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9" r:id="rId7"/>
    <p:sldId id="277" r:id="rId8"/>
    <p:sldId id="278" r:id="rId9"/>
    <p:sldId id="280" r:id="rId10"/>
    <p:sldId id="281" r:id="rId11"/>
    <p:sldId id="282" r:id="rId12"/>
    <p:sldId id="261" r:id="rId13"/>
    <p:sldId id="283" r:id="rId14"/>
    <p:sldId id="289" r:id="rId15"/>
    <p:sldId id="292" r:id="rId16"/>
    <p:sldId id="284" r:id="rId17"/>
    <p:sldId id="288" r:id="rId18"/>
    <p:sldId id="285" r:id="rId19"/>
    <p:sldId id="265" r:id="rId20"/>
    <p:sldId id="290" r:id="rId21"/>
    <p:sldId id="291" r:id="rId22"/>
    <p:sldId id="266" r:id="rId23"/>
    <p:sldId id="267" r:id="rId24"/>
    <p:sldId id="268" r:id="rId25"/>
    <p:sldId id="294" r:id="rId26"/>
    <p:sldId id="295" r:id="rId27"/>
    <p:sldId id="269" r:id="rId28"/>
    <p:sldId id="272" r:id="rId29"/>
    <p:sldId id="271" r:id="rId30"/>
    <p:sldId id="286" r:id="rId31"/>
    <p:sldId id="287" r:id="rId32"/>
    <p:sldId id="274" r:id="rId3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4"/>
  </p:normalViewPr>
  <p:slideViewPr>
    <p:cSldViewPr snapToGrid="0">
      <p:cViewPr varScale="1">
        <p:scale>
          <a:sx n="107" d="100"/>
          <a:sy n="107" d="100"/>
        </p:scale>
        <p:origin x="64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E95F90-8CAD-91D6-FBA8-734CA22783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1C114C7-55FB-C146-B37F-262795EBF5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7201C6-CCF2-9CD0-21B5-5FB11C62A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CE3F7-5C9B-A34B-A508-84AE7E56AD6D}" type="datetimeFigureOut">
              <a:rPr lang="es-ES" smtClean="0"/>
              <a:t>30/11/22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98979D-3589-C7BA-9EC7-A6BEA564B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D445EE-428E-8779-6C60-C7FA30BCE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FDBCF-0405-0749-9F03-B8418DFE26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5834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3164B6-06F1-C51D-A622-B541C0EEF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49D3081-3CBF-06A1-0BCC-B5669459E4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04F620B-DAEF-2321-11DF-B01D3987C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CE3F7-5C9B-A34B-A508-84AE7E56AD6D}" type="datetimeFigureOut">
              <a:rPr lang="es-ES" smtClean="0"/>
              <a:t>30/11/22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E145C03-A039-F6D2-07F9-E286497DC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AA247B-6F11-3CFD-22A3-4724DA8AD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FDBCF-0405-0749-9F03-B8418DFE26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0874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63A0FC-6D72-59CD-6BBF-CDC7E6A030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39AA03B-6DB0-C7E6-4308-D5D275280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CC1411-0DBD-E05A-5A12-84EA3DC03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CE3F7-5C9B-A34B-A508-84AE7E56AD6D}" type="datetimeFigureOut">
              <a:rPr lang="es-ES" smtClean="0"/>
              <a:t>30/11/22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44015B-A022-1CCF-7329-17E756C15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911C08-AB09-9C02-8F56-EED6A957C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FDBCF-0405-0749-9F03-B8418DFE26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4696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985048-B0BA-2B8E-F5EB-8465FCF1D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FD03B5C-3550-53FC-2C73-5F50177D87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09A40F-6632-926B-7495-D79AFA96D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CE3F7-5C9B-A34B-A508-84AE7E56AD6D}" type="datetimeFigureOut">
              <a:rPr lang="es-ES" smtClean="0"/>
              <a:t>30/11/22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6768F5F-BA5F-0D1D-540E-A852ADA02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724C8B-FB74-699D-3E9B-0C189BF8B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FDBCF-0405-0749-9F03-B8418DFE26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7384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22415E-BA6C-19CC-7E58-4962D6F55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A7B9960-E3E3-271B-DB97-0182F3DE7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97D9AE-1388-E5E5-8E1E-9B77F1B3F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CE3F7-5C9B-A34B-A508-84AE7E56AD6D}" type="datetimeFigureOut">
              <a:rPr lang="es-ES" smtClean="0"/>
              <a:t>30/11/22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249529-03F4-4619-C11A-8E0F613CE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D1006A-7B53-C4E7-E90A-B16DEE879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FDBCF-0405-0749-9F03-B8418DFE26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9193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18E1FF-C816-42DB-7751-4A43741F6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DB6A62-F65C-23C2-C151-9B544695DC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C36F89C-F907-49CD-ABB9-BBF55D848D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1959266-9898-97A2-3EE9-361764E1C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CE3F7-5C9B-A34B-A508-84AE7E56AD6D}" type="datetimeFigureOut">
              <a:rPr lang="es-ES" smtClean="0"/>
              <a:t>30/11/22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BC6CEA8-B872-6844-C7B2-8EED3CC82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DE627DB-00AA-72D2-1FAB-146BC6BE2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FDBCF-0405-0749-9F03-B8418DFE26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5696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4F3051-BE0E-ED7C-BCE3-842D20654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7FDE4D-1227-63B8-A562-B3A402236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F7E1877-3E4C-1C3D-50F3-3706C7C771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5F26E2F-E145-F274-2F54-C46EFF0F88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A641D64-4459-28C7-A1DD-588027D285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7366F3F-6445-A716-3D5E-E280A8D71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CE3F7-5C9B-A34B-A508-84AE7E56AD6D}" type="datetimeFigureOut">
              <a:rPr lang="es-ES" smtClean="0"/>
              <a:t>30/11/22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5058F99-0A4A-512F-2A6E-98BE71981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3C3DCB6-D45C-8FC5-031C-B5A7190B3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FDBCF-0405-0749-9F03-B8418DFE26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3127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BEA03D-2D2A-6FDB-0DF3-F98E627A4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846752-F8DA-85A1-CFDE-1967C3035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CE3F7-5C9B-A34B-A508-84AE7E56AD6D}" type="datetimeFigureOut">
              <a:rPr lang="es-ES" smtClean="0"/>
              <a:t>30/11/22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B30C32D-53FB-0390-784F-EC5731751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D6B0D10-3C39-3AF7-B707-E32EB363D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FDBCF-0405-0749-9F03-B8418DFE26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0001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CB6EDBE-0C1B-B93D-E5D5-19020A5D7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CE3F7-5C9B-A34B-A508-84AE7E56AD6D}" type="datetimeFigureOut">
              <a:rPr lang="es-ES" smtClean="0"/>
              <a:t>30/11/22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C59E2CE-2862-FC42-5257-3C366592B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FF2F9B1-C6E6-3E18-7345-66B1472F4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FDBCF-0405-0749-9F03-B8418DFE26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8969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12DDBA-9781-FB60-F687-5BE6ABA0A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743CD77-B347-B840-777F-FC8585762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16AD2C7-4C42-39E9-E2AE-5B591D217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DA7330A-476B-2C38-FF08-CAA6170CE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CE3F7-5C9B-A34B-A508-84AE7E56AD6D}" type="datetimeFigureOut">
              <a:rPr lang="es-ES" smtClean="0"/>
              <a:t>30/11/22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1872C3A-C635-E834-2872-EA9443586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558C5F4-2E99-74AA-2BB9-315E9793F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FDBCF-0405-0749-9F03-B8418DFE26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2670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31EF6C-847B-1B61-CFFA-564242B03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7007F33-CC1F-A5E5-426A-0DCB9E9566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D4B42CE-4660-EA45-E577-A40E061483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CCFF623-1101-05C9-5716-B48CBECFF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CE3F7-5C9B-A34B-A508-84AE7E56AD6D}" type="datetimeFigureOut">
              <a:rPr lang="es-ES" smtClean="0"/>
              <a:t>30/11/22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3349D79-7210-B315-2F20-5C683CEFE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32BCA37-3C19-D254-4EAB-936BBADC5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FDBCF-0405-0749-9F03-B8418DFE26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4068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CD2425E-B7C1-4B8B-844C-1AF660003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2ED74A1-513E-39F0-EEFB-806AA20F6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B5DE212-0929-A388-28A4-31BC7C79D8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CE3F7-5C9B-A34B-A508-84AE7E56AD6D}" type="datetimeFigureOut">
              <a:rPr lang="es-ES" smtClean="0"/>
              <a:t>30/11/22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9FB25C-21FD-EF9F-28C8-31B3C5651A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BD6B70-84B5-9D13-312B-D601327AFE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FDBCF-0405-0749-9F03-B8418DFE26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799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portal.edu.gva.es/cefireinclusiva/wp-content/uploads/sites/193/2020/06/Instrumentos-evaluaci&#243;n-dossier-junio20.pdf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eDQkio6mOI?feature=oembed" TargetMode="Externa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nti.com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edu.gva.es/cefireinclusiva/wp-content/uploads/sites/193/2022/03/DUAAcast.pdf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zsbpWPBc0s?feature=oembed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0E0191-734A-4D3A-9C3B-A608B64F22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52840"/>
            <a:ext cx="9144000" cy="2387600"/>
          </a:xfrm>
        </p:spPr>
        <p:txBody>
          <a:bodyPr>
            <a:normAutofit/>
          </a:bodyPr>
          <a:lstStyle/>
          <a:p>
            <a:r>
              <a:rPr lang="es-ES" sz="6600" b="1" dirty="0">
                <a:solidFill>
                  <a:schemeClr val="accent6">
                    <a:lumMod val="75000"/>
                  </a:schemeClr>
                </a:solidFill>
              </a:rPr>
              <a:t>Recursos para la inclusión:</a:t>
            </a:r>
            <a:br>
              <a:rPr lang="es-ES" sz="66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s-ES" sz="6600" b="1" dirty="0">
                <a:solidFill>
                  <a:schemeClr val="accent6">
                    <a:lumMod val="75000"/>
                  </a:schemeClr>
                </a:solidFill>
              </a:rPr>
              <a:t>aplicación práctica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5FAD358-1A41-78B4-13C9-7B0F29DAF3ED}"/>
              </a:ext>
            </a:extLst>
          </p:cNvPr>
          <p:cNvSpPr txBox="1"/>
          <p:nvPr/>
        </p:nvSpPr>
        <p:spPr>
          <a:xfrm>
            <a:off x="441701" y="6333217"/>
            <a:ext cx="4184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Sonia López Rodríguez</a:t>
            </a:r>
          </a:p>
        </p:txBody>
      </p:sp>
      <p:pic>
        <p:nvPicPr>
          <p:cNvPr id="1026" name="Picture 2" descr="Foto">
            <a:extLst>
              <a:ext uri="{FF2B5EF4-FFF2-40B4-BE49-F238E27FC236}">
                <a16:creationId xmlns:a16="http://schemas.microsoft.com/office/drawing/2014/main" id="{93FDA591-B6A7-392D-6B8D-6F17B45DB8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57" b="71765" l="1618" r="99559">
                        <a14:foregroundMark x1="94632" y1="22941" x2="93676" y2="64216"/>
                        <a14:foregroundMark x1="97941" y1="14608" x2="99559" y2="64020"/>
                        <a14:foregroundMark x1="99559" y1="64020" x2="99559" y2="63824"/>
                        <a14:foregroundMark x1="9706" y1="58137" x2="45956" y2="64118"/>
                        <a14:foregroundMark x1="45956" y1="64118" x2="53676" y2="64020"/>
                        <a14:foregroundMark x1="1691" y1="57353" x2="14926" y2="57549"/>
                        <a14:foregroundMark x1="3309" y1="69902" x2="13382" y2="70098"/>
                        <a14:foregroundMark x1="13382" y1="70098" x2="51985" y2="62745"/>
                        <a14:foregroundMark x1="51985" y1="62745" x2="74044" y2="67157"/>
                        <a14:foregroundMark x1="28309" y1="68824" x2="37500" y2="69020"/>
                        <a14:foregroundMark x1="37500" y1="69020" x2="70000" y2="63922"/>
                        <a14:foregroundMark x1="70000" y1="63922" x2="88897" y2="67157"/>
                        <a14:foregroundMark x1="98235" y1="68529" x2="27868" y2="71765"/>
                        <a14:backgroundMark x1="12941" y1="60160" x2="12941" y2="61176"/>
                        <a14:backgroundMark x1="12941" y1="44510" x2="12941" y2="561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99" b="27754"/>
          <a:stretch/>
        </p:blipFill>
        <p:spPr bwMode="auto">
          <a:xfrm>
            <a:off x="7009449" y="3760410"/>
            <a:ext cx="5225143" cy="309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BB46CDF-DF13-2B74-011C-9D186ECFBE34}"/>
              </a:ext>
            </a:extLst>
          </p:cNvPr>
          <p:cNvSpPr txBox="1"/>
          <p:nvPr/>
        </p:nvSpPr>
        <p:spPr>
          <a:xfrm>
            <a:off x="7009450" y="6342087"/>
            <a:ext cx="5225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CEIP Plurilingüe Manuel Sueiro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71E8720-2173-0261-3C15-84C00BC1B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6224" y="3283858"/>
            <a:ext cx="1704688" cy="170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958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18941F-F7D8-56D7-1008-5153C9BB3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0" y="82313"/>
            <a:ext cx="10515600" cy="1325563"/>
          </a:xfrm>
        </p:spPr>
        <p:txBody>
          <a:bodyPr/>
          <a:lstStyle/>
          <a:p>
            <a:r>
              <a:rPr lang="es-ES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DUA: ¿por dónde empezar?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23BE925-9760-6E37-C2AF-F8D58CA1136A}"/>
              </a:ext>
            </a:extLst>
          </p:cNvPr>
          <p:cNvSpPr txBox="1"/>
          <p:nvPr/>
        </p:nvSpPr>
        <p:spPr>
          <a:xfrm>
            <a:off x="720090" y="1247469"/>
            <a:ext cx="9909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3. ANTICIPAR</a:t>
            </a:r>
          </a:p>
        </p:txBody>
      </p:sp>
      <p:pic>
        <p:nvPicPr>
          <p:cNvPr id="4098" name="Picture 2" descr="Pautas DUA versión 2.2">
            <a:extLst>
              <a:ext uri="{FF2B5EF4-FFF2-40B4-BE49-F238E27FC236}">
                <a16:creationId xmlns:a16="http://schemas.microsoft.com/office/drawing/2014/main" id="{1EE7E066-9A61-5730-7F08-13CB6AF45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" r="6603"/>
          <a:stretch/>
        </p:blipFill>
        <p:spPr bwMode="auto">
          <a:xfrm>
            <a:off x="720090" y="2024320"/>
            <a:ext cx="5342701" cy="451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CE357B6-F966-905E-F45B-41259F979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512830">
            <a:off x="1748634" y="3138212"/>
            <a:ext cx="2460736" cy="240503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C66C50F-DBBF-00EF-1FF3-FFF61796A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1479" y="2859314"/>
            <a:ext cx="4883882" cy="320178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2BA5073C-6729-B975-6BCE-3C7FF8D66C96}"/>
              </a:ext>
            </a:extLst>
          </p:cNvPr>
          <p:cNvSpPr txBox="1"/>
          <p:nvPr/>
        </p:nvSpPr>
        <p:spPr>
          <a:xfrm>
            <a:off x="6974189" y="2191522"/>
            <a:ext cx="3959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dirty="0"/>
              <a:t>EL TIEMPO DE RESPUESTA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75DF5AD-55C7-9C2C-7B6B-CFC9E4F6B96C}"/>
              </a:ext>
            </a:extLst>
          </p:cNvPr>
          <p:cNvSpPr/>
          <p:nvPr/>
        </p:nvSpPr>
        <p:spPr>
          <a:xfrm>
            <a:off x="6601479" y="2714742"/>
            <a:ext cx="4748692" cy="3628001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953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18941F-F7D8-56D7-1008-5153C9BB3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0" y="82313"/>
            <a:ext cx="10515600" cy="1325563"/>
          </a:xfrm>
        </p:spPr>
        <p:txBody>
          <a:bodyPr/>
          <a:lstStyle/>
          <a:p>
            <a:r>
              <a:rPr lang="es-ES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DUA: ¿por dónde empezar?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23BE925-9760-6E37-C2AF-F8D58CA1136A}"/>
              </a:ext>
            </a:extLst>
          </p:cNvPr>
          <p:cNvSpPr txBox="1"/>
          <p:nvPr/>
        </p:nvSpPr>
        <p:spPr>
          <a:xfrm>
            <a:off x="720090" y="1247469"/>
            <a:ext cx="9909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3. ANTICIPAR</a:t>
            </a:r>
          </a:p>
        </p:txBody>
      </p:sp>
      <p:pic>
        <p:nvPicPr>
          <p:cNvPr id="4098" name="Picture 2" descr="Pautas DUA versión 2.2">
            <a:extLst>
              <a:ext uri="{FF2B5EF4-FFF2-40B4-BE49-F238E27FC236}">
                <a16:creationId xmlns:a16="http://schemas.microsoft.com/office/drawing/2014/main" id="{1EE7E066-9A61-5730-7F08-13CB6AF45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" r="6603"/>
          <a:stretch/>
        </p:blipFill>
        <p:spPr bwMode="auto">
          <a:xfrm>
            <a:off x="720090" y="2024320"/>
            <a:ext cx="5342701" cy="451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CE357B6-F966-905E-F45B-41259F979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512830">
            <a:off x="1748634" y="3138212"/>
            <a:ext cx="2460736" cy="2405032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2BA5073C-6729-B975-6BCE-3C7FF8D66C96}"/>
              </a:ext>
            </a:extLst>
          </p:cNvPr>
          <p:cNvSpPr txBox="1"/>
          <p:nvPr/>
        </p:nvSpPr>
        <p:spPr>
          <a:xfrm>
            <a:off x="8426870" y="1077910"/>
            <a:ext cx="1279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dirty="0"/>
              <a:t>TAREAS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75DF5AD-55C7-9C2C-7B6B-CFC9E4F6B96C}"/>
              </a:ext>
            </a:extLst>
          </p:cNvPr>
          <p:cNvSpPr/>
          <p:nvPr/>
        </p:nvSpPr>
        <p:spPr>
          <a:xfrm>
            <a:off x="6601479" y="1679540"/>
            <a:ext cx="4748692" cy="5096147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Google Shape;300;p22">
            <a:extLst>
              <a:ext uri="{FF2B5EF4-FFF2-40B4-BE49-F238E27FC236}">
                <a16:creationId xmlns:a16="http://schemas.microsoft.com/office/drawing/2014/main" id="{C5B9F65E-6F6F-2098-0132-A5C04D42889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5123" y="5328717"/>
            <a:ext cx="3788099" cy="943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01;p22">
            <a:extLst>
              <a:ext uri="{FF2B5EF4-FFF2-40B4-BE49-F238E27FC236}">
                <a16:creationId xmlns:a16="http://schemas.microsoft.com/office/drawing/2014/main" id="{1C87C7B5-A04C-8AC5-192A-2494681C54D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44883" y="6272061"/>
            <a:ext cx="3519555" cy="258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02;p22" descr="Picture 8">
            <a:extLst>
              <a:ext uri="{FF2B5EF4-FFF2-40B4-BE49-F238E27FC236}">
                <a16:creationId xmlns:a16="http://schemas.microsoft.com/office/drawing/2014/main" id="{AED6C67B-6215-749F-2FF3-253A0B483EA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03369" y="1910239"/>
            <a:ext cx="3009545" cy="20378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D882333F-F0A6-A12B-DD35-FFEBD52F6BA6}"/>
              </a:ext>
            </a:extLst>
          </p:cNvPr>
          <p:cNvGrpSpPr/>
          <p:nvPr/>
        </p:nvGrpSpPr>
        <p:grpSpPr>
          <a:xfrm>
            <a:off x="7014093" y="4098340"/>
            <a:ext cx="3788098" cy="1080120"/>
            <a:chOff x="7014093" y="4098340"/>
            <a:chExt cx="3788098" cy="1080120"/>
          </a:xfrm>
        </p:grpSpPr>
        <p:pic>
          <p:nvPicPr>
            <p:cNvPr id="8" name="Google Shape;303;p22">
              <a:extLst>
                <a:ext uri="{FF2B5EF4-FFF2-40B4-BE49-F238E27FC236}">
                  <a16:creationId xmlns:a16="http://schemas.microsoft.com/office/drawing/2014/main" id="{75440F10-4577-3284-3769-9F11414FA081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278017" y="4286890"/>
              <a:ext cx="782625" cy="782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304;p22">
              <a:extLst>
                <a:ext uri="{FF2B5EF4-FFF2-40B4-BE49-F238E27FC236}">
                  <a16:creationId xmlns:a16="http://schemas.microsoft.com/office/drawing/2014/main" id="{0F1716A2-0B8D-E141-5C6B-2F4F9158A0F9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8148253" y="4236201"/>
              <a:ext cx="782625" cy="782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305;p22">
              <a:extLst>
                <a:ext uri="{FF2B5EF4-FFF2-40B4-BE49-F238E27FC236}">
                  <a16:creationId xmlns:a16="http://schemas.microsoft.com/office/drawing/2014/main" id="{54482618-C77A-F26D-543E-5788B259AF47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9066693" y="4286891"/>
              <a:ext cx="731935" cy="731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306;p22">
              <a:extLst>
                <a:ext uri="{FF2B5EF4-FFF2-40B4-BE49-F238E27FC236}">
                  <a16:creationId xmlns:a16="http://schemas.microsoft.com/office/drawing/2014/main" id="{70C48697-03B7-1051-58D6-21A7BCEF4111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9934443" y="4357542"/>
              <a:ext cx="604894" cy="6048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350B0968-C88E-F5DC-0B2B-B2ABF016D957}"/>
                </a:ext>
              </a:extLst>
            </p:cNvPr>
            <p:cNvSpPr/>
            <p:nvPr/>
          </p:nvSpPr>
          <p:spPr>
            <a:xfrm>
              <a:off x="7014093" y="4098340"/>
              <a:ext cx="3788098" cy="108012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397238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65BCD9-39CA-E626-7D24-CD96C022C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545533"/>
            <a:ext cx="10515600" cy="1325563"/>
          </a:xfrm>
        </p:spPr>
        <p:txBody>
          <a:bodyPr/>
          <a:lstStyle/>
          <a:p>
            <a:r>
              <a:rPr lang="es-ES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EVALUACIÓN INCLUSIVA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6B6E4EA2-99B7-379E-DBB2-22545A3FB656}"/>
              </a:ext>
            </a:extLst>
          </p:cNvPr>
          <p:cNvSpPr txBox="1">
            <a:spLocks/>
          </p:cNvSpPr>
          <p:nvPr/>
        </p:nvSpPr>
        <p:spPr>
          <a:xfrm>
            <a:off x="838200" y="16542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¿Cómo estamos evaluando? ¿Instrumentos?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4E6C7217-5439-AE35-65DF-61B4CBB02E31}"/>
              </a:ext>
            </a:extLst>
          </p:cNvPr>
          <p:cNvSpPr txBox="1">
            <a:spLocks/>
          </p:cNvSpPr>
          <p:nvPr/>
        </p:nvSpPr>
        <p:spPr>
          <a:xfrm>
            <a:off x="838200" y="41467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¿Función de la evaluación?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F483833-6F70-BE32-57E0-1F31268ED8AE}"/>
              </a:ext>
            </a:extLst>
          </p:cNvPr>
          <p:cNvSpPr txBox="1">
            <a:spLocks/>
          </p:cNvSpPr>
          <p:nvPr/>
        </p:nvSpPr>
        <p:spPr>
          <a:xfrm>
            <a:off x="838200" y="28917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¿Cuándo estamos evaluando? ¿Momentos?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9A24B47-BA5B-A733-B863-1458A8B27FCB}"/>
              </a:ext>
            </a:extLst>
          </p:cNvPr>
          <p:cNvSpPr txBox="1">
            <a:spLocks/>
          </p:cNvSpPr>
          <p:nvPr/>
        </p:nvSpPr>
        <p:spPr>
          <a:xfrm>
            <a:off x="838200" y="531367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¿Quién evalúa?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8C95FED-96D6-5819-041E-8F695A29D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6530" y="618945"/>
            <a:ext cx="903785" cy="90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1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65BCD9-39CA-E626-7D24-CD96C022C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72" y="230582"/>
            <a:ext cx="10515600" cy="1325563"/>
          </a:xfrm>
        </p:spPr>
        <p:txBody>
          <a:bodyPr/>
          <a:lstStyle/>
          <a:p>
            <a:r>
              <a:rPr lang="es-ES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EVALUACIÓN INCLUSIVA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4E6C7217-5439-AE35-65DF-61B4CBB02E31}"/>
              </a:ext>
            </a:extLst>
          </p:cNvPr>
          <p:cNvSpPr txBox="1">
            <a:spLocks/>
          </p:cNvSpPr>
          <p:nvPr/>
        </p:nvSpPr>
        <p:spPr>
          <a:xfrm>
            <a:off x="402772" y="120831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¿Función de la evaluación?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1CC86F6-B76D-1890-F117-E01C01614ABD}"/>
              </a:ext>
            </a:extLst>
          </p:cNvPr>
          <p:cNvSpPr txBox="1">
            <a:spLocks/>
          </p:cNvSpPr>
          <p:nvPr/>
        </p:nvSpPr>
        <p:spPr>
          <a:xfrm>
            <a:off x="1684020" y="1871095"/>
            <a:ext cx="11197590" cy="31158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20000"/>
              </a:lnSpc>
            </a:pPr>
            <a:r>
              <a:rPr lang="es-ES" sz="3200" dirty="0">
                <a:latin typeface="+mn-lt"/>
              </a:rPr>
              <a:t>Función social: acreditar públicamente una calificación</a:t>
            </a:r>
          </a:p>
          <a:p>
            <a:pPr>
              <a:lnSpc>
                <a:spcPct val="220000"/>
              </a:lnSpc>
            </a:pPr>
            <a:r>
              <a:rPr lang="es-ES" sz="3200" dirty="0">
                <a:latin typeface="+mn-lt"/>
              </a:rPr>
              <a:t>Función pedagógica: ajuste en el proceso E/A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284C76F-D96C-D3BC-11FB-3F27DA48F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44" y="2500994"/>
            <a:ext cx="730476" cy="730476"/>
          </a:xfrm>
          <a:prstGeom prst="rect">
            <a:avLst/>
          </a:prstGeom>
        </p:spPr>
      </p:pic>
      <p:sp>
        <p:nvSpPr>
          <p:cNvPr id="7" name="AutoShape 4">
            <a:extLst>
              <a:ext uri="{FF2B5EF4-FFF2-40B4-BE49-F238E27FC236}">
                <a16:creationId xmlns:a16="http://schemas.microsoft.com/office/drawing/2014/main" id="{1FC24F71-DFA0-0EB6-F808-5C419D0433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0400" y="1803400"/>
            <a:ext cx="32512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7BBBEBF-BD76-5B58-5FC6-9EC84DF75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390" y="3496130"/>
            <a:ext cx="730476" cy="73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536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8BC4A0B-F1F3-4B60-E2B5-FF9C84819C2A}"/>
              </a:ext>
            </a:extLst>
          </p:cNvPr>
          <p:cNvSpPr txBox="1"/>
          <p:nvPr/>
        </p:nvSpPr>
        <p:spPr>
          <a:xfrm>
            <a:off x="285750" y="6240780"/>
            <a:ext cx="11715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Extraído de: Morales y Fernández (2022). </a:t>
            </a:r>
            <a:r>
              <a:rPr lang="es-ES" sz="1200" i="1" dirty="0"/>
              <a:t>La evaluación formativa. Estrategias eficaces para regular el aprendizaje. (p.20). </a:t>
            </a:r>
            <a:r>
              <a:rPr lang="es-ES" sz="1200" dirty="0"/>
              <a:t>SM</a:t>
            </a:r>
          </a:p>
        </p:txBody>
      </p:sp>
      <p:pic>
        <p:nvPicPr>
          <p:cNvPr id="7169" name="Picture 1" descr="page1image2802288">
            <a:extLst>
              <a:ext uri="{FF2B5EF4-FFF2-40B4-BE49-F238E27FC236}">
                <a16:creationId xmlns:a16="http://schemas.microsoft.com/office/drawing/2014/main" id="{F8251204-438C-C02F-B7CC-237ADD874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10"/>
          <a:stretch/>
        </p:blipFill>
        <p:spPr bwMode="auto">
          <a:xfrm rot="5400000">
            <a:off x="1657844" y="-1031874"/>
            <a:ext cx="5233951" cy="797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47B10E8-40A9-7A4A-5B85-943D5E556A11}"/>
              </a:ext>
            </a:extLst>
          </p:cNvPr>
          <p:cNvSpPr txBox="1"/>
          <p:nvPr/>
        </p:nvSpPr>
        <p:spPr>
          <a:xfrm>
            <a:off x="8446770" y="3188970"/>
            <a:ext cx="32689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Para tener una información más objetiva del logro de los conocimientos que los alumnos han adquirido en un determinado momento</a:t>
            </a: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820DBE22-EAE4-5722-8AB2-B08BE8EE9C35}"/>
              </a:ext>
            </a:extLst>
          </p:cNvPr>
          <p:cNvCxnSpPr/>
          <p:nvPr/>
        </p:nvCxnSpPr>
        <p:spPr>
          <a:xfrm>
            <a:off x="7429500" y="3829050"/>
            <a:ext cx="10172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2744488A-114F-AC81-0085-FE65BE7E3189}"/>
              </a:ext>
            </a:extLst>
          </p:cNvPr>
          <p:cNvCxnSpPr/>
          <p:nvPr/>
        </p:nvCxnSpPr>
        <p:spPr>
          <a:xfrm>
            <a:off x="5966460" y="1188720"/>
            <a:ext cx="8115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6321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8BC4A0B-F1F3-4B60-E2B5-FF9C84819C2A}"/>
              </a:ext>
            </a:extLst>
          </p:cNvPr>
          <p:cNvSpPr txBox="1"/>
          <p:nvPr/>
        </p:nvSpPr>
        <p:spPr>
          <a:xfrm>
            <a:off x="285750" y="6240780"/>
            <a:ext cx="11715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Extraído de: Morales y Fernández (2022). </a:t>
            </a:r>
            <a:r>
              <a:rPr lang="es-ES" sz="1200" i="1" dirty="0"/>
              <a:t>La evaluación formativa. Estrategias eficaces para regular el aprendizaje. (p.20). </a:t>
            </a:r>
            <a:r>
              <a:rPr lang="es-ES" sz="1200" dirty="0"/>
              <a:t>SM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47B10E8-40A9-7A4A-5B85-943D5E556A11}"/>
              </a:ext>
            </a:extLst>
          </p:cNvPr>
          <p:cNvSpPr txBox="1"/>
          <p:nvPr/>
        </p:nvSpPr>
        <p:spPr>
          <a:xfrm>
            <a:off x="8446770" y="4716821"/>
            <a:ext cx="3268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Que no me castiguen en casa</a:t>
            </a:r>
          </a:p>
        </p:txBody>
      </p:sp>
      <p:pic>
        <p:nvPicPr>
          <p:cNvPr id="9217" name="Picture 1" descr="page1image2802288">
            <a:extLst>
              <a:ext uri="{FF2B5EF4-FFF2-40B4-BE49-F238E27FC236}">
                <a16:creationId xmlns:a16="http://schemas.microsoft.com/office/drawing/2014/main" id="{C541C57F-7BD8-ABB1-7EA5-C3724B0126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0"/>
          <a:stretch/>
        </p:blipFill>
        <p:spPr bwMode="auto">
          <a:xfrm rot="5400000">
            <a:off x="1608796" y="-686099"/>
            <a:ext cx="5332052" cy="797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820DBE22-EAE4-5722-8AB2-B08BE8EE9C35}"/>
              </a:ext>
            </a:extLst>
          </p:cNvPr>
          <p:cNvCxnSpPr>
            <a:cxnSpLocks/>
          </p:cNvCxnSpPr>
          <p:nvPr/>
        </p:nvCxnSpPr>
        <p:spPr>
          <a:xfrm flipV="1">
            <a:off x="7338060" y="4938079"/>
            <a:ext cx="1108710" cy="1939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2744488A-114F-AC81-0085-FE65BE7E3189}"/>
              </a:ext>
            </a:extLst>
          </p:cNvPr>
          <p:cNvCxnSpPr/>
          <p:nvPr/>
        </p:nvCxnSpPr>
        <p:spPr>
          <a:xfrm>
            <a:off x="5875020" y="1005840"/>
            <a:ext cx="8115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299DDA41-BBD3-039F-23AD-6F8ADA7090CC}"/>
              </a:ext>
            </a:extLst>
          </p:cNvPr>
          <p:cNvSpPr txBox="1"/>
          <p:nvPr/>
        </p:nvSpPr>
        <p:spPr>
          <a:xfrm>
            <a:off x="8446770" y="3644703"/>
            <a:ext cx="3268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Nota de corte</a:t>
            </a: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2807C9DF-B1D3-3008-A879-0815151397C2}"/>
              </a:ext>
            </a:extLst>
          </p:cNvPr>
          <p:cNvCxnSpPr>
            <a:cxnSpLocks/>
          </p:cNvCxnSpPr>
          <p:nvPr/>
        </p:nvCxnSpPr>
        <p:spPr>
          <a:xfrm flipV="1">
            <a:off x="7338060" y="3858939"/>
            <a:ext cx="1108710" cy="1939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4190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65BCD9-39CA-E626-7D24-CD96C022C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28" y="106529"/>
            <a:ext cx="10515600" cy="1325563"/>
          </a:xfrm>
        </p:spPr>
        <p:txBody>
          <a:bodyPr/>
          <a:lstStyle/>
          <a:p>
            <a:r>
              <a:rPr lang="es-ES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EVALUACIÓN INCLUSIVA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1D1B3E3F-5E5B-9D3B-3357-C6D9DF82E8B6}"/>
              </a:ext>
            </a:extLst>
          </p:cNvPr>
          <p:cNvSpPr txBox="1">
            <a:spLocks/>
          </p:cNvSpPr>
          <p:nvPr/>
        </p:nvSpPr>
        <p:spPr>
          <a:xfrm>
            <a:off x="357958" y="76931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¿Cuándo estamos evaluando? ¿Momentos?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95374D5-A5B7-B4B7-925E-F5DB9B61B8C0}"/>
              </a:ext>
            </a:extLst>
          </p:cNvPr>
          <p:cNvSpPr txBox="1"/>
          <p:nvPr/>
        </p:nvSpPr>
        <p:spPr>
          <a:xfrm>
            <a:off x="611324" y="2327671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Inicial o diagnóstica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D9E0CD1-A956-C705-B231-DC2591F4E5F2}"/>
              </a:ext>
            </a:extLst>
          </p:cNvPr>
          <p:cNvSpPr txBox="1"/>
          <p:nvPr/>
        </p:nvSpPr>
        <p:spPr>
          <a:xfrm>
            <a:off x="459829" y="4068665"/>
            <a:ext cx="6052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Formativa/continua/reguladora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3B08515-6822-4479-4911-68D41F3A735A}"/>
              </a:ext>
            </a:extLst>
          </p:cNvPr>
          <p:cNvSpPr txBox="1"/>
          <p:nvPr/>
        </p:nvSpPr>
        <p:spPr>
          <a:xfrm>
            <a:off x="725713" y="564968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Sumativa o final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8958C1A-ADA4-DF9C-7E76-E8375BBFFE50}"/>
              </a:ext>
            </a:extLst>
          </p:cNvPr>
          <p:cNvSpPr txBox="1"/>
          <p:nvPr/>
        </p:nvSpPr>
        <p:spPr>
          <a:xfrm>
            <a:off x="3320483" y="1880491"/>
            <a:ext cx="609790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S" altLang="ca-ES" sz="1800" dirty="0">
                <a:solidFill>
                  <a:srgbClr val="202124"/>
                </a:solidFill>
                <a:latin typeface="+mj-lt"/>
              </a:rPr>
              <a:t>Qué saben y no saben los alumnos.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s-ES" altLang="ca-ES" sz="1800" dirty="0">
              <a:solidFill>
                <a:srgbClr val="202124"/>
              </a:solidFill>
              <a:latin typeface="+mj-lt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S" altLang="ca-ES" sz="1800" dirty="0">
                <a:solidFill>
                  <a:srgbClr val="202124"/>
                </a:solidFill>
                <a:latin typeface="+mj-lt"/>
              </a:rPr>
              <a:t>Tomar decisiones sobre los apoyos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s-ES" altLang="ca-ES" sz="1800" dirty="0">
              <a:solidFill>
                <a:srgbClr val="202124"/>
              </a:solidFill>
              <a:latin typeface="+mj-lt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S" altLang="ca-ES" sz="1800" dirty="0">
                <a:solidFill>
                  <a:srgbClr val="202124"/>
                </a:solidFill>
                <a:latin typeface="+mj-lt"/>
              </a:rPr>
              <a:t>Organizar y planificar las actividades educativas</a:t>
            </a:r>
            <a:r>
              <a:rPr lang="es-ES" altLang="ca-ES" sz="1800" dirty="0">
                <a:solidFill>
                  <a:srgbClr val="202124"/>
                </a:solidFill>
                <a:latin typeface="Montserrat" panose="020B0604020202020204" charset="0"/>
              </a:rPr>
              <a:t>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s-ES" altLang="ca-ES" sz="1800" dirty="0">
              <a:solidFill>
                <a:srgbClr val="202124"/>
              </a:solidFill>
              <a:latin typeface="Montserrat" panose="020B060402020202020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8C3B938-079E-4F34-3F9A-231D9C45DF2A}"/>
              </a:ext>
            </a:extLst>
          </p:cNvPr>
          <p:cNvSpPr txBox="1"/>
          <p:nvPr/>
        </p:nvSpPr>
        <p:spPr>
          <a:xfrm>
            <a:off x="4689384" y="3834279"/>
            <a:ext cx="60979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S" altLang="ca-ES" sz="1800" dirty="0">
                <a:solidFill>
                  <a:srgbClr val="202124"/>
                </a:solidFill>
                <a:latin typeface="+mj-lt"/>
              </a:rPr>
              <a:t>Ajustes en el proceso E/A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s-ES" altLang="ca-ES" sz="1800" dirty="0">
              <a:solidFill>
                <a:srgbClr val="202124"/>
              </a:solidFill>
              <a:latin typeface="+mj-lt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S" altLang="ca-ES" sz="1800" dirty="0">
                <a:solidFill>
                  <a:srgbClr val="202124"/>
                </a:solidFill>
                <a:latin typeface="+mj-lt"/>
              </a:rPr>
              <a:t>Autorregulación del alumnado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s-ES" altLang="ca-ES" sz="1800" dirty="0">
              <a:solidFill>
                <a:srgbClr val="202124"/>
              </a:solidFill>
              <a:latin typeface="Montserrat" panose="020B060402020202020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s-ES" altLang="ca-ES" sz="1800" dirty="0">
              <a:solidFill>
                <a:srgbClr val="202124"/>
              </a:solidFill>
              <a:latin typeface="Montserrat" panose="020B060402020202020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9142822-C6C7-3F7D-F7E2-077715E598B4}"/>
              </a:ext>
            </a:extLst>
          </p:cNvPr>
          <p:cNvSpPr txBox="1"/>
          <p:nvPr/>
        </p:nvSpPr>
        <p:spPr>
          <a:xfrm>
            <a:off x="3047048" y="5311607"/>
            <a:ext cx="72742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S" altLang="ca-ES" dirty="0">
                <a:solidFill>
                  <a:srgbClr val="202124"/>
                </a:solidFill>
                <a:latin typeface="+mj-lt"/>
              </a:rPr>
              <a:t>Saber si se han alcanzado los objetivos planteados.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s-ES" altLang="ca-ES" dirty="0">
              <a:solidFill>
                <a:srgbClr val="202124"/>
              </a:solidFill>
              <a:latin typeface="+mj-lt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S" altLang="ca-ES" dirty="0">
                <a:solidFill>
                  <a:srgbClr val="202124"/>
                </a:solidFill>
                <a:latin typeface="+mj-lt"/>
              </a:rPr>
              <a:t>Tomar decisiones: calificación (función social) función pedagógica.</a:t>
            </a:r>
            <a:r>
              <a:rPr lang="es-ES" altLang="ca-ES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Abrir llave 12">
            <a:extLst>
              <a:ext uri="{FF2B5EF4-FFF2-40B4-BE49-F238E27FC236}">
                <a16:creationId xmlns:a16="http://schemas.microsoft.com/office/drawing/2014/main" id="{99F1B28A-BA75-3AF4-0F31-459C33369521}"/>
              </a:ext>
            </a:extLst>
          </p:cNvPr>
          <p:cNvSpPr/>
          <p:nvPr/>
        </p:nvSpPr>
        <p:spPr>
          <a:xfrm>
            <a:off x="3234827" y="1708473"/>
            <a:ext cx="126636" cy="1866150"/>
          </a:xfrm>
          <a:prstGeom prst="leftBrac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Abrir llave 13">
            <a:extLst>
              <a:ext uri="{FF2B5EF4-FFF2-40B4-BE49-F238E27FC236}">
                <a16:creationId xmlns:a16="http://schemas.microsoft.com/office/drawing/2014/main" id="{163D1181-3559-5A7D-1F54-E3704C3A1A3E}"/>
              </a:ext>
            </a:extLst>
          </p:cNvPr>
          <p:cNvSpPr/>
          <p:nvPr/>
        </p:nvSpPr>
        <p:spPr>
          <a:xfrm>
            <a:off x="4536984" y="3586043"/>
            <a:ext cx="126636" cy="1459369"/>
          </a:xfrm>
          <a:prstGeom prst="leftBrac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Abrir llave 14">
            <a:extLst>
              <a:ext uri="{FF2B5EF4-FFF2-40B4-BE49-F238E27FC236}">
                <a16:creationId xmlns:a16="http://schemas.microsoft.com/office/drawing/2014/main" id="{074E5C5D-ABB7-17CD-1E4C-606BD0918030}"/>
              </a:ext>
            </a:extLst>
          </p:cNvPr>
          <p:cNvSpPr/>
          <p:nvPr/>
        </p:nvSpPr>
        <p:spPr>
          <a:xfrm>
            <a:off x="2859313" y="5150833"/>
            <a:ext cx="126636" cy="1459369"/>
          </a:xfrm>
          <a:prstGeom prst="leftBrac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1CA701D-ACBD-2414-3898-20B53FB10B01}"/>
              </a:ext>
            </a:extLst>
          </p:cNvPr>
          <p:cNvSpPr txBox="1"/>
          <p:nvPr/>
        </p:nvSpPr>
        <p:spPr>
          <a:xfrm rot="20870656">
            <a:off x="819812" y="2618107"/>
            <a:ext cx="10552376" cy="1600438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s-ES" altLang="ca-ES" sz="8000" dirty="0">
                <a:solidFill>
                  <a:srgbClr val="202124"/>
                </a:solidFill>
                <a:latin typeface="+mj-lt"/>
              </a:rPr>
              <a:t>Ajustes en el proceso E/A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034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10" grpId="0"/>
      <p:bldP spid="12" grpId="0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65BCD9-39CA-E626-7D24-CD96C022C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826" y="240088"/>
            <a:ext cx="10515600" cy="1325563"/>
          </a:xfrm>
        </p:spPr>
        <p:txBody>
          <a:bodyPr/>
          <a:lstStyle/>
          <a:p>
            <a:r>
              <a:rPr lang="es-ES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EVALUACIÓN INCLUSIVA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1D1B3E3F-5E5B-9D3B-3357-C6D9DF82E8B6}"/>
              </a:ext>
            </a:extLst>
          </p:cNvPr>
          <p:cNvSpPr txBox="1">
            <a:spLocks/>
          </p:cNvSpPr>
          <p:nvPr/>
        </p:nvSpPr>
        <p:spPr>
          <a:xfrm>
            <a:off x="449398" y="84302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¿Quién evalúa? Agentes evaluadores.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960DAC9-0252-F0B0-3137-F1BD5B00AF49}"/>
              </a:ext>
            </a:extLst>
          </p:cNvPr>
          <p:cNvSpPr txBox="1"/>
          <p:nvPr/>
        </p:nvSpPr>
        <p:spPr>
          <a:xfrm>
            <a:off x="725714" y="3579014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+mj-lt"/>
              </a:rPr>
              <a:t>Heteroevaluación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C6E1F53-7317-DA93-070E-733CC82F8A45}"/>
              </a:ext>
            </a:extLst>
          </p:cNvPr>
          <p:cNvSpPr txBox="1"/>
          <p:nvPr/>
        </p:nvSpPr>
        <p:spPr>
          <a:xfrm>
            <a:off x="7199086" y="3575692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+mj-lt"/>
              </a:rPr>
              <a:t>Autoevaluación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076B9AB-82FB-B013-1724-D612107E0197}"/>
              </a:ext>
            </a:extLst>
          </p:cNvPr>
          <p:cNvSpPr txBox="1"/>
          <p:nvPr/>
        </p:nvSpPr>
        <p:spPr>
          <a:xfrm>
            <a:off x="1125764" y="5843901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+mj-lt"/>
              </a:rPr>
              <a:t>Coevaluación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9143ED1-6455-6FBB-C8BA-90FA5C47E3DD}"/>
              </a:ext>
            </a:extLst>
          </p:cNvPr>
          <p:cNvSpPr txBox="1"/>
          <p:nvPr/>
        </p:nvSpPr>
        <p:spPr>
          <a:xfrm>
            <a:off x="6000750" y="5843900"/>
            <a:ext cx="5771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+mj-lt"/>
              </a:rPr>
              <a:t>Regulación social compartida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8D0C4E7-07CA-342C-6528-417300411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364" y="2166104"/>
            <a:ext cx="1475586" cy="147558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4BD9180-A7E2-B181-8FEF-A912FA6A0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688" y="2250129"/>
            <a:ext cx="1325563" cy="132556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27A34A2-0C48-4F9F-D461-583F48D20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550" y="4626516"/>
            <a:ext cx="1267460" cy="126746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8623306-0010-E296-AD10-A5C06D421A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670" y="4428167"/>
            <a:ext cx="16256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5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65BCD9-39CA-E626-7D24-CD96C022C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686" y="207095"/>
            <a:ext cx="10515600" cy="1325563"/>
          </a:xfrm>
        </p:spPr>
        <p:txBody>
          <a:bodyPr/>
          <a:lstStyle/>
          <a:p>
            <a:r>
              <a:rPr lang="es-ES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EVALUACIÓN INCLUSIVA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D2C4846A-38D6-8798-2D02-99D5A1AC472F}"/>
              </a:ext>
            </a:extLst>
          </p:cNvPr>
          <p:cNvSpPr txBox="1">
            <a:spLocks/>
          </p:cNvSpPr>
          <p:nvPr/>
        </p:nvSpPr>
        <p:spPr>
          <a:xfrm>
            <a:off x="569686" y="9390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¿Cómo estamos evaluando? ¿Instrumentos?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1B1C56A-B6A3-52F2-AED4-D06A55FB669D}"/>
              </a:ext>
            </a:extLst>
          </p:cNvPr>
          <p:cNvSpPr txBox="1"/>
          <p:nvPr/>
        </p:nvSpPr>
        <p:spPr>
          <a:xfrm>
            <a:off x="391886" y="6143190"/>
            <a:ext cx="118001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>
                <a:hlinkClick r:id="rId2"/>
              </a:rPr>
              <a:t>https://portal.edu.gva.es/cefireinclusiva/wp-content/uploads/sites/193/2020/06/Instrumentos-evaluación-dossier-junio20.pdf</a:t>
            </a:r>
            <a:r>
              <a:rPr lang="es-ES" sz="1600" dirty="0"/>
              <a:t>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DBA0D56-3F86-6E3F-AAC8-59927CD8CED7}"/>
              </a:ext>
            </a:extLst>
          </p:cNvPr>
          <p:cNvSpPr txBox="1"/>
          <p:nvPr/>
        </p:nvSpPr>
        <p:spPr>
          <a:xfrm>
            <a:off x="3383279" y="2108089"/>
            <a:ext cx="4673420" cy="370928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atin typeface="+mj-lt"/>
              </a:rPr>
              <a:t>Rúbrica</a:t>
            </a:r>
          </a:p>
          <a:p>
            <a:pPr>
              <a:lnSpc>
                <a:spcPct val="150000"/>
              </a:lnSpc>
            </a:pPr>
            <a:r>
              <a:rPr lang="es-ES" sz="3200" dirty="0">
                <a:latin typeface="+mj-lt"/>
              </a:rPr>
              <a:t>Diana de evaluación</a:t>
            </a:r>
          </a:p>
          <a:p>
            <a:pPr>
              <a:lnSpc>
                <a:spcPct val="150000"/>
              </a:lnSpc>
            </a:pPr>
            <a:r>
              <a:rPr lang="es-ES" sz="3200" dirty="0">
                <a:latin typeface="+mj-lt"/>
              </a:rPr>
              <a:t>Diario de aprendizaje</a:t>
            </a:r>
          </a:p>
          <a:p>
            <a:pPr>
              <a:lnSpc>
                <a:spcPct val="150000"/>
              </a:lnSpc>
            </a:pPr>
            <a:r>
              <a:rPr lang="es-ES" sz="3200" dirty="0">
                <a:latin typeface="+mj-lt"/>
              </a:rPr>
              <a:t>Portfolio</a:t>
            </a:r>
          </a:p>
          <a:p>
            <a:pPr>
              <a:lnSpc>
                <a:spcPct val="150000"/>
              </a:lnSpc>
            </a:pPr>
            <a:r>
              <a:rPr lang="es-ES" sz="3200" dirty="0">
                <a:latin typeface="+mj-lt"/>
              </a:rPr>
              <a:t>Escalera de metacognición</a:t>
            </a:r>
          </a:p>
        </p:txBody>
      </p:sp>
    </p:spTree>
    <p:extLst>
      <p:ext uri="{BB962C8B-B14F-4D97-AF65-F5344CB8AC3E}">
        <p14:creationId xmlns:p14="http://schemas.microsoft.com/office/powerpoint/2010/main" val="34668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0246BB-ECFD-F07F-5EAE-50A34E589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36" y="131897"/>
            <a:ext cx="10515600" cy="1325563"/>
          </a:xfrm>
        </p:spPr>
        <p:txBody>
          <a:bodyPr/>
          <a:lstStyle/>
          <a:p>
            <a:r>
              <a:rPr lang="es-ES" b="1" dirty="0"/>
              <a:t>Rúbrica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4C4C03E-C052-C9D8-E9E2-D59D30B8F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" y="1155816"/>
            <a:ext cx="9189720" cy="339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00826C7-EEBF-9D4F-2705-2066B0FA3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181" y="3236683"/>
            <a:ext cx="6211169" cy="348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43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966F82-1660-EF01-0EAE-E4A21713E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170" y="250825"/>
            <a:ext cx="10515600" cy="1325563"/>
          </a:xfrm>
        </p:spPr>
        <p:txBody>
          <a:bodyPr/>
          <a:lstStyle/>
          <a:p>
            <a:r>
              <a:rPr lang="es-ES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¿Cómo lo vamos a hacer?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09AD87-236C-40FE-C670-1CCDB19E9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330" y="1484359"/>
            <a:ext cx="9043670" cy="47611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s-ES" b="1" dirty="0"/>
              <a:t>Hoy: “saber”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s-ES" dirty="0"/>
              <a:t>¿Para qué estamos aquí? Necesidades.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s-ES" dirty="0"/>
              <a:t>Recursos para la inclusión: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s-ES" dirty="0"/>
              <a:t>DUA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s-ES" dirty="0"/>
              <a:t>Evaluación inclusiva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s-ES" dirty="0"/>
              <a:t>Estaciones de aprendizaje</a:t>
            </a:r>
          </a:p>
        </p:txBody>
      </p:sp>
    </p:spTree>
    <p:extLst>
      <p:ext uri="{BB962C8B-B14F-4D97-AF65-F5344CB8AC3E}">
        <p14:creationId xmlns:p14="http://schemas.microsoft.com/office/powerpoint/2010/main" val="3663700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4CE7899-0B5D-2F4A-3F6D-B11E4ADD9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9" y="0"/>
            <a:ext cx="11600097" cy="643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5371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01DCB4C-6C3D-EAD1-BE3B-9BD663429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16" y="454663"/>
            <a:ext cx="11703367" cy="594867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92465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0246BB-ECFD-F07F-5EAE-50A34E589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" y="118467"/>
            <a:ext cx="10515600" cy="1325563"/>
          </a:xfrm>
        </p:spPr>
        <p:txBody>
          <a:bodyPr/>
          <a:lstStyle/>
          <a:p>
            <a:r>
              <a:rPr lang="es-ES" b="1" dirty="0"/>
              <a:t>Diana de autoevaluación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C46DF16-0255-9594-9D65-F8A5165BC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540" y="1165860"/>
            <a:ext cx="9371160" cy="54136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52485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0246BB-ECFD-F07F-5EAE-50A34E589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90" y="296545"/>
            <a:ext cx="10515600" cy="1325563"/>
          </a:xfrm>
        </p:spPr>
        <p:txBody>
          <a:bodyPr/>
          <a:lstStyle/>
          <a:p>
            <a:r>
              <a:rPr lang="es-ES" b="1" dirty="0"/>
              <a:t>Diario de aprendizaje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9EA329C-31FE-B76F-3C23-8D21C97DE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" y="1507808"/>
            <a:ext cx="8505556" cy="48212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60B84B-FCE3-9848-E9D7-CD641E5F8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8985" y="95594"/>
            <a:ext cx="1019810" cy="101981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DEBB82A-0191-74AE-7B0A-4B9F4E8BEA36}"/>
              </a:ext>
            </a:extLst>
          </p:cNvPr>
          <p:cNvSpPr txBox="1"/>
          <p:nvPr/>
        </p:nvSpPr>
        <p:spPr>
          <a:xfrm>
            <a:off x="9625330" y="1115404"/>
            <a:ext cx="1396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+mj-lt"/>
              </a:rPr>
              <a:t>Blogs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AC672D9-6A28-41C1-424A-DC9F2A02A31B}"/>
              </a:ext>
            </a:extLst>
          </p:cNvPr>
          <p:cNvSpPr txBox="1"/>
          <p:nvPr/>
        </p:nvSpPr>
        <p:spPr>
          <a:xfrm>
            <a:off x="9625330" y="2511148"/>
            <a:ext cx="1396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err="1">
                <a:latin typeface="+mj-lt"/>
              </a:rPr>
              <a:t>Vlogs</a:t>
            </a:r>
            <a:endParaRPr lang="es-ES" sz="3600" dirty="0">
              <a:latin typeface="+mj-lt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43D499B-EBB3-2836-E273-1437F6C2E54D}"/>
              </a:ext>
            </a:extLst>
          </p:cNvPr>
          <p:cNvSpPr txBox="1"/>
          <p:nvPr/>
        </p:nvSpPr>
        <p:spPr>
          <a:xfrm>
            <a:off x="9625330" y="4258527"/>
            <a:ext cx="1998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+mj-lt"/>
              </a:rPr>
              <a:t>Podcast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DE572CE-1D04-2022-ABFF-678B6153156B}"/>
              </a:ext>
            </a:extLst>
          </p:cNvPr>
          <p:cNvSpPr txBox="1"/>
          <p:nvPr/>
        </p:nvSpPr>
        <p:spPr>
          <a:xfrm>
            <a:off x="9477692" y="6005906"/>
            <a:ext cx="2402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+mj-lt"/>
              </a:rPr>
              <a:t>Cuadernos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4435C91-6B30-69CF-2B19-C8B8E7682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3140" y="1864817"/>
            <a:ext cx="741680" cy="74168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624C5AE-3619-6B05-0599-293649C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9588" y="3429000"/>
            <a:ext cx="969207" cy="96920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FCEE207-5EEE-59F9-CB82-B39FC5F7A2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987" y="5054800"/>
            <a:ext cx="1076960" cy="107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4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0246BB-ECFD-F07F-5EAE-50A34E589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170" y="387985"/>
            <a:ext cx="10515600" cy="1325563"/>
          </a:xfrm>
        </p:spPr>
        <p:txBody>
          <a:bodyPr/>
          <a:lstStyle/>
          <a:p>
            <a:r>
              <a:rPr lang="es-ES" b="1" dirty="0"/>
              <a:t>Portfolio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91E23C8-1F56-CFFD-3B34-604233391D6A}"/>
              </a:ext>
            </a:extLst>
          </p:cNvPr>
          <p:cNvSpPr txBox="1"/>
          <p:nvPr/>
        </p:nvSpPr>
        <p:spPr>
          <a:xfrm>
            <a:off x="1186815" y="1713548"/>
            <a:ext cx="9338310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800" b="0" dirty="0" err="1">
                <a:effectLst/>
                <a:latin typeface="+mj-lt"/>
              </a:rPr>
              <a:t>Método</a:t>
            </a:r>
            <a:r>
              <a:rPr lang="es-ES" sz="2800" b="0" dirty="0">
                <a:effectLst/>
                <a:latin typeface="+mj-lt"/>
              </a:rPr>
              <a:t> de </a:t>
            </a:r>
            <a:r>
              <a:rPr lang="es-ES" sz="2800" b="0" dirty="0" err="1">
                <a:effectLst/>
                <a:latin typeface="+mj-lt"/>
              </a:rPr>
              <a:t>evaluación</a:t>
            </a:r>
            <a:r>
              <a:rPr lang="es-ES" sz="2800" b="0" dirty="0">
                <a:effectLst/>
                <a:latin typeface="+mj-lt"/>
              </a:rPr>
              <a:t> que permite recoger evidencia sobre el desarrollo y resultados de aprendizaje del alumno </a:t>
            </a:r>
            <a:endParaRPr lang="es-ES" sz="2800" dirty="0">
              <a:effectLst/>
              <a:latin typeface="+mj-lt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14BD740-3F6C-B585-C1FE-FE2EE3F24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010" y="3989070"/>
            <a:ext cx="1465580" cy="146558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E6A244D-246D-B7A2-23B6-99BB13542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740" y="3827224"/>
            <a:ext cx="1774190" cy="177419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A539137-3E3E-899A-C605-8F0129A49D78}"/>
              </a:ext>
            </a:extLst>
          </p:cNvPr>
          <p:cNvSpPr txBox="1"/>
          <p:nvPr/>
        </p:nvSpPr>
        <p:spPr>
          <a:xfrm>
            <a:off x="2540000" y="5601414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+mj-lt"/>
              </a:rPr>
              <a:t>Físico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5B650F2-0584-C990-9EA2-89CD59BE8D49}"/>
              </a:ext>
            </a:extLst>
          </p:cNvPr>
          <p:cNvSpPr txBox="1"/>
          <p:nvPr/>
        </p:nvSpPr>
        <p:spPr>
          <a:xfrm>
            <a:off x="7392035" y="560837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+mj-lt"/>
              </a:rPr>
              <a:t>Digital</a:t>
            </a:r>
          </a:p>
        </p:txBody>
      </p:sp>
    </p:spTree>
    <p:extLst>
      <p:ext uri="{BB962C8B-B14F-4D97-AF65-F5344CB8AC3E}">
        <p14:creationId xmlns:p14="http://schemas.microsoft.com/office/powerpoint/2010/main" val="14040052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Una evaluación más justa, pero ¿cómo conseguirla? – Enseñanza-Aprendizaje">
            <a:extLst>
              <a:ext uri="{FF2B5EF4-FFF2-40B4-BE49-F238E27FC236}">
                <a16:creationId xmlns:a16="http://schemas.microsoft.com/office/drawing/2014/main" id="{C29409A7-9419-10C9-E984-CC676F4CD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220201"/>
            <a:ext cx="9182100" cy="641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6348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33E4FB-7D06-84E8-AEA6-81B456350A16}"/>
              </a:ext>
            </a:extLst>
          </p:cNvPr>
          <p:cNvSpPr txBox="1">
            <a:spLocks/>
          </p:cNvSpPr>
          <p:nvPr/>
        </p:nvSpPr>
        <p:spPr>
          <a:xfrm>
            <a:off x="598170" y="628015"/>
            <a:ext cx="10515600" cy="7321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6000" b="1" dirty="0"/>
              <a:t>¡Alternativas!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91E5671-8C46-FE1F-2182-C8191CA66024}"/>
              </a:ext>
            </a:extLst>
          </p:cNvPr>
          <p:cNvSpPr txBox="1"/>
          <p:nvPr/>
        </p:nvSpPr>
        <p:spPr>
          <a:xfrm>
            <a:off x="814070" y="2951558"/>
            <a:ext cx="1266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+mj-lt"/>
              </a:rPr>
              <a:t>Escrito</a:t>
            </a:r>
            <a:endParaRPr lang="es-ES" sz="3600" dirty="0">
              <a:latin typeface="+mj-lt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78D6D2E-E455-F2D3-62A7-F8F3CE7D7DF2}"/>
              </a:ext>
            </a:extLst>
          </p:cNvPr>
          <p:cNvSpPr txBox="1"/>
          <p:nvPr/>
        </p:nvSpPr>
        <p:spPr>
          <a:xfrm>
            <a:off x="3549650" y="2945814"/>
            <a:ext cx="1266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+mj-lt"/>
              </a:rPr>
              <a:t>Oral</a:t>
            </a:r>
            <a:endParaRPr lang="es-ES" sz="3600" dirty="0">
              <a:latin typeface="+mj-lt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FE46B93-F11D-8997-E0F1-829B7244B032}"/>
              </a:ext>
            </a:extLst>
          </p:cNvPr>
          <p:cNvSpPr txBox="1"/>
          <p:nvPr/>
        </p:nvSpPr>
        <p:spPr>
          <a:xfrm>
            <a:off x="6010910" y="2951111"/>
            <a:ext cx="2207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+mj-lt"/>
              </a:rPr>
              <a:t>Mapa mental</a:t>
            </a:r>
            <a:endParaRPr lang="es-ES" sz="3600" dirty="0">
              <a:latin typeface="+mj-lt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F367EA3-F43D-B45B-4799-CA2AB503AA0A}"/>
              </a:ext>
            </a:extLst>
          </p:cNvPr>
          <p:cNvSpPr txBox="1"/>
          <p:nvPr/>
        </p:nvSpPr>
        <p:spPr>
          <a:xfrm>
            <a:off x="9413240" y="2730370"/>
            <a:ext cx="22072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latin typeface="+mj-lt"/>
              </a:rPr>
              <a:t>Organizador gráfico</a:t>
            </a:r>
            <a:endParaRPr lang="es-ES" sz="3600" dirty="0">
              <a:latin typeface="+mj-lt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4377B0E-CF90-DCD7-18BF-5DBE57F17522}"/>
              </a:ext>
            </a:extLst>
          </p:cNvPr>
          <p:cNvSpPr txBox="1"/>
          <p:nvPr/>
        </p:nvSpPr>
        <p:spPr>
          <a:xfrm>
            <a:off x="814070" y="5298518"/>
            <a:ext cx="1266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+mj-lt"/>
              </a:rPr>
              <a:t>Dibujo</a:t>
            </a:r>
            <a:endParaRPr lang="es-ES" sz="3600" dirty="0">
              <a:latin typeface="+mj-lt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3F5BCDD-EC7E-5D89-4E88-466EDD2B631A}"/>
              </a:ext>
            </a:extLst>
          </p:cNvPr>
          <p:cNvSpPr txBox="1"/>
          <p:nvPr/>
        </p:nvSpPr>
        <p:spPr>
          <a:xfrm>
            <a:off x="3709670" y="5298518"/>
            <a:ext cx="1673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+mj-lt"/>
              </a:rPr>
              <a:t>Ejemplo</a:t>
            </a:r>
            <a:endParaRPr lang="es-ES" sz="3600" dirty="0">
              <a:latin typeface="+mj-lt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F1FCE3C-F01B-ACBE-83C3-E84F34A6F2CF}"/>
              </a:ext>
            </a:extLst>
          </p:cNvPr>
          <p:cNvSpPr txBox="1"/>
          <p:nvPr/>
        </p:nvSpPr>
        <p:spPr>
          <a:xfrm>
            <a:off x="6410960" y="5298518"/>
            <a:ext cx="2207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+mj-lt"/>
              </a:rPr>
              <a:t>Teatralización</a:t>
            </a:r>
            <a:endParaRPr lang="es-ES" sz="3600" dirty="0">
              <a:latin typeface="+mj-lt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698EA01-88C2-E952-883E-D7B0A67E76FB}"/>
              </a:ext>
            </a:extLst>
          </p:cNvPr>
          <p:cNvSpPr txBox="1"/>
          <p:nvPr/>
        </p:nvSpPr>
        <p:spPr>
          <a:xfrm>
            <a:off x="9645650" y="5298518"/>
            <a:ext cx="2207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+mj-lt"/>
              </a:rPr>
              <a:t>Proyecto</a:t>
            </a:r>
            <a:endParaRPr lang="es-ES" sz="3600" dirty="0">
              <a:latin typeface="+mj-lt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039C1E6-6159-08F3-F3B0-8059CC020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246" y="1860155"/>
            <a:ext cx="931838" cy="93183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620115E-CE1F-7F37-12F9-4DF1AF228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484" y="1860155"/>
            <a:ext cx="1130300" cy="11303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842D21C-CB71-0017-25BB-116626728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028" y="1860155"/>
            <a:ext cx="1130300" cy="113030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50F2E597-AC68-0569-4809-3BCBF3D7A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5370" y="1751884"/>
            <a:ext cx="978486" cy="97848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96F07213-D668-8FC0-FCF7-BC65AD416A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124" y="4059482"/>
            <a:ext cx="1244136" cy="124413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4F52C73-3A15-9334-E8CD-CF6F5877BE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1005" y="3897629"/>
            <a:ext cx="1460549" cy="1460549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525E1D99-59B6-3F0C-439C-736E8CED4E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7620" y="4059481"/>
            <a:ext cx="1352343" cy="1352343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729CEB89-BB4A-A6CF-2BBA-1E369E5FEF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1191" y="4145634"/>
            <a:ext cx="1266190" cy="126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37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0246BB-ECFD-F07F-5EAE-50A34E589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20" y="376555"/>
            <a:ext cx="10515600" cy="1325563"/>
          </a:xfrm>
        </p:spPr>
        <p:txBody>
          <a:bodyPr/>
          <a:lstStyle/>
          <a:p>
            <a:r>
              <a:rPr lang="es-ES" b="1" dirty="0"/>
              <a:t>Escalera de metacognición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D4ACAFF-C12E-C7AF-960C-0ED028ED6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620" y="1702118"/>
            <a:ext cx="8544172" cy="457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0255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61D15F-F785-553D-C235-018F8C551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0012"/>
            <a:ext cx="10515600" cy="1325563"/>
          </a:xfrm>
        </p:spPr>
        <p:txBody>
          <a:bodyPr/>
          <a:lstStyle/>
          <a:p>
            <a:r>
              <a:rPr lang="es-ES" b="1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ESTACIONES DE APRENDIZAJE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DBD1BA78-BC3B-D3DE-24DF-75CF9ADCD966}"/>
              </a:ext>
            </a:extLst>
          </p:cNvPr>
          <p:cNvSpPr txBox="1">
            <a:spLocks/>
          </p:cNvSpPr>
          <p:nvPr/>
        </p:nvSpPr>
        <p:spPr>
          <a:xfrm>
            <a:off x="526143" y="2103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Metodología activa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A23849B-3EA5-BFA8-E25D-729767B92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177971" y="3066733"/>
            <a:ext cx="1211944" cy="1211944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7AD39A5A-1994-0A21-1638-9F545D7F0B20}"/>
              </a:ext>
            </a:extLst>
          </p:cNvPr>
          <p:cNvSpPr txBox="1">
            <a:spLocks/>
          </p:cNvSpPr>
          <p:nvPr/>
        </p:nvSpPr>
        <p:spPr>
          <a:xfrm>
            <a:off x="4249058" y="46131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Circuito de aprendizaje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34F18E0-2E4C-6889-2673-9C038FA2C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9143" y="2022520"/>
            <a:ext cx="1650185" cy="165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081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4F2324B-2153-B8EA-5B7E-B04614E63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170" y="422275"/>
            <a:ext cx="11254740" cy="1325563"/>
          </a:xfrm>
        </p:spPr>
        <p:txBody>
          <a:bodyPr>
            <a:normAutofit/>
          </a:bodyPr>
          <a:lstStyle/>
          <a:p>
            <a:r>
              <a:rPr lang="es-ES" sz="36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¿Cómo funcionan las estaciones de aprendizaje?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7A4AB46-EBC9-759C-6F21-D656EF4EF9F6}"/>
              </a:ext>
            </a:extLst>
          </p:cNvPr>
          <p:cNvSpPr txBox="1"/>
          <p:nvPr/>
        </p:nvSpPr>
        <p:spPr>
          <a:xfrm>
            <a:off x="812800" y="1747838"/>
            <a:ext cx="3889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¡¡Varias opciones!!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F8A6BF3-3E54-8B1C-9CA2-59D977107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557485" y="1890931"/>
            <a:ext cx="1211944" cy="121194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1CEC067-960E-E929-17F7-C20162FBFE57}"/>
              </a:ext>
            </a:extLst>
          </p:cNvPr>
          <p:cNvSpPr txBox="1"/>
          <p:nvPr/>
        </p:nvSpPr>
        <p:spPr>
          <a:xfrm>
            <a:off x="318926" y="5670773"/>
            <a:ext cx="3744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Mismo contenido</a:t>
            </a:r>
          </a:p>
          <a:p>
            <a:r>
              <a:rPr lang="es-ES" sz="2800" dirty="0"/>
              <a:t>Diferentes alternativas</a:t>
            </a:r>
            <a:r>
              <a:rPr lang="es-ES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A0C49B0-8745-1A39-1EA5-5B7E7604DB91}"/>
              </a:ext>
            </a:extLst>
          </p:cNvPr>
          <p:cNvSpPr txBox="1"/>
          <p:nvPr/>
        </p:nvSpPr>
        <p:spPr>
          <a:xfrm>
            <a:off x="4571301" y="5676669"/>
            <a:ext cx="3563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Mismo hilo conductor.</a:t>
            </a:r>
          </a:p>
          <a:p>
            <a:r>
              <a:rPr lang="es-ES" sz="2800" dirty="0"/>
              <a:t>Diferentes actividades</a:t>
            </a:r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6D72389-4512-0C97-901C-1C4340291E8F}"/>
              </a:ext>
            </a:extLst>
          </p:cNvPr>
          <p:cNvSpPr txBox="1"/>
          <p:nvPr/>
        </p:nvSpPr>
        <p:spPr>
          <a:xfrm>
            <a:off x="9293316" y="5862731"/>
            <a:ext cx="3563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Evaluación</a:t>
            </a:r>
            <a:endParaRPr lang="es-ES" dirty="0"/>
          </a:p>
        </p:txBody>
      </p:sp>
      <p:pic>
        <p:nvPicPr>
          <p:cNvPr id="11" name="Elementos multimedia en línea 1" descr="¿Qué son las Estaciones de Aprendizaje?">
            <a:hlinkClick r:id="" action="ppaction://media"/>
            <a:extLst>
              <a:ext uri="{FF2B5EF4-FFF2-40B4-BE49-F238E27FC236}">
                <a16:creationId xmlns:a16="http://schemas.microsoft.com/office/drawing/2014/main" id="{EDC6CF6C-D3F2-CD38-940D-C7225020D1F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02188" y="3327088"/>
            <a:ext cx="3906567" cy="220721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189F886-B80B-43DD-8F23-90B87CBDB5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874" y="3177590"/>
            <a:ext cx="3688683" cy="242436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0BBB9B4-0FE2-171B-17A2-E8E5581F03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5800" y="3177590"/>
            <a:ext cx="3744684" cy="275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7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966F82-1660-EF01-0EAE-E4A21713E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¿Cómo lo vamos a hacer?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09AD87-236C-40FE-C670-1CCDB19E9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7590" y="1575799"/>
            <a:ext cx="10515600" cy="47611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s-ES" b="1" dirty="0"/>
              <a:t>Semana que viene: “saber hacer”</a:t>
            </a:r>
          </a:p>
          <a:p>
            <a:pPr>
              <a:lnSpc>
                <a:spcPct val="250000"/>
              </a:lnSpc>
              <a:buFontTx/>
              <a:buChar char="-"/>
            </a:pPr>
            <a:r>
              <a:rPr lang="es-ES" sz="3200" dirty="0"/>
              <a:t>Práctica DUA + Estaciones de aprendizaje</a:t>
            </a:r>
          </a:p>
          <a:p>
            <a:pPr>
              <a:lnSpc>
                <a:spcPct val="250000"/>
              </a:lnSpc>
              <a:buFontTx/>
              <a:buChar char="-"/>
            </a:pPr>
            <a:r>
              <a:rPr lang="es-ES" sz="3200" dirty="0"/>
              <a:t>Plan de Acción Inclusivo.</a:t>
            </a:r>
          </a:p>
        </p:txBody>
      </p:sp>
    </p:spTree>
    <p:extLst>
      <p:ext uri="{BB962C8B-B14F-4D97-AF65-F5344CB8AC3E}">
        <p14:creationId xmlns:p14="http://schemas.microsoft.com/office/powerpoint/2010/main" val="24608941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4F2324B-2153-B8EA-5B7E-B04614E63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170" y="422275"/>
            <a:ext cx="11254740" cy="1325563"/>
          </a:xfrm>
        </p:spPr>
        <p:txBody>
          <a:bodyPr>
            <a:normAutofit/>
          </a:bodyPr>
          <a:lstStyle/>
          <a:p>
            <a:r>
              <a:rPr lang="es-ES" sz="36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¿Cómo funcionan las estaciones de aprendizaje?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7A4AB46-EBC9-759C-6F21-D656EF4EF9F6}"/>
              </a:ext>
            </a:extLst>
          </p:cNvPr>
          <p:cNvSpPr txBox="1"/>
          <p:nvPr/>
        </p:nvSpPr>
        <p:spPr>
          <a:xfrm>
            <a:off x="812800" y="1747838"/>
            <a:ext cx="3889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¡¡Varias opciones!!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F8A6BF3-3E54-8B1C-9CA2-59D977107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557485" y="1890931"/>
            <a:ext cx="1211944" cy="121194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1CEC067-960E-E929-17F7-C20162FBFE57}"/>
              </a:ext>
            </a:extLst>
          </p:cNvPr>
          <p:cNvSpPr txBox="1"/>
          <p:nvPr/>
        </p:nvSpPr>
        <p:spPr>
          <a:xfrm>
            <a:off x="598170" y="3102875"/>
            <a:ext cx="12071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/>
              <a:t>Por ámbitos</a:t>
            </a:r>
            <a:r>
              <a:rPr lang="es-ES" sz="2800" dirty="0"/>
              <a:t>: estación creativa, estación matemática, estación de lectura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68F2011-DE1A-6BBA-0E65-289B50F099A7}"/>
              </a:ext>
            </a:extLst>
          </p:cNvPr>
          <p:cNvSpPr txBox="1"/>
          <p:nvPr/>
        </p:nvSpPr>
        <p:spPr>
          <a:xfrm>
            <a:off x="598170" y="4314819"/>
            <a:ext cx="12071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/>
              <a:t>Por proyectos</a:t>
            </a:r>
            <a:r>
              <a:rPr lang="es-ES" sz="2800" dirty="0"/>
              <a:t>: investigación, organización de información, producción…</a:t>
            </a:r>
          </a:p>
        </p:txBody>
      </p:sp>
    </p:spTree>
    <p:extLst>
      <p:ext uri="{BB962C8B-B14F-4D97-AF65-F5344CB8AC3E}">
        <p14:creationId xmlns:p14="http://schemas.microsoft.com/office/powerpoint/2010/main" val="21615726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4F2324B-2153-B8EA-5B7E-B04614E63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170" y="110543"/>
            <a:ext cx="11254740" cy="1325563"/>
          </a:xfrm>
        </p:spPr>
        <p:txBody>
          <a:bodyPr>
            <a:normAutofit/>
          </a:bodyPr>
          <a:lstStyle/>
          <a:p>
            <a:r>
              <a:rPr lang="es-ES" sz="36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A tener en cuenta: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7A4AB46-EBC9-759C-6F21-D656EF4EF9F6}"/>
              </a:ext>
            </a:extLst>
          </p:cNvPr>
          <p:cNvSpPr txBox="1"/>
          <p:nvPr/>
        </p:nvSpPr>
        <p:spPr>
          <a:xfrm>
            <a:off x="972458" y="1018254"/>
            <a:ext cx="9318171" cy="5477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200000"/>
              </a:lnSpc>
              <a:buAutoNum type="arabicPeriod"/>
            </a:pPr>
            <a:r>
              <a:rPr lang="es-ES" sz="3600" dirty="0"/>
              <a:t>Equipos de entre 4-5 como máximo.</a:t>
            </a:r>
          </a:p>
          <a:p>
            <a:pPr marL="742950" indent="-742950">
              <a:lnSpc>
                <a:spcPct val="200000"/>
              </a:lnSpc>
              <a:buAutoNum type="arabicPeriod"/>
            </a:pPr>
            <a:r>
              <a:rPr lang="es-ES" sz="3600" dirty="0"/>
              <a:t>De inicio que todo el alumnado ROTE.</a:t>
            </a:r>
          </a:p>
          <a:p>
            <a:pPr marL="742950" indent="-742950">
              <a:lnSpc>
                <a:spcPct val="200000"/>
              </a:lnSpc>
              <a:buAutoNum type="arabicPeriod"/>
            </a:pPr>
            <a:r>
              <a:rPr lang="es-ES" sz="3600" dirty="0"/>
              <a:t>Carteles explicativos para cada estación</a:t>
            </a:r>
          </a:p>
          <a:p>
            <a:pPr marL="742950" indent="-742950">
              <a:lnSpc>
                <a:spcPct val="200000"/>
              </a:lnSpc>
              <a:buAutoNum type="arabicPeriod"/>
            </a:pPr>
            <a:r>
              <a:rPr lang="es-ES" sz="3600" dirty="0"/>
              <a:t>Lo ideal: pareja pedagógica</a:t>
            </a:r>
          </a:p>
          <a:p>
            <a:pPr marL="742950" indent="-742950">
              <a:lnSpc>
                <a:spcPct val="200000"/>
              </a:lnSpc>
              <a:buAutoNum type="arabicPeriod"/>
            </a:pPr>
            <a:r>
              <a:rPr lang="es-ES" sz="3600" dirty="0"/>
              <a:t>Caos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A1E647A-14EE-522F-4801-AF21D919C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9666" y="3557410"/>
            <a:ext cx="943669" cy="94366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AE6BB19-0E2B-7302-4B6F-25DBC112A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4393" y="2485331"/>
            <a:ext cx="726643" cy="72664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F2967BA-F539-5045-80E2-C97C07EAD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3023" y="1320601"/>
            <a:ext cx="726643" cy="72664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9DB29D0-3B05-719D-ADAD-3A388E93B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4717383"/>
            <a:ext cx="696686" cy="69668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DCDBAEA-8C72-27F0-F90A-D8E24CAC61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2857" y="5778387"/>
            <a:ext cx="943670" cy="94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416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4F2324B-2153-B8EA-5B7E-B04614E63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170" y="422275"/>
            <a:ext cx="11254740" cy="1325563"/>
          </a:xfrm>
        </p:spPr>
        <p:txBody>
          <a:bodyPr/>
          <a:lstStyle/>
          <a:p>
            <a:r>
              <a:rPr lang="es-ES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EJEMPLOS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637C74B-F030-9A56-D06B-E2B7EDDE99D4}"/>
              </a:ext>
            </a:extLst>
          </p:cNvPr>
          <p:cNvSpPr txBox="1"/>
          <p:nvPr/>
        </p:nvSpPr>
        <p:spPr>
          <a:xfrm>
            <a:off x="1221195" y="5395323"/>
            <a:ext cx="3452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/>
              <a:t>MATEMÁTICAS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B5A0D0C-6ABB-9D54-8FEB-03917A17A1AF}"/>
              </a:ext>
            </a:extLst>
          </p:cNvPr>
          <p:cNvSpPr txBox="1"/>
          <p:nvPr/>
        </p:nvSpPr>
        <p:spPr>
          <a:xfrm>
            <a:off x="7257146" y="5333768"/>
            <a:ext cx="33297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/>
              <a:t>CIENCIAS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7D7A831-AC0C-57AA-5E27-807586B30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896" y="2189163"/>
            <a:ext cx="2921000" cy="2921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7C26AE9-5E5E-63BA-8A02-D930171C9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2427511"/>
            <a:ext cx="2786746" cy="278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07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DD9EEA-0F6C-BB3A-842F-1B2F8CD70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57" y="249011"/>
            <a:ext cx="10515600" cy="1325563"/>
          </a:xfrm>
        </p:spPr>
        <p:txBody>
          <a:bodyPr/>
          <a:lstStyle/>
          <a:p>
            <a:r>
              <a:rPr lang="es-ES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¿Para qué estamos aquí?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6AFF7D0A-07E5-9D05-38F6-0C1E369BFA8E}"/>
              </a:ext>
            </a:extLst>
          </p:cNvPr>
          <p:cNvSpPr txBox="1">
            <a:spLocks/>
          </p:cNvSpPr>
          <p:nvPr/>
        </p:nvSpPr>
        <p:spPr>
          <a:xfrm>
            <a:off x="1482271" y="1305152"/>
            <a:ext cx="92274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5400" dirty="0"/>
              <a:t>¿Aspectos a mejorar?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6E93D626-BBDC-0222-289D-7B0975894F02}"/>
              </a:ext>
            </a:extLst>
          </p:cNvPr>
          <p:cNvSpPr txBox="1">
            <a:spLocks/>
          </p:cNvSpPr>
          <p:nvPr/>
        </p:nvSpPr>
        <p:spPr>
          <a:xfrm>
            <a:off x="1380670" y="2511310"/>
            <a:ext cx="92274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5400" dirty="0"/>
              <a:t>¡Espacio de reflexión compartida!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407C5E0-4E99-B7D3-9194-A5D92A6AF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873" y="3836873"/>
            <a:ext cx="2675716" cy="263955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4C512C8-AD25-B091-65BC-1E38A1F6D242}"/>
              </a:ext>
            </a:extLst>
          </p:cNvPr>
          <p:cNvSpPr txBox="1"/>
          <p:nvPr/>
        </p:nvSpPr>
        <p:spPr>
          <a:xfrm>
            <a:off x="4886599" y="3927018"/>
            <a:ext cx="6782886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rabicPeriod"/>
            </a:pPr>
            <a:r>
              <a:rPr lang="es-ES" sz="3600" dirty="0"/>
              <a:t>Ir a </a:t>
            </a:r>
            <a:r>
              <a:rPr lang="es-ES" sz="3600" dirty="0">
                <a:hlinkClick r:id="rId3"/>
              </a:rPr>
              <a:t>www.menti.com</a:t>
            </a:r>
            <a:r>
              <a:rPr lang="es-ES" sz="3600" dirty="0"/>
              <a:t> 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s-ES" sz="3600" dirty="0"/>
              <a:t>Introducir el código </a:t>
            </a:r>
            <a:r>
              <a:rPr lang="es-ES" sz="3600" b="1" i="0" u="none" strike="noStrike" dirty="0">
                <a:effectLst/>
                <a:latin typeface="MentiText"/>
              </a:rPr>
              <a:t>5910 1879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s-ES" sz="3600" dirty="0">
                <a:latin typeface="MentiText"/>
              </a:rPr>
              <a:t>Responder a la pregunta</a:t>
            </a:r>
            <a:r>
              <a:rPr lang="es-ES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1431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65BCD9-39CA-E626-7D24-CD96C022C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0" y="685958"/>
            <a:ext cx="10515600" cy="1325563"/>
          </a:xfrm>
        </p:spPr>
        <p:txBody>
          <a:bodyPr/>
          <a:lstStyle/>
          <a:p>
            <a:r>
              <a:rPr lang="es-ES" dirty="0"/>
              <a:t>¿Qué sabemos del DUA?</a:t>
            </a:r>
          </a:p>
        </p:txBody>
      </p:sp>
      <p:pic>
        <p:nvPicPr>
          <p:cNvPr id="2050" name="Picture 2" descr="Generador de Códigos QR Codes">
            <a:extLst>
              <a:ext uri="{FF2B5EF4-FFF2-40B4-BE49-F238E27FC236}">
                <a16:creationId xmlns:a16="http://schemas.microsoft.com/office/drawing/2014/main" id="{769B1CAE-677D-2C4F-7202-C7CFAF682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546" y="2304687"/>
            <a:ext cx="2248626" cy="224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F1C63F1-A0BE-B7D0-0668-7EC5AB344469}"/>
              </a:ext>
            </a:extLst>
          </p:cNvPr>
          <p:cNvSpPr txBox="1"/>
          <p:nvPr/>
        </p:nvSpPr>
        <p:spPr>
          <a:xfrm>
            <a:off x="779778" y="4959629"/>
            <a:ext cx="10356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Escanea el código QR o escribe en Google “</a:t>
            </a:r>
            <a:r>
              <a:rPr lang="es-ES" sz="2800" b="1" dirty="0">
                <a:solidFill>
                  <a:schemeClr val="accent1"/>
                </a:solidFill>
              </a:rPr>
              <a:t>EDUCAPLAY GAME PIN</a:t>
            </a:r>
            <a:r>
              <a:rPr lang="es-ES" sz="2800" dirty="0"/>
              <a:t>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7FDD29E-AAB2-3DC3-6CAB-FE1E7789B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5548079"/>
            <a:ext cx="682171" cy="68217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848CF4C-57C9-5E6F-0ECE-713481602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8112" y="5548079"/>
            <a:ext cx="573317" cy="57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26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18941F-F7D8-56D7-1008-5153C9BB3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DUA: ¿por dónde empezar?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23BE925-9760-6E37-C2AF-F8D58CA1136A}"/>
              </a:ext>
            </a:extLst>
          </p:cNvPr>
          <p:cNvSpPr txBox="1"/>
          <p:nvPr/>
        </p:nvSpPr>
        <p:spPr>
          <a:xfrm>
            <a:off x="720090" y="1690688"/>
            <a:ext cx="9909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Previo: Análisis de accesibilidad (DUA-A)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9D066F4-1D03-205E-86F5-48827EE21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050" y="2956363"/>
            <a:ext cx="6381750" cy="3639432"/>
          </a:xfrm>
          <a:prstGeom prst="rect">
            <a:avLst/>
          </a:prstGeom>
        </p:spPr>
      </p:pic>
      <p:pic>
        <p:nvPicPr>
          <p:cNvPr id="6" name="Imagen 5">
            <a:hlinkClick r:id="rId3"/>
            <a:extLst>
              <a:ext uri="{FF2B5EF4-FFF2-40B4-BE49-F238E27FC236}">
                <a16:creationId xmlns:a16="http://schemas.microsoft.com/office/drawing/2014/main" id="{32E7D34D-04B1-EA20-2546-64856EDC6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90" y="2354194"/>
            <a:ext cx="3345180" cy="190578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11A958F-533E-0953-2A59-8298BFE5CD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748623">
            <a:off x="3528481" y="2628352"/>
            <a:ext cx="1789857" cy="178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9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18941F-F7D8-56D7-1008-5153C9BB3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0" y="82313"/>
            <a:ext cx="10515600" cy="1325563"/>
          </a:xfrm>
        </p:spPr>
        <p:txBody>
          <a:bodyPr/>
          <a:lstStyle/>
          <a:p>
            <a:r>
              <a:rPr lang="es-ES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DUA: ¿por dónde empezar?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23BE925-9760-6E37-C2AF-F8D58CA1136A}"/>
              </a:ext>
            </a:extLst>
          </p:cNvPr>
          <p:cNvSpPr txBox="1"/>
          <p:nvPr/>
        </p:nvSpPr>
        <p:spPr>
          <a:xfrm>
            <a:off x="720090" y="1407876"/>
            <a:ext cx="9909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1. Ofrecer diferentes alternativas a las explicaciones orales/escritas</a:t>
            </a:r>
          </a:p>
        </p:txBody>
      </p:sp>
      <p:pic>
        <p:nvPicPr>
          <p:cNvPr id="4098" name="Picture 2" descr="Pautas DUA versión 2.2">
            <a:extLst>
              <a:ext uri="{FF2B5EF4-FFF2-40B4-BE49-F238E27FC236}">
                <a16:creationId xmlns:a16="http://schemas.microsoft.com/office/drawing/2014/main" id="{1EE7E066-9A61-5730-7F08-13CB6AF45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" r="6603"/>
          <a:stretch/>
        </p:blipFill>
        <p:spPr bwMode="auto">
          <a:xfrm>
            <a:off x="720090" y="2024320"/>
            <a:ext cx="5342701" cy="451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CE357B6-F966-905E-F45B-41259F979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220623">
            <a:off x="4110172" y="2580449"/>
            <a:ext cx="2460736" cy="240503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C71D1E7-81CF-6123-D888-1ED614C61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7961" y="2418499"/>
            <a:ext cx="1216241" cy="121624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A18D790-C5F3-13C8-565E-A5625050AB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8021" y="4484872"/>
            <a:ext cx="1112900" cy="11129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6C8B0ED-C5D5-DAC1-F459-4BE608EC4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1140" y="2321089"/>
            <a:ext cx="1210310" cy="121031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024B156-BD70-4D6F-0798-28BB846E7D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6930" y="2620357"/>
            <a:ext cx="1019662" cy="101966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E29BEA2-11EA-49FD-9160-579A3F26E4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8190" y="4444612"/>
            <a:ext cx="1153160" cy="1153160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3AFD6CFE-CD43-0A30-B5FA-E1680B15AB6B}"/>
              </a:ext>
            </a:extLst>
          </p:cNvPr>
          <p:cNvSpPr txBox="1"/>
          <p:nvPr/>
        </p:nvSpPr>
        <p:spPr>
          <a:xfrm>
            <a:off x="6776105" y="3687352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Vídeos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4E5C737-17F5-97D0-340B-B2855EF3169B}"/>
              </a:ext>
            </a:extLst>
          </p:cNvPr>
          <p:cNvSpPr txBox="1"/>
          <p:nvPr/>
        </p:nvSpPr>
        <p:spPr>
          <a:xfrm>
            <a:off x="6579582" y="5656628"/>
            <a:ext cx="2551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Texto Lectura facilitada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49EE258-0F79-8269-3F3A-E41D6FB0EF44}"/>
              </a:ext>
            </a:extLst>
          </p:cNvPr>
          <p:cNvSpPr txBox="1"/>
          <p:nvPr/>
        </p:nvSpPr>
        <p:spPr>
          <a:xfrm>
            <a:off x="9409543" y="5597772"/>
            <a:ext cx="2551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Diferentes soportes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4C9703C-E8CD-5574-BA53-BC8936A55377}"/>
              </a:ext>
            </a:extLst>
          </p:cNvPr>
          <p:cNvSpPr txBox="1"/>
          <p:nvPr/>
        </p:nvSpPr>
        <p:spPr>
          <a:xfrm>
            <a:off x="7839323" y="3675623"/>
            <a:ext cx="2551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Variedad de materiales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8E3E0D7-6D59-2708-FAA0-EE4C5838C6C7}"/>
              </a:ext>
            </a:extLst>
          </p:cNvPr>
          <p:cNvSpPr txBox="1"/>
          <p:nvPr/>
        </p:nvSpPr>
        <p:spPr>
          <a:xfrm>
            <a:off x="10325541" y="3678870"/>
            <a:ext cx="2551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Apoyos visuales</a:t>
            </a:r>
          </a:p>
        </p:txBody>
      </p:sp>
    </p:spTree>
    <p:extLst>
      <p:ext uri="{BB962C8B-B14F-4D97-AF65-F5344CB8AC3E}">
        <p14:creationId xmlns:p14="http://schemas.microsoft.com/office/powerpoint/2010/main" val="399636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18941F-F7D8-56D7-1008-5153C9BB3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DUA: ¿por dónde empezar?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776EE73-BE60-3DE3-5797-FECC8ED50FF6}"/>
              </a:ext>
            </a:extLst>
          </p:cNvPr>
          <p:cNvSpPr txBox="1"/>
          <p:nvPr/>
        </p:nvSpPr>
        <p:spPr>
          <a:xfrm>
            <a:off x="637187" y="1529921"/>
            <a:ext cx="9909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2. Ofrecer apoyos para la realización de tareas</a:t>
            </a:r>
          </a:p>
        </p:txBody>
      </p:sp>
      <p:pic>
        <p:nvPicPr>
          <p:cNvPr id="6" name="Picture 2" descr="Pautas DUA versión 2.2">
            <a:extLst>
              <a:ext uri="{FF2B5EF4-FFF2-40B4-BE49-F238E27FC236}">
                <a16:creationId xmlns:a16="http://schemas.microsoft.com/office/drawing/2014/main" id="{60A4B195-0835-03F7-A78C-4322AF9328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" r="6603"/>
          <a:stretch/>
        </p:blipFill>
        <p:spPr bwMode="auto">
          <a:xfrm>
            <a:off x="720090" y="2024320"/>
            <a:ext cx="5342701" cy="451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2984AEC-1137-1F98-6384-298FFF11B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9343" y="2079706"/>
            <a:ext cx="1216241" cy="1216241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A85316B-02C4-CE83-B0B7-306CF3564A5D}"/>
              </a:ext>
            </a:extLst>
          </p:cNvPr>
          <p:cNvSpPr txBox="1"/>
          <p:nvPr/>
        </p:nvSpPr>
        <p:spPr>
          <a:xfrm>
            <a:off x="6922059" y="3362558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Vídeos explicativos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1D878E3-30C1-49DA-677B-FAD7C0B06B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8876" y="1907282"/>
            <a:ext cx="1216241" cy="1216241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BC441C1F-D3C1-C2FF-366E-77DE202C0524}"/>
              </a:ext>
            </a:extLst>
          </p:cNvPr>
          <p:cNvSpPr txBox="1"/>
          <p:nvPr/>
        </p:nvSpPr>
        <p:spPr>
          <a:xfrm>
            <a:off x="9594821" y="3324924"/>
            <a:ext cx="1937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Checklist</a:t>
            </a:r>
            <a:r>
              <a:rPr lang="es-ES" dirty="0"/>
              <a:t> de tareas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D9EEC7C3-EDB5-61A0-DDC8-885782315237}"/>
              </a:ext>
            </a:extLst>
          </p:cNvPr>
          <p:cNvSpPr/>
          <p:nvPr/>
        </p:nvSpPr>
        <p:spPr>
          <a:xfrm>
            <a:off x="4325257" y="3731890"/>
            <a:ext cx="1770743" cy="204479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E650AAF-F9A0-3B53-B416-F5DBD24A7EBB}"/>
              </a:ext>
            </a:extLst>
          </p:cNvPr>
          <p:cNvSpPr txBox="1"/>
          <p:nvPr/>
        </p:nvSpPr>
        <p:spPr>
          <a:xfrm>
            <a:off x="6922058" y="5336501"/>
            <a:ext cx="2090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Autoinstrucciones</a:t>
            </a:r>
            <a:r>
              <a:rPr lang="es-ES" dirty="0"/>
              <a:t>/</a:t>
            </a:r>
          </a:p>
          <a:p>
            <a:r>
              <a:rPr lang="es-ES" dirty="0"/>
              <a:t>Secuencias de pasos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86693EA3-18D2-D903-CCA3-806E9A7C1A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3677" y="4186244"/>
            <a:ext cx="1150257" cy="1150257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1BAA9683-FC4E-38F2-D797-288E03C1FBF5}"/>
              </a:ext>
            </a:extLst>
          </p:cNvPr>
          <p:cNvSpPr txBox="1"/>
          <p:nvPr/>
        </p:nvSpPr>
        <p:spPr>
          <a:xfrm>
            <a:off x="9433131" y="5475000"/>
            <a:ext cx="2161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Actividades resueltas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38B4D0E5-A086-11A7-C8D2-D74D78A5FF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8876" y="4291286"/>
            <a:ext cx="1150257" cy="1150257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13FB8957-7EBA-045E-8545-05B14A5E58A0}"/>
              </a:ext>
            </a:extLst>
          </p:cNvPr>
          <p:cNvSpPr/>
          <p:nvPr/>
        </p:nvSpPr>
        <p:spPr>
          <a:xfrm>
            <a:off x="478972" y="2079706"/>
            <a:ext cx="5892800" cy="4511336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37C94181-DF3C-81B9-F95C-A4CDF80EDB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670" y="2325844"/>
            <a:ext cx="3626408" cy="830538"/>
          </a:xfrm>
          <a:prstGeom prst="rect">
            <a:avLst/>
          </a:prstGeom>
        </p:spPr>
      </p:pic>
      <p:pic>
        <p:nvPicPr>
          <p:cNvPr id="26" name="Elementos multimedia en línea 25" descr="Mercurio, el vecino del Sol - El sistema solar en 3D para niños">
            <a:hlinkClick r:id="" action="ppaction://media"/>
            <a:extLst>
              <a:ext uri="{FF2B5EF4-FFF2-40B4-BE49-F238E27FC236}">
                <a16:creationId xmlns:a16="http://schemas.microsoft.com/office/drawing/2014/main" id="{5172FF5D-E98B-14CE-4421-DA31E5CBA14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720090" y="3345971"/>
            <a:ext cx="5375910" cy="303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10" grpId="0"/>
      <p:bldP spid="13" grpId="0"/>
      <p:bldP spid="14" grpId="0" animBg="1"/>
      <p:bldP spid="15" grpId="0"/>
      <p:bldP spid="18" grpId="0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AD08D87-804A-EB62-E440-417088B616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54"/>
          <a:stretch/>
        </p:blipFill>
        <p:spPr>
          <a:xfrm>
            <a:off x="1306054" y="876091"/>
            <a:ext cx="8810402" cy="510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57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</TotalTime>
  <Words>639</Words>
  <Application>Microsoft Macintosh PowerPoint</Application>
  <PresentationFormat>Panorámica</PresentationFormat>
  <Paragraphs>133</Paragraphs>
  <Slides>32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9" baseType="lpstr">
      <vt:lpstr>Arial</vt:lpstr>
      <vt:lpstr>Arial Rounded MT Bold</vt:lpstr>
      <vt:lpstr>Calibri</vt:lpstr>
      <vt:lpstr>Calibri Light</vt:lpstr>
      <vt:lpstr>MentiText</vt:lpstr>
      <vt:lpstr>Montserrat</vt:lpstr>
      <vt:lpstr>Tema de Office</vt:lpstr>
      <vt:lpstr>Recursos para la inclusión: aplicación práctica </vt:lpstr>
      <vt:lpstr>¿Cómo lo vamos a hacer?</vt:lpstr>
      <vt:lpstr>¿Cómo lo vamos a hacer?</vt:lpstr>
      <vt:lpstr>¿Para qué estamos aquí?</vt:lpstr>
      <vt:lpstr>¿Qué sabemos del DUA?</vt:lpstr>
      <vt:lpstr>DUA: ¿por dónde empezar?</vt:lpstr>
      <vt:lpstr>DUA: ¿por dónde empezar?</vt:lpstr>
      <vt:lpstr>DUA: ¿por dónde empezar?</vt:lpstr>
      <vt:lpstr>Presentación de PowerPoint</vt:lpstr>
      <vt:lpstr>DUA: ¿por dónde empezar?</vt:lpstr>
      <vt:lpstr>DUA: ¿por dónde empezar?</vt:lpstr>
      <vt:lpstr>EVALUACIÓN INCLUSIVA</vt:lpstr>
      <vt:lpstr>EVALUACIÓN INCLUSIVA</vt:lpstr>
      <vt:lpstr>Presentación de PowerPoint</vt:lpstr>
      <vt:lpstr>Presentación de PowerPoint</vt:lpstr>
      <vt:lpstr>EVALUACIÓN INCLUSIVA</vt:lpstr>
      <vt:lpstr>EVALUACIÓN INCLUSIVA</vt:lpstr>
      <vt:lpstr>EVALUACIÓN INCLUSIVA</vt:lpstr>
      <vt:lpstr>Rúbrica</vt:lpstr>
      <vt:lpstr>Presentación de PowerPoint</vt:lpstr>
      <vt:lpstr>Presentación de PowerPoint</vt:lpstr>
      <vt:lpstr>Diana de autoevaluación</vt:lpstr>
      <vt:lpstr>Diario de aprendizaje</vt:lpstr>
      <vt:lpstr>Portfolio</vt:lpstr>
      <vt:lpstr>Presentación de PowerPoint</vt:lpstr>
      <vt:lpstr>Presentación de PowerPoint</vt:lpstr>
      <vt:lpstr>Escalera de metacognición</vt:lpstr>
      <vt:lpstr>ESTACIONES DE APRENDIZAJE</vt:lpstr>
      <vt:lpstr>¿Cómo funcionan las estaciones de aprendizaje?</vt:lpstr>
      <vt:lpstr>¿Cómo funcionan las estaciones de aprendizaje?</vt:lpstr>
      <vt:lpstr>A tener en cuenta:</vt:lpstr>
      <vt:lpstr>EJEMPLOS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Recursos para la inclusión: aplicación práctica </dc:title>
  <dc:creator>Sonia López Rodríguez</dc:creator>
  <cp:lastModifiedBy>Sonia López Rodríguez</cp:lastModifiedBy>
  <cp:revision>10</cp:revision>
  <dcterms:created xsi:type="dcterms:W3CDTF">2022-11-22T09:57:18Z</dcterms:created>
  <dcterms:modified xsi:type="dcterms:W3CDTF">2022-11-30T10:30:32Z</dcterms:modified>
</cp:coreProperties>
</file>