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36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62" r:id="rId59"/>
    <p:sldId id="313" r:id="rId60"/>
    <p:sldId id="312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65" r:id="rId104"/>
    <p:sldId id="364" r:id="rId105"/>
    <p:sldId id="358" r:id="rId106"/>
    <p:sldId id="359" r:id="rId107"/>
    <p:sldId id="360" r:id="rId10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12602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o del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" name="4 Marcador de texto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0" name="3 Marcador de texto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Texto del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90" name="2 Marcador de posición de imagen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08305" y="332656"/>
            <a:ext cx="1296145" cy="4038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26bba0d4fb4a0d20691902/presentation-mover-el-esqueleto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view.genial.ly/60aa38adcd47cb0da8c3481f/interactive-content-actividad-ajustada-dua-y-nntt" TargetMode="Externa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evistas.comillas.edu/index.php/padresymaestros/article/view/8876/836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npegalicia.es/notices/161333/ORDE-do-8-de-setembro-de-2021--polo-que-se-regula-a-ATENCI%C3%93N-%C3%A1-DIVERSIDAD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esearchgate.net/figure/Visual-cortical-areas-including-Brodmann-Area-17-primary-visual-cortex-Brodmann-Area_fig2_30624828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onioamarquez.com/la-rueda-del-dua-recursos-para-derribar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view.genial.ly/60ed3e73b9b9eb0dc8be7d02/presentation-feudalismo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1 Título"/>
          <p:cNvSpPr txBox="1">
            <a:spLocks noGrp="1"/>
          </p:cNvSpPr>
          <p:nvPr>
            <p:ph type="ctrTitle"/>
          </p:nvPr>
        </p:nvSpPr>
        <p:spPr>
          <a:xfrm>
            <a:off x="755576" y="1052736"/>
            <a:ext cx="7772401" cy="14700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22376">
              <a:defRPr sz="9085" b="1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¿DUDAS?</a:t>
            </a:r>
          </a:p>
        </p:txBody>
      </p:sp>
      <p:pic>
        <p:nvPicPr>
          <p:cNvPr id="102" name="Picture 4" descr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5816" y="2916551"/>
            <a:ext cx="3926998" cy="2199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4270004"/>
            <a:ext cx="1358280" cy="1358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9871" y="1052736"/>
            <a:ext cx="4680521" cy="4680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207633">
            <a:off x="1722747" y="4398317"/>
            <a:ext cx="544997" cy="54499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1 Título"/>
          <p:cNvSpPr txBox="1"/>
          <p:nvPr/>
        </p:nvSpPr>
        <p:spPr>
          <a:xfrm>
            <a:off x="2040966" y="5953333"/>
            <a:ext cx="538116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Diseño Universal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620687"/>
            <a:ext cx="7506211" cy="4824538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1 Rectángulo"/>
          <p:cNvSpPr txBox="1"/>
          <p:nvPr/>
        </p:nvSpPr>
        <p:spPr>
          <a:xfrm>
            <a:off x="657279" y="5805263"/>
            <a:ext cx="7829442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https://view.genial.ly/6026bba0d4fb4a0d20691902/presentation-mover-el-esqueleto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1 Rectángulo"/>
          <p:cNvSpPr txBox="1"/>
          <p:nvPr/>
        </p:nvSpPr>
        <p:spPr>
          <a:xfrm>
            <a:off x="585271" y="6165303"/>
            <a:ext cx="754141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https://view.genial.ly/60aa38adcd47cb0da8c3481f/interactive-content-actividad-ajustada-dua-y-nntt</a:t>
            </a:r>
            <a:r>
              <a:t> </a:t>
            </a:r>
          </a:p>
        </p:txBody>
      </p:sp>
      <p:pic>
        <p:nvPicPr>
          <p:cNvPr id="6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551" y="1268759"/>
            <a:ext cx="8084506" cy="4476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8224" y="404664"/>
            <a:ext cx="2311026" cy="720080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2 Rectángulo"/>
          <p:cNvSpPr txBox="1"/>
          <p:nvPr/>
        </p:nvSpPr>
        <p:spPr>
          <a:xfrm>
            <a:off x="2844935" y="2136009"/>
            <a:ext cx="4057609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7200"/>
            </a:lvl1pPr>
          </a:lstStyle>
          <a:p>
            <a:r>
              <a:t>¿Dudas?</a:t>
            </a:r>
          </a:p>
        </p:txBody>
      </p: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980728"/>
            <a:ext cx="136815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Formación</a:t>
            </a:r>
            <a:endParaRPr kumimoji="0" lang="es-E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57295" y="1406198"/>
            <a:ext cx="31323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Crear grupo de trabajo</a:t>
            </a:r>
            <a:endParaRPr kumimoji="0" lang="es-E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084491" y="2999615"/>
            <a:ext cx="144918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Definir roles</a:t>
            </a:r>
            <a:endParaRPr kumimoji="0" lang="es-E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5393" y="3365376"/>
            <a:ext cx="355739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Crear plan de acción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(objetivos, temporalización…)</a:t>
            </a:r>
            <a:endParaRPr kumimoji="0" lang="es-E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1600" y="5079086"/>
            <a:ext cx="355739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Definir seguimiento (evaluación)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517252" y="5508463"/>
            <a:ext cx="20162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/>
              <a:t>Generar cambios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7956"/>
            <a:ext cx="616699" cy="61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70" y="1861468"/>
            <a:ext cx="782216" cy="78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07" y="3604370"/>
            <a:ext cx="670554" cy="67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2149539" y="1253951"/>
            <a:ext cx="1201519" cy="30449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20 Conector recto de flecha"/>
          <p:cNvCxnSpPr/>
          <p:nvPr/>
        </p:nvCxnSpPr>
        <p:spPr>
          <a:xfrm>
            <a:off x="6483731" y="1736225"/>
            <a:ext cx="990076" cy="96471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22 Conector recto de flecha"/>
          <p:cNvCxnSpPr/>
          <p:nvPr/>
        </p:nvCxnSpPr>
        <p:spPr>
          <a:xfrm flipH="1">
            <a:off x="4452570" y="3365376"/>
            <a:ext cx="2437074" cy="44583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25 Conector recto de flecha"/>
          <p:cNvCxnSpPr/>
          <p:nvPr/>
        </p:nvCxnSpPr>
        <p:spPr>
          <a:xfrm>
            <a:off x="2149539" y="4274924"/>
            <a:ext cx="51369" cy="76183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27 Conector recto de flecha"/>
          <p:cNvCxnSpPr/>
          <p:nvPr/>
        </p:nvCxnSpPr>
        <p:spPr>
          <a:xfrm>
            <a:off x="4695022" y="5361245"/>
            <a:ext cx="1656184" cy="34727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9" y="3455908"/>
            <a:ext cx="483739" cy="48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48" y="5564395"/>
            <a:ext cx="701750" cy="7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64" y="5972015"/>
            <a:ext cx="588260" cy="58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734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395" y="332656"/>
            <a:ext cx="8080021" cy="1151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4000"/>
            </a:lvl1pPr>
          </a:lstStyle>
          <a:p>
            <a:r>
              <a:rPr lang="es-ES" dirty="0" smtClean="0"/>
              <a:t>El camino de otros centros</a:t>
            </a:r>
            <a:endParaRPr dirty="0"/>
          </a:p>
        </p:txBody>
      </p:sp>
      <p:sp>
        <p:nvSpPr>
          <p:cNvPr id="3" name="2 CuadroTexto"/>
          <p:cNvSpPr txBox="1"/>
          <p:nvPr/>
        </p:nvSpPr>
        <p:spPr>
          <a:xfrm>
            <a:off x="374845" y="1483740"/>
            <a:ext cx="8080021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200000"/>
              </a:lnSpc>
              <a:buSzPct val="100000"/>
              <a:defRPr sz="2400"/>
            </a:pPr>
            <a:r>
              <a:rPr lang="es-ES" dirty="0"/>
              <a:t>Ejemplos actuaciones: </a:t>
            </a:r>
          </a:p>
          <a:p>
            <a:pPr marL="800100" lvl="1" indent="-342900">
              <a:lnSpc>
                <a:spcPct val="200000"/>
              </a:lnSpc>
              <a:buSzPct val="100000"/>
              <a:buFont typeface="Arial"/>
              <a:buChar char="•"/>
              <a:defRPr sz="2400"/>
            </a:pPr>
            <a:r>
              <a:rPr lang="es-ES" b="1" dirty="0"/>
              <a:t>Cambios a nivel de aula</a:t>
            </a:r>
            <a:r>
              <a:rPr lang="es-ES" dirty="0"/>
              <a:t>: empezar a trabajar con DUA en una asignatura, elaboración de materiales, análisis de aulas…</a:t>
            </a:r>
          </a:p>
          <a:p>
            <a:pPr marL="800100" lvl="1" indent="-342900">
              <a:lnSpc>
                <a:spcPct val="200000"/>
              </a:lnSpc>
              <a:buSzPct val="100000"/>
              <a:buFont typeface="Arial"/>
              <a:buChar char="•"/>
              <a:defRPr sz="2400"/>
            </a:pPr>
            <a:r>
              <a:rPr lang="es-ES" b="1" dirty="0"/>
              <a:t>Cambios a nivel de centro</a:t>
            </a:r>
            <a:r>
              <a:rPr lang="es-ES" dirty="0"/>
              <a:t>: evaluación de accesibilidad, documentos de centro, etc.</a:t>
            </a:r>
          </a:p>
          <a:p>
            <a:pPr>
              <a:lnSpc>
                <a:spcPct val="200000"/>
              </a:lnSpc>
              <a:buSzPct val="100000"/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89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2 CuadroTexto"/>
          <p:cNvSpPr txBox="1"/>
          <p:nvPr/>
        </p:nvSpPr>
        <p:spPr>
          <a:xfrm>
            <a:off x="513263" y="1392368"/>
            <a:ext cx="3292937" cy="173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Freestyle Script"/>
                <a:ea typeface="Freestyle Script"/>
                <a:cs typeface="Freestyle Script"/>
                <a:sym typeface="Freestyle Script"/>
              </a:defRPr>
            </a:lvl1pPr>
          </a:lstStyle>
          <a:p>
            <a:r>
              <a:t>Mucha gente pequeña,</a:t>
            </a:r>
          </a:p>
        </p:txBody>
      </p:sp>
      <p:sp>
        <p:nvSpPr>
          <p:cNvPr id="657" name="7 CuadroTexto"/>
          <p:cNvSpPr txBox="1"/>
          <p:nvPr/>
        </p:nvSpPr>
        <p:spPr>
          <a:xfrm>
            <a:off x="1881416" y="2276872"/>
            <a:ext cx="3292937" cy="1734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Freestyle Script"/>
                <a:ea typeface="Freestyle Script"/>
                <a:cs typeface="Freestyle Script"/>
                <a:sym typeface="Freestyle Script"/>
              </a:defRPr>
            </a:lvl1pPr>
          </a:lstStyle>
          <a:p>
            <a:r>
              <a:t>en lugares pequeños,</a:t>
            </a:r>
          </a:p>
        </p:txBody>
      </p:sp>
      <p:sp>
        <p:nvSpPr>
          <p:cNvPr id="658" name="8 CuadroTexto"/>
          <p:cNvSpPr txBox="1"/>
          <p:nvPr/>
        </p:nvSpPr>
        <p:spPr>
          <a:xfrm>
            <a:off x="2601495" y="3140967"/>
            <a:ext cx="3292937" cy="173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Freestyle Script"/>
                <a:ea typeface="Freestyle Script"/>
                <a:cs typeface="Freestyle Script"/>
                <a:sym typeface="Freestyle Script"/>
              </a:defRPr>
            </a:lvl1pPr>
          </a:lstStyle>
          <a:p>
            <a:r>
              <a:t>haciendo cosas pequeñas,</a:t>
            </a:r>
          </a:p>
        </p:txBody>
      </p:sp>
      <p:sp>
        <p:nvSpPr>
          <p:cNvPr id="659" name="9 CuadroTexto"/>
          <p:cNvSpPr txBox="1"/>
          <p:nvPr/>
        </p:nvSpPr>
        <p:spPr>
          <a:xfrm>
            <a:off x="2263610" y="4221088"/>
            <a:ext cx="6101250" cy="1734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4000">
                <a:latin typeface="Freestyle Script"/>
                <a:ea typeface="Freestyle Script"/>
                <a:cs typeface="Freestyle Script"/>
                <a:sym typeface="Freestyle Script"/>
              </a:defRPr>
            </a:lvl1pPr>
          </a:lstStyle>
          <a:p>
            <a:r>
              <a:t>PUEDEN CAMBIAR EL MUNDO</a:t>
            </a:r>
          </a:p>
        </p:txBody>
      </p:sp>
      <p:sp>
        <p:nvSpPr>
          <p:cNvPr id="660" name="10 CuadroTexto"/>
          <p:cNvSpPr txBox="1"/>
          <p:nvPr/>
        </p:nvSpPr>
        <p:spPr>
          <a:xfrm>
            <a:off x="1881416" y="5301207"/>
            <a:ext cx="3292937" cy="73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Freestyle Script"/>
                <a:ea typeface="Freestyle Script"/>
                <a:cs typeface="Freestyle Script"/>
                <a:sym typeface="Freestyle Script"/>
              </a:defRPr>
            </a:lvl1pPr>
          </a:lstStyle>
          <a:p>
            <a:r>
              <a:t>Eduardo Galeano</a:t>
            </a:r>
          </a:p>
        </p:txBody>
      </p:sp>
      <p:pic>
        <p:nvPicPr>
          <p:cNvPr id="6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1429" y="2629130"/>
            <a:ext cx="1318300" cy="1542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245" y="4171541"/>
            <a:ext cx="2066926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5709" y="559829"/>
            <a:ext cx="2157408" cy="1505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1" animBg="1" advAuto="0"/>
      <p:bldP spid="657" grpId="2" animBg="1" advAuto="0"/>
      <p:bldP spid="658" grpId="3" animBg="1" advAuto="0"/>
      <p:bldP spid="659" grpId="4" animBg="1" advAuto="0"/>
      <p:bldP spid="660" grpId="5" animBg="1" advAuto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72" y="404664"/>
            <a:ext cx="3627818" cy="1130373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2 Rectángulo"/>
          <p:cNvSpPr txBox="1"/>
          <p:nvPr/>
        </p:nvSpPr>
        <p:spPr>
          <a:xfrm>
            <a:off x="2766276" y="1028450"/>
            <a:ext cx="4057609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7200"/>
            </a:lvl1pPr>
          </a:lstStyle>
          <a:p>
            <a:r>
              <a:t>¡Gracias!</a:t>
            </a:r>
          </a:p>
        </p:txBody>
      </p:sp>
      <p:pic>
        <p:nvPicPr>
          <p:cNvPr id="6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0233" y="3386608"/>
            <a:ext cx="412305" cy="41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2017" y="4149080"/>
            <a:ext cx="432049" cy="432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0348" y="4983512"/>
            <a:ext cx="432049" cy="432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0233" y="5877271"/>
            <a:ext cx="523848" cy="523848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7 Rectángulo"/>
          <p:cNvSpPr txBox="1"/>
          <p:nvPr/>
        </p:nvSpPr>
        <p:spPr>
          <a:xfrm>
            <a:off x="1516409" y="2991622"/>
            <a:ext cx="4109279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2800"/>
            </a:lvl1pPr>
          </a:lstStyle>
          <a:p>
            <a:r>
              <a:t>@Downourense</a:t>
            </a:r>
          </a:p>
        </p:txBody>
      </p:sp>
      <p:sp>
        <p:nvSpPr>
          <p:cNvPr id="672" name="8 Rectángulo"/>
          <p:cNvSpPr txBox="1"/>
          <p:nvPr/>
        </p:nvSpPr>
        <p:spPr>
          <a:xfrm>
            <a:off x="1623953" y="3778336"/>
            <a:ext cx="4109280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2800"/>
            </a:lvl1pPr>
          </a:lstStyle>
          <a:p>
            <a:r>
              <a:t>Down Ourense</a:t>
            </a:r>
          </a:p>
        </p:txBody>
      </p:sp>
      <p:sp>
        <p:nvSpPr>
          <p:cNvPr id="673" name="9 Rectángulo"/>
          <p:cNvSpPr txBox="1"/>
          <p:nvPr/>
        </p:nvSpPr>
        <p:spPr>
          <a:xfrm>
            <a:off x="1597921" y="4661782"/>
            <a:ext cx="639432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2800"/>
            </a:lvl1pPr>
          </a:lstStyle>
          <a:p>
            <a:r>
              <a:t>educaciondownourense@downgalicia.org</a:t>
            </a:r>
          </a:p>
        </p:txBody>
      </p:sp>
      <p:sp>
        <p:nvSpPr>
          <p:cNvPr id="674" name="10 Rectángulo"/>
          <p:cNvSpPr txBox="1"/>
          <p:nvPr/>
        </p:nvSpPr>
        <p:spPr>
          <a:xfrm>
            <a:off x="1649986" y="5511301"/>
            <a:ext cx="410928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2800"/>
            </a:lvl1pPr>
          </a:lstStyle>
          <a:p>
            <a:r>
              <a:t>@Downourense</a:t>
            </a:r>
          </a:p>
        </p:txBody>
      </p:sp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497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Imágenes:</a:t>
            </a:r>
          </a:p>
        </p:txBody>
      </p:sp>
      <p:sp>
        <p:nvSpPr>
          <p:cNvPr id="677" name="2 Marcador de contenido"/>
          <p:cNvSpPr txBox="1">
            <a:spLocks noGrp="1"/>
          </p:cNvSpPr>
          <p:nvPr>
            <p:ph type="body" sz="half" idx="1"/>
          </p:nvPr>
        </p:nvSpPr>
        <p:spPr>
          <a:xfrm>
            <a:off x="1187623" y="1988840"/>
            <a:ext cx="4762874" cy="316835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Down Ourense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Flaticon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Pixabay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Unsplash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1 Título"/>
          <p:cNvGrpSpPr/>
          <p:nvPr/>
        </p:nvGrpSpPr>
        <p:grpSpPr>
          <a:xfrm>
            <a:off x="179511" y="-1"/>
            <a:ext cx="8568954" cy="1224138"/>
            <a:chOff x="0" y="0"/>
            <a:chExt cx="8568952" cy="1224136"/>
          </a:xfrm>
        </p:grpSpPr>
        <p:sp>
          <p:nvSpPr>
            <p:cNvPr id="143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144" name="Diseño Universal para el Aprendizaje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r>
                <a:t>D</a:t>
              </a:r>
              <a:r>
                <a:rPr>
                  <a:solidFill>
                    <a:srgbClr val="FFC000"/>
                  </a:solidFill>
                </a:rPr>
                <a:t>iseño </a:t>
              </a:r>
              <a:r>
                <a:t>U</a:t>
              </a:r>
              <a:r>
                <a:rPr>
                  <a:solidFill>
                    <a:srgbClr val="FFC000"/>
                  </a:solidFill>
                </a:rPr>
                <a:t>niversal para el </a:t>
              </a:r>
              <a:r>
                <a:t>A</a:t>
              </a:r>
              <a:r>
                <a:rPr>
                  <a:solidFill>
                    <a:srgbClr val="FFC000"/>
                  </a:solidFill>
                </a:rPr>
                <a:t>prendizaje</a:t>
              </a:r>
            </a:p>
          </p:txBody>
        </p:sp>
      </p:grpSp>
      <p:grpSp>
        <p:nvGrpSpPr>
          <p:cNvPr id="148" name="Picture 11"/>
          <p:cNvGrpSpPr/>
          <p:nvPr/>
        </p:nvGrpSpPr>
        <p:grpSpPr>
          <a:xfrm>
            <a:off x="1043608" y="1844824"/>
            <a:ext cx="2794519" cy="2966025"/>
            <a:chOff x="0" y="0"/>
            <a:chExt cx="2794518" cy="2966024"/>
          </a:xfrm>
        </p:grpSpPr>
        <p:sp>
          <p:nvSpPr>
            <p:cNvPr id="146" name="Rectángulo"/>
            <p:cNvSpPr/>
            <p:nvPr/>
          </p:nvSpPr>
          <p:spPr>
            <a:xfrm>
              <a:off x="0" y="0"/>
              <a:ext cx="2794519" cy="296602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47" name="image15.png" descr="image1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94519" cy="2966025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151" name="Picture 12"/>
          <p:cNvGrpSpPr/>
          <p:nvPr/>
        </p:nvGrpSpPr>
        <p:grpSpPr>
          <a:xfrm>
            <a:off x="4909100" y="1575909"/>
            <a:ext cx="3148142" cy="3503853"/>
            <a:chOff x="0" y="0"/>
            <a:chExt cx="3148141" cy="3503852"/>
          </a:xfrm>
        </p:grpSpPr>
        <p:sp>
          <p:nvSpPr>
            <p:cNvPr id="149" name="Rectángulo"/>
            <p:cNvSpPr/>
            <p:nvPr/>
          </p:nvSpPr>
          <p:spPr>
            <a:xfrm rot="581608">
              <a:off x="241922" y="202176"/>
              <a:ext cx="2664297" cy="309950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50" name="image16.png" descr="image1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81608">
              <a:off x="241922" y="202176"/>
              <a:ext cx="2664297" cy="309950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3170" y="1587945"/>
            <a:ext cx="969150" cy="96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0405" y="1575909"/>
            <a:ext cx="969149" cy="96915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1 Rectángulo"/>
          <p:cNvSpPr txBox="1"/>
          <p:nvPr/>
        </p:nvSpPr>
        <p:spPr>
          <a:xfrm>
            <a:off x="5791527" y="5049773"/>
            <a:ext cx="113183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David </a:t>
            </a:r>
            <a:r>
              <a:rPr b="1"/>
              <a:t>Rose</a:t>
            </a:r>
          </a:p>
        </p:txBody>
      </p:sp>
      <p:sp>
        <p:nvSpPr>
          <p:cNvPr id="155" name="2 Rectángulo"/>
          <p:cNvSpPr txBox="1"/>
          <p:nvPr/>
        </p:nvSpPr>
        <p:spPr>
          <a:xfrm>
            <a:off x="2006699" y="5079762"/>
            <a:ext cx="125685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Anne </a:t>
            </a:r>
            <a:r>
              <a:rPr b="1"/>
              <a:t>Meyer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2" animBg="1" advAuto="0"/>
      <p:bldP spid="15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58" name="2 CuadroTexto"/>
          <p:cNvSpPr txBox="1"/>
          <p:nvPr/>
        </p:nvSpPr>
        <p:spPr>
          <a:xfrm>
            <a:off x="621571" y="1700807"/>
            <a:ext cx="8270208" cy="350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“Este enfoque propone sustituir el diseño del currículo único, rígido, pensado para el estudiante tipo </a:t>
            </a:r>
          </a:p>
          <a:p>
            <a:pPr>
              <a:lnSpc>
                <a:spcPct val="15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 el estudiante promedio; y diseñar entornos de aprendizaje con planteamientos curriculares flexibles, en los que se garantice que tiene cabida la diversidad, incluyendo a aquellos que se situarían fuera del promedio o en los márgenes de una curva normal imaginaria.” Alba Pastor (2018)</a:t>
            </a:r>
          </a:p>
        </p:txBody>
      </p:sp>
      <p:sp>
        <p:nvSpPr>
          <p:cNvPr id="159" name="3 Rectángulo"/>
          <p:cNvSpPr txBox="1"/>
          <p:nvPr/>
        </p:nvSpPr>
        <p:spPr>
          <a:xfrm>
            <a:off x="1089328" y="6077861"/>
            <a:ext cx="6136957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https://revistas.comillas.edu/index.php/padresymaestros/article/view/8876/8363</a:t>
            </a: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62" name="2 CuadroTexto"/>
          <p:cNvSpPr txBox="1"/>
          <p:nvPr/>
        </p:nvSpPr>
        <p:spPr>
          <a:xfrm>
            <a:off x="676790" y="2359277"/>
            <a:ext cx="8009165" cy="769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Objetivo: Diseñar entornos de aprendizaje con </a:t>
            </a:r>
          </a:p>
          <a:p>
            <a:pPr algn="ctr">
              <a:lnSpc>
                <a:spcPct val="150000"/>
              </a:lnSpc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planteamientos curriculares flexibles</a:t>
            </a:r>
          </a:p>
        </p:txBody>
      </p:sp>
      <p:sp>
        <p:nvSpPr>
          <p:cNvPr id="163" name="4 Rectángulo"/>
          <p:cNvSpPr txBox="1"/>
          <p:nvPr/>
        </p:nvSpPr>
        <p:spPr>
          <a:xfrm>
            <a:off x="1718389" y="5115851"/>
            <a:ext cx="5491198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b="1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Dar cabida la diversidad </a:t>
            </a:r>
          </a:p>
        </p:txBody>
      </p:sp>
      <p:pic>
        <p:nvPicPr>
          <p:cNvPr id="16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751877" y="3484923"/>
            <a:ext cx="954729" cy="95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animBg="1" advAuto="0"/>
      <p:bldP spid="164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67" name="3 Rectángulo"/>
          <p:cNvSpPr txBox="1"/>
          <p:nvPr/>
        </p:nvSpPr>
        <p:spPr>
          <a:xfrm>
            <a:off x="513263" y="1916832"/>
            <a:ext cx="8261490" cy="2473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 rompe la dicotomía entre alumnado con discapacidad y sin discapacidad.</a:t>
            </a:r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85750" indent="-285750"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El foco de la discapacidad se desplaza del alumno al contexto</a:t>
            </a:r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719" y="2708919"/>
            <a:ext cx="864097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916591">
            <a:off x="2870719" y="2761393"/>
            <a:ext cx="354741" cy="35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060" y="2736557"/>
            <a:ext cx="864097" cy="86409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4 CuadroTexto"/>
          <p:cNvSpPr txBox="1"/>
          <p:nvPr/>
        </p:nvSpPr>
        <p:spPr>
          <a:xfrm>
            <a:off x="5271775" y="2398004"/>
            <a:ext cx="592637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Carla</a:t>
            </a:r>
          </a:p>
        </p:txBody>
      </p:sp>
      <p:sp>
        <p:nvSpPr>
          <p:cNvPr id="172" name="8 CuadroTexto"/>
          <p:cNvSpPr txBox="1"/>
          <p:nvPr/>
        </p:nvSpPr>
        <p:spPr>
          <a:xfrm>
            <a:off x="5770846" y="2567281"/>
            <a:ext cx="592637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Juan</a:t>
            </a:r>
          </a:p>
        </p:txBody>
      </p:sp>
      <p:sp>
        <p:nvSpPr>
          <p:cNvPr id="173" name="9 CuadroTexto"/>
          <p:cNvSpPr txBox="1"/>
          <p:nvPr/>
        </p:nvSpPr>
        <p:spPr>
          <a:xfrm>
            <a:off x="4815742" y="2567281"/>
            <a:ext cx="592636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Álex</a:t>
            </a:r>
          </a:p>
        </p:txBody>
      </p:sp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1363" y="5085184"/>
            <a:ext cx="864097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916591">
            <a:off x="2832707" y="5209664"/>
            <a:ext cx="354741" cy="35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2058" y="5255893"/>
            <a:ext cx="1072503" cy="713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916591">
            <a:off x="6231832" y="5309658"/>
            <a:ext cx="354741" cy="35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9243" y="5085184"/>
            <a:ext cx="841313" cy="1020710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79" name="15 CuadroTexto"/>
          <p:cNvSpPr txBox="1"/>
          <p:nvPr/>
        </p:nvSpPr>
        <p:spPr>
          <a:xfrm>
            <a:off x="7282016" y="6221877"/>
            <a:ext cx="2140809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Carmen Alba Pastor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82" name="2 CuadroTexto"/>
          <p:cNvSpPr txBox="1"/>
          <p:nvPr/>
        </p:nvSpPr>
        <p:spPr>
          <a:xfrm>
            <a:off x="693579" y="1719690"/>
            <a:ext cx="8009165" cy="3344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Legislación:</a:t>
            </a:r>
          </a:p>
          <a:p>
            <a:pPr marL="342900" indent="-342900">
              <a:lnSpc>
                <a:spcPct val="150000"/>
              </a:lnSpc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LOMLOE (preámbulo):</a:t>
            </a:r>
          </a:p>
          <a:p>
            <a:pPr marL="342900" indent="-342900">
              <a:lnSpc>
                <a:spcPct val="150000"/>
              </a:lnSpc>
              <a:buSzPct val="100000"/>
              <a:buChar char="-"/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>
              <a:lnSpc>
                <a:spcPct val="150000"/>
              </a:lnSpc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“(…)  la inclusión educativa y la aplicación de los principios del Diseño universal de aprendizaje, es decir, la necesidad de proporcionar al alumnado múltiples medios de representación, de acción y expresión y de formas de implicación en la información que se le presenta.”</a:t>
            </a:r>
          </a:p>
        </p:txBody>
      </p:sp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5516474"/>
            <a:ext cx="895165" cy="89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86" name="2 CuadroTexto"/>
          <p:cNvSpPr txBox="1"/>
          <p:nvPr/>
        </p:nvSpPr>
        <p:spPr>
          <a:xfrm>
            <a:off x="585272" y="1556792"/>
            <a:ext cx="8009165" cy="5288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 pola que se desenvolve o Decreto 229/2011, do 7 de decembro, polo que se regula a atención á diversidade do alumnado dos centros docentes da Comunidade Autónoma de Galicia en que se imparten as ensinanzas establecidas na Lei orgánica 2/2006, do 3 de maio, de educación.</a:t>
            </a:r>
          </a:p>
          <a:p>
            <a:pPr marL="342900" indent="-342900">
              <a:lnSpc>
                <a:spcPct val="150000"/>
              </a:lnSpc>
              <a:buSzPct val="100000"/>
              <a:buChar char="-"/>
              <a:defRPr b="1"/>
            </a:pPr>
            <a:r>
              <a:t>Disposición que derroga cinco ordes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6 de outubro de 1995 - adaptacións do currículo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31 de outubro de 1996 - avaliación psicopedagóxica/ditame 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28 de outubro de 1996 – escolarización relacionada con sobredotación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27 de decembro de 2002 - escolarización necesidades educativas especiais.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20 de febreiro de 2004 - alumnado procedente do estranxeiro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89" name="2 CuadroTexto"/>
          <p:cNvSpPr txBox="1"/>
          <p:nvPr/>
        </p:nvSpPr>
        <p:spPr>
          <a:xfrm>
            <a:off x="576516" y="1556789"/>
            <a:ext cx="8009165" cy="198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2021: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“(...) é preciso entender o currículo nun sentido amplo, véndoo como todo o que un centro docente pon ao dispor do alumnado para que aprenda; non só limitalo aos obxectivos, ás competencias, aos contidos, aos métodos pedagóxicos, aos criterios de avaliación e, de ser o caso, aos resultados de aprendizaxe, sendo iso necesario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.</a:t>
            </a:r>
          </a:p>
        </p:txBody>
      </p:sp>
      <p:sp>
        <p:nvSpPr>
          <p:cNvPr id="190" name="3 Rectángulo"/>
          <p:cNvSpPr txBox="1"/>
          <p:nvPr/>
        </p:nvSpPr>
        <p:spPr>
          <a:xfrm>
            <a:off x="225231" y="6396335"/>
            <a:ext cx="8981570" cy="225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/>
            </a:pPr>
            <a:r>
              <a:t>ANPE Galicia: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https://anpegalicia.es/notices/161333/ORDE-do-8-de-setembro-de-2021--polo-que-se-regula-a-ATENCI%C3%93N-%C3%A1-DIVERSIDADE</a:t>
            </a:r>
            <a:r>
              <a:t> </a:t>
            </a:r>
          </a:p>
        </p:txBody>
      </p:sp>
      <p:sp>
        <p:nvSpPr>
          <p:cNvPr id="191" name="4 Rectángulo"/>
          <p:cNvSpPr txBox="1"/>
          <p:nvPr/>
        </p:nvSpPr>
        <p:spPr>
          <a:xfrm>
            <a:off x="576515" y="3811011"/>
            <a:ext cx="8009165" cy="198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Neste marco educativo, o deseño universal para a aprendizaxe (DUA) ten en como finalidade lograr a inclusión efectiva de todo o alumnado, con independencia da súa diversidade; asegura que o currículo sexa planificado e posto en práctica de tal forma que non supoña impedimento nin barreira para as persoas no desenvolvemento das súas competencias.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94" name="2 CuadroTexto"/>
          <p:cNvSpPr txBox="1"/>
          <p:nvPr/>
        </p:nvSpPr>
        <p:spPr>
          <a:xfrm>
            <a:off x="576516" y="1556789"/>
            <a:ext cx="8009165" cy="446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2021: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Art. 4. Principios de actuación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Por parte dos equipos directivos dos centros docentes: </a:t>
            </a:r>
          </a:p>
          <a:p>
            <a:pPr marL="342900" indent="-342900">
              <a:lnSpc>
                <a:spcPct val="150000"/>
              </a:lnSpc>
              <a:buSzPct val="100000"/>
              <a:buAutoNum type="alphaLcParenR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 consideración da atención á diversidade en toda a estrutura organizativa e curricular do centro, asegurando o seu tratamento no proxecto educativo e nos plans, proxectos ou programas que o conforman. Igualmente, garantirase a promoción dos principios do deseño universal de aprendizaxe na atención educativa desa diversidade.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3. Por parte do profesorado de área, materia, ámbito ou módulo: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c) A consideración dos principios do deseño universal de aprendizaxe na atención educativa</a:t>
            </a:r>
          </a:p>
        </p:txBody>
      </p:sp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3299" y="5772022"/>
            <a:ext cx="895165" cy="89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198" name="2 CuadroTexto"/>
          <p:cNvSpPr txBox="1"/>
          <p:nvPr/>
        </p:nvSpPr>
        <p:spPr>
          <a:xfrm>
            <a:off x="576516" y="1557849"/>
            <a:ext cx="8009165" cy="363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2021: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Artigo 44. Adecuación das programacións didácticas ao alumnado e ás circunstancias do seu contorno.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2. O profesorado desenvolverá as programacións didácticas considerando o estilo pedagóxico indicado no punto anterior, o nivel de competencia curricular de cada alumna e/ou alumno e as axudas que precise, e tendo en conta os principios do deseño universal de aprendizaxe, facilitando espazos de participación para todas as alumnas e todos os alumnos.</a:t>
            </a:r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5516474"/>
            <a:ext cx="895165" cy="89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3 CuadroTexto"/>
          <p:cNvSpPr txBox="1"/>
          <p:nvPr/>
        </p:nvSpPr>
        <p:spPr>
          <a:xfrm>
            <a:off x="990748" y="1500190"/>
            <a:ext cx="5263516" cy="399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200000"/>
              </a:lnSpc>
              <a:buSzPct val="100000"/>
              <a:buChar char="-"/>
              <a:defRPr sz="4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Inclusión</a:t>
            </a:r>
            <a:endParaRPr dirty="0"/>
          </a:p>
          <a:p>
            <a:pPr marL="571500" indent="-571500">
              <a:lnSpc>
                <a:spcPct val="200000"/>
              </a:lnSpc>
              <a:buSzPct val="100000"/>
              <a:buChar char="-"/>
              <a:defRPr sz="4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Barreras</a:t>
            </a:r>
            <a:endParaRPr dirty="0"/>
          </a:p>
          <a:p>
            <a:pPr marL="571500" indent="-571500">
              <a:lnSpc>
                <a:spcPct val="200000"/>
              </a:lnSpc>
              <a:buSzPct val="100000"/>
              <a:buChar char="-"/>
              <a:defRPr sz="4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Accesibilidad</a:t>
            </a:r>
            <a:endParaRPr dirty="0"/>
          </a:p>
          <a:p>
            <a:pPr algn="ctr">
              <a:defRPr sz="4000"/>
            </a:pPr>
            <a:r>
              <a:rPr dirty="0"/>
              <a:t> </a:t>
            </a:r>
          </a:p>
        </p:txBody>
      </p:sp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9883" y="2132855"/>
            <a:ext cx="512194" cy="51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0355" y="3253111"/>
            <a:ext cx="569368" cy="569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4437112"/>
            <a:ext cx="656013" cy="656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202" name="2 CuadroTexto"/>
          <p:cNvSpPr txBox="1"/>
          <p:nvPr/>
        </p:nvSpPr>
        <p:spPr>
          <a:xfrm>
            <a:off x="576516" y="1557849"/>
            <a:ext cx="8009165" cy="40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2021:</a:t>
            </a:r>
          </a:p>
          <a:p>
            <a:pPr>
              <a:lnSpc>
                <a:spcPct val="150000"/>
              </a:lnSpc>
            </a:pPr>
            <a:r>
              <a:t>Artigo 45. Metodoloxías baseadas no traballo colaborativo en grupos heteroxéneos, titoría entre iguais, aprendizaxe por proxectos e outras que promovan a inclusión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2. Na planificación docente, no marco dos principios do deseño universal de aprendizaxe, poderán utilizarse distintas estratexias de traballo colaborativo, tales como os grupos heteroxéneos, a aprendizaxe por proxectos, a aprendizaxe-servizo e a titoría entre iguais, entre outras. En todo caso, o profesorado empregará as alternativas metodolóxicas que mellor se adapten á construción que cada alumna e cada alumno deben facer da súa propia aprendizaxe, segundo as áreas, as materias, os ámbitos e/ou os módulos, os espazos e os tempos.</a:t>
            </a:r>
          </a:p>
        </p:txBody>
      </p:sp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5516474"/>
            <a:ext cx="895165" cy="89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1 Título"/>
          <p:cNvSpPr txBox="1"/>
          <p:nvPr/>
        </p:nvSpPr>
        <p:spPr>
          <a:xfrm>
            <a:off x="225231" y="801720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sp>
        <p:nvSpPr>
          <p:cNvPr id="206" name="2 CuadroTexto"/>
          <p:cNvSpPr txBox="1"/>
          <p:nvPr/>
        </p:nvSpPr>
        <p:spPr>
          <a:xfrm>
            <a:off x="576516" y="1557849"/>
            <a:ext cx="8009165" cy="40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Char char="-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ORDE do 8 de setembro de 2021:</a:t>
            </a:r>
          </a:p>
          <a:p>
            <a:pPr>
              <a:lnSpc>
                <a:spcPct val="150000"/>
              </a:lnSpc>
            </a:pPr>
            <a:r>
              <a:t>Artigo 45. Metodoloxías baseadas no traballo colaborativo en grupos heteroxéneos, titoría entre iguais, aprendizaxe por proxectos e outras que promovan a inclusión</a:t>
            </a:r>
          </a:p>
          <a:p>
            <a:pPr>
              <a:lnSpc>
                <a:spcPct val="15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2. Na planificación docente, no marco dos principios do deseño universal de aprendizaxe, poderán utilizarse distintas estratexias de traballo colaborativo, tales como os grupos heteroxéneos, a aprendizaxe por proxectos, a aprendizaxe-servizo e a titoría entre iguais, entre outras. En todo caso, o profesorado empregará as alternativas metodolóxicas que mellor se adapten á construción que cada alumna e cada alumno deben facer da súa propia aprendizaxe, segundo as áreas, as materias, os ámbitos e/ou os módulos, os espazos e os tempos.</a:t>
            </a:r>
          </a:p>
        </p:txBody>
      </p:sp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5516474"/>
            <a:ext cx="895165" cy="89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476672"/>
            <a:ext cx="7876718" cy="5904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10022"/>
            <a:ext cx="8947740" cy="504056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1 Rectángulo"/>
          <p:cNvSpPr txBox="1"/>
          <p:nvPr/>
        </p:nvSpPr>
        <p:spPr>
          <a:xfrm>
            <a:off x="442517" y="6277962"/>
            <a:ext cx="8062706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Imagen extraída de:https://infogram.com/lobulos-cerebrales-y-el-cerebelo-1hnq41lo5wrd23z</a:t>
            </a:r>
          </a:p>
        </p:txBody>
      </p:sp>
      <p:sp>
        <p:nvSpPr>
          <p:cNvPr id="213" name="2 Rectángulo"/>
          <p:cNvSpPr/>
          <p:nvPr/>
        </p:nvSpPr>
        <p:spPr>
          <a:xfrm>
            <a:off x="827583" y="1268759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4 Rectángulo"/>
          <p:cNvSpPr/>
          <p:nvPr/>
        </p:nvSpPr>
        <p:spPr>
          <a:xfrm>
            <a:off x="5940152" y="1178867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5 Rectángulo"/>
          <p:cNvSpPr/>
          <p:nvPr/>
        </p:nvSpPr>
        <p:spPr>
          <a:xfrm>
            <a:off x="7020272" y="2898253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6 Rectángulo"/>
          <p:cNvSpPr/>
          <p:nvPr/>
        </p:nvSpPr>
        <p:spPr>
          <a:xfrm>
            <a:off x="1547663" y="4725144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1" y="367553"/>
            <a:ext cx="3924438" cy="2920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7943" y="2492896"/>
            <a:ext cx="4896546" cy="3825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10022"/>
            <a:ext cx="8947740" cy="504056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1 Rectángulo"/>
          <p:cNvSpPr txBox="1"/>
          <p:nvPr/>
        </p:nvSpPr>
        <p:spPr>
          <a:xfrm>
            <a:off x="442517" y="6277962"/>
            <a:ext cx="8062706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Imagen extraída de: https://infogram.com/lobulos-cerebrales-y-el-cerebelo-1hnq41lo5wrd23z</a:t>
            </a:r>
          </a:p>
        </p:txBody>
      </p:sp>
      <p:sp>
        <p:nvSpPr>
          <p:cNvPr id="223" name="2 Rectángulo"/>
          <p:cNvSpPr/>
          <p:nvPr/>
        </p:nvSpPr>
        <p:spPr>
          <a:xfrm>
            <a:off x="827583" y="1268759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4 Rectángulo"/>
          <p:cNvSpPr/>
          <p:nvPr/>
        </p:nvSpPr>
        <p:spPr>
          <a:xfrm>
            <a:off x="5940152" y="1178867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5 Rectángulo"/>
          <p:cNvSpPr/>
          <p:nvPr/>
        </p:nvSpPr>
        <p:spPr>
          <a:xfrm>
            <a:off x="7020272" y="2898253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6 Rectángulo"/>
          <p:cNvSpPr/>
          <p:nvPr/>
        </p:nvSpPr>
        <p:spPr>
          <a:xfrm>
            <a:off x="1547663" y="4725144"/>
            <a:ext cx="1800201" cy="8640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4" grpId="2" animBg="1" advAuto="0"/>
      <p:bldP spid="225" grpId="3" animBg="1" advAuto="0"/>
      <p:bldP spid="226" grpId="4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1 Rectángulo"/>
          <p:cNvSpPr txBox="1"/>
          <p:nvPr/>
        </p:nvSpPr>
        <p:spPr>
          <a:xfrm>
            <a:off x="297240" y="6056421"/>
            <a:ext cx="8585016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https://www.researchgate.net/figure/Visual-cortical-areas-including-Brodmann-Area-17-primary-visual-cortex-Brodmann-Area_fig2_306248282</a:t>
            </a:r>
            <a:r>
              <a:t> </a:t>
            </a:r>
          </a:p>
        </p:txBody>
      </p:sp>
      <p:pic>
        <p:nvPicPr>
          <p:cNvPr id="22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624" y="260647"/>
            <a:ext cx="5305970" cy="527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0232" y="683568"/>
            <a:ext cx="1428751" cy="205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6 CuadroTexto"/>
          <p:cNvSpPr txBox="1"/>
          <p:nvPr/>
        </p:nvSpPr>
        <p:spPr>
          <a:xfrm>
            <a:off x="6539313" y="2766655"/>
            <a:ext cx="1636753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Brodmann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1 Título"/>
          <p:cNvGrpSpPr/>
          <p:nvPr/>
        </p:nvGrpSpPr>
        <p:grpSpPr>
          <a:xfrm>
            <a:off x="179511" y="70139"/>
            <a:ext cx="8568954" cy="1224138"/>
            <a:chOff x="0" y="0"/>
            <a:chExt cx="8568952" cy="1224136"/>
          </a:xfrm>
        </p:grpSpPr>
        <p:sp>
          <p:nvSpPr>
            <p:cNvPr id="233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34" name="Diseño Universal para el Aprendizaje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r>
                <a:t>D</a:t>
              </a:r>
              <a:r>
                <a:rPr>
                  <a:solidFill>
                    <a:srgbClr val="FFC000"/>
                  </a:solidFill>
                </a:rPr>
                <a:t>iseño </a:t>
              </a:r>
              <a:r>
                <a:t>U</a:t>
              </a:r>
              <a:r>
                <a:rPr>
                  <a:solidFill>
                    <a:srgbClr val="FFC000"/>
                  </a:solidFill>
                </a:rPr>
                <a:t>niversal para el </a:t>
              </a:r>
              <a:r>
                <a:t>A</a:t>
              </a:r>
              <a:r>
                <a:rPr>
                  <a:solidFill>
                    <a:srgbClr val="FFC000"/>
                  </a:solidFill>
                </a:rPr>
                <a:t>prendizaje</a:t>
              </a:r>
            </a:p>
          </p:txBody>
        </p:sp>
      </p:grpSp>
      <p:pic>
        <p:nvPicPr>
          <p:cNvPr id="2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543" y="3717032"/>
            <a:ext cx="1728193" cy="1294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5735" y="3818732"/>
            <a:ext cx="1109448" cy="1109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1 Título"/>
          <p:cNvGrpSpPr/>
          <p:nvPr/>
        </p:nvGrpSpPr>
        <p:grpSpPr>
          <a:xfrm>
            <a:off x="3393399" y="3518921"/>
            <a:ext cx="5479763" cy="1920241"/>
            <a:chOff x="0" y="0"/>
            <a:chExt cx="5479762" cy="1920239"/>
          </a:xfrm>
        </p:grpSpPr>
        <p:sp>
          <p:nvSpPr>
            <p:cNvPr id="238" name="Rectángulo"/>
            <p:cNvSpPr/>
            <p:nvPr/>
          </p:nvSpPr>
          <p:spPr>
            <a:xfrm>
              <a:off x="0" y="510982"/>
              <a:ext cx="5479763" cy="8982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39" name="ESTRUCTURA Y FUNCIONAMIENTO…"/>
            <p:cNvSpPr txBox="1"/>
            <p:nvPr/>
          </p:nvSpPr>
          <p:spPr>
            <a:xfrm>
              <a:off x="45719" y="0"/>
              <a:ext cx="5388324" cy="192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r>
                <a:t>ESTRUCTURA Y FUNCIONAMIENTO</a:t>
              </a:r>
              <a:endParaRPr sz="4400"/>
            </a:p>
            <a:p>
              <a: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r>
                <a:t>MODULAR</a:t>
              </a:r>
            </a:p>
          </p:txBody>
        </p:sp>
      </p:grpSp>
      <p:pic>
        <p:nvPicPr>
          <p:cNvPr id="24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1499" y="1402158"/>
            <a:ext cx="1544978" cy="1544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2" animBg="1" advAuto="0"/>
      <p:bldP spid="237" grpId="3" animBg="1" advAuto="0"/>
      <p:bldP spid="240" grpId="4" animBg="1" advAuto="0"/>
      <p:bldP spid="241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1 Título"/>
          <p:cNvSpPr txBox="1"/>
          <p:nvPr/>
        </p:nvSpPr>
        <p:spPr>
          <a:xfrm>
            <a:off x="328906" y="485386"/>
            <a:ext cx="8477514" cy="57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grpSp>
        <p:nvGrpSpPr>
          <p:cNvPr id="246" name="1 Título"/>
          <p:cNvGrpSpPr/>
          <p:nvPr/>
        </p:nvGrpSpPr>
        <p:grpSpPr>
          <a:xfrm>
            <a:off x="746494" y="5157192"/>
            <a:ext cx="7934323" cy="898276"/>
            <a:chOff x="0" y="0"/>
            <a:chExt cx="7934321" cy="898275"/>
          </a:xfrm>
        </p:grpSpPr>
        <p:sp>
          <p:nvSpPr>
            <p:cNvPr id="244" name="Rectángulo"/>
            <p:cNvSpPr/>
            <p:nvPr/>
          </p:nvSpPr>
          <p:spPr>
            <a:xfrm>
              <a:off x="-1" y="-1"/>
              <a:ext cx="7934323" cy="8982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45" name="Variabilidad de los Aprendices"/>
            <p:cNvSpPr txBox="1"/>
            <p:nvPr/>
          </p:nvSpPr>
          <p:spPr>
            <a:xfrm>
              <a:off x="45719" y="98617"/>
              <a:ext cx="7842883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Variabilidad de los Aprendices</a:t>
              </a:r>
            </a:p>
          </p:txBody>
        </p:sp>
      </p:grpSp>
      <p:pic>
        <p:nvPicPr>
          <p:cNvPr id="24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696" y="3227526"/>
            <a:ext cx="1368153" cy="122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6290067" y="3270363"/>
            <a:ext cx="1368153" cy="122960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10 CuadroTexto"/>
          <p:cNvSpPr txBox="1"/>
          <p:nvPr/>
        </p:nvSpPr>
        <p:spPr>
          <a:xfrm>
            <a:off x="950210" y="1882652"/>
            <a:ext cx="3444122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No hay dos cerebros iguales</a:t>
            </a:r>
          </a:p>
        </p:txBody>
      </p:sp>
      <p:sp>
        <p:nvSpPr>
          <p:cNvPr id="250" name="11 CuadroTexto"/>
          <p:cNvSpPr txBox="1"/>
          <p:nvPr/>
        </p:nvSpPr>
        <p:spPr>
          <a:xfrm>
            <a:off x="4653215" y="1882651"/>
            <a:ext cx="4445065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No hay dos respuestas iguales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5" animBg="1" advAuto="0"/>
      <p:bldP spid="247" grpId="3" animBg="1" advAuto="0"/>
      <p:bldP spid="248" grpId="4" animBg="1" advAuto="0"/>
      <p:bldP spid="249" grpId="1" animBg="1" advAuto="0"/>
      <p:bldP spid="250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1 Título"/>
          <p:cNvSpPr txBox="1"/>
          <p:nvPr/>
        </p:nvSpPr>
        <p:spPr>
          <a:xfrm>
            <a:off x="328906" y="485386"/>
            <a:ext cx="8477514" cy="57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D</a:t>
            </a:r>
            <a:r>
              <a:rPr>
                <a:solidFill>
                  <a:srgbClr val="FFC000"/>
                </a:solidFill>
              </a:rPr>
              <a:t>iseño </a:t>
            </a:r>
            <a:r>
              <a:t>U</a:t>
            </a:r>
            <a:r>
              <a:rPr>
                <a:solidFill>
                  <a:srgbClr val="FFC000"/>
                </a:solidFill>
              </a:rPr>
              <a:t>niversal para el </a:t>
            </a:r>
            <a:r>
              <a:t>A</a:t>
            </a:r>
            <a:r>
              <a:rPr>
                <a:solidFill>
                  <a:srgbClr val="FFC000"/>
                </a:solidFill>
              </a:rPr>
              <a:t>prendizaje</a:t>
            </a:r>
          </a:p>
        </p:txBody>
      </p:sp>
      <p:grpSp>
        <p:nvGrpSpPr>
          <p:cNvPr id="255" name="1 Título"/>
          <p:cNvGrpSpPr/>
          <p:nvPr/>
        </p:nvGrpSpPr>
        <p:grpSpPr>
          <a:xfrm>
            <a:off x="460374" y="1556791"/>
            <a:ext cx="7934323" cy="898276"/>
            <a:chOff x="0" y="0"/>
            <a:chExt cx="7934321" cy="898275"/>
          </a:xfrm>
        </p:grpSpPr>
        <p:sp>
          <p:nvSpPr>
            <p:cNvPr id="253" name="Rectángulo"/>
            <p:cNvSpPr/>
            <p:nvPr/>
          </p:nvSpPr>
          <p:spPr>
            <a:xfrm>
              <a:off x="-1" y="-1"/>
              <a:ext cx="7934323" cy="8982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54" name="Variabilidad de los Aprendices"/>
            <p:cNvSpPr txBox="1"/>
            <p:nvPr/>
          </p:nvSpPr>
          <p:spPr>
            <a:xfrm>
              <a:off x="45719" y="98617"/>
              <a:ext cx="7842883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Variabilidad de los Aprendices</a:t>
              </a:r>
            </a:p>
          </p:txBody>
        </p:sp>
      </p:grpSp>
      <p:pic>
        <p:nvPicPr>
          <p:cNvPr id="25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2280" y="1754124"/>
            <a:ext cx="717772" cy="71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678577" y="2708919"/>
            <a:ext cx="1497915" cy="1497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1754123"/>
            <a:ext cx="717773" cy="717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13 CuadroTexto"/>
          <p:cNvSpPr txBox="1"/>
          <p:nvPr/>
        </p:nvSpPr>
        <p:spPr>
          <a:xfrm>
            <a:off x="813609" y="4077072"/>
            <a:ext cx="750810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/>
            </a:pPr>
            <a:r>
              <a:t>Variabilidad </a:t>
            </a:r>
            <a:r>
              <a:rPr u="sng"/>
              <a:t>predecible</a:t>
            </a:r>
          </a:p>
        </p:txBody>
      </p:sp>
      <p:sp>
        <p:nvSpPr>
          <p:cNvPr id="260" name="14 CuadroTexto"/>
          <p:cNvSpPr txBox="1"/>
          <p:nvPr/>
        </p:nvSpPr>
        <p:spPr>
          <a:xfrm>
            <a:off x="1017320" y="5290105"/>
            <a:ext cx="750810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3 tipos de subredes cerebrales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5" grpId="4" animBg="1" advAuto="0"/>
      <p:bldP spid="256" grpId="3" animBg="1" advAuto="0"/>
      <p:bldP spid="257" grpId="5" animBg="1" advAuto="0"/>
      <p:bldP spid="258" grpId="2" animBg="1" advAuto="0"/>
      <p:bldP spid="259" grpId="6" animBg="1" advAuto="0"/>
      <p:bldP spid="260" grpId="7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 ver de cuanto nos acordamos…"/>
          <p:cNvSpPr txBox="1">
            <a:spLocks noGrp="1"/>
          </p:cNvSpPr>
          <p:nvPr>
            <p:ph type="title"/>
          </p:nvPr>
        </p:nvSpPr>
        <p:spPr>
          <a:xfrm>
            <a:off x="457199" y="230960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A </a:t>
            </a:r>
            <a:r>
              <a:rPr dirty="0" err="1"/>
              <a:t>ver</a:t>
            </a:r>
            <a:r>
              <a:rPr dirty="0"/>
              <a:t> de </a:t>
            </a:r>
            <a:r>
              <a:rPr lang="es-ES" dirty="0" smtClean="0"/>
              <a:t>qué </a:t>
            </a:r>
            <a:r>
              <a:rPr dirty="0" err="1" smtClean="0"/>
              <a:t>nos</a:t>
            </a:r>
            <a:r>
              <a:rPr dirty="0" smtClean="0"/>
              <a:t> </a:t>
            </a:r>
            <a:r>
              <a:rPr dirty="0" err="1"/>
              <a:t>acordamos</a:t>
            </a:r>
            <a:r>
              <a:rPr dirty="0"/>
              <a:t>…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698" y="1121678"/>
            <a:ext cx="8434601" cy="522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4 CuadroTexto"/>
          <p:cNvSpPr txBox="1"/>
          <p:nvPr/>
        </p:nvSpPr>
        <p:spPr>
          <a:xfrm>
            <a:off x="817945" y="404664"/>
            <a:ext cx="750810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3 tipos de subredes cerebrales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1 Título"/>
          <p:cNvGrpSpPr/>
          <p:nvPr/>
        </p:nvGrpSpPr>
        <p:grpSpPr>
          <a:xfrm>
            <a:off x="593015" y="188639"/>
            <a:ext cx="8568954" cy="1224138"/>
            <a:chOff x="0" y="0"/>
            <a:chExt cx="8568952" cy="1224136"/>
          </a:xfrm>
        </p:grpSpPr>
        <p:sp>
          <p:nvSpPr>
            <p:cNvPr id="265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66" name="REDES de RECONOCIMIENTO.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de RECONOCIMIENTO.</a:t>
              </a:r>
            </a:p>
          </p:txBody>
        </p:sp>
      </p:grpSp>
      <p:pic>
        <p:nvPicPr>
          <p:cNvPr id="2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345" y="1702144"/>
            <a:ext cx="1657876" cy="143882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2 Rectángulo"/>
          <p:cNvSpPr txBox="1"/>
          <p:nvPr/>
        </p:nvSpPr>
        <p:spPr>
          <a:xfrm>
            <a:off x="4185671" y="6224292"/>
            <a:ext cx="4625086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http://www.educadua.es/doc/dua/dua_pautas_intro_cv.pdf</a:t>
            </a:r>
          </a:p>
        </p:txBody>
      </p:sp>
      <p:sp>
        <p:nvSpPr>
          <p:cNvPr id="270" name="5 CuadroTexto"/>
          <p:cNvSpPr txBox="1"/>
          <p:nvPr/>
        </p:nvSpPr>
        <p:spPr>
          <a:xfrm>
            <a:off x="3405019" y="1724655"/>
            <a:ext cx="4805106" cy="184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Especializadas en percibir información y otorgar significados</a:t>
            </a:r>
          </a:p>
        </p:txBody>
      </p:sp>
      <p:sp>
        <p:nvSpPr>
          <p:cNvPr id="271" name="6 CuadroTexto"/>
          <p:cNvSpPr txBox="1"/>
          <p:nvPr/>
        </p:nvSpPr>
        <p:spPr>
          <a:xfrm>
            <a:off x="1017320" y="4509120"/>
            <a:ext cx="7335058" cy="122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Reconocer letras, números, patrones, conceptos abstractos…</a:t>
            </a:r>
          </a:p>
        </p:txBody>
      </p:sp>
      <p:pic>
        <p:nvPicPr>
          <p:cNvPr id="27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330207" y="3569094"/>
            <a:ext cx="954729" cy="95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3" animBg="1" advAuto="0"/>
      <p:bldP spid="27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1 Título"/>
          <p:cNvGrpSpPr/>
          <p:nvPr/>
        </p:nvGrpSpPr>
        <p:grpSpPr>
          <a:xfrm>
            <a:off x="559798" y="188639"/>
            <a:ext cx="8568954" cy="1224138"/>
            <a:chOff x="0" y="0"/>
            <a:chExt cx="8568952" cy="1224136"/>
          </a:xfrm>
        </p:grpSpPr>
        <p:sp>
          <p:nvSpPr>
            <p:cNvPr id="274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75" name="REDES ESTRATÉGICAS.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ESTRATÉGICAS.</a:t>
              </a:r>
            </a:p>
          </p:txBody>
        </p:sp>
      </p:grpSp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1637122"/>
            <a:ext cx="2088233" cy="159258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3 Rectángulo"/>
          <p:cNvSpPr txBox="1"/>
          <p:nvPr/>
        </p:nvSpPr>
        <p:spPr>
          <a:xfrm>
            <a:off x="4185671" y="6224292"/>
            <a:ext cx="4625086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http://www.educadua.es/doc/dua/dua_pautas_intro_cv.pdf</a:t>
            </a:r>
          </a:p>
        </p:txBody>
      </p:sp>
      <p:sp>
        <p:nvSpPr>
          <p:cNvPr id="279" name="5 CuadroTexto"/>
          <p:cNvSpPr txBox="1"/>
          <p:nvPr/>
        </p:nvSpPr>
        <p:spPr>
          <a:xfrm>
            <a:off x="3405019" y="1614995"/>
            <a:ext cx="4805106" cy="122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Especializadas en planificar, ejecutar</a:t>
            </a:r>
          </a:p>
        </p:txBody>
      </p:sp>
      <p:sp>
        <p:nvSpPr>
          <p:cNvPr id="280" name="6 CuadroTexto"/>
          <p:cNvSpPr txBox="1"/>
          <p:nvPr/>
        </p:nvSpPr>
        <p:spPr>
          <a:xfrm>
            <a:off x="333243" y="4149080"/>
            <a:ext cx="8477514" cy="1846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Ponerse una mochila, conducir, hacer la lista de la compra, hacer un comentario de texto, tomar decisiones…</a:t>
            </a:r>
          </a:p>
        </p:txBody>
      </p:sp>
      <p:pic>
        <p:nvPicPr>
          <p:cNvPr id="28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220072" y="3091730"/>
            <a:ext cx="954729" cy="95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1" animBg="1" advAuto="0"/>
      <p:bldP spid="280" grpId="3" animBg="1" advAuto="0"/>
      <p:bldP spid="281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1 Título"/>
          <p:cNvGrpSpPr/>
          <p:nvPr/>
        </p:nvGrpSpPr>
        <p:grpSpPr>
          <a:xfrm>
            <a:off x="575047" y="188639"/>
            <a:ext cx="8568954" cy="1224138"/>
            <a:chOff x="0" y="0"/>
            <a:chExt cx="8568952" cy="1224136"/>
          </a:xfrm>
        </p:grpSpPr>
        <p:sp>
          <p:nvSpPr>
            <p:cNvPr id="283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84" name="REDES AFECTIVAS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AFECTIVAS</a:t>
              </a:r>
            </a:p>
          </p:txBody>
        </p:sp>
      </p:grpSp>
      <p:pic>
        <p:nvPicPr>
          <p:cNvPr id="2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568" y="1772816"/>
            <a:ext cx="1647826" cy="148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3 Rectángulo"/>
          <p:cNvSpPr txBox="1"/>
          <p:nvPr/>
        </p:nvSpPr>
        <p:spPr>
          <a:xfrm>
            <a:off x="4185671" y="6224292"/>
            <a:ext cx="4625086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http://www.educadua.es/doc/dua/dua_pautas_intro_cv.pdf</a:t>
            </a:r>
          </a:p>
        </p:txBody>
      </p:sp>
      <p:sp>
        <p:nvSpPr>
          <p:cNvPr id="288" name="4 CuadroTexto"/>
          <p:cNvSpPr txBox="1"/>
          <p:nvPr/>
        </p:nvSpPr>
        <p:spPr>
          <a:xfrm>
            <a:off x="333243" y="4149080"/>
            <a:ext cx="8477514" cy="122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Intereses, motivaciones, estado de ánimo, experiencias previas…</a:t>
            </a:r>
          </a:p>
        </p:txBody>
      </p:sp>
      <p:pic>
        <p:nvPicPr>
          <p:cNvPr id="28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5220072" y="3222252"/>
            <a:ext cx="954729" cy="95472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6 CuadroTexto"/>
          <p:cNvSpPr txBox="1"/>
          <p:nvPr/>
        </p:nvSpPr>
        <p:spPr>
          <a:xfrm>
            <a:off x="2994567" y="1341577"/>
            <a:ext cx="5405737" cy="1846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Especializadas en asignar significados emocionales a las tareas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3" animBg="1" advAuto="0"/>
      <p:bldP spid="289" grpId="2" animBg="1" advAuto="0"/>
      <p:bldP spid="290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1 CuadroTexto"/>
          <p:cNvSpPr txBox="1"/>
          <p:nvPr/>
        </p:nvSpPr>
        <p:spPr>
          <a:xfrm>
            <a:off x="945311" y="1450229"/>
            <a:ext cx="7397394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Reconocer una cara</a:t>
            </a:r>
          </a:p>
        </p:txBody>
      </p:sp>
      <p:grpSp>
        <p:nvGrpSpPr>
          <p:cNvPr id="295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293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294" name="REDES de RECONOCIMIENTO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de RECONOCIMIENTO.</a:t>
              </a:r>
            </a:p>
          </p:txBody>
        </p:sp>
      </p:grpSp>
      <p:pic>
        <p:nvPicPr>
          <p:cNvPr id="29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863" y="4743522"/>
            <a:ext cx="1657876" cy="14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  <p:bldP spid="295" grpId="3" animBg="1" advAuto="0"/>
      <p:bldP spid="296" grpId="4" animBg="1" advAuto="0"/>
      <p:bldP spid="297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1 CuadroTexto"/>
          <p:cNvSpPr txBox="1"/>
          <p:nvPr/>
        </p:nvSpPr>
        <p:spPr>
          <a:xfrm>
            <a:off x="952207" y="647401"/>
            <a:ext cx="7397394" cy="177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Compartir momentos con amigos</a:t>
            </a:r>
          </a:p>
        </p:txBody>
      </p:sp>
      <p:grpSp>
        <p:nvGrpSpPr>
          <p:cNvPr id="302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300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01" name="REDES AFECTIVAS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AFECTIVAS.</a:t>
              </a:r>
            </a:p>
          </p:txBody>
        </p:sp>
      </p:grpSp>
      <p:pic>
        <p:nvPicPr>
          <p:cNvPr id="30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9279" y="4797152"/>
            <a:ext cx="1647826" cy="148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animBg="1" advAuto="0"/>
      <p:bldP spid="302" grpId="2" animBg="1" advAuto="0"/>
      <p:bldP spid="303" grpId="4" animBg="1" advAuto="0"/>
      <p:bldP spid="304" grpId="3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1 CuadroTexto"/>
          <p:cNvSpPr txBox="1"/>
          <p:nvPr/>
        </p:nvSpPr>
        <p:spPr>
          <a:xfrm>
            <a:off x="952207" y="647400"/>
            <a:ext cx="7397394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Abrochar un zapato</a:t>
            </a:r>
          </a:p>
        </p:txBody>
      </p:sp>
      <p:grpSp>
        <p:nvGrpSpPr>
          <p:cNvPr id="309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307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08" name="REDES  ESTRATÉGICAS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 ESTRATÉGICAS.</a:t>
              </a:r>
            </a:p>
          </p:txBody>
        </p:sp>
      </p:grpSp>
      <p:pic>
        <p:nvPicPr>
          <p:cNvPr id="31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2528" y="4797152"/>
            <a:ext cx="2088233" cy="1592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animBg="1" advAuto="0"/>
      <p:bldP spid="309" grpId="2" animBg="1" advAuto="0"/>
      <p:bldP spid="310" grpId="3" animBg="1" advAuto="0"/>
      <p:bldP spid="311" grpId="4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1 CuadroTexto"/>
          <p:cNvSpPr txBox="1"/>
          <p:nvPr/>
        </p:nvSpPr>
        <p:spPr>
          <a:xfrm>
            <a:off x="952207" y="647401"/>
            <a:ext cx="7397394" cy="177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Escribir un comentario de texto</a:t>
            </a:r>
          </a:p>
        </p:txBody>
      </p:sp>
      <p:grpSp>
        <p:nvGrpSpPr>
          <p:cNvPr id="316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314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15" name="REDES  ESTRATÉGICAS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 ESTRATÉGICAS.</a:t>
              </a:r>
            </a:p>
          </p:txBody>
        </p:sp>
      </p:grpSp>
      <p:pic>
        <p:nvPicPr>
          <p:cNvPr id="31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2528" y="4797152"/>
            <a:ext cx="2088233" cy="1592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  <p:bldP spid="316" grpId="2" animBg="1" advAuto="0"/>
      <p:bldP spid="317" grpId="3" animBg="1" advAuto="0"/>
      <p:bldP spid="318" grpId="4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1 CuadroTexto"/>
          <p:cNvSpPr txBox="1"/>
          <p:nvPr/>
        </p:nvSpPr>
        <p:spPr>
          <a:xfrm>
            <a:off x="952207" y="647401"/>
            <a:ext cx="7397394" cy="177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Recibir la nota de un examen</a:t>
            </a:r>
          </a:p>
        </p:txBody>
      </p:sp>
      <p:grpSp>
        <p:nvGrpSpPr>
          <p:cNvPr id="323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321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22" name="REDES AFECTIVAS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AFECTIVAS.</a:t>
              </a:r>
            </a:p>
          </p:txBody>
        </p:sp>
      </p:grpSp>
      <p:pic>
        <p:nvPicPr>
          <p:cNvPr id="32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9279" y="4797152"/>
            <a:ext cx="1647826" cy="148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  <p:bldP spid="323" grpId="2" animBg="1" advAuto="0"/>
      <p:bldP spid="324" grpId="4" animBg="1" advAuto="0"/>
      <p:bldP spid="325" grpId="3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1 CuadroTexto"/>
          <p:cNvSpPr txBox="1"/>
          <p:nvPr/>
        </p:nvSpPr>
        <p:spPr>
          <a:xfrm>
            <a:off x="945311" y="1450229"/>
            <a:ext cx="7397394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Leer un libro</a:t>
            </a:r>
          </a:p>
        </p:txBody>
      </p:sp>
      <p:grpSp>
        <p:nvGrpSpPr>
          <p:cNvPr id="330" name="1 Título"/>
          <p:cNvGrpSpPr/>
          <p:nvPr/>
        </p:nvGrpSpPr>
        <p:grpSpPr>
          <a:xfrm>
            <a:off x="899591" y="3573015"/>
            <a:ext cx="7920882" cy="1224138"/>
            <a:chOff x="0" y="0"/>
            <a:chExt cx="7920880" cy="1224136"/>
          </a:xfrm>
        </p:grpSpPr>
        <p:sp>
          <p:nvSpPr>
            <p:cNvPr id="328" name="Rectángulo"/>
            <p:cNvSpPr/>
            <p:nvPr/>
          </p:nvSpPr>
          <p:spPr>
            <a:xfrm>
              <a:off x="-1" y="-1"/>
              <a:ext cx="7920882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29" name="REDES de RECONOCIMIENTO."/>
            <p:cNvSpPr txBox="1"/>
            <p:nvPr/>
          </p:nvSpPr>
          <p:spPr>
            <a:xfrm>
              <a:off x="45719" y="325048"/>
              <a:ext cx="7829442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REDES de RECONOCIMIENTO.</a:t>
              </a:r>
            </a:p>
          </p:txBody>
        </p:sp>
      </p:grpSp>
      <p:pic>
        <p:nvPicPr>
          <p:cNvPr id="33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863" y="4743522"/>
            <a:ext cx="1657876" cy="14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689279" y="2618288"/>
            <a:ext cx="954729" cy="95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1" animBg="1" advAuto="0"/>
      <p:bldP spid="330" grpId="3" animBg="1" advAuto="0"/>
      <p:bldP spid="331" grpId="4" animBg="1" advAuto="0"/>
      <p:bldP spid="33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/>
              <a:t>Hoy…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Diseño Universal para el Aprendizaje</a:t>
            </a:r>
          </a:p>
          <a:p>
            <a:pPr lvl="1"/>
            <a:r>
              <a:rPr lang="es-ES" dirty="0" smtClean="0"/>
              <a:t>Legislación</a:t>
            </a:r>
          </a:p>
          <a:p>
            <a:pPr lvl="1"/>
            <a:r>
              <a:rPr lang="es-ES" dirty="0" smtClean="0"/>
              <a:t>Bases neurológicas</a:t>
            </a:r>
          </a:p>
          <a:p>
            <a:pPr lvl="1"/>
            <a:r>
              <a:rPr lang="es-ES" dirty="0" smtClean="0"/>
              <a:t>Principios</a:t>
            </a:r>
          </a:p>
          <a:p>
            <a:pPr lvl="1"/>
            <a:r>
              <a:rPr lang="es-ES" dirty="0" smtClean="0"/>
              <a:t>Aplicación</a:t>
            </a:r>
          </a:p>
          <a:p>
            <a:pPr lvl="1"/>
            <a:r>
              <a:rPr lang="es-ES" dirty="0" smtClean="0"/>
              <a:t>Recursos</a:t>
            </a:r>
          </a:p>
          <a:p>
            <a:pPr lvl="1"/>
            <a:r>
              <a:rPr lang="es-ES" dirty="0" smtClean="0"/>
              <a:t>Ejemplos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976484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1 CuadroTexto"/>
          <p:cNvSpPr txBox="1"/>
          <p:nvPr/>
        </p:nvSpPr>
        <p:spPr>
          <a:xfrm>
            <a:off x="333243" y="620687"/>
            <a:ext cx="847751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1F497D"/>
                </a:solidFill>
              </a:defRPr>
            </a:lvl1pPr>
          </a:lstStyle>
          <a:p>
            <a:r>
              <a:t>Todas las redes se relacionan entre sí</a:t>
            </a:r>
          </a:p>
        </p:txBody>
      </p:sp>
      <p:pic>
        <p:nvPicPr>
          <p:cNvPr id="335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750" y="2132856"/>
            <a:ext cx="4762500" cy="3362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783" y="620687"/>
            <a:ext cx="4464091" cy="5580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10 Grupo"/>
          <p:cNvGrpSpPr/>
          <p:nvPr/>
        </p:nvGrpSpPr>
        <p:grpSpPr>
          <a:xfrm>
            <a:off x="457223" y="1268759"/>
            <a:ext cx="3335242" cy="4896546"/>
            <a:chOff x="0" y="0"/>
            <a:chExt cx="3335240" cy="4896544"/>
          </a:xfrm>
        </p:grpSpPr>
        <p:pic>
          <p:nvPicPr>
            <p:cNvPr id="33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0400" y="697489"/>
              <a:ext cx="1874443" cy="1404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6 CuadroTexto"/>
            <p:cNvSpPr txBox="1"/>
            <p:nvPr/>
          </p:nvSpPr>
          <p:spPr>
            <a:xfrm>
              <a:off x="45720" y="2376263"/>
              <a:ext cx="3243801" cy="1846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4000"/>
              </a:pPr>
              <a:r>
                <a:t>Variabilidad </a:t>
              </a:r>
            </a:p>
            <a:p>
              <a:pPr algn="ctr">
                <a:defRPr sz="4000"/>
              </a:pPr>
              <a:r>
                <a:t>de los aprendices</a:t>
              </a:r>
            </a:p>
          </p:txBody>
        </p:sp>
        <p:sp>
          <p:nvSpPr>
            <p:cNvPr id="341" name="8 Rectángulo"/>
            <p:cNvSpPr/>
            <p:nvPr/>
          </p:nvSpPr>
          <p:spPr>
            <a:xfrm>
              <a:off x="0" y="-1"/>
              <a:ext cx="3335241" cy="4896546"/>
            </a:xfrm>
            <a:prstGeom prst="rect">
              <a:avLst/>
            </a:prstGeom>
            <a:noFill/>
            <a:ln w="5715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46" name="11 Grupo"/>
          <p:cNvGrpSpPr/>
          <p:nvPr/>
        </p:nvGrpSpPr>
        <p:grpSpPr>
          <a:xfrm>
            <a:off x="5495306" y="1268759"/>
            <a:ext cx="3335242" cy="4896546"/>
            <a:chOff x="0" y="0"/>
            <a:chExt cx="3335240" cy="4896544"/>
          </a:xfrm>
        </p:grpSpPr>
        <p:sp>
          <p:nvSpPr>
            <p:cNvPr id="343" name="7 CuadroTexto"/>
            <p:cNvSpPr txBox="1"/>
            <p:nvPr/>
          </p:nvSpPr>
          <p:spPr>
            <a:xfrm>
              <a:off x="73765" y="2684040"/>
              <a:ext cx="3243802" cy="1223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/>
              </a:lvl1pPr>
            </a:lstStyle>
            <a:p>
              <a:r>
                <a:t> Currículo promedio</a:t>
              </a:r>
            </a:p>
          </p:txBody>
        </p:sp>
        <p:pic>
          <p:nvPicPr>
            <p:cNvPr id="344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2262" y="662408"/>
              <a:ext cx="2736307" cy="1948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12 Rectángulo"/>
            <p:cNvSpPr/>
            <p:nvPr/>
          </p:nvSpPr>
          <p:spPr>
            <a:xfrm>
              <a:off x="0" y="0"/>
              <a:ext cx="3335241" cy="4896545"/>
            </a:xfrm>
            <a:prstGeom prst="rect">
              <a:avLst/>
            </a:prstGeom>
            <a:noFill/>
            <a:ln w="5715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4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081564">
            <a:off x="3598626" y="2811695"/>
            <a:ext cx="2065509" cy="2065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9" descr="Picture 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2066" y="1564885"/>
            <a:ext cx="19812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animBg="1" advAuto="0"/>
      <p:bldP spid="346" grpId="2" animBg="1" advAuto="0"/>
      <p:bldP spid="347" grpId="3" animBg="1" advAuto="0"/>
      <p:bldP spid="348" grpId="4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1 Título"/>
          <p:cNvGrpSpPr/>
          <p:nvPr/>
        </p:nvGrpSpPr>
        <p:grpSpPr>
          <a:xfrm>
            <a:off x="283347" y="116631"/>
            <a:ext cx="8568954" cy="1224138"/>
            <a:chOff x="0" y="0"/>
            <a:chExt cx="8568952" cy="1224136"/>
          </a:xfrm>
        </p:grpSpPr>
        <p:sp>
          <p:nvSpPr>
            <p:cNvPr id="350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51" name="Principios DUA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Principios DUA</a:t>
              </a:r>
            </a:p>
          </p:txBody>
        </p:sp>
      </p:grpSp>
      <p:sp>
        <p:nvSpPr>
          <p:cNvPr id="353" name="12 Elipse"/>
          <p:cNvSpPr/>
          <p:nvPr/>
        </p:nvSpPr>
        <p:spPr>
          <a:xfrm>
            <a:off x="1377628" y="1521295"/>
            <a:ext cx="3024338" cy="2448274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13 Elipse"/>
          <p:cNvSpPr/>
          <p:nvPr/>
        </p:nvSpPr>
        <p:spPr>
          <a:xfrm>
            <a:off x="4420865" y="1492529"/>
            <a:ext cx="3024337" cy="2448274"/>
          </a:xfrm>
          <a:prstGeom prst="ellipse">
            <a:avLst/>
          </a:prstGeom>
          <a:ln w="5715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5" name="14 Elipse"/>
          <p:cNvSpPr/>
          <p:nvPr/>
        </p:nvSpPr>
        <p:spPr>
          <a:xfrm>
            <a:off x="2915815" y="3681536"/>
            <a:ext cx="3024338" cy="2448273"/>
          </a:xfrm>
          <a:prstGeom prst="ellipse">
            <a:avLst/>
          </a:prstGeom>
          <a:ln w="57150">
            <a:solidFill>
              <a:srgbClr val="77933C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6" name="15 CuadroTexto"/>
          <p:cNvSpPr txBox="1"/>
          <p:nvPr/>
        </p:nvSpPr>
        <p:spPr>
          <a:xfrm>
            <a:off x="2249169" y="2773734"/>
            <a:ext cx="1721486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¿QUÉ?” </a:t>
            </a:r>
          </a:p>
          <a:p>
            <a:pPr>
              <a:defRPr i="1"/>
            </a:pPr>
            <a:r>
              <a:t>d</a:t>
            </a:r>
            <a:r>
              <a:rPr i="0"/>
              <a:t>el aprendizaje</a:t>
            </a:r>
          </a:p>
        </p:txBody>
      </p:sp>
      <p:sp>
        <p:nvSpPr>
          <p:cNvPr id="357" name="16 CuadroTexto"/>
          <p:cNvSpPr txBox="1"/>
          <p:nvPr/>
        </p:nvSpPr>
        <p:spPr>
          <a:xfrm>
            <a:off x="4665344" y="2080965"/>
            <a:ext cx="257397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31859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ACCIÓN Y EXPRESIÓN</a:t>
            </a:r>
          </a:p>
        </p:txBody>
      </p:sp>
      <p:sp>
        <p:nvSpPr>
          <p:cNvPr id="358" name="17 CuadroTexto"/>
          <p:cNvSpPr txBox="1"/>
          <p:nvPr/>
        </p:nvSpPr>
        <p:spPr>
          <a:xfrm>
            <a:off x="1269682" y="2227552"/>
            <a:ext cx="329311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604A7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REPRESENTACIÓN</a:t>
            </a:r>
          </a:p>
        </p:txBody>
      </p:sp>
      <p:sp>
        <p:nvSpPr>
          <p:cNvPr id="359" name="18 CuadroTexto"/>
          <p:cNvSpPr txBox="1"/>
          <p:nvPr/>
        </p:nvSpPr>
        <p:spPr>
          <a:xfrm>
            <a:off x="5122544" y="3035051"/>
            <a:ext cx="1792925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¿CÓMO?” </a:t>
            </a:r>
            <a:r>
              <a:t>Del aprendizaje</a:t>
            </a:r>
          </a:p>
        </p:txBody>
      </p:sp>
      <p:sp>
        <p:nvSpPr>
          <p:cNvPr id="360" name="19 CuadroTexto"/>
          <p:cNvSpPr txBox="1"/>
          <p:nvPr/>
        </p:nvSpPr>
        <p:spPr>
          <a:xfrm>
            <a:off x="3155633" y="4382839"/>
            <a:ext cx="257397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77933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COMPROMISO</a:t>
            </a:r>
          </a:p>
        </p:txBody>
      </p:sp>
      <p:sp>
        <p:nvSpPr>
          <p:cNvPr id="361" name="20 CuadroTexto"/>
          <p:cNvSpPr txBox="1"/>
          <p:nvPr/>
        </p:nvSpPr>
        <p:spPr>
          <a:xfrm>
            <a:off x="3546157" y="4978151"/>
            <a:ext cx="1792922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¿PORQUÉ?” </a:t>
            </a:r>
            <a:r>
              <a:t>Del aprendizaje</a:t>
            </a:r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8375" y="5081339"/>
            <a:ext cx="1266826" cy="108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378" y="3692371"/>
            <a:ext cx="986023" cy="819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8452" y="3069581"/>
            <a:ext cx="963268" cy="81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11484" t="1921" r="13328" b="2455"/>
          <a:stretch>
            <a:fillRect/>
          </a:stretch>
        </p:blipFill>
        <p:spPr>
          <a:xfrm rot="659859">
            <a:off x="817562" y="2844551"/>
            <a:ext cx="411163" cy="7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rcRect l="11484" t="1921" r="13328" b="2455"/>
          <a:stretch>
            <a:fillRect/>
          </a:stretch>
        </p:blipFill>
        <p:spPr>
          <a:xfrm rot="19798848" flipH="1">
            <a:off x="7624763" y="2457201"/>
            <a:ext cx="374651" cy="54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rcRect l="11484" t="1921" r="13328" b="2455"/>
          <a:stretch>
            <a:fillRect/>
          </a:stretch>
        </p:blipFill>
        <p:spPr>
          <a:xfrm rot="19798848" flipH="1">
            <a:off x="6130925" y="4559051"/>
            <a:ext cx="374650" cy="687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1" animBg="1" advAuto="0"/>
      <p:bldP spid="354" grpId="5" animBg="1" advAuto="0"/>
      <p:bldP spid="355" grpId="7" animBg="1" advAuto="0"/>
      <p:bldP spid="356" grpId="3" animBg="1" advAuto="0"/>
      <p:bldP spid="357" grpId="4" animBg="1" advAuto="0"/>
      <p:bldP spid="358" grpId="2" animBg="1" advAuto="0"/>
      <p:bldP spid="359" grpId="6" animBg="1" advAuto="0"/>
      <p:bldP spid="360" grpId="8" animBg="1" advAuto="0"/>
      <p:bldP spid="361" grpId="9" animBg="1" advAuto="0"/>
      <p:bldP spid="362" grpId="14" animBg="1" advAuto="0"/>
      <p:bldP spid="363" grpId="11" animBg="1" advAuto="0"/>
      <p:bldP spid="364" grpId="12" animBg="1" advAuto="0"/>
      <p:bldP spid="365" grpId="10" animBg="1" advAuto="0"/>
      <p:bldP spid="366" grpId="13" animBg="1" advAuto="0"/>
      <p:bldP spid="367" grpId="15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1 CuadroTexto"/>
          <p:cNvSpPr txBox="1"/>
          <p:nvPr/>
        </p:nvSpPr>
        <p:spPr>
          <a:xfrm>
            <a:off x="1171973" y="4108451"/>
            <a:ext cx="7231086" cy="65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/>
            </a:pPr>
            <a:r>
              <a:t>El </a:t>
            </a:r>
            <a:r>
              <a:rPr>
                <a:solidFill>
                  <a:srgbClr val="604A7B"/>
                </a:solidFill>
              </a:rPr>
              <a:t>“</a:t>
            </a:r>
            <a:r>
              <a:rPr i="1">
                <a:solidFill>
                  <a:srgbClr val="604A7B"/>
                </a:solidFill>
              </a:rPr>
              <a:t>¿QUÉ?” </a:t>
            </a:r>
            <a:r>
              <a:t>del aprendizaje</a:t>
            </a:r>
          </a:p>
        </p:txBody>
      </p:sp>
      <p:sp>
        <p:nvSpPr>
          <p:cNvPr id="370" name="2 CuadroTexto"/>
          <p:cNvSpPr txBox="1"/>
          <p:nvPr/>
        </p:nvSpPr>
        <p:spPr>
          <a:xfrm>
            <a:off x="1334999" y="2389552"/>
            <a:ext cx="7079714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604A7B"/>
                </a:solidFill>
              </a:defRPr>
            </a:lvl1pPr>
          </a:lstStyle>
          <a:p>
            <a:r>
              <a:t>PRINCIPIO DE REPRESENTACIÓN</a:t>
            </a:r>
          </a:p>
        </p:txBody>
      </p:sp>
      <p:pic>
        <p:nvPicPr>
          <p:cNvPr id="37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605069" y="582489"/>
            <a:ext cx="1065672" cy="885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1484" t="1921" r="13328" b="2455"/>
          <a:stretch>
            <a:fillRect/>
          </a:stretch>
        </p:blipFill>
        <p:spPr>
          <a:xfrm>
            <a:off x="3800545" y="3155380"/>
            <a:ext cx="411163" cy="754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3" animBg="1" advAuto="0"/>
      <p:bldP spid="370" grpId="1" animBg="1" advAuto="0"/>
      <p:bldP spid="372" grpId="2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1 CuadroTexto"/>
          <p:cNvSpPr txBox="1"/>
          <p:nvPr/>
        </p:nvSpPr>
        <p:spPr>
          <a:xfrm>
            <a:off x="1089328" y="3909443"/>
            <a:ext cx="7231086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/>
            </a:pPr>
            <a:r>
              <a:t>El </a:t>
            </a:r>
            <a:r>
              <a:rPr>
                <a:solidFill>
                  <a:schemeClr val="accent5"/>
                </a:solidFill>
              </a:rPr>
              <a:t>“</a:t>
            </a:r>
            <a:r>
              <a:rPr i="1">
                <a:solidFill>
                  <a:schemeClr val="accent5"/>
                </a:solidFill>
              </a:rPr>
              <a:t>¿CÓMO?” </a:t>
            </a:r>
            <a:r>
              <a:t>del aprendizaje</a:t>
            </a:r>
          </a:p>
        </p:txBody>
      </p:sp>
      <p:sp>
        <p:nvSpPr>
          <p:cNvPr id="375" name="2 CuadroTexto"/>
          <p:cNvSpPr txBox="1"/>
          <p:nvPr/>
        </p:nvSpPr>
        <p:spPr>
          <a:xfrm>
            <a:off x="1236084" y="2190542"/>
            <a:ext cx="7079714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chemeClr val="accent5"/>
                </a:solidFill>
              </a:defRPr>
            </a:lvl1pPr>
          </a:lstStyle>
          <a:p>
            <a:r>
              <a:t>PRINCIPIO DE ACCIÓN Y EXPRESIÓN</a:t>
            </a:r>
          </a:p>
        </p:txBody>
      </p:sp>
      <p:pic>
        <p:nvPicPr>
          <p:cNvPr id="3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>
            <a:off x="3717900" y="2956371"/>
            <a:ext cx="411163" cy="7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43" y="619776"/>
            <a:ext cx="865594" cy="728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3" animBg="1" advAuto="0"/>
      <p:bldP spid="375" grpId="1" animBg="1" advAuto="0"/>
      <p:bldP spid="376" grpId="2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1 CuadroTexto"/>
          <p:cNvSpPr txBox="1"/>
          <p:nvPr/>
        </p:nvSpPr>
        <p:spPr>
          <a:xfrm>
            <a:off x="801295" y="4129718"/>
            <a:ext cx="7529757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/>
            </a:pPr>
            <a:r>
              <a:t>El </a:t>
            </a:r>
            <a:r>
              <a:rPr>
                <a:solidFill>
                  <a:schemeClr val="accent3"/>
                </a:solidFill>
              </a:rPr>
              <a:t>“</a:t>
            </a:r>
            <a:r>
              <a:rPr i="1">
                <a:solidFill>
                  <a:schemeClr val="accent3"/>
                </a:solidFill>
              </a:rPr>
              <a:t>¿POR QUÉ?” </a:t>
            </a:r>
            <a:r>
              <a:t>del aprendizaje</a:t>
            </a:r>
          </a:p>
        </p:txBody>
      </p:sp>
      <p:sp>
        <p:nvSpPr>
          <p:cNvPr id="380" name="2 CuadroTexto"/>
          <p:cNvSpPr txBox="1"/>
          <p:nvPr/>
        </p:nvSpPr>
        <p:spPr>
          <a:xfrm>
            <a:off x="1246721" y="2410816"/>
            <a:ext cx="7079714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chemeClr val="accent3"/>
                </a:solidFill>
              </a:defRPr>
            </a:lvl1pPr>
          </a:lstStyle>
          <a:p>
            <a:r>
              <a:t>PRINCIPIO DE COMPROMISO</a:t>
            </a:r>
          </a:p>
        </p:txBody>
      </p:sp>
      <p:pic>
        <p:nvPicPr>
          <p:cNvPr id="3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>
            <a:off x="3728537" y="3176646"/>
            <a:ext cx="411163" cy="7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97" y="482227"/>
            <a:ext cx="1266826" cy="1085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3" animBg="1" advAuto="0"/>
      <p:bldP spid="380" grpId="1" animBg="1" advAuto="0"/>
      <p:bldP spid="381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1 Título"/>
          <p:cNvGrpSpPr/>
          <p:nvPr/>
        </p:nvGrpSpPr>
        <p:grpSpPr>
          <a:xfrm>
            <a:off x="283347" y="116631"/>
            <a:ext cx="8568954" cy="1224138"/>
            <a:chOff x="0" y="0"/>
            <a:chExt cx="8568952" cy="1224136"/>
          </a:xfrm>
        </p:grpSpPr>
        <p:sp>
          <p:nvSpPr>
            <p:cNvPr id="384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385" name="Principios DUA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Principios DUA</a:t>
              </a:r>
            </a:p>
          </p:txBody>
        </p:sp>
      </p:grpSp>
      <p:sp>
        <p:nvSpPr>
          <p:cNvPr id="387" name="12 Elipse"/>
          <p:cNvSpPr/>
          <p:nvPr/>
        </p:nvSpPr>
        <p:spPr>
          <a:xfrm>
            <a:off x="1377628" y="1521295"/>
            <a:ext cx="3024338" cy="2448274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13 Elipse"/>
          <p:cNvSpPr/>
          <p:nvPr/>
        </p:nvSpPr>
        <p:spPr>
          <a:xfrm>
            <a:off x="4420865" y="1492529"/>
            <a:ext cx="3024337" cy="2448274"/>
          </a:xfrm>
          <a:prstGeom prst="ellipse">
            <a:avLst/>
          </a:prstGeom>
          <a:ln w="5715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9" name="14 Elipse"/>
          <p:cNvSpPr/>
          <p:nvPr/>
        </p:nvSpPr>
        <p:spPr>
          <a:xfrm>
            <a:off x="2915815" y="3681536"/>
            <a:ext cx="3024338" cy="2448273"/>
          </a:xfrm>
          <a:prstGeom prst="ellipse">
            <a:avLst/>
          </a:prstGeom>
          <a:ln w="57150">
            <a:solidFill>
              <a:srgbClr val="77933C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0" name="15 CuadroTexto"/>
          <p:cNvSpPr txBox="1"/>
          <p:nvPr/>
        </p:nvSpPr>
        <p:spPr>
          <a:xfrm>
            <a:off x="2249169" y="2773734"/>
            <a:ext cx="1721486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¿QUÉ?” </a:t>
            </a:r>
          </a:p>
          <a:p>
            <a:pPr>
              <a:defRPr i="1"/>
            </a:pPr>
            <a:r>
              <a:t>d</a:t>
            </a:r>
            <a:r>
              <a:rPr i="0"/>
              <a:t>el aprendizaje</a:t>
            </a:r>
          </a:p>
        </p:txBody>
      </p:sp>
      <p:sp>
        <p:nvSpPr>
          <p:cNvPr id="391" name="16 CuadroTexto"/>
          <p:cNvSpPr txBox="1"/>
          <p:nvPr/>
        </p:nvSpPr>
        <p:spPr>
          <a:xfrm>
            <a:off x="4665344" y="2080965"/>
            <a:ext cx="257397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31859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ACCIÓN Y EXPRESIÓN</a:t>
            </a:r>
          </a:p>
        </p:txBody>
      </p:sp>
      <p:sp>
        <p:nvSpPr>
          <p:cNvPr id="392" name="17 CuadroTexto"/>
          <p:cNvSpPr txBox="1"/>
          <p:nvPr/>
        </p:nvSpPr>
        <p:spPr>
          <a:xfrm>
            <a:off x="1269682" y="2227552"/>
            <a:ext cx="329311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604A7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REPRESENTACIÓN</a:t>
            </a:r>
          </a:p>
        </p:txBody>
      </p:sp>
      <p:sp>
        <p:nvSpPr>
          <p:cNvPr id="393" name="18 CuadroTexto"/>
          <p:cNvSpPr txBox="1"/>
          <p:nvPr/>
        </p:nvSpPr>
        <p:spPr>
          <a:xfrm>
            <a:off x="5122544" y="3035051"/>
            <a:ext cx="1792925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¿CÓMO?” </a:t>
            </a:r>
            <a:r>
              <a:t>Del aprendizaje</a:t>
            </a:r>
          </a:p>
        </p:txBody>
      </p:sp>
      <p:sp>
        <p:nvSpPr>
          <p:cNvPr id="394" name="19 CuadroTexto"/>
          <p:cNvSpPr txBox="1"/>
          <p:nvPr/>
        </p:nvSpPr>
        <p:spPr>
          <a:xfrm>
            <a:off x="3155633" y="4382839"/>
            <a:ext cx="257397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77933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COMPROMISO</a:t>
            </a:r>
          </a:p>
        </p:txBody>
      </p:sp>
      <p:sp>
        <p:nvSpPr>
          <p:cNvPr id="395" name="20 CuadroTexto"/>
          <p:cNvSpPr txBox="1"/>
          <p:nvPr/>
        </p:nvSpPr>
        <p:spPr>
          <a:xfrm>
            <a:off x="3546157" y="4978151"/>
            <a:ext cx="1792922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El “</a:t>
            </a:r>
            <a:r>
              <a:rPr i="1"/>
              <a:t>¿PORQUÉ?” </a:t>
            </a:r>
            <a:r>
              <a:t>Del aprendizaje</a:t>
            </a:r>
          </a:p>
        </p:txBody>
      </p:sp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8375" y="5081339"/>
            <a:ext cx="1266826" cy="108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378" y="3692371"/>
            <a:ext cx="986023" cy="819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8452" y="3069581"/>
            <a:ext cx="963268" cy="81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11484" t="1921" r="13328" b="2455"/>
          <a:stretch>
            <a:fillRect/>
          </a:stretch>
        </p:blipFill>
        <p:spPr>
          <a:xfrm rot="659859">
            <a:off x="817562" y="2844551"/>
            <a:ext cx="411163" cy="7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rcRect l="11484" t="1921" r="13328" b="2455"/>
          <a:stretch>
            <a:fillRect/>
          </a:stretch>
        </p:blipFill>
        <p:spPr>
          <a:xfrm rot="19798848" flipH="1">
            <a:off x="7624763" y="2457201"/>
            <a:ext cx="374651" cy="54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rcRect l="11484" t="1921" r="13328" b="2455"/>
          <a:stretch>
            <a:fillRect/>
          </a:stretch>
        </p:blipFill>
        <p:spPr>
          <a:xfrm rot="19798848" flipH="1">
            <a:off x="6130925" y="4559051"/>
            <a:ext cx="374650" cy="687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8" grpId="5" animBg="1" advAuto="0"/>
      <p:bldP spid="389" grpId="7" animBg="1" advAuto="0"/>
      <p:bldP spid="390" grpId="3" animBg="1" advAuto="0"/>
      <p:bldP spid="391" grpId="4" animBg="1" advAuto="0"/>
      <p:bldP spid="392" grpId="2" animBg="1" advAuto="0"/>
      <p:bldP spid="393" grpId="6" animBg="1" advAuto="0"/>
      <p:bldP spid="394" grpId="8" animBg="1" advAuto="0"/>
      <p:bldP spid="395" grpId="9" animBg="1" advAuto="0"/>
      <p:bldP spid="396" grpId="14" animBg="1" advAuto="0"/>
      <p:bldP spid="397" grpId="11" animBg="1" advAuto="0"/>
      <p:bldP spid="398" grpId="12" animBg="1" advAuto="0"/>
      <p:bldP spid="399" grpId="10" animBg="1" advAuto="0"/>
      <p:bldP spid="400" grpId="13" animBg="1" advAuto="0"/>
      <p:bldP spid="401" grpId="15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1 CuadroTexto"/>
          <p:cNvSpPr txBox="1"/>
          <p:nvPr/>
        </p:nvSpPr>
        <p:spPr>
          <a:xfrm>
            <a:off x="5871696" y="1838782"/>
            <a:ext cx="29030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t>representación</a:t>
            </a:r>
          </a:p>
        </p:txBody>
      </p:sp>
      <p:sp>
        <p:nvSpPr>
          <p:cNvPr id="404" name="2 CuadroTexto"/>
          <p:cNvSpPr txBox="1"/>
          <p:nvPr/>
        </p:nvSpPr>
        <p:spPr>
          <a:xfrm>
            <a:off x="287850" y="2632163"/>
            <a:ext cx="582260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Proporcionar múltiples formas de</a:t>
            </a:r>
          </a:p>
        </p:txBody>
      </p:sp>
      <p:sp>
        <p:nvSpPr>
          <p:cNvPr id="405" name="3 CuadroTexto"/>
          <p:cNvSpPr txBox="1"/>
          <p:nvPr/>
        </p:nvSpPr>
        <p:spPr>
          <a:xfrm>
            <a:off x="6038446" y="3428606"/>
            <a:ext cx="2130545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t>implicación</a:t>
            </a:r>
          </a:p>
        </p:txBody>
      </p:sp>
      <p:sp>
        <p:nvSpPr>
          <p:cNvPr id="406" name="1 Título"/>
          <p:cNvSpPr txBox="1"/>
          <p:nvPr/>
        </p:nvSpPr>
        <p:spPr>
          <a:xfrm>
            <a:off x="729287" y="827120"/>
            <a:ext cx="804546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28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¿Qué tenemos que hacer con cada principio?</a:t>
            </a:r>
          </a:p>
        </p:txBody>
      </p:sp>
      <p:pic>
        <p:nvPicPr>
          <p:cNvPr id="40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020791" y="4475938"/>
            <a:ext cx="954728" cy="954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1 Título"/>
          <p:cNvGrpSpPr/>
          <p:nvPr/>
        </p:nvGrpSpPr>
        <p:grpSpPr>
          <a:xfrm>
            <a:off x="670542" y="5445223"/>
            <a:ext cx="8028386" cy="898276"/>
            <a:chOff x="0" y="0"/>
            <a:chExt cx="8028384" cy="898275"/>
          </a:xfrm>
        </p:grpSpPr>
        <p:sp>
          <p:nvSpPr>
            <p:cNvPr id="408" name="Rectángulo"/>
            <p:cNvSpPr/>
            <p:nvPr/>
          </p:nvSpPr>
          <p:spPr>
            <a:xfrm>
              <a:off x="-1" y="-1"/>
              <a:ext cx="8028386" cy="8982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409" name="OFRECER ALTERNATIVAS"/>
            <p:cNvSpPr txBox="1"/>
            <p:nvPr/>
          </p:nvSpPr>
          <p:spPr>
            <a:xfrm>
              <a:off x="45719" y="98617"/>
              <a:ext cx="7936946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OFRECER ALTERNATIVAS</a:t>
              </a:r>
            </a:p>
          </p:txBody>
        </p:sp>
      </p:grpSp>
      <p:sp>
        <p:nvSpPr>
          <p:cNvPr id="411" name="8 Rectángulo"/>
          <p:cNvSpPr txBox="1"/>
          <p:nvPr/>
        </p:nvSpPr>
        <p:spPr>
          <a:xfrm>
            <a:off x="6057880" y="2629064"/>
            <a:ext cx="1708309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t>expresión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2" animBg="1" advAuto="0"/>
      <p:bldP spid="404" grpId="1" animBg="1" advAuto="0"/>
      <p:bldP spid="405" grpId="4" animBg="1" advAuto="0"/>
      <p:bldP spid="407" grpId="5" animBg="1" advAuto="0"/>
      <p:bldP spid="410" grpId="6" animBg="1" advAuto="0"/>
      <p:bldP spid="411" grpId="3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1 CuadroTexto"/>
          <p:cNvSpPr txBox="1"/>
          <p:nvPr/>
        </p:nvSpPr>
        <p:spPr>
          <a:xfrm>
            <a:off x="922438" y="1988840"/>
            <a:ext cx="7397393" cy="85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¿DUDAS HASTA AQUÍ?</a:t>
            </a:r>
          </a:p>
        </p:txBody>
      </p:sp>
      <p:pic>
        <p:nvPicPr>
          <p:cNvPr id="4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3573" y="3429000"/>
            <a:ext cx="2255123" cy="2255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1 Título"/>
          <p:cNvGrpSpPr/>
          <p:nvPr/>
        </p:nvGrpSpPr>
        <p:grpSpPr>
          <a:xfrm>
            <a:off x="611559" y="2902713"/>
            <a:ext cx="7632850" cy="764541"/>
            <a:chOff x="0" y="0"/>
            <a:chExt cx="7632848" cy="764540"/>
          </a:xfrm>
        </p:grpSpPr>
        <p:sp>
          <p:nvSpPr>
            <p:cNvPr id="111" name="Rectángulo"/>
            <p:cNvSpPr/>
            <p:nvPr/>
          </p:nvSpPr>
          <p:spPr>
            <a:xfrm>
              <a:off x="0" y="22230"/>
              <a:ext cx="7632849" cy="7200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 b="1">
                  <a:solidFill>
                    <a:srgbClr val="FFC000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112" name="Entramos en materia…"/>
            <p:cNvSpPr txBox="1"/>
            <p:nvPr/>
          </p:nvSpPr>
          <p:spPr>
            <a:xfrm>
              <a:off x="45719" y="0"/>
              <a:ext cx="7541410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Entramos en materia…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680" y="2132856"/>
            <a:ext cx="5544616" cy="4158463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2 CuadroTexto"/>
          <p:cNvSpPr txBox="1"/>
          <p:nvPr/>
        </p:nvSpPr>
        <p:spPr>
          <a:xfrm>
            <a:off x="765291" y="404664"/>
            <a:ext cx="7397394" cy="85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/>
            </a:lvl1pPr>
          </a:lstStyle>
          <a:p>
            <a:r>
              <a:t>¿Cómo lo hago?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1 Título"/>
          <p:cNvGrpSpPr/>
          <p:nvPr/>
        </p:nvGrpSpPr>
        <p:grpSpPr>
          <a:xfrm>
            <a:off x="313192" y="260647"/>
            <a:ext cx="8568954" cy="1224138"/>
            <a:chOff x="0" y="0"/>
            <a:chExt cx="8568952" cy="1224136"/>
          </a:xfrm>
        </p:grpSpPr>
        <p:sp>
          <p:nvSpPr>
            <p:cNvPr id="419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420" name="Aplicación en el aula"/>
            <p:cNvSpPr txBox="1"/>
            <p:nvPr/>
          </p:nvSpPr>
          <p:spPr>
            <a:xfrm>
              <a:off x="45719" y="261548"/>
              <a:ext cx="8477514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Aplicación en el aula</a:t>
              </a:r>
            </a:p>
          </p:txBody>
        </p:sp>
      </p:grpSp>
      <p:sp>
        <p:nvSpPr>
          <p:cNvPr id="422" name="7 CuadroTexto"/>
          <p:cNvSpPr txBox="1"/>
          <p:nvPr/>
        </p:nvSpPr>
        <p:spPr>
          <a:xfrm>
            <a:off x="287851" y="2161526"/>
            <a:ext cx="8810430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/>
            </a:pPr>
            <a:r>
              <a:t>I.   Proporcionar múltiples formas de </a:t>
            </a:r>
            <a:r>
              <a:rPr>
                <a:solidFill>
                  <a:schemeClr val="accent4"/>
                </a:solidFill>
              </a:rPr>
              <a:t>representación</a:t>
            </a:r>
          </a:p>
        </p:txBody>
      </p:sp>
      <p:sp>
        <p:nvSpPr>
          <p:cNvPr id="423" name="8 CuadroTexto"/>
          <p:cNvSpPr txBox="1"/>
          <p:nvPr/>
        </p:nvSpPr>
        <p:spPr>
          <a:xfrm>
            <a:off x="287850" y="2949257"/>
            <a:ext cx="862152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II.  Proporcionar múltiples formas de </a:t>
            </a:r>
            <a:r>
              <a:rPr>
                <a:solidFill>
                  <a:schemeClr val="accent5"/>
                </a:solidFill>
              </a:rPr>
              <a:t>expresión</a:t>
            </a:r>
          </a:p>
        </p:txBody>
      </p:sp>
      <p:sp>
        <p:nvSpPr>
          <p:cNvPr id="424" name="9 CuadroTexto"/>
          <p:cNvSpPr txBox="1"/>
          <p:nvPr/>
        </p:nvSpPr>
        <p:spPr>
          <a:xfrm>
            <a:off x="307504" y="3745701"/>
            <a:ext cx="862152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III. Proporcionar múltiples formas de </a:t>
            </a:r>
            <a:r>
              <a:rPr>
                <a:solidFill>
                  <a:schemeClr val="accent3"/>
                </a:solidFill>
              </a:rPr>
              <a:t>implicación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1" animBg="1" advAuto="0"/>
      <p:bldP spid="423" grpId="2" animBg="1" advAuto="0"/>
      <p:bldP spid="424" grpId="3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1 Título"/>
          <p:cNvGrpSpPr/>
          <p:nvPr/>
        </p:nvGrpSpPr>
        <p:grpSpPr>
          <a:xfrm>
            <a:off x="313192" y="260647"/>
            <a:ext cx="8568954" cy="1224138"/>
            <a:chOff x="0" y="0"/>
            <a:chExt cx="8568952" cy="1224136"/>
          </a:xfrm>
        </p:grpSpPr>
        <p:sp>
          <p:nvSpPr>
            <p:cNvPr id="426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427" name="Aplicación en el aula"/>
            <p:cNvSpPr txBox="1"/>
            <p:nvPr/>
          </p:nvSpPr>
          <p:spPr>
            <a:xfrm>
              <a:off x="45719" y="261548"/>
              <a:ext cx="8477514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Aplicación en el aula</a:t>
              </a:r>
            </a:p>
          </p:txBody>
        </p:sp>
      </p:grpSp>
      <p:sp>
        <p:nvSpPr>
          <p:cNvPr id="429" name="4 CuadroTexto"/>
          <p:cNvSpPr txBox="1"/>
          <p:nvPr/>
        </p:nvSpPr>
        <p:spPr>
          <a:xfrm>
            <a:off x="585271" y="1988840"/>
            <a:ext cx="7397394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r>
              <a:t>Para cada principio</a:t>
            </a:r>
          </a:p>
        </p:txBody>
      </p:sp>
      <p:pic>
        <p:nvPicPr>
          <p:cNvPr id="4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flipH="1">
            <a:off x="5004048" y="2924943"/>
            <a:ext cx="432809" cy="793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1 Título"/>
          <p:cNvGrpSpPr/>
          <p:nvPr/>
        </p:nvGrpSpPr>
        <p:grpSpPr>
          <a:xfrm>
            <a:off x="3203847" y="3807265"/>
            <a:ext cx="5084258" cy="1005841"/>
            <a:chOff x="0" y="0"/>
            <a:chExt cx="5084257" cy="1005839"/>
          </a:xfrm>
        </p:grpSpPr>
        <p:sp>
          <p:nvSpPr>
            <p:cNvPr id="431" name="Rectángulo"/>
            <p:cNvSpPr/>
            <p:nvPr/>
          </p:nvSpPr>
          <p:spPr>
            <a:xfrm>
              <a:off x="0" y="53782"/>
              <a:ext cx="5084258" cy="8982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432" name="3 pautas"/>
            <p:cNvSpPr txBox="1"/>
            <p:nvPr/>
          </p:nvSpPr>
          <p:spPr>
            <a:xfrm>
              <a:off x="45719" y="0"/>
              <a:ext cx="4992819" cy="1005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3 pautas</a:t>
              </a:r>
            </a:p>
          </p:txBody>
        </p:sp>
      </p:grpSp>
      <p:pic>
        <p:nvPicPr>
          <p:cNvPr id="4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flipH="1">
            <a:off x="5529571" y="5013176"/>
            <a:ext cx="432808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8 CuadroTexto"/>
          <p:cNvSpPr txBox="1"/>
          <p:nvPr/>
        </p:nvSpPr>
        <p:spPr>
          <a:xfrm>
            <a:off x="3908295" y="5844511"/>
            <a:ext cx="4394904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Puntos de verificación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1" animBg="1" advAuto="0"/>
      <p:bldP spid="430" grpId="2" animBg="1" advAuto="0"/>
      <p:bldP spid="433" grpId="3" animBg="1" advAuto="0"/>
      <p:bldP spid="434" grpId="4" animBg="1" advAuto="0"/>
      <p:bldP spid="435" grpId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890" r="1888"/>
          <a:stretch>
            <a:fillRect/>
          </a:stretch>
        </p:blipFill>
        <p:spPr>
          <a:xfrm>
            <a:off x="143938" y="260647"/>
            <a:ext cx="8745714" cy="576064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1 CuadroTexto"/>
          <p:cNvSpPr txBox="1"/>
          <p:nvPr/>
        </p:nvSpPr>
        <p:spPr>
          <a:xfrm>
            <a:off x="4329687" y="6237311"/>
            <a:ext cx="4373058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r>
              <a:t>Pautas de verificación DUA 2.2 . CAST (2018)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010" y="1124744"/>
            <a:ext cx="6444326" cy="4752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890" r="1888"/>
          <a:stretch>
            <a:fillRect/>
          </a:stretch>
        </p:blipFill>
        <p:spPr>
          <a:xfrm>
            <a:off x="143938" y="260647"/>
            <a:ext cx="8745714" cy="5760641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1 CuadroTexto"/>
          <p:cNvSpPr txBox="1"/>
          <p:nvPr/>
        </p:nvSpPr>
        <p:spPr>
          <a:xfrm>
            <a:off x="4329687" y="6237311"/>
            <a:ext cx="4373058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r>
              <a:t>Pautas de verificación DUA 2.2 . CAST (2018)</a:t>
            </a:r>
          </a:p>
        </p:txBody>
      </p:sp>
      <p:sp>
        <p:nvSpPr>
          <p:cNvPr id="444" name="2 Rectángulo"/>
          <p:cNvSpPr/>
          <p:nvPr/>
        </p:nvSpPr>
        <p:spPr>
          <a:xfrm>
            <a:off x="3275855" y="260647"/>
            <a:ext cx="2808313" cy="1268853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5" name="4 Conector recto de flecha"/>
          <p:cNvSpPr/>
          <p:nvPr/>
        </p:nvSpPr>
        <p:spPr>
          <a:xfrm>
            <a:off x="6084168" y="895074"/>
            <a:ext cx="720081" cy="157663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6" name="5 CuadroTexto"/>
          <p:cNvSpPr txBox="1"/>
          <p:nvPr/>
        </p:nvSpPr>
        <p:spPr>
          <a:xfrm>
            <a:off x="6804248" y="944724"/>
            <a:ext cx="1944217" cy="554197"/>
          </a:xfrm>
          <a:prstGeom prst="rect">
            <a:avLst/>
          </a:prstGeom>
          <a:solidFill>
            <a:srgbClr val="FFFFFF"/>
          </a:solidFill>
          <a:ln w="5715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t>PRINCIPIO</a:t>
            </a:r>
          </a:p>
        </p:txBody>
      </p:sp>
      <p:sp>
        <p:nvSpPr>
          <p:cNvPr id="447" name="9 Rectángulo"/>
          <p:cNvSpPr/>
          <p:nvPr/>
        </p:nvSpPr>
        <p:spPr>
          <a:xfrm>
            <a:off x="3350431" y="1772816"/>
            <a:ext cx="1869641" cy="432049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10 Rectángulo"/>
          <p:cNvSpPr/>
          <p:nvPr/>
        </p:nvSpPr>
        <p:spPr>
          <a:xfrm>
            <a:off x="3386215" y="2924943"/>
            <a:ext cx="1869640" cy="432049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11 Rectángulo"/>
          <p:cNvSpPr/>
          <p:nvPr/>
        </p:nvSpPr>
        <p:spPr>
          <a:xfrm>
            <a:off x="3275855" y="4581128"/>
            <a:ext cx="1869641" cy="432049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0" name="12 Conector recto de flecha"/>
          <p:cNvSpPr/>
          <p:nvPr/>
        </p:nvSpPr>
        <p:spPr>
          <a:xfrm>
            <a:off x="5220072" y="1988841"/>
            <a:ext cx="1584177" cy="576064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1" name="14 Conector recto de flecha"/>
          <p:cNvSpPr/>
          <p:nvPr/>
        </p:nvSpPr>
        <p:spPr>
          <a:xfrm flipV="1">
            <a:off x="5255855" y="2717303"/>
            <a:ext cx="1548393" cy="423665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2" name="17 Conector recto de flecha"/>
          <p:cNvSpPr/>
          <p:nvPr/>
        </p:nvSpPr>
        <p:spPr>
          <a:xfrm flipV="1">
            <a:off x="5145497" y="2924943"/>
            <a:ext cx="1658752" cy="1844308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3" name="19 CuadroTexto"/>
          <p:cNvSpPr txBox="1"/>
          <p:nvPr/>
        </p:nvSpPr>
        <p:spPr>
          <a:xfrm>
            <a:off x="6833135" y="2424915"/>
            <a:ext cx="1944217" cy="554198"/>
          </a:xfrm>
          <a:prstGeom prst="rect">
            <a:avLst/>
          </a:prstGeom>
          <a:solidFill>
            <a:srgbClr val="FFFFFF"/>
          </a:solidFill>
          <a:ln w="5715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t>PAUTA</a:t>
            </a:r>
          </a:p>
        </p:txBody>
      </p:sp>
      <p:sp>
        <p:nvSpPr>
          <p:cNvPr id="454" name="20 Rectángulo"/>
          <p:cNvSpPr/>
          <p:nvPr/>
        </p:nvSpPr>
        <p:spPr>
          <a:xfrm>
            <a:off x="3352336" y="5583725"/>
            <a:ext cx="2622536" cy="432049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21 Conector recto de flecha"/>
          <p:cNvSpPr/>
          <p:nvPr/>
        </p:nvSpPr>
        <p:spPr>
          <a:xfrm flipV="1">
            <a:off x="5969298" y="5373216"/>
            <a:ext cx="546919" cy="443933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6" name="23 CuadroTexto"/>
          <p:cNvSpPr txBox="1"/>
          <p:nvPr/>
        </p:nvSpPr>
        <p:spPr>
          <a:xfrm>
            <a:off x="6540851" y="4797152"/>
            <a:ext cx="1944217" cy="817920"/>
          </a:xfrm>
          <a:prstGeom prst="rect">
            <a:avLst/>
          </a:prstGeom>
          <a:solidFill>
            <a:srgbClr val="FFFFFF"/>
          </a:solidFill>
          <a:ln w="5715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PUNTOS DE VERIFICACIÓN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1" animBg="1" advAuto="0"/>
      <p:bldP spid="445" grpId="2" animBg="1" advAuto="0"/>
      <p:bldP spid="446" grpId="3" animBg="1" advAuto="0"/>
      <p:bldP spid="447" grpId="5" animBg="1" advAuto="0"/>
      <p:bldP spid="448" grpId="4" animBg="1" advAuto="0"/>
      <p:bldP spid="449" grpId="6" animBg="1" advAuto="0"/>
      <p:bldP spid="450" grpId="7" animBg="1" advAuto="0"/>
      <p:bldP spid="451" grpId="8" animBg="1" advAuto="0"/>
      <p:bldP spid="452" grpId="9" animBg="1" advAuto="0"/>
      <p:bldP spid="453" grpId="10" animBg="1" advAuto="0"/>
      <p:bldP spid="454" grpId="11" animBg="1" advAuto="0"/>
      <p:bldP spid="455" grpId="12" animBg="1" advAuto="0"/>
      <p:bldP spid="456" grpId="13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71" y="666597"/>
            <a:ext cx="5688633" cy="5688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890" r="1888"/>
          <a:stretch>
            <a:fillRect/>
          </a:stretch>
        </p:blipFill>
        <p:spPr>
          <a:xfrm>
            <a:off x="539552" y="764704"/>
            <a:ext cx="4005092" cy="263808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2 CuadroTexto"/>
          <p:cNvSpPr txBox="1"/>
          <p:nvPr/>
        </p:nvSpPr>
        <p:spPr>
          <a:xfrm>
            <a:off x="1161335" y="4077072"/>
            <a:ext cx="7397394" cy="10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¡¡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guía</a:t>
            </a:r>
            <a:r>
              <a:rPr dirty="0"/>
              <a:t>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/>
          <p:nvPr/>
        </p:nvSpPr>
        <p:spPr>
          <a:xfrm>
            <a:off x="827584" y="2492896"/>
            <a:ext cx="739739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s-ES" sz="8000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>Recursos</a:t>
            </a:r>
            <a:endParaRPr sz="8000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20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1 Título"/>
          <p:cNvGrpSpPr/>
          <p:nvPr/>
        </p:nvGrpSpPr>
        <p:grpSpPr>
          <a:xfrm>
            <a:off x="287523" y="353603"/>
            <a:ext cx="8568954" cy="1035036"/>
            <a:chOff x="0" y="0"/>
            <a:chExt cx="8568952" cy="1035034"/>
          </a:xfrm>
        </p:grpSpPr>
        <p:sp>
          <p:nvSpPr>
            <p:cNvPr id="466" name="Rectángulo"/>
            <p:cNvSpPr/>
            <p:nvPr/>
          </p:nvSpPr>
          <p:spPr>
            <a:xfrm>
              <a:off x="-1" y="-1"/>
              <a:ext cx="8568954" cy="10350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467" name="Herramientas y recursos TIC"/>
            <p:cNvSpPr txBox="1"/>
            <p:nvPr/>
          </p:nvSpPr>
          <p:spPr>
            <a:xfrm>
              <a:off x="45719" y="230497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Herramientas y recursos TIC</a:t>
              </a:r>
            </a:p>
          </p:txBody>
        </p:sp>
      </p:grpSp>
      <p:pic>
        <p:nvPicPr>
          <p:cNvPr id="4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9619" y="1307975"/>
            <a:ext cx="4464236" cy="454954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1 Rectángulo"/>
          <p:cNvSpPr txBox="1"/>
          <p:nvPr/>
        </p:nvSpPr>
        <p:spPr>
          <a:xfrm>
            <a:off x="350035" y="5877271"/>
            <a:ext cx="846072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https://www.antonioamarquez.com/la-rueda-del-dua-recursos-para-derribar/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1 Título"/>
          <p:cNvSpPr txBox="1"/>
          <p:nvPr/>
        </p:nvSpPr>
        <p:spPr>
          <a:xfrm>
            <a:off x="593056" y="5664580"/>
            <a:ext cx="8138161" cy="93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4400" b="1"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CAMBIO COMO </a:t>
            </a:r>
            <a:r>
              <a:rPr>
                <a:solidFill>
                  <a:srgbClr val="1F497D"/>
                </a:solidFill>
              </a:rPr>
              <a:t>PROCESO</a:t>
            </a:r>
          </a:p>
        </p:txBody>
      </p:sp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r="5"/>
          <a:stretch>
            <a:fillRect/>
          </a:stretch>
        </p:blipFill>
        <p:spPr>
          <a:xfrm>
            <a:off x="5457511" y="1148982"/>
            <a:ext cx="2841626" cy="3216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17" name="3 CuadroTexto"/>
          <p:cNvSpPr txBox="1"/>
          <p:nvPr/>
        </p:nvSpPr>
        <p:spPr>
          <a:xfrm>
            <a:off x="534679" y="2039678"/>
            <a:ext cx="4877113" cy="106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2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Implementación:   3 – 5 años</a:t>
            </a:r>
          </a:p>
          <a:p>
            <a:pPr>
              <a:lnSpc>
                <a:spcPct val="2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Generalización: 5 - 10 años</a:t>
            </a:r>
          </a:p>
        </p:txBody>
      </p:sp>
      <p:sp>
        <p:nvSpPr>
          <p:cNvPr id="118" name="7 CuadroTexto"/>
          <p:cNvSpPr txBox="1"/>
          <p:nvPr/>
        </p:nvSpPr>
        <p:spPr>
          <a:xfrm>
            <a:off x="5881578" y="4365104"/>
            <a:ext cx="2168867" cy="4019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Michael Fullan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3" animBg="1" advAuto="0"/>
      <p:bldP spid="117" grpId="2" animBg="1" advAuto="0"/>
      <p:bldP spid="118" grpId="1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240534"/>
            <a:ext cx="4508310" cy="6356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032" y="904076"/>
            <a:ext cx="3987444" cy="5544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543" y="188441"/>
            <a:ext cx="2592290" cy="6568507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3 Conector recto de flecha"/>
          <p:cNvSpPr/>
          <p:nvPr/>
        </p:nvSpPr>
        <p:spPr>
          <a:xfrm flipV="1">
            <a:off x="3059832" y="1772816"/>
            <a:ext cx="1080121" cy="360041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4" name="5 CuadroTexto"/>
          <p:cNvSpPr txBox="1"/>
          <p:nvPr/>
        </p:nvSpPr>
        <p:spPr>
          <a:xfrm>
            <a:off x="4185671" y="1396073"/>
            <a:ext cx="1780769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Prioriza</a:t>
            </a:r>
          </a:p>
        </p:txBody>
      </p:sp>
      <p:sp>
        <p:nvSpPr>
          <p:cNvPr id="475" name="6 Conector recto de flecha"/>
          <p:cNvSpPr/>
          <p:nvPr/>
        </p:nvSpPr>
        <p:spPr>
          <a:xfrm flipV="1">
            <a:off x="3059832" y="3158076"/>
            <a:ext cx="1080121" cy="360041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6" name="7 CuadroTexto"/>
          <p:cNvSpPr txBox="1"/>
          <p:nvPr/>
        </p:nvSpPr>
        <p:spPr>
          <a:xfrm>
            <a:off x="4185672" y="2781332"/>
            <a:ext cx="264486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Anticípate</a:t>
            </a:r>
          </a:p>
        </p:txBody>
      </p:sp>
      <p:sp>
        <p:nvSpPr>
          <p:cNvPr id="477" name="8 Conector recto de flecha"/>
          <p:cNvSpPr/>
          <p:nvPr/>
        </p:nvSpPr>
        <p:spPr>
          <a:xfrm flipV="1">
            <a:off x="3059832" y="4257092"/>
            <a:ext cx="1080121" cy="360041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9 CuadroTexto"/>
          <p:cNvSpPr txBox="1"/>
          <p:nvPr/>
        </p:nvSpPr>
        <p:spPr>
          <a:xfrm>
            <a:off x="4185672" y="3880348"/>
            <a:ext cx="264486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Rediseña </a:t>
            </a:r>
          </a:p>
        </p:txBody>
      </p:sp>
      <p:sp>
        <p:nvSpPr>
          <p:cNvPr id="479" name="10 Conector recto de flecha"/>
          <p:cNvSpPr/>
          <p:nvPr/>
        </p:nvSpPr>
        <p:spPr>
          <a:xfrm flipV="1">
            <a:off x="3059832" y="5453527"/>
            <a:ext cx="1080121" cy="360041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0" name="11 CuadroTexto"/>
          <p:cNvSpPr txBox="1"/>
          <p:nvPr/>
        </p:nvSpPr>
        <p:spPr>
          <a:xfrm>
            <a:off x="4185672" y="5076785"/>
            <a:ext cx="2644864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1" animBg="1" advAuto="0"/>
      <p:bldP spid="476" grpId="2" animBg="1" advAuto="0"/>
      <p:bldP spid="478" grpId="3" animBg="1" advAuto="0"/>
      <p:bldP spid="480" grpId="4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817" y="188639"/>
            <a:ext cx="5832648" cy="2737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9911" y="2687653"/>
            <a:ext cx="4824538" cy="399693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12 CuadroTexto"/>
          <p:cNvSpPr txBox="1"/>
          <p:nvPr/>
        </p:nvSpPr>
        <p:spPr>
          <a:xfrm>
            <a:off x="1017319" y="4498478"/>
            <a:ext cx="1780770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Prioriza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404665"/>
            <a:ext cx="6480721" cy="295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903" y="3140967"/>
            <a:ext cx="5092056" cy="335556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3 CuadroTexto"/>
          <p:cNvSpPr txBox="1"/>
          <p:nvPr/>
        </p:nvSpPr>
        <p:spPr>
          <a:xfrm>
            <a:off x="729288" y="4293096"/>
            <a:ext cx="2644864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Anticípate</a:t>
            </a: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8131" y="802936"/>
            <a:ext cx="1532060" cy="2160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1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652" y="809969"/>
            <a:ext cx="5996534" cy="282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903" y="3140967"/>
            <a:ext cx="5092056" cy="335556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3 CuadroTexto"/>
          <p:cNvSpPr txBox="1"/>
          <p:nvPr/>
        </p:nvSpPr>
        <p:spPr>
          <a:xfrm>
            <a:off x="748335" y="4588235"/>
            <a:ext cx="2644864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Rediseña </a:t>
            </a: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2240" y="902770"/>
            <a:ext cx="1532060" cy="2160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1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530906"/>
            <a:ext cx="7148662" cy="324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3950065"/>
            <a:ext cx="2952329" cy="2214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1879" y="3950065"/>
            <a:ext cx="2862065" cy="2146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6216" y="3030973"/>
            <a:ext cx="2450915" cy="183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6083" y="4941168"/>
            <a:ext cx="2431047" cy="18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6 CuadroTexto"/>
          <p:cNvSpPr txBox="1"/>
          <p:nvPr/>
        </p:nvSpPr>
        <p:spPr>
          <a:xfrm>
            <a:off x="2647434" y="6096613"/>
            <a:ext cx="264486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1 Título"/>
          <p:cNvGrpSpPr/>
          <p:nvPr/>
        </p:nvGrpSpPr>
        <p:grpSpPr>
          <a:xfrm>
            <a:off x="287524" y="404663"/>
            <a:ext cx="3420380" cy="1224138"/>
            <a:chOff x="0" y="0"/>
            <a:chExt cx="3420379" cy="1224136"/>
          </a:xfrm>
        </p:grpSpPr>
        <p:sp>
          <p:nvSpPr>
            <p:cNvPr id="501" name="Rectángulo"/>
            <p:cNvSpPr/>
            <p:nvPr/>
          </p:nvSpPr>
          <p:spPr>
            <a:xfrm>
              <a:off x="0" y="-1"/>
              <a:ext cx="3420380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02" name="APLICACIÓN"/>
            <p:cNvSpPr txBox="1"/>
            <p:nvPr/>
          </p:nvSpPr>
          <p:spPr>
            <a:xfrm>
              <a:off x="45720" y="325048"/>
              <a:ext cx="3328940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APLICACIÓN</a:t>
              </a:r>
            </a:p>
          </p:txBody>
        </p:sp>
      </p:grpSp>
      <p:sp>
        <p:nvSpPr>
          <p:cNvPr id="504" name="4 Rectángulo"/>
          <p:cNvSpPr txBox="1"/>
          <p:nvPr/>
        </p:nvSpPr>
        <p:spPr>
          <a:xfrm>
            <a:off x="1611384" y="1939400"/>
            <a:ext cx="3634975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Proceso iterativo</a:t>
            </a:r>
          </a:p>
        </p:txBody>
      </p:sp>
      <p:pic>
        <p:nvPicPr>
          <p:cNvPr id="5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20990138" flipH="1">
            <a:off x="4638640" y="2127295"/>
            <a:ext cx="432809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6 Rectángulo"/>
          <p:cNvSpPr txBox="1"/>
          <p:nvPr/>
        </p:nvSpPr>
        <p:spPr>
          <a:xfrm>
            <a:off x="4189377" y="3006327"/>
            <a:ext cx="1331336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t>Cíclico</a:t>
            </a:r>
          </a:p>
        </p:txBody>
      </p:sp>
      <p:pic>
        <p:nvPicPr>
          <p:cNvPr id="5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903" y="3611350"/>
            <a:ext cx="2438401" cy="2438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1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1 Título"/>
          <p:cNvGrpSpPr/>
          <p:nvPr/>
        </p:nvGrpSpPr>
        <p:grpSpPr>
          <a:xfrm>
            <a:off x="287524" y="404664"/>
            <a:ext cx="3420380" cy="864097"/>
            <a:chOff x="0" y="0"/>
            <a:chExt cx="3420379" cy="864095"/>
          </a:xfrm>
        </p:grpSpPr>
        <p:sp>
          <p:nvSpPr>
            <p:cNvPr id="509" name="Rectángulo"/>
            <p:cNvSpPr/>
            <p:nvPr/>
          </p:nvSpPr>
          <p:spPr>
            <a:xfrm>
              <a:off x="0" y="0"/>
              <a:ext cx="3420380" cy="8640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10" name="APLICACIÓN"/>
            <p:cNvSpPr txBox="1"/>
            <p:nvPr/>
          </p:nvSpPr>
          <p:spPr>
            <a:xfrm>
              <a:off x="45720" y="145027"/>
              <a:ext cx="3328940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APLICACIÓN</a:t>
              </a:r>
            </a:p>
          </p:txBody>
        </p:sp>
      </p:grpSp>
      <p:sp>
        <p:nvSpPr>
          <p:cNvPr id="512" name="2 Rectángulo"/>
          <p:cNvSpPr txBox="1"/>
          <p:nvPr/>
        </p:nvSpPr>
        <p:spPr>
          <a:xfrm>
            <a:off x="3321575" y="404663"/>
            <a:ext cx="3364945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/>
            </a:lvl1pPr>
          </a:lstStyle>
          <a:p>
            <a:r>
              <a:t>Ciclo DUA</a:t>
            </a:r>
          </a:p>
        </p:txBody>
      </p:sp>
      <p:sp>
        <p:nvSpPr>
          <p:cNvPr id="513" name="4 CuadroTexto"/>
          <p:cNvSpPr txBox="1"/>
          <p:nvPr/>
        </p:nvSpPr>
        <p:spPr>
          <a:xfrm>
            <a:off x="3033543" y="1646335"/>
            <a:ext cx="275143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r>
              <a:t>Plantear objetivo</a:t>
            </a:r>
          </a:p>
        </p:txBody>
      </p:sp>
      <p:pic>
        <p:nvPicPr>
          <p:cNvPr id="5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20325767" flipH="1">
            <a:off x="5889011" y="1772674"/>
            <a:ext cx="432809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6 CuadroTexto"/>
          <p:cNvSpPr txBox="1"/>
          <p:nvPr/>
        </p:nvSpPr>
        <p:spPr>
          <a:xfrm>
            <a:off x="6151136" y="2636013"/>
            <a:ext cx="211956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r>
              <a:t>Evaluación</a:t>
            </a:r>
          </a:p>
        </p:txBody>
      </p:sp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1029410" flipH="1">
            <a:off x="6814912" y="3475175"/>
            <a:ext cx="432809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8 CuadroTexto"/>
          <p:cNvSpPr txBox="1"/>
          <p:nvPr/>
        </p:nvSpPr>
        <p:spPr>
          <a:xfrm>
            <a:off x="6151136" y="4437112"/>
            <a:ext cx="2119560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Métodos y materiales</a:t>
            </a:r>
          </a:p>
        </p:txBody>
      </p:sp>
      <p:pic>
        <p:nvPicPr>
          <p:cNvPr id="5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3445085" flipH="1">
            <a:off x="6415073" y="5441231"/>
            <a:ext cx="432809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10 CuadroTexto"/>
          <p:cNvSpPr txBox="1"/>
          <p:nvPr/>
        </p:nvSpPr>
        <p:spPr>
          <a:xfrm>
            <a:off x="3939288" y="5553337"/>
            <a:ext cx="2119561" cy="876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Identificación de barreras</a:t>
            </a:r>
          </a:p>
        </p:txBody>
      </p:sp>
      <p:pic>
        <p:nvPicPr>
          <p:cNvPr id="5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7942047" flipH="1">
            <a:off x="2909491" y="5657200"/>
            <a:ext cx="432809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12 CuadroTexto"/>
          <p:cNvSpPr txBox="1"/>
          <p:nvPr/>
        </p:nvSpPr>
        <p:spPr>
          <a:xfrm>
            <a:off x="1175718" y="5005699"/>
            <a:ext cx="211956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Propuesta </a:t>
            </a:r>
          </a:p>
        </p:txBody>
      </p:sp>
      <p:pic>
        <p:nvPicPr>
          <p:cNvPr id="5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10424924" flipH="1">
            <a:off x="1563497" y="4323205"/>
            <a:ext cx="432808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14 CuadroTexto"/>
          <p:cNvSpPr txBox="1"/>
          <p:nvPr/>
        </p:nvSpPr>
        <p:spPr>
          <a:xfrm>
            <a:off x="945311" y="3566507"/>
            <a:ext cx="2580375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Implementación</a:t>
            </a:r>
          </a:p>
        </p:txBody>
      </p:sp>
      <p:pic>
        <p:nvPicPr>
          <p:cNvPr id="5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12179228" flipH="1">
            <a:off x="1355996" y="2762354"/>
            <a:ext cx="432808" cy="79376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16 CuadroTexto"/>
          <p:cNvSpPr txBox="1"/>
          <p:nvPr/>
        </p:nvSpPr>
        <p:spPr>
          <a:xfrm>
            <a:off x="707526" y="2216464"/>
            <a:ext cx="2580375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r>
              <a:t>Análisis</a:t>
            </a:r>
          </a:p>
        </p:txBody>
      </p:sp>
      <p:pic>
        <p:nvPicPr>
          <p:cNvPr id="5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1484" t="1921" r="13328" b="2455"/>
          <a:stretch>
            <a:fillRect/>
          </a:stretch>
        </p:blipFill>
        <p:spPr>
          <a:xfrm rot="15807905" flipH="1">
            <a:off x="2168631" y="1620983"/>
            <a:ext cx="432809" cy="793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1" animBg="1" advAuto="0"/>
      <p:bldP spid="514" grpId="2" animBg="1" advAuto="0"/>
      <p:bldP spid="515" grpId="3" animBg="1" advAuto="0"/>
      <p:bldP spid="516" grpId="4" animBg="1" advAuto="0"/>
      <p:bldP spid="517" grpId="5" animBg="1" advAuto="0"/>
      <p:bldP spid="518" grpId="6" animBg="1" advAuto="0"/>
      <p:bldP spid="519" grpId="7" animBg="1" advAuto="0"/>
      <p:bldP spid="520" grpId="8" animBg="1" advAuto="0"/>
      <p:bldP spid="521" grpId="9" animBg="1" advAuto="0"/>
      <p:bldP spid="522" grpId="10" animBg="1" advAuto="0"/>
      <p:bldP spid="523" grpId="11" animBg="1" advAuto="0"/>
      <p:bldP spid="524" grpId="12" animBg="1" advAuto="0"/>
      <p:bldP spid="525" grpId="13" animBg="1" advAuto="0"/>
      <p:bldP spid="526" grpId="14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1 Título"/>
          <p:cNvSpPr txBox="1"/>
          <p:nvPr/>
        </p:nvSpPr>
        <p:spPr>
          <a:xfrm>
            <a:off x="441255" y="743468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FORTALEZAS       	 	       DEBILIDADES</a:t>
            </a:r>
          </a:p>
        </p:txBody>
      </p:sp>
      <p:sp>
        <p:nvSpPr>
          <p:cNvPr id="529" name="3 CuadroTexto"/>
          <p:cNvSpPr txBox="1"/>
          <p:nvPr/>
        </p:nvSpPr>
        <p:spPr>
          <a:xfrm>
            <a:off x="766738" y="1646335"/>
            <a:ext cx="2860890" cy="399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200000"/>
              </a:lnSpc>
              <a:defRPr sz="4000"/>
            </a:pPr>
            <a:r>
              <a:t>Inclusión</a:t>
            </a:r>
          </a:p>
          <a:p>
            <a:pPr>
              <a:lnSpc>
                <a:spcPct val="200000"/>
              </a:lnSpc>
              <a:defRPr sz="4000"/>
            </a:pPr>
            <a:r>
              <a:t>Accesibilidad</a:t>
            </a:r>
          </a:p>
          <a:p>
            <a:pPr>
              <a:lnSpc>
                <a:spcPct val="200000"/>
              </a:lnSpc>
              <a:defRPr sz="4000"/>
            </a:pPr>
            <a:r>
              <a:t>Reflexión</a:t>
            </a:r>
          </a:p>
        </p:txBody>
      </p:sp>
      <p:sp>
        <p:nvSpPr>
          <p:cNvPr id="530" name="4 CuadroTexto"/>
          <p:cNvSpPr txBox="1"/>
          <p:nvPr/>
        </p:nvSpPr>
        <p:spPr>
          <a:xfrm>
            <a:off x="6129888" y="1635271"/>
            <a:ext cx="2428841" cy="513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200000"/>
              </a:lnSpc>
              <a:defRPr sz="4000"/>
            </a:pPr>
            <a:r>
              <a:t>Tiempo</a:t>
            </a:r>
          </a:p>
          <a:p>
            <a:pPr>
              <a:lnSpc>
                <a:spcPct val="200000"/>
              </a:lnSpc>
              <a:defRPr sz="4000"/>
            </a:pPr>
            <a:r>
              <a:t>Formación </a:t>
            </a:r>
          </a:p>
          <a:p>
            <a:pPr>
              <a:lnSpc>
                <a:spcPct val="200000"/>
              </a:lnSpc>
              <a:defRPr sz="4000"/>
            </a:pPr>
            <a:r>
              <a:t>Reto </a:t>
            </a:r>
          </a:p>
          <a:p>
            <a:pPr>
              <a:lnSpc>
                <a:spcPct val="200000"/>
              </a:lnSpc>
              <a:defRPr sz="4000"/>
            </a:pPr>
            <a:endParaRPr/>
          </a:p>
        </p:txBody>
      </p:sp>
      <p:pic>
        <p:nvPicPr>
          <p:cNvPr id="5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3927" y="548679"/>
            <a:ext cx="1214265" cy="1214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1" animBg="1" advAuto="0"/>
      <p:bldP spid="530" grpId="2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1 Título"/>
          <p:cNvGrpSpPr/>
          <p:nvPr/>
        </p:nvGrpSpPr>
        <p:grpSpPr>
          <a:xfrm>
            <a:off x="1033465" y="5085184"/>
            <a:ext cx="7416826" cy="1224137"/>
            <a:chOff x="0" y="0"/>
            <a:chExt cx="7416824" cy="1224136"/>
          </a:xfrm>
        </p:grpSpPr>
        <p:sp>
          <p:nvSpPr>
            <p:cNvPr id="533" name="Rectángulo"/>
            <p:cNvSpPr/>
            <p:nvPr/>
          </p:nvSpPr>
          <p:spPr>
            <a:xfrm>
              <a:off x="-1" y="-1"/>
              <a:ext cx="7416826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34" name="BANCO DE RECURSOS"/>
            <p:cNvSpPr txBox="1"/>
            <p:nvPr/>
          </p:nvSpPr>
          <p:spPr>
            <a:xfrm>
              <a:off x="45719" y="261548"/>
              <a:ext cx="7325386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BANCO DE RECURSOS</a:t>
              </a:r>
            </a:p>
          </p:txBody>
        </p:sp>
      </p:grpSp>
      <p:sp>
        <p:nvSpPr>
          <p:cNvPr id="536" name="1 Rectángulo"/>
          <p:cNvSpPr txBox="1"/>
          <p:nvPr/>
        </p:nvSpPr>
        <p:spPr>
          <a:xfrm>
            <a:off x="623451" y="829207"/>
            <a:ext cx="7829442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Se generan grandes cantidades de materiales de diferentes características. </a:t>
            </a:r>
          </a:p>
        </p:txBody>
      </p:sp>
      <p:pic>
        <p:nvPicPr>
          <p:cNvPr id="537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2172" y="2204864"/>
            <a:ext cx="4572001" cy="2571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2132856"/>
            <a:ext cx="2616332" cy="261633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4 CuadroTexto"/>
          <p:cNvSpPr txBox="1"/>
          <p:nvPr/>
        </p:nvSpPr>
        <p:spPr>
          <a:xfrm>
            <a:off x="3763222" y="1340768"/>
            <a:ext cx="5335058" cy="437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857250" indent="-857250">
              <a:lnSpc>
                <a:spcPct val="200000"/>
              </a:lnSpc>
              <a:buSzPct val="100000"/>
              <a:buChar char="-"/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Da vértigo</a:t>
            </a:r>
          </a:p>
          <a:p>
            <a:pPr marL="857250" indent="-857250">
              <a:lnSpc>
                <a:spcPct val="200000"/>
              </a:lnSpc>
              <a:buSzPct val="100000"/>
              <a:buChar char="-"/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Cuesta subirse</a:t>
            </a:r>
          </a:p>
          <a:p>
            <a:pPr marL="857250" indent="-857250">
              <a:lnSpc>
                <a:spcPct val="200000"/>
              </a:lnSpc>
              <a:buSzPct val="100000"/>
              <a:buChar char="-"/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Subidas y bajadas</a:t>
            </a:r>
          </a:p>
          <a:p>
            <a:pPr marL="857250" indent="-857250">
              <a:lnSpc>
                <a:spcPct val="200000"/>
              </a:lnSpc>
              <a:buSzPct val="100000"/>
              <a:buChar char="-"/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 lleva mejor en compañía</a:t>
            </a:r>
          </a:p>
          <a:p>
            <a:pPr>
              <a:lnSpc>
                <a:spcPct val="200000"/>
              </a:lnSpc>
              <a:defRPr sz="28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1 Título"/>
          <p:cNvGrpSpPr/>
          <p:nvPr/>
        </p:nvGrpSpPr>
        <p:grpSpPr>
          <a:xfrm>
            <a:off x="287523" y="404663"/>
            <a:ext cx="8568954" cy="1224138"/>
            <a:chOff x="0" y="0"/>
            <a:chExt cx="8568952" cy="1224136"/>
          </a:xfrm>
        </p:grpSpPr>
        <p:sp>
          <p:nvSpPr>
            <p:cNvPr id="539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40" name="BANCO DE RECURSOS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BANCO DE RECURSOS</a:t>
              </a:r>
            </a:p>
          </p:txBody>
        </p:sp>
      </p:grpSp>
      <p:sp>
        <p:nvSpPr>
          <p:cNvPr id="542" name="3 Rectángulo"/>
          <p:cNvSpPr txBox="1"/>
          <p:nvPr/>
        </p:nvSpPr>
        <p:spPr>
          <a:xfrm>
            <a:off x="985473" y="1598834"/>
            <a:ext cx="5957234" cy="2582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 sz="3600"/>
            </a:pPr>
            <a:r>
              <a:t>“Base de datos” colaborativa </a:t>
            </a:r>
          </a:p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 sz="3600"/>
            </a:pPr>
            <a:r>
              <a:t>A nivel de centro educativo </a:t>
            </a:r>
          </a:p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 sz="3600"/>
            </a:pPr>
            <a:r>
              <a:t>Formato físico o digital.</a:t>
            </a:r>
          </a:p>
        </p:txBody>
      </p:sp>
      <p:sp>
        <p:nvSpPr>
          <p:cNvPr id="543" name="4 CuadroTexto"/>
          <p:cNvSpPr txBox="1"/>
          <p:nvPr/>
        </p:nvSpPr>
        <p:spPr>
          <a:xfrm>
            <a:off x="1198395" y="4860049"/>
            <a:ext cx="7612362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Pdf, Word, archivos de audio, vídeo, maquetas, dioramas, puzzles…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" grpId="1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1 Título"/>
          <p:cNvSpPr txBox="1"/>
          <p:nvPr/>
        </p:nvSpPr>
        <p:spPr>
          <a:xfrm>
            <a:off x="333243" y="729712"/>
            <a:ext cx="84775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3200" b="1">
                <a:solidFill>
                  <a:srgbClr val="1F497D"/>
                </a:solidFill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BANCO DE RECURSOS</a:t>
            </a:r>
          </a:p>
        </p:txBody>
      </p:sp>
      <p:sp>
        <p:nvSpPr>
          <p:cNvPr id="546" name="3 Rectángulo"/>
          <p:cNvSpPr txBox="1"/>
          <p:nvPr/>
        </p:nvSpPr>
        <p:spPr>
          <a:xfrm>
            <a:off x="985473" y="2996951"/>
            <a:ext cx="3036752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200000"/>
              </a:lnSpc>
              <a:defRPr sz="3600"/>
            </a:lvl1pPr>
          </a:lstStyle>
          <a:p>
            <a:r>
              <a:t>Organización</a:t>
            </a:r>
          </a:p>
        </p:txBody>
      </p:sp>
      <p:sp>
        <p:nvSpPr>
          <p:cNvPr id="547" name="4 CuadroTexto"/>
          <p:cNvSpPr txBox="1"/>
          <p:nvPr/>
        </p:nvSpPr>
        <p:spPr>
          <a:xfrm>
            <a:off x="3825631" y="1916832"/>
            <a:ext cx="7612362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Por asignaturas</a:t>
            </a:r>
          </a:p>
        </p:txBody>
      </p:sp>
      <p:sp>
        <p:nvSpPr>
          <p:cNvPr id="548" name="5 CuadroTexto"/>
          <p:cNvSpPr txBox="1"/>
          <p:nvPr/>
        </p:nvSpPr>
        <p:spPr>
          <a:xfrm>
            <a:off x="3969647" y="3416753"/>
            <a:ext cx="220903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Por ámbito</a:t>
            </a:r>
          </a:p>
        </p:txBody>
      </p:sp>
      <p:sp>
        <p:nvSpPr>
          <p:cNvPr id="549" name="6 CuadroTexto"/>
          <p:cNvSpPr txBox="1"/>
          <p:nvPr/>
        </p:nvSpPr>
        <p:spPr>
          <a:xfrm>
            <a:off x="4123026" y="5013176"/>
            <a:ext cx="220903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Por curso</a:t>
            </a:r>
          </a:p>
        </p:txBody>
      </p:sp>
      <p:sp>
        <p:nvSpPr>
          <p:cNvPr id="550" name="1 Abrir llave"/>
          <p:cNvSpPr/>
          <p:nvPr/>
        </p:nvSpPr>
        <p:spPr>
          <a:xfrm>
            <a:off x="3563887" y="1628799"/>
            <a:ext cx="360041" cy="4176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31"/>
                  <a:pt x="10800" y="21445"/>
                </a:cubicBezTo>
                <a:lnTo>
                  <a:pt x="10800" y="10955"/>
                </a:lnTo>
                <a:cubicBezTo>
                  <a:pt x="10800" y="10869"/>
                  <a:pt x="5965" y="10800"/>
                  <a:pt x="0" y="10800"/>
                </a:cubicBezTo>
                <a:cubicBezTo>
                  <a:pt x="5965" y="10800"/>
                  <a:pt x="10800" y="10731"/>
                  <a:pt x="10800" y="10645"/>
                </a:cubicBezTo>
                <a:lnTo>
                  <a:pt x="10800" y="155"/>
                </a:lnTo>
                <a:cubicBezTo>
                  <a:pt x="10800" y="69"/>
                  <a:pt x="15635" y="0"/>
                  <a:pt x="21600" y="0"/>
                </a:cubicBezTo>
              </a:path>
            </a:pathLst>
          </a:custGeom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1" animBg="1" advAuto="0"/>
      <p:bldP spid="548" grpId="2" animBg="1" advAuto="0"/>
      <p:bldP spid="549" grpId="3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1 Título"/>
          <p:cNvGrpSpPr/>
          <p:nvPr/>
        </p:nvGrpSpPr>
        <p:grpSpPr>
          <a:xfrm>
            <a:off x="287523" y="404663"/>
            <a:ext cx="8568954" cy="1224138"/>
            <a:chOff x="0" y="0"/>
            <a:chExt cx="8568952" cy="1224136"/>
          </a:xfrm>
        </p:grpSpPr>
        <p:sp>
          <p:nvSpPr>
            <p:cNvPr id="552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53" name="BANCO DE RECURSOS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BANCO DE RECURSOS</a:t>
              </a:r>
            </a:p>
          </p:txBody>
        </p:sp>
      </p:grpSp>
      <p:sp>
        <p:nvSpPr>
          <p:cNvPr id="555" name="3 Rectángulo"/>
          <p:cNvSpPr txBox="1"/>
          <p:nvPr/>
        </p:nvSpPr>
        <p:spPr>
          <a:xfrm>
            <a:off x="985473" y="1598834"/>
            <a:ext cx="5957234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lnSpc>
                <a:spcPct val="150000"/>
              </a:lnSpc>
              <a:buSzPct val="100000"/>
              <a:buFont typeface="Arial"/>
              <a:buChar char="•"/>
              <a:defRPr sz="3600"/>
            </a:lvl1pPr>
          </a:lstStyle>
          <a:p>
            <a:r>
              <a:t>Materiales digitales</a:t>
            </a:r>
          </a:p>
        </p:txBody>
      </p:sp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1" y="2924943"/>
            <a:ext cx="2191892" cy="144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032" y="2723394"/>
            <a:ext cx="3067051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1537" y="4581128"/>
            <a:ext cx="2857501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1 Título"/>
          <p:cNvGrpSpPr/>
          <p:nvPr/>
        </p:nvGrpSpPr>
        <p:grpSpPr>
          <a:xfrm>
            <a:off x="287523" y="404663"/>
            <a:ext cx="8568954" cy="1224138"/>
            <a:chOff x="0" y="0"/>
            <a:chExt cx="8568952" cy="1224136"/>
          </a:xfrm>
        </p:grpSpPr>
        <p:sp>
          <p:nvSpPr>
            <p:cNvPr id="560" name="Rectángulo"/>
            <p:cNvSpPr/>
            <p:nvPr/>
          </p:nvSpPr>
          <p:spPr>
            <a:xfrm>
              <a:off x="-1" y="-1"/>
              <a:ext cx="8568954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61" name="BANCO DE RECURSOS"/>
            <p:cNvSpPr txBox="1"/>
            <p:nvPr/>
          </p:nvSpPr>
          <p:spPr>
            <a:xfrm>
              <a:off x="45719" y="325048"/>
              <a:ext cx="847751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BANCO DE RECURSOS</a:t>
              </a:r>
            </a:p>
          </p:txBody>
        </p:sp>
      </p:grpSp>
      <p:sp>
        <p:nvSpPr>
          <p:cNvPr id="563" name="3 Rectángulo"/>
          <p:cNvSpPr txBox="1"/>
          <p:nvPr/>
        </p:nvSpPr>
        <p:spPr>
          <a:xfrm>
            <a:off x="985473" y="1598834"/>
            <a:ext cx="5957234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lnSpc>
                <a:spcPct val="150000"/>
              </a:lnSpc>
              <a:buSzPct val="100000"/>
              <a:buFont typeface="Arial"/>
              <a:buChar char="•"/>
              <a:defRPr sz="3600"/>
            </a:lvl1pPr>
          </a:lstStyle>
          <a:p>
            <a:r>
              <a:t>Materiales físicos</a:t>
            </a:r>
          </a:p>
        </p:txBody>
      </p:sp>
      <p:pic>
        <p:nvPicPr>
          <p:cNvPr id="5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519" y="2780927"/>
            <a:ext cx="2800342" cy="280034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4 Rectángulo"/>
          <p:cNvSpPr txBox="1"/>
          <p:nvPr/>
        </p:nvSpPr>
        <p:spPr>
          <a:xfrm>
            <a:off x="996592" y="5916886"/>
            <a:ext cx="3965388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Extraído de: https://www.ceipsalinas.es/instalaciones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1 Título"/>
          <p:cNvGrpSpPr/>
          <p:nvPr/>
        </p:nvGrpSpPr>
        <p:grpSpPr>
          <a:xfrm>
            <a:off x="539550" y="521221"/>
            <a:ext cx="3672409" cy="819547"/>
            <a:chOff x="0" y="0"/>
            <a:chExt cx="2952328" cy="819546"/>
          </a:xfrm>
        </p:grpSpPr>
        <p:sp>
          <p:nvSpPr>
            <p:cNvPr id="567" name="Rectángulo"/>
            <p:cNvSpPr/>
            <p:nvPr/>
          </p:nvSpPr>
          <p:spPr>
            <a:xfrm>
              <a:off x="-1" y="0"/>
              <a:ext cx="2952330" cy="8195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68" name="APLICACIÓN"/>
            <p:cNvSpPr txBox="1"/>
            <p:nvPr/>
          </p:nvSpPr>
          <p:spPr>
            <a:xfrm>
              <a:off x="45719" y="122753"/>
              <a:ext cx="2860890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3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rPr dirty="0"/>
                <a:t>APLICACIÓN </a:t>
              </a:r>
            </a:p>
          </p:txBody>
        </p:sp>
      </p:grpSp>
      <p:grpSp>
        <p:nvGrpSpPr>
          <p:cNvPr id="572" name="1 Título"/>
          <p:cNvGrpSpPr/>
          <p:nvPr/>
        </p:nvGrpSpPr>
        <p:grpSpPr>
          <a:xfrm>
            <a:off x="2123727" y="2708919"/>
            <a:ext cx="5122188" cy="1224137"/>
            <a:chOff x="0" y="0"/>
            <a:chExt cx="5122186" cy="1224136"/>
          </a:xfrm>
        </p:grpSpPr>
        <p:sp>
          <p:nvSpPr>
            <p:cNvPr id="570" name="Rectángulo"/>
            <p:cNvSpPr/>
            <p:nvPr/>
          </p:nvSpPr>
          <p:spPr>
            <a:xfrm>
              <a:off x="-1" y="-1"/>
              <a:ext cx="5122188" cy="1224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7200" b="1">
                  <a:solidFill>
                    <a:schemeClr val="accent1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pPr>
              <a:endParaRPr/>
            </a:p>
          </p:txBody>
        </p:sp>
        <p:sp>
          <p:nvSpPr>
            <p:cNvPr id="571" name="ejemplos"/>
            <p:cNvSpPr txBox="1"/>
            <p:nvPr/>
          </p:nvSpPr>
          <p:spPr>
            <a:xfrm>
              <a:off x="45719" y="20247"/>
              <a:ext cx="5030748" cy="1183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7200" b="1">
                  <a:solidFill>
                    <a:srgbClr val="1F497D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ejemplos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1 CuadroTexto"/>
          <p:cNvSpPr txBox="1"/>
          <p:nvPr/>
        </p:nvSpPr>
        <p:spPr>
          <a:xfrm>
            <a:off x="1089328" y="2708919"/>
            <a:ext cx="6965345" cy="110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UD: </a:t>
            </a:r>
            <a:r>
              <a:rPr>
                <a:solidFill>
                  <a:srgbClr val="1F497D"/>
                </a:solidFill>
              </a:rPr>
              <a:t>OS MARES E OS OCÉANOS. </a:t>
            </a:r>
          </a:p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3º PRIMARIA.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129" y="360462"/>
            <a:ext cx="8540441" cy="4803998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1 CuadroTexto"/>
          <p:cNvSpPr txBox="1"/>
          <p:nvPr/>
        </p:nvSpPr>
        <p:spPr>
          <a:xfrm>
            <a:off x="467544" y="5445223"/>
            <a:ext cx="8275612" cy="95930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u="sng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ESTACIONES DE APRENDIZAJE</a:t>
            </a:r>
            <a:r>
              <a:rPr u="none"/>
              <a:t>: Los alumn@s rotan por las diferentes actividades.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309716"/>
            <a:ext cx="8352929" cy="6264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6300" r="13778"/>
          <a:stretch>
            <a:fillRect/>
          </a:stretch>
        </p:blipFill>
        <p:spPr>
          <a:xfrm>
            <a:off x="971600" y="430641"/>
            <a:ext cx="7056784" cy="4966737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4 CuadroTexto"/>
          <p:cNvSpPr txBox="1"/>
          <p:nvPr/>
        </p:nvSpPr>
        <p:spPr>
          <a:xfrm>
            <a:off x="719014" y="5879838"/>
            <a:ext cx="7561956" cy="654507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u="sng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MATERIAL MANIPULATIVO CON RELIEVE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620687"/>
            <a:ext cx="8676457" cy="5184578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1 CuadroTexto"/>
          <p:cNvSpPr txBox="1"/>
          <p:nvPr/>
        </p:nvSpPr>
        <p:spPr>
          <a:xfrm>
            <a:off x="827583" y="3573016"/>
            <a:ext cx="2232250" cy="342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OPCIÓN EN GALEGO</a:t>
            </a:r>
          </a:p>
        </p:txBody>
      </p:sp>
      <p:sp>
        <p:nvSpPr>
          <p:cNvPr id="586" name="3 CuadroTexto"/>
          <p:cNvSpPr txBox="1"/>
          <p:nvPr/>
        </p:nvSpPr>
        <p:spPr>
          <a:xfrm>
            <a:off x="5711130" y="3757681"/>
            <a:ext cx="2952329" cy="3426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OPCIÓN EN CASTELLANO</a:t>
            </a:r>
          </a:p>
        </p:txBody>
      </p:sp>
      <p:sp>
        <p:nvSpPr>
          <p:cNvPr id="587" name="4 CuadroTexto"/>
          <p:cNvSpPr txBox="1"/>
          <p:nvPr/>
        </p:nvSpPr>
        <p:spPr>
          <a:xfrm>
            <a:off x="467544" y="5949279"/>
            <a:ext cx="8195913" cy="6347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*AUTOCORRECTIVO: APOYOS VISUALES Y POSIBILIDAD DE COMPROBAR LA RESPUESTA EN CADA TARJETA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5975" y="1556791"/>
            <a:ext cx="4032450" cy="403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608" y="4270004"/>
            <a:ext cx="1358280" cy="1358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0963" y="3161232"/>
            <a:ext cx="823570" cy="823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4139951" y="3573016"/>
            <a:ext cx="638201" cy="6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6883855" y="2212463"/>
            <a:ext cx="638201" cy="6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6307790" y="4130473"/>
            <a:ext cx="638201" cy="6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4999842" y="2218366"/>
            <a:ext cx="638201" cy="6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5107954" y="5024022"/>
            <a:ext cx="638201" cy="6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75865">
            <a:off x="7670617" y="4379007"/>
            <a:ext cx="638201" cy="63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6" grpId="2" animBg="1" advAuto="0"/>
      <p:bldP spid="127" grpId="4" animBg="1" advAuto="0"/>
      <p:bldP spid="128" grpId="5" animBg="1" advAuto="0"/>
      <p:bldP spid="129" grpId="3" animBg="1" advAuto="0"/>
      <p:bldP spid="130" grpId="6" animBg="1" advAuto="0"/>
      <p:bldP spid="131" grpId="7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0208" r="15001"/>
          <a:stretch>
            <a:fillRect/>
          </a:stretch>
        </p:blipFill>
        <p:spPr>
          <a:xfrm>
            <a:off x="755576" y="260647"/>
            <a:ext cx="7272809" cy="5469801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2 CuadroTexto"/>
          <p:cNvSpPr txBox="1"/>
          <p:nvPr/>
        </p:nvSpPr>
        <p:spPr>
          <a:xfrm>
            <a:off x="611559" y="5962341"/>
            <a:ext cx="7560842" cy="3426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AUTOEVALUACIÓN: VARIOS IDIOMAS Y TIPOGRAFÍA DE ACCESO.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821432"/>
            <a:ext cx="8532441" cy="4799499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2 CuadroTexto"/>
          <p:cNvSpPr txBox="1"/>
          <p:nvPr/>
        </p:nvSpPr>
        <p:spPr>
          <a:xfrm>
            <a:off x="611559" y="5962341"/>
            <a:ext cx="7560842" cy="6347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u="sng"/>
            </a:pPr>
            <a:r>
              <a:t>AUTOEVALUACIÓN</a:t>
            </a:r>
            <a:r>
              <a:rPr u="none"/>
              <a:t>: VARIOS IDIOMAS Y TIPOGRAFÍA DE ACCESO.</a:t>
            </a:r>
          </a:p>
          <a:p>
            <a:r>
              <a:t>POSIBILIDAD DE RESPUESTA ORAL CON GRABADORA.</a:t>
            </a:r>
          </a:p>
        </p:txBody>
      </p:sp>
      <p:sp>
        <p:nvSpPr>
          <p:cNvPr id="594" name="3 CuadroTexto"/>
          <p:cNvSpPr txBox="1"/>
          <p:nvPr/>
        </p:nvSpPr>
        <p:spPr>
          <a:xfrm>
            <a:off x="6012160" y="3036515"/>
            <a:ext cx="1800201" cy="342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GRABADORA</a:t>
            </a:r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332656"/>
            <a:ext cx="8460433" cy="4758993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2 CuadroTexto"/>
          <p:cNvSpPr txBox="1"/>
          <p:nvPr/>
        </p:nvSpPr>
        <p:spPr>
          <a:xfrm>
            <a:off x="251519" y="5573652"/>
            <a:ext cx="5184578" cy="342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MAPA  AUTOCORRECTIVO DE MAYOR COMPLEJIDAD. </a:t>
            </a:r>
          </a:p>
        </p:txBody>
      </p:sp>
      <p:sp>
        <p:nvSpPr>
          <p:cNvPr id="598" name="4 CuadroTexto"/>
          <p:cNvSpPr txBox="1"/>
          <p:nvPr/>
        </p:nvSpPr>
        <p:spPr>
          <a:xfrm>
            <a:off x="5949751" y="2564903"/>
            <a:ext cx="2700809" cy="6347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ACTIVIDAD SENSORIAL: </a:t>
            </a:r>
          </a:p>
          <a:p>
            <a:pPr algn="ctr"/>
            <a:r>
              <a:t> agua salada/agua dulce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0891" r="5586"/>
          <a:stretch>
            <a:fillRect/>
          </a:stretch>
        </p:blipFill>
        <p:spPr>
          <a:xfrm>
            <a:off x="683567" y="404664"/>
            <a:ext cx="7507933" cy="5056307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2 CuadroTexto"/>
          <p:cNvSpPr txBox="1"/>
          <p:nvPr/>
        </p:nvSpPr>
        <p:spPr>
          <a:xfrm>
            <a:off x="611559" y="5962341"/>
            <a:ext cx="7560842" cy="3426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ACCESIBILIDAD AUDITIVA Y SENSORIAL.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476672"/>
            <a:ext cx="8100394" cy="455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3539" r="16874" b="18812"/>
          <a:stretch>
            <a:fillRect/>
          </a:stretch>
        </p:blipFill>
        <p:spPr>
          <a:xfrm>
            <a:off x="323527" y="4437112"/>
            <a:ext cx="3297537" cy="1892176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60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7083" t="6666" r="10208" b="12006"/>
          <a:stretch>
            <a:fillRect/>
          </a:stretch>
        </p:blipFill>
        <p:spPr>
          <a:xfrm>
            <a:off x="5187565" y="4301695"/>
            <a:ext cx="3222613" cy="2027593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64" y="188639"/>
            <a:ext cx="7416825" cy="556261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2 CuadroTexto"/>
          <p:cNvSpPr txBox="1"/>
          <p:nvPr/>
        </p:nvSpPr>
        <p:spPr>
          <a:xfrm>
            <a:off x="611559" y="5983932"/>
            <a:ext cx="2304258" cy="342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MATERIAL SENSORIAL</a:t>
            </a:r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548679"/>
            <a:ext cx="7632849" cy="5724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568" y="692695"/>
            <a:ext cx="7452321" cy="5589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1" y="404664"/>
            <a:ext cx="7848874" cy="5886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476672"/>
            <a:ext cx="8316417" cy="6237312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1 Elipse"/>
          <p:cNvSpPr/>
          <p:nvPr/>
        </p:nvSpPr>
        <p:spPr>
          <a:xfrm>
            <a:off x="3095613" y="1647848"/>
            <a:ext cx="504057" cy="79208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1616" y="1340767"/>
            <a:ext cx="3434680" cy="4108777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34" name="Rectangle 3"/>
          <p:cNvSpPr txBox="1"/>
          <p:nvPr/>
        </p:nvSpPr>
        <p:spPr>
          <a:xfrm>
            <a:off x="883914" y="3491851"/>
            <a:ext cx="14510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>
                <a:latin typeface="Google Sans"/>
                <a:ea typeface="Google Sans"/>
                <a:cs typeface="Google Sans"/>
                <a:sym typeface="Google Sans"/>
              </a:defRPr>
            </a:pPr>
            <a:r>
              <a:t>Ronald</a:t>
            </a:r>
            <a:r>
              <a:rPr>
                <a:solidFill>
                  <a:srgbClr val="FFFFFF"/>
                </a:solidFill>
              </a:rPr>
              <a:t> </a:t>
            </a:r>
            <a:r>
              <a:t>Mace</a:t>
            </a:r>
          </a:p>
        </p:txBody>
      </p:sp>
      <p:pic>
        <p:nvPicPr>
          <p:cNvPr id="13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r="5500"/>
          <a:stretch>
            <a:fillRect/>
          </a:stretch>
        </p:blipFill>
        <p:spPr>
          <a:xfrm>
            <a:off x="827583" y="1600200"/>
            <a:ext cx="1554625" cy="18288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36" name="2 Rectángulo"/>
          <p:cNvSpPr txBox="1"/>
          <p:nvPr/>
        </p:nvSpPr>
        <p:spPr>
          <a:xfrm>
            <a:off x="755820" y="676906"/>
            <a:ext cx="170876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t>1985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543" y="332656"/>
            <a:ext cx="8064898" cy="6048672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2 Elipse"/>
          <p:cNvSpPr/>
          <p:nvPr/>
        </p:nvSpPr>
        <p:spPr>
          <a:xfrm>
            <a:off x="5220072" y="1772816"/>
            <a:ext cx="504057" cy="79208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1 CuadroTexto"/>
          <p:cNvSpPr txBox="1"/>
          <p:nvPr/>
        </p:nvSpPr>
        <p:spPr>
          <a:xfrm>
            <a:off x="1089328" y="2708919"/>
            <a:ext cx="6965345" cy="110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UD: </a:t>
            </a:r>
            <a:r>
              <a:rPr>
                <a:solidFill>
                  <a:srgbClr val="1F497D"/>
                </a:solidFill>
              </a:rPr>
              <a:t>O CICLO DA AUGA (BILINGÜE). </a:t>
            </a:r>
          </a:p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2º PRIMARIA.</a:t>
            </a: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5655" y="692695"/>
            <a:ext cx="6780247" cy="5085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231502"/>
            <a:ext cx="8652455" cy="6489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476672"/>
            <a:ext cx="8124395" cy="609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332656"/>
            <a:ext cx="8460433" cy="634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620687"/>
            <a:ext cx="7932374" cy="5949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476672"/>
            <a:ext cx="7956377" cy="5967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476672"/>
            <a:ext cx="8124396" cy="609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1 Rectángulo"/>
          <p:cNvSpPr txBox="1"/>
          <p:nvPr/>
        </p:nvSpPr>
        <p:spPr>
          <a:xfrm>
            <a:off x="801295" y="5805263"/>
            <a:ext cx="790145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https://view.genial.ly/60ed3e73b9b9eb0dc8be7d02/presentation-feudalismo</a:t>
            </a:r>
            <a:r>
              <a:t> </a:t>
            </a:r>
          </a:p>
        </p:txBody>
      </p:sp>
      <p:pic>
        <p:nvPicPr>
          <p:cNvPr id="63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752" y="620687"/>
            <a:ext cx="7247803" cy="4993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1713</Words>
  <Application>Microsoft Office PowerPoint</Application>
  <PresentationFormat>Presentación en pantalla (4:3)</PresentationFormat>
  <Paragraphs>273</Paragraphs>
  <Slides>107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107</vt:i4>
      </vt:variant>
    </vt:vector>
  </HeadingPairs>
  <TitlesOfParts>
    <vt:vector size="108" baseType="lpstr">
      <vt:lpstr>Tema de Office</vt:lpstr>
      <vt:lpstr>¿DUDAS?</vt:lpstr>
      <vt:lpstr>Presentación de PowerPoint</vt:lpstr>
      <vt:lpstr>A ver de qué nos acordamos…</vt:lpstr>
      <vt:lpstr>Hoy…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Imágenes: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¿DUDAS?</dc:title>
  <dc:creator>Sonia López Rodríguez</dc:creator>
  <cp:lastModifiedBy>Sonia López Rodríguez</cp:lastModifiedBy>
  <cp:revision>3</cp:revision>
  <dcterms:modified xsi:type="dcterms:W3CDTF">2022-02-10T14:59:53Z</dcterms:modified>
</cp:coreProperties>
</file>