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256" r:id="rId2"/>
    <p:sldId id="348" r:id="rId3"/>
    <p:sldId id="397" r:id="rId4"/>
    <p:sldId id="398" r:id="rId5"/>
    <p:sldId id="411" r:id="rId6"/>
    <p:sldId id="258" r:id="rId7"/>
    <p:sldId id="260" r:id="rId8"/>
    <p:sldId id="324" r:id="rId9"/>
    <p:sldId id="354" r:id="rId10"/>
    <p:sldId id="429" r:id="rId11"/>
    <p:sldId id="278" r:id="rId12"/>
    <p:sldId id="282" r:id="rId13"/>
    <p:sldId id="342" r:id="rId14"/>
    <p:sldId id="344" r:id="rId15"/>
    <p:sldId id="345" r:id="rId16"/>
    <p:sldId id="346" r:id="rId17"/>
    <p:sldId id="274" r:id="rId18"/>
    <p:sldId id="275" r:id="rId19"/>
    <p:sldId id="276" r:id="rId20"/>
    <p:sldId id="277" r:id="rId21"/>
    <p:sldId id="283" r:id="rId22"/>
    <p:sldId id="284" r:id="rId23"/>
    <p:sldId id="289" r:id="rId24"/>
    <p:sldId id="352" r:id="rId25"/>
    <p:sldId id="430" r:id="rId26"/>
    <p:sldId id="412" r:id="rId27"/>
    <p:sldId id="351" r:id="rId28"/>
    <p:sldId id="355" r:id="rId29"/>
    <p:sldId id="287" r:id="rId30"/>
    <p:sldId id="288" r:id="rId31"/>
    <p:sldId id="349" r:id="rId32"/>
    <p:sldId id="356" r:id="rId33"/>
    <p:sldId id="413" r:id="rId34"/>
    <p:sldId id="414" r:id="rId35"/>
    <p:sldId id="415" r:id="rId36"/>
    <p:sldId id="416" r:id="rId37"/>
    <p:sldId id="417" r:id="rId38"/>
    <p:sldId id="431" r:id="rId39"/>
    <p:sldId id="433" r:id="rId40"/>
    <p:sldId id="402" r:id="rId41"/>
    <p:sldId id="303" r:id="rId42"/>
    <p:sldId id="332" r:id="rId43"/>
    <p:sldId id="325" r:id="rId44"/>
    <p:sldId id="326" r:id="rId45"/>
    <p:sldId id="327" r:id="rId46"/>
    <p:sldId id="304" r:id="rId47"/>
    <p:sldId id="328" r:id="rId48"/>
    <p:sldId id="329" r:id="rId49"/>
    <p:sldId id="330" r:id="rId50"/>
    <p:sldId id="335" r:id="rId51"/>
    <p:sldId id="331" r:id="rId52"/>
    <p:sldId id="333" r:id="rId53"/>
    <p:sldId id="432" r:id="rId54"/>
    <p:sldId id="334" r:id="rId55"/>
    <p:sldId id="336" r:id="rId56"/>
    <p:sldId id="337" r:id="rId57"/>
    <p:sldId id="338" r:id="rId58"/>
    <p:sldId id="339" r:id="rId59"/>
    <p:sldId id="340" r:id="rId60"/>
    <p:sldId id="341" r:id="rId61"/>
    <p:sldId id="347" r:id="rId62"/>
    <p:sldId id="310" r:id="rId63"/>
    <p:sldId id="418" r:id="rId64"/>
    <p:sldId id="319" r:id="rId65"/>
    <p:sldId id="434" r:id="rId66"/>
    <p:sldId id="309" r:id="rId67"/>
    <p:sldId id="360" r:id="rId68"/>
    <p:sldId id="359" r:id="rId69"/>
    <p:sldId id="361" r:id="rId70"/>
    <p:sldId id="362" r:id="rId71"/>
    <p:sldId id="363" r:id="rId72"/>
    <p:sldId id="364" r:id="rId73"/>
    <p:sldId id="365" r:id="rId74"/>
    <p:sldId id="403" r:id="rId75"/>
    <p:sldId id="392" r:id="rId76"/>
    <p:sldId id="393" r:id="rId77"/>
    <p:sldId id="394" r:id="rId78"/>
    <p:sldId id="389" r:id="rId79"/>
    <p:sldId id="395" r:id="rId80"/>
    <p:sldId id="396" r:id="rId81"/>
    <p:sldId id="366" r:id="rId82"/>
    <p:sldId id="407" r:id="rId83"/>
    <p:sldId id="382" r:id="rId84"/>
    <p:sldId id="383" r:id="rId85"/>
    <p:sldId id="384" r:id="rId86"/>
    <p:sldId id="385" r:id="rId87"/>
    <p:sldId id="371" r:id="rId88"/>
    <p:sldId id="367" r:id="rId89"/>
    <p:sldId id="368" r:id="rId90"/>
    <p:sldId id="369" r:id="rId91"/>
    <p:sldId id="370" r:id="rId92"/>
    <p:sldId id="386" r:id="rId93"/>
    <p:sldId id="404" r:id="rId94"/>
    <p:sldId id="405" r:id="rId95"/>
    <p:sldId id="435" r:id="rId96"/>
    <p:sldId id="436" r:id="rId97"/>
    <p:sldId id="372" r:id="rId98"/>
    <p:sldId id="373" r:id="rId99"/>
    <p:sldId id="387" r:id="rId100"/>
    <p:sldId id="388" r:id="rId101"/>
    <p:sldId id="374" r:id="rId102"/>
    <p:sldId id="419" r:id="rId103"/>
    <p:sldId id="375" r:id="rId104"/>
    <p:sldId id="376" r:id="rId105"/>
    <p:sldId id="377" r:id="rId106"/>
    <p:sldId id="378" r:id="rId107"/>
    <p:sldId id="422" r:id="rId108"/>
    <p:sldId id="426" r:id="rId109"/>
    <p:sldId id="427" r:id="rId110"/>
    <p:sldId id="423" r:id="rId111"/>
    <p:sldId id="424" r:id="rId112"/>
    <p:sldId id="428" r:id="rId113"/>
    <p:sldId id="425" r:id="rId114"/>
    <p:sldId id="437" r:id="rId115"/>
    <p:sldId id="438" r:id="rId116"/>
    <p:sldId id="439" r:id="rId117"/>
    <p:sldId id="421" r:id="rId118"/>
    <p:sldId id="420" r:id="rId119"/>
    <p:sldId id="379" r:id="rId120"/>
    <p:sldId id="380" r:id="rId121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CIÓN" id="{9CD44F96-78E9-425B-8503-9980C4896DA8}">
          <p14:sldIdLst>
            <p14:sldId id="256"/>
            <p14:sldId id="348"/>
            <p14:sldId id="397"/>
            <p14:sldId id="398"/>
            <p14:sldId id="411"/>
            <p14:sldId id="258"/>
          </p14:sldIdLst>
        </p14:section>
        <p14:section name="INCLUSIÓN" id="{C5786C8F-9847-4196-8B6E-900A3F3C27F5}">
          <p14:sldIdLst>
            <p14:sldId id="260"/>
            <p14:sldId id="324"/>
            <p14:sldId id="354"/>
            <p14:sldId id="429"/>
            <p14:sldId id="278"/>
            <p14:sldId id="282"/>
            <p14:sldId id="342"/>
            <p14:sldId id="344"/>
            <p14:sldId id="345"/>
            <p14:sldId id="346"/>
            <p14:sldId id="274"/>
            <p14:sldId id="275"/>
            <p14:sldId id="276"/>
            <p14:sldId id="277"/>
            <p14:sldId id="283"/>
            <p14:sldId id="284"/>
            <p14:sldId id="289"/>
            <p14:sldId id="352"/>
            <p14:sldId id="430"/>
            <p14:sldId id="412"/>
            <p14:sldId id="351"/>
            <p14:sldId id="355"/>
            <p14:sldId id="287"/>
            <p14:sldId id="288"/>
            <p14:sldId id="349"/>
            <p14:sldId id="356"/>
            <p14:sldId id="413"/>
            <p14:sldId id="414"/>
            <p14:sldId id="415"/>
            <p14:sldId id="416"/>
            <p14:sldId id="417"/>
            <p14:sldId id="431"/>
            <p14:sldId id="433"/>
          </p14:sldIdLst>
        </p14:section>
        <p14:section name="BARRERAS" id="{AB950940-8210-415A-93D2-7C5AD38F765A}">
          <p14:sldIdLst>
            <p14:sldId id="402"/>
            <p14:sldId id="303"/>
            <p14:sldId id="332"/>
            <p14:sldId id="325"/>
            <p14:sldId id="326"/>
            <p14:sldId id="327"/>
            <p14:sldId id="304"/>
            <p14:sldId id="328"/>
            <p14:sldId id="329"/>
            <p14:sldId id="330"/>
            <p14:sldId id="335"/>
            <p14:sldId id="331"/>
            <p14:sldId id="333"/>
            <p14:sldId id="432"/>
            <p14:sldId id="334"/>
            <p14:sldId id="336"/>
            <p14:sldId id="337"/>
            <p14:sldId id="338"/>
            <p14:sldId id="339"/>
            <p14:sldId id="340"/>
            <p14:sldId id="341"/>
            <p14:sldId id="347"/>
            <p14:sldId id="310"/>
            <p14:sldId id="418"/>
            <p14:sldId id="319"/>
            <p14:sldId id="434"/>
            <p14:sldId id="309"/>
            <p14:sldId id="360"/>
            <p14:sldId id="359"/>
            <p14:sldId id="361"/>
            <p14:sldId id="362"/>
            <p14:sldId id="363"/>
            <p14:sldId id="364"/>
            <p14:sldId id="365"/>
            <p14:sldId id="403"/>
            <p14:sldId id="392"/>
            <p14:sldId id="393"/>
            <p14:sldId id="394"/>
            <p14:sldId id="389"/>
            <p14:sldId id="395"/>
            <p14:sldId id="396"/>
            <p14:sldId id="366"/>
            <p14:sldId id="407"/>
            <p14:sldId id="382"/>
            <p14:sldId id="383"/>
            <p14:sldId id="384"/>
            <p14:sldId id="385"/>
            <p14:sldId id="371"/>
            <p14:sldId id="367"/>
            <p14:sldId id="368"/>
            <p14:sldId id="369"/>
            <p14:sldId id="370"/>
            <p14:sldId id="386"/>
            <p14:sldId id="404"/>
            <p14:sldId id="405"/>
            <p14:sldId id="435"/>
            <p14:sldId id="436"/>
            <p14:sldId id="372"/>
            <p14:sldId id="373"/>
            <p14:sldId id="387"/>
            <p14:sldId id="388"/>
            <p14:sldId id="374"/>
            <p14:sldId id="419"/>
            <p14:sldId id="375"/>
            <p14:sldId id="376"/>
            <p14:sldId id="377"/>
            <p14:sldId id="378"/>
            <p14:sldId id="422"/>
            <p14:sldId id="426"/>
            <p14:sldId id="427"/>
            <p14:sldId id="423"/>
            <p14:sldId id="424"/>
            <p14:sldId id="428"/>
            <p14:sldId id="425"/>
            <p14:sldId id="437"/>
            <p14:sldId id="438"/>
            <p14:sldId id="439"/>
            <p14:sldId id="421"/>
            <p14:sldId id="420"/>
            <p14:sldId id="379"/>
            <p14:sldId id="3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3" autoAdjust="0"/>
    <p:restoredTop sz="94660"/>
  </p:normalViewPr>
  <p:slideViewPr>
    <p:cSldViewPr>
      <p:cViewPr varScale="1">
        <p:scale>
          <a:sx n="81" d="100"/>
          <a:sy n="81" d="100"/>
        </p:scale>
        <p:origin x="1579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7E786-DFBF-41E5-80F4-91718AE4FE8B}" type="datetimeFigureOut">
              <a:rPr lang="es-ES" smtClean="0"/>
              <a:pPr/>
              <a:t>10/02/2022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729CC-6FE9-4549-B778-9A64E224383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5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729CC-6FE9-4549-B778-9A64E224383A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3309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dirty="0"/>
          </a:p>
        </p:txBody>
      </p:sp>
      <p:sp>
        <p:nvSpPr>
          <p:cNvPr id="2355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D9AEFC-BD1E-4558-A5E1-E79B65ED7929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dirty="0"/>
          </a:p>
        </p:txBody>
      </p:sp>
      <p:sp>
        <p:nvSpPr>
          <p:cNvPr id="2560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4DA6FE-4E27-4EF3-826A-CE189B2FE531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D5BC-86C9-4299-9A48-AE221E20678D}" type="datetimeFigureOut">
              <a:rPr lang="es-ES" smtClean="0"/>
              <a:pPr/>
              <a:t>10/02/2022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4783-7D80-4FE7-85D7-60C9673B2B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1099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D5BC-86C9-4299-9A48-AE221E20678D}" type="datetimeFigureOut">
              <a:rPr lang="es-ES" smtClean="0"/>
              <a:pPr/>
              <a:t>10/02/2022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4783-7D80-4FE7-85D7-60C9673B2B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091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D5BC-86C9-4299-9A48-AE221E20678D}" type="datetimeFigureOut">
              <a:rPr lang="es-ES" smtClean="0"/>
              <a:pPr/>
              <a:t>10/02/2022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4783-7D80-4FE7-85D7-60C9673B2B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977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D5BC-86C9-4299-9A48-AE221E20678D}" type="datetimeFigureOut">
              <a:rPr lang="es-ES" smtClean="0"/>
              <a:pPr/>
              <a:t>10/02/2022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4783-7D80-4FE7-85D7-60C9673B2B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1947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D5BC-86C9-4299-9A48-AE221E20678D}" type="datetimeFigureOut">
              <a:rPr lang="es-ES" smtClean="0"/>
              <a:pPr/>
              <a:t>10/02/2022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4783-7D80-4FE7-85D7-60C9673B2B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585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D5BC-86C9-4299-9A48-AE221E20678D}" type="datetimeFigureOut">
              <a:rPr lang="es-ES" smtClean="0"/>
              <a:pPr/>
              <a:t>10/02/2022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4783-7D80-4FE7-85D7-60C9673B2B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9791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D5BC-86C9-4299-9A48-AE221E20678D}" type="datetimeFigureOut">
              <a:rPr lang="es-ES" smtClean="0"/>
              <a:pPr/>
              <a:t>10/02/2022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4783-7D80-4FE7-85D7-60C9673B2B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832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D5BC-86C9-4299-9A48-AE221E20678D}" type="datetimeFigureOut">
              <a:rPr lang="es-ES" smtClean="0"/>
              <a:pPr/>
              <a:t>10/02/2022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4783-7D80-4FE7-85D7-60C9673B2B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609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D5BC-86C9-4299-9A48-AE221E20678D}" type="datetimeFigureOut">
              <a:rPr lang="es-ES" smtClean="0"/>
              <a:pPr/>
              <a:t>10/02/2022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4783-7D80-4FE7-85D7-60C9673B2B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886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D5BC-86C9-4299-9A48-AE221E20678D}" type="datetimeFigureOut">
              <a:rPr lang="es-ES" smtClean="0"/>
              <a:pPr/>
              <a:t>10/02/2022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4783-7D80-4FE7-85D7-60C9673B2B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20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D5BC-86C9-4299-9A48-AE221E20678D}" type="datetimeFigureOut">
              <a:rPr lang="es-ES" smtClean="0"/>
              <a:pPr/>
              <a:t>10/02/2022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4783-7D80-4FE7-85D7-60C9673B2B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43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ED5BC-86C9-4299-9A48-AE221E20678D}" type="datetimeFigureOut">
              <a:rPr lang="es-ES" smtClean="0"/>
              <a:pPr/>
              <a:t>10/02/2022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D4783-7D80-4FE7-85D7-60C9673B2B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15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downgalicia.org/wp-content/uploads/2018/01/Guia-para-la-Educacion-Inclusiva.pdf" TargetMode="Externa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5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downgalicia.org/wp-content/uploads/2018/01/Guia-para-la-Educacion-Inclusiva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hyperlink" Target="https://www.cermi.es/sites/default/files/docs/colecciones/LA_ACCESIBILIDAD_EN_LOS_CENTROS_EDUCATIVOS.pdf" TargetMode="Externa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hyperlink" Target="https://dialnet.unirioja.es/descarga/articulo/3736956.pdf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s://downgalicia.org/wp-content/uploads/2018/01/Guia-para-la-Educacion-Inclusiva.pdf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esdoc.unesco.org/ark:/48223/pf0000245656_spa" TargetMode="External"/><Relationship Id="rId2" Type="http://schemas.openxmlformats.org/officeDocument/2006/relationships/hyperlink" Target="https://www.un.org/es/about-us/universal-declaration-of-human-rights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unioviedo.es/ONEO/wp-content/uploads/2017/09/Declaraci%C3%B3n-Salamanca.pdf" TargetMode="External"/><Relationship Id="rId4" Type="http://schemas.openxmlformats.org/officeDocument/2006/relationships/hyperlink" Target="https://www.un.org/esa/socdev/enable/documents/tccconvs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.org/sustainabledevelopment/es/objetivos-de-desarrollo-sostenible/" TargetMode="External"/><Relationship Id="rId2" Type="http://schemas.openxmlformats.org/officeDocument/2006/relationships/hyperlink" Target="https://www.boe.es/diario_boe/txt.php?id=BOE-A-2020-1726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xunta.gal/dog/Publicados/2011/20111221/AnuncioC3F1-151211-9847_es.html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uhem.es/wp-content/uploads/2019/08/Discapacidad_enfoque_Amartya_Sen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2.pn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hyperlink" Target="https://www.youtube.com/watch?v=Nskmiv_MNHI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PxabI5YYpo" TargetMode="External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obleequipovalencia.com/nuestros-cursos/" TargetMode="External"/><Relationship Id="rId5" Type="http://schemas.openxmlformats.org/officeDocument/2006/relationships/hyperlink" Target="https://www.down21.org/694-revista-virtual/revista-virtual-2006/revista-virtual-marzo-2006/articulo-profesional-marzo-2006/2052-la-comunicacion-bimodal-una-ayuda-para-el-desarrollo-del-lenguaje-y-de-la-comunicacion.html" TargetMode="External"/><Relationship Id="rId4" Type="http://schemas.openxmlformats.org/officeDocument/2006/relationships/hyperlink" Target="https://youtu.be/ysdPfRHE7zw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hyperlink" Target="https://www.un.org/esa/socdev/enable/documents/tccconvs.pdf" TargetMode="External"/><Relationship Id="rId12" Type="http://schemas.openxmlformats.org/officeDocument/2006/relationships/image" Target="../media/image9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3.png"/><Relationship Id="rId5" Type="http://schemas.openxmlformats.org/officeDocument/2006/relationships/image" Target="../media/image88.png"/><Relationship Id="rId10" Type="http://schemas.openxmlformats.org/officeDocument/2006/relationships/image" Target="../media/image92.png"/><Relationship Id="rId4" Type="http://schemas.openxmlformats.org/officeDocument/2006/relationships/image" Target="../media/image87.png"/><Relationship Id="rId9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hyperlink" Target="https://www.plenainclusion.org/wp-content/uploads/2021/03/contenidos_mooc_accesibilidad_cognitiva._edicion_2.pdf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://www.infocop.es/view_article.asp?id=1542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eT1NtGWfUeM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://downgalicia.org/wp-content/uploads/2017/12/Guia-de-lectura-facil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31.png"/><Relationship Id="rId7" Type="http://schemas.openxmlformats.org/officeDocument/2006/relationships/image" Target="../media/image13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microsoft.com/office/2007/relationships/hdphoto" Target="../media/hdphoto7.wdp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e.es/buscar/act.php?id=BOE-A-2013-12632" TargetMode="External"/><Relationship Id="rId7" Type="http://schemas.openxmlformats.org/officeDocument/2006/relationships/image" Target="../media/image139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ecturafacil.net/es/" TargetMode="External"/><Relationship Id="rId5" Type="http://schemas.openxmlformats.org/officeDocument/2006/relationships/hyperlink" Target="https://www.plenainclusion.org/sites/default/files/ley_general_de_derechos.pdf" TargetMode="External"/><Relationship Id="rId4" Type="http://schemas.openxmlformats.org/officeDocument/2006/relationships/image" Target="../media/image13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jpeg"/><Relationship Id="rId3" Type="http://schemas.microsoft.com/office/2007/relationships/media" Target="../media/media2.wma"/><Relationship Id="rId7" Type="http://schemas.openxmlformats.org/officeDocument/2006/relationships/image" Target="../media/image145.jpeg"/><Relationship Id="rId12" Type="http://schemas.openxmlformats.org/officeDocument/2006/relationships/image" Target="../media/image150.jpeg"/><Relationship Id="rId17" Type="http://schemas.openxmlformats.org/officeDocument/2006/relationships/image" Target="../media/image154.png"/><Relationship Id="rId2" Type="http://schemas.openxmlformats.org/officeDocument/2006/relationships/audio" Target="../media/media1.wma"/><Relationship Id="rId16" Type="http://schemas.microsoft.com/office/2007/relationships/hdphoto" Target="../media/hdphoto9.wdp"/><Relationship Id="rId1" Type="http://schemas.microsoft.com/office/2007/relationships/media" Target="../media/media1.wma"/><Relationship Id="rId6" Type="http://schemas.openxmlformats.org/officeDocument/2006/relationships/image" Target="../media/image144.png"/><Relationship Id="rId11" Type="http://schemas.openxmlformats.org/officeDocument/2006/relationships/image" Target="../media/image149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3.png"/><Relationship Id="rId10" Type="http://schemas.openxmlformats.org/officeDocument/2006/relationships/image" Target="../media/image148.jpeg"/><Relationship Id="rId4" Type="http://schemas.openxmlformats.org/officeDocument/2006/relationships/audio" Target="../media/media2.wma"/><Relationship Id="rId9" Type="http://schemas.openxmlformats.org/officeDocument/2006/relationships/image" Target="../media/image147.jpeg"/><Relationship Id="rId14" Type="http://schemas.openxmlformats.org/officeDocument/2006/relationships/image" Target="../media/image152.jpeg"/></Relationships>
</file>

<file path=ppt/slides/_rels/slide8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50.jpeg"/><Relationship Id="rId7" Type="http://schemas.openxmlformats.org/officeDocument/2006/relationships/image" Target="../media/image159.png"/><Relationship Id="rId12" Type="http://schemas.openxmlformats.org/officeDocument/2006/relationships/image" Target="../media/image163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11" Type="http://schemas.openxmlformats.org/officeDocument/2006/relationships/image" Target="../media/image162.png"/><Relationship Id="rId5" Type="http://schemas.openxmlformats.org/officeDocument/2006/relationships/image" Target="../media/image157.png"/><Relationship Id="rId10" Type="http://schemas.openxmlformats.org/officeDocument/2006/relationships/image" Target="../media/image161.jpeg"/><Relationship Id="rId4" Type="http://schemas.openxmlformats.org/officeDocument/2006/relationships/image" Target="../media/image156.jpeg"/><Relationship Id="rId9" Type="http://schemas.openxmlformats.org/officeDocument/2006/relationships/image" Target="../media/image16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5.jpeg"/><Relationship Id="rId7" Type="http://schemas.openxmlformats.org/officeDocument/2006/relationships/image" Target="../media/image167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microsoft.com/office/2007/relationships/hdphoto" Target="../media/hdphoto10.wdp"/><Relationship Id="rId4" Type="http://schemas.openxmlformats.org/officeDocument/2006/relationships/image" Target="../media/image159.png"/><Relationship Id="rId9" Type="http://schemas.openxmlformats.org/officeDocument/2006/relationships/image" Target="../media/image16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downgalicia.org/wp-content/uploads/2018/01/Guia-para-la-Educacion-Inclusiva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hyperlink" Target="https://www.youtube.com/watch?v=CfAkOeSg9kE" TargetMode="External"/><Relationship Id="rId7" Type="http://schemas.openxmlformats.org/officeDocument/2006/relationships/image" Target="../media/image18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10" Type="http://schemas.openxmlformats.org/officeDocument/2006/relationships/hyperlink" Target="https://www.youtube.com/watch?v=CfAkOeSg9kE" TargetMode="External"/><Relationship Id="rId4" Type="http://schemas.openxmlformats.org/officeDocument/2006/relationships/image" Target="../media/image195.png"/><Relationship Id="rId9" Type="http://schemas.openxmlformats.org/officeDocument/2006/relationships/image" Target="../media/image20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211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microsoft.com/office/2007/relationships/hdphoto" Target="../media/hdphoto11.wdp"/><Relationship Id="rId4" Type="http://schemas.openxmlformats.org/officeDocument/2006/relationships/image" Target="../media/image20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gi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8170676" cy="1470025"/>
          </a:xfrm>
        </p:spPr>
        <p:txBody>
          <a:bodyPr>
            <a:normAutofit fontScale="90000"/>
          </a:bodyPr>
          <a:lstStyle/>
          <a:p>
            <a:br>
              <a:rPr lang="es-ES" sz="4000" dirty="0">
                <a:latin typeface="Arial Rounded MT Bold" panose="020F0704030504030204" pitchFamily="34" charset="0"/>
              </a:rPr>
            </a:br>
            <a:r>
              <a:rPr lang="es-ES" sz="3600" dirty="0">
                <a:latin typeface="Arial Rounded MT Bold" panose="020F0704030504030204" pitchFamily="34" charset="0"/>
              </a:rPr>
              <a:t>Inclusión e </a:t>
            </a:r>
            <a:br>
              <a:rPr lang="es-ES" sz="3600" dirty="0">
                <a:latin typeface="Arial Rounded MT Bold" panose="020F0704030504030204" pitchFamily="34" charset="0"/>
              </a:rPr>
            </a:br>
            <a:r>
              <a:rPr lang="es-ES" sz="3600" dirty="0" err="1">
                <a:latin typeface="Arial Rounded MT Bold" panose="020F0704030504030204" pitchFamily="34" charset="0"/>
              </a:rPr>
              <a:t>Deseño</a:t>
            </a:r>
            <a:r>
              <a:rPr lang="es-ES" sz="3600" dirty="0">
                <a:latin typeface="Arial Rounded MT Bold" panose="020F0704030504030204" pitchFamily="34" charset="0"/>
              </a:rPr>
              <a:t> Universal para a </a:t>
            </a:r>
            <a:r>
              <a:rPr lang="es-ES" sz="3600" dirty="0" err="1">
                <a:latin typeface="Arial Rounded MT Bold" panose="020F0704030504030204" pitchFamily="34" charset="0"/>
              </a:rPr>
              <a:t>Aprendizaxe</a:t>
            </a:r>
            <a:r>
              <a:rPr lang="es-ES" sz="4000" dirty="0">
                <a:latin typeface="Arial Rounded MT Bold" panose="020F0704030504030204" pitchFamily="34" charset="0"/>
              </a:rPr>
              <a:t>	</a:t>
            </a:r>
            <a:br>
              <a:rPr lang="es-ES" dirty="0">
                <a:latin typeface="Arial Rounded MT Bold" panose="020F0704030504030204" pitchFamily="34" charset="0"/>
              </a:rPr>
            </a:br>
            <a:endParaRPr lang="es-ES" dirty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2592288" cy="83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01105"/>
            <a:ext cx="969504" cy="68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85137"/>
            <a:ext cx="72008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2"/>
          <a:stretch/>
        </p:blipFill>
        <p:spPr bwMode="auto">
          <a:xfrm>
            <a:off x="2139528" y="4149080"/>
            <a:ext cx="527075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548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 rot="17902750">
            <a:off x="1030496" y="3492733"/>
            <a:ext cx="441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Culturas inclusivas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40442" y="692696"/>
            <a:ext cx="4502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- Marcos teóricos “difusos”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579556" y="5895955"/>
            <a:ext cx="441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Políticas inclusivas</a:t>
            </a:r>
          </a:p>
        </p:txBody>
      </p:sp>
      <p:sp>
        <p:nvSpPr>
          <p:cNvPr id="6" name="5 CuadroTexto"/>
          <p:cNvSpPr txBox="1"/>
          <p:nvPr/>
        </p:nvSpPr>
        <p:spPr>
          <a:xfrm rot="3692847">
            <a:off x="3900266" y="3514203"/>
            <a:ext cx="441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Prácticas inclusivas</a:t>
            </a:r>
          </a:p>
        </p:txBody>
      </p:sp>
      <p:sp>
        <p:nvSpPr>
          <p:cNvPr id="8" name="7 Triángulo isósceles"/>
          <p:cNvSpPr/>
          <p:nvPr/>
        </p:nvSpPr>
        <p:spPr>
          <a:xfrm>
            <a:off x="2579556" y="1950659"/>
            <a:ext cx="4200243" cy="3961311"/>
          </a:xfrm>
          <a:prstGeom prst="triangle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00" y="4437112"/>
            <a:ext cx="1013953" cy="134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719459" y="3837370"/>
            <a:ext cx="186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bri Light" panose="020F0302020204030204" pitchFamily="34" charset="0"/>
              </a:rPr>
              <a:t>Inclusión</a:t>
            </a:r>
          </a:p>
        </p:txBody>
      </p:sp>
      <p:sp>
        <p:nvSpPr>
          <p:cNvPr id="10" name="9 Flecha abajo"/>
          <p:cNvSpPr/>
          <p:nvPr/>
        </p:nvSpPr>
        <p:spPr>
          <a:xfrm rot="3054361">
            <a:off x="6820391" y="2275881"/>
            <a:ext cx="576064" cy="1614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613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10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54496" y="121767"/>
            <a:ext cx="263842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79144" y="3053904"/>
            <a:ext cx="26765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4253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72868" y="40466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FFC000"/>
                </a:solidFill>
              </a:rPr>
              <a:t>Apoyos visuales – funciones ejecutivas</a:t>
            </a:r>
            <a:endParaRPr lang="es-ES" sz="1200" dirty="0">
              <a:solidFill>
                <a:srgbClr val="FFC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39552" y="1412776"/>
            <a:ext cx="47757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s-ES" sz="4000" dirty="0">
                <a:latin typeface="Calibri Light" panose="020F0302020204030204" pitchFamily="34" charset="0"/>
              </a:rPr>
              <a:t>Secuencias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s-ES" sz="4000" dirty="0">
                <a:latin typeface="Calibri Light" panose="020F0302020204030204" pitchFamily="34" charset="0"/>
              </a:rPr>
              <a:t>Anticipadores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s-ES" sz="4000" dirty="0">
                <a:latin typeface="Calibri Light" panose="020F0302020204030204" pitchFamily="34" charset="0"/>
              </a:rPr>
              <a:t>Agendas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s-ES" sz="4000" dirty="0">
                <a:latin typeface="Calibri Light" panose="020F0302020204030204" pitchFamily="34" charset="0"/>
              </a:rPr>
              <a:t>Organizadores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s-ES" sz="4000" dirty="0" err="1">
                <a:latin typeface="Calibri Light" panose="020F0302020204030204" pitchFamily="34" charset="0"/>
              </a:rPr>
              <a:t>Autoinstrucciones</a:t>
            </a:r>
            <a:endParaRPr lang="es-ES" sz="4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6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73468"/>
            <a:ext cx="208235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73468"/>
            <a:ext cx="2586080" cy="459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860032" y="53732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TEMPUS</a:t>
            </a:r>
          </a:p>
        </p:txBody>
      </p:sp>
    </p:spTree>
    <p:extLst>
      <p:ext uri="{BB962C8B-B14F-4D97-AF65-F5344CB8AC3E}">
        <p14:creationId xmlns:p14="http://schemas.microsoft.com/office/powerpoint/2010/main" val="150681671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6530691" cy="261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71"/>
          <a:stretch/>
        </p:blipFill>
        <p:spPr bwMode="auto">
          <a:xfrm>
            <a:off x="932872" y="3730651"/>
            <a:ext cx="2515121" cy="259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45024"/>
            <a:ext cx="3528392" cy="274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5964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73" y="908720"/>
            <a:ext cx="7488832" cy="50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25198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542636" y="1052736"/>
            <a:ext cx="1005028" cy="47823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8000" dirty="0">
                <a:solidFill>
                  <a:srgbClr val="FFC000"/>
                </a:solidFill>
                <a:latin typeface="Calibri Light" panose="020F0302020204030204" pitchFamily="34" charset="0"/>
              </a:rPr>
              <a:t>C</a:t>
            </a:r>
          </a:p>
          <a:p>
            <a:pPr algn="l"/>
            <a:r>
              <a:rPr lang="es-ES" sz="8000" dirty="0">
                <a:solidFill>
                  <a:srgbClr val="FFC000"/>
                </a:solidFill>
                <a:latin typeface="Calibri Light" panose="020F0302020204030204" pitchFamily="34" charset="0"/>
              </a:rPr>
              <a:t>L</a:t>
            </a:r>
          </a:p>
          <a:p>
            <a:pPr algn="l"/>
            <a:r>
              <a:rPr lang="es-ES" sz="8000" dirty="0">
                <a:solidFill>
                  <a:srgbClr val="FFC000"/>
                </a:solidFill>
                <a:latin typeface="Calibri Light" panose="020F0302020204030204" pitchFamily="34" charset="0"/>
              </a:rPr>
              <a:t>A</a:t>
            </a:r>
          </a:p>
          <a:p>
            <a:pPr algn="l"/>
            <a:r>
              <a:rPr lang="es-ES" sz="8000" dirty="0">
                <a:solidFill>
                  <a:srgbClr val="FFC000"/>
                </a:solidFill>
                <a:latin typeface="Calibri Light" panose="020F0302020204030204" pitchFamily="34" charset="0"/>
              </a:rPr>
              <a:t>V</a:t>
            </a:r>
          </a:p>
          <a:p>
            <a:pPr algn="l"/>
            <a:r>
              <a:rPr lang="es-ES" sz="80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E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151850" y="4293096"/>
            <a:ext cx="577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spc="600" dirty="0" err="1">
                <a:solidFill>
                  <a:srgbClr val="FFC000"/>
                </a:solidFill>
              </a:rPr>
              <a:t>isibilidad</a:t>
            </a:r>
            <a:endParaRPr lang="es-ES" sz="2000" spc="600" dirty="0">
              <a:solidFill>
                <a:srgbClr val="FFC000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68500"/>
            <a:ext cx="3513734" cy="26061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47" y="968500"/>
            <a:ext cx="3504493" cy="263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Resultado de imagen de correct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91" y="1844824"/>
            <a:ext cx="1701727" cy="140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Resultado de imagen de error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02" y="1689681"/>
            <a:ext cx="1405181" cy="140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649753" y="5542741"/>
            <a:ext cx="5203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b="1" dirty="0">
                <a:latin typeface="Calibri Light" panose="020F0302020204030204" pitchFamily="34" charset="0"/>
              </a:rPr>
              <a:t>No sobrecargar.</a:t>
            </a:r>
          </a:p>
        </p:txBody>
      </p:sp>
    </p:spTree>
    <p:extLst>
      <p:ext uri="{BB962C8B-B14F-4D97-AF65-F5344CB8AC3E}">
        <p14:creationId xmlns:p14="http://schemas.microsoft.com/office/powerpoint/2010/main" val="234152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542636" y="1052736"/>
            <a:ext cx="1005028" cy="47823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8000" dirty="0">
                <a:solidFill>
                  <a:srgbClr val="FFC000"/>
                </a:solidFill>
                <a:latin typeface="Calibri Light" panose="020F0302020204030204" pitchFamily="34" charset="0"/>
              </a:rPr>
              <a:t>C</a:t>
            </a:r>
          </a:p>
          <a:p>
            <a:pPr algn="l"/>
            <a:r>
              <a:rPr lang="es-ES" sz="8000" dirty="0">
                <a:solidFill>
                  <a:srgbClr val="FFC000"/>
                </a:solidFill>
                <a:latin typeface="Calibri Light" panose="020F0302020204030204" pitchFamily="34" charset="0"/>
              </a:rPr>
              <a:t>L</a:t>
            </a:r>
          </a:p>
          <a:p>
            <a:pPr algn="l"/>
            <a:r>
              <a:rPr lang="es-ES" sz="8000" dirty="0">
                <a:solidFill>
                  <a:srgbClr val="FFC000"/>
                </a:solidFill>
                <a:latin typeface="Calibri Light" panose="020F0302020204030204" pitchFamily="34" charset="0"/>
              </a:rPr>
              <a:t>A</a:t>
            </a:r>
          </a:p>
          <a:p>
            <a:pPr algn="l"/>
            <a:r>
              <a:rPr lang="es-ES" sz="8000" dirty="0">
                <a:solidFill>
                  <a:srgbClr val="FFC000"/>
                </a:solidFill>
                <a:latin typeface="Calibri Light" panose="020F0302020204030204" pitchFamily="34" charset="0"/>
              </a:rPr>
              <a:t>V</a:t>
            </a:r>
          </a:p>
          <a:p>
            <a:pPr algn="l"/>
            <a:r>
              <a:rPr lang="es-ES" sz="8000" dirty="0">
                <a:solidFill>
                  <a:srgbClr val="FFC000"/>
                </a:solidFill>
                <a:latin typeface="Calibri Light" panose="020F0302020204030204" pitchFamily="34" charset="0"/>
              </a:rPr>
              <a:t>E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045150" y="5517232"/>
            <a:ext cx="577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spc="600" dirty="0" err="1">
                <a:solidFill>
                  <a:srgbClr val="FFC000"/>
                </a:solidFill>
              </a:rPr>
              <a:t>structura</a:t>
            </a:r>
            <a:endParaRPr lang="es-ES" sz="2000" spc="600" dirty="0">
              <a:solidFill>
                <a:srgbClr val="FFC000"/>
              </a:solidFill>
            </a:endParaRPr>
          </a:p>
        </p:txBody>
      </p:sp>
      <p:pic>
        <p:nvPicPr>
          <p:cNvPr id="4" name="Picture 2" descr="Resultado de imagen de icono creativid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12" y="1556792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843300" y="1660448"/>
            <a:ext cx="5203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alibri Light" panose="020F0302020204030204" pitchFamily="34" charset="0"/>
              </a:rPr>
              <a:t>“Limpieza visual y jerarquía”</a:t>
            </a:r>
          </a:p>
        </p:txBody>
      </p:sp>
      <p:sp>
        <p:nvSpPr>
          <p:cNvPr id="6" name="AutoShape 2" descr="Icono Lista Gratis de Essential Part 1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Picture 2" descr="Resultado de imagen de icono creativid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12" y="2852936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851001" y="2956592"/>
            <a:ext cx="5681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alibri Light" panose="020F0302020204030204" pitchFamily="34" charset="0"/>
              </a:rPr>
              <a:t>“Pensar y REPENSAR el material”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14548"/>
            <a:ext cx="4905375" cy="4676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71" y="1730425"/>
            <a:ext cx="4058536" cy="4710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89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261918" cy="624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17079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0193" y="476672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LEE Y COMPLETA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83568" y="1628800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1. Laura 			la televisión.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015716" y="1473530"/>
            <a:ext cx="2232248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892408" y="2564904"/>
            <a:ext cx="2232248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3382038" y="2564904"/>
            <a:ext cx="2232248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463049" y="2627330"/>
            <a:ext cx="1076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mira</a:t>
            </a:r>
            <a:r>
              <a:rPr lang="es-ES" sz="28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960045" y="2627330"/>
            <a:ext cx="1076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mira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17377" y="4590710"/>
            <a:ext cx="7905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2. Mis hermanas			    a la universidad.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058465" y="4462338"/>
            <a:ext cx="2232248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826217" y="5526814"/>
            <a:ext cx="2232248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3315847" y="5526814"/>
            <a:ext cx="2232248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1396858" y="5589240"/>
            <a:ext cx="1076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va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893854" y="5589240"/>
            <a:ext cx="1076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va</a:t>
            </a:r>
            <a:r>
              <a:rPr lang="es-ES" sz="2800" dirty="0">
                <a:solidFill>
                  <a:srgbClr val="FF0000"/>
                </a:solidFill>
              </a:rPr>
              <a:t>n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0" y="37890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66796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0193" y="476672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LEE Y ELIGE LA CORRECTA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59737" y="1492042"/>
            <a:ext cx="5136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s-ES" sz="2400" dirty="0"/>
              <a:t>Laura  mira la televisión.</a:t>
            </a:r>
          </a:p>
          <a:p>
            <a:pPr lvl="1">
              <a:lnSpc>
                <a:spcPct val="200000"/>
              </a:lnSpc>
            </a:pPr>
            <a:r>
              <a:rPr lang="es-ES" sz="2400" dirty="0"/>
              <a:t>Laura mira</a:t>
            </a:r>
            <a:r>
              <a:rPr lang="es-ES" sz="2400" dirty="0">
                <a:solidFill>
                  <a:srgbClr val="FF0000"/>
                </a:solidFill>
              </a:rPr>
              <a:t>n</a:t>
            </a:r>
            <a:r>
              <a:rPr lang="es-ES" sz="2400" dirty="0"/>
              <a:t> la televisión.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520171" y="3789040"/>
            <a:ext cx="7905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AutoNum type="arabicPeriod" startAt="2"/>
            </a:pPr>
            <a:r>
              <a:rPr lang="es-ES" sz="2400" dirty="0"/>
              <a:t>Mis hermanas va a la universidad.</a:t>
            </a:r>
          </a:p>
          <a:p>
            <a:pPr>
              <a:lnSpc>
                <a:spcPct val="200000"/>
              </a:lnSpc>
            </a:pPr>
            <a:r>
              <a:rPr lang="es-ES" sz="2400" dirty="0"/>
              <a:t>       Mis hermanas va</a:t>
            </a:r>
            <a:r>
              <a:rPr lang="es-ES" sz="2400" dirty="0">
                <a:solidFill>
                  <a:srgbClr val="FF0000"/>
                </a:solidFill>
              </a:rPr>
              <a:t>n</a:t>
            </a:r>
            <a:r>
              <a:rPr lang="es-ES" sz="2400" dirty="0"/>
              <a:t> a la universidad.</a:t>
            </a:r>
          </a:p>
          <a:p>
            <a:r>
              <a:rPr lang="es-E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30333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95333" y="2018709"/>
            <a:ext cx="4502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- Marcos teóricos “difusos”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311255" y="3915783"/>
            <a:ext cx="7272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/>
              <a:t>Definición de </a:t>
            </a:r>
            <a:r>
              <a:rPr lang="es-ES" sz="1400" dirty="0" err="1"/>
              <a:t>Ainscow</a:t>
            </a:r>
            <a:r>
              <a:rPr lang="es-ES" sz="1400" dirty="0"/>
              <a:t>, </a:t>
            </a:r>
            <a:r>
              <a:rPr lang="es-ES" sz="1400" dirty="0" err="1"/>
              <a:t>Booth</a:t>
            </a:r>
            <a:r>
              <a:rPr lang="es-ES" sz="1400" dirty="0"/>
              <a:t> y </a:t>
            </a:r>
            <a:r>
              <a:rPr lang="es-ES" sz="1400" dirty="0" err="1"/>
              <a:t>Dyson</a:t>
            </a:r>
            <a:r>
              <a:rPr lang="es-ES" sz="1400" dirty="0"/>
              <a:t>, 2006.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96043" y="3496641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dirty="0">
                <a:latin typeface="Calibri Light" panose="020F0302020204030204" pitchFamily="34" charset="0"/>
              </a:rPr>
              <a:t>“Alumnado </a:t>
            </a:r>
            <a:r>
              <a:rPr lang="es-ES" sz="2400" b="1" dirty="0">
                <a:latin typeface="Calibri Light" panose="020F0302020204030204" pitchFamily="34" charset="0"/>
              </a:rPr>
              <a:t>PRESENTE</a:t>
            </a:r>
            <a:r>
              <a:rPr lang="es-ES" sz="2400" dirty="0">
                <a:latin typeface="Calibri Light" panose="020F0302020204030204" pitchFamily="34" charset="0"/>
              </a:rPr>
              <a:t>, </a:t>
            </a:r>
            <a:r>
              <a:rPr lang="es-ES" sz="2400" b="1" dirty="0">
                <a:latin typeface="Calibri Light" panose="020F0302020204030204" pitchFamily="34" charset="0"/>
              </a:rPr>
              <a:t>PARTICIPANDO</a:t>
            </a:r>
            <a:r>
              <a:rPr lang="es-ES" sz="2400" dirty="0">
                <a:latin typeface="Calibri Light" panose="020F0302020204030204" pitchFamily="34" charset="0"/>
              </a:rPr>
              <a:t> Y </a:t>
            </a:r>
            <a:r>
              <a:rPr lang="es-ES" sz="2400" b="1" dirty="0">
                <a:latin typeface="Calibri Light" panose="020F0302020204030204" pitchFamily="34" charset="0"/>
              </a:rPr>
              <a:t>ALCANZANDO LOGROS</a:t>
            </a:r>
            <a:r>
              <a:rPr lang="es-ES" sz="2400" dirty="0">
                <a:latin typeface="Calibri Light" panose="020F0302020204030204" pitchFamily="34" charset="0"/>
              </a:rPr>
              <a:t>”</a:t>
            </a:r>
          </a:p>
        </p:txBody>
      </p:sp>
      <p:pic>
        <p:nvPicPr>
          <p:cNvPr id="5" name="Picture 2" descr="Resultado de imagen de FLECHAS 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8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6808" flipV="1">
            <a:off x="3681030" y="2489971"/>
            <a:ext cx="824193" cy="56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 bwMode="auto">
          <a:xfrm>
            <a:off x="638864" y="28686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s-ES" sz="5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INCLUSIÓN</a:t>
            </a:r>
          </a:p>
        </p:txBody>
      </p:sp>
    </p:spTree>
    <p:extLst>
      <p:ext uri="{BB962C8B-B14F-4D97-AF65-F5344CB8AC3E}">
        <p14:creationId xmlns:p14="http://schemas.microsoft.com/office/powerpoint/2010/main" val="136829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19"/>
            <a:ext cx="8557228" cy="481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589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624047" cy="527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62895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25625" y="202978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FICHA DE REFUERZO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271145" y="908720"/>
            <a:ext cx="6480720" cy="92333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solidFill>
                  <a:srgbClr val="C00000"/>
                </a:solidFill>
                <a:latin typeface="Cooper Black" panose="0208090404030B020404" pitchFamily="18" charset="0"/>
              </a:rPr>
              <a:t>LOS SINÓNIMOS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667" r="98444">
                        <a14:foregroundMark x1="44667" y1="83004" x2="36889" y2="83004"/>
                        <a14:foregroundMark x1="35111" y1="88538" x2="33333" y2="96838"/>
                        <a14:foregroundMark x1="43111" y1="3162" x2="45333" y2="2767"/>
                        <a14:foregroundMark x1="27778" y1="5929" x2="31333" y2="791"/>
                        <a14:foregroundMark x1="40889" y1="12648" x2="38889" y2="15810"/>
                        <a14:foregroundMark x1="36889" y1="15810" x2="35778" y2="17787"/>
                        <a14:backgroundMark x1="35111" y1="3953" x2="35778" y2="15810"/>
                        <a14:backgroundMark x1="31333" y1="10672" x2="42889" y2="10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84" y="2363688"/>
            <a:ext cx="6704441" cy="376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2596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297069" cy="607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076056" y="980728"/>
            <a:ext cx="3600400" cy="4420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2400" dirty="0"/>
              <a:t>Tipo de letra poco clara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2400" dirty="0"/>
              <a:t>Poco espacio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2400" dirty="0"/>
              <a:t>Ausencia de ejemplos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2400" dirty="0"/>
              <a:t>Ausencia de apoyos visuales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2400" dirty="0"/>
              <a:t>Ausencia de alternativas</a:t>
            </a:r>
          </a:p>
        </p:txBody>
      </p:sp>
    </p:spTree>
    <p:extLst>
      <p:ext uri="{BB962C8B-B14F-4D97-AF65-F5344CB8AC3E}">
        <p14:creationId xmlns:p14="http://schemas.microsoft.com/office/powerpoint/2010/main" val="390236258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00034" y="714356"/>
            <a:ext cx="80724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latin typeface="Calibri Light" panose="020F0302020204030204" pitchFamily="34" charset="0"/>
              </a:rPr>
              <a:t>Precioso pero… </a:t>
            </a:r>
          </a:p>
          <a:p>
            <a:endParaRPr lang="es-ES" sz="4000" dirty="0">
              <a:latin typeface="Calibri Light" panose="020F0302020204030204" pitchFamily="34" charset="0"/>
            </a:endParaRPr>
          </a:p>
          <a:p>
            <a:endParaRPr lang="es-ES" sz="4000" dirty="0">
              <a:latin typeface="Calibri Light" panose="020F0302020204030204" pitchFamily="34" charset="0"/>
            </a:endParaRPr>
          </a:p>
          <a:p>
            <a:r>
              <a:rPr lang="es-ES" sz="4000" dirty="0">
                <a:latin typeface="Calibri Light" panose="020F0302020204030204" pitchFamily="34" charset="0"/>
              </a:rPr>
              <a:t>¿pero cómo se puede generalizar la accesibilidad en un centro?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28596" y="500042"/>
            <a:ext cx="807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latin typeface="Calibri Light" panose="020F0302020204030204" pitchFamily="34" charset="0"/>
              </a:rPr>
              <a:t>Herramientas</a:t>
            </a:r>
          </a:p>
        </p:txBody>
      </p:sp>
      <p:pic>
        <p:nvPicPr>
          <p:cNvPr id="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428604"/>
            <a:ext cx="4369269" cy="578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565" y="2000240"/>
            <a:ext cx="8974435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02" y="5500702"/>
            <a:ext cx="8643998" cy="61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5720" y="6215082"/>
            <a:ext cx="86439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hlinkClick r:id="rId2"/>
              </a:rPr>
              <a:t>https://www.cermi.es/sites/default/files/docs/colecciones/LA_ACCESIBILIDAD_EN_LOS_CENTROS_EDUCATIVOS.pdf</a:t>
            </a:r>
            <a:r>
              <a:rPr lang="es-ES" sz="1400" dirty="0"/>
              <a:t>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28596" y="500042"/>
            <a:ext cx="807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alibri Light" panose="020F0302020204030204" pitchFamily="34" charset="0"/>
              </a:rPr>
              <a:t>La accesibilidad en centros educativos </a:t>
            </a:r>
          </a:p>
        </p:txBody>
      </p:sp>
      <p:pic>
        <p:nvPicPr>
          <p:cNvPr id="2050" name="Picture 2" descr="Órganos de gobierno en samblea Electoral del CERMI Estat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357166"/>
            <a:ext cx="1857388" cy="907263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71472" y="1285860"/>
            <a:ext cx="807249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Calibri Light" panose="020F0302020204030204" pitchFamily="34" charset="0"/>
              </a:rPr>
              <a:t>7 factores (FIE) - fases</a:t>
            </a:r>
          </a:p>
          <a:p>
            <a:endParaRPr lang="es-ES" sz="3200" b="1" dirty="0">
              <a:latin typeface="Calibri Light" panose="020F0302020204030204" pitchFamily="34" charset="0"/>
            </a:endParaRPr>
          </a:p>
          <a:p>
            <a:pPr marL="742950" indent="-742950">
              <a:buAutoNum type="arabicPeriod"/>
            </a:pPr>
            <a:r>
              <a:rPr lang="es-ES" sz="3200" dirty="0">
                <a:latin typeface="Calibri Light" panose="020F0302020204030204" pitchFamily="34" charset="0"/>
              </a:rPr>
              <a:t>Compromiso al más alto nivel</a:t>
            </a:r>
          </a:p>
          <a:p>
            <a:pPr marL="742950" indent="-742950">
              <a:buAutoNum type="arabicPeriod"/>
            </a:pPr>
            <a:r>
              <a:rPr lang="es-ES" sz="3200" dirty="0">
                <a:latin typeface="Calibri Light" panose="020F0302020204030204" pitchFamily="34" charset="0"/>
              </a:rPr>
              <a:t>Coordinador/a</a:t>
            </a:r>
          </a:p>
          <a:p>
            <a:pPr marL="742950" indent="-742950">
              <a:buAutoNum type="arabicPeriod"/>
            </a:pPr>
            <a:r>
              <a:rPr lang="es-ES" sz="3200" dirty="0">
                <a:latin typeface="Calibri Light" panose="020F0302020204030204" pitchFamily="34" charset="0"/>
              </a:rPr>
              <a:t>Redes de colaboración y participación</a:t>
            </a:r>
          </a:p>
          <a:p>
            <a:pPr marL="742950" indent="-742950">
              <a:buAutoNum type="arabicPeriod"/>
            </a:pPr>
            <a:r>
              <a:rPr lang="es-ES" sz="3200" dirty="0">
                <a:latin typeface="Calibri Light" panose="020F0302020204030204" pitchFamily="34" charset="0"/>
              </a:rPr>
              <a:t>Planificación (Plan de acción)</a:t>
            </a:r>
          </a:p>
          <a:p>
            <a:pPr marL="742950" indent="-742950">
              <a:buAutoNum type="arabicPeriod"/>
            </a:pPr>
            <a:r>
              <a:rPr lang="es-ES" sz="3200" dirty="0">
                <a:latin typeface="Calibri Light" panose="020F0302020204030204" pitchFamily="34" charset="0"/>
              </a:rPr>
              <a:t>Gestión del conocimiento</a:t>
            </a:r>
          </a:p>
          <a:p>
            <a:pPr marL="742950" indent="-742950">
              <a:buAutoNum type="arabicPeriod"/>
            </a:pPr>
            <a:r>
              <a:rPr lang="es-ES" sz="3200" dirty="0">
                <a:latin typeface="Calibri Light" panose="020F0302020204030204" pitchFamily="34" charset="0"/>
              </a:rPr>
              <a:t>Recursos</a:t>
            </a:r>
          </a:p>
          <a:p>
            <a:pPr marL="742950" indent="-742950">
              <a:buAutoNum type="arabicPeriod"/>
            </a:pPr>
            <a:r>
              <a:rPr lang="es-ES" sz="3200" dirty="0">
                <a:latin typeface="Calibri Light" panose="020F0302020204030204" pitchFamily="34" charset="0"/>
              </a:rPr>
              <a:t>Comunicación y reconocimiento</a:t>
            </a:r>
            <a:r>
              <a:rPr lang="es-ES" sz="3600" dirty="0">
                <a:latin typeface="Calibri Light" panose="020F030202020403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012160" y="12447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/>
              <a:t>Análisis de centro</a:t>
            </a: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607992"/>
              </p:ext>
            </p:extLst>
          </p:nvPr>
        </p:nvGraphicFramePr>
        <p:xfrm>
          <a:off x="323529" y="647692"/>
          <a:ext cx="8496943" cy="58313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0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3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3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75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24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Barrera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Evidencias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Soluciones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83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Calibri Light" panose="020F0302020204030204" pitchFamily="34" charset="0"/>
                        </a:rPr>
                        <a:t>Físicas/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Calibri Light" panose="020F0302020204030204" pitchFamily="34" charset="0"/>
                        </a:rPr>
                        <a:t>sensoriales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13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Calibri Light" panose="020F0302020204030204" pitchFamily="34" charset="0"/>
                        </a:rPr>
                        <a:t>Cognitivas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9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Calibri Light" panose="020F0302020204030204" pitchFamily="34" charset="0"/>
                        </a:rPr>
                        <a:t>Comunicación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51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Calibri Light" panose="020F0302020204030204" pitchFamily="34" charset="0"/>
                        </a:rPr>
                        <a:t>Sociales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9450">
                <a:tc>
                  <a:txBody>
                    <a:bodyPr/>
                    <a:lstStyle/>
                    <a:p>
                      <a:r>
                        <a:rPr lang="es-ES" dirty="0">
                          <a:latin typeface="Calibri Light" panose="020F0302020204030204" pitchFamily="34" charset="0"/>
                        </a:rPr>
                        <a:t>Estructurales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64269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012160" y="12447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/>
              <a:t>Análisis de aula</a:t>
            </a: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138279"/>
              </p:ext>
            </p:extLst>
          </p:nvPr>
        </p:nvGraphicFramePr>
        <p:xfrm>
          <a:off x="323529" y="647692"/>
          <a:ext cx="8496943" cy="58776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0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3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3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9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Barrera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Evidencias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Soluciones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7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Calibri Light" panose="020F0302020204030204" pitchFamily="34" charset="0"/>
                        </a:rPr>
                        <a:t>Lectoescritura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99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Calibri Light" panose="020F0302020204030204" pitchFamily="34" charset="0"/>
                        </a:rPr>
                        <a:t>Falta de planificación/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Calibri Light" panose="020F0302020204030204" pitchFamily="34" charset="0"/>
                        </a:rPr>
                        <a:t>Organización/anticipación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0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Calibri Light" panose="020F0302020204030204" pitchFamily="34" charset="0"/>
                        </a:rPr>
                        <a:t>Comunicación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38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Calibri Light" panose="020F0302020204030204" pitchFamily="34" charset="0"/>
                        </a:rPr>
                        <a:t>Materiales/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Calibri Light" panose="020F0302020204030204" pitchFamily="34" charset="0"/>
                        </a:rPr>
                        <a:t>sesión poco motivadora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9068">
                <a:tc>
                  <a:txBody>
                    <a:bodyPr/>
                    <a:lstStyle/>
                    <a:p>
                      <a:r>
                        <a:rPr lang="es-ES" dirty="0">
                          <a:latin typeface="Calibri Light" panose="020F0302020204030204" pitchFamily="34" charset="0"/>
                        </a:rPr>
                        <a:t>Actitudes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9068">
                <a:tc>
                  <a:txBody>
                    <a:bodyPr/>
                    <a:lstStyle/>
                    <a:p>
                      <a:r>
                        <a:rPr lang="es-ES" dirty="0">
                          <a:latin typeface="Calibri Light" panose="020F0302020204030204" pitchFamily="34" charset="0"/>
                        </a:rPr>
                        <a:t>Espacio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138347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39552" y="404664"/>
            <a:ext cx="7772400" cy="1470025"/>
          </a:xfrm>
        </p:spPr>
        <p:txBody>
          <a:bodyPr>
            <a:noAutofit/>
          </a:bodyPr>
          <a:lstStyle/>
          <a:p>
            <a:r>
              <a:rPr lang="es-ES" sz="11500" dirty="0">
                <a:latin typeface="Cooper Black" panose="0208090404030B020404" pitchFamily="18" charset="0"/>
              </a:rPr>
              <a:t>¿DUDAS?</a:t>
            </a:r>
          </a:p>
        </p:txBody>
      </p:sp>
      <p:pic>
        <p:nvPicPr>
          <p:cNvPr id="1028" name="Picture 4" descr="Meme Reaction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44437"/>
            <a:ext cx="3926998" cy="219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640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 LA INTEGRACIÓN A LA INCLUSIÓN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6712"/>
            <a:ext cx="5616624" cy="418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83568" y="5524260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alibri Light" panose="020F0302020204030204" pitchFamily="34" charset="0"/>
              </a:rPr>
              <a:t>“No existe un gradiente de INCLUSIÓN**” Sonia López, 2021.</a:t>
            </a:r>
          </a:p>
        </p:txBody>
      </p:sp>
    </p:spTree>
    <p:extLst>
      <p:ext uri="{BB962C8B-B14F-4D97-AF65-F5344CB8AC3E}">
        <p14:creationId xmlns:p14="http://schemas.microsoft.com/office/powerpoint/2010/main" val="9826676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2"/>
                </a:solidFill>
                <a:latin typeface="Arial Rounded MT Bold" panose="020F0704030504030204" pitchFamily="34" charset="0"/>
              </a:rPr>
              <a:t>Imágenes: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87624" y="1988840"/>
            <a:ext cx="4762872" cy="3168352"/>
          </a:xfrm>
        </p:spPr>
        <p:txBody>
          <a:bodyPr/>
          <a:lstStyle/>
          <a:p>
            <a:r>
              <a:rPr lang="es-ES" dirty="0">
                <a:latin typeface="Calibri Light" panose="020F0302020204030204" pitchFamily="34" charset="0"/>
              </a:rPr>
              <a:t>Down Ourense</a:t>
            </a:r>
          </a:p>
          <a:p>
            <a:r>
              <a:rPr lang="es-ES" dirty="0" err="1">
                <a:latin typeface="Calibri Light" panose="020F0302020204030204" pitchFamily="34" charset="0"/>
              </a:rPr>
              <a:t>Flaticon</a:t>
            </a:r>
            <a:endParaRPr lang="es-ES" dirty="0">
              <a:latin typeface="Calibri Light" panose="020F0302020204030204" pitchFamily="34" charset="0"/>
            </a:endParaRPr>
          </a:p>
          <a:p>
            <a:r>
              <a:rPr lang="es-ES" dirty="0" err="1">
                <a:latin typeface="Calibri Light" panose="020F0302020204030204" pitchFamily="34" charset="0"/>
              </a:rPr>
              <a:t>Pixabay</a:t>
            </a:r>
            <a:endParaRPr lang="es-ES" dirty="0">
              <a:latin typeface="Calibri Light" panose="020F0302020204030204" pitchFamily="34" charset="0"/>
            </a:endParaRPr>
          </a:p>
          <a:p>
            <a:r>
              <a:rPr lang="es-ES" dirty="0" err="1">
                <a:latin typeface="Calibri Light" panose="020F0302020204030204" pitchFamily="34" charset="0"/>
              </a:rPr>
              <a:t>Unsplash</a:t>
            </a:r>
            <a:endParaRPr lang="es-E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28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58219"/>
            <a:ext cx="1512168" cy="20162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051720" y="5746539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 Light" panose="020F0302020204030204" pitchFamily="34" charset="0"/>
              </a:rPr>
              <a:t>Gerardo </a:t>
            </a:r>
            <a:r>
              <a:rPr lang="es-ES" dirty="0" err="1">
                <a:latin typeface="Calibri Light" panose="020F0302020204030204" pitchFamily="34" charset="0"/>
              </a:rPr>
              <a:t>Echeíta</a:t>
            </a:r>
            <a:endParaRPr lang="es-ES" dirty="0">
              <a:latin typeface="Calibri Light" panose="020F030202020403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02040" y="836712"/>
            <a:ext cx="8694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>
                <a:latin typeface="Calibri Light" panose="020F0302020204030204" pitchFamily="34" charset="0"/>
              </a:rPr>
              <a:t>“ (…) el derecho a la equiparación de oportunidades para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latin typeface="Calibri Light" panose="020F0302020204030204" pitchFamily="34" charset="0"/>
              </a:rPr>
              <a:t>conseguir una verdadera educación de calidad para todos, sin exclusiones ni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latin typeface="Calibri Light" panose="020F0302020204030204" pitchFamily="34" charset="0"/>
              </a:rPr>
              <a:t>eufemismos.” (2011)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7987" r="9101"/>
          <a:stretch/>
        </p:blipFill>
        <p:spPr bwMode="auto">
          <a:xfrm>
            <a:off x="5779768" y="3565758"/>
            <a:ext cx="1601373" cy="20086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852678" y="5746539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latin typeface="Calibri Light" panose="020F0302020204030204" pitchFamily="34" charset="0"/>
              </a:rPr>
              <a:t>Mel</a:t>
            </a:r>
            <a:r>
              <a:rPr lang="es-ES" dirty="0">
                <a:latin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</a:rPr>
              <a:t>Ainscow</a:t>
            </a:r>
            <a:endParaRPr lang="es-ES" dirty="0">
              <a:latin typeface="Calibri Light" panose="020F0302020204030204" pitchFamily="34" charset="0"/>
            </a:endParaRPr>
          </a:p>
        </p:txBody>
      </p:sp>
      <p:sp>
        <p:nvSpPr>
          <p:cNvPr id="4" name="3 Llamada rectangular redondeada"/>
          <p:cNvSpPr/>
          <p:nvPr/>
        </p:nvSpPr>
        <p:spPr>
          <a:xfrm>
            <a:off x="395536" y="412756"/>
            <a:ext cx="8640960" cy="2152148"/>
          </a:xfrm>
          <a:prstGeom prst="wedgeRoundRectCallout">
            <a:avLst>
              <a:gd name="adj1" fmla="val -23044"/>
              <a:gd name="adj2" fmla="val 8235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5165" y="2475298"/>
            <a:ext cx="2623218" cy="8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251" y="3304819"/>
            <a:ext cx="787558" cy="104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474506" y="6456941"/>
            <a:ext cx="4376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hlinkClick r:id="rId7"/>
              </a:rPr>
              <a:t>https://dialnet.unirioja.es/descarga/articulo/3736956.pdf</a:t>
            </a:r>
            <a:r>
              <a:rPr lang="es-ES" sz="1400" dirty="0"/>
              <a:t> 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1282">
            <a:off x="48905" y="2948339"/>
            <a:ext cx="8851200" cy="1551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24"/>
          <a:stretch/>
        </p:blipFill>
        <p:spPr bwMode="auto">
          <a:xfrm>
            <a:off x="629917" y="2078562"/>
            <a:ext cx="7437651" cy="2222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 t="3663" r="76607" b="56858"/>
          <a:stretch/>
        </p:blipFill>
        <p:spPr bwMode="auto">
          <a:xfrm>
            <a:off x="395536" y="1471369"/>
            <a:ext cx="8279940" cy="4278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24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 rot="20465556">
            <a:off x="8749" y="1797034"/>
            <a:ext cx="88398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6000" dirty="0">
                <a:latin typeface="Calibri Light" panose="020F0302020204030204" pitchFamily="34" charset="0"/>
              </a:rPr>
              <a:t>¿Alguien ha dicho derecho?</a:t>
            </a:r>
          </a:p>
        </p:txBody>
      </p:sp>
      <p:pic>
        <p:nvPicPr>
          <p:cNvPr id="8197" name="Picture 5" descr="Defend Yourself Season 2 GIF by Martin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3573016"/>
            <a:ext cx="324036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14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70347" y="332656"/>
            <a:ext cx="3328144" cy="108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S" sz="4800" dirty="0">
                <a:solidFill>
                  <a:prstClr val="black"/>
                </a:solidFill>
                <a:latin typeface="Calibri Light" panose="020F0302020204030204" pitchFamily="34" charset="0"/>
              </a:rPr>
              <a:t>Alguien si…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70346" y="1652026"/>
            <a:ext cx="842213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ES" sz="2000" b="1" dirty="0">
                <a:solidFill>
                  <a:prstClr val="black"/>
                </a:solidFill>
                <a:latin typeface="Calibri Light" panose="020F0302020204030204" pitchFamily="34" charset="0"/>
              </a:rPr>
              <a:t>- Naciones Unidas: 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latin typeface="Calibri Light" panose="020F0302020204030204" pitchFamily="34" charset="0"/>
              </a:rPr>
              <a:t>Declaración Universal de los Derechos Humanos</a:t>
            </a:r>
          </a:p>
          <a:p>
            <a:pPr>
              <a:lnSpc>
                <a:spcPct val="150000"/>
              </a:lnSpc>
            </a:pPr>
            <a:endParaRPr lang="es-ES" sz="2000" dirty="0">
              <a:latin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latin typeface="Calibri Light" panose="020F0302020204030204" pitchFamily="34" charset="0"/>
              </a:rPr>
              <a:t>Convención sobre los Derechos de las Personas con Discapacidad</a:t>
            </a:r>
          </a:p>
          <a:p>
            <a:pPr>
              <a:lnSpc>
                <a:spcPct val="150000"/>
              </a:lnSpc>
            </a:pPr>
            <a:endParaRPr lang="es-ES" sz="2000" dirty="0">
              <a:latin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latin typeface="Calibri Light" panose="020F0302020204030204" pitchFamily="34" charset="0"/>
              </a:rPr>
              <a:t>Declaración de Salamanca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998594" y="2712316"/>
            <a:ext cx="5599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hlinkClick r:id="rId2"/>
              </a:rPr>
              <a:t>https://www.un.org/es/about-us/universal-declaration-of-human-rights</a:t>
            </a:r>
            <a:endParaRPr lang="es-ES" sz="1400" dirty="0"/>
          </a:p>
          <a:p>
            <a:endParaRPr lang="es-ES" sz="1400" dirty="0"/>
          </a:p>
        </p:txBody>
      </p:sp>
      <p:sp>
        <p:nvSpPr>
          <p:cNvPr id="7" name="6 Rectángulo"/>
          <p:cNvSpPr/>
          <p:nvPr/>
        </p:nvSpPr>
        <p:spPr>
          <a:xfrm>
            <a:off x="474258" y="5229015"/>
            <a:ext cx="73981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>
                <a:latin typeface="Calibri Light" panose="020F0302020204030204" pitchFamily="34" charset="0"/>
              </a:rPr>
              <a:t>- </a:t>
            </a:r>
            <a:r>
              <a:rPr lang="es-ES" sz="2000" b="1" dirty="0">
                <a:latin typeface="Calibri Light" panose="020F0302020204030204" pitchFamily="34" charset="0"/>
              </a:rPr>
              <a:t>UNESCO: </a:t>
            </a:r>
            <a:r>
              <a:rPr lang="es-ES" sz="2000" dirty="0">
                <a:latin typeface="Calibri Light" panose="020F0302020204030204" pitchFamily="34" charset="0"/>
              </a:rPr>
              <a:t>“Educación 2030- Declaración de </a:t>
            </a:r>
            <a:r>
              <a:rPr lang="es-ES" sz="2000" dirty="0" err="1">
                <a:latin typeface="Calibri Light" panose="020F0302020204030204" pitchFamily="34" charset="0"/>
              </a:rPr>
              <a:t>Incheon</a:t>
            </a:r>
            <a:r>
              <a:rPr lang="es-ES" sz="2000" dirty="0">
                <a:latin typeface="Calibri Light" panose="020F0302020204030204" pitchFamily="34" charset="0"/>
              </a:rPr>
              <a:t>”</a:t>
            </a:r>
            <a:endParaRPr lang="es-ES" dirty="0">
              <a:latin typeface="Calibri Light" panose="020F030202020403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15616" y="5841338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hlinkClick r:id="rId3"/>
              </a:rPr>
              <a:t>https://unesdoc.unesco.org/ark:/48223/pf0000245656_spa</a:t>
            </a:r>
            <a:endParaRPr lang="es-ES" sz="1400" dirty="0"/>
          </a:p>
          <a:p>
            <a:endParaRPr lang="es-ES" sz="1400" dirty="0"/>
          </a:p>
        </p:txBody>
      </p:sp>
      <p:sp>
        <p:nvSpPr>
          <p:cNvPr id="10" name="9 Rectángulo"/>
          <p:cNvSpPr/>
          <p:nvPr/>
        </p:nvSpPr>
        <p:spPr>
          <a:xfrm>
            <a:off x="1115616" y="3603326"/>
            <a:ext cx="6541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hlinkClick r:id="rId4"/>
              </a:rPr>
              <a:t>https://www.un.org/esa/socdev/enable/documents/tccconvs.pdf</a:t>
            </a:r>
            <a:r>
              <a:rPr lang="es-ES" sz="1400" dirty="0"/>
              <a:t>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1021902" y="4628505"/>
            <a:ext cx="76778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hlinkClick r:id="rId5"/>
              </a:rPr>
              <a:t>https://www.unioviedo.es/ONEO/wp-content/uploads/2017/09/Declaraci%C3%B3n-Salamanca.pdf</a:t>
            </a:r>
            <a:r>
              <a:rPr lang="es-E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9085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70347" y="332656"/>
            <a:ext cx="3328144" cy="108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S" sz="4800" dirty="0">
                <a:solidFill>
                  <a:prstClr val="black"/>
                </a:solidFill>
                <a:latin typeface="Calibri Light" panose="020F0302020204030204" pitchFamily="34" charset="0"/>
              </a:rPr>
              <a:t>Alguien si…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665135" y="2418652"/>
            <a:ext cx="7398144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>
                <a:latin typeface="Calibri Light" panose="020F0302020204030204" pitchFamily="34" charset="0"/>
              </a:rPr>
              <a:t>- </a:t>
            </a:r>
            <a:r>
              <a:rPr lang="es-ES" sz="2000" b="1" dirty="0">
                <a:latin typeface="Calibri Light" panose="020F0302020204030204" pitchFamily="34" charset="0"/>
              </a:rPr>
              <a:t>LOMLOE</a:t>
            </a:r>
            <a:endParaRPr lang="es-ES" b="1" dirty="0">
              <a:latin typeface="Calibri Light" panose="020F0302020204030204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144751" y="2924944"/>
            <a:ext cx="70187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hlinkClick r:id="rId2"/>
              </a:rPr>
              <a:t>https://www.boe.es/diario_boe/txt.php?id=BOE-A-2020-17264</a:t>
            </a:r>
            <a:r>
              <a:rPr lang="es-ES" sz="1400" dirty="0"/>
              <a:t>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665135" y="1556792"/>
            <a:ext cx="7398144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b="1" dirty="0">
                <a:latin typeface="Calibri Light" panose="020F0302020204030204" pitchFamily="34" charset="0"/>
              </a:rPr>
              <a:t>- Agenda 2030: </a:t>
            </a:r>
            <a:r>
              <a:rPr lang="es-ES" sz="2000" dirty="0">
                <a:latin typeface="Calibri Light" panose="020F0302020204030204" pitchFamily="34" charset="0"/>
              </a:rPr>
              <a:t>Objetivos de Desarrollo Sostenible</a:t>
            </a:r>
            <a:endParaRPr lang="es-ES" b="1" dirty="0">
              <a:latin typeface="Calibri Light" panose="020F030202020403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150891" y="2063084"/>
            <a:ext cx="6840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hlinkClick r:id="rId3"/>
              </a:rPr>
              <a:t>https://www.un.org/sustainabledevelopment/es/objetivos-de-desarrollo-sostenible/</a:t>
            </a:r>
            <a:endParaRPr lang="es-ES" sz="1400" dirty="0"/>
          </a:p>
        </p:txBody>
      </p:sp>
      <p:sp>
        <p:nvSpPr>
          <p:cNvPr id="14" name="13 Rectángulo"/>
          <p:cNvSpPr/>
          <p:nvPr/>
        </p:nvSpPr>
        <p:spPr>
          <a:xfrm>
            <a:off x="705266" y="3356992"/>
            <a:ext cx="73981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>
                <a:latin typeface="Calibri Light" panose="020F0302020204030204" pitchFamily="34" charset="0"/>
              </a:rPr>
              <a:t>- </a:t>
            </a:r>
            <a:r>
              <a:rPr lang="es-ES" sz="2000" b="1" dirty="0"/>
              <a:t>Decreto 229/2011</a:t>
            </a:r>
            <a:r>
              <a:rPr lang="es-ES" sz="2000" dirty="0"/>
              <a:t>, de 7 de diciembre, por el que se regula la atención a la diversidad del alumnado de los centros docentes de la Comunidad Autónoma de Galicia</a:t>
            </a:r>
            <a:endParaRPr lang="es-ES" b="1" dirty="0">
              <a:latin typeface="Calibri Light" panose="020F030202020403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126736" y="4810300"/>
            <a:ext cx="7219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hlinkClick r:id="rId4"/>
              </a:rPr>
              <a:t>https://www.xunta.gal/dog/Publicados/2011/20111221/AnuncioC3F1-151211-9847_es.html</a:t>
            </a:r>
            <a:endParaRPr lang="es-ES" sz="1400" dirty="0"/>
          </a:p>
          <a:p>
            <a:endParaRPr lang="es-ES" sz="1400" dirty="0"/>
          </a:p>
        </p:txBody>
      </p:sp>
      <p:sp>
        <p:nvSpPr>
          <p:cNvPr id="9" name="8 Rectángulo"/>
          <p:cNvSpPr/>
          <p:nvPr/>
        </p:nvSpPr>
        <p:spPr>
          <a:xfrm>
            <a:off x="804260" y="5322571"/>
            <a:ext cx="73981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/>
              <a:t>- </a:t>
            </a:r>
            <a:r>
              <a:rPr lang="es-ES" sz="2000" b="1" dirty="0"/>
              <a:t>Orden 8 de septiembre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785094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638864" y="28686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s-ES" sz="5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INCLUSIÓN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99592" y="1997769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+mn-lt"/>
              </a:rPr>
              <a:t>O INCLUYES...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567235" y="2644100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+mn-lt"/>
              </a:rPr>
              <a:t>…O EXCLUYES.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310" y="286867"/>
            <a:ext cx="1615506" cy="65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638864" y="3543655"/>
            <a:ext cx="6813456" cy="2664296"/>
            <a:chOff x="638864" y="3933056"/>
            <a:chExt cx="6813456" cy="2664296"/>
          </a:xfrm>
        </p:grpSpPr>
        <p:sp>
          <p:nvSpPr>
            <p:cNvPr id="7" name="6 CuadroTexto"/>
            <p:cNvSpPr txBox="1"/>
            <p:nvPr/>
          </p:nvSpPr>
          <p:spPr>
            <a:xfrm>
              <a:off x="638864" y="4869160"/>
              <a:ext cx="3317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rgbClr val="FFC000"/>
                  </a:solidFill>
                  <a:latin typeface="Arial Rounded MT Bold" panose="020F0704030504030204" pitchFamily="34" charset="0"/>
                </a:rPr>
                <a:t>A</a:t>
              </a:r>
              <a:r>
                <a:rPr lang="es-ES" sz="3600" dirty="0">
                  <a:solidFill>
                    <a:srgbClr val="92D050"/>
                  </a:solidFill>
                  <a:latin typeface="Algerian" panose="04020705040A02060702" pitchFamily="82" charset="0"/>
                </a:rPr>
                <a:t>L</a:t>
              </a:r>
              <a:r>
                <a:rPr lang="es-ES" sz="3600" dirty="0">
                  <a:solidFill>
                    <a:srgbClr val="0070C0"/>
                  </a:solidFill>
                  <a:latin typeface="Britannic Bold" panose="020B0903060703020204" pitchFamily="34" charset="0"/>
                </a:rPr>
                <a:t>U</a:t>
              </a:r>
              <a:r>
                <a:rPr lang="es-ES" sz="3600" dirty="0">
                  <a:solidFill>
                    <a:srgbClr val="FF0000"/>
                  </a:solidFill>
                  <a:latin typeface="Brush Script MT" panose="03060802040406070304" pitchFamily="66" charset="0"/>
                </a:rPr>
                <a:t>M</a:t>
              </a:r>
              <a:r>
                <a:rPr lang="es-ES" sz="3600" dirty="0">
                  <a:solidFill>
                    <a:srgbClr val="7030A0"/>
                  </a:solidFill>
                  <a:latin typeface="Chiller" panose="04020404031007020602" pitchFamily="82" charset="0"/>
                </a:rPr>
                <a:t>N</a:t>
              </a:r>
              <a:r>
                <a:rPr lang="es-ES" sz="3600" dirty="0">
                  <a:solidFill>
                    <a:schemeClr val="accent6">
                      <a:lumMod val="75000"/>
                    </a:schemeClr>
                  </a:solidFill>
                  <a:latin typeface="Elephant" panose="02020904090505020303" pitchFamily="18" charset="0"/>
                </a:rPr>
                <a:t>A</a:t>
              </a:r>
              <a:r>
                <a:rPr lang="es-ES" sz="3600" dirty="0">
                  <a:solidFill>
                    <a:srgbClr val="FF0066"/>
                  </a:solidFill>
                  <a:latin typeface="Forte" panose="03060902040502070203" pitchFamily="66" charset="0"/>
                </a:rPr>
                <a:t>D</a:t>
              </a:r>
              <a:r>
                <a:rPr lang="es-ES" sz="3600" dirty="0">
                  <a:solidFill>
                    <a:schemeClr val="accent6">
                      <a:lumMod val="50000"/>
                    </a:schemeClr>
                  </a:solidFill>
                  <a:latin typeface="Freestyle Script" panose="030804020302050B0404" pitchFamily="66" charset="0"/>
                </a:rPr>
                <a:t>O</a:t>
              </a: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3779912" y="4077072"/>
              <a:ext cx="3672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chemeClr val="accent1"/>
                  </a:solidFill>
                  <a:latin typeface="+mn-lt"/>
                </a:rPr>
                <a:t>P</a:t>
              </a:r>
              <a:r>
                <a:rPr lang="es-ES" sz="3600" dirty="0">
                  <a:latin typeface="+mn-lt"/>
                </a:rPr>
                <a:t>RESENTE</a:t>
              </a: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3779912" y="4875803"/>
              <a:ext cx="3672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chemeClr val="accent1"/>
                  </a:solidFill>
                  <a:latin typeface="+mn-lt"/>
                </a:rPr>
                <a:t>P</a:t>
              </a:r>
              <a:r>
                <a:rPr lang="es-ES" sz="3600" dirty="0">
                  <a:latin typeface="+mn-lt"/>
                </a:rPr>
                <a:t>ARTICIPANDO</a:t>
              </a: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3779912" y="5661248"/>
              <a:ext cx="3672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chemeClr val="accent1"/>
                  </a:solidFill>
                  <a:latin typeface="+mn-lt"/>
                </a:rPr>
                <a:t>P</a:t>
              </a:r>
              <a:r>
                <a:rPr lang="es-ES" sz="3600" dirty="0">
                  <a:latin typeface="+mn-lt"/>
                </a:rPr>
                <a:t>ROGRESANDO</a:t>
              </a:r>
            </a:p>
          </p:txBody>
        </p:sp>
        <p:sp>
          <p:nvSpPr>
            <p:cNvPr id="13" name="12 Abrir llave"/>
            <p:cNvSpPr/>
            <p:nvPr/>
          </p:nvSpPr>
          <p:spPr>
            <a:xfrm>
              <a:off x="3419872" y="3933056"/>
              <a:ext cx="360040" cy="2664296"/>
            </a:xfrm>
            <a:prstGeom prst="lef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57646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187624" y="3404540"/>
            <a:ext cx="6813456" cy="2664296"/>
            <a:chOff x="638864" y="3933056"/>
            <a:chExt cx="6813456" cy="2664296"/>
          </a:xfrm>
        </p:grpSpPr>
        <p:sp>
          <p:nvSpPr>
            <p:cNvPr id="5" name="4 CuadroTexto"/>
            <p:cNvSpPr txBox="1"/>
            <p:nvPr/>
          </p:nvSpPr>
          <p:spPr>
            <a:xfrm>
              <a:off x="638864" y="4869160"/>
              <a:ext cx="3317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rgbClr val="FFC000"/>
                  </a:solidFill>
                  <a:latin typeface="Arial Rounded MT Bold" panose="020F0704030504030204" pitchFamily="34" charset="0"/>
                </a:rPr>
                <a:t>A</a:t>
              </a:r>
              <a:r>
                <a:rPr lang="es-ES" sz="3600" dirty="0">
                  <a:solidFill>
                    <a:srgbClr val="92D050"/>
                  </a:solidFill>
                  <a:latin typeface="Algerian" panose="04020705040A02060702" pitchFamily="82" charset="0"/>
                </a:rPr>
                <a:t>L</a:t>
              </a:r>
              <a:r>
                <a:rPr lang="es-ES" sz="3600" dirty="0">
                  <a:solidFill>
                    <a:srgbClr val="0070C0"/>
                  </a:solidFill>
                  <a:latin typeface="Britannic Bold" panose="020B0903060703020204" pitchFamily="34" charset="0"/>
                </a:rPr>
                <a:t>U</a:t>
              </a:r>
              <a:r>
                <a:rPr lang="es-ES" sz="3600" dirty="0">
                  <a:solidFill>
                    <a:srgbClr val="FF0000"/>
                  </a:solidFill>
                  <a:latin typeface="Brush Script MT" panose="03060802040406070304" pitchFamily="66" charset="0"/>
                </a:rPr>
                <a:t>M</a:t>
              </a:r>
              <a:r>
                <a:rPr lang="es-ES" sz="3600" dirty="0">
                  <a:solidFill>
                    <a:srgbClr val="7030A0"/>
                  </a:solidFill>
                  <a:latin typeface="Chiller" panose="04020404031007020602" pitchFamily="82" charset="0"/>
                </a:rPr>
                <a:t>N</a:t>
              </a:r>
              <a:r>
                <a:rPr lang="es-ES" sz="3600" dirty="0">
                  <a:solidFill>
                    <a:schemeClr val="accent6">
                      <a:lumMod val="75000"/>
                    </a:schemeClr>
                  </a:solidFill>
                  <a:latin typeface="Elephant" panose="02020904090505020303" pitchFamily="18" charset="0"/>
                </a:rPr>
                <a:t>A</a:t>
              </a:r>
              <a:r>
                <a:rPr lang="es-ES" sz="3600" dirty="0">
                  <a:solidFill>
                    <a:srgbClr val="FF0066"/>
                  </a:solidFill>
                  <a:latin typeface="Forte" panose="03060902040502070203" pitchFamily="66" charset="0"/>
                </a:rPr>
                <a:t>D</a:t>
              </a:r>
              <a:r>
                <a:rPr lang="es-ES" sz="3600" dirty="0">
                  <a:solidFill>
                    <a:schemeClr val="accent6">
                      <a:lumMod val="50000"/>
                    </a:schemeClr>
                  </a:solidFill>
                  <a:latin typeface="Freestyle Script" panose="030804020302050B0404" pitchFamily="66" charset="0"/>
                </a:rPr>
                <a:t>O</a:t>
              </a: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3779912" y="4077072"/>
              <a:ext cx="3672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chemeClr val="accent1"/>
                  </a:solidFill>
                  <a:latin typeface="+mn-lt"/>
                </a:rPr>
                <a:t>P</a:t>
              </a:r>
              <a:r>
                <a:rPr lang="es-ES" sz="3600" dirty="0">
                  <a:latin typeface="+mn-lt"/>
                </a:rPr>
                <a:t>RESENTE</a:t>
              </a: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3779912" y="4875803"/>
              <a:ext cx="3672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chemeClr val="accent1"/>
                  </a:solidFill>
                  <a:latin typeface="+mn-lt"/>
                </a:rPr>
                <a:t>P</a:t>
              </a:r>
              <a:r>
                <a:rPr lang="es-ES" sz="3600" dirty="0">
                  <a:latin typeface="+mn-lt"/>
                </a:rPr>
                <a:t>ARTICIPANDO</a:t>
              </a: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3779912" y="5661248"/>
              <a:ext cx="3672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chemeClr val="accent1"/>
                  </a:solidFill>
                  <a:latin typeface="+mn-lt"/>
                </a:rPr>
                <a:t>P</a:t>
              </a:r>
              <a:r>
                <a:rPr lang="es-ES" sz="3600" dirty="0">
                  <a:latin typeface="+mn-lt"/>
                </a:rPr>
                <a:t>ROGRESANDO</a:t>
              </a:r>
            </a:p>
          </p:txBody>
        </p:sp>
        <p:sp>
          <p:nvSpPr>
            <p:cNvPr id="9" name="8 Abrir llave"/>
            <p:cNvSpPr/>
            <p:nvPr/>
          </p:nvSpPr>
          <p:spPr>
            <a:xfrm>
              <a:off x="3419872" y="3933056"/>
              <a:ext cx="360040" cy="2664296"/>
            </a:xfrm>
            <a:prstGeom prst="lef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990205" y="1484784"/>
            <a:ext cx="69941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>
                <a:latin typeface="Calibri Light" panose="020F0302020204030204" pitchFamily="34" charset="0"/>
              </a:rPr>
              <a:t>AULA ESPECÍFICA</a:t>
            </a:r>
          </a:p>
        </p:txBody>
      </p:sp>
      <p:pic>
        <p:nvPicPr>
          <p:cNvPr id="3074" name="Picture 2" descr="Derecho Mal Rojo - Imagen gratis en Pixab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516216" y="3628919"/>
            <a:ext cx="468052" cy="48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erecho Mal Rojo - Imagen gratis en Pixab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308304" y="4436385"/>
            <a:ext cx="468052" cy="48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erecho Mal Rojo - Imagen gratis en Pixab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359" b="-2359"/>
          <a:stretch/>
        </p:blipFill>
        <p:spPr bwMode="auto">
          <a:xfrm>
            <a:off x="7306834" y="5102229"/>
            <a:ext cx="468052" cy="48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23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187624" y="3404540"/>
            <a:ext cx="6813456" cy="2664296"/>
            <a:chOff x="638864" y="3933056"/>
            <a:chExt cx="6813456" cy="2664296"/>
          </a:xfrm>
        </p:grpSpPr>
        <p:sp>
          <p:nvSpPr>
            <p:cNvPr id="5" name="4 CuadroTexto"/>
            <p:cNvSpPr txBox="1"/>
            <p:nvPr/>
          </p:nvSpPr>
          <p:spPr>
            <a:xfrm>
              <a:off x="638864" y="4869160"/>
              <a:ext cx="3317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rgbClr val="FFC000"/>
                  </a:solidFill>
                  <a:latin typeface="Arial Rounded MT Bold" panose="020F0704030504030204" pitchFamily="34" charset="0"/>
                </a:rPr>
                <a:t>A</a:t>
              </a:r>
              <a:r>
                <a:rPr lang="es-ES" sz="3600" dirty="0">
                  <a:solidFill>
                    <a:srgbClr val="92D050"/>
                  </a:solidFill>
                  <a:latin typeface="Algerian" panose="04020705040A02060702" pitchFamily="82" charset="0"/>
                </a:rPr>
                <a:t>L</a:t>
              </a:r>
              <a:r>
                <a:rPr lang="es-ES" sz="3600" dirty="0">
                  <a:solidFill>
                    <a:srgbClr val="0070C0"/>
                  </a:solidFill>
                  <a:latin typeface="Britannic Bold" panose="020B0903060703020204" pitchFamily="34" charset="0"/>
                </a:rPr>
                <a:t>U</a:t>
              </a:r>
              <a:r>
                <a:rPr lang="es-ES" sz="3600" dirty="0">
                  <a:solidFill>
                    <a:srgbClr val="FF0000"/>
                  </a:solidFill>
                  <a:latin typeface="Brush Script MT" panose="03060802040406070304" pitchFamily="66" charset="0"/>
                </a:rPr>
                <a:t>M</a:t>
              </a:r>
              <a:r>
                <a:rPr lang="es-ES" sz="3600" dirty="0">
                  <a:solidFill>
                    <a:srgbClr val="7030A0"/>
                  </a:solidFill>
                  <a:latin typeface="Chiller" panose="04020404031007020602" pitchFamily="82" charset="0"/>
                </a:rPr>
                <a:t>N</a:t>
              </a:r>
              <a:r>
                <a:rPr lang="es-ES" sz="3600" dirty="0">
                  <a:solidFill>
                    <a:schemeClr val="accent6">
                      <a:lumMod val="75000"/>
                    </a:schemeClr>
                  </a:solidFill>
                  <a:latin typeface="Elephant" panose="02020904090505020303" pitchFamily="18" charset="0"/>
                </a:rPr>
                <a:t>A</a:t>
              </a:r>
              <a:r>
                <a:rPr lang="es-ES" sz="3600" dirty="0">
                  <a:solidFill>
                    <a:srgbClr val="FF0066"/>
                  </a:solidFill>
                  <a:latin typeface="Forte" panose="03060902040502070203" pitchFamily="66" charset="0"/>
                </a:rPr>
                <a:t>D</a:t>
              </a:r>
              <a:r>
                <a:rPr lang="es-ES" sz="3600" dirty="0">
                  <a:solidFill>
                    <a:schemeClr val="accent6">
                      <a:lumMod val="50000"/>
                    </a:schemeClr>
                  </a:solidFill>
                  <a:latin typeface="Freestyle Script" panose="030804020302050B0404" pitchFamily="66" charset="0"/>
                </a:rPr>
                <a:t>O</a:t>
              </a: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3779912" y="4077072"/>
              <a:ext cx="3672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chemeClr val="accent1"/>
                  </a:solidFill>
                  <a:latin typeface="+mn-lt"/>
                </a:rPr>
                <a:t>P</a:t>
              </a:r>
              <a:r>
                <a:rPr lang="es-ES" sz="3600" dirty="0">
                  <a:latin typeface="+mn-lt"/>
                </a:rPr>
                <a:t>RESENTE</a:t>
              </a: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3779912" y="4875803"/>
              <a:ext cx="3672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chemeClr val="accent1"/>
                  </a:solidFill>
                  <a:latin typeface="+mn-lt"/>
                </a:rPr>
                <a:t>P</a:t>
              </a:r>
              <a:r>
                <a:rPr lang="es-ES" sz="3600" dirty="0">
                  <a:latin typeface="+mn-lt"/>
                </a:rPr>
                <a:t>ARTICIPANDO</a:t>
              </a: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3779912" y="5661248"/>
              <a:ext cx="3672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chemeClr val="accent1"/>
                  </a:solidFill>
                  <a:latin typeface="+mn-lt"/>
                </a:rPr>
                <a:t>P</a:t>
              </a:r>
              <a:r>
                <a:rPr lang="es-ES" sz="3600" dirty="0">
                  <a:latin typeface="+mn-lt"/>
                </a:rPr>
                <a:t>ROGRESANDO</a:t>
              </a:r>
            </a:p>
          </p:txBody>
        </p:sp>
        <p:sp>
          <p:nvSpPr>
            <p:cNvPr id="9" name="8 Abrir llave"/>
            <p:cNvSpPr/>
            <p:nvPr/>
          </p:nvSpPr>
          <p:spPr>
            <a:xfrm>
              <a:off x="3419872" y="3933056"/>
              <a:ext cx="360040" cy="2664296"/>
            </a:xfrm>
            <a:prstGeom prst="lef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179512" y="1484783"/>
            <a:ext cx="9073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>
                <a:latin typeface="Calibri Light" panose="020F0302020204030204" pitchFamily="34" charset="0"/>
              </a:rPr>
              <a:t>ADAPTACIÓN CURRICULAR</a:t>
            </a:r>
          </a:p>
        </p:txBody>
      </p:sp>
      <p:pic>
        <p:nvPicPr>
          <p:cNvPr id="3074" name="Picture 2" descr="Derecho Mal Rojo - Imagen gratis en Pixab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516216" y="3628919"/>
            <a:ext cx="468052" cy="48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erecho Mal Rojo - Imagen gratis en Pixab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308304" y="4436385"/>
            <a:ext cx="468052" cy="48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erecho Mal Rojo - Imagen gratis en Pixab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359" b="-2359"/>
          <a:stretch/>
        </p:blipFill>
        <p:spPr bwMode="auto">
          <a:xfrm>
            <a:off x="7306834" y="5102229"/>
            <a:ext cx="468052" cy="48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erecho Mal Rojo - Imagen gratis en Pixab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359" b="-2359"/>
          <a:stretch/>
        </p:blipFill>
        <p:spPr bwMode="auto">
          <a:xfrm>
            <a:off x="7074278" y="3682214"/>
            <a:ext cx="468052" cy="48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73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3191761" cy="4552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flecha dibujada a la derecha icono grat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65062">
            <a:off x="3780716" y="783063"/>
            <a:ext cx="1450992" cy="145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459505" y="308230"/>
            <a:ext cx="840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dirty="0">
                <a:latin typeface="Freestyle Script" panose="030804020302050B0404" pitchFamily="66" charset="0"/>
              </a:rPr>
              <a:t>yo</a:t>
            </a:r>
          </a:p>
        </p:txBody>
      </p:sp>
    </p:spTree>
    <p:extLst>
      <p:ext uri="{BB962C8B-B14F-4D97-AF65-F5344CB8AC3E}">
        <p14:creationId xmlns:p14="http://schemas.microsoft.com/office/powerpoint/2010/main" val="3654220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187624" y="3404540"/>
            <a:ext cx="6813456" cy="2664296"/>
            <a:chOff x="638864" y="3933056"/>
            <a:chExt cx="6813456" cy="2664296"/>
          </a:xfrm>
        </p:grpSpPr>
        <p:sp>
          <p:nvSpPr>
            <p:cNvPr id="5" name="4 CuadroTexto"/>
            <p:cNvSpPr txBox="1"/>
            <p:nvPr/>
          </p:nvSpPr>
          <p:spPr>
            <a:xfrm>
              <a:off x="638864" y="4869160"/>
              <a:ext cx="3317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rgbClr val="FFC000"/>
                  </a:solidFill>
                  <a:latin typeface="Arial Rounded MT Bold" panose="020F0704030504030204" pitchFamily="34" charset="0"/>
                </a:rPr>
                <a:t>A</a:t>
              </a:r>
              <a:r>
                <a:rPr lang="es-ES" sz="3600" dirty="0">
                  <a:solidFill>
                    <a:srgbClr val="92D050"/>
                  </a:solidFill>
                  <a:latin typeface="Algerian" panose="04020705040A02060702" pitchFamily="82" charset="0"/>
                </a:rPr>
                <a:t>L</a:t>
              </a:r>
              <a:r>
                <a:rPr lang="es-ES" sz="3600" dirty="0">
                  <a:solidFill>
                    <a:srgbClr val="0070C0"/>
                  </a:solidFill>
                  <a:latin typeface="Britannic Bold" panose="020B0903060703020204" pitchFamily="34" charset="0"/>
                </a:rPr>
                <a:t>U</a:t>
              </a:r>
              <a:r>
                <a:rPr lang="es-ES" sz="3600" dirty="0">
                  <a:solidFill>
                    <a:srgbClr val="FF0000"/>
                  </a:solidFill>
                  <a:latin typeface="Brush Script MT" panose="03060802040406070304" pitchFamily="66" charset="0"/>
                </a:rPr>
                <a:t>M</a:t>
              </a:r>
              <a:r>
                <a:rPr lang="es-ES" sz="3600" dirty="0">
                  <a:solidFill>
                    <a:srgbClr val="7030A0"/>
                  </a:solidFill>
                  <a:latin typeface="Chiller" panose="04020404031007020602" pitchFamily="82" charset="0"/>
                </a:rPr>
                <a:t>N</a:t>
              </a:r>
              <a:r>
                <a:rPr lang="es-ES" sz="3600" dirty="0">
                  <a:solidFill>
                    <a:schemeClr val="accent6">
                      <a:lumMod val="75000"/>
                    </a:schemeClr>
                  </a:solidFill>
                  <a:latin typeface="Elephant" panose="02020904090505020303" pitchFamily="18" charset="0"/>
                </a:rPr>
                <a:t>A</a:t>
              </a:r>
              <a:r>
                <a:rPr lang="es-ES" sz="3600" dirty="0">
                  <a:solidFill>
                    <a:srgbClr val="FF0066"/>
                  </a:solidFill>
                  <a:latin typeface="Forte" panose="03060902040502070203" pitchFamily="66" charset="0"/>
                </a:rPr>
                <a:t>D</a:t>
              </a:r>
              <a:r>
                <a:rPr lang="es-ES" sz="3600" dirty="0">
                  <a:solidFill>
                    <a:schemeClr val="accent6">
                      <a:lumMod val="50000"/>
                    </a:schemeClr>
                  </a:solidFill>
                  <a:latin typeface="Freestyle Script" panose="030804020302050B0404" pitchFamily="66" charset="0"/>
                </a:rPr>
                <a:t>O</a:t>
              </a: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3779912" y="4077072"/>
              <a:ext cx="3672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chemeClr val="accent1"/>
                  </a:solidFill>
                  <a:latin typeface="+mn-lt"/>
                </a:rPr>
                <a:t>P</a:t>
              </a:r>
              <a:r>
                <a:rPr lang="es-ES" sz="3600" dirty="0">
                  <a:latin typeface="+mn-lt"/>
                </a:rPr>
                <a:t>RESENTE</a:t>
              </a: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3779912" y="4875803"/>
              <a:ext cx="3672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chemeClr val="accent1"/>
                  </a:solidFill>
                  <a:latin typeface="+mn-lt"/>
                </a:rPr>
                <a:t>P</a:t>
              </a:r>
              <a:r>
                <a:rPr lang="es-ES" sz="3600" dirty="0">
                  <a:latin typeface="+mn-lt"/>
                </a:rPr>
                <a:t>ARTICIPANDO</a:t>
              </a: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3779912" y="5661248"/>
              <a:ext cx="3672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chemeClr val="accent1"/>
                  </a:solidFill>
                  <a:latin typeface="+mn-lt"/>
                </a:rPr>
                <a:t>P</a:t>
              </a:r>
              <a:r>
                <a:rPr lang="es-ES" sz="3600" dirty="0">
                  <a:latin typeface="+mn-lt"/>
                </a:rPr>
                <a:t>ROGRESANDO</a:t>
              </a:r>
            </a:p>
          </p:txBody>
        </p:sp>
        <p:sp>
          <p:nvSpPr>
            <p:cNvPr id="9" name="8 Abrir llave"/>
            <p:cNvSpPr/>
            <p:nvPr/>
          </p:nvSpPr>
          <p:spPr>
            <a:xfrm>
              <a:off x="3419872" y="3933056"/>
              <a:ext cx="360040" cy="2664296"/>
            </a:xfrm>
            <a:prstGeom prst="lef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179512" y="1484783"/>
            <a:ext cx="9073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latin typeface="Calibri Light" panose="020F0302020204030204" pitchFamily="34" charset="0"/>
              </a:rPr>
              <a:t>ADAPTACIONES INDIVIDUALIZADAS</a:t>
            </a:r>
          </a:p>
          <a:p>
            <a:pPr algn="ctr"/>
            <a:r>
              <a:rPr lang="es-ES" sz="4800" dirty="0">
                <a:latin typeface="Calibri Light" panose="020F0302020204030204" pitchFamily="34" charset="0"/>
              </a:rPr>
              <a:t>DE MATERIAL</a:t>
            </a:r>
          </a:p>
        </p:txBody>
      </p:sp>
      <p:pic>
        <p:nvPicPr>
          <p:cNvPr id="12" name="Picture 2" descr="Derecho Mal Rojo - Imagen gratis en Pixab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308304" y="4436385"/>
            <a:ext cx="468052" cy="48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erecho Mal Rojo - Imagen gratis en Pixab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359" b="-2359"/>
          <a:stretch/>
        </p:blipFill>
        <p:spPr bwMode="auto">
          <a:xfrm>
            <a:off x="7306834" y="5102229"/>
            <a:ext cx="468052" cy="48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erecho Mal Rojo - Imagen gratis en Pixab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359" b="-2359"/>
          <a:stretch/>
        </p:blipFill>
        <p:spPr bwMode="auto">
          <a:xfrm>
            <a:off x="6523130" y="3548556"/>
            <a:ext cx="468052" cy="48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8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rot="20738889">
            <a:off x="642533" y="2428053"/>
            <a:ext cx="7765376" cy="1227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6000" dirty="0"/>
              <a:t>¿La inclusión es posible?</a:t>
            </a:r>
          </a:p>
        </p:txBody>
      </p:sp>
      <p:pic>
        <p:nvPicPr>
          <p:cNvPr id="4098" name="Picture 2" descr="Exploding Head Joypixels GIF - ExplodingHead Joypixels MindBlown GIF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17032"/>
            <a:ext cx="2538037" cy="230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106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116524" y="1687055"/>
            <a:ext cx="2436827" cy="1227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9900" dirty="0"/>
              <a:t>Si</a:t>
            </a:r>
            <a:r>
              <a:rPr lang="es-ES" sz="6000" dirty="0"/>
              <a:t>.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6400438" y="769632"/>
            <a:ext cx="1543322" cy="1227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8800" dirty="0"/>
              <a:t>Si</a:t>
            </a:r>
            <a:r>
              <a:rPr lang="es-ES" sz="6000" dirty="0"/>
              <a:t>.</a:t>
            </a: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899592" y="620688"/>
            <a:ext cx="1543322" cy="1227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8800" dirty="0"/>
              <a:t>Si</a:t>
            </a:r>
            <a:r>
              <a:rPr lang="es-ES" sz="6000" dirty="0"/>
              <a:t>.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6084168" y="4365104"/>
            <a:ext cx="1543322" cy="1227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8800" dirty="0"/>
              <a:t>Si</a:t>
            </a:r>
            <a:r>
              <a:rPr lang="es-ES" sz="6000" dirty="0"/>
              <a:t>.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1767053" y="4509120"/>
            <a:ext cx="1543322" cy="1227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8800" dirty="0"/>
              <a:t>Si</a:t>
            </a:r>
            <a:r>
              <a:rPr lang="es-ES" sz="6000" dirty="0"/>
              <a:t>.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403648" y="2636912"/>
            <a:ext cx="1543322" cy="1227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6000" dirty="0"/>
              <a:t>Si</a:t>
            </a:r>
            <a:r>
              <a:rPr lang="es-ES" sz="4000" dirty="0"/>
              <a:t>.</a:t>
            </a: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6855627" y="3019678"/>
            <a:ext cx="1074652" cy="829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5400" dirty="0"/>
              <a:t>Si</a:t>
            </a:r>
            <a:r>
              <a:rPr lang="es-ES" sz="3600" dirty="0"/>
              <a:t>.</a:t>
            </a: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3779912" y="968518"/>
            <a:ext cx="1074652" cy="829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600" dirty="0"/>
              <a:t>Si</a:t>
            </a:r>
            <a:r>
              <a:rPr lang="es-ES" sz="2000" dirty="0"/>
              <a:t>.</a:t>
            </a: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4317238" y="5321802"/>
            <a:ext cx="537326" cy="555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800" dirty="0"/>
              <a:t>Si</a:t>
            </a:r>
            <a:r>
              <a:rPr lang="es-ES" sz="2000" dirty="0"/>
              <a:t>.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630929" y="4023393"/>
            <a:ext cx="537326" cy="555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800" dirty="0"/>
              <a:t>Si</a:t>
            </a:r>
            <a:r>
              <a:rPr lang="es-ES" sz="2000" dirty="0"/>
              <a:t>.</a:t>
            </a: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7675097" y="2359177"/>
            <a:ext cx="537326" cy="555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800" dirty="0"/>
              <a:t>Si</a:t>
            </a:r>
            <a:r>
              <a:rPr lang="es-ES" sz="2000" dirty="0"/>
              <a:t>.</a:t>
            </a: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7675097" y="5592696"/>
            <a:ext cx="537326" cy="555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800" dirty="0"/>
              <a:t>Si</a:t>
            </a:r>
            <a:r>
              <a:rPr lang="es-ES" sz="2000" dirty="0"/>
              <a:t>.</a:t>
            </a:r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>
          <a:xfrm>
            <a:off x="2579198" y="620688"/>
            <a:ext cx="537326" cy="555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800" dirty="0"/>
              <a:t>Si</a:t>
            </a:r>
            <a:r>
              <a:rPr lang="es-E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0342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21000801">
            <a:off x="1019429" y="2639103"/>
            <a:ext cx="6768752" cy="1143000"/>
          </a:xfrm>
        </p:spPr>
        <p:txBody>
          <a:bodyPr>
            <a:noAutofit/>
          </a:bodyPr>
          <a:lstStyle/>
          <a:p>
            <a:r>
              <a:rPr lang="es-ES" sz="9600" dirty="0"/>
              <a:t>DIVERSIDAD</a:t>
            </a:r>
          </a:p>
        </p:txBody>
      </p:sp>
    </p:spTree>
    <p:extLst>
      <p:ext uri="{BB962C8B-B14F-4D97-AF65-F5344CB8AC3E}">
        <p14:creationId xmlns:p14="http://schemas.microsoft.com/office/powerpoint/2010/main" val="108875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768752" cy="1143000"/>
          </a:xfrm>
        </p:spPr>
        <p:txBody>
          <a:bodyPr>
            <a:noAutofit/>
          </a:bodyPr>
          <a:lstStyle/>
          <a:p>
            <a:r>
              <a:rPr lang="es-ES" sz="4800" dirty="0"/>
              <a:t>Aspectos terminológicos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464038" cy="467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020272" y="6079638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Fuente: </a:t>
            </a:r>
            <a:r>
              <a:rPr lang="es-ES" sz="1600" dirty="0" err="1"/>
              <a:t>Wordart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255454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80728"/>
            <a:ext cx="4813657" cy="486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019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768752" cy="1143000"/>
          </a:xfrm>
        </p:spPr>
        <p:txBody>
          <a:bodyPr>
            <a:noAutofit/>
          </a:bodyPr>
          <a:lstStyle/>
          <a:p>
            <a:r>
              <a:rPr lang="es-ES" sz="4800" dirty="0"/>
              <a:t>Aspectos terminológicos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 rot="21000801">
            <a:off x="1019430" y="2999143"/>
            <a:ext cx="67687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600" dirty="0"/>
              <a:t>ESCUCHAR</a:t>
            </a:r>
          </a:p>
        </p:txBody>
      </p:sp>
    </p:spTree>
    <p:extLst>
      <p:ext uri="{BB962C8B-B14F-4D97-AF65-F5344CB8AC3E}">
        <p14:creationId xmlns:p14="http://schemas.microsoft.com/office/powerpoint/2010/main" val="815943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467544" y="467347"/>
            <a:ext cx="8496944" cy="8014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4400" dirty="0">
                <a:latin typeface="Arial Rounded MT Bold" panose="020F0704030504030204" pitchFamily="34" charset="0"/>
              </a:rPr>
              <a:t>Modelos de discapacidad</a:t>
            </a:r>
            <a:endParaRPr lang="es-ES" sz="6000" dirty="0">
              <a:latin typeface="Arial Rounded MT Bold" panose="020F070403050403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7544" y="1545906"/>
            <a:ext cx="443914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S" sz="3200" dirty="0">
                <a:solidFill>
                  <a:prstClr val="black"/>
                </a:solidFill>
                <a:latin typeface="Calibri Light" panose="020F0302020204030204" pitchFamily="34" charset="0"/>
              </a:rPr>
              <a:t>De prescindencia</a:t>
            </a:r>
          </a:p>
        </p:txBody>
      </p:sp>
      <p:sp>
        <p:nvSpPr>
          <p:cNvPr id="2" name="1 Flecha derecha"/>
          <p:cNvSpPr/>
          <p:nvPr/>
        </p:nvSpPr>
        <p:spPr>
          <a:xfrm>
            <a:off x="3703617" y="1968518"/>
            <a:ext cx="1046715" cy="209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5076056" y="1553826"/>
            <a:ext cx="1266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S" sz="3600" dirty="0">
                <a:solidFill>
                  <a:prstClr val="black"/>
                </a:solidFill>
                <a:latin typeface="Calibri Light" panose="020F0302020204030204" pitchFamily="34" charset="0"/>
              </a:rPr>
              <a:t>carga</a:t>
            </a:r>
            <a:endParaRPr lang="es-ES" sz="32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98483" y="2852935"/>
            <a:ext cx="3918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3200" dirty="0">
                <a:solidFill>
                  <a:prstClr val="black"/>
                </a:solidFill>
                <a:latin typeface="Calibri Light" panose="020F0302020204030204" pitchFamily="34" charset="0"/>
              </a:rPr>
              <a:t>Rehabilitador/</a:t>
            </a:r>
          </a:p>
          <a:p>
            <a:pPr lvl="0"/>
            <a:r>
              <a:rPr lang="es-ES" sz="3200" dirty="0">
                <a:solidFill>
                  <a:prstClr val="black"/>
                </a:solidFill>
                <a:latin typeface="Calibri Light" panose="020F0302020204030204" pitchFamily="34" charset="0"/>
              </a:rPr>
              <a:t>médico</a:t>
            </a:r>
          </a:p>
        </p:txBody>
      </p:sp>
      <p:sp>
        <p:nvSpPr>
          <p:cNvPr id="7" name="6 Flecha derecha"/>
          <p:cNvSpPr/>
          <p:nvPr/>
        </p:nvSpPr>
        <p:spPr>
          <a:xfrm>
            <a:off x="3180259" y="3129592"/>
            <a:ext cx="1046715" cy="209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560292" y="2800012"/>
            <a:ext cx="41881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3200" dirty="0">
                <a:solidFill>
                  <a:prstClr val="black"/>
                </a:solidFill>
                <a:latin typeface="Calibri Light" panose="020F0302020204030204" pitchFamily="34" charset="0"/>
              </a:rPr>
              <a:t>Enfermedad/necesidad de curación</a:t>
            </a:r>
            <a:endParaRPr lang="es-ES" sz="28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01117" y="6273224"/>
            <a:ext cx="8629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hlinkClick r:id="rId2"/>
              </a:rPr>
              <a:t>https://www.fuhem.es/wp-content/uploads/2019/08/Discapacidad_enfoque_Amartya_Sen.pdf</a:t>
            </a:r>
            <a:r>
              <a:rPr lang="es-ES" sz="1600" dirty="0"/>
              <a:t> 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10059" y="4221088"/>
            <a:ext cx="12652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3200" dirty="0">
                <a:solidFill>
                  <a:prstClr val="black"/>
                </a:solidFill>
                <a:latin typeface="Calibri Light" panose="020F0302020204030204" pitchFamily="34" charset="0"/>
              </a:rPr>
              <a:t>Social</a:t>
            </a:r>
          </a:p>
        </p:txBody>
      </p:sp>
      <p:sp>
        <p:nvSpPr>
          <p:cNvPr id="11" name="10 Flecha derecha"/>
          <p:cNvSpPr/>
          <p:nvPr/>
        </p:nvSpPr>
        <p:spPr>
          <a:xfrm>
            <a:off x="1777086" y="4408960"/>
            <a:ext cx="1046715" cy="209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2964529" y="4051809"/>
            <a:ext cx="29039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S" sz="3600" dirty="0">
                <a:solidFill>
                  <a:prstClr val="black"/>
                </a:solidFill>
                <a:latin typeface="Calibri Light" panose="020F0302020204030204" pitchFamily="34" charset="0"/>
              </a:rPr>
              <a:t>contextual</a:t>
            </a:r>
            <a:endParaRPr lang="es-ES" sz="32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98483" y="5261110"/>
            <a:ext cx="24544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3200" dirty="0">
                <a:solidFill>
                  <a:prstClr val="black"/>
                </a:solidFill>
                <a:latin typeface="Calibri Light" panose="020F0302020204030204" pitchFamily="34" charset="0"/>
              </a:rPr>
              <a:t>De Diversidad</a:t>
            </a:r>
          </a:p>
        </p:txBody>
      </p:sp>
      <p:sp>
        <p:nvSpPr>
          <p:cNvPr id="14" name="13 Flecha derecha"/>
          <p:cNvSpPr/>
          <p:nvPr/>
        </p:nvSpPr>
        <p:spPr>
          <a:xfrm>
            <a:off x="3247006" y="5461347"/>
            <a:ext cx="1046715" cy="209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4416484" y="5042610"/>
            <a:ext cx="2903909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S" sz="3600" dirty="0">
                <a:solidFill>
                  <a:prstClr val="black"/>
                </a:solidFill>
                <a:latin typeface="Calibri Light" panose="020F0302020204030204" pitchFamily="34" charset="0"/>
              </a:rPr>
              <a:t>dignidad</a:t>
            </a:r>
            <a:endParaRPr lang="es-ES" sz="32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89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 animBg="1"/>
      <p:bldP spid="8" grpId="0"/>
      <p:bldP spid="10" grpId="0"/>
      <p:bldP spid="11" grpId="0" animBg="1"/>
      <p:bldP spid="12" grpId="0"/>
      <p:bldP spid="13" grpId="0"/>
      <p:bldP spid="14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9512" y="476672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S" sz="3200" dirty="0">
                <a:solidFill>
                  <a:prstClr val="black"/>
                </a:solidFill>
                <a:latin typeface="Calibri Light" panose="020F0302020204030204" pitchFamily="34" charset="0"/>
              </a:rPr>
              <a:t>Modelo de calidad de vida </a:t>
            </a:r>
            <a:r>
              <a:rPr lang="es-ES" sz="2400" dirty="0">
                <a:solidFill>
                  <a:prstClr val="black"/>
                </a:solidFill>
                <a:latin typeface="Calibri Light" panose="020F0302020204030204" pitchFamily="34" charset="0"/>
              </a:rPr>
              <a:t>(</a:t>
            </a:r>
            <a:r>
              <a:rPr lang="es-ES" sz="2400" dirty="0" err="1">
                <a:latin typeface="Calibri Light" panose="020F0302020204030204" pitchFamily="34" charset="0"/>
              </a:rPr>
              <a:t>Schalock</a:t>
            </a:r>
            <a:r>
              <a:rPr lang="es-ES" sz="2400" dirty="0">
                <a:latin typeface="Calibri Light" panose="020F0302020204030204" pitchFamily="34" charset="0"/>
              </a:rPr>
              <a:t> y Verdugo ,2002/2003)</a:t>
            </a:r>
            <a:r>
              <a:rPr lang="es-ES" sz="240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3" y="1123003"/>
            <a:ext cx="7949415" cy="497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436096" y="609329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Imagen: Autismo </a:t>
            </a:r>
            <a:r>
              <a:rPr lang="es-ES" dirty="0" err="1"/>
              <a:t>madrid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0381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Bookmark free icon"/>
          <p:cNvSpPr>
            <a:spLocks noChangeAspect="1" noChangeArrowheads="1"/>
          </p:cNvSpPr>
          <p:nvPr/>
        </p:nvSpPr>
        <p:spPr bwMode="auto">
          <a:xfrm>
            <a:off x="155575" y="-670720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alibri" pitchFamily="34" charset="0"/>
            </a:endParaRPr>
          </a:p>
        </p:txBody>
      </p:sp>
      <p:pic>
        <p:nvPicPr>
          <p:cNvPr id="22531" name="Picture 3" descr="C:\Users\sloprod\Downloads\office-blo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246981"/>
            <a:ext cx="1584325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sloprod\Downloads\care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5350" y="3359943"/>
            <a:ext cx="1366838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C:\Users\sloprod\Downloads\male-cartoon-on-wheel-chai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0050" y="3353593"/>
            <a:ext cx="132873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10 Grupo"/>
          <p:cNvGrpSpPr>
            <a:grpSpLocks/>
          </p:cNvGrpSpPr>
          <p:nvPr/>
        </p:nvGrpSpPr>
        <p:grpSpPr bwMode="auto">
          <a:xfrm>
            <a:off x="1476375" y="2255043"/>
            <a:ext cx="1958975" cy="1584325"/>
            <a:chOff x="1475656" y="2780928"/>
            <a:chExt cx="1960210" cy="1584176"/>
          </a:xfrm>
        </p:grpSpPr>
        <p:sp>
          <p:nvSpPr>
            <p:cNvPr id="5" name="4 Rectángulo redondeado"/>
            <p:cNvSpPr/>
            <p:nvPr/>
          </p:nvSpPr>
          <p:spPr>
            <a:xfrm>
              <a:off x="1475656" y="2780928"/>
              <a:ext cx="1960210" cy="863519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22538" name="7 CuadroTexto"/>
            <p:cNvSpPr txBox="1">
              <a:spLocks noChangeArrowheads="1"/>
            </p:cNvSpPr>
            <p:nvPr/>
          </p:nvSpPr>
          <p:spPr bwMode="auto">
            <a:xfrm>
              <a:off x="1572634" y="3028310"/>
              <a:ext cx="176625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sz="2000" b="1">
                  <a:latin typeface="Calibri" pitchFamily="34" charset="0"/>
                </a:rPr>
                <a:t>DISCAPACIDAD</a:t>
              </a:r>
            </a:p>
          </p:txBody>
        </p:sp>
        <p:cxnSp>
          <p:nvCxnSpPr>
            <p:cNvPr id="10" name="9 Conector recto"/>
            <p:cNvCxnSpPr>
              <a:stCxn id="5" idx="2"/>
            </p:cNvCxnSpPr>
            <p:nvPr/>
          </p:nvCxnSpPr>
          <p:spPr>
            <a:xfrm>
              <a:off x="2455762" y="3644447"/>
              <a:ext cx="0" cy="720657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1116013" y="5369718"/>
            <a:ext cx="707231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>
                <a:latin typeface="Calibri" pitchFamily="34" charset="0"/>
              </a:rPr>
              <a:t>Discapacidad centrada en la persona</a:t>
            </a:r>
          </a:p>
        </p:txBody>
      </p:sp>
      <p:pic>
        <p:nvPicPr>
          <p:cNvPr id="19" name="Picture 4" descr="C:\Users\sloprod\Downloads\ram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6425" y="3334543"/>
            <a:ext cx="1652588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44" y="582677"/>
            <a:ext cx="1615506" cy="65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58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4853" b="3477"/>
          <a:stretch/>
        </p:blipFill>
        <p:spPr bwMode="auto">
          <a:xfrm>
            <a:off x="575556" y="1601393"/>
            <a:ext cx="7992888" cy="3655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1255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Bookmark free icon"/>
          <p:cNvSpPr>
            <a:spLocks noChangeAspect="1" noChangeArrowheads="1"/>
          </p:cNvSpPr>
          <p:nvPr/>
        </p:nvSpPr>
        <p:spPr bwMode="auto">
          <a:xfrm>
            <a:off x="155574" y="-670720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alibri" pitchFamily="34" charset="0"/>
            </a:endParaRPr>
          </a:p>
        </p:txBody>
      </p:sp>
      <p:pic>
        <p:nvPicPr>
          <p:cNvPr id="24579" name="Picture 3" descr="C:\Users\sloprod\Downloads\office-blo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2" y="1246981"/>
            <a:ext cx="1584325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C:\Users\sloprod\Downloads\ram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7" y="3191668"/>
            <a:ext cx="1652587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C:\Users\sloprod\Downloads\male-cartoon-on-wheel-chai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0049" y="3353593"/>
            <a:ext cx="132873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10 Grupo"/>
          <p:cNvGrpSpPr>
            <a:grpSpLocks/>
          </p:cNvGrpSpPr>
          <p:nvPr/>
        </p:nvGrpSpPr>
        <p:grpSpPr bwMode="auto">
          <a:xfrm>
            <a:off x="1519237" y="2255043"/>
            <a:ext cx="1960562" cy="1584325"/>
            <a:chOff x="1475656" y="2780928"/>
            <a:chExt cx="1960210" cy="1584176"/>
          </a:xfrm>
        </p:grpSpPr>
        <p:sp>
          <p:nvSpPr>
            <p:cNvPr id="5" name="4 Rectángulo redondeado"/>
            <p:cNvSpPr/>
            <p:nvPr/>
          </p:nvSpPr>
          <p:spPr>
            <a:xfrm>
              <a:off x="1475656" y="2780928"/>
              <a:ext cx="1960210" cy="863519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24586" name="7 CuadroTexto"/>
            <p:cNvSpPr txBox="1">
              <a:spLocks noChangeArrowheads="1"/>
            </p:cNvSpPr>
            <p:nvPr/>
          </p:nvSpPr>
          <p:spPr bwMode="auto">
            <a:xfrm>
              <a:off x="1572634" y="3028310"/>
              <a:ext cx="176625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sz="2000" b="1">
                  <a:latin typeface="Calibri" pitchFamily="34" charset="0"/>
                </a:rPr>
                <a:t>DISCAPACIDAD</a:t>
              </a:r>
            </a:p>
          </p:txBody>
        </p:sp>
        <p:cxnSp>
          <p:nvCxnSpPr>
            <p:cNvPr id="10" name="9 Conector recto"/>
            <p:cNvCxnSpPr>
              <a:stCxn id="5" idx="2"/>
            </p:cNvCxnSpPr>
            <p:nvPr/>
          </p:nvCxnSpPr>
          <p:spPr>
            <a:xfrm>
              <a:off x="2456555" y="3644447"/>
              <a:ext cx="0" cy="720657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1116012" y="5369718"/>
            <a:ext cx="707231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 dirty="0">
                <a:latin typeface="Calibri" pitchFamily="34" charset="0"/>
              </a:rPr>
              <a:t>Discapacidad centrada en el CONTEXTO</a:t>
            </a:r>
          </a:p>
        </p:txBody>
      </p:sp>
      <p:pic>
        <p:nvPicPr>
          <p:cNvPr id="14" name="Picture 5" descr="C:\Users\sloprod\Downloads\career.png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721099" y="1970881"/>
            <a:ext cx="930275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77"/>
            <a:ext cx="1615506" cy="65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53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7 -0.02361 L -0.00972 -0.11273 C -0.00243 -0.13171 0.01146 -0.15254 0.02987 -0.17013 C 0.04948 -0.19027 0.06893 -0.20162 0.08421 -0.20462 L 0.16042 -0.22037 " pathEditMode="relative" rAng="-2170311" ptsTypes="FffFF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5" y="-1233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539552" y="467347"/>
            <a:ext cx="8280920" cy="8014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4000" dirty="0">
                <a:latin typeface="Arial Rounded MT Bold" panose="020F0704030504030204" pitchFamily="34" charset="0"/>
              </a:rPr>
              <a:t>La importancia de los contextos </a:t>
            </a:r>
            <a:endParaRPr lang="es-ES" sz="5400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3" descr="C:\Users\sloprod\Downloads\office-blo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3" y="2286483"/>
            <a:ext cx="1584325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sloprod\Downloads\male-cartoon-on-wheel-chai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4539" y="3972146"/>
            <a:ext cx="1480060" cy="1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sloprod\Downloads\care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63888" y="4086683"/>
            <a:ext cx="1363197" cy="1365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153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539552" y="537928"/>
            <a:ext cx="8280920" cy="8014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4000" dirty="0">
                <a:latin typeface="Arial Rounded MT Bold" panose="020F0704030504030204" pitchFamily="34" charset="0"/>
              </a:rPr>
              <a:t>La importancia de los contextos </a:t>
            </a:r>
            <a:endParaRPr lang="es-ES" sz="5400" dirty="0">
              <a:latin typeface="Arial Rounded MT Bold" panose="020F070403050403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59532" y="2852936"/>
            <a:ext cx="8640960" cy="184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s-ES" sz="4000" dirty="0">
                <a:solidFill>
                  <a:prstClr val="black"/>
                </a:solidFill>
                <a:latin typeface="Calibri Light" panose="020F0302020204030204" pitchFamily="34" charset="0"/>
              </a:rPr>
              <a:t>El contexto “</a:t>
            </a:r>
            <a:r>
              <a:rPr lang="es-ES" sz="4000" dirty="0" err="1">
                <a:solidFill>
                  <a:prstClr val="black"/>
                </a:solidFill>
                <a:latin typeface="Calibri Light" panose="020F0302020204030204" pitchFamily="34" charset="0"/>
              </a:rPr>
              <a:t>discapacitante</a:t>
            </a:r>
            <a:r>
              <a:rPr lang="es-ES" sz="4000" dirty="0">
                <a:solidFill>
                  <a:prstClr val="black"/>
                </a:solidFill>
                <a:latin typeface="Calibri Light" panose="020F0302020204030204" pitchFamily="34" charset="0"/>
              </a:rPr>
              <a:t>” o no, </a:t>
            </a:r>
          </a:p>
          <a:p>
            <a:pPr lvl="0" algn="ctr">
              <a:lnSpc>
                <a:spcPct val="150000"/>
              </a:lnSpc>
            </a:pPr>
            <a:r>
              <a:rPr lang="es-ES" sz="4000" dirty="0">
                <a:solidFill>
                  <a:prstClr val="black"/>
                </a:solidFill>
                <a:latin typeface="Calibri Light" panose="020F0302020204030204" pitchFamily="34" charset="0"/>
              </a:rPr>
              <a:t>será lo que limite a la persona</a:t>
            </a:r>
            <a:r>
              <a:rPr lang="es-ES" sz="3200" dirty="0">
                <a:solidFill>
                  <a:prstClr val="black"/>
                </a:solidFill>
                <a:latin typeface="Calibri Light" panose="020F0302020204030204" pitchFamily="34" charset="0"/>
              </a:rPr>
              <a:t>.</a:t>
            </a:r>
            <a:endParaRPr lang="es-ES" sz="24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738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539552" y="467347"/>
            <a:ext cx="8280920" cy="8014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4000" dirty="0">
                <a:latin typeface="Arial Rounded MT Bold" panose="020F0704030504030204" pitchFamily="34" charset="0"/>
              </a:rPr>
              <a:t>La importancia de los contextos </a:t>
            </a:r>
            <a:endParaRPr lang="es-ES" sz="5400" dirty="0">
              <a:latin typeface="Arial Rounded MT Bold" panose="020F070403050403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91"/>
          <a:stretch/>
        </p:blipFill>
        <p:spPr bwMode="auto">
          <a:xfrm>
            <a:off x="574643" y="1988840"/>
            <a:ext cx="2465440" cy="328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6" r="33496"/>
          <a:stretch/>
        </p:blipFill>
        <p:spPr bwMode="auto">
          <a:xfrm>
            <a:off x="3447292" y="1988840"/>
            <a:ext cx="2465440" cy="328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4" r="318"/>
          <a:stretch/>
        </p:blipFill>
        <p:spPr bwMode="auto">
          <a:xfrm>
            <a:off x="6331281" y="1988840"/>
            <a:ext cx="2465440" cy="328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721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539552" y="467347"/>
            <a:ext cx="8280920" cy="8014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4000" dirty="0">
                <a:latin typeface="Arial Rounded MT Bold" panose="020F0704030504030204" pitchFamily="34" charset="0"/>
              </a:rPr>
              <a:t>La importancia de los contextos </a:t>
            </a:r>
            <a:endParaRPr lang="es-ES" sz="5400" dirty="0">
              <a:latin typeface="Arial Rounded MT Bold" panose="020F070403050403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03041"/>
            <a:ext cx="54006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83827"/>
            <a:ext cx="1064146" cy="106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224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539552" y="467347"/>
            <a:ext cx="8280920" cy="8014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4000" dirty="0">
                <a:latin typeface="Arial Rounded MT Bold" panose="020F0704030504030204" pitchFamily="34" charset="0"/>
              </a:rPr>
              <a:t>La importancia de los contextos </a:t>
            </a:r>
            <a:endParaRPr lang="es-ES" sz="5400" dirty="0">
              <a:latin typeface="Arial Rounded MT Bold" panose="020F070403050403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03041"/>
            <a:ext cx="54006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51" b="100000" l="10726" r="906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2003041"/>
            <a:ext cx="3470691" cy="264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979" y1="96563" x2="41979" y2="96563"/>
                        <a14:foregroundMark x1="60729" y1="96875" x2="60729" y2="96875"/>
                        <a14:foregroundMark x1="79375" y1="31563" x2="79375" y2="31563"/>
                        <a14:foregroundMark x1="87083" y1="89375" x2="87083" y2="89375"/>
                        <a14:foregroundMark x1="96146" y1="97969" x2="96146" y2="97969"/>
                        <a14:foregroundMark x1="82396" y1="24219" x2="82396" y2="24219"/>
                        <a14:foregroundMark x1="74896" y1="27656" x2="84896" y2="23281"/>
                        <a14:foregroundMark x1="64271" y1="89219" x2="97917" y2="79375"/>
                        <a14:foregroundMark x1="75521" y1="23594" x2="75521" y2="23594"/>
                        <a14:foregroundMark x1="76875" y1="21563" x2="80208" y2="19531"/>
                        <a14:foregroundMark x1="73125" y1="25938" x2="72292" y2="30156"/>
                        <a14:foregroundMark x1="91250" y1="97969" x2="94583" y2="97500"/>
                        <a14:foregroundMark x1="87083" y1="22344" x2="89688" y2="31563"/>
                        <a14:backgroundMark x1="67604" y1="11719" x2="44583" y2="77031"/>
                        <a14:backgroundMark x1="41042" y1="20625" x2="20938" y2="67969"/>
                        <a14:backgroundMark x1="47083" y1="18281" x2="14479" y2="32969"/>
                        <a14:backgroundMark x1="71563" y1="64375" x2="71563" y2="64375"/>
                        <a14:backgroundMark x1="49896" y1="77656" x2="31979" y2="9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68172"/>
            <a:ext cx="54006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70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539552" y="467347"/>
            <a:ext cx="8280920" cy="8014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4000" dirty="0">
                <a:latin typeface="Arial Rounded MT Bold" panose="020F0704030504030204" pitchFamily="34" charset="0"/>
              </a:rPr>
              <a:t>La importancia de los contextos </a:t>
            </a:r>
            <a:endParaRPr lang="es-ES" sz="5400" dirty="0">
              <a:latin typeface="Arial Rounded MT Bold" panose="020F070403050403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95949"/>
            <a:ext cx="716879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542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539552" y="467347"/>
            <a:ext cx="8280920" cy="8014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4000" dirty="0">
                <a:latin typeface="Arial Rounded MT Bold" panose="020F0704030504030204" pitchFamily="34" charset="0"/>
              </a:rPr>
              <a:t>La importancia de los contextos </a:t>
            </a:r>
            <a:endParaRPr lang="es-ES" sz="5400" dirty="0">
              <a:latin typeface="Arial Rounded MT Bold" panose="020F070403050403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14" y="1830229"/>
            <a:ext cx="716879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09" r="100000">
                        <a14:backgroundMark x1="69360" y1="8686" x2="83689" y2="22400"/>
                        <a14:backgroundMark x1="31555" y1="2857" x2="43293" y2="1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14" y="3682692"/>
            <a:ext cx="1634340" cy="217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606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2279"/>
            <a:ext cx="616929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534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" t="1642" r="6280" b="-1642"/>
          <a:stretch/>
        </p:blipFill>
        <p:spPr bwMode="auto">
          <a:xfrm>
            <a:off x="395536" y="115516"/>
            <a:ext cx="8568952" cy="68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282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309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53692" y="1610375"/>
            <a:ext cx="23774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latin typeface="Calibri Light" panose="020F0302020204030204" pitchFamily="34" charset="0"/>
              </a:rPr>
              <a:t>¿Por qué no atiende?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054835" y="600136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Calibri Light" panose="020F0302020204030204" pitchFamily="34" charset="0"/>
              </a:rPr>
              <a:t>¿Por qué no se relaciona con los compañeros/as?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211369" y="3037022"/>
            <a:ext cx="4320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Calibri Light" panose="020F0302020204030204" pitchFamily="34" charset="0"/>
              </a:rPr>
              <a:t>¿Por qué interrumpe constantemente?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45804" y="3026402"/>
            <a:ext cx="29517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Calibri Light" panose="020F0302020204030204" pitchFamily="34" charset="0"/>
              </a:rPr>
              <a:t>¿Por qué no me contesta?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25422" y="571173"/>
            <a:ext cx="3708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latin typeface="Calibri Light" panose="020F0302020204030204" pitchFamily="34" charset="0"/>
              </a:rPr>
              <a:t>¿Será capaz de seguir el currículo?</a:t>
            </a:r>
            <a:endParaRPr lang="es-ES" sz="2000" dirty="0">
              <a:latin typeface="Calibri Light" panose="020F030202020403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994901" y="2010485"/>
            <a:ext cx="47996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latin typeface="Calibri Light" panose="020F0302020204030204" pitchFamily="34" charset="0"/>
              </a:rPr>
              <a:t>¿</a:t>
            </a:r>
            <a:r>
              <a:rPr lang="pt-BR" sz="2000" dirty="0" err="1">
                <a:latin typeface="Calibri Light" panose="020F0302020204030204" pitchFamily="34" charset="0"/>
              </a:rPr>
              <a:t>Dónde</a:t>
            </a:r>
            <a:r>
              <a:rPr lang="pt-BR" sz="2000" dirty="0">
                <a:latin typeface="Calibri Light" panose="020F0302020204030204" pitchFamily="34" charset="0"/>
              </a:rPr>
              <a:t> </a:t>
            </a:r>
            <a:r>
              <a:rPr lang="pt-BR" sz="2000" dirty="0" err="1">
                <a:latin typeface="Calibri Light" panose="020F0302020204030204" pitchFamily="34" charset="0"/>
              </a:rPr>
              <a:t>situaré</a:t>
            </a:r>
            <a:r>
              <a:rPr lang="pt-BR" sz="2000" dirty="0">
                <a:latin typeface="Calibri Light" panose="020F0302020204030204" pitchFamily="34" charset="0"/>
              </a:rPr>
              <a:t> al </a:t>
            </a:r>
            <a:r>
              <a:rPr lang="pt-BR" sz="2000" dirty="0" err="1">
                <a:latin typeface="Calibri Light" panose="020F0302020204030204" pitchFamily="34" charset="0"/>
              </a:rPr>
              <a:t>alumnado</a:t>
            </a:r>
            <a:r>
              <a:rPr lang="pt-BR" sz="2000" dirty="0">
                <a:latin typeface="Calibri Light" panose="020F0302020204030204" pitchFamily="34" charset="0"/>
              </a:rPr>
              <a:t> dentro </a:t>
            </a:r>
            <a:r>
              <a:rPr lang="pt-BR" sz="2000" dirty="0" err="1">
                <a:latin typeface="Calibri Light" panose="020F0302020204030204" pitchFamily="34" charset="0"/>
              </a:rPr>
              <a:t>del</a:t>
            </a:r>
            <a:r>
              <a:rPr lang="pt-BR" sz="2000" dirty="0">
                <a:latin typeface="Calibri Light" panose="020F0302020204030204" pitchFamily="34" charset="0"/>
              </a:rPr>
              <a:t> aula?</a:t>
            </a:r>
            <a:endParaRPr lang="es-ES" sz="2000" dirty="0">
              <a:latin typeface="Calibri Light" panose="020F030202020403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00467" y="4299590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Calibri Light" panose="020F0302020204030204" pitchFamily="34" charset="0"/>
              </a:rPr>
              <a:t>¿Frenará el </a:t>
            </a:r>
            <a:r>
              <a:rPr lang="pt-BR" sz="2000" dirty="0" err="1">
                <a:latin typeface="Calibri Light" panose="020F0302020204030204" pitchFamily="34" charset="0"/>
              </a:rPr>
              <a:t>desarrollo</a:t>
            </a:r>
            <a:r>
              <a:rPr lang="pt-BR" sz="2000" dirty="0">
                <a:latin typeface="Calibri Light" panose="020F0302020204030204" pitchFamily="34" charset="0"/>
              </a:rPr>
              <a:t> “normal” de </a:t>
            </a:r>
            <a:r>
              <a:rPr lang="pt-BR" sz="2000" dirty="0" err="1">
                <a:latin typeface="Calibri Light" panose="020F0302020204030204" pitchFamily="34" charset="0"/>
              </a:rPr>
              <a:t>las</a:t>
            </a:r>
            <a:r>
              <a:rPr lang="pt-BR" sz="2000" dirty="0">
                <a:latin typeface="Calibri Light" panose="020F0302020204030204" pitchFamily="34" charset="0"/>
              </a:rPr>
              <a:t> </a:t>
            </a:r>
            <a:r>
              <a:rPr lang="pt-BR" sz="2000" dirty="0" err="1">
                <a:latin typeface="Calibri Light" panose="020F0302020204030204" pitchFamily="34" charset="0"/>
              </a:rPr>
              <a:t>clases</a:t>
            </a:r>
            <a:r>
              <a:rPr lang="pt-BR" sz="2000" dirty="0">
                <a:latin typeface="Calibri Light" panose="020F0302020204030204" pitchFamily="34" charset="0"/>
              </a:rPr>
              <a:t>?</a:t>
            </a:r>
            <a:endParaRPr lang="es-ES" sz="2000" dirty="0">
              <a:latin typeface="Calibri Light" panose="020F03020202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456872" y="5160372"/>
            <a:ext cx="3157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latin typeface="Calibri Light" panose="020F0302020204030204" pitchFamily="34" charset="0"/>
              </a:rPr>
              <a:t>¿Cuántos apoyos necesitará?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258668" y="5809388"/>
            <a:ext cx="3796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latin typeface="Calibri Light" panose="020F0302020204030204" pitchFamily="34" charset="0"/>
              </a:rPr>
              <a:t>¿Presentará conductas disruptivas?</a:t>
            </a:r>
          </a:p>
        </p:txBody>
      </p:sp>
    </p:spTree>
    <p:extLst>
      <p:ext uri="{BB962C8B-B14F-4D97-AF65-F5344CB8AC3E}">
        <p14:creationId xmlns:p14="http://schemas.microsoft.com/office/powerpoint/2010/main" val="29373704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536966" y="1700808"/>
            <a:ext cx="6084676" cy="12241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8000" dirty="0">
                <a:latin typeface="Arial Rounded MT Bold" panose="020F0704030504030204" pitchFamily="34" charset="0"/>
              </a:rPr>
              <a:t>BARRERAS</a:t>
            </a:r>
            <a:endParaRPr lang="es-ES" sz="11500" dirty="0">
              <a:latin typeface="Arial Rounded MT Bold" panose="020F07040305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12976"/>
            <a:ext cx="2582416" cy="258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113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383" y="2204864"/>
            <a:ext cx="2182760" cy="218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03448"/>
            <a:ext cx="2585591" cy="258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940" y="832213"/>
            <a:ext cx="1454768" cy="145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23" y="4399610"/>
            <a:ext cx="1268401" cy="126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156176" y="2210360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Calibri Light" panose="020F0302020204030204" pitchFamily="34" charset="0"/>
              </a:rPr>
              <a:t>APRENDIZAJE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156176" y="5652722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Calibri Light" panose="020F0302020204030204" pitchFamily="34" charset="0"/>
              </a:rPr>
              <a:t>PARTICIPACIÓN</a:t>
            </a:r>
          </a:p>
        </p:txBody>
      </p:sp>
    </p:spTree>
    <p:extLst>
      <p:ext uri="{BB962C8B-B14F-4D97-AF65-F5344CB8AC3E}">
        <p14:creationId xmlns:p14="http://schemas.microsoft.com/office/powerpoint/2010/main" val="2252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no icono grat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49" y="2873622"/>
            <a:ext cx="3984377" cy="398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5815" y="0"/>
            <a:ext cx="5832648" cy="50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563888" y="1674078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/>
              <a:t>¡¡LAS FÍSICAS!!</a:t>
            </a:r>
          </a:p>
        </p:txBody>
      </p:sp>
    </p:spTree>
    <p:extLst>
      <p:ext uri="{BB962C8B-B14F-4D97-AF65-F5344CB8AC3E}">
        <p14:creationId xmlns:p14="http://schemas.microsoft.com/office/powerpoint/2010/main" val="33495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5462736" cy="546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 rot="790756">
            <a:off x="4975931" y="4285282"/>
            <a:ext cx="3860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/>
              <a:t>¡¡LAS FÍSICAS!!</a:t>
            </a:r>
          </a:p>
        </p:txBody>
      </p:sp>
      <p:sp>
        <p:nvSpPr>
          <p:cNvPr id="5" name="4 CuadroTexto"/>
          <p:cNvSpPr txBox="1"/>
          <p:nvPr/>
        </p:nvSpPr>
        <p:spPr>
          <a:xfrm rot="625828">
            <a:off x="1064738" y="3502170"/>
            <a:ext cx="28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Cognitivas</a:t>
            </a:r>
          </a:p>
        </p:txBody>
      </p:sp>
      <p:sp>
        <p:nvSpPr>
          <p:cNvPr id="6" name="5 CuadroTexto"/>
          <p:cNvSpPr txBox="1"/>
          <p:nvPr/>
        </p:nvSpPr>
        <p:spPr>
          <a:xfrm rot="625828">
            <a:off x="1252249" y="2830623"/>
            <a:ext cx="2122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Sociales</a:t>
            </a:r>
          </a:p>
        </p:txBody>
      </p:sp>
      <p:sp>
        <p:nvSpPr>
          <p:cNvPr id="7" name="6 CuadroTexto"/>
          <p:cNvSpPr txBox="1"/>
          <p:nvPr/>
        </p:nvSpPr>
        <p:spPr>
          <a:xfrm rot="625828">
            <a:off x="935996" y="2290371"/>
            <a:ext cx="334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Comunicativas</a:t>
            </a:r>
          </a:p>
        </p:txBody>
      </p:sp>
      <p:sp>
        <p:nvSpPr>
          <p:cNvPr id="8" name="7 CuadroTexto"/>
          <p:cNvSpPr txBox="1"/>
          <p:nvPr/>
        </p:nvSpPr>
        <p:spPr>
          <a:xfrm rot="625828">
            <a:off x="811751" y="1374127"/>
            <a:ext cx="4328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/>
              <a:t>Estructurales</a:t>
            </a:r>
          </a:p>
        </p:txBody>
      </p:sp>
    </p:spTree>
    <p:extLst>
      <p:ext uri="{BB962C8B-B14F-4D97-AF65-F5344CB8AC3E}">
        <p14:creationId xmlns:p14="http://schemas.microsoft.com/office/powerpoint/2010/main" val="336087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734544" cy="373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77211"/>
            <a:ext cx="2910641" cy="291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963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26425" y="260648"/>
            <a:ext cx="7056784" cy="1143000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tx2"/>
                </a:solidFill>
                <a:latin typeface="Cooper Black" panose="0208090404030B020404" pitchFamily="18" charset="0"/>
              </a:rPr>
              <a:t>FÍSICAS/SENSORIALES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95536" y="1772816"/>
            <a:ext cx="3096344" cy="1080120"/>
          </a:xfrm>
        </p:spPr>
        <p:txBody>
          <a:bodyPr/>
          <a:lstStyle/>
          <a:p>
            <a:pPr marL="0" indent="0" algn="ctr">
              <a:buNone/>
            </a:pPr>
            <a:r>
              <a:rPr lang="es-ES" sz="2800" dirty="0">
                <a:latin typeface="Calibri Light" panose="020F0302020204030204" pitchFamily="34" charset="0"/>
              </a:rPr>
              <a:t>ARQUITECTÓNICAS/</a:t>
            </a:r>
          </a:p>
          <a:p>
            <a:pPr marL="0" indent="0">
              <a:buNone/>
            </a:pPr>
            <a:r>
              <a:rPr lang="es-ES" sz="2800" dirty="0">
                <a:latin typeface="Calibri Light" panose="020F0302020204030204" pitchFamily="34" charset="0"/>
              </a:rPr>
              <a:t>URBANÍSTICAS</a:t>
            </a:r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89" y="40466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251520" y="3687557"/>
            <a:ext cx="273630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800" dirty="0">
                <a:latin typeface="Calibri Light" panose="020F0302020204030204" pitchFamily="34" charset="0"/>
              </a:rPr>
              <a:t>TRANSPORTE</a:t>
            </a:r>
            <a:endParaRPr lang="es-ES" dirty="0"/>
          </a:p>
          <a:p>
            <a:pPr marL="0" indent="0">
              <a:buNone/>
            </a:pPr>
            <a:endParaRPr lang="es-ES" b="1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205119" y="5193196"/>
            <a:ext cx="2829105" cy="50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800" dirty="0">
                <a:latin typeface="Calibri Light" panose="020F0302020204030204" pitchFamily="34" charset="0"/>
              </a:rPr>
              <a:t>SENSORIALES</a:t>
            </a:r>
            <a:endParaRPr lang="es-ES" dirty="0"/>
          </a:p>
          <a:p>
            <a:pPr marL="0" indent="0">
              <a:buNone/>
            </a:pPr>
            <a:endParaRPr lang="es-ES" b="1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60" y="1916832"/>
            <a:ext cx="637263" cy="63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325" y="3612594"/>
            <a:ext cx="723035" cy="72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429" y="5119184"/>
            <a:ext cx="652077" cy="65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288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26425" y="260648"/>
            <a:ext cx="7056784" cy="1143000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tx2"/>
                </a:solidFill>
                <a:latin typeface="Cooper Black" panose="0208090404030B020404" pitchFamily="18" charset="0"/>
              </a:rPr>
              <a:t>FÍSICAS/SENSORIALES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95536" y="1772816"/>
            <a:ext cx="3096344" cy="1080120"/>
          </a:xfrm>
        </p:spPr>
        <p:txBody>
          <a:bodyPr/>
          <a:lstStyle/>
          <a:p>
            <a:pPr marL="0" indent="0" algn="ctr">
              <a:buNone/>
            </a:pPr>
            <a:r>
              <a:rPr lang="es-ES" sz="2800" dirty="0">
                <a:latin typeface="Calibri Light" panose="020F0302020204030204" pitchFamily="34" charset="0"/>
              </a:rPr>
              <a:t>ARQUITECTÓNICAS/</a:t>
            </a:r>
          </a:p>
          <a:p>
            <a:pPr marL="0" indent="0">
              <a:buNone/>
            </a:pPr>
            <a:r>
              <a:rPr lang="es-ES" sz="2800" dirty="0">
                <a:latin typeface="Calibri Light" panose="020F0302020204030204" pitchFamily="34" charset="0"/>
              </a:rPr>
              <a:t>URBANÍSTICAS</a:t>
            </a:r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89" y="40466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251520" y="3687557"/>
            <a:ext cx="273630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TRANSPORTE</a:t>
            </a:r>
            <a:endParaRPr lang="es-ES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endParaRPr lang="es-ES" b="1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205119" y="5193196"/>
            <a:ext cx="2829105" cy="50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SENSORIALES</a:t>
            </a:r>
            <a:endParaRPr lang="es-ES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endParaRPr lang="es-ES" b="1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3563887" y="1340768"/>
            <a:ext cx="5343275" cy="5256584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511" y="1434564"/>
            <a:ext cx="1900872" cy="253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34564"/>
            <a:ext cx="3096344" cy="205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64320"/>
            <a:ext cx="3888432" cy="277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039" y="2849343"/>
            <a:ext cx="637263" cy="63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750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26425" y="260648"/>
            <a:ext cx="7056784" cy="1143000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tx2"/>
                </a:solidFill>
                <a:latin typeface="Cooper Black" panose="0208090404030B020404" pitchFamily="18" charset="0"/>
              </a:rPr>
              <a:t>FÍSICAS/SENSORIALES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95536" y="1772816"/>
            <a:ext cx="3096344" cy="1080120"/>
          </a:xfrm>
        </p:spPr>
        <p:txBody>
          <a:bodyPr/>
          <a:lstStyle/>
          <a:p>
            <a:pPr marL="0" indent="0" algn="ctr">
              <a:buNone/>
            </a:pPr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ARQUITECTÓNICAS/</a:t>
            </a:r>
          </a:p>
          <a:p>
            <a:pPr marL="0" indent="0">
              <a:buNone/>
            </a:pPr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URBANÍSTICAS</a:t>
            </a:r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89" y="40466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251520" y="3687557"/>
            <a:ext cx="273630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800" dirty="0">
                <a:latin typeface="Calibri Light" panose="020F0302020204030204" pitchFamily="34" charset="0"/>
              </a:rPr>
              <a:t>TRANSPORTE</a:t>
            </a:r>
            <a:endParaRPr lang="es-ES" dirty="0"/>
          </a:p>
          <a:p>
            <a:pPr marL="0" indent="0">
              <a:buNone/>
            </a:pPr>
            <a:endParaRPr lang="es-ES" b="1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205119" y="5193196"/>
            <a:ext cx="2829105" cy="50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SENSORIALES</a:t>
            </a:r>
            <a:endParaRPr lang="es-ES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endParaRPr lang="es-ES" b="1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3563887" y="1340768"/>
            <a:ext cx="5343275" cy="5256584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98037"/>
            <a:ext cx="2587377" cy="388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203" y="1498037"/>
            <a:ext cx="3193778" cy="212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54" y="4221088"/>
            <a:ext cx="723035" cy="72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194" y="4011594"/>
            <a:ext cx="4035755" cy="238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672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26425" y="260648"/>
            <a:ext cx="7056784" cy="1143000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tx2"/>
                </a:solidFill>
                <a:latin typeface="Cooper Black" panose="0208090404030B020404" pitchFamily="18" charset="0"/>
              </a:rPr>
              <a:t>FÍSICAS/SENSORIALES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95536" y="1772816"/>
            <a:ext cx="3096344" cy="1080120"/>
          </a:xfrm>
        </p:spPr>
        <p:txBody>
          <a:bodyPr/>
          <a:lstStyle/>
          <a:p>
            <a:pPr marL="0" indent="0" algn="ctr">
              <a:buNone/>
            </a:pPr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ARQUITECTÓNICAS/</a:t>
            </a:r>
          </a:p>
          <a:p>
            <a:pPr marL="0" indent="0">
              <a:buNone/>
            </a:pPr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URBANÍSTICAS</a:t>
            </a:r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89" y="40466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251520" y="3687557"/>
            <a:ext cx="273630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TRANSPORTE</a:t>
            </a:r>
            <a:endParaRPr lang="es-ES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endParaRPr lang="es-ES" b="1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205119" y="5193196"/>
            <a:ext cx="2829105" cy="50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800" dirty="0">
                <a:latin typeface="Calibri Light" panose="020F0302020204030204" pitchFamily="34" charset="0"/>
              </a:rPr>
              <a:t>SENSORIALES</a:t>
            </a:r>
            <a:endParaRPr lang="es-ES" dirty="0"/>
          </a:p>
          <a:p>
            <a:pPr marL="0" indent="0">
              <a:buNone/>
            </a:pPr>
            <a:endParaRPr lang="es-ES" b="1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3563887" y="1340768"/>
            <a:ext cx="5343275" cy="5256584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489105"/>
            <a:ext cx="2931269" cy="219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9" r="24721"/>
          <a:stretch/>
        </p:blipFill>
        <p:spPr bwMode="auto">
          <a:xfrm>
            <a:off x="6876256" y="1462490"/>
            <a:ext cx="1829049" cy="227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87" y="3873608"/>
            <a:ext cx="3499473" cy="233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632" y="5717294"/>
            <a:ext cx="652077" cy="65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217656" y="6206588"/>
            <a:ext cx="40357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hlinkClick r:id="rId7"/>
              </a:rPr>
              <a:t>https://www.youtube.com/watch?v=Nskmiv_MNHI</a:t>
            </a:r>
            <a:r>
              <a:rPr lang="es-E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4157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/>
          <p:cNvSpPr txBox="1">
            <a:spLocks/>
          </p:cNvSpPr>
          <p:nvPr/>
        </p:nvSpPr>
        <p:spPr>
          <a:xfrm>
            <a:off x="683568" y="2420888"/>
            <a:ext cx="817067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>
                <a:latin typeface="Arial Rounded MT Bold" panose="020F0704030504030204" pitchFamily="34" charset="0"/>
              </a:rPr>
              <a:t>¿Qué esperas de esta tarde?</a:t>
            </a:r>
            <a:endParaRPr lang="es-E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443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26425" y="260648"/>
            <a:ext cx="7056784" cy="1143000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tx2"/>
                </a:solidFill>
                <a:latin typeface="Cooper Black" panose="0208090404030B020404" pitchFamily="18" charset="0"/>
              </a:rPr>
              <a:t>SOCIALES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755576" y="1844824"/>
            <a:ext cx="3096344" cy="648072"/>
          </a:xfrm>
        </p:spPr>
        <p:txBody>
          <a:bodyPr/>
          <a:lstStyle/>
          <a:p>
            <a:pPr marL="0" indent="0">
              <a:buNone/>
            </a:pPr>
            <a:r>
              <a:rPr lang="es-ES" sz="2800" dirty="0">
                <a:latin typeface="Calibri Light" panose="020F0302020204030204" pitchFamily="34" charset="0"/>
              </a:rPr>
              <a:t>ACTITUDES</a:t>
            </a:r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6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251520" y="3687557"/>
            <a:ext cx="273630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800" dirty="0">
                <a:latin typeface="Calibri Light" panose="020F0302020204030204" pitchFamily="34" charset="0"/>
              </a:rPr>
              <a:t>LENGUAJE</a:t>
            </a:r>
            <a:endParaRPr lang="es-ES" dirty="0"/>
          </a:p>
          <a:p>
            <a:pPr marL="0" indent="0">
              <a:buNone/>
            </a:pPr>
            <a:endParaRPr lang="es-ES" b="1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255558" y="5301208"/>
            <a:ext cx="273630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800" dirty="0">
                <a:latin typeface="Calibri Light" panose="020F0302020204030204" pitchFamily="34" charset="0"/>
              </a:rPr>
              <a:t>INVISIBILIZAR</a:t>
            </a:r>
            <a:endParaRPr lang="es-ES" dirty="0"/>
          </a:p>
          <a:p>
            <a:pPr marL="0" indent="0">
              <a:buNone/>
            </a:pPr>
            <a:endParaRPr lang="es-ES" b="1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269" y="1726193"/>
            <a:ext cx="785391" cy="78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87" y="3624656"/>
            <a:ext cx="710973" cy="71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449" y="5101832"/>
            <a:ext cx="847448" cy="84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645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26425" y="260648"/>
            <a:ext cx="4453687" cy="1143000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tx2"/>
                </a:solidFill>
                <a:latin typeface="Cooper Black" panose="0208090404030B020404" pitchFamily="18" charset="0"/>
              </a:rPr>
              <a:t>SOCIALES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40466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76672" y="1988840"/>
            <a:ext cx="1935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latin typeface="Calibri Light" panose="020F0302020204030204" pitchFamily="34" charset="0"/>
              </a:rPr>
              <a:t>ACTITUDES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6672" y="3520364"/>
            <a:ext cx="1692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LENGUAJE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76672" y="5301208"/>
            <a:ext cx="2116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INVISIBILIZAR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491880" y="1415292"/>
            <a:ext cx="5343275" cy="5256584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https://www.youtube.com/watch?v=n3OXf5lhctY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067944" y="19888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204" y="1782253"/>
            <a:ext cx="3081817" cy="205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859" y="4201169"/>
            <a:ext cx="2582825" cy="183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278" y="2250450"/>
            <a:ext cx="1423802" cy="142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40" y="2512060"/>
            <a:ext cx="785391" cy="78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780" y="4581128"/>
            <a:ext cx="1243300" cy="12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544108" y="6222738"/>
            <a:ext cx="3186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>
                <a:hlinkClick r:id="rId8"/>
              </a:rPr>
              <a:t>https://www.youtube.com/watch?v=EPxabI5YYpo</a:t>
            </a:r>
            <a:r>
              <a:rPr lang="es-E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3535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26425" y="260648"/>
            <a:ext cx="4453687" cy="1143000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tx2"/>
                </a:solidFill>
                <a:latin typeface="Cooper Black" panose="0208090404030B020404" pitchFamily="18" charset="0"/>
              </a:rPr>
              <a:t>SOCIALES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40466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76672" y="1988840"/>
            <a:ext cx="1935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ACTITUDES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6672" y="3520364"/>
            <a:ext cx="1692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latin typeface="Calibri Light" panose="020F0302020204030204" pitchFamily="34" charset="0"/>
              </a:rPr>
              <a:t>LENGUAJE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76672" y="5301208"/>
            <a:ext cx="2116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INVISIBILIZAR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491880" y="1415292"/>
            <a:ext cx="5343275" cy="5256584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https://www.youtube.com/watch?v=n3OXf5lhctY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067944" y="19888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69005"/>
            <a:ext cx="1577787" cy="157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903" y="1886007"/>
            <a:ext cx="165618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853348" y="404358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“Tu hijo no llega al nivel de la clase…”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904745" y="4670628"/>
            <a:ext cx="223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“No es capaz de leer”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904745" y="5301208"/>
            <a:ext cx="4620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“Es que los Down son muy cariñosos”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831308" y="5851675"/>
            <a:ext cx="4620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“Este centro no es el adecuado para tu hija”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99" y="4144321"/>
            <a:ext cx="710973" cy="71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550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30" y="476672"/>
            <a:ext cx="3645222" cy="31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88641"/>
            <a:ext cx="3600400" cy="354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52866"/>
            <a:ext cx="3168352" cy="310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7462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26425" y="260648"/>
            <a:ext cx="4453687" cy="1143000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tx2"/>
                </a:solidFill>
                <a:latin typeface="Cooper Black" panose="0208090404030B020404" pitchFamily="18" charset="0"/>
              </a:rPr>
              <a:t>SOCIALES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40466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76672" y="1988840"/>
            <a:ext cx="1935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ACTITUDES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6672" y="3520364"/>
            <a:ext cx="1692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LENGUAJE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76672" y="5301208"/>
            <a:ext cx="2116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latin typeface="Calibri Light" panose="020F0302020204030204" pitchFamily="34" charset="0"/>
              </a:rPr>
              <a:t>INVISIBILIZAR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491880" y="1415292"/>
            <a:ext cx="5343275" cy="5256584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https://www.youtube.com/watch?v=n3OXf5lhctY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067944" y="19888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3948657" y="1634897"/>
            <a:ext cx="3096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NO ESCUCHAR</a:t>
            </a:r>
          </a:p>
          <a:p>
            <a:r>
              <a:rPr lang="es-ES" sz="3200" dirty="0"/>
              <a:t>NO DAR VOZ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68" y="5797283"/>
            <a:ext cx="847448" cy="84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370" y="2835824"/>
            <a:ext cx="3540293" cy="356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290" y="2723792"/>
            <a:ext cx="3751312" cy="379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523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391070"/>
            <a:ext cx="7056784" cy="1143000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tx2"/>
                </a:solidFill>
                <a:latin typeface="Cooper Black" panose="0208090404030B020404" pitchFamily="18" charset="0"/>
              </a:rPr>
              <a:t>COGNITIVAS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356595" y="3284984"/>
            <a:ext cx="4104456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3600" dirty="0">
                <a:latin typeface="Calibri Light" panose="020F0302020204030204" pitchFamily="34" charset="0"/>
              </a:rPr>
              <a:t>PERSONA PROMEDIO</a:t>
            </a:r>
            <a:endParaRPr lang="es-ES" sz="4000" dirty="0"/>
          </a:p>
          <a:p>
            <a:pPr marL="0" indent="0">
              <a:buNone/>
            </a:pPr>
            <a:endParaRPr lang="es-ES" sz="3600" dirty="0"/>
          </a:p>
          <a:p>
            <a:endParaRPr lang="es-ES" sz="3600" dirty="0"/>
          </a:p>
          <a:p>
            <a:endParaRPr lang="es-ES" sz="3600" dirty="0"/>
          </a:p>
          <a:p>
            <a:endParaRPr lang="es-ES" sz="3600" dirty="0"/>
          </a:p>
          <a:p>
            <a:pPr marL="0" indent="0">
              <a:buNone/>
            </a:pPr>
            <a:endParaRPr lang="es-ES" sz="3600" dirty="0"/>
          </a:p>
          <a:p>
            <a:endParaRPr lang="es-ES" sz="3600" dirty="0"/>
          </a:p>
          <a:p>
            <a:endParaRPr lang="es-ES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3853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80928"/>
            <a:ext cx="136815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565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34549" y="261414"/>
            <a:ext cx="4453687" cy="1143000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tx2"/>
                </a:solidFill>
                <a:latin typeface="Cooper Black" panose="0208090404030B020404" pitchFamily="18" charset="0"/>
              </a:rPr>
              <a:t>COGNITIVAS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40466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23528" y="3551472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Calibri Light" panose="020F0302020204030204" pitchFamily="34" charset="0"/>
              </a:rPr>
              <a:t>PERSONA PROMEDIO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491880" y="1415292"/>
            <a:ext cx="5343275" cy="5256584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https://www.youtube.com/watch?v=n3OXf5lhctY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067944" y="19888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6" r="25775"/>
          <a:stretch/>
        </p:blipFill>
        <p:spPr bwMode="auto">
          <a:xfrm>
            <a:off x="3851919" y="2731661"/>
            <a:ext cx="986739" cy="210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5076056" y="1988840"/>
            <a:ext cx="35998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Mediana edad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Lectoescritura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Sentidos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Funciones ejecutivas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839" y="1521659"/>
            <a:ext cx="3746109" cy="504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540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26425" y="260648"/>
            <a:ext cx="7056784" cy="1143000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tx2"/>
                </a:solidFill>
                <a:latin typeface="Cooper Black" panose="0208090404030B020404" pitchFamily="18" charset="0"/>
              </a:rPr>
              <a:t>COMUNICACIÓN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043608" y="1988840"/>
            <a:ext cx="2077189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600" dirty="0">
                <a:latin typeface="Calibri Light" panose="020F0302020204030204" pitchFamily="34" charset="0"/>
              </a:rPr>
              <a:t>SISTEMA</a:t>
            </a:r>
            <a:endParaRPr lang="es-ES" sz="2600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371" y="40466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838627" y="3655902"/>
            <a:ext cx="2736304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800" dirty="0">
                <a:latin typeface="Calibri Light" panose="020F0302020204030204" pitchFamily="34" charset="0"/>
              </a:rPr>
              <a:t>DESINFORMACIÓN</a:t>
            </a:r>
            <a:endParaRPr lang="es-ES" dirty="0"/>
          </a:p>
          <a:p>
            <a:pPr marL="0" indent="0">
              <a:buNone/>
            </a:pPr>
            <a:endParaRPr lang="es-ES" b="1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683568" y="5157192"/>
            <a:ext cx="4629052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600" dirty="0">
                <a:latin typeface="Calibri Light" panose="020F0302020204030204" pitchFamily="34" charset="0"/>
              </a:rPr>
              <a:t>VULNERACIÓN DE DERECHOS</a:t>
            </a:r>
            <a:endParaRPr lang="es-ES" sz="2600" dirty="0"/>
          </a:p>
          <a:p>
            <a:pPr marL="0" indent="0">
              <a:buNone/>
            </a:pPr>
            <a:endParaRPr lang="es-ES" b="1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24" y="1824229"/>
            <a:ext cx="864856" cy="86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3419044"/>
            <a:ext cx="854026" cy="85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919749"/>
            <a:ext cx="79208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687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41961" y="272292"/>
            <a:ext cx="4453687" cy="1143000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tx2"/>
                </a:solidFill>
                <a:latin typeface="Cooper Black" panose="0208090404030B020404" pitchFamily="18" charset="0"/>
              </a:rPr>
              <a:t>COMUNICACIÓN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40466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833168" y="1988840"/>
            <a:ext cx="1935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latin typeface="Calibri Light" panose="020F0302020204030204" pitchFamily="34" charset="0"/>
              </a:rPr>
              <a:t>SISTEMA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6672" y="3520364"/>
            <a:ext cx="2889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DESINFORMACIÓN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76672" y="5301208"/>
            <a:ext cx="230210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VULNERACIÓN</a:t>
            </a:r>
          </a:p>
          <a:p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DE DERECHOS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491880" y="1415292"/>
            <a:ext cx="5343275" cy="5256584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https://www.youtube.com/watch?v=n3OXf5lhctY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067944" y="19888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60" y="2547448"/>
            <a:ext cx="715652" cy="71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32430"/>
            <a:ext cx="3352342" cy="335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pregun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88840"/>
            <a:ext cx="1140061" cy="114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063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41961" y="272292"/>
            <a:ext cx="4453687" cy="1143000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tx2"/>
                </a:solidFill>
                <a:latin typeface="Cooper Black" panose="0208090404030B020404" pitchFamily="18" charset="0"/>
              </a:rPr>
              <a:t>COMUNICACIÓN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40466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76672" y="1988840"/>
            <a:ext cx="1935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SISTEMA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6672" y="3520364"/>
            <a:ext cx="2889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latin typeface="Calibri Light" panose="020F0302020204030204" pitchFamily="34" charset="0"/>
              </a:rPr>
              <a:t>DESINFORMACIÓN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76672" y="5301208"/>
            <a:ext cx="230210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VULNERACIÓN</a:t>
            </a:r>
          </a:p>
          <a:p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DE DERECHOS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491880" y="1426328"/>
            <a:ext cx="5343275" cy="5256584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https://www.dobleequipovalencia.com/nuestros-cursos/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067944" y="19888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11" y="4054620"/>
            <a:ext cx="854026" cy="85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3634299" y="1711840"/>
            <a:ext cx="50584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>
                <a:latin typeface="Calibri Light" panose="020F0302020204030204" pitchFamily="34" charset="0"/>
              </a:rPr>
              <a:t>NO LENGUAJE ORAL = NO RAZONAMIENTO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211960" y="2250450"/>
            <a:ext cx="31446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hlinkClick r:id="rId4"/>
              </a:rPr>
              <a:t>https://youtu.be/ysdPfRHE7zw</a:t>
            </a:r>
            <a:endParaRPr lang="es-ES" sz="1400" dirty="0"/>
          </a:p>
        </p:txBody>
      </p:sp>
      <p:sp>
        <p:nvSpPr>
          <p:cNvPr id="15" name="14 Rectángulo"/>
          <p:cNvSpPr/>
          <p:nvPr/>
        </p:nvSpPr>
        <p:spPr>
          <a:xfrm>
            <a:off x="3640793" y="3159268"/>
            <a:ext cx="50533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>
                <a:latin typeface="Calibri Light" panose="020F0302020204030204" pitchFamily="34" charset="0"/>
              </a:rPr>
              <a:t>“Si enseño otros sistemas de comunicación</a:t>
            </a:r>
          </a:p>
          <a:p>
            <a:r>
              <a:rPr lang="es-ES" sz="2200" dirty="0">
                <a:latin typeface="Calibri Light" panose="020F0302020204030204" pitchFamily="34" charset="0"/>
              </a:rPr>
              <a:t>no va a hablar”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779912" y="5292728"/>
            <a:ext cx="46165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>
                <a:latin typeface="Calibri Light" panose="020F0302020204030204" pitchFamily="34" charset="0"/>
              </a:rPr>
              <a:t>Escasa formación al respecto desde un </a:t>
            </a:r>
          </a:p>
          <a:p>
            <a:r>
              <a:rPr lang="es-ES" sz="2200" dirty="0">
                <a:latin typeface="Calibri Light" panose="020F0302020204030204" pitchFamily="34" charset="0"/>
              </a:rPr>
              <a:t>enfoque respetuoso.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789988" y="4056228"/>
            <a:ext cx="47549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i="1" dirty="0"/>
              <a:t>Marc </a:t>
            </a:r>
            <a:r>
              <a:rPr lang="es-ES" sz="1400" b="1" i="1" dirty="0" err="1"/>
              <a:t>Monfort</a:t>
            </a:r>
            <a:r>
              <a:rPr lang="es-ES" sz="1400" b="1" i="1" dirty="0"/>
              <a:t>: </a:t>
            </a:r>
            <a:r>
              <a:rPr lang="es-ES" sz="1400" b="1" i="1" dirty="0">
                <a:hlinkClick r:id="rId5"/>
              </a:rPr>
              <a:t>https://www.down21.org/694-revista-virtual/revista-virtual-2006/revista-virtual-marzo-2006/articulo-profesional-marzo-2006/2052-la-comunicacion-bimodal-una-ayuda-para-el-desarrollo-del-lenguaje-y-de-la-comunicacion.html</a:t>
            </a:r>
            <a:endParaRPr lang="es-ES" sz="1400" b="1" i="1" dirty="0"/>
          </a:p>
        </p:txBody>
      </p:sp>
      <p:sp>
        <p:nvSpPr>
          <p:cNvPr id="7" name="6 Rectángulo"/>
          <p:cNvSpPr/>
          <p:nvPr/>
        </p:nvSpPr>
        <p:spPr>
          <a:xfrm>
            <a:off x="4002727" y="614335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400" dirty="0">
                <a:hlinkClick r:id="rId6"/>
              </a:rPr>
              <a:t>https://www.dobleequipovalencia.com/nuestros-cursos/</a:t>
            </a:r>
            <a:endParaRPr lang="es-ES" sz="14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9447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15" grpId="0"/>
      <p:bldP spid="16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rot="20738889">
            <a:off x="1055204" y="2299582"/>
            <a:ext cx="6840760" cy="21168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1500" dirty="0">
                <a:solidFill>
                  <a:srgbClr val="FFC000"/>
                </a:solidFill>
              </a:rPr>
              <a:t>I</a:t>
            </a:r>
            <a:r>
              <a:rPr lang="es-ES" sz="115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ES" sz="11500" dirty="0">
                <a:solidFill>
                  <a:srgbClr val="C00000"/>
                </a:solidFill>
              </a:rPr>
              <a:t>C</a:t>
            </a:r>
            <a:r>
              <a:rPr lang="es-ES" sz="11500" dirty="0">
                <a:solidFill>
                  <a:srgbClr val="CC0099"/>
                </a:solidFill>
              </a:rPr>
              <a:t>L</a:t>
            </a:r>
            <a:r>
              <a:rPr lang="es-ES" sz="115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U</a:t>
            </a:r>
            <a:r>
              <a:rPr lang="es-ES" sz="11500" dirty="0">
                <a:solidFill>
                  <a:schemeClr val="tx2">
                    <a:lumMod val="50000"/>
                  </a:schemeClr>
                </a:solidFill>
              </a:rPr>
              <a:t>S</a:t>
            </a:r>
            <a:r>
              <a:rPr lang="es-ES" sz="11500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s-ES" sz="11500" dirty="0">
                <a:solidFill>
                  <a:srgbClr val="00B050"/>
                </a:solidFill>
              </a:rPr>
              <a:t>Ó</a:t>
            </a:r>
            <a:r>
              <a:rPr lang="es-ES" sz="11500" dirty="0">
                <a:solidFill>
                  <a:schemeClr val="accent6">
                    <a:lumMod val="50000"/>
                  </a:schemeClr>
                </a:solidFill>
              </a:rPr>
              <a:t>N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220072" y="5843307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***No varitas mágicas</a:t>
            </a:r>
          </a:p>
        </p:txBody>
      </p:sp>
    </p:spTree>
    <p:extLst>
      <p:ext uri="{BB962C8B-B14F-4D97-AF65-F5344CB8AC3E}">
        <p14:creationId xmlns:p14="http://schemas.microsoft.com/office/powerpoint/2010/main" val="24060075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41961" y="272292"/>
            <a:ext cx="4453687" cy="1143000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tx2"/>
                </a:solidFill>
                <a:latin typeface="Cooper Black" panose="0208090404030B020404" pitchFamily="18" charset="0"/>
              </a:rPr>
              <a:t>COMUNICACIÓN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40466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76672" y="1988840"/>
            <a:ext cx="1935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SISTEMA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6672" y="3520364"/>
            <a:ext cx="2889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DESINFORMACIÓN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76672" y="5013176"/>
            <a:ext cx="230210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latin typeface="Calibri Light" panose="020F0302020204030204" pitchFamily="34" charset="0"/>
              </a:rPr>
              <a:t>VULNERACIÓN</a:t>
            </a:r>
          </a:p>
          <a:p>
            <a:r>
              <a:rPr lang="es-ES" sz="2800" dirty="0">
                <a:latin typeface="Calibri Light" panose="020F0302020204030204" pitchFamily="34" charset="0"/>
              </a:rPr>
              <a:t>DE DERECHOS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491880" y="1415292"/>
            <a:ext cx="5343275" cy="5256584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067944" y="19888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00" y="5967283"/>
            <a:ext cx="639048" cy="63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23048"/>
            <a:ext cx="1070248" cy="107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457" y="1813176"/>
            <a:ext cx="108012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70" y="1734828"/>
            <a:ext cx="1236816" cy="123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736750" y="6244080"/>
            <a:ext cx="5094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hlinkClick r:id="rId7"/>
              </a:rPr>
              <a:t>https://www.un.org/esa/socdev/enable/documents/tccconvs.pdf</a:t>
            </a:r>
            <a:endParaRPr lang="es-ES" sz="1400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686" y="3341350"/>
            <a:ext cx="1060764" cy="106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525" y="3353601"/>
            <a:ext cx="1153984" cy="115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066" y="3266290"/>
            <a:ext cx="1135824" cy="113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27" y="4821852"/>
            <a:ext cx="1145431" cy="114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556" y="4821852"/>
            <a:ext cx="1145431" cy="114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752957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26425" y="260648"/>
            <a:ext cx="7056784" cy="1143000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tx2"/>
                </a:solidFill>
                <a:latin typeface="Cooper Black" panose="0208090404030B020404" pitchFamily="18" charset="0"/>
              </a:rPr>
              <a:t>ESTRUCTURALES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371" y="40466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584030" y="1772816"/>
            <a:ext cx="18573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dirty="0"/>
              <a:t>CA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195736" y="1767579"/>
            <a:ext cx="18573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dirty="0"/>
              <a:t>PA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505008" y="1772816"/>
            <a:ext cx="18573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dirty="0"/>
              <a:t>CI</a:t>
            </a:r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657136" y="1772816"/>
            <a:ext cx="18573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dirty="0"/>
              <a:t>TIS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241312" y="1772816"/>
            <a:ext cx="22860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dirty="0"/>
              <a:t>MO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342429" y="3390765"/>
            <a:ext cx="8262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Es una forma de discriminación o prejuicio social contra las personas con discapacidad. </a:t>
            </a: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342429" y="4797152"/>
            <a:ext cx="83535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solidFill>
                  <a:schemeClr val="tx2"/>
                </a:solidFill>
                <a:latin typeface="Cooper Black" panose="0208090404030B020404" pitchFamily="18" charset="0"/>
              </a:rPr>
              <a:t>Sistema político, social y económico </a:t>
            </a:r>
          </a:p>
          <a:p>
            <a:r>
              <a:rPr lang="es-ES" sz="3200" dirty="0">
                <a:solidFill>
                  <a:schemeClr val="tx2"/>
                </a:solidFill>
                <a:latin typeface="Cooper Black" panose="0208090404030B020404" pitchFamily="18" charset="0"/>
              </a:rPr>
              <a:t>CAPACITISTA</a:t>
            </a:r>
          </a:p>
        </p:txBody>
      </p:sp>
    </p:spTree>
    <p:extLst>
      <p:ext uri="{BB962C8B-B14F-4D97-AF65-F5344CB8AC3E}">
        <p14:creationId xmlns:p14="http://schemas.microsoft.com/office/powerpoint/2010/main" val="4188735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29600" cy="1143000"/>
          </a:xfrm>
        </p:spPr>
        <p:txBody>
          <a:bodyPr/>
          <a:lstStyle/>
          <a:p>
            <a:r>
              <a:rPr lang="es-ES" dirty="0"/>
              <a:t>BARRERAS EN EDUCACIÓN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63688" y="2708920"/>
            <a:ext cx="5760640" cy="13247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9600" dirty="0"/>
              <a:t>¿EXISTEN?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955359" y="548680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/>
              <a:t>¡ATENCIÓN! PREGUNTA.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64128"/>
            <a:ext cx="1774873" cy="186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151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91952" y="332656"/>
            <a:ext cx="7768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Cooper Black" panose="0208090404030B020404" pitchFamily="18" charset="0"/>
              </a:rPr>
              <a:t>Barreras más habituales  </a:t>
            </a:r>
            <a:r>
              <a:rPr lang="es-ES" sz="4800" dirty="0"/>
              <a:t>****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62260" y="1268760"/>
            <a:ext cx="79421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Lectoescritura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Falta de planificación/anticipación/organización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Comunicación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Materiales/sesión poco motivadora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Actitudes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Espacio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26" y="1484784"/>
            <a:ext cx="72008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2420888"/>
            <a:ext cx="57606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76" y="4133684"/>
            <a:ext cx="593180" cy="59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047" y="4941168"/>
            <a:ext cx="474801" cy="47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954" y="5835100"/>
            <a:ext cx="600189" cy="60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45" y="3027407"/>
            <a:ext cx="872842" cy="87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7315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e Big Bang Theory Reaction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544" y="548680"/>
            <a:ext cx="498756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23528" y="55892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/>
              <a:t>¡¿Y qué hago?!</a:t>
            </a:r>
          </a:p>
        </p:txBody>
      </p:sp>
    </p:spTree>
    <p:extLst>
      <p:ext uri="{BB962C8B-B14F-4D97-AF65-F5344CB8AC3E}">
        <p14:creationId xmlns:p14="http://schemas.microsoft.com/office/powerpoint/2010/main" val="19527402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94992"/>
            <a:ext cx="345638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1338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95536" y="148478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rial Black" panose="020B0A04020102020204" pitchFamily="34" charset="0"/>
              </a:rPr>
              <a:t>BARRERA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915816" y="40466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rial Narrow" panose="020B0606020202030204" pitchFamily="34" charset="0"/>
              </a:rPr>
              <a:t>BARRERA</a:t>
            </a:r>
            <a:endParaRPr lang="es-ES" dirty="0">
              <a:latin typeface="Arial Narrow" panose="020B060602020203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5536" y="3726428"/>
            <a:ext cx="5796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Goudy Stout" panose="0202090407030B020401" pitchFamily="18" charset="0"/>
              </a:rPr>
              <a:t>BARRERA</a:t>
            </a:r>
            <a:endParaRPr lang="es-ES" sz="2400" dirty="0">
              <a:latin typeface="Goudy Stout" panose="0202090407030B020401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932040" y="1804724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latin typeface="Escolar2" panose="00000400000000000000" pitchFamily="2" charset="0"/>
              </a:rPr>
              <a:t>BARRERA</a:t>
            </a:r>
            <a:endParaRPr lang="es-ES" sz="3200" dirty="0">
              <a:latin typeface="Escolar2" panose="00000400000000000000" pitchFamily="2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70434" y="5013176"/>
            <a:ext cx="3893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Lucida Handwriting" panose="03010101010101010101" pitchFamily="66" charset="0"/>
              </a:rPr>
              <a:t>BARRERA</a:t>
            </a:r>
            <a:endParaRPr lang="es-ES" sz="2400" dirty="0">
              <a:latin typeface="Lucida Handwriting" panose="03010101010101010101" pitchFamily="66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827712" y="5228619"/>
            <a:ext cx="3096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latin typeface="Tw Cen MT Condensed" panose="020B0606020104020203" pitchFamily="34" charset="0"/>
              </a:rPr>
              <a:t>BARRERA</a:t>
            </a:r>
            <a:endParaRPr lang="es-ES" sz="2400" dirty="0">
              <a:latin typeface="Tw Cen MT Condensed" panose="020B0606020104020203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175956" y="3243659"/>
            <a:ext cx="4968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latin typeface="Rockwell Extra Bold" panose="02060903040505020403" pitchFamily="18" charset="0"/>
              </a:rPr>
              <a:t>BARRERA</a:t>
            </a:r>
            <a:endParaRPr lang="es-ES" sz="2400" dirty="0">
              <a:latin typeface="Rockwell Extra Bold" panose="02060903040505020403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66778" y="4278610"/>
            <a:ext cx="3096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Showcard Gothic" panose="04020904020102020604" pitchFamily="82" charset="0"/>
              </a:rPr>
              <a:t>BARRERA</a:t>
            </a:r>
            <a:endParaRPr lang="es-ES" sz="2400" dirty="0">
              <a:latin typeface="Showcard Gothic" panose="04020904020102020604" pitchFamily="82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630044" y="404664"/>
            <a:ext cx="3096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Bradley Hand ITC" panose="03070402050302030203" pitchFamily="66" charset="0"/>
              </a:rPr>
              <a:t>BARRERA</a:t>
            </a:r>
            <a:endParaRPr lang="es-ES" sz="2400" dirty="0">
              <a:latin typeface="Bradley Hand ITC" panose="03070402050302030203" pitchFamily="66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231740" y="247421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oper Black" panose="0208090404030B020404" pitchFamily="18" charset="0"/>
              </a:rPr>
              <a:t>BARRERA</a:t>
            </a:r>
            <a:endParaRPr lang="es-ES" sz="1200" dirty="0">
              <a:latin typeface="Cooper Black" panose="0208090404030B020404" pitchFamily="18" charset="0"/>
            </a:endParaRPr>
          </a:p>
        </p:txBody>
      </p:sp>
      <p:sp>
        <p:nvSpPr>
          <p:cNvPr id="20" name="1 Título"/>
          <p:cNvSpPr>
            <a:spLocks noGrp="1"/>
          </p:cNvSpPr>
          <p:nvPr>
            <p:ph type="title"/>
          </p:nvPr>
        </p:nvSpPr>
        <p:spPr>
          <a:xfrm rot="20618411">
            <a:off x="56188" y="2530130"/>
            <a:ext cx="8845967" cy="1427060"/>
          </a:xfrm>
          <a:solidFill>
            <a:schemeClr val="bg1"/>
          </a:solidFill>
          <a:ln>
            <a:solidFill>
              <a:srgbClr val="C00000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s-ES" sz="7200" dirty="0">
                <a:solidFill>
                  <a:srgbClr val="FF0000"/>
                </a:solidFill>
                <a:latin typeface="Cooper Black" panose="0208090404030B020404" pitchFamily="18" charset="0"/>
              </a:rPr>
              <a:t>ACCESIBILIDAD</a:t>
            </a:r>
            <a:endParaRPr lang="es-ES" sz="60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21" name="20 Rectángulo"/>
          <p:cNvSpPr/>
          <p:nvPr/>
        </p:nvSpPr>
        <p:spPr>
          <a:xfrm rot="20571128">
            <a:off x="1483339" y="3780797"/>
            <a:ext cx="689740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2800" i="1" dirty="0"/>
              <a:t>LEY 10/2014, de 3 de diciembre, de accesibilidad.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75549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95536" y="424684"/>
            <a:ext cx="8604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tx2"/>
                </a:solidFill>
                <a:latin typeface="Cooper Black" panose="0208090404030B020404" pitchFamily="18" charset="0"/>
              </a:rPr>
              <a:t>ACCESIBILIDAD COGNITIVA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763688" y="1897425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alibri Light" panose="020F0302020204030204" pitchFamily="34" charset="0"/>
              </a:rPr>
              <a:t>“capacidad que tiene un espacio, servicio u objeto de ser comprensible por todas las personas.” Instituto de accesibilidad.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7" y="1640228"/>
            <a:ext cx="929581" cy="92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32" y="3140968"/>
            <a:ext cx="874781" cy="87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800069" y="3393692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alibri Light" panose="020F0302020204030204" pitchFamily="34" charset="0"/>
              </a:rPr>
              <a:t>De forma participativa.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375" y="5301208"/>
            <a:ext cx="1037041" cy="103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882751" y="449731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Calibri Light" panose="020F0302020204030204" pitchFamily="34" charset="0"/>
              </a:rPr>
              <a:t>PERSPECTIVA DE GÉNERO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7" y="4653924"/>
            <a:ext cx="1036333" cy="10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653924"/>
            <a:ext cx="1107372" cy="106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965" y="4573095"/>
            <a:ext cx="1434482" cy="124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032" y="4715228"/>
            <a:ext cx="2119747" cy="110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68768" y="6341954"/>
            <a:ext cx="67139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>
                <a:hlinkClick r:id="rId9"/>
              </a:rPr>
              <a:t>https://www.plenainclusion.org/wp-content/uploads/2021/03/contenidos_mooc_accesibilidad_cognitiva._edicion_2.pdf</a:t>
            </a:r>
            <a:r>
              <a:rPr lang="es-E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29652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60060" y="6349970"/>
            <a:ext cx="5670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http://www.infocop.es/view_article.asp?id=15422</a:t>
            </a:r>
            <a:r>
              <a:rPr lang="es-ES" dirty="0"/>
              <a:t>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961" y="1941790"/>
            <a:ext cx="5801799" cy="386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 rot="20920856">
            <a:off x="1675953" y="1710680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tx2"/>
                </a:solidFill>
                <a:latin typeface="Cooper Black" panose="0208090404030B020404" pitchFamily="18" charset="0"/>
              </a:rPr>
              <a:t>ACCESIBILIDAD</a:t>
            </a:r>
          </a:p>
        </p:txBody>
      </p:sp>
      <p:sp>
        <p:nvSpPr>
          <p:cNvPr id="11" name="10 CuadroTexto"/>
          <p:cNvSpPr txBox="1"/>
          <p:nvPr/>
        </p:nvSpPr>
        <p:spPr>
          <a:xfrm rot="1365507">
            <a:off x="4801883" y="1985378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tx2"/>
                </a:solidFill>
                <a:latin typeface="Cooper Black" panose="0208090404030B020404" pitchFamily="18" charset="0"/>
              </a:rPr>
              <a:t>DISCAPACIDAD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61470"/>
            <a:ext cx="7972812" cy="474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40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95535" y="399718"/>
            <a:ext cx="8604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tx2"/>
                </a:solidFill>
                <a:latin typeface="Cooper Black" panose="0208090404030B020404" pitchFamily="18" charset="0"/>
              </a:rPr>
              <a:t>ACCESIBILIDAD COGNITIVA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635896" y="1412776"/>
            <a:ext cx="52565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</a:rPr>
              <a:t>Atender.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</a:rPr>
              <a:t>Percibir las cosas.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</a:rPr>
              <a:t>Recordar las cosas.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</a:rPr>
              <a:t>Resolver problemas.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</a:rPr>
              <a:t>Relacionar una cosa con otra.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</a:rPr>
              <a:t>Leer.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</a:rPr>
              <a:t>Hablar.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</a:rPr>
              <a:t>Comprender qué significan las palabras.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</a:rPr>
              <a:t>Orientarse por una calle o un edificio.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</a:rPr>
              <a:t>Controlar el tiempo.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</a:rPr>
              <a:t>Adaptarse en situaciones nuevas o que no esperan.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</a:rPr>
              <a:t>Saber qué es importante de lo que no 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</a:rPr>
              <a:t>Entender ideas abstractas.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</a:rPr>
              <a:t>Calcular.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</a:rPr>
              <a:t>Manejar el dinero.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</a:rPr>
              <a:t>Comprender las normas sociales.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5" y="3140968"/>
            <a:ext cx="2657599" cy="265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7674">
            <a:off x="2110561" y="1781750"/>
            <a:ext cx="1273987" cy="127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1075905" y="5937091"/>
            <a:ext cx="1944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alibri Light" panose="020F0302020204030204" pitchFamily="34" charset="0"/>
              </a:rPr>
              <a:t>Persona promedio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923" y="5924440"/>
            <a:ext cx="360398" cy="36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863" y="5951990"/>
            <a:ext cx="360398" cy="36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240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1079612" y="548680"/>
            <a:ext cx="6840760" cy="21168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1500" dirty="0"/>
              <a:t>INCLUSIÓN</a:t>
            </a:r>
          </a:p>
        </p:txBody>
      </p:sp>
      <p:pic>
        <p:nvPicPr>
          <p:cNvPr id="2053" name="Picture 5" descr="Confused Math GIF - Confused Math What GIF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33" y="2348880"/>
            <a:ext cx="4336472" cy="277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908229" y="5097498"/>
            <a:ext cx="54538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/>
              <a:t>¿Qué es eso?</a:t>
            </a:r>
          </a:p>
        </p:txBody>
      </p:sp>
    </p:spTree>
    <p:extLst>
      <p:ext uri="{BB962C8B-B14F-4D97-AF65-F5344CB8AC3E}">
        <p14:creationId xmlns:p14="http://schemas.microsoft.com/office/powerpoint/2010/main" val="41660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395535" y="399718"/>
            <a:ext cx="8604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tx2"/>
                </a:solidFill>
                <a:latin typeface="Cooper Black" panose="0208090404030B020404" pitchFamily="18" charset="0"/>
              </a:rPr>
              <a:t>ACCESIBILIDAD COGNITIVA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220072" y="1412776"/>
            <a:ext cx="302433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 Light" panose="020F0302020204030204" pitchFamily="34" charset="0"/>
              </a:rPr>
              <a:t>Simplificar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 Light" panose="020F0302020204030204" pitchFamily="34" charset="0"/>
              </a:rPr>
              <a:t>Secuenciar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 Light" panose="020F0302020204030204" pitchFamily="34" charset="0"/>
              </a:rPr>
              <a:t>Anticipar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 Light" panose="020F0302020204030204" pitchFamily="34" charset="0"/>
              </a:rPr>
              <a:t>Tiempo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 Light" panose="020F0302020204030204" pitchFamily="34" charset="0"/>
              </a:rPr>
              <a:t>Apoyos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 Light" panose="020F0302020204030204" pitchFamily="34" charset="0"/>
              </a:rPr>
              <a:t>Ejemplificar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 Light" panose="020F0302020204030204" pitchFamily="34" charset="0"/>
              </a:rPr>
              <a:t>Participación</a:t>
            </a:r>
          </a:p>
          <a:p>
            <a:endParaRPr lang="es-ES" dirty="0">
              <a:latin typeface="Calibri Light" panose="020F03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3521695" cy="352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672453" y="5057013"/>
            <a:ext cx="1944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latin typeface="Calibri Light" panose="020F0302020204030204" pitchFamily="34" charset="0"/>
              </a:rPr>
              <a:t>Personas </a:t>
            </a:r>
            <a:endParaRPr lang="es-ES" dirty="0">
              <a:latin typeface="Calibri Light" panose="020F0302020204030204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48" y="5169202"/>
            <a:ext cx="360398" cy="36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6288" y="5196752"/>
            <a:ext cx="360398" cy="36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516487" y="6103795"/>
            <a:ext cx="570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4"/>
              </a:rPr>
              <a:t>https://www.youtube.com/watch?v=eT1NtGWfUeM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61602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542636" y="1052736"/>
            <a:ext cx="1005028" cy="47823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8000" dirty="0">
                <a:latin typeface="Calibri Light" panose="020F0302020204030204" pitchFamily="34" charset="0"/>
              </a:rPr>
              <a:t>C</a:t>
            </a:r>
          </a:p>
          <a:p>
            <a:pPr algn="l"/>
            <a:r>
              <a:rPr lang="es-ES" sz="8000" dirty="0">
                <a:latin typeface="Calibri Light" panose="020F0302020204030204" pitchFamily="34" charset="0"/>
              </a:rPr>
              <a:t>L</a:t>
            </a:r>
          </a:p>
          <a:p>
            <a:pPr algn="l"/>
            <a:r>
              <a:rPr lang="es-ES" sz="8000" dirty="0">
                <a:latin typeface="Calibri Light" panose="020F0302020204030204" pitchFamily="34" charset="0"/>
              </a:rPr>
              <a:t>A</a:t>
            </a:r>
          </a:p>
          <a:p>
            <a:pPr algn="l"/>
            <a:r>
              <a:rPr lang="es-ES" sz="8000" dirty="0">
                <a:latin typeface="Calibri Light" panose="020F0302020204030204" pitchFamily="34" charset="0"/>
              </a:rPr>
              <a:t>V</a:t>
            </a:r>
          </a:p>
          <a:p>
            <a:pPr algn="l"/>
            <a:r>
              <a:rPr lang="es-ES" sz="8000" dirty="0">
                <a:latin typeface="Calibri Light" panose="020F0302020204030204" pitchFamily="34" charset="0"/>
              </a:rPr>
              <a:t>E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294611" y="637237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spc="600" dirty="0"/>
              <a:t>olor</a:t>
            </a:r>
            <a:endParaRPr lang="es-ES" sz="2000" spc="600" dirty="0"/>
          </a:p>
        </p:txBody>
      </p:sp>
      <p:sp>
        <p:nvSpPr>
          <p:cNvPr id="4" name="3 CuadroTexto"/>
          <p:cNvSpPr txBox="1"/>
          <p:nvPr/>
        </p:nvSpPr>
        <p:spPr>
          <a:xfrm>
            <a:off x="1281048" y="1820355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spc="600" dirty="0" err="1"/>
              <a:t>etra</a:t>
            </a:r>
            <a:endParaRPr lang="es-ES" sz="2000" spc="600" dirty="0"/>
          </a:p>
        </p:txBody>
      </p:sp>
      <p:sp>
        <p:nvSpPr>
          <p:cNvPr id="5" name="4 CuadroTexto"/>
          <p:cNvSpPr txBox="1"/>
          <p:nvPr/>
        </p:nvSpPr>
        <p:spPr>
          <a:xfrm>
            <a:off x="1294610" y="3068960"/>
            <a:ext cx="5653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spc="600" dirty="0"/>
              <a:t>poyos visuales</a:t>
            </a:r>
            <a:endParaRPr lang="es-ES" sz="2000" spc="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281048" y="4275703"/>
            <a:ext cx="5653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spc="600" dirty="0" err="1"/>
              <a:t>isibilidad</a:t>
            </a:r>
            <a:endParaRPr lang="es-ES" sz="2000" spc="6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281045" y="5541228"/>
            <a:ext cx="5653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spc="600" dirty="0" err="1"/>
              <a:t>structura</a:t>
            </a:r>
            <a:endParaRPr lang="es-ES" sz="2000" spc="600" dirty="0"/>
          </a:p>
        </p:txBody>
      </p:sp>
    </p:spTree>
    <p:extLst>
      <p:ext uri="{BB962C8B-B14F-4D97-AF65-F5344CB8AC3E}">
        <p14:creationId xmlns:p14="http://schemas.microsoft.com/office/powerpoint/2010/main" val="59071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542636" y="1052736"/>
            <a:ext cx="1005028" cy="47823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8000" dirty="0">
                <a:solidFill>
                  <a:srgbClr val="FFC000"/>
                </a:solidFill>
                <a:latin typeface="Calibri Light" panose="020F0302020204030204" pitchFamily="34" charset="0"/>
              </a:rPr>
              <a:t>C</a:t>
            </a:r>
          </a:p>
          <a:p>
            <a:pPr algn="l"/>
            <a:r>
              <a:rPr lang="es-ES" sz="80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L</a:t>
            </a:r>
          </a:p>
          <a:p>
            <a:pPr algn="l"/>
            <a:r>
              <a:rPr lang="es-ES" sz="80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A</a:t>
            </a:r>
          </a:p>
          <a:p>
            <a:pPr algn="l"/>
            <a:r>
              <a:rPr lang="es-ES" sz="80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V</a:t>
            </a:r>
          </a:p>
          <a:p>
            <a:pPr algn="l"/>
            <a:r>
              <a:rPr lang="es-ES" sz="80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E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294611" y="637237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spc="600" dirty="0">
                <a:solidFill>
                  <a:srgbClr val="FFC000"/>
                </a:solidFill>
              </a:rPr>
              <a:t>olor</a:t>
            </a:r>
            <a:endParaRPr lang="es-ES" sz="2000" spc="600" dirty="0">
              <a:solidFill>
                <a:srgbClr val="FFC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195736" y="1988840"/>
            <a:ext cx="5184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Contraste fondo/letra</a:t>
            </a:r>
          </a:p>
          <a:p>
            <a:pPr marL="457200" indent="-457200"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  <a:p>
            <a:pPr marL="457200" indent="-457200"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  <a:p>
            <a:pPr marL="457200" indent="-457200"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  <a:p>
            <a:pPr marL="457200" indent="-457200"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Gama cromática</a:t>
            </a:r>
          </a:p>
        </p:txBody>
      </p:sp>
      <p:pic>
        <p:nvPicPr>
          <p:cNvPr id="6148" name="Picture 4" descr="Resultado de imagen de colores past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99" y="4674896"/>
            <a:ext cx="2616225" cy="196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n de colores intens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107" y="4869160"/>
            <a:ext cx="3316246" cy="122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n de correct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30" y="4666496"/>
            <a:ext cx="2484376" cy="20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874753" y="2651515"/>
            <a:ext cx="1302129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rgbClr val="FF0000"/>
                </a:solidFill>
              </a:rPr>
              <a:t>hola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849794" y="2641132"/>
            <a:ext cx="130212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4800" dirty="0"/>
              <a:t>hola</a:t>
            </a:r>
          </a:p>
        </p:txBody>
      </p:sp>
      <p:pic>
        <p:nvPicPr>
          <p:cNvPr id="12" name="Picture 8" descr="Resultado de imagen de correct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52072"/>
            <a:ext cx="1701727" cy="140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sultado de imagen de error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227" y="2392272"/>
            <a:ext cx="1405181" cy="140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Resultado de imagen de error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39" y="4778649"/>
            <a:ext cx="1405181" cy="140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63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542636" y="1052736"/>
            <a:ext cx="1005028" cy="47823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8000" dirty="0">
                <a:solidFill>
                  <a:srgbClr val="FFC000"/>
                </a:solidFill>
                <a:latin typeface="Calibri Light" panose="020F0302020204030204" pitchFamily="34" charset="0"/>
              </a:rPr>
              <a:t>C</a:t>
            </a:r>
          </a:p>
          <a:p>
            <a:pPr algn="l"/>
            <a:r>
              <a:rPr lang="es-ES" sz="8000" dirty="0">
                <a:solidFill>
                  <a:srgbClr val="FFC000"/>
                </a:solidFill>
                <a:latin typeface="Calibri Light" panose="020F0302020204030204" pitchFamily="34" charset="0"/>
              </a:rPr>
              <a:t>L</a:t>
            </a:r>
          </a:p>
          <a:p>
            <a:pPr algn="l"/>
            <a:r>
              <a:rPr lang="es-ES" sz="80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A</a:t>
            </a:r>
          </a:p>
          <a:p>
            <a:pPr algn="l"/>
            <a:r>
              <a:rPr lang="es-ES" sz="80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V</a:t>
            </a:r>
          </a:p>
          <a:p>
            <a:pPr algn="l"/>
            <a:r>
              <a:rPr lang="es-ES" sz="80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E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078443" y="1872390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spc="600" dirty="0" err="1">
                <a:solidFill>
                  <a:srgbClr val="FFC000"/>
                </a:solidFill>
              </a:rPr>
              <a:t>etra</a:t>
            </a:r>
            <a:endParaRPr lang="es-ES" sz="2000" spc="600" dirty="0">
              <a:solidFill>
                <a:srgbClr val="FFC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689755" y="404664"/>
            <a:ext cx="66247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NO JUSTIFICADO/INTERLINEADO</a:t>
            </a:r>
          </a:p>
          <a:p>
            <a:pPr marL="457200" indent="-457200"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  <a:p>
            <a:pPr marL="457200" indent="-457200"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  <a:p>
            <a:pPr marL="457200" indent="-457200"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  <a:p>
            <a:pPr marL="457200" indent="-457200"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171642" y="1131488"/>
            <a:ext cx="2800717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dirty="0"/>
              <a:t>El objetivo de este tipo de texto es explicar. El texto expositivo se orienta a exponer tema pero en que el autor no da su opinión personal, es decir, suele proporcionar hechos y cifras relevantes, pero no incluye sus opiniones. 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6148161" y="1131489"/>
            <a:ext cx="2800717" cy="2354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/>
              <a:t>El objetivo de este tipo de texto es explicar. El texto expositivo se orienta a exponer tema pero en que el autor no da su opinión personal, es decir, suele proporcionar hechos y cifras relevantes, pero no incluye sus opiniones.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051720" y="5311909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libri Light" panose="020F0302020204030204" pitchFamily="34" charset="0"/>
              </a:rPr>
              <a:t>- LEGIBLE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840451" y="5865520"/>
            <a:ext cx="27315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bri Light" panose="020F0302020204030204" pitchFamily="34" charset="0"/>
              </a:rPr>
              <a:t>Hola caracola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076056" y="5867352"/>
            <a:ext cx="27315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Freestyle Script" panose="030804020302050B0404" pitchFamily="66" charset="0"/>
              </a:rPr>
              <a:t>Hola caracola</a:t>
            </a:r>
          </a:p>
        </p:txBody>
      </p:sp>
      <p:pic>
        <p:nvPicPr>
          <p:cNvPr id="19" name="Picture 10" descr="Resultado de imagen de error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107" y="1438947"/>
            <a:ext cx="869787" cy="86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Resultado de imagen de correcto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78" y="1386606"/>
            <a:ext cx="1477580" cy="122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esultado de imagen de erro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81" y="5687818"/>
            <a:ext cx="1001733" cy="100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Resultado de imagen de correcto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394" y="5311909"/>
            <a:ext cx="1701727" cy="140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2051720" y="3769697"/>
            <a:ext cx="5353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TAMAÑO</a:t>
            </a:r>
          </a:p>
          <a:p>
            <a:endParaRPr lang="es-ES" sz="28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15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4" grpId="0" animBg="1"/>
      <p:bldP spid="16" grpId="0" animBg="1"/>
      <p:bldP spid="7" grpId="0"/>
      <p:bldP spid="8" grpId="0" animBg="1"/>
      <p:bldP spid="18" grpId="0" animBg="1"/>
      <p:bldP spid="1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5877272"/>
            <a:ext cx="74705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hlinkClick r:id="rId2"/>
              </a:rPr>
              <a:t>http://downgalicia.org/wp-content/uploads/2017/12/Guia-de-lectura-facil.pdf</a:t>
            </a:r>
            <a:r>
              <a:rPr lang="es-ES" sz="1400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556881" cy="506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30439"/>
            <a:ext cx="48387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7253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94458" y="620688"/>
            <a:ext cx="756084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s-ES" sz="2800" b="1" dirty="0">
                <a:latin typeface="Calibri Light" panose="020F0302020204030204" pitchFamily="34" charset="0"/>
              </a:rPr>
              <a:t>Tamaño</a:t>
            </a:r>
            <a:r>
              <a:rPr lang="es-ES" sz="2800" dirty="0">
                <a:latin typeface="Calibri Light" panose="020F0302020204030204" pitchFamily="34" charset="0"/>
              </a:rPr>
              <a:t>: 12-13 puntos MÍNIMO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s-ES" sz="2800" b="1" dirty="0">
                <a:latin typeface="Calibri Light" panose="020F0302020204030204" pitchFamily="34" charset="0"/>
              </a:rPr>
              <a:t>Tipografía: </a:t>
            </a:r>
          </a:p>
          <a:p>
            <a:pPr marL="914400" lvl="1" indent="-457200">
              <a:lnSpc>
                <a:spcPct val="200000"/>
              </a:lnSpc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Sans </a:t>
            </a:r>
            <a:r>
              <a:rPr lang="es-ES" sz="2800" dirty="0" err="1">
                <a:latin typeface="Calibri Light" panose="020F0302020204030204" pitchFamily="34" charset="0"/>
              </a:rPr>
              <a:t>serif</a:t>
            </a:r>
            <a:r>
              <a:rPr lang="es-ES" sz="2800" dirty="0">
                <a:latin typeface="Calibri Light" panose="020F0302020204030204" pitchFamily="34" charset="0"/>
              </a:rPr>
              <a:t>: </a:t>
            </a:r>
            <a:r>
              <a:rPr lang="es-ES" sz="2800" dirty="0">
                <a:latin typeface="Calibri" panose="020F0502020204030204" pitchFamily="34" charset="0"/>
              </a:rPr>
              <a:t>Calibri</a:t>
            </a:r>
            <a:r>
              <a:rPr lang="es-ES" sz="2800" dirty="0">
                <a:latin typeface="Calibri Light" panose="020F0302020204030204" pitchFamily="34" charset="0"/>
              </a:rPr>
              <a:t>,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es-ES" sz="2800" dirty="0">
                <a:latin typeface="Calibri Light" panose="020F0302020204030204" pitchFamily="34" charset="0"/>
              </a:rPr>
              <a:t>, </a:t>
            </a:r>
            <a:r>
              <a:rPr lang="es-ES" sz="2800" dirty="0">
                <a:latin typeface="Comic Sans MS" panose="030F0702030302020204" pitchFamily="66" charset="0"/>
              </a:rPr>
              <a:t>Comic Sans</a:t>
            </a:r>
          </a:p>
          <a:p>
            <a:pPr lvl="1">
              <a:lnSpc>
                <a:spcPct val="200000"/>
              </a:lnSpc>
            </a:pPr>
            <a:endParaRPr lang="es-ES" sz="2800" dirty="0">
              <a:latin typeface="Comic Sans MS" panose="030F0702030302020204" pitchFamily="66" charset="0"/>
            </a:endParaRPr>
          </a:p>
          <a:p>
            <a:pPr marL="914400" lvl="1" indent="-457200">
              <a:lnSpc>
                <a:spcPct val="200000"/>
              </a:lnSpc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Serif: </a:t>
            </a:r>
            <a:r>
              <a:rPr lang="es-ES" sz="2800" dirty="0">
                <a:latin typeface="Georgia" panose="02040502050405020303" pitchFamily="18" charset="0"/>
              </a:rPr>
              <a:t>Georgia</a:t>
            </a:r>
            <a:r>
              <a:rPr lang="es-ES" sz="2800" dirty="0">
                <a:latin typeface="Calibri Light" panose="020F0302020204030204" pitchFamily="34" charset="0"/>
              </a:rPr>
              <a:t>, 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Times New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Roman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200000"/>
              </a:lnSpc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429000"/>
            <a:ext cx="638200" cy="6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136" y="5157192"/>
            <a:ext cx="566192" cy="566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2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71600" y="692696"/>
            <a:ext cx="60304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Contraste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  <a:p>
            <a:pPr marL="457200" indent="-457200">
              <a:lnSpc>
                <a:spcPct val="200000"/>
              </a:lnSpc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  <a:p>
            <a:pPr marL="457200" indent="-457200">
              <a:lnSpc>
                <a:spcPct val="200000"/>
              </a:lnSpc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41" y="1700808"/>
            <a:ext cx="3725467" cy="389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59" y="2757552"/>
            <a:ext cx="4971665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030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036271" y="836712"/>
            <a:ext cx="676875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Uno o dos </a:t>
            </a:r>
            <a:r>
              <a:rPr lang="es-ES" sz="2800" b="1" dirty="0">
                <a:latin typeface="Calibri Light" panose="020F0302020204030204" pitchFamily="34" charset="0"/>
              </a:rPr>
              <a:t>tipos de letra </a:t>
            </a:r>
            <a:r>
              <a:rPr lang="es-ES" sz="2800" dirty="0">
                <a:latin typeface="Calibri Light" panose="020F0302020204030204" pitchFamily="34" charset="0"/>
              </a:rPr>
              <a:t>MÁXIMO</a:t>
            </a:r>
          </a:p>
          <a:p>
            <a:pPr marL="457200" indent="-457200">
              <a:lnSpc>
                <a:spcPct val="250000"/>
              </a:lnSpc>
              <a:buFontTx/>
              <a:buChar char="-"/>
            </a:pPr>
            <a:r>
              <a:rPr lang="es-ES" sz="2800" b="1" dirty="0">
                <a:latin typeface="Calibri Light" panose="020F0302020204030204" pitchFamily="34" charset="0"/>
              </a:rPr>
              <a:t>Longitud</a:t>
            </a:r>
            <a:r>
              <a:rPr lang="es-ES" sz="2800" dirty="0">
                <a:latin typeface="Calibri Light" panose="020F0302020204030204" pitchFamily="34" charset="0"/>
              </a:rPr>
              <a:t> de línea 60-65 caracteres</a:t>
            </a:r>
          </a:p>
          <a:p>
            <a:pPr marL="457200" indent="-457200">
              <a:lnSpc>
                <a:spcPct val="250000"/>
              </a:lnSpc>
              <a:buFontTx/>
              <a:buChar char="-"/>
            </a:pPr>
            <a:r>
              <a:rPr lang="es-ES" sz="2800" b="1" dirty="0">
                <a:latin typeface="Calibri Light" panose="020F0302020204030204" pitchFamily="34" charset="0"/>
              </a:rPr>
              <a:t>Márgenes</a:t>
            </a:r>
            <a:r>
              <a:rPr lang="es-ES" sz="2800" dirty="0">
                <a:latin typeface="Calibri Light" panose="020F0302020204030204" pitchFamily="34" charset="0"/>
              </a:rPr>
              <a:t> generosos (2,5)</a:t>
            </a:r>
          </a:p>
          <a:p>
            <a:pPr marL="457200" indent="-457200">
              <a:lnSpc>
                <a:spcPct val="250000"/>
              </a:lnSpc>
              <a:buFontTx/>
              <a:buChar char="-"/>
            </a:pPr>
            <a:r>
              <a:rPr lang="es-ES" sz="2800" b="1" dirty="0">
                <a:latin typeface="Calibri Light" panose="020F0302020204030204" pitchFamily="34" charset="0"/>
              </a:rPr>
              <a:t>Interlineado</a:t>
            </a:r>
            <a:r>
              <a:rPr lang="es-ES" sz="2800" dirty="0">
                <a:latin typeface="Calibri Light" panose="020F0302020204030204" pitchFamily="34" charset="0"/>
              </a:rPr>
              <a:t> (1,5 mínimo)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  <a:p>
            <a:pPr marL="457200" indent="-457200">
              <a:lnSpc>
                <a:spcPct val="200000"/>
              </a:lnSpc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880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575123" y="4863919"/>
            <a:ext cx="344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El otoño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53"/>
          <a:stretch/>
        </p:blipFill>
        <p:spPr bwMode="auto">
          <a:xfrm rot="5400000">
            <a:off x="7348931" y="4934766"/>
            <a:ext cx="2063230" cy="87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3" b="100000" l="0" r="991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138" y="5879584"/>
            <a:ext cx="4318608" cy="90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53"/>
          <a:stretch/>
        </p:blipFill>
        <p:spPr bwMode="auto">
          <a:xfrm rot="5400000">
            <a:off x="3106523" y="4863954"/>
            <a:ext cx="2063230" cy="87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338" y="3990236"/>
            <a:ext cx="4166208" cy="87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07" y="1905277"/>
            <a:ext cx="3816423" cy="21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4222" y1="53333" x2="7422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638" y="5432905"/>
            <a:ext cx="672245" cy="67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825580" y="692696"/>
            <a:ext cx="63387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Papel blanco, mate y opaco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  <a:p>
            <a:pPr marL="457200" indent="-457200">
              <a:lnSpc>
                <a:spcPct val="200000"/>
              </a:lnSpc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  <a:p>
            <a:pPr marL="457200" indent="-457200">
              <a:lnSpc>
                <a:spcPct val="200000"/>
              </a:lnSpc>
              <a:buFontTx/>
              <a:buChar char="-"/>
            </a:pPr>
            <a:endParaRPr lang="es-ES" sz="28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5532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836712"/>
            <a:ext cx="792821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Tx/>
              <a:buChar char="-"/>
            </a:pPr>
            <a:r>
              <a:rPr lang="es-ES" sz="2800" b="1" dirty="0">
                <a:latin typeface="Calibri Light" panose="020F0302020204030204" pitchFamily="34" charset="0"/>
              </a:rPr>
              <a:t>No</a:t>
            </a:r>
            <a:r>
              <a:rPr lang="es-ES" sz="2800" dirty="0">
                <a:latin typeface="Calibri Light" panose="020F0302020204030204" pitchFamily="34" charset="0"/>
              </a:rPr>
              <a:t> </a:t>
            </a:r>
            <a:r>
              <a:rPr lang="es-ES" sz="2800" b="1" dirty="0">
                <a:latin typeface="Calibri Light" panose="020F0302020204030204" pitchFamily="34" charset="0"/>
              </a:rPr>
              <a:t>separar</a:t>
            </a:r>
            <a:r>
              <a:rPr lang="es-ES" sz="2800" dirty="0">
                <a:latin typeface="Calibri Light" panose="020F0302020204030204" pitchFamily="34" charset="0"/>
              </a:rPr>
              <a:t> elementos de oración</a:t>
            </a:r>
            <a:endParaRPr lang="es-ES" sz="3600" dirty="0">
              <a:latin typeface="Calibri Light" panose="020F03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204864"/>
            <a:ext cx="89725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627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1079349" y="908720"/>
            <a:ext cx="6840760" cy="21168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1500" dirty="0">
                <a:solidFill>
                  <a:schemeClr val="tx2"/>
                </a:solidFill>
              </a:rPr>
              <a:t>INCLUSIÓN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187624" y="3501008"/>
            <a:ext cx="66242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/>
              <a:t>¿Qué es </a:t>
            </a:r>
            <a:r>
              <a:rPr lang="es-ES" sz="6600" b="1" i="1" dirty="0"/>
              <a:t>para ti</a:t>
            </a:r>
            <a:r>
              <a:rPr lang="es-ES" sz="6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948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836712"/>
            <a:ext cx="7928217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Tx/>
              <a:buChar char="-"/>
            </a:pPr>
            <a:r>
              <a:rPr lang="es-ES" sz="2800" dirty="0">
                <a:latin typeface="Calibri Light" panose="020F0302020204030204" pitchFamily="34" charset="0"/>
              </a:rPr>
              <a:t>Usar </a:t>
            </a:r>
            <a:r>
              <a:rPr lang="es-ES" sz="2800" b="1" dirty="0">
                <a:latin typeface="Calibri Light" panose="020F0302020204030204" pitchFamily="34" charset="0"/>
              </a:rPr>
              <a:t>estructuras básicas</a:t>
            </a:r>
            <a:endParaRPr lang="es-ES" sz="3600" b="1" dirty="0">
              <a:latin typeface="Calibri Light" panose="020F0302020204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706444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3 Conector recto"/>
          <p:cNvCxnSpPr/>
          <p:nvPr/>
        </p:nvCxnSpPr>
        <p:spPr>
          <a:xfrm>
            <a:off x="3491880" y="2283510"/>
            <a:ext cx="410445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33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86" y="980728"/>
            <a:ext cx="578416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93267" y="3212976"/>
            <a:ext cx="57423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hlinkClick r:id="rId3"/>
              </a:rPr>
              <a:t>https://www.boe.es/buscar/act.php?id=BOE-A-2013-12632</a:t>
            </a:r>
            <a:r>
              <a:rPr lang="es-ES" sz="1200" dirty="0"/>
              <a:t>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99" y="660029"/>
            <a:ext cx="4512294" cy="581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572000" y="602128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dirty="0">
                <a:hlinkClick r:id="rId5"/>
              </a:rPr>
              <a:t>https://www.plenainclusion.org/sites/default/files/ley_general_de_derechos.pdf</a:t>
            </a:r>
            <a:r>
              <a:rPr lang="es-ES" sz="1000" dirty="0"/>
              <a:t>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259632" y="4091802"/>
            <a:ext cx="2523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hlinkClick r:id="rId6"/>
              </a:rPr>
              <a:t>http://www.lecturafacil.net/es/</a:t>
            </a:r>
            <a:r>
              <a:rPr lang="es-ES" sz="1400" dirty="0"/>
              <a:t>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5" y="4021790"/>
            <a:ext cx="578407" cy="44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2757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060" y="764704"/>
            <a:ext cx="4443427" cy="5398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r="14034"/>
          <a:stretch/>
        </p:blipFill>
        <p:spPr bwMode="auto">
          <a:xfrm>
            <a:off x="323528" y="764704"/>
            <a:ext cx="3890439" cy="54313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3389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EDUCACIÓN\REFUERZO EDUCATIVO\2019-2020\004 A\SESION SCIENCE\Escaneo libro\unnamed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8884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04" y="1268760"/>
            <a:ext cx="7948356" cy="350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3688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 descr="Resultado de imagen de bandera ingle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7" y="604358"/>
            <a:ext cx="967054" cy="60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Resultado de imagen de bandera españo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8" y="2228616"/>
            <a:ext cx="967054" cy="64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17 Conector recto"/>
          <p:cNvCxnSpPr>
            <a:stCxn id="1027" idx="3"/>
          </p:cNvCxnSpPr>
          <p:nvPr/>
        </p:nvCxnSpPr>
        <p:spPr>
          <a:xfrm>
            <a:off x="1300331" y="905574"/>
            <a:ext cx="319341" cy="31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1293060" y="2584955"/>
            <a:ext cx="319341" cy="31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16 Grupo"/>
          <p:cNvGrpSpPr/>
          <p:nvPr/>
        </p:nvGrpSpPr>
        <p:grpSpPr>
          <a:xfrm>
            <a:off x="1595311" y="548680"/>
            <a:ext cx="7297168" cy="792088"/>
            <a:chOff x="467544" y="500845"/>
            <a:chExt cx="7297168" cy="792088"/>
          </a:xfrm>
        </p:grpSpPr>
        <p:sp>
          <p:nvSpPr>
            <p:cNvPr id="19" name="18 CuadroTexto"/>
            <p:cNvSpPr txBox="1"/>
            <p:nvPr/>
          </p:nvSpPr>
          <p:spPr>
            <a:xfrm>
              <a:off x="611559" y="635627"/>
              <a:ext cx="7153153" cy="444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sz="1700" dirty="0" err="1">
                  <a:latin typeface="Calibri Light" panose="020F0302020204030204" pitchFamily="34" charset="0"/>
                </a:rPr>
                <a:t>Water</a:t>
              </a:r>
              <a:r>
                <a:rPr lang="es-ES" sz="1700" dirty="0">
                  <a:latin typeface="Calibri Light" panose="020F0302020204030204" pitchFamily="34" charset="0"/>
                </a:rPr>
                <a:t> </a:t>
              </a:r>
              <a:r>
                <a:rPr lang="es-ES" sz="1700" dirty="0" err="1">
                  <a:latin typeface="Calibri Light" panose="020F0302020204030204" pitchFamily="34" charset="0"/>
                </a:rPr>
                <a:t>is</a:t>
              </a:r>
              <a:r>
                <a:rPr lang="es-ES" sz="1700" dirty="0">
                  <a:latin typeface="Calibri Light" panose="020F0302020204030204" pitchFamily="34" charset="0"/>
                </a:rPr>
                <a:t> </a:t>
              </a:r>
              <a:r>
                <a:rPr lang="es-ES" sz="1700" dirty="0" err="1">
                  <a:latin typeface="Calibri Light" panose="020F0302020204030204" pitchFamily="34" charset="0"/>
                </a:rPr>
                <a:t>very</a:t>
              </a:r>
              <a:r>
                <a:rPr lang="es-ES" sz="1700" dirty="0">
                  <a:latin typeface="Calibri Light" panose="020F0302020204030204" pitchFamily="34" charset="0"/>
                </a:rPr>
                <a:t> </a:t>
              </a:r>
              <a:r>
                <a:rPr lang="es-ES" sz="1700" dirty="0" err="1">
                  <a:latin typeface="Calibri Light" panose="020F0302020204030204" pitchFamily="34" charset="0"/>
                </a:rPr>
                <a:t>important</a:t>
              </a:r>
              <a:r>
                <a:rPr lang="es-ES" sz="1700" dirty="0">
                  <a:latin typeface="Calibri Light" panose="020F0302020204030204" pitchFamily="34" charset="0"/>
                </a:rPr>
                <a:t> </a:t>
              </a:r>
              <a:r>
                <a:rPr lang="es-ES" sz="1700" dirty="0" err="1">
                  <a:latin typeface="Calibri Light" panose="020F0302020204030204" pitchFamily="34" charset="0"/>
                </a:rPr>
                <a:t>because</a:t>
              </a:r>
              <a:r>
                <a:rPr lang="es-ES" sz="1700" dirty="0">
                  <a:latin typeface="Calibri Light" panose="020F0302020204030204" pitchFamily="34" charset="0"/>
                </a:rPr>
                <a:t> </a:t>
              </a:r>
              <a:r>
                <a:rPr lang="es-ES" sz="1700" dirty="0" err="1">
                  <a:latin typeface="Calibri Light" panose="020F0302020204030204" pitchFamily="34" charset="0"/>
                </a:rPr>
                <a:t>all</a:t>
              </a:r>
              <a:r>
                <a:rPr lang="es-ES" sz="1700" dirty="0">
                  <a:latin typeface="Calibri Light" panose="020F0302020204030204" pitchFamily="34" charset="0"/>
                </a:rPr>
                <a:t> </a:t>
              </a:r>
              <a:r>
                <a:rPr lang="es-ES" sz="1700" b="1" dirty="0">
                  <a:latin typeface="Calibri Light" panose="020F0302020204030204" pitchFamily="34" charset="0"/>
                </a:rPr>
                <a:t>living </a:t>
              </a:r>
              <a:r>
                <a:rPr lang="es-ES" sz="1700" b="1" dirty="0" err="1">
                  <a:latin typeface="Calibri Light" panose="020F0302020204030204" pitchFamily="34" charset="0"/>
                </a:rPr>
                <a:t>things</a:t>
              </a:r>
              <a:r>
                <a:rPr lang="es-ES" sz="1700" b="1" dirty="0">
                  <a:latin typeface="Calibri Light" panose="020F0302020204030204" pitchFamily="34" charset="0"/>
                </a:rPr>
                <a:t> </a:t>
              </a:r>
              <a:r>
                <a:rPr lang="es-ES" sz="1700" b="1" dirty="0" err="1">
                  <a:latin typeface="Calibri Light" panose="020F0302020204030204" pitchFamily="34" charset="0"/>
                </a:rPr>
                <a:t>need</a:t>
              </a:r>
              <a:r>
                <a:rPr lang="es-ES" sz="1700" b="1" dirty="0">
                  <a:latin typeface="Calibri Light" panose="020F0302020204030204" pitchFamily="34" charset="0"/>
                </a:rPr>
                <a:t> </a:t>
              </a:r>
              <a:r>
                <a:rPr lang="es-ES" sz="1700" b="1" dirty="0" err="1">
                  <a:latin typeface="Calibri Light" panose="020F0302020204030204" pitchFamily="34" charset="0"/>
                </a:rPr>
                <a:t>water</a:t>
              </a:r>
              <a:r>
                <a:rPr lang="es-ES" sz="1700" b="1" dirty="0">
                  <a:latin typeface="Calibri Light" panose="020F0302020204030204" pitchFamily="34" charset="0"/>
                </a:rPr>
                <a:t> to </a:t>
              </a:r>
              <a:r>
                <a:rPr lang="es-ES" sz="1700" b="1" dirty="0" err="1">
                  <a:latin typeface="Calibri Light" panose="020F0302020204030204" pitchFamily="34" charset="0"/>
                </a:rPr>
                <a:t>stay</a:t>
              </a:r>
              <a:r>
                <a:rPr lang="es-ES" sz="1700" b="1" dirty="0">
                  <a:latin typeface="Calibri Light" panose="020F0302020204030204" pitchFamily="34" charset="0"/>
                </a:rPr>
                <a:t> </a:t>
              </a:r>
              <a:r>
                <a:rPr lang="es-ES" sz="1700" b="1" dirty="0" err="1">
                  <a:latin typeface="Calibri Light" panose="020F0302020204030204" pitchFamily="34" charset="0"/>
                </a:rPr>
                <a:t>alive</a:t>
              </a:r>
              <a:r>
                <a:rPr lang="es-ES" sz="1700" b="1" dirty="0">
                  <a:latin typeface="Calibri Light" panose="020F0302020204030204" pitchFamily="34" charset="0"/>
                </a:rPr>
                <a:t>. </a:t>
              </a:r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467544" y="500845"/>
              <a:ext cx="7297168" cy="792088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1595311" y="2228616"/>
            <a:ext cx="7902474" cy="768336"/>
            <a:chOff x="467544" y="524597"/>
            <a:chExt cx="7902474" cy="768336"/>
          </a:xfrm>
        </p:grpSpPr>
        <p:sp>
          <p:nvSpPr>
            <p:cNvPr id="23" name="22 CuadroTexto"/>
            <p:cNvSpPr txBox="1"/>
            <p:nvPr/>
          </p:nvSpPr>
          <p:spPr>
            <a:xfrm>
              <a:off x="521146" y="624446"/>
              <a:ext cx="7848872" cy="444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sz="1700" dirty="0">
                  <a:latin typeface="Calibri Light" panose="020F0302020204030204" pitchFamily="34" charset="0"/>
                </a:rPr>
                <a:t>El agua es muy importante porque todos </a:t>
              </a:r>
              <a:r>
                <a:rPr lang="es-ES" sz="1700" b="1" dirty="0">
                  <a:latin typeface="Calibri Light" panose="020F0302020204030204" pitchFamily="34" charset="0"/>
                </a:rPr>
                <a:t>los seres vivos necesitan agua para vivir.</a:t>
              </a:r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467544" y="524597"/>
              <a:ext cx="7297169" cy="768336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AutoShape 2" descr="Resultado de imagen de seres vivos bebien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334654"/>
            <a:ext cx="1731340" cy="115212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 descr="Resultado de imagen de seres vivos bebiend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215" y="5306091"/>
            <a:ext cx="1728192" cy="114636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Resultado de imagen de seres vivos bebiend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1527346" cy="114636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Resultado de imagen de seres vivos bebiend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789040"/>
            <a:ext cx="1717480" cy="114636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ultado de imagen de seres vivos bebiend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108" y="5157191"/>
            <a:ext cx="1105612" cy="150705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sultado de imagen de seres vivos bebiend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215" y="3854866"/>
            <a:ext cx="1856184" cy="10147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Resultado de imagen de agu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14" y="4531690"/>
            <a:ext cx="1998599" cy="112421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esultado de imagen de flecha 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02" r="14294" b="27583"/>
          <a:stretch/>
        </p:blipFill>
        <p:spPr bwMode="auto">
          <a:xfrm>
            <a:off x="1968020" y="4810506"/>
            <a:ext cx="922524" cy="49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apo3ingle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843130" y="1315972"/>
            <a:ext cx="609600" cy="609600"/>
          </a:xfrm>
          <a:prstGeom prst="rect">
            <a:avLst/>
          </a:prstGeom>
        </p:spPr>
      </p:pic>
      <p:pic>
        <p:nvPicPr>
          <p:cNvPr id="4" name="diapo3espa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850401" y="2949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4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411299" y="649998"/>
            <a:ext cx="7560840" cy="1262739"/>
            <a:chOff x="287105" y="300170"/>
            <a:chExt cx="7297169" cy="2232248"/>
          </a:xfrm>
        </p:grpSpPr>
        <p:sp>
          <p:nvSpPr>
            <p:cNvPr id="3" name="2 CuadroTexto"/>
            <p:cNvSpPr txBox="1"/>
            <p:nvPr/>
          </p:nvSpPr>
          <p:spPr>
            <a:xfrm>
              <a:off x="521146" y="624447"/>
              <a:ext cx="5727474" cy="1869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s-ES" sz="1700" dirty="0">
                  <a:latin typeface="Arial" panose="020B0604020202020204" pitchFamily="34" charset="0"/>
                  <a:cs typeface="Arial" panose="020B0604020202020204" pitchFamily="34" charset="0"/>
                </a:rPr>
                <a:t>El agua es muy importante </a:t>
              </a:r>
            </a:p>
            <a:p>
              <a:pPr>
                <a:lnSpc>
                  <a:spcPct val="200000"/>
                </a:lnSpc>
              </a:pPr>
              <a:r>
                <a:rPr lang="es-ES" sz="1700" dirty="0">
                  <a:latin typeface="Arial" panose="020B0604020202020204" pitchFamily="34" charset="0"/>
                  <a:cs typeface="Arial" panose="020B0604020202020204" pitchFamily="34" charset="0"/>
                </a:rPr>
                <a:t>porque todos </a:t>
              </a:r>
              <a:r>
                <a:rPr lang="es-ES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los seres vivos necesitan agua para vivir.</a:t>
              </a:r>
            </a:p>
          </p:txBody>
        </p:sp>
        <p:sp>
          <p:nvSpPr>
            <p:cNvPr id="4" name="3 Rectángulo"/>
            <p:cNvSpPr/>
            <p:nvPr/>
          </p:nvSpPr>
          <p:spPr>
            <a:xfrm>
              <a:off x="287105" y="300170"/>
              <a:ext cx="7297169" cy="2232248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5" name="Picture 9" descr="Resultado de imagen de seres vivos bebien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01" y="495511"/>
            <a:ext cx="1367566" cy="9128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Resultado de imagen de seres vivos bebien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2717"/>
            <a:ext cx="751346" cy="102415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Resultado de imagen de seres vivos bebien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409" y="1786613"/>
            <a:ext cx="1467859" cy="8024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22 CuadroTexto"/>
          <p:cNvSpPr txBox="1"/>
          <p:nvPr/>
        </p:nvSpPr>
        <p:spPr>
          <a:xfrm>
            <a:off x="557887" y="2996952"/>
            <a:ext cx="7848872" cy="108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El agua puede estar en forma de </a:t>
            </a:r>
            <a:r>
              <a:rPr lang="es-ES" sz="1700" b="1" dirty="0">
                <a:latin typeface="Arial" panose="020B0604020202020204" pitchFamily="34" charset="0"/>
                <a:cs typeface="Arial" panose="020B0604020202020204" pitchFamily="34" charset="0"/>
              </a:rPr>
              <a:t>SÓLIDO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700" b="1" dirty="0">
                <a:latin typeface="Arial" panose="020B0604020202020204" pitchFamily="34" charset="0"/>
                <a:cs typeface="Arial" panose="020B0604020202020204" pitchFamily="34" charset="0"/>
              </a:rPr>
              <a:t>LÍQUIDO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s-ES" sz="1700" b="1" dirty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196" y="3796139"/>
            <a:ext cx="951236" cy="123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Resultado de imagen de NUB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76" y="3781932"/>
            <a:ext cx="1275711" cy="89326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Resultado de imagen de flecha 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02" r="14294" b="27583"/>
          <a:stretch/>
        </p:blipFill>
        <p:spPr bwMode="auto">
          <a:xfrm>
            <a:off x="6372039" y="4113099"/>
            <a:ext cx="432370" cy="23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32" y="3620951"/>
            <a:ext cx="942722" cy="121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 descr="Resultado de imagen de flecha 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02" r="14294" b="27583"/>
          <a:stretch/>
        </p:blipFill>
        <p:spPr bwMode="auto">
          <a:xfrm>
            <a:off x="1907704" y="4180648"/>
            <a:ext cx="432370" cy="23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esultado de imagen de AGU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839" y="3917733"/>
            <a:ext cx="1256583" cy="75746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125" y="5218849"/>
            <a:ext cx="990594" cy="129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Resultado de imagen de flecha 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02" r="14294" b="27583"/>
          <a:stretch/>
        </p:blipFill>
        <p:spPr bwMode="auto">
          <a:xfrm>
            <a:off x="4266138" y="5688026"/>
            <a:ext cx="432370" cy="23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Resultado de imagen de HIEL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66" y="5365315"/>
            <a:ext cx="1788718" cy="9756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25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6" y="1657204"/>
            <a:ext cx="1368217" cy="17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Resultado de imagen de NUB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552" y="1961049"/>
            <a:ext cx="1842190" cy="128991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 descr="Resultado de imagen de flecha 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02" r="14294" b="27583"/>
          <a:stretch/>
        </p:blipFill>
        <p:spPr bwMode="auto">
          <a:xfrm>
            <a:off x="6609067" y="2509442"/>
            <a:ext cx="432370" cy="23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1969"/>
            <a:ext cx="1572385" cy="202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Resultado de imagen de flecha 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02" r="14294" b="27583"/>
          <a:stretch/>
        </p:blipFill>
        <p:spPr bwMode="auto">
          <a:xfrm>
            <a:off x="2294346" y="2374374"/>
            <a:ext cx="432370" cy="23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sultado de imagen de AGU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63" y="1977719"/>
            <a:ext cx="1700317" cy="10249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430" y="4397349"/>
            <a:ext cx="1536514" cy="200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Resultado de imagen de flecha 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02" r="14294" b="27583"/>
          <a:stretch/>
        </p:blipFill>
        <p:spPr bwMode="auto">
          <a:xfrm>
            <a:off x="4040299" y="5249498"/>
            <a:ext cx="432370" cy="23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Resultado de imagen de HIEL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60" y="4668373"/>
            <a:ext cx="2130792" cy="11622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22 CuadroTexto"/>
          <p:cNvSpPr txBox="1"/>
          <p:nvPr/>
        </p:nvSpPr>
        <p:spPr>
          <a:xfrm>
            <a:off x="876830" y="548680"/>
            <a:ext cx="7848872" cy="108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El agua puede estar en forma de </a:t>
            </a:r>
            <a:r>
              <a:rPr lang="es-ES" sz="1700" b="1" dirty="0">
                <a:latin typeface="Arial" panose="020B0604020202020204" pitchFamily="34" charset="0"/>
                <a:cs typeface="Arial" panose="020B0604020202020204" pitchFamily="34" charset="0"/>
              </a:rPr>
              <a:t>SÓLIDO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700" b="1" dirty="0">
                <a:latin typeface="Arial" panose="020B0604020202020204" pitchFamily="34" charset="0"/>
                <a:cs typeface="Arial" panose="020B0604020202020204" pitchFamily="34" charset="0"/>
              </a:rPr>
              <a:t>LÍQUIDO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s-ES" sz="1700" b="1" dirty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2484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542636" y="1052736"/>
            <a:ext cx="1005028" cy="47823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8000" dirty="0">
                <a:solidFill>
                  <a:srgbClr val="FFC000"/>
                </a:solidFill>
                <a:latin typeface="Calibri Light" panose="020F0302020204030204" pitchFamily="34" charset="0"/>
              </a:rPr>
              <a:t>C</a:t>
            </a:r>
          </a:p>
          <a:p>
            <a:pPr algn="l"/>
            <a:r>
              <a:rPr lang="es-ES" sz="8000" dirty="0">
                <a:solidFill>
                  <a:srgbClr val="FFC000"/>
                </a:solidFill>
                <a:latin typeface="Calibri Light" panose="020F0302020204030204" pitchFamily="34" charset="0"/>
              </a:rPr>
              <a:t>L</a:t>
            </a:r>
          </a:p>
          <a:p>
            <a:pPr algn="l"/>
            <a:r>
              <a:rPr lang="es-ES" sz="8000" dirty="0">
                <a:solidFill>
                  <a:srgbClr val="FFC000"/>
                </a:solidFill>
                <a:latin typeface="Calibri Light" panose="020F0302020204030204" pitchFamily="34" charset="0"/>
              </a:rPr>
              <a:t>A</a:t>
            </a:r>
          </a:p>
          <a:p>
            <a:pPr algn="l"/>
            <a:r>
              <a:rPr lang="es-ES" sz="80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V</a:t>
            </a:r>
          </a:p>
          <a:p>
            <a:pPr algn="l"/>
            <a:r>
              <a:rPr lang="es-ES" sz="80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E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257065" y="3068960"/>
            <a:ext cx="577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spc="600" dirty="0">
                <a:solidFill>
                  <a:srgbClr val="FFC000"/>
                </a:solidFill>
              </a:rPr>
              <a:t>poyos visuales</a:t>
            </a:r>
            <a:endParaRPr lang="es-ES" sz="2000" spc="600" dirty="0">
              <a:solidFill>
                <a:srgbClr val="FFC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09" y="764704"/>
            <a:ext cx="7473734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65" y="1811126"/>
            <a:ext cx="7488178" cy="108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691679" y="4293096"/>
            <a:ext cx="7202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bri Light" panose="020F0302020204030204" pitchFamily="34" charset="0"/>
              </a:rPr>
              <a:t>Tiene   un   pico   grande   y   fuerte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60" y="4929782"/>
            <a:ext cx="983699" cy="126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75" y="5000620"/>
            <a:ext cx="937373" cy="119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437" y="4968738"/>
            <a:ext cx="946141" cy="12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24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40" y="548680"/>
            <a:ext cx="8708957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6342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16900"/>
            <a:ext cx="72008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1870"/>
            <a:ext cx="882311" cy="88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050" y="511897"/>
            <a:ext cx="899852" cy="89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14728"/>
            <a:ext cx="927224" cy="9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936" y="616900"/>
            <a:ext cx="783208" cy="78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14728"/>
            <a:ext cx="858391" cy="85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00484"/>
            <a:ext cx="816040" cy="81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264" y="660861"/>
            <a:ext cx="601923" cy="60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187" y="600484"/>
            <a:ext cx="742277" cy="74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23528" y="1638241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ZDingbats" panose="05000600020000020004" pitchFamily="2" charset="0"/>
              </a:rPr>
              <a:t>Buscó dentro del cajón para ver si estaba la pelota</a:t>
            </a:r>
          </a:p>
        </p:txBody>
      </p:sp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20" y="651316"/>
            <a:ext cx="7143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3633"/>
            <a:ext cx="100811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488" y="3478076"/>
            <a:ext cx="1114034" cy="111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48" y="3597540"/>
            <a:ext cx="933252" cy="93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323528" y="4725144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Buscó dentro del cajón para ver si estaba la pelota</a:t>
            </a:r>
          </a:p>
        </p:txBody>
      </p:sp>
    </p:spTree>
    <p:extLst>
      <p:ext uri="{BB962C8B-B14F-4D97-AF65-F5344CB8AC3E}">
        <p14:creationId xmlns:p14="http://schemas.microsoft.com/office/powerpoint/2010/main" val="151091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 rot="17902750">
            <a:off x="1030496" y="3492733"/>
            <a:ext cx="441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Culturas inclusivas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40442" y="692696"/>
            <a:ext cx="4502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- Marcos teóricos “difusos”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579556" y="5895955"/>
            <a:ext cx="441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Políticas inclusivas</a:t>
            </a:r>
          </a:p>
        </p:txBody>
      </p:sp>
      <p:sp>
        <p:nvSpPr>
          <p:cNvPr id="6" name="5 CuadroTexto"/>
          <p:cNvSpPr txBox="1"/>
          <p:nvPr/>
        </p:nvSpPr>
        <p:spPr>
          <a:xfrm rot="3692847">
            <a:off x="3900266" y="3514203"/>
            <a:ext cx="441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Prácticas inclusivas</a:t>
            </a:r>
          </a:p>
        </p:txBody>
      </p:sp>
      <p:sp>
        <p:nvSpPr>
          <p:cNvPr id="8" name="7 Triángulo isósceles"/>
          <p:cNvSpPr/>
          <p:nvPr/>
        </p:nvSpPr>
        <p:spPr>
          <a:xfrm>
            <a:off x="2579556" y="1950659"/>
            <a:ext cx="4200243" cy="3961311"/>
          </a:xfrm>
          <a:prstGeom prst="triangle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00" y="4437112"/>
            <a:ext cx="1013953" cy="134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719459" y="3837370"/>
            <a:ext cx="186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bri Light" panose="020F0302020204030204" pitchFamily="34" charset="0"/>
              </a:rPr>
              <a:t>Inclusión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31" y="84258"/>
            <a:ext cx="4214270" cy="640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355" y="269829"/>
            <a:ext cx="4159400" cy="621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52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35200"/>
            <a:ext cx="129614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63688" y="6093296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https://www.youtube.com/watch?v=CfAkOeSg9kE</a:t>
            </a:r>
            <a:r>
              <a:rPr lang="es-ES" dirty="0"/>
              <a:t>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259632" y="178376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PARA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905" y="819660"/>
            <a:ext cx="927224" cy="9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383995" y="178376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DE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96" y="744477"/>
            <a:ext cx="1039292" cy="103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365349" y="178376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CON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928553"/>
            <a:ext cx="855216" cy="85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7231856" y="1783769"/>
            <a:ext cx="101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HACIA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96" y="3501008"/>
            <a:ext cx="885267" cy="88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256799" y="4540478"/>
            <a:ext cx="132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HASTA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199" y="3592101"/>
            <a:ext cx="794174" cy="79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278" y="3501008"/>
            <a:ext cx="874301" cy="87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141" y="3490042"/>
            <a:ext cx="885267" cy="88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3354707" y="4508212"/>
            <a:ext cx="132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ES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517749" y="454216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EL/LA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7295498" y="4542166"/>
            <a:ext cx="101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LAS/LOS</a:t>
            </a:r>
          </a:p>
        </p:txBody>
      </p:sp>
    </p:spTree>
    <p:extLst>
      <p:ext uri="{BB962C8B-B14F-4D97-AF65-F5344CB8AC3E}">
        <p14:creationId xmlns:p14="http://schemas.microsoft.com/office/powerpoint/2010/main" val="325498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  <p:bldP spid="14" grpId="0"/>
      <p:bldP spid="18" grpId="0"/>
      <p:bldP spid="19" grpId="0"/>
      <p:bldP spid="2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27584" y="1968435"/>
            <a:ext cx="132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AQUELLA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555776" y="1968435"/>
            <a:ext cx="176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CUALQUIERA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709031" y="1968435"/>
            <a:ext cx="1078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POCOS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871816" y="1968435"/>
            <a:ext cx="115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ALGUNOS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96759" y="4725144"/>
            <a:ext cx="132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NI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994667" y="4692878"/>
            <a:ext cx="132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QUÉ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5157709" y="472683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CUÁL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6935458" y="4726832"/>
            <a:ext cx="101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CÓMO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141" y="773584"/>
            <a:ext cx="1071240" cy="107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666" y="831061"/>
            <a:ext cx="927224" cy="9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16" y="954515"/>
            <a:ext cx="893227" cy="89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41472"/>
            <a:ext cx="851406" cy="8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237" y="3803563"/>
            <a:ext cx="927224" cy="9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62" y="3803563"/>
            <a:ext cx="820799" cy="82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458" y="3786359"/>
            <a:ext cx="829585" cy="82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1763688" y="6093296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10"/>
              </a:rPr>
              <a:t>https://www.youtube.com/watch?v=CfAkOeSg9kE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1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01828" y="898189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libri Light" panose="020F0302020204030204" pitchFamily="34" charset="0"/>
              </a:rPr>
              <a:t>La niña fue con su madre al supermercado.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01828" y="284275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libri Light" panose="020F0302020204030204" pitchFamily="34" charset="0"/>
              </a:rPr>
              <a:t>Al llegar vio que no quedaban manzanas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79760" y="4597368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libri Light" panose="020F0302020204030204" pitchFamily="34" charset="0"/>
              </a:rPr>
              <a:t>y se puso muy triste porque le apetecían mucho.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6" y="1482964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58" y="1504679"/>
            <a:ext cx="842381" cy="84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55" y="1519885"/>
            <a:ext cx="876727" cy="87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55" y="3365974"/>
            <a:ext cx="646943" cy="70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Multiplicar"/>
          <p:cNvSpPr/>
          <p:nvPr/>
        </p:nvSpPr>
        <p:spPr>
          <a:xfrm>
            <a:off x="4985738" y="2935003"/>
            <a:ext cx="1584176" cy="1565012"/>
          </a:xfrm>
          <a:prstGeom prst="mathMultiply">
            <a:avLst>
              <a:gd name="adj1" fmla="val 404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08" y="3365974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99" y="3499985"/>
            <a:ext cx="675518" cy="69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956" y="5245440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10" y="5357627"/>
            <a:ext cx="644957" cy="75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51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01828" y="898189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libri Light" panose="020F0302020204030204" pitchFamily="34" charset="0"/>
              </a:rPr>
              <a:t>Cuando comemos, dejamos de tener hambre.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06521" y="3849501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libri Light" panose="020F0302020204030204" pitchFamily="34" charset="0"/>
              </a:rPr>
              <a:t>Por la noche tengo pesadillas pero no tengo miedo.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013" y="1421409"/>
            <a:ext cx="1194785" cy="11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54" y="1683095"/>
            <a:ext cx="894773" cy="93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" b="97273" l="13793" r="100000">
                        <a14:foregroundMark x1="23276" y1="90000" x2="64655" y2="49091"/>
                        <a14:foregroundMark x1="39655" y1="30000" x2="81034" y2="37273"/>
                        <a14:foregroundMark x1="56897" y1="39091" x2="41379" y2="65455"/>
                        <a14:foregroundMark x1="31034" y1="48182" x2="85345" y2="64545"/>
                        <a14:foregroundMark x1="56897" y1="85455" x2="84483" y2="7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97" y="1330747"/>
            <a:ext cx="704321" cy="66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Multiplicar"/>
          <p:cNvSpPr/>
          <p:nvPr/>
        </p:nvSpPr>
        <p:spPr>
          <a:xfrm>
            <a:off x="4852009" y="1277742"/>
            <a:ext cx="1584176" cy="1565012"/>
          </a:xfrm>
          <a:prstGeom prst="mathMultiply">
            <a:avLst>
              <a:gd name="adj1" fmla="val 404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89" y="4393533"/>
            <a:ext cx="1001621" cy="109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257" y="4456234"/>
            <a:ext cx="1031736" cy="102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Multiplicar"/>
          <p:cNvSpPr/>
          <p:nvPr/>
        </p:nvSpPr>
        <p:spPr>
          <a:xfrm>
            <a:off x="5708705" y="4187507"/>
            <a:ext cx="1584176" cy="1565012"/>
          </a:xfrm>
          <a:prstGeom prst="mathMultiply">
            <a:avLst>
              <a:gd name="adj1" fmla="val 404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994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2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r="12509"/>
          <a:stretch/>
        </p:blipFill>
        <p:spPr bwMode="auto">
          <a:xfrm>
            <a:off x="4355976" y="332656"/>
            <a:ext cx="4589059" cy="6194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14715"/>
          <a:stretch/>
        </p:blipFill>
        <p:spPr bwMode="auto">
          <a:xfrm>
            <a:off x="251520" y="548680"/>
            <a:ext cx="3851920" cy="51668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4692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221824" cy="613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8117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9503"/>
            <a:ext cx="8496944" cy="634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49216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12491" y="4708167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latin typeface="Calibri Light" panose="020F0302020204030204" pitchFamily="34" charset="0"/>
              </a:rPr>
              <a:t>Vida haber más allá de </a:t>
            </a:r>
            <a:r>
              <a:rPr lang="es-ES" sz="4000" dirty="0" err="1">
                <a:latin typeface="Calibri Light" panose="020F0302020204030204" pitchFamily="34" charset="0"/>
              </a:rPr>
              <a:t>pictos</a:t>
            </a:r>
            <a:endParaRPr lang="es-ES" sz="4000" dirty="0">
              <a:latin typeface="Calibri Light" panose="020F0302020204030204" pitchFamily="34" charset="0"/>
            </a:endParaRPr>
          </a:p>
        </p:txBody>
      </p:sp>
      <p:pic>
        <p:nvPicPr>
          <p:cNvPr id="3074" name="Picture 2" descr="star wars cat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090" y="2132856"/>
            <a:ext cx="5975608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10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74048" y="188640"/>
            <a:ext cx="577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spc="600" dirty="0">
                <a:solidFill>
                  <a:srgbClr val="FFC000"/>
                </a:solidFill>
              </a:rPr>
              <a:t>Apoyos visuales</a:t>
            </a:r>
            <a:endParaRPr lang="es-ES" sz="2000" spc="600" dirty="0">
              <a:solidFill>
                <a:srgbClr val="FFC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67545" y="1421579"/>
            <a:ext cx="33843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bri Light" panose="020F0302020204030204" pitchFamily="34" charset="0"/>
              </a:rPr>
              <a:t>Imágenes</a:t>
            </a:r>
          </a:p>
          <a:p>
            <a:endParaRPr lang="es-ES" sz="3600" dirty="0">
              <a:latin typeface="Calibri Light" panose="020F0302020204030204" pitchFamily="34" charset="0"/>
            </a:endParaRPr>
          </a:p>
          <a:p>
            <a:r>
              <a:rPr lang="es-ES" sz="3600" dirty="0">
                <a:latin typeface="Calibri Light" panose="020F0302020204030204" pitchFamily="34" charset="0"/>
              </a:rPr>
              <a:t>Objetos reales</a:t>
            </a:r>
          </a:p>
          <a:p>
            <a:endParaRPr lang="es-ES" sz="3600" dirty="0">
              <a:latin typeface="Calibri Light" panose="020F0302020204030204" pitchFamily="34" charset="0"/>
            </a:endParaRPr>
          </a:p>
          <a:p>
            <a:r>
              <a:rPr lang="es-ES" sz="3600" dirty="0">
                <a:latin typeface="Calibri Light" panose="020F0302020204030204" pitchFamily="34" charset="0"/>
              </a:rPr>
              <a:t>Dibujos</a:t>
            </a:r>
          </a:p>
          <a:p>
            <a:endParaRPr lang="es-ES" sz="3600" dirty="0">
              <a:latin typeface="Calibri Light" panose="020F0302020204030204" pitchFamily="34" charset="0"/>
            </a:endParaRPr>
          </a:p>
          <a:p>
            <a:r>
              <a:rPr lang="es-ES" sz="3600" dirty="0">
                <a:latin typeface="Calibri Light" panose="020F0302020204030204" pitchFamily="34" charset="0"/>
              </a:rPr>
              <a:t>Palabra escrita</a:t>
            </a:r>
          </a:p>
          <a:p>
            <a:endParaRPr lang="es-ES" sz="3600" dirty="0">
              <a:latin typeface="Calibri Light" panose="020F0302020204030204" pitchFamily="34" charset="0"/>
            </a:endParaRPr>
          </a:p>
          <a:p>
            <a:r>
              <a:rPr lang="es-ES" sz="3600" dirty="0">
                <a:latin typeface="Calibri Light" panose="020F0302020204030204" pitchFamily="34" charset="0"/>
              </a:rPr>
              <a:t>Gestos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000566"/>
            <a:ext cx="2267744" cy="151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90" y="3140967"/>
            <a:ext cx="2051720" cy="136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90" y="1421580"/>
            <a:ext cx="1991652" cy="140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850" y="2126347"/>
            <a:ext cx="2103334" cy="140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461623" y="4077072"/>
            <a:ext cx="1728192" cy="5847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ESPERA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330" y="5072012"/>
            <a:ext cx="722778" cy="121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41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67746" y="232449"/>
            <a:ext cx="4904453" cy="6984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3242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1939</Words>
  <Application>Microsoft Office PowerPoint</Application>
  <PresentationFormat>Presentación en pantalla (4:3)</PresentationFormat>
  <Paragraphs>590</Paragraphs>
  <Slides>120</Slides>
  <Notes>3</Notes>
  <HiddenSlides>0</HiddenSlides>
  <MMClips>2</MMClips>
  <ScaleCrop>false</ScaleCrop>
  <HeadingPairs>
    <vt:vector size="6" baseType="variant">
      <vt:variant>
        <vt:lpstr>Fuentes usadas</vt:lpstr>
      </vt:variant>
      <vt:variant>
        <vt:i4>25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120</vt:i4>
      </vt:variant>
    </vt:vector>
  </HeadingPairs>
  <TitlesOfParts>
    <vt:vector size="146" baseType="lpstr">
      <vt:lpstr>Algerian</vt:lpstr>
      <vt:lpstr>Arial</vt:lpstr>
      <vt:lpstr>Arial Black</vt:lpstr>
      <vt:lpstr>Arial Narrow</vt:lpstr>
      <vt:lpstr>Arial Rounded MT Bold</vt:lpstr>
      <vt:lpstr>Bradley Hand ITC</vt:lpstr>
      <vt:lpstr>Britannic Bold</vt:lpstr>
      <vt:lpstr>Brush Script MT</vt:lpstr>
      <vt:lpstr>Calibri</vt:lpstr>
      <vt:lpstr>Calibri Light</vt:lpstr>
      <vt:lpstr>Chiller</vt:lpstr>
      <vt:lpstr>Comic Sans MS</vt:lpstr>
      <vt:lpstr>Cooper Black</vt:lpstr>
      <vt:lpstr>Elephant</vt:lpstr>
      <vt:lpstr>Escolar2</vt:lpstr>
      <vt:lpstr>Forte</vt:lpstr>
      <vt:lpstr>Freestyle Script</vt:lpstr>
      <vt:lpstr>Georgia</vt:lpstr>
      <vt:lpstr>Goudy Stout</vt:lpstr>
      <vt:lpstr>Lucida Handwriting</vt:lpstr>
      <vt:lpstr>Rockwell Extra Bold</vt:lpstr>
      <vt:lpstr>Showcard Gothic</vt:lpstr>
      <vt:lpstr>Times New Roman</vt:lpstr>
      <vt:lpstr>Tw Cen MT Condensed</vt:lpstr>
      <vt:lpstr>ZDingbats</vt:lpstr>
      <vt:lpstr>Tema de Office</vt:lpstr>
      <vt:lpstr> Inclusión e  Deseño Universal para a Aprendizaxe  </vt:lpstr>
      <vt:lpstr>Presentación de PowerPoint</vt:lpstr>
      <vt:lpstr>Presentación de PowerPoint</vt:lpstr>
      <vt:lpstr>Presentación de PowerPoint</vt:lpstr>
      <vt:lpstr>Presentación de PowerPoint</vt:lpstr>
      <vt:lpstr>OBJETIVO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DIVERSIDAD</vt:lpstr>
      <vt:lpstr>Aspectos terminológicos</vt:lpstr>
      <vt:lpstr>Presentación de PowerPoint</vt:lpstr>
      <vt:lpstr>Aspectos terminológicos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FÍSICAS/SENSORIALES</vt:lpstr>
      <vt:lpstr>FÍSICAS/SENSORIALES</vt:lpstr>
      <vt:lpstr>FÍSICAS/SENSORIALES</vt:lpstr>
      <vt:lpstr>FÍSICAS/SENSORIALES</vt:lpstr>
      <vt:lpstr>SOCIALES</vt:lpstr>
      <vt:lpstr>SOCIALES</vt:lpstr>
      <vt:lpstr>SOCIALES</vt:lpstr>
      <vt:lpstr>Presentación de PowerPoint</vt:lpstr>
      <vt:lpstr>SOCIALES</vt:lpstr>
      <vt:lpstr>COGNITIVAS</vt:lpstr>
      <vt:lpstr>COGNITIVAS</vt:lpstr>
      <vt:lpstr>COMUNICACIÓN</vt:lpstr>
      <vt:lpstr>COMUNICACIÓN</vt:lpstr>
      <vt:lpstr>COMUNICACIÓN</vt:lpstr>
      <vt:lpstr>COMUNICACIÓN</vt:lpstr>
      <vt:lpstr>ESTRUCTURALES</vt:lpstr>
      <vt:lpstr>BARRERAS EN EDUCACIÓN</vt:lpstr>
      <vt:lpstr>Presentación de PowerPoint</vt:lpstr>
      <vt:lpstr>Presentación de PowerPoint</vt:lpstr>
      <vt:lpstr>Presentación de PowerPoint</vt:lpstr>
      <vt:lpstr>ACCESIBILIDAD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¿DUDAS?</vt:lpstr>
      <vt:lpstr>Imágenes: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¿Qué hacemos aquí?</dc:title>
  <dc:creator>Sonia López Rodríguez</dc:creator>
  <cp:lastModifiedBy>CEIP Manuel Sueiro</cp:lastModifiedBy>
  <cp:revision>113</cp:revision>
  <cp:lastPrinted>2021-12-09T14:38:04Z</cp:lastPrinted>
  <dcterms:created xsi:type="dcterms:W3CDTF">2021-07-07T08:10:50Z</dcterms:created>
  <dcterms:modified xsi:type="dcterms:W3CDTF">2022-02-10T18:24:07Z</dcterms:modified>
</cp:coreProperties>
</file>