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32"/>
  </p:notesMasterIdLst>
  <p:handoutMasterIdLst>
    <p:handoutMasterId r:id="rId33"/>
  </p:handoutMasterIdLst>
  <p:sldIdLst>
    <p:sldId id="259" r:id="rId2"/>
    <p:sldId id="272" r:id="rId3"/>
    <p:sldId id="314" r:id="rId4"/>
    <p:sldId id="312" r:id="rId5"/>
    <p:sldId id="315" r:id="rId6"/>
    <p:sldId id="338" r:id="rId7"/>
    <p:sldId id="316" r:id="rId8"/>
    <p:sldId id="317" r:id="rId9"/>
    <p:sldId id="318" r:id="rId10"/>
    <p:sldId id="339" r:id="rId11"/>
    <p:sldId id="321" r:id="rId12"/>
    <p:sldId id="320" r:id="rId13"/>
    <p:sldId id="322" r:id="rId14"/>
    <p:sldId id="323" r:id="rId15"/>
    <p:sldId id="336" r:id="rId16"/>
    <p:sldId id="325" r:id="rId17"/>
    <p:sldId id="328" r:id="rId18"/>
    <p:sldId id="342" r:id="rId19"/>
    <p:sldId id="326" r:id="rId20"/>
    <p:sldId id="341" r:id="rId21"/>
    <p:sldId id="330" r:id="rId22"/>
    <p:sldId id="331" r:id="rId23"/>
    <p:sldId id="343" r:id="rId24"/>
    <p:sldId id="340" r:id="rId25"/>
    <p:sldId id="332" r:id="rId26"/>
    <p:sldId id="334" r:id="rId27"/>
    <p:sldId id="335" r:id="rId28"/>
    <p:sldId id="345" r:id="rId29"/>
    <p:sldId id="311" r:id="rId30"/>
    <p:sldId id="344" r:id="rId3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8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7AC6"/>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87647" autoAdjust="0"/>
  </p:normalViewPr>
  <p:slideViewPr>
    <p:cSldViewPr>
      <p:cViewPr varScale="1">
        <p:scale>
          <a:sx n="102" d="100"/>
          <a:sy n="102" d="100"/>
        </p:scale>
        <p:origin x="188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8" d="100"/>
          <a:sy n="88" d="100"/>
        </p:scale>
        <p:origin x="382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14/06/2018</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14/06/2018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3178078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261113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262086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55373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1980907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2532251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4109717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3183898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4127345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1576219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662509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33309012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3493925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21</a:t>
            </a:fld>
            <a:endParaRPr lang="es-ES"/>
          </a:p>
        </p:txBody>
      </p:sp>
    </p:spTree>
    <p:extLst>
      <p:ext uri="{BB962C8B-B14F-4D97-AF65-F5344CB8AC3E}">
        <p14:creationId xmlns:p14="http://schemas.microsoft.com/office/powerpoint/2010/main" val="2609966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2141603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807052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1495808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14118234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1157097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27</a:t>
            </a:fld>
            <a:endParaRPr lang="es-ES"/>
          </a:p>
        </p:txBody>
      </p:sp>
    </p:spTree>
    <p:extLst>
      <p:ext uri="{BB962C8B-B14F-4D97-AF65-F5344CB8AC3E}">
        <p14:creationId xmlns:p14="http://schemas.microsoft.com/office/powerpoint/2010/main" val="28483732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29</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368657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2804946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1624230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3244397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7</a:t>
            </a:fld>
            <a:endParaRPr lang="es-ES"/>
          </a:p>
        </p:txBody>
      </p:sp>
    </p:spTree>
    <p:extLst>
      <p:ext uri="{BB962C8B-B14F-4D97-AF65-F5344CB8AC3E}">
        <p14:creationId xmlns:p14="http://schemas.microsoft.com/office/powerpoint/2010/main" val="287461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2685632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2376552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2.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sp>
        <p:nvSpPr>
          <p:cNvPr id="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11"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13"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pic>
        <p:nvPicPr>
          <p:cNvPr id="16" name="Imagen 1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18" name="Imagen 17" descr="Y:\90_IS4K\logos\logo corporativo\finales\logo-is4k.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pic>
        <p:nvPicPr>
          <p:cNvPr id="2" name="Imagen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5800" y="6013994"/>
            <a:ext cx="2295144" cy="658368"/>
          </a:xfrm>
          <a:prstGeom prst="rect">
            <a:avLst/>
          </a:prstGeom>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sz="1200">
                <a:solidFill>
                  <a:schemeClr val="bg1"/>
                </a:solidFill>
              </a:defRPr>
            </a:lvl1pPr>
          </a:lstStyle>
          <a:p>
            <a:fld id="{45CE3856-8916-4ABC-A3AA-954FF73B1515}" type="datetime1">
              <a:rPr lang="es-ES" smtClean="0"/>
              <a:pPr/>
              <a:t>14/06/2018</a:t>
            </a:fld>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1763688" y="6356350"/>
            <a:ext cx="5616624" cy="365125"/>
          </a:xfrm>
          <a:prstGeom prst="rect">
            <a:avLst/>
          </a:prstGeom>
        </p:spPr>
        <p:txBody>
          <a:bodyPr/>
          <a:lstStyle>
            <a:lvl1pPr algn="ctr">
              <a:defRPr sz="1400" b="1">
                <a:solidFill>
                  <a:schemeClr val="bg1"/>
                </a:solidFill>
              </a:defRPr>
            </a:lvl1pPr>
          </a:lstStyle>
          <a:p>
            <a:r>
              <a:rPr lang="es-ES" smtClean="0"/>
              <a:t>Privacidad, identidad digital y reputación online </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 </a:t>
            </a:r>
            <a:endParaRPr lang="es-ES"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solidFill>
                  <a:srgbClr val="0070C0"/>
                </a:solidFill>
                <a:latin typeface="Calibri" panose="020F0502020204030204" pitchFamily="34" charset="0"/>
              </a:defRPr>
            </a:lvl1pPr>
            <a:lvl2pPr>
              <a:defRPr sz="2400">
                <a:solidFill>
                  <a:srgbClr val="0070C0"/>
                </a:solidFill>
                <a:latin typeface="Calibri" panose="020F0502020204030204" pitchFamily="34" charset="0"/>
              </a:defRPr>
            </a:lvl2pPr>
            <a:lvl3pPr>
              <a:defRPr sz="2000">
                <a:solidFill>
                  <a:srgbClr val="0070C0"/>
                </a:solidFill>
                <a:latin typeface="Calibri" panose="020F0502020204030204" pitchFamily="34" charset="0"/>
              </a:defRPr>
            </a:lvl3pPr>
            <a:lvl4pPr>
              <a:defRPr sz="1800">
                <a:solidFill>
                  <a:srgbClr val="0070C0"/>
                </a:solidFill>
                <a:latin typeface="Calibri" panose="020F0502020204030204" pitchFamily="34" charset="0"/>
              </a:defRPr>
            </a:lvl4pPr>
            <a:lvl5pPr>
              <a:defRPr sz="1800">
                <a:solidFill>
                  <a:srgbClr val="0070C0"/>
                </a:solidFill>
                <a:latin typeface="Calibri" panose="020F0502020204030204" pitchFamily="34" charset="0"/>
              </a:defRPr>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solidFill>
                  <a:srgbClr val="0070C0"/>
                </a:solidFill>
                <a:latin typeface="Calibri" panose="020F0502020204030204" pitchFamily="34" charset="0"/>
              </a:defRPr>
            </a:lvl1pPr>
            <a:lvl2pPr>
              <a:defRPr sz="2400">
                <a:solidFill>
                  <a:srgbClr val="0070C0"/>
                </a:solidFill>
                <a:latin typeface="Calibri" panose="020F0502020204030204" pitchFamily="34" charset="0"/>
              </a:defRPr>
            </a:lvl2pPr>
            <a:lvl3pPr>
              <a:defRPr sz="2000">
                <a:solidFill>
                  <a:srgbClr val="0070C0"/>
                </a:solidFill>
                <a:latin typeface="Calibri" panose="020F0502020204030204" pitchFamily="34" charset="0"/>
              </a:defRPr>
            </a:lvl3pPr>
            <a:lvl4pPr>
              <a:defRPr sz="1800">
                <a:solidFill>
                  <a:srgbClr val="0070C0"/>
                </a:solidFill>
                <a:latin typeface="Calibri" panose="020F0502020204030204" pitchFamily="34" charset="0"/>
              </a:defRPr>
            </a:lvl4pPr>
            <a:lvl5pPr>
              <a:defRPr sz="1800">
                <a:solidFill>
                  <a:srgbClr val="0070C0"/>
                </a:solidFill>
                <a:latin typeface="Calibri" panose="020F0502020204030204" pitchFamily="34" charset="0"/>
              </a:defRPr>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4477918-B675-47C2-9D5F-43D027F9020D}" type="datetime1">
              <a:rPr lang="es-ES" smtClean="0"/>
              <a:pPr/>
              <a:t>14/06/2018</a:t>
            </a:fld>
            <a:endParaRPr lang="es-ES"/>
          </a:p>
        </p:txBody>
      </p:sp>
      <p:sp>
        <p:nvSpPr>
          <p:cNvPr id="10"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11" name="4 Marcador de pie de página"/>
          <p:cNvSpPr>
            <a:spLocks noGrp="1"/>
          </p:cNvSpPr>
          <p:nvPr>
            <p:ph type="ftr" sz="quarter" idx="11"/>
          </p:nvPr>
        </p:nvSpPr>
        <p:spPr>
          <a:xfrm>
            <a:off x="1763688" y="6356350"/>
            <a:ext cx="5616624" cy="365125"/>
          </a:xfrm>
          <a:prstGeom prst="rect">
            <a:avLst/>
          </a:prstGeom>
        </p:spPr>
        <p:txBody>
          <a:bodyPr/>
          <a:lstStyle>
            <a:lvl1pPr algn="ctr">
              <a:defRPr sz="1400" b="1">
                <a:solidFill>
                  <a:schemeClr val="bg1"/>
                </a:solidFill>
              </a:defRPr>
            </a:lvl1pPr>
          </a:lstStyle>
          <a:p>
            <a:r>
              <a:rPr lang="es-ES" smtClean="0"/>
              <a:t>Privacidad, identidad digital y reputación online </a:t>
            </a:r>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in de presentación">
    <p:spTree>
      <p:nvGrpSpPr>
        <p:cNvPr id="1" name=""/>
        <p:cNvGrpSpPr/>
        <p:nvPr/>
      </p:nvGrpSpPr>
      <p:grpSpPr>
        <a:xfrm>
          <a:off x="0" y="0"/>
          <a:ext cx="0" cy="0"/>
          <a:chOff x="0" y="0"/>
          <a:chExt cx="0" cy="0"/>
        </a:xfrm>
      </p:grpSpPr>
      <p:sp>
        <p:nvSpPr>
          <p:cNvPr id="17"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18" name="Redondear rectángulo de esquina del mismo lado 17"/>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20"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22" name="Imagen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23" name="Grupo 22"/>
          <p:cNvGrpSpPr/>
          <p:nvPr userDrawn="1"/>
        </p:nvGrpSpPr>
        <p:grpSpPr>
          <a:xfrm>
            <a:off x="569808" y="4293096"/>
            <a:ext cx="8322672" cy="1954381"/>
            <a:chOff x="569808" y="3913892"/>
            <a:chExt cx="8322672" cy="1954381"/>
          </a:xfrm>
        </p:grpSpPr>
        <p:cxnSp>
          <p:nvCxnSpPr>
            <p:cNvPr id="25"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26"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27"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34" name="Imagen 33">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35" name="Imagen 34">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36" name="Imagen 35"/>
            <p:cNvPicPr>
              <a:picLocks noChangeAspect="1"/>
            </p:cNvPicPr>
            <p:nvPr userDrawn="1"/>
          </p:nvPicPr>
          <p:blipFill>
            <a:blip r:embed="rId9"/>
            <a:stretch>
              <a:fillRect/>
            </a:stretch>
          </p:blipFill>
          <p:spPr>
            <a:xfrm>
              <a:off x="824088" y="4475681"/>
              <a:ext cx="352425" cy="276225"/>
            </a:xfrm>
            <a:prstGeom prst="rect">
              <a:avLst/>
            </a:prstGeom>
          </p:spPr>
        </p:pic>
      </p:grpSp>
      <p:pic>
        <p:nvPicPr>
          <p:cNvPr id="24" name="Imagen 23"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10"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8078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50" r:id="rId2"/>
    <p:sldLayoutId id="2147483652" r:id="rId3"/>
    <p:sldLayoutId id="2147483663" r:id="rId4"/>
    <p:sldLayoutId id="2147483664" r:id="rId5"/>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0.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dirty="0">
                <a:solidFill>
                  <a:srgbClr val="0070C0"/>
                </a:solidFill>
              </a:rPr>
              <a:t>Netiqueta: </a:t>
            </a:r>
            <a:br>
              <a:rPr lang="es-ES" dirty="0">
                <a:solidFill>
                  <a:srgbClr val="0070C0"/>
                </a:solidFill>
              </a:rPr>
            </a:br>
            <a:r>
              <a:rPr lang="es-ES" dirty="0">
                <a:solidFill>
                  <a:srgbClr val="0070C0"/>
                </a:solidFill>
              </a:rPr>
              <a:t>Comportamiento en línea</a:t>
            </a:r>
            <a:endParaRPr lang="es-ES" dirty="0"/>
          </a:p>
        </p:txBody>
      </p:sp>
      <p:sp>
        <p:nvSpPr>
          <p:cNvPr id="5" name="Marcador de texto 4"/>
          <p:cNvSpPr>
            <a:spLocks noGrp="1"/>
          </p:cNvSpPr>
          <p:nvPr>
            <p:ph type="body" sz="quarter" idx="13"/>
          </p:nvPr>
        </p:nvSpPr>
        <p:spPr/>
        <p:txBody>
          <a:bodyPr/>
          <a:lstStyle/>
          <a:p>
            <a:r>
              <a:rPr lang="es-ES" dirty="0"/>
              <a:t>Charla de sensibilización dirigida al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4957" y="1124744"/>
            <a:ext cx="3335475" cy="5004000"/>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Algunos ejemplos</a:t>
            </a:r>
            <a:endParaRPr lang="es-ES" dirty="0">
              <a:latin typeface="Calibri" panose="020F0502020204030204" pitchFamily="34" charset="0"/>
            </a:endParaRPr>
          </a:p>
        </p:txBody>
      </p:sp>
      <p:sp>
        <p:nvSpPr>
          <p:cNvPr id="13" name="12 Marcador de contenido"/>
          <p:cNvSpPr>
            <a:spLocks noGrp="1"/>
          </p:cNvSpPr>
          <p:nvPr>
            <p:ph sz="half" idx="2"/>
          </p:nvPr>
        </p:nvSpPr>
        <p:spPr>
          <a:xfrm>
            <a:off x="395536" y="1816224"/>
            <a:ext cx="4824536" cy="2620888"/>
          </a:xfrm>
        </p:spPr>
        <p:txBody>
          <a:bodyPr>
            <a:noAutofit/>
          </a:bodyPr>
          <a:lstStyle/>
          <a:p>
            <a:endParaRPr lang="es-ES" dirty="0">
              <a:solidFill>
                <a:srgbClr val="007AC6"/>
              </a:solidFill>
            </a:endParaRPr>
          </a:p>
          <a:p>
            <a:pPr marL="0" lvl="0" indent="0" algn="ctr">
              <a:buNone/>
            </a:pPr>
            <a:r>
              <a:rPr lang="es-ES" dirty="0" smtClean="0">
                <a:solidFill>
                  <a:srgbClr val="007AC6"/>
                </a:solidFill>
              </a:rPr>
              <a:t>¿Has subido una foto/ vídeo de otra persona (e </a:t>
            </a:r>
            <a:r>
              <a:rPr lang="es-ES" dirty="0">
                <a:solidFill>
                  <a:srgbClr val="007AC6"/>
                </a:solidFill>
              </a:rPr>
              <a:t>incluso </a:t>
            </a:r>
            <a:r>
              <a:rPr lang="es-ES" dirty="0" smtClean="0">
                <a:solidFill>
                  <a:srgbClr val="007AC6"/>
                </a:solidFill>
              </a:rPr>
              <a:t>etiquetado) </a:t>
            </a:r>
            <a:r>
              <a:rPr lang="es-ES" dirty="0">
                <a:solidFill>
                  <a:srgbClr val="007AC6"/>
                </a:solidFill>
              </a:rPr>
              <a:t>sin </a:t>
            </a:r>
            <a:r>
              <a:rPr lang="es-ES" dirty="0" smtClean="0">
                <a:solidFill>
                  <a:srgbClr val="007AC6"/>
                </a:solidFill>
              </a:rPr>
              <a:t>haber solicitado su permiso?</a:t>
            </a:r>
            <a:endParaRPr lang="es-ES" dirty="0">
              <a:solidFill>
                <a:srgbClr val="007AC6"/>
              </a:solidFill>
            </a:endParaRPr>
          </a:p>
          <a:p>
            <a:endParaRPr lang="es-ES" dirty="0" smtClean="0">
              <a:solidFill>
                <a:srgbClr val="007AC6"/>
              </a:solidFill>
            </a:endParaRPr>
          </a:p>
          <a:p>
            <a:pPr algn="r"/>
            <a:endParaRPr lang="es-ES" dirty="0">
              <a:solidFill>
                <a:srgbClr val="007AC6"/>
              </a:solidFill>
            </a:endParaRPr>
          </a:p>
          <a:p>
            <a:endParaRPr lang="es-ES" dirty="0" smtClean="0">
              <a:solidFill>
                <a:srgbClr val="007AC6"/>
              </a:solidFill>
            </a:endParaRPr>
          </a:p>
          <a:p>
            <a:endParaRPr lang="es-ES"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10</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Tree>
    <p:extLst>
      <p:ext uri="{BB962C8B-B14F-4D97-AF65-F5344CB8AC3E}">
        <p14:creationId xmlns:p14="http://schemas.microsoft.com/office/powerpoint/2010/main" val="602745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268020"/>
            <a:ext cx="4530587" cy="3556620"/>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¿A qué riesgos nos exponemos?</a:t>
            </a:r>
            <a:endParaRPr lang="es-ES" dirty="0">
              <a:latin typeface="Calibri" panose="020F0502020204030204" pitchFamily="34" charset="0"/>
            </a:endParaRPr>
          </a:p>
        </p:txBody>
      </p:sp>
      <p:sp>
        <p:nvSpPr>
          <p:cNvPr id="4" name="3 Marcador de contenido"/>
          <p:cNvSpPr>
            <a:spLocks noGrp="1"/>
          </p:cNvSpPr>
          <p:nvPr>
            <p:ph sz="half" idx="2"/>
          </p:nvPr>
        </p:nvSpPr>
        <p:spPr>
          <a:xfrm>
            <a:off x="4355976" y="3573016"/>
            <a:ext cx="4614664" cy="2088232"/>
          </a:xfrm>
        </p:spPr>
        <p:txBody>
          <a:bodyPr>
            <a:noAutofit/>
          </a:bodyPr>
          <a:lstStyle/>
          <a:p>
            <a:pPr marL="0" indent="0" algn="ctr">
              <a:buNone/>
            </a:pPr>
            <a:r>
              <a:rPr lang="es-ES" sz="4000" dirty="0">
                <a:solidFill>
                  <a:srgbClr val="007AC6"/>
                </a:solidFill>
              </a:rPr>
              <a:t>D</a:t>
            </a:r>
            <a:r>
              <a:rPr lang="es-ES" sz="4000" dirty="0" smtClean="0">
                <a:solidFill>
                  <a:srgbClr val="007AC6"/>
                </a:solidFill>
              </a:rPr>
              <a:t>iscusiones sin sentido en la red</a:t>
            </a:r>
            <a:endParaRPr lang="es-ES" sz="4000"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11</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
        <p:nvSpPr>
          <p:cNvPr id="11" name="Marcador de texto 5"/>
          <p:cNvSpPr txBox="1">
            <a:spLocks/>
          </p:cNvSpPr>
          <p:nvPr/>
        </p:nvSpPr>
        <p:spPr>
          <a:xfrm>
            <a:off x="5220072" y="1991901"/>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03</a:t>
            </a:r>
            <a:endParaRPr lang="es-ES" b="1" dirty="0">
              <a:latin typeface="Arial Black"/>
              <a:cs typeface="Arial Black"/>
            </a:endParaRPr>
          </a:p>
        </p:txBody>
      </p:sp>
    </p:spTree>
    <p:extLst>
      <p:ext uri="{BB962C8B-B14F-4D97-AF65-F5344CB8AC3E}">
        <p14:creationId xmlns:p14="http://schemas.microsoft.com/office/powerpoint/2010/main" val="1988680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0861" y="2204864"/>
            <a:ext cx="3877633" cy="3864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Algunos ejemplos</a:t>
            </a:r>
            <a:endParaRPr lang="es-ES" dirty="0">
              <a:latin typeface="Calibri" panose="020F0502020204030204" pitchFamily="34" charset="0"/>
            </a:endParaRPr>
          </a:p>
        </p:txBody>
      </p:sp>
      <p:sp>
        <p:nvSpPr>
          <p:cNvPr id="13" name="12 Marcador de contenido"/>
          <p:cNvSpPr>
            <a:spLocks noGrp="1"/>
          </p:cNvSpPr>
          <p:nvPr>
            <p:ph sz="half" idx="2"/>
          </p:nvPr>
        </p:nvSpPr>
        <p:spPr>
          <a:xfrm>
            <a:off x="251520" y="2911620"/>
            <a:ext cx="3222772" cy="2507055"/>
          </a:xfrm>
        </p:spPr>
        <p:txBody>
          <a:bodyPr>
            <a:normAutofit/>
          </a:bodyPr>
          <a:lstStyle/>
          <a:p>
            <a:pPr algn="ctr"/>
            <a:endParaRPr lang="es-ES" dirty="0" smtClean="0">
              <a:solidFill>
                <a:srgbClr val="007AC6"/>
              </a:solidFill>
            </a:endParaRPr>
          </a:p>
          <a:p>
            <a:pPr marL="0" indent="0" algn="ctr">
              <a:buNone/>
            </a:pPr>
            <a:r>
              <a:rPr lang="es-ES" sz="9600" dirty="0" smtClean="0">
                <a:solidFill>
                  <a:srgbClr val="007AC6"/>
                </a:solidFill>
              </a:rPr>
              <a:t>Trol</a:t>
            </a:r>
            <a:endParaRPr lang="es-ES" sz="9600" dirty="0">
              <a:solidFill>
                <a:srgbClr val="007AC6"/>
              </a:solidFill>
            </a:endParaRPr>
          </a:p>
          <a:p>
            <a:pPr algn="ctr"/>
            <a:endParaRPr lang="es-ES" dirty="0" smtClean="0">
              <a:solidFill>
                <a:srgbClr val="007AC6"/>
              </a:solidFill>
            </a:endParaRPr>
          </a:p>
          <a:p>
            <a:pPr algn="ctr"/>
            <a:endParaRPr lang="es-ES"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12</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pic>
        <p:nvPicPr>
          <p:cNvPr id="3" name="2 Imagen"/>
          <p:cNvPicPr>
            <a:picLocks noChangeAspect="1"/>
          </p:cNvPicPr>
          <p:nvPr/>
        </p:nvPicPr>
        <p:blipFill>
          <a:blip r:embed="rId4" cstate="print">
            <a:extLst>
              <a:ext uri="{BEBA8EAE-BF5A-486C-A8C5-ECC9F3942E4B}">
                <a14:imgProps xmlns:a14="http://schemas.microsoft.com/office/drawing/2010/main">
                  <a14:imgLayer r:embed="rId5">
                    <a14:imgEffect>
                      <a14:backgroundRemoval t="0" b="60751" l="4050" r="89720">
                        <a14:backgroundMark x1="15421" y1="59898" x2="20249" y2="55631"/>
                        <a14:backgroundMark x1="20249" y1="55631" x2="33801" y2="60239"/>
                        <a14:backgroundMark x1="46417" y1="59898" x2="55452" y2="56314"/>
                        <a14:backgroundMark x1="50779" y1="58874" x2="50000" y2="57167"/>
                        <a14:backgroundMark x1="56231" y1="56655" x2="62150" y2="59215"/>
                        <a14:backgroundMark x1="62617" y1="59215" x2="66978" y2="56143"/>
                        <a14:backgroundMark x1="66667" y1="57338" x2="69003" y2="60410"/>
                        <a14:backgroundMark x1="70093" y1="59898" x2="80841" y2="60410"/>
                        <a14:backgroundMark x1="80530" y1="60239" x2="78037" y2="54096"/>
                        <a14:backgroundMark x1="78193" y1="54096" x2="79283" y2="51536"/>
                        <a14:backgroundMark x1="78816" y1="52901" x2="89564" y2="53072"/>
                      </a14:backgroundRemoval>
                    </a14:imgEffect>
                  </a14:imgLayer>
                </a14:imgProps>
              </a:ext>
              <a:ext uri="{28A0092B-C50C-407E-A947-70E740481C1C}">
                <a14:useLocalDpi xmlns:a14="http://schemas.microsoft.com/office/drawing/2010/main" val="0"/>
              </a:ext>
            </a:extLst>
          </a:blip>
          <a:stretch>
            <a:fillRect/>
          </a:stretch>
        </p:blipFill>
        <p:spPr>
          <a:xfrm>
            <a:off x="611560" y="1417638"/>
            <a:ext cx="4309473" cy="3933569"/>
          </a:xfrm>
          <a:prstGeom prst="rect">
            <a:avLst/>
          </a:prstGeom>
        </p:spPr>
      </p:pic>
    </p:spTree>
    <p:extLst>
      <p:ext uri="{BB962C8B-B14F-4D97-AF65-F5344CB8AC3E}">
        <p14:creationId xmlns:p14="http://schemas.microsoft.com/office/powerpoint/2010/main" val="824258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latin typeface="Calibri" panose="020F0502020204030204" pitchFamily="34" charset="0"/>
              </a:rPr>
              <a:t>¿A qué riesgos nos exponemos?</a:t>
            </a:r>
            <a:endParaRPr lang="es-ES" dirty="0">
              <a:latin typeface="Calibri" panose="020F0502020204030204" pitchFamily="34" charset="0"/>
            </a:endParaRPr>
          </a:p>
        </p:txBody>
      </p:sp>
      <p:sp>
        <p:nvSpPr>
          <p:cNvPr id="4" name="3 Marcador de contenido"/>
          <p:cNvSpPr>
            <a:spLocks noGrp="1"/>
          </p:cNvSpPr>
          <p:nvPr>
            <p:ph sz="half" idx="2"/>
          </p:nvPr>
        </p:nvSpPr>
        <p:spPr>
          <a:xfrm>
            <a:off x="5364088" y="2924944"/>
            <a:ext cx="3672408" cy="2592288"/>
          </a:xfrm>
        </p:spPr>
        <p:txBody>
          <a:bodyPr>
            <a:noAutofit/>
          </a:bodyPr>
          <a:lstStyle/>
          <a:p>
            <a:pPr marL="514350" indent="-514350">
              <a:buFont typeface="+mj-lt"/>
              <a:buAutoNum type="arabicPeriod" startAt="4"/>
            </a:pPr>
            <a:endParaRPr lang="es-ES" sz="4000" dirty="0" smtClean="0">
              <a:solidFill>
                <a:srgbClr val="007AC6"/>
              </a:solidFill>
              <a:latin typeface="Calibri" panose="020F0502020204030204" pitchFamily="34" charset="0"/>
            </a:endParaRPr>
          </a:p>
          <a:p>
            <a:pPr marL="0" indent="0" algn="ctr">
              <a:buNone/>
            </a:pPr>
            <a:r>
              <a:rPr lang="es-ES" sz="4000" dirty="0" smtClean="0">
                <a:solidFill>
                  <a:srgbClr val="007AC6"/>
                </a:solidFill>
                <a:latin typeface="Calibri" panose="020F0502020204030204" pitchFamily="34" charset="0"/>
              </a:rPr>
              <a:t>No respetar los derechos de autor</a:t>
            </a:r>
            <a:endParaRPr lang="es-ES" sz="4000" dirty="0">
              <a:solidFill>
                <a:srgbClr val="007AC6"/>
              </a:solidFill>
              <a:latin typeface="Calibri" panose="020F0502020204030204"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13</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
        <p:nvSpPr>
          <p:cNvPr id="11" name="Marcador de texto 5"/>
          <p:cNvSpPr txBox="1">
            <a:spLocks/>
          </p:cNvSpPr>
          <p:nvPr/>
        </p:nvSpPr>
        <p:spPr>
          <a:xfrm>
            <a:off x="6027524" y="2276872"/>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smtClean="0">
                <a:solidFill>
                  <a:srgbClr val="8FCAE7"/>
                </a:solidFill>
                <a:latin typeface="Arial Black"/>
                <a:cs typeface="Arial Black"/>
              </a:rPr>
              <a:t>04</a:t>
            </a:r>
            <a:endParaRPr lang="es-ES" b="1" dirty="0">
              <a:latin typeface="Arial Black"/>
              <a:cs typeface="Arial Black"/>
            </a:endParaRPr>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152"/>
          <a:stretch/>
        </p:blipFill>
        <p:spPr bwMode="auto">
          <a:xfrm>
            <a:off x="755576" y="2817959"/>
            <a:ext cx="2014890" cy="1835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9919" y="2708920"/>
            <a:ext cx="1870108" cy="2111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3800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a:t>Algunos ejemplos</a:t>
            </a:r>
            <a:endParaRPr lang="es-ES" dirty="0">
              <a:solidFill>
                <a:srgbClr val="0070C0"/>
              </a:solidFill>
              <a:latin typeface="Calibri" panose="020F0502020204030204" pitchFamily="34" charset="0"/>
            </a:endParaRPr>
          </a:p>
        </p:txBody>
      </p:sp>
      <p:sp>
        <p:nvSpPr>
          <p:cNvPr id="4" name="3 Marcador de contenido"/>
          <p:cNvSpPr>
            <a:spLocks noGrp="1"/>
          </p:cNvSpPr>
          <p:nvPr>
            <p:ph sz="half" idx="2"/>
          </p:nvPr>
        </p:nvSpPr>
        <p:spPr>
          <a:xfrm>
            <a:off x="539552" y="2688803"/>
            <a:ext cx="4248472" cy="2592288"/>
          </a:xfrm>
        </p:spPr>
        <p:txBody>
          <a:bodyPr>
            <a:normAutofit/>
          </a:bodyPr>
          <a:lstStyle/>
          <a:p>
            <a:pPr marL="0" indent="0" algn="ctr">
              <a:buNone/>
            </a:pPr>
            <a:r>
              <a:rPr lang="es-ES" sz="3200" dirty="0" smtClean="0">
                <a:solidFill>
                  <a:srgbClr val="007AC6"/>
                </a:solidFill>
                <a:latin typeface="Calibri" panose="020F0502020204030204" pitchFamily="34" charset="0"/>
              </a:rPr>
              <a:t>¿Utilizas cualquier imagen de Internet para tus trabajos escolares?</a:t>
            </a:r>
            <a:endParaRPr lang="es-ES" sz="3200" dirty="0">
              <a:solidFill>
                <a:srgbClr val="007AC6"/>
              </a:solidFill>
              <a:latin typeface="Calibri" panose="020F0502020204030204"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14</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166944" y="1988840"/>
            <a:ext cx="3058584" cy="3096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2011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539552" y="4653136"/>
            <a:ext cx="8229600" cy="1143000"/>
          </a:xfrm>
        </p:spPr>
        <p:txBody>
          <a:bodyPr/>
          <a:lstStyle/>
          <a:p>
            <a:r>
              <a:rPr lang="es-ES" dirty="0"/>
              <a:t>Netiqueta: b</a:t>
            </a:r>
            <a:r>
              <a:rPr lang="es-ES" dirty="0" smtClean="0"/>
              <a:t>uenas prácticas</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15</a:t>
            </a:fld>
            <a:endParaRPr lang="es-ES"/>
          </a:p>
        </p:txBody>
      </p:sp>
      <p:sp>
        <p:nvSpPr>
          <p:cNvPr id="6" name="5 Marcador de pie de página"/>
          <p:cNvSpPr>
            <a:spLocks noGrp="1"/>
          </p:cNvSpPr>
          <p:nvPr>
            <p:ph type="ftr" sz="quarter" idx="11"/>
          </p:nvPr>
        </p:nvSpPr>
        <p:spPr/>
        <p:txBody>
          <a:bodyPr/>
          <a:lstStyle/>
          <a:p>
            <a:pPr algn="ctr"/>
            <a:r>
              <a:rPr lang="es-ES" dirty="0" smtClean="0"/>
              <a:t>Netiqueta: buenas prácticas</a:t>
            </a:r>
            <a:endParaRPr lang="es-ES" dirty="0"/>
          </a:p>
        </p:txBody>
      </p:sp>
      <p:pic>
        <p:nvPicPr>
          <p:cNvPr id="3" name="2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87824" y="1196752"/>
            <a:ext cx="3055620" cy="3352800"/>
          </a:xfrm>
        </p:spPr>
      </p:pic>
    </p:spTree>
    <p:extLst>
      <p:ext uri="{BB962C8B-B14F-4D97-AF65-F5344CB8AC3E}">
        <p14:creationId xmlns:p14="http://schemas.microsoft.com/office/powerpoint/2010/main" val="2921547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Cuida tus mensajes para evitar malas </a:t>
            </a:r>
            <a:r>
              <a:rPr lang="es-ES" dirty="0" smtClean="0"/>
              <a:t>interpretaciones</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16</a:t>
            </a:fld>
            <a:endParaRPr lang="es-ES"/>
          </a:p>
        </p:txBody>
      </p:sp>
      <p:sp>
        <p:nvSpPr>
          <p:cNvPr id="6" name="5 Marcador de pie de página"/>
          <p:cNvSpPr>
            <a:spLocks noGrp="1"/>
          </p:cNvSpPr>
          <p:nvPr>
            <p:ph type="ftr" sz="quarter" idx="11"/>
          </p:nvPr>
        </p:nvSpPr>
        <p:spPr/>
        <p:txBody>
          <a:bodyPr/>
          <a:lstStyle/>
          <a:p>
            <a:pPr algn="ctr"/>
            <a:r>
              <a:rPr lang="es-ES" dirty="0"/>
              <a:t>Netiqueta: </a:t>
            </a:r>
            <a:r>
              <a:rPr lang="es-ES" dirty="0" smtClean="0"/>
              <a:t>buenas prácticas I</a:t>
            </a:r>
            <a:endParaRPr lang="es-ES" dirty="0"/>
          </a:p>
        </p:txBody>
      </p:sp>
      <p:pic>
        <p:nvPicPr>
          <p:cNvPr id="10" name="12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9216" y="2139615"/>
            <a:ext cx="3000375" cy="2940764"/>
          </a:xfrm>
        </p:spPr>
      </p:pic>
      <p:sp>
        <p:nvSpPr>
          <p:cNvPr id="11" name="6 Título"/>
          <p:cNvSpPr txBox="1">
            <a:spLocks/>
          </p:cNvSpPr>
          <p:nvPr/>
        </p:nvSpPr>
        <p:spPr>
          <a:xfrm>
            <a:off x="3492517" y="2110896"/>
            <a:ext cx="5616624" cy="2998202"/>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endParaRPr lang="es-ES" sz="4100" b="0" dirty="0">
              <a:solidFill>
                <a:srgbClr val="007AC6"/>
              </a:solidFill>
              <a:latin typeface="Calibri" panose="020F0502020204030204" pitchFamily="34" charset="0"/>
            </a:endParaRPr>
          </a:p>
          <a:p>
            <a:pPr algn="ctr"/>
            <a:r>
              <a:rPr lang="es-ES" sz="3300" b="0" dirty="0" smtClean="0">
                <a:solidFill>
                  <a:srgbClr val="007AC6"/>
                </a:solidFill>
                <a:latin typeface="Calibri" panose="020F0502020204030204" pitchFamily="34" charset="0"/>
              </a:rPr>
              <a:t>Evita agresiones como el uso de mayúsculas y signos, símbolos o expresiones hirientes</a:t>
            </a:r>
            <a:r>
              <a:rPr lang="es-ES" b="0" dirty="0">
                <a:solidFill>
                  <a:srgbClr val="007AC6"/>
                </a:solidFill>
                <a:latin typeface="Calibri" panose="020F0502020204030204" pitchFamily="34" charset="0"/>
              </a:rPr>
              <a:t/>
            </a:r>
            <a:br>
              <a:rPr lang="es-ES" b="0" dirty="0">
                <a:solidFill>
                  <a:srgbClr val="007AC6"/>
                </a:solidFill>
                <a:latin typeface="Calibri" panose="020F0502020204030204" pitchFamily="34" charset="0"/>
              </a:rPr>
            </a:br>
            <a:r>
              <a:rPr lang="es-ES" b="0" dirty="0" smtClean="0">
                <a:solidFill>
                  <a:srgbClr val="007AC6"/>
                </a:solidFill>
              </a:rPr>
              <a:t/>
            </a:r>
            <a:br>
              <a:rPr lang="es-ES" b="0" dirty="0" smtClean="0">
                <a:solidFill>
                  <a:srgbClr val="007AC6"/>
                </a:solidFill>
              </a:rPr>
            </a:br>
            <a:endParaRPr lang="es-ES" b="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1153603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Resalta los aspectos positivos de las personas y no los </a:t>
            </a:r>
            <a:r>
              <a:rPr lang="es-ES" dirty="0" smtClean="0"/>
              <a:t>negativos</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17</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 II</a:t>
            </a:r>
            <a:endParaRPr lang="es-ES" dirty="0"/>
          </a:p>
        </p:txBody>
      </p:sp>
      <p:pic>
        <p:nvPicPr>
          <p:cNvPr id="8" name="2 Marcador de contenido"/>
          <p:cNvPicPr>
            <a:picLocks noGrp="1" noChangeAspect="1"/>
          </p:cNvPicPr>
          <p:nvPr>
            <p:ph idx="1"/>
          </p:nvPr>
        </p:nvPicPr>
        <p:blipFill rotWithShape="1">
          <a:blip r:embed="rId3">
            <a:extLst>
              <a:ext uri="{28A0092B-C50C-407E-A947-70E740481C1C}">
                <a14:useLocalDpi xmlns:a14="http://schemas.microsoft.com/office/drawing/2010/main" val="0"/>
              </a:ext>
            </a:extLst>
          </a:blip>
          <a:srcRect b="-1116"/>
          <a:stretch/>
        </p:blipFill>
        <p:spPr>
          <a:xfrm>
            <a:off x="1835696" y="1484784"/>
            <a:ext cx="5151424" cy="4585611"/>
          </a:xfrm>
        </p:spPr>
      </p:pic>
    </p:spTree>
    <p:extLst>
      <p:ext uri="{BB962C8B-B14F-4D97-AF65-F5344CB8AC3E}">
        <p14:creationId xmlns:p14="http://schemas.microsoft.com/office/powerpoint/2010/main" val="3464270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8292" y="1268760"/>
            <a:ext cx="6247415" cy="46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p:txBody>
          <a:bodyPr/>
          <a:lstStyle/>
          <a:p>
            <a:r>
              <a:rPr lang="es-ES" dirty="0"/>
              <a:t>Respeta tu </a:t>
            </a:r>
            <a:r>
              <a:rPr lang="es-ES" dirty="0" smtClean="0"/>
              <a:t>privacidad </a:t>
            </a:r>
            <a:br>
              <a:rPr lang="es-ES" dirty="0" smtClean="0"/>
            </a:br>
            <a:r>
              <a:rPr lang="es-ES" dirty="0" smtClean="0"/>
              <a:t>y </a:t>
            </a:r>
            <a:r>
              <a:rPr lang="es-ES" dirty="0"/>
              <a:t>la de los demás</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18</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 III</a:t>
            </a:r>
            <a:endParaRPr lang="es-ES" dirty="0"/>
          </a:p>
        </p:txBody>
      </p:sp>
    </p:spTree>
    <p:extLst>
      <p:ext uri="{BB962C8B-B14F-4D97-AF65-F5344CB8AC3E}">
        <p14:creationId xmlns:p14="http://schemas.microsoft.com/office/powerpoint/2010/main" val="1894056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Lo que vamos a hacer a través de la red, ¿lo haríamos cara a cara?</a:t>
            </a:r>
          </a:p>
        </p:txBody>
      </p:sp>
      <p:pic>
        <p:nvPicPr>
          <p:cNvPr id="8" name="7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61456" y="1656152"/>
            <a:ext cx="6621087" cy="4414058"/>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19</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 IV</a:t>
            </a:r>
            <a:endParaRPr lang="es-ES" dirty="0"/>
          </a:p>
        </p:txBody>
      </p:sp>
    </p:spTree>
    <p:extLst>
      <p:ext uri="{BB962C8B-B14F-4D97-AF65-F5344CB8AC3E}">
        <p14:creationId xmlns:p14="http://schemas.microsoft.com/office/powerpoint/2010/main" val="488637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pPr algn="ctr"/>
            <a:r>
              <a:rPr lang="es-ES" b="0" dirty="0">
                <a:solidFill>
                  <a:srgbClr val="007AC6"/>
                </a:solidFill>
                <a:latin typeface="Calibri" panose="020F0502020204030204" pitchFamily="34" charset="0"/>
              </a:rPr>
              <a:t>¿Qué </a:t>
            </a:r>
            <a:r>
              <a:rPr lang="es-ES" b="0" dirty="0" smtClean="0">
                <a:solidFill>
                  <a:srgbClr val="007AC6"/>
                </a:solidFill>
                <a:latin typeface="Calibri" panose="020F0502020204030204" pitchFamily="34" charset="0"/>
              </a:rPr>
              <a:t>vamos a aprender hoy?</a:t>
            </a:r>
            <a:endParaRPr lang="es-ES" b="0" dirty="0">
              <a:solidFill>
                <a:srgbClr val="007AC6"/>
              </a:solidFill>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 del taller</a:t>
            </a:r>
            <a:endParaRPr lang="es-ES" dirty="0"/>
          </a:p>
        </p:txBody>
      </p:sp>
      <p:sp>
        <p:nvSpPr>
          <p:cNvPr id="8" name="CuadroTexto 7"/>
          <p:cNvSpPr txBox="1"/>
          <p:nvPr/>
        </p:nvSpPr>
        <p:spPr>
          <a:xfrm>
            <a:off x="491191" y="1508006"/>
            <a:ext cx="8021745" cy="4801314"/>
          </a:xfrm>
          <a:prstGeom prst="rect">
            <a:avLst/>
          </a:prstGeom>
          <a:noFill/>
        </p:spPr>
        <p:txBody>
          <a:bodyPr wrap="square" rtlCol="0">
            <a:spAutoFit/>
          </a:bodyPr>
          <a:lstStyle/>
          <a:p>
            <a:pPr lvl="1"/>
            <a:endParaRPr lang="es-ES" sz="2400" dirty="0">
              <a:solidFill>
                <a:srgbClr val="007AC6"/>
              </a:solidFill>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dirty="0" smtClean="0">
                <a:latin typeface="Calibri" panose="020F0502020204030204" pitchFamily="34" charset="0"/>
              </a:rPr>
              <a:t>Entender la importancia de </a:t>
            </a:r>
            <a:r>
              <a:rPr lang="es-ES" sz="2400" b="1" dirty="0" smtClean="0">
                <a:solidFill>
                  <a:srgbClr val="007AC6"/>
                </a:solidFill>
                <a:latin typeface="Calibri" panose="020F0502020204030204" pitchFamily="34" charset="0"/>
              </a:rPr>
              <a:t>fomentar la buena convivencia en la red</a:t>
            </a:r>
            <a:endParaRPr lang="es-ES" sz="2400" dirty="0">
              <a:latin typeface="Calibri" panose="020F0502020204030204" pitchFamily="34" charset="0"/>
            </a:endParaRPr>
          </a:p>
          <a:p>
            <a:pPr marL="800100" lvl="1" indent="-342900">
              <a:buFont typeface="Wingdings" panose="05000000000000000000" pitchFamily="2" charset="2"/>
              <a:buChar char="§"/>
            </a:pPr>
            <a:endParaRPr lang="es-ES" sz="2400" dirty="0" smtClean="0">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dirty="0" smtClean="0">
                <a:latin typeface="Calibri" panose="020F0502020204030204" pitchFamily="34" charset="0"/>
              </a:rPr>
              <a:t>Reconocer los </a:t>
            </a:r>
            <a:r>
              <a:rPr lang="es-ES" sz="2400" b="1" dirty="0">
                <a:solidFill>
                  <a:srgbClr val="007AC6"/>
                </a:solidFill>
                <a:latin typeface="Calibri" panose="020F0502020204030204" pitchFamily="34" charset="0"/>
              </a:rPr>
              <a:t>riesgos</a:t>
            </a:r>
            <a:r>
              <a:rPr lang="es-ES" sz="2400" dirty="0">
                <a:latin typeface="Calibri" panose="020F0502020204030204" pitchFamily="34" charset="0"/>
              </a:rPr>
              <a:t> asociados a la falta de </a:t>
            </a:r>
            <a:r>
              <a:rPr lang="es-ES" sz="2400" dirty="0" smtClean="0">
                <a:latin typeface="Calibri" panose="020F0502020204030204" pitchFamily="34" charset="0"/>
              </a:rPr>
              <a:t>Netiqueta</a:t>
            </a:r>
            <a:endParaRPr lang="es-ES" sz="2400" dirty="0">
              <a:latin typeface="Calibri" panose="020F0502020204030204" pitchFamily="34" charset="0"/>
            </a:endParaRPr>
          </a:p>
          <a:p>
            <a:pPr marL="800100" lvl="1" indent="-342900">
              <a:buFont typeface="Wingdings" panose="05000000000000000000" pitchFamily="2" charset="2"/>
              <a:buChar char="§"/>
            </a:pPr>
            <a:endParaRPr lang="es-ES" sz="2400" dirty="0">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dirty="0"/>
              <a:t>Conocer </a:t>
            </a:r>
            <a:r>
              <a:rPr lang="es-ES" sz="2400" b="1" dirty="0">
                <a:solidFill>
                  <a:srgbClr val="0070C0"/>
                </a:solidFill>
              </a:rPr>
              <a:t>recomendaciones</a:t>
            </a:r>
            <a:r>
              <a:rPr lang="es-ES" sz="2400" dirty="0"/>
              <a:t> de Netiqueta </a:t>
            </a:r>
          </a:p>
          <a:p>
            <a:pPr marL="800100" lvl="1" indent="-342900">
              <a:buFont typeface="Wingdings" panose="05000000000000000000" pitchFamily="2" charset="2"/>
              <a:buChar char="§"/>
            </a:pPr>
            <a:endParaRPr lang="es-ES" sz="2400" b="1" dirty="0" smtClean="0">
              <a:solidFill>
                <a:srgbClr val="007AC6"/>
              </a:solidFill>
              <a:latin typeface="Calibri" panose="020F0502020204030204" pitchFamily="34" charset="0"/>
            </a:endParaRPr>
          </a:p>
          <a:p>
            <a:pPr marL="800100" lvl="1" indent="-342900">
              <a:buClr>
                <a:schemeClr val="tx2">
                  <a:lumMod val="60000"/>
                  <a:lumOff val="40000"/>
                </a:schemeClr>
              </a:buClr>
              <a:buFont typeface="Wingdings" panose="05000000000000000000" pitchFamily="2" charset="2"/>
              <a:buChar char="§"/>
            </a:pPr>
            <a:r>
              <a:rPr lang="es-ES" sz="2400" b="1" dirty="0" smtClean="0">
                <a:solidFill>
                  <a:srgbClr val="007AC6"/>
                </a:solidFill>
                <a:latin typeface="Calibri" panose="020F0502020204030204" pitchFamily="34" charset="0"/>
              </a:rPr>
              <a:t>Aprender</a:t>
            </a:r>
            <a:r>
              <a:rPr lang="es-ES" sz="2400" dirty="0" smtClean="0">
                <a:latin typeface="Calibri" panose="020F0502020204030204" pitchFamily="34" charset="0"/>
              </a:rPr>
              <a:t> </a:t>
            </a:r>
            <a:r>
              <a:rPr lang="es-ES" sz="2400" dirty="0">
                <a:latin typeface="Calibri" panose="020F0502020204030204" pitchFamily="34" charset="0"/>
              </a:rPr>
              <a:t>a utilizar las claves de la </a:t>
            </a:r>
            <a:r>
              <a:rPr lang="es-ES" sz="2400" b="1" dirty="0">
                <a:solidFill>
                  <a:srgbClr val="007AC6"/>
                </a:solidFill>
                <a:latin typeface="Calibri" panose="020F0502020204030204" pitchFamily="34" charset="0"/>
              </a:rPr>
              <a:t>comunicación digital </a:t>
            </a:r>
            <a:r>
              <a:rPr lang="es-ES" sz="2400" dirty="0">
                <a:latin typeface="Calibri" panose="020F0502020204030204" pitchFamily="34" charset="0"/>
              </a:rPr>
              <a:t>de forma </a:t>
            </a:r>
            <a:r>
              <a:rPr lang="es-ES" sz="2400" b="1" dirty="0">
                <a:solidFill>
                  <a:srgbClr val="007AC6"/>
                </a:solidFill>
                <a:latin typeface="Calibri" panose="020F0502020204030204" pitchFamily="34" charset="0"/>
              </a:rPr>
              <a:t>segura y </a:t>
            </a:r>
            <a:r>
              <a:rPr lang="es-ES" sz="2400" b="1" dirty="0" smtClean="0">
                <a:solidFill>
                  <a:srgbClr val="007AC6"/>
                </a:solidFill>
                <a:latin typeface="Calibri" panose="020F0502020204030204" pitchFamily="34" charset="0"/>
              </a:rPr>
              <a:t>respetuosa</a:t>
            </a:r>
            <a:endParaRPr lang="es-ES" sz="2400" dirty="0">
              <a:latin typeface="Calibri" panose="020F0502020204030204" pitchFamily="34" charset="0"/>
            </a:endParaRPr>
          </a:p>
          <a:p>
            <a:pPr marL="800100" lvl="1" indent="-342900">
              <a:buFont typeface="Wingdings" panose="05000000000000000000" pitchFamily="2" charset="2"/>
              <a:buChar char="§"/>
            </a:pPr>
            <a:endParaRPr lang="es-ES" sz="2400" dirty="0">
              <a:solidFill>
                <a:srgbClr val="007AC6"/>
              </a:solidFill>
              <a:latin typeface="Calibri" panose="020F0502020204030204" pitchFamily="34" charset="0"/>
            </a:endParaRPr>
          </a:p>
          <a:p>
            <a:pPr marL="800100" lvl="1" indent="-342900">
              <a:buFont typeface="Wingdings" panose="05000000000000000000" pitchFamily="2" charset="2"/>
              <a:buChar char="§"/>
            </a:pPr>
            <a:endParaRPr lang="es-ES" sz="2400" dirty="0">
              <a:solidFill>
                <a:srgbClr val="007AC6"/>
              </a:solidFill>
              <a:latin typeface="Calibri" panose="020F0502020204030204" pitchFamily="34" charset="0"/>
            </a:endParaRPr>
          </a:p>
          <a:p>
            <a:endParaRPr lang="es-ES" dirty="0">
              <a:solidFill>
                <a:srgbClr val="007AC6"/>
              </a:solidFill>
            </a:endParaRPr>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Respeta la propiedad intelectual de los contenidos digitales</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20</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a:t>
            </a:r>
            <a:endParaRPr lang="es-ES"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152"/>
          <a:stretch/>
        </p:blipFill>
        <p:spPr bwMode="auto">
          <a:xfrm>
            <a:off x="4621710" y="3284984"/>
            <a:ext cx="1901006" cy="173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4247" y="3179732"/>
            <a:ext cx="1764407" cy="1992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2 Marcador de contenido"/>
          <p:cNvPicPr>
            <a:picLocks noGrp="1" noChangeAspect="1"/>
          </p:cNvPicPr>
          <p:nvPr>
            <p:ph idx="1"/>
          </p:nvPr>
        </p:nvPicPr>
        <p:blipFill rotWithShape="1">
          <a:blip r:embed="rId5" cstate="print">
            <a:extLst>
              <a:ext uri="{BEBA8EAE-BF5A-486C-A8C5-ECC9F3942E4B}">
                <a14:imgProps xmlns:a14="http://schemas.microsoft.com/office/drawing/2010/main">
                  <a14:imgLayer r:embed="rId6">
                    <a14:imgEffect>
                      <a14:saturation sat="108000"/>
                    </a14:imgEffect>
                  </a14:imgLayer>
                </a14:imgProps>
              </a:ext>
              <a:ext uri="{28A0092B-C50C-407E-A947-70E740481C1C}">
                <a14:useLocalDpi xmlns:a14="http://schemas.microsoft.com/office/drawing/2010/main" val="0"/>
              </a:ext>
            </a:extLst>
          </a:blip>
          <a:srcRect l="7134"/>
          <a:stretch/>
        </p:blipFill>
        <p:spPr>
          <a:xfrm>
            <a:off x="527237" y="2204864"/>
            <a:ext cx="3583394" cy="3644301"/>
          </a:xfrm>
        </p:spPr>
      </p:pic>
    </p:spTree>
    <p:extLst>
      <p:ext uri="{BB962C8B-B14F-4D97-AF65-F5344CB8AC3E}">
        <p14:creationId xmlns:p14="http://schemas.microsoft.com/office/powerpoint/2010/main" val="747371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132FADFE-3B8F-471C-ABF0-DBC7717ECBBC}" type="slidenum">
              <a:rPr lang="es-ES" smtClean="0"/>
              <a:pPr/>
              <a:t>21</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VI</a:t>
            </a:r>
            <a:endParaRPr lang="es-ES" dirty="0"/>
          </a:p>
        </p:txBody>
      </p:sp>
      <p:sp>
        <p:nvSpPr>
          <p:cNvPr id="9" name="6 Título"/>
          <p:cNvSpPr txBox="1">
            <a:spLocks/>
          </p:cNvSpPr>
          <p:nvPr/>
        </p:nvSpPr>
        <p:spPr>
          <a:xfrm>
            <a:off x="4427984" y="1484784"/>
            <a:ext cx="4320480" cy="2592288"/>
          </a:xfrm>
          <a:prstGeom prst="rect">
            <a:avLst/>
          </a:prstGeom>
        </p:spPr>
        <p:txBody>
          <a:bodyPr vert="horz" lIns="91440" tIns="45720" rIns="91440" bIns="45720" rtlCol="0" anchor="b">
            <a:norm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4000" b="0" dirty="0" smtClean="0">
                <a:solidFill>
                  <a:srgbClr val="007AC6"/>
                </a:solidFill>
                <a:latin typeface="Calibri" panose="020F0502020204030204" pitchFamily="34" charset="0"/>
              </a:rPr>
              <a:t>No alimentes discusiones sin sentido en Internet</a:t>
            </a:r>
            <a:endParaRPr lang="es-ES" sz="4000" b="0" dirty="0">
              <a:solidFill>
                <a:srgbClr val="007AC6"/>
              </a:solidFill>
              <a:latin typeface="Calibri" panose="020F0502020204030204" pitchFamily="34" charset="0"/>
            </a:endParaRPr>
          </a:p>
        </p:txBody>
      </p:sp>
      <p:pic>
        <p:nvPicPr>
          <p:cNvPr id="11" name="2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8" y="1"/>
            <a:ext cx="4128197" cy="6203372"/>
          </a:xfrm>
          <a:prstGeom prst="rect">
            <a:avLst/>
          </a:prstGeom>
        </p:spPr>
      </p:pic>
    </p:spTree>
    <p:extLst>
      <p:ext uri="{BB962C8B-B14F-4D97-AF65-F5344CB8AC3E}">
        <p14:creationId xmlns:p14="http://schemas.microsoft.com/office/powerpoint/2010/main" val="3243742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No abuses de tu poder o conocimiento</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22</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VII</a:t>
            </a:r>
            <a:endParaRPr lang="es-ES" dirty="0"/>
          </a:p>
        </p:txBody>
      </p:sp>
      <p:pic>
        <p:nvPicPr>
          <p:cNvPr id="8" name="3 Marcador de contenido"/>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043607" y="1628799"/>
            <a:ext cx="7310628" cy="4578493"/>
          </a:xfrm>
        </p:spPr>
      </p:pic>
    </p:spTree>
    <p:extLst>
      <p:ext uri="{BB962C8B-B14F-4D97-AF65-F5344CB8AC3E}">
        <p14:creationId xmlns:p14="http://schemas.microsoft.com/office/powerpoint/2010/main" val="7374099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Ejercita la empatía</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23</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VIII</a:t>
            </a:r>
            <a:endParaRPr lang="es-ES" dirty="0"/>
          </a:p>
        </p:txBody>
      </p:sp>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545" y="1468919"/>
            <a:ext cx="6088910" cy="4320479"/>
          </a:xfrm>
          <a:prstGeom prst="rect">
            <a:avLst/>
          </a:prstGeom>
        </p:spPr>
      </p:pic>
    </p:spTree>
    <p:extLst>
      <p:ext uri="{BB962C8B-B14F-4D97-AF65-F5344CB8AC3E}">
        <p14:creationId xmlns:p14="http://schemas.microsoft.com/office/powerpoint/2010/main" val="15422298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Cuando utilices un servicio nuevo </a:t>
            </a:r>
            <a:br>
              <a:rPr lang="es-ES" dirty="0"/>
            </a:br>
            <a:r>
              <a:rPr lang="es-ES" dirty="0"/>
              <a:t>para ti: observa y aprende</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24</a:t>
            </a:fld>
            <a:endParaRPr lang="es-ES"/>
          </a:p>
        </p:txBody>
      </p:sp>
      <p:sp>
        <p:nvSpPr>
          <p:cNvPr id="6" name="5 Marcador de pie de página"/>
          <p:cNvSpPr>
            <a:spLocks noGrp="1"/>
          </p:cNvSpPr>
          <p:nvPr>
            <p:ph type="ftr" sz="quarter" idx="11"/>
          </p:nvPr>
        </p:nvSpPr>
        <p:spPr/>
        <p:txBody>
          <a:bodyPr/>
          <a:lstStyle/>
          <a:p>
            <a:pPr algn="ctr"/>
            <a:r>
              <a:rPr lang="es-ES" dirty="0"/>
              <a:t>Netiqueta: buenas prácticas </a:t>
            </a:r>
            <a:r>
              <a:rPr lang="es-ES" dirty="0" smtClean="0"/>
              <a:t>IX</a:t>
            </a:r>
            <a:endParaRPr lang="es-ES" dirty="0"/>
          </a:p>
        </p:txBody>
      </p:sp>
      <p:pic>
        <p:nvPicPr>
          <p:cNvPr id="10" name="7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3140968"/>
            <a:ext cx="2376264" cy="2970331"/>
          </a:xfrm>
          <a:prstGeom prst="rect">
            <a:avLst/>
          </a:prstGeom>
        </p:spPr>
      </p:pic>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099" y="1556792"/>
            <a:ext cx="6480720" cy="4320479"/>
          </a:xfrm>
          <a:prstGeom prst="rect">
            <a:avLst/>
          </a:prstGeom>
        </p:spPr>
      </p:pic>
    </p:spTree>
    <p:extLst>
      <p:ext uri="{BB962C8B-B14F-4D97-AF65-F5344CB8AC3E}">
        <p14:creationId xmlns:p14="http://schemas.microsoft.com/office/powerpoint/2010/main" val="504541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Marcador de contenido"/>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tretch/>
        </p:blipFill>
        <p:spPr>
          <a:xfrm>
            <a:off x="10378" y="2204864"/>
            <a:ext cx="4038600" cy="3267598"/>
          </a:xfrm>
        </p:spPr>
      </p:pic>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25</a:t>
            </a:fld>
            <a:endParaRPr lang="es-ES"/>
          </a:p>
        </p:txBody>
      </p:sp>
      <p:sp>
        <p:nvSpPr>
          <p:cNvPr id="12" name="6 Título"/>
          <p:cNvSpPr txBox="1">
            <a:spLocks/>
          </p:cNvSpPr>
          <p:nvPr/>
        </p:nvSpPr>
        <p:spPr>
          <a:xfrm>
            <a:off x="3191962" y="404664"/>
            <a:ext cx="5770984" cy="1143000"/>
          </a:xfrm>
          <a:prstGeom prst="rect">
            <a:avLst/>
          </a:prstGeom>
        </p:spPr>
        <p:txBody>
          <a:bodyPr vert="horz" lIns="91440" tIns="45720" rIns="91440" bIns="45720" rtlCol="0" anchor="b">
            <a:normAutofit fontScale="85000" lnSpcReduction="1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4400" b="0" dirty="0">
                <a:solidFill>
                  <a:srgbClr val="007AC6"/>
                </a:solidFill>
                <a:latin typeface="Calibri" panose="020F0502020204030204" pitchFamily="34" charset="0"/>
              </a:rPr>
              <a:t>D</a:t>
            </a:r>
            <a:r>
              <a:rPr lang="es-ES" sz="4400" b="0" dirty="0" smtClean="0">
                <a:solidFill>
                  <a:srgbClr val="007AC6"/>
                </a:solidFill>
                <a:latin typeface="Calibri" panose="020F0502020204030204" pitchFamily="34" charset="0"/>
              </a:rPr>
              <a:t>ispositivos móviles: prioriza tiempos y espacios</a:t>
            </a:r>
            <a:endParaRPr lang="es-ES" sz="4400" b="0" dirty="0">
              <a:solidFill>
                <a:srgbClr val="007AC6"/>
              </a:solidFill>
              <a:latin typeface="Calibri" panose="020F0502020204030204" pitchFamily="34" charset="0"/>
            </a:endParaRPr>
          </a:p>
        </p:txBody>
      </p:sp>
      <p:pic>
        <p:nvPicPr>
          <p:cNvPr id="13" name="1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8413" y="2204864"/>
            <a:ext cx="4896075" cy="3267598"/>
          </a:xfrm>
          <a:prstGeom prst="rect">
            <a:avLst/>
          </a:prstGeom>
        </p:spPr>
      </p:pic>
      <p:sp>
        <p:nvSpPr>
          <p:cNvPr id="15"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Netiqueta: </a:t>
            </a:r>
            <a:r>
              <a:rPr lang="es-ES" dirty="0" smtClean="0"/>
              <a:t>dispositivos móviles</a:t>
            </a:r>
            <a:endParaRPr lang="es-ES" dirty="0"/>
          </a:p>
        </p:txBody>
      </p:sp>
      <p:sp>
        <p:nvSpPr>
          <p:cNvPr id="17" name="16 Llamada de nube"/>
          <p:cNvSpPr/>
          <p:nvPr/>
        </p:nvSpPr>
        <p:spPr>
          <a:xfrm>
            <a:off x="251520" y="188640"/>
            <a:ext cx="2520280" cy="1584176"/>
          </a:xfrm>
          <a:prstGeom prst="cloudCallout">
            <a:avLst>
              <a:gd name="adj1" fmla="val 66105"/>
              <a:gd name="adj2" fmla="val 215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Algunos ejemplos</a:t>
            </a:r>
            <a:endParaRPr lang="es-ES" sz="2800" dirty="0">
              <a:solidFill>
                <a:schemeClr val="bg1"/>
              </a:solidFill>
            </a:endParaRPr>
          </a:p>
        </p:txBody>
      </p:sp>
    </p:spTree>
    <p:extLst>
      <p:ext uri="{BB962C8B-B14F-4D97-AF65-F5344CB8AC3E}">
        <p14:creationId xmlns:p14="http://schemas.microsoft.com/office/powerpoint/2010/main" val="18219937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132FADFE-3B8F-471C-ABF0-DBC7717ECBBC}" type="slidenum">
              <a:rPr lang="es-ES" smtClean="0"/>
              <a:pPr/>
              <a:t>26</a:t>
            </a:fld>
            <a:endParaRPr lang="es-ES"/>
          </a:p>
        </p:txBody>
      </p:sp>
      <p:sp>
        <p:nvSpPr>
          <p:cNvPr id="8" name="5 Marcador de pie de página"/>
          <p:cNvSpPr>
            <a:spLocks noGrp="1"/>
          </p:cNvSpPr>
          <p:nvPr>
            <p:ph type="ftr" sz="quarter" idx="11"/>
          </p:nvPr>
        </p:nvSpPr>
        <p:spPr/>
        <p:txBody>
          <a:bodyPr/>
          <a:lstStyle/>
          <a:p>
            <a:pPr algn="ctr"/>
            <a:r>
              <a:rPr lang="es-ES" dirty="0"/>
              <a:t>Netiqueta: </a:t>
            </a:r>
            <a:r>
              <a:rPr lang="es-ES" dirty="0" smtClean="0"/>
              <a:t>redes sociales</a:t>
            </a:r>
            <a:endParaRPr lang="es-E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2170" y="1978598"/>
            <a:ext cx="5612158" cy="4186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Llamada de nube"/>
          <p:cNvSpPr/>
          <p:nvPr/>
        </p:nvSpPr>
        <p:spPr>
          <a:xfrm>
            <a:off x="251520" y="188640"/>
            <a:ext cx="2520280" cy="1584176"/>
          </a:xfrm>
          <a:prstGeom prst="cloudCallout">
            <a:avLst>
              <a:gd name="adj1" fmla="val 66105"/>
              <a:gd name="adj2" fmla="val 215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Algunos ejemplos</a:t>
            </a:r>
            <a:endParaRPr lang="es-ES" sz="2800" dirty="0">
              <a:solidFill>
                <a:schemeClr val="bg1"/>
              </a:solidFill>
            </a:endParaRPr>
          </a:p>
        </p:txBody>
      </p:sp>
      <p:sp>
        <p:nvSpPr>
          <p:cNvPr id="10" name="6 Título"/>
          <p:cNvSpPr txBox="1">
            <a:spLocks/>
          </p:cNvSpPr>
          <p:nvPr/>
        </p:nvSpPr>
        <p:spPr>
          <a:xfrm>
            <a:off x="2917358" y="197768"/>
            <a:ext cx="6191146" cy="1503040"/>
          </a:xfrm>
          <a:prstGeom prst="rect">
            <a:avLst/>
          </a:prstGeom>
        </p:spPr>
        <p:txBody>
          <a:bodyPr vert="horz" lIns="91440" tIns="45720" rIns="91440" bIns="45720" rtlCol="0" anchor="b">
            <a:normAutofit fontScale="85000" lnSpcReduction="2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4400" b="0" dirty="0" smtClean="0">
                <a:solidFill>
                  <a:srgbClr val="007AC6"/>
                </a:solidFill>
                <a:latin typeface="Calibri" panose="020F0502020204030204" pitchFamily="34" charset="0"/>
              </a:rPr>
              <a:t>Redes sociales: cada una tiene sus peculiaridades y debes conocerlas si las utilizas</a:t>
            </a:r>
            <a:endParaRPr lang="es-ES" sz="4400" b="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9511034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132FADFE-3B8F-471C-ABF0-DBC7717ECBBC}" type="slidenum">
              <a:rPr lang="es-ES" smtClean="0"/>
              <a:pPr/>
              <a:t>27</a:t>
            </a:fld>
            <a:endParaRPr lang="es-ES"/>
          </a:p>
        </p:txBody>
      </p:sp>
      <p:sp>
        <p:nvSpPr>
          <p:cNvPr id="8" name="5 Marcador de pie de página"/>
          <p:cNvSpPr>
            <a:spLocks noGrp="1"/>
          </p:cNvSpPr>
          <p:nvPr>
            <p:ph type="ftr" sz="quarter" idx="11"/>
          </p:nvPr>
        </p:nvSpPr>
        <p:spPr/>
        <p:txBody>
          <a:bodyPr/>
          <a:lstStyle/>
          <a:p>
            <a:pPr algn="ctr"/>
            <a:r>
              <a:rPr lang="es-ES" dirty="0"/>
              <a:t>Netiqueta: </a:t>
            </a:r>
            <a:r>
              <a:rPr lang="es-ES" dirty="0" smtClean="0"/>
              <a:t>mensajería instantánea</a:t>
            </a:r>
            <a:endParaRPr lang="es-ES" dirty="0"/>
          </a:p>
        </p:txBody>
      </p:sp>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5095" y="1700808"/>
            <a:ext cx="5538888" cy="4500000"/>
          </a:xfrm>
          <a:prstGeom prst="rect">
            <a:avLst/>
          </a:prstGeom>
        </p:spPr>
      </p:pic>
      <p:sp>
        <p:nvSpPr>
          <p:cNvPr id="9" name="8 Llamada de nube"/>
          <p:cNvSpPr/>
          <p:nvPr/>
        </p:nvSpPr>
        <p:spPr>
          <a:xfrm>
            <a:off x="251520" y="188640"/>
            <a:ext cx="2520280" cy="1584176"/>
          </a:xfrm>
          <a:prstGeom prst="cloudCallout">
            <a:avLst>
              <a:gd name="adj1" fmla="val 66105"/>
              <a:gd name="adj2" fmla="val 215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Algunos ejemplos</a:t>
            </a:r>
            <a:endParaRPr lang="es-ES" sz="2800" dirty="0">
              <a:solidFill>
                <a:schemeClr val="bg1"/>
              </a:solidFill>
            </a:endParaRPr>
          </a:p>
        </p:txBody>
      </p:sp>
      <p:sp>
        <p:nvSpPr>
          <p:cNvPr id="10" name="6 Título"/>
          <p:cNvSpPr txBox="1">
            <a:spLocks/>
          </p:cNvSpPr>
          <p:nvPr/>
        </p:nvSpPr>
        <p:spPr>
          <a:xfrm>
            <a:off x="3191962" y="404664"/>
            <a:ext cx="5770984" cy="1143000"/>
          </a:xfrm>
          <a:prstGeom prst="rect">
            <a:avLst/>
          </a:prstGeom>
        </p:spPr>
        <p:txBody>
          <a:bodyPr vert="horz" lIns="91440" tIns="45720" rIns="91440" bIns="45720" rtlCol="0" anchor="b">
            <a:no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pPr algn="ctr"/>
            <a:r>
              <a:rPr lang="es-ES" sz="3200" b="0" dirty="0" smtClean="0">
                <a:solidFill>
                  <a:srgbClr val="007AC6"/>
                </a:solidFill>
                <a:latin typeface="Calibri" panose="020F0502020204030204" pitchFamily="34" charset="0"/>
              </a:rPr>
              <a:t>Mensajería instantánea: una aplicación para cada forma de comunicación</a:t>
            </a:r>
            <a:endParaRPr lang="es-ES" sz="3200" b="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17840604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a:blip r:embed="rId2"/>
          <a:stretch>
            <a:fillRect/>
          </a:stretch>
        </p:blipFill>
        <p:spPr>
          <a:xfrm>
            <a:off x="4397337" y="1763422"/>
            <a:ext cx="4629150" cy="3495675"/>
          </a:xfrm>
          <a:prstGeom prst="rect">
            <a:avLst/>
          </a:prstGeom>
        </p:spPr>
      </p:pic>
      <p:sp>
        <p:nvSpPr>
          <p:cNvPr id="13"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14" name="4 Marcador de número de diapositiva"/>
          <p:cNvSpPr>
            <a:spLocks noGrp="1"/>
          </p:cNvSpPr>
          <p:nvPr>
            <p:ph type="sldNum" sz="quarter" idx="12"/>
          </p:nvPr>
        </p:nvSpPr>
        <p:spPr>
          <a:xfrm>
            <a:off x="8172400" y="6356350"/>
            <a:ext cx="514400" cy="365125"/>
          </a:xfrm>
        </p:spPr>
        <p:txBody>
          <a:bodyPr/>
          <a:lstStyle/>
          <a:p>
            <a:fld id="{132FADFE-3B8F-471C-ABF0-DBC7717ECBBC}" type="slidenum">
              <a:rPr lang="es-ES" smtClean="0"/>
              <a:pPr/>
              <a:t>28</a:t>
            </a:fld>
            <a:endParaRPr lang="es-ES"/>
          </a:p>
        </p:txBody>
      </p:sp>
      <p:sp>
        <p:nvSpPr>
          <p:cNvPr id="15"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16"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7"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8"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0926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Autofit/>
          </a:bodyPr>
          <a:lstStyle/>
          <a:p>
            <a:r>
              <a:rPr lang="es-ES" dirty="0">
                <a:latin typeface="Calibri" panose="020F0502020204030204" pitchFamily="34" charset="0"/>
              </a:rPr>
              <a:t>Las normas sociales </a:t>
            </a:r>
            <a:br>
              <a:rPr lang="es-ES" dirty="0">
                <a:latin typeface="Calibri" panose="020F0502020204030204" pitchFamily="34" charset="0"/>
              </a:rPr>
            </a:br>
            <a:r>
              <a:rPr lang="es-ES" dirty="0">
                <a:latin typeface="Calibri" panose="020F0502020204030204" pitchFamily="34" charset="0"/>
              </a:rPr>
              <a:t>facilitan la </a:t>
            </a:r>
            <a:r>
              <a:rPr lang="es-ES" dirty="0" smtClean="0">
                <a:latin typeface="Calibri" panose="020F0502020204030204" pitchFamily="34" charset="0"/>
              </a:rPr>
              <a:t>convivencia</a:t>
            </a:r>
            <a:endParaRPr lang="es-ES" dirty="0">
              <a:latin typeface="Calibri" panose="020F0502020204030204" pitchFamily="34" charset="0"/>
            </a:endParaRPr>
          </a:p>
        </p:txBody>
      </p:sp>
      <p:pic>
        <p:nvPicPr>
          <p:cNvPr id="9" name="8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87669" y="1916832"/>
            <a:ext cx="4432403" cy="3177287"/>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3</a:t>
            </a:fld>
            <a:endParaRPr lang="es-ES"/>
          </a:p>
        </p:txBody>
      </p:sp>
      <p:sp>
        <p:nvSpPr>
          <p:cNvPr id="6" name="5 Marcador de pie de página"/>
          <p:cNvSpPr>
            <a:spLocks noGrp="1"/>
          </p:cNvSpPr>
          <p:nvPr>
            <p:ph type="ftr" sz="quarter" idx="11"/>
          </p:nvPr>
        </p:nvSpPr>
        <p:spPr/>
        <p:txBody>
          <a:bodyPr/>
          <a:lstStyle/>
          <a:p>
            <a:pPr algn="ctr"/>
            <a:r>
              <a:rPr lang="es-ES" dirty="0"/>
              <a:t>Netiqueta: </a:t>
            </a:r>
            <a:r>
              <a:rPr lang="es-ES" dirty="0" smtClean="0"/>
              <a:t>introducción</a:t>
            </a:r>
            <a:endParaRPr lang="es-ES" dirty="0"/>
          </a:p>
        </p:txBody>
      </p:sp>
      <p:sp>
        <p:nvSpPr>
          <p:cNvPr id="2" name="1 CuadroTexto"/>
          <p:cNvSpPr txBox="1"/>
          <p:nvPr/>
        </p:nvSpPr>
        <p:spPr>
          <a:xfrm>
            <a:off x="5680972" y="2579420"/>
            <a:ext cx="2759025" cy="1815882"/>
          </a:xfrm>
          <a:prstGeom prst="rect">
            <a:avLst/>
          </a:prstGeom>
          <a:noFill/>
        </p:spPr>
        <p:txBody>
          <a:bodyPr wrap="none" rtlCol="0">
            <a:spAutoFit/>
          </a:bodyPr>
          <a:lstStyle/>
          <a:p>
            <a:pPr algn="ctr"/>
            <a:endParaRPr lang="es-ES" sz="2800" dirty="0" smtClean="0">
              <a:solidFill>
                <a:srgbClr val="007AC6"/>
              </a:solidFill>
              <a:latin typeface="Calibri" panose="020F0502020204030204" pitchFamily="34" charset="0"/>
            </a:endParaRPr>
          </a:p>
          <a:p>
            <a:pPr algn="ctr"/>
            <a:r>
              <a:rPr lang="es-ES" sz="2800" dirty="0" smtClean="0">
                <a:solidFill>
                  <a:srgbClr val="007AC6"/>
                </a:solidFill>
                <a:latin typeface="Calibri" panose="020F0502020204030204" pitchFamily="34" charset="0"/>
              </a:rPr>
              <a:t>La red constituye</a:t>
            </a:r>
          </a:p>
          <a:p>
            <a:pPr algn="ctr"/>
            <a:r>
              <a:rPr lang="es-ES" sz="2800" dirty="0" smtClean="0">
                <a:solidFill>
                  <a:srgbClr val="007AC6"/>
                </a:solidFill>
                <a:latin typeface="Calibri" panose="020F0502020204030204" pitchFamily="34" charset="0"/>
              </a:rPr>
              <a:t> una forma más </a:t>
            </a:r>
          </a:p>
          <a:p>
            <a:pPr algn="ctr"/>
            <a:r>
              <a:rPr lang="es-ES" sz="2800" dirty="0" smtClean="0">
                <a:solidFill>
                  <a:srgbClr val="007AC6"/>
                </a:solidFill>
                <a:latin typeface="Calibri" panose="020F0502020204030204" pitchFamily="34" charset="0"/>
              </a:rPr>
              <a:t>de socialización</a:t>
            </a:r>
            <a:endParaRPr lang="es-ES" sz="2800" dirty="0">
              <a:solidFill>
                <a:srgbClr val="007AC6"/>
              </a:solidFill>
              <a:latin typeface="Calibri" panose="020F0502020204030204" pitchFamily="34" charset="0"/>
            </a:endParaRPr>
          </a:p>
        </p:txBody>
      </p:sp>
    </p:spTree>
    <p:extLst>
      <p:ext uri="{BB962C8B-B14F-4D97-AF65-F5344CB8AC3E}">
        <p14:creationId xmlns:p14="http://schemas.microsoft.com/office/powerpoint/2010/main" val="29461349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4723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57200" y="44624"/>
            <a:ext cx="8229600" cy="1143000"/>
          </a:xfrm>
        </p:spPr>
        <p:txBody>
          <a:bodyPr/>
          <a:lstStyle/>
          <a:p>
            <a:r>
              <a:rPr lang="es-ES" dirty="0" smtClean="0"/>
              <a:t>¿Qué es la Netiqueta?</a:t>
            </a:r>
            <a:endParaRPr lang="es-ES" dirty="0"/>
          </a:p>
        </p:txBody>
      </p:sp>
      <p:pic>
        <p:nvPicPr>
          <p:cNvPr id="9" name="8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7792" y="1187624"/>
            <a:ext cx="4929718" cy="4996207"/>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4</a:t>
            </a:fld>
            <a:endParaRPr lang="es-ES"/>
          </a:p>
        </p:txBody>
      </p:sp>
      <p:sp>
        <p:nvSpPr>
          <p:cNvPr id="6" name="5 Marcador de pie de página"/>
          <p:cNvSpPr>
            <a:spLocks noGrp="1"/>
          </p:cNvSpPr>
          <p:nvPr>
            <p:ph type="ftr" sz="quarter" idx="11"/>
          </p:nvPr>
        </p:nvSpPr>
        <p:spPr/>
        <p:txBody>
          <a:bodyPr/>
          <a:lstStyle/>
          <a:p>
            <a:pPr algn="ctr"/>
            <a:r>
              <a:rPr lang="es-ES" dirty="0" smtClean="0"/>
              <a:t>Netiqueta: ¿qué es?</a:t>
            </a:r>
            <a:endParaRPr lang="es-ES" dirty="0"/>
          </a:p>
        </p:txBody>
      </p:sp>
      <p:sp>
        <p:nvSpPr>
          <p:cNvPr id="10" name="9 CuadroTexto"/>
          <p:cNvSpPr txBox="1"/>
          <p:nvPr/>
        </p:nvSpPr>
        <p:spPr>
          <a:xfrm>
            <a:off x="2102129" y="2636912"/>
            <a:ext cx="4939742" cy="1815882"/>
          </a:xfrm>
          <a:prstGeom prst="rect">
            <a:avLst/>
          </a:prstGeom>
          <a:noFill/>
        </p:spPr>
        <p:txBody>
          <a:bodyPr wrap="square" rtlCol="0">
            <a:spAutoFit/>
          </a:bodyPr>
          <a:lstStyle/>
          <a:p>
            <a:pPr algn="ctr"/>
            <a:r>
              <a:rPr lang="es-ES" sz="2800" dirty="0">
                <a:solidFill>
                  <a:srgbClr val="007AC6"/>
                </a:solidFill>
              </a:rPr>
              <a:t>P</a:t>
            </a:r>
            <a:r>
              <a:rPr lang="es-ES" sz="2800" dirty="0" smtClean="0">
                <a:solidFill>
                  <a:srgbClr val="007AC6"/>
                </a:solidFill>
              </a:rPr>
              <a:t>autas </a:t>
            </a:r>
            <a:r>
              <a:rPr lang="es-ES" sz="2800" dirty="0">
                <a:solidFill>
                  <a:srgbClr val="007AC6"/>
                </a:solidFill>
              </a:rPr>
              <a:t>de buen </a:t>
            </a:r>
            <a:endParaRPr lang="es-ES" sz="2800" dirty="0" smtClean="0">
              <a:solidFill>
                <a:srgbClr val="007AC6"/>
              </a:solidFill>
            </a:endParaRPr>
          </a:p>
          <a:p>
            <a:pPr algn="ctr"/>
            <a:r>
              <a:rPr lang="es-ES" sz="2800" dirty="0" smtClean="0">
                <a:solidFill>
                  <a:srgbClr val="007AC6"/>
                </a:solidFill>
              </a:rPr>
              <a:t>comportamiento </a:t>
            </a:r>
          </a:p>
          <a:p>
            <a:pPr algn="ctr"/>
            <a:r>
              <a:rPr lang="es-ES" sz="2800" dirty="0" smtClean="0">
                <a:solidFill>
                  <a:srgbClr val="007AC6"/>
                </a:solidFill>
              </a:rPr>
              <a:t>para comunicarse </a:t>
            </a:r>
          </a:p>
          <a:p>
            <a:pPr algn="ctr"/>
            <a:r>
              <a:rPr lang="es-ES" sz="2800" dirty="0" smtClean="0">
                <a:solidFill>
                  <a:srgbClr val="007AC6"/>
                </a:solidFill>
              </a:rPr>
              <a:t>en </a:t>
            </a:r>
            <a:r>
              <a:rPr lang="es-ES" sz="2800" dirty="0">
                <a:solidFill>
                  <a:srgbClr val="007AC6"/>
                </a:solidFill>
              </a:rPr>
              <a:t>la </a:t>
            </a:r>
            <a:r>
              <a:rPr lang="es-ES" sz="2800" dirty="0" smtClean="0">
                <a:solidFill>
                  <a:srgbClr val="007AC6"/>
                </a:solidFill>
              </a:rPr>
              <a:t>red</a:t>
            </a:r>
            <a:endParaRPr lang="es-ES" sz="2800" dirty="0">
              <a:solidFill>
                <a:srgbClr val="007AC6"/>
              </a:solidFill>
            </a:endParaRPr>
          </a:p>
        </p:txBody>
      </p:sp>
    </p:spTree>
    <p:extLst>
      <p:ext uri="{BB962C8B-B14F-4D97-AF65-F5344CB8AC3E}">
        <p14:creationId xmlns:p14="http://schemas.microsoft.com/office/powerpoint/2010/main" val="1059765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57200" y="116632"/>
            <a:ext cx="8229600" cy="1143000"/>
          </a:xfrm>
        </p:spPr>
        <p:txBody>
          <a:bodyPr/>
          <a:lstStyle/>
          <a:p>
            <a:r>
              <a:rPr lang="es-ES" dirty="0" smtClean="0"/>
              <a:t>¿Para qué sirve?</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5</a:t>
            </a:fld>
            <a:endParaRPr lang="es-ES"/>
          </a:p>
        </p:txBody>
      </p:sp>
      <p:sp>
        <p:nvSpPr>
          <p:cNvPr id="6" name="5 Marcador de pie de página"/>
          <p:cNvSpPr>
            <a:spLocks noGrp="1"/>
          </p:cNvSpPr>
          <p:nvPr>
            <p:ph type="ftr" sz="quarter" idx="11"/>
          </p:nvPr>
        </p:nvSpPr>
        <p:spPr/>
        <p:txBody>
          <a:bodyPr/>
          <a:lstStyle/>
          <a:p>
            <a:pPr algn="ctr"/>
            <a:r>
              <a:rPr lang="es-ES" dirty="0" smtClean="0"/>
              <a:t>Netiqueta: ¿para qué sirve?</a:t>
            </a:r>
            <a:endParaRPr lang="es-ES" dirty="0"/>
          </a:p>
        </p:txBody>
      </p:sp>
      <p:sp>
        <p:nvSpPr>
          <p:cNvPr id="10" name="9 CuadroTexto"/>
          <p:cNvSpPr txBox="1"/>
          <p:nvPr/>
        </p:nvSpPr>
        <p:spPr>
          <a:xfrm>
            <a:off x="2870131" y="2564904"/>
            <a:ext cx="3473259" cy="1815882"/>
          </a:xfrm>
          <a:prstGeom prst="rect">
            <a:avLst/>
          </a:prstGeom>
          <a:noFill/>
        </p:spPr>
        <p:txBody>
          <a:bodyPr wrap="none" rtlCol="0">
            <a:spAutoFit/>
          </a:bodyPr>
          <a:lstStyle/>
          <a:p>
            <a:pPr algn="ctr"/>
            <a:r>
              <a:rPr lang="es-ES" sz="2800" dirty="0">
                <a:solidFill>
                  <a:srgbClr val="0070C0"/>
                </a:solidFill>
              </a:rPr>
              <a:t>P</a:t>
            </a:r>
            <a:r>
              <a:rPr lang="es-ES" sz="2800" dirty="0" smtClean="0">
                <a:solidFill>
                  <a:srgbClr val="0070C0"/>
                </a:solidFill>
              </a:rPr>
              <a:t>autas </a:t>
            </a:r>
            <a:r>
              <a:rPr lang="es-ES" sz="2800" dirty="0">
                <a:solidFill>
                  <a:srgbClr val="0070C0"/>
                </a:solidFill>
              </a:rPr>
              <a:t>de buen </a:t>
            </a:r>
            <a:endParaRPr lang="es-ES" sz="2800" dirty="0" smtClean="0">
              <a:solidFill>
                <a:srgbClr val="0070C0"/>
              </a:solidFill>
            </a:endParaRPr>
          </a:p>
          <a:p>
            <a:pPr algn="ctr"/>
            <a:r>
              <a:rPr lang="es-ES" sz="2800" dirty="0" smtClean="0">
                <a:solidFill>
                  <a:srgbClr val="0070C0"/>
                </a:solidFill>
              </a:rPr>
              <a:t>comportamiento </a:t>
            </a:r>
          </a:p>
          <a:p>
            <a:pPr algn="ctr"/>
            <a:r>
              <a:rPr lang="es-ES" sz="2800" dirty="0" smtClean="0">
                <a:solidFill>
                  <a:srgbClr val="0070C0"/>
                </a:solidFill>
              </a:rPr>
              <a:t>para </a:t>
            </a:r>
          </a:p>
          <a:p>
            <a:pPr algn="ctr"/>
            <a:r>
              <a:rPr lang="es-ES" sz="2800" dirty="0" smtClean="0">
                <a:solidFill>
                  <a:srgbClr val="0070C0"/>
                </a:solidFill>
              </a:rPr>
              <a:t>comunicarse </a:t>
            </a:r>
            <a:r>
              <a:rPr lang="es-ES" sz="2800" dirty="0">
                <a:solidFill>
                  <a:srgbClr val="0070C0"/>
                </a:solidFill>
              </a:rPr>
              <a:t>en la </a:t>
            </a:r>
            <a:r>
              <a:rPr lang="es-ES" sz="2800" dirty="0" smtClean="0">
                <a:solidFill>
                  <a:srgbClr val="0070C0"/>
                </a:solidFill>
              </a:rPr>
              <a:t>red.</a:t>
            </a:r>
            <a:endParaRPr lang="es-ES" sz="2800" dirty="0">
              <a:solidFill>
                <a:srgbClr val="0070C0"/>
              </a:solidFill>
            </a:endParaRPr>
          </a:p>
        </p:txBody>
      </p:sp>
      <p:pic>
        <p:nvPicPr>
          <p:cNvPr id="3" name="2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69603" y="1546401"/>
            <a:ext cx="5750963" cy="4644000"/>
          </a:xfrm>
        </p:spPr>
      </p:pic>
    </p:spTree>
    <p:extLst>
      <p:ext uri="{BB962C8B-B14F-4D97-AF65-F5344CB8AC3E}">
        <p14:creationId xmlns:p14="http://schemas.microsoft.com/office/powerpoint/2010/main" val="304904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fontScale="90000"/>
          </a:bodyPr>
          <a:lstStyle/>
          <a:p>
            <a:r>
              <a:rPr lang="es-ES" dirty="0" smtClean="0">
                <a:latin typeface="Calibri" panose="020F0502020204030204" pitchFamily="34" charset="0"/>
              </a:rPr>
              <a:t>Implica conocer las peculiaridades del medio de comunicación que utilizamos</a:t>
            </a:r>
            <a:endParaRPr lang="es-ES" dirty="0">
              <a:latin typeface="Calibri" panose="020F0502020204030204" pitchFamily="34" charset="0"/>
            </a:endParaRPr>
          </a:p>
        </p:txBody>
      </p:sp>
      <p:sp>
        <p:nvSpPr>
          <p:cNvPr id="5" name="4 Marcador de número de diapositiva"/>
          <p:cNvSpPr>
            <a:spLocks noGrp="1"/>
          </p:cNvSpPr>
          <p:nvPr>
            <p:ph type="sldNum" sz="quarter" idx="12"/>
          </p:nvPr>
        </p:nvSpPr>
        <p:spPr>
          <a:prstGeom prst="rect">
            <a:avLst/>
          </a:prstGeom>
        </p:spPr>
        <p:txBody>
          <a:bodyPr/>
          <a:lstStyle/>
          <a:p>
            <a:fld id="{132FADFE-3B8F-471C-ABF0-DBC7717ECBBC}" type="slidenum">
              <a:rPr lang="es-ES" smtClean="0"/>
              <a:pPr/>
              <a:t>6</a:t>
            </a:fld>
            <a:endParaRPr lang="es-ES"/>
          </a:p>
        </p:txBody>
      </p:sp>
      <p:sp>
        <p:nvSpPr>
          <p:cNvPr id="6" name="5 Marcador de pie de página"/>
          <p:cNvSpPr>
            <a:spLocks noGrp="1"/>
          </p:cNvSpPr>
          <p:nvPr>
            <p:ph type="ftr" sz="quarter" idx="11"/>
          </p:nvPr>
        </p:nvSpPr>
        <p:spPr>
          <a:prstGeom prst="rect">
            <a:avLst/>
          </a:prstGeom>
        </p:spPr>
        <p:txBody>
          <a:bodyPr/>
          <a:lstStyle/>
          <a:p>
            <a:pPr algn="ctr"/>
            <a:r>
              <a:rPr lang="es-ES" dirty="0"/>
              <a:t>Netiqueta: comportamiento en línea</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812" y="1763317"/>
            <a:ext cx="4270375" cy="4247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3509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Autofit/>
          </a:bodyPr>
          <a:lstStyle/>
          <a:p>
            <a:r>
              <a:rPr lang="es-ES" sz="4000" dirty="0" smtClean="0">
                <a:latin typeface="Calibri" panose="020F0502020204030204" pitchFamily="34" charset="0"/>
              </a:rPr>
              <a:t>Si no tenemos en cuenta la Netiqueta ¿a qué riesgos nos exponemos?</a:t>
            </a:r>
            <a:endParaRPr lang="es-ES" sz="4000" dirty="0">
              <a:latin typeface="Calibri" panose="020F0502020204030204" pitchFamily="34" charset="0"/>
            </a:endParaRPr>
          </a:p>
        </p:txBody>
      </p:sp>
      <p:pic>
        <p:nvPicPr>
          <p:cNvPr id="8" name="7 Marcador de contenido"/>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67544" y="2516586"/>
            <a:ext cx="4038600" cy="2703525"/>
          </a:xfrm>
        </p:spPr>
      </p:pic>
      <p:sp>
        <p:nvSpPr>
          <p:cNvPr id="4" name="3 Marcador de contenido"/>
          <p:cNvSpPr>
            <a:spLocks noGrp="1"/>
          </p:cNvSpPr>
          <p:nvPr>
            <p:ph sz="half" idx="2"/>
          </p:nvPr>
        </p:nvSpPr>
        <p:spPr>
          <a:xfrm>
            <a:off x="4788024" y="3725994"/>
            <a:ext cx="4038600" cy="1612776"/>
          </a:xfrm>
        </p:spPr>
        <p:txBody>
          <a:bodyPr>
            <a:normAutofit/>
          </a:bodyPr>
          <a:lstStyle/>
          <a:p>
            <a:pPr marL="0" indent="0" algn="ctr">
              <a:buNone/>
            </a:pPr>
            <a:r>
              <a:rPr lang="es-ES" sz="4000" dirty="0" smtClean="0">
                <a:solidFill>
                  <a:srgbClr val="007AC6"/>
                </a:solidFill>
              </a:rPr>
              <a:t>Alta probabilidad de malentendidos</a:t>
            </a:r>
          </a:p>
          <a:p>
            <a:endParaRPr lang="es-ES" sz="4000" dirty="0">
              <a:solidFill>
                <a:srgbClr val="007AC6"/>
              </a:solidFill>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7</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smtClean="0"/>
              <a:t>Riesgos asociados a la falta de Netiqueta</a:t>
            </a:r>
            <a:endParaRPr lang="es-ES" dirty="0"/>
          </a:p>
        </p:txBody>
      </p:sp>
      <p:sp>
        <p:nvSpPr>
          <p:cNvPr id="11" name="Marcador de texto 5"/>
          <p:cNvSpPr txBox="1">
            <a:spLocks/>
          </p:cNvSpPr>
          <p:nvPr/>
        </p:nvSpPr>
        <p:spPr>
          <a:xfrm>
            <a:off x="5364088" y="2132856"/>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01</a:t>
            </a:r>
            <a:endParaRPr lang="es-ES" b="1" dirty="0">
              <a:latin typeface="Arial Black"/>
              <a:cs typeface="Arial Black"/>
            </a:endParaRPr>
          </a:p>
        </p:txBody>
      </p:sp>
    </p:spTree>
    <p:extLst>
      <p:ext uri="{BB962C8B-B14F-4D97-AF65-F5344CB8AC3E}">
        <p14:creationId xmlns:p14="http://schemas.microsoft.com/office/powerpoint/2010/main" val="1907256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latin typeface="Calibri" panose="020F0502020204030204" pitchFamily="34" charset="0"/>
              </a:rPr>
              <a:t>Algunos ejemplos</a:t>
            </a:r>
            <a:endParaRPr lang="es-ES" dirty="0">
              <a:latin typeface="Calibri" panose="020F0502020204030204" pitchFamily="34" charset="0"/>
            </a:endParaRPr>
          </a:p>
        </p:txBody>
      </p:sp>
      <p:sp>
        <p:nvSpPr>
          <p:cNvPr id="12" name="11 Marcador de contenido"/>
          <p:cNvSpPr>
            <a:spLocks noGrp="1"/>
          </p:cNvSpPr>
          <p:nvPr>
            <p:ph sz="half" idx="1"/>
          </p:nvPr>
        </p:nvSpPr>
        <p:spPr/>
        <p:txBody>
          <a:bodyPr/>
          <a:lstStyle/>
          <a:p>
            <a:endParaRPr lang="es-ES" dirty="0" smtClean="0"/>
          </a:p>
          <a:p>
            <a:endParaRPr lang="es-ES" dirty="0"/>
          </a:p>
          <a:p>
            <a:endParaRPr lang="es-ES" dirty="0" smtClean="0"/>
          </a:p>
          <a:p>
            <a:endParaRPr lang="es-ES" dirty="0"/>
          </a:p>
          <a:p>
            <a:endParaRPr lang="es-ES" dirty="0" smtClean="0"/>
          </a:p>
          <a:p>
            <a:endParaRPr lang="es-ES" dirty="0" smtClean="0"/>
          </a:p>
          <a:p>
            <a:endParaRPr lang="es-ES" dirty="0"/>
          </a:p>
          <a:p>
            <a:pPr marL="0" indent="0">
              <a:buNone/>
            </a:pPr>
            <a:endParaRPr lang="es-ES" dirty="0" smtClean="0"/>
          </a:p>
          <a:p>
            <a:endParaRPr lang="es-ES" dirty="0"/>
          </a:p>
        </p:txBody>
      </p:sp>
      <p:sp>
        <p:nvSpPr>
          <p:cNvPr id="13" name="12 Marcador de contenido"/>
          <p:cNvSpPr>
            <a:spLocks noGrp="1"/>
          </p:cNvSpPr>
          <p:nvPr>
            <p:ph sz="half" idx="2"/>
          </p:nvPr>
        </p:nvSpPr>
        <p:spPr/>
        <p:txBody>
          <a:bodyPr/>
          <a:lstStyle/>
          <a:p>
            <a:endParaRPr lang="es-ES" dirty="0" smtClean="0"/>
          </a:p>
          <a:p>
            <a:endParaRPr lang="es-ES" dirty="0"/>
          </a:p>
          <a:p>
            <a:endParaRPr lang="es-ES" dirty="0" smtClean="0"/>
          </a:p>
          <a:p>
            <a:endParaRPr lang="es-ES" dirty="0"/>
          </a:p>
          <a:p>
            <a:endParaRPr lang="es-ES" dirty="0" smtClean="0"/>
          </a:p>
          <a:p>
            <a:pPr algn="r"/>
            <a:endParaRPr lang="es-ES" dirty="0"/>
          </a:p>
          <a:p>
            <a:endParaRPr lang="es-ES" dirty="0" smtClean="0"/>
          </a:p>
          <a:p>
            <a:endParaRPr lang="es-ES" dirty="0"/>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8</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pic>
        <p:nvPicPr>
          <p:cNvPr id="10" name="9 Imagen"/>
          <p:cNvPicPr/>
          <p:nvPr/>
        </p:nvPicPr>
        <p:blipFill>
          <a:blip r:embed="rId3" cstate="print">
            <a:extLst>
              <a:ext uri="{28A0092B-C50C-407E-A947-70E740481C1C}">
                <a14:useLocalDpi xmlns:a14="http://schemas.microsoft.com/office/drawing/2010/main" val="0"/>
              </a:ext>
            </a:extLst>
          </a:blip>
          <a:stretch>
            <a:fillRect/>
          </a:stretch>
        </p:blipFill>
        <p:spPr>
          <a:xfrm>
            <a:off x="1012315" y="2060848"/>
            <a:ext cx="2880320" cy="3024336"/>
          </a:xfrm>
          <a:prstGeom prst="rect">
            <a:avLst/>
          </a:prstGeom>
        </p:spPr>
      </p:pic>
      <p:pic>
        <p:nvPicPr>
          <p:cNvPr id="11" name="10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1246" y="2060848"/>
            <a:ext cx="3226157" cy="3017447"/>
          </a:xfrm>
          <a:prstGeom prst="rect">
            <a:avLst/>
          </a:prstGeom>
        </p:spPr>
      </p:pic>
      <p:sp>
        <p:nvSpPr>
          <p:cNvPr id="15" name="14 CuadroTexto"/>
          <p:cNvSpPr txBox="1"/>
          <p:nvPr/>
        </p:nvSpPr>
        <p:spPr>
          <a:xfrm>
            <a:off x="1288534" y="5157772"/>
            <a:ext cx="2327881" cy="215444"/>
          </a:xfrm>
          <a:prstGeom prst="rect">
            <a:avLst/>
          </a:prstGeom>
          <a:noFill/>
        </p:spPr>
        <p:txBody>
          <a:bodyPr wrap="none" rtlCol="0">
            <a:spAutoFit/>
          </a:bodyPr>
          <a:lstStyle/>
          <a:p>
            <a:r>
              <a:rPr lang="es-ES" sz="800" dirty="0" smtClean="0"/>
              <a:t>Imagen: https</a:t>
            </a:r>
            <a:r>
              <a:rPr lang="es-ES" sz="800" dirty="0"/>
              <a:t>://www.facebook.com/spanishonline</a:t>
            </a:r>
          </a:p>
        </p:txBody>
      </p:sp>
    </p:spTree>
    <p:extLst>
      <p:ext uri="{BB962C8B-B14F-4D97-AF65-F5344CB8AC3E}">
        <p14:creationId xmlns:p14="http://schemas.microsoft.com/office/powerpoint/2010/main" val="1797615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13 Marcador de contenido"/>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07504" y="1772816"/>
            <a:ext cx="5400600" cy="3600400"/>
          </a:xfrm>
        </p:spPr>
      </p:pic>
      <p:sp>
        <p:nvSpPr>
          <p:cNvPr id="7" name="6 Título"/>
          <p:cNvSpPr>
            <a:spLocks noGrp="1"/>
          </p:cNvSpPr>
          <p:nvPr>
            <p:ph type="title"/>
          </p:nvPr>
        </p:nvSpPr>
        <p:spPr>
          <a:xfrm>
            <a:off x="457200" y="188640"/>
            <a:ext cx="8229600" cy="1143000"/>
          </a:xfrm>
        </p:spPr>
        <p:txBody>
          <a:bodyPr>
            <a:normAutofit/>
          </a:bodyPr>
          <a:lstStyle/>
          <a:p>
            <a:r>
              <a:rPr lang="es-ES" dirty="0" smtClean="0">
                <a:latin typeface="Calibri" panose="020F0502020204030204" pitchFamily="34" charset="0"/>
              </a:rPr>
              <a:t>¿A qué riesgos nos exponemos?</a:t>
            </a:r>
            <a:endParaRPr lang="es-ES" dirty="0">
              <a:latin typeface="Calibri" panose="020F0502020204030204" pitchFamily="34" charset="0"/>
            </a:endParaRPr>
          </a:p>
        </p:txBody>
      </p:sp>
      <p:sp>
        <p:nvSpPr>
          <p:cNvPr id="4" name="3 Marcador de contenido"/>
          <p:cNvSpPr>
            <a:spLocks noGrp="1"/>
          </p:cNvSpPr>
          <p:nvPr>
            <p:ph sz="half" idx="2"/>
          </p:nvPr>
        </p:nvSpPr>
        <p:spPr>
          <a:xfrm>
            <a:off x="5436096" y="1988840"/>
            <a:ext cx="3816424" cy="1872208"/>
          </a:xfrm>
        </p:spPr>
        <p:txBody>
          <a:bodyPr>
            <a:noAutofit/>
          </a:bodyPr>
          <a:lstStyle/>
          <a:p>
            <a:pPr marL="0" indent="0" algn="ctr">
              <a:buNone/>
            </a:pPr>
            <a:r>
              <a:rPr lang="es-ES" sz="3600" dirty="0" smtClean="0">
                <a:solidFill>
                  <a:srgbClr val="007AC6"/>
                </a:solidFill>
                <a:latin typeface="Calibri" panose="020F0502020204030204" pitchFamily="34" charset="0"/>
              </a:rPr>
              <a:t>Vulnerar la privacidad de los demás</a:t>
            </a:r>
            <a:endParaRPr lang="es-ES" sz="3600" dirty="0">
              <a:solidFill>
                <a:srgbClr val="007AC6"/>
              </a:solidFill>
              <a:latin typeface="Calibri" panose="020F0502020204030204" pitchFamily="34" charset="0"/>
            </a:endParaRP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9</a:t>
            </a:fld>
            <a:endParaRPr lang="es-ES"/>
          </a:p>
        </p:txBody>
      </p:sp>
      <p:sp>
        <p:nvSpPr>
          <p:cNvPr id="6" name="5 Marcador de pie de página"/>
          <p:cNvSpPr>
            <a:spLocks noGrp="1"/>
          </p:cNvSpPr>
          <p:nvPr>
            <p:ph type="ftr" sz="quarter" idx="11"/>
          </p:nvPr>
        </p:nvSpPr>
        <p:spPr>
          <a:xfrm>
            <a:off x="2915816" y="6356350"/>
            <a:ext cx="3312368" cy="365125"/>
          </a:xfrm>
          <a:prstGeom prst="rect">
            <a:avLst/>
          </a:prstGeom>
        </p:spPr>
        <p:txBody>
          <a:bodyPr/>
          <a:lstStyle/>
          <a:p>
            <a:pPr algn="ctr"/>
            <a:r>
              <a:rPr lang="es-ES" dirty="0"/>
              <a:t>Riesgos asociados a la falta de Netiqueta</a:t>
            </a:r>
          </a:p>
        </p:txBody>
      </p:sp>
      <p:sp>
        <p:nvSpPr>
          <p:cNvPr id="16" name="Marcador de texto 5"/>
          <p:cNvSpPr txBox="1">
            <a:spLocks/>
          </p:cNvSpPr>
          <p:nvPr/>
        </p:nvSpPr>
        <p:spPr>
          <a:xfrm>
            <a:off x="6084168" y="4077072"/>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smtClean="0">
                <a:solidFill>
                  <a:srgbClr val="8FCAE7"/>
                </a:solidFill>
                <a:latin typeface="Arial Black"/>
                <a:cs typeface="Arial Black"/>
              </a:rPr>
              <a:t>02</a:t>
            </a:r>
            <a:endParaRPr lang="es-ES" b="1" dirty="0">
              <a:latin typeface="Arial Black"/>
              <a:cs typeface="Arial Black"/>
            </a:endParaRPr>
          </a:p>
        </p:txBody>
      </p:sp>
    </p:spTree>
    <p:extLst>
      <p:ext uri="{BB962C8B-B14F-4D97-AF65-F5344CB8AC3E}">
        <p14:creationId xmlns:p14="http://schemas.microsoft.com/office/powerpoint/2010/main" val="1385061851"/>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ppts">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ppts</Template>
  <TotalTime>0</TotalTime>
  <Words>545</Words>
  <Application>Microsoft Office PowerPoint</Application>
  <PresentationFormat>Presentación en pantalla (4:3)</PresentationFormat>
  <Paragraphs>169</Paragraphs>
  <Slides>30</Slides>
  <Notes>28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Arial</vt:lpstr>
      <vt:lpstr>Arial Black</vt:lpstr>
      <vt:lpstr>Calibri</vt:lpstr>
      <vt:lpstr>Times New Roman</vt:lpstr>
      <vt:lpstr>Trebuchet MS</vt:lpstr>
      <vt:lpstr>Wingdings</vt:lpstr>
      <vt:lpstr>Plantilla ppts</vt:lpstr>
      <vt:lpstr>Netiqueta:  Comportamiento en línea</vt:lpstr>
      <vt:lpstr>¿Qué vamos a aprender hoy?</vt:lpstr>
      <vt:lpstr>Las normas sociales  facilitan la convivencia</vt:lpstr>
      <vt:lpstr>¿Qué es la Netiqueta?</vt:lpstr>
      <vt:lpstr>¿Para qué sirve?</vt:lpstr>
      <vt:lpstr>Implica conocer las peculiaridades del medio de comunicación que utilizamos</vt:lpstr>
      <vt:lpstr>Si no tenemos en cuenta la Netiqueta ¿a qué riesgos nos exponemos?</vt:lpstr>
      <vt:lpstr>Algunos ejemplos</vt:lpstr>
      <vt:lpstr>¿A qué riesgos nos exponemos?</vt:lpstr>
      <vt:lpstr>Algunos ejemplos</vt:lpstr>
      <vt:lpstr>¿A qué riesgos nos exponemos?</vt:lpstr>
      <vt:lpstr>Algunos ejemplos</vt:lpstr>
      <vt:lpstr>¿A qué riesgos nos exponemos?</vt:lpstr>
      <vt:lpstr>Algunos ejemplos</vt:lpstr>
      <vt:lpstr>Netiqueta: buenas prácticas</vt:lpstr>
      <vt:lpstr>Cuida tus mensajes para evitar malas interpretaciones</vt:lpstr>
      <vt:lpstr>Resalta los aspectos positivos de las personas y no los negativos</vt:lpstr>
      <vt:lpstr>Respeta tu privacidad  y la de los demás</vt:lpstr>
      <vt:lpstr> Lo que vamos a hacer a través de la red, ¿lo haríamos cara a cara?</vt:lpstr>
      <vt:lpstr>Respeta la propiedad intelectual de los contenidos digitales</vt:lpstr>
      <vt:lpstr>Presentación de PowerPoint</vt:lpstr>
      <vt:lpstr>No abuses de tu poder o conocimiento</vt:lpstr>
      <vt:lpstr>Ejercita la empatía</vt:lpstr>
      <vt:lpstr>Cuando utilices un servicio nuevo  para ti: observa y aprende</vt:lpstr>
      <vt:lpstr>Presentación de PowerPoint</vt:lpstr>
      <vt:lpstr>Presentación de PowerPoint</vt:lpstr>
      <vt:lpstr>Presentación de PowerPoint</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2016-07-21T11:41:16Z</dcterms:created>
  <dcterms:modified xsi:type="dcterms:W3CDTF">2018-06-14T12:04:09Z</dcterms:modified>
</cp:coreProperties>
</file>