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90" r:id="rId4"/>
    <p:sldId id="293" r:id="rId5"/>
    <p:sldId id="258" r:id="rId6"/>
    <p:sldId id="259" r:id="rId7"/>
    <p:sldId id="262" r:id="rId8"/>
    <p:sldId id="263" r:id="rId9"/>
    <p:sldId id="291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9" r:id="rId23"/>
    <p:sldId id="277" r:id="rId24"/>
    <p:sldId id="278" r:id="rId25"/>
    <p:sldId id="276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2" r:id="rId37"/>
    <p:sldId id="260" r:id="rId38"/>
    <p:sldId id="261" r:id="rId39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99" autoAdjust="0"/>
    <p:restoredTop sz="94660"/>
  </p:normalViewPr>
  <p:slideViewPr>
    <p:cSldViewPr snapToGrid="0">
      <p:cViewPr varScale="1">
        <p:scale>
          <a:sx n="82" d="100"/>
          <a:sy n="82" d="100"/>
        </p:scale>
        <p:origin x="71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90F194-0B61-493F-8838-636E8CAF10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33B8571-E0F3-4D6C-A4F1-F5750D84E5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7341FEF-B2C6-45C3-988F-FE3AE8B7F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689C6-6A81-4465-9411-7855FFE13D43}" type="datetimeFigureOut">
              <a:rPr lang="es-ES" smtClean="0"/>
              <a:t>19/11/2025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148C6D8-0C3F-407B-A852-CB19BB824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F31D271-564B-4201-870A-2B51BDF30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50062-2818-4099-A596-A9F1AE92D50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634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B15386-1AC7-48EA-95F0-B95CE0E1F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67EB9D0-B35D-4047-B897-1385F905DD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4753156-17C0-4D6F-8676-92D524C4C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689C6-6A81-4465-9411-7855FFE13D43}" type="datetimeFigureOut">
              <a:rPr lang="es-ES" smtClean="0"/>
              <a:t>19/11/2025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BC5FC68-E205-4707-A1ED-AA12A81F6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16B8C43-4B42-455B-8633-EE45D56E8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50062-2818-4099-A596-A9F1AE92D50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44192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76CF3F7-F3BA-452A-977D-27EA7D296C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DB37946-10C1-4678-967F-C8434FA03E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93D49B6-8CF8-4A4A-AE4D-B16D26CC7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689C6-6A81-4465-9411-7855FFE13D43}" type="datetimeFigureOut">
              <a:rPr lang="es-ES" smtClean="0"/>
              <a:t>19/11/2025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BCACB6B-3963-4D42-9499-219AA587B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3FC79CE-C31F-4549-AC43-35398CFF5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50062-2818-4099-A596-A9F1AE92D50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8090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BABA53-828F-4878-A1BA-5FD8D5750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E79A7BF-6B13-4827-889A-E534B4CD25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CB26056-155D-4875-A9CE-088159AB2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689C6-6A81-4465-9411-7855FFE13D43}" type="datetimeFigureOut">
              <a:rPr lang="es-ES" smtClean="0"/>
              <a:t>19/11/2025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6AFC200-B00A-43EF-9C60-1196272A3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13097CD-1E82-4022-B482-695C08279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50062-2818-4099-A596-A9F1AE92D50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54442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198A5F-F09F-481D-8D71-802B7E5BE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7439EDF-1B2E-4889-B238-E8AAFE0A6F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3AB61CD-365C-4FE7-9A0B-86B862F01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689C6-6A81-4465-9411-7855FFE13D43}" type="datetimeFigureOut">
              <a:rPr lang="es-ES" smtClean="0"/>
              <a:t>19/11/2025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1298278-6D6F-4614-B8D9-ABEAE42D6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8E15811-C2C7-44CF-88CE-8F2844EBA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50062-2818-4099-A596-A9F1AE92D50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81389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521A89-6F51-4C55-BBAC-4CB89A353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28F1975-91F1-4E9F-8E2D-EC1C52FFAE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C9BF8EC-012E-47FC-9934-24D0D65738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269EE38-F89C-4D06-BDF6-C427E6D3B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689C6-6A81-4465-9411-7855FFE13D43}" type="datetimeFigureOut">
              <a:rPr lang="es-ES" smtClean="0"/>
              <a:t>19/11/2025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9EF6830-3295-42BB-BB92-0A6FD504D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7506E7D-2ED4-4571-AC7B-82547EDDB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50062-2818-4099-A596-A9F1AE92D50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68327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CFF490-0E3A-4646-9EC0-7D18E73D8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08CD5-F930-428C-B369-83E95CD3B1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9D78A35-A5F2-4655-92E1-935BBD0433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B2E871C-95D7-4EB4-8E91-1FC53B0552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3946390-1190-49AD-8C06-D04F500003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4F4FCD9-7303-4824-AC1C-4C0E50C6D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689C6-6A81-4465-9411-7855FFE13D43}" type="datetimeFigureOut">
              <a:rPr lang="es-ES" smtClean="0"/>
              <a:t>19/11/2025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F4A6E19-6F88-4C1B-88AB-A29DD769C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E66E4C2-DDA0-4E45-9E80-DF85469CF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50062-2818-4099-A596-A9F1AE92D50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97971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6672B4-6B6E-42F6-8DA9-3A9B2F4CD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25335B7-B749-47D5-90AC-3869B97B9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689C6-6A81-4465-9411-7855FFE13D43}" type="datetimeFigureOut">
              <a:rPr lang="es-ES" smtClean="0"/>
              <a:t>19/11/2025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6939C1E-03C0-4A9A-BD8F-30AB5439E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85B719E-61DB-433F-AE86-C7309172C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50062-2818-4099-A596-A9F1AE92D50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7971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65E4D6C-21A7-49B7-9855-A1C458328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689C6-6A81-4465-9411-7855FFE13D43}" type="datetimeFigureOut">
              <a:rPr lang="es-ES" smtClean="0"/>
              <a:t>19/11/2025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7B2E227-92AC-48C4-8188-E58A39119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4F5E4AB-799D-4B50-924D-3ADD7AB9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50062-2818-4099-A596-A9F1AE92D50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34400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B46BAD-EBCD-4DCC-AA42-C4D667109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F1C6B11-001A-47F8-A5F8-8CFFA1B4D9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6E43E2C-CEA7-4B33-9291-CE588CFCB3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A2358EB-225F-420C-B672-8F70AF976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689C6-6A81-4465-9411-7855FFE13D43}" type="datetimeFigureOut">
              <a:rPr lang="es-ES" smtClean="0"/>
              <a:t>19/11/2025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7644FAF-BAFA-4889-A54C-E717AC8AC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CBDB700-36B5-4547-A443-DC1E73ABD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50062-2818-4099-A596-A9F1AE92D50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92602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5574CB-5E26-43A4-BBE7-11DEA76AC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9138AC1-7723-4294-9D60-DE1AF64572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D3125A2-6486-494C-AA60-707C8F5480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0213A49-6BBE-4E9D-8BFF-60FB90E42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689C6-6A81-4465-9411-7855FFE13D43}" type="datetimeFigureOut">
              <a:rPr lang="es-ES" smtClean="0"/>
              <a:t>19/11/2025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6D28254-E3AC-400B-A3D1-FD4F11B68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17B153D-7F2B-44EB-B0D9-D5FCF2D63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50062-2818-4099-A596-A9F1AE92D50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61448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BC06244-BD38-4145-86AE-B78DF7A7F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785026A-46B4-4449-A90E-A3745D7B57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AAF17B8-ACCA-47CE-B6B2-6039C2D940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E689C6-6A81-4465-9411-7855FFE13D43}" type="datetimeFigureOut">
              <a:rPr lang="es-ES" smtClean="0"/>
              <a:t>19/11/2025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63A5CA4-265F-4B36-A7BA-40038FF540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6F312B8-45CB-4C0A-800F-1A007FA114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C50062-2818-4099-A596-A9F1AE92D50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4220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32000"/>
                <a:lumOff val="68000"/>
                <a:alpha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655E8E-8894-4792-A78B-8EB4D9BDBB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944562"/>
          </a:xfrm>
        </p:spPr>
        <p:txBody>
          <a:bodyPr>
            <a:noAutofit/>
          </a:bodyPr>
          <a:lstStyle/>
          <a:p>
            <a:r>
              <a:rPr lang="es-ES" sz="4400" dirty="0">
                <a:solidFill>
                  <a:srgbClr val="002060"/>
                </a:solidFill>
                <a:latin typeface="Arial Black" panose="020B0A04020102020204" pitchFamily="34" charset="0"/>
              </a:rPr>
              <a:t>A mediación </a:t>
            </a:r>
            <a:r>
              <a:rPr lang="es-ES" sz="4400" dirty="0" err="1">
                <a:solidFill>
                  <a:srgbClr val="002060"/>
                </a:solidFill>
                <a:latin typeface="Arial Black" panose="020B0A04020102020204" pitchFamily="34" charset="0"/>
              </a:rPr>
              <a:t>nun</a:t>
            </a:r>
            <a:r>
              <a:rPr lang="es-ES" sz="4400" dirty="0">
                <a:solidFill>
                  <a:srgbClr val="002060"/>
                </a:solidFill>
                <a:latin typeface="Arial Black" panose="020B0A04020102020204" pitchFamily="34" charset="0"/>
              </a:rPr>
              <a:t> centro educativo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6AAE50B-3A13-4F03-87D2-A2F58F02B1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58865" y="1647275"/>
            <a:ext cx="4476750" cy="1655762"/>
          </a:xfrm>
        </p:spPr>
        <p:txBody>
          <a:bodyPr/>
          <a:lstStyle/>
          <a:p>
            <a:r>
              <a:rPr lang="es-ES" b="1" i="1" dirty="0" err="1">
                <a:solidFill>
                  <a:srgbClr val="FF0000"/>
                </a:solidFill>
              </a:rPr>
              <a:t>Resolve</a:t>
            </a:r>
            <a:endParaRPr lang="es-ES" b="1" i="1" dirty="0">
              <a:solidFill>
                <a:srgbClr val="FF0000"/>
              </a:solidFill>
            </a:endParaRPr>
          </a:p>
          <a:p>
            <a:r>
              <a:rPr lang="es-ES" b="1" i="1" dirty="0">
                <a:solidFill>
                  <a:srgbClr val="FF0000"/>
                </a:solidFill>
              </a:rPr>
              <a:t> pero sobre todo</a:t>
            </a:r>
          </a:p>
          <a:p>
            <a:r>
              <a:rPr lang="es-ES" b="1" i="1" dirty="0">
                <a:solidFill>
                  <a:srgbClr val="FF0000"/>
                </a:solidFill>
              </a:rPr>
              <a:t> educa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76158DD-213E-478D-A61C-5926B32DE8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274" y="2017990"/>
            <a:ext cx="3971925" cy="3971925"/>
          </a:xfrm>
          <a:prstGeom prst="rect">
            <a:avLst/>
          </a:prstGeom>
          <a:effectLst>
            <a:softEdge rad="241300"/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CE061F5-96CC-4266-B9FE-6521E6704393}"/>
              </a:ext>
            </a:extLst>
          </p:cNvPr>
          <p:cNvSpPr txBox="1"/>
          <p:nvPr/>
        </p:nvSpPr>
        <p:spPr>
          <a:xfrm>
            <a:off x="647700" y="6092587"/>
            <a:ext cx="3876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Luis Fernández López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1F03A80-9823-4794-90AF-CB5B355824D9}"/>
              </a:ext>
            </a:extLst>
          </p:cNvPr>
          <p:cNvSpPr txBox="1"/>
          <p:nvPr/>
        </p:nvSpPr>
        <p:spPr>
          <a:xfrm>
            <a:off x="5314950" y="5103218"/>
            <a:ext cx="729615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/>
              <a:t>19 de </a:t>
            </a:r>
            <a:r>
              <a:rPr lang="es-ES" sz="3200" b="1" dirty="0" err="1"/>
              <a:t>novembro</a:t>
            </a:r>
            <a:r>
              <a:rPr lang="es-ES" sz="3200" b="1" dirty="0"/>
              <a:t> de 2025</a:t>
            </a:r>
          </a:p>
          <a:p>
            <a:endParaRPr lang="es-ES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3A1F4188-AC1C-8CF5-2787-1F2770063C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5122" y="3554963"/>
            <a:ext cx="6191834" cy="1329936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81BF22DD-6553-BF17-E695-202853A848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0858" y="6198480"/>
            <a:ext cx="3544757" cy="526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4536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32000"/>
                <a:lumOff val="68000"/>
                <a:alpha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8DE08CEF-3F2D-4BD0-9286-2084AF432146}"/>
              </a:ext>
            </a:extLst>
          </p:cNvPr>
          <p:cNvSpPr txBox="1"/>
          <p:nvPr/>
        </p:nvSpPr>
        <p:spPr>
          <a:xfrm>
            <a:off x="780393" y="291662"/>
            <a:ext cx="8355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/>
              <a:t>Formas alternativas de resolución de </a:t>
            </a:r>
            <a:r>
              <a:rPr lang="es-ES" sz="2400" b="1" dirty="0" err="1"/>
              <a:t>conflitos</a:t>
            </a:r>
            <a:endParaRPr lang="es-ES" sz="2400" b="1" dirty="0"/>
          </a:p>
        </p:txBody>
      </p:sp>
      <p:sp>
        <p:nvSpPr>
          <p:cNvPr id="14" name="Text Box 3">
            <a:extLst>
              <a:ext uri="{FF2B5EF4-FFF2-40B4-BE49-F238E27FC236}">
                <a16:creationId xmlns:a16="http://schemas.microsoft.com/office/drawing/2014/main" id="{3880B583-3919-414C-8BC4-81E81F3AD7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4668" y="2093913"/>
            <a:ext cx="7945438" cy="3912749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6800" rIns="90000" bIns="46800"/>
          <a:lstStyle>
            <a:lvl1pPr>
              <a:tabLst>
                <a:tab pos="1130300" algn="l"/>
                <a:tab pos="1577975" algn="l"/>
                <a:tab pos="2027238" algn="l"/>
                <a:tab pos="2476500" algn="l"/>
                <a:tab pos="2925763" algn="l"/>
                <a:tab pos="3375025" algn="l"/>
                <a:tab pos="3824288" algn="l"/>
                <a:tab pos="4273550" algn="l"/>
                <a:tab pos="4722813" algn="l"/>
                <a:tab pos="5172075" algn="l"/>
                <a:tab pos="5621338" algn="l"/>
                <a:tab pos="6070600" algn="l"/>
                <a:tab pos="6519863" algn="l"/>
                <a:tab pos="6969125" algn="l"/>
                <a:tab pos="7418388" algn="l"/>
                <a:tab pos="7867650" algn="l"/>
                <a:tab pos="8316913" algn="l"/>
                <a:tab pos="8766175" algn="l"/>
                <a:tab pos="9215438" algn="l"/>
                <a:tab pos="9664700" algn="l"/>
                <a:tab pos="101139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itchFamily="32" charset="0"/>
              </a:defRPr>
            </a:lvl1pPr>
            <a:lvl2pPr>
              <a:tabLst>
                <a:tab pos="1130300" algn="l"/>
                <a:tab pos="1577975" algn="l"/>
                <a:tab pos="2027238" algn="l"/>
                <a:tab pos="2476500" algn="l"/>
                <a:tab pos="2925763" algn="l"/>
                <a:tab pos="3375025" algn="l"/>
                <a:tab pos="3824288" algn="l"/>
                <a:tab pos="4273550" algn="l"/>
                <a:tab pos="4722813" algn="l"/>
                <a:tab pos="5172075" algn="l"/>
                <a:tab pos="5621338" algn="l"/>
                <a:tab pos="6070600" algn="l"/>
                <a:tab pos="6519863" algn="l"/>
                <a:tab pos="6969125" algn="l"/>
                <a:tab pos="7418388" algn="l"/>
                <a:tab pos="7867650" algn="l"/>
                <a:tab pos="8316913" algn="l"/>
                <a:tab pos="8766175" algn="l"/>
                <a:tab pos="9215438" algn="l"/>
                <a:tab pos="9664700" algn="l"/>
                <a:tab pos="101139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itchFamily="32" charset="0"/>
              </a:defRPr>
            </a:lvl2pPr>
            <a:lvl3pPr marL="1130300" indent="-215900">
              <a:tabLst>
                <a:tab pos="1130300" algn="l"/>
                <a:tab pos="1577975" algn="l"/>
                <a:tab pos="2027238" algn="l"/>
                <a:tab pos="2476500" algn="l"/>
                <a:tab pos="2925763" algn="l"/>
                <a:tab pos="3375025" algn="l"/>
                <a:tab pos="3824288" algn="l"/>
                <a:tab pos="4273550" algn="l"/>
                <a:tab pos="4722813" algn="l"/>
                <a:tab pos="5172075" algn="l"/>
                <a:tab pos="5621338" algn="l"/>
                <a:tab pos="6070600" algn="l"/>
                <a:tab pos="6519863" algn="l"/>
                <a:tab pos="6969125" algn="l"/>
                <a:tab pos="7418388" algn="l"/>
                <a:tab pos="7867650" algn="l"/>
                <a:tab pos="8316913" algn="l"/>
                <a:tab pos="8766175" algn="l"/>
                <a:tab pos="9215438" algn="l"/>
                <a:tab pos="9664700" algn="l"/>
                <a:tab pos="101139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itchFamily="32" charset="0"/>
              </a:defRPr>
            </a:lvl3pPr>
            <a:lvl4pPr>
              <a:tabLst>
                <a:tab pos="1130300" algn="l"/>
                <a:tab pos="1577975" algn="l"/>
                <a:tab pos="2027238" algn="l"/>
                <a:tab pos="2476500" algn="l"/>
                <a:tab pos="2925763" algn="l"/>
                <a:tab pos="3375025" algn="l"/>
                <a:tab pos="3824288" algn="l"/>
                <a:tab pos="4273550" algn="l"/>
                <a:tab pos="4722813" algn="l"/>
                <a:tab pos="5172075" algn="l"/>
                <a:tab pos="5621338" algn="l"/>
                <a:tab pos="6070600" algn="l"/>
                <a:tab pos="6519863" algn="l"/>
                <a:tab pos="6969125" algn="l"/>
                <a:tab pos="7418388" algn="l"/>
                <a:tab pos="7867650" algn="l"/>
                <a:tab pos="8316913" algn="l"/>
                <a:tab pos="8766175" algn="l"/>
                <a:tab pos="9215438" algn="l"/>
                <a:tab pos="9664700" algn="l"/>
                <a:tab pos="101139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itchFamily="32" charset="0"/>
              </a:defRPr>
            </a:lvl4pPr>
            <a:lvl5pPr>
              <a:tabLst>
                <a:tab pos="1130300" algn="l"/>
                <a:tab pos="1577975" algn="l"/>
                <a:tab pos="2027238" algn="l"/>
                <a:tab pos="2476500" algn="l"/>
                <a:tab pos="2925763" algn="l"/>
                <a:tab pos="3375025" algn="l"/>
                <a:tab pos="3824288" algn="l"/>
                <a:tab pos="4273550" algn="l"/>
                <a:tab pos="4722813" algn="l"/>
                <a:tab pos="5172075" algn="l"/>
                <a:tab pos="5621338" algn="l"/>
                <a:tab pos="6070600" algn="l"/>
                <a:tab pos="6519863" algn="l"/>
                <a:tab pos="6969125" algn="l"/>
                <a:tab pos="7418388" algn="l"/>
                <a:tab pos="7867650" algn="l"/>
                <a:tab pos="8316913" algn="l"/>
                <a:tab pos="8766175" algn="l"/>
                <a:tab pos="9215438" algn="l"/>
                <a:tab pos="9664700" algn="l"/>
                <a:tab pos="101139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itchFamily="32" charset="0"/>
              </a:defRPr>
            </a:lvl5pPr>
            <a:lvl6pPr marL="2514600" indent="-228600" defTabSz="449263" fontAlgn="base">
              <a:lnSpc>
                <a:spcPct val="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130300" algn="l"/>
                <a:tab pos="1577975" algn="l"/>
                <a:tab pos="2027238" algn="l"/>
                <a:tab pos="2476500" algn="l"/>
                <a:tab pos="2925763" algn="l"/>
                <a:tab pos="3375025" algn="l"/>
                <a:tab pos="3824288" algn="l"/>
                <a:tab pos="4273550" algn="l"/>
                <a:tab pos="4722813" algn="l"/>
                <a:tab pos="5172075" algn="l"/>
                <a:tab pos="5621338" algn="l"/>
                <a:tab pos="6070600" algn="l"/>
                <a:tab pos="6519863" algn="l"/>
                <a:tab pos="6969125" algn="l"/>
                <a:tab pos="7418388" algn="l"/>
                <a:tab pos="7867650" algn="l"/>
                <a:tab pos="8316913" algn="l"/>
                <a:tab pos="8766175" algn="l"/>
                <a:tab pos="9215438" algn="l"/>
                <a:tab pos="9664700" algn="l"/>
                <a:tab pos="101139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itchFamily="32" charset="0"/>
              </a:defRPr>
            </a:lvl6pPr>
            <a:lvl7pPr marL="2971800" indent="-228600" defTabSz="449263" fontAlgn="base">
              <a:lnSpc>
                <a:spcPct val="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130300" algn="l"/>
                <a:tab pos="1577975" algn="l"/>
                <a:tab pos="2027238" algn="l"/>
                <a:tab pos="2476500" algn="l"/>
                <a:tab pos="2925763" algn="l"/>
                <a:tab pos="3375025" algn="l"/>
                <a:tab pos="3824288" algn="l"/>
                <a:tab pos="4273550" algn="l"/>
                <a:tab pos="4722813" algn="l"/>
                <a:tab pos="5172075" algn="l"/>
                <a:tab pos="5621338" algn="l"/>
                <a:tab pos="6070600" algn="l"/>
                <a:tab pos="6519863" algn="l"/>
                <a:tab pos="6969125" algn="l"/>
                <a:tab pos="7418388" algn="l"/>
                <a:tab pos="7867650" algn="l"/>
                <a:tab pos="8316913" algn="l"/>
                <a:tab pos="8766175" algn="l"/>
                <a:tab pos="9215438" algn="l"/>
                <a:tab pos="9664700" algn="l"/>
                <a:tab pos="101139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itchFamily="32" charset="0"/>
              </a:defRPr>
            </a:lvl7pPr>
            <a:lvl8pPr marL="3429000" indent="-228600" defTabSz="449263" fontAlgn="base">
              <a:lnSpc>
                <a:spcPct val="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130300" algn="l"/>
                <a:tab pos="1577975" algn="l"/>
                <a:tab pos="2027238" algn="l"/>
                <a:tab pos="2476500" algn="l"/>
                <a:tab pos="2925763" algn="l"/>
                <a:tab pos="3375025" algn="l"/>
                <a:tab pos="3824288" algn="l"/>
                <a:tab pos="4273550" algn="l"/>
                <a:tab pos="4722813" algn="l"/>
                <a:tab pos="5172075" algn="l"/>
                <a:tab pos="5621338" algn="l"/>
                <a:tab pos="6070600" algn="l"/>
                <a:tab pos="6519863" algn="l"/>
                <a:tab pos="6969125" algn="l"/>
                <a:tab pos="7418388" algn="l"/>
                <a:tab pos="7867650" algn="l"/>
                <a:tab pos="8316913" algn="l"/>
                <a:tab pos="8766175" algn="l"/>
                <a:tab pos="9215438" algn="l"/>
                <a:tab pos="9664700" algn="l"/>
                <a:tab pos="101139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itchFamily="32" charset="0"/>
              </a:defRPr>
            </a:lvl8pPr>
            <a:lvl9pPr marL="3886200" indent="-228600" defTabSz="449263" fontAlgn="base">
              <a:lnSpc>
                <a:spcPct val="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130300" algn="l"/>
                <a:tab pos="1577975" algn="l"/>
                <a:tab pos="2027238" algn="l"/>
                <a:tab pos="2476500" algn="l"/>
                <a:tab pos="2925763" algn="l"/>
                <a:tab pos="3375025" algn="l"/>
                <a:tab pos="3824288" algn="l"/>
                <a:tab pos="4273550" algn="l"/>
                <a:tab pos="4722813" algn="l"/>
                <a:tab pos="5172075" algn="l"/>
                <a:tab pos="5621338" algn="l"/>
                <a:tab pos="6070600" algn="l"/>
                <a:tab pos="6519863" algn="l"/>
                <a:tab pos="6969125" algn="l"/>
                <a:tab pos="7418388" algn="l"/>
                <a:tab pos="7867650" algn="l"/>
                <a:tab pos="8316913" algn="l"/>
                <a:tab pos="8766175" algn="l"/>
                <a:tab pos="9215438" algn="l"/>
                <a:tab pos="9664700" algn="l"/>
                <a:tab pos="101139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itchFamily="32" charset="0"/>
              </a:defRPr>
            </a:lvl9pPr>
          </a:lstStyle>
          <a:p>
            <a:pPr lvl="2" algn="just" eaLnBrk="1" hangingPunct="1">
              <a:lnSpc>
                <a:spcPct val="150000"/>
              </a:lnSpc>
              <a:spcBef>
                <a:spcPts val="800"/>
              </a:spcBef>
              <a:buClr>
                <a:srgbClr val="000066"/>
              </a:buClr>
              <a:buSzPct val="100000"/>
              <a:buFont typeface="Wingdings" panose="05000000000000000000" pitchFamily="2" charset="2"/>
              <a:buChar char=""/>
              <a:defRPr/>
            </a:pPr>
            <a:r>
              <a:rPr lang="es-ES" altLang="es-ES" sz="2400" b="1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Unha</a:t>
            </a:r>
            <a:r>
              <a:rPr lang="es-ES" altLang="es-ES" sz="2400" b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s-ES" altLang="es-ES" sz="2400" b="1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autoridade</a:t>
            </a:r>
            <a:r>
              <a:rPr lang="es-ES" altLang="es-ES" sz="2400" b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analiza o acontecido para decidir </a:t>
            </a:r>
            <a:r>
              <a:rPr lang="es-ES" altLang="es-ES" sz="2400" b="1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unha</a:t>
            </a:r>
            <a:r>
              <a:rPr lang="es-ES" altLang="es-ES" sz="2400" b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sanción </a:t>
            </a:r>
            <a:r>
              <a:rPr lang="es-ES" altLang="es-ES" sz="2400" b="1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ou</a:t>
            </a:r>
            <a:r>
              <a:rPr lang="es-ES" altLang="es-ES" sz="2400" b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castigo usando una </a:t>
            </a:r>
            <a:r>
              <a:rPr lang="es-ES" altLang="es-ES" sz="2400" b="1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lei</a:t>
            </a:r>
            <a:r>
              <a:rPr lang="es-ES" altLang="es-ES" sz="2400" b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s-ES" altLang="es-ES" sz="2400" b="1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ou</a:t>
            </a:r>
            <a:r>
              <a:rPr lang="es-ES" altLang="es-ES" sz="2400" b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 </a:t>
            </a:r>
            <a:r>
              <a:rPr lang="es-ES" altLang="es-ES" sz="2400" b="1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regulamento</a:t>
            </a:r>
            <a:r>
              <a:rPr lang="es-ES" altLang="es-ES" sz="2400" b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(por </a:t>
            </a:r>
            <a:r>
              <a:rPr lang="es-ES" altLang="es-ES" sz="2400" b="1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exemplo</a:t>
            </a:r>
            <a:r>
              <a:rPr lang="es-ES" altLang="es-ES" sz="2400" b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, as NOF).</a:t>
            </a:r>
          </a:p>
          <a:p>
            <a:pPr lvl="2" algn="just" eaLnBrk="1" hangingPunct="1">
              <a:lnSpc>
                <a:spcPct val="150000"/>
              </a:lnSpc>
              <a:spcBef>
                <a:spcPts val="800"/>
              </a:spcBef>
              <a:buClr>
                <a:srgbClr val="000066"/>
              </a:buClr>
              <a:buSzPct val="100000"/>
              <a:buFont typeface="Wingdings" panose="05000000000000000000" pitchFamily="2" charset="2"/>
              <a:buChar char=""/>
              <a:defRPr/>
            </a:pPr>
            <a:r>
              <a:rPr lang="es-ES" altLang="es-ES" sz="2400" b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A participación ten carácter </a:t>
            </a:r>
            <a:r>
              <a:rPr lang="es-ES" altLang="es-ES" sz="2400" b="1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obrigatorio</a:t>
            </a:r>
            <a:r>
              <a:rPr lang="es-ES" altLang="es-ES" sz="2400" b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.</a:t>
            </a:r>
          </a:p>
          <a:p>
            <a:pPr lvl="2" algn="just" eaLnBrk="1" hangingPunct="1">
              <a:lnSpc>
                <a:spcPct val="150000"/>
              </a:lnSpc>
              <a:spcBef>
                <a:spcPts val="800"/>
              </a:spcBef>
              <a:buClr>
                <a:srgbClr val="000066"/>
              </a:buClr>
              <a:buSzPct val="100000"/>
              <a:buFont typeface="Wingdings" panose="05000000000000000000" pitchFamily="2" charset="2"/>
              <a:buChar char=""/>
              <a:defRPr/>
            </a:pPr>
            <a:r>
              <a:rPr lang="es-ES" altLang="es-ES" sz="2400" b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Hai </a:t>
            </a:r>
            <a:r>
              <a:rPr lang="es-ES" altLang="es-ES" sz="2400" b="1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gañador</a:t>
            </a:r>
            <a:r>
              <a:rPr lang="es-ES" altLang="es-ES" sz="2400" b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/perdedor </a:t>
            </a:r>
            <a:r>
              <a:rPr lang="es-ES" altLang="es-ES" sz="2400" b="1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ou</a:t>
            </a:r>
            <a:r>
              <a:rPr lang="es-ES" altLang="es-ES" sz="2400" b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2 perdedores.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7910BC90-DAAE-4EE8-9682-B358A0BB87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015" y="2243168"/>
            <a:ext cx="4005174" cy="2666365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1E17AC12-5113-424D-8BEA-15DFB33F8D30}"/>
              </a:ext>
            </a:extLst>
          </p:cNvPr>
          <p:cNvSpPr txBox="1"/>
          <p:nvPr/>
        </p:nvSpPr>
        <p:spPr>
          <a:xfrm>
            <a:off x="780393" y="5297214"/>
            <a:ext cx="30033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002060"/>
                </a:solidFill>
              </a:rPr>
              <a:t>XUIZO</a:t>
            </a:r>
          </a:p>
        </p:txBody>
      </p:sp>
    </p:spTree>
    <p:extLst>
      <p:ext uri="{BB962C8B-B14F-4D97-AF65-F5344CB8AC3E}">
        <p14:creationId xmlns:p14="http://schemas.microsoft.com/office/powerpoint/2010/main" val="284995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32000"/>
                <a:lumOff val="68000"/>
                <a:alpha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8DE08CEF-3F2D-4BD0-9286-2084AF432146}"/>
              </a:ext>
            </a:extLst>
          </p:cNvPr>
          <p:cNvSpPr txBox="1"/>
          <p:nvPr/>
        </p:nvSpPr>
        <p:spPr>
          <a:xfrm>
            <a:off x="780393" y="291662"/>
            <a:ext cx="8355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/>
              <a:t>Formas alternativas de resolución de </a:t>
            </a:r>
            <a:r>
              <a:rPr lang="es-ES" sz="2400" b="1" dirty="0" err="1"/>
              <a:t>conflitos</a:t>
            </a:r>
            <a:endParaRPr lang="es-ES" sz="2400" b="1" dirty="0"/>
          </a:p>
        </p:txBody>
      </p:sp>
      <p:sp>
        <p:nvSpPr>
          <p:cNvPr id="14" name="Text Box 3">
            <a:extLst>
              <a:ext uri="{FF2B5EF4-FFF2-40B4-BE49-F238E27FC236}">
                <a16:creationId xmlns:a16="http://schemas.microsoft.com/office/drawing/2014/main" id="{3880B583-3919-414C-8BC4-81E81F3AD7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9531" y="2093913"/>
            <a:ext cx="7945438" cy="3912749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6800" rIns="90000" bIns="46800"/>
          <a:lstStyle>
            <a:lvl1pPr>
              <a:tabLst>
                <a:tab pos="1130300" algn="l"/>
                <a:tab pos="1577975" algn="l"/>
                <a:tab pos="2027238" algn="l"/>
                <a:tab pos="2476500" algn="l"/>
                <a:tab pos="2925763" algn="l"/>
                <a:tab pos="3375025" algn="l"/>
                <a:tab pos="3824288" algn="l"/>
                <a:tab pos="4273550" algn="l"/>
                <a:tab pos="4722813" algn="l"/>
                <a:tab pos="5172075" algn="l"/>
                <a:tab pos="5621338" algn="l"/>
                <a:tab pos="6070600" algn="l"/>
                <a:tab pos="6519863" algn="l"/>
                <a:tab pos="6969125" algn="l"/>
                <a:tab pos="7418388" algn="l"/>
                <a:tab pos="7867650" algn="l"/>
                <a:tab pos="8316913" algn="l"/>
                <a:tab pos="8766175" algn="l"/>
                <a:tab pos="9215438" algn="l"/>
                <a:tab pos="9664700" algn="l"/>
                <a:tab pos="101139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itchFamily="32" charset="0"/>
              </a:defRPr>
            </a:lvl1pPr>
            <a:lvl2pPr>
              <a:tabLst>
                <a:tab pos="1130300" algn="l"/>
                <a:tab pos="1577975" algn="l"/>
                <a:tab pos="2027238" algn="l"/>
                <a:tab pos="2476500" algn="l"/>
                <a:tab pos="2925763" algn="l"/>
                <a:tab pos="3375025" algn="l"/>
                <a:tab pos="3824288" algn="l"/>
                <a:tab pos="4273550" algn="l"/>
                <a:tab pos="4722813" algn="l"/>
                <a:tab pos="5172075" algn="l"/>
                <a:tab pos="5621338" algn="l"/>
                <a:tab pos="6070600" algn="l"/>
                <a:tab pos="6519863" algn="l"/>
                <a:tab pos="6969125" algn="l"/>
                <a:tab pos="7418388" algn="l"/>
                <a:tab pos="7867650" algn="l"/>
                <a:tab pos="8316913" algn="l"/>
                <a:tab pos="8766175" algn="l"/>
                <a:tab pos="9215438" algn="l"/>
                <a:tab pos="9664700" algn="l"/>
                <a:tab pos="101139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itchFamily="32" charset="0"/>
              </a:defRPr>
            </a:lvl2pPr>
            <a:lvl3pPr marL="1130300" indent="-215900">
              <a:tabLst>
                <a:tab pos="1130300" algn="l"/>
                <a:tab pos="1577975" algn="l"/>
                <a:tab pos="2027238" algn="l"/>
                <a:tab pos="2476500" algn="l"/>
                <a:tab pos="2925763" algn="l"/>
                <a:tab pos="3375025" algn="l"/>
                <a:tab pos="3824288" algn="l"/>
                <a:tab pos="4273550" algn="l"/>
                <a:tab pos="4722813" algn="l"/>
                <a:tab pos="5172075" algn="l"/>
                <a:tab pos="5621338" algn="l"/>
                <a:tab pos="6070600" algn="l"/>
                <a:tab pos="6519863" algn="l"/>
                <a:tab pos="6969125" algn="l"/>
                <a:tab pos="7418388" algn="l"/>
                <a:tab pos="7867650" algn="l"/>
                <a:tab pos="8316913" algn="l"/>
                <a:tab pos="8766175" algn="l"/>
                <a:tab pos="9215438" algn="l"/>
                <a:tab pos="9664700" algn="l"/>
                <a:tab pos="101139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itchFamily="32" charset="0"/>
              </a:defRPr>
            </a:lvl3pPr>
            <a:lvl4pPr>
              <a:tabLst>
                <a:tab pos="1130300" algn="l"/>
                <a:tab pos="1577975" algn="l"/>
                <a:tab pos="2027238" algn="l"/>
                <a:tab pos="2476500" algn="l"/>
                <a:tab pos="2925763" algn="l"/>
                <a:tab pos="3375025" algn="l"/>
                <a:tab pos="3824288" algn="l"/>
                <a:tab pos="4273550" algn="l"/>
                <a:tab pos="4722813" algn="l"/>
                <a:tab pos="5172075" algn="l"/>
                <a:tab pos="5621338" algn="l"/>
                <a:tab pos="6070600" algn="l"/>
                <a:tab pos="6519863" algn="l"/>
                <a:tab pos="6969125" algn="l"/>
                <a:tab pos="7418388" algn="l"/>
                <a:tab pos="7867650" algn="l"/>
                <a:tab pos="8316913" algn="l"/>
                <a:tab pos="8766175" algn="l"/>
                <a:tab pos="9215438" algn="l"/>
                <a:tab pos="9664700" algn="l"/>
                <a:tab pos="101139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itchFamily="32" charset="0"/>
              </a:defRPr>
            </a:lvl4pPr>
            <a:lvl5pPr>
              <a:tabLst>
                <a:tab pos="1130300" algn="l"/>
                <a:tab pos="1577975" algn="l"/>
                <a:tab pos="2027238" algn="l"/>
                <a:tab pos="2476500" algn="l"/>
                <a:tab pos="2925763" algn="l"/>
                <a:tab pos="3375025" algn="l"/>
                <a:tab pos="3824288" algn="l"/>
                <a:tab pos="4273550" algn="l"/>
                <a:tab pos="4722813" algn="l"/>
                <a:tab pos="5172075" algn="l"/>
                <a:tab pos="5621338" algn="l"/>
                <a:tab pos="6070600" algn="l"/>
                <a:tab pos="6519863" algn="l"/>
                <a:tab pos="6969125" algn="l"/>
                <a:tab pos="7418388" algn="l"/>
                <a:tab pos="7867650" algn="l"/>
                <a:tab pos="8316913" algn="l"/>
                <a:tab pos="8766175" algn="l"/>
                <a:tab pos="9215438" algn="l"/>
                <a:tab pos="9664700" algn="l"/>
                <a:tab pos="101139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itchFamily="32" charset="0"/>
              </a:defRPr>
            </a:lvl5pPr>
            <a:lvl6pPr marL="2514600" indent="-228600" defTabSz="449263" fontAlgn="base">
              <a:lnSpc>
                <a:spcPct val="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130300" algn="l"/>
                <a:tab pos="1577975" algn="l"/>
                <a:tab pos="2027238" algn="l"/>
                <a:tab pos="2476500" algn="l"/>
                <a:tab pos="2925763" algn="l"/>
                <a:tab pos="3375025" algn="l"/>
                <a:tab pos="3824288" algn="l"/>
                <a:tab pos="4273550" algn="l"/>
                <a:tab pos="4722813" algn="l"/>
                <a:tab pos="5172075" algn="l"/>
                <a:tab pos="5621338" algn="l"/>
                <a:tab pos="6070600" algn="l"/>
                <a:tab pos="6519863" algn="l"/>
                <a:tab pos="6969125" algn="l"/>
                <a:tab pos="7418388" algn="l"/>
                <a:tab pos="7867650" algn="l"/>
                <a:tab pos="8316913" algn="l"/>
                <a:tab pos="8766175" algn="l"/>
                <a:tab pos="9215438" algn="l"/>
                <a:tab pos="9664700" algn="l"/>
                <a:tab pos="101139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itchFamily="32" charset="0"/>
              </a:defRPr>
            </a:lvl6pPr>
            <a:lvl7pPr marL="2971800" indent="-228600" defTabSz="449263" fontAlgn="base">
              <a:lnSpc>
                <a:spcPct val="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130300" algn="l"/>
                <a:tab pos="1577975" algn="l"/>
                <a:tab pos="2027238" algn="l"/>
                <a:tab pos="2476500" algn="l"/>
                <a:tab pos="2925763" algn="l"/>
                <a:tab pos="3375025" algn="l"/>
                <a:tab pos="3824288" algn="l"/>
                <a:tab pos="4273550" algn="l"/>
                <a:tab pos="4722813" algn="l"/>
                <a:tab pos="5172075" algn="l"/>
                <a:tab pos="5621338" algn="l"/>
                <a:tab pos="6070600" algn="l"/>
                <a:tab pos="6519863" algn="l"/>
                <a:tab pos="6969125" algn="l"/>
                <a:tab pos="7418388" algn="l"/>
                <a:tab pos="7867650" algn="l"/>
                <a:tab pos="8316913" algn="l"/>
                <a:tab pos="8766175" algn="l"/>
                <a:tab pos="9215438" algn="l"/>
                <a:tab pos="9664700" algn="l"/>
                <a:tab pos="101139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itchFamily="32" charset="0"/>
              </a:defRPr>
            </a:lvl7pPr>
            <a:lvl8pPr marL="3429000" indent="-228600" defTabSz="449263" fontAlgn="base">
              <a:lnSpc>
                <a:spcPct val="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130300" algn="l"/>
                <a:tab pos="1577975" algn="l"/>
                <a:tab pos="2027238" algn="l"/>
                <a:tab pos="2476500" algn="l"/>
                <a:tab pos="2925763" algn="l"/>
                <a:tab pos="3375025" algn="l"/>
                <a:tab pos="3824288" algn="l"/>
                <a:tab pos="4273550" algn="l"/>
                <a:tab pos="4722813" algn="l"/>
                <a:tab pos="5172075" algn="l"/>
                <a:tab pos="5621338" algn="l"/>
                <a:tab pos="6070600" algn="l"/>
                <a:tab pos="6519863" algn="l"/>
                <a:tab pos="6969125" algn="l"/>
                <a:tab pos="7418388" algn="l"/>
                <a:tab pos="7867650" algn="l"/>
                <a:tab pos="8316913" algn="l"/>
                <a:tab pos="8766175" algn="l"/>
                <a:tab pos="9215438" algn="l"/>
                <a:tab pos="9664700" algn="l"/>
                <a:tab pos="101139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itchFamily="32" charset="0"/>
              </a:defRPr>
            </a:lvl8pPr>
            <a:lvl9pPr marL="3886200" indent="-228600" defTabSz="449263" fontAlgn="base">
              <a:lnSpc>
                <a:spcPct val="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130300" algn="l"/>
                <a:tab pos="1577975" algn="l"/>
                <a:tab pos="2027238" algn="l"/>
                <a:tab pos="2476500" algn="l"/>
                <a:tab pos="2925763" algn="l"/>
                <a:tab pos="3375025" algn="l"/>
                <a:tab pos="3824288" algn="l"/>
                <a:tab pos="4273550" algn="l"/>
                <a:tab pos="4722813" algn="l"/>
                <a:tab pos="5172075" algn="l"/>
                <a:tab pos="5621338" algn="l"/>
                <a:tab pos="6070600" algn="l"/>
                <a:tab pos="6519863" algn="l"/>
                <a:tab pos="6969125" algn="l"/>
                <a:tab pos="7418388" algn="l"/>
                <a:tab pos="7867650" algn="l"/>
                <a:tab pos="8316913" algn="l"/>
                <a:tab pos="8766175" algn="l"/>
                <a:tab pos="9215438" algn="l"/>
                <a:tab pos="9664700" algn="l"/>
                <a:tab pos="101139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itchFamily="32" charset="0"/>
              </a:defRPr>
            </a:lvl9pPr>
          </a:lstStyle>
          <a:p>
            <a:pPr lvl="2" algn="just">
              <a:lnSpc>
                <a:spcPct val="150000"/>
              </a:lnSpc>
              <a:spcBef>
                <a:spcPts val="700"/>
              </a:spcBef>
              <a:buClr>
                <a:srgbClr val="000066"/>
              </a:buClr>
              <a:buSzPct val="100000"/>
              <a:buFont typeface="Wingdings" panose="05000000000000000000" pitchFamily="2" charset="2"/>
              <a:buChar char=""/>
              <a:defRPr/>
            </a:pPr>
            <a:r>
              <a:rPr lang="es-ES" altLang="es-ES" sz="2400" b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Como no </a:t>
            </a:r>
            <a:r>
              <a:rPr lang="es-ES" altLang="es-ES" sz="2400" b="1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xuizo</a:t>
            </a:r>
            <a:r>
              <a:rPr lang="es-ES" altLang="es-ES" sz="2400" b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, </a:t>
            </a:r>
            <a:r>
              <a:rPr lang="es-ES" altLang="es-ES" sz="2400" b="1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unha</a:t>
            </a:r>
            <a:r>
              <a:rPr lang="es-ES" altLang="es-ES" sz="2400" b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s-ES" altLang="es-ES" sz="2400" b="1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terceira</a:t>
            </a:r>
            <a:r>
              <a:rPr lang="es-ES" altLang="es-ES" sz="2400" b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s-ES" altLang="es-ES" sz="2400" b="1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persoa</a:t>
            </a:r>
            <a:r>
              <a:rPr lang="es-ES" altLang="es-ES" sz="2400" b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(o árbitro) toma una decisión e </a:t>
            </a:r>
            <a:r>
              <a:rPr lang="es-ES" altLang="es-ES" sz="2400" b="1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resolve</a:t>
            </a:r>
            <a:r>
              <a:rPr lang="es-ES" altLang="es-ES" sz="2400" b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.</a:t>
            </a:r>
          </a:p>
          <a:p>
            <a:pPr lvl="2" algn="just">
              <a:lnSpc>
                <a:spcPct val="150000"/>
              </a:lnSpc>
              <a:spcBef>
                <a:spcPts val="700"/>
              </a:spcBef>
              <a:buClr>
                <a:srgbClr val="000066"/>
              </a:buClr>
              <a:buSzPct val="100000"/>
              <a:buFont typeface="Wingdings" panose="05000000000000000000" pitchFamily="2" charset="2"/>
              <a:buChar char=""/>
              <a:defRPr/>
            </a:pPr>
            <a:r>
              <a:rPr lang="es-ES" altLang="es-ES" sz="2400" b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A resolución pode incluir o acordó entre as partes.</a:t>
            </a:r>
          </a:p>
          <a:p>
            <a:pPr lvl="2" algn="just">
              <a:lnSpc>
                <a:spcPct val="150000"/>
              </a:lnSpc>
              <a:spcBef>
                <a:spcPts val="700"/>
              </a:spcBef>
              <a:buClr>
                <a:srgbClr val="000066"/>
              </a:buClr>
              <a:buSzPct val="100000"/>
              <a:buFont typeface="Wingdings" panose="05000000000000000000" pitchFamily="2" charset="2"/>
              <a:buChar char=""/>
              <a:defRPr/>
            </a:pPr>
            <a:r>
              <a:rPr lang="es-ES" altLang="es-ES" sz="2400" b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A participación  pode ser voluntaria.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A7556BE-44B3-4C51-A38A-05614BF7C1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945" y="2093913"/>
            <a:ext cx="4137807" cy="2751082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BA6D9A0-CDF0-4FAD-A8C3-AFC2D688E620}"/>
              </a:ext>
            </a:extLst>
          </p:cNvPr>
          <p:cNvSpPr txBox="1"/>
          <p:nvPr/>
        </p:nvSpPr>
        <p:spPr>
          <a:xfrm>
            <a:off x="780393" y="5297214"/>
            <a:ext cx="30033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002060"/>
                </a:solidFill>
              </a:rPr>
              <a:t>ARBITRAXE</a:t>
            </a:r>
          </a:p>
        </p:txBody>
      </p:sp>
    </p:spTree>
    <p:extLst>
      <p:ext uri="{BB962C8B-B14F-4D97-AF65-F5344CB8AC3E}">
        <p14:creationId xmlns:p14="http://schemas.microsoft.com/office/powerpoint/2010/main" val="1605631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32000"/>
                <a:lumOff val="68000"/>
                <a:alpha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8DE08CEF-3F2D-4BD0-9286-2084AF432146}"/>
              </a:ext>
            </a:extLst>
          </p:cNvPr>
          <p:cNvSpPr txBox="1"/>
          <p:nvPr/>
        </p:nvSpPr>
        <p:spPr>
          <a:xfrm>
            <a:off x="780393" y="291662"/>
            <a:ext cx="8355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/>
              <a:t>Formas alternativas de resolución de </a:t>
            </a:r>
            <a:r>
              <a:rPr lang="es-ES" sz="2400" b="1" dirty="0" err="1"/>
              <a:t>conflitos</a:t>
            </a:r>
            <a:endParaRPr lang="es-ES" sz="2400" b="1" dirty="0"/>
          </a:p>
        </p:txBody>
      </p:sp>
      <p:sp>
        <p:nvSpPr>
          <p:cNvPr id="14" name="Text Box 3">
            <a:extLst>
              <a:ext uri="{FF2B5EF4-FFF2-40B4-BE49-F238E27FC236}">
                <a16:creationId xmlns:a16="http://schemas.microsoft.com/office/drawing/2014/main" id="{3880B583-3919-414C-8BC4-81E81F3AD7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9531" y="2093913"/>
            <a:ext cx="7945438" cy="3912749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6800" rIns="90000" bIns="46800"/>
          <a:lstStyle>
            <a:lvl1pPr>
              <a:tabLst>
                <a:tab pos="1130300" algn="l"/>
                <a:tab pos="1577975" algn="l"/>
                <a:tab pos="2027238" algn="l"/>
                <a:tab pos="2476500" algn="l"/>
                <a:tab pos="2925763" algn="l"/>
                <a:tab pos="3375025" algn="l"/>
                <a:tab pos="3824288" algn="l"/>
                <a:tab pos="4273550" algn="l"/>
                <a:tab pos="4722813" algn="l"/>
                <a:tab pos="5172075" algn="l"/>
                <a:tab pos="5621338" algn="l"/>
                <a:tab pos="6070600" algn="l"/>
                <a:tab pos="6519863" algn="l"/>
                <a:tab pos="6969125" algn="l"/>
                <a:tab pos="7418388" algn="l"/>
                <a:tab pos="7867650" algn="l"/>
                <a:tab pos="8316913" algn="l"/>
                <a:tab pos="8766175" algn="l"/>
                <a:tab pos="9215438" algn="l"/>
                <a:tab pos="9664700" algn="l"/>
                <a:tab pos="101139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itchFamily="32" charset="0"/>
              </a:defRPr>
            </a:lvl1pPr>
            <a:lvl2pPr>
              <a:tabLst>
                <a:tab pos="1130300" algn="l"/>
                <a:tab pos="1577975" algn="l"/>
                <a:tab pos="2027238" algn="l"/>
                <a:tab pos="2476500" algn="l"/>
                <a:tab pos="2925763" algn="l"/>
                <a:tab pos="3375025" algn="l"/>
                <a:tab pos="3824288" algn="l"/>
                <a:tab pos="4273550" algn="l"/>
                <a:tab pos="4722813" algn="l"/>
                <a:tab pos="5172075" algn="l"/>
                <a:tab pos="5621338" algn="l"/>
                <a:tab pos="6070600" algn="l"/>
                <a:tab pos="6519863" algn="l"/>
                <a:tab pos="6969125" algn="l"/>
                <a:tab pos="7418388" algn="l"/>
                <a:tab pos="7867650" algn="l"/>
                <a:tab pos="8316913" algn="l"/>
                <a:tab pos="8766175" algn="l"/>
                <a:tab pos="9215438" algn="l"/>
                <a:tab pos="9664700" algn="l"/>
                <a:tab pos="101139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itchFamily="32" charset="0"/>
              </a:defRPr>
            </a:lvl2pPr>
            <a:lvl3pPr marL="1130300" indent="-215900">
              <a:tabLst>
                <a:tab pos="1130300" algn="l"/>
                <a:tab pos="1577975" algn="l"/>
                <a:tab pos="2027238" algn="l"/>
                <a:tab pos="2476500" algn="l"/>
                <a:tab pos="2925763" algn="l"/>
                <a:tab pos="3375025" algn="l"/>
                <a:tab pos="3824288" algn="l"/>
                <a:tab pos="4273550" algn="l"/>
                <a:tab pos="4722813" algn="l"/>
                <a:tab pos="5172075" algn="l"/>
                <a:tab pos="5621338" algn="l"/>
                <a:tab pos="6070600" algn="l"/>
                <a:tab pos="6519863" algn="l"/>
                <a:tab pos="6969125" algn="l"/>
                <a:tab pos="7418388" algn="l"/>
                <a:tab pos="7867650" algn="l"/>
                <a:tab pos="8316913" algn="l"/>
                <a:tab pos="8766175" algn="l"/>
                <a:tab pos="9215438" algn="l"/>
                <a:tab pos="9664700" algn="l"/>
                <a:tab pos="101139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itchFamily="32" charset="0"/>
              </a:defRPr>
            </a:lvl3pPr>
            <a:lvl4pPr>
              <a:tabLst>
                <a:tab pos="1130300" algn="l"/>
                <a:tab pos="1577975" algn="l"/>
                <a:tab pos="2027238" algn="l"/>
                <a:tab pos="2476500" algn="l"/>
                <a:tab pos="2925763" algn="l"/>
                <a:tab pos="3375025" algn="l"/>
                <a:tab pos="3824288" algn="l"/>
                <a:tab pos="4273550" algn="l"/>
                <a:tab pos="4722813" algn="l"/>
                <a:tab pos="5172075" algn="l"/>
                <a:tab pos="5621338" algn="l"/>
                <a:tab pos="6070600" algn="l"/>
                <a:tab pos="6519863" algn="l"/>
                <a:tab pos="6969125" algn="l"/>
                <a:tab pos="7418388" algn="l"/>
                <a:tab pos="7867650" algn="l"/>
                <a:tab pos="8316913" algn="l"/>
                <a:tab pos="8766175" algn="l"/>
                <a:tab pos="9215438" algn="l"/>
                <a:tab pos="9664700" algn="l"/>
                <a:tab pos="101139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itchFamily="32" charset="0"/>
              </a:defRPr>
            </a:lvl4pPr>
            <a:lvl5pPr>
              <a:tabLst>
                <a:tab pos="1130300" algn="l"/>
                <a:tab pos="1577975" algn="l"/>
                <a:tab pos="2027238" algn="l"/>
                <a:tab pos="2476500" algn="l"/>
                <a:tab pos="2925763" algn="l"/>
                <a:tab pos="3375025" algn="l"/>
                <a:tab pos="3824288" algn="l"/>
                <a:tab pos="4273550" algn="l"/>
                <a:tab pos="4722813" algn="l"/>
                <a:tab pos="5172075" algn="l"/>
                <a:tab pos="5621338" algn="l"/>
                <a:tab pos="6070600" algn="l"/>
                <a:tab pos="6519863" algn="l"/>
                <a:tab pos="6969125" algn="l"/>
                <a:tab pos="7418388" algn="l"/>
                <a:tab pos="7867650" algn="l"/>
                <a:tab pos="8316913" algn="l"/>
                <a:tab pos="8766175" algn="l"/>
                <a:tab pos="9215438" algn="l"/>
                <a:tab pos="9664700" algn="l"/>
                <a:tab pos="101139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itchFamily="32" charset="0"/>
              </a:defRPr>
            </a:lvl5pPr>
            <a:lvl6pPr marL="2514600" indent="-228600" defTabSz="449263" fontAlgn="base">
              <a:lnSpc>
                <a:spcPct val="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130300" algn="l"/>
                <a:tab pos="1577975" algn="l"/>
                <a:tab pos="2027238" algn="l"/>
                <a:tab pos="2476500" algn="l"/>
                <a:tab pos="2925763" algn="l"/>
                <a:tab pos="3375025" algn="l"/>
                <a:tab pos="3824288" algn="l"/>
                <a:tab pos="4273550" algn="l"/>
                <a:tab pos="4722813" algn="l"/>
                <a:tab pos="5172075" algn="l"/>
                <a:tab pos="5621338" algn="l"/>
                <a:tab pos="6070600" algn="l"/>
                <a:tab pos="6519863" algn="l"/>
                <a:tab pos="6969125" algn="l"/>
                <a:tab pos="7418388" algn="l"/>
                <a:tab pos="7867650" algn="l"/>
                <a:tab pos="8316913" algn="l"/>
                <a:tab pos="8766175" algn="l"/>
                <a:tab pos="9215438" algn="l"/>
                <a:tab pos="9664700" algn="l"/>
                <a:tab pos="101139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itchFamily="32" charset="0"/>
              </a:defRPr>
            </a:lvl6pPr>
            <a:lvl7pPr marL="2971800" indent="-228600" defTabSz="449263" fontAlgn="base">
              <a:lnSpc>
                <a:spcPct val="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130300" algn="l"/>
                <a:tab pos="1577975" algn="l"/>
                <a:tab pos="2027238" algn="l"/>
                <a:tab pos="2476500" algn="l"/>
                <a:tab pos="2925763" algn="l"/>
                <a:tab pos="3375025" algn="l"/>
                <a:tab pos="3824288" algn="l"/>
                <a:tab pos="4273550" algn="l"/>
                <a:tab pos="4722813" algn="l"/>
                <a:tab pos="5172075" algn="l"/>
                <a:tab pos="5621338" algn="l"/>
                <a:tab pos="6070600" algn="l"/>
                <a:tab pos="6519863" algn="l"/>
                <a:tab pos="6969125" algn="l"/>
                <a:tab pos="7418388" algn="l"/>
                <a:tab pos="7867650" algn="l"/>
                <a:tab pos="8316913" algn="l"/>
                <a:tab pos="8766175" algn="l"/>
                <a:tab pos="9215438" algn="l"/>
                <a:tab pos="9664700" algn="l"/>
                <a:tab pos="101139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itchFamily="32" charset="0"/>
              </a:defRPr>
            </a:lvl7pPr>
            <a:lvl8pPr marL="3429000" indent="-228600" defTabSz="449263" fontAlgn="base">
              <a:lnSpc>
                <a:spcPct val="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130300" algn="l"/>
                <a:tab pos="1577975" algn="l"/>
                <a:tab pos="2027238" algn="l"/>
                <a:tab pos="2476500" algn="l"/>
                <a:tab pos="2925763" algn="l"/>
                <a:tab pos="3375025" algn="l"/>
                <a:tab pos="3824288" algn="l"/>
                <a:tab pos="4273550" algn="l"/>
                <a:tab pos="4722813" algn="l"/>
                <a:tab pos="5172075" algn="l"/>
                <a:tab pos="5621338" algn="l"/>
                <a:tab pos="6070600" algn="l"/>
                <a:tab pos="6519863" algn="l"/>
                <a:tab pos="6969125" algn="l"/>
                <a:tab pos="7418388" algn="l"/>
                <a:tab pos="7867650" algn="l"/>
                <a:tab pos="8316913" algn="l"/>
                <a:tab pos="8766175" algn="l"/>
                <a:tab pos="9215438" algn="l"/>
                <a:tab pos="9664700" algn="l"/>
                <a:tab pos="101139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itchFamily="32" charset="0"/>
              </a:defRPr>
            </a:lvl8pPr>
            <a:lvl9pPr marL="3886200" indent="-228600" defTabSz="449263" fontAlgn="base">
              <a:lnSpc>
                <a:spcPct val="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130300" algn="l"/>
                <a:tab pos="1577975" algn="l"/>
                <a:tab pos="2027238" algn="l"/>
                <a:tab pos="2476500" algn="l"/>
                <a:tab pos="2925763" algn="l"/>
                <a:tab pos="3375025" algn="l"/>
                <a:tab pos="3824288" algn="l"/>
                <a:tab pos="4273550" algn="l"/>
                <a:tab pos="4722813" algn="l"/>
                <a:tab pos="5172075" algn="l"/>
                <a:tab pos="5621338" algn="l"/>
                <a:tab pos="6070600" algn="l"/>
                <a:tab pos="6519863" algn="l"/>
                <a:tab pos="6969125" algn="l"/>
                <a:tab pos="7418388" algn="l"/>
                <a:tab pos="7867650" algn="l"/>
                <a:tab pos="8316913" algn="l"/>
                <a:tab pos="8766175" algn="l"/>
                <a:tab pos="9215438" algn="l"/>
                <a:tab pos="9664700" algn="l"/>
                <a:tab pos="101139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itchFamily="32" charset="0"/>
              </a:defRPr>
            </a:lvl9pPr>
          </a:lstStyle>
          <a:p>
            <a:pPr lvl="2" algn="just">
              <a:lnSpc>
                <a:spcPct val="150000"/>
              </a:lnSpc>
              <a:spcBef>
                <a:spcPts val="800"/>
              </a:spcBef>
              <a:buClr>
                <a:srgbClr val="000066"/>
              </a:buClr>
              <a:buSzPct val="100000"/>
              <a:buFont typeface="Wingdings" panose="05000000000000000000" pitchFamily="2" charset="2"/>
              <a:buChar char=""/>
              <a:defRPr/>
            </a:pPr>
            <a:r>
              <a:rPr lang="es-ES" altLang="es-ES" sz="2400" b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Una </a:t>
            </a:r>
            <a:r>
              <a:rPr lang="es-ES" altLang="es-ES" sz="2400" b="1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terceira</a:t>
            </a:r>
            <a:r>
              <a:rPr lang="es-ES" altLang="es-ES" sz="2400" b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s-ES" altLang="es-ES" sz="2400" b="1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persoa</a:t>
            </a:r>
            <a:r>
              <a:rPr lang="es-ES" altLang="es-ES" sz="2400" b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(por </a:t>
            </a:r>
            <a:r>
              <a:rPr lang="es-ES" altLang="es-ES" sz="2400" b="1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exemplo</a:t>
            </a:r>
            <a:r>
              <a:rPr lang="es-ES" altLang="es-ES" sz="2400" b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, o </a:t>
            </a:r>
            <a:r>
              <a:rPr lang="es-ES" altLang="es-ES" sz="2400" b="1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titor</a:t>
            </a:r>
            <a:r>
              <a:rPr lang="es-ES" altLang="es-ES" sz="2400" b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s-ES" altLang="es-ES" sz="2400" b="1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ou</a:t>
            </a:r>
            <a:r>
              <a:rPr lang="es-ES" altLang="es-ES" sz="2400" b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a </a:t>
            </a:r>
            <a:r>
              <a:rPr lang="es-ES" altLang="es-ES" sz="2400" b="1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titora</a:t>
            </a:r>
            <a:r>
              <a:rPr lang="es-ES" altLang="es-ES" sz="2400" b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) incita </a:t>
            </a:r>
            <a:r>
              <a:rPr lang="es-ES" altLang="es-ES" sz="2400" b="1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ás</a:t>
            </a:r>
            <a:r>
              <a:rPr lang="es-ES" altLang="es-ES" sz="2400" b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partes </a:t>
            </a:r>
            <a:r>
              <a:rPr lang="es-ES" altLang="es-ES" sz="2400" b="1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ao</a:t>
            </a:r>
            <a:r>
              <a:rPr lang="es-ES" altLang="es-ES" sz="2400" b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diálogo para buscar </a:t>
            </a:r>
            <a:r>
              <a:rPr lang="es-ES" altLang="es-ES" sz="2400" b="1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unha</a:t>
            </a:r>
            <a:r>
              <a:rPr lang="es-ES" altLang="es-ES" sz="2400" b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solución </a:t>
            </a:r>
            <a:r>
              <a:rPr lang="es-ES" altLang="es-ES" sz="2400" b="1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ao</a:t>
            </a:r>
            <a:r>
              <a:rPr lang="es-ES" altLang="es-ES" sz="2400" b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conflicto. </a:t>
            </a:r>
          </a:p>
          <a:p>
            <a:pPr lvl="2" algn="just">
              <a:lnSpc>
                <a:spcPct val="150000"/>
              </a:lnSpc>
              <a:spcBef>
                <a:spcPts val="800"/>
              </a:spcBef>
              <a:buClr>
                <a:srgbClr val="000066"/>
              </a:buClr>
              <a:buSzPct val="100000"/>
              <a:buFont typeface="Wingdings" panose="05000000000000000000" pitchFamily="2" charset="2"/>
              <a:buChar char=""/>
              <a:defRPr/>
            </a:pPr>
            <a:r>
              <a:rPr lang="es-ES" altLang="es-ES" sz="2400" b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Ten carácter </a:t>
            </a:r>
            <a:r>
              <a:rPr lang="es-ES" altLang="es-ES" sz="2400" b="1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obrigatorio</a:t>
            </a:r>
            <a:r>
              <a:rPr lang="es-ES" altLang="es-ES" sz="2400" b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BA6D9A0-CDF0-4FAD-A8C3-AFC2D688E620}"/>
              </a:ext>
            </a:extLst>
          </p:cNvPr>
          <p:cNvSpPr txBox="1"/>
          <p:nvPr/>
        </p:nvSpPr>
        <p:spPr>
          <a:xfrm>
            <a:off x="780393" y="5297214"/>
            <a:ext cx="34762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002060"/>
                </a:solidFill>
              </a:rPr>
              <a:t>CONCILIACIÓN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E2E701B-A192-4A91-B592-FEB371B217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031" y="2093913"/>
            <a:ext cx="3905015" cy="2599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060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32000"/>
                <a:lumOff val="68000"/>
                <a:alpha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8DE08CEF-3F2D-4BD0-9286-2084AF432146}"/>
              </a:ext>
            </a:extLst>
          </p:cNvPr>
          <p:cNvSpPr txBox="1"/>
          <p:nvPr/>
        </p:nvSpPr>
        <p:spPr>
          <a:xfrm>
            <a:off x="780393" y="291662"/>
            <a:ext cx="8355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/>
              <a:t>Formas alternativas de resolución de </a:t>
            </a:r>
            <a:r>
              <a:rPr lang="es-ES" sz="2400" b="1" dirty="0" err="1"/>
              <a:t>conflitos</a:t>
            </a:r>
            <a:endParaRPr lang="es-ES" sz="2400" b="1" dirty="0"/>
          </a:p>
        </p:txBody>
      </p:sp>
      <p:sp>
        <p:nvSpPr>
          <p:cNvPr id="14" name="Text Box 3">
            <a:extLst>
              <a:ext uri="{FF2B5EF4-FFF2-40B4-BE49-F238E27FC236}">
                <a16:creationId xmlns:a16="http://schemas.microsoft.com/office/drawing/2014/main" id="{3880B583-3919-414C-8BC4-81E81F3AD7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9531" y="2093913"/>
            <a:ext cx="7945438" cy="3912749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6800" rIns="90000" bIns="46800"/>
          <a:lstStyle>
            <a:lvl1pPr>
              <a:tabLst>
                <a:tab pos="1130300" algn="l"/>
                <a:tab pos="1577975" algn="l"/>
                <a:tab pos="2027238" algn="l"/>
                <a:tab pos="2476500" algn="l"/>
                <a:tab pos="2925763" algn="l"/>
                <a:tab pos="3375025" algn="l"/>
                <a:tab pos="3824288" algn="l"/>
                <a:tab pos="4273550" algn="l"/>
                <a:tab pos="4722813" algn="l"/>
                <a:tab pos="5172075" algn="l"/>
                <a:tab pos="5621338" algn="l"/>
                <a:tab pos="6070600" algn="l"/>
                <a:tab pos="6519863" algn="l"/>
                <a:tab pos="6969125" algn="l"/>
                <a:tab pos="7418388" algn="l"/>
                <a:tab pos="7867650" algn="l"/>
                <a:tab pos="8316913" algn="l"/>
                <a:tab pos="8766175" algn="l"/>
                <a:tab pos="9215438" algn="l"/>
                <a:tab pos="9664700" algn="l"/>
                <a:tab pos="101139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itchFamily="32" charset="0"/>
              </a:defRPr>
            </a:lvl1pPr>
            <a:lvl2pPr>
              <a:tabLst>
                <a:tab pos="1130300" algn="l"/>
                <a:tab pos="1577975" algn="l"/>
                <a:tab pos="2027238" algn="l"/>
                <a:tab pos="2476500" algn="l"/>
                <a:tab pos="2925763" algn="l"/>
                <a:tab pos="3375025" algn="l"/>
                <a:tab pos="3824288" algn="l"/>
                <a:tab pos="4273550" algn="l"/>
                <a:tab pos="4722813" algn="l"/>
                <a:tab pos="5172075" algn="l"/>
                <a:tab pos="5621338" algn="l"/>
                <a:tab pos="6070600" algn="l"/>
                <a:tab pos="6519863" algn="l"/>
                <a:tab pos="6969125" algn="l"/>
                <a:tab pos="7418388" algn="l"/>
                <a:tab pos="7867650" algn="l"/>
                <a:tab pos="8316913" algn="l"/>
                <a:tab pos="8766175" algn="l"/>
                <a:tab pos="9215438" algn="l"/>
                <a:tab pos="9664700" algn="l"/>
                <a:tab pos="101139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itchFamily="32" charset="0"/>
              </a:defRPr>
            </a:lvl2pPr>
            <a:lvl3pPr marL="1130300" indent="-215900">
              <a:tabLst>
                <a:tab pos="1130300" algn="l"/>
                <a:tab pos="1577975" algn="l"/>
                <a:tab pos="2027238" algn="l"/>
                <a:tab pos="2476500" algn="l"/>
                <a:tab pos="2925763" algn="l"/>
                <a:tab pos="3375025" algn="l"/>
                <a:tab pos="3824288" algn="l"/>
                <a:tab pos="4273550" algn="l"/>
                <a:tab pos="4722813" algn="l"/>
                <a:tab pos="5172075" algn="l"/>
                <a:tab pos="5621338" algn="l"/>
                <a:tab pos="6070600" algn="l"/>
                <a:tab pos="6519863" algn="l"/>
                <a:tab pos="6969125" algn="l"/>
                <a:tab pos="7418388" algn="l"/>
                <a:tab pos="7867650" algn="l"/>
                <a:tab pos="8316913" algn="l"/>
                <a:tab pos="8766175" algn="l"/>
                <a:tab pos="9215438" algn="l"/>
                <a:tab pos="9664700" algn="l"/>
                <a:tab pos="101139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itchFamily="32" charset="0"/>
              </a:defRPr>
            </a:lvl3pPr>
            <a:lvl4pPr>
              <a:tabLst>
                <a:tab pos="1130300" algn="l"/>
                <a:tab pos="1577975" algn="l"/>
                <a:tab pos="2027238" algn="l"/>
                <a:tab pos="2476500" algn="l"/>
                <a:tab pos="2925763" algn="l"/>
                <a:tab pos="3375025" algn="l"/>
                <a:tab pos="3824288" algn="l"/>
                <a:tab pos="4273550" algn="l"/>
                <a:tab pos="4722813" algn="l"/>
                <a:tab pos="5172075" algn="l"/>
                <a:tab pos="5621338" algn="l"/>
                <a:tab pos="6070600" algn="l"/>
                <a:tab pos="6519863" algn="l"/>
                <a:tab pos="6969125" algn="l"/>
                <a:tab pos="7418388" algn="l"/>
                <a:tab pos="7867650" algn="l"/>
                <a:tab pos="8316913" algn="l"/>
                <a:tab pos="8766175" algn="l"/>
                <a:tab pos="9215438" algn="l"/>
                <a:tab pos="9664700" algn="l"/>
                <a:tab pos="101139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itchFamily="32" charset="0"/>
              </a:defRPr>
            </a:lvl4pPr>
            <a:lvl5pPr>
              <a:tabLst>
                <a:tab pos="1130300" algn="l"/>
                <a:tab pos="1577975" algn="l"/>
                <a:tab pos="2027238" algn="l"/>
                <a:tab pos="2476500" algn="l"/>
                <a:tab pos="2925763" algn="l"/>
                <a:tab pos="3375025" algn="l"/>
                <a:tab pos="3824288" algn="l"/>
                <a:tab pos="4273550" algn="l"/>
                <a:tab pos="4722813" algn="l"/>
                <a:tab pos="5172075" algn="l"/>
                <a:tab pos="5621338" algn="l"/>
                <a:tab pos="6070600" algn="l"/>
                <a:tab pos="6519863" algn="l"/>
                <a:tab pos="6969125" algn="l"/>
                <a:tab pos="7418388" algn="l"/>
                <a:tab pos="7867650" algn="l"/>
                <a:tab pos="8316913" algn="l"/>
                <a:tab pos="8766175" algn="l"/>
                <a:tab pos="9215438" algn="l"/>
                <a:tab pos="9664700" algn="l"/>
                <a:tab pos="101139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itchFamily="32" charset="0"/>
              </a:defRPr>
            </a:lvl5pPr>
            <a:lvl6pPr marL="2514600" indent="-228600" defTabSz="449263" fontAlgn="base">
              <a:lnSpc>
                <a:spcPct val="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130300" algn="l"/>
                <a:tab pos="1577975" algn="l"/>
                <a:tab pos="2027238" algn="l"/>
                <a:tab pos="2476500" algn="l"/>
                <a:tab pos="2925763" algn="l"/>
                <a:tab pos="3375025" algn="l"/>
                <a:tab pos="3824288" algn="l"/>
                <a:tab pos="4273550" algn="l"/>
                <a:tab pos="4722813" algn="l"/>
                <a:tab pos="5172075" algn="l"/>
                <a:tab pos="5621338" algn="l"/>
                <a:tab pos="6070600" algn="l"/>
                <a:tab pos="6519863" algn="l"/>
                <a:tab pos="6969125" algn="l"/>
                <a:tab pos="7418388" algn="l"/>
                <a:tab pos="7867650" algn="l"/>
                <a:tab pos="8316913" algn="l"/>
                <a:tab pos="8766175" algn="l"/>
                <a:tab pos="9215438" algn="l"/>
                <a:tab pos="9664700" algn="l"/>
                <a:tab pos="101139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itchFamily="32" charset="0"/>
              </a:defRPr>
            </a:lvl6pPr>
            <a:lvl7pPr marL="2971800" indent="-228600" defTabSz="449263" fontAlgn="base">
              <a:lnSpc>
                <a:spcPct val="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130300" algn="l"/>
                <a:tab pos="1577975" algn="l"/>
                <a:tab pos="2027238" algn="l"/>
                <a:tab pos="2476500" algn="l"/>
                <a:tab pos="2925763" algn="l"/>
                <a:tab pos="3375025" algn="l"/>
                <a:tab pos="3824288" algn="l"/>
                <a:tab pos="4273550" algn="l"/>
                <a:tab pos="4722813" algn="l"/>
                <a:tab pos="5172075" algn="l"/>
                <a:tab pos="5621338" algn="l"/>
                <a:tab pos="6070600" algn="l"/>
                <a:tab pos="6519863" algn="l"/>
                <a:tab pos="6969125" algn="l"/>
                <a:tab pos="7418388" algn="l"/>
                <a:tab pos="7867650" algn="l"/>
                <a:tab pos="8316913" algn="l"/>
                <a:tab pos="8766175" algn="l"/>
                <a:tab pos="9215438" algn="l"/>
                <a:tab pos="9664700" algn="l"/>
                <a:tab pos="101139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itchFamily="32" charset="0"/>
              </a:defRPr>
            </a:lvl7pPr>
            <a:lvl8pPr marL="3429000" indent="-228600" defTabSz="449263" fontAlgn="base">
              <a:lnSpc>
                <a:spcPct val="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130300" algn="l"/>
                <a:tab pos="1577975" algn="l"/>
                <a:tab pos="2027238" algn="l"/>
                <a:tab pos="2476500" algn="l"/>
                <a:tab pos="2925763" algn="l"/>
                <a:tab pos="3375025" algn="l"/>
                <a:tab pos="3824288" algn="l"/>
                <a:tab pos="4273550" algn="l"/>
                <a:tab pos="4722813" algn="l"/>
                <a:tab pos="5172075" algn="l"/>
                <a:tab pos="5621338" algn="l"/>
                <a:tab pos="6070600" algn="l"/>
                <a:tab pos="6519863" algn="l"/>
                <a:tab pos="6969125" algn="l"/>
                <a:tab pos="7418388" algn="l"/>
                <a:tab pos="7867650" algn="l"/>
                <a:tab pos="8316913" algn="l"/>
                <a:tab pos="8766175" algn="l"/>
                <a:tab pos="9215438" algn="l"/>
                <a:tab pos="9664700" algn="l"/>
                <a:tab pos="101139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itchFamily="32" charset="0"/>
              </a:defRPr>
            </a:lvl8pPr>
            <a:lvl9pPr marL="3886200" indent="-228600" defTabSz="449263" fontAlgn="base">
              <a:lnSpc>
                <a:spcPct val="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130300" algn="l"/>
                <a:tab pos="1577975" algn="l"/>
                <a:tab pos="2027238" algn="l"/>
                <a:tab pos="2476500" algn="l"/>
                <a:tab pos="2925763" algn="l"/>
                <a:tab pos="3375025" algn="l"/>
                <a:tab pos="3824288" algn="l"/>
                <a:tab pos="4273550" algn="l"/>
                <a:tab pos="4722813" algn="l"/>
                <a:tab pos="5172075" algn="l"/>
                <a:tab pos="5621338" algn="l"/>
                <a:tab pos="6070600" algn="l"/>
                <a:tab pos="6519863" algn="l"/>
                <a:tab pos="6969125" algn="l"/>
                <a:tab pos="7418388" algn="l"/>
                <a:tab pos="7867650" algn="l"/>
                <a:tab pos="8316913" algn="l"/>
                <a:tab pos="8766175" algn="l"/>
                <a:tab pos="9215438" algn="l"/>
                <a:tab pos="9664700" algn="l"/>
                <a:tab pos="101139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itchFamily="32" charset="0"/>
              </a:defRPr>
            </a:lvl9pPr>
          </a:lstStyle>
          <a:p>
            <a:pPr lvl="2" algn="just">
              <a:lnSpc>
                <a:spcPct val="150000"/>
              </a:lnSpc>
              <a:spcBef>
                <a:spcPts val="800"/>
              </a:spcBef>
              <a:buClr>
                <a:srgbClr val="000066"/>
              </a:buClr>
              <a:buSzPct val="100000"/>
              <a:buFont typeface="Wingdings" panose="05000000000000000000" pitchFamily="2" charset="2"/>
              <a:buChar char=""/>
              <a:defRPr/>
            </a:pPr>
            <a:r>
              <a:rPr lang="es-ES" altLang="es-ES" sz="2400" b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As partes dialogan para buscar </a:t>
            </a:r>
            <a:r>
              <a:rPr lang="es-ES" altLang="es-ES" sz="2400" b="1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unha</a:t>
            </a:r>
            <a:r>
              <a:rPr lang="es-ES" altLang="es-ES" sz="2400" b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solución que as satisfaga.</a:t>
            </a:r>
          </a:p>
          <a:p>
            <a:pPr lvl="2" algn="just">
              <a:lnSpc>
                <a:spcPct val="150000"/>
              </a:lnSpc>
              <a:spcBef>
                <a:spcPts val="800"/>
              </a:spcBef>
              <a:buClr>
                <a:srgbClr val="000066"/>
              </a:buClr>
              <a:buSzPct val="100000"/>
              <a:buFont typeface="Wingdings" panose="05000000000000000000" pitchFamily="2" charset="2"/>
              <a:buChar char=""/>
              <a:defRPr/>
            </a:pPr>
            <a:r>
              <a:rPr lang="es-ES" altLang="es-ES" sz="2400" b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Implica  un alto grao de madurez das partes no </a:t>
            </a:r>
            <a:r>
              <a:rPr lang="es-ES" altLang="es-ES" sz="2400" b="1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conflito</a:t>
            </a:r>
            <a:r>
              <a:rPr lang="es-ES" altLang="es-ES" sz="2400" b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para </a:t>
            </a:r>
            <a:r>
              <a:rPr lang="es-ES" altLang="es-ES" sz="2400" b="1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facer</a:t>
            </a:r>
            <a:r>
              <a:rPr lang="es-ES" altLang="es-ES" sz="2400" b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posible esta </a:t>
            </a:r>
            <a:r>
              <a:rPr lang="es-ES" altLang="es-ES" sz="2400" b="1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estratexia</a:t>
            </a:r>
            <a:r>
              <a:rPr lang="es-ES" altLang="es-ES" sz="2400" b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BA6D9A0-CDF0-4FAD-A8C3-AFC2D688E620}"/>
              </a:ext>
            </a:extLst>
          </p:cNvPr>
          <p:cNvSpPr txBox="1"/>
          <p:nvPr/>
        </p:nvSpPr>
        <p:spPr>
          <a:xfrm>
            <a:off x="780393" y="5297214"/>
            <a:ext cx="34762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002060"/>
                </a:solidFill>
              </a:rPr>
              <a:t>NEGOCIACIÓN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7A10974-018D-43E8-A2BD-9CE21F188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718" y="2082352"/>
            <a:ext cx="3508654" cy="2332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82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32000"/>
                <a:lumOff val="68000"/>
                <a:alpha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8DE08CEF-3F2D-4BD0-9286-2084AF432146}"/>
              </a:ext>
            </a:extLst>
          </p:cNvPr>
          <p:cNvSpPr txBox="1"/>
          <p:nvPr/>
        </p:nvSpPr>
        <p:spPr>
          <a:xfrm>
            <a:off x="780393" y="291662"/>
            <a:ext cx="8355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/>
              <a:t>Formas alternativas de resolución de </a:t>
            </a:r>
            <a:r>
              <a:rPr lang="es-ES" sz="2400" b="1" dirty="0" err="1"/>
              <a:t>conflitos</a:t>
            </a:r>
            <a:endParaRPr lang="es-ES" sz="2400" b="1" dirty="0"/>
          </a:p>
        </p:txBody>
      </p:sp>
      <p:sp>
        <p:nvSpPr>
          <p:cNvPr id="14" name="Text Box 3">
            <a:extLst>
              <a:ext uri="{FF2B5EF4-FFF2-40B4-BE49-F238E27FC236}">
                <a16:creationId xmlns:a16="http://schemas.microsoft.com/office/drawing/2014/main" id="{3880B583-3919-414C-8BC4-81E81F3AD7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9531" y="2093913"/>
            <a:ext cx="7945438" cy="3912749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6800" rIns="90000" bIns="46800"/>
          <a:lstStyle>
            <a:lvl1pPr>
              <a:tabLst>
                <a:tab pos="1130300" algn="l"/>
                <a:tab pos="1577975" algn="l"/>
                <a:tab pos="2027238" algn="l"/>
                <a:tab pos="2476500" algn="l"/>
                <a:tab pos="2925763" algn="l"/>
                <a:tab pos="3375025" algn="l"/>
                <a:tab pos="3824288" algn="l"/>
                <a:tab pos="4273550" algn="l"/>
                <a:tab pos="4722813" algn="l"/>
                <a:tab pos="5172075" algn="l"/>
                <a:tab pos="5621338" algn="l"/>
                <a:tab pos="6070600" algn="l"/>
                <a:tab pos="6519863" algn="l"/>
                <a:tab pos="6969125" algn="l"/>
                <a:tab pos="7418388" algn="l"/>
                <a:tab pos="7867650" algn="l"/>
                <a:tab pos="8316913" algn="l"/>
                <a:tab pos="8766175" algn="l"/>
                <a:tab pos="9215438" algn="l"/>
                <a:tab pos="9664700" algn="l"/>
                <a:tab pos="101139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itchFamily="32" charset="0"/>
              </a:defRPr>
            </a:lvl1pPr>
            <a:lvl2pPr>
              <a:tabLst>
                <a:tab pos="1130300" algn="l"/>
                <a:tab pos="1577975" algn="l"/>
                <a:tab pos="2027238" algn="l"/>
                <a:tab pos="2476500" algn="l"/>
                <a:tab pos="2925763" algn="l"/>
                <a:tab pos="3375025" algn="l"/>
                <a:tab pos="3824288" algn="l"/>
                <a:tab pos="4273550" algn="l"/>
                <a:tab pos="4722813" algn="l"/>
                <a:tab pos="5172075" algn="l"/>
                <a:tab pos="5621338" algn="l"/>
                <a:tab pos="6070600" algn="l"/>
                <a:tab pos="6519863" algn="l"/>
                <a:tab pos="6969125" algn="l"/>
                <a:tab pos="7418388" algn="l"/>
                <a:tab pos="7867650" algn="l"/>
                <a:tab pos="8316913" algn="l"/>
                <a:tab pos="8766175" algn="l"/>
                <a:tab pos="9215438" algn="l"/>
                <a:tab pos="9664700" algn="l"/>
                <a:tab pos="101139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itchFamily="32" charset="0"/>
              </a:defRPr>
            </a:lvl2pPr>
            <a:lvl3pPr marL="1130300" indent="-215900">
              <a:tabLst>
                <a:tab pos="1130300" algn="l"/>
                <a:tab pos="1577975" algn="l"/>
                <a:tab pos="2027238" algn="l"/>
                <a:tab pos="2476500" algn="l"/>
                <a:tab pos="2925763" algn="l"/>
                <a:tab pos="3375025" algn="l"/>
                <a:tab pos="3824288" algn="l"/>
                <a:tab pos="4273550" algn="l"/>
                <a:tab pos="4722813" algn="l"/>
                <a:tab pos="5172075" algn="l"/>
                <a:tab pos="5621338" algn="l"/>
                <a:tab pos="6070600" algn="l"/>
                <a:tab pos="6519863" algn="l"/>
                <a:tab pos="6969125" algn="l"/>
                <a:tab pos="7418388" algn="l"/>
                <a:tab pos="7867650" algn="l"/>
                <a:tab pos="8316913" algn="l"/>
                <a:tab pos="8766175" algn="l"/>
                <a:tab pos="9215438" algn="l"/>
                <a:tab pos="9664700" algn="l"/>
                <a:tab pos="101139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itchFamily="32" charset="0"/>
              </a:defRPr>
            </a:lvl3pPr>
            <a:lvl4pPr>
              <a:tabLst>
                <a:tab pos="1130300" algn="l"/>
                <a:tab pos="1577975" algn="l"/>
                <a:tab pos="2027238" algn="l"/>
                <a:tab pos="2476500" algn="l"/>
                <a:tab pos="2925763" algn="l"/>
                <a:tab pos="3375025" algn="l"/>
                <a:tab pos="3824288" algn="l"/>
                <a:tab pos="4273550" algn="l"/>
                <a:tab pos="4722813" algn="l"/>
                <a:tab pos="5172075" algn="l"/>
                <a:tab pos="5621338" algn="l"/>
                <a:tab pos="6070600" algn="l"/>
                <a:tab pos="6519863" algn="l"/>
                <a:tab pos="6969125" algn="l"/>
                <a:tab pos="7418388" algn="l"/>
                <a:tab pos="7867650" algn="l"/>
                <a:tab pos="8316913" algn="l"/>
                <a:tab pos="8766175" algn="l"/>
                <a:tab pos="9215438" algn="l"/>
                <a:tab pos="9664700" algn="l"/>
                <a:tab pos="101139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itchFamily="32" charset="0"/>
              </a:defRPr>
            </a:lvl4pPr>
            <a:lvl5pPr>
              <a:tabLst>
                <a:tab pos="1130300" algn="l"/>
                <a:tab pos="1577975" algn="l"/>
                <a:tab pos="2027238" algn="l"/>
                <a:tab pos="2476500" algn="l"/>
                <a:tab pos="2925763" algn="l"/>
                <a:tab pos="3375025" algn="l"/>
                <a:tab pos="3824288" algn="l"/>
                <a:tab pos="4273550" algn="l"/>
                <a:tab pos="4722813" algn="l"/>
                <a:tab pos="5172075" algn="l"/>
                <a:tab pos="5621338" algn="l"/>
                <a:tab pos="6070600" algn="l"/>
                <a:tab pos="6519863" algn="l"/>
                <a:tab pos="6969125" algn="l"/>
                <a:tab pos="7418388" algn="l"/>
                <a:tab pos="7867650" algn="l"/>
                <a:tab pos="8316913" algn="l"/>
                <a:tab pos="8766175" algn="l"/>
                <a:tab pos="9215438" algn="l"/>
                <a:tab pos="9664700" algn="l"/>
                <a:tab pos="101139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itchFamily="32" charset="0"/>
              </a:defRPr>
            </a:lvl5pPr>
            <a:lvl6pPr marL="2514600" indent="-228600" defTabSz="449263" fontAlgn="base">
              <a:lnSpc>
                <a:spcPct val="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130300" algn="l"/>
                <a:tab pos="1577975" algn="l"/>
                <a:tab pos="2027238" algn="l"/>
                <a:tab pos="2476500" algn="l"/>
                <a:tab pos="2925763" algn="l"/>
                <a:tab pos="3375025" algn="l"/>
                <a:tab pos="3824288" algn="l"/>
                <a:tab pos="4273550" algn="l"/>
                <a:tab pos="4722813" algn="l"/>
                <a:tab pos="5172075" algn="l"/>
                <a:tab pos="5621338" algn="l"/>
                <a:tab pos="6070600" algn="l"/>
                <a:tab pos="6519863" algn="l"/>
                <a:tab pos="6969125" algn="l"/>
                <a:tab pos="7418388" algn="l"/>
                <a:tab pos="7867650" algn="l"/>
                <a:tab pos="8316913" algn="l"/>
                <a:tab pos="8766175" algn="l"/>
                <a:tab pos="9215438" algn="l"/>
                <a:tab pos="9664700" algn="l"/>
                <a:tab pos="101139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itchFamily="32" charset="0"/>
              </a:defRPr>
            </a:lvl6pPr>
            <a:lvl7pPr marL="2971800" indent="-228600" defTabSz="449263" fontAlgn="base">
              <a:lnSpc>
                <a:spcPct val="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130300" algn="l"/>
                <a:tab pos="1577975" algn="l"/>
                <a:tab pos="2027238" algn="l"/>
                <a:tab pos="2476500" algn="l"/>
                <a:tab pos="2925763" algn="l"/>
                <a:tab pos="3375025" algn="l"/>
                <a:tab pos="3824288" algn="l"/>
                <a:tab pos="4273550" algn="l"/>
                <a:tab pos="4722813" algn="l"/>
                <a:tab pos="5172075" algn="l"/>
                <a:tab pos="5621338" algn="l"/>
                <a:tab pos="6070600" algn="l"/>
                <a:tab pos="6519863" algn="l"/>
                <a:tab pos="6969125" algn="l"/>
                <a:tab pos="7418388" algn="l"/>
                <a:tab pos="7867650" algn="l"/>
                <a:tab pos="8316913" algn="l"/>
                <a:tab pos="8766175" algn="l"/>
                <a:tab pos="9215438" algn="l"/>
                <a:tab pos="9664700" algn="l"/>
                <a:tab pos="101139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itchFamily="32" charset="0"/>
              </a:defRPr>
            </a:lvl7pPr>
            <a:lvl8pPr marL="3429000" indent="-228600" defTabSz="449263" fontAlgn="base">
              <a:lnSpc>
                <a:spcPct val="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130300" algn="l"/>
                <a:tab pos="1577975" algn="l"/>
                <a:tab pos="2027238" algn="l"/>
                <a:tab pos="2476500" algn="l"/>
                <a:tab pos="2925763" algn="l"/>
                <a:tab pos="3375025" algn="l"/>
                <a:tab pos="3824288" algn="l"/>
                <a:tab pos="4273550" algn="l"/>
                <a:tab pos="4722813" algn="l"/>
                <a:tab pos="5172075" algn="l"/>
                <a:tab pos="5621338" algn="l"/>
                <a:tab pos="6070600" algn="l"/>
                <a:tab pos="6519863" algn="l"/>
                <a:tab pos="6969125" algn="l"/>
                <a:tab pos="7418388" algn="l"/>
                <a:tab pos="7867650" algn="l"/>
                <a:tab pos="8316913" algn="l"/>
                <a:tab pos="8766175" algn="l"/>
                <a:tab pos="9215438" algn="l"/>
                <a:tab pos="9664700" algn="l"/>
                <a:tab pos="101139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itchFamily="32" charset="0"/>
              </a:defRPr>
            </a:lvl8pPr>
            <a:lvl9pPr marL="3886200" indent="-228600" defTabSz="449263" fontAlgn="base">
              <a:lnSpc>
                <a:spcPct val="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130300" algn="l"/>
                <a:tab pos="1577975" algn="l"/>
                <a:tab pos="2027238" algn="l"/>
                <a:tab pos="2476500" algn="l"/>
                <a:tab pos="2925763" algn="l"/>
                <a:tab pos="3375025" algn="l"/>
                <a:tab pos="3824288" algn="l"/>
                <a:tab pos="4273550" algn="l"/>
                <a:tab pos="4722813" algn="l"/>
                <a:tab pos="5172075" algn="l"/>
                <a:tab pos="5621338" algn="l"/>
                <a:tab pos="6070600" algn="l"/>
                <a:tab pos="6519863" algn="l"/>
                <a:tab pos="6969125" algn="l"/>
                <a:tab pos="7418388" algn="l"/>
                <a:tab pos="7867650" algn="l"/>
                <a:tab pos="8316913" algn="l"/>
                <a:tab pos="8766175" algn="l"/>
                <a:tab pos="9215438" algn="l"/>
                <a:tab pos="9664700" algn="l"/>
                <a:tab pos="101139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itchFamily="32" charset="0"/>
              </a:defRPr>
            </a:lvl9pPr>
          </a:lstStyle>
          <a:p>
            <a:pPr lvl="2" algn="just">
              <a:lnSpc>
                <a:spcPct val="150000"/>
              </a:lnSpc>
              <a:spcBef>
                <a:spcPts val="800"/>
              </a:spcBef>
              <a:buClr>
                <a:srgbClr val="000066"/>
              </a:buClr>
              <a:buSzPct val="100000"/>
              <a:buFont typeface="Wingdings" panose="05000000000000000000" pitchFamily="2" charset="2"/>
              <a:buChar char=""/>
              <a:defRPr/>
            </a:pPr>
            <a:r>
              <a:rPr lang="es-ES" altLang="es-ES" sz="2400" b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As partes solicitan a intervención </a:t>
            </a:r>
            <a:r>
              <a:rPr lang="es-ES" altLang="es-ES" sz="2400" b="1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dunha</a:t>
            </a:r>
            <a:r>
              <a:rPr lang="es-ES" altLang="es-ES" sz="2400" b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s-ES" altLang="es-ES" sz="2400" b="1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terceira</a:t>
            </a:r>
            <a:r>
              <a:rPr lang="es-ES" altLang="es-ES" sz="2400" b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s-ES" altLang="es-ES" sz="2400" b="1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persoa</a:t>
            </a:r>
            <a:r>
              <a:rPr lang="es-ES" altLang="es-ES" sz="2400" b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formada en mediación para que facilite o diálogo  e para </a:t>
            </a:r>
            <a:r>
              <a:rPr lang="es-ES" altLang="es-ES" sz="2400" b="1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atopar</a:t>
            </a:r>
            <a:r>
              <a:rPr lang="es-ES" altLang="es-ES" sz="2400" b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s-ES" altLang="es-ES" sz="2400" b="1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unha</a:t>
            </a:r>
            <a:r>
              <a:rPr lang="es-ES" altLang="es-ES" sz="2400" b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solución que as satisfaga.</a:t>
            </a:r>
          </a:p>
          <a:p>
            <a:pPr lvl="2" algn="just">
              <a:lnSpc>
                <a:spcPct val="150000"/>
              </a:lnSpc>
              <a:spcBef>
                <a:spcPts val="800"/>
              </a:spcBef>
              <a:buClr>
                <a:srgbClr val="000066"/>
              </a:buClr>
              <a:buSzPct val="100000"/>
              <a:buFont typeface="Wingdings" panose="05000000000000000000" pitchFamily="2" charset="2"/>
              <a:buChar char=""/>
              <a:defRPr/>
            </a:pPr>
            <a:r>
              <a:rPr lang="es-ES" altLang="es-ES" sz="2400" b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É un </a:t>
            </a:r>
            <a:r>
              <a:rPr lang="es-ES" altLang="es-ES" sz="2400" b="1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procedemento</a:t>
            </a:r>
            <a:r>
              <a:rPr lang="es-ES" altLang="es-ES" sz="2400" b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formalizado.</a:t>
            </a:r>
          </a:p>
          <a:p>
            <a:pPr lvl="2" algn="just">
              <a:lnSpc>
                <a:spcPct val="150000"/>
              </a:lnSpc>
              <a:spcBef>
                <a:spcPts val="800"/>
              </a:spcBef>
              <a:buClr>
                <a:srgbClr val="000066"/>
              </a:buClr>
              <a:buSzPct val="100000"/>
              <a:buFont typeface="Wingdings" panose="05000000000000000000" pitchFamily="2" charset="2"/>
              <a:buChar char=""/>
              <a:defRPr/>
            </a:pPr>
            <a:r>
              <a:rPr lang="es-ES" altLang="es-ES" sz="2400" b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É voluntario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BA6D9A0-CDF0-4FAD-A8C3-AFC2D688E620}"/>
              </a:ext>
            </a:extLst>
          </p:cNvPr>
          <p:cNvSpPr txBox="1"/>
          <p:nvPr/>
        </p:nvSpPr>
        <p:spPr>
          <a:xfrm>
            <a:off x="780393" y="5297214"/>
            <a:ext cx="34762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002060"/>
                </a:solidFill>
              </a:rPr>
              <a:t>MEDIACIÓN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CC72E44-F8BA-4FFD-9CBF-121B39E86D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434" y="2093913"/>
            <a:ext cx="3815256" cy="253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396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32000"/>
                <a:lumOff val="68000"/>
                <a:alpha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13A7D59D-A1F6-4D56-A9E5-E515ADB0538A}"/>
              </a:ext>
            </a:extLst>
          </p:cNvPr>
          <p:cNvSpPr txBox="1"/>
          <p:nvPr/>
        </p:nvSpPr>
        <p:spPr>
          <a:xfrm>
            <a:off x="1801833" y="542070"/>
            <a:ext cx="7323221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s-E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  <a:p>
            <a:pPr algn="ctr"/>
            <a:r>
              <a:rPr kumimoji="0" lang="pt-BR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Cales </a:t>
            </a:r>
            <a:r>
              <a:rPr kumimoji="0" lang="pt-BR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son</a:t>
            </a:r>
            <a:r>
              <a:rPr kumimoji="0" lang="pt-BR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as características e as </a:t>
            </a:r>
            <a:r>
              <a:rPr kumimoji="0" lang="pt-BR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vantaxes</a:t>
            </a:r>
            <a:r>
              <a:rPr kumimoji="0" lang="pt-BR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desta </a:t>
            </a:r>
            <a:r>
              <a:rPr kumimoji="0" lang="pt-BR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práctica</a:t>
            </a:r>
            <a:r>
              <a:rPr kumimoji="0" lang="pt-BR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r>
              <a:rPr kumimoji="0" lang="es-E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lang="es-ES" sz="6000" dirty="0"/>
          </a:p>
        </p:txBody>
      </p:sp>
    </p:spTree>
    <p:extLst>
      <p:ext uri="{BB962C8B-B14F-4D97-AF65-F5344CB8AC3E}">
        <p14:creationId xmlns:p14="http://schemas.microsoft.com/office/powerpoint/2010/main" val="38571513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32000"/>
                <a:lumOff val="68000"/>
                <a:alpha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13A7D59D-A1F6-4D56-A9E5-E515ADB0538A}"/>
              </a:ext>
            </a:extLst>
          </p:cNvPr>
          <p:cNvSpPr txBox="1"/>
          <p:nvPr/>
        </p:nvSpPr>
        <p:spPr>
          <a:xfrm>
            <a:off x="0" y="1450020"/>
            <a:ext cx="11456967" cy="55340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 eaLnBrk="1" hangingPunct="1">
              <a:lnSpc>
                <a:spcPct val="150000"/>
              </a:lnSpc>
              <a:spcBef>
                <a:spcPts val="500"/>
              </a:spcBef>
              <a:buClr>
                <a:srgbClr val="000066"/>
              </a:buClr>
              <a:buSzPct val="100000"/>
              <a:buFont typeface="Wingdings" panose="05000000000000000000" pitchFamily="2" charset="2"/>
              <a:buChar char=""/>
              <a:defRPr/>
            </a:pPr>
            <a:r>
              <a:rPr lang="es-ES" altLang="es-ES" sz="2400" dirty="0">
                <a:cs typeface="Times New Roman" panose="02020603050405020304" pitchFamily="18" charset="0"/>
              </a:rPr>
              <a:t>É un acto cooperativo e non competitivo, no que </a:t>
            </a:r>
            <a:r>
              <a:rPr lang="es-ES" altLang="es-ES" sz="2400" dirty="0" err="1">
                <a:cs typeface="Times New Roman" panose="02020603050405020304" pitchFamily="18" charset="0"/>
              </a:rPr>
              <a:t>hai</a:t>
            </a:r>
            <a:r>
              <a:rPr lang="es-ES" altLang="es-ES" sz="2400" dirty="0">
                <a:cs typeface="Times New Roman" panose="02020603050405020304" pitchFamily="18" charset="0"/>
              </a:rPr>
              <a:t> </a:t>
            </a:r>
            <a:r>
              <a:rPr lang="es-ES" altLang="es-ES" sz="2400" dirty="0" err="1">
                <a:cs typeface="Times New Roman" panose="02020603050405020304" pitchFamily="18" charset="0"/>
              </a:rPr>
              <a:t>dous</a:t>
            </a:r>
            <a:r>
              <a:rPr lang="es-ES" altLang="es-ES" sz="2400" dirty="0">
                <a:cs typeface="Times New Roman" panose="02020603050405020304" pitchFamily="18" charset="0"/>
              </a:rPr>
              <a:t> posibles </a:t>
            </a:r>
            <a:r>
              <a:rPr lang="es-ES" altLang="es-ES" sz="2400" dirty="0" err="1">
                <a:cs typeface="Times New Roman" panose="02020603050405020304" pitchFamily="18" charset="0"/>
              </a:rPr>
              <a:t>gañadores</a:t>
            </a:r>
            <a:r>
              <a:rPr lang="es-ES" altLang="es-ES" sz="2400" dirty="0">
                <a:cs typeface="Times New Roman" panose="02020603050405020304" pitchFamily="18" charset="0"/>
              </a:rPr>
              <a:t>/as.</a:t>
            </a:r>
          </a:p>
          <a:p>
            <a:pPr lvl="2" eaLnBrk="1" hangingPunct="1">
              <a:lnSpc>
                <a:spcPct val="150000"/>
              </a:lnSpc>
              <a:spcBef>
                <a:spcPts val="500"/>
              </a:spcBef>
              <a:buClr>
                <a:srgbClr val="000066"/>
              </a:buClr>
              <a:buSzPct val="100000"/>
              <a:buFont typeface="Wingdings" panose="05000000000000000000" pitchFamily="2" charset="2"/>
              <a:buChar char=""/>
              <a:defRPr/>
            </a:pPr>
            <a:r>
              <a:rPr lang="es-ES" altLang="es-ES" sz="2400" dirty="0">
                <a:cs typeface="Times New Roman" panose="02020603050405020304" pitchFamily="18" charset="0"/>
              </a:rPr>
              <a:t>Parte </a:t>
            </a:r>
            <a:r>
              <a:rPr lang="es-ES" altLang="es-ES" sz="2400" dirty="0" err="1">
                <a:cs typeface="Times New Roman" panose="02020603050405020304" pitchFamily="18" charset="0"/>
              </a:rPr>
              <a:t>dunha</a:t>
            </a:r>
            <a:r>
              <a:rPr lang="es-ES" altLang="es-ES" sz="2400" dirty="0">
                <a:cs typeface="Times New Roman" panose="02020603050405020304" pitchFamily="18" charset="0"/>
              </a:rPr>
              <a:t> concepción positiva do </a:t>
            </a:r>
            <a:r>
              <a:rPr lang="es-ES" altLang="es-ES" sz="2400" dirty="0" err="1">
                <a:cs typeface="Times New Roman" panose="02020603050405020304" pitchFamily="18" charset="0"/>
              </a:rPr>
              <a:t>conflito</a:t>
            </a:r>
            <a:r>
              <a:rPr lang="es-ES" altLang="es-ES" sz="2400" dirty="0">
                <a:cs typeface="Times New Roman" panose="02020603050405020304" pitchFamily="18" charset="0"/>
              </a:rPr>
              <a:t> e que é habitual </a:t>
            </a:r>
            <a:r>
              <a:rPr lang="es-ES" altLang="es-ES" sz="2400" dirty="0" err="1">
                <a:cs typeface="Times New Roman" panose="02020603050405020304" pitchFamily="18" charset="0"/>
              </a:rPr>
              <a:t>na</a:t>
            </a:r>
            <a:r>
              <a:rPr lang="es-ES" altLang="es-ES" sz="2400" dirty="0">
                <a:cs typeface="Times New Roman" panose="02020603050405020304" pitchFamily="18" charset="0"/>
              </a:rPr>
              <a:t> vida das </a:t>
            </a:r>
            <a:r>
              <a:rPr lang="es-ES" altLang="es-ES" sz="2400" dirty="0" err="1">
                <a:cs typeface="Times New Roman" panose="02020603050405020304" pitchFamily="18" charset="0"/>
              </a:rPr>
              <a:t>persoas</a:t>
            </a:r>
            <a:r>
              <a:rPr lang="es-ES" altLang="es-ES" sz="2400" dirty="0">
                <a:cs typeface="Times New Roman" panose="02020603050405020304" pitchFamily="18" charset="0"/>
              </a:rPr>
              <a:t>.</a:t>
            </a:r>
          </a:p>
          <a:p>
            <a:pPr lvl="2" eaLnBrk="1" hangingPunct="1">
              <a:lnSpc>
                <a:spcPct val="150000"/>
              </a:lnSpc>
              <a:spcBef>
                <a:spcPts val="500"/>
              </a:spcBef>
              <a:buClr>
                <a:srgbClr val="000066"/>
              </a:buClr>
              <a:buSzPct val="100000"/>
              <a:buFont typeface="Wingdings" panose="05000000000000000000" pitchFamily="2" charset="2"/>
              <a:buChar char=""/>
              <a:defRPr/>
            </a:pPr>
            <a:r>
              <a:rPr lang="es-ES" altLang="es-ES" sz="2400" dirty="0">
                <a:cs typeface="Times New Roman" panose="02020603050405020304" pitchFamily="18" charset="0"/>
              </a:rPr>
              <a:t>A solución non é das </a:t>
            </a:r>
            <a:r>
              <a:rPr lang="es-ES" altLang="es-ES" sz="2400" dirty="0" err="1">
                <a:cs typeface="Times New Roman" panose="02020603050405020304" pitchFamily="18" charset="0"/>
              </a:rPr>
              <a:t>persoas</a:t>
            </a:r>
            <a:r>
              <a:rPr lang="es-ES" altLang="es-ES" sz="2400" dirty="0">
                <a:cs typeface="Times New Roman" panose="02020603050405020304" pitchFamily="18" charset="0"/>
              </a:rPr>
              <a:t> mediadoras, </a:t>
            </a:r>
            <a:r>
              <a:rPr lang="es-ES" altLang="es-ES" sz="2400" dirty="0" err="1">
                <a:cs typeface="Times New Roman" panose="02020603050405020304" pitchFamily="18" charset="0"/>
              </a:rPr>
              <a:t>senón</a:t>
            </a:r>
            <a:r>
              <a:rPr lang="es-ES" altLang="es-ES" sz="2400" dirty="0">
                <a:cs typeface="Times New Roman" panose="02020603050405020304" pitchFamily="18" charset="0"/>
              </a:rPr>
              <a:t> das partes en </a:t>
            </a:r>
            <a:r>
              <a:rPr lang="es-ES" altLang="es-ES" sz="2400" dirty="0" err="1">
                <a:cs typeface="Times New Roman" panose="02020603050405020304" pitchFamily="18" charset="0"/>
              </a:rPr>
              <a:t>conflito</a:t>
            </a:r>
            <a:r>
              <a:rPr lang="es-ES" altLang="es-ES" sz="2400" dirty="0">
                <a:cs typeface="Times New Roman" panose="02020603050405020304" pitchFamily="18" charset="0"/>
              </a:rPr>
              <a:t>. </a:t>
            </a:r>
          </a:p>
          <a:p>
            <a:pPr lvl="2" eaLnBrk="1" hangingPunct="1">
              <a:lnSpc>
                <a:spcPct val="150000"/>
              </a:lnSpc>
              <a:spcBef>
                <a:spcPts val="500"/>
              </a:spcBef>
              <a:buClr>
                <a:srgbClr val="000066"/>
              </a:buClr>
              <a:buSzPct val="100000"/>
              <a:buFont typeface="Wingdings" panose="05000000000000000000" pitchFamily="2" charset="2"/>
              <a:buChar char=""/>
              <a:defRPr/>
            </a:pPr>
            <a:r>
              <a:rPr lang="es-ES" altLang="es-ES" sz="2400" dirty="0">
                <a:cs typeface="Times New Roman" panose="02020603050405020304" pitchFamily="18" charset="0"/>
              </a:rPr>
              <a:t> Está orientado </a:t>
            </a:r>
            <a:r>
              <a:rPr lang="es-ES" altLang="es-ES" sz="2400" dirty="0" err="1">
                <a:cs typeface="Times New Roman" panose="02020603050405020304" pitchFamily="18" charset="0"/>
              </a:rPr>
              <a:t>ao</a:t>
            </a:r>
            <a:r>
              <a:rPr lang="es-ES" altLang="es-ES" sz="2400" dirty="0">
                <a:cs typeface="Times New Roman" panose="02020603050405020304" pitchFamily="18" charset="0"/>
              </a:rPr>
              <a:t>  futuro.</a:t>
            </a:r>
          </a:p>
          <a:p>
            <a:pPr lvl="2" eaLnBrk="1" hangingPunct="1">
              <a:lnSpc>
                <a:spcPct val="150000"/>
              </a:lnSpc>
              <a:spcBef>
                <a:spcPts val="500"/>
              </a:spcBef>
              <a:buClr>
                <a:srgbClr val="000066"/>
              </a:buClr>
              <a:buSzPct val="100000"/>
              <a:buFont typeface="Wingdings" panose="05000000000000000000" pitchFamily="2" charset="2"/>
              <a:buChar char=""/>
              <a:defRPr/>
            </a:pPr>
            <a:r>
              <a:rPr lang="es-ES" sz="2400" dirty="0"/>
              <a:t>As personas mediadoras deben ser </a:t>
            </a:r>
            <a:r>
              <a:rPr lang="es-ES" sz="2400" dirty="0" err="1"/>
              <a:t>neutrais</a:t>
            </a:r>
            <a:r>
              <a:rPr lang="es-ES" sz="2400" dirty="0"/>
              <a:t> e </a:t>
            </a:r>
            <a:r>
              <a:rPr lang="es-ES" sz="2400" dirty="0" err="1"/>
              <a:t>imparciais</a:t>
            </a:r>
            <a:r>
              <a:rPr lang="es-ES" sz="2400" dirty="0"/>
              <a:t>.</a:t>
            </a:r>
          </a:p>
          <a:p>
            <a:pPr lvl="2" eaLnBrk="1" hangingPunct="1">
              <a:lnSpc>
                <a:spcPct val="150000"/>
              </a:lnSpc>
              <a:spcBef>
                <a:spcPts val="500"/>
              </a:spcBef>
              <a:buClr>
                <a:srgbClr val="000066"/>
              </a:buClr>
              <a:buSzPct val="100000"/>
              <a:buFont typeface="Wingdings" panose="05000000000000000000" pitchFamily="2" charset="2"/>
              <a:buChar char=""/>
              <a:defRPr/>
            </a:pPr>
            <a:r>
              <a:rPr lang="es-ES" sz="2400" dirty="0"/>
              <a:t>As </a:t>
            </a:r>
            <a:r>
              <a:rPr lang="es-ES" sz="2400" dirty="0" err="1"/>
              <a:t>persoas</a:t>
            </a:r>
            <a:r>
              <a:rPr lang="es-ES" sz="2400" dirty="0"/>
              <a:t> mediadoras deben garantizar a </a:t>
            </a:r>
            <a:r>
              <a:rPr lang="es-ES" sz="2400" dirty="0" err="1"/>
              <a:t>confidencialidade</a:t>
            </a:r>
            <a:r>
              <a:rPr lang="es-ES" sz="2400" dirty="0"/>
              <a:t> do proceso.</a:t>
            </a:r>
          </a:p>
          <a:p>
            <a:pPr lvl="2" eaLnBrk="1" hangingPunct="1">
              <a:lnSpc>
                <a:spcPct val="150000"/>
              </a:lnSpc>
              <a:spcBef>
                <a:spcPts val="500"/>
              </a:spcBef>
              <a:buClr>
                <a:srgbClr val="000066"/>
              </a:buClr>
              <a:buSzPct val="100000"/>
              <a:buFont typeface="Wingdings" panose="05000000000000000000" pitchFamily="2" charset="2"/>
              <a:buChar char=""/>
              <a:defRPr/>
            </a:pPr>
            <a:r>
              <a:rPr lang="es-ES" sz="2400" dirty="0"/>
              <a:t>Non é  </a:t>
            </a:r>
            <a:r>
              <a:rPr lang="es-ES" sz="2400" dirty="0" err="1"/>
              <a:t>ameazante</a:t>
            </a:r>
            <a:r>
              <a:rPr lang="es-ES" sz="2400" dirty="0"/>
              <a:t> </a:t>
            </a:r>
            <a:r>
              <a:rPr lang="es-ES" sz="2400" dirty="0" err="1"/>
              <a:t>nin</a:t>
            </a:r>
            <a:r>
              <a:rPr lang="es-ES" sz="2400" dirty="0"/>
              <a:t> punitivo. </a:t>
            </a:r>
          </a:p>
          <a:p>
            <a:pPr lvl="2" eaLnBrk="1" hangingPunct="1">
              <a:lnSpc>
                <a:spcPct val="150000"/>
              </a:lnSpc>
              <a:spcBef>
                <a:spcPts val="500"/>
              </a:spcBef>
              <a:buClr>
                <a:srgbClr val="000066"/>
              </a:buClr>
              <a:buSzPct val="100000"/>
              <a:buFont typeface="Wingdings" panose="05000000000000000000" pitchFamily="2" charset="2"/>
              <a:buChar char=""/>
              <a:defRPr/>
            </a:pPr>
            <a:r>
              <a:rPr lang="es-ES" sz="2400" dirty="0"/>
              <a:t>É un proceso voluntario para todas as partes. </a:t>
            </a:r>
          </a:p>
          <a:p>
            <a:pPr lvl="2" eaLnBrk="1" hangingPunct="1">
              <a:lnSpc>
                <a:spcPct val="150000"/>
              </a:lnSpc>
              <a:spcBef>
                <a:spcPts val="500"/>
              </a:spcBef>
              <a:buClr>
                <a:srgbClr val="000066"/>
              </a:buClr>
              <a:buSzPct val="100000"/>
              <a:buFont typeface="Wingdings" panose="05000000000000000000" pitchFamily="2" charset="2"/>
              <a:buChar char=""/>
              <a:defRPr/>
            </a:pPr>
            <a:endParaRPr lang="es-ES" sz="2400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DE774B3F-CF5B-4944-BE6F-17A328D9E159}"/>
              </a:ext>
            </a:extLst>
          </p:cNvPr>
          <p:cNvSpPr txBox="1"/>
          <p:nvPr/>
        </p:nvSpPr>
        <p:spPr>
          <a:xfrm>
            <a:off x="930166" y="378372"/>
            <a:ext cx="9782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solidFill>
                  <a:srgbClr val="002060"/>
                </a:solidFill>
              </a:rPr>
              <a:t>PRINCIPIOS DA MEDIACIÓN</a:t>
            </a:r>
          </a:p>
        </p:txBody>
      </p:sp>
    </p:spTree>
    <p:extLst>
      <p:ext uri="{BB962C8B-B14F-4D97-AF65-F5344CB8AC3E}">
        <p14:creationId xmlns:p14="http://schemas.microsoft.com/office/powerpoint/2010/main" val="14791705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32000"/>
                <a:lumOff val="68000"/>
                <a:alpha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13A7D59D-A1F6-4D56-A9E5-E515ADB0538A}"/>
              </a:ext>
            </a:extLst>
          </p:cNvPr>
          <p:cNvSpPr txBox="1"/>
          <p:nvPr/>
        </p:nvSpPr>
        <p:spPr>
          <a:xfrm>
            <a:off x="307428" y="1450020"/>
            <a:ext cx="11149539" cy="4169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 eaLnBrk="1" hangingPunct="1">
              <a:lnSpc>
                <a:spcPct val="150000"/>
              </a:lnSpc>
              <a:spcBef>
                <a:spcPts val="500"/>
              </a:spcBef>
              <a:buClr>
                <a:srgbClr val="000066"/>
              </a:buClr>
              <a:buSzPct val="100000"/>
              <a:buFont typeface="Wingdings" panose="05000000000000000000" pitchFamily="2" charset="2"/>
              <a:buChar char=""/>
              <a:defRPr/>
            </a:pPr>
            <a:r>
              <a:rPr lang="es-ES" altLang="es-ES" sz="2400" dirty="0">
                <a:cs typeface="Times New Roman" panose="02020603050405020304" pitchFamily="18" charset="0"/>
              </a:rPr>
              <a:t>É un acto voluntario que fomenta a </a:t>
            </a:r>
            <a:r>
              <a:rPr lang="es-ES" altLang="es-ES" sz="2400" dirty="0" err="1">
                <a:cs typeface="Times New Roman" panose="02020603050405020304" pitchFamily="18" charset="0"/>
              </a:rPr>
              <a:t>responsabilidade</a:t>
            </a:r>
            <a:r>
              <a:rPr lang="es-ES" altLang="es-ES" sz="2400" dirty="0">
                <a:cs typeface="Times New Roman" panose="02020603050405020304" pitchFamily="18" charset="0"/>
              </a:rPr>
              <a:t> e a madurez.</a:t>
            </a:r>
          </a:p>
          <a:p>
            <a:pPr lvl="2" eaLnBrk="1" hangingPunct="1">
              <a:lnSpc>
                <a:spcPct val="150000"/>
              </a:lnSpc>
              <a:spcBef>
                <a:spcPts val="500"/>
              </a:spcBef>
              <a:buClr>
                <a:srgbClr val="000066"/>
              </a:buClr>
              <a:buSzPct val="100000"/>
              <a:buFont typeface="Wingdings" panose="05000000000000000000" pitchFamily="2" charset="2"/>
              <a:buChar char=""/>
              <a:defRPr/>
            </a:pPr>
            <a:r>
              <a:rPr lang="es-ES" altLang="es-ES" sz="2400" dirty="0">
                <a:cs typeface="Times New Roman" panose="02020603050405020304" pitchFamily="18" charset="0"/>
              </a:rPr>
              <a:t> É un proceso que funciona </a:t>
            </a:r>
            <a:r>
              <a:rPr lang="es-ES" altLang="es-ES" sz="2400" dirty="0" err="1">
                <a:cs typeface="Times New Roman" panose="02020603050405020304" pitchFamily="18" charset="0"/>
              </a:rPr>
              <a:t>só</a:t>
            </a:r>
            <a:r>
              <a:rPr lang="es-ES" altLang="es-ES" sz="2400" dirty="0">
                <a:cs typeface="Times New Roman" panose="02020603050405020304" pitchFamily="18" charset="0"/>
              </a:rPr>
              <a:t> se </a:t>
            </a:r>
            <a:r>
              <a:rPr lang="es-ES" altLang="es-ES" sz="2400" dirty="0" err="1">
                <a:cs typeface="Times New Roman" panose="02020603050405020304" pitchFamily="18" charset="0"/>
              </a:rPr>
              <a:t>desenvolven</a:t>
            </a:r>
            <a:r>
              <a:rPr lang="es-ES" altLang="es-ES" sz="2400" dirty="0">
                <a:cs typeface="Times New Roman" panose="02020603050405020304" pitchFamily="18" charset="0"/>
              </a:rPr>
              <a:t> competencias (non funciona no plano teórico) e que polo tanto forma parte fundamental do perfil de </a:t>
            </a:r>
            <a:r>
              <a:rPr lang="es-ES" altLang="es-ES" sz="2400" dirty="0" err="1">
                <a:cs typeface="Times New Roman" panose="02020603050405020304" pitchFamily="18" charset="0"/>
              </a:rPr>
              <a:t>saída</a:t>
            </a:r>
            <a:r>
              <a:rPr lang="es-ES" altLang="es-ES" sz="2400" dirty="0">
                <a:cs typeface="Times New Roman" panose="02020603050405020304" pitchFamily="18" charset="0"/>
              </a:rPr>
              <a:t>.</a:t>
            </a:r>
          </a:p>
          <a:p>
            <a:pPr lvl="2" eaLnBrk="1" hangingPunct="1">
              <a:lnSpc>
                <a:spcPct val="150000"/>
              </a:lnSpc>
              <a:spcBef>
                <a:spcPts val="500"/>
              </a:spcBef>
              <a:buClr>
                <a:srgbClr val="000066"/>
              </a:buClr>
              <a:buSzPct val="100000"/>
              <a:buFont typeface="Wingdings" panose="05000000000000000000" pitchFamily="2" charset="2"/>
              <a:buChar char=""/>
              <a:defRPr/>
            </a:pPr>
            <a:r>
              <a:rPr lang="es-ES" altLang="es-ES" sz="2400" dirty="0">
                <a:cs typeface="Times New Roman" panose="02020603050405020304" pitchFamily="18" charset="0"/>
              </a:rPr>
              <a:t> Favorecer e </a:t>
            </a:r>
            <a:r>
              <a:rPr lang="es-ES" altLang="es-ES" sz="2400" dirty="0" err="1">
                <a:cs typeface="Times New Roman" panose="02020603050405020304" pitchFamily="18" charset="0"/>
              </a:rPr>
              <a:t>mellora</a:t>
            </a:r>
            <a:r>
              <a:rPr lang="es-ES" altLang="es-ES" sz="2400" dirty="0">
                <a:cs typeface="Times New Roman" panose="02020603050405020304" pitchFamily="18" charset="0"/>
              </a:rPr>
              <a:t> os procesos de comunicación e fomenta a educación das </a:t>
            </a:r>
            <a:r>
              <a:rPr lang="es-ES" altLang="es-ES" sz="2400" dirty="0" err="1">
                <a:cs typeface="Times New Roman" panose="02020603050405020304" pitchFamily="18" charset="0"/>
              </a:rPr>
              <a:t>emocións</a:t>
            </a:r>
            <a:r>
              <a:rPr lang="es-ES" altLang="es-ES" sz="2400" dirty="0">
                <a:cs typeface="Times New Roman" panose="02020603050405020304" pitchFamily="18" charset="0"/>
              </a:rPr>
              <a:t> (empatía, por </a:t>
            </a:r>
            <a:r>
              <a:rPr lang="es-ES" altLang="es-ES" sz="2400" dirty="0" err="1">
                <a:cs typeface="Times New Roman" panose="02020603050405020304" pitchFamily="18" charset="0"/>
              </a:rPr>
              <a:t>exemplo</a:t>
            </a:r>
            <a:r>
              <a:rPr lang="es-ES" altLang="es-ES" sz="2400" dirty="0">
                <a:cs typeface="Times New Roman" panose="02020603050405020304" pitchFamily="18" charset="0"/>
              </a:rPr>
              <a:t>). </a:t>
            </a:r>
          </a:p>
          <a:p>
            <a:pPr lvl="2" eaLnBrk="1" hangingPunct="1">
              <a:lnSpc>
                <a:spcPct val="150000"/>
              </a:lnSpc>
              <a:spcBef>
                <a:spcPts val="500"/>
              </a:spcBef>
              <a:buClr>
                <a:srgbClr val="000066"/>
              </a:buClr>
              <a:buSzPct val="100000"/>
              <a:buFont typeface="Wingdings" panose="05000000000000000000" pitchFamily="2" charset="2"/>
              <a:buChar char=""/>
              <a:defRPr/>
            </a:pPr>
            <a:r>
              <a:rPr lang="es-ES" altLang="es-ES" sz="2400" dirty="0">
                <a:cs typeface="Times New Roman" panose="02020603050405020304" pitchFamily="18" charset="0"/>
              </a:rPr>
              <a:t>Non </a:t>
            </a:r>
            <a:r>
              <a:rPr lang="es-ES" altLang="es-ES" sz="2400" dirty="0" err="1">
                <a:cs typeface="Times New Roman" panose="02020603050405020304" pitchFamily="18" charset="0"/>
              </a:rPr>
              <a:t>hai</a:t>
            </a:r>
            <a:r>
              <a:rPr lang="es-ES" altLang="es-ES" sz="2400" dirty="0">
                <a:cs typeface="Times New Roman" panose="02020603050405020304" pitchFamily="18" charset="0"/>
              </a:rPr>
              <a:t> vencedores </a:t>
            </a:r>
            <a:r>
              <a:rPr lang="es-ES" altLang="es-ES" sz="2400" dirty="0" err="1">
                <a:cs typeface="Times New Roman" panose="02020603050405020304" pitchFamily="18" charset="0"/>
              </a:rPr>
              <a:t>nin</a:t>
            </a:r>
            <a:r>
              <a:rPr lang="es-ES" altLang="es-ES" sz="2400" dirty="0">
                <a:cs typeface="Times New Roman" panose="02020603050405020304" pitchFamily="18" charset="0"/>
              </a:rPr>
              <a:t> vencidos. </a:t>
            </a:r>
          </a:p>
          <a:p>
            <a:pPr lvl="2" eaLnBrk="1" hangingPunct="1">
              <a:lnSpc>
                <a:spcPct val="150000"/>
              </a:lnSpc>
              <a:spcBef>
                <a:spcPts val="500"/>
              </a:spcBef>
              <a:buClr>
                <a:srgbClr val="000066"/>
              </a:buClr>
              <a:buSzPct val="100000"/>
              <a:buFont typeface="Wingdings" panose="05000000000000000000" pitchFamily="2" charset="2"/>
              <a:buChar char=""/>
              <a:defRPr/>
            </a:pPr>
            <a:r>
              <a:rPr lang="es-ES" altLang="es-ES" sz="2400" dirty="0">
                <a:cs typeface="Times New Roman" panose="02020603050405020304" pitchFamily="18" charset="0"/>
              </a:rPr>
              <a:t> É un proceso formalizado. </a:t>
            </a:r>
            <a:endParaRPr lang="es-ES" sz="2400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DE774B3F-CF5B-4944-BE6F-17A328D9E159}"/>
              </a:ext>
            </a:extLst>
          </p:cNvPr>
          <p:cNvSpPr txBox="1"/>
          <p:nvPr/>
        </p:nvSpPr>
        <p:spPr>
          <a:xfrm>
            <a:off x="930166" y="378372"/>
            <a:ext cx="9782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solidFill>
                  <a:srgbClr val="002060"/>
                </a:solidFill>
              </a:rPr>
              <a:t>VANTAXES DA MEDIACIÓN</a:t>
            </a:r>
          </a:p>
        </p:txBody>
      </p:sp>
    </p:spTree>
    <p:extLst>
      <p:ext uri="{BB962C8B-B14F-4D97-AF65-F5344CB8AC3E}">
        <p14:creationId xmlns:p14="http://schemas.microsoft.com/office/powerpoint/2010/main" val="36020942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32000"/>
                <a:lumOff val="68000"/>
                <a:alpha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13A7D59D-A1F6-4D56-A9E5-E515ADB0538A}"/>
              </a:ext>
            </a:extLst>
          </p:cNvPr>
          <p:cNvSpPr txBox="1"/>
          <p:nvPr/>
        </p:nvSpPr>
        <p:spPr>
          <a:xfrm>
            <a:off x="1801833" y="542070"/>
            <a:ext cx="7323221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s-E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  <a:p>
            <a:pPr algn="ctr"/>
            <a:r>
              <a:rPr lang="es-ES" sz="6000" dirty="0"/>
              <a:t>Como funciona un proceso de mediación escolar?</a:t>
            </a:r>
          </a:p>
        </p:txBody>
      </p:sp>
    </p:spTree>
    <p:extLst>
      <p:ext uri="{BB962C8B-B14F-4D97-AF65-F5344CB8AC3E}">
        <p14:creationId xmlns:p14="http://schemas.microsoft.com/office/powerpoint/2010/main" val="15409816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32000"/>
                <a:lumOff val="68000"/>
                <a:alpha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1223D14-F846-48B8-BFF7-D24A69F88A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24" y="1355834"/>
            <a:ext cx="3039241" cy="4558862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2AA8FA0D-0EAB-43C3-B2BA-A8CA921EEAC6}"/>
              </a:ext>
            </a:extLst>
          </p:cNvPr>
          <p:cNvSpPr txBox="1"/>
          <p:nvPr/>
        </p:nvSpPr>
        <p:spPr>
          <a:xfrm>
            <a:off x="3496211" y="110559"/>
            <a:ext cx="8442019" cy="6636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s-ES" sz="2400" dirty="0"/>
              <a:t>1. </a:t>
            </a:r>
            <a:r>
              <a:rPr lang="es-ES" sz="2400" dirty="0" err="1"/>
              <a:t>Solicitude</a:t>
            </a:r>
            <a:r>
              <a:rPr lang="es-ES" sz="2400" dirty="0"/>
              <a:t> da mediación no lugar indicado (habitualmente, </a:t>
            </a:r>
          </a:p>
          <a:p>
            <a:pPr>
              <a:lnSpc>
                <a:spcPct val="200000"/>
              </a:lnSpc>
            </a:pPr>
            <a:r>
              <a:rPr lang="es-ES" sz="2400" dirty="0"/>
              <a:t>o Departamento de Orientación). </a:t>
            </a:r>
          </a:p>
          <a:p>
            <a:pPr>
              <a:lnSpc>
                <a:spcPct val="200000"/>
              </a:lnSpc>
            </a:pPr>
            <a:r>
              <a:rPr lang="es-ES" sz="2400" dirty="0"/>
              <a:t>2. Selección das </a:t>
            </a:r>
            <a:r>
              <a:rPr lang="es-ES" sz="2400" dirty="0" err="1"/>
              <a:t>persoas</a:t>
            </a:r>
            <a:r>
              <a:rPr lang="es-ES" sz="2400" dirty="0"/>
              <a:t> mediadoras (pode </a:t>
            </a:r>
            <a:r>
              <a:rPr lang="es-ES" sz="2400" dirty="0" err="1"/>
              <a:t>deixarse</a:t>
            </a:r>
            <a:r>
              <a:rPr lang="es-ES" sz="2400" dirty="0"/>
              <a:t> </a:t>
            </a:r>
            <a:r>
              <a:rPr lang="es-ES" sz="2400" dirty="0" err="1"/>
              <a:t>escoller</a:t>
            </a:r>
            <a:r>
              <a:rPr lang="es-ES" sz="2400" dirty="0"/>
              <a:t> </a:t>
            </a:r>
            <a:r>
              <a:rPr lang="es-ES" sz="2400" dirty="0" err="1"/>
              <a:t>ou</a:t>
            </a:r>
            <a:r>
              <a:rPr lang="es-ES" sz="2400" dirty="0"/>
              <a:t> asignarse e poden ser 1 </a:t>
            </a:r>
            <a:r>
              <a:rPr lang="es-ES" sz="2400" dirty="0" err="1"/>
              <a:t>ou</a:t>
            </a:r>
            <a:r>
              <a:rPr lang="es-ES" sz="2400" dirty="0"/>
              <a:t> 2). </a:t>
            </a:r>
          </a:p>
          <a:p>
            <a:pPr>
              <a:lnSpc>
                <a:spcPct val="200000"/>
              </a:lnSpc>
            </a:pPr>
            <a:r>
              <a:rPr lang="es-ES" sz="2400" dirty="0"/>
              <a:t>3. Premediación. (</a:t>
            </a:r>
            <a:r>
              <a:rPr lang="es-ES" sz="2400" dirty="0" err="1"/>
              <a:t>Módelo</a:t>
            </a:r>
            <a:r>
              <a:rPr lang="es-ES" sz="2400" dirty="0"/>
              <a:t> Torrego). </a:t>
            </a:r>
          </a:p>
          <a:p>
            <a:pPr>
              <a:lnSpc>
                <a:spcPct val="200000"/>
              </a:lnSpc>
            </a:pPr>
            <a:r>
              <a:rPr lang="es-ES" sz="2400" dirty="0"/>
              <a:t>4. Mediación (reglas do </a:t>
            </a:r>
            <a:r>
              <a:rPr lang="es-ES" sz="2400" dirty="0" err="1"/>
              <a:t>xogo</a:t>
            </a:r>
            <a:r>
              <a:rPr lang="es-ES" sz="2400" dirty="0"/>
              <a:t>, </a:t>
            </a:r>
            <a:r>
              <a:rPr lang="es-ES" sz="2400" dirty="0" err="1"/>
              <a:t>contádenos</a:t>
            </a:r>
            <a:r>
              <a:rPr lang="es-ES" sz="2400" dirty="0"/>
              <a:t>, aclaración do problema, </a:t>
            </a:r>
            <a:r>
              <a:rPr lang="es-ES" sz="2400" dirty="0" err="1"/>
              <a:t>acordo</a:t>
            </a:r>
            <a:r>
              <a:rPr lang="es-ES" sz="2400" dirty="0"/>
              <a:t>) </a:t>
            </a:r>
          </a:p>
          <a:p>
            <a:pPr>
              <a:lnSpc>
                <a:spcPct val="200000"/>
              </a:lnSpc>
            </a:pPr>
            <a:r>
              <a:rPr lang="es-ES" sz="2400" dirty="0"/>
              <a:t>5. Firma do acordó en caso de </a:t>
            </a:r>
            <a:r>
              <a:rPr lang="es-ES" sz="2400" dirty="0" err="1"/>
              <a:t>chegar</a:t>
            </a:r>
            <a:r>
              <a:rPr lang="es-ES" sz="2400" dirty="0"/>
              <a:t> a una solución. </a:t>
            </a:r>
          </a:p>
          <a:p>
            <a:pPr>
              <a:lnSpc>
                <a:spcPct val="200000"/>
              </a:lnSpc>
            </a:pPr>
            <a:r>
              <a:rPr lang="es-ES" sz="2400" dirty="0"/>
              <a:t>6. Revisión do </a:t>
            </a:r>
            <a:r>
              <a:rPr lang="es-ES" sz="2400" dirty="0" err="1"/>
              <a:t>acordo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42510715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32000"/>
                <a:lumOff val="68000"/>
                <a:alpha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a 8">
            <a:extLst>
              <a:ext uri="{FF2B5EF4-FFF2-40B4-BE49-F238E27FC236}">
                <a16:creationId xmlns:a16="http://schemas.microsoft.com/office/drawing/2014/main" id="{F263A74D-2A6C-4C7B-8955-0E9C537460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605231"/>
              </p:ext>
            </p:extLst>
          </p:nvPr>
        </p:nvGraphicFramePr>
        <p:xfrm>
          <a:off x="581025" y="361077"/>
          <a:ext cx="11068050" cy="60641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21426">
                  <a:extLst>
                    <a:ext uri="{9D8B030D-6E8A-4147-A177-3AD203B41FA5}">
                      <a16:colId xmlns:a16="http://schemas.microsoft.com/office/drawing/2014/main" val="1297134023"/>
                    </a:ext>
                  </a:extLst>
                </a:gridCol>
                <a:gridCol w="7646624">
                  <a:extLst>
                    <a:ext uri="{9D8B030D-6E8A-4147-A177-3AD203B41FA5}">
                      <a16:colId xmlns:a16="http://schemas.microsoft.com/office/drawing/2014/main" val="2889576064"/>
                    </a:ext>
                  </a:extLst>
                </a:gridCol>
              </a:tblGrid>
              <a:tr h="2117632">
                <a:tc>
                  <a:txBody>
                    <a:bodyPr/>
                    <a:lstStyle/>
                    <a:p>
                      <a:endParaRPr lang="es-ES" dirty="0"/>
                    </a:p>
                    <a:p>
                      <a:endParaRPr lang="es-ES" dirty="0"/>
                    </a:p>
                    <a:p>
                      <a:endParaRPr lang="es-ES" dirty="0"/>
                    </a:p>
                    <a:p>
                      <a:endParaRPr lang="es-ES" dirty="0"/>
                    </a:p>
                    <a:p>
                      <a:endParaRPr lang="es-ES" dirty="0"/>
                    </a:p>
                    <a:p>
                      <a:endParaRPr lang="es-ES" dirty="0"/>
                    </a:p>
                    <a:p>
                      <a:endParaRPr lang="es-E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" dirty="0">
                          <a:solidFill>
                            <a:srgbClr val="002060"/>
                          </a:solidFill>
                        </a:rPr>
                        <a:t>IES Carlos Casares de Viana do Bolo</a:t>
                      </a:r>
                    </a:p>
                    <a:p>
                      <a:r>
                        <a:rPr lang="es-ES" dirty="0">
                          <a:solidFill>
                            <a:srgbClr val="7030A0"/>
                          </a:solidFill>
                        </a:rPr>
                        <a:t>2002-2012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3989616"/>
                  </a:ext>
                </a:extLst>
              </a:tr>
              <a:tr h="2117632">
                <a:tc>
                  <a:txBody>
                    <a:bodyPr/>
                    <a:lstStyle/>
                    <a:p>
                      <a:endParaRPr lang="es-ES" dirty="0"/>
                    </a:p>
                    <a:p>
                      <a:endParaRPr lang="es-ES" dirty="0"/>
                    </a:p>
                    <a:p>
                      <a:endParaRPr lang="es-ES" dirty="0"/>
                    </a:p>
                    <a:p>
                      <a:endParaRPr lang="es-ES" dirty="0"/>
                    </a:p>
                    <a:p>
                      <a:endParaRPr lang="es-ES" dirty="0"/>
                    </a:p>
                    <a:p>
                      <a:endParaRPr lang="es-ES" dirty="0"/>
                    </a:p>
                    <a:p>
                      <a:endParaRPr lang="es-E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" b="1" dirty="0">
                          <a:solidFill>
                            <a:srgbClr val="002060"/>
                          </a:solidFill>
                        </a:rPr>
                        <a:t>CCEE Reyes Católicos de Bogotá (Colombia)</a:t>
                      </a:r>
                    </a:p>
                    <a:p>
                      <a:r>
                        <a:rPr lang="es-ES" b="1" dirty="0">
                          <a:solidFill>
                            <a:srgbClr val="7030A0"/>
                          </a:solidFill>
                        </a:rPr>
                        <a:t>2012-2018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5064134"/>
                  </a:ext>
                </a:extLst>
              </a:tr>
              <a:tr h="1828864">
                <a:tc>
                  <a:txBody>
                    <a:bodyPr/>
                    <a:lstStyle/>
                    <a:p>
                      <a:endParaRPr lang="es-ES" dirty="0"/>
                    </a:p>
                    <a:p>
                      <a:endParaRPr lang="es-ES" dirty="0"/>
                    </a:p>
                    <a:p>
                      <a:endParaRPr lang="es-ES" dirty="0"/>
                    </a:p>
                    <a:p>
                      <a:endParaRPr lang="es-ES" dirty="0"/>
                    </a:p>
                    <a:p>
                      <a:endParaRPr lang="es-ES" dirty="0"/>
                    </a:p>
                    <a:p>
                      <a:endParaRPr lang="es-E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" b="1" dirty="0">
                          <a:solidFill>
                            <a:srgbClr val="002060"/>
                          </a:solidFill>
                        </a:rPr>
                        <a:t>CPI Cova Terreña de Baiona</a:t>
                      </a:r>
                    </a:p>
                    <a:p>
                      <a:r>
                        <a:rPr lang="es-ES" b="1" dirty="0">
                          <a:solidFill>
                            <a:srgbClr val="7030A0"/>
                          </a:solidFill>
                        </a:rPr>
                        <a:t>2018-2025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996322"/>
                  </a:ext>
                </a:extLst>
              </a:tr>
            </a:tbl>
          </a:graphicData>
        </a:graphic>
      </p:graphicFrame>
      <p:pic>
        <p:nvPicPr>
          <p:cNvPr id="12" name="Imagen 11">
            <a:extLst>
              <a:ext uri="{FF2B5EF4-FFF2-40B4-BE49-F238E27FC236}">
                <a16:creationId xmlns:a16="http://schemas.microsoft.com/office/drawing/2014/main" id="{E2CA1C15-534F-43CA-8783-3A46B1F41C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828" y="361077"/>
            <a:ext cx="2450489" cy="1645584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BFB83DB0-CA02-4135-9412-0BDEA78D68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829" y="2478741"/>
            <a:ext cx="2429932" cy="1617009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D3C66F86-7B3E-48E5-B96E-0A773EE2AB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025" y="4567830"/>
            <a:ext cx="2486025" cy="183832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76D2B0D-BFF5-4763-B8D3-B2FF31360A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2075" y="378605"/>
            <a:ext cx="2119740" cy="199504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624A1ED-8C72-4582-B8C8-B635FF1053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0150" y="2514966"/>
            <a:ext cx="2281665" cy="200565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A340B73-D09B-45FF-9376-06A4845073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10485" y="5114925"/>
            <a:ext cx="4691329" cy="100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9021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32000"/>
                <a:lumOff val="68000"/>
                <a:alpha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13A7D59D-A1F6-4D56-A9E5-E515ADB0538A}"/>
              </a:ext>
            </a:extLst>
          </p:cNvPr>
          <p:cNvSpPr txBox="1"/>
          <p:nvPr/>
        </p:nvSpPr>
        <p:spPr>
          <a:xfrm>
            <a:off x="1801833" y="542070"/>
            <a:ext cx="7323221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s-E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  <a:p>
            <a:pPr algn="ctr"/>
            <a:r>
              <a:rPr lang="es-ES" sz="6000" dirty="0"/>
              <a:t>Como se pode introducir a mediación </a:t>
            </a:r>
            <a:r>
              <a:rPr lang="es-ES" sz="6000" dirty="0" err="1"/>
              <a:t>nun</a:t>
            </a:r>
            <a:r>
              <a:rPr lang="es-ES" sz="6000" dirty="0"/>
              <a:t> centro educativo?</a:t>
            </a:r>
          </a:p>
        </p:txBody>
      </p:sp>
    </p:spTree>
    <p:extLst>
      <p:ext uri="{BB962C8B-B14F-4D97-AF65-F5344CB8AC3E}">
        <p14:creationId xmlns:p14="http://schemas.microsoft.com/office/powerpoint/2010/main" val="10994809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32000"/>
                <a:lumOff val="68000"/>
                <a:alpha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1223D14-F846-48B8-BFF7-D24A69F88A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24" y="1355834"/>
            <a:ext cx="3039241" cy="4558862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2AA8FA0D-0EAB-43C3-B2BA-A8CA921EEAC6}"/>
              </a:ext>
            </a:extLst>
          </p:cNvPr>
          <p:cNvSpPr txBox="1"/>
          <p:nvPr/>
        </p:nvSpPr>
        <p:spPr>
          <a:xfrm>
            <a:off x="3425266" y="332043"/>
            <a:ext cx="8442019" cy="5898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s-ES" sz="2400" dirty="0"/>
              <a:t>1. Formación do profesorado en convivencia e mediación. </a:t>
            </a:r>
          </a:p>
          <a:p>
            <a:pPr algn="just">
              <a:lnSpc>
                <a:spcPct val="200000"/>
              </a:lnSpc>
            </a:pPr>
            <a:r>
              <a:rPr lang="es-ES" sz="2400" dirty="0"/>
              <a:t>2. Se </a:t>
            </a:r>
            <a:r>
              <a:rPr lang="es-ES" sz="2400" dirty="0" err="1"/>
              <a:t>hai</a:t>
            </a:r>
            <a:r>
              <a:rPr lang="es-ES" sz="2400" dirty="0"/>
              <a:t> liderado da dirección, compartir o propósito </a:t>
            </a:r>
            <a:r>
              <a:rPr lang="es-ES" sz="2400" dirty="0" err="1"/>
              <a:t>co</a:t>
            </a:r>
            <a:r>
              <a:rPr lang="es-ES" sz="2400" dirty="0"/>
              <a:t> Claustro e o </a:t>
            </a:r>
            <a:r>
              <a:rPr lang="es-ES" sz="2400" dirty="0" err="1"/>
              <a:t>Consello</a:t>
            </a:r>
            <a:r>
              <a:rPr lang="es-ES" sz="2400" dirty="0"/>
              <a:t> Escolar e </a:t>
            </a:r>
            <a:r>
              <a:rPr lang="es-ES" sz="2400" dirty="0" err="1"/>
              <a:t>procucar</a:t>
            </a:r>
            <a:r>
              <a:rPr lang="es-ES" sz="2400" dirty="0"/>
              <a:t> </a:t>
            </a:r>
            <a:r>
              <a:rPr lang="es-ES" sz="2400" dirty="0" err="1"/>
              <a:t>apoios</a:t>
            </a:r>
            <a:r>
              <a:rPr lang="es-ES" sz="2400" dirty="0"/>
              <a:t> e interese.  </a:t>
            </a:r>
          </a:p>
          <a:p>
            <a:pPr algn="just">
              <a:lnSpc>
                <a:spcPct val="200000"/>
              </a:lnSpc>
            </a:pPr>
            <a:r>
              <a:rPr lang="es-ES" sz="2400" dirty="0"/>
              <a:t>3. Difundir a idea </a:t>
            </a:r>
            <a:r>
              <a:rPr lang="es-ES" sz="2400" dirty="0" err="1"/>
              <a:t>na</a:t>
            </a:r>
            <a:r>
              <a:rPr lang="es-ES" sz="2400" dirty="0"/>
              <a:t> </a:t>
            </a:r>
            <a:r>
              <a:rPr lang="es-ES" sz="2400" dirty="0" err="1"/>
              <a:t>comunidade</a:t>
            </a:r>
            <a:r>
              <a:rPr lang="es-ES" sz="2400" dirty="0"/>
              <a:t> educativa.  </a:t>
            </a:r>
          </a:p>
          <a:p>
            <a:pPr algn="just">
              <a:lnSpc>
                <a:spcPct val="200000"/>
              </a:lnSpc>
            </a:pPr>
            <a:r>
              <a:rPr lang="es-ES" sz="2400" dirty="0"/>
              <a:t>4. Formar un equipo de mediación, con alumnado e profesorado.  </a:t>
            </a:r>
          </a:p>
          <a:p>
            <a:pPr algn="just">
              <a:lnSpc>
                <a:spcPct val="200000"/>
              </a:lnSpc>
            </a:pPr>
            <a:r>
              <a:rPr lang="es-ES" sz="2400" dirty="0"/>
              <a:t>5. Liderar </a:t>
            </a:r>
            <a:r>
              <a:rPr lang="es-ES" sz="2400" dirty="0" err="1"/>
              <a:t>moito</a:t>
            </a:r>
            <a:r>
              <a:rPr lang="es-ES" sz="2400" dirty="0"/>
              <a:t> e ben </a:t>
            </a:r>
            <a:r>
              <a:rPr lang="es-ES" sz="2400" dirty="0" err="1"/>
              <a:t>ao</a:t>
            </a:r>
            <a:r>
              <a:rPr lang="es-ES" sz="2400" dirty="0"/>
              <a:t> inicio:  pola dirección, </a:t>
            </a:r>
            <a:r>
              <a:rPr lang="es-ES" sz="2400" dirty="0" err="1"/>
              <a:t>xefatura</a:t>
            </a:r>
            <a:r>
              <a:rPr lang="es-ES" sz="2400" dirty="0"/>
              <a:t> de </a:t>
            </a:r>
            <a:r>
              <a:rPr lang="es-ES" sz="2400" dirty="0" err="1"/>
              <a:t>estudos</a:t>
            </a:r>
            <a:r>
              <a:rPr lang="es-ES" sz="2400" dirty="0"/>
              <a:t>, coordinación de convivencia e </a:t>
            </a:r>
            <a:r>
              <a:rPr lang="es-ES" sz="2400" dirty="0" err="1"/>
              <a:t>titorías</a:t>
            </a:r>
            <a:r>
              <a:rPr lang="es-ES" sz="2400" dirty="0"/>
              <a:t>.  </a:t>
            </a:r>
          </a:p>
          <a:p>
            <a:pPr algn="just">
              <a:lnSpc>
                <a:spcPct val="200000"/>
              </a:lnSpc>
            </a:pPr>
            <a:r>
              <a:rPr lang="es-ES" sz="2400" dirty="0"/>
              <a:t>6. </a:t>
            </a:r>
            <a:r>
              <a:rPr lang="es-ES" sz="2400" dirty="0" err="1"/>
              <a:t>Facer</a:t>
            </a:r>
            <a:r>
              <a:rPr lang="es-ES" sz="2400" dirty="0"/>
              <a:t> seguimiento e avaliar anualmente. </a:t>
            </a:r>
          </a:p>
        </p:txBody>
      </p:sp>
    </p:spTree>
    <p:extLst>
      <p:ext uri="{BB962C8B-B14F-4D97-AF65-F5344CB8AC3E}">
        <p14:creationId xmlns:p14="http://schemas.microsoft.com/office/powerpoint/2010/main" val="21004591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32000"/>
                <a:lumOff val="68000"/>
                <a:alpha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13A7D59D-A1F6-4D56-A9E5-E515ADB0538A}"/>
              </a:ext>
            </a:extLst>
          </p:cNvPr>
          <p:cNvSpPr txBox="1"/>
          <p:nvPr/>
        </p:nvSpPr>
        <p:spPr>
          <a:xfrm>
            <a:off x="1801833" y="542070"/>
            <a:ext cx="7323221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s-E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  <a:p>
            <a:pPr algn="ctr"/>
            <a:r>
              <a:rPr lang="es-ES" sz="6000" dirty="0"/>
              <a:t>En que consiste a formación dos mediadores e mediadoras?</a:t>
            </a:r>
          </a:p>
        </p:txBody>
      </p:sp>
    </p:spTree>
    <p:extLst>
      <p:ext uri="{BB962C8B-B14F-4D97-AF65-F5344CB8AC3E}">
        <p14:creationId xmlns:p14="http://schemas.microsoft.com/office/powerpoint/2010/main" val="39706685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32000"/>
                <a:lumOff val="68000"/>
                <a:alpha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13A7D59D-A1F6-4D56-A9E5-E515ADB0538A}"/>
              </a:ext>
            </a:extLst>
          </p:cNvPr>
          <p:cNvSpPr txBox="1"/>
          <p:nvPr/>
        </p:nvSpPr>
        <p:spPr>
          <a:xfrm>
            <a:off x="0" y="542070"/>
            <a:ext cx="118950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rgbClr val="002060"/>
                </a:solidFill>
              </a:rPr>
              <a:t>Curso de formación de mediadores e mediadoras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10E4482-7F8D-489B-BA4F-B196E5904CDD}"/>
              </a:ext>
            </a:extLst>
          </p:cNvPr>
          <p:cNvSpPr txBox="1"/>
          <p:nvPr/>
        </p:nvSpPr>
        <p:spPr>
          <a:xfrm>
            <a:off x="270643" y="1074581"/>
            <a:ext cx="1092550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s-ES" dirty="0"/>
              <a:t>Entre 12 e 15 horas, </a:t>
            </a:r>
            <a:r>
              <a:rPr lang="es-ES" dirty="0" err="1"/>
              <a:t>podéndose</a:t>
            </a:r>
            <a:r>
              <a:rPr lang="es-ES" dirty="0"/>
              <a:t> organizar de varios </a:t>
            </a:r>
            <a:r>
              <a:rPr lang="es-ES" dirty="0" err="1"/>
              <a:t>xeitos</a:t>
            </a:r>
            <a:r>
              <a:rPr lang="es-ES" dirty="0"/>
              <a:t>, en función das características de cada centro.</a:t>
            </a:r>
          </a:p>
          <a:p>
            <a:pPr marL="285750" indent="-285750">
              <a:buFontTx/>
              <a:buChar char="-"/>
            </a:pPr>
            <a:r>
              <a:rPr lang="es-ES" dirty="0"/>
              <a:t>Necesario para poder mediar.  </a:t>
            </a:r>
          </a:p>
          <a:p>
            <a:pPr marL="285750" indent="-285750">
              <a:buFontTx/>
              <a:buChar char="-"/>
            </a:pPr>
            <a:r>
              <a:rPr lang="es-ES" dirty="0"/>
              <a:t>Alumnado preseleccionado </a:t>
            </a:r>
            <a:r>
              <a:rPr lang="es-ES" dirty="0" err="1"/>
              <a:t>ou</a:t>
            </a:r>
            <a:r>
              <a:rPr lang="es-ES" dirty="0"/>
              <a:t> non. </a:t>
            </a:r>
          </a:p>
          <a:p>
            <a:pPr marL="285750" indent="-285750">
              <a:buFontTx/>
              <a:buChar char="-"/>
            </a:pPr>
            <a:r>
              <a:rPr lang="es-ES" dirty="0"/>
              <a:t>É importante que se forme alumnado e profesorado, </a:t>
            </a:r>
            <a:r>
              <a:rPr lang="es-ES" dirty="0" err="1"/>
              <a:t>aberto</a:t>
            </a:r>
            <a:r>
              <a:rPr lang="es-ES" dirty="0"/>
              <a:t> á familias e </a:t>
            </a:r>
            <a:r>
              <a:rPr lang="es-ES" dirty="0" err="1"/>
              <a:t>persoal</a:t>
            </a:r>
            <a:r>
              <a:rPr lang="es-ES" dirty="0"/>
              <a:t> non docente. </a:t>
            </a:r>
          </a:p>
          <a:p>
            <a:pPr marL="285750" indent="-285750">
              <a:buFontTx/>
              <a:buChar char="-"/>
            </a:pPr>
            <a:r>
              <a:rPr lang="es-ES" dirty="0"/>
              <a:t>Hai </a:t>
            </a:r>
            <a:r>
              <a:rPr lang="es-ES" dirty="0" err="1"/>
              <a:t>opcións</a:t>
            </a:r>
            <a:r>
              <a:rPr lang="es-ES" dirty="0"/>
              <a:t> de formación desde empresas a docentes mediadores, entre eles a Rede Xesús R. Jares. </a:t>
            </a:r>
          </a:p>
          <a:p>
            <a:pPr marL="285750" indent="-285750">
              <a:buFontTx/>
              <a:buChar char="-"/>
            </a:pPr>
            <a:endParaRPr lang="es-ES" dirty="0"/>
          </a:p>
          <a:p>
            <a:pPr marL="285750" indent="-285750">
              <a:buFontTx/>
              <a:buChar char="-"/>
            </a:pPr>
            <a:endParaRPr lang="es-E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80307DA-0A8E-493A-8D77-3E617F948E54}"/>
              </a:ext>
            </a:extLst>
          </p:cNvPr>
          <p:cNvSpPr txBox="1"/>
          <p:nvPr/>
        </p:nvSpPr>
        <p:spPr>
          <a:xfrm>
            <a:off x="270643" y="2735318"/>
            <a:ext cx="44695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Que se </a:t>
            </a:r>
            <a:r>
              <a:rPr lang="es-ES" b="1" dirty="0" err="1"/>
              <a:t>traballa</a:t>
            </a:r>
            <a:r>
              <a:rPr lang="es-ES" b="1" dirty="0"/>
              <a:t> no curso?</a:t>
            </a:r>
          </a:p>
          <a:p>
            <a:pPr marL="285750" indent="-285750">
              <a:buFontTx/>
              <a:buChar char="-"/>
            </a:pPr>
            <a:r>
              <a:rPr lang="es-ES" dirty="0"/>
              <a:t>Visión positiva do </a:t>
            </a:r>
            <a:r>
              <a:rPr lang="es-ES" dirty="0" err="1"/>
              <a:t>conflito</a:t>
            </a:r>
            <a:r>
              <a:rPr lang="es-ES" dirty="0"/>
              <a:t>.</a:t>
            </a:r>
          </a:p>
          <a:p>
            <a:pPr marL="285750" indent="-285750">
              <a:buFontTx/>
              <a:buChar char="-"/>
            </a:pPr>
            <a:r>
              <a:rPr lang="es-ES" dirty="0"/>
              <a:t>Fases dos </a:t>
            </a:r>
            <a:r>
              <a:rPr lang="es-ES" dirty="0" err="1"/>
              <a:t>conflitos</a:t>
            </a:r>
            <a:r>
              <a:rPr lang="es-ES" dirty="0"/>
              <a:t>.</a:t>
            </a:r>
          </a:p>
          <a:p>
            <a:pPr marL="285750" indent="-285750">
              <a:buFontTx/>
              <a:buChar char="-"/>
            </a:pPr>
            <a:r>
              <a:rPr lang="es-ES" dirty="0"/>
              <a:t>Estilos de comunicación.</a:t>
            </a:r>
          </a:p>
          <a:p>
            <a:pPr marL="285750" indent="-285750">
              <a:buFontTx/>
              <a:buChar char="-"/>
            </a:pPr>
            <a:r>
              <a:rPr lang="es-ES" dirty="0" err="1"/>
              <a:t>Ferramentas</a:t>
            </a:r>
            <a:r>
              <a:rPr lang="es-ES" dirty="0"/>
              <a:t> de mediación.</a:t>
            </a:r>
          </a:p>
          <a:p>
            <a:pPr marL="285750" indent="-285750">
              <a:buFontTx/>
              <a:buChar char="-"/>
            </a:pPr>
            <a:r>
              <a:rPr lang="es-ES" dirty="0"/>
              <a:t>Proceso de mediación. </a:t>
            </a:r>
          </a:p>
          <a:p>
            <a:pPr marL="285750" indent="-285750">
              <a:buFontTx/>
              <a:buChar char="-"/>
            </a:pPr>
            <a:r>
              <a:rPr lang="es-ES" dirty="0"/>
              <a:t>Documentos de mediación. </a:t>
            </a:r>
          </a:p>
          <a:p>
            <a:pPr marL="285750" indent="-285750">
              <a:buFontTx/>
              <a:buChar char="-"/>
            </a:pPr>
            <a:r>
              <a:rPr lang="es-ES" dirty="0"/>
              <a:t>Identificando o acoso (observadores/as)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EEC1AE3-9B41-4115-8AC2-8B72EE664ECA}"/>
              </a:ext>
            </a:extLst>
          </p:cNvPr>
          <p:cNvSpPr txBox="1"/>
          <p:nvPr/>
        </p:nvSpPr>
        <p:spPr>
          <a:xfrm>
            <a:off x="457200" y="5320863"/>
            <a:ext cx="5005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/>
              <a:t>Metodoloxía</a:t>
            </a:r>
            <a:endParaRPr lang="es-ES" dirty="0"/>
          </a:p>
          <a:p>
            <a:r>
              <a:rPr lang="es-ES" dirty="0"/>
              <a:t>Activa, con dinámicas de grupo e </a:t>
            </a:r>
            <a:r>
              <a:rPr lang="es-ES" dirty="0" err="1"/>
              <a:t>dramatizacións</a:t>
            </a:r>
            <a:r>
              <a:rPr lang="es-ES" dirty="0"/>
              <a:t>.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4E258AD-2919-4F5B-A2DF-824CFECB6EEB}"/>
              </a:ext>
            </a:extLst>
          </p:cNvPr>
          <p:cNvSpPr txBox="1"/>
          <p:nvPr/>
        </p:nvSpPr>
        <p:spPr>
          <a:xfrm>
            <a:off x="6624144" y="3312573"/>
            <a:ext cx="48925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Fases da formación</a:t>
            </a:r>
          </a:p>
          <a:p>
            <a:pPr marL="342900" indent="-342900">
              <a:buAutoNum type="arabicPeriod"/>
            </a:pPr>
            <a:r>
              <a:rPr lang="es-ES" dirty="0"/>
              <a:t>Curso de formación.</a:t>
            </a:r>
          </a:p>
          <a:p>
            <a:pPr marL="342900" indent="-342900">
              <a:buAutoNum type="arabicPeriod"/>
            </a:pPr>
            <a:r>
              <a:rPr lang="es-ES" dirty="0" err="1"/>
              <a:t>Primeira</a:t>
            </a:r>
            <a:r>
              <a:rPr lang="es-ES" dirty="0"/>
              <a:t> mediación real.</a:t>
            </a:r>
          </a:p>
          <a:p>
            <a:pPr marL="342900" indent="-342900">
              <a:buAutoNum type="arabicPeriod"/>
            </a:pPr>
            <a:r>
              <a:rPr lang="es-ES" dirty="0" err="1"/>
              <a:t>Avaliación</a:t>
            </a:r>
            <a:r>
              <a:rPr lang="es-ES" dirty="0"/>
              <a:t> da </a:t>
            </a:r>
            <a:r>
              <a:rPr lang="es-ES" dirty="0" err="1"/>
              <a:t>primeira</a:t>
            </a:r>
            <a:r>
              <a:rPr lang="es-ES" dirty="0"/>
              <a:t> mediación.</a:t>
            </a:r>
          </a:p>
          <a:p>
            <a:pPr marL="342900" indent="-342900">
              <a:buAutoNum type="arabicPeriod"/>
            </a:pPr>
            <a:r>
              <a:rPr lang="es-ES" dirty="0"/>
              <a:t>Segunda mediación real.</a:t>
            </a:r>
          </a:p>
          <a:p>
            <a:pPr marL="342900" indent="-342900">
              <a:buAutoNum type="arabicPeriod"/>
            </a:pPr>
            <a:r>
              <a:rPr lang="es-ES" dirty="0" err="1"/>
              <a:t>Avaliación</a:t>
            </a:r>
            <a:r>
              <a:rPr lang="es-ES" dirty="0"/>
              <a:t> da segunda mediación.</a:t>
            </a:r>
          </a:p>
        </p:txBody>
      </p:sp>
    </p:spTree>
    <p:extLst>
      <p:ext uri="{BB962C8B-B14F-4D97-AF65-F5344CB8AC3E}">
        <p14:creationId xmlns:p14="http://schemas.microsoft.com/office/powerpoint/2010/main" val="22371650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32000"/>
                <a:lumOff val="68000"/>
                <a:alpha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13A7D59D-A1F6-4D56-A9E5-E515ADB0538A}"/>
              </a:ext>
            </a:extLst>
          </p:cNvPr>
          <p:cNvSpPr txBox="1"/>
          <p:nvPr/>
        </p:nvSpPr>
        <p:spPr>
          <a:xfrm>
            <a:off x="148458" y="52947"/>
            <a:ext cx="118950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rgbClr val="002060"/>
                </a:solidFill>
              </a:rPr>
              <a:t>Curso de formación de mediadores e mediadoras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8F214EC-1323-4BEB-8ABE-05ECEC6253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08" y="2124403"/>
            <a:ext cx="2971799" cy="297179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542C89E-4BBE-4F85-BF95-96E26B889A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1574" y="819806"/>
            <a:ext cx="2609194" cy="2609194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2B80F79F-E106-4276-AD46-53017B0062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8440" y="3965026"/>
            <a:ext cx="2627585" cy="2627585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37680AD9-3FB7-4324-B0CD-FAA40747EC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965" y="1258613"/>
            <a:ext cx="4960884" cy="496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656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32000"/>
                <a:lumOff val="68000"/>
                <a:alpha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13A7D59D-A1F6-4D56-A9E5-E515ADB0538A}"/>
              </a:ext>
            </a:extLst>
          </p:cNvPr>
          <p:cNvSpPr txBox="1"/>
          <p:nvPr/>
        </p:nvSpPr>
        <p:spPr>
          <a:xfrm>
            <a:off x="1801833" y="542070"/>
            <a:ext cx="7323221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s-E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  <a:p>
            <a:pPr algn="ctr"/>
            <a:r>
              <a:rPr lang="es-ES" sz="6000" dirty="0"/>
              <a:t>Pódense mediar todos os </a:t>
            </a:r>
            <a:r>
              <a:rPr lang="es-ES" sz="6000" dirty="0" err="1"/>
              <a:t>conflitos</a:t>
            </a:r>
            <a:r>
              <a:rPr lang="es-ES" sz="6000" dirty="0"/>
              <a:t> do instituto?</a:t>
            </a:r>
          </a:p>
        </p:txBody>
      </p:sp>
    </p:spTree>
    <p:extLst>
      <p:ext uri="{BB962C8B-B14F-4D97-AF65-F5344CB8AC3E}">
        <p14:creationId xmlns:p14="http://schemas.microsoft.com/office/powerpoint/2010/main" val="32730427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32000"/>
                <a:lumOff val="68000"/>
                <a:alpha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13A7D59D-A1F6-4D56-A9E5-E515ADB0538A}"/>
              </a:ext>
            </a:extLst>
          </p:cNvPr>
          <p:cNvSpPr txBox="1"/>
          <p:nvPr/>
        </p:nvSpPr>
        <p:spPr>
          <a:xfrm>
            <a:off x="1801833" y="542070"/>
            <a:ext cx="732322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s-ES" sz="6000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67CE697-A08B-48CD-966E-25748CE1E1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053" y="116490"/>
            <a:ext cx="9733893" cy="6489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1690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32000"/>
                <a:lumOff val="68000"/>
                <a:alpha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13A7D59D-A1F6-4D56-A9E5-E515ADB0538A}"/>
              </a:ext>
            </a:extLst>
          </p:cNvPr>
          <p:cNvSpPr txBox="1"/>
          <p:nvPr/>
        </p:nvSpPr>
        <p:spPr>
          <a:xfrm>
            <a:off x="1801833" y="542070"/>
            <a:ext cx="732322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s-E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  <a:p>
            <a:pPr algn="ctr"/>
            <a:r>
              <a:rPr lang="es-ES" sz="6000" dirty="0"/>
              <a:t>Que di a normativa sobre a mediación?</a:t>
            </a:r>
          </a:p>
        </p:txBody>
      </p:sp>
    </p:spTree>
    <p:extLst>
      <p:ext uri="{BB962C8B-B14F-4D97-AF65-F5344CB8AC3E}">
        <p14:creationId xmlns:p14="http://schemas.microsoft.com/office/powerpoint/2010/main" val="4811494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32000"/>
                <a:lumOff val="68000"/>
                <a:alpha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13A7D59D-A1F6-4D56-A9E5-E515ADB0538A}"/>
              </a:ext>
            </a:extLst>
          </p:cNvPr>
          <p:cNvSpPr txBox="1"/>
          <p:nvPr/>
        </p:nvSpPr>
        <p:spPr>
          <a:xfrm>
            <a:off x="141889" y="260132"/>
            <a:ext cx="113275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200" dirty="0" err="1"/>
              <a:t>Lei</a:t>
            </a:r>
            <a:r>
              <a:rPr lang="es-ES" sz="3200" dirty="0"/>
              <a:t> Orgánica de Educación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5FFD260-920E-481E-8728-F4B7A836AE6F}"/>
              </a:ext>
            </a:extLst>
          </p:cNvPr>
          <p:cNvSpPr txBox="1"/>
          <p:nvPr/>
        </p:nvSpPr>
        <p:spPr>
          <a:xfrm>
            <a:off x="472966" y="930166"/>
            <a:ext cx="1143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b="1" dirty="0"/>
              <a:t>Artigo 2. </a:t>
            </a:r>
            <a:r>
              <a:rPr lang="es-ES" b="1" dirty="0" err="1"/>
              <a:t>Fins</a:t>
            </a:r>
            <a:r>
              <a:rPr lang="es-ES" b="1" dirty="0"/>
              <a:t> da Educación.</a:t>
            </a:r>
            <a:br>
              <a:rPr lang="es-ES" dirty="0"/>
            </a:br>
            <a:r>
              <a:rPr lang="es-ES" dirty="0"/>
              <a:t>O sistema educativo español </a:t>
            </a:r>
            <a:r>
              <a:rPr lang="es-ES" dirty="0" err="1"/>
              <a:t>orientarase</a:t>
            </a:r>
            <a:r>
              <a:rPr lang="es-ES" dirty="0"/>
              <a:t> á consecución dos </a:t>
            </a:r>
            <a:r>
              <a:rPr lang="es-ES" dirty="0" err="1"/>
              <a:t>seguintes</a:t>
            </a:r>
            <a:r>
              <a:rPr lang="es-ES" dirty="0"/>
              <a:t> </a:t>
            </a:r>
            <a:r>
              <a:rPr lang="es-ES" dirty="0" err="1"/>
              <a:t>fins</a:t>
            </a:r>
            <a:r>
              <a:rPr lang="es-ES" dirty="0"/>
              <a:t>:</a:t>
            </a:r>
          </a:p>
          <a:p>
            <a:pPr algn="l"/>
            <a:r>
              <a:rPr lang="es-ES" b="1" dirty="0"/>
              <a:t>c)</a:t>
            </a:r>
            <a:r>
              <a:rPr lang="es-ES" dirty="0"/>
              <a:t> A educación no </a:t>
            </a:r>
            <a:r>
              <a:rPr lang="es-ES" dirty="0" err="1"/>
              <a:t>exercicio</a:t>
            </a:r>
            <a:r>
              <a:rPr lang="es-ES" dirty="0"/>
              <a:t> da tolerancia e da </a:t>
            </a:r>
            <a:r>
              <a:rPr lang="es-ES" dirty="0" err="1"/>
              <a:t>liberdade</a:t>
            </a:r>
            <a:r>
              <a:rPr lang="es-ES" dirty="0"/>
              <a:t> dentro dos principios democráticos de convivencia, así como </a:t>
            </a:r>
            <a:r>
              <a:rPr lang="es-ES" dirty="0" err="1"/>
              <a:t>na</a:t>
            </a:r>
            <a:r>
              <a:rPr lang="es-ES" dirty="0"/>
              <a:t> prevención de </a:t>
            </a:r>
            <a:r>
              <a:rPr lang="es-ES" dirty="0" err="1"/>
              <a:t>conflitos</a:t>
            </a:r>
            <a:r>
              <a:rPr lang="es-ES" dirty="0"/>
              <a:t> e </a:t>
            </a:r>
            <a:r>
              <a:rPr lang="es-ES" b="1" dirty="0" err="1">
                <a:solidFill>
                  <a:srgbClr val="7030A0"/>
                </a:solidFill>
              </a:rPr>
              <a:t>na</a:t>
            </a:r>
            <a:r>
              <a:rPr lang="es-ES" b="1" dirty="0">
                <a:solidFill>
                  <a:srgbClr val="7030A0"/>
                </a:solidFill>
              </a:rPr>
              <a:t> resolución pacífica </a:t>
            </a:r>
            <a:r>
              <a:rPr lang="es-ES" dirty="0"/>
              <a:t>dos mesmos.</a:t>
            </a:r>
            <a:endParaRPr lang="es-ES" b="0" i="0" dirty="0">
              <a:solidFill>
                <a:srgbClr val="000000"/>
              </a:solidFill>
              <a:effectLst/>
              <a:latin typeface="verdana" panose="020B060403050404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F207557-64E2-4539-8B6E-EB0917C4EE26}"/>
              </a:ext>
            </a:extLst>
          </p:cNvPr>
          <p:cNvSpPr txBox="1"/>
          <p:nvPr/>
        </p:nvSpPr>
        <p:spPr>
          <a:xfrm>
            <a:off x="472966" y="2483068"/>
            <a:ext cx="1143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b="1" dirty="0"/>
              <a:t>Artigo 127. Competencias do </a:t>
            </a:r>
            <a:r>
              <a:rPr lang="es-ES" b="1" dirty="0" err="1"/>
              <a:t>Consello</a:t>
            </a:r>
            <a:r>
              <a:rPr lang="es-ES" b="1" dirty="0"/>
              <a:t> Escolar.</a:t>
            </a:r>
            <a:br>
              <a:rPr lang="es-ES" dirty="0"/>
            </a:br>
            <a:r>
              <a:rPr lang="es-ES" b="1" dirty="0"/>
              <a:t>g)</a:t>
            </a:r>
            <a:r>
              <a:rPr lang="es-ES" dirty="0"/>
              <a:t> </a:t>
            </a:r>
            <a:r>
              <a:rPr lang="es-ES" dirty="0" err="1"/>
              <a:t>Propoñer</a:t>
            </a:r>
            <a:r>
              <a:rPr lang="es-ES" dirty="0"/>
              <a:t> medidas e iniciativas que </a:t>
            </a:r>
            <a:r>
              <a:rPr lang="es-ES" dirty="0" err="1"/>
              <a:t>favorezan</a:t>
            </a:r>
            <a:r>
              <a:rPr lang="es-ES" dirty="0"/>
              <a:t> os estilos de vida </a:t>
            </a:r>
            <a:r>
              <a:rPr lang="es-ES" dirty="0" err="1"/>
              <a:t>saudable</a:t>
            </a:r>
            <a:r>
              <a:rPr lang="es-ES" dirty="0"/>
              <a:t>, a convivencia no centro, a </a:t>
            </a:r>
            <a:r>
              <a:rPr lang="es-ES" dirty="0" err="1"/>
              <a:t>igualdade</a:t>
            </a:r>
            <a:r>
              <a:rPr lang="es-ES" dirty="0"/>
              <a:t> efectiva de mulleres e </a:t>
            </a:r>
            <a:r>
              <a:rPr lang="es-ES" dirty="0" err="1"/>
              <a:t>homes</a:t>
            </a:r>
            <a:r>
              <a:rPr lang="es-ES" dirty="0"/>
              <a:t>, a non discriminación, a prevención do acoso escolar e da violencia de </a:t>
            </a:r>
            <a:r>
              <a:rPr lang="es-ES" dirty="0" err="1"/>
              <a:t>xénero</a:t>
            </a:r>
            <a:r>
              <a:rPr lang="es-ES" dirty="0"/>
              <a:t> e a </a:t>
            </a:r>
            <a:r>
              <a:rPr lang="es-ES" b="1" dirty="0">
                <a:solidFill>
                  <a:srgbClr val="7030A0"/>
                </a:solidFill>
              </a:rPr>
              <a:t>resolución pacífica de </a:t>
            </a:r>
            <a:r>
              <a:rPr lang="es-ES" b="1" dirty="0" err="1">
                <a:solidFill>
                  <a:srgbClr val="7030A0"/>
                </a:solidFill>
              </a:rPr>
              <a:t>conflitos</a:t>
            </a:r>
            <a:r>
              <a:rPr lang="es-ES" b="1" dirty="0">
                <a:solidFill>
                  <a:srgbClr val="7030A0"/>
                </a:solidFill>
              </a:rPr>
              <a:t> en todos os ámbitos da vida </a:t>
            </a:r>
            <a:r>
              <a:rPr lang="es-ES" b="1" dirty="0" err="1">
                <a:solidFill>
                  <a:srgbClr val="7030A0"/>
                </a:solidFill>
              </a:rPr>
              <a:t>persoal</a:t>
            </a:r>
            <a:r>
              <a:rPr lang="es-ES" b="1" dirty="0">
                <a:solidFill>
                  <a:srgbClr val="7030A0"/>
                </a:solidFill>
              </a:rPr>
              <a:t>, familiar e social.</a:t>
            </a:r>
            <a:endParaRPr lang="es-ES" b="1" i="0" dirty="0">
              <a:solidFill>
                <a:srgbClr val="7030A0"/>
              </a:solidFill>
              <a:effectLst/>
              <a:latin typeface="verdana" panose="020B060403050404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EA4955A-5289-4E1C-BFB0-3B7F0F3E0252}"/>
              </a:ext>
            </a:extLst>
          </p:cNvPr>
          <p:cNvSpPr txBox="1"/>
          <p:nvPr/>
        </p:nvSpPr>
        <p:spPr>
          <a:xfrm>
            <a:off x="472966" y="4035970"/>
            <a:ext cx="112329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b="1" dirty="0"/>
              <a:t>Artigo 132. </a:t>
            </a:r>
            <a:r>
              <a:rPr lang="pt-BR" b="1" dirty="0" err="1"/>
              <a:t>Competencias</a:t>
            </a:r>
            <a:r>
              <a:rPr lang="pt-BR" b="1" dirty="0"/>
              <a:t> do </a:t>
            </a:r>
            <a:r>
              <a:rPr lang="pt-BR" b="1" dirty="0" err="1"/>
              <a:t>director</a:t>
            </a:r>
            <a:r>
              <a:rPr lang="pt-BR" b="1" dirty="0"/>
              <a:t> ou </a:t>
            </a:r>
            <a:r>
              <a:rPr lang="pt-BR" b="1" dirty="0" err="1"/>
              <a:t>directora</a:t>
            </a:r>
            <a:r>
              <a:rPr lang="pt-BR" b="1" dirty="0"/>
              <a:t>.</a:t>
            </a:r>
            <a:br>
              <a:rPr lang="pt-BR" dirty="0"/>
            </a:br>
            <a:r>
              <a:rPr lang="pt-BR" dirty="0" err="1"/>
              <a:t>Son</a:t>
            </a:r>
            <a:r>
              <a:rPr lang="pt-BR" dirty="0"/>
              <a:t> </a:t>
            </a:r>
            <a:r>
              <a:rPr lang="pt-BR" dirty="0" err="1"/>
              <a:t>competencias</a:t>
            </a:r>
            <a:r>
              <a:rPr lang="pt-BR" dirty="0"/>
              <a:t> do </a:t>
            </a:r>
            <a:r>
              <a:rPr lang="pt-BR" dirty="0" err="1"/>
              <a:t>director</a:t>
            </a:r>
            <a:r>
              <a:rPr lang="pt-BR" dirty="0"/>
              <a:t> ou </a:t>
            </a:r>
            <a:r>
              <a:rPr lang="pt-BR" dirty="0" err="1"/>
              <a:t>directora</a:t>
            </a:r>
            <a:r>
              <a:rPr lang="pt-BR" dirty="0"/>
              <a:t>:</a:t>
            </a:r>
            <a:br>
              <a:rPr lang="pt-BR" dirty="0"/>
            </a:br>
            <a:r>
              <a:rPr lang="pt-BR" b="1" dirty="0"/>
              <a:t>f)</a:t>
            </a:r>
            <a:r>
              <a:rPr lang="pt-BR" dirty="0"/>
              <a:t> Favorecer a </a:t>
            </a:r>
            <a:r>
              <a:rPr lang="pt-BR" dirty="0" err="1"/>
              <a:t>convivencia</a:t>
            </a:r>
            <a:r>
              <a:rPr lang="pt-BR" dirty="0"/>
              <a:t> no centro, </a:t>
            </a:r>
            <a:r>
              <a:rPr lang="pt-BR" b="1" dirty="0">
                <a:solidFill>
                  <a:srgbClr val="7030A0"/>
                </a:solidFill>
              </a:rPr>
              <a:t>garantir a </a:t>
            </a:r>
            <a:r>
              <a:rPr lang="pt-BR" b="1" dirty="0" err="1">
                <a:solidFill>
                  <a:srgbClr val="7030A0"/>
                </a:solidFill>
              </a:rPr>
              <a:t>mediación</a:t>
            </a:r>
            <a:r>
              <a:rPr lang="pt-BR" b="1" dirty="0">
                <a:solidFill>
                  <a:srgbClr val="7030A0"/>
                </a:solidFill>
              </a:rPr>
              <a:t> na </a:t>
            </a:r>
            <a:r>
              <a:rPr lang="pt-BR" b="1" dirty="0" err="1">
                <a:solidFill>
                  <a:srgbClr val="7030A0"/>
                </a:solidFill>
              </a:rPr>
              <a:t>resolución</a:t>
            </a:r>
            <a:r>
              <a:rPr lang="pt-BR" b="1" dirty="0">
                <a:solidFill>
                  <a:srgbClr val="7030A0"/>
                </a:solidFill>
              </a:rPr>
              <a:t> dos conflitos </a:t>
            </a:r>
            <a:r>
              <a:rPr lang="pt-BR" dirty="0"/>
              <a:t>e </a:t>
            </a:r>
            <a:r>
              <a:rPr lang="pt-BR" dirty="0" err="1"/>
              <a:t>impoñer</a:t>
            </a:r>
            <a:r>
              <a:rPr lang="pt-BR" dirty="0"/>
              <a:t> as medidas </a:t>
            </a:r>
            <a:r>
              <a:rPr lang="pt-BR" dirty="0" err="1"/>
              <a:t>correctoras</a:t>
            </a:r>
            <a:r>
              <a:rPr lang="pt-BR" dirty="0"/>
              <a:t> que </a:t>
            </a:r>
            <a:r>
              <a:rPr lang="pt-BR" dirty="0" err="1"/>
              <a:t>correspondan</a:t>
            </a:r>
            <a:r>
              <a:rPr lang="pt-BR" dirty="0"/>
              <a:t> ao </a:t>
            </a:r>
            <a:r>
              <a:rPr lang="pt-BR" dirty="0" err="1"/>
              <a:t>alumnado</a:t>
            </a:r>
            <a:r>
              <a:rPr lang="pt-BR" dirty="0"/>
              <a:t>, </a:t>
            </a:r>
            <a:r>
              <a:rPr lang="pt-BR" dirty="0" err="1"/>
              <a:t>en</a:t>
            </a:r>
            <a:r>
              <a:rPr lang="pt-BR" dirty="0"/>
              <a:t> cumprimento da normativa </a:t>
            </a:r>
            <a:r>
              <a:rPr lang="pt-BR" dirty="0" err="1"/>
              <a:t>vixente</a:t>
            </a:r>
            <a:r>
              <a:rPr lang="pt-BR" dirty="0"/>
              <a:t>, </a:t>
            </a:r>
            <a:r>
              <a:rPr lang="pt-BR" dirty="0" err="1"/>
              <a:t>sen</a:t>
            </a:r>
            <a:r>
              <a:rPr lang="pt-BR" dirty="0"/>
              <a:t> </a:t>
            </a:r>
            <a:r>
              <a:rPr lang="pt-BR" dirty="0" err="1"/>
              <a:t>prexuízo</a:t>
            </a:r>
            <a:r>
              <a:rPr lang="pt-BR" dirty="0"/>
              <a:t> das </a:t>
            </a:r>
            <a:r>
              <a:rPr lang="pt-BR" dirty="0" err="1"/>
              <a:t>competencias</a:t>
            </a:r>
            <a:r>
              <a:rPr lang="pt-BR" dirty="0"/>
              <a:t> atribuídas ao </a:t>
            </a:r>
            <a:r>
              <a:rPr lang="pt-BR" dirty="0" err="1"/>
              <a:t>Consello</a:t>
            </a:r>
            <a:r>
              <a:rPr lang="pt-BR" dirty="0"/>
              <a:t> Escolar no artigo 127 desta Lei. Para tal </a:t>
            </a:r>
            <a:r>
              <a:rPr lang="pt-BR" dirty="0" err="1"/>
              <a:t>fin</a:t>
            </a:r>
            <a:r>
              <a:rPr lang="pt-BR" dirty="0"/>
              <a:t>, </a:t>
            </a:r>
            <a:r>
              <a:rPr lang="pt-BR" dirty="0" err="1"/>
              <a:t>promoverase</a:t>
            </a:r>
            <a:r>
              <a:rPr lang="pt-BR" dirty="0"/>
              <a:t> a </a:t>
            </a:r>
            <a:r>
              <a:rPr lang="pt-BR" dirty="0" err="1"/>
              <a:t>axilización</a:t>
            </a:r>
            <a:r>
              <a:rPr lang="pt-BR" dirty="0"/>
              <a:t> dos </a:t>
            </a:r>
            <a:r>
              <a:rPr lang="pt-BR" dirty="0" err="1"/>
              <a:t>procedementos</a:t>
            </a:r>
            <a:r>
              <a:rPr lang="pt-BR" dirty="0"/>
              <a:t> para a </a:t>
            </a:r>
            <a:r>
              <a:rPr lang="pt-BR" dirty="0" err="1"/>
              <a:t>resolución</a:t>
            </a:r>
            <a:r>
              <a:rPr lang="pt-BR" dirty="0"/>
              <a:t> dos conflitos nos centros.</a:t>
            </a:r>
            <a:endParaRPr lang="es-ES" b="0" i="0" dirty="0">
              <a:solidFill>
                <a:srgbClr val="000000"/>
              </a:solidFill>
              <a:effectLst/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529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32000"/>
                <a:lumOff val="68000"/>
                <a:alpha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13A7D59D-A1F6-4D56-A9E5-E515ADB0538A}"/>
              </a:ext>
            </a:extLst>
          </p:cNvPr>
          <p:cNvSpPr txBox="1"/>
          <p:nvPr/>
        </p:nvSpPr>
        <p:spPr>
          <a:xfrm>
            <a:off x="141889" y="260132"/>
            <a:ext cx="1132752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0" dirty="0">
                <a:solidFill>
                  <a:srgbClr val="000000"/>
                </a:solidFill>
                <a:effectLst/>
              </a:rPr>
              <a:t>DECRETO 8/2015  de convivencia e participación da </a:t>
            </a:r>
            <a:r>
              <a:rPr lang="es-ES" sz="2800" b="0" dirty="0" err="1">
                <a:solidFill>
                  <a:srgbClr val="000000"/>
                </a:solidFill>
                <a:effectLst/>
              </a:rPr>
              <a:t>comunidade</a:t>
            </a:r>
            <a:r>
              <a:rPr lang="es-ES" sz="2800" b="0" dirty="0">
                <a:solidFill>
                  <a:srgbClr val="000000"/>
                </a:solidFill>
                <a:effectLst/>
              </a:rPr>
              <a:t> educativa en materia de convivencia escolar</a:t>
            </a:r>
            <a:endParaRPr lang="es-ES" sz="280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FF1CC4B-AC62-4485-A144-CB11331F686F}"/>
              </a:ext>
            </a:extLst>
          </p:cNvPr>
          <p:cNvSpPr txBox="1"/>
          <p:nvPr/>
        </p:nvSpPr>
        <p:spPr>
          <a:xfrm>
            <a:off x="321878" y="1414598"/>
            <a:ext cx="11248697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/>
            <a:r>
              <a:rPr lang="pt-BR" sz="2400" b="0" i="0" u="none" strike="noStrike" dirty="0">
                <a:solidFill>
                  <a:srgbClr val="000000"/>
                </a:solidFill>
                <a:effectLst/>
                <a:latin typeface="+mj-lt"/>
              </a:rPr>
              <a:t>Artigo 51. </a:t>
            </a:r>
            <a:r>
              <a:rPr lang="pt-BR" sz="24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Intervención</a:t>
            </a:r>
            <a:r>
              <a:rPr lang="pt-BR" sz="2400" b="0" i="0" u="none" strike="noStrike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pt-BR" sz="24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dunha</a:t>
            </a:r>
            <a:r>
              <a:rPr lang="pt-BR" sz="2400" b="0" i="0" u="none" strike="noStrike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pt-BR" sz="24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persoa</a:t>
            </a:r>
            <a:r>
              <a:rPr lang="pt-BR" sz="2400" b="0" i="0" u="none" strike="noStrike" dirty="0">
                <a:solidFill>
                  <a:srgbClr val="000000"/>
                </a:solidFill>
                <a:effectLst/>
                <a:latin typeface="+mj-lt"/>
              </a:rPr>
              <a:t> mediadora no </a:t>
            </a:r>
            <a:r>
              <a:rPr lang="pt-BR" sz="24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procedemento</a:t>
            </a:r>
            <a:r>
              <a:rPr lang="pt-BR" sz="2400" b="0" i="0" u="none" strike="noStrike" dirty="0">
                <a:solidFill>
                  <a:srgbClr val="000000"/>
                </a:solidFill>
                <a:effectLst/>
                <a:latin typeface="+mj-lt"/>
              </a:rPr>
              <a:t> conciliado</a:t>
            </a:r>
          </a:p>
          <a:p>
            <a:pPr algn="just" fontAlgn="base"/>
            <a:endParaRPr lang="pt-BR" sz="2400" b="0" i="0" u="none" strike="noStrike" dirty="0">
              <a:solidFill>
                <a:srgbClr val="000000"/>
              </a:solidFill>
              <a:effectLst/>
              <a:latin typeface="+mj-lt"/>
            </a:endParaRPr>
          </a:p>
          <a:p>
            <a:pPr algn="just" fontAlgn="base"/>
            <a:r>
              <a:rPr lang="pt-BR" sz="2400" b="0" i="0" u="none" strike="noStrike" dirty="0">
                <a:solidFill>
                  <a:srgbClr val="000000"/>
                </a:solidFill>
                <a:effectLst/>
                <a:latin typeface="+mj-lt"/>
              </a:rPr>
              <a:t>1. No </a:t>
            </a:r>
            <a:r>
              <a:rPr lang="pt-BR" sz="24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procedemento</a:t>
            </a:r>
            <a:r>
              <a:rPr lang="pt-BR" sz="2400" b="0" i="0" u="none" strike="noStrike" dirty="0">
                <a:solidFill>
                  <a:srgbClr val="000000"/>
                </a:solidFill>
                <a:effectLst/>
                <a:latin typeface="+mj-lt"/>
              </a:rPr>
              <a:t> conciliado </a:t>
            </a:r>
            <a:r>
              <a:rPr lang="pt-BR" sz="24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actuará</a:t>
            </a:r>
            <a:r>
              <a:rPr lang="pt-BR" sz="2400" b="0" i="0" u="none" strike="noStrike" dirty="0">
                <a:solidFill>
                  <a:srgbClr val="000000"/>
                </a:solidFill>
                <a:effectLst/>
                <a:latin typeface="+mj-lt"/>
              </a:rPr>
              <a:t> unha </a:t>
            </a:r>
            <a:r>
              <a:rPr lang="pt-BR" sz="24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persoa</a:t>
            </a:r>
            <a:r>
              <a:rPr lang="pt-BR" sz="2400" b="0" i="0" u="none" strike="noStrike" dirty="0">
                <a:solidFill>
                  <a:srgbClr val="000000"/>
                </a:solidFill>
                <a:effectLst/>
                <a:latin typeface="+mj-lt"/>
              </a:rPr>
              <a:t> mediadora na forma que se </a:t>
            </a:r>
            <a:r>
              <a:rPr lang="pt-BR" sz="24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estableza</a:t>
            </a:r>
            <a:r>
              <a:rPr lang="pt-BR" sz="2400" b="0" i="0" u="none" strike="noStrike" dirty="0">
                <a:solidFill>
                  <a:srgbClr val="000000"/>
                </a:solidFill>
                <a:effectLst/>
                <a:latin typeface="+mj-lt"/>
              </a:rPr>
              <a:t> nas NOF. </a:t>
            </a:r>
          </a:p>
          <a:p>
            <a:pPr algn="just" fontAlgn="base"/>
            <a:r>
              <a:rPr lang="pt-BR" sz="2400" b="0" i="0" u="none" strike="noStrike" dirty="0">
                <a:solidFill>
                  <a:srgbClr val="000000"/>
                </a:solidFill>
                <a:effectLst/>
                <a:latin typeface="+mj-lt"/>
              </a:rPr>
              <a:t>2. A </a:t>
            </a:r>
            <a:r>
              <a:rPr lang="pt-BR" sz="24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persoa</a:t>
            </a:r>
            <a:r>
              <a:rPr lang="pt-BR" sz="2400" b="0" i="0" u="none" strike="noStrike" dirty="0">
                <a:solidFill>
                  <a:srgbClr val="000000"/>
                </a:solidFill>
                <a:effectLst/>
                <a:latin typeface="+mj-lt"/>
              </a:rPr>
              <a:t> mediadora non substituirá a instrutora do </a:t>
            </a:r>
            <a:r>
              <a:rPr lang="pt-BR" sz="24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procedemento</a:t>
            </a:r>
            <a:r>
              <a:rPr lang="pt-BR" sz="2400" b="0" i="0" u="none" strike="noStrike" dirty="0">
                <a:solidFill>
                  <a:srgbClr val="000000"/>
                </a:solidFill>
                <a:effectLst/>
                <a:latin typeface="+mj-lt"/>
              </a:rPr>
              <a:t>, </a:t>
            </a:r>
            <a:r>
              <a:rPr lang="pt-BR" sz="24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senón</a:t>
            </a:r>
            <a:r>
              <a:rPr lang="pt-BR" sz="2400" b="0" i="0" u="none" strike="noStrike" dirty="0">
                <a:solidFill>
                  <a:srgbClr val="000000"/>
                </a:solidFill>
                <a:effectLst/>
                <a:latin typeface="+mj-lt"/>
              </a:rPr>
              <a:t> que colaborará </a:t>
            </a:r>
            <a:r>
              <a:rPr lang="pt-BR" sz="24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con</a:t>
            </a:r>
            <a:r>
              <a:rPr lang="pt-BR" sz="2400" b="0" i="0" u="none" strike="noStrike" dirty="0">
                <a:solidFill>
                  <a:srgbClr val="000000"/>
                </a:solidFill>
                <a:effectLst/>
                <a:latin typeface="+mj-lt"/>
              </a:rPr>
              <a:t> ela para lograr o achegamento entre as </a:t>
            </a:r>
            <a:r>
              <a:rPr lang="pt-BR" sz="24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persoas</a:t>
            </a:r>
            <a:r>
              <a:rPr lang="pt-BR" sz="2400" b="0" i="0" u="none" strike="noStrike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pt-BR" sz="24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afectadas</a:t>
            </a:r>
            <a:r>
              <a:rPr lang="pt-BR" sz="2400" b="0" i="0" u="none" strike="noStrike" dirty="0">
                <a:solidFill>
                  <a:srgbClr val="000000"/>
                </a:solidFill>
                <a:effectLst/>
                <a:latin typeface="+mj-lt"/>
              </a:rPr>
              <a:t> e o seu consenso na medida </a:t>
            </a:r>
            <a:r>
              <a:rPr lang="pt-BR" sz="24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correctora</a:t>
            </a:r>
            <a:r>
              <a:rPr lang="pt-BR" sz="2400" b="0" i="0" u="none" strike="noStrike" dirty="0">
                <a:solidFill>
                  <a:srgbClr val="000000"/>
                </a:solidFill>
                <a:effectLst/>
                <a:latin typeface="+mj-lt"/>
              </a:rPr>
              <a:t> que se vaia aplicar.</a:t>
            </a:r>
          </a:p>
          <a:p>
            <a:pPr algn="just" fontAlgn="base"/>
            <a:r>
              <a:rPr lang="pt-BR" sz="2400" b="0" i="0" u="none" strike="noStrike" dirty="0">
                <a:solidFill>
                  <a:srgbClr val="000000"/>
                </a:solidFill>
                <a:effectLst/>
                <a:latin typeface="+mj-lt"/>
              </a:rPr>
              <a:t>3. As </a:t>
            </a:r>
            <a:r>
              <a:rPr lang="pt-BR" sz="24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funcións</a:t>
            </a:r>
            <a:r>
              <a:rPr lang="pt-BR" sz="2400" b="0" i="0" u="none" strike="noStrike" dirty="0">
                <a:solidFill>
                  <a:srgbClr val="000000"/>
                </a:solidFill>
                <a:effectLst/>
                <a:latin typeface="+mj-lt"/>
              </a:rPr>
              <a:t> que poderá </a:t>
            </a:r>
            <a:r>
              <a:rPr lang="pt-BR" sz="24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desempeñar</a:t>
            </a:r>
            <a:r>
              <a:rPr lang="pt-BR" sz="2400" b="0" i="0" u="none" strike="noStrike" dirty="0">
                <a:solidFill>
                  <a:srgbClr val="000000"/>
                </a:solidFill>
                <a:effectLst/>
                <a:latin typeface="+mj-lt"/>
              </a:rPr>
              <a:t> a </a:t>
            </a:r>
            <a:r>
              <a:rPr lang="pt-BR" sz="24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persoa</a:t>
            </a:r>
            <a:r>
              <a:rPr lang="pt-BR" sz="2400" b="0" i="0" u="none" strike="noStrike" dirty="0">
                <a:solidFill>
                  <a:srgbClr val="000000"/>
                </a:solidFill>
                <a:effectLst/>
                <a:latin typeface="+mj-lt"/>
              </a:rPr>
              <a:t> mediadora neste </a:t>
            </a:r>
            <a:r>
              <a:rPr lang="pt-BR" sz="24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procedemento</a:t>
            </a:r>
            <a:r>
              <a:rPr lang="pt-BR" sz="2400" b="0" i="0" u="none" strike="noStrike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pt-BR" sz="24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serán</a:t>
            </a:r>
            <a:r>
              <a:rPr lang="pt-BR" sz="2400" b="0" i="0" u="none" strike="noStrike" dirty="0">
                <a:solidFill>
                  <a:srgbClr val="000000"/>
                </a:solidFill>
                <a:effectLst/>
                <a:latin typeface="+mj-lt"/>
              </a:rPr>
              <a:t> as seguintes:</a:t>
            </a:r>
          </a:p>
          <a:p>
            <a:pPr lvl="1" algn="just" fontAlgn="base"/>
            <a:r>
              <a:rPr lang="pt-BR" sz="2400" b="0" i="0" u="none" strike="noStrike" dirty="0">
                <a:solidFill>
                  <a:srgbClr val="000000"/>
                </a:solidFill>
                <a:effectLst/>
                <a:latin typeface="+mj-lt"/>
              </a:rPr>
              <a:t>a) </a:t>
            </a:r>
            <a:r>
              <a:rPr lang="pt-BR" sz="24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Contribuír</a:t>
            </a:r>
            <a:r>
              <a:rPr lang="pt-BR" sz="2400" b="0" i="0" u="none" strike="noStrike" dirty="0">
                <a:solidFill>
                  <a:srgbClr val="000000"/>
                </a:solidFill>
                <a:effectLst/>
                <a:latin typeface="+mj-lt"/>
              </a:rPr>
              <a:t> ao </a:t>
            </a:r>
            <a:r>
              <a:rPr lang="pt-BR" sz="24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proceso</a:t>
            </a:r>
            <a:r>
              <a:rPr lang="pt-BR" sz="2400" b="0" i="0" u="none" strike="noStrike" dirty="0">
                <a:solidFill>
                  <a:srgbClr val="000000"/>
                </a:solidFill>
                <a:effectLst/>
                <a:latin typeface="+mj-lt"/>
              </a:rPr>
              <a:t> de </a:t>
            </a:r>
            <a:r>
              <a:rPr lang="pt-BR" sz="24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conciliación</a:t>
            </a:r>
            <a:r>
              <a:rPr lang="pt-BR" sz="2400" b="0" i="0" u="none" strike="noStrike" dirty="0">
                <a:solidFill>
                  <a:srgbClr val="000000"/>
                </a:solidFill>
                <a:effectLst/>
                <a:latin typeface="+mj-lt"/>
              </a:rPr>
              <a:t>.</a:t>
            </a:r>
          </a:p>
          <a:p>
            <a:pPr lvl="1" algn="just" fontAlgn="base"/>
            <a:r>
              <a:rPr lang="pt-BR" sz="2400" b="0" i="0" u="none" strike="noStrike" dirty="0">
                <a:solidFill>
                  <a:srgbClr val="000000"/>
                </a:solidFill>
                <a:effectLst/>
                <a:latin typeface="+mj-lt"/>
              </a:rPr>
              <a:t>b) </a:t>
            </a:r>
            <a:r>
              <a:rPr lang="pt-BR" sz="24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Axudar</a:t>
            </a:r>
            <a:r>
              <a:rPr lang="pt-BR" sz="2400" b="0" i="0" u="none" strike="noStrike" dirty="0">
                <a:solidFill>
                  <a:srgbClr val="000000"/>
                </a:solidFill>
                <a:effectLst/>
                <a:latin typeface="+mj-lt"/>
              </a:rPr>
              <a:t> a que cada unha das </a:t>
            </a:r>
            <a:r>
              <a:rPr lang="pt-BR" sz="24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persoas</a:t>
            </a:r>
            <a:r>
              <a:rPr lang="pt-BR" sz="2400" b="0" i="0" u="none" strike="noStrike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pt-BR" sz="24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afectadas</a:t>
            </a:r>
            <a:r>
              <a:rPr lang="pt-BR" sz="2400" b="0" i="0" u="none" strike="noStrike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pt-BR" sz="24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comprenda</a:t>
            </a:r>
            <a:r>
              <a:rPr lang="pt-BR" sz="2400" b="0" i="0" u="none" strike="noStrike" dirty="0">
                <a:solidFill>
                  <a:srgbClr val="000000"/>
                </a:solidFill>
                <a:effectLst/>
                <a:latin typeface="+mj-lt"/>
              </a:rPr>
              <a:t> cales </a:t>
            </a:r>
            <a:r>
              <a:rPr lang="pt-BR" sz="24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son</a:t>
            </a:r>
            <a:r>
              <a:rPr lang="pt-BR" sz="2400" b="0" i="0" u="none" strike="noStrike" dirty="0">
                <a:solidFill>
                  <a:srgbClr val="000000"/>
                </a:solidFill>
                <a:effectLst/>
                <a:latin typeface="+mj-lt"/>
              </a:rPr>
              <a:t> os </a:t>
            </a:r>
            <a:r>
              <a:rPr lang="pt-BR" sz="24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intereses</a:t>
            </a:r>
            <a:r>
              <a:rPr lang="pt-BR" sz="2400" b="0" i="0" u="none" strike="noStrike" dirty="0">
                <a:solidFill>
                  <a:srgbClr val="000000"/>
                </a:solidFill>
                <a:effectLst/>
                <a:latin typeface="+mj-lt"/>
              </a:rPr>
              <a:t>, </a:t>
            </a:r>
            <a:r>
              <a:rPr lang="pt-BR" sz="24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necesidades</a:t>
            </a:r>
            <a:r>
              <a:rPr lang="pt-BR" sz="2400" b="0" i="0" u="none" strike="noStrike" dirty="0">
                <a:solidFill>
                  <a:srgbClr val="000000"/>
                </a:solidFill>
                <a:effectLst/>
                <a:latin typeface="+mj-lt"/>
              </a:rPr>
              <a:t> e </a:t>
            </a:r>
            <a:r>
              <a:rPr lang="pt-BR" sz="24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aspiracións</a:t>
            </a:r>
            <a:r>
              <a:rPr lang="pt-BR" sz="2400" b="0" i="0" u="none" strike="noStrike" dirty="0">
                <a:solidFill>
                  <a:srgbClr val="000000"/>
                </a:solidFill>
                <a:effectLst/>
                <a:latin typeface="+mj-lt"/>
              </a:rPr>
              <a:t> das outras partes para chegar ao </a:t>
            </a:r>
            <a:r>
              <a:rPr lang="pt-BR" sz="24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entendemento</a:t>
            </a:r>
            <a:r>
              <a:rPr lang="pt-BR" sz="2400" b="0" i="0" u="none" strike="noStrike" dirty="0">
                <a:solidFill>
                  <a:srgbClr val="000000"/>
                </a:solidFill>
                <a:effectLst/>
                <a:latin typeface="+mj-lt"/>
              </a:rPr>
              <a:t>.</a:t>
            </a:r>
          </a:p>
          <a:p>
            <a:pPr lvl="1" algn="just" fontAlgn="base"/>
            <a:r>
              <a:rPr lang="pt-BR" sz="2400" b="0" i="0" u="none" strike="noStrike" dirty="0">
                <a:solidFill>
                  <a:srgbClr val="000000"/>
                </a:solidFill>
                <a:effectLst/>
                <a:latin typeface="+mj-lt"/>
              </a:rPr>
              <a:t>c) Apoiar o </a:t>
            </a:r>
            <a:r>
              <a:rPr lang="pt-BR" sz="24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adecuado</a:t>
            </a:r>
            <a:r>
              <a:rPr lang="pt-BR" sz="2400" b="0" i="0" u="none" strike="noStrike" dirty="0">
                <a:solidFill>
                  <a:srgbClr val="000000"/>
                </a:solidFill>
                <a:effectLst/>
                <a:latin typeface="+mj-lt"/>
              </a:rPr>
              <a:t> cumprimento do acordado no </a:t>
            </a:r>
            <a:r>
              <a:rPr lang="pt-BR" sz="24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procedemento</a:t>
            </a:r>
            <a:r>
              <a:rPr lang="pt-BR" sz="2400" b="0" i="0" u="none" strike="noStrike" dirty="0">
                <a:solidFill>
                  <a:srgbClr val="000000"/>
                </a:solidFill>
                <a:effectLst/>
                <a:latin typeface="+mj-lt"/>
              </a:rPr>
              <a:t> conciliado.</a:t>
            </a:r>
          </a:p>
        </p:txBody>
      </p:sp>
    </p:spTree>
    <p:extLst>
      <p:ext uri="{BB962C8B-B14F-4D97-AF65-F5344CB8AC3E}">
        <p14:creationId xmlns:p14="http://schemas.microsoft.com/office/powerpoint/2010/main" val="35056848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32000"/>
                <a:lumOff val="68000"/>
                <a:alpha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F15A58-9A84-96E9-0530-2139771C39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a 8">
            <a:extLst>
              <a:ext uri="{FF2B5EF4-FFF2-40B4-BE49-F238E27FC236}">
                <a16:creationId xmlns:a16="http://schemas.microsoft.com/office/drawing/2014/main" id="{9E85464E-C8BC-47F2-5597-378E551B6E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1061656"/>
              </p:ext>
            </p:extLst>
          </p:nvPr>
        </p:nvGraphicFramePr>
        <p:xfrm>
          <a:off x="581025" y="361077"/>
          <a:ext cx="11068050" cy="606412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421426">
                  <a:extLst>
                    <a:ext uri="{9D8B030D-6E8A-4147-A177-3AD203B41FA5}">
                      <a16:colId xmlns:a16="http://schemas.microsoft.com/office/drawing/2014/main" val="1297134023"/>
                    </a:ext>
                  </a:extLst>
                </a:gridCol>
                <a:gridCol w="7646624">
                  <a:extLst>
                    <a:ext uri="{9D8B030D-6E8A-4147-A177-3AD203B41FA5}">
                      <a16:colId xmlns:a16="http://schemas.microsoft.com/office/drawing/2014/main" val="2889576064"/>
                    </a:ext>
                  </a:extLst>
                </a:gridCol>
              </a:tblGrid>
              <a:tr h="2117632">
                <a:tc>
                  <a:txBody>
                    <a:bodyPr/>
                    <a:lstStyle/>
                    <a:p>
                      <a:endParaRPr lang="es-ES" dirty="0">
                        <a:solidFill>
                          <a:srgbClr val="002060"/>
                        </a:solidFill>
                      </a:endParaRPr>
                    </a:p>
                    <a:p>
                      <a:endParaRPr lang="es-ES" dirty="0">
                        <a:solidFill>
                          <a:srgbClr val="002060"/>
                        </a:solidFill>
                      </a:endParaRPr>
                    </a:p>
                    <a:p>
                      <a:endParaRPr lang="es-ES" dirty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es-ES" b="0" dirty="0">
                          <a:solidFill>
                            <a:srgbClr val="002060"/>
                          </a:solidFill>
                        </a:rPr>
                        <a:t>PRIMEIRA PARTE</a:t>
                      </a:r>
                    </a:p>
                    <a:p>
                      <a:endParaRPr lang="es-ES" dirty="0">
                        <a:solidFill>
                          <a:srgbClr val="002060"/>
                        </a:solidFill>
                      </a:endParaRPr>
                    </a:p>
                    <a:p>
                      <a:endParaRPr lang="es-ES" dirty="0">
                        <a:solidFill>
                          <a:srgbClr val="002060"/>
                        </a:solidFill>
                      </a:endParaRPr>
                    </a:p>
                    <a:p>
                      <a:endParaRPr lang="es-ES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>
                          <a:solidFill>
                            <a:srgbClr val="002060"/>
                          </a:solidFill>
                        </a:rPr>
                        <a:t>INTRODUCIÓN Á MEDIACIÓN NO ÁMBITO EDUCATIVO</a:t>
                      </a:r>
                    </a:p>
                    <a:p>
                      <a:r>
                        <a:rPr lang="es-ES" dirty="0">
                          <a:solidFill>
                            <a:srgbClr val="002060"/>
                          </a:solidFill>
                        </a:rPr>
                        <a:t>ALGO DE TEORÍA</a:t>
                      </a:r>
                    </a:p>
                    <a:p>
                      <a:endParaRPr lang="es-ES" dirty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es-ES" dirty="0">
                          <a:solidFill>
                            <a:srgbClr val="002060"/>
                          </a:solidFill>
                        </a:rPr>
                        <a:t>PREGUNTAS FRECUENTES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3989616"/>
                  </a:ext>
                </a:extLst>
              </a:tr>
              <a:tr h="2117632">
                <a:tc>
                  <a:txBody>
                    <a:bodyPr/>
                    <a:lstStyle/>
                    <a:p>
                      <a:endParaRPr lang="es-ES" dirty="0">
                        <a:solidFill>
                          <a:srgbClr val="002060"/>
                        </a:solidFill>
                      </a:endParaRPr>
                    </a:p>
                    <a:p>
                      <a:endParaRPr lang="es-ES" dirty="0">
                        <a:solidFill>
                          <a:srgbClr val="002060"/>
                        </a:solidFill>
                      </a:endParaRPr>
                    </a:p>
                    <a:p>
                      <a:endParaRPr lang="es-ES" dirty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es-ES" dirty="0">
                          <a:solidFill>
                            <a:srgbClr val="002060"/>
                          </a:solidFill>
                        </a:rPr>
                        <a:t>SEGUNDA PARTE</a:t>
                      </a:r>
                    </a:p>
                    <a:p>
                      <a:endParaRPr lang="es-ES" dirty="0">
                        <a:solidFill>
                          <a:srgbClr val="002060"/>
                        </a:solidFill>
                      </a:endParaRPr>
                    </a:p>
                    <a:p>
                      <a:endParaRPr lang="es-ES" dirty="0">
                        <a:solidFill>
                          <a:srgbClr val="002060"/>
                        </a:solidFill>
                      </a:endParaRPr>
                    </a:p>
                    <a:p>
                      <a:endParaRPr lang="es-ES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b="1" dirty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es-ES" b="1" dirty="0">
                          <a:solidFill>
                            <a:srgbClr val="002060"/>
                          </a:solidFill>
                        </a:rPr>
                        <a:t>EXPERIMENTANDO A MEDIACIÓN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5064134"/>
                  </a:ext>
                </a:extLst>
              </a:tr>
              <a:tr h="1828864">
                <a:tc>
                  <a:txBody>
                    <a:bodyPr/>
                    <a:lstStyle/>
                    <a:p>
                      <a:endParaRPr lang="es-ES" dirty="0">
                        <a:solidFill>
                          <a:srgbClr val="002060"/>
                        </a:solidFill>
                      </a:endParaRPr>
                    </a:p>
                    <a:p>
                      <a:endParaRPr lang="es-ES" dirty="0">
                        <a:solidFill>
                          <a:srgbClr val="002060"/>
                        </a:solidFill>
                      </a:endParaRPr>
                    </a:p>
                    <a:p>
                      <a:endParaRPr lang="es-ES" dirty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es-ES" dirty="0">
                          <a:solidFill>
                            <a:srgbClr val="002060"/>
                          </a:solidFill>
                        </a:rPr>
                        <a:t>TERCEIRA PARTE</a:t>
                      </a:r>
                    </a:p>
                    <a:p>
                      <a:endParaRPr lang="es-ES" dirty="0">
                        <a:solidFill>
                          <a:srgbClr val="002060"/>
                        </a:solidFill>
                      </a:endParaRPr>
                    </a:p>
                    <a:p>
                      <a:endParaRPr lang="es-ES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b="1" dirty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es-ES" b="1" dirty="0">
                          <a:solidFill>
                            <a:srgbClr val="002060"/>
                          </a:solidFill>
                        </a:rPr>
                        <a:t>MEDIACIÓN E PRÁCTICAS RESTAURATIVAS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996322"/>
                  </a:ext>
                </a:extLst>
              </a:tr>
            </a:tbl>
          </a:graphicData>
        </a:graphic>
      </p:graphicFrame>
      <p:pic>
        <p:nvPicPr>
          <p:cNvPr id="2" name="Imagen 1">
            <a:extLst>
              <a:ext uri="{FF2B5EF4-FFF2-40B4-BE49-F238E27FC236}">
                <a16:creationId xmlns:a16="http://schemas.microsoft.com/office/drawing/2014/main" id="{966E8535-179F-A8B7-476D-2B2E293FD4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4758" y="2481943"/>
            <a:ext cx="2119457" cy="2119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343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32000"/>
                <a:lumOff val="68000"/>
                <a:alpha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13A7D59D-A1F6-4D56-A9E5-E515ADB0538A}"/>
              </a:ext>
            </a:extLst>
          </p:cNvPr>
          <p:cNvSpPr txBox="1"/>
          <p:nvPr/>
        </p:nvSpPr>
        <p:spPr>
          <a:xfrm>
            <a:off x="141889" y="260132"/>
            <a:ext cx="113275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dirty="0" err="1">
                <a:solidFill>
                  <a:srgbClr val="7030A0"/>
                </a:solidFill>
              </a:rPr>
              <a:t>Resolve</a:t>
            </a:r>
            <a:r>
              <a:rPr lang="es-ES" sz="2800" b="1" dirty="0">
                <a:solidFill>
                  <a:srgbClr val="7030A0"/>
                </a:solidFill>
              </a:rPr>
              <a:t>, pero sobre todo, EDUCA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FF1CC4B-AC62-4485-A144-CB11331F686F}"/>
              </a:ext>
            </a:extLst>
          </p:cNvPr>
          <p:cNvSpPr txBox="1"/>
          <p:nvPr/>
        </p:nvSpPr>
        <p:spPr>
          <a:xfrm>
            <a:off x="220716" y="965557"/>
            <a:ext cx="11248697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/>
            <a:endParaRPr lang="pt-BR" sz="2400" b="0" i="0" u="none" strike="noStrike" dirty="0">
              <a:solidFill>
                <a:srgbClr val="000000"/>
              </a:solidFill>
              <a:effectLst/>
              <a:latin typeface="+mj-lt"/>
            </a:endParaRPr>
          </a:p>
          <a:p>
            <a:pPr algn="just" fontAlgn="base"/>
            <a:r>
              <a:rPr lang="pt-BR" sz="2400" b="0" i="0" u="none" strike="noStrike" dirty="0">
                <a:solidFill>
                  <a:srgbClr val="000000"/>
                </a:solidFill>
                <a:effectLst/>
                <a:latin typeface="+mj-lt"/>
              </a:rPr>
              <a:t>A </a:t>
            </a:r>
            <a:r>
              <a:rPr lang="pt-BR" sz="24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mediación</a:t>
            </a:r>
            <a:r>
              <a:rPr lang="pt-BR" sz="2400" b="0" i="0" u="none" strike="noStrike" dirty="0">
                <a:solidFill>
                  <a:srgbClr val="000000"/>
                </a:solidFill>
                <a:effectLst/>
                <a:latin typeface="+mj-lt"/>
              </a:rPr>
              <a:t> está presente: </a:t>
            </a:r>
          </a:p>
          <a:p>
            <a:pPr marL="342900" indent="-342900" algn="just" fontAlgn="base">
              <a:buFontTx/>
              <a:buChar char="-"/>
            </a:pPr>
            <a:r>
              <a:rPr lang="pt-BR" sz="2400" dirty="0">
                <a:solidFill>
                  <a:srgbClr val="000000"/>
                </a:solidFill>
                <a:latin typeface="+mj-lt"/>
              </a:rPr>
              <a:t>Nas </a:t>
            </a:r>
            <a:r>
              <a:rPr lang="pt-BR" sz="2400" dirty="0" err="1">
                <a:solidFill>
                  <a:srgbClr val="000000"/>
                </a:solidFill>
                <a:latin typeface="+mj-lt"/>
              </a:rPr>
              <a:t>competencias</a:t>
            </a:r>
            <a:r>
              <a:rPr lang="pt-BR" sz="2400" dirty="0">
                <a:solidFill>
                  <a:srgbClr val="000000"/>
                </a:solidFill>
                <a:latin typeface="+mj-lt"/>
              </a:rPr>
              <a:t> clave</a:t>
            </a:r>
          </a:p>
          <a:p>
            <a:pPr marL="342900" indent="-342900" algn="just" fontAlgn="base">
              <a:buFontTx/>
              <a:buChar char="-"/>
            </a:pPr>
            <a:r>
              <a:rPr lang="pt-BR" sz="2400" b="0" i="0" u="none" strike="noStrike" dirty="0">
                <a:solidFill>
                  <a:srgbClr val="000000"/>
                </a:solidFill>
                <a:effectLst/>
                <a:latin typeface="+mj-lt"/>
              </a:rPr>
              <a:t>Nos </a:t>
            </a:r>
            <a:r>
              <a:rPr lang="pt-BR" sz="24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obxectivos</a:t>
            </a:r>
            <a:r>
              <a:rPr lang="pt-BR" sz="2400" b="0" i="0" u="none" strike="noStrike" dirty="0">
                <a:solidFill>
                  <a:srgbClr val="000000"/>
                </a:solidFill>
                <a:effectLst/>
                <a:latin typeface="+mj-lt"/>
              </a:rPr>
              <a:t> de etapa e específicos</a:t>
            </a:r>
          </a:p>
          <a:p>
            <a:pPr marL="342900" indent="-342900" algn="just" fontAlgn="base">
              <a:buFontTx/>
              <a:buChar char="-"/>
            </a:pPr>
            <a:r>
              <a:rPr lang="pt-BR" sz="2400" dirty="0">
                <a:solidFill>
                  <a:srgbClr val="000000"/>
                </a:solidFill>
                <a:latin typeface="+mj-lt"/>
              </a:rPr>
              <a:t>Nos critérios de </a:t>
            </a:r>
            <a:r>
              <a:rPr lang="pt-BR" sz="2400" dirty="0" err="1">
                <a:solidFill>
                  <a:srgbClr val="000000"/>
                </a:solidFill>
                <a:latin typeface="+mj-lt"/>
              </a:rPr>
              <a:t>avaliación</a:t>
            </a:r>
            <a:r>
              <a:rPr lang="pt-BR" sz="2400" dirty="0">
                <a:solidFill>
                  <a:srgbClr val="000000"/>
                </a:solidFill>
                <a:latin typeface="+mj-lt"/>
              </a:rPr>
              <a:t> das </a:t>
            </a:r>
            <a:r>
              <a:rPr lang="pt-BR" sz="2400" dirty="0" err="1">
                <a:solidFill>
                  <a:srgbClr val="000000"/>
                </a:solidFill>
                <a:latin typeface="+mj-lt"/>
              </a:rPr>
              <a:t>materias</a:t>
            </a:r>
            <a:endParaRPr lang="pt-BR" sz="2400" dirty="0">
              <a:solidFill>
                <a:srgbClr val="000000"/>
              </a:solidFill>
              <a:latin typeface="+mj-lt"/>
            </a:endParaRPr>
          </a:p>
          <a:p>
            <a:pPr marL="342900" indent="-342900" algn="just" fontAlgn="base">
              <a:buFontTx/>
              <a:buChar char="-"/>
            </a:pPr>
            <a:r>
              <a:rPr lang="pt-BR" sz="2400" b="0" i="0" u="none" strike="noStrike" dirty="0">
                <a:solidFill>
                  <a:srgbClr val="000000"/>
                </a:solidFill>
                <a:effectLst/>
                <a:latin typeface="+mj-lt"/>
              </a:rPr>
              <a:t>No perfil de saída</a:t>
            </a:r>
          </a:p>
          <a:p>
            <a:pPr marL="342900" indent="-342900" algn="just" fontAlgn="base">
              <a:buFontTx/>
              <a:buChar char="-"/>
            </a:pPr>
            <a:endParaRPr lang="pt-BR" sz="2400" dirty="0">
              <a:solidFill>
                <a:srgbClr val="000000"/>
              </a:solidFill>
              <a:latin typeface="+mj-lt"/>
            </a:endParaRPr>
          </a:p>
          <a:p>
            <a:pPr algn="just" fontAlgn="base"/>
            <a:endParaRPr lang="pt-BR" sz="2400" b="0" i="0" u="none" strike="noStrike" dirty="0">
              <a:solidFill>
                <a:srgbClr val="7030A0"/>
              </a:solidFill>
              <a:effectLst/>
              <a:latin typeface="+mj-lt"/>
            </a:endParaRPr>
          </a:p>
          <a:p>
            <a:pPr algn="just" fontAlgn="base"/>
            <a:endParaRPr lang="pt-BR" sz="2400" dirty="0">
              <a:solidFill>
                <a:srgbClr val="000000"/>
              </a:solidFill>
              <a:latin typeface="+mj-lt"/>
            </a:endParaRPr>
          </a:p>
          <a:p>
            <a:pPr algn="just" fontAlgn="base"/>
            <a:endParaRPr lang="pt-BR" sz="2400" b="0" i="0" u="none" strike="noStrike" dirty="0">
              <a:solidFill>
                <a:srgbClr val="000000"/>
              </a:solidFill>
              <a:effectLst/>
              <a:latin typeface="+mj-lt"/>
            </a:endParaRPr>
          </a:p>
          <a:p>
            <a:pPr algn="just" fontAlgn="base"/>
            <a:endParaRPr lang="pt-BR" sz="2400" dirty="0">
              <a:solidFill>
                <a:srgbClr val="000000"/>
              </a:solidFill>
              <a:latin typeface="+mj-lt"/>
            </a:endParaRPr>
          </a:p>
          <a:p>
            <a:pPr algn="just" fontAlgn="base"/>
            <a:endParaRPr lang="pt-BR" sz="2400" b="0" i="0" u="none" strike="noStrike" dirty="0">
              <a:solidFill>
                <a:srgbClr val="000000"/>
              </a:solidFill>
              <a:effectLst/>
              <a:latin typeface="+mj-lt"/>
            </a:endParaRPr>
          </a:p>
          <a:p>
            <a:pPr algn="just" fontAlgn="base"/>
            <a:endParaRPr lang="pt-BR" sz="2400" dirty="0">
              <a:solidFill>
                <a:srgbClr val="000000"/>
              </a:solidFill>
              <a:latin typeface="+mj-lt"/>
            </a:endParaRPr>
          </a:p>
          <a:p>
            <a:pPr algn="just" fontAlgn="base"/>
            <a:r>
              <a:rPr lang="pt-BR" sz="2400" b="0" i="0" u="none" strike="noStrike" dirty="0">
                <a:solidFill>
                  <a:srgbClr val="000000"/>
                </a:solidFill>
                <a:effectLst/>
                <a:latin typeface="+mj-lt"/>
              </a:rPr>
              <a:t>Polo tanto forma parte do currículo porque aprender a resolver conflitos forma parte da </a:t>
            </a:r>
            <a:r>
              <a:rPr lang="pt-BR" sz="24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educación</a:t>
            </a:r>
            <a:r>
              <a:rPr lang="pt-BR" sz="2400" b="0" i="0" u="none" strike="noStrike" dirty="0">
                <a:solidFill>
                  <a:srgbClr val="000000"/>
                </a:solidFill>
                <a:effectLst/>
                <a:latin typeface="+mj-lt"/>
              </a:rPr>
              <a:t> obrigatória.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1C6C0BC-4ED9-45F2-B2F3-F589026B3E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3037" y="1414598"/>
            <a:ext cx="4233041" cy="4233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3344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32000"/>
                <a:lumOff val="68000"/>
                <a:alpha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13A7D59D-A1F6-4D56-A9E5-E515ADB0538A}"/>
              </a:ext>
            </a:extLst>
          </p:cNvPr>
          <p:cNvSpPr txBox="1"/>
          <p:nvPr/>
        </p:nvSpPr>
        <p:spPr>
          <a:xfrm>
            <a:off x="1801833" y="542070"/>
            <a:ext cx="732322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s-E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  <a:p>
            <a:pPr algn="ctr"/>
            <a:r>
              <a:rPr lang="es-ES" sz="6000" dirty="0"/>
              <a:t>Debe aparecer a mediación </a:t>
            </a:r>
            <a:r>
              <a:rPr lang="es-ES" sz="6000" dirty="0" err="1"/>
              <a:t>nas</a:t>
            </a:r>
            <a:r>
              <a:rPr lang="es-ES" sz="6000" dirty="0"/>
              <a:t> NOF?</a:t>
            </a:r>
          </a:p>
        </p:txBody>
      </p:sp>
    </p:spTree>
    <p:extLst>
      <p:ext uri="{BB962C8B-B14F-4D97-AF65-F5344CB8AC3E}">
        <p14:creationId xmlns:p14="http://schemas.microsoft.com/office/powerpoint/2010/main" val="36170718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32000"/>
                <a:lumOff val="68000"/>
                <a:alpha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13A7D59D-A1F6-4D56-A9E5-E515ADB0538A}"/>
              </a:ext>
            </a:extLst>
          </p:cNvPr>
          <p:cNvSpPr txBox="1"/>
          <p:nvPr/>
        </p:nvSpPr>
        <p:spPr>
          <a:xfrm>
            <a:off x="2030433" y="2851717"/>
            <a:ext cx="732322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6000" dirty="0">
                <a:solidFill>
                  <a:srgbClr val="7030A0"/>
                </a:solidFill>
              </a:rPr>
              <a:t>SI</a:t>
            </a:r>
          </a:p>
        </p:txBody>
      </p:sp>
    </p:spTree>
    <p:extLst>
      <p:ext uri="{BB962C8B-B14F-4D97-AF65-F5344CB8AC3E}">
        <p14:creationId xmlns:p14="http://schemas.microsoft.com/office/powerpoint/2010/main" val="11848998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32000"/>
                <a:lumOff val="68000"/>
                <a:alpha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13A7D59D-A1F6-4D56-A9E5-E515ADB0538A}"/>
              </a:ext>
            </a:extLst>
          </p:cNvPr>
          <p:cNvSpPr txBox="1"/>
          <p:nvPr/>
        </p:nvSpPr>
        <p:spPr>
          <a:xfrm>
            <a:off x="1825481" y="1227870"/>
            <a:ext cx="7323221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s-E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  <a:p>
            <a:pPr algn="ctr"/>
            <a:r>
              <a:rPr lang="es-ES" sz="6000" dirty="0"/>
              <a:t>Cando, </a:t>
            </a:r>
            <a:r>
              <a:rPr lang="es-ES" sz="6000" dirty="0" err="1"/>
              <a:t>quen</a:t>
            </a:r>
            <a:r>
              <a:rPr lang="es-ES" sz="6000" dirty="0"/>
              <a:t> e onde se media?</a:t>
            </a:r>
          </a:p>
          <a:p>
            <a:pPr algn="ctr"/>
            <a:endParaRPr lang="es-ES" sz="6000" dirty="0"/>
          </a:p>
        </p:txBody>
      </p:sp>
    </p:spTree>
    <p:extLst>
      <p:ext uri="{BB962C8B-B14F-4D97-AF65-F5344CB8AC3E}">
        <p14:creationId xmlns:p14="http://schemas.microsoft.com/office/powerpoint/2010/main" val="3407115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32000"/>
                <a:lumOff val="68000"/>
                <a:alpha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13A7D59D-A1F6-4D56-A9E5-E515ADB0538A}"/>
              </a:ext>
            </a:extLst>
          </p:cNvPr>
          <p:cNvSpPr txBox="1"/>
          <p:nvPr/>
        </p:nvSpPr>
        <p:spPr>
          <a:xfrm>
            <a:off x="1825481" y="1227870"/>
            <a:ext cx="7323221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6000" dirty="0"/>
              <a:t>Cando? </a:t>
            </a:r>
          </a:p>
          <a:p>
            <a:pPr algn="ctr"/>
            <a:r>
              <a:rPr lang="es-ES" sz="6000" dirty="0" err="1"/>
              <a:t>Quen</a:t>
            </a:r>
            <a:r>
              <a:rPr lang="es-ES" sz="6000" dirty="0"/>
              <a:t>?</a:t>
            </a:r>
          </a:p>
          <a:p>
            <a:pPr algn="ctr"/>
            <a:r>
              <a:rPr lang="es-ES" sz="6000" dirty="0"/>
              <a:t> Onde?</a:t>
            </a:r>
          </a:p>
          <a:p>
            <a:pPr algn="ctr"/>
            <a:endParaRPr lang="es-ES" sz="6000" dirty="0"/>
          </a:p>
          <a:p>
            <a:pPr algn="ctr"/>
            <a:r>
              <a:rPr lang="es-ES" sz="3600" dirty="0" err="1">
                <a:solidFill>
                  <a:srgbClr val="7030A0"/>
                </a:solidFill>
              </a:rPr>
              <a:t>Unha</a:t>
            </a:r>
            <a:r>
              <a:rPr lang="es-ES" sz="3600" dirty="0">
                <a:solidFill>
                  <a:srgbClr val="7030A0"/>
                </a:solidFill>
              </a:rPr>
              <a:t> decisión de centro</a:t>
            </a:r>
          </a:p>
        </p:txBody>
      </p:sp>
    </p:spTree>
    <p:extLst>
      <p:ext uri="{BB962C8B-B14F-4D97-AF65-F5344CB8AC3E}">
        <p14:creationId xmlns:p14="http://schemas.microsoft.com/office/powerpoint/2010/main" val="6906822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32000"/>
                <a:lumOff val="68000"/>
                <a:alpha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13A7D59D-A1F6-4D56-A9E5-E515ADB0538A}"/>
              </a:ext>
            </a:extLst>
          </p:cNvPr>
          <p:cNvSpPr txBox="1"/>
          <p:nvPr/>
        </p:nvSpPr>
        <p:spPr>
          <a:xfrm>
            <a:off x="819807" y="1994338"/>
            <a:ext cx="394138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s-E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  <a:p>
            <a:pPr algn="ctr"/>
            <a:r>
              <a:rPr lang="es-ES" sz="6000" dirty="0"/>
              <a:t>As </a:t>
            </a:r>
            <a:r>
              <a:rPr lang="es-ES" sz="6000" dirty="0" err="1"/>
              <a:t>vosas</a:t>
            </a:r>
            <a:r>
              <a:rPr lang="es-ES" sz="6000" dirty="0"/>
              <a:t> preguntas</a:t>
            </a:r>
          </a:p>
          <a:p>
            <a:pPr algn="ctr"/>
            <a:endParaRPr lang="es-ES" sz="6000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F2C8A46-CB6E-4B1D-AF9B-017A0C1A5E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7497" y="583325"/>
            <a:ext cx="5573110" cy="557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5513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32000"/>
                <a:lumOff val="68000"/>
                <a:alpha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B613144-87EA-2767-503E-F21A3CECD8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F5347649-ADEB-1AE0-78A4-A8458A5B15DF}"/>
              </a:ext>
            </a:extLst>
          </p:cNvPr>
          <p:cNvSpPr txBox="1"/>
          <p:nvPr/>
        </p:nvSpPr>
        <p:spPr>
          <a:xfrm>
            <a:off x="466725" y="1203763"/>
            <a:ext cx="4313512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s-E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  <a:p>
            <a:pPr algn="ctr"/>
            <a:r>
              <a:rPr lang="es-ES" sz="6000" dirty="0" err="1"/>
              <a:t>Outras</a:t>
            </a:r>
            <a:r>
              <a:rPr lang="es-ES" sz="6000" dirty="0"/>
              <a:t> </a:t>
            </a:r>
            <a:r>
              <a:rPr lang="es-ES" sz="6000" dirty="0" err="1"/>
              <a:t>cuestións</a:t>
            </a:r>
            <a:endParaRPr lang="es-ES" sz="6000" dirty="0"/>
          </a:p>
          <a:p>
            <a:pPr algn="ctr"/>
            <a:r>
              <a:rPr lang="es-ES" sz="6000"/>
              <a:t>para </a:t>
            </a:r>
            <a:r>
              <a:rPr lang="es-ES" sz="6000" dirty="0"/>
              <a:t>pensar</a:t>
            </a:r>
          </a:p>
          <a:p>
            <a:pPr algn="ctr"/>
            <a:endParaRPr lang="es-ES" sz="600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BCB27A2-1618-2FBF-473C-24747DE4DEED}"/>
              </a:ext>
            </a:extLst>
          </p:cNvPr>
          <p:cNvSpPr txBox="1"/>
          <p:nvPr/>
        </p:nvSpPr>
        <p:spPr>
          <a:xfrm>
            <a:off x="5629275" y="476250"/>
            <a:ext cx="55245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002060"/>
                </a:solidFill>
              </a:rPr>
              <a:t>Os mediadores e as mediadoras como observadores de convivencia en caso de acoso</a:t>
            </a:r>
          </a:p>
          <a:p>
            <a:endParaRPr lang="es-ES" b="1" dirty="0">
              <a:solidFill>
                <a:srgbClr val="002060"/>
              </a:solidFill>
            </a:endParaRPr>
          </a:p>
          <a:p>
            <a:r>
              <a:rPr lang="es-ES" b="1" dirty="0">
                <a:solidFill>
                  <a:srgbClr val="002060"/>
                </a:solidFill>
              </a:rPr>
              <a:t>Os mediadores e as mediadoras como </a:t>
            </a:r>
            <a:r>
              <a:rPr lang="es-ES" b="1" dirty="0" err="1">
                <a:solidFill>
                  <a:srgbClr val="002060"/>
                </a:solidFill>
              </a:rPr>
              <a:t>titores</a:t>
            </a:r>
            <a:r>
              <a:rPr lang="es-ES" b="1" dirty="0">
                <a:solidFill>
                  <a:srgbClr val="002060"/>
                </a:solidFill>
              </a:rPr>
              <a:t>/as entre </a:t>
            </a:r>
            <a:r>
              <a:rPr lang="es-ES" b="1" dirty="0" err="1">
                <a:solidFill>
                  <a:srgbClr val="002060"/>
                </a:solidFill>
              </a:rPr>
              <a:t>iguais</a:t>
            </a:r>
            <a:r>
              <a:rPr lang="es-ES" b="1" dirty="0">
                <a:solidFill>
                  <a:srgbClr val="002060"/>
                </a:solidFill>
              </a:rPr>
              <a:t> en problemas de convivencia</a:t>
            </a:r>
          </a:p>
          <a:p>
            <a:endParaRPr lang="es-ES" b="1" dirty="0">
              <a:solidFill>
                <a:srgbClr val="002060"/>
              </a:solidFill>
            </a:endParaRPr>
          </a:p>
          <a:p>
            <a:r>
              <a:rPr lang="es-ES" b="1" dirty="0">
                <a:solidFill>
                  <a:srgbClr val="002060"/>
                </a:solidFill>
              </a:rPr>
              <a:t>Mediadores entre as familias e o </a:t>
            </a:r>
            <a:r>
              <a:rPr lang="es-ES" b="1" dirty="0" err="1">
                <a:solidFill>
                  <a:srgbClr val="002060"/>
                </a:solidFill>
              </a:rPr>
              <a:t>persoal</a:t>
            </a:r>
            <a:r>
              <a:rPr lang="es-ES" b="1" dirty="0">
                <a:solidFill>
                  <a:srgbClr val="002060"/>
                </a:solidFill>
              </a:rPr>
              <a:t> non docente?</a:t>
            </a:r>
          </a:p>
          <a:p>
            <a:endParaRPr lang="es-ES" b="1" dirty="0">
              <a:solidFill>
                <a:srgbClr val="002060"/>
              </a:solidFill>
            </a:endParaRPr>
          </a:p>
          <a:p>
            <a:r>
              <a:rPr lang="es-ES" b="1" dirty="0">
                <a:solidFill>
                  <a:srgbClr val="002060"/>
                </a:solidFill>
              </a:rPr>
              <a:t>A mediación pode usarse como vía de escape das </a:t>
            </a:r>
            <a:r>
              <a:rPr lang="es-ES" b="1" dirty="0" err="1">
                <a:solidFill>
                  <a:srgbClr val="002060"/>
                </a:solidFill>
              </a:rPr>
              <a:t>sancións</a:t>
            </a:r>
            <a:r>
              <a:rPr lang="es-ES" b="1" dirty="0">
                <a:solidFill>
                  <a:srgbClr val="002060"/>
                </a:solidFill>
              </a:rPr>
              <a:t>?</a:t>
            </a:r>
          </a:p>
          <a:p>
            <a:endParaRPr lang="es-ES" b="1" dirty="0">
              <a:solidFill>
                <a:srgbClr val="002060"/>
              </a:solidFill>
            </a:endParaRPr>
          </a:p>
          <a:p>
            <a:r>
              <a:rPr lang="es-ES" b="1" dirty="0">
                <a:solidFill>
                  <a:srgbClr val="002060"/>
                </a:solidFill>
              </a:rPr>
              <a:t>A mediación fai perder tempo de clase?</a:t>
            </a:r>
          </a:p>
          <a:p>
            <a:endParaRPr lang="es-ES" b="1" dirty="0">
              <a:solidFill>
                <a:srgbClr val="002060"/>
              </a:solidFill>
            </a:endParaRPr>
          </a:p>
          <a:p>
            <a:r>
              <a:rPr lang="es-ES" b="1" dirty="0">
                <a:solidFill>
                  <a:srgbClr val="002060"/>
                </a:solidFill>
              </a:rPr>
              <a:t>É una </a:t>
            </a:r>
            <a:r>
              <a:rPr lang="es-ES" b="1" dirty="0" err="1">
                <a:solidFill>
                  <a:srgbClr val="002060"/>
                </a:solidFill>
              </a:rPr>
              <a:t>irresponsabilidade</a:t>
            </a:r>
            <a:r>
              <a:rPr lang="es-ES" b="1" dirty="0">
                <a:solidFill>
                  <a:srgbClr val="002060"/>
                </a:solidFill>
              </a:rPr>
              <a:t> por a un rapaz </a:t>
            </a:r>
            <a:r>
              <a:rPr lang="es-ES" b="1" dirty="0" err="1">
                <a:solidFill>
                  <a:srgbClr val="002060"/>
                </a:solidFill>
              </a:rPr>
              <a:t>ou</a:t>
            </a:r>
            <a:r>
              <a:rPr lang="es-ES" b="1" dirty="0">
                <a:solidFill>
                  <a:srgbClr val="002060"/>
                </a:solidFill>
              </a:rPr>
              <a:t> rapaza de 11 </a:t>
            </a:r>
            <a:r>
              <a:rPr lang="es-ES" b="1" dirty="0" err="1">
                <a:solidFill>
                  <a:srgbClr val="002060"/>
                </a:solidFill>
              </a:rPr>
              <a:t>ou</a:t>
            </a:r>
            <a:r>
              <a:rPr lang="es-ES" b="1" dirty="0">
                <a:solidFill>
                  <a:srgbClr val="002060"/>
                </a:solidFill>
              </a:rPr>
              <a:t> 12 anos a mediar </a:t>
            </a:r>
            <a:r>
              <a:rPr lang="es-ES" b="1" dirty="0" err="1">
                <a:solidFill>
                  <a:srgbClr val="002060"/>
                </a:solidFill>
              </a:rPr>
              <a:t>nun</a:t>
            </a:r>
            <a:r>
              <a:rPr lang="es-ES" b="1" dirty="0">
                <a:solidFill>
                  <a:srgbClr val="002060"/>
                </a:solidFill>
              </a:rPr>
              <a:t> problema </a:t>
            </a:r>
            <a:r>
              <a:rPr lang="es-ES" b="1" dirty="0" err="1">
                <a:solidFill>
                  <a:srgbClr val="002060"/>
                </a:solidFill>
              </a:rPr>
              <a:t>doutros</a:t>
            </a:r>
            <a:r>
              <a:rPr lang="es-ES" b="1" dirty="0">
                <a:solidFill>
                  <a:srgbClr val="002060"/>
                </a:solidFill>
              </a:rPr>
              <a:t>/as </a:t>
            </a:r>
            <a:r>
              <a:rPr lang="es-ES" b="1" dirty="0" err="1">
                <a:solidFill>
                  <a:srgbClr val="002060"/>
                </a:solidFill>
              </a:rPr>
              <a:t>compañeiros</a:t>
            </a:r>
            <a:r>
              <a:rPr lang="es-ES" b="1" dirty="0">
                <a:solidFill>
                  <a:srgbClr val="002060"/>
                </a:solidFill>
              </a:rPr>
              <a:t>/as. </a:t>
            </a:r>
          </a:p>
          <a:p>
            <a:endParaRPr lang="es-ES" b="1" dirty="0">
              <a:solidFill>
                <a:srgbClr val="002060"/>
              </a:solidFill>
            </a:endParaRPr>
          </a:p>
          <a:p>
            <a:r>
              <a:rPr lang="es-ES" b="1" dirty="0">
                <a:solidFill>
                  <a:srgbClr val="002060"/>
                </a:solidFill>
              </a:rPr>
              <a:t>A mediación é una </a:t>
            </a:r>
            <a:r>
              <a:rPr lang="es-ES" b="1" dirty="0" err="1">
                <a:solidFill>
                  <a:srgbClr val="002060"/>
                </a:solidFill>
              </a:rPr>
              <a:t>modernidade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inxenua</a:t>
            </a:r>
            <a:r>
              <a:rPr lang="es-ES" b="1" dirty="0">
                <a:solidFill>
                  <a:srgbClr val="002060"/>
                </a:solidFill>
              </a:rPr>
              <a:t> dos innovadores/as</a:t>
            </a:r>
          </a:p>
          <a:p>
            <a:endParaRPr lang="es-ES" dirty="0"/>
          </a:p>
          <a:p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531905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32000"/>
                <a:lumOff val="68000"/>
                <a:alpha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6A79E5-0BC6-4175-9370-7B23E35D7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225" y="289719"/>
            <a:ext cx="10515600" cy="957262"/>
          </a:xfrm>
        </p:spPr>
        <p:txBody>
          <a:bodyPr>
            <a:normAutofit/>
          </a:bodyPr>
          <a:lstStyle/>
          <a:p>
            <a:r>
              <a:rPr lang="es-ES" sz="4800" b="1" dirty="0" err="1"/>
              <a:t>Algunhas</a:t>
            </a:r>
            <a:r>
              <a:rPr lang="es-ES" sz="4800" b="1" dirty="0"/>
              <a:t> referencias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110817C-AD57-49FA-8E35-E6F7B6134E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2834" y="1352551"/>
            <a:ext cx="11768959" cy="4737100"/>
          </a:xfrm>
        </p:spPr>
        <p:txBody>
          <a:bodyPr>
            <a:normAutofit lnSpcReduction="10000"/>
          </a:bodyPr>
          <a:lstStyle/>
          <a:p>
            <a:r>
              <a:rPr lang="es-ES" sz="1800" b="1" dirty="0">
                <a:solidFill>
                  <a:schemeClr val="tx1"/>
                </a:solidFill>
              </a:rPr>
              <a:t>Torrego, Juan Carlos (2003). </a:t>
            </a:r>
            <a:r>
              <a:rPr lang="es-ES" sz="1800" b="1" i="1" dirty="0">
                <a:solidFill>
                  <a:schemeClr val="tx1"/>
                </a:solidFill>
              </a:rPr>
              <a:t>La mediación de conflictos en la institución educativa</a:t>
            </a:r>
            <a:r>
              <a:rPr lang="es-ES" sz="1800" b="1" dirty="0">
                <a:solidFill>
                  <a:schemeClr val="tx1"/>
                </a:solidFill>
              </a:rPr>
              <a:t>. Editorial Graó.</a:t>
            </a:r>
            <a:br>
              <a:rPr lang="es-ES" sz="1800" dirty="0">
                <a:solidFill>
                  <a:schemeClr val="tx1"/>
                </a:solidFill>
              </a:rPr>
            </a:br>
            <a:r>
              <a:rPr lang="es-ES" sz="1800" dirty="0">
                <a:solidFill>
                  <a:schemeClr val="tx1"/>
                </a:solidFill>
              </a:rPr>
              <a:t>→ Análisis profundo de la mediación escolar y su aplicación en distintos niveles educativos.</a:t>
            </a:r>
          </a:p>
          <a:p>
            <a:endParaRPr lang="es-ES" sz="1800" dirty="0">
              <a:solidFill>
                <a:schemeClr val="tx1"/>
              </a:solidFill>
            </a:endParaRPr>
          </a:p>
          <a:p>
            <a:r>
              <a:rPr lang="es-ES" sz="1800" b="1" dirty="0">
                <a:solidFill>
                  <a:schemeClr val="tx1"/>
                </a:solidFill>
              </a:rPr>
              <a:t>Uruñuela, Pedro (2010). </a:t>
            </a:r>
            <a:r>
              <a:rPr lang="es-ES" sz="1800" b="1" i="1" dirty="0">
                <a:solidFill>
                  <a:schemeClr val="tx1"/>
                </a:solidFill>
              </a:rPr>
              <a:t>Convivencia escolar y resolución de conflictos</a:t>
            </a:r>
            <a:r>
              <a:rPr lang="es-ES" sz="1800" b="1" dirty="0">
                <a:solidFill>
                  <a:schemeClr val="tx1"/>
                </a:solidFill>
              </a:rPr>
              <a:t>. Editorial Pearson Educación.</a:t>
            </a:r>
            <a:br>
              <a:rPr lang="es-ES" sz="1800" dirty="0">
                <a:solidFill>
                  <a:schemeClr val="tx1"/>
                </a:solidFill>
              </a:rPr>
            </a:br>
            <a:r>
              <a:rPr lang="es-ES" sz="1800" dirty="0">
                <a:solidFill>
                  <a:schemeClr val="tx1"/>
                </a:solidFill>
              </a:rPr>
              <a:t>→ Excelente para comprender el papel de la mediación dentro de los planes de convivencia escolar.</a:t>
            </a:r>
          </a:p>
          <a:p>
            <a:endParaRPr lang="es-ES" sz="1800" dirty="0">
              <a:solidFill>
                <a:schemeClr val="tx1"/>
              </a:solidFill>
            </a:endParaRPr>
          </a:p>
          <a:p>
            <a:r>
              <a:rPr lang="es-ES" sz="1800" dirty="0">
                <a:solidFill>
                  <a:schemeClr val="tx1"/>
                </a:solidFill>
              </a:rPr>
              <a:t>Cuaderno de formación de mediadores. IES Carlos Casares de Viana do Bolo</a:t>
            </a:r>
          </a:p>
          <a:p>
            <a:endParaRPr lang="es-ES" sz="1800" dirty="0">
              <a:solidFill>
                <a:schemeClr val="tx1"/>
              </a:solidFill>
            </a:endParaRPr>
          </a:p>
          <a:p>
            <a:r>
              <a:rPr lang="es-ES" sz="1800" b="1" dirty="0">
                <a:solidFill>
                  <a:schemeClr val="tx1"/>
                </a:solidFill>
              </a:rPr>
              <a:t>Rodríguez Jares, Xesús (2001). </a:t>
            </a:r>
            <a:r>
              <a:rPr lang="es-ES" sz="1800" b="1" i="1" dirty="0">
                <a:solidFill>
                  <a:schemeClr val="tx1"/>
                </a:solidFill>
              </a:rPr>
              <a:t>La mediación escolar: una propuesta para la gestión de conflictos</a:t>
            </a:r>
            <a:r>
              <a:rPr lang="es-ES" sz="1800" b="1" dirty="0">
                <a:solidFill>
                  <a:schemeClr val="tx1"/>
                </a:solidFill>
              </a:rPr>
              <a:t>. Xunta de Galicia.</a:t>
            </a:r>
            <a:br>
              <a:rPr lang="es-ES" sz="1800" dirty="0">
                <a:solidFill>
                  <a:schemeClr val="tx1"/>
                </a:solidFill>
              </a:rPr>
            </a:br>
            <a:r>
              <a:rPr lang="es-ES" sz="1800" dirty="0">
                <a:solidFill>
                  <a:schemeClr val="tx1"/>
                </a:solidFill>
              </a:rPr>
              <a:t>→ Centrado en experiencias prácticas y propuestas para centros educativos gallegos, muy útil si buscas un enfoque contextualizado.</a:t>
            </a:r>
          </a:p>
          <a:p>
            <a:endParaRPr lang="es-ES" sz="1800" dirty="0">
              <a:solidFill>
                <a:schemeClr val="tx1"/>
              </a:solidFill>
            </a:endParaRPr>
          </a:p>
          <a:p>
            <a:r>
              <a:rPr lang="es-ES" sz="1800" b="1" dirty="0">
                <a:solidFill>
                  <a:schemeClr val="tx1"/>
                </a:solidFill>
              </a:rPr>
              <a:t>Rodríguez Jares, Xesús (2003). </a:t>
            </a:r>
            <a:r>
              <a:rPr lang="es-ES" sz="1800" b="1" i="1" dirty="0">
                <a:solidFill>
                  <a:schemeClr val="tx1"/>
                </a:solidFill>
              </a:rPr>
              <a:t>Convivencia, conflicto y mediación en los centros escolares</a:t>
            </a:r>
            <a:r>
              <a:rPr lang="es-ES" sz="1800" b="1" dirty="0">
                <a:solidFill>
                  <a:schemeClr val="tx1"/>
                </a:solidFill>
              </a:rPr>
              <a:t>. Editorial Narcea.</a:t>
            </a:r>
            <a:br>
              <a:rPr lang="es-ES" sz="1800" dirty="0">
                <a:solidFill>
                  <a:schemeClr val="tx1"/>
                </a:solidFill>
              </a:rPr>
            </a:br>
            <a:r>
              <a:rPr lang="es-ES" sz="1800" dirty="0">
                <a:solidFill>
                  <a:schemeClr val="tx1"/>
                </a:solidFill>
              </a:rPr>
              <a:t>→ Este libro profundiza en cómo gestionar los conflictos cotidianos en los centros educativos a través de la mediación y otras estrategias.</a:t>
            </a:r>
          </a:p>
          <a:p>
            <a:endParaRPr lang="es-E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0589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32000"/>
                <a:lumOff val="68000"/>
                <a:alpha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842AA43D-EB97-4DCA-B3D2-2403C309F3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63" y="0"/>
            <a:ext cx="3974937" cy="3974937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C6592568-3155-4CCE-A2C1-C695264D3B94}"/>
              </a:ext>
            </a:extLst>
          </p:cNvPr>
          <p:cNvSpPr txBox="1"/>
          <p:nvPr/>
        </p:nvSpPr>
        <p:spPr>
          <a:xfrm>
            <a:off x="4991100" y="127099"/>
            <a:ext cx="82010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  <a:p>
            <a:endParaRPr lang="es-ES" dirty="0"/>
          </a:p>
          <a:p>
            <a:pPr algn="ctr"/>
            <a:r>
              <a:rPr lang="es-ES" sz="2800" b="1" dirty="0">
                <a:solidFill>
                  <a:srgbClr val="002060"/>
                </a:solidFill>
              </a:rPr>
              <a:t>GRAZAS POLO VOSO INTERESE</a:t>
            </a:r>
          </a:p>
          <a:p>
            <a:pPr algn="ctr"/>
            <a:endParaRPr lang="es-ES" sz="2800" b="1" dirty="0">
              <a:solidFill>
                <a:srgbClr val="002060"/>
              </a:solidFill>
            </a:endParaRPr>
          </a:p>
          <a:p>
            <a:r>
              <a:rPr lang="es-ES" sz="2400" dirty="0">
                <a:solidFill>
                  <a:srgbClr val="FF0000"/>
                </a:solidFill>
              </a:rPr>
              <a:t>Para </a:t>
            </a:r>
            <a:r>
              <a:rPr lang="es-ES" sz="2400" dirty="0" err="1">
                <a:solidFill>
                  <a:srgbClr val="FF0000"/>
                </a:solidFill>
              </a:rPr>
              <a:t>calquera</a:t>
            </a:r>
            <a:r>
              <a:rPr lang="es-ES" sz="2400" dirty="0">
                <a:solidFill>
                  <a:srgbClr val="FF0000"/>
                </a:solidFill>
              </a:rPr>
              <a:t> </a:t>
            </a:r>
            <a:r>
              <a:rPr lang="es-ES" sz="2400" dirty="0" err="1">
                <a:solidFill>
                  <a:srgbClr val="FF0000"/>
                </a:solidFill>
              </a:rPr>
              <a:t>cousa</a:t>
            </a:r>
            <a:r>
              <a:rPr lang="es-ES" sz="2400" dirty="0">
                <a:solidFill>
                  <a:srgbClr val="FF0000"/>
                </a:solidFill>
              </a:rPr>
              <a:t>, </a:t>
            </a:r>
            <a:r>
              <a:rPr lang="es-ES" sz="2400" dirty="0" err="1">
                <a:solidFill>
                  <a:srgbClr val="FF0000"/>
                </a:solidFill>
              </a:rPr>
              <a:t>só</a:t>
            </a:r>
            <a:r>
              <a:rPr lang="es-ES" sz="2400" dirty="0">
                <a:solidFill>
                  <a:srgbClr val="FF0000"/>
                </a:solidFill>
              </a:rPr>
              <a:t> é preciso escribir </a:t>
            </a:r>
            <a:r>
              <a:rPr lang="es-ES" sz="2400" dirty="0" err="1">
                <a:solidFill>
                  <a:srgbClr val="FF0000"/>
                </a:solidFill>
              </a:rPr>
              <a:t>ou</a:t>
            </a:r>
            <a:r>
              <a:rPr lang="es-ES" sz="2400" dirty="0">
                <a:solidFill>
                  <a:srgbClr val="FF0000"/>
                </a:solidFill>
              </a:rPr>
              <a:t> chamar</a:t>
            </a:r>
            <a:endParaRPr lang="es-ES" sz="2400" dirty="0"/>
          </a:p>
          <a:p>
            <a:pPr algn="ctr"/>
            <a:r>
              <a:rPr lang="es-ES" sz="2800" dirty="0"/>
              <a:t>        </a:t>
            </a:r>
            <a:r>
              <a:rPr lang="es-ES" sz="2800" dirty="0" err="1"/>
              <a:t>luisfernandez@edu.xunta.gal</a:t>
            </a:r>
            <a:endParaRPr lang="es-ES" sz="28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91C40F5-A5FC-4AE4-AB35-BBE8139A62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6565" y="4248150"/>
            <a:ext cx="1943100" cy="18288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9C19412-FFCB-432F-87B0-A23E83A1D1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536" y="4248150"/>
            <a:ext cx="1943100" cy="18288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0A3853D-4428-4869-AB52-89B8429957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6915" y="4248150"/>
            <a:ext cx="1943100" cy="18288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897E51B-A259-4BB6-8B19-385F7D4C33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4450" y="4248150"/>
            <a:ext cx="1943100" cy="18288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67DD565-E029-4E40-B3B8-46B7B898FD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67925" y="4248150"/>
            <a:ext cx="19431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6811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32000"/>
                <a:lumOff val="68000"/>
                <a:alpha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C63A6D9-5C45-4B94-D8F5-AD28A0CFE0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2407DD4-7A1A-180E-5AA7-902EFB951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028" y="501753"/>
            <a:ext cx="6592078" cy="3460841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37B18DB-1540-EA3F-8A9A-9CCAE0B6E60D}"/>
              </a:ext>
            </a:extLst>
          </p:cNvPr>
          <p:cNvSpPr txBox="1"/>
          <p:nvPr/>
        </p:nvSpPr>
        <p:spPr>
          <a:xfrm>
            <a:off x="1735494" y="4450702"/>
            <a:ext cx="92559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rgbClr val="7030A0"/>
                </a:solidFill>
              </a:rPr>
              <a:t>XESÚS R. JARES</a:t>
            </a:r>
          </a:p>
          <a:p>
            <a:r>
              <a:rPr lang="es-ES" sz="3200" dirty="0"/>
              <a:t> (Viana do Bolo, 1955 - Vigo, 2008)</a:t>
            </a:r>
          </a:p>
        </p:txBody>
      </p:sp>
    </p:spTree>
    <p:extLst>
      <p:ext uri="{BB962C8B-B14F-4D97-AF65-F5344CB8AC3E}">
        <p14:creationId xmlns:p14="http://schemas.microsoft.com/office/powerpoint/2010/main" val="14872253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32000"/>
                <a:lumOff val="68000"/>
                <a:alpha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5DB13EC-374D-4C5D-8A4C-56C58D039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8836" y="-764502"/>
            <a:ext cx="12573000" cy="8749459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3CE30F0D-F0FC-44EE-80A7-0E934F12D9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1142" y="-633663"/>
            <a:ext cx="7595937" cy="759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6614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32000"/>
                <a:lumOff val="68000"/>
                <a:alpha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a 3">
            <a:extLst>
              <a:ext uri="{FF2B5EF4-FFF2-40B4-BE49-F238E27FC236}">
                <a16:creationId xmlns:a16="http://schemas.microsoft.com/office/drawing/2014/main" id="{BE67AF29-B68A-4278-9DC9-CEFD6645A5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023631"/>
              </p:ext>
            </p:extLst>
          </p:nvPr>
        </p:nvGraphicFramePr>
        <p:xfrm>
          <a:off x="286871" y="1875169"/>
          <a:ext cx="11618258" cy="40741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1618258">
                  <a:extLst>
                    <a:ext uri="{9D8B030D-6E8A-4147-A177-3AD203B41FA5}">
                      <a16:colId xmlns:a16="http://schemas.microsoft.com/office/drawing/2014/main" val="411598012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74174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1. Que entendemos por MEDIACIÓN ESCOLAR?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42087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2. Cales son as características e as </a:t>
                      </a:r>
                      <a:r>
                        <a:rPr lang="es-ES" dirty="0" err="1"/>
                        <a:t>vantaxes</a:t>
                      </a:r>
                      <a:r>
                        <a:rPr lang="es-ES" dirty="0"/>
                        <a:t> </a:t>
                      </a:r>
                      <a:r>
                        <a:rPr lang="es-ES" dirty="0" err="1"/>
                        <a:t>desta</a:t>
                      </a:r>
                      <a:r>
                        <a:rPr lang="es-ES" dirty="0"/>
                        <a:t> práctica?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30751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3. Como funciona un proceso de mediación escolar?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60298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4. Como se pode introducir a mediación </a:t>
                      </a:r>
                      <a:r>
                        <a:rPr lang="es-ES" dirty="0" err="1"/>
                        <a:t>nun</a:t>
                      </a:r>
                      <a:r>
                        <a:rPr lang="es-ES" dirty="0"/>
                        <a:t> centro educativo?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4577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5. En que consiste a formación dos mediadores e mediadoras?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60831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6. Pódense mediar todos os </a:t>
                      </a:r>
                      <a:r>
                        <a:rPr lang="es-ES" dirty="0" err="1"/>
                        <a:t>conflitos</a:t>
                      </a:r>
                      <a:r>
                        <a:rPr lang="es-ES" dirty="0"/>
                        <a:t> do centro educativo?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93229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7. Que di a normativa sobre a mediación?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74588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8. Debe aparecer a mediación </a:t>
                      </a:r>
                      <a:r>
                        <a:rPr lang="es-ES" dirty="0" err="1"/>
                        <a:t>nas</a:t>
                      </a:r>
                      <a:r>
                        <a:rPr lang="es-ES" dirty="0"/>
                        <a:t> NOF?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6054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9. Cando, </a:t>
                      </a:r>
                      <a:r>
                        <a:rPr lang="es-ES" dirty="0" err="1"/>
                        <a:t>quen</a:t>
                      </a:r>
                      <a:r>
                        <a:rPr lang="es-ES" dirty="0"/>
                        <a:t> e onde se media?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62267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10. …. Todas as preguntas que </a:t>
                      </a:r>
                      <a:r>
                        <a:rPr lang="es-ES" dirty="0" err="1"/>
                        <a:t>queirades</a:t>
                      </a:r>
                      <a:r>
                        <a:rPr lang="es-ES" dirty="0"/>
                        <a:t>?           </a:t>
                      </a:r>
                      <a:r>
                        <a:rPr lang="es-ES" dirty="0" err="1"/>
                        <a:t>Agora</a:t>
                      </a:r>
                      <a:r>
                        <a:rPr lang="es-ES" dirty="0"/>
                        <a:t> </a:t>
                      </a:r>
                      <a:r>
                        <a:rPr lang="es-ES" dirty="0" err="1"/>
                        <a:t>ou</a:t>
                      </a:r>
                      <a:r>
                        <a:rPr lang="es-ES" dirty="0"/>
                        <a:t> </a:t>
                      </a:r>
                      <a:r>
                        <a:rPr lang="es-ES" dirty="0" err="1"/>
                        <a:t>máis</a:t>
                      </a:r>
                      <a:r>
                        <a:rPr lang="es-ES" dirty="0"/>
                        <a:t> </a:t>
                      </a:r>
                      <a:r>
                        <a:rPr lang="es-ES" dirty="0" err="1"/>
                        <a:t>adiante</a:t>
                      </a:r>
                      <a:r>
                        <a:rPr lang="es-ES" dirty="0"/>
                        <a:t>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5404119"/>
                  </a:ext>
                </a:extLst>
              </a:tr>
            </a:tbl>
          </a:graphicData>
        </a:graphic>
      </p:graphicFrame>
      <p:pic>
        <p:nvPicPr>
          <p:cNvPr id="4" name="Imagen 3">
            <a:extLst>
              <a:ext uri="{FF2B5EF4-FFF2-40B4-BE49-F238E27FC236}">
                <a16:creationId xmlns:a16="http://schemas.microsoft.com/office/drawing/2014/main" id="{5AD7855B-0B5A-4DD3-B7EC-023567046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827" y="135903"/>
            <a:ext cx="2547987" cy="143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6257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32000"/>
                <a:lumOff val="68000"/>
                <a:alpha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13A7D59D-A1F6-4D56-A9E5-E515ADB0538A}"/>
              </a:ext>
            </a:extLst>
          </p:cNvPr>
          <p:cNvSpPr txBox="1"/>
          <p:nvPr/>
        </p:nvSpPr>
        <p:spPr>
          <a:xfrm>
            <a:off x="1636295" y="1503766"/>
            <a:ext cx="732322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s-E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  <a:p>
            <a:pPr algn="ctr"/>
            <a:r>
              <a:rPr kumimoji="0" lang="es-E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 entendemos por MEDIACIÓN ESCOLAR? </a:t>
            </a:r>
            <a:endParaRPr lang="es-ES" sz="6000" dirty="0"/>
          </a:p>
        </p:txBody>
      </p:sp>
    </p:spTree>
    <p:extLst>
      <p:ext uri="{BB962C8B-B14F-4D97-AF65-F5344CB8AC3E}">
        <p14:creationId xmlns:p14="http://schemas.microsoft.com/office/powerpoint/2010/main" val="19210043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32000"/>
                <a:lumOff val="68000"/>
                <a:alpha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10CFE0A-9620-4CA4-85AC-FD8170F069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2547353"/>
            <a:ext cx="2167690" cy="144512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D52AFD8-450F-4C52-B583-1860624F0B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1594" y="2547353"/>
            <a:ext cx="2097505" cy="139833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61F104A-244B-4190-9981-50D95E6A0B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668" y="5003131"/>
            <a:ext cx="2253922" cy="150261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B707F0E-9495-41B1-AC3C-DBFBB1F092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166" y="87587"/>
            <a:ext cx="2167689" cy="144512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FEC2E1C-76CC-4095-B227-6CE107E005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2484" y="1570119"/>
            <a:ext cx="5525504" cy="368367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C333BEB-C513-4F62-9747-DBA3794ABE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81410" y="4948320"/>
            <a:ext cx="2253922" cy="150261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829008C4-1EFE-4157-8F04-796B7A8D32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51594" y="160423"/>
            <a:ext cx="1911016" cy="1911016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D84D1E0E-05D8-897E-84B8-3E97E781D6C1}"/>
              </a:ext>
            </a:extLst>
          </p:cNvPr>
          <p:cNvSpPr txBox="1"/>
          <p:nvPr/>
        </p:nvSpPr>
        <p:spPr>
          <a:xfrm>
            <a:off x="3941604" y="5617029"/>
            <a:ext cx="44372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800" b="1" dirty="0"/>
              <a:t>- -</a:t>
            </a:r>
            <a:r>
              <a:rPr lang="es-ES" sz="4800" b="1" dirty="0">
                <a:solidFill>
                  <a:srgbClr val="FF0000"/>
                </a:solidFill>
              </a:rPr>
              <a:t> CONFLITO </a:t>
            </a:r>
            <a:r>
              <a:rPr lang="es-ES" sz="4800" b="1" dirty="0">
                <a:solidFill>
                  <a:schemeClr val="accent6">
                    <a:lumMod val="75000"/>
                  </a:schemeClr>
                </a:solidFill>
              </a:rPr>
              <a:t>+ +</a:t>
            </a:r>
          </a:p>
        </p:txBody>
      </p:sp>
    </p:spTree>
    <p:extLst>
      <p:ext uri="{BB962C8B-B14F-4D97-AF65-F5344CB8AC3E}">
        <p14:creationId xmlns:p14="http://schemas.microsoft.com/office/powerpoint/2010/main" val="35915953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32000"/>
                <a:lumOff val="68000"/>
                <a:alpha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CDB668B-6238-6F26-A46E-4A4E11F111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58577C0A-7EE2-E3FC-2074-1DDA3CFCB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721" y="133205"/>
            <a:ext cx="5525504" cy="368367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95561DA-A202-377D-08CE-EABC1099E397}"/>
              </a:ext>
            </a:extLst>
          </p:cNvPr>
          <p:cNvSpPr txBox="1"/>
          <p:nvPr/>
        </p:nvSpPr>
        <p:spPr>
          <a:xfrm>
            <a:off x="395972" y="4217437"/>
            <a:ext cx="44372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800" b="1" dirty="0"/>
              <a:t>- -</a:t>
            </a:r>
            <a:r>
              <a:rPr lang="es-ES" sz="4800" b="1" dirty="0">
                <a:solidFill>
                  <a:srgbClr val="FF0000"/>
                </a:solidFill>
              </a:rPr>
              <a:t> CONFLITO </a:t>
            </a:r>
            <a:r>
              <a:rPr lang="es-ES" sz="4800" b="1" dirty="0">
                <a:solidFill>
                  <a:schemeClr val="accent6">
                    <a:lumMod val="75000"/>
                  </a:schemeClr>
                </a:solidFill>
              </a:rPr>
              <a:t>+ +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632413B-C228-3B24-69CC-7F59C0A3ED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6218" y="2584579"/>
            <a:ext cx="5831061" cy="3865349"/>
          </a:xfrm>
          <a:prstGeom prst="rect">
            <a:avLst/>
          </a:prstGeom>
        </p:spPr>
      </p:pic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146424DE-BAF2-776F-A249-F18853C5A262}"/>
              </a:ext>
            </a:extLst>
          </p:cNvPr>
          <p:cNvCxnSpPr/>
          <p:nvPr/>
        </p:nvCxnSpPr>
        <p:spPr>
          <a:xfrm flipV="1">
            <a:off x="1259049" y="3314885"/>
            <a:ext cx="7548466" cy="1404543"/>
          </a:xfrm>
          <a:prstGeom prst="straightConnector1">
            <a:avLst/>
          </a:prstGeom>
          <a:ln w="793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64AEC1CE-66A9-111B-FCC0-B35DEDCE181D}"/>
              </a:ext>
            </a:extLst>
          </p:cNvPr>
          <p:cNvCxnSpPr/>
          <p:nvPr/>
        </p:nvCxnSpPr>
        <p:spPr>
          <a:xfrm flipV="1">
            <a:off x="4833258" y="4387089"/>
            <a:ext cx="4200525" cy="302397"/>
          </a:xfrm>
          <a:prstGeom prst="straightConnector1">
            <a:avLst/>
          </a:prstGeom>
          <a:ln w="603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979274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1046</TotalTime>
  <Words>1660</Words>
  <Application>Microsoft Office PowerPoint</Application>
  <PresentationFormat>Panorámica</PresentationFormat>
  <Paragraphs>224</Paragraphs>
  <Slides>38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38</vt:i4>
      </vt:variant>
    </vt:vector>
  </HeadingPairs>
  <TitlesOfParts>
    <vt:vector size="46" baseType="lpstr">
      <vt:lpstr>Arial</vt:lpstr>
      <vt:lpstr>Arial Black</vt:lpstr>
      <vt:lpstr>Calibri</vt:lpstr>
      <vt:lpstr>Calibri Light</vt:lpstr>
      <vt:lpstr>Times New Roman</vt:lpstr>
      <vt:lpstr>verdana</vt:lpstr>
      <vt:lpstr>Wingdings</vt:lpstr>
      <vt:lpstr>Tema de Office</vt:lpstr>
      <vt:lpstr>A mediación nun centro educativo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Algunhas referencias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Luis</dc:creator>
  <cp:lastModifiedBy>Luis Fernandez Lopez</cp:lastModifiedBy>
  <cp:revision>80</cp:revision>
  <dcterms:created xsi:type="dcterms:W3CDTF">2025-04-20T16:39:56Z</dcterms:created>
  <dcterms:modified xsi:type="dcterms:W3CDTF">2025-11-19T09:29:59Z</dcterms:modified>
</cp:coreProperties>
</file>