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7"/>
  </p:notesMasterIdLst>
  <p:handoutMasterIdLst>
    <p:handoutMasterId r:id="rId18"/>
  </p:handoutMasterIdLst>
  <p:sldIdLst>
    <p:sldId id="288" r:id="rId2"/>
    <p:sldId id="289" r:id="rId3"/>
    <p:sldId id="292" r:id="rId4"/>
    <p:sldId id="275" r:id="rId5"/>
    <p:sldId id="291" r:id="rId6"/>
    <p:sldId id="290" r:id="rId7"/>
    <p:sldId id="293" r:id="rId8"/>
    <p:sldId id="294" r:id="rId9"/>
    <p:sldId id="295" r:id="rId10"/>
    <p:sldId id="296" r:id="rId11"/>
    <p:sldId id="297" r:id="rId12"/>
    <p:sldId id="298" r:id="rId13"/>
    <p:sldId id="299" r:id="rId14"/>
    <p:sldId id="300" r:id="rId15"/>
    <p:sldId id="301" r:id="rId16"/>
  </p:sldIdLst>
  <p:sldSz cx="9144000" cy="6858000" type="screen4x3"/>
  <p:notesSz cx="6858000" cy="9144000"/>
  <p:embeddedFontLst>
    <p:embeddedFont>
      <p:font typeface="Twinkl" pitchFamily="2" charset="77"/>
      <p:regular r:id="rId19"/>
      <p:bold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43" userDrawn="1">
          <p15:clr>
            <a:srgbClr val="A4A3A4"/>
          </p15:clr>
        </p15:guide>
        <p15:guide id="7" orient="horz" pos="346" userDrawn="1">
          <p15:clr>
            <a:srgbClr val="A4A3A4"/>
          </p15:clr>
        </p15:guide>
        <p15:guide id="8" pos="476" userDrawn="1">
          <p15:clr>
            <a:srgbClr val="A4A3A4"/>
          </p15:clr>
        </p15:guide>
        <p15:guide id="9" orient="horz" pos="459" userDrawn="1">
          <p15:clr>
            <a:srgbClr val="A4A3A4"/>
          </p15:clr>
        </p15:guide>
        <p15:guide id="10" orient="horz" pos="3861"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8A0DB"/>
    <a:srgbClr val="DE1E5A"/>
    <a:srgbClr val="BC0105"/>
    <a:srgbClr val="4DB1E3"/>
    <a:srgbClr val="80C1EB"/>
    <a:srgbClr val="ACDDFC"/>
    <a:srgbClr val="FFFFFF"/>
    <a:srgbClr val="4AA1D9"/>
    <a:srgbClr val="21A6F9"/>
    <a:srgbClr val="1C1C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365" autoAdjust="0"/>
    <p:restoredTop sz="94660"/>
  </p:normalViewPr>
  <p:slideViewPr>
    <p:cSldViewPr snapToGrid="0" showGuides="1">
      <p:cViewPr varScale="1">
        <p:scale>
          <a:sx n="102" d="100"/>
          <a:sy n="102" d="100"/>
        </p:scale>
        <p:origin x="1248" y="192"/>
      </p:cViewPr>
      <p:guideLst>
        <p:guide orient="horz" pos="2160"/>
        <p:guide pos="2880"/>
        <p:guide pos="340"/>
        <p:guide orient="horz" pos="3974"/>
        <p:guide pos="5443"/>
        <p:guide orient="horz" pos="346"/>
        <p:guide pos="476"/>
        <p:guide orient="horz" pos="459"/>
        <p:guide orient="horz" pos="3861"/>
        <p:guide pos="5284"/>
      </p:guideLst>
    </p:cSldViewPr>
  </p:slideViewPr>
  <p:notesTextViewPr>
    <p:cViewPr>
      <p:scale>
        <a:sx n="3" d="2"/>
        <a:sy n="3" d="2"/>
      </p:scale>
      <p:origin x="0" y="0"/>
    </p:cViewPr>
  </p:notesTextViewPr>
  <p:notesViewPr>
    <p:cSldViewPr snapToGrid="0" showGuides="1">
      <p:cViewPr varScale="1">
        <p:scale>
          <a:sx n="58" d="100"/>
          <a:sy n="58" d="100"/>
        </p:scale>
        <p:origin x="1962"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latin typeface="Twinkl" pitchFamily="2" charset="77"/>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latin typeface="Twinkl" pitchFamily="2" charset="77"/>
              </a:rPr>
              <a:t>18/02/2021</a:t>
            </a:fld>
            <a:endParaRPr lang="en-GB" dirty="0">
              <a:latin typeface="Twinkl" pitchFamily="2" charset="77"/>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latin typeface="Twinkl" pitchFamily="2" charset="77"/>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latin typeface="Twinkl" pitchFamily="2" charset="77"/>
              </a:rPr>
              <a:t>‹#›</a:t>
            </a:fld>
            <a:endParaRPr lang="en-GB" dirty="0">
              <a:latin typeface="Twinkl" pitchFamily="2" charset="77"/>
            </a:endParaRPr>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Twinkl" pitchFamily="2" charset="77"/>
              </a:defRPr>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Twinkl" pitchFamily="2" charset="77"/>
              </a:defRPr>
            </a:lvl1pPr>
          </a:lstStyle>
          <a:p>
            <a:fld id="{3D02C5D1-7818-41B5-ABAD-5E4B38A5388F}" type="datetimeFigureOut">
              <a:rPr lang="en-GB" smtClean="0"/>
              <a:pPr/>
              <a:t>18/02/2021</a:t>
            </a:fld>
            <a:endParaRPr lang="en-GB"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Twinkl" pitchFamily="2" charset="77"/>
              </a:defRPr>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Twinkl" pitchFamily="2" charset="77"/>
              </a:defRPr>
            </a:lvl1pPr>
          </a:lstStyle>
          <a:p>
            <a:fld id="{FA521341-850D-40E1-BB3D-87946DC9B06D}" type="slidenum">
              <a:rPr lang="en-GB" smtClean="0"/>
              <a:pPr/>
              <a:t>‹#›</a:t>
            </a:fld>
            <a:endParaRPr lang="en-GB" dirty="0"/>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Twinkl" pitchFamily="2" charset="77"/>
        <a:ea typeface="+mn-ea"/>
        <a:cs typeface="+mn-cs"/>
      </a:defRPr>
    </a:lvl1pPr>
    <a:lvl2pPr marL="457200" algn="l" defTabSz="914400" rtl="0" eaLnBrk="1" latinLnBrk="0" hangingPunct="1">
      <a:defRPr sz="1200" b="0" i="0" kern="1200">
        <a:solidFill>
          <a:schemeClr val="tx1"/>
        </a:solidFill>
        <a:latin typeface="Twinkl" pitchFamily="2" charset="77"/>
        <a:ea typeface="+mn-ea"/>
        <a:cs typeface="+mn-cs"/>
      </a:defRPr>
    </a:lvl2pPr>
    <a:lvl3pPr marL="914400" algn="l" defTabSz="914400" rtl="0" eaLnBrk="1" latinLnBrk="0" hangingPunct="1">
      <a:defRPr sz="1200" b="0" i="0" kern="1200">
        <a:solidFill>
          <a:schemeClr val="tx1"/>
        </a:solidFill>
        <a:latin typeface="Twinkl" pitchFamily="2" charset="77"/>
        <a:ea typeface="+mn-ea"/>
        <a:cs typeface="+mn-cs"/>
      </a:defRPr>
    </a:lvl3pPr>
    <a:lvl4pPr marL="1371600" algn="l" defTabSz="914400" rtl="0" eaLnBrk="1" latinLnBrk="0" hangingPunct="1">
      <a:defRPr sz="1200" b="0" i="0" kern="1200">
        <a:solidFill>
          <a:schemeClr val="tx1"/>
        </a:solidFill>
        <a:latin typeface="Twinkl" pitchFamily="2" charset="77"/>
        <a:ea typeface="+mn-ea"/>
        <a:cs typeface="+mn-cs"/>
      </a:defRPr>
    </a:lvl4pPr>
    <a:lvl5pPr marL="1828800" algn="l" defTabSz="914400" rtl="0" eaLnBrk="1" latinLnBrk="0" hangingPunct="1">
      <a:defRPr sz="1200" b="0" i="0" kern="1200">
        <a:solidFill>
          <a:schemeClr val="tx1"/>
        </a:solidFill>
        <a:latin typeface="Twinkl" pitchFamily="2"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www.twinkl.co.uk/resources/curriculo-espanol-spanish-curriculum-ciencias-sociales-6-primaria/curriculo-espanol-spanish-curriculum-ciencias-sociales-6-primaria-las-huellas-del-tiempo/curriculo-espanol-spanish-curriculum-ciencias-sociales-6-primaria-las-huellas-del-tiempo-arte-y-cultura"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hyperlink" Target="https://www.twinkl.co.uk/resources/curriculo-espanol-spanish-curriculum-ciencias-sociales-6-primaria/curriculo-espanol-spanish-curriculum-ciencias-sociales-6-primaria-las-huellas-del-tiempo/curriculo-espanol-spanish-curriculum-ciencias-sociales-6-primaria-las-huellas-del-tiempo-arte-y-cultura"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hyperlink" Target="https://www.twinkl.co.uk/resources/curriculo-espanol-spanish-curriculum-ciencias-sociales-6-primaria/curriculo-espanol-spanish-curriculum-ciencias-sociales-6-primaria-las-huellas-del-tiempo/curriculo-espanol-spanish-curriculum-ciencias-sociales-6-primaria-las-huellas-del-tiempo-arte-y-cultura"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hlinkClick r:id="rId4"/>
            <a:extLst>
              <a:ext uri="{FF2B5EF4-FFF2-40B4-BE49-F238E27FC236}">
                <a16:creationId xmlns:a16="http://schemas.microsoft.com/office/drawing/2014/main" id="{7390E83A-7A53-0642-A61A-037C313BCFBB}"/>
              </a:ext>
            </a:extLst>
          </p:cNvPr>
          <p:cNvSpPr txBox="1"/>
          <p:nvPr userDrawn="1"/>
        </p:nvSpPr>
        <p:spPr>
          <a:xfrm>
            <a:off x="0" y="5978770"/>
            <a:ext cx="1097280" cy="879230"/>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2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GB"/>
              <a:t>Click to edit Master title style</a:t>
            </a:r>
            <a:endParaRPr lang="en-GB" dirty="0"/>
          </a:p>
        </p:txBody>
      </p:sp>
      <p:sp>
        <p:nvSpPr>
          <p:cNvPr id="4" name="TextBox 3">
            <a:hlinkClick r:id="rId2"/>
            <a:extLst>
              <a:ext uri="{FF2B5EF4-FFF2-40B4-BE49-F238E27FC236}">
                <a16:creationId xmlns:a16="http://schemas.microsoft.com/office/drawing/2014/main" id="{BCC33D9A-4216-7F42-9FED-050B35D128F7}"/>
              </a:ext>
            </a:extLst>
          </p:cNvPr>
          <p:cNvSpPr txBox="1"/>
          <p:nvPr userDrawn="1"/>
        </p:nvSpPr>
        <p:spPr>
          <a:xfrm>
            <a:off x="8510954" y="6274191"/>
            <a:ext cx="633046" cy="583809"/>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hlinkClick r:id="rId4"/>
            <a:extLst>
              <a:ext uri="{FF2B5EF4-FFF2-40B4-BE49-F238E27FC236}">
                <a16:creationId xmlns:a16="http://schemas.microsoft.com/office/drawing/2014/main" id="{4B5777AD-6624-BA46-80B2-3CB10AD627BE}"/>
              </a:ext>
            </a:extLst>
          </p:cNvPr>
          <p:cNvSpPr txBox="1"/>
          <p:nvPr userDrawn="1"/>
        </p:nvSpPr>
        <p:spPr>
          <a:xfrm>
            <a:off x="8510954" y="6274191"/>
            <a:ext cx="633046" cy="583809"/>
          </a:xfrm>
          <a:prstGeom prst="rect">
            <a:avLst/>
          </a:prstGeom>
          <a:noFill/>
        </p:spPr>
        <p:txBody>
          <a:bodyPr wrap="square" rtlCol="0">
            <a:spAutoFit/>
          </a:bodyPr>
          <a:lstStyle/>
          <a:p>
            <a:endParaRPr lang="en-US" dirty="0"/>
          </a:p>
        </p:txBody>
      </p:sp>
      <p:sp>
        <p:nvSpPr>
          <p:cNvPr id="5" name="TextBox 4">
            <a:hlinkClick r:id="rId4"/>
            <a:extLst>
              <a:ext uri="{FF2B5EF4-FFF2-40B4-BE49-F238E27FC236}">
                <a16:creationId xmlns:a16="http://schemas.microsoft.com/office/drawing/2014/main" id="{99623F5D-B41E-F143-B732-AA1A11E5950B}"/>
              </a:ext>
            </a:extLst>
          </p:cNvPr>
          <p:cNvSpPr txBox="1"/>
          <p:nvPr userDrawn="1"/>
        </p:nvSpPr>
        <p:spPr>
          <a:xfrm>
            <a:off x="3821137" y="2860583"/>
            <a:ext cx="1623060" cy="1092439"/>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hyperlink" Target="https://www.twinkl.co.uk/resources/curriculo-espanol-spanish-curriculum-ciencias-sociales-6-primaria/curriculo-espanol-spanish-curriculum-ciencias-sociales-6-primaria-las-huellas-del-tiempo/curriculo-espanol-spanish-curriculum-ciencias-sociales-6-primaria-las-huellas-del-tiempo-arte-y-cultura" TargetMode="External"/><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GB"/>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Box 3">
            <a:hlinkClick r:id="rId8"/>
            <a:extLst>
              <a:ext uri="{FF2B5EF4-FFF2-40B4-BE49-F238E27FC236}">
                <a16:creationId xmlns:a16="http://schemas.microsoft.com/office/drawing/2014/main" id="{9BE134F1-ED90-9E47-A4D8-C2D7CF985AB6}"/>
              </a:ext>
            </a:extLst>
          </p:cNvPr>
          <p:cNvSpPr txBox="1"/>
          <p:nvPr userDrawn="1"/>
        </p:nvSpPr>
        <p:spPr>
          <a:xfrm>
            <a:off x="8510954" y="6274191"/>
            <a:ext cx="633046" cy="583809"/>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0.tif"/><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tif"/><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54704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5">
            <a:extLst>
              <a:ext uri="{FF2B5EF4-FFF2-40B4-BE49-F238E27FC236}">
                <a16:creationId xmlns:a16="http://schemas.microsoft.com/office/drawing/2014/main" id="{18B422DD-2194-A24B-AC1C-C1F987C63E73}"/>
              </a:ext>
            </a:extLst>
          </p:cNvPr>
          <p:cNvSpPr txBox="1">
            <a:spLocks/>
          </p:cNvSpPr>
          <p:nvPr/>
        </p:nvSpPr>
        <p:spPr>
          <a:xfrm>
            <a:off x="3361803" y="1454332"/>
            <a:ext cx="5207083" cy="955801"/>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0"/>
              </a:spcBef>
              <a:buClr>
                <a:schemeClr val="dk1"/>
              </a:buClr>
              <a:buSzPct val="100000"/>
              <a:buNone/>
            </a:pPr>
            <a:r>
              <a:rPr lang="es-ES" dirty="0"/>
              <a:t>Nos vamos acercando a Santiago de Compostela cuando llegamos a la ciudad de </a:t>
            </a:r>
            <a:r>
              <a:rPr lang="es-ES" b="1" dirty="0"/>
              <a:t>León</a:t>
            </a:r>
            <a:r>
              <a:rPr lang="es-ES" dirty="0"/>
              <a:t>, también en Castilla y León. En esta ciudad hay muchos monumentos que merece la pena visitar, como la </a:t>
            </a:r>
            <a:r>
              <a:rPr lang="es-ES" b="1" dirty="0"/>
              <a:t>catedral de Santa María de Regla</a:t>
            </a:r>
            <a:r>
              <a:rPr lang="es-ES" dirty="0"/>
              <a:t>, de estilo gótico y proclamada </a:t>
            </a:r>
            <a:r>
              <a:rPr lang="es-ES" b="1" dirty="0"/>
              <a:t>Bien de Interés Cultural</a:t>
            </a:r>
            <a:r>
              <a:rPr lang="es-ES" dirty="0"/>
              <a:t>. </a:t>
            </a:r>
          </a:p>
        </p:txBody>
      </p:sp>
      <p:sp>
        <p:nvSpPr>
          <p:cNvPr id="3" name="Title 1">
            <a:extLst>
              <a:ext uri="{FF2B5EF4-FFF2-40B4-BE49-F238E27FC236}">
                <a16:creationId xmlns:a16="http://schemas.microsoft.com/office/drawing/2014/main" id="{1A4BF76F-4016-9740-8BCE-FF43F4A1245C}"/>
              </a:ext>
            </a:extLst>
          </p:cNvPr>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s-ES" dirty="0">
                <a:ln w="22225">
                  <a:solidFill>
                    <a:schemeClr val="accent5">
                      <a:lumMod val="50000"/>
                    </a:schemeClr>
                  </a:solidFill>
                </a:ln>
                <a:solidFill>
                  <a:schemeClr val="accent5">
                    <a:lumMod val="60000"/>
                    <a:lumOff val="40000"/>
                  </a:schemeClr>
                </a:solidFill>
                <a:latin typeface="Twinkl" pitchFamily="2" charset="77"/>
              </a:rPr>
              <a:t>El Camino de Santiago Francés </a:t>
            </a:r>
            <a:endParaRPr lang="en-US" dirty="0">
              <a:ln w="22225">
                <a:solidFill>
                  <a:schemeClr val="accent5">
                    <a:lumMod val="50000"/>
                  </a:schemeClr>
                </a:solidFill>
              </a:ln>
              <a:solidFill>
                <a:schemeClr val="accent5">
                  <a:lumMod val="60000"/>
                  <a:lumOff val="40000"/>
                </a:schemeClr>
              </a:solidFill>
              <a:latin typeface="Twinkl" pitchFamily="2" charset="77"/>
            </a:endParaRPr>
          </a:p>
        </p:txBody>
      </p:sp>
      <p:pic>
        <p:nvPicPr>
          <p:cNvPr id="4" name="Picture 3">
            <a:extLst>
              <a:ext uri="{FF2B5EF4-FFF2-40B4-BE49-F238E27FC236}">
                <a16:creationId xmlns:a16="http://schemas.microsoft.com/office/drawing/2014/main" id="{0499706D-60D5-ED40-89FF-992308A4362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44832" y="1454332"/>
            <a:ext cx="2655721" cy="2655721"/>
          </a:xfrm>
          <a:prstGeom prst="rect">
            <a:avLst/>
          </a:prstGeom>
          <a:ln w="66675">
            <a:solidFill>
              <a:schemeClr val="accent2">
                <a:lumMod val="60000"/>
                <a:lumOff val="40000"/>
              </a:schemeClr>
            </a:solidFill>
          </a:ln>
        </p:spPr>
      </p:pic>
      <p:sp>
        <p:nvSpPr>
          <p:cNvPr id="5" name="Content Placeholder 15">
            <a:extLst>
              <a:ext uri="{FF2B5EF4-FFF2-40B4-BE49-F238E27FC236}">
                <a16:creationId xmlns:a16="http://schemas.microsoft.com/office/drawing/2014/main" id="{4FDE211E-CAE7-CF49-8C0D-E5BB081CEBEA}"/>
              </a:ext>
            </a:extLst>
          </p:cNvPr>
          <p:cNvSpPr txBox="1">
            <a:spLocks/>
          </p:cNvSpPr>
          <p:nvPr/>
        </p:nvSpPr>
        <p:spPr>
          <a:xfrm>
            <a:off x="3361803" y="3417043"/>
            <a:ext cx="3766785" cy="955801"/>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0"/>
              </a:spcBef>
              <a:buClr>
                <a:schemeClr val="dk1"/>
              </a:buClr>
              <a:buSzPct val="100000"/>
              <a:buNone/>
            </a:pPr>
            <a:r>
              <a:rPr lang="es-ES" dirty="0"/>
              <a:t>Tras dejar atrás León, el Camino Francés pasa por otro punto interesante, </a:t>
            </a:r>
            <a:r>
              <a:rPr lang="es-ES" b="1" dirty="0"/>
              <a:t>Astorga</a:t>
            </a:r>
            <a:r>
              <a:rPr lang="es-ES" dirty="0"/>
              <a:t>. Aquí destaca el Palacio de Gaudí, construido para un obispo por el arquitecto catalán </a:t>
            </a:r>
            <a:r>
              <a:rPr lang="es-ES" b="1" dirty="0"/>
              <a:t>Antonio Gaudí</a:t>
            </a:r>
            <a:r>
              <a:rPr lang="es-ES" dirty="0"/>
              <a:t>. Actualmente alberga el Museo de los Caminos.</a:t>
            </a:r>
          </a:p>
        </p:txBody>
      </p:sp>
      <p:pic>
        <p:nvPicPr>
          <p:cNvPr id="6" name="Picture 5">
            <a:extLst>
              <a:ext uri="{FF2B5EF4-FFF2-40B4-BE49-F238E27FC236}">
                <a16:creationId xmlns:a16="http://schemas.microsoft.com/office/drawing/2014/main" id="{E212BE73-D729-A043-A9D9-02455634B73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6060" y="4289600"/>
            <a:ext cx="2935743" cy="2308839"/>
          </a:xfrm>
          <a:prstGeom prst="rect">
            <a:avLst/>
          </a:prstGeom>
          <a:ln w="66675">
            <a:solidFill>
              <a:schemeClr val="accent2">
                <a:lumMod val="60000"/>
                <a:lumOff val="40000"/>
              </a:schemeClr>
            </a:solidFill>
          </a:ln>
        </p:spPr>
      </p:pic>
      <p:pic>
        <p:nvPicPr>
          <p:cNvPr id="7" name="Picture 6">
            <a:extLst>
              <a:ext uri="{FF2B5EF4-FFF2-40B4-BE49-F238E27FC236}">
                <a16:creationId xmlns:a16="http://schemas.microsoft.com/office/drawing/2014/main" id="{D5255887-BBE9-9148-B9D9-BF3AD1C3AC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4046" y="3448534"/>
            <a:ext cx="3730285" cy="3409466"/>
          </a:xfrm>
          <a:prstGeom prst="rect">
            <a:avLst/>
          </a:prstGeom>
        </p:spPr>
      </p:pic>
    </p:spTree>
    <p:extLst>
      <p:ext uri="{BB962C8B-B14F-4D97-AF65-F5344CB8AC3E}">
        <p14:creationId xmlns:p14="http://schemas.microsoft.com/office/powerpoint/2010/main" val="4292365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1000" fill="hold"/>
                                        <p:tgtEl>
                                          <p:spTgt spid="6"/>
                                        </p:tgtEl>
                                        <p:attrNameLst>
                                          <p:attrName>ppt_x</p:attrName>
                                        </p:attrNameLst>
                                      </p:cBhvr>
                                      <p:tavLst>
                                        <p:tav tm="0">
                                          <p:val>
                                            <p:strVal val="#ppt_x"/>
                                          </p:val>
                                        </p:tav>
                                        <p:tav tm="100000">
                                          <p:val>
                                            <p:strVal val="#ppt_x"/>
                                          </p:val>
                                        </p:tav>
                                      </p:tavLst>
                                    </p:anim>
                                    <p:anim calcmode="lin" valueType="num">
                                      <p:cBhvr additive="base">
                                        <p:cTn id="19"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fade">
                                      <p:cBhvr>
                                        <p:cTn id="24" dur="500"/>
                                        <p:tgtEl>
                                          <p:spTgt spid="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1000" fill="hold"/>
                                        <p:tgtEl>
                                          <p:spTgt spid="7"/>
                                        </p:tgtEl>
                                        <p:attrNameLst>
                                          <p:attrName>ppt_x</p:attrName>
                                        </p:attrNameLst>
                                      </p:cBhvr>
                                      <p:tavLst>
                                        <p:tav tm="0">
                                          <p:val>
                                            <p:strVal val="#ppt_x"/>
                                          </p:val>
                                        </p:tav>
                                        <p:tav tm="100000">
                                          <p:val>
                                            <p:strVal val="#ppt_x"/>
                                          </p:val>
                                        </p:tav>
                                      </p:tavLst>
                                    </p:anim>
                                    <p:anim calcmode="lin" valueType="num">
                                      <p:cBhvr additive="base">
                                        <p:cTn id="30"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5"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5">
            <a:extLst>
              <a:ext uri="{FF2B5EF4-FFF2-40B4-BE49-F238E27FC236}">
                <a16:creationId xmlns:a16="http://schemas.microsoft.com/office/drawing/2014/main" id="{1D7F9227-793D-AB40-92A4-572E999702AF}"/>
              </a:ext>
            </a:extLst>
          </p:cNvPr>
          <p:cNvSpPr txBox="1">
            <a:spLocks/>
          </p:cNvSpPr>
          <p:nvPr/>
        </p:nvSpPr>
        <p:spPr>
          <a:xfrm>
            <a:off x="539750" y="1769235"/>
            <a:ext cx="5271322" cy="955801"/>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0"/>
              </a:spcBef>
              <a:buClr>
                <a:schemeClr val="dk1"/>
              </a:buClr>
              <a:buSzPts val="2800"/>
              <a:buNone/>
            </a:pPr>
            <a:r>
              <a:rPr lang="es-ES" dirty="0"/>
              <a:t>Dejamos León atrás y atravesamos </a:t>
            </a:r>
            <a:r>
              <a:rPr lang="es-ES" b="1" dirty="0"/>
              <a:t>Ponferrada, Villafranca del Bierzo, O </a:t>
            </a:r>
            <a:r>
              <a:rPr lang="es-ES" b="1" dirty="0" err="1"/>
              <a:t>Cebreiro</a:t>
            </a:r>
            <a:r>
              <a:rPr lang="es-ES" dirty="0"/>
              <a:t> y llegamos hasta </a:t>
            </a:r>
            <a:r>
              <a:rPr lang="es-ES" b="1" dirty="0"/>
              <a:t>Sarria.</a:t>
            </a:r>
            <a:r>
              <a:rPr lang="es-ES" dirty="0"/>
              <a:t> ¡Ya nos quedan solo 100 kilómetros para llegar a Santiago de Compostela! </a:t>
            </a:r>
          </a:p>
          <a:p>
            <a:pPr marL="0" lvl="0" indent="0">
              <a:buClr>
                <a:schemeClr val="dk1"/>
              </a:buClr>
              <a:buSzPts val="2800"/>
              <a:buNone/>
            </a:pPr>
            <a:r>
              <a:rPr lang="es-ES" dirty="0"/>
              <a:t>Hay mucha gente que inicia el Camino de Santiago en Sarria, que se encuentra en la provincia de Lugo</a:t>
            </a:r>
          </a:p>
        </p:txBody>
      </p:sp>
      <p:sp>
        <p:nvSpPr>
          <p:cNvPr id="3" name="Title 1">
            <a:extLst>
              <a:ext uri="{FF2B5EF4-FFF2-40B4-BE49-F238E27FC236}">
                <a16:creationId xmlns:a16="http://schemas.microsoft.com/office/drawing/2014/main" id="{CE136780-0444-E546-90AE-858836B576B9}"/>
              </a:ext>
            </a:extLst>
          </p:cNvPr>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s-ES" dirty="0">
                <a:ln w="22225">
                  <a:solidFill>
                    <a:schemeClr val="accent5">
                      <a:lumMod val="50000"/>
                    </a:schemeClr>
                  </a:solidFill>
                </a:ln>
                <a:solidFill>
                  <a:schemeClr val="accent5">
                    <a:lumMod val="60000"/>
                    <a:lumOff val="40000"/>
                  </a:schemeClr>
                </a:solidFill>
                <a:latin typeface="Twinkl" pitchFamily="2" charset="77"/>
              </a:rPr>
              <a:t>El Camino de Santiago Francés </a:t>
            </a:r>
            <a:endParaRPr lang="en-US" dirty="0">
              <a:ln w="22225">
                <a:solidFill>
                  <a:schemeClr val="accent5">
                    <a:lumMod val="50000"/>
                  </a:schemeClr>
                </a:solidFill>
              </a:ln>
              <a:solidFill>
                <a:schemeClr val="accent5">
                  <a:lumMod val="60000"/>
                  <a:lumOff val="40000"/>
                </a:schemeClr>
              </a:solidFill>
              <a:latin typeface="Twinkl" pitchFamily="2" charset="77"/>
            </a:endParaRPr>
          </a:p>
        </p:txBody>
      </p:sp>
      <p:pic>
        <p:nvPicPr>
          <p:cNvPr id="4" name="Picture 3">
            <a:extLst>
              <a:ext uri="{FF2B5EF4-FFF2-40B4-BE49-F238E27FC236}">
                <a16:creationId xmlns:a16="http://schemas.microsoft.com/office/drawing/2014/main" id="{A1546BDF-3B32-CD41-81C1-B7678FAFCF7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39777" y="1582623"/>
            <a:ext cx="2885091" cy="4423808"/>
          </a:xfrm>
          <a:prstGeom prst="rect">
            <a:avLst/>
          </a:prstGeom>
          <a:ln w="66675">
            <a:solidFill>
              <a:schemeClr val="accent2">
                <a:lumMod val="60000"/>
                <a:lumOff val="40000"/>
              </a:schemeClr>
            </a:solidFill>
          </a:ln>
        </p:spPr>
      </p:pic>
    </p:spTree>
    <p:extLst>
      <p:ext uri="{BB962C8B-B14F-4D97-AF65-F5344CB8AC3E}">
        <p14:creationId xmlns:p14="http://schemas.microsoft.com/office/powerpoint/2010/main" val="3435888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fade">
                                      <p:cBhvr>
                                        <p:cTn id="18"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1CD9BC-C310-384B-B3E1-375D2BCACB92}"/>
              </a:ext>
            </a:extLst>
          </p:cNvPr>
          <p:cNvGrpSpPr/>
          <p:nvPr/>
        </p:nvGrpSpPr>
        <p:grpSpPr>
          <a:xfrm>
            <a:off x="3975326" y="1051"/>
            <a:ext cx="4717473" cy="6856949"/>
            <a:chOff x="3670877" y="1051"/>
            <a:chExt cx="4717473" cy="6856949"/>
          </a:xfrm>
        </p:grpSpPr>
        <p:pic>
          <p:nvPicPr>
            <p:cNvPr id="3" name="Picture 2">
              <a:extLst>
                <a:ext uri="{FF2B5EF4-FFF2-40B4-BE49-F238E27FC236}">
                  <a16:creationId xmlns:a16="http://schemas.microsoft.com/office/drawing/2014/main" id="{E7C22528-18FE-5643-AC62-F975CE748E82}"/>
                </a:ext>
              </a:extLst>
            </p:cNvPr>
            <p:cNvPicPr>
              <a:picLocks noChangeAspect="1"/>
            </p:cNvPicPr>
            <p:nvPr/>
          </p:nvPicPr>
          <p:blipFill rotWithShape="1">
            <a:blip r:embed="rId2">
              <a:extLst>
                <a:ext uri="{28A0092B-C50C-407E-A947-70E740481C1C}">
                  <a14:useLocalDpi xmlns:a14="http://schemas.microsoft.com/office/drawing/2010/main" val="0"/>
                </a:ext>
              </a:extLst>
            </a:blip>
            <a:srcRect l="39341" t="23885" r="22326"/>
            <a:stretch/>
          </p:blipFill>
          <p:spPr>
            <a:xfrm>
              <a:off x="3670877" y="1051"/>
              <a:ext cx="4717472" cy="6856948"/>
            </a:xfrm>
            <a:prstGeom prst="rect">
              <a:avLst/>
            </a:prstGeom>
            <a:ln w="88900">
              <a:solidFill>
                <a:schemeClr val="accent2">
                  <a:lumMod val="60000"/>
                  <a:lumOff val="40000"/>
                </a:schemeClr>
              </a:solidFill>
            </a:ln>
          </p:spPr>
        </p:pic>
        <p:pic>
          <p:nvPicPr>
            <p:cNvPr id="4" name="Picture 3">
              <a:extLst>
                <a:ext uri="{FF2B5EF4-FFF2-40B4-BE49-F238E27FC236}">
                  <a16:creationId xmlns:a16="http://schemas.microsoft.com/office/drawing/2014/main" id="{99AD6BF7-1409-5B4C-B924-8F1286F7B5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0878" y="379188"/>
              <a:ext cx="4717472" cy="6478812"/>
            </a:xfrm>
            <a:prstGeom prst="rect">
              <a:avLst/>
            </a:prstGeom>
            <a:ln w="31750">
              <a:noFill/>
            </a:ln>
          </p:spPr>
        </p:pic>
      </p:grpSp>
      <p:sp>
        <p:nvSpPr>
          <p:cNvPr id="5" name="Content Placeholder 15">
            <a:extLst>
              <a:ext uri="{FF2B5EF4-FFF2-40B4-BE49-F238E27FC236}">
                <a16:creationId xmlns:a16="http://schemas.microsoft.com/office/drawing/2014/main" id="{08AC5F94-D7EE-EA48-8F8F-3C51508A7DDC}"/>
              </a:ext>
            </a:extLst>
          </p:cNvPr>
          <p:cNvSpPr txBox="1">
            <a:spLocks/>
          </p:cNvSpPr>
          <p:nvPr/>
        </p:nvSpPr>
        <p:spPr>
          <a:xfrm>
            <a:off x="-397892" y="1714548"/>
            <a:ext cx="5018018" cy="1810704"/>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ts val="0"/>
              </a:spcBef>
              <a:buClr>
                <a:schemeClr val="dk1"/>
              </a:buClr>
              <a:buSzPts val="2800"/>
              <a:buNone/>
            </a:pPr>
            <a:r>
              <a:rPr lang="es-ES" sz="4000" b="1" dirty="0">
                <a:ln w="15875">
                  <a:solidFill>
                    <a:schemeClr val="accent2"/>
                  </a:solidFill>
                </a:ln>
                <a:solidFill>
                  <a:schemeClr val="accent3">
                    <a:lumMod val="40000"/>
                    <a:lumOff val="60000"/>
                  </a:schemeClr>
                </a:solidFill>
              </a:rPr>
              <a:t>¡Y tras 100 kilómetros llegamos a Santiago de Compostela! </a:t>
            </a:r>
          </a:p>
        </p:txBody>
      </p:sp>
    </p:spTree>
    <p:extLst>
      <p:ext uri="{BB962C8B-B14F-4D97-AF65-F5344CB8AC3E}">
        <p14:creationId xmlns:p14="http://schemas.microsoft.com/office/powerpoint/2010/main" val="317510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ppt_x"/>
                                          </p:val>
                                        </p:tav>
                                        <p:tav tm="100000">
                                          <p:val>
                                            <p:strVal val="#ppt_x"/>
                                          </p:val>
                                        </p:tav>
                                      </p:tavLst>
                                    </p:anim>
                                    <p:anim calcmode="lin" valueType="num">
                                      <p:cBhvr additive="base">
                                        <p:cTn id="12"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5">
            <a:extLst>
              <a:ext uri="{FF2B5EF4-FFF2-40B4-BE49-F238E27FC236}">
                <a16:creationId xmlns:a16="http://schemas.microsoft.com/office/drawing/2014/main" id="{DEF5746F-0ED0-9D4B-9A5D-CB0255DE9944}"/>
              </a:ext>
            </a:extLst>
          </p:cNvPr>
          <p:cNvSpPr txBox="1">
            <a:spLocks/>
          </p:cNvSpPr>
          <p:nvPr/>
        </p:nvSpPr>
        <p:spPr>
          <a:xfrm>
            <a:off x="497546" y="1148176"/>
            <a:ext cx="8256749" cy="955801"/>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0"/>
              </a:spcBef>
              <a:buNone/>
            </a:pPr>
            <a:r>
              <a:rPr lang="es-ES" b="1" dirty="0">
                <a:solidFill>
                  <a:schemeClr val="accent6">
                    <a:lumMod val="75000"/>
                  </a:schemeClr>
                </a:solidFill>
                <a:latin typeface="Twinkl" pitchFamily="2" charset="77"/>
                <a:ea typeface="Calibri"/>
                <a:cs typeface="Calibri"/>
                <a:sym typeface="Calibri"/>
              </a:rPr>
              <a:t>Patrimonio Mundial de la UNESCO </a:t>
            </a:r>
            <a:r>
              <a:rPr lang="es-ES" sz="1600" dirty="0">
                <a:solidFill>
                  <a:schemeClr val="dk1"/>
                </a:solidFill>
                <a:latin typeface="Twinkl" pitchFamily="2" charset="77"/>
                <a:ea typeface="Calibri"/>
                <a:cs typeface="Calibri"/>
                <a:sym typeface="Calibri"/>
              </a:rPr>
              <a:t>- reconocimiento que otorga la Organización de las Naciones Unidas para la Educación, la Ciencia y la Cultura (UNESCO) a los sitios que poseen un valor universal excepcional.</a:t>
            </a:r>
          </a:p>
          <a:p>
            <a:pPr marL="0" lvl="0" indent="0">
              <a:spcBef>
                <a:spcPts val="0"/>
              </a:spcBef>
              <a:buNone/>
            </a:pPr>
            <a:endParaRPr lang="es-ES" sz="1600" dirty="0"/>
          </a:p>
          <a:p>
            <a:pPr marL="0" lvl="0" indent="0">
              <a:spcBef>
                <a:spcPts val="0"/>
              </a:spcBef>
              <a:buNone/>
            </a:pPr>
            <a:r>
              <a:rPr lang="es-ES" b="1" dirty="0">
                <a:solidFill>
                  <a:schemeClr val="accent6">
                    <a:lumMod val="75000"/>
                  </a:schemeClr>
                </a:solidFill>
                <a:latin typeface="Twinkl" pitchFamily="2" charset="77"/>
                <a:ea typeface="Calibri"/>
                <a:cs typeface="Calibri"/>
                <a:sym typeface="Calibri"/>
              </a:rPr>
              <a:t>Viticultura</a:t>
            </a:r>
            <a:r>
              <a:rPr lang="es-ES" sz="1600" dirty="0">
                <a:solidFill>
                  <a:schemeClr val="dk1"/>
                </a:solidFill>
                <a:latin typeface="Twinkl" pitchFamily="2" charset="77"/>
                <a:ea typeface="Calibri"/>
                <a:cs typeface="Calibri"/>
                <a:sym typeface="Calibri"/>
              </a:rPr>
              <a:t> -  arte que reúne todas las técnicas para el cuidado de la vid.</a:t>
            </a:r>
          </a:p>
          <a:p>
            <a:pPr marL="0" lvl="0" indent="0">
              <a:spcBef>
                <a:spcPts val="0"/>
              </a:spcBef>
              <a:buNone/>
            </a:pPr>
            <a:endParaRPr lang="es-ES" sz="1600" dirty="0"/>
          </a:p>
          <a:p>
            <a:pPr marL="0" lvl="0" indent="0">
              <a:spcBef>
                <a:spcPts val="0"/>
              </a:spcBef>
              <a:buNone/>
            </a:pPr>
            <a:r>
              <a:rPr lang="es-ES" b="1" dirty="0">
                <a:solidFill>
                  <a:schemeClr val="accent6">
                    <a:lumMod val="75000"/>
                  </a:schemeClr>
                </a:solidFill>
                <a:latin typeface="Twinkl" pitchFamily="2" charset="77"/>
                <a:ea typeface="Calibri"/>
                <a:cs typeface="Calibri"/>
                <a:sym typeface="Calibri"/>
              </a:rPr>
              <a:t>Gastronomía</a:t>
            </a:r>
            <a:r>
              <a:rPr lang="es-ES" sz="1600" dirty="0">
                <a:solidFill>
                  <a:schemeClr val="dk1"/>
                </a:solidFill>
                <a:latin typeface="Twinkl" pitchFamily="2" charset="77"/>
                <a:ea typeface="Calibri"/>
                <a:cs typeface="Calibri"/>
                <a:sym typeface="Calibri"/>
              </a:rPr>
              <a:t> -  Conjunto de los platos y usos culinarios propios de un determinado lugar.</a:t>
            </a:r>
          </a:p>
          <a:p>
            <a:pPr marL="0" lvl="0" indent="0">
              <a:spcBef>
                <a:spcPts val="0"/>
              </a:spcBef>
              <a:buNone/>
            </a:pPr>
            <a:endParaRPr lang="es-ES" sz="1600" dirty="0"/>
          </a:p>
          <a:p>
            <a:pPr marL="0" lvl="0" indent="0">
              <a:spcBef>
                <a:spcPts val="0"/>
              </a:spcBef>
              <a:buNone/>
            </a:pPr>
            <a:r>
              <a:rPr lang="es-ES" b="1" dirty="0">
                <a:solidFill>
                  <a:schemeClr val="accent6">
                    <a:lumMod val="75000"/>
                  </a:schemeClr>
                </a:solidFill>
                <a:latin typeface="Twinkl" pitchFamily="2" charset="77"/>
                <a:ea typeface="Calibri"/>
                <a:cs typeface="Calibri"/>
                <a:sym typeface="Calibri"/>
              </a:rPr>
              <a:t>Románico</a:t>
            </a:r>
            <a:r>
              <a:rPr lang="es-ES" sz="1600" dirty="0">
                <a:solidFill>
                  <a:schemeClr val="dk1"/>
                </a:solidFill>
                <a:latin typeface="Twinkl" pitchFamily="2" charset="77"/>
                <a:ea typeface="Calibri"/>
                <a:cs typeface="Calibri"/>
                <a:sym typeface="Calibri"/>
              </a:rPr>
              <a:t> - estilo arquitectónico que predominó en Europa durante los siglos XI, XII y parte del XIII, caracterizado por el empleo de arcos de medio punto, bóvedas en cañón, columnas exentas y a veces resaltadas en los machones, y molduras robustas.</a:t>
            </a:r>
          </a:p>
          <a:p>
            <a:pPr marL="0" lvl="0" indent="0">
              <a:spcBef>
                <a:spcPts val="0"/>
              </a:spcBef>
              <a:buNone/>
            </a:pPr>
            <a:endParaRPr lang="es-ES" sz="1600" dirty="0"/>
          </a:p>
          <a:p>
            <a:pPr marL="0" lvl="0" indent="0">
              <a:spcBef>
                <a:spcPts val="0"/>
              </a:spcBef>
              <a:buNone/>
            </a:pPr>
            <a:r>
              <a:rPr lang="es-ES" b="1" dirty="0">
                <a:solidFill>
                  <a:schemeClr val="accent6">
                    <a:lumMod val="75000"/>
                  </a:schemeClr>
                </a:solidFill>
                <a:latin typeface="Twinkl" pitchFamily="2" charset="77"/>
                <a:ea typeface="Calibri"/>
                <a:cs typeface="Calibri"/>
                <a:sym typeface="Calibri"/>
              </a:rPr>
              <a:t>Gótico</a:t>
            </a:r>
            <a:r>
              <a:rPr lang="es-ES" sz="1600" dirty="0">
                <a:solidFill>
                  <a:schemeClr val="dk1"/>
                </a:solidFill>
                <a:latin typeface="Twinkl" pitchFamily="2" charset="77"/>
                <a:ea typeface="Calibri"/>
                <a:cs typeface="Calibri"/>
                <a:sym typeface="Calibri"/>
              </a:rPr>
              <a:t> - estilo arquitectónico desarrollado en Europa desde finales del siglo XII hasta el Renacimiento y caracterizado, en arquitectura, por el arco apuntado, la bóveda de crucería y los pináculos.</a:t>
            </a:r>
          </a:p>
          <a:p>
            <a:pPr marL="0" lvl="0" indent="0">
              <a:spcBef>
                <a:spcPts val="0"/>
              </a:spcBef>
              <a:buNone/>
            </a:pPr>
            <a:endParaRPr lang="es-ES" sz="1600" dirty="0"/>
          </a:p>
          <a:p>
            <a:pPr marL="0" lvl="0" indent="0">
              <a:spcBef>
                <a:spcPts val="0"/>
              </a:spcBef>
              <a:buNone/>
            </a:pPr>
            <a:r>
              <a:rPr lang="es-ES" b="1" dirty="0">
                <a:solidFill>
                  <a:schemeClr val="accent6">
                    <a:lumMod val="75000"/>
                  </a:schemeClr>
                </a:solidFill>
                <a:latin typeface="Twinkl" pitchFamily="2" charset="77"/>
                <a:ea typeface="Calibri"/>
                <a:cs typeface="Calibri"/>
                <a:sym typeface="Calibri"/>
              </a:rPr>
              <a:t>Barroco</a:t>
            </a:r>
            <a:r>
              <a:rPr lang="es-ES" sz="1600" dirty="0">
                <a:solidFill>
                  <a:schemeClr val="dk1"/>
                </a:solidFill>
                <a:latin typeface="Twinkl" pitchFamily="2" charset="77"/>
                <a:ea typeface="Calibri"/>
                <a:cs typeface="Calibri"/>
                <a:sym typeface="Calibri"/>
              </a:rPr>
              <a:t> - estilo arquitectónico o de las artes plásticas que se desarrolló en Europa e Iberoamérica durante los siglos XVII y XVIII, opuesto al clasicismo y caracterizado por la complejidad y el dinamismo de las formas, la riqueza de la ornamentación y el efectismo.</a:t>
            </a:r>
            <a:endParaRPr lang="es-ES" sz="1600" dirty="0"/>
          </a:p>
        </p:txBody>
      </p:sp>
      <p:sp>
        <p:nvSpPr>
          <p:cNvPr id="3" name="Title 1">
            <a:extLst>
              <a:ext uri="{FF2B5EF4-FFF2-40B4-BE49-F238E27FC236}">
                <a16:creationId xmlns:a16="http://schemas.microsoft.com/office/drawing/2014/main" id="{7AEFDBA9-E7D6-B241-BCC8-446ED2B028E2}"/>
              </a:ext>
            </a:extLst>
          </p:cNvPr>
          <p:cNvSpPr txBox="1">
            <a:spLocks/>
          </p:cNvSpPr>
          <p:nvPr/>
        </p:nvSpPr>
        <p:spPr>
          <a:xfrm>
            <a:off x="628650" y="60817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s-ES" dirty="0">
                <a:ln w="22225">
                  <a:solidFill>
                    <a:schemeClr val="accent5">
                      <a:lumMod val="50000"/>
                    </a:schemeClr>
                  </a:solidFill>
                </a:ln>
                <a:solidFill>
                  <a:schemeClr val="accent5">
                    <a:lumMod val="60000"/>
                    <a:lumOff val="40000"/>
                  </a:schemeClr>
                </a:solidFill>
                <a:latin typeface="Twinkl" pitchFamily="2" charset="77"/>
              </a:rPr>
              <a:t>Glosario </a:t>
            </a:r>
            <a:endParaRPr lang="en-US" dirty="0">
              <a:ln w="22225">
                <a:solidFill>
                  <a:schemeClr val="accent5">
                    <a:lumMod val="50000"/>
                  </a:schemeClr>
                </a:solidFill>
              </a:ln>
              <a:solidFill>
                <a:schemeClr val="accent5">
                  <a:lumMod val="60000"/>
                  <a:lumOff val="40000"/>
                </a:schemeClr>
              </a:solidFill>
              <a:latin typeface="Twinkl" pitchFamily="2" charset="77"/>
            </a:endParaRPr>
          </a:p>
        </p:txBody>
      </p:sp>
    </p:spTree>
    <p:extLst>
      <p:ext uri="{BB962C8B-B14F-4D97-AF65-F5344CB8AC3E}">
        <p14:creationId xmlns:p14="http://schemas.microsoft.com/office/powerpoint/2010/main" val="3110046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animEffect transition="in" filter="fade">
                                      <p:cBhvr>
                                        <p:cTn id="27" dur="500"/>
                                        <p:tgtEl>
                                          <p:spTgt spid="2">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10" end="10"/>
                                            </p:txEl>
                                          </p:spTgt>
                                        </p:tgtEl>
                                        <p:attrNameLst>
                                          <p:attrName>style.visibility</p:attrName>
                                        </p:attrNameLst>
                                      </p:cBhvr>
                                      <p:to>
                                        <p:strVal val="visible"/>
                                      </p:to>
                                    </p:set>
                                    <p:animEffect transition="in" filter="fade">
                                      <p:cBhvr>
                                        <p:cTn id="32" dur="5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5">
            <a:extLst>
              <a:ext uri="{FF2B5EF4-FFF2-40B4-BE49-F238E27FC236}">
                <a16:creationId xmlns:a16="http://schemas.microsoft.com/office/drawing/2014/main" id="{0EBE9ADB-58DC-2541-A9F7-F3DA85026453}"/>
              </a:ext>
            </a:extLst>
          </p:cNvPr>
          <p:cNvSpPr txBox="1">
            <a:spLocks/>
          </p:cNvSpPr>
          <p:nvPr/>
        </p:nvSpPr>
        <p:spPr>
          <a:xfrm>
            <a:off x="472258" y="1176312"/>
            <a:ext cx="8014568" cy="345515"/>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spcBef>
                <a:spcPts val="0"/>
              </a:spcBef>
              <a:buClr>
                <a:schemeClr val="dk1"/>
              </a:buClr>
              <a:buSzPts val="1800"/>
              <a:buFont typeface="Courier New" panose="02070309020205020404" pitchFamily="49" charset="0"/>
              <a:buChar char="o"/>
            </a:pPr>
            <a:r>
              <a:rPr lang="es-ES" dirty="0">
                <a:solidFill>
                  <a:schemeClr val="dk1"/>
                </a:solidFill>
                <a:latin typeface="Twinkl" pitchFamily="2" charset="77"/>
                <a:ea typeface="Calibri"/>
                <a:cs typeface="Calibri"/>
                <a:sym typeface="Calibri"/>
              </a:rPr>
              <a:t>Sabiendo por donde pasa el Camino de Santiago Francés, ¿sabrías decir qué ríos atraviesa? ¡Ayúdate de un mapa para averiguarlo!</a:t>
            </a:r>
          </a:p>
          <a:p>
            <a:pPr lvl="0">
              <a:lnSpc>
                <a:spcPct val="100000"/>
              </a:lnSpc>
              <a:spcBef>
                <a:spcPts val="0"/>
              </a:spcBef>
              <a:buClr>
                <a:schemeClr val="dk1"/>
              </a:buClr>
              <a:buSzPts val="1800"/>
              <a:buFont typeface="Courier New" panose="02070309020205020404" pitchFamily="49" charset="0"/>
              <a:buChar char="o"/>
            </a:pPr>
            <a:endParaRPr lang="es-ES" dirty="0">
              <a:latin typeface="Twinkl" pitchFamily="2" charset="77"/>
            </a:endParaRPr>
          </a:p>
          <a:p>
            <a:pPr lvl="0">
              <a:lnSpc>
                <a:spcPct val="100000"/>
              </a:lnSpc>
              <a:spcBef>
                <a:spcPts val="0"/>
              </a:spcBef>
              <a:buClr>
                <a:schemeClr val="dk1"/>
              </a:buClr>
              <a:buSzPts val="1800"/>
              <a:buFont typeface="Courier New" panose="02070309020205020404" pitchFamily="49" charset="0"/>
              <a:buChar char="o"/>
            </a:pPr>
            <a:r>
              <a:rPr lang="es-ES" dirty="0">
                <a:solidFill>
                  <a:schemeClr val="dk1"/>
                </a:solidFill>
                <a:latin typeface="Twinkl" pitchFamily="2" charset="77"/>
                <a:ea typeface="Calibri"/>
                <a:cs typeface="Calibri"/>
                <a:sym typeface="Calibri"/>
              </a:rPr>
              <a:t>¿Puedes averiguar cuántos Patrimonios Mundiales de la UNESCO hay en España? </a:t>
            </a:r>
          </a:p>
          <a:p>
            <a:pPr lvl="0">
              <a:lnSpc>
                <a:spcPct val="100000"/>
              </a:lnSpc>
              <a:spcBef>
                <a:spcPts val="0"/>
              </a:spcBef>
              <a:buClr>
                <a:schemeClr val="dk1"/>
              </a:buClr>
              <a:buSzPts val="1800"/>
              <a:buFont typeface="Courier New" panose="02070309020205020404" pitchFamily="49" charset="0"/>
              <a:buChar char="o"/>
            </a:pPr>
            <a:endParaRPr lang="es-ES" dirty="0">
              <a:latin typeface="Twinkl" pitchFamily="2" charset="77"/>
            </a:endParaRPr>
          </a:p>
          <a:p>
            <a:pPr lvl="0">
              <a:lnSpc>
                <a:spcPct val="100000"/>
              </a:lnSpc>
              <a:spcBef>
                <a:spcPts val="0"/>
              </a:spcBef>
              <a:buClr>
                <a:schemeClr val="dk1"/>
              </a:buClr>
              <a:buSzPts val="1800"/>
              <a:buFont typeface="Courier New" panose="02070309020205020404" pitchFamily="49" charset="0"/>
              <a:buChar char="o"/>
            </a:pPr>
            <a:r>
              <a:rPr lang="es-ES" dirty="0">
                <a:solidFill>
                  <a:schemeClr val="dk1"/>
                </a:solidFill>
                <a:latin typeface="Twinkl" pitchFamily="2" charset="77"/>
                <a:ea typeface="Calibri"/>
                <a:cs typeface="Calibri"/>
                <a:sym typeface="Calibri"/>
              </a:rPr>
              <a:t>Investiga en Internet sobre el Camino de Santiago Francés y sus etapas. Elige alguno de los puntos por los que pasa y realiza una redacción sobre el mismo. ¿Por qué lo has elegido?</a:t>
            </a:r>
          </a:p>
          <a:p>
            <a:pPr lvl="0">
              <a:lnSpc>
                <a:spcPct val="100000"/>
              </a:lnSpc>
              <a:spcBef>
                <a:spcPts val="0"/>
              </a:spcBef>
              <a:buClr>
                <a:schemeClr val="dk1"/>
              </a:buClr>
              <a:buSzPts val="1800"/>
              <a:buFont typeface="Courier New" panose="02070309020205020404" pitchFamily="49" charset="0"/>
              <a:buChar char="o"/>
            </a:pPr>
            <a:endParaRPr lang="es-ES" dirty="0">
              <a:latin typeface="Twinkl" pitchFamily="2" charset="77"/>
            </a:endParaRPr>
          </a:p>
          <a:p>
            <a:pPr lvl="0">
              <a:lnSpc>
                <a:spcPct val="100000"/>
              </a:lnSpc>
              <a:spcBef>
                <a:spcPts val="0"/>
              </a:spcBef>
              <a:buClr>
                <a:schemeClr val="dk1"/>
              </a:buClr>
              <a:buSzPts val="1800"/>
              <a:buFont typeface="Courier New" panose="02070309020205020404" pitchFamily="49" charset="0"/>
              <a:buChar char="o"/>
            </a:pPr>
            <a:r>
              <a:rPr lang="es-ES" dirty="0">
                <a:solidFill>
                  <a:schemeClr val="dk1"/>
                </a:solidFill>
                <a:latin typeface="Twinkl" pitchFamily="2" charset="77"/>
                <a:ea typeface="Calibri"/>
                <a:cs typeface="Calibri"/>
                <a:sym typeface="Calibri"/>
              </a:rPr>
              <a:t>Debate en clase. ¿Harías el Camino de Santiago Francés? </a:t>
            </a:r>
          </a:p>
        </p:txBody>
      </p:sp>
      <p:sp>
        <p:nvSpPr>
          <p:cNvPr id="3" name="Title 1">
            <a:extLst>
              <a:ext uri="{FF2B5EF4-FFF2-40B4-BE49-F238E27FC236}">
                <a16:creationId xmlns:a16="http://schemas.microsoft.com/office/drawing/2014/main" id="{A140021D-2E17-EB45-AE11-ED7BFCEAE488}"/>
              </a:ext>
            </a:extLst>
          </p:cNvPr>
          <p:cNvSpPr txBox="1">
            <a:spLocks/>
          </p:cNvSpPr>
          <p:nvPr/>
        </p:nvSpPr>
        <p:spPr>
          <a:xfrm>
            <a:off x="628650" y="60817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s-ES" dirty="0">
                <a:ln w="22225">
                  <a:solidFill>
                    <a:schemeClr val="accent5">
                      <a:lumMod val="50000"/>
                    </a:schemeClr>
                  </a:solidFill>
                </a:ln>
                <a:solidFill>
                  <a:schemeClr val="accent5">
                    <a:lumMod val="60000"/>
                    <a:lumOff val="40000"/>
                  </a:schemeClr>
                </a:solidFill>
                <a:latin typeface="Twinkl" pitchFamily="2" charset="77"/>
              </a:rPr>
              <a:t>¡Hora de pensar! </a:t>
            </a:r>
            <a:endParaRPr lang="en-US" dirty="0">
              <a:ln w="22225">
                <a:solidFill>
                  <a:schemeClr val="accent5">
                    <a:lumMod val="50000"/>
                  </a:schemeClr>
                </a:solidFill>
              </a:ln>
              <a:solidFill>
                <a:schemeClr val="accent5">
                  <a:lumMod val="60000"/>
                  <a:lumOff val="40000"/>
                </a:schemeClr>
              </a:solidFill>
              <a:latin typeface="Twinkl" pitchFamily="2" charset="77"/>
            </a:endParaRPr>
          </a:p>
        </p:txBody>
      </p:sp>
      <p:pic>
        <p:nvPicPr>
          <p:cNvPr id="4" name="Picture 3">
            <a:extLst>
              <a:ext uri="{FF2B5EF4-FFF2-40B4-BE49-F238E27FC236}">
                <a16:creationId xmlns:a16="http://schemas.microsoft.com/office/drawing/2014/main" id="{DF9C517F-2E6F-7B42-8396-D8AFCDDDB4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63500"/>
            <a:ext cx="4360984" cy="3310425"/>
          </a:xfrm>
          <a:prstGeom prst="rect">
            <a:avLst/>
          </a:prstGeom>
        </p:spPr>
      </p:pic>
      <p:pic>
        <p:nvPicPr>
          <p:cNvPr id="5" name="Picture 4">
            <a:extLst>
              <a:ext uri="{FF2B5EF4-FFF2-40B4-BE49-F238E27FC236}">
                <a16:creationId xmlns:a16="http://schemas.microsoft.com/office/drawing/2014/main" id="{893C9234-303E-454E-8F00-F4EB50D01C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5341" y="3083485"/>
            <a:ext cx="2018659" cy="3428999"/>
          </a:xfrm>
          <a:prstGeom prst="rect">
            <a:avLst/>
          </a:prstGeom>
        </p:spPr>
      </p:pic>
    </p:spTree>
    <p:extLst>
      <p:ext uri="{BB962C8B-B14F-4D97-AF65-F5344CB8AC3E}">
        <p14:creationId xmlns:p14="http://schemas.microsoft.com/office/powerpoint/2010/main" val="29691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53094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0C8F1D4-B646-FF44-9D52-233D10DEAC62}"/>
              </a:ext>
            </a:extLst>
          </p:cNvPr>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s-ES" dirty="0">
                <a:ln w="22225">
                  <a:solidFill>
                    <a:schemeClr val="accent5">
                      <a:lumMod val="50000"/>
                    </a:schemeClr>
                  </a:solidFill>
                </a:ln>
                <a:solidFill>
                  <a:schemeClr val="accent5">
                    <a:lumMod val="60000"/>
                    <a:lumOff val="40000"/>
                  </a:schemeClr>
                </a:solidFill>
                <a:latin typeface="Twinkl" pitchFamily="2" charset="77"/>
              </a:rPr>
              <a:t>El Camino de Santiago Francés </a:t>
            </a:r>
            <a:endParaRPr lang="en-US" dirty="0">
              <a:ln w="22225">
                <a:solidFill>
                  <a:schemeClr val="accent5">
                    <a:lumMod val="50000"/>
                  </a:schemeClr>
                </a:solidFill>
              </a:ln>
              <a:solidFill>
                <a:schemeClr val="accent5">
                  <a:lumMod val="60000"/>
                  <a:lumOff val="40000"/>
                </a:schemeClr>
              </a:solidFill>
              <a:latin typeface="Twinkl" pitchFamily="2" charset="77"/>
            </a:endParaRPr>
          </a:p>
        </p:txBody>
      </p:sp>
      <p:sp>
        <p:nvSpPr>
          <p:cNvPr id="4" name="Content Placeholder 15">
            <a:extLst>
              <a:ext uri="{FF2B5EF4-FFF2-40B4-BE49-F238E27FC236}">
                <a16:creationId xmlns:a16="http://schemas.microsoft.com/office/drawing/2014/main" id="{49B4EC63-A791-D94D-BBAE-B2C7076737D5}"/>
              </a:ext>
            </a:extLst>
          </p:cNvPr>
          <p:cNvSpPr txBox="1">
            <a:spLocks/>
          </p:cNvSpPr>
          <p:nvPr/>
        </p:nvSpPr>
        <p:spPr>
          <a:xfrm>
            <a:off x="628648" y="1274785"/>
            <a:ext cx="7886700" cy="2641308"/>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dk1"/>
              </a:buClr>
              <a:buSzPts val="2800"/>
              <a:buFont typeface="Arial" panose="020B0604020202020204" pitchFamily="34" charset="0"/>
              <a:buNone/>
            </a:pPr>
            <a:r>
              <a:rPr lang="es-ES" sz="2000"/>
              <a:t>El Camino de Santiago y todas sus rutas empezaron a ser consideradas </a:t>
            </a:r>
            <a:r>
              <a:rPr lang="es-ES" sz="2000" b="1"/>
              <a:t>Patrimonio Mundial de la UNESCO en el año 1993</a:t>
            </a:r>
            <a:r>
              <a:rPr lang="es-ES" sz="2000"/>
              <a:t>. </a:t>
            </a:r>
          </a:p>
          <a:p>
            <a:pPr marL="0" indent="0">
              <a:buClr>
                <a:schemeClr val="dk1"/>
              </a:buClr>
              <a:buSzPts val="2800"/>
              <a:buFont typeface="Arial" panose="020B0604020202020204" pitchFamily="34" charset="0"/>
              <a:buNone/>
            </a:pPr>
            <a:r>
              <a:rPr lang="es-ES" sz="2000"/>
              <a:t>Esta ruta del Camino de Santiago es una de las más populares y parte de la frontera con Francia. Es, además, una de las más difíciles porque supone atravesar la intrincada zona de los Pirineos. </a:t>
            </a:r>
          </a:p>
          <a:p>
            <a:pPr marL="0" indent="0">
              <a:buClr>
                <a:schemeClr val="dk1"/>
              </a:buClr>
              <a:buSzPts val="2800"/>
              <a:buFont typeface="Arial" panose="020B0604020202020204" pitchFamily="34" charset="0"/>
              <a:buNone/>
            </a:pPr>
            <a:r>
              <a:rPr lang="es-ES" sz="2000"/>
              <a:t>Consta de 32 etapas hasta llegar a Santiago de Compostela. </a:t>
            </a:r>
          </a:p>
          <a:p>
            <a:pPr marL="0" indent="0">
              <a:buFont typeface="Arial" panose="020B0604020202020204" pitchFamily="34" charset="0"/>
              <a:buNone/>
            </a:pPr>
            <a:endParaRPr lang="en-GB" sz="2000" dirty="0"/>
          </a:p>
        </p:txBody>
      </p:sp>
      <p:pic>
        <p:nvPicPr>
          <p:cNvPr id="5" name="Picture 4">
            <a:extLst>
              <a:ext uri="{FF2B5EF4-FFF2-40B4-BE49-F238E27FC236}">
                <a16:creationId xmlns:a16="http://schemas.microsoft.com/office/drawing/2014/main" id="{176C6BDD-0175-A24F-BB4D-8AF5D3680F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5823" y="3916093"/>
            <a:ext cx="6052349" cy="2274278"/>
          </a:xfrm>
          <a:prstGeom prst="rect">
            <a:avLst/>
          </a:prstGeom>
        </p:spPr>
      </p:pic>
    </p:spTree>
    <p:extLst>
      <p:ext uri="{BB962C8B-B14F-4D97-AF65-F5344CB8AC3E}">
        <p14:creationId xmlns:p14="http://schemas.microsoft.com/office/powerpoint/2010/main" val="3545882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5">
            <a:extLst>
              <a:ext uri="{FF2B5EF4-FFF2-40B4-BE49-F238E27FC236}">
                <a16:creationId xmlns:a16="http://schemas.microsoft.com/office/drawing/2014/main" id="{1E489C47-F9D7-DC4E-B075-B83C8305E33A}"/>
              </a:ext>
            </a:extLst>
          </p:cNvPr>
          <p:cNvSpPr txBox="1">
            <a:spLocks/>
          </p:cNvSpPr>
          <p:nvPr/>
        </p:nvSpPr>
        <p:spPr>
          <a:xfrm>
            <a:off x="628648" y="1122549"/>
            <a:ext cx="7490116" cy="2641308"/>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dk1"/>
              </a:buClr>
              <a:buSzPts val="2800"/>
              <a:buFont typeface="Arial" panose="020B0604020202020204" pitchFamily="34" charset="0"/>
              <a:buNone/>
            </a:pPr>
            <a:r>
              <a:rPr lang="es-ES" sz="2000" dirty="0"/>
              <a:t>Cuando una persona se propone hacer el Camino de Santiago puede ser por varias razones. Por un lado, puede querer hacerlo por </a:t>
            </a:r>
            <a:r>
              <a:rPr lang="es-ES" sz="2000" b="1" dirty="0"/>
              <a:t>devoción y fe</a:t>
            </a:r>
            <a:r>
              <a:rPr lang="es-ES" sz="2000" dirty="0"/>
              <a:t>, pero también para </a:t>
            </a:r>
            <a:r>
              <a:rPr lang="es-ES" sz="2000" b="1" dirty="0"/>
              <a:t>probar sus límites y comprobar hasta dónde puede llegar su cuerpo</a:t>
            </a:r>
            <a:r>
              <a:rPr lang="es-ES" sz="2000" dirty="0"/>
              <a:t>. La otra razón es por </a:t>
            </a:r>
            <a:r>
              <a:rPr lang="es-ES" sz="2000" b="1" dirty="0"/>
              <a:t>turismo</a:t>
            </a:r>
            <a:r>
              <a:rPr lang="es-ES" sz="2000" dirty="0"/>
              <a:t>, ya que a lo largo del Camino de Santiago se atraviesan puntos de interés, monumentos que también son patrimonio y muchos pueblos con encanto. </a:t>
            </a:r>
          </a:p>
          <a:p>
            <a:pPr marL="0" indent="0">
              <a:buClr>
                <a:schemeClr val="dk1"/>
              </a:buClr>
              <a:buSzPts val="2800"/>
              <a:buFont typeface="Arial" panose="020B0604020202020204" pitchFamily="34" charset="0"/>
              <a:buNone/>
            </a:pPr>
            <a:r>
              <a:rPr lang="es-ES" sz="2000" dirty="0"/>
              <a:t>También puede hacerse el Camino de Santiago por todas estas razones juntas. </a:t>
            </a:r>
          </a:p>
        </p:txBody>
      </p:sp>
      <p:pic>
        <p:nvPicPr>
          <p:cNvPr id="3" name="Picture 2">
            <a:extLst>
              <a:ext uri="{FF2B5EF4-FFF2-40B4-BE49-F238E27FC236}">
                <a16:creationId xmlns:a16="http://schemas.microsoft.com/office/drawing/2014/main" id="{8013107A-3FAA-034B-AD8E-17F4EA8661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91562">
            <a:off x="2620060" y="3798342"/>
            <a:ext cx="2006212" cy="3012328"/>
          </a:xfrm>
          <a:prstGeom prst="rect">
            <a:avLst/>
          </a:prstGeom>
        </p:spPr>
      </p:pic>
      <p:pic>
        <p:nvPicPr>
          <p:cNvPr id="4" name="Picture 3">
            <a:extLst>
              <a:ext uri="{FF2B5EF4-FFF2-40B4-BE49-F238E27FC236}">
                <a16:creationId xmlns:a16="http://schemas.microsoft.com/office/drawing/2014/main" id="{5CA773B7-37AC-1749-8205-41EE13150E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132" y="4307639"/>
            <a:ext cx="2777832" cy="2037598"/>
          </a:xfrm>
          <a:prstGeom prst="rect">
            <a:avLst/>
          </a:prstGeom>
        </p:spPr>
      </p:pic>
      <p:pic>
        <p:nvPicPr>
          <p:cNvPr id="5" name="Picture 4">
            <a:extLst>
              <a:ext uri="{FF2B5EF4-FFF2-40B4-BE49-F238E27FC236}">
                <a16:creationId xmlns:a16="http://schemas.microsoft.com/office/drawing/2014/main" id="{11DB0000-9F72-6C41-820C-459CB65A71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1364" y="3773132"/>
            <a:ext cx="2624808" cy="3084868"/>
          </a:xfrm>
          <a:prstGeom prst="rect">
            <a:avLst/>
          </a:prstGeom>
        </p:spPr>
      </p:pic>
      <p:sp>
        <p:nvSpPr>
          <p:cNvPr id="6" name="Title 1">
            <a:extLst>
              <a:ext uri="{FF2B5EF4-FFF2-40B4-BE49-F238E27FC236}">
                <a16:creationId xmlns:a16="http://schemas.microsoft.com/office/drawing/2014/main" id="{1B5FE135-544C-B648-BA25-D22D427641DC}"/>
              </a:ext>
            </a:extLst>
          </p:cNvPr>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s-ES" dirty="0">
                <a:ln w="22225">
                  <a:solidFill>
                    <a:schemeClr val="accent5">
                      <a:lumMod val="50000"/>
                    </a:schemeClr>
                  </a:solidFill>
                </a:ln>
                <a:solidFill>
                  <a:schemeClr val="accent5">
                    <a:lumMod val="60000"/>
                    <a:lumOff val="40000"/>
                  </a:schemeClr>
                </a:solidFill>
                <a:latin typeface="Twinkl" pitchFamily="2" charset="77"/>
              </a:rPr>
              <a:t>El Camino de Santiago Francés </a:t>
            </a:r>
            <a:endParaRPr lang="en-US" dirty="0">
              <a:ln w="22225">
                <a:solidFill>
                  <a:schemeClr val="accent5">
                    <a:lumMod val="50000"/>
                  </a:schemeClr>
                </a:solidFill>
              </a:ln>
              <a:solidFill>
                <a:schemeClr val="accent5">
                  <a:lumMod val="60000"/>
                  <a:lumOff val="40000"/>
                </a:schemeClr>
              </a:solidFill>
              <a:latin typeface="Twinkl" pitchFamily="2" charset="77"/>
            </a:endParaRPr>
          </a:p>
        </p:txBody>
      </p:sp>
    </p:spTree>
    <p:extLst>
      <p:ext uri="{BB962C8B-B14F-4D97-AF65-F5344CB8AC3E}">
        <p14:creationId xmlns:p14="http://schemas.microsoft.com/office/powerpoint/2010/main" val="725755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par>
                          <p:cTn id="10" fill="hold">
                            <p:stCondLst>
                              <p:cond delay="1000"/>
                            </p:stCondLst>
                            <p:childTnLst>
                              <p:par>
                                <p:cTn id="11" presetID="5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Scale>
                                      <p:cBhvr>
                                        <p:cTn id="13"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
                                        </p:tgtEl>
                                        <p:attrNameLst>
                                          <p:attrName>ppt_x</p:attrName>
                                          <p:attrName>ppt_y</p:attrName>
                                        </p:attrNameLst>
                                      </p:cBhvr>
                                    </p:animMotion>
                                    <p:animEffect transition="in" filter="fade">
                                      <p:cBhvr>
                                        <p:cTn id="15" dur="1000"/>
                                        <p:tgtEl>
                                          <p:spTgt spid="3"/>
                                        </p:tgtEl>
                                      </p:cBhvr>
                                    </p:animEffect>
                                  </p:childTnLst>
                                </p:cTn>
                              </p:par>
                            </p:childTnLst>
                          </p:cTn>
                        </p:par>
                        <p:par>
                          <p:cTn id="16" fill="hold">
                            <p:stCondLst>
                              <p:cond delay="2000"/>
                            </p:stCondLst>
                            <p:childTnLst>
                              <p:par>
                                <p:cTn id="17" presetID="52"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Scale>
                                      <p:cBhvr>
                                        <p:cTn id="19"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5"/>
                                        </p:tgtEl>
                                        <p:attrNameLst>
                                          <p:attrName>ppt_x</p:attrName>
                                          <p:attrName>ppt_y</p:attrName>
                                        </p:attrNameLst>
                                      </p:cBhvr>
                                    </p:animMotion>
                                    <p:animEffect transition="in" filter="fade">
                                      <p:cBhvr>
                                        <p:cTn id="21" dur="10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
                                            <p:txEl>
                                              <p:pRg st="0" end="0"/>
                                            </p:txEl>
                                          </p:spTgt>
                                        </p:tgtEl>
                                        <p:attrNameLst>
                                          <p:attrName>style.visibility</p:attrName>
                                        </p:attrNameLst>
                                      </p:cBhvr>
                                      <p:to>
                                        <p:strVal val="visible"/>
                                      </p:to>
                                    </p:set>
                                    <p:animEffect transition="in" filter="fade">
                                      <p:cBhvr>
                                        <p:cTn id="26" dur="500"/>
                                        <p:tgtEl>
                                          <p:spTgt spid="2">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
                                            <p:txEl>
                                              <p:pRg st="1" end="1"/>
                                            </p:txEl>
                                          </p:spTgt>
                                        </p:tgtEl>
                                        <p:attrNameLst>
                                          <p:attrName>style.visibility</p:attrName>
                                        </p:attrNameLst>
                                      </p:cBhvr>
                                      <p:to>
                                        <p:strVal val="visible"/>
                                      </p:to>
                                    </p:set>
                                    <p:animEffect transition="in" filter="fade">
                                      <p:cBhvr>
                                        <p:cTn id="31"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bwMode="auto">
          <a:xfrm>
            <a:off x="503239" y="512763"/>
            <a:ext cx="8137524" cy="5795962"/>
          </a:xfrm>
          <a:prstGeom prst="roundRect">
            <a:avLst>
              <a:gd name="adj" fmla="val 6409"/>
            </a:avLst>
          </a:prstGeom>
          <a:solidFill>
            <a:srgbClr val="FFF9E7">
              <a:alpha val="79000"/>
            </a:srgbClr>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6" name="Content Placeholder 15"/>
          <p:cNvSpPr>
            <a:spLocks noGrp="1"/>
          </p:cNvSpPr>
          <p:nvPr>
            <p:ph idx="4294967295"/>
          </p:nvPr>
        </p:nvSpPr>
        <p:spPr>
          <a:xfrm>
            <a:off x="628648" y="1440477"/>
            <a:ext cx="7490116" cy="1949072"/>
          </a:xfrm>
        </p:spPr>
        <p:txBody>
          <a:bodyPr>
            <a:noAutofit/>
          </a:bodyPr>
          <a:lstStyle/>
          <a:p>
            <a:pPr marL="0" lvl="0" indent="0">
              <a:spcBef>
                <a:spcPts val="0"/>
              </a:spcBef>
              <a:buClr>
                <a:schemeClr val="dk1"/>
              </a:buClr>
              <a:buSzPts val="2800"/>
              <a:buNone/>
            </a:pPr>
            <a:r>
              <a:rPr lang="es-ES" sz="2000" dirty="0"/>
              <a:t>El Camino de Santiago Francés consta de </a:t>
            </a:r>
            <a:r>
              <a:rPr lang="es-ES" sz="2000" b="1" dirty="0"/>
              <a:t>32 etapas</a:t>
            </a:r>
            <a:r>
              <a:rPr lang="es-ES" sz="2000" dirty="0"/>
              <a:t>, es decir, se necesitan 32 días para llegar  Santiago de Compostela. Tiene 800 kilómetros. </a:t>
            </a:r>
          </a:p>
          <a:p>
            <a:pPr marL="0" lvl="0" indent="0">
              <a:buClr>
                <a:schemeClr val="dk1"/>
              </a:buClr>
              <a:buSzPts val="2800"/>
              <a:buNone/>
            </a:pPr>
            <a:r>
              <a:rPr lang="es-ES" sz="2000" dirty="0"/>
              <a:t>Comienza en </a:t>
            </a:r>
            <a:r>
              <a:rPr lang="es-ES" sz="2000" b="1" dirty="0"/>
              <a:t>Saint-Jean-</a:t>
            </a:r>
            <a:r>
              <a:rPr lang="es-ES" sz="2000" b="1" dirty="0" err="1"/>
              <a:t>Pied</a:t>
            </a:r>
            <a:r>
              <a:rPr lang="es-ES" sz="2000" b="1" dirty="0"/>
              <a:t>-de-Port</a:t>
            </a:r>
            <a:r>
              <a:rPr lang="es-ES" sz="2000" dirty="0"/>
              <a:t>, un bucólico pueblecito situado en la parte atlántica de los Pirineos. </a:t>
            </a:r>
          </a:p>
        </p:txBody>
      </p:sp>
      <p:sp>
        <p:nvSpPr>
          <p:cNvPr id="13" name="Title 1">
            <a:extLst>
              <a:ext uri="{FF2B5EF4-FFF2-40B4-BE49-F238E27FC236}">
                <a16:creationId xmlns:a16="http://schemas.microsoft.com/office/drawing/2014/main" id="{5EC4B65D-AF9A-EA46-A442-FA0764B2A5A6}"/>
              </a:ext>
            </a:extLst>
          </p:cNvPr>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s-ES" dirty="0">
                <a:ln w="22225">
                  <a:solidFill>
                    <a:schemeClr val="accent5">
                      <a:lumMod val="50000"/>
                    </a:schemeClr>
                  </a:solidFill>
                </a:ln>
                <a:solidFill>
                  <a:schemeClr val="accent5">
                    <a:lumMod val="60000"/>
                    <a:lumOff val="40000"/>
                  </a:schemeClr>
                </a:solidFill>
                <a:latin typeface="Twinkl" pitchFamily="2" charset="77"/>
              </a:rPr>
              <a:t>El Camino de Santiago Francés </a:t>
            </a:r>
            <a:endParaRPr lang="en-US" dirty="0">
              <a:ln w="22225">
                <a:solidFill>
                  <a:schemeClr val="accent5">
                    <a:lumMod val="50000"/>
                  </a:schemeClr>
                </a:solidFill>
              </a:ln>
              <a:solidFill>
                <a:schemeClr val="accent5">
                  <a:lumMod val="60000"/>
                  <a:lumOff val="40000"/>
                </a:schemeClr>
              </a:solidFill>
              <a:latin typeface="Twinkl" pitchFamily="2" charset="77"/>
            </a:endParaRPr>
          </a:p>
        </p:txBody>
      </p:sp>
      <p:sp>
        <p:nvSpPr>
          <p:cNvPr id="10" name="Snip Diagonal Corner of Rectangle 9">
            <a:extLst>
              <a:ext uri="{FF2B5EF4-FFF2-40B4-BE49-F238E27FC236}">
                <a16:creationId xmlns:a16="http://schemas.microsoft.com/office/drawing/2014/main" id="{9804413B-46E2-9244-80C2-6A627791192A}"/>
              </a:ext>
            </a:extLst>
          </p:cNvPr>
          <p:cNvSpPr/>
          <p:nvPr/>
        </p:nvSpPr>
        <p:spPr>
          <a:xfrm>
            <a:off x="1551711" y="4612725"/>
            <a:ext cx="7730836" cy="720436"/>
          </a:xfrm>
          <a:prstGeom prst="snip2DiagRect">
            <a:avLst/>
          </a:prstGeom>
          <a:solidFill>
            <a:schemeClr val="accent3">
              <a:lumMod val="60000"/>
              <a:lumOff val="40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schemeClr val="accent2">
                    <a:lumMod val="75000"/>
                  </a:schemeClr>
                </a:solidFill>
              </a:rPr>
              <a:t>¡Empecemos el Camino Francés!</a:t>
            </a:r>
          </a:p>
        </p:txBody>
      </p:sp>
      <p:sp>
        <p:nvSpPr>
          <p:cNvPr id="9" name="Snip Diagonal Corner of Rectangle 8">
            <a:extLst>
              <a:ext uri="{FF2B5EF4-FFF2-40B4-BE49-F238E27FC236}">
                <a16:creationId xmlns:a16="http://schemas.microsoft.com/office/drawing/2014/main" id="{41B483D0-3384-7A42-871D-3D6A3B1B9E18}"/>
              </a:ext>
            </a:extLst>
          </p:cNvPr>
          <p:cNvSpPr/>
          <p:nvPr/>
        </p:nvSpPr>
        <p:spPr>
          <a:xfrm>
            <a:off x="-78003" y="3722467"/>
            <a:ext cx="7703127" cy="962891"/>
          </a:xfrm>
          <a:prstGeom prst="snip2DiagRect">
            <a:avLst/>
          </a:prstGeom>
          <a:solidFill>
            <a:schemeClr val="accent4">
              <a:lumMod val="60000"/>
              <a:lumOff val="4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ES" sz="2300" dirty="0">
                <a:solidFill>
                  <a:srgbClr val="0070C0"/>
                </a:solidFill>
              </a:rPr>
              <a:t>¿Quieres conocer algunas de las etapas, monumentos y hermosos lugares por los que pasa el Camino Francés?</a:t>
            </a:r>
            <a:endParaRPr lang="en-US" sz="2300" dirty="0">
              <a:solidFill>
                <a:srgbClr val="0070C0"/>
              </a:solidFill>
            </a:endParaRPr>
          </a:p>
        </p:txBody>
      </p:sp>
    </p:spTree>
    <p:extLst>
      <p:ext uri="{BB962C8B-B14F-4D97-AF65-F5344CB8AC3E}">
        <p14:creationId xmlns:p14="http://schemas.microsoft.com/office/powerpoint/2010/main" val="405016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1000" fill="hold"/>
                                        <p:tgtEl>
                                          <p:spTgt spid="9"/>
                                        </p:tgtEl>
                                        <p:attrNameLst>
                                          <p:attrName>ppt_x</p:attrName>
                                        </p:attrNameLst>
                                      </p:cBhvr>
                                      <p:tavLst>
                                        <p:tav tm="0">
                                          <p:val>
                                            <p:strVal val="0-#ppt_w/2"/>
                                          </p:val>
                                        </p:tav>
                                        <p:tav tm="100000">
                                          <p:val>
                                            <p:strVal val="#ppt_x"/>
                                          </p:val>
                                        </p:tav>
                                      </p:tavLst>
                                    </p:anim>
                                    <p:anim calcmode="lin" valueType="num">
                                      <p:cBhvr additive="base">
                                        <p:cTn id="18"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1000" fill="hold"/>
                                        <p:tgtEl>
                                          <p:spTgt spid="10"/>
                                        </p:tgtEl>
                                        <p:attrNameLst>
                                          <p:attrName>ppt_x</p:attrName>
                                        </p:attrNameLst>
                                      </p:cBhvr>
                                      <p:tavLst>
                                        <p:tav tm="0">
                                          <p:val>
                                            <p:strVal val="1+#ppt_w/2"/>
                                          </p:val>
                                        </p:tav>
                                        <p:tav tm="100000">
                                          <p:val>
                                            <p:strVal val="#ppt_x"/>
                                          </p:val>
                                        </p:tav>
                                      </p:tavLst>
                                    </p:anim>
                                    <p:anim calcmode="lin" valueType="num">
                                      <p:cBhvr additive="base">
                                        <p:cTn id="24"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P spid="10"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5">
            <a:extLst>
              <a:ext uri="{FF2B5EF4-FFF2-40B4-BE49-F238E27FC236}">
                <a16:creationId xmlns:a16="http://schemas.microsoft.com/office/drawing/2014/main" id="{E1E36327-C4B3-6D40-9E9F-095ED3A4B655}"/>
              </a:ext>
            </a:extLst>
          </p:cNvPr>
          <p:cNvSpPr txBox="1">
            <a:spLocks/>
          </p:cNvSpPr>
          <p:nvPr/>
        </p:nvSpPr>
        <p:spPr>
          <a:xfrm>
            <a:off x="498186" y="1108543"/>
            <a:ext cx="4503305" cy="955801"/>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dk1"/>
              </a:buClr>
              <a:buSzPts val="2800"/>
              <a:buNone/>
            </a:pPr>
            <a:r>
              <a:rPr lang="es-ES" dirty="0"/>
              <a:t>Empezamos el Camino Francés en </a:t>
            </a:r>
            <a:r>
              <a:rPr lang="es-ES" b="1" dirty="0"/>
              <a:t>Saint-Jean-</a:t>
            </a:r>
            <a:r>
              <a:rPr lang="es-ES" b="1" dirty="0" err="1"/>
              <a:t>Pied</a:t>
            </a:r>
            <a:r>
              <a:rPr lang="es-ES" b="1" dirty="0"/>
              <a:t>-de-Port, </a:t>
            </a:r>
            <a:r>
              <a:rPr lang="es-ES" dirty="0"/>
              <a:t>un precioso pueblo situado en los Pirineos. </a:t>
            </a:r>
          </a:p>
        </p:txBody>
      </p:sp>
      <p:sp>
        <p:nvSpPr>
          <p:cNvPr id="3" name="Title 1">
            <a:extLst>
              <a:ext uri="{FF2B5EF4-FFF2-40B4-BE49-F238E27FC236}">
                <a16:creationId xmlns:a16="http://schemas.microsoft.com/office/drawing/2014/main" id="{3965745B-344D-5C4D-8F14-3CB95A40ACB5}"/>
              </a:ext>
            </a:extLst>
          </p:cNvPr>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s-ES" dirty="0">
                <a:ln w="22225">
                  <a:solidFill>
                    <a:schemeClr val="accent5">
                      <a:lumMod val="50000"/>
                    </a:schemeClr>
                  </a:solidFill>
                </a:ln>
                <a:solidFill>
                  <a:schemeClr val="accent5">
                    <a:lumMod val="60000"/>
                    <a:lumOff val="40000"/>
                  </a:schemeClr>
                </a:solidFill>
                <a:latin typeface="Twinkl" pitchFamily="2" charset="77"/>
              </a:rPr>
              <a:t>El Camino de Santiago Francés </a:t>
            </a:r>
            <a:endParaRPr lang="en-US" dirty="0">
              <a:ln w="22225">
                <a:solidFill>
                  <a:schemeClr val="accent5">
                    <a:lumMod val="50000"/>
                  </a:schemeClr>
                </a:solidFill>
              </a:ln>
              <a:solidFill>
                <a:schemeClr val="accent5">
                  <a:lumMod val="60000"/>
                  <a:lumOff val="40000"/>
                </a:schemeClr>
              </a:solidFill>
              <a:latin typeface="Twinkl" pitchFamily="2" charset="77"/>
            </a:endParaRPr>
          </a:p>
        </p:txBody>
      </p:sp>
      <p:sp>
        <p:nvSpPr>
          <p:cNvPr id="4" name="Content Placeholder 15">
            <a:extLst>
              <a:ext uri="{FF2B5EF4-FFF2-40B4-BE49-F238E27FC236}">
                <a16:creationId xmlns:a16="http://schemas.microsoft.com/office/drawing/2014/main" id="{5EABADB4-973A-D24F-9D17-D27C5F26D20D}"/>
              </a:ext>
            </a:extLst>
          </p:cNvPr>
          <p:cNvSpPr txBox="1">
            <a:spLocks/>
          </p:cNvSpPr>
          <p:nvPr/>
        </p:nvSpPr>
        <p:spPr>
          <a:xfrm>
            <a:off x="478805" y="1968630"/>
            <a:ext cx="4874575" cy="2299688"/>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Clr>
                <a:schemeClr val="dk1"/>
              </a:buClr>
              <a:buSzPct val="100000"/>
              <a:buNone/>
            </a:pPr>
            <a:r>
              <a:rPr lang="es-ES" dirty="0"/>
              <a:t>La siguiente etapa nos lleva hasta otro punto importante del Camino Francés. Se trata de </a:t>
            </a:r>
            <a:r>
              <a:rPr lang="es-ES" b="1" dirty="0"/>
              <a:t>Roncesvalles</a:t>
            </a:r>
            <a:r>
              <a:rPr lang="es-ES" dirty="0"/>
              <a:t>. Esta localidad ya se encuentra en territorio español, concretamente en Navarra. Al estar tan cerca de Francia y otras grandes ciudades como Pamplona, Roncesvalles siempre ha sido un enclave muy importante a la hora de viajar o de comerciar en la Edad Media. </a:t>
            </a:r>
          </a:p>
        </p:txBody>
      </p:sp>
      <p:sp>
        <p:nvSpPr>
          <p:cNvPr id="5" name="Content Placeholder 15">
            <a:extLst>
              <a:ext uri="{FF2B5EF4-FFF2-40B4-BE49-F238E27FC236}">
                <a16:creationId xmlns:a16="http://schemas.microsoft.com/office/drawing/2014/main" id="{90A145AF-355B-7041-80D8-E5B4B262E87B}"/>
              </a:ext>
            </a:extLst>
          </p:cNvPr>
          <p:cNvSpPr txBox="1">
            <a:spLocks/>
          </p:cNvSpPr>
          <p:nvPr/>
        </p:nvSpPr>
        <p:spPr>
          <a:xfrm>
            <a:off x="4572000" y="4696690"/>
            <a:ext cx="4278600" cy="955802"/>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Clr>
                <a:schemeClr val="dk1"/>
              </a:buClr>
              <a:buSzPct val="100000"/>
              <a:buNone/>
            </a:pPr>
            <a:r>
              <a:rPr lang="es-ES" dirty="0"/>
              <a:t>En Roncesvalles podrás ver la </a:t>
            </a:r>
            <a:r>
              <a:rPr lang="es-ES" b="1" dirty="0"/>
              <a:t>Capilla de </a:t>
            </a:r>
            <a:r>
              <a:rPr lang="es-ES" b="1" i="1" dirty="0"/>
              <a:t>Sancti </a:t>
            </a:r>
            <a:r>
              <a:rPr lang="es-ES" b="1" i="1" dirty="0" err="1"/>
              <a:t>Spiritus</a:t>
            </a:r>
            <a:r>
              <a:rPr lang="es-ES" b="1" i="1" dirty="0"/>
              <a:t>, </a:t>
            </a:r>
            <a:r>
              <a:rPr lang="es-ES" dirty="0"/>
              <a:t>en la que, según parece, están enterrados antiguos soldados francos.</a:t>
            </a:r>
          </a:p>
        </p:txBody>
      </p:sp>
      <p:pic>
        <p:nvPicPr>
          <p:cNvPr id="6" name="Picture 5">
            <a:extLst>
              <a:ext uri="{FF2B5EF4-FFF2-40B4-BE49-F238E27FC236}">
                <a16:creationId xmlns:a16="http://schemas.microsoft.com/office/drawing/2014/main" id="{15980050-C2FA-D340-B07B-51D1DEBFB0D6}"/>
              </a:ext>
            </a:extLst>
          </p:cNvPr>
          <p:cNvPicPr>
            <a:picLocks noChangeAspect="1"/>
          </p:cNvPicPr>
          <p:nvPr/>
        </p:nvPicPr>
        <p:blipFill rotWithShape="1">
          <a:blip r:embed="rId2">
            <a:extLst>
              <a:ext uri="{28A0092B-C50C-407E-A947-70E740481C1C}">
                <a14:useLocalDpi xmlns:a14="http://schemas.microsoft.com/office/drawing/2010/main" val="0"/>
              </a:ext>
            </a:extLst>
          </a:blip>
          <a:srcRect t="6199" r="6090" b="9614"/>
          <a:stretch/>
        </p:blipFill>
        <p:spPr>
          <a:xfrm>
            <a:off x="5335888" y="1481875"/>
            <a:ext cx="3713280" cy="2496621"/>
          </a:xfrm>
          <a:prstGeom prst="rect">
            <a:avLst/>
          </a:prstGeom>
          <a:ln w="120650">
            <a:solidFill>
              <a:schemeClr val="accent2">
                <a:lumMod val="60000"/>
                <a:lumOff val="40000"/>
              </a:schemeClr>
            </a:solidFill>
          </a:ln>
        </p:spPr>
      </p:pic>
      <p:pic>
        <p:nvPicPr>
          <p:cNvPr id="7" name="Picture 6">
            <a:extLst>
              <a:ext uri="{FF2B5EF4-FFF2-40B4-BE49-F238E27FC236}">
                <a16:creationId xmlns:a16="http://schemas.microsoft.com/office/drawing/2014/main" id="{6A380724-86FC-3449-9F4E-47745E177133}"/>
              </a:ext>
            </a:extLst>
          </p:cNvPr>
          <p:cNvPicPr>
            <a:picLocks noChangeAspect="1"/>
          </p:cNvPicPr>
          <p:nvPr/>
        </p:nvPicPr>
        <p:blipFill>
          <a:blip r:embed="rId3">
            <a:extLst>
              <a:ext uri="{28A0092B-C50C-407E-A947-70E740481C1C}">
                <a14:useLocalDpi xmlns:a14="http://schemas.microsoft.com/office/drawing/2010/main" val="0"/>
              </a:ext>
            </a:extLst>
          </a:blip>
          <a:srcRect t="5177" b="5177"/>
          <a:stretch/>
        </p:blipFill>
        <p:spPr>
          <a:xfrm>
            <a:off x="1177640" y="4696690"/>
            <a:ext cx="3399172" cy="2098796"/>
          </a:xfrm>
          <a:prstGeom prst="rect">
            <a:avLst/>
          </a:prstGeom>
          <a:ln w="120650">
            <a:solidFill>
              <a:schemeClr val="accent2">
                <a:lumMod val="60000"/>
                <a:lumOff val="40000"/>
              </a:schemeClr>
            </a:solidFill>
          </a:ln>
        </p:spPr>
      </p:pic>
    </p:spTree>
    <p:extLst>
      <p:ext uri="{BB962C8B-B14F-4D97-AF65-F5344CB8AC3E}">
        <p14:creationId xmlns:p14="http://schemas.microsoft.com/office/powerpoint/2010/main" val="2706482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1+#ppt_w/2"/>
                                          </p:val>
                                        </p:tav>
                                        <p:tav tm="100000">
                                          <p:val>
                                            <p:strVal val="#ppt_x"/>
                                          </p:val>
                                        </p:tav>
                                      </p:tavLst>
                                    </p:anim>
                                    <p:anim calcmode="lin" valueType="num">
                                      <p:cBhvr additive="base">
                                        <p:cTn id="13"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fade">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1000" fill="hold"/>
                                        <p:tgtEl>
                                          <p:spTgt spid="7"/>
                                        </p:tgtEl>
                                        <p:attrNameLst>
                                          <p:attrName>ppt_x</p:attrName>
                                        </p:attrNameLst>
                                      </p:cBhvr>
                                      <p:tavLst>
                                        <p:tav tm="0">
                                          <p:val>
                                            <p:strVal val="#ppt_x"/>
                                          </p:val>
                                        </p:tav>
                                        <p:tav tm="100000">
                                          <p:val>
                                            <p:strVal val="#ppt_x"/>
                                          </p:val>
                                        </p:tav>
                                      </p:tavLst>
                                    </p:anim>
                                    <p:anim calcmode="lin" valueType="num">
                                      <p:cBhvr additive="base">
                                        <p:cTn id="24"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Effect transition="in" filter="fade">
                                      <p:cBhvr>
                                        <p:cTn id="2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4" grpId="0" uiExpand="1" build="p"/>
      <p:bldP spid="5"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5">
            <a:extLst>
              <a:ext uri="{FF2B5EF4-FFF2-40B4-BE49-F238E27FC236}">
                <a16:creationId xmlns:a16="http://schemas.microsoft.com/office/drawing/2014/main" id="{C7FDCC49-A933-1948-831C-014DD46D9FFC}"/>
              </a:ext>
            </a:extLst>
          </p:cNvPr>
          <p:cNvSpPr txBox="1">
            <a:spLocks/>
          </p:cNvSpPr>
          <p:nvPr/>
        </p:nvSpPr>
        <p:spPr>
          <a:xfrm>
            <a:off x="5112328" y="1274785"/>
            <a:ext cx="3629890" cy="955801"/>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0"/>
              </a:spcBef>
              <a:buClr>
                <a:schemeClr val="dk1"/>
              </a:buClr>
              <a:buSzPts val="2800"/>
              <a:buNone/>
            </a:pPr>
            <a:r>
              <a:rPr lang="es-ES" dirty="0"/>
              <a:t>La primera gran ciudad por la que pasa el Camino de Santiago Francés es </a:t>
            </a:r>
            <a:r>
              <a:rPr lang="es-ES" b="1" dirty="0"/>
              <a:t>Pamplona</a:t>
            </a:r>
            <a:r>
              <a:rPr lang="es-ES" dirty="0"/>
              <a:t>. </a:t>
            </a:r>
          </a:p>
          <a:p>
            <a:pPr marL="0" lvl="0" indent="0">
              <a:buClr>
                <a:schemeClr val="dk1"/>
              </a:buClr>
              <a:buSzPts val="2800"/>
              <a:buNone/>
            </a:pPr>
            <a:r>
              <a:rPr lang="es-ES" dirty="0"/>
              <a:t>Pamplona es una ciudad de Navarra, mundialmente conocida por la celebración de las </a:t>
            </a:r>
            <a:r>
              <a:rPr lang="es-ES" b="1" dirty="0"/>
              <a:t>fiestas de San Fermín</a:t>
            </a:r>
            <a:r>
              <a:rPr lang="es-ES" dirty="0"/>
              <a:t>, que tienen lugar cada 7 de julio. En ella, podrás encontrar restos de su época romana como el </a:t>
            </a:r>
            <a:r>
              <a:rPr lang="es-ES" b="1" dirty="0"/>
              <a:t>Puente de la Magdalena</a:t>
            </a:r>
            <a:r>
              <a:rPr lang="es-ES" dirty="0"/>
              <a:t>, de obligado paso para hacer el Camino de Santiago.</a:t>
            </a:r>
          </a:p>
        </p:txBody>
      </p:sp>
      <p:sp>
        <p:nvSpPr>
          <p:cNvPr id="3" name="Title 1">
            <a:extLst>
              <a:ext uri="{FF2B5EF4-FFF2-40B4-BE49-F238E27FC236}">
                <a16:creationId xmlns:a16="http://schemas.microsoft.com/office/drawing/2014/main" id="{5324F014-BFC5-0E4B-899E-5FD992617A69}"/>
              </a:ext>
            </a:extLst>
          </p:cNvPr>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s-ES" dirty="0">
                <a:ln w="22225">
                  <a:solidFill>
                    <a:schemeClr val="accent5">
                      <a:lumMod val="50000"/>
                    </a:schemeClr>
                  </a:solidFill>
                </a:ln>
                <a:solidFill>
                  <a:schemeClr val="accent5">
                    <a:lumMod val="60000"/>
                    <a:lumOff val="40000"/>
                  </a:schemeClr>
                </a:solidFill>
                <a:latin typeface="Twinkl" pitchFamily="2" charset="77"/>
              </a:rPr>
              <a:t>El Camino de Santiago Francés </a:t>
            </a:r>
            <a:endParaRPr lang="en-US" dirty="0">
              <a:ln w="22225">
                <a:solidFill>
                  <a:schemeClr val="accent5">
                    <a:lumMod val="50000"/>
                  </a:schemeClr>
                </a:solidFill>
              </a:ln>
              <a:solidFill>
                <a:schemeClr val="accent5">
                  <a:lumMod val="60000"/>
                  <a:lumOff val="40000"/>
                </a:schemeClr>
              </a:solidFill>
              <a:latin typeface="Twinkl" pitchFamily="2" charset="77"/>
            </a:endParaRPr>
          </a:p>
        </p:txBody>
      </p:sp>
      <p:pic>
        <p:nvPicPr>
          <p:cNvPr id="4" name="Picture 3">
            <a:extLst>
              <a:ext uri="{FF2B5EF4-FFF2-40B4-BE49-F238E27FC236}">
                <a16:creationId xmlns:a16="http://schemas.microsoft.com/office/drawing/2014/main" id="{F4298055-55D0-DD45-987F-B5F07833E603}"/>
              </a:ext>
            </a:extLst>
          </p:cNvPr>
          <p:cNvPicPr>
            <a:picLocks noChangeAspect="1"/>
          </p:cNvPicPr>
          <p:nvPr/>
        </p:nvPicPr>
        <p:blipFill>
          <a:blip r:embed="rId2">
            <a:extLst>
              <a:ext uri="{28A0092B-C50C-407E-A947-70E740481C1C}">
                <a14:useLocalDpi xmlns:a14="http://schemas.microsoft.com/office/drawing/2010/main" val="0"/>
              </a:ext>
            </a:extLst>
          </a:blip>
          <a:srcRect l="4264" r="4264"/>
          <a:stretch/>
        </p:blipFill>
        <p:spPr>
          <a:xfrm>
            <a:off x="69276" y="1897915"/>
            <a:ext cx="5043052" cy="3113799"/>
          </a:xfrm>
          <a:prstGeom prst="rect">
            <a:avLst/>
          </a:prstGeom>
          <a:ln w="120650">
            <a:solidFill>
              <a:schemeClr val="accent2">
                <a:lumMod val="60000"/>
                <a:lumOff val="40000"/>
              </a:schemeClr>
            </a:solidFill>
          </a:ln>
        </p:spPr>
      </p:pic>
    </p:spTree>
    <p:extLst>
      <p:ext uri="{BB962C8B-B14F-4D97-AF65-F5344CB8AC3E}">
        <p14:creationId xmlns:p14="http://schemas.microsoft.com/office/powerpoint/2010/main" val="2944657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fade">
                                      <p:cBhvr>
                                        <p:cTn id="18"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5">
            <a:extLst>
              <a:ext uri="{FF2B5EF4-FFF2-40B4-BE49-F238E27FC236}">
                <a16:creationId xmlns:a16="http://schemas.microsoft.com/office/drawing/2014/main" id="{F016C397-1F1A-6242-BB8E-9F1E633FBD49}"/>
              </a:ext>
            </a:extLst>
          </p:cNvPr>
          <p:cNvSpPr txBox="1">
            <a:spLocks/>
          </p:cNvSpPr>
          <p:nvPr/>
        </p:nvSpPr>
        <p:spPr>
          <a:xfrm>
            <a:off x="514769" y="1405413"/>
            <a:ext cx="5102260" cy="955801"/>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0"/>
              </a:spcBef>
              <a:buClr>
                <a:schemeClr val="dk1"/>
              </a:buClr>
              <a:buSzPts val="2800"/>
              <a:buNone/>
            </a:pPr>
            <a:r>
              <a:rPr lang="es-ES" dirty="0"/>
              <a:t>Tras dejar atrás Pamplona, la siguiente ciudad por la que pasa el Camino de Santiago Francés es </a:t>
            </a:r>
            <a:r>
              <a:rPr lang="es-ES" b="1" dirty="0"/>
              <a:t>Logroño</a:t>
            </a:r>
            <a:r>
              <a:rPr lang="es-ES" dirty="0"/>
              <a:t>. </a:t>
            </a:r>
          </a:p>
          <a:p>
            <a:pPr marL="0" lvl="0" indent="0">
              <a:buClr>
                <a:schemeClr val="dk1"/>
              </a:buClr>
              <a:buSzPts val="2800"/>
              <a:buNone/>
            </a:pPr>
            <a:r>
              <a:rPr lang="es-ES" dirty="0"/>
              <a:t>Ya hemos dejado Navarra atrás y estamos en la Comunidad Autónoma de </a:t>
            </a:r>
            <a:r>
              <a:rPr lang="es-ES" b="1" dirty="0"/>
              <a:t>La Rioja</a:t>
            </a:r>
            <a:r>
              <a:rPr lang="es-ES" dirty="0"/>
              <a:t>, conocida en todo el mundo por su </a:t>
            </a:r>
            <a:r>
              <a:rPr lang="es-ES" b="1" dirty="0"/>
              <a:t>viticultura</a:t>
            </a:r>
            <a:r>
              <a:rPr lang="es-ES" dirty="0"/>
              <a:t>. En Logroño podrás visitar varios monumentos declarados </a:t>
            </a:r>
            <a:r>
              <a:rPr lang="es-ES" b="1" dirty="0"/>
              <a:t>Bienes de Interés Cultural</a:t>
            </a:r>
            <a:r>
              <a:rPr lang="es-ES" dirty="0"/>
              <a:t>. </a:t>
            </a:r>
          </a:p>
          <a:p>
            <a:pPr marL="0" lvl="0" indent="0">
              <a:buClr>
                <a:schemeClr val="dk1"/>
              </a:buClr>
              <a:buSzPts val="2800"/>
              <a:buNone/>
            </a:pPr>
            <a:r>
              <a:rPr lang="es-ES" dirty="0"/>
              <a:t>En primer lugar, puedes visitar la </a:t>
            </a:r>
            <a:r>
              <a:rPr lang="es-ES" b="1" dirty="0" err="1"/>
              <a:t>concatedral</a:t>
            </a:r>
            <a:r>
              <a:rPr lang="es-ES" b="1" dirty="0"/>
              <a:t> de Santa María de la Redonda, </a:t>
            </a:r>
            <a:r>
              <a:rPr lang="es-ES" dirty="0"/>
              <a:t>de estilo gótico y barroco. Puedes visitar también el </a:t>
            </a:r>
            <a:r>
              <a:rPr lang="es-ES" b="1" dirty="0"/>
              <a:t>Puente de </a:t>
            </a:r>
            <a:r>
              <a:rPr lang="es-ES" b="1" dirty="0" err="1"/>
              <a:t>Mantible</a:t>
            </a:r>
            <a:r>
              <a:rPr lang="es-ES" dirty="0"/>
              <a:t>, de origen romano, y terminar tu periplo por la ciudad en la calle Laurel, lugar imprescindible para degustar la </a:t>
            </a:r>
            <a:r>
              <a:rPr lang="es-ES" b="1" dirty="0"/>
              <a:t>gastronomía</a:t>
            </a:r>
            <a:r>
              <a:rPr lang="es-ES" dirty="0"/>
              <a:t> riojana. </a:t>
            </a:r>
          </a:p>
        </p:txBody>
      </p:sp>
      <p:sp>
        <p:nvSpPr>
          <p:cNvPr id="3" name="Title 1">
            <a:extLst>
              <a:ext uri="{FF2B5EF4-FFF2-40B4-BE49-F238E27FC236}">
                <a16:creationId xmlns:a16="http://schemas.microsoft.com/office/drawing/2014/main" id="{176079B3-33AE-8B4D-B9E9-5448F82FBD79}"/>
              </a:ext>
            </a:extLst>
          </p:cNvPr>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s-ES" dirty="0">
                <a:ln w="22225">
                  <a:solidFill>
                    <a:schemeClr val="accent5">
                      <a:lumMod val="50000"/>
                    </a:schemeClr>
                  </a:solidFill>
                </a:ln>
                <a:solidFill>
                  <a:schemeClr val="accent5">
                    <a:lumMod val="60000"/>
                    <a:lumOff val="40000"/>
                  </a:schemeClr>
                </a:solidFill>
                <a:latin typeface="Twinkl" pitchFamily="2" charset="77"/>
              </a:rPr>
              <a:t>El Camino de Santiago Francés </a:t>
            </a:r>
            <a:endParaRPr lang="en-US" dirty="0">
              <a:ln w="22225">
                <a:solidFill>
                  <a:schemeClr val="accent5">
                    <a:lumMod val="50000"/>
                  </a:schemeClr>
                </a:solidFill>
              </a:ln>
              <a:solidFill>
                <a:schemeClr val="accent5">
                  <a:lumMod val="60000"/>
                  <a:lumOff val="40000"/>
                </a:schemeClr>
              </a:solidFill>
              <a:latin typeface="Twinkl" pitchFamily="2" charset="77"/>
            </a:endParaRPr>
          </a:p>
        </p:txBody>
      </p:sp>
      <p:pic>
        <p:nvPicPr>
          <p:cNvPr id="4" name="Picture 3">
            <a:extLst>
              <a:ext uri="{FF2B5EF4-FFF2-40B4-BE49-F238E27FC236}">
                <a16:creationId xmlns:a16="http://schemas.microsoft.com/office/drawing/2014/main" id="{75026577-8196-4540-980F-26F7A1F64CB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598368" y="1536040"/>
            <a:ext cx="3340359" cy="4455204"/>
          </a:xfrm>
          <a:prstGeom prst="rect">
            <a:avLst/>
          </a:prstGeom>
          <a:ln w="66675">
            <a:solidFill>
              <a:schemeClr val="accent2">
                <a:lumMod val="60000"/>
                <a:lumOff val="40000"/>
              </a:schemeClr>
            </a:solidFill>
          </a:ln>
        </p:spPr>
      </p:pic>
    </p:spTree>
    <p:extLst>
      <p:ext uri="{BB962C8B-B14F-4D97-AF65-F5344CB8AC3E}">
        <p14:creationId xmlns:p14="http://schemas.microsoft.com/office/powerpoint/2010/main" val="1825460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1000" fill="hold"/>
                                        <p:tgtEl>
                                          <p:spTgt spid="4"/>
                                        </p:tgtEl>
                                        <p:attrNameLst>
                                          <p:attrName>ppt_x</p:attrName>
                                        </p:attrNameLst>
                                      </p:cBhvr>
                                      <p:tavLst>
                                        <p:tav tm="0">
                                          <p:val>
                                            <p:strVal val="1+#ppt_w/2"/>
                                          </p:val>
                                        </p:tav>
                                        <p:tav tm="100000">
                                          <p:val>
                                            <p:strVal val="#ppt_x"/>
                                          </p:val>
                                        </p:tav>
                                      </p:tavLst>
                                    </p:anim>
                                    <p:anim calcmode="lin" valueType="num">
                                      <p:cBhvr additive="base">
                                        <p:cTn id="23"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5">
            <a:extLst>
              <a:ext uri="{FF2B5EF4-FFF2-40B4-BE49-F238E27FC236}">
                <a16:creationId xmlns:a16="http://schemas.microsoft.com/office/drawing/2014/main" id="{A6534880-4FC2-564A-92AF-F401FAEF1AC0}"/>
              </a:ext>
            </a:extLst>
          </p:cNvPr>
          <p:cNvSpPr txBox="1">
            <a:spLocks/>
          </p:cNvSpPr>
          <p:nvPr/>
        </p:nvSpPr>
        <p:spPr>
          <a:xfrm>
            <a:off x="539750" y="1392629"/>
            <a:ext cx="5363800" cy="955801"/>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0"/>
              </a:spcBef>
              <a:buClr>
                <a:schemeClr val="dk1"/>
              </a:buClr>
              <a:buSzPct val="100000"/>
              <a:buNone/>
            </a:pPr>
            <a:r>
              <a:rPr lang="es-ES" dirty="0"/>
              <a:t>Muy cerca de Logroño se encuentran dos enclaves hermosos en los que merece la pena detenerse: </a:t>
            </a:r>
            <a:r>
              <a:rPr lang="es-ES" b="1" dirty="0"/>
              <a:t>Santo Domingo de la Calzada y Nájera</a:t>
            </a:r>
            <a:r>
              <a:rPr lang="es-ES" dirty="0"/>
              <a:t>. </a:t>
            </a:r>
          </a:p>
          <a:p>
            <a:pPr marL="0" lvl="0" indent="0">
              <a:buClr>
                <a:schemeClr val="dk1"/>
              </a:buClr>
              <a:buSzPct val="100000"/>
              <a:buNone/>
            </a:pPr>
            <a:r>
              <a:rPr lang="es-ES" dirty="0"/>
              <a:t>La </a:t>
            </a:r>
            <a:r>
              <a:rPr lang="es-ES" b="1" dirty="0"/>
              <a:t>catedral del Salvador de Santo Domingo de la Calzada </a:t>
            </a:r>
            <a:r>
              <a:rPr lang="es-ES" dirty="0"/>
              <a:t>es Bien de Interés Cultural y un punto de obligada visita para cualquier peregrino. Es de estilo </a:t>
            </a:r>
            <a:r>
              <a:rPr lang="es-ES" b="1" dirty="0"/>
              <a:t>románico, gótico y barroco</a:t>
            </a:r>
            <a:r>
              <a:rPr lang="es-ES" dirty="0"/>
              <a:t> y en ella se encuentran los restos de Santo Domingo. </a:t>
            </a:r>
          </a:p>
          <a:p>
            <a:pPr marL="0" indent="0">
              <a:buClr>
                <a:schemeClr val="dk1"/>
              </a:buClr>
              <a:buSzPct val="100000"/>
              <a:buNone/>
            </a:pPr>
            <a:r>
              <a:rPr lang="es-ES" dirty="0"/>
              <a:t>Debes fijarte en la torre del campanario. Normalmente, en las catedrales, la torre está incorporada en el edificio principal, pero en este caso está separada. Es una de las pocas catedrales en España que tiene esta peculiaridad. </a:t>
            </a:r>
          </a:p>
          <a:p>
            <a:pPr marL="0" lvl="0" indent="0">
              <a:buClr>
                <a:schemeClr val="dk1"/>
              </a:buClr>
              <a:buSzPct val="100000"/>
              <a:buNone/>
            </a:pPr>
            <a:endParaRPr lang="es-ES" dirty="0"/>
          </a:p>
        </p:txBody>
      </p:sp>
      <p:sp>
        <p:nvSpPr>
          <p:cNvPr id="3" name="Title 1">
            <a:extLst>
              <a:ext uri="{FF2B5EF4-FFF2-40B4-BE49-F238E27FC236}">
                <a16:creationId xmlns:a16="http://schemas.microsoft.com/office/drawing/2014/main" id="{48697E6B-F839-2643-BA99-797D86806A16}"/>
              </a:ext>
            </a:extLst>
          </p:cNvPr>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s-ES" dirty="0">
                <a:ln w="22225">
                  <a:solidFill>
                    <a:schemeClr val="accent5">
                      <a:lumMod val="50000"/>
                    </a:schemeClr>
                  </a:solidFill>
                </a:ln>
                <a:solidFill>
                  <a:schemeClr val="accent5">
                    <a:lumMod val="60000"/>
                    <a:lumOff val="40000"/>
                  </a:schemeClr>
                </a:solidFill>
                <a:latin typeface="Twinkl" pitchFamily="2" charset="77"/>
              </a:rPr>
              <a:t>El Camino de Santiago Francés </a:t>
            </a:r>
            <a:endParaRPr lang="en-US" dirty="0">
              <a:ln w="22225">
                <a:solidFill>
                  <a:schemeClr val="accent5">
                    <a:lumMod val="50000"/>
                  </a:schemeClr>
                </a:solidFill>
              </a:ln>
              <a:solidFill>
                <a:schemeClr val="accent5">
                  <a:lumMod val="60000"/>
                  <a:lumOff val="40000"/>
                </a:schemeClr>
              </a:solidFill>
              <a:latin typeface="Twinkl" pitchFamily="2" charset="77"/>
            </a:endParaRPr>
          </a:p>
        </p:txBody>
      </p:sp>
      <p:pic>
        <p:nvPicPr>
          <p:cNvPr id="4" name="Picture 3">
            <a:extLst>
              <a:ext uri="{FF2B5EF4-FFF2-40B4-BE49-F238E27FC236}">
                <a16:creationId xmlns:a16="http://schemas.microsoft.com/office/drawing/2014/main" id="{BCC2A1D8-A16D-9C42-95D4-7257B9C9177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903550" y="1502244"/>
            <a:ext cx="3198366" cy="4701599"/>
          </a:xfrm>
          <a:prstGeom prst="rect">
            <a:avLst/>
          </a:prstGeom>
          <a:ln w="66675">
            <a:solidFill>
              <a:schemeClr val="accent2">
                <a:lumMod val="60000"/>
                <a:lumOff val="40000"/>
              </a:schemeClr>
            </a:solidFill>
          </a:ln>
        </p:spPr>
      </p:pic>
    </p:spTree>
    <p:extLst>
      <p:ext uri="{BB962C8B-B14F-4D97-AF65-F5344CB8AC3E}">
        <p14:creationId xmlns:p14="http://schemas.microsoft.com/office/powerpoint/2010/main" val="2214232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fade">
                                      <p:cBhvr>
                                        <p:cTn id="18" dur="500"/>
                                        <p:tgtEl>
                                          <p:spTgt spid="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fade">
                                      <p:cBhvr>
                                        <p:cTn id="23"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5">
            <a:extLst>
              <a:ext uri="{FF2B5EF4-FFF2-40B4-BE49-F238E27FC236}">
                <a16:creationId xmlns:a16="http://schemas.microsoft.com/office/drawing/2014/main" id="{34966D94-75AB-A640-822C-59323034B5E4}"/>
              </a:ext>
            </a:extLst>
          </p:cNvPr>
          <p:cNvSpPr txBox="1">
            <a:spLocks/>
          </p:cNvSpPr>
          <p:nvPr/>
        </p:nvSpPr>
        <p:spPr>
          <a:xfrm>
            <a:off x="4212359" y="1284044"/>
            <a:ext cx="4696694" cy="955801"/>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0"/>
              </a:spcBef>
              <a:buClr>
                <a:schemeClr val="dk1"/>
              </a:buClr>
              <a:buSzPts val="2800"/>
              <a:buNone/>
            </a:pPr>
            <a:r>
              <a:rPr lang="es-ES" dirty="0"/>
              <a:t>Otra ciudad por la que pasa el Camino de Santiago Francés es </a:t>
            </a:r>
            <a:r>
              <a:rPr lang="es-ES" b="1" dirty="0"/>
              <a:t>Burgos</a:t>
            </a:r>
            <a:r>
              <a:rPr lang="es-ES" dirty="0"/>
              <a:t>. Esta ciudad se encuentra en Castilla y León. </a:t>
            </a:r>
          </a:p>
          <a:p>
            <a:pPr marL="0" lvl="0" indent="0">
              <a:buClr>
                <a:schemeClr val="dk1"/>
              </a:buClr>
              <a:buSzPts val="2800"/>
              <a:buNone/>
            </a:pPr>
            <a:r>
              <a:rPr lang="es-ES" dirty="0"/>
              <a:t>Sin duda alguna, los peregrinos que hacen el Camino Francés y pasan por Burgos se quedan fascinados con la catedral, también conocida como </a:t>
            </a:r>
            <a:r>
              <a:rPr lang="es-ES" b="1" dirty="0"/>
              <a:t>Santa Iglesia Catedral Basílica Metropolitana de Santa María. </a:t>
            </a:r>
            <a:endParaRPr lang="es-ES" dirty="0"/>
          </a:p>
          <a:p>
            <a:pPr marL="0" lvl="0" indent="0">
              <a:buClr>
                <a:schemeClr val="dk1"/>
              </a:buClr>
              <a:buSzPts val="2800"/>
              <a:buNone/>
            </a:pPr>
            <a:r>
              <a:rPr lang="es-ES" dirty="0"/>
              <a:t>Es de estilo gótico y fue proclamada </a:t>
            </a:r>
            <a:r>
              <a:rPr lang="es-ES" b="1" dirty="0"/>
              <a:t>Patrimonio de la Humanidad </a:t>
            </a:r>
            <a:r>
              <a:rPr lang="es-ES" dirty="0"/>
              <a:t>por la Unesco el 31 de octubre de 1984.</a:t>
            </a:r>
          </a:p>
          <a:p>
            <a:pPr marL="0" lvl="0" indent="0">
              <a:buClr>
                <a:schemeClr val="dk1"/>
              </a:buClr>
              <a:buSzPts val="2800"/>
              <a:buNone/>
            </a:pPr>
            <a:r>
              <a:rPr lang="es-ES" dirty="0"/>
              <a:t>En Burgos también puedes visitar el </a:t>
            </a:r>
            <a:r>
              <a:rPr lang="es-ES" b="1" dirty="0"/>
              <a:t>Monasterio de Santa María la Real de Las Huelgas, </a:t>
            </a:r>
            <a:r>
              <a:rPr lang="es-ES" dirty="0"/>
              <a:t>que ostenta el título de Patrimonio Nacional.</a:t>
            </a:r>
          </a:p>
        </p:txBody>
      </p:sp>
      <p:sp>
        <p:nvSpPr>
          <p:cNvPr id="3" name="Title 1">
            <a:extLst>
              <a:ext uri="{FF2B5EF4-FFF2-40B4-BE49-F238E27FC236}">
                <a16:creationId xmlns:a16="http://schemas.microsoft.com/office/drawing/2014/main" id="{38EE1361-73E5-5340-87D9-92EE547071B8}"/>
              </a:ext>
            </a:extLst>
          </p:cNvPr>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s-ES" dirty="0">
                <a:ln w="22225">
                  <a:solidFill>
                    <a:schemeClr val="accent5">
                      <a:lumMod val="50000"/>
                    </a:schemeClr>
                  </a:solidFill>
                </a:ln>
                <a:solidFill>
                  <a:schemeClr val="accent5">
                    <a:lumMod val="60000"/>
                    <a:lumOff val="40000"/>
                  </a:schemeClr>
                </a:solidFill>
                <a:latin typeface="Twinkl" pitchFamily="2" charset="77"/>
              </a:rPr>
              <a:t>El Camino de Santiago Francés </a:t>
            </a:r>
            <a:endParaRPr lang="en-US" dirty="0">
              <a:ln w="22225">
                <a:solidFill>
                  <a:schemeClr val="accent5">
                    <a:lumMod val="50000"/>
                  </a:schemeClr>
                </a:solidFill>
              </a:ln>
              <a:solidFill>
                <a:schemeClr val="accent5">
                  <a:lumMod val="60000"/>
                  <a:lumOff val="40000"/>
                </a:schemeClr>
              </a:solidFill>
              <a:latin typeface="Twinkl" pitchFamily="2" charset="77"/>
            </a:endParaRPr>
          </a:p>
        </p:txBody>
      </p:sp>
      <p:pic>
        <p:nvPicPr>
          <p:cNvPr id="4" name="Picture 3">
            <a:extLst>
              <a:ext uri="{FF2B5EF4-FFF2-40B4-BE49-F238E27FC236}">
                <a16:creationId xmlns:a16="http://schemas.microsoft.com/office/drawing/2014/main" id="{EE4A3636-9854-0C46-9AF3-67A7A5580AA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34947" y="1761945"/>
            <a:ext cx="3824432" cy="5096055"/>
          </a:xfrm>
          <a:prstGeom prst="rect">
            <a:avLst/>
          </a:prstGeom>
          <a:ln w="66675">
            <a:solidFill>
              <a:schemeClr val="accent2">
                <a:lumMod val="60000"/>
                <a:lumOff val="40000"/>
              </a:schemeClr>
            </a:solidFill>
          </a:ln>
        </p:spPr>
      </p:pic>
    </p:spTree>
    <p:extLst>
      <p:ext uri="{BB962C8B-B14F-4D97-AF65-F5344CB8AC3E}">
        <p14:creationId xmlns:p14="http://schemas.microsoft.com/office/powerpoint/2010/main" val="3452734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fade">
                                      <p:cBhvr>
                                        <p:cTn id="18" dur="500"/>
                                        <p:tgtEl>
                                          <p:spTgt spid="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fade">
                                      <p:cBhvr>
                                        <p:cTn id="23" dur="500"/>
                                        <p:tgtEl>
                                          <p:spTgt spid="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9E672C99-2731-4C91-91B2-96A90CF6B535}" vid="{7F266D33-4E3D-4AB1-8B43-991C0A718D8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139</TotalTime>
  <Words>1222</Words>
  <Application>Microsoft Macintosh PowerPoint</Application>
  <PresentationFormat>On-screen Show (4:3)</PresentationFormat>
  <Paragraphs>60</Paragraphs>
  <Slides>15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Twinkl</vt:lpstr>
      <vt:lpstr>Courier New</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Grace Goodwin</dc:creator>
  <cp:lastModifiedBy>Grace Goodwin</cp:lastModifiedBy>
  <cp:revision>16</cp:revision>
  <dcterms:created xsi:type="dcterms:W3CDTF">2021-02-15T13:41:47Z</dcterms:created>
  <dcterms:modified xsi:type="dcterms:W3CDTF">2021-02-18T16:51:14Z</dcterms:modified>
</cp:coreProperties>
</file>