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9"/>
  </p:notesMasterIdLst>
  <p:handoutMasterIdLst>
    <p:handoutMasterId r:id="rId10"/>
  </p:handoutMasterIdLst>
  <p:sldIdLst>
    <p:sldId id="258" r:id="rId2"/>
    <p:sldId id="264" r:id="rId3"/>
    <p:sldId id="276" r:id="rId4"/>
    <p:sldId id="277" r:id="rId5"/>
    <p:sldId id="278" r:id="rId6"/>
    <p:sldId id="279" r:id="rId7"/>
    <p:sldId id="267" r:id="rId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Twinkl" pitchFamily="2" charset="77"/>
      <p:regular r:id="rId15"/>
      <p:bold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B9AE"/>
    <a:srgbClr val="70A7C2"/>
    <a:srgbClr val="18A0DB"/>
    <a:srgbClr val="DE1E5A"/>
    <a:srgbClr val="BC0105"/>
    <a:srgbClr val="4DB1E3"/>
    <a:srgbClr val="80C1EB"/>
    <a:srgbClr val="ACDDFC"/>
    <a:srgbClr val="FFFFFF"/>
    <a:srgbClr val="4A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63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512" y="200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handoutMaster" Target="handoutMasters/handoutMaster1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14/04/2021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14/04/2021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curriculo-espanol-spanish-curriculum-ciencias-sociales-6-primaria/curriculo-espanol-spanish-curriculum-ciencias-sociales-6-primaria-las-huellas-del-tiempo/curriculo-espanol-spanish-curriculum-ciencias-sociales-6-primaria-las-huellas-del-tiempo-arte-y-cultura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curriculo-espanol-spanish-curriculum-ciencias-sociales-6-primaria/curriculo-espanol-spanish-curriculum-ciencias-sociales-6-primaria-las-huellas-del-tiempo/curriculo-espanol-spanish-curriculum-ciencias-sociales-6-primaria-las-huellas-del-tiempo-arte-y-cultura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hlinkClick r:id="rId4"/>
            <a:extLst>
              <a:ext uri="{FF2B5EF4-FFF2-40B4-BE49-F238E27FC236}">
                <a16:creationId xmlns:a16="http://schemas.microsoft.com/office/drawing/2014/main" id="{45A6DA95-0851-C249-B5CD-DA127B891F82}"/>
              </a:ext>
            </a:extLst>
          </p:cNvPr>
          <p:cNvSpPr/>
          <p:nvPr userDrawn="1"/>
        </p:nvSpPr>
        <p:spPr>
          <a:xfrm>
            <a:off x="0" y="6018835"/>
            <a:ext cx="949124" cy="839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4"/>
            <a:extLst>
              <a:ext uri="{FF2B5EF4-FFF2-40B4-BE49-F238E27FC236}">
                <a16:creationId xmlns:a16="http://schemas.microsoft.com/office/drawing/2014/main" id="{018B0406-100C-074E-A3C4-9B1F6E6E0EC4}"/>
              </a:ext>
            </a:extLst>
          </p:cNvPr>
          <p:cNvSpPr/>
          <p:nvPr userDrawn="1"/>
        </p:nvSpPr>
        <p:spPr>
          <a:xfrm>
            <a:off x="69448" y="0"/>
            <a:ext cx="1655180" cy="10648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4"/>
            <a:extLst>
              <a:ext uri="{FF2B5EF4-FFF2-40B4-BE49-F238E27FC236}">
                <a16:creationId xmlns:a16="http://schemas.microsoft.com/office/drawing/2014/main" id="{6562ACAA-B46E-0342-A3D7-0F2F53A57494}"/>
              </a:ext>
            </a:extLst>
          </p:cNvPr>
          <p:cNvSpPr/>
          <p:nvPr userDrawn="1"/>
        </p:nvSpPr>
        <p:spPr>
          <a:xfrm>
            <a:off x="69448" y="0"/>
            <a:ext cx="1655180" cy="10648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2120" y="2516413"/>
            <a:ext cx="8256255" cy="1330481"/>
          </a:xfrm>
          <a:prstGeom prst="rect">
            <a:avLst/>
          </a:prstGeom>
          <a:solidFill>
            <a:srgbClr val="F0B9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endParaRPr lang="en-GB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Pulpo</a:t>
            </a:r>
            <a:r>
              <a:rPr lang="en-GB" dirty="0"/>
              <a:t> </a:t>
            </a:r>
            <a:r>
              <a:rPr lang="en-GB" i="1" dirty="0"/>
              <a:t>a </a:t>
            </a:r>
            <a:r>
              <a:rPr lang="en-GB" i="1" dirty="0" err="1"/>
              <a:t>feira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513946"/>
            <a:ext cx="7632700" cy="27699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El </a:t>
            </a:r>
            <a:r>
              <a:rPr lang="en-GB" dirty="0" err="1"/>
              <a:t>pulpo</a:t>
            </a:r>
            <a:r>
              <a:rPr lang="en-GB" dirty="0"/>
              <a:t> </a:t>
            </a:r>
            <a:r>
              <a:rPr lang="en-GB" i="1" dirty="0"/>
              <a:t>a </a:t>
            </a:r>
            <a:r>
              <a:rPr lang="en-GB" i="1" dirty="0" err="1"/>
              <a:t>feira</a:t>
            </a:r>
            <a:r>
              <a:rPr lang="en-GB" dirty="0"/>
              <a:t> es uno de los </a:t>
            </a:r>
            <a:r>
              <a:rPr lang="en-GB" dirty="0" err="1"/>
              <a:t>platos</a:t>
            </a:r>
            <a:r>
              <a:rPr lang="en-GB" dirty="0"/>
              <a:t> </a:t>
            </a:r>
            <a:r>
              <a:rPr lang="en-GB" dirty="0" err="1"/>
              <a:t>más</a:t>
            </a:r>
            <a:r>
              <a:rPr lang="en-GB" dirty="0"/>
              <a:t> </a:t>
            </a:r>
            <a:r>
              <a:rPr lang="en-GB" dirty="0" err="1"/>
              <a:t>típicos</a:t>
            </a:r>
            <a:r>
              <a:rPr lang="en-GB" dirty="0"/>
              <a:t> de la </a:t>
            </a:r>
            <a:r>
              <a:rPr lang="en-GB" dirty="0" err="1"/>
              <a:t>gastronomía</a:t>
            </a:r>
            <a:r>
              <a:rPr lang="en-GB" dirty="0"/>
              <a:t> </a:t>
            </a:r>
            <a:r>
              <a:rPr lang="en-GB" dirty="0" err="1"/>
              <a:t>gallega</a:t>
            </a:r>
            <a:r>
              <a:rPr lang="en-GB" dirty="0"/>
              <a:t>. Se </a:t>
            </a:r>
            <a:r>
              <a:rPr lang="en-GB" dirty="0" err="1"/>
              <a:t>puede</a:t>
            </a:r>
            <a:r>
              <a:rPr lang="en-GB" dirty="0"/>
              <a:t> </a:t>
            </a:r>
            <a:r>
              <a:rPr lang="en-GB" dirty="0" err="1"/>
              <a:t>encontrar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toda</a:t>
            </a:r>
            <a:r>
              <a:rPr lang="en-GB" dirty="0"/>
              <a:t> Galicia y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varias</a:t>
            </a:r>
            <a:r>
              <a:rPr lang="en-GB" dirty="0"/>
              <a:t> </a:t>
            </a:r>
            <a:r>
              <a:rPr lang="en-GB" dirty="0" err="1"/>
              <a:t>etapas</a:t>
            </a:r>
            <a:r>
              <a:rPr lang="en-GB" dirty="0"/>
              <a:t> del Camino de Santiago, </a:t>
            </a:r>
            <a:r>
              <a:rPr lang="en-GB" dirty="0" err="1"/>
              <a:t>como</a:t>
            </a:r>
            <a:r>
              <a:rPr lang="en-GB" dirty="0"/>
              <a:t>, por </a:t>
            </a:r>
            <a:r>
              <a:rPr lang="en-GB" dirty="0" err="1"/>
              <a:t>ejemplo</a:t>
            </a:r>
            <a:r>
              <a:rPr lang="en-GB" dirty="0"/>
              <a:t>,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b="1" dirty="0"/>
              <a:t>O </a:t>
            </a:r>
            <a:r>
              <a:rPr lang="en-GB" b="1" dirty="0" err="1"/>
              <a:t>Carballiño</a:t>
            </a:r>
            <a:r>
              <a:rPr lang="en-GB" dirty="0"/>
              <a:t>, </a:t>
            </a:r>
            <a:r>
              <a:rPr lang="en-GB" dirty="0" err="1"/>
              <a:t>en</a:t>
            </a:r>
            <a:r>
              <a:rPr lang="en-GB" dirty="0"/>
              <a:t> Orense. </a:t>
            </a:r>
          </a:p>
          <a:p>
            <a:endParaRPr lang="en-GB" dirty="0"/>
          </a:p>
          <a:p>
            <a:r>
              <a:rPr lang="en-GB" dirty="0"/>
              <a:t>Es </a:t>
            </a:r>
            <a:r>
              <a:rPr lang="en-GB" dirty="0" err="1"/>
              <a:t>muy</a:t>
            </a:r>
            <a:r>
              <a:rPr lang="en-GB" dirty="0"/>
              <a:t> </a:t>
            </a:r>
            <a:r>
              <a:rPr lang="en-GB" dirty="0" err="1"/>
              <a:t>sencillo</a:t>
            </a:r>
            <a:r>
              <a:rPr lang="en-GB" dirty="0"/>
              <a:t> de </a:t>
            </a:r>
            <a:r>
              <a:rPr lang="en-GB" dirty="0" err="1"/>
              <a:t>preparar</a:t>
            </a:r>
            <a:r>
              <a:rPr lang="en-GB" dirty="0"/>
              <a:t>. El </a:t>
            </a:r>
            <a:r>
              <a:rPr lang="en-GB" dirty="0" err="1"/>
              <a:t>pulpo</a:t>
            </a:r>
            <a:r>
              <a:rPr lang="en-GB" dirty="0"/>
              <a:t> se mete </a:t>
            </a:r>
            <a:r>
              <a:rPr lang="en-GB" dirty="0" err="1"/>
              <a:t>en</a:t>
            </a:r>
            <a:r>
              <a:rPr lang="en-GB" dirty="0"/>
              <a:t> una olla de </a:t>
            </a:r>
            <a:r>
              <a:rPr lang="en-GB" dirty="0" err="1"/>
              <a:t>agua</a:t>
            </a:r>
            <a:r>
              <a:rPr lang="en-GB" dirty="0"/>
              <a:t> </a:t>
            </a:r>
            <a:r>
              <a:rPr lang="en-GB" dirty="0" err="1"/>
              <a:t>hirviendo</a:t>
            </a:r>
            <a:r>
              <a:rPr lang="en-GB" dirty="0"/>
              <a:t> </a:t>
            </a:r>
            <a:r>
              <a:rPr lang="en-GB" dirty="0" err="1"/>
              <a:t>durante</a:t>
            </a:r>
            <a:r>
              <a:rPr lang="en-GB" dirty="0"/>
              <a:t>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segundos</a:t>
            </a:r>
            <a:r>
              <a:rPr lang="en-GB" dirty="0"/>
              <a:t> </a:t>
            </a:r>
            <a:r>
              <a:rPr lang="en-GB" dirty="0" err="1"/>
              <a:t>unas</a:t>
            </a:r>
            <a:r>
              <a:rPr lang="en-GB" dirty="0"/>
              <a:t> </a:t>
            </a:r>
            <a:r>
              <a:rPr lang="en-GB" dirty="0" err="1"/>
              <a:t>cuantas</a:t>
            </a:r>
            <a:r>
              <a:rPr lang="en-GB" dirty="0"/>
              <a:t> </a:t>
            </a:r>
            <a:r>
              <a:rPr lang="en-GB" dirty="0" err="1"/>
              <a:t>veces</a:t>
            </a:r>
            <a:r>
              <a:rPr lang="en-GB" dirty="0"/>
              <a:t>. Una </a:t>
            </a:r>
            <a:r>
              <a:rPr lang="en-GB" dirty="0" err="1"/>
              <a:t>vez</a:t>
            </a:r>
            <a:r>
              <a:rPr lang="en-GB" dirty="0"/>
              <a:t> cocido, se </a:t>
            </a:r>
            <a:r>
              <a:rPr lang="en-GB" dirty="0" err="1"/>
              <a:t>sirve</a:t>
            </a:r>
            <a:r>
              <a:rPr lang="en-GB" dirty="0"/>
              <a:t> con patatas </a:t>
            </a:r>
            <a:r>
              <a:rPr lang="en-GB" dirty="0" err="1"/>
              <a:t>cocidas</a:t>
            </a:r>
            <a:r>
              <a:rPr lang="en-GB" dirty="0"/>
              <a:t>, </a:t>
            </a:r>
            <a:r>
              <a:rPr lang="en-GB" dirty="0" err="1"/>
              <a:t>también</a:t>
            </a:r>
            <a:r>
              <a:rPr lang="en-GB" dirty="0"/>
              <a:t> </a:t>
            </a:r>
            <a:r>
              <a:rPr lang="en-GB" dirty="0" err="1"/>
              <a:t>llamadas</a:t>
            </a:r>
            <a:r>
              <a:rPr lang="en-GB" dirty="0"/>
              <a:t> </a:t>
            </a:r>
            <a:r>
              <a:rPr lang="en-GB" dirty="0" err="1"/>
              <a:t>cachelos</a:t>
            </a:r>
            <a:r>
              <a:rPr lang="en-GB" i="1" dirty="0"/>
              <a:t>,</a:t>
            </a:r>
            <a:r>
              <a:rPr lang="en-GB" dirty="0"/>
              <a:t> y se </a:t>
            </a:r>
            <a:r>
              <a:rPr lang="en-GB" dirty="0" err="1"/>
              <a:t>acompaña</a:t>
            </a:r>
            <a:r>
              <a:rPr lang="en-GB" dirty="0"/>
              <a:t> de </a:t>
            </a:r>
            <a:r>
              <a:rPr lang="en-GB" dirty="0" err="1"/>
              <a:t>aceite</a:t>
            </a:r>
            <a:r>
              <a:rPr lang="en-GB" dirty="0"/>
              <a:t> de </a:t>
            </a:r>
            <a:r>
              <a:rPr lang="en-GB" dirty="0" err="1"/>
              <a:t>oliva</a:t>
            </a:r>
            <a:r>
              <a:rPr lang="en-GB" dirty="0"/>
              <a:t> y </a:t>
            </a:r>
            <a:r>
              <a:rPr lang="en-GB" dirty="0" err="1"/>
              <a:t>pimentón</a:t>
            </a:r>
            <a:r>
              <a:rPr lang="en-GB" dirty="0"/>
              <a:t>. </a:t>
            </a:r>
          </a:p>
          <a:p>
            <a:br>
              <a:rPr lang="en-GB" dirty="0"/>
            </a:br>
            <a:endParaRPr lang="en-GB" dirty="0"/>
          </a:p>
        </p:txBody>
      </p:sp>
      <p:pic>
        <p:nvPicPr>
          <p:cNvPr id="4" name="Picture 3" descr="A picture containing indoor, plate, white, tableware&#10;&#10;Description automatically generated">
            <a:extLst>
              <a:ext uri="{FF2B5EF4-FFF2-40B4-BE49-F238E27FC236}">
                <a16:creationId xmlns:a16="http://schemas.microsoft.com/office/drawing/2014/main" id="{1B61553D-7CD6-954D-8CAC-1FDF5C72D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527" y="5188950"/>
            <a:ext cx="3681415" cy="1322664"/>
          </a:xfrm>
          <a:prstGeom prst="rect">
            <a:avLst/>
          </a:prstGeom>
        </p:spPr>
      </p:pic>
      <p:pic>
        <p:nvPicPr>
          <p:cNvPr id="6" name="Picture 5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242223E4-A42F-A947-BAB6-2177E9F76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797" y="3846894"/>
            <a:ext cx="3194406" cy="2393236"/>
          </a:xfrm>
          <a:prstGeom prst="ellipse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8BD588-7C99-B349-86F6-19E082BF0750}"/>
              </a:ext>
            </a:extLst>
          </p:cNvPr>
          <p:cNvSpPr/>
          <p:nvPr/>
        </p:nvSpPr>
        <p:spPr>
          <a:xfrm>
            <a:off x="442120" y="2516413"/>
            <a:ext cx="8256255" cy="741137"/>
          </a:xfrm>
          <a:prstGeom prst="rect">
            <a:avLst/>
          </a:prstGeom>
          <a:solidFill>
            <a:srgbClr val="F0B9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Filloas</a:t>
            </a:r>
            <a:r>
              <a:rPr lang="en-GB" b="0" dirty="0"/>
              <a:t> 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513946"/>
            <a:ext cx="7632700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Son un </a:t>
            </a:r>
            <a:r>
              <a:rPr lang="en-GB" dirty="0" err="1"/>
              <a:t>postre</a:t>
            </a:r>
            <a:r>
              <a:rPr lang="en-GB" dirty="0"/>
              <a:t> </a:t>
            </a:r>
            <a:r>
              <a:rPr lang="en-GB" dirty="0" err="1"/>
              <a:t>muy</a:t>
            </a:r>
            <a:r>
              <a:rPr lang="en-GB" dirty="0"/>
              <a:t> </a:t>
            </a:r>
            <a:r>
              <a:rPr lang="en-GB" dirty="0" err="1"/>
              <a:t>sencillo</a:t>
            </a:r>
            <a:r>
              <a:rPr lang="en-GB" dirty="0"/>
              <a:t> y </a:t>
            </a:r>
            <a:r>
              <a:rPr lang="en-GB" dirty="0" err="1"/>
              <a:t>agradecido</a:t>
            </a:r>
            <a:r>
              <a:rPr lang="en-GB" dirty="0"/>
              <a:t> de </a:t>
            </a:r>
            <a:r>
              <a:rPr lang="en-GB" dirty="0" err="1"/>
              <a:t>hacer</a:t>
            </a:r>
            <a:r>
              <a:rPr lang="en-GB" dirty="0"/>
              <a:t>.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cierto</a:t>
            </a:r>
            <a:r>
              <a:rPr lang="en-GB" dirty="0"/>
              <a:t> </a:t>
            </a:r>
            <a:r>
              <a:rPr lang="en-GB" dirty="0" err="1"/>
              <a:t>sentido</a:t>
            </a:r>
            <a:r>
              <a:rPr lang="en-GB" dirty="0"/>
              <a:t>, se </a:t>
            </a:r>
            <a:r>
              <a:rPr lang="en-GB" dirty="0" err="1"/>
              <a:t>parecen</a:t>
            </a:r>
            <a:r>
              <a:rPr lang="en-GB" dirty="0"/>
              <a:t> a las </a:t>
            </a:r>
            <a:r>
              <a:rPr lang="en-GB" dirty="0" err="1"/>
              <a:t>tortitas</a:t>
            </a:r>
            <a:r>
              <a:rPr lang="en-GB" dirty="0"/>
              <a:t>, </a:t>
            </a:r>
            <a:r>
              <a:rPr lang="en-GB" dirty="0" err="1"/>
              <a:t>pero</a:t>
            </a:r>
            <a:r>
              <a:rPr lang="en-GB" dirty="0"/>
              <a:t> las </a:t>
            </a:r>
            <a:r>
              <a:rPr lang="en-GB" dirty="0" err="1"/>
              <a:t>filloas</a:t>
            </a:r>
            <a:r>
              <a:rPr lang="en-GB" dirty="0"/>
              <a:t> son </a:t>
            </a:r>
            <a:r>
              <a:rPr lang="en-GB" dirty="0" err="1"/>
              <a:t>mucho</a:t>
            </a:r>
            <a:r>
              <a:rPr lang="en-GB" dirty="0"/>
              <a:t> </a:t>
            </a:r>
            <a:r>
              <a:rPr lang="en-GB" dirty="0" err="1"/>
              <a:t>más</a:t>
            </a:r>
            <a:r>
              <a:rPr lang="en-GB" dirty="0"/>
              <a:t> </a:t>
            </a:r>
            <a:r>
              <a:rPr lang="en-GB" dirty="0" err="1"/>
              <a:t>finas</a:t>
            </a:r>
            <a:r>
              <a:rPr lang="en-GB" dirty="0"/>
              <a:t>. Se </a:t>
            </a:r>
            <a:r>
              <a:rPr lang="en-GB" dirty="0" err="1"/>
              <a:t>pueden</a:t>
            </a:r>
            <a:r>
              <a:rPr lang="en-GB" dirty="0"/>
              <a:t> </a:t>
            </a:r>
            <a:r>
              <a:rPr lang="en-GB" dirty="0" err="1"/>
              <a:t>encontrar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Galicia, Castilla y León y Asturias. </a:t>
            </a:r>
          </a:p>
          <a:p>
            <a:endParaRPr lang="en-GB" dirty="0"/>
          </a:p>
          <a:p>
            <a:r>
              <a:rPr lang="en-GB" dirty="0"/>
              <a:t>Las </a:t>
            </a:r>
            <a:r>
              <a:rPr lang="en-GB" dirty="0" err="1"/>
              <a:t>filloas</a:t>
            </a:r>
            <a:r>
              <a:rPr lang="en-GB" dirty="0"/>
              <a:t> se </a:t>
            </a:r>
            <a:r>
              <a:rPr lang="en-GB" dirty="0" err="1"/>
              <a:t>hacen</a:t>
            </a:r>
            <a:r>
              <a:rPr lang="en-GB" dirty="0"/>
              <a:t> con </a:t>
            </a:r>
            <a:r>
              <a:rPr lang="en-GB" b="1" dirty="0" err="1"/>
              <a:t>harina</a:t>
            </a:r>
            <a:r>
              <a:rPr lang="en-GB" b="1" dirty="0"/>
              <a:t>, </a:t>
            </a:r>
            <a:r>
              <a:rPr lang="en-GB" b="1" dirty="0" err="1"/>
              <a:t>agua</a:t>
            </a:r>
            <a:r>
              <a:rPr lang="en-GB" b="1" dirty="0"/>
              <a:t>, </a:t>
            </a:r>
            <a:r>
              <a:rPr lang="en-GB" b="1" dirty="0" err="1"/>
              <a:t>caldo</a:t>
            </a:r>
            <a:r>
              <a:rPr lang="en-GB" b="1" dirty="0"/>
              <a:t> o leche</a:t>
            </a:r>
            <a:r>
              <a:rPr lang="en-GB" dirty="0"/>
              <a:t>. A </a:t>
            </a:r>
            <a:r>
              <a:rPr lang="en-GB" dirty="0" err="1"/>
              <a:t>veces</a:t>
            </a:r>
            <a:r>
              <a:rPr lang="en-GB" dirty="0"/>
              <a:t> </a:t>
            </a:r>
            <a:r>
              <a:rPr lang="en-GB" dirty="0" err="1"/>
              <a:t>también</a:t>
            </a:r>
            <a:r>
              <a:rPr lang="en-GB" dirty="0"/>
              <a:t> se les </a:t>
            </a:r>
            <a:r>
              <a:rPr lang="en-GB" dirty="0" err="1"/>
              <a:t>añade</a:t>
            </a:r>
            <a:r>
              <a:rPr lang="en-GB" dirty="0"/>
              <a:t> huevos.</a:t>
            </a:r>
            <a:br>
              <a:rPr lang="en-GB" dirty="0"/>
            </a:br>
            <a:endParaRPr lang="en-GB" dirty="0"/>
          </a:p>
        </p:txBody>
      </p:sp>
      <p:pic>
        <p:nvPicPr>
          <p:cNvPr id="7" name="Picture 6" descr="A picture containing indoor, plate, white, tableware&#10;&#10;Description automatically generated">
            <a:extLst>
              <a:ext uri="{FF2B5EF4-FFF2-40B4-BE49-F238E27FC236}">
                <a16:creationId xmlns:a16="http://schemas.microsoft.com/office/drawing/2014/main" id="{B2A634B8-F06D-F841-90ED-477E1178F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527" y="5216733"/>
            <a:ext cx="3681415" cy="1322664"/>
          </a:xfrm>
          <a:prstGeom prst="rect">
            <a:avLst/>
          </a:prstGeom>
        </p:spPr>
      </p:pic>
      <p:pic>
        <p:nvPicPr>
          <p:cNvPr id="3" name="Picture 2" descr="A plate of food&#10;&#10;Description automatically generated with low confidence">
            <a:extLst>
              <a:ext uri="{FF2B5EF4-FFF2-40B4-BE49-F238E27FC236}">
                <a16:creationId xmlns:a16="http://schemas.microsoft.com/office/drawing/2014/main" id="{E35A93A2-FBE9-9A4D-A377-78FC40515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628" y="3646025"/>
            <a:ext cx="3376537" cy="2532402"/>
          </a:xfrm>
          <a:prstGeom prst="ellipse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104643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9FA1718-01FA-464C-B08C-5189D8DE03F1}"/>
              </a:ext>
            </a:extLst>
          </p:cNvPr>
          <p:cNvSpPr/>
          <p:nvPr/>
        </p:nvSpPr>
        <p:spPr>
          <a:xfrm>
            <a:off x="438146" y="2238849"/>
            <a:ext cx="8256255" cy="994307"/>
          </a:xfrm>
          <a:prstGeom prst="rect">
            <a:avLst/>
          </a:prstGeom>
          <a:solidFill>
            <a:srgbClr val="F0B9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Caldo</a:t>
            </a:r>
            <a:r>
              <a:rPr lang="en-GB" dirty="0"/>
              <a:t> </a:t>
            </a:r>
            <a:r>
              <a:rPr lang="en-GB" dirty="0" err="1"/>
              <a:t>gallego</a:t>
            </a:r>
            <a:r>
              <a:rPr lang="en-GB" dirty="0"/>
              <a:t> </a:t>
            </a:r>
            <a:r>
              <a:rPr lang="en-GB" b="0" dirty="0"/>
              <a:t> 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513946"/>
            <a:ext cx="7632700" cy="30469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El </a:t>
            </a:r>
            <a:r>
              <a:rPr lang="en-GB" dirty="0" err="1"/>
              <a:t>caldo</a:t>
            </a:r>
            <a:r>
              <a:rPr lang="en-GB" dirty="0"/>
              <a:t> </a:t>
            </a:r>
            <a:r>
              <a:rPr lang="en-GB" dirty="0" err="1"/>
              <a:t>gallego</a:t>
            </a:r>
            <a:r>
              <a:rPr lang="en-GB" dirty="0"/>
              <a:t> es </a:t>
            </a:r>
            <a:r>
              <a:rPr lang="en-GB" dirty="0" err="1"/>
              <a:t>otra</a:t>
            </a:r>
            <a:r>
              <a:rPr lang="en-GB" dirty="0"/>
              <a:t> </a:t>
            </a:r>
            <a:r>
              <a:rPr lang="en-GB" dirty="0" err="1"/>
              <a:t>receta</a:t>
            </a:r>
            <a:r>
              <a:rPr lang="en-GB" dirty="0"/>
              <a:t> </a:t>
            </a:r>
            <a:r>
              <a:rPr lang="en-GB" dirty="0" err="1"/>
              <a:t>muy</a:t>
            </a:r>
            <a:r>
              <a:rPr lang="en-GB" dirty="0"/>
              <a:t> </a:t>
            </a:r>
            <a:r>
              <a:rPr lang="en-GB" dirty="0" err="1"/>
              <a:t>típica</a:t>
            </a:r>
            <a:r>
              <a:rPr lang="en-GB" dirty="0"/>
              <a:t> no solo del Camino de Santiago, </a:t>
            </a:r>
            <a:r>
              <a:rPr lang="en-GB" dirty="0" err="1"/>
              <a:t>sino</a:t>
            </a:r>
            <a:r>
              <a:rPr lang="en-GB" dirty="0"/>
              <a:t> de </a:t>
            </a:r>
            <a:r>
              <a:rPr lang="en-GB" dirty="0" err="1"/>
              <a:t>toda</a:t>
            </a:r>
            <a:r>
              <a:rPr lang="en-GB" dirty="0"/>
              <a:t> Galicia. </a:t>
            </a:r>
          </a:p>
          <a:p>
            <a:endParaRPr lang="en-GB" dirty="0"/>
          </a:p>
          <a:p>
            <a:r>
              <a:rPr lang="en-GB" dirty="0"/>
              <a:t>Es un </a:t>
            </a:r>
            <a:r>
              <a:rPr lang="en-GB" dirty="0" err="1"/>
              <a:t>plato</a:t>
            </a:r>
            <a:r>
              <a:rPr lang="en-GB" dirty="0"/>
              <a:t> </a:t>
            </a:r>
            <a:r>
              <a:rPr lang="en-GB" dirty="0" err="1"/>
              <a:t>muy</a:t>
            </a:r>
            <a:r>
              <a:rPr lang="en-GB" dirty="0"/>
              <a:t> </a:t>
            </a:r>
            <a:r>
              <a:rPr lang="en-GB" dirty="0" err="1"/>
              <a:t>potente</a:t>
            </a:r>
            <a:r>
              <a:rPr lang="en-GB" dirty="0"/>
              <a:t>, ideal para el </a:t>
            </a:r>
            <a:r>
              <a:rPr lang="en-GB" dirty="0" err="1"/>
              <a:t>invierno</a:t>
            </a:r>
            <a:r>
              <a:rPr lang="en-GB" dirty="0"/>
              <a:t> y que </a:t>
            </a:r>
            <a:r>
              <a:rPr lang="en-GB" dirty="0" err="1"/>
              <a:t>depende</a:t>
            </a:r>
            <a:r>
              <a:rPr lang="en-GB" dirty="0"/>
              <a:t> de lo que las personas </a:t>
            </a:r>
            <a:r>
              <a:rPr lang="en-GB" dirty="0" err="1"/>
              <a:t>tienen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la </a:t>
            </a:r>
            <a:r>
              <a:rPr lang="en-GB" dirty="0" err="1"/>
              <a:t>huerta</a:t>
            </a:r>
            <a:r>
              <a:rPr lang="en-GB" dirty="0"/>
              <a:t>. </a:t>
            </a:r>
            <a:r>
              <a:rPr lang="en-GB" dirty="0" err="1"/>
              <a:t>Históricamente</a:t>
            </a:r>
            <a:r>
              <a:rPr lang="en-GB" dirty="0"/>
              <a:t>, </a:t>
            </a:r>
            <a:r>
              <a:rPr lang="en-GB" dirty="0" err="1"/>
              <a:t>está</a:t>
            </a:r>
            <a:r>
              <a:rPr lang="en-GB" dirty="0"/>
              <a:t> </a:t>
            </a:r>
            <a:r>
              <a:rPr lang="en-GB" dirty="0" err="1"/>
              <a:t>asociado</a:t>
            </a:r>
            <a:r>
              <a:rPr lang="en-GB" dirty="0"/>
              <a:t> a los </a:t>
            </a:r>
            <a:r>
              <a:rPr lang="en-GB" dirty="0" err="1"/>
              <a:t>entornos</a:t>
            </a:r>
            <a:r>
              <a:rPr lang="en-GB" dirty="0"/>
              <a:t> rurales. </a:t>
            </a:r>
          </a:p>
          <a:p>
            <a:endParaRPr lang="en-GB" dirty="0"/>
          </a:p>
          <a:p>
            <a:r>
              <a:rPr lang="en-GB" dirty="0"/>
              <a:t>Los </a:t>
            </a:r>
            <a:r>
              <a:rPr lang="en-GB" dirty="0" err="1"/>
              <a:t>principales</a:t>
            </a:r>
            <a:r>
              <a:rPr lang="en-GB" dirty="0"/>
              <a:t> </a:t>
            </a:r>
            <a:r>
              <a:rPr lang="en-GB" dirty="0" err="1"/>
              <a:t>ingredientes</a:t>
            </a:r>
            <a:r>
              <a:rPr lang="en-GB" dirty="0"/>
              <a:t> del </a:t>
            </a:r>
            <a:r>
              <a:rPr lang="en-GB" dirty="0" err="1"/>
              <a:t>caldo</a:t>
            </a:r>
            <a:r>
              <a:rPr lang="en-GB" dirty="0"/>
              <a:t> son las </a:t>
            </a:r>
            <a:r>
              <a:rPr lang="en-GB" b="1" dirty="0" err="1"/>
              <a:t>alubias</a:t>
            </a:r>
            <a:r>
              <a:rPr lang="en-GB" b="1" dirty="0"/>
              <a:t>, las </a:t>
            </a:r>
            <a:r>
              <a:rPr lang="en-GB" b="1" dirty="0" err="1"/>
              <a:t>nabizas</a:t>
            </a:r>
            <a:r>
              <a:rPr lang="en-GB" b="1" dirty="0"/>
              <a:t>, los </a:t>
            </a:r>
            <a:r>
              <a:rPr lang="en-GB" b="1" dirty="0" err="1"/>
              <a:t>grelos</a:t>
            </a:r>
            <a:r>
              <a:rPr lang="en-GB" b="1" dirty="0"/>
              <a:t>, las </a:t>
            </a:r>
            <a:r>
              <a:rPr lang="en-GB" b="1" dirty="0" err="1"/>
              <a:t>berzas</a:t>
            </a:r>
            <a:r>
              <a:rPr lang="en-GB" b="1" dirty="0"/>
              <a:t>, la carne, el chorizo y el unto</a:t>
            </a:r>
            <a:r>
              <a:rPr lang="en-GB" dirty="0"/>
              <a:t>, que es </a:t>
            </a:r>
            <a:r>
              <a:rPr lang="en-GB" dirty="0" err="1"/>
              <a:t>grasa</a:t>
            </a:r>
            <a:r>
              <a:rPr lang="en-GB" dirty="0"/>
              <a:t> de </a:t>
            </a:r>
            <a:r>
              <a:rPr lang="en-GB" dirty="0" err="1"/>
              <a:t>cerdo</a:t>
            </a:r>
            <a:r>
              <a:rPr lang="en-GB" dirty="0"/>
              <a:t>. </a:t>
            </a:r>
          </a:p>
          <a:p>
            <a:br>
              <a:rPr lang="en-GB" dirty="0"/>
            </a:br>
            <a:endParaRPr lang="en-GB" dirty="0"/>
          </a:p>
        </p:txBody>
      </p:sp>
      <p:pic>
        <p:nvPicPr>
          <p:cNvPr id="7" name="Picture 6" descr="A picture containing indoor, plate, white, tableware&#10;&#10;Description automatically generated">
            <a:extLst>
              <a:ext uri="{FF2B5EF4-FFF2-40B4-BE49-F238E27FC236}">
                <a16:creationId xmlns:a16="http://schemas.microsoft.com/office/drawing/2014/main" id="{C86C3ACF-81C0-B14A-A3D3-4963BDB39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563" y="5224823"/>
            <a:ext cx="3681415" cy="1322664"/>
          </a:xfrm>
          <a:prstGeom prst="rect">
            <a:avLst/>
          </a:prstGeom>
        </p:spPr>
      </p:pic>
      <p:pic>
        <p:nvPicPr>
          <p:cNvPr id="3" name="Picture 2" descr="A bowl of soup&#10;&#10;Description automatically generated with medium confidence">
            <a:extLst>
              <a:ext uri="{FF2B5EF4-FFF2-40B4-BE49-F238E27FC236}">
                <a16:creationId xmlns:a16="http://schemas.microsoft.com/office/drawing/2014/main" id="{6C9AEB43-CAEB-3E44-9805-C58543715E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" b="2093"/>
          <a:stretch/>
        </p:blipFill>
        <p:spPr>
          <a:xfrm>
            <a:off x="2876199" y="4079672"/>
            <a:ext cx="3380141" cy="2164466"/>
          </a:xfrm>
          <a:prstGeom prst="ellipse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66651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C021A23-FD1B-D743-BCDD-F4435C57D50C}"/>
              </a:ext>
            </a:extLst>
          </p:cNvPr>
          <p:cNvSpPr/>
          <p:nvPr/>
        </p:nvSpPr>
        <p:spPr>
          <a:xfrm>
            <a:off x="442120" y="2459263"/>
            <a:ext cx="8256255" cy="912587"/>
          </a:xfrm>
          <a:prstGeom prst="rect">
            <a:avLst/>
          </a:prstGeom>
          <a:solidFill>
            <a:srgbClr val="F0B9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Pimientos de </a:t>
            </a:r>
            <a:r>
              <a:rPr lang="en-GB" dirty="0" err="1"/>
              <a:t>Padrón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513946"/>
            <a:ext cx="7632700" cy="2492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Los pimientos de </a:t>
            </a:r>
            <a:r>
              <a:rPr lang="en-GB" dirty="0" err="1"/>
              <a:t>Padrón</a:t>
            </a:r>
            <a:r>
              <a:rPr lang="en-GB" dirty="0"/>
              <a:t> son </a:t>
            </a:r>
            <a:r>
              <a:rPr lang="en-GB" dirty="0" err="1"/>
              <a:t>otro</a:t>
            </a:r>
            <a:r>
              <a:rPr lang="en-GB" dirty="0"/>
              <a:t> de </a:t>
            </a:r>
            <a:r>
              <a:rPr lang="en-GB" dirty="0" err="1"/>
              <a:t>esos</a:t>
            </a:r>
            <a:r>
              <a:rPr lang="en-GB" dirty="0"/>
              <a:t> </a:t>
            </a:r>
            <a:r>
              <a:rPr lang="en-GB" dirty="0" err="1"/>
              <a:t>platos</a:t>
            </a:r>
            <a:r>
              <a:rPr lang="en-GB" dirty="0"/>
              <a:t> </a:t>
            </a:r>
            <a:r>
              <a:rPr lang="en-GB" dirty="0" err="1"/>
              <a:t>típicos</a:t>
            </a:r>
            <a:r>
              <a:rPr lang="en-GB" dirty="0"/>
              <a:t> de la </a:t>
            </a:r>
            <a:r>
              <a:rPr lang="en-GB" dirty="0" err="1"/>
              <a:t>gastronomía</a:t>
            </a:r>
            <a:r>
              <a:rPr lang="en-GB" dirty="0"/>
              <a:t> </a:t>
            </a:r>
            <a:r>
              <a:rPr lang="en-GB" dirty="0" err="1"/>
              <a:t>gallega</a:t>
            </a:r>
            <a:r>
              <a:rPr lang="en-GB" dirty="0"/>
              <a:t> y del Camino de Santiago. ¡Son </a:t>
            </a:r>
            <a:r>
              <a:rPr lang="en-GB" dirty="0" err="1"/>
              <a:t>geniales</a:t>
            </a:r>
            <a:r>
              <a:rPr lang="en-GB" dirty="0"/>
              <a:t> </a:t>
            </a:r>
            <a:r>
              <a:rPr lang="en-GB" dirty="0" err="1"/>
              <a:t>cuando</a:t>
            </a:r>
            <a:r>
              <a:rPr lang="en-GB" dirty="0"/>
              <a:t> los </a:t>
            </a:r>
            <a:r>
              <a:rPr lang="en-GB" dirty="0" err="1"/>
              <a:t>peregrinos</a:t>
            </a:r>
            <a:r>
              <a:rPr lang="en-GB" dirty="0"/>
              <a:t> </a:t>
            </a:r>
            <a:r>
              <a:rPr lang="en-GB" dirty="0" err="1"/>
              <a:t>hacen</a:t>
            </a:r>
            <a:r>
              <a:rPr lang="en-GB" dirty="0"/>
              <a:t> una </a:t>
            </a:r>
            <a:r>
              <a:rPr lang="en-GB" dirty="0" err="1"/>
              <a:t>pausa</a:t>
            </a:r>
            <a:r>
              <a:rPr lang="en-GB" dirty="0"/>
              <a:t> para </a:t>
            </a:r>
            <a:r>
              <a:rPr lang="en-GB" dirty="0" err="1"/>
              <a:t>descansar</a:t>
            </a:r>
            <a:r>
              <a:rPr lang="en-GB" dirty="0"/>
              <a:t>!</a:t>
            </a:r>
          </a:p>
          <a:p>
            <a:endParaRPr lang="en-GB" dirty="0"/>
          </a:p>
          <a:p>
            <a:r>
              <a:rPr lang="en-GB" dirty="0"/>
              <a:t>Son </a:t>
            </a:r>
            <a:r>
              <a:rPr lang="en-GB" b="1" dirty="0" err="1"/>
              <a:t>típicos</a:t>
            </a:r>
            <a:r>
              <a:rPr lang="en-GB" b="1" dirty="0"/>
              <a:t> de </a:t>
            </a:r>
            <a:r>
              <a:rPr lang="en-GB" b="1" dirty="0" err="1"/>
              <a:t>Padrón</a:t>
            </a:r>
            <a:r>
              <a:rPr lang="en-GB" dirty="0"/>
              <a:t>, </a:t>
            </a:r>
            <a:r>
              <a:rPr lang="en-GB" dirty="0" err="1"/>
              <a:t>en</a:t>
            </a:r>
            <a:r>
              <a:rPr lang="en-GB" dirty="0"/>
              <a:t> La </a:t>
            </a:r>
            <a:r>
              <a:rPr lang="en-GB" dirty="0" err="1"/>
              <a:t>Coruña</a:t>
            </a:r>
            <a:r>
              <a:rPr lang="en-GB" dirty="0"/>
              <a:t>, y son </a:t>
            </a:r>
            <a:r>
              <a:rPr lang="en-GB" dirty="0" err="1"/>
              <a:t>famosos</a:t>
            </a:r>
            <a:r>
              <a:rPr lang="en-GB" dirty="0"/>
              <a:t> </a:t>
            </a:r>
            <a:r>
              <a:rPr lang="en-GB" dirty="0" err="1"/>
              <a:t>porque</a:t>
            </a:r>
            <a:r>
              <a:rPr lang="en-GB" dirty="0"/>
              <a:t> ‘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pican</a:t>
            </a:r>
            <a:r>
              <a:rPr lang="en-GB" dirty="0"/>
              <a:t> y </a:t>
            </a:r>
            <a:r>
              <a:rPr lang="en-GB" dirty="0" err="1"/>
              <a:t>otros</a:t>
            </a:r>
            <a:r>
              <a:rPr lang="en-GB" dirty="0"/>
              <a:t> no’. ¡Es </a:t>
            </a:r>
            <a:r>
              <a:rPr lang="en-GB" dirty="0" err="1"/>
              <a:t>muy</a:t>
            </a:r>
            <a:r>
              <a:rPr lang="en-GB" dirty="0"/>
              <a:t> </a:t>
            </a:r>
            <a:r>
              <a:rPr lang="en-GB" dirty="0" err="1"/>
              <a:t>difícil</a:t>
            </a:r>
            <a:r>
              <a:rPr lang="en-GB" dirty="0"/>
              <a:t> </a:t>
            </a:r>
            <a:r>
              <a:rPr lang="en-GB" dirty="0" err="1"/>
              <a:t>predecir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nivel</a:t>
            </a:r>
            <a:r>
              <a:rPr lang="en-GB" dirty="0"/>
              <a:t> de </a:t>
            </a:r>
            <a:r>
              <a:rPr lang="en-GB" dirty="0" err="1"/>
              <a:t>picazón</a:t>
            </a:r>
            <a:r>
              <a:rPr lang="en-GB" dirty="0"/>
              <a:t>! </a:t>
            </a:r>
          </a:p>
          <a:p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pic>
        <p:nvPicPr>
          <p:cNvPr id="7" name="Picture 6" descr="A picture containing indoor, plate, white, tableware&#10;&#10;Description automatically generated">
            <a:extLst>
              <a:ext uri="{FF2B5EF4-FFF2-40B4-BE49-F238E27FC236}">
                <a16:creationId xmlns:a16="http://schemas.microsoft.com/office/drawing/2014/main" id="{81FD049A-B0F0-4E44-ADAB-113A5BA2B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527" y="5209992"/>
            <a:ext cx="3681415" cy="1322664"/>
          </a:xfrm>
          <a:prstGeom prst="rect">
            <a:avLst/>
          </a:prstGeom>
        </p:spPr>
      </p:pic>
      <p:pic>
        <p:nvPicPr>
          <p:cNvPr id="3" name="Picture 2" descr="A basket full of vegetables&#10;&#10;Description automatically generated with medium confidence">
            <a:extLst>
              <a:ext uri="{FF2B5EF4-FFF2-40B4-BE49-F238E27FC236}">
                <a16:creationId xmlns:a16="http://schemas.microsoft.com/office/drawing/2014/main" id="{B2CB259B-311F-BD43-9BD1-7B3FA06279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1"/>
          <a:stretch/>
        </p:blipFill>
        <p:spPr>
          <a:xfrm>
            <a:off x="2874255" y="3773989"/>
            <a:ext cx="3329775" cy="2356528"/>
          </a:xfrm>
          <a:prstGeom prst="ellipse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79487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2588E54-BC91-E648-9590-7A6A3D245B02}"/>
              </a:ext>
            </a:extLst>
          </p:cNvPr>
          <p:cNvSpPr/>
          <p:nvPr/>
        </p:nvSpPr>
        <p:spPr>
          <a:xfrm>
            <a:off x="439107" y="2478313"/>
            <a:ext cx="8256255" cy="1141187"/>
          </a:xfrm>
          <a:prstGeom prst="rect">
            <a:avLst/>
          </a:prstGeom>
          <a:solidFill>
            <a:srgbClr val="F0B9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Tarta</a:t>
            </a:r>
            <a:r>
              <a:rPr lang="en-GB" dirty="0"/>
              <a:t> de Santiago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513946"/>
            <a:ext cx="7632700" cy="2492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este</a:t>
            </a:r>
            <a:r>
              <a:rPr lang="en-GB" dirty="0"/>
              <a:t> </a:t>
            </a:r>
            <a:r>
              <a:rPr lang="en-GB" dirty="0" err="1"/>
              <a:t>recopilatorio</a:t>
            </a:r>
            <a:r>
              <a:rPr lang="en-GB" dirty="0"/>
              <a:t> no </a:t>
            </a:r>
            <a:r>
              <a:rPr lang="en-GB" dirty="0" err="1"/>
              <a:t>podía</a:t>
            </a:r>
            <a:r>
              <a:rPr lang="en-GB" dirty="0"/>
              <a:t> </a:t>
            </a:r>
            <a:r>
              <a:rPr lang="en-GB" dirty="0" err="1"/>
              <a:t>faltar</a:t>
            </a:r>
            <a:r>
              <a:rPr lang="en-GB" dirty="0"/>
              <a:t> la </a:t>
            </a:r>
            <a:r>
              <a:rPr lang="en-GB" dirty="0" err="1"/>
              <a:t>tarta</a:t>
            </a:r>
            <a:r>
              <a:rPr lang="en-GB" dirty="0"/>
              <a:t> de Santiago. ¡Es el dulce por </a:t>
            </a:r>
            <a:r>
              <a:rPr lang="en-GB" dirty="0" err="1"/>
              <a:t>excelencia</a:t>
            </a:r>
            <a:r>
              <a:rPr lang="en-GB" dirty="0"/>
              <a:t> del Camino de Santiago! Sus </a:t>
            </a:r>
            <a:r>
              <a:rPr lang="en-GB" dirty="0" err="1"/>
              <a:t>componentes</a:t>
            </a:r>
            <a:r>
              <a:rPr lang="en-GB" dirty="0"/>
              <a:t> son </a:t>
            </a:r>
            <a:r>
              <a:rPr lang="en-GB" dirty="0" err="1"/>
              <a:t>sencillos</a:t>
            </a:r>
            <a:r>
              <a:rPr lang="en-GB" dirty="0"/>
              <a:t>: </a:t>
            </a:r>
            <a:r>
              <a:rPr lang="en-GB" b="1" dirty="0" err="1"/>
              <a:t>harina</a:t>
            </a:r>
            <a:r>
              <a:rPr lang="en-GB" b="1" dirty="0"/>
              <a:t>, </a:t>
            </a:r>
            <a:r>
              <a:rPr lang="en-GB" b="1" dirty="0" err="1"/>
              <a:t>almendras</a:t>
            </a:r>
            <a:r>
              <a:rPr lang="en-GB" b="1" dirty="0"/>
              <a:t>, huevos y </a:t>
            </a:r>
            <a:r>
              <a:rPr lang="en-GB" b="1" dirty="0" err="1"/>
              <a:t>naranja</a:t>
            </a:r>
            <a:r>
              <a:rPr lang="en-GB" b="1" dirty="0"/>
              <a:t>. </a:t>
            </a:r>
          </a:p>
          <a:p>
            <a:endParaRPr lang="en-GB" dirty="0"/>
          </a:p>
          <a:p>
            <a:r>
              <a:rPr lang="en-GB" dirty="0"/>
              <a:t>Lo </a:t>
            </a:r>
            <a:r>
              <a:rPr lang="en-GB" dirty="0" err="1"/>
              <a:t>más</a:t>
            </a:r>
            <a:r>
              <a:rPr lang="en-GB" dirty="0"/>
              <a:t> </a:t>
            </a:r>
            <a:r>
              <a:rPr lang="en-GB" dirty="0" err="1"/>
              <a:t>representativo</a:t>
            </a:r>
            <a:r>
              <a:rPr lang="en-GB" dirty="0"/>
              <a:t> es que se decora con la </a:t>
            </a:r>
            <a:r>
              <a:rPr lang="en-GB" b="1" dirty="0"/>
              <a:t>Cruz de Santiago</a:t>
            </a:r>
            <a:r>
              <a:rPr lang="en-GB" dirty="0"/>
              <a:t>. El </a:t>
            </a:r>
            <a:r>
              <a:rPr lang="en-GB" dirty="0" err="1"/>
              <a:t>origen</a:t>
            </a:r>
            <a:r>
              <a:rPr lang="en-GB" dirty="0"/>
              <a:t> de </a:t>
            </a:r>
            <a:r>
              <a:rPr lang="en-GB" dirty="0" err="1"/>
              <a:t>esta</a:t>
            </a:r>
            <a:r>
              <a:rPr lang="en-GB" dirty="0"/>
              <a:t> </a:t>
            </a:r>
            <a:r>
              <a:rPr lang="en-GB" dirty="0" err="1"/>
              <a:t>cruz</a:t>
            </a:r>
            <a:r>
              <a:rPr lang="en-GB" dirty="0"/>
              <a:t> se </a:t>
            </a:r>
            <a:r>
              <a:rPr lang="en-GB" dirty="0" err="1"/>
              <a:t>remonta</a:t>
            </a:r>
            <a:r>
              <a:rPr lang="en-GB" dirty="0"/>
              <a:t> a la </a:t>
            </a:r>
            <a:r>
              <a:rPr lang="en-GB" dirty="0" err="1"/>
              <a:t>Edad</a:t>
            </a:r>
            <a:r>
              <a:rPr lang="en-GB" dirty="0"/>
              <a:t> Media, </a:t>
            </a:r>
            <a:r>
              <a:rPr lang="en-GB" dirty="0" err="1"/>
              <a:t>ya</a:t>
            </a:r>
            <a:r>
              <a:rPr lang="en-GB" dirty="0"/>
              <a:t> que era una </a:t>
            </a:r>
            <a:r>
              <a:rPr lang="en-GB" dirty="0" err="1"/>
              <a:t>orden</a:t>
            </a:r>
            <a:r>
              <a:rPr lang="en-GB" dirty="0"/>
              <a:t> que </a:t>
            </a:r>
            <a:r>
              <a:rPr lang="en-GB" dirty="0" err="1"/>
              <a:t>protegía</a:t>
            </a:r>
            <a:r>
              <a:rPr lang="en-GB" dirty="0"/>
              <a:t> </a:t>
            </a:r>
            <a:r>
              <a:rPr lang="en-GB" dirty="0" err="1"/>
              <a:t>todo</a:t>
            </a:r>
            <a:r>
              <a:rPr lang="en-GB" dirty="0"/>
              <a:t> lo </a:t>
            </a:r>
            <a:r>
              <a:rPr lang="en-GB" dirty="0" err="1"/>
              <a:t>relacionado</a:t>
            </a:r>
            <a:r>
              <a:rPr lang="en-GB" dirty="0"/>
              <a:t> con el Camino de Santiago y sus </a:t>
            </a:r>
            <a:r>
              <a:rPr lang="en-GB" dirty="0" err="1"/>
              <a:t>peregrinos</a:t>
            </a:r>
            <a:r>
              <a:rPr lang="en-GB" dirty="0"/>
              <a:t>.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pic>
        <p:nvPicPr>
          <p:cNvPr id="7" name="Picture 6" descr="A picture containing indoor, plate, white, tableware&#10;&#10;Description automatically generated">
            <a:extLst>
              <a:ext uri="{FF2B5EF4-FFF2-40B4-BE49-F238E27FC236}">
                <a16:creationId xmlns:a16="http://schemas.microsoft.com/office/drawing/2014/main" id="{8D5328E1-A052-9442-9FDE-25E501439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525" y="5239882"/>
            <a:ext cx="3681415" cy="1322664"/>
          </a:xfrm>
          <a:prstGeom prst="rect">
            <a:avLst/>
          </a:prstGeom>
        </p:spPr>
      </p:pic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F176B1A3-A47F-054B-A48F-AFF954A7A5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1" b="-2750"/>
          <a:stretch/>
        </p:blipFill>
        <p:spPr>
          <a:xfrm>
            <a:off x="2842438" y="3790924"/>
            <a:ext cx="3449588" cy="2442247"/>
          </a:xfrm>
          <a:prstGeom prst="ellipse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349558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1B37D4A5-90BB-4844-98B2-369F398C181C}" vid="{00783449-5817-44E1-8606-1A7DF4C9CE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</TotalTime>
  <Words>396</Words>
  <Application>Microsoft Macintosh PowerPoint</Application>
  <PresentationFormat>On-screen Show (4:3)</PresentationFormat>
  <Paragraphs>25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Twinkl</vt:lpstr>
      <vt:lpstr>Calibri</vt:lpstr>
      <vt:lpstr>Arial</vt:lpstr>
      <vt:lpstr>Office Theme</vt:lpstr>
      <vt:lpstr>PowerPoint Presentation</vt:lpstr>
      <vt:lpstr>Pulpo a feira</vt:lpstr>
      <vt:lpstr>Filloas </vt:lpstr>
      <vt:lpstr>Caldo gallego  </vt:lpstr>
      <vt:lpstr>Pimientos de Padrón</vt:lpstr>
      <vt:lpstr>Tarta de Santiago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Katy Gaunt</dc:creator>
  <cp:lastModifiedBy>Katy Gaunt</cp:lastModifiedBy>
  <cp:revision>8</cp:revision>
  <dcterms:created xsi:type="dcterms:W3CDTF">2020-09-22T08:33:28Z</dcterms:created>
  <dcterms:modified xsi:type="dcterms:W3CDTF">2021-04-14T08:46:42Z</dcterms:modified>
</cp:coreProperties>
</file>