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6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itchFamily="2" charset="77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215"/>
    <a:srgbClr val="DB4D3F"/>
    <a:srgbClr val="FED182"/>
    <a:srgbClr val="232321"/>
    <a:srgbClr val="F9BE95"/>
    <a:srgbClr val="009386"/>
    <a:srgbClr val="8ACCC0"/>
    <a:srgbClr val="25B7BC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2" autoAdjust="0"/>
    <p:restoredTop sz="95302"/>
  </p:normalViewPr>
  <p:slideViewPr>
    <p:cSldViewPr snapToGrid="0" showGuides="1">
      <p:cViewPr varScale="1">
        <p:scale>
          <a:sx n="97" d="100"/>
          <a:sy n="97" d="100"/>
        </p:scale>
        <p:origin x="344" y="200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es/resources/curriculo-espanol-spanish-curriculum-ciencias-sociales-6-primaria/curriculo-espanol-spanish-curriculum-ciencias-sociales-6-primaria-las-huellas-del-tiempo/curriculo-espanol-spanish-curriculum-ciencias-sociales-6-primaria-las-huellas-del-tiempo-arte-y-cultura" TargetMode="Externa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es/resources/curriculo-espanol-spanish-curriculum-ciencias-sociales-6-primaria/curriculo-espanol-spanish-curriculum-ciencias-sociales-6-primaria-las-huellas-del-tiempo/curriculo-espanol-spanish-curriculum-ciencias-sociales-6-primaria-las-huellas-del-tiempo-arte-y-cultur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es/resources/curriculo-espanol-spanish-curriculum-ciencias-sociales-6-primaria/curriculo-espanol-spanish-curriculum-ciencias-sociales-6-primaria-las-huellas-del-tiempo/curriculo-espanol-spanish-curriculum-ciencias-sociales-6-primaria-las-huellas-del-tiempo-arte-y-cultur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es/resources/curriculo-espanol-spanish-curriculum-ciencias-sociales-6-primaria/curriculo-espanol-spanish-curriculum-ciencias-sociales-6-primaria-las-huellas-del-tiempo/curriculo-espanol-spanish-curriculum-ciencias-sociales-6-primaria-las-huellas-del-tiempo-arte-y-cultura" TargetMode="Externa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8A2B9F89-AD0E-924B-B99E-6B381F537ABE}"/>
              </a:ext>
            </a:extLst>
          </p:cNvPr>
          <p:cNvSpPr txBox="1"/>
          <p:nvPr userDrawn="1"/>
        </p:nvSpPr>
        <p:spPr>
          <a:xfrm>
            <a:off x="0" y="5929313"/>
            <a:ext cx="1328738" cy="92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78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36851E32-1692-424A-87F1-FF1C2EF14227}"/>
              </a:ext>
            </a:extLst>
          </p:cNvPr>
          <p:cNvSpPr txBox="1"/>
          <p:nvPr userDrawn="1"/>
        </p:nvSpPr>
        <p:spPr>
          <a:xfrm>
            <a:off x="8394313" y="6396038"/>
            <a:ext cx="795513" cy="461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DFD64F0A-C402-764D-B422-962D65B76E1B}"/>
              </a:ext>
            </a:extLst>
          </p:cNvPr>
          <p:cNvSpPr txBox="1"/>
          <p:nvPr userDrawn="1"/>
        </p:nvSpPr>
        <p:spPr>
          <a:xfrm>
            <a:off x="8394313" y="6396038"/>
            <a:ext cx="795513" cy="461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A608F384-4D95-C640-B223-790C7A6F3EC3}"/>
              </a:ext>
            </a:extLst>
          </p:cNvPr>
          <p:cNvSpPr txBox="1"/>
          <p:nvPr userDrawn="1"/>
        </p:nvSpPr>
        <p:spPr>
          <a:xfrm>
            <a:off x="8272463" y="6086475"/>
            <a:ext cx="917363" cy="77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F7526D6B-E4B4-1F40-B5AD-32E304EDE690}"/>
              </a:ext>
            </a:extLst>
          </p:cNvPr>
          <p:cNvSpPr txBox="1"/>
          <p:nvPr userDrawn="1"/>
        </p:nvSpPr>
        <p:spPr>
          <a:xfrm>
            <a:off x="3965188" y="2967037"/>
            <a:ext cx="1249750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atedraldesantiago.es/en/portico-de-la-gloria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tedraldesantiago.es/en/portico-de-la-gloria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55650" y="138257"/>
            <a:ext cx="7632700" cy="822036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¿</a:t>
            </a:r>
            <a:r>
              <a:rPr lang="en-GB" sz="3600" dirty="0" err="1">
                <a:solidFill>
                  <a:schemeClr val="bg1"/>
                </a:solidFill>
              </a:rPr>
              <a:t>Qué</a:t>
            </a:r>
            <a:r>
              <a:rPr lang="en-GB" sz="3600" dirty="0">
                <a:solidFill>
                  <a:schemeClr val="bg1"/>
                </a:solidFill>
              </a:rPr>
              <a:t> es el Camino de Santiago?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dirty="0" err="1"/>
              <a:t>Seguramente</a:t>
            </a:r>
            <a:r>
              <a:rPr lang="en-GB" b="1" dirty="0"/>
              <a:t> </a:t>
            </a:r>
            <a:r>
              <a:rPr lang="en-GB" b="1" dirty="0" err="1"/>
              <a:t>habrás</a:t>
            </a:r>
            <a:r>
              <a:rPr lang="en-GB" b="1" dirty="0"/>
              <a:t> </a:t>
            </a:r>
            <a:r>
              <a:rPr lang="en-GB" b="1" dirty="0" err="1"/>
              <a:t>escuchado</a:t>
            </a:r>
            <a:r>
              <a:rPr lang="en-GB" b="1" dirty="0"/>
              <a:t> </a:t>
            </a:r>
            <a:r>
              <a:rPr lang="en-GB" b="1" dirty="0" err="1"/>
              <a:t>hablar</a:t>
            </a:r>
            <a:r>
              <a:rPr lang="en-GB" b="1" dirty="0"/>
              <a:t> del Camino de Santiago </a:t>
            </a:r>
            <a:r>
              <a:rPr lang="en-GB" b="1" dirty="0" err="1"/>
              <a:t>pero</a:t>
            </a:r>
            <a:r>
              <a:rPr lang="en-GB" b="1" dirty="0"/>
              <a:t>, ¿sabes por </a:t>
            </a:r>
            <a:r>
              <a:rPr lang="en-GB" b="1" dirty="0" err="1"/>
              <a:t>qué</a:t>
            </a:r>
            <a:r>
              <a:rPr lang="en-GB" b="1" dirty="0"/>
              <a:t> es tan </a:t>
            </a:r>
            <a:r>
              <a:rPr lang="en-GB" b="1" dirty="0" err="1"/>
              <a:t>importante</a:t>
            </a:r>
            <a:r>
              <a:rPr lang="en-GB" b="1" dirty="0"/>
              <a:t>? </a:t>
            </a:r>
          </a:p>
          <a:p>
            <a:br>
              <a:rPr lang="en-GB" dirty="0"/>
            </a:br>
            <a:r>
              <a:rPr lang="en-GB" dirty="0" err="1"/>
              <a:t>Históricamente</a:t>
            </a:r>
            <a:r>
              <a:rPr lang="en-GB" dirty="0"/>
              <a:t>, el Camino de Santiago se </a:t>
            </a:r>
            <a:r>
              <a:rPr lang="en-GB" dirty="0" err="1"/>
              <a:t>componía</a:t>
            </a:r>
            <a:r>
              <a:rPr lang="en-GB" dirty="0"/>
              <a:t> de un conjunto de </a:t>
            </a:r>
            <a:r>
              <a:rPr lang="en-GB" dirty="0" err="1"/>
              <a:t>rutas</a:t>
            </a:r>
            <a:r>
              <a:rPr lang="en-GB" dirty="0"/>
              <a:t> que </a:t>
            </a:r>
            <a:r>
              <a:rPr lang="en-GB" dirty="0" err="1"/>
              <a:t>parten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 </a:t>
            </a:r>
            <a:r>
              <a:rPr lang="en-GB" dirty="0" err="1"/>
              <a:t>lugares</a:t>
            </a:r>
            <a:r>
              <a:rPr lang="en-GB" dirty="0"/>
              <a:t> de </a:t>
            </a:r>
            <a:r>
              <a:rPr lang="en-GB" dirty="0" err="1"/>
              <a:t>España</a:t>
            </a:r>
            <a:r>
              <a:rPr lang="en-GB" dirty="0"/>
              <a:t> y Europa y que </a:t>
            </a:r>
            <a:r>
              <a:rPr lang="en-GB" dirty="0" err="1"/>
              <a:t>culminan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Catedral</a:t>
            </a:r>
            <a:r>
              <a:rPr lang="en-GB" dirty="0"/>
              <a:t> de Santiago de Compostela, </a:t>
            </a:r>
            <a:r>
              <a:rPr lang="en-GB" dirty="0" err="1"/>
              <a:t>en</a:t>
            </a:r>
            <a:r>
              <a:rPr lang="en-GB" dirty="0"/>
              <a:t> la que se </a:t>
            </a:r>
            <a:r>
              <a:rPr lang="en-GB" dirty="0" err="1"/>
              <a:t>encuentra</a:t>
            </a:r>
            <a:r>
              <a:rPr lang="en-GB" dirty="0"/>
              <a:t> la </a:t>
            </a:r>
            <a:r>
              <a:rPr lang="en-GB" dirty="0" err="1"/>
              <a:t>tumba</a:t>
            </a:r>
            <a:r>
              <a:rPr lang="en-GB" dirty="0"/>
              <a:t> de Santiago el Mayor, </a:t>
            </a:r>
            <a:r>
              <a:rPr lang="en-GB" dirty="0" err="1"/>
              <a:t>patrón</a:t>
            </a:r>
            <a:r>
              <a:rPr lang="en-GB" dirty="0"/>
              <a:t> de Galicia. </a:t>
            </a:r>
          </a:p>
          <a:p>
            <a:br>
              <a:rPr lang="en-GB" dirty="0"/>
            </a:b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rutas</a:t>
            </a:r>
            <a:r>
              <a:rPr lang="en-GB" dirty="0"/>
              <a:t> y </a:t>
            </a:r>
            <a:r>
              <a:rPr lang="en-GB" dirty="0" err="1"/>
              <a:t>peregrinaciones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se </a:t>
            </a:r>
            <a:r>
              <a:rPr lang="en-GB" dirty="0" err="1"/>
              <a:t>hacían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Edad</a:t>
            </a:r>
            <a:r>
              <a:rPr lang="en-GB" dirty="0"/>
              <a:t> Media y el </a:t>
            </a:r>
            <a:r>
              <a:rPr lang="en-GB" dirty="0" err="1"/>
              <a:t>culto</a:t>
            </a:r>
            <a:r>
              <a:rPr lang="en-GB" dirty="0"/>
              <a:t> a la </a:t>
            </a:r>
            <a:r>
              <a:rPr lang="en-GB" dirty="0" err="1"/>
              <a:t>figura</a:t>
            </a:r>
            <a:r>
              <a:rPr lang="en-GB" dirty="0"/>
              <a:t> del </a:t>
            </a:r>
            <a:r>
              <a:rPr lang="en-GB" dirty="0" err="1"/>
              <a:t>apóstol</a:t>
            </a:r>
            <a:r>
              <a:rPr lang="en-GB" dirty="0"/>
              <a:t> Santiago </a:t>
            </a:r>
            <a:r>
              <a:rPr lang="en-GB" dirty="0" err="1"/>
              <a:t>creció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siglo</a:t>
            </a:r>
            <a:r>
              <a:rPr lang="en-GB" dirty="0"/>
              <a:t> XII.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55650" y="155734"/>
            <a:ext cx="7632701" cy="787081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¿Por </a:t>
            </a:r>
            <a:r>
              <a:rPr lang="en-GB" dirty="0" err="1">
                <a:solidFill>
                  <a:schemeClr val="bg1"/>
                </a:solidFill>
              </a:rPr>
              <a:t>qué</a:t>
            </a:r>
            <a:r>
              <a:rPr lang="en-GB" dirty="0">
                <a:solidFill>
                  <a:schemeClr val="bg1"/>
                </a:solidFill>
              </a:rPr>
              <a:t> el </a:t>
            </a:r>
            <a:r>
              <a:rPr lang="en-GB" dirty="0" err="1">
                <a:solidFill>
                  <a:schemeClr val="bg1"/>
                </a:solidFill>
              </a:rPr>
              <a:t>apóstol</a:t>
            </a:r>
            <a:r>
              <a:rPr lang="en-GB" dirty="0">
                <a:solidFill>
                  <a:schemeClr val="bg1"/>
                </a:solidFill>
              </a:rPr>
              <a:t> Santiago?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2643" y="1195893"/>
            <a:ext cx="7632700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apóstol</a:t>
            </a:r>
            <a:r>
              <a:rPr lang="en-GB" dirty="0"/>
              <a:t> </a:t>
            </a:r>
            <a:r>
              <a:rPr lang="en-GB" b="1" dirty="0"/>
              <a:t>Santiago o Santiago el Mayor</a:t>
            </a:r>
            <a:r>
              <a:rPr lang="en-GB" dirty="0"/>
              <a:t> </a:t>
            </a:r>
            <a:r>
              <a:rPr lang="en-GB" dirty="0" err="1"/>
              <a:t>fue</a:t>
            </a:r>
            <a:r>
              <a:rPr lang="en-GB" dirty="0"/>
              <a:t> uno de los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importantes</a:t>
            </a:r>
            <a:r>
              <a:rPr lang="en-GB" dirty="0"/>
              <a:t> </a:t>
            </a:r>
            <a:r>
              <a:rPr lang="en-GB" dirty="0" err="1"/>
              <a:t>discípulos</a:t>
            </a:r>
            <a:r>
              <a:rPr lang="en-GB" dirty="0"/>
              <a:t> de </a:t>
            </a:r>
            <a:r>
              <a:rPr lang="en-GB" dirty="0" err="1"/>
              <a:t>Jesucristo</a:t>
            </a:r>
            <a:r>
              <a:rPr lang="en-GB" dirty="0"/>
              <a:t>. </a:t>
            </a:r>
          </a:p>
          <a:p>
            <a:endParaRPr lang="en-GB" dirty="0"/>
          </a:p>
          <a:p>
            <a:r>
              <a:rPr lang="en-GB" dirty="0" err="1"/>
              <a:t>Fue</a:t>
            </a:r>
            <a:r>
              <a:rPr lang="en-GB" dirty="0"/>
              <a:t> </a:t>
            </a:r>
            <a:r>
              <a:rPr lang="en-GB" dirty="0" err="1"/>
              <a:t>martirizado</a:t>
            </a:r>
            <a:r>
              <a:rPr lang="en-GB" dirty="0"/>
              <a:t> y, </a:t>
            </a:r>
            <a:r>
              <a:rPr lang="en-GB" dirty="0" err="1"/>
              <a:t>según</a:t>
            </a:r>
            <a:r>
              <a:rPr lang="en-GB" dirty="0"/>
              <a:t> </a:t>
            </a:r>
            <a:r>
              <a:rPr lang="en-GB" dirty="0" err="1"/>
              <a:t>cuenta</a:t>
            </a:r>
            <a:r>
              <a:rPr lang="en-GB" dirty="0"/>
              <a:t> la </a:t>
            </a:r>
            <a:r>
              <a:rPr lang="en-GB" dirty="0" err="1"/>
              <a:t>historia</a:t>
            </a:r>
            <a:r>
              <a:rPr lang="en-GB" dirty="0"/>
              <a:t>,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cuerpo</a:t>
            </a:r>
            <a:r>
              <a:rPr lang="en-GB" dirty="0"/>
              <a:t> </a:t>
            </a:r>
            <a:r>
              <a:rPr lang="en-GB" dirty="0" err="1"/>
              <a:t>fue</a:t>
            </a:r>
            <a:r>
              <a:rPr lang="en-GB" dirty="0"/>
              <a:t> </a:t>
            </a:r>
            <a:r>
              <a:rPr lang="en-GB" dirty="0" err="1"/>
              <a:t>trasladado</a:t>
            </a:r>
            <a:r>
              <a:rPr lang="en-GB" dirty="0"/>
              <a:t> a </a:t>
            </a:r>
            <a:r>
              <a:rPr lang="en-GB" b="1" dirty="0" err="1"/>
              <a:t>Gallaecia</a:t>
            </a:r>
            <a:r>
              <a:rPr lang="en-GB" dirty="0"/>
              <a:t>, la actual Galicia. </a:t>
            </a:r>
          </a:p>
          <a:p>
            <a:endParaRPr lang="en-GB" dirty="0"/>
          </a:p>
          <a:p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tumba</a:t>
            </a:r>
            <a:r>
              <a:rPr lang="en-GB" dirty="0"/>
              <a:t> </a:t>
            </a:r>
            <a:r>
              <a:rPr lang="en-GB" dirty="0" err="1"/>
              <a:t>permaneció</a:t>
            </a:r>
            <a:r>
              <a:rPr lang="en-GB" dirty="0"/>
              <a:t> </a:t>
            </a:r>
            <a:r>
              <a:rPr lang="en-GB" dirty="0" err="1"/>
              <a:t>oculta</a:t>
            </a:r>
            <a:r>
              <a:rPr lang="en-GB" dirty="0"/>
              <a:t> hasta que,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año</a:t>
            </a:r>
            <a:r>
              <a:rPr lang="en-GB" dirty="0"/>
              <a:t> 820 </a:t>
            </a:r>
            <a:r>
              <a:rPr lang="en-GB" dirty="0" err="1"/>
              <a:t>después</a:t>
            </a:r>
            <a:r>
              <a:rPr lang="en-GB" dirty="0"/>
              <a:t> de Cristo, </a:t>
            </a:r>
            <a:r>
              <a:rPr lang="en-GB" dirty="0" err="1"/>
              <a:t>fue</a:t>
            </a:r>
            <a:r>
              <a:rPr lang="en-GB" dirty="0"/>
              <a:t> </a:t>
            </a:r>
            <a:r>
              <a:rPr lang="en-GB" dirty="0" err="1"/>
              <a:t>descubierta</a:t>
            </a:r>
            <a:r>
              <a:rPr lang="en-GB" dirty="0"/>
              <a:t>. El </a:t>
            </a:r>
            <a:r>
              <a:rPr lang="en-GB" dirty="0" err="1"/>
              <a:t>hallazgo</a:t>
            </a:r>
            <a:r>
              <a:rPr lang="en-GB" dirty="0"/>
              <a:t> se </a:t>
            </a:r>
            <a:r>
              <a:rPr lang="en-GB" dirty="0" err="1"/>
              <a:t>materializó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construcción</a:t>
            </a:r>
            <a:r>
              <a:rPr lang="en-GB" dirty="0"/>
              <a:t> de un </a:t>
            </a:r>
            <a:r>
              <a:rPr lang="en-GB" dirty="0" err="1"/>
              <a:t>templo</a:t>
            </a:r>
            <a:r>
              <a:rPr lang="en-GB" dirty="0"/>
              <a:t> que, </a:t>
            </a:r>
            <a:r>
              <a:rPr lang="en-GB" dirty="0" err="1"/>
              <a:t>año</a:t>
            </a:r>
            <a:r>
              <a:rPr lang="en-GB" dirty="0"/>
              <a:t> </a:t>
            </a:r>
            <a:r>
              <a:rPr lang="en-GB" dirty="0" err="1"/>
              <a:t>tras</a:t>
            </a:r>
            <a:r>
              <a:rPr lang="en-GB" dirty="0"/>
              <a:t> </a:t>
            </a:r>
            <a:r>
              <a:rPr lang="en-GB" dirty="0" err="1"/>
              <a:t>año</a:t>
            </a:r>
            <a:r>
              <a:rPr lang="en-GB" dirty="0"/>
              <a:t>, </a:t>
            </a:r>
            <a:r>
              <a:rPr lang="en-GB" dirty="0" err="1"/>
              <a:t>fue</a:t>
            </a:r>
            <a:r>
              <a:rPr lang="en-GB" dirty="0"/>
              <a:t> </a:t>
            </a:r>
            <a:r>
              <a:rPr lang="en-GB" dirty="0" err="1"/>
              <a:t>creciendo</a:t>
            </a:r>
            <a:r>
              <a:rPr lang="en-GB" dirty="0"/>
              <a:t> </a:t>
            </a:r>
          </a:p>
          <a:p>
            <a:r>
              <a:rPr lang="en-GB" dirty="0"/>
              <a:t>y </a:t>
            </a:r>
            <a:r>
              <a:rPr lang="en-GB" dirty="0" err="1"/>
              <a:t>convirtiéndose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actual</a:t>
            </a:r>
          </a:p>
          <a:p>
            <a:r>
              <a:rPr lang="en-GB" b="1" dirty="0" err="1"/>
              <a:t>Catedral</a:t>
            </a:r>
            <a:r>
              <a:rPr lang="en-GB" b="1" dirty="0"/>
              <a:t> de Santiago de </a:t>
            </a:r>
          </a:p>
          <a:p>
            <a:r>
              <a:rPr lang="en-GB" b="1" dirty="0"/>
              <a:t>Compostela</a:t>
            </a:r>
            <a:r>
              <a:rPr lang="en-GB" dirty="0"/>
              <a:t>.</a:t>
            </a:r>
          </a:p>
        </p:txBody>
      </p:sp>
      <p:pic>
        <p:nvPicPr>
          <p:cNvPr id="4" name="Picture 3" descr="A picture containing text, indoor, cup&#10;&#10;Description automatically generated">
            <a:extLst>
              <a:ext uri="{FF2B5EF4-FFF2-40B4-BE49-F238E27FC236}">
                <a16:creationId xmlns:a16="http://schemas.microsoft.com/office/drawing/2014/main" id="{E49E5742-D84D-7546-822B-F344F0729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39" y="3646390"/>
            <a:ext cx="4465983" cy="3158602"/>
          </a:xfrm>
          <a:prstGeom prst="round2SameRect">
            <a:avLst/>
          </a:prstGeom>
          <a:ln w="63500">
            <a:solidFill>
              <a:srgbClr val="F18215"/>
            </a:solidFill>
          </a:ln>
        </p:spPr>
      </p:pic>
    </p:spTree>
    <p:extLst>
      <p:ext uri="{BB962C8B-B14F-4D97-AF65-F5344CB8AC3E}">
        <p14:creationId xmlns:p14="http://schemas.microsoft.com/office/powerpoint/2010/main" val="143347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216742" y="193648"/>
            <a:ext cx="6710516" cy="1192700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La </a:t>
            </a:r>
            <a:r>
              <a:rPr lang="en-GB" dirty="0" err="1">
                <a:solidFill>
                  <a:schemeClr val="bg1"/>
                </a:solidFill>
              </a:rPr>
              <a:t>Catedral</a:t>
            </a:r>
            <a:r>
              <a:rPr lang="en-GB" dirty="0">
                <a:solidFill>
                  <a:schemeClr val="bg1"/>
                </a:solidFill>
              </a:rPr>
              <a:t> de Santiago de Compostela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27198"/>
            <a:ext cx="7848600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catedral</a:t>
            </a:r>
            <a:r>
              <a:rPr lang="en-GB" dirty="0"/>
              <a:t> es una de las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bellas</a:t>
            </a:r>
            <a:r>
              <a:rPr lang="en-GB" dirty="0"/>
              <a:t> de </a:t>
            </a:r>
            <a:r>
              <a:rPr lang="en-GB" dirty="0" err="1"/>
              <a:t>toda</a:t>
            </a:r>
            <a:r>
              <a:rPr lang="en-GB" dirty="0"/>
              <a:t> </a:t>
            </a:r>
            <a:r>
              <a:rPr lang="en-GB" dirty="0" err="1"/>
              <a:t>España</a:t>
            </a:r>
            <a:r>
              <a:rPr lang="en-GB" dirty="0"/>
              <a:t>.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construcción</a:t>
            </a:r>
            <a:r>
              <a:rPr lang="en-GB" dirty="0"/>
              <a:t> </a:t>
            </a:r>
            <a:r>
              <a:rPr lang="en-GB" dirty="0" err="1"/>
              <a:t>comenzó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b="1" dirty="0"/>
              <a:t>el </a:t>
            </a:r>
            <a:r>
              <a:rPr lang="en-GB" b="1" dirty="0" err="1"/>
              <a:t>año</a:t>
            </a:r>
            <a:r>
              <a:rPr lang="en-GB" b="1" dirty="0"/>
              <a:t> 1075 y </a:t>
            </a:r>
            <a:r>
              <a:rPr lang="en-GB" b="1" dirty="0" err="1"/>
              <a:t>terminó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1211</a:t>
            </a:r>
            <a:r>
              <a:rPr lang="en-GB" dirty="0"/>
              <a:t>. Al </a:t>
            </a:r>
            <a:r>
              <a:rPr lang="en-GB" dirty="0" err="1"/>
              <a:t>tardar</a:t>
            </a:r>
            <a:r>
              <a:rPr lang="en-GB" dirty="0"/>
              <a:t> tantos </a:t>
            </a:r>
            <a:r>
              <a:rPr lang="en-GB" dirty="0" err="1"/>
              <a:t>años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construirse</a:t>
            </a:r>
            <a:r>
              <a:rPr lang="en-GB" dirty="0"/>
              <a:t>, la </a:t>
            </a:r>
            <a:r>
              <a:rPr lang="en-GB" dirty="0" err="1"/>
              <a:t>catedral</a:t>
            </a:r>
            <a:r>
              <a:rPr lang="en-GB" dirty="0"/>
              <a:t> </a:t>
            </a:r>
            <a:r>
              <a:rPr lang="en-GB" dirty="0" err="1"/>
              <a:t>pertenece</a:t>
            </a:r>
            <a:r>
              <a:rPr lang="en-GB" dirty="0"/>
              <a:t> a </a:t>
            </a:r>
            <a:r>
              <a:rPr lang="en-GB" dirty="0" err="1"/>
              <a:t>tres</a:t>
            </a:r>
            <a:r>
              <a:rPr lang="en-GB" dirty="0"/>
              <a:t> </a:t>
            </a:r>
            <a:r>
              <a:rPr lang="en-GB" dirty="0" err="1"/>
              <a:t>estilos</a:t>
            </a:r>
            <a:r>
              <a:rPr lang="en-GB" dirty="0"/>
              <a:t> </a:t>
            </a:r>
            <a:r>
              <a:rPr lang="en-GB" dirty="0" err="1"/>
              <a:t>arquitectónicos</a:t>
            </a:r>
            <a:r>
              <a:rPr lang="en-GB" dirty="0"/>
              <a:t> </a:t>
            </a:r>
            <a:r>
              <a:rPr lang="en-GB" dirty="0" err="1"/>
              <a:t>distintos</a:t>
            </a:r>
            <a:r>
              <a:rPr lang="en-GB" dirty="0"/>
              <a:t>: </a:t>
            </a:r>
            <a:r>
              <a:rPr lang="en-GB" dirty="0" err="1"/>
              <a:t>románico</a:t>
            </a:r>
            <a:r>
              <a:rPr lang="en-GB" dirty="0"/>
              <a:t>, </a:t>
            </a:r>
            <a:r>
              <a:rPr lang="en-GB" dirty="0" err="1"/>
              <a:t>gótico</a:t>
            </a:r>
            <a:r>
              <a:rPr lang="en-GB" dirty="0"/>
              <a:t> y </a:t>
            </a:r>
            <a:r>
              <a:rPr lang="en-GB" dirty="0" err="1"/>
              <a:t>barroco</a:t>
            </a:r>
            <a:r>
              <a:rPr lang="en-GB" dirty="0"/>
              <a:t>. </a:t>
            </a:r>
          </a:p>
          <a:p>
            <a:endParaRPr lang="en-GB" dirty="0"/>
          </a:p>
          <a:p>
            <a:r>
              <a:rPr lang="en-GB" dirty="0"/>
              <a:t>Se </a:t>
            </a:r>
            <a:r>
              <a:rPr lang="en-GB" dirty="0" err="1"/>
              <a:t>encuentra</a:t>
            </a:r>
            <a:r>
              <a:rPr lang="en-GB" dirty="0"/>
              <a:t> </a:t>
            </a:r>
            <a:r>
              <a:rPr lang="en-GB" dirty="0" err="1"/>
              <a:t>ubicada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b="1" dirty="0"/>
              <a:t>Plaza del </a:t>
            </a:r>
            <a:r>
              <a:rPr lang="en-GB" b="1" dirty="0" err="1"/>
              <a:t>Obradoiro</a:t>
            </a:r>
            <a:r>
              <a:rPr lang="en-GB" dirty="0"/>
              <a:t>, que, con el paso de los </a:t>
            </a:r>
            <a:r>
              <a:rPr lang="en-GB" dirty="0" err="1"/>
              <a:t>años</a:t>
            </a:r>
            <a:r>
              <a:rPr lang="en-GB" dirty="0"/>
              <a:t>, se ha </a:t>
            </a:r>
            <a:r>
              <a:rPr lang="en-GB" dirty="0" err="1"/>
              <a:t>convertido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un </a:t>
            </a:r>
          </a:p>
          <a:p>
            <a:r>
              <a:rPr lang="en-GB" dirty="0"/>
              <a:t>punto de </a:t>
            </a:r>
            <a:r>
              <a:rPr lang="en-GB" dirty="0" err="1"/>
              <a:t>encuentro</a:t>
            </a:r>
            <a:r>
              <a:rPr lang="en-GB" dirty="0"/>
              <a:t> para los</a:t>
            </a:r>
          </a:p>
          <a:p>
            <a:r>
              <a:rPr lang="en-GB" dirty="0"/>
              <a:t> </a:t>
            </a:r>
            <a:r>
              <a:rPr lang="en-GB" dirty="0" err="1"/>
              <a:t>peregrinos</a:t>
            </a:r>
            <a:r>
              <a:rPr lang="en-GB" dirty="0"/>
              <a:t> que </a:t>
            </a:r>
            <a:r>
              <a:rPr lang="en-GB" dirty="0" err="1"/>
              <a:t>terminan</a:t>
            </a:r>
            <a:r>
              <a:rPr lang="en-GB" dirty="0"/>
              <a:t> </a:t>
            </a:r>
          </a:p>
          <a:p>
            <a:r>
              <a:rPr lang="en-GB" dirty="0"/>
              <a:t>el Camino. </a:t>
            </a:r>
          </a:p>
          <a:p>
            <a:r>
              <a:rPr lang="en-GB" dirty="0"/>
              <a:t>La </a:t>
            </a:r>
            <a:r>
              <a:rPr lang="en-GB" dirty="0" err="1"/>
              <a:t>Catedral</a:t>
            </a:r>
            <a:r>
              <a:rPr lang="en-GB" dirty="0"/>
              <a:t> de Santiago es </a:t>
            </a:r>
          </a:p>
          <a:p>
            <a:r>
              <a:rPr lang="en-GB" dirty="0" err="1"/>
              <a:t>espectacular</a:t>
            </a:r>
            <a:r>
              <a:rPr lang="en-GB" dirty="0"/>
              <a:t>, </a:t>
            </a:r>
            <a:r>
              <a:rPr lang="en-GB" dirty="0" err="1"/>
              <a:t>pero</a:t>
            </a:r>
            <a:r>
              <a:rPr lang="en-GB" dirty="0"/>
              <a:t> hay una</a:t>
            </a:r>
          </a:p>
          <a:p>
            <a:r>
              <a:rPr lang="en-GB" dirty="0" err="1"/>
              <a:t>parte</a:t>
            </a:r>
            <a:r>
              <a:rPr lang="en-GB" dirty="0"/>
              <a:t> de </a:t>
            </a:r>
            <a:r>
              <a:rPr lang="en-GB" dirty="0" err="1"/>
              <a:t>ella</a:t>
            </a:r>
            <a:r>
              <a:rPr lang="en-GB" dirty="0"/>
              <a:t> que</a:t>
            </a:r>
          </a:p>
          <a:p>
            <a:r>
              <a:rPr lang="en-GB" dirty="0" err="1"/>
              <a:t>destaca</a:t>
            </a:r>
            <a:r>
              <a:rPr lang="en-GB" dirty="0"/>
              <a:t> por </a:t>
            </a:r>
            <a:r>
              <a:rPr lang="en-GB" dirty="0" err="1"/>
              <a:t>encima</a:t>
            </a:r>
            <a:r>
              <a:rPr lang="en-GB" dirty="0"/>
              <a:t> de </a:t>
            </a:r>
          </a:p>
          <a:p>
            <a:r>
              <a:rPr lang="en-GB" dirty="0" err="1"/>
              <a:t>todas</a:t>
            </a:r>
            <a:r>
              <a:rPr lang="en-GB" dirty="0"/>
              <a:t>: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076FE-954A-7243-B46C-DA2686CEF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r="2935"/>
          <a:stretch/>
        </p:blipFill>
        <p:spPr>
          <a:xfrm>
            <a:off x="3684104" y="3397641"/>
            <a:ext cx="4853885" cy="3432949"/>
          </a:xfrm>
          <a:prstGeom prst="round2SameRect">
            <a:avLst/>
          </a:prstGeom>
          <a:ln w="63500">
            <a:solidFill>
              <a:srgbClr val="F18215"/>
            </a:solidFill>
          </a:ln>
        </p:spPr>
      </p:pic>
    </p:spTree>
    <p:extLst>
      <p:ext uri="{BB962C8B-B14F-4D97-AF65-F5344CB8AC3E}">
        <p14:creationId xmlns:p14="http://schemas.microsoft.com/office/powerpoint/2010/main" val="5202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679113" y="213970"/>
            <a:ext cx="5785774" cy="1025552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La </a:t>
            </a:r>
            <a:r>
              <a:rPr lang="en-GB" sz="3200" dirty="0" err="1">
                <a:solidFill>
                  <a:schemeClr val="bg1"/>
                </a:solidFill>
              </a:rPr>
              <a:t>Catedral</a:t>
            </a:r>
            <a:r>
              <a:rPr lang="en-GB" sz="3200" dirty="0">
                <a:solidFill>
                  <a:schemeClr val="bg1"/>
                </a:solidFill>
              </a:rPr>
              <a:t> de Santiago de Compostela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49" y="1356125"/>
            <a:ext cx="5474398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en-GB" b="1" dirty="0" err="1"/>
              <a:t>Pórtico</a:t>
            </a:r>
            <a:r>
              <a:rPr lang="en-GB" b="1" dirty="0"/>
              <a:t> de la Gloria: </a:t>
            </a:r>
          </a:p>
          <a:p>
            <a:r>
              <a:rPr lang="en-GB" dirty="0"/>
              <a:t>El </a:t>
            </a:r>
            <a:r>
              <a:rPr lang="en-GB" dirty="0" err="1"/>
              <a:t>rey</a:t>
            </a:r>
            <a:r>
              <a:rPr lang="en-GB" dirty="0"/>
              <a:t> Fernando II </a:t>
            </a:r>
            <a:r>
              <a:rPr lang="en-GB" dirty="0" err="1"/>
              <a:t>encargó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pórtico</a:t>
            </a:r>
            <a:r>
              <a:rPr lang="en-GB" dirty="0"/>
              <a:t> a los </a:t>
            </a:r>
            <a:r>
              <a:rPr lang="en-GB" dirty="0" err="1"/>
              <a:t>arquitectos</a:t>
            </a:r>
            <a:r>
              <a:rPr lang="en-GB" dirty="0"/>
              <a:t> para </a:t>
            </a:r>
            <a:r>
              <a:rPr lang="en-GB" dirty="0" err="1"/>
              <a:t>dar</a:t>
            </a:r>
            <a:r>
              <a:rPr lang="en-GB" dirty="0"/>
              <a:t> la </a:t>
            </a:r>
            <a:r>
              <a:rPr lang="en-GB" dirty="0" err="1"/>
              <a:t>bienvenida</a:t>
            </a:r>
            <a:r>
              <a:rPr lang="en-GB" dirty="0"/>
              <a:t> a los </a:t>
            </a:r>
            <a:r>
              <a:rPr lang="en-GB" dirty="0" err="1"/>
              <a:t>fieles</a:t>
            </a:r>
            <a:r>
              <a:rPr lang="en-GB" dirty="0"/>
              <a:t>. 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E8F82-A51E-714C-B222-2620ABF2D38E}"/>
              </a:ext>
            </a:extLst>
          </p:cNvPr>
          <p:cNvSpPr/>
          <p:nvPr/>
        </p:nvSpPr>
        <p:spPr>
          <a:xfrm>
            <a:off x="760109" y="2289864"/>
            <a:ext cx="5150361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en-GB" dirty="0"/>
              <a:t>Se </a:t>
            </a:r>
            <a:r>
              <a:rPr lang="en-GB" dirty="0" err="1"/>
              <a:t>compone</a:t>
            </a:r>
            <a:r>
              <a:rPr lang="en-GB" dirty="0"/>
              <a:t> de un arco central </a:t>
            </a:r>
            <a:r>
              <a:rPr lang="en-GB" dirty="0" err="1"/>
              <a:t>en</a:t>
            </a:r>
            <a:r>
              <a:rPr lang="en-GB" dirty="0"/>
              <a:t> el que hay </a:t>
            </a:r>
            <a:r>
              <a:rPr lang="en-GB" dirty="0" err="1"/>
              <a:t>esculturas</a:t>
            </a:r>
            <a:r>
              <a:rPr lang="en-GB" dirty="0"/>
              <a:t> de </a:t>
            </a:r>
            <a:r>
              <a:rPr lang="en-GB" dirty="0" err="1"/>
              <a:t>ángeles</a:t>
            </a:r>
            <a:r>
              <a:rPr lang="en-GB" dirty="0"/>
              <a:t> que </a:t>
            </a:r>
            <a:r>
              <a:rPr lang="en-GB" dirty="0" err="1"/>
              <a:t>portan</a:t>
            </a:r>
            <a:r>
              <a:rPr lang="en-GB" dirty="0"/>
              <a:t> </a:t>
            </a:r>
            <a:r>
              <a:rPr lang="en-GB" dirty="0" err="1"/>
              <a:t>algunos</a:t>
            </a:r>
            <a:r>
              <a:rPr lang="en-GB" dirty="0"/>
              <a:t> </a:t>
            </a:r>
            <a:r>
              <a:rPr lang="en-GB" dirty="0" err="1"/>
              <a:t>elementos</a:t>
            </a:r>
            <a:r>
              <a:rPr lang="en-GB" dirty="0"/>
              <a:t> de la </a:t>
            </a:r>
            <a:r>
              <a:rPr lang="en-GB" dirty="0" err="1"/>
              <a:t>Pasión</a:t>
            </a:r>
            <a:r>
              <a:rPr lang="en-GB" dirty="0"/>
              <a:t> de Cristo.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un </a:t>
            </a:r>
            <a:r>
              <a:rPr lang="en-GB" dirty="0" err="1"/>
              <a:t>parteluz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parte</a:t>
            </a:r>
            <a:r>
              <a:rPr lang="en-GB" dirty="0"/>
              <a:t> superior del arco y </a:t>
            </a:r>
            <a:r>
              <a:rPr lang="en-GB" dirty="0" err="1"/>
              <a:t>en</a:t>
            </a:r>
            <a:r>
              <a:rPr lang="en-GB" dirty="0"/>
              <a:t> el que </a:t>
            </a:r>
            <a:r>
              <a:rPr lang="en-GB" dirty="0" err="1"/>
              <a:t>está</a:t>
            </a:r>
            <a:r>
              <a:rPr lang="en-GB" dirty="0"/>
              <a:t> Santiago </a:t>
            </a:r>
            <a:r>
              <a:rPr lang="en-GB" dirty="0" err="1"/>
              <a:t>sentado</a:t>
            </a:r>
            <a:r>
              <a:rPr lang="en-GB" dirty="0"/>
              <a:t> con el </a:t>
            </a:r>
            <a:r>
              <a:rPr lang="en-GB" dirty="0" err="1"/>
              <a:t>bastón</a:t>
            </a:r>
            <a:r>
              <a:rPr lang="en-GB" dirty="0"/>
              <a:t> de </a:t>
            </a:r>
            <a:r>
              <a:rPr lang="en-GB" dirty="0" err="1"/>
              <a:t>peregrino</a:t>
            </a:r>
            <a:r>
              <a:rPr lang="en-GB" dirty="0"/>
              <a:t>. </a:t>
            </a:r>
            <a:br>
              <a:rPr lang="en-GB" dirty="0"/>
            </a:b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8889D-B2F0-2945-AE84-0449E91DC154}"/>
              </a:ext>
            </a:extLst>
          </p:cNvPr>
          <p:cNvSpPr/>
          <p:nvPr/>
        </p:nvSpPr>
        <p:spPr>
          <a:xfrm>
            <a:off x="4923101" y="4050620"/>
            <a:ext cx="2032691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aparecen</a:t>
            </a:r>
            <a:r>
              <a:rPr lang="en-GB" dirty="0"/>
              <a:t> </a:t>
            </a:r>
            <a:r>
              <a:rPr lang="en-GB" dirty="0" err="1"/>
              <a:t>otras</a:t>
            </a:r>
            <a:r>
              <a:rPr lang="en-GB" dirty="0"/>
              <a:t> </a:t>
            </a:r>
            <a:r>
              <a:rPr lang="en-GB" dirty="0" err="1"/>
              <a:t>figuras</a:t>
            </a:r>
            <a:r>
              <a:rPr lang="en-GB" dirty="0"/>
              <a:t> </a:t>
            </a:r>
            <a:r>
              <a:rPr lang="en-GB" dirty="0" err="1"/>
              <a:t>bíblicas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los </a:t>
            </a:r>
            <a:r>
              <a:rPr lang="en-GB" dirty="0" err="1"/>
              <a:t>evangelistas</a:t>
            </a:r>
            <a:r>
              <a:rPr lang="en-GB" dirty="0"/>
              <a:t> y la </a:t>
            </a:r>
            <a:r>
              <a:rPr lang="en-GB" dirty="0" err="1"/>
              <a:t>Santísima</a:t>
            </a:r>
            <a:r>
              <a:rPr lang="en-GB" dirty="0"/>
              <a:t> Trinidad.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D07EDC-1301-7F48-A173-48A2E8E4B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r="2935"/>
          <a:stretch/>
        </p:blipFill>
        <p:spPr>
          <a:xfrm>
            <a:off x="6135754" y="1483648"/>
            <a:ext cx="3062355" cy="2165875"/>
          </a:xfrm>
          <a:prstGeom prst="round2SameRect">
            <a:avLst>
              <a:gd name="adj1" fmla="val 7016"/>
              <a:gd name="adj2" fmla="val 8493"/>
            </a:avLst>
          </a:prstGeom>
          <a:ln w="63500">
            <a:solidFill>
              <a:srgbClr val="F18215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E48EAB-D9C4-A143-A1C4-9B48FAF17109}"/>
              </a:ext>
            </a:extLst>
          </p:cNvPr>
          <p:cNvGrpSpPr/>
          <p:nvPr/>
        </p:nvGrpSpPr>
        <p:grpSpPr>
          <a:xfrm>
            <a:off x="7017319" y="4202232"/>
            <a:ext cx="1994161" cy="1994161"/>
            <a:chOff x="6305307" y="4276078"/>
            <a:chExt cx="2289895" cy="228989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D630EE-A10F-3145-B370-E0E05E7D67D4}"/>
                </a:ext>
              </a:extLst>
            </p:cNvPr>
            <p:cNvSpPr/>
            <p:nvPr/>
          </p:nvSpPr>
          <p:spPr>
            <a:xfrm>
              <a:off x="6305307" y="4276078"/>
              <a:ext cx="2289895" cy="2289895"/>
            </a:xfrm>
            <a:prstGeom prst="ellipse">
              <a:avLst/>
            </a:prstGeom>
            <a:solidFill>
              <a:srgbClr val="DB4D3F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D01FC-BF49-8C4B-81BA-824384E44B4D}"/>
                </a:ext>
              </a:extLst>
            </p:cNvPr>
            <p:cNvSpPr txBox="1"/>
            <p:nvPr/>
          </p:nvSpPr>
          <p:spPr>
            <a:xfrm>
              <a:off x="6397843" y="4543043"/>
              <a:ext cx="2030174" cy="1802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Haz </a:t>
              </a:r>
              <a:r>
                <a:rPr lang="en-GB" sz="1600" b="1" dirty="0" err="1">
                  <a:solidFill>
                    <a:schemeClr val="bg1"/>
                  </a:solidFill>
                </a:rPr>
                <a:t>clic</a:t>
              </a:r>
              <a:endParaRPr lang="en-GB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   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para </a:t>
              </a:r>
              <a:r>
                <a:rPr lang="en-GB" sz="1600" b="1" dirty="0" err="1">
                  <a:solidFill>
                    <a:schemeClr val="bg1"/>
                  </a:solidFill>
                </a:rPr>
                <a:t>descubrir</a:t>
              </a:r>
              <a:r>
                <a:rPr lang="en-GB" sz="1600" b="1" dirty="0">
                  <a:solidFill>
                    <a:schemeClr val="bg1"/>
                  </a:solidFill>
                </a:rPr>
                <a:t> </a:t>
              </a:r>
              <a:r>
                <a:rPr lang="en-GB" sz="1600" b="1" dirty="0" err="1">
                  <a:solidFill>
                    <a:schemeClr val="bg1"/>
                  </a:solidFill>
                </a:rPr>
                <a:t>más</a:t>
              </a:r>
              <a:r>
                <a:rPr lang="en-GB" sz="1600" b="1" dirty="0">
                  <a:solidFill>
                    <a:schemeClr val="bg1"/>
                  </a:solidFill>
                </a:rPr>
                <a:t> </a:t>
              </a:r>
              <a:r>
                <a:rPr lang="en-GB" sz="1600" b="1" dirty="0" err="1">
                  <a:solidFill>
                    <a:schemeClr val="bg1"/>
                  </a:solidFill>
                </a:rPr>
                <a:t>sobre</a:t>
              </a:r>
              <a:r>
                <a:rPr lang="en-GB" sz="1600" b="1" dirty="0">
                  <a:solidFill>
                    <a:schemeClr val="bg1"/>
                  </a:solidFill>
                </a:rPr>
                <a:t> el </a:t>
              </a:r>
              <a:r>
                <a:rPr lang="en-GB" sz="1600" b="1" dirty="0" err="1">
                  <a:solidFill>
                    <a:schemeClr val="bg1"/>
                  </a:solidFill>
                </a:rPr>
                <a:t>Pórtico</a:t>
              </a:r>
              <a:r>
                <a:rPr lang="en-GB" sz="1600" b="1" dirty="0">
                  <a:solidFill>
                    <a:schemeClr val="bg1"/>
                  </a:solidFill>
                </a:rPr>
                <a:t> de la Gloria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hlinkClick r:id="rId3"/>
              <a:extLst>
                <a:ext uri="{FF2B5EF4-FFF2-40B4-BE49-F238E27FC236}">
                  <a16:creationId xmlns:a16="http://schemas.microsoft.com/office/drawing/2014/main" id="{19418151-C378-D84A-B381-C188D348F867}"/>
                </a:ext>
              </a:extLst>
            </p:cNvPr>
            <p:cNvSpPr txBox="1"/>
            <p:nvPr/>
          </p:nvSpPr>
          <p:spPr>
            <a:xfrm>
              <a:off x="7021227" y="4777405"/>
              <a:ext cx="1060075" cy="53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solidFill>
                    <a:srgbClr val="FFC000"/>
                  </a:solidFill>
                </a:rPr>
                <a:t>aquí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D0CA5-9C1B-434F-BDB8-BF3A12CBF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/>
        </p:blipFill>
        <p:spPr>
          <a:xfrm>
            <a:off x="655904" y="4114014"/>
            <a:ext cx="4057758" cy="2869881"/>
          </a:xfrm>
          <a:prstGeom prst="round2SameRect">
            <a:avLst>
              <a:gd name="adj1" fmla="val 7016"/>
              <a:gd name="adj2" fmla="val 0"/>
            </a:avLst>
          </a:prstGeom>
          <a:ln w="63500">
            <a:solidFill>
              <a:srgbClr val="F18215"/>
            </a:solidFill>
          </a:ln>
        </p:spPr>
      </p:pic>
    </p:spTree>
    <p:extLst>
      <p:ext uri="{BB962C8B-B14F-4D97-AF65-F5344CB8AC3E}">
        <p14:creationId xmlns:p14="http://schemas.microsoft.com/office/powerpoint/2010/main" val="22267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486252" y="208437"/>
            <a:ext cx="4457473" cy="719528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/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Año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Xacobeo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71096"/>
            <a:ext cx="7632700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El 2021 es </a:t>
            </a:r>
            <a:r>
              <a:rPr lang="en-GB" b="1" dirty="0" err="1"/>
              <a:t>Año</a:t>
            </a:r>
            <a:r>
              <a:rPr lang="en-GB" b="1" dirty="0"/>
              <a:t> </a:t>
            </a:r>
            <a:r>
              <a:rPr lang="en-GB" b="1" dirty="0" err="1"/>
              <a:t>Xacobeo</a:t>
            </a:r>
            <a:r>
              <a:rPr lang="en-GB" dirty="0"/>
              <a:t>. </a:t>
            </a:r>
            <a:r>
              <a:rPr lang="en-GB" dirty="0" err="1"/>
              <a:t>Esto</a:t>
            </a:r>
            <a:r>
              <a:rPr lang="en-GB" dirty="0"/>
              <a:t> 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a la hora de </a:t>
            </a:r>
            <a:r>
              <a:rPr lang="en-GB" dirty="0" err="1"/>
              <a:t>hacer</a:t>
            </a:r>
            <a:r>
              <a:rPr lang="en-GB" dirty="0"/>
              <a:t> el Camino de Santiago. </a:t>
            </a:r>
          </a:p>
          <a:p>
            <a:endParaRPr lang="en-GB" dirty="0"/>
          </a:p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gallego</a:t>
            </a:r>
            <a:r>
              <a:rPr lang="en-GB" dirty="0"/>
              <a:t>, la palabra </a:t>
            </a:r>
            <a:r>
              <a:rPr lang="en-GB" i="1" dirty="0" err="1"/>
              <a:t>xacobeo</a:t>
            </a:r>
            <a:r>
              <a:rPr lang="en-GB" i="1" dirty="0"/>
              <a:t> </a:t>
            </a:r>
            <a:r>
              <a:rPr lang="en-GB" dirty="0" err="1"/>
              <a:t>significa</a:t>
            </a:r>
            <a:r>
              <a:rPr lang="en-GB" dirty="0"/>
              <a:t> </a:t>
            </a:r>
            <a:r>
              <a:rPr lang="en-GB" dirty="0" err="1"/>
              <a:t>jacobeo</a:t>
            </a:r>
            <a:r>
              <a:rPr lang="en-GB" dirty="0"/>
              <a:t>. </a:t>
            </a:r>
            <a:r>
              <a:rPr lang="en-GB" dirty="0" err="1"/>
              <a:t>Esto</a:t>
            </a:r>
            <a:r>
              <a:rPr lang="en-GB" dirty="0"/>
              <a:t> es </a:t>
            </a:r>
            <a:r>
              <a:rPr lang="en-GB" dirty="0" err="1"/>
              <a:t>otra</a:t>
            </a:r>
            <a:r>
              <a:rPr lang="en-GB" dirty="0"/>
              <a:t> forma de </a:t>
            </a:r>
            <a:r>
              <a:rPr lang="en-GB" dirty="0" err="1"/>
              <a:t>denominar</a:t>
            </a:r>
            <a:r>
              <a:rPr lang="en-GB" dirty="0"/>
              <a:t> al </a:t>
            </a:r>
            <a:r>
              <a:rPr lang="en-GB" dirty="0" err="1"/>
              <a:t>Año</a:t>
            </a:r>
            <a:r>
              <a:rPr lang="en-GB" dirty="0"/>
              <a:t> Santo </a:t>
            </a:r>
            <a:r>
              <a:rPr lang="en-GB" dirty="0" err="1"/>
              <a:t>Compostelano</a:t>
            </a:r>
            <a:r>
              <a:rPr lang="en-GB" dirty="0"/>
              <a:t>. No </a:t>
            </a:r>
            <a:r>
              <a:rPr lang="en-GB" dirty="0" err="1"/>
              <a:t>todos</a:t>
            </a:r>
            <a:r>
              <a:rPr lang="en-GB" dirty="0"/>
              <a:t> los </a:t>
            </a:r>
            <a:r>
              <a:rPr lang="en-GB" dirty="0" err="1"/>
              <a:t>años</a:t>
            </a:r>
            <a:r>
              <a:rPr lang="en-GB" dirty="0"/>
              <a:t> son </a:t>
            </a:r>
            <a:r>
              <a:rPr lang="en-GB" dirty="0" err="1"/>
              <a:t>jacobeos</a:t>
            </a:r>
            <a:r>
              <a:rPr lang="en-GB" dirty="0"/>
              <a:t>. El </a:t>
            </a:r>
            <a:r>
              <a:rPr lang="en-GB" dirty="0" err="1"/>
              <a:t>último</a:t>
            </a:r>
            <a:r>
              <a:rPr lang="en-GB" dirty="0"/>
              <a:t>, </a:t>
            </a:r>
            <a:r>
              <a:rPr lang="en-GB" dirty="0" err="1"/>
              <a:t>tuvo</a:t>
            </a:r>
            <a:r>
              <a:rPr lang="en-GB" dirty="0"/>
              <a:t> </a:t>
            </a:r>
            <a:r>
              <a:rPr lang="en-GB" dirty="0" err="1"/>
              <a:t>lugar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2010. </a:t>
            </a:r>
          </a:p>
          <a:p>
            <a:endParaRPr lang="en-GB" dirty="0"/>
          </a:p>
          <a:p>
            <a:r>
              <a:rPr lang="en-GB" dirty="0"/>
              <a:t>Los </a:t>
            </a:r>
            <a:r>
              <a:rPr lang="en-GB" dirty="0" err="1"/>
              <a:t>años</a:t>
            </a:r>
            <a:r>
              <a:rPr lang="en-GB" dirty="0"/>
              <a:t> son </a:t>
            </a:r>
            <a:r>
              <a:rPr lang="en-GB" dirty="0" err="1"/>
              <a:t>jacobeos</a:t>
            </a:r>
            <a:r>
              <a:rPr lang="en-GB" dirty="0"/>
              <a:t> </a:t>
            </a:r>
            <a:r>
              <a:rPr lang="en-GB" dirty="0" err="1"/>
              <a:t>cuando</a:t>
            </a:r>
            <a:r>
              <a:rPr lang="en-GB" dirty="0"/>
              <a:t> el 25 de </a:t>
            </a:r>
            <a:r>
              <a:rPr lang="en-GB" dirty="0" err="1"/>
              <a:t>julio</a:t>
            </a:r>
            <a:r>
              <a:rPr lang="en-GB" dirty="0"/>
              <a:t>, día de Santiago </a:t>
            </a:r>
            <a:r>
              <a:rPr lang="en-GB" dirty="0" err="1"/>
              <a:t>Apóstol</a:t>
            </a:r>
            <a:r>
              <a:rPr lang="en-GB" dirty="0"/>
              <a:t>, </a:t>
            </a:r>
            <a:r>
              <a:rPr lang="en-GB" dirty="0" err="1"/>
              <a:t>cae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domingo</a:t>
            </a:r>
            <a:r>
              <a:rPr lang="en-GB" dirty="0"/>
              <a:t>. ¡Y </a:t>
            </a:r>
            <a:r>
              <a:rPr lang="en-GB" dirty="0" err="1"/>
              <a:t>esto</a:t>
            </a:r>
            <a:r>
              <a:rPr lang="en-GB" dirty="0"/>
              <a:t> </a:t>
            </a:r>
            <a:r>
              <a:rPr lang="en-GB" dirty="0" err="1"/>
              <a:t>sucede</a:t>
            </a:r>
            <a:r>
              <a:rPr lang="en-GB" dirty="0"/>
              <a:t> una </a:t>
            </a:r>
            <a:r>
              <a:rPr lang="en-GB" dirty="0" err="1"/>
              <a:t>vez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6 y 11 </a:t>
            </a:r>
            <a:r>
              <a:rPr lang="en-GB" dirty="0" err="1"/>
              <a:t>años</a:t>
            </a:r>
            <a:r>
              <a:rPr lang="en-GB" dirty="0"/>
              <a:t>! </a:t>
            </a:r>
          </a:p>
          <a:p>
            <a:r>
              <a:rPr lang="en-GB" dirty="0" err="1"/>
              <a:t>Hacer</a:t>
            </a:r>
            <a:r>
              <a:rPr lang="en-GB" dirty="0"/>
              <a:t> el Camino de Santiago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Año</a:t>
            </a:r>
            <a:r>
              <a:rPr lang="en-GB" dirty="0"/>
              <a:t> </a:t>
            </a:r>
            <a:r>
              <a:rPr lang="en-GB" dirty="0" err="1"/>
              <a:t>Xacobeo</a:t>
            </a:r>
            <a:r>
              <a:rPr lang="en-GB" dirty="0"/>
              <a:t> </a:t>
            </a:r>
            <a:r>
              <a:rPr lang="en-GB" dirty="0" err="1"/>
              <a:t>adquiere</a:t>
            </a:r>
            <a:r>
              <a:rPr lang="en-GB" dirty="0"/>
              <a:t> un </a:t>
            </a:r>
            <a:r>
              <a:rPr lang="en-GB" dirty="0" err="1"/>
              <a:t>valor</a:t>
            </a:r>
            <a:r>
              <a:rPr lang="en-GB" dirty="0"/>
              <a:t> religioso </a:t>
            </a:r>
            <a:r>
              <a:rPr lang="en-GB" dirty="0" err="1"/>
              <a:t>mucho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 </a:t>
            </a:r>
          </a:p>
        </p:txBody>
      </p:sp>
      <p:sp>
        <p:nvSpPr>
          <p:cNvPr id="6" name="Snip Diagonal Corner of Rectangle 5">
            <a:extLst>
              <a:ext uri="{FF2B5EF4-FFF2-40B4-BE49-F238E27FC236}">
                <a16:creationId xmlns:a16="http://schemas.microsoft.com/office/drawing/2014/main" id="{B8CEA375-D071-9442-B5BB-7D4D90A879C9}"/>
              </a:ext>
            </a:extLst>
          </p:cNvPr>
          <p:cNvSpPr/>
          <p:nvPr/>
        </p:nvSpPr>
        <p:spPr>
          <a:xfrm>
            <a:off x="2747528" y="5574370"/>
            <a:ext cx="6396472" cy="59341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¡En 2027!</a:t>
            </a:r>
          </a:p>
        </p:txBody>
      </p:sp>
      <p:sp>
        <p:nvSpPr>
          <p:cNvPr id="9" name="Snip Diagonal Corner of Rectangle 8">
            <a:extLst>
              <a:ext uri="{FF2B5EF4-FFF2-40B4-BE49-F238E27FC236}">
                <a16:creationId xmlns:a16="http://schemas.microsoft.com/office/drawing/2014/main" id="{96748D89-AF56-7845-B16F-FD4BFFA25B24}"/>
              </a:ext>
            </a:extLst>
          </p:cNvPr>
          <p:cNvSpPr/>
          <p:nvPr/>
        </p:nvSpPr>
        <p:spPr>
          <a:xfrm>
            <a:off x="-233794" y="5007636"/>
            <a:ext cx="7703127" cy="623888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¿Sabes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</a:rPr>
              <a:t>cuándo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</a:rPr>
              <a:t>será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 el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</a:rPr>
              <a:t>próximo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</a:rPr>
              <a:t>Año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4">
                    <a:lumMod val="75000"/>
                  </a:schemeClr>
                </a:solidFill>
              </a:rPr>
              <a:t>Xacobeo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5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129438" y="232073"/>
            <a:ext cx="6885124" cy="732155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/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Los Caminos de Santiago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578" y="1221821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Son </a:t>
            </a:r>
            <a:r>
              <a:rPr lang="en-GB" dirty="0" err="1"/>
              <a:t>muchas</a:t>
            </a:r>
            <a:r>
              <a:rPr lang="en-GB" dirty="0"/>
              <a:t> las </a:t>
            </a:r>
            <a:r>
              <a:rPr lang="en-GB" dirty="0" err="1"/>
              <a:t>rutas</a:t>
            </a:r>
            <a:r>
              <a:rPr lang="en-GB" dirty="0"/>
              <a:t> que los </a:t>
            </a:r>
            <a:r>
              <a:rPr lang="en-GB" dirty="0" err="1"/>
              <a:t>peregrinos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tomar</a:t>
            </a:r>
            <a:r>
              <a:rPr lang="en-GB" dirty="0"/>
              <a:t> para </a:t>
            </a:r>
            <a:r>
              <a:rPr lang="en-GB" dirty="0" err="1"/>
              <a:t>llegar</a:t>
            </a:r>
            <a:r>
              <a:rPr lang="en-GB" dirty="0"/>
              <a:t> a Santiago de Compostela. No obstante, los 3 </a:t>
            </a:r>
            <a:r>
              <a:rPr lang="en-GB" dirty="0" err="1"/>
              <a:t>caminos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comunes</a:t>
            </a:r>
            <a:r>
              <a:rPr lang="en-GB" dirty="0"/>
              <a:t> son: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19E02C-D186-7843-B277-649B052F65C7}"/>
              </a:ext>
            </a:extLst>
          </p:cNvPr>
          <p:cNvGrpSpPr/>
          <p:nvPr/>
        </p:nvGrpSpPr>
        <p:grpSpPr>
          <a:xfrm>
            <a:off x="165392" y="1987141"/>
            <a:ext cx="4282980" cy="1943221"/>
            <a:chOff x="184518" y="2101229"/>
            <a:chExt cx="4282980" cy="1943221"/>
          </a:xfrm>
        </p:grpSpPr>
        <p:sp>
          <p:nvSpPr>
            <p:cNvPr id="8" name="Round Same-side Corner of Rectangle 7">
              <a:extLst>
                <a:ext uri="{FF2B5EF4-FFF2-40B4-BE49-F238E27FC236}">
                  <a16:creationId xmlns:a16="http://schemas.microsoft.com/office/drawing/2014/main" id="{E469D53E-F5AC-5C4E-AC3C-6EB0F1743203}"/>
                </a:ext>
              </a:extLst>
            </p:cNvPr>
            <p:cNvSpPr/>
            <p:nvPr/>
          </p:nvSpPr>
          <p:spPr>
            <a:xfrm>
              <a:off x="856524" y="2101229"/>
              <a:ext cx="2882097" cy="341028"/>
            </a:xfrm>
            <a:prstGeom prst="round2SameRect">
              <a:avLst/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El Camino del Norte</a:t>
              </a:r>
              <a:endParaRPr lang="en-GB" dirty="0"/>
            </a:p>
          </p:txBody>
        </p:sp>
        <p:pic>
          <p:nvPicPr>
            <p:cNvPr id="3" name="Picture 2" descr="Map&#10;&#10;Description automatically generated with medium confidence">
              <a:extLst>
                <a:ext uri="{FF2B5EF4-FFF2-40B4-BE49-F238E27FC236}">
                  <a16:creationId xmlns:a16="http://schemas.microsoft.com/office/drawing/2014/main" id="{DE081250-D99D-6F47-9A01-B6E5C220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18" y="2434702"/>
              <a:ext cx="4282980" cy="1609748"/>
            </a:xfrm>
            <a:prstGeom prst="rect">
              <a:avLst/>
            </a:prstGeom>
            <a:ln w="63500">
              <a:solidFill>
                <a:srgbClr val="F18215"/>
              </a:solidFill>
            </a:ln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32D0F7-67F7-E446-BA3F-87CC0B91DFE4}"/>
              </a:ext>
            </a:extLst>
          </p:cNvPr>
          <p:cNvGrpSpPr/>
          <p:nvPr/>
        </p:nvGrpSpPr>
        <p:grpSpPr>
          <a:xfrm>
            <a:off x="4635928" y="1987141"/>
            <a:ext cx="4282988" cy="1934609"/>
            <a:chOff x="3526236" y="2028279"/>
            <a:chExt cx="4282988" cy="1934609"/>
          </a:xfrm>
        </p:grpSpPr>
        <p:sp>
          <p:nvSpPr>
            <p:cNvPr id="18" name="Round Same-side Corner of Rectangle 17">
              <a:extLst>
                <a:ext uri="{FF2B5EF4-FFF2-40B4-BE49-F238E27FC236}">
                  <a16:creationId xmlns:a16="http://schemas.microsoft.com/office/drawing/2014/main" id="{8134F250-24C4-7345-9DC3-346CC518C858}"/>
                </a:ext>
              </a:extLst>
            </p:cNvPr>
            <p:cNvSpPr/>
            <p:nvPr/>
          </p:nvSpPr>
          <p:spPr>
            <a:xfrm>
              <a:off x="4226681" y="2028279"/>
              <a:ext cx="2882097" cy="341028"/>
            </a:xfrm>
            <a:prstGeom prst="round2SameRect">
              <a:avLst/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El Camino </a:t>
              </a:r>
              <a:r>
                <a:rPr lang="en-GB" b="1" dirty="0" err="1"/>
                <a:t>Francés</a:t>
              </a:r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EC011D-0BC2-3547-BC38-DA059C38F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6236" y="2353140"/>
              <a:ext cx="4282988" cy="1609748"/>
            </a:xfrm>
            <a:prstGeom prst="rect">
              <a:avLst/>
            </a:prstGeom>
            <a:ln w="63500">
              <a:solidFill>
                <a:srgbClr val="F18215"/>
              </a:solidFill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6CECFF-A00F-804D-B2B3-A9B2B359E87E}"/>
              </a:ext>
            </a:extLst>
          </p:cNvPr>
          <p:cNvGrpSpPr/>
          <p:nvPr/>
        </p:nvGrpSpPr>
        <p:grpSpPr>
          <a:xfrm>
            <a:off x="2515450" y="3816604"/>
            <a:ext cx="3970220" cy="1929453"/>
            <a:chOff x="2648912" y="3945197"/>
            <a:chExt cx="3970220" cy="19294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506EA1-0A3C-C443-9779-3B861B81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8912" y="4307936"/>
              <a:ext cx="3970220" cy="1566714"/>
            </a:xfrm>
            <a:prstGeom prst="rect">
              <a:avLst/>
            </a:prstGeom>
            <a:ln w="63500">
              <a:solidFill>
                <a:srgbClr val="F18215"/>
              </a:solidFill>
            </a:ln>
          </p:spPr>
        </p:pic>
        <p:sp>
          <p:nvSpPr>
            <p:cNvPr id="20" name="Round Same-side Corner of Rectangle 19">
              <a:extLst>
                <a:ext uri="{FF2B5EF4-FFF2-40B4-BE49-F238E27FC236}">
                  <a16:creationId xmlns:a16="http://schemas.microsoft.com/office/drawing/2014/main" id="{EA73B2F3-F8E0-A64C-94F2-C3D5C451E114}"/>
                </a:ext>
              </a:extLst>
            </p:cNvPr>
            <p:cNvSpPr/>
            <p:nvPr/>
          </p:nvSpPr>
          <p:spPr>
            <a:xfrm>
              <a:off x="3192973" y="3945197"/>
              <a:ext cx="2882097" cy="341028"/>
            </a:xfrm>
            <a:prstGeom prst="round2SameRect">
              <a:avLst/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El Camino </a:t>
              </a:r>
              <a:r>
                <a:rPr lang="en-GB" b="1" dirty="0" err="1"/>
                <a:t>Primitivo</a:t>
              </a:r>
              <a:endParaRPr lang="en-GB" dirty="0"/>
            </a:p>
          </p:txBody>
        </p:sp>
      </p:grp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73A8B124-0395-7F4C-BCC1-880086984F79}"/>
              </a:ext>
            </a:extLst>
          </p:cNvPr>
          <p:cNvSpPr/>
          <p:nvPr/>
        </p:nvSpPr>
        <p:spPr>
          <a:xfrm>
            <a:off x="1328735" y="5896360"/>
            <a:ext cx="6614387" cy="96164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 w="15875">
            <a:solidFill>
              <a:srgbClr val="F1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ysClr val="windowText" lastClr="000000"/>
                </a:solidFill>
              </a:rPr>
              <a:t>También</a:t>
            </a:r>
            <a:r>
              <a:rPr lang="en-GB" dirty="0">
                <a:solidFill>
                  <a:sysClr val="windowText" lastClr="000000"/>
                </a:solidFill>
              </a:rPr>
              <a:t> hay </a:t>
            </a:r>
            <a:r>
              <a:rPr lang="en-GB" dirty="0" err="1">
                <a:solidFill>
                  <a:sysClr val="windowText" lastClr="000000"/>
                </a:solidFill>
              </a:rPr>
              <a:t>otros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caminos</a:t>
            </a:r>
            <a:r>
              <a:rPr lang="en-GB" dirty="0">
                <a:solidFill>
                  <a:sysClr val="windowText" lastClr="000000"/>
                </a:solidFill>
              </a:rPr>
              <a:t> que van </a:t>
            </a:r>
            <a:r>
              <a:rPr lang="en-GB" dirty="0" err="1">
                <a:solidFill>
                  <a:sysClr val="windowText" lastClr="000000"/>
                </a:solidFill>
              </a:rPr>
              <a:t>desde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otras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partes</a:t>
            </a:r>
            <a:r>
              <a:rPr lang="en-GB" dirty="0">
                <a:solidFill>
                  <a:sysClr val="windowText" lastClr="000000"/>
                </a:solidFill>
              </a:rPr>
              <a:t> de </a:t>
            </a:r>
            <a:r>
              <a:rPr lang="en-GB" dirty="0" err="1">
                <a:solidFill>
                  <a:sysClr val="windowText" lastClr="000000"/>
                </a:solidFill>
              </a:rPr>
              <a:t>España</a:t>
            </a:r>
            <a:r>
              <a:rPr lang="en-GB" dirty="0">
                <a:solidFill>
                  <a:sysClr val="windowText" lastClr="000000"/>
                </a:solidFill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</a:rPr>
              <a:t>como</a:t>
            </a:r>
            <a:r>
              <a:rPr lang="en-GB" dirty="0">
                <a:solidFill>
                  <a:sysClr val="windowText" lastClr="000000"/>
                </a:solidFill>
              </a:rPr>
              <a:t> Sevilla, Madrid o Barcelona.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 ¡Y </a:t>
            </a:r>
            <a:r>
              <a:rPr lang="en-GB" dirty="0" err="1">
                <a:solidFill>
                  <a:sysClr val="windowText" lastClr="000000"/>
                </a:solidFill>
              </a:rPr>
              <a:t>desde</a:t>
            </a:r>
            <a:r>
              <a:rPr lang="en-GB" dirty="0">
                <a:solidFill>
                  <a:sysClr val="windowText" lastClr="000000"/>
                </a:solidFill>
              </a:rPr>
              <a:t> Europa </a:t>
            </a:r>
            <a:r>
              <a:rPr lang="en-GB" dirty="0" err="1">
                <a:solidFill>
                  <a:sysClr val="windowText" lastClr="000000"/>
                </a:solidFill>
              </a:rPr>
              <a:t>también</a:t>
            </a:r>
            <a:r>
              <a:rPr lang="en-GB" dirty="0">
                <a:solidFill>
                  <a:sysClr val="windowText" lastClr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4278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4DCF5-689A-3D4F-B026-3F71BD405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2"/>
          <a:stretch/>
        </p:blipFill>
        <p:spPr>
          <a:xfrm>
            <a:off x="-396355" y="-27234"/>
            <a:ext cx="9936709" cy="345623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A516671-32B9-F441-A7C5-D03F889CEDE4}"/>
              </a:ext>
            </a:extLst>
          </p:cNvPr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78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F5702A-E488-D24B-BE99-D47E0C485D92}"/>
              </a:ext>
            </a:extLst>
          </p:cNvPr>
          <p:cNvGrpSpPr/>
          <p:nvPr/>
        </p:nvGrpSpPr>
        <p:grpSpPr>
          <a:xfrm>
            <a:off x="6996358" y="4006826"/>
            <a:ext cx="2112456" cy="1840934"/>
            <a:chOff x="6205926" y="4419216"/>
            <a:chExt cx="2425734" cy="21139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53F699-1550-3845-9269-12630A2167D2}"/>
                </a:ext>
              </a:extLst>
            </p:cNvPr>
            <p:cNvSpPr/>
            <p:nvPr/>
          </p:nvSpPr>
          <p:spPr>
            <a:xfrm>
              <a:off x="6387341" y="4419216"/>
              <a:ext cx="2113944" cy="2113944"/>
            </a:xfrm>
            <a:prstGeom prst="ellipse">
              <a:avLst/>
            </a:prstGeom>
            <a:solidFill>
              <a:srgbClr val="DB4D3F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F01844-C1D6-0547-93FC-4302A94DF4FE}"/>
                </a:ext>
              </a:extLst>
            </p:cNvPr>
            <p:cNvSpPr txBox="1"/>
            <p:nvPr/>
          </p:nvSpPr>
          <p:spPr>
            <a:xfrm>
              <a:off x="6205926" y="4738998"/>
              <a:ext cx="2425734" cy="123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Haz </a:t>
              </a:r>
              <a:r>
                <a:rPr lang="en-GB" b="1" dirty="0" err="1">
                  <a:solidFill>
                    <a:schemeClr val="bg1"/>
                  </a:solidFill>
                </a:rPr>
                <a:t>clic</a:t>
              </a:r>
              <a:endParaRPr lang="en-GB" b="1" dirty="0">
                <a:solidFill>
                  <a:schemeClr val="bg1"/>
                </a:solidFill>
              </a:endParaRP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   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para </a:t>
              </a:r>
              <a:r>
                <a:rPr lang="en-GB" b="1" dirty="0" err="1">
                  <a:solidFill>
                    <a:schemeClr val="bg1"/>
                  </a:solidFill>
                </a:rPr>
                <a:t>ver</a:t>
              </a:r>
              <a:r>
                <a:rPr lang="en-GB" b="1" dirty="0">
                  <a:solidFill>
                    <a:schemeClr val="bg1"/>
                  </a:solidFill>
                </a:rPr>
                <a:t> volar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 el </a:t>
              </a:r>
              <a:r>
                <a:rPr lang="en-GB" b="1" dirty="0" err="1">
                  <a:solidFill>
                    <a:schemeClr val="bg1"/>
                  </a:solidFill>
                </a:rPr>
                <a:t>botafumeiro</a:t>
              </a:r>
              <a:r>
                <a:rPr lang="en-GB" b="1" dirty="0">
                  <a:solidFill>
                    <a:schemeClr val="bg1"/>
                  </a:solidFill>
                </a:rPr>
                <a:t> 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/>
              <a:extLst>
                <a:ext uri="{FF2B5EF4-FFF2-40B4-BE49-F238E27FC236}">
                  <a16:creationId xmlns:a16="http://schemas.microsoft.com/office/drawing/2014/main" id="{018BF418-B5C2-5348-8323-EAD407846361}"/>
                </a:ext>
              </a:extLst>
            </p:cNvPr>
            <p:cNvSpPr txBox="1"/>
            <p:nvPr/>
          </p:nvSpPr>
          <p:spPr>
            <a:xfrm>
              <a:off x="6828146" y="4977986"/>
              <a:ext cx="1266621" cy="53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FFC000"/>
                  </a:solidFill>
                </a:rPr>
                <a:t>aquí</a:t>
              </a:r>
              <a:endParaRPr lang="en-US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55650" y="2695785"/>
            <a:ext cx="6818584" cy="3600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 err="1"/>
              <a:t>Esta</a:t>
            </a:r>
            <a:r>
              <a:rPr lang="en-GB" dirty="0"/>
              <a:t> es una </a:t>
            </a:r>
            <a:r>
              <a:rPr lang="en-GB" dirty="0" err="1"/>
              <a:t>ceremonia</a:t>
            </a:r>
            <a:r>
              <a:rPr lang="en-GB" dirty="0"/>
              <a:t> a la que </a:t>
            </a:r>
            <a:r>
              <a:rPr lang="en-GB" dirty="0" err="1"/>
              <a:t>acuden</a:t>
            </a:r>
            <a:r>
              <a:rPr lang="en-GB" dirty="0"/>
              <a:t> los </a:t>
            </a:r>
            <a:r>
              <a:rPr lang="en-GB" dirty="0" err="1"/>
              <a:t>peregrinos</a:t>
            </a:r>
            <a:r>
              <a:rPr lang="en-GB" dirty="0"/>
              <a:t> </a:t>
            </a:r>
            <a:r>
              <a:rPr lang="en-GB" dirty="0" err="1"/>
              <a:t>tras</a:t>
            </a:r>
            <a:r>
              <a:rPr lang="en-GB" dirty="0"/>
              <a:t> </a:t>
            </a:r>
            <a:r>
              <a:rPr lang="en-GB" dirty="0" err="1"/>
              <a:t>haber</a:t>
            </a:r>
            <a:r>
              <a:rPr lang="en-GB" dirty="0"/>
              <a:t> </a:t>
            </a:r>
            <a:r>
              <a:rPr lang="en-GB" dirty="0" err="1"/>
              <a:t>finalizado</a:t>
            </a:r>
            <a:r>
              <a:rPr lang="en-GB" dirty="0"/>
              <a:t> el Camino de Santiago. </a:t>
            </a:r>
          </a:p>
          <a:p>
            <a:endParaRPr lang="en-GB" dirty="0"/>
          </a:p>
          <a:p>
            <a:r>
              <a:rPr lang="en-GB" dirty="0"/>
              <a:t>Se </a:t>
            </a:r>
            <a:r>
              <a:rPr lang="en-GB" dirty="0" err="1"/>
              <a:t>celebra</a:t>
            </a:r>
            <a:r>
              <a:rPr lang="en-GB" dirty="0"/>
              <a:t> </a:t>
            </a:r>
            <a:r>
              <a:rPr lang="en-GB" dirty="0" err="1"/>
              <a:t>todos</a:t>
            </a:r>
            <a:r>
              <a:rPr lang="en-GB" dirty="0"/>
              <a:t> los días a las 12 de la </a:t>
            </a:r>
            <a:r>
              <a:rPr lang="en-GB" dirty="0" err="1"/>
              <a:t>mañana</a:t>
            </a:r>
            <a:r>
              <a:rPr lang="en-GB" dirty="0"/>
              <a:t>. </a:t>
            </a:r>
          </a:p>
          <a:p>
            <a:endParaRPr lang="en-GB" dirty="0"/>
          </a:p>
          <a:p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algunas</a:t>
            </a:r>
            <a:r>
              <a:rPr lang="en-GB" dirty="0"/>
              <a:t> de </a:t>
            </a: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misas</a:t>
            </a:r>
            <a:r>
              <a:rPr lang="en-GB" dirty="0"/>
              <a:t>, y solo </a:t>
            </a:r>
            <a:r>
              <a:rPr lang="en-GB" dirty="0" err="1"/>
              <a:t>en</a:t>
            </a:r>
            <a:r>
              <a:rPr lang="en-GB" dirty="0"/>
              <a:t> 12 </a:t>
            </a:r>
            <a:r>
              <a:rPr lang="en-GB" dirty="0" err="1"/>
              <a:t>ocasiones</a:t>
            </a:r>
            <a:r>
              <a:rPr lang="en-GB" dirty="0"/>
              <a:t> al </a:t>
            </a:r>
            <a:r>
              <a:rPr lang="en-GB" dirty="0" err="1"/>
              <a:t>año</a:t>
            </a:r>
            <a:r>
              <a:rPr lang="en-GB" dirty="0"/>
              <a:t>,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lugar</a:t>
            </a:r>
            <a:r>
              <a:rPr lang="en-GB" dirty="0"/>
              <a:t> un </a:t>
            </a:r>
            <a:r>
              <a:rPr lang="en-GB" dirty="0" err="1"/>
              <a:t>momento</a:t>
            </a:r>
            <a:r>
              <a:rPr lang="en-GB" dirty="0"/>
              <a:t> </a:t>
            </a:r>
            <a:r>
              <a:rPr lang="en-GB" dirty="0" err="1"/>
              <a:t>espectacular</a:t>
            </a:r>
            <a:r>
              <a:rPr lang="en-GB" dirty="0"/>
              <a:t>. ¡El </a:t>
            </a:r>
            <a:r>
              <a:rPr lang="en-GB" dirty="0" err="1"/>
              <a:t>momento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que el</a:t>
            </a:r>
            <a:r>
              <a:rPr lang="en-GB" b="1" dirty="0"/>
              <a:t> </a:t>
            </a:r>
            <a:r>
              <a:rPr lang="en-GB" b="1" dirty="0" err="1"/>
              <a:t>botafumeiro</a:t>
            </a:r>
            <a:r>
              <a:rPr lang="en-GB" b="1" dirty="0"/>
              <a:t> </a:t>
            </a:r>
            <a:r>
              <a:rPr lang="en-GB" dirty="0" err="1"/>
              <a:t>vuela</a:t>
            </a:r>
            <a:r>
              <a:rPr lang="en-GB" dirty="0"/>
              <a:t> por </a:t>
            </a:r>
            <a:r>
              <a:rPr lang="en-GB" dirty="0" err="1"/>
              <a:t>toda</a:t>
            </a:r>
            <a:r>
              <a:rPr lang="en-GB" dirty="0"/>
              <a:t> la nave de la </a:t>
            </a:r>
            <a:r>
              <a:rPr lang="en-GB" dirty="0" err="1"/>
              <a:t>catedral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/>
              <a:t>El </a:t>
            </a:r>
            <a:r>
              <a:rPr lang="en-GB" dirty="0" err="1"/>
              <a:t>botafumeiro</a:t>
            </a:r>
            <a:r>
              <a:rPr lang="en-GB" dirty="0"/>
              <a:t> es un gran </a:t>
            </a:r>
            <a:r>
              <a:rPr lang="en-GB" dirty="0" err="1"/>
              <a:t>recipiente</a:t>
            </a:r>
            <a:r>
              <a:rPr lang="en-GB" dirty="0"/>
              <a:t> que </a:t>
            </a:r>
            <a:r>
              <a:rPr lang="en-GB" dirty="0" err="1"/>
              <a:t>esparce</a:t>
            </a:r>
            <a:r>
              <a:rPr lang="en-GB" dirty="0"/>
              <a:t> </a:t>
            </a:r>
            <a:r>
              <a:rPr lang="en-GB" dirty="0" err="1"/>
              <a:t>incienso</a:t>
            </a:r>
            <a:r>
              <a:rPr lang="en-GB" dirty="0"/>
              <a:t> y </a:t>
            </a:r>
            <a:r>
              <a:rPr lang="en-GB" dirty="0" err="1"/>
              <a:t>bendice</a:t>
            </a:r>
            <a:r>
              <a:rPr lang="en-GB" dirty="0"/>
              <a:t> a </a:t>
            </a:r>
            <a:r>
              <a:rPr lang="en-GB" dirty="0" err="1"/>
              <a:t>todos</a:t>
            </a:r>
            <a:r>
              <a:rPr lang="en-GB" dirty="0"/>
              <a:t> los </a:t>
            </a:r>
            <a:r>
              <a:rPr lang="en-GB" dirty="0" err="1"/>
              <a:t>presentes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misa</a:t>
            </a:r>
            <a:r>
              <a:rPr lang="en-GB" dirty="0"/>
              <a:t>. Para </a:t>
            </a:r>
            <a:r>
              <a:rPr lang="en-GB" dirty="0" err="1"/>
              <a:t>hacerlo</a:t>
            </a:r>
            <a:r>
              <a:rPr lang="en-GB" dirty="0"/>
              <a:t> volar, se </a:t>
            </a:r>
            <a:r>
              <a:rPr lang="en-GB" dirty="0" err="1"/>
              <a:t>necesitan</a:t>
            </a:r>
            <a:r>
              <a:rPr lang="en-GB" dirty="0"/>
              <a:t> </a:t>
            </a:r>
            <a:r>
              <a:rPr lang="en-GB" dirty="0" err="1"/>
              <a:t>ocho</a:t>
            </a:r>
            <a:r>
              <a:rPr lang="en-GB" dirty="0"/>
              <a:t> </a:t>
            </a:r>
            <a:r>
              <a:rPr lang="en-GB" dirty="0" err="1"/>
              <a:t>operarios</a:t>
            </a:r>
            <a:r>
              <a:rPr lang="en-GB" dirty="0"/>
              <a:t>, </a:t>
            </a:r>
            <a:r>
              <a:rPr lang="en-GB" dirty="0" err="1"/>
              <a:t>también</a:t>
            </a:r>
            <a:r>
              <a:rPr lang="en-GB" dirty="0"/>
              <a:t> </a:t>
            </a:r>
            <a:r>
              <a:rPr lang="en-GB" dirty="0" err="1"/>
              <a:t>llamados</a:t>
            </a:r>
            <a:r>
              <a:rPr lang="en-GB" b="1" i="1" dirty="0"/>
              <a:t> </a:t>
            </a:r>
            <a:r>
              <a:rPr lang="en-GB" b="1" i="1" dirty="0" err="1"/>
              <a:t>tiraboleiros</a:t>
            </a:r>
            <a:r>
              <a:rPr lang="en-GB" dirty="0"/>
              <a:t>,</a:t>
            </a:r>
            <a:r>
              <a:rPr lang="en-GB" b="1" i="1" dirty="0"/>
              <a:t> </a:t>
            </a:r>
            <a:r>
              <a:rPr lang="en-GB" dirty="0"/>
              <a:t>y una </a:t>
            </a:r>
            <a:r>
              <a:rPr lang="en-GB" dirty="0" err="1"/>
              <a:t>cuerda</a:t>
            </a:r>
            <a:r>
              <a:rPr lang="en-GB" dirty="0"/>
              <a:t> de 62 metros.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124673" y="167109"/>
            <a:ext cx="6885124" cy="730747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La </a:t>
            </a:r>
            <a:r>
              <a:rPr lang="en-GB" dirty="0" err="1">
                <a:solidFill>
                  <a:schemeClr val="bg1"/>
                </a:solidFill>
              </a:rPr>
              <a:t>misa</a:t>
            </a:r>
            <a:r>
              <a:rPr lang="en-GB" dirty="0">
                <a:solidFill>
                  <a:schemeClr val="bg1"/>
                </a:solidFill>
              </a:rPr>
              <a:t> del </a:t>
            </a:r>
            <a:r>
              <a:rPr lang="en-GB" dirty="0" err="1">
                <a:solidFill>
                  <a:schemeClr val="bg1"/>
                </a:solidFill>
              </a:rPr>
              <a:t>peregrino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E3B12-7FDE-2140-8707-8F0FE72A7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36" y="670098"/>
            <a:ext cx="2958128" cy="22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5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064781" y="165083"/>
            <a:ext cx="7014437" cy="768383"/>
          </a:xfrm>
          <a:prstGeom prst="roundRect">
            <a:avLst>
              <a:gd name="adj" fmla="val 35251"/>
            </a:avLst>
          </a:prstGeom>
          <a:solidFill>
            <a:srgbClr val="F18215"/>
          </a:solidFill>
          <a:ln>
            <a:solidFill>
              <a:srgbClr val="FED182"/>
            </a:solidFill>
          </a:ln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La </a:t>
            </a:r>
            <a:r>
              <a:rPr lang="en-GB" dirty="0" err="1">
                <a:solidFill>
                  <a:schemeClr val="bg1"/>
                </a:solidFill>
              </a:rPr>
              <a:t>credencial</a:t>
            </a:r>
            <a:r>
              <a:rPr lang="en-GB" dirty="0">
                <a:solidFill>
                  <a:schemeClr val="bg1"/>
                </a:solidFill>
              </a:rPr>
              <a:t> del </a:t>
            </a:r>
            <a:r>
              <a:rPr lang="en-GB" dirty="0" err="1">
                <a:solidFill>
                  <a:schemeClr val="bg1"/>
                </a:solidFill>
              </a:rPr>
              <a:t>peregrino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credencial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se </a:t>
            </a:r>
            <a:r>
              <a:rPr lang="en-GB" dirty="0" err="1"/>
              <a:t>entregaba</a:t>
            </a:r>
            <a:r>
              <a:rPr lang="en-GB" dirty="0"/>
              <a:t> a los </a:t>
            </a:r>
            <a:r>
              <a:rPr lang="en-GB" dirty="0" err="1"/>
              <a:t>peregrinos</a:t>
            </a:r>
            <a:r>
              <a:rPr lang="en-GB" dirty="0"/>
              <a:t> que </a:t>
            </a:r>
            <a:r>
              <a:rPr lang="en-GB" dirty="0" err="1"/>
              <a:t>hacían</a:t>
            </a:r>
            <a:r>
              <a:rPr lang="en-GB" dirty="0"/>
              <a:t> el Camino de Santiago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Edad</a:t>
            </a:r>
            <a:r>
              <a:rPr lang="en-GB" dirty="0"/>
              <a:t> Media. Es el </a:t>
            </a:r>
            <a:r>
              <a:rPr lang="en-GB" dirty="0" err="1"/>
              <a:t>documento</a:t>
            </a:r>
            <a:r>
              <a:rPr lang="en-GB" dirty="0"/>
              <a:t> </a:t>
            </a:r>
            <a:r>
              <a:rPr lang="en-GB" dirty="0" err="1"/>
              <a:t>oficial</a:t>
            </a:r>
            <a:r>
              <a:rPr lang="en-GB" dirty="0"/>
              <a:t> que </a:t>
            </a:r>
            <a:r>
              <a:rPr lang="en-GB" dirty="0" err="1"/>
              <a:t>acredita</a:t>
            </a:r>
            <a:r>
              <a:rPr lang="en-GB" dirty="0"/>
              <a:t> que se ha </a:t>
            </a:r>
            <a:r>
              <a:rPr lang="en-GB" dirty="0" err="1"/>
              <a:t>realizado</a:t>
            </a:r>
            <a:r>
              <a:rPr lang="en-GB" dirty="0"/>
              <a:t> la </a:t>
            </a:r>
            <a:r>
              <a:rPr lang="en-GB" dirty="0" err="1"/>
              <a:t>peregrinación</a:t>
            </a:r>
            <a:r>
              <a:rPr lang="en-GB" dirty="0"/>
              <a:t> y que se ha </a:t>
            </a:r>
            <a:r>
              <a:rPr lang="en-GB" dirty="0" err="1"/>
              <a:t>llegado</a:t>
            </a:r>
            <a:r>
              <a:rPr lang="en-GB" dirty="0"/>
              <a:t> a Santiago de Compostela.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Gracias a </a:t>
            </a:r>
            <a:r>
              <a:rPr lang="en-GB" dirty="0" err="1"/>
              <a:t>esa</a:t>
            </a:r>
            <a:r>
              <a:rPr lang="en-GB" dirty="0"/>
              <a:t> </a:t>
            </a:r>
            <a:r>
              <a:rPr lang="en-GB" dirty="0" err="1"/>
              <a:t>credencial</a:t>
            </a:r>
            <a:r>
              <a:rPr lang="en-GB" dirty="0"/>
              <a:t>, los </a:t>
            </a:r>
            <a:r>
              <a:rPr lang="en-GB" dirty="0" err="1"/>
              <a:t>peregrinos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alojarse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los </a:t>
            </a:r>
            <a:r>
              <a:rPr lang="en-GB" dirty="0" err="1"/>
              <a:t>albergues</a:t>
            </a:r>
            <a:r>
              <a:rPr lang="en-GB" dirty="0"/>
              <a:t> y </a:t>
            </a:r>
            <a:r>
              <a:rPr lang="en-GB" dirty="0" err="1"/>
              <a:t>solicitar</a:t>
            </a:r>
            <a:r>
              <a:rPr lang="en-GB" dirty="0"/>
              <a:t> la </a:t>
            </a:r>
            <a:r>
              <a:rPr lang="en-GB" dirty="0" err="1"/>
              <a:t>llamada</a:t>
            </a:r>
            <a:r>
              <a:rPr lang="en-GB" dirty="0"/>
              <a:t> </a:t>
            </a:r>
            <a:r>
              <a:rPr lang="en-GB" b="1" dirty="0"/>
              <a:t>Compostela</a:t>
            </a:r>
            <a:r>
              <a:rPr lang="en-GB" dirty="0"/>
              <a:t>. </a:t>
            </a:r>
          </a:p>
          <a:p>
            <a:endParaRPr lang="en-GB" dirty="0"/>
          </a:p>
          <a:p>
            <a:r>
              <a:rPr lang="en-GB" dirty="0"/>
              <a:t>La Compostela es la </a:t>
            </a:r>
            <a:r>
              <a:rPr lang="en-GB" dirty="0" err="1"/>
              <a:t>certificación</a:t>
            </a:r>
            <a:r>
              <a:rPr lang="en-GB" dirty="0"/>
              <a:t> que se concede a </a:t>
            </a:r>
            <a:r>
              <a:rPr lang="en-GB" dirty="0" err="1"/>
              <a:t>aquellos</a:t>
            </a:r>
            <a:r>
              <a:rPr lang="en-GB" dirty="0"/>
              <a:t> </a:t>
            </a:r>
          </a:p>
          <a:p>
            <a:r>
              <a:rPr lang="en-GB" dirty="0" err="1"/>
              <a:t>peregrinos</a:t>
            </a:r>
            <a:r>
              <a:rPr lang="en-GB" dirty="0"/>
              <a:t> que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hecho</a:t>
            </a:r>
            <a:r>
              <a:rPr lang="en-GB" dirty="0"/>
              <a:t> el Camino de Santiago</a:t>
            </a:r>
          </a:p>
          <a:p>
            <a:r>
              <a:rPr lang="en-GB" dirty="0"/>
              <a:t>por </a:t>
            </a:r>
            <a:r>
              <a:rPr lang="en-GB" dirty="0" err="1"/>
              <a:t>razones</a:t>
            </a:r>
            <a:r>
              <a:rPr lang="en-GB" dirty="0"/>
              <a:t> </a:t>
            </a:r>
            <a:r>
              <a:rPr lang="en-GB" dirty="0" err="1"/>
              <a:t>cristianas</a:t>
            </a:r>
            <a:r>
              <a:rPr lang="en-GB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DE97D-518C-5C4D-8D5C-ED1DF3DE8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80">
            <a:off x="4695691" y="3575358"/>
            <a:ext cx="4317880" cy="38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1421</TotalTime>
  <Words>794</Words>
  <Application>Microsoft Macintosh PowerPoint</Application>
  <PresentationFormat>On-screen Show (4:3)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Twinkl</vt:lpstr>
      <vt:lpstr>Calibri</vt:lpstr>
      <vt:lpstr>Arial</vt:lpstr>
      <vt:lpstr>Office Theme</vt:lpstr>
      <vt:lpstr>PowerPoint Presentation</vt:lpstr>
      <vt:lpstr>¿Qué es el Camino de Santiago?</vt:lpstr>
      <vt:lpstr>¿Por qué el apóstol Santiago?</vt:lpstr>
      <vt:lpstr>La Catedral de Santiago de Compostela</vt:lpstr>
      <vt:lpstr>La Catedral de Santiago de Compostela</vt:lpstr>
      <vt:lpstr>Año Xacobeo</vt:lpstr>
      <vt:lpstr>Los Caminos de Santiago</vt:lpstr>
      <vt:lpstr>La misa del peregrino</vt:lpstr>
      <vt:lpstr>La credencial del peregrino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Katy Gaunt</dc:creator>
  <cp:lastModifiedBy>Grace Goodwin</cp:lastModifiedBy>
  <cp:revision>39</cp:revision>
  <dcterms:created xsi:type="dcterms:W3CDTF">2020-09-22T08:33:28Z</dcterms:created>
  <dcterms:modified xsi:type="dcterms:W3CDTF">2021-02-18T16:39:08Z</dcterms:modified>
</cp:coreProperties>
</file>