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6" r:id="rId4"/>
    <p:sldId id="277" r:id="rId5"/>
    <p:sldId id="272" r:id="rId6"/>
    <p:sldId id="275" r:id="rId7"/>
    <p:sldId id="278" r:id="rId8"/>
    <p:sldId id="279" r:id="rId9"/>
    <p:sldId id="257" r:id="rId10"/>
    <p:sldId id="260" r:id="rId11"/>
    <p:sldId id="271" r:id="rId12"/>
    <p:sldId id="261" r:id="rId13"/>
    <p:sldId id="274" r:id="rId14"/>
    <p:sldId id="263" r:id="rId15"/>
    <p:sldId id="264" r:id="rId16"/>
    <p:sldId id="270" r:id="rId17"/>
    <p:sldId id="265" r:id="rId18"/>
    <p:sldId id="266" r:id="rId19"/>
    <p:sldId id="268" r:id="rId20"/>
    <p:sldId id="269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3C573-3BE5-47E3-AC28-3552CA6BD59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A3645C1-E0C7-4E65-A6C5-803AB505E146}">
      <dgm:prSet phldrT="[Texto]"/>
      <dgm:spPr/>
      <dgm:t>
        <a:bodyPr/>
        <a:lstStyle/>
        <a:p>
          <a:r>
            <a:rPr lang="es-ES" dirty="0" smtClean="0"/>
            <a:t>CÉLULAS</a:t>
          </a:r>
          <a:endParaRPr lang="es-ES" dirty="0"/>
        </a:p>
      </dgm:t>
    </dgm:pt>
    <dgm:pt modelId="{EC8C1FCD-C422-4058-A1C8-82553BEF7C4D}" type="parTrans" cxnId="{DD42619B-FF45-4F0C-85CB-9E7B411D489A}">
      <dgm:prSet/>
      <dgm:spPr/>
      <dgm:t>
        <a:bodyPr/>
        <a:lstStyle/>
        <a:p>
          <a:endParaRPr lang="es-ES"/>
        </a:p>
      </dgm:t>
    </dgm:pt>
    <dgm:pt modelId="{1B7ABE2B-9486-4496-BD41-14D0B470102F}" type="sibTrans" cxnId="{DD42619B-FF45-4F0C-85CB-9E7B411D489A}">
      <dgm:prSet/>
      <dgm:spPr/>
      <dgm:t>
        <a:bodyPr/>
        <a:lstStyle/>
        <a:p>
          <a:endParaRPr lang="es-ES"/>
        </a:p>
      </dgm:t>
    </dgm:pt>
    <dgm:pt modelId="{45D1B2C4-BF02-44F0-B393-A5784559A00A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/>
            <a:t>EUCARIOTAS (células de </a:t>
          </a:r>
          <a:r>
            <a:rPr lang="es-ES" dirty="0" err="1" smtClean="0"/>
            <a:t>animais</a:t>
          </a:r>
          <a:r>
            <a:rPr lang="es-ES" dirty="0" smtClean="0"/>
            <a:t>, plantas e fungos)</a:t>
          </a:r>
          <a:endParaRPr lang="es-ES" dirty="0"/>
        </a:p>
      </dgm:t>
    </dgm:pt>
    <dgm:pt modelId="{5AB2700B-8148-46AC-981E-30B34075654D}" type="parTrans" cxnId="{F37B5B4E-99CA-49DF-9C5E-90EA91629028}">
      <dgm:prSet/>
      <dgm:spPr/>
      <dgm:t>
        <a:bodyPr/>
        <a:lstStyle/>
        <a:p>
          <a:endParaRPr lang="es-ES"/>
        </a:p>
      </dgm:t>
    </dgm:pt>
    <dgm:pt modelId="{209BAA3C-6F7F-4129-8F73-2DEF7C3A93FC}" type="sibTrans" cxnId="{F37B5B4E-99CA-49DF-9C5E-90EA91629028}">
      <dgm:prSet/>
      <dgm:spPr/>
      <dgm:t>
        <a:bodyPr/>
        <a:lstStyle/>
        <a:p>
          <a:endParaRPr lang="es-ES"/>
        </a:p>
      </dgm:t>
    </dgm:pt>
    <dgm:pt modelId="{875FC672-1E4B-4D50-81D8-9D5A298CB6C9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err="1" smtClean="0"/>
            <a:t>Teñen</a:t>
          </a:r>
          <a:r>
            <a:rPr lang="es-ES" dirty="0" smtClean="0"/>
            <a:t> diferentes partes: citoplasma,  núcleo, membrana. </a:t>
          </a:r>
          <a:endParaRPr lang="es-ES" dirty="0"/>
        </a:p>
      </dgm:t>
    </dgm:pt>
    <dgm:pt modelId="{F91AAED5-D178-4EF0-9B95-FB693271A7D2}" type="parTrans" cxnId="{FD39EB85-AA66-4D38-9EB6-BE5C7CF6006B}">
      <dgm:prSet/>
      <dgm:spPr/>
      <dgm:t>
        <a:bodyPr/>
        <a:lstStyle/>
        <a:p>
          <a:endParaRPr lang="es-ES"/>
        </a:p>
      </dgm:t>
    </dgm:pt>
    <dgm:pt modelId="{FA7CBA6D-3D1F-4A04-B62F-707183108769}" type="sibTrans" cxnId="{FD39EB85-AA66-4D38-9EB6-BE5C7CF6006B}">
      <dgm:prSet/>
      <dgm:spPr/>
      <dgm:t>
        <a:bodyPr/>
        <a:lstStyle/>
        <a:p>
          <a:endParaRPr lang="es-ES"/>
        </a:p>
      </dgm:t>
    </dgm:pt>
    <dgm:pt modelId="{7A814C2E-CDA0-4560-901A-C324258D8815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S" dirty="0" smtClean="0"/>
            <a:t>PROCARIOTAS (</a:t>
          </a:r>
          <a:r>
            <a:rPr lang="es-ES" dirty="0" err="1" smtClean="0"/>
            <a:t>exemplo</a:t>
          </a:r>
          <a:r>
            <a:rPr lang="es-ES" dirty="0" smtClean="0"/>
            <a:t>: bacterias)</a:t>
          </a:r>
          <a:endParaRPr lang="es-ES" dirty="0"/>
        </a:p>
      </dgm:t>
    </dgm:pt>
    <dgm:pt modelId="{1C8C7507-C947-41C4-B995-DFAE033349A4}" type="parTrans" cxnId="{A2D89737-3252-4A28-96AF-9B90C40818B1}">
      <dgm:prSet/>
      <dgm:spPr/>
      <dgm:t>
        <a:bodyPr/>
        <a:lstStyle/>
        <a:p>
          <a:endParaRPr lang="es-ES"/>
        </a:p>
      </dgm:t>
    </dgm:pt>
    <dgm:pt modelId="{C11408C2-B5C7-4ACD-87F6-16253DB9BE61}" type="sibTrans" cxnId="{A2D89737-3252-4A28-96AF-9B90C40818B1}">
      <dgm:prSet/>
      <dgm:spPr/>
      <dgm:t>
        <a:bodyPr/>
        <a:lstStyle/>
        <a:p>
          <a:endParaRPr lang="es-ES"/>
        </a:p>
      </dgm:t>
    </dgm:pt>
    <dgm:pt modelId="{B2E7A003-8461-4895-A29D-0F93CD7CC7BE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S" dirty="0" smtClean="0"/>
            <a:t>Non </a:t>
          </a:r>
          <a:r>
            <a:rPr lang="es-ES" dirty="0" err="1" smtClean="0"/>
            <a:t>teñen</a:t>
          </a:r>
          <a:r>
            <a:rPr lang="es-ES" dirty="0" smtClean="0"/>
            <a:t> núcleo definido</a:t>
          </a:r>
          <a:endParaRPr lang="es-ES" dirty="0"/>
        </a:p>
      </dgm:t>
    </dgm:pt>
    <dgm:pt modelId="{55CDD33D-A00C-4A04-89EA-E6874B776B3C}" type="parTrans" cxnId="{DEFF17BF-C579-4933-B922-8845A90A6AC6}">
      <dgm:prSet/>
      <dgm:spPr/>
      <dgm:t>
        <a:bodyPr/>
        <a:lstStyle/>
        <a:p>
          <a:endParaRPr lang="es-ES"/>
        </a:p>
      </dgm:t>
    </dgm:pt>
    <dgm:pt modelId="{799B1473-376B-4D41-87FC-C88F9E11F279}" type="sibTrans" cxnId="{DEFF17BF-C579-4933-B922-8845A90A6AC6}">
      <dgm:prSet/>
      <dgm:spPr/>
      <dgm:t>
        <a:bodyPr/>
        <a:lstStyle/>
        <a:p>
          <a:endParaRPr lang="es-ES"/>
        </a:p>
      </dgm:t>
    </dgm:pt>
    <dgm:pt modelId="{4B29756E-DAD9-489B-8071-A1FBBA3BE5C6}" type="pres">
      <dgm:prSet presAssocID="{AC83C573-3BE5-47E3-AC28-3552CA6BD5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53B38F-DD77-4764-A955-C73D63D41EED}" type="pres">
      <dgm:prSet presAssocID="{8A3645C1-E0C7-4E65-A6C5-803AB505E146}" presName="root1" presStyleCnt="0"/>
      <dgm:spPr/>
    </dgm:pt>
    <dgm:pt modelId="{3E54C4EE-647A-4299-A7DC-217C7D6BE8EE}" type="pres">
      <dgm:prSet presAssocID="{8A3645C1-E0C7-4E65-A6C5-803AB505E14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FE9C7D-C883-46C7-A8DA-929A91C66D23}" type="pres">
      <dgm:prSet presAssocID="{8A3645C1-E0C7-4E65-A6C5-803AB505E146}" presName="level2hierChild" presStyleCnt="0"/>
      <dgm:spPr/>
    </dgm:pt>
    <dgm:pt modelId="{8604ED60-F4E7-4321-92A5-3CAA5ED9A1BF}" type="pres">
      <dgm:prSet presAssocID="{5AB2700B-8148-46AC-981E-30B34075654D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47466CEA-B80A-49ED-90D7-BCDA969B25B4}" type="pres">
      <dgm:prSet presAssocID="{5AB2700B-8148-46AC-981E-30B34075654D}" presName="connTx" presStyleLbl="parChTrans1D2" presStyleIdx="0" presStyleCnt="2"/>
      <dgm:spPr/>
      <dgm:t>
        <a:bodyPr/>
        <a:lstStyle/>
        <a:p>
          <a:endParaRPr lang="es-ES"/>
        </a:p>
      </dgm:t>
    </dgm:pt>
    <dgm:pt modelId="{1D80EA2D-7481-46ED-A78A-8A2901E53798}" type="pres">
      <dgm:prSet presAssocID="{45D1B2C4-BF02-44F0-B393-A5784559A00A}" presName="root2" presStyleCnt="0"/>
      <dgm:spPr/>
    </dgm:pt>
    <dgm:pt modelId="{4FD77590-AD14-4629-A7EA-297A97025F33}" type="pres">
      <dgm:prSet presAssocID="{45D1B2C4-BF02-44F0-B393-A5784559A00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065BD5-E1BB-4348-A2BC-AB52E1B7A899}" type="pres">
      <dgm:prSet presAssocID="{45D1B2C4-BF02-44F0-B393-A5784559A00A}" presName="level3hierChild" presStyleCnt="0"/>
      <dgm:spPr/>
    </dgm:pt>
    <dgm:pt modelId="{2A5C97E0-862C-43A4-B6EC-543A0CE48B11}" type="pres">
      <dgm:prSet presAssocID="{F91AAED5-D178-4EF0-9B95-FB693271A7D2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AFB91BAC-CB4C-4ACD-BE45-785F54DDB76F}" type="pres">
      <dgm:prSet presAssocID="{F91AAED5-D178-4EF0-9B95-FB693271A7D2}" presName="connTx" presStyleLbl="parChTrans1D3" presStyleIdx="0" presStyleCnt="2"/>
      <dgm:spPr/>
      <dgm:t>
        <a:bodyPr/>
        <a:lstStyle/>
        <a:p>
          <a:endParaRPr lang="es-ES"/>
        </a:p>
      </dgm:t>
    </dgm:pt>
    <dgm:pt modelId="{27C84B24-7029-46D0-9F0E-A2C9EFD8987A}" type="pres">
      <dgm:prSet presAssocID="{875FC672-1E4B-4D50-81D8-9D5A298CB6C9}" presName="root2" presStyleCnt="0"/>
      <dgm:spPr/>
    </dgm:pt>
    <dgm:pt modelId="{D7A3B080-B62C-450C-B380-3D18B4E80A1E}" type="pres">
      <dgm:prSet presAssocID="{875FC672-1E4B-4D50-81D8-9D5A298CB6C9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52438-5933-4952-9DEA-0018CE412DDF}" type="pres">
      <dgm:prSet presAssocID="{875FC672-1E4B-4D50-81D8-9D5A298CB6C9}" presName="level3hierChild" presStyleCnt="0"/>
      <dgm:spPr/>
    </dgm:pt>
    <dgm:pt modelId="{472C96C6-5CD0-4B3D-B991-477969DBBAE7}" type="pres">
      <dgm:prSet presAssocID="{1C8C7507-C947-41C4-B995-DFAE033349A4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76E9D49F-BCCA-4861-80CB-893457E26367}" type="pres">
      <dgm:prSet presAssocID="{1C8C7507-C947-41C4-B995-DFAE033349A4}" presName="connTx" presStyleLbl="parChTrans1D2" presStyleIdx="1" presStyleCnt="2"/>
      <dgm:spPr/>
      <dgm:t>
        <a:bodyPr/>
        <a:lstStyle/>
        <a:p>
          <a:endParaRPr lang="es-ES"/>
        </a:p>
      </dgm:t>
    </dgm:pt>
    <dgm:pt modelId="{5D8AC0EA-FCC8-463E-BF06-06325E5AC48A}" type="pres">
      <dgm:prSet presAssocID="{7A814C2E-CDA0-4560-901A-C324258D8815}" presName="root2" presStyleCnt="0"/>
      <dgm:spPr/>
    </dgm:pt>
    <dgm:pt modelId="{18C41925-6393-4F78-8CFB-2E213B785106}" type="pres">
      <dgm:prSet presAssocID="{7A814C2E-CDA0-4560-901A-C324258D881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69353-CEE9-45A5-B1C5-C37BE42061B6}" type="pres">
      <dgm:prSet presAssocID="{7A814C2E-CDA0-4560-901A-C324258D8815}" presName="level3hierChild" presStyleCnt="0"/>
      <dgm:spPr/>
    </dgm:pt>
    <dgm:pt modelId="{211DB75F-F69B-4F69-9301-661E90F9BDC1}" type="pres">
      <dgm:prSet presAssocID="{55CDD33D-A00C-4A04-89EA-E6874B776B3C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AF534556-5628-4306-872A-E7D1A5337972}" type="pres">
      <dgm:prSet presAssocID="{55CDD33D-A00C-4A04-89EA-E6874B776B3C}" presName="connTx" presStyleLbl="parChTrans1D3" presStyleIdx="1" presStyleCnt="2"/>
      <dgm:spPr/>
      <dgm:t>
        <a:bodyPr/>
        <a:lstStyle/>
        <a:p>
          <a:endParaRPr lang="es-ES"/>
        </a:p>
      </dgm:t>
    </dgm:pt>
    <dgm:pt modelId="{32CDB5F7-43BA-4581-AC5E-42C3E9883960}" type="pres">
      <dgm:prSet presAssocID="{B2E7A003-8461-4895-A29D-0F93CD7CC7BE}" presName="root2" presStyleCnt="0"/>
      <dgm:spPr/>
    </dgm:pt>
    <dgm:pt modelId="{F6D4C08A-33B1-4AA3-A99F-DB8643B40F02}" type="pres">
      <dgm:prSet presAssocID="{B2E7A003-8461-4895-A29D-0F93CD7CC7BE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64AD4-EF4D-483D-AD13-72287CB93E37}" type="pres">
      <dgm:prSet presAssocID="{B2E7A003-8461-4895-A29D-0F93CD7CC7BE}" presName="level3hierChild" presStyleCnt="0"/>
      <dgm:spPr/>
    </dgm:pt>
  </dgm:ptLst>
  <dgm:cxnLst>
    <dgm:cxn modelId="{DEB46997-8B74-4931-92D8-7B0F9BE4193F}" type="presOf" srcId="{B2E7A003-8461-4895-A29D-0F93CD7CC7BE}" destId="{F6D4C08A-33B1-4AA3-A99F-DB8643B40F02}" srcOrd="0" destOrd="0" presId="urn:microsoft.com/office/officeart/2005/8/layout/hierarchy2"/>
    <dgm:cxn modelId="{9AAD5269-C0B7-42C7-8164-3618AD35F5B7}" type="presOf" srcId="{5AB2700B-8148-46AC-981E-30B34075654D}" destId="{8604ED60-F4E7-4321-92A5-3CAA5ED9A1BF}" srcOrd="0" destOrd="0" presId="urn:microsoft.com/office/officeart/2005/8/layout/hierarchy2"/>
    <dgm:cxn modelId="{DD42619B-FF45-4F0C-85CB-9E7B411D489A}" srcId="{AC83C573-3BE5-47E3-AC28-3552CA6BD593}" destId="{8A3645C1-E0C7-4E65-A6C5-803AB505E146}" srcOrd="0" destOrd="0" parTransId="{EC8C1FCD-C422-4058-A1C8-82553BEF7C4D}" sibTransId="{1B7ABE2B-9486-4496-BD41-14D0B470102F}"/>
    <dgm:cxn modelId="{A2D89737-3252-4A28-96AF-9B90C40818B1}" srcId="{8A3645C1-E0C7-4E65-A6C5-803AB505E146}" destId="{7A814C2E-CDA0-4560-901A-C324258D8815}" srcOrd="1" destOrd="0" parTransId="{1C8C7507-C947-41C4-B995-DFAE033349A4}" sibTransId="{C11408C2-B5C7-4ACD-87F6-16253DB9BE61}"/>
    <dgm:cxn modelId="{B3D3F40D-4F8B-415F-B217-B6D166244907}" type="presOf" srcId="{F91AAED5-D178-4EF0-9B95-FB693271A7D2}" destId="{2A5C97E0-862C-43A4-B6EC-543A0CE48B11}" srcOrd="0" destOrd="0" presId="urn:microsoft.com/office/officeart/2005/8/layout/hierarchy2"/>
    <dgm:cxn modelId="{8A94B9A8-5697-4C30-AEF7-26B5FDDEA6A4}" type="presOf" srcId="{8A3645C1-E0C7-4E65-A6C5-803AB505E146}" destId="{3E54C4EE-647A-4299-A7DC-217C7D6BE8EE}" srcOrd="0" destOrd="0" presId="urn:microsoft.com/office/officeart/2005/8/layout/hierarchy2"/>
    <dgm:cxn modelId="{FD39EB85-AA66-4D38-9EB6-BE5C7CF6006B}" srcId="{45D1B2C4-BF02-44F0-B393-A5784559A00A}" destId="{875FC672-1E4B-4D50-81D8-9D5A298CB6C9}" srcOrd="0" destOrd="0" parTransId="{F91AAED5-D178-4EF0-9B95-FB693271A7D2}" sibTransId="{FA7CBA6D-3D1F-4A04-B62F-707183108769}"/>
    <dgm:cxn modelId="{F095E351-19AB-47A1-A5D3-30E9FD8016A2}" type="presOf" srcId="{1C8C7507-C947-41C4-B995-DFAE033349A4}" destId="{76E9D49F-BCCA-4861-80CB-893457E26367}" srcOrd="1" destOrd="0" presId="urn:microsoft.com/office/officeart/2005/8/layout/hierarchy2"/>
    <dgm:cxn modelId="{02186613-744E-445E-AB82-86A8DA0DF6BE}" type="presOf" srcId="{55CDD33D-A00C-4A04-89EA-E6874B776B3C}" destId="{AF534556-5628-4306-872A-E7D1A5337972}" srcOrd="1" destOrd="0" presId="urn:microsoft.com/office/officeart/2005/8/layout/hierarchy2"/>
    <dgm:cxn modelId="{AE8404FD-E393-4351-87FE-C5E5B3EA1241}" type="presOf" srcId="{875FC672-1E4B-4D50-81D8-9D5A298CB6C9}" destId="{D7A3B080-B62C-450C-B380-3D18B4E80A1E}" srcOrd="0" destOrd="0" presId="urn:microsoft.com/office/officeart/2005/8/layout/hierarchy2"/>
    <dgm:cxn modelId="{C250978E-6ADB-4FBD-BB36-F3D6AD00C6AD}" type="presOf" srcId="{1C8C7507-C947-41C4-B995-DFAE033349A4}" destId="{472C96C6-5CD0-4B3D-B991-477969DBBAE7}" srcOrd="0" destOrd="0" presId="urn:microsoft.com/office/officeart/2005/8/layout/hierarchy2"/>
    <dgm:cxn modelId="{D1A2D8EF-FC97-42D0-B4BC-9A1699E2BD28}" type="presOf" srcId="{5AB2700B-8148-46AC-981E-30B34075654D}" destId="{47466CEA-B80A-49ED-90D7-BCDA969B25B4}" srcOrd="1" destOrd="0" presId="urn:microsoft.com/office/officeart/2005/8/layout/hierarchy2"/>
    <dgm:cxn modelId="{E5DF6940-E529-41DC-BB9D-AC18F65425FE}" type="presOf" srcId="{45D1B2C4-BF02-44F0-B393-A5784559A00A}" destId="{4FD77590-AD14-4629-A7EA-297A97025F33}" srcOrd="0" destOrd="0" presId="urn:microsoft.com/office/officeart/2005/8/layout/hierarchy2"/>
    <dgm:cxn modelId="{DEFF17BF-C579-4933-B922-8845A90A6AC6}" srcId="{7A814C2E-CDA0-4560-901A-C324258D8815}" destId="{B2E7A003-8461-4895-A29D-0F93CD7CC7BE}" srcOrd="0" destOrd="0" parTransId="{55CDD33D-A00C-4A04-89EA-E6874B776B3C}" sibTransId="{799B1473-376B-4D41-87FC-C88F9E11F279}"/>
    <dgm:cxn modelId="{F37B5B4E-99CA-49DF-9C5E-90EA91629028}" srcId="{8A3645C1-E0C7-4E65-A6C5-803AB505E146}" destId="{45D1B2C4-BF02-44F0-B393-A5784559A00A}" srcOrd="0" destOrd="0" parTransId="{5AB2700B-8148-46AC-981E-30B34075654D}" sibTransId="{209BAA3C-6F7F-4129-8F73-2DEF7C3A93FC}"/>
    <dgm:cxn modelId="{179D0826-7DB5-4155-9480-72CC40CABC4A}" type="presOf" srcId="{7A814C2E-CDA0-4560-901A-C324258D8815}" destId="{18C41925-6393-4F78-8CFB-2E213B785106}" srcOrd="0" destOrd="0" presId="urn:microsoft.com/office/officeart/2005/8/layout/hierarchy2"/>
    <dgm:cxn modelId="{FDB8BBEE-16B0-4DE0-97C3-B1A63A3109FD}" type="presOf" srcId="{AC83C573-3BE5-47E3-AC28-3552CA6BD593}" destId="{4B29756E-DAD9-489B-8071-A1FBBA3BE5C6}" srcOrd="0" destOrd="0" presId="urn:microsoft.com/office/officeart/2005/8/layout/hierarchy2"/>
    <dgm:cxn modelId="{742B44C7-F9EA-4B39-9B8C-1B70FAA238E7}" type="presOf" srcId="{F91AAED5-D178-4EF0-9B95-FB693271A7D2}" destId="{AFB91BAC-CB4C-4ACD-BE45-785F54DDB76F}" srcOrd="1" destOrd="0" presId="urn:microsoft.com/office/officeart/2005/8/layout/hierarchy2"/>
    <dgm:cxn modelId="{8B6CF689-C15E-41B7-AECC-201DAA6D9F94}" type="presOf" srcId="{55CDD33D-A00C-4A04-89EA-E6874B776B3C}" destId="{211DB75F-F69B-4F69-9301-661E90F9BDC1}" srcOrd="0" destOrd="0" presId="urn:microsoft.com/office/officeart/2005/8/layout/hierarchy2"/>
    <dgm:cxn modelId="{D1B901F3-9D77-4D2E-864B-BE37C8B1157F}" type="presParOf" srcId="{4B29756E-DAD9-489B-8071-A1FBBA3BE5C6}" destId="{7753B38F-DD77-4764-A955-C73D63D41EED}" srcOrd="0" destOrd="0" presId="urn:microsoft.com/office/officeart/2005/8/layout/hierarchy2"/>
    <dgm:cxn modelId="{269F2EB0-E034-4A62-931B-F30537219AB7}" type="presParOf" srcId="{7753B38F-DD77-4764-A955-C73D63D41EED}" destId="{3E54C4EE-647A-4299-A7DC-217C7D6BE8EE}" srcOrd="0" destOrd="0" presId="urn:microsoft.com/office/officeart/2005/8/layout/hierarchy2"/>
    <dgm:cxn modelId="{1BBD4281-63D5-4CA1-84DE-88E00175B5FB}" type="presParOf" srcId="{7753B38F-DD77-4764-A955-C73D63D41EED}" destId="{7BFE9C7D-C883-46C7-A8DA-929A91C66D23}" srcOrd="1" destOrd="0" presId="urn:microsoft.com/office/officeart/2005/8/layout/hierarchy2"/>
    <dgm:cxn modelId="{572C5327-17D1-44BC-9545-BFC3B71185DA}" type="presParOf" srcId="{7BFE9C7D-C883-46C7-A8DA-929A91C66D23}" destId="{8604ED60-F4E7-4321-92A5-3CAA5ED9A1BF}" srcOrd="0" destOrd="0" presId="urn:microsoft.com/office/officeart/2005/8/layout/hierarchy2"/>
    <dgm:cxn modelId="{C2967432-AB0F-4900-A2C2-BC511B8D613A}" type="presParOf" srcId="{8604ED60-F4E7-4321-92A5-3CAA5ED9A1BF}" destId="{47466CEA-B80A-49ED-90D7-BCDA969B25B4}" srcOrd="0" destOrd="0" presId="urn:microsoft.com/office/officeart/2005/8/layout/hierarchy2"/>
    <dgm:cxn modelId="{E4A55D92-3C3A-4095-9EA4-2D56CD7163B4}" type="presParOf" srcId="{7BFE9C7D-C883-46C7-A8DA-929A91C66D23}" destId="{1D80EA2D-7481-46ED-A78A-8A2901E53798}" srcOrd="1" destOrd="0" presId="urn:microsoft.com/office/officeart/2005/8/layout/hierarchy2"/>
    <dgm:cxn modelId="{96027888-8059-4D80-8F49-B7847077DF8F}" type="presParOf" srcId="{1D80EA2D-7481-46ED-A78A-8A2901E53798}" destId="{4FD77590-AD14-4629-A7EA-297A97025F33}" srcOrd="0" destOrd="0" presId="urn:microsoft.com/office/officeart/2005/8/layout/hierarchy2"/>
    <dgm:cxn modelId="{14C74ECC-1BB2-4E4B-BB70-6CBD2B9D919E}" type="presParOf" srcId="{1D80EA2D-7481-46ED-A78A-8A2901E53798}" destId="{40065BD5-E1BB-4348-A2BC-AB52E1B7A899}" srcOrd="1" destOrd="0" presId="urn:microsoft.com/office/officeart/2005/8/layout/hierarchy2"/>
    <dgm:cxn modelId="{1B0CA8BF-F212-4821-B7F4-100E2322A996}" type="presParOf" srcId="{40065BD5-E1BB-4348-A2BC-AB52E1B7A899}" destId="{2A5C97E0-862C-43A4-B6EC-543A0CE48B11}" srcOrd="0" destOrd="0" presId="urn:microsoft.com/office/officeart/2005/8/layout/hierarchy2"/>
    <dgm:cxn modelId="{3CDB12BD-D926-4570-B600-12F0AFEAFB38}" type="presParOf" srcId="{2A5C97E0-862C-43A4-B6EC-543A0CE48B11}" destId="{AFB91BAC-CB4C-4ACD-BE45-785F54DDB76F}" srcOrd="0" destOrd="0" presId="urn:microsoft.com/office/officeart/2005/8/layout/hierarchy2"/>
    <dgm:cxn modelId="{4EE4BA0E-FC03-47C0-9699-6803A08FE523}" type="presParOf" srcId="{40065BD5-E1BB-4348-A2BC-AB52E1B7A899}" destId="{27C84B24-7029-46D0-9F0E-A2C9EFD8987A}" srcOrd="1" destOrd="0" presId="urn:microsoft.com/office/officeart/2005/8/layout/hierarchy2"/>
    <dgm:cxn modelId="{8F6D8963-8B4B-424C-82AF-18805BF3116A}" type="presParOf" srcId="{27C84B24-7029-46D0-9F0E-A2C9EFD8987A}" destId="{D7A3B080-B62C-450C-B380-3D18B4E80A1E}" srcOrd="0" destOrd="0" presId="urn:microsoft.com/office/officeart/2005/8/layout/hierarchy2"/>
    <dgm:cxn modelId="{D01E9A0F-8229-4527-9F8C-95D8310093F7}" type="presParOf" srcId="{27C84B24-7029-46D0-9F0E-A2C9EFD8987A}" destId="{5C152438-5933-4952-9DEA-0018CE412DDF}" srcOrd="1" destOrd="0" presId="urn:microsoft.com/office/officeart/2005/8/layout/hierarchy2"/>
    <dgm:cxn modelId="{881C77CD-AECD-4399-A0B1-A255003221C8}" type="presParOf" srcId="{7BFE9C7D-C883-46C7-A8DA-929A91C66D23}" destId="{472C96C6-5CD0-4B3D-B991-477969DBBAE7}" srcOrd="2" destOrd="0" presId="urn:microsoft.com/office/officeart/2005/8/layout/hierarchy2"/>
    <dgm:cxn modelId="{2CE7718F-1474-4557-9C4E-A8F32425DFA5}" type="presParOf" srcId="{472C96C6-5CD0-4B3D-B991-477969DBBAE7}" destId="{76E9D49F-BCCA-4861-80CB-893457E26367}" srcOrd="0" destOrd="0" presId="urn:microsoft.com/office/officeart/2005/8/layout/hierarchy2"/>
    <dgm:cxn modelId="{7E87835E-F188-4C00-A5B4-8D83B2D9A2BA}" type="presParOf" srcId="{7BFE9C7D-C883-46C7-A8DA-929A91C66D23}" destId="{5D8AC0EA-FCC8-463E-BF06-06325E5AC48A}" srcOrd="3" destOrd="0" presId="urn:microsoft.com/office/officeart/2005/8/layout/hierarchy2"/>
    <dgm:cxn modelId="{B5EB254F-41B6-4E3A-BCC6-9275F0519DDF}" type="presParOf" srcId="{5D8AC0EA-FCC8-463E-BF06-06325E5AC48A}" destId="{18C41925-6393-4F78-8CFB-2E213B785106}" srcOrd="0" destOrd="0" presId="urn:microsoft.com/office/officeart/2005/8/layout/hierarchy2"/>
    <dgm:cxn modelId="{3BCFAC6C-8839-4928-A642-A79F0669A276}" type="presParOf" srcId="{5D8AC0EA-FCC8-463E-BF06-06325E5AC48A}" destId="{66769353-CEE9-45A5-B1C5-C37BE42061B6}" srcOrd="1" destOrd="0" presId="urn:microsoft.com/office/officeart/2005/8/layout/hierarchy2"/>
    <dgm:cxn modelId="{5918D9C4-FA72-4936-B88F-AF9FB791338A}" type="presParOf" srcId="{66769353-CEE9-45A5-B1C5-C37BE42061B6}" destId="{211DB75F-F69B-4F69-9301-661E90F9BDC1}" srcOrd="0" destOrd="0" presId="urn:microsoft.com/office/officeart/2005/8/layout/hierarchy2"/>
    <dgm:cxn modelId="{14E92D5E-FD43-4FDA-8F4E-67650AE838F1}" type="presParOf" srcId="{211DB75F-F69B-4F69-9301-661E90F9BDC1}" destId="{AF534556-5628-4306-872A-E7D1A5337972}" srcOrd="0" destOrd="0" presId="urn:microsoft.com/office/officeart/2005/8/layout/hierarchy2"/>
    <dgm:cxn modelId="{E060A701-40B6-4A8A-9016-ADD6C2BE6BBF}" type="presParOf" srcId="{66769353-CEE9-45A5-B1C5-C37BE42061B6}" destId="{32CDB5F7-43BA-4581-AC5E-42C3E9883960}" srcOrd="1" destOrd="0" presId="urn:microsoft.com/office/officeart/2005/8/layout/hierarchy2"/>
    <dgm:cxn modelId="{346E4EAE-B640-46F6-9AF9-BB37E163D546}" type="presParOf" srcId="{32CDB5F7-43BA-4581-AC5E-42C3E9883960}" destId="{F6D4C08A-33B1-4AA3-A99F-DB8643B40F02}" srcOrd="0" destOrd="0" presId="urn:microsoft.com/office/officeart/2005/8/layout/hierarchy2"/>
    <dgm:cxn modelId="{7D06F863-43DA-486D-ABBF-B2C1A4F15307}" type="presParOf" srcId="{32CDB5F7-43BA-4581-AC5E-42C3E9883960}" destId="{AAE64AD4-EF4D-483D-AD13-72287CB93E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C4EE-647A-4299-A7DC-217C7D6BE8EE}">
      <dsp:nvSpPr>
        <dsp:cNvPr id="0" name=""/>
        <dsp:cNvSpPr/>
      </dsp:nvSpPr>
      <dsp:spPr>
        <a:xfrm>
          <a:off x="4305" y="894171"/>
          <a:ext cx="2106053" cy="1053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CÉLULAS</a:t>
          </a:r>
          <a:endParaRPr lang="es-ES" sz="1800" kern="1200" dirty="0"/>
        </a:p>
      </dsp:txBody>
      <dsp:txXfrm>
        <a:off x="35147" y="925013"/>
        <a:ext cx="2044369" cy="991342"/>
      </dsp:txXfrm>
    </dsp:sp>
    <dsp:sp modelId="{8604ED60-F4E7-4321-92A5-3CAA5ED9A1BF}">
      <dsp:nvSpPr>
        <dsp:cNvPr id="0" name=""/>
        <dsp:cNvSpPr/>
      </dsp:nvSpPr>
      <dsp:spPr>
        <a:xfrm rot="19457599">
          <a:off x="2012847" y="1084584"/>
          <a:ext cx="1037445" cy="66708"/>
        </a:xfrm>
        <a:custGeom>
          <a:avLst/>
          <a:gdLst/>
          <a:ahLst/>
          <a:cxnLst/>
          <a:rect l="0" t="0" r="0" b="0"/>
          <a:pathLst>
            <a:path>
              <a:moveTo>
                <a:pt x="0" y="33354"/>
              </a:moveTo>
              <a:lnTo>
                <a:pt x="1037445" y="333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05634" y="1092003"/>
        <a:ext cx="51872" cy="51872"/>
      </dsp:txXfrm>
    </dsp:sp>
    <dsp:sp modelId="{4FD77590-AD14-4629-A7EA-297A97025F33}">
      <dsp:nvSpPr>
        <dsp:cNvPr id="0" name=""/>
        <dsp:cNvSpPr/>
      </dsp:nvSpPr>
      <dsp:spPr>
        <a:xfrm>
          <a:off x="2952781" y="288680"/>
          <a:ext cx="2106053" cy="105302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EUCARIOTAS (células de </a:t>
          </a:r>
          <a:r>
            <a:rPr lang="es-ES" sz="1800" kern="1200" dirty="0" err="1" smtClean="0"/>
            <a:t>animais</a:t>
          </a:r>
          <a:r>
            <a:rPr lang="es-ES" sz="1800" kern="1200" dirty="0" smtClean="0"/>
            <a:t>, plantas e fungos)</a:t>
          </a:r>
          <a:endParaRPr lang="es-ES" sz="1800" kern="1200" dirty="0"/>
        </a:p>
      </dsp:txBody>
      <dsp:txXfrm>
        <a:off x="2983623" y="319522"/>
        <a:ext cx="2044369" cy="991342"/>
      </dsp:txXfrm>
    </dsp:sp>
    <dsp:sp modelId="{2A5C97E0-862C-43A4-B6EC-543A0CE48B11}">
      <dsp:nvSpPr>
        <dsp:cNvPr id="0" name=""/>
        <dsp:cNvSpPr/>
      </dsp:nvSpPr>
      <dsp:spPr>
        <a:xfrm>
          <a:off x="5058834" y="781839"/>
          <a:ext cx="842421" cy="66708"/>
        </a:xfrm>
        <a:custGeom>
          <a:avLst/>
          <a:gdLst/>
          <a:ahLst/>
          <a:cxnLst/>
          <a:rect l="0" t="0" r="0" b="0"/>
          <a:pathLst>
            <a:path>
              <a:moveTo>
                <a:pt x="0" y="33354"/>
              </a:moveTo>
              <a:lnTo>
                <a:pt x="842421" y="333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458985" y="794133"/>
        <a:ext cx="42121" cy="42121"/>
      </dsp:txXfrm>
    </dsp:sp>
    <dsp:sp modelId="{D7A3B080-B62C-450C-B380-3D18B4E80A1E}">
      <dsp:nvSpPr>
        <dsp:cNvPr id="0" name=""/>
        <dsp:cNvSpPr/>
      </dsp:nvSpPr>
      <dsp:spPr>
        <a:xfrm>
          <a:off x="5901256" y="288680"/>
          <a:ext cx="2106053" cy="105302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Teñen</a:t>
          </a:r>
          <a:r>
            <a:rPr lang="es-ES" sz="1800" kern="1200" dirty="0" smtClean="0"/>
            <a:t> diferentes partes: citoplasma,  núcleo, membrana. </a:t>
          </a:r>
          <a:endParaRPr lang="es-ES" sz="1800" kern="1200" dirty="0"/>
        </a:p>
      </dsp:txBody>
      <dsp:txXfrm>
        <a:off x="5932098" y="319522"/>
        <a:ext cx="2044369" cy="991342"/>
      </dsp:txXfrm>
    </dsp:sp>
    <dsp:sp modelId="{472C96C6-5CD0-4B3D-B991-477969DBBAE7}">
      <dsp:nvSpPr>
        <dsp:cNvPr id="0" name=""/>
        <dsp:cNvSpPr/>
      </dsp:nvSpPr>
      <dsp:spPr>
        <a:xfrm rot="2142401">
          <a:off x="2012847" y="1690075"/>
          <a:ext cx="1037445" cy="66708"/>
        </a:xfrm>
        <a:custGeom>
          <a:avLst/>
          <a:gdLst/>
          <a:ahLst/>
          <a:cxnLst/>
          <a:rect l="0" t="0" r="0" b="0"/>
          <a:pathLst>
            <a:path>
              <a:moveTo>
                <a:pt x="0" y="33354"/>
              </a:moveTo>
              <a:lnTo>
                <a:pt x="1037445" y="333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05634" y="1697493"/>
        <a:ext cx="51872" cy="51872"/>
      </dsp:txXfrm>
    </dsp:sp>
    <dsp:sp modelId="{18C41925-6393-4F78-8CFB-2E213B785106}">
      <dsp:nvSpPr>
        <dsp:cNvPr id="0" name=""/>
        <dsp:cNvSpPr/>
      </dsp:nvSpPr>
      <dsp:spPr>
        <a:xfrm>
          <a:off x="2952781" y="1499661"/>
          <a:ext cx="2106053" cy="105302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PROCARIOTAS (</a:t>
          </a:r>
          <a:r>
            <a:rPr lang="es-ES" sz="1800" kern="1200" dirty="0" err="1" smtClean="0"/>
            <a:t>exemplo</a:t>
          </a:r>
          <a:r>
            <a:rPr lang="es-ES" sz="1800" kern="1200" dirty="0" smtClean="0"/>
            <a:t>: bacterias)</a:t>
          </a:r>
          <a:endParaRPr lang="es-ES" sz="1800" kern="1200" dirty="0"/>
        </a:p>
      </dsp:txBody>
      <dsp:txXfrm>
        <a:off x="2983623" y="1530503"/>
        <a:ext cx="2044369" cy="991342"/>
      </dsp:txXfrm>
    </dsp:sp>
    <dsp:sp modelId="{211DB75F-F69B-4F69-9301-661E90F9BDC1}">
      <dsp:nvSpPr>
        <dsp:cNvPr id="0" name=""/>
        <dsp:cNvSpPr/>
      </dsp:nvSpPr>
      <dsp:spPr>
        <a:xfrm>
          <a:off x="5058834" y="1992820"/>
          <a:ext cx="842421" cy="66708"/>
        </a:xfrm>
        <a:custGeom>
          <a:avLst/>
          <a:gdLst/>
          <a:ahLst/>
          <a:cxnLst/>
          <a:rect l="0" t="0" r="0" b="0"/>
          <a:pathLst>
            <a:path>
              <a:moveTo>
                <a:pt x="0" y="33354"/>
              </a:moveTo>
              <a:lnTo>
                <a:pt x="842421" y="333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458985" y="2005114"/>
        <a:ext cx="42121" cy="42121"/>
      </dsp:txXfrm>
    </dsp:sp>
    <dsp:sp modelId="{F6D4C08A-33B1-4AA3-A99F-DB8643B40F02}">
      <dsp:nvSpPr>
        <dsp:cNvPr id="0" name=""/>
        <dsp:cNvSpPr/>
      </dsp:nvSpPr>
      <dsp:spPr>
        <a:xfrm>
          <a:off x="5901256" y="1499661"/>
          <a:ext cx="2106053" cy="105302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Non </a:t>
          </a:r>
          <a:r>
            <a:rPr lang="es-ES" sz="1800" kern="1200" dirty="0" err="1" smtClean="0"/>
            <a:t>teñen</a:t>
          </a:r>
          <a:r>
            <a:rPr lang="es-ES" sz="1800" kern="1200" dirty="0" smtClean="0"/>
            <a:t> núcleo definido</a:t>
          </a:r>
          <a:endParaRPr lang="es-ES" sz="1800" kern="1200" dirty="0"/>
        </a:p>
      </dsp:txBody>
      <dsp:txXfrm>
        <a:off x="5932098" y="1530503"/>
        <a:ext cx="2044369" cy="991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E601-3FB1-4023-99A3-E39E7D9D30EC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50751D-5444-4B6B-98EC-EB5700608A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E601-3FB1-4023-99A3-E39E7D9D30EC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751D-5444-4B6B-98EC-EB5700608A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E601-3FB1-4023-99A3-E39E7D9D30EC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751D-5444-4B6B-98EC-EB5700608A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E601-3FB1-4023-99A3-E39E7D9D30EC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50751D-5444-4B6B-98EC-EB5700608A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E601-3FB1-4023-99A3-E39E7D9D30EC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751D-5444-4B6B-98EC-EB5700608A9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E601-3FB1-4023-99A3-E39E7D9D30EC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751D-5444-4B6B-98EC-EB5700608A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E601-3FB1-4023-99A3-E39E7D9D30EC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50751D-5444-4B6B-98EC-EB5700608A98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E601-3FB1-4023-99A3-E39E7D9D30EC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751D-5444-4B6B-98EC-EB5700608A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E601-3FB1-4023-99A3-E39E7D9D30EC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751D-5444-4B6B-98EC-EB5700608A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E601-3FB1-4023-99A3-E39E7D9D30EC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751D-5444-4B6B-98EC-EB5700608A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E601-3FB1-4023-99A3-E39E7D9D30EC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751D-5444-4B6B-98EC-EB5700608A98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AEE601-3FB1-4023-99A3-E39E7D9D30EC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50751D-5444-4B6B-98EC-EB5700608A98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iclaseenlanube.wordpress.com/cnatur/los-seres-vivos/la-clul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ntadeandalucia.es/averroes/centros-tic/41009470/helvia/aula/archivos/repositorio/0/190/html/recursos/la/U01/pages/recursos/143175_P10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ntadeandalucia.es/averroes/centros-tic/41009470/helvia/aula/archivos/repositorio/0/190/html/recursos/la/U01/pages/recursos/143175_P11_1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%C3%81cido_desoxirribonucleico" TargetMode="External"/><Relationship Id="rId3" Type="http://schemas.openxmlformats.org/officeDocument/2006/relationships/hyperlink" Target="https://es.wikipedia.org/wiki/Eucariotas" TargetMode="External"/><Relationship Id="rId7" Type="http://schemas.openxmlformats.org/officeDocument/2006/relationships/hyperlink" Target="https://es.wikipedia.org/wiki/Envoltura_nuclear" TargetMode="External"/><Relationship Id="rId2" Type="http://schemas.openxmlformats.org/officeDocument/2006/relationships/hyperlink" Target="https://es.wikipedia.org/wiki/C%C3%A9lul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N%C3%BAcleo_celular" TargetMode="External"/><Relationship Id="rId5" Type="http://schemas.openxmlformats.org/officeDocument/2006/relationships/hyperlink" Target="https://es.wikipedia.org/wiki/Membrana_lip%C3%ADdica" TargetMode="External"/><Relationship Id="rId10" Type="http://schemas.openxmlformats.org/officeDocument/2006/relationships/image" Target="../media/image5.gif"/><Relationship Id="rId4" Type="http://schemas.openxmlformats.org/officeDocument/2006/relationships/hyperlink" Target="https://es.wikipedia.org/wiki/Citoplasma" TargetMode="External"/><Relationship Id="rId9" Type="http://schemas.openxmlformats.org/officeDocument/2006/relationships/hyperlink" Target="https://es.wikipedia.org/wiki/C%C3%A9lulas_procariota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Ciencias da </a:t>
            </a:r>
            <a:r>
              <a:rPr lang="es-ES" dirty="0" err="1" smtClean="0"/>
              <a:t>natureza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Unidade</a:t>
            </a:r>
            <a:r>
              <a:rPr lang="es-ES" dirty="0" smtClean="0"/>
              <a:t> 4 A organización dos seres vivos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4013329" cy="334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25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de la célula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7"/>
            <a:ext cx="398734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422" y="1844824"/>
            <a:ext cx="4790276" cy="205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75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élulas animales y vegetales representadas con plastilina - Colegio San  Cristóbal Castell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17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de la célula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81" y="1860880"/>
            <a:ext cx="4069395" cy="380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86794"/>
            <a:ext cx="5110306" cy="125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915816" y="5733256"/>
            <a:ext cx="6012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VÍDEO FOTOSÍNTESE: https://www.youtube.com/watch?v=RFCG5p-bcxE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85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257488" cy="62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62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PÁXINA WEB PARA PRACTICAR CONTIDOS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https://miclaseenlanube.wordpress.com/cnatur/los-seres-vivos/la-clula</a:t>
            </a:r>
            <a:r>
              <a:rPr lang="es-ES" dirty="0" smtClean="0">
                <a:hlinkClick r:id="rId2"/>
              </a:rPr>
              <a:t>/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46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OS TECIDOS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3"/>
            <a:ext cx="8587680" cy="2882950"/>
          </a:xfrm>
        </p:spPr>
        <p:txBody>
          <a:bodyPr/>
          <a:lstStyle/>
          <a:p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www.juntadeandalucia.es/averroes/centros-tic/41009470/helvia/aula/archivos/repositorio/0/190/html/recursos/la/U01/pages/recursos/143175_P10.html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715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NIVEL DE ORGANIZACIÓN DOS SERES VIVOS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www.juntadeandalucia.es/averroes/centros-tic/41009470/helvia/aula/archivos/repositorio/0/190/html/recursos/la/U01/pages/recursos/143175_P11_1.html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86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TECIDOS ANIMAIS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2178844"/>
            <a:ext cx="798576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27784" y="5248028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TECIDO ÓSEO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827584" y="1484784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SANGUE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491880" y="2492896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TECIDO ADIPOSO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5868144" y="5288028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TECIDO NERVIOSOS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5868144" y="1340768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TECIDO MUSCULAR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251520" y="6021288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TECIDO EPITELIAL</a:t>
            </a:r>
            <a:endParaRPr lang="es-ES" dirty="0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2339752" y="2132856"/>
            <a:ext cx="43204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10" idx="0"/>
          </p:cNvCxnSpPr>
          <p:nvPr/>
        </p:nvCxnSpPr>
        <p:spPr>
          <a:xfrm flipV="1">
            <a:off x="1619672" y="5013176"/>
            <a:ext cx="28803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 flipV="1">
            <a:off x="4283968" y="4797152"/>
            <a:ext cx="144016" cy="450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8" idx="0"/>
          </p:cNvCxnSpPr>
          <p:nvPr/>
        </p:nvCxnSpPr>
        <p:spPr>
          <a:xfrm flipH="1" flipV="1">
            <a:off x="6660232" y="4797152"/>
            <a:ext cx="576064" cy="490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7308304" y="1988840"/>
            <a:ext cx="7200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4716016" y="314096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TECIDOS ANIMAIS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2178844"/>
            <a:ext cx="798576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27784" y="5248028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TECIDO </a:t>
            </a:r>
            <a:r>
              <a:rPr lang="es-ES" dirty="0" err="1" smtClean="0"/>
              <a:t>Ó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827584" y="1484784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491880" y="2492896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TECIDO ADIPOSO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5868144" y="5288028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TECIDO N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5868144" y="1340768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TECIDO M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251520" y="6021288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TECIDO E</a:t>
            </a:r>
            <a:endParaRPr lang="es-ES" dirty="0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2339752" y="2132856"/>
            <a:ext cx="43204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10" idx="0"/>
          </p:cNvCxnSpPr>
          <p:nvPr/>
        </p:nvCxnSpPr>
        <p:spPr>
          <a:xfrm flipV="1">
            <a:off x="1619672" y="5013176"/>
            <a:ext cx="28803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 flipV="1">
            <a:off x="4283968" y="4797152"/>
            <a:ext cx="144016" cy="450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8" idx="0"/>
          </p:cNvCxnSpPr>
          <p:nvPr/>
        </p:nvCxnSpPr>
        <p:spPr>
          <a:xfrm flipH="1" flipV="1">
            <a:off x="6660232" y="4797152"/>
            <a:ext cx="576064" cy="490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7308304" y="1988840"/>
            <a:ext cx="7200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4716016" y="314096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71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" y="466170"/>
            <a:ext cx="8099350" cy="60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1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 células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As células son as </a:t>
            </a:r>
            <a:r>
              <a:rPr lang="es-ES" b="1" dirty="0" smtClean="0"/>
              <a:t>unidades </a:t>
            </a:r>
            <a:r>
              <a:rPr lang="es-ES" b="1" dirty="0" err="1" smtClean="0"/>
              <a:t>máis</a:t>
            </a:r>
            <a:r>
              <a:rPr lang="es-ES" b="1" dirty="0" smtClean="0"/>
              <a:t> </a:t>
            </a:r>
            <a:r>
              <a:rPr lang="es-ES" b="1" dirty="0" err="1" smtClean="0"/>
              <a:t>pequenas</a:t>
            </a:r>
            <a:r>
              <a:rPr lang="es-ES" b="1" dirty="0" smtClean="0"/>
              <a:t> que forman un ser vivo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Teñen</a:t>
            </a:r>
            <a:r>
              <a:rPr lang="es-ES" dirty="0" smtClean="0"/>
              <a:t> diferentes tamaños e formas.</a:t>
            </a:r>
          </a:p>
          <a:p>
            <a:r>
              <a:rPr lang="es-ES" dirty="0" smtClean="0"/>
              <a:t>Para poder velas necesitamos </a:t>
            </a:r>
            <a:r>
              <a:rPr lang="es-ES" dirty="0" err="1" smtClean="0"/>
              <a:t>microscópios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2808312" cy="23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83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9" t="29582" r="25599" b="2055"/>
          <a:stretch/>
        </p:blipFill>
        <p:spPr bwMode="auto">
          <a:xfrm>
            <a:off x="2483768" y="1844824"/>
            <a:ext cx="3950208" cy="414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7544" y="980728"/>
            <a:ext cx="2232248" cy="115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51520" y="4365104"/>
            <a:ext cx="2232248" cy="115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6433976" y="908720"/>
            <a:ext cx="2232248" cy="115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6433976" y="4725144"/>
            <a:ext cx="2232248" cy="115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TIPOS DE CÉLULAS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312826"/>
              </p:ext>
            </p:extLst>
          </p:nvPr>
        </p:nvGraphicFramePr>
        <p:xfrm>
          <a:off x="467544" y="2060848"/>
          <a:ext cx="8011616" cy="284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999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rganos de las células Eucariot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392488" cy="585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95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 células eucariotas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4411216" cy="403507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s-ES" sz="1600" dirty="0" smtClean="0"/>
              <a:t>As células eucariotas son as</a:t>
            </a:r>
            <a:r>
              <a:rPr lang="es-ES" sz="1600" dirty="0"/>
              <a:t> </a:t>
            </a:r>
            <a:r>
              <a:rPr lang="es-ES" sz="1600" dirty="0">
                <a:hlinkClick r:id="rId2" tooltip="Célula"/>
              </a:rPr>
              <a:t>células</a:t>
            </a:r>
            <a:r>
              <a:rPr lang="es-ES" sz="1600" dirty="0"/>
              <a:t> propias </a:t>
            </a:r>
            <a:r>
              <a:rPr lang="es-ES" sz="1600" dirty="0" smtClean="0"/>
              <a:t>dos </a:t>
            </a:r>
            <a:r>
              <a:rPr lang="es-ES" sz="1600" dirty="0"/>
              <a:t>organismos </a:t>
            </a:r>
            <a:r>
              <a:rPr lang="es-ES" sz="1600" dirty="0" smtClean="0">
                <a:hlinkClick r:id="rId3" tooltip="Eucariotas"/>
              </a:rPr>
              <a:t>eucariotas</a:t>
            </a:r>
            <a:r>
              <a:rPr lang="es-ES" sz="1600" dirty="0" smtClean="0"/>
              <a:t>, que se caracterizan </a:t>
            </a:r>
            <a:r>
              <a:rPr lang="es-ES" sz="1600" dirty="0"/>
              <a:t>por presentar </a:t>
            </a:r>
            <a:r>
              <a:rPr lang="es-ES" sz="1600" dirty="0" err="1" smtClean="0"/>
              <a:t>sempre</a:t>
            </a:r>
            <a:r>
              <a:rPr lang="es-ES" sz="1600" dirty="0" smtClean="0"/>
              <a:t> </a:t>
            </a:r>
            <a:r>
              <a:rPr lang="es-ES" sz="1600" dirty="0"/>
              <a:t>un </a:t>
            </a:r>
            <a:r>
              <a:rPr lang="es-ES" sz="1600" dirty="0">
                <a:hlinkClick r:id="rId4" tooltip="Citoplasma"/>
              </a:rPr>
              <a:t>citoplasma</a:t>
            </a:r>
            <a:r>
              <a:rPr lang="es-ES" sz="1600" dirty="0"/>
              <a:t> compartimentado por </a:t>
            </a:r>
            <a:r>
              <a:rPr lang="es-ES" sz="1600" dirty="0">
                <a:hlinkClick r:id="rId5" tooltip="Membrana lipídica"/>
              </a:rPr>
              <a:t>membranas</a:t>
            </a:r>
            <a:r>
              <a:rPr lang="es-ES" sz="1600" dirty="0"/>
              <a:t>, y donde destaca la existencia de un </a:t>
            </a:r>
            <a:r>
              <a:rPr lang="es-ES" sz="1600" dirty="0">
                <a:hlinkClick r:id="rId6" tooltip="Núcleo celular"/>
              </a:rPr>
              <a:t>núcleo celular</a:t>
            </a:r>
            <a:r>
              <a:rPr lang="es-ES" sz="1600" dirty="0"/>
              <a:t> organizado, </a:t>
            </a:r>
            <a:r>
              <a:rPr lang="es-ES" sz="1600" dirty="0" err="1" smtClean="0"/>
              <a:t>cuberto</a:t>
            </a:r>
            <a:r>
              <a:rPr lang="es-ES" sz="1600" dirty="0" smtClean="0"/>
              <a:t> </a:t>
            </a:r>
            <a:r>
              <a:rPr lang="es-ES" sz="1600" dirty="0"/>
              <a:t>por </a:t>
            </a:r>
            <a:r>
              <a:rPr lang="es-ES" sz="1600" dirty="0" err="1" smtClean="0"/>
              <a:t>unha</a:t>
            </a:r>
            <a:r>
              <a:rPr lang="es-ES" sz="1600" dirty="0"/>
              <a:t> </a:t>
            </a:r>
            <a:r>
              <a:rPr lang="es-ES" sz="1600" dirty="0">
                <a:hlinkClick r:id="rId7" tooltip="Envoltura nuclear"/>
              </a:rPr>
              <a:t>envoltura nuclear</a:t>
            </a:r>
            <a:r>
              <a:rPr lang="es-ES" sz="1600" dirty="0"/>
              <a:t>, </a:t>
            </a:r>
            <a:r>
              <a:rPr lang="es-ES" sz="1600" dirty="0" smtClean="0"/>
              <a:t>na que se </a:t>
            </a:r>
            <a:r>
              <a:rPr lang="es-ES" sz="1600" dirty="0" err="1" smtClean="0"/>
              <a:t>atopa</a:t>
            </a:r>
            <a:r>
              <a:rPr lang="es-ES" sz="1600" dirty="0" smtClean="0"/>
              <a:t> o material </a:t>
            </a:r>
            <a:r>
              <a:rPr lang="es-ES" sz="1600" dirty="0"/>
              <a:t>hereditario, que </a:t>
            </a:r>
            <a:r>
              <a:rPr lang="es-ES" sz="1600" dirty="0" err="1" smtClean="0"/>
              <a:t>inclúe</a:t>
            </a:r>
            <a:r>
              <a:rPr lang="es-ES" sz="1600" dirty="0" smtClean="0"/>
              <a:t> </a:t>
            </a:r>
            <a:r>
              <a:rPr lang="es-ES" sz="1600" dirty="0" err="1" smtClean="0"/>
              <a:t>ao</a:t>
            </a:r>
            <a:r>
              <a:rPr lang="es-ES" sz="1600" dirty="0"/>
              <a:t> </a:t>
            </a:r>
            <a:r>
              <a:rPr lang="es-ES" sz="1600" dirty="0" smtClean="0">
                <a:hlinkClick r:id="rId8" tooltip="Ácido desoxirribonucleico"/>
              </a:rPr>
              <a:t>ADN</a:t>
            </a:r>
            <a:r>
              <a:rPr lang="es-ES" sz="1600" dirty="0" smtClean="0"/>
              <a:t>.  </a:t>
            </a:r>
            <a:r>
              <a:rPr lang="es-ES" sz="1600" dirty="0" err="1" smtClean="0"/>
              <a:t>Distínguense</a:t>
            </a:r>
            <a:r>
              <a:rPr lang="es-ES" sz="1600" dirty="0" smtClean="0"/>
              <a:t> así das</a:t>
            </a:r>
            <a:r>
              <a:rPr lang="es-ES" sz="1600" dirty="0"/>
              <a:t> </a:t>
            </a:r>
            <a:r>
              <a:rPr lang="es-ES" sz="1600" dirty="0">
                <a:hlinkClick r:id="rId9" tooltip="Células procariotas"/>
              </a:rPr>
              <a:t>células procariotas</a:t>
            </a:r>
            <a:r>
              <a:rPr lang="es-ES" sz="1600" dirty="0"/>
              <a:t> que carecen de núcleo </a:t>
            </a:r>
            <a:r>
              <a:rPr lang="es-ES" sz="1600" dirty="0" smtClean="0"/>
              <a:t>definido. </a:t>
            </a:r>
            <a:endParaRPr lang="es-ES" sz="1600" dirty="0"/>
          </a:p>
        </p:txBody>
      </p:sp>
      <p:pic>
        <p:nvPicPr>
          <p:cNvPr id="3074" name="Picture 2" descr="Descubre mis formas | celulamani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77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80886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51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Exemplos</a:t>
            </a:r>
            <a:r>
              <a:rPr lang="es-ES" dirty="0" smtClean="0"/>
              <a:t> organismos unicelulares</a:t>
            </a:r>
            <a:endParaRPr lang="es-ES" dirty="0"/>
          </a:p>
        </p:txBody>
      </p:sp>
      <p:pic>
        <p:nvPicPr>
          <p:cNvPr id="4" name="Picture 4" descr="Un organismo unicelular está formado por una única célula. Ejemplos de  organismos unicelulares son las bacteri… | Protozoos, Celulas unicelulares,  Bacterias dibuj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53387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955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Exemplos</a:t>
            </a:r>
            <a:r>
              <a:rPr lang="es-ES" dirty="0" smtClean="0"/>
              <a:t> organismos pluricelulares</a:t>
            </a:r>
            <a:endParaRPr lang="es-E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72074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618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 err="1" smtClean="0"/>
              <a:t>Funcións</a:t>
            </a:r>
            <a:r>
              <a:rPr lang="es-ES" sz="4800" dirty="0" smtClean="0"/>
              <a:t> </a:t>
            </a:r>
            <a:r>
              <a:rPr lang="es-ES" sz="4800" dirty="0" err="1" smtClean="0"/>
              <a:t>vitais</a:t>
            </a:r>
            <a:endParaRPr lang="es-ES" sz="4800" dirty="0"/>
          </a:p>
        </p:txBody>
      </p:sp>
      <p:pic>
        <p:nvPicPr>
          <p:cNvPr id="4098" name="Picture 2" descr="https://arc-anglerfish-arc2-prod-abccolor.s3.amazonaws.com/public/TGNAHMJAFVDSRFVIQLGOK233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271702" cy="312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636422"/>
            <a:ext cx="8299648" cy="1584176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Nutrición:</a:t>
            </a:r>
          </a:p>
          <a:p>
            <a:r>
              <a:rPr lang="es-ES" dirty="0" smtClean="0"/>
              <a:t>Relación:</a:t>
            </a:r>
          </a:p>
          <a:p>
            <a:r>
              <a:rPr lang="es-ES" dirty="0" err="1" smtClean="0"/>
              <a:t>Reprodución</a:t>
            </a:r>
            <a:r>
              <a:rPr lang="es-ES" dirty="0" smtClean="0"/>
              <a:t>: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2318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1049</TotalTime>
  <Words>156</Words>
  <Application>Microsoft Office PowerPoint</Application>
  <PresentationFormat>Presentación en pantalla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Viajes</vt:lpstr>
      <vt:lpstr>Ciencias da natureza</vt:lpstr>
      <vt:lpstr>As células</vt:lpstr>
      <vt:lpstr>TIPOS DE CÉLULAS</vt:lpstr>
      <vt:lpstr>Presentación de PowerPoint</vt:lpstr>
      <vt:lpstr>As células eucariotas</vt:lpstr>
      <vt:lpstr>Presentación de PowerPoint</vt:lpstr>
      <vt:lpstr>Exemplos organismos unicelulares</vt:lpstr>
      <vt:lpstr>Exemplos organismos pluricelulares</vt:lpstr>
      <vt:lpstr>Funcións vitais</vt:lpstr>
      <vt:lpstr>Partes de la célula</vt:lpstr>
      <vt:lpstr>Presentación de PowerPoint</vt:lpstr>
      <vt:lpstr>Partes de la célula</vt:lpstr>
      <vt:lpstr>Presentación de PowerPoint</vt:lpstr>
      <vt:lpstr>PÁXINA WEB PARA PRACTICAR CONTIDOS</vt:lpstr>
      <vt:lpstr>OS TECIDOS</vt:lpstr>
      <vt:lpstr>NIVEL DE ORGANIZACIÓN DOS SERES VIVOS</vt:lpstr>
      <vt:lpstr>TECIDOS ANIMAIS</vt:lpstr>
      <vt:lpstr>TECIDOS ANIMAIS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da natureza</dc:title>
  <dc:creator>judy San</dc:creator>
  <cp:lastModifiedBy>judy San</cp:lastModifiedBy>
  <cp:revision>15</cp:revision>
  <dcterms:created xsi:type="dcterms:W3CDTF">2020-10-01T16:46:16Z</dcterms:created>
  <dcterms:modified xsi:type="dcterms:W3CDTF">2021-01-27T17:36:54Z</dcterms:modified>
</cp:coreProperties>
</file>