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99" r:id="rId5"/>
    <p:sldId id="265" r:id="rId6"/>
    <p:sldId id="296" r:id="rId7"/>
    <p:sldId id="298" r:id="rId8"/>
    <p:sldId id="295" r:id="rId9"/>
    <p:sldId id="266" r:id="rId10"/>
    <p:sldId id="269" r:id="rId11"/>
    <p:sldId id="267" r:id="rId12"/>
    <p:sldId id="270" r:id="rId13"/>
    <p:sldId id="257" r:id="rId14"/>
    <p:sldId id="273" r:id="rId15"/>
    <p:sldId id="275" r:id="rId16"/>
    <p:sldId id="271" r:id="rId17"/>
    <p:sldId id="272" r:id="rId18"/>
    <p:sldId id="297" r:id="rId19"/>
    <p:sldId id="262" r:id="rId20"/>
    <p:sldId id="263" r:id="rId21"/>
    <p:sldId id="268" r:id="rId22"/>
    <p:sldId id="258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79" r:id="rId33"/>
    <p:sldId id="287" r:id="rId34"/>
    <p:sldId id="290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xD6GNSNJH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ulturainquieta.com/es/arte/escultura/item/14053-una-ballena-gigante-de-plastico-conciencia-en-los-canales-de-bruja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_7XMZ-nxiJ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GrejGepkVN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sostenibilidad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reate.kahoot.it/details/el-impacto-humano-en-el-medio-ambiente/11d065da-21ea-4205-a0f9-62695375c0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YuI54g9sl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-ztU2l46z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/>
              <a:t>Sesión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Ideas previas e </a:t>
            </a:r>
            <a:r>
              <a:rPr lang="es-ES" dirty="0" err="1"/>
              <a:t>introdución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050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94510"/>
            <a:ext cx="10178322" cy="800239"/>
          </a:xfrm>
        </p:spPr>
        <p:txBody>
          <a:bodyPr/>
          <a:lstStyle/>
          <a:p>
            <a:r>
              <a:rPr lang="es-ES" dirty="0" err="1"/>
              <a:t>Traballo</a:t>
            </a:r>
            <a:r>
              <a:rPr lang="es-ES" dirty="0"/>
              <a:t> individual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53400" y="406635"/>
            <a:ext cx="3618052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Que é o cambio climático?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199119" y="1937326"/>
            <a:ext cx="3572333" cy="116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" dirty="0">
                <a:solidFill>
                  <a:schemeClr val="bg1"/>
                </a:solidFill>
              </a:rPr>
              <a:t>O cambio climático é </a:t>
            </a:r>
            <a:r>
              <a:rPr lang="es-ES" dirty="0" err="1">
                <a:solidFill>
                  <a:schemeClr val="bg1"/>
                </a:solidFill>
              </a:rPr>
              <a:t>unha</a:t>
            </a:r>
            <a:r>
              <a:rPr lang="es-ES" dirty="0">
                <a:solidFill>
                  <a:schemeClr val="bg1"/>
                </a:solidFill>
              </a:rPr>
              <a:t> consecuencia do </a:t>
            </a:r>
            <a:r>
              <a:rPr lang="es-ES" dirty="0" err="1">
                <a:solidFill>
                  <a:schemeClr val="bg1"/>
                </a:solidFill>
              </a:rPr>
              <a:t>quecemento</a:t>
            </a:r>
            <a:r>
              <a:rPr lang="es-ES" dirty="0">
                <a:solidFill>
                  <a:schemeClr val="bg1"/>
                </a:solidFill>
              </a:rPr>
              <a:t> global, provocado polo efecto </a:t>
            </a:r>
            <a:r>
              <a:rPr lang="es-ES" dirty="0" err="1">
                <a:solidFill>
                  <a:schemeClr val="bg1"/>
                </a:solidFill>
              </a:rPr>
              <a:t>invernadoiro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9546972" y="1345904"/>
            <a:ext cx="425447" cy="57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187689" y="3170965"/>
            <a:ext cx="3595192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Cales son as causas do cambio climático?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176259" y="4241105"/>
            <a:ext cx="3572333" cy="21353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" dirty="0">
                <a:solidFill>
                  <a:schemeClr val="bg1"/>
                </a:solidFill>
              </a:rPr>
              <a:t>A emisión de gases de efecto </a:t>
            </a:r>
            <a:r>
              <a:rPr lang="es-ES" dirty="0" err="1">
                <a:solidFill>
                  <a:schemeClr val="bg1"/>
                </a:solidFill>
              </a:rPr>
              <a:t>invernadoiro</a:t>
            </a:r>
            <a:r>
              <a:rPr lang="es-ES" dirty="0">
                <a:solidFill>
                  <a:schemeClr val="bg1"/>
                </a:solidFill>
              </a:rPr>
              <a:t> á atmósfera.</a:t>
            </a:r>
          </a:p>
          <a:p>
            <a:pPr marL="285750" indent="-285750" algn="just" fontAlgn="base">
              <a:buFontTx/>
              <a:buChar char="-"/>
            </a:pPr>
            <a:r>
              <a:rPr lang="es-ES" b="1" dirty="0"/>
              <a:t>Dióxido de carbono </a:t>
            </a:r>
            <a:r>
              <a:rPr lang="es-ES" b="1" dirty="0" smtClean="0"/>
              <a:t>CO2</a:t>
            </a:r>
            <a:r>
              <a:rPr lang="es-ES" dirty="0" smtClean="0"/>
              <a:t> </a:t>
            </a:r>
            <a:endParaRPr lang="es-ES" dirty="0"/>
          </a:p>
          <a:p>
            <a:pPr marL="285750" indent="-285750" algn="just" fontAlgn="base">
              <a:buFontTx/>
              <a:buChar char="-"/>
            </a:pPr>
            <a:r>
              <a:rPr lang="es-ES" b="1" dirty="0"/>
              <a:t>Metano </a:t>
            </a:r>
            <a:r>
              <a:rPr lang="es-ES" b="1" dirty="0" smtClean="0"/>
              <a:t>CH4</a:t>
            </a:r>
            <a:endParaRPr lang="es-ES" dirty="0"/>
          </a:p>
          <a:p>
            <a:pPr marL="285750" indent="-285750" algn="just" fontAlgn="base">
              <a:buFontTx/>
              <a:buChar char="-"/>
            </a:pPr>
            <a:r>
              <a:rPr lang="es-ES" b="1" dirty="0"/>
              <a:t>Óxido nitroso </a:t>
            </a:r>
            <a:r>
              <a:rPr lang="es-ES" b="1" dirty="0" smtClean="0"/>
              <a:t>N2Ou</a:t>
            </a:r>
            <a:r>
              <a:rPr lang="es-ES" dirty="0" smtClean="0"/>
              <a:t> </a:t>
            </a:r>
            <a:endParaRPr lang="es-ES" dirty="0"/>
          </a:p>
          <a:p>
            <a:pPr marL="285750" indent="-285750" algn="just" fontAlgn="base">
              <a:buFontTx/>
              <a:buChar char="-"/>
            </a:pPr>
            <a:r>
              <a:rPr lang="es-ES" dirty="0"/>
              <a:t>El </a:t>
            </a:r>
            <a:r>
              <a:rPr lang="es-ES" b="1" dirty="0"/>
              <a:t>vapor de agua </a:t>
            </a:r>
            <a:r>
              <a:rPr lang="es-ES" b="1" dirty="0" smtClean="0"/>
              <a:t>H2O</a:t>
            </a:r>
            <a:endParaRPr lang="es-ES" dirty="0"/>
          </a:p>
          <a:p>
            <a:pPr algn="just" fontAlgn="base"/>
            <a:endParaRPr lang="es-ES" dirty="0">
              <a:solidFill>
                <a:schemeClr val="bg1"/>
              </a:solidFill>
            </a:endParaRPr>
          </a:p>
          <a:p>
            <a:pPr algn="just" fontAlgn="base"/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6" name="Picture 4" descr="Resultado de imagen de efecto invernadero lap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9123" r="3009" b="1187"/>
          <a:stretch/>
        </p:blipFill>
        <p:spPr bwMode="auto">
          <a:xfrm>
            <a:off x="1251678" y="1345904"/>
            <a:ext cx="6489650" cy="5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/>
              <a:t>Sesión 2</a:t>
            </a:r>
          </a:p>
        </p:txBody>
      </p:sp>
    </p:spTree>
    <p:extLst>
      <p:ext uri="{BB962C8B-B14F-4D97-AF65-F5344CB8AC3E}">
        <p14:creationId xmlns:p14="http://schemas.microsoft.com/office/powerpoint/2010/main" val="392395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04709" y="1851949"/>
            <a:ext cx="4595149" cy="46414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/>
              <a:t>CAUSAS</a:t>
            </a:r>
          </a:p>
          <a:p>
            <a:pPr algn="just"/>
            <a:r>
              <a:rPr lang="es-ES" dirty="0"/>
              <a:t>A causa do efecto </a:t>
            </a:r>
            <a:r>
              <a:rPr lang="es-ES" dirty="0" err="1"/>
              <a:t>invernadoiro</a:t>
            </a:r>
            <a:r>
              <a:rPr lang="es-ES" dirty="0"/>
              <a:t> é o incremento da </a:t>
            </a:r>
            <a:r>
              <a:rPr lang="es-ES" dirty="0" err="1"/>
              <a:t>actividade</a:t>
            </a:r>
            <a:r>
              <a:rPr lang="es-ES" dirty="0"/>
              <a:t> humana que produce os gases de efecto </a:t>
            </a:r>
            <a:r>
              <a:rPr lang="es-ES" dirty="0" err="1"/>
              <a:t>invernadoiro</a:t>
            </a:r>
            <a:r>
              <a:rPr lang="es-ES" dirty="0"/>
              <a:t>. A emisión de </a:t>
            </a:r>
            <a:r>
              <a:rPr lang="es-ES" dirty="0" err="1"/>
              <a:t>estes</a:t>
            </a:r>
            <a:r>
              <a:rPr lang="es-ES" dirty="0"/>
              <a:t> gases </a:t>
            </a:r>
            <a:r>
              <a:rPr lang="es-ES" dirty="0" err="1"/>
              <a:t>axuda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incremento da temperatura na Terra.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6784694" y="1851951"/>
            <a:ext cx="4595149" cy="4641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/>
              <a:t>Que provoca o</a:t>
            </a:r>
            <a:r>
              <a:rPr lang="es-ES" sz="2000" b="1" u="sng" dirty="0" smtClean="0"/>
              <a:t> </a:t>
            </a:r>
            <a:r>
              <a:rPr lang="es-ES" sz="2000" b="1" u="sng" dirty="0"/>
              <a:t>efecto </a:t>
            </a:r>
            <a:r>
              <a:rPr lang="es-ES" sz="2000" b="1" u="sng" dirty="0" err="1"/>
              <a:t>invernadoiro</a:t>
            </a:r>
            <a:r>
              <a:rPr lang="es-ES" sz="2000" b="1" u="sng" dirty="0"/>
              <a:t>:</a:t>
            </a:r>
          </a:p>
          <a:p>
            <a:pPr algn="ctr"/>
            <a:r>
              <a:rPr lang="es-ES" b="1" u="sng" dirty="0"/>
              <a:t>-Fábricas industriales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Ganadería intensiva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Uso de </a:t>
            </a:r>
            <a:r>
              <a:rPr lang="es-ES" b="1" u="sng" dirty="0" err="1"/>
              <a:t>sprays</a:t>
            </a:r>
            <a:endParaRPr lang="es-ES" b="1" u="sng" dirty="0"/>
          </a:p>
          <a:p>
            <a:pPr marL="285750" indent="-285750" algn="ctr">
              <a:buFontTx/>
              <a:buChar char="-"/>
            </a:pPr>
            <a:r>
              <a:rPr lang="es-ES" b="1" u="sng" dirty="0" err="1"/>
              <a:t>Pouco</a:t>
            </a:r>
            <a:r>
              <a:rPr lang="es-ES" b="1" u="sng" dirty="0"/>
              <a:t> uso das </a:t>
            </a:r>
            <a:r>
              <a:rPr lang="es-ES" b="1" u="sng" dirty="0" err="1"/>
              <a:t>enerxías</a:t>
            </a:r>
            <a:r>
              <a:rPr lang="es-ES" b="1" u="sng" dirty="0"/>
              <a:t> renovables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Consumo abusivo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Mal reciclado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Uso de combustibles fósiles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Uso de transportes contaminantes</a:t>
            </a:r>
          </a:p>
          <a:p>
            <a:pPr marL="285750" indent="-285750" algn="ctr">
              <a:buFontTx/>
              <a:buChar char="-"/>
            </a:pPr>
            <a:r>
              <a:rPr lang="es-ES" b="1" u="sng" dirty="0"/>
              <a:t>Deforestación</a:t>
            </a:r>
          </a:p>
          <a:p>
            <a:pPr marL="285750" indent="-285750" algn="ctr">
              <a:buFontTx/>
              <a:buChar char="-"/>
            </a:pPr>
            <a:endParaRPr lang="es-ES" b="1" u="sng" dirty="0"/>
          </a:p>
          <a:p>
            <a:pPr algn="ctr"/>
            <a:endParaRPr lang="es-ES" b="1" u="sng" dirty="0"/>
          </a:p>
          <a:p>
            <a:pPr algn="ctr"/>
            <a:endParaRPr lang="es-ES" b="1" u="sng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7760" t="2845" r="31409" b="30918"/>
          <a:stretch/>
        </p:blipFill>
        <p:spPr>
          <a:xfrm>
            <a:off x="2618098" y="3449255"/>
            <a:ext cx="2368369" cy="286067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470585" y="1262169"/>
            <a:ext cx="490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https://www.youtube.com/watch?v=yhS8uyOBBSU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9784"/>
          </a:xfrm>
        </p:spPr>
        <p:txBody>
          <a:bodyPr>
            <a:noAutofit/>
          </a:bodyPr>
          <a:lstStyle/>
          <a:p>
            <a:r>
              <a:rPr lang="es-ES" sz="3600" dirty="0"/>
              <a:t>Repaso sesión anterior-EFECTO INVERNADOIRO</a:t>
            </a:r>
          </a:p>
        </p:txBody>
      </p:sp>
    </p:spTree>
    <p:extLst>
      <p:ext uri="{BB962C8B-B14F-4D97-AF65-F5344CB8AC3E}">
        <p14:creationId xmlns:p14="http://schemas.microsoft.com/office/powerpoint/2010/main" val="25089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AMBIO CLIMA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b="6580"/>
          <a:stretch/>
        </p:blipFill>
        <p:spPr bwMode="auto">
          <a:xfrm>
            <a:off x="3718560" y="1575795"/>
            <a:ext cx="3499542" cy="23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32" y="1575795"/>
            <a:ext cx="3947257" cy="2311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245" y="4061456"/>
            <a:ext cx="3509230" cy="201652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304544" y="329184"/>
            <a:ext cx="10070592" cy="107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Consecuencias do cambio climático. IMAXES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24128" y="1926336"/>
            <a:ext cx="2474976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Desxeo</a:t>
            </a:r>
            <a:r>
              <a:rPr lang="es-ES" dirty="0" smtClean="0"/>
              <a:t> </a:t>
            </a:r>
            <a:r>
              <a:rPr lang="es-ES" dirty="0"/>
              <a:t>e aumento do nivel do mar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24128" y="2791968"/>
            <a:ext cx="2474976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Sequías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24128" y="4862027"/>
            <a:ext cx="2474976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Inundacións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32484" y="3739251"/>
            <a:ext cx="2858264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Desaparición de especies </a:t>
            </a:r>
            <a:r>
              <a:rPr lang="es-ES" dirty="0" err="1"/>
              <a:t>animais</a:t>
            </a:r>
            <a:r>
              <a:rPr lang="es-ES" dirty="0"/>
              <a:t> e </a:t>
            </a:r>
            <a:r>
              <a:rPr lang="es-ES" dirty="0" err="1"/>
              <a:t>vexetais</a:t>
            </a:r>
            <a:endParaRPr lang="es-ES" dirty="0"/>
          </a:p>
        </p:txBody>
      </p:sp>
      <p:pic>
        <p:nvPicPr>
          <p:cNvPr id="6" name="Picture 2" descr="Resultado de imagen de cambio climatico consecuencias ESPECIES ANIM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67" y="4061456"/>
            <a:ext cx="3507335" cy="23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0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585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Máis</a:t>
            </a:r>
            <a:r>
              <a:rPr lang="es-ES" dirty="0"/>
              <a:t> consecuencias…</a:t>
            </a:r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984"/>
          <a:stretch/>
        </p:blipFill>
        <p:spPr bwMode="auto">
          <a:xfrm>
            <a:off x="2099300" y="1292353"/>
            <a:ext cx="799071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0239"/>
          </a:xfrm>
        </p:spPr>
        <p:txBody>
          <a:bodyPr/>
          <a:lstStyle/>
          <a:p>
            <a:r>
              <a:rPr lang="es-ES" dirty="0"/>
              <a:t>EXPERIMENTO TERMÓMETRO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83" y="1464659"/>
            <a:ext cx="6734175" cy="28289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60576" y="4401312"/>
            <a:ext cx="9326880" cy="2292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FICHA ANOTACIÓN DATOS A ANÁLISE DOS MESMOS</a:t>
            </a:r>
          </a:p>
          <a:p>
            <a:pPr lvl="0" fontAlgn="base"/>
            <a:r>
              <a:rPr lang="es-ES" b="1" dirty="0"/>
              <a:t>Que observas?  Cantos grados de diferencia </a:t>
            </a:r>
            <a:r>
              <a:rPr lang="es-ES" b="1" dirty="0" err="1"/>
              <a:t>hai</a:t>
            </a:r>
            <a:r>
              <a:rPr lang="es-ES" b="1" dirty="0"/>
              <a:t> entre </a:t>
            </a:r>
            <a:r>
              <a:rPr lang="es-ES" b="1" dirty="0" err="1"/>
              <a:t>unha</a:t>
            </a:r>
            <a:r>
              <a:rPr lang="es-ES" b="1" dirty="0"/>
              <a:t> e </a:t>
            </a:r>
            <a:r>
              <a:rPr lang="es-ES" b="1" dirty="0" err="1"/>
              <a:t>outra</a:t>
            </a:r>
            <a:r>
              <a:rPr lang="es-ES" b="1" dirty="0"/>
              <a:t> medición?</a:t>
            </a:r>
            <a:endParaRPr lang="es-ES" dirty="0"/>
          </a:p>
          <a:p>
            <a:pPr fontAlgn="base"/>
            <a:r>
              <a:rPr lang="es-ES" b="1" dirty="0"/>
              <a:t> </a:t>
            </a:r>
            <a:endParaRPr lang="es-ES" dirty="0"/>
          </a:p>
          <a:p>
            <a:pPr fontAlgn="base"/>
            <a:r>
              <a:rPr lang="es-ES" b="1" dirty="0"/>
              <a:t>Temperatura termómetro </a:t>
            </a:r>
            <a:r>
              <a:rPr lang="es-ES" b="1" dirty="0" err="1"/>
              <a:t>fóra</a:t>
            </a:r>
            <a:r>
              <a:rPr lang="es-ES" b="1" dirty="0"/>
              <a:t> da bolsa:______________________________</a:t>
            </a:r>
            <a:endParaRPr lang="es-ES" dirty="0"/>
          </a:p>
          <a:p>
            <a:pPr fontAlgn="base"/>
            <a:r>
              <a:rPr lang="es-ES" b="1" dirty="0"/>
              <a:t>Temperatura termómetro dentro da bolsa:____________________________</a:t>
            </a:r>
            <a:endParaRPr lang="es-ES" dirty="0"/>
          </a:p>
          <a:p>
            <a:pPr fontAlgn="base"/>
            <a:r>
              <a:rPr lang="es-ES" b="1" dirty="0"/>
              <a:t>  </a:t>
            </a:r>
            <a:endParaRPr lang="es-ES" dirty="0"/>
          </a:p>
          <a:p>
            <a:pPr lvl="0" fontAlgn="base"/>
            <a:r>
              <a:rPr lang="es-ES" b="1" dirty="0"/>
              <a:t>A que </a:t>
            </a:r>
            <a:r>
              <a:rPr lang="es-ES" b="1" dirty="0" err="1"/>
              <a:t>cres</a:t>
            </a:r>
            <a:r>
              <a:rPr lang="es-ES" b="1" dirty="0"/>
              <a:t> que se debe a diferencia de temperatura?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35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0239"/>
          </a:xfrm>
        </p:spPr>
        <p:txBody>
          <a:bodyPr/>
          <a:lstStyle/>
          <a:p>
            <a:r>
              <a:rPr lang="es-ES" dirty="0" err="1"/>
              <a:t>Traballo</a:t>
            </a:r>
            <a:r>
              <a:rPr lang="es-ES" dirty="0"/>
              <a:t> individual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15805" y="498983"/>
            <a:ext cx="3750198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Cales son as </a:t>
            </a:r>
            <a:r>
              <a:rPr lang="es-ES" sz="2000" b="1" u="sng" dirty="0"/>
              <a:t>consecuencias</a:t>
            </a:r>
            <a:r>
              <a:rPr lang="es-ES" sz="2000" b="1" dirty="0"/>
              <a:t> do cambio climático? 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9355161" y="1493405"/>
            <a:ext cx="425447" cy="57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951808" y="2177046"/>
            <a:ext cx="3657600" cy="3621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 Deshielo e aumento do nivel do mar.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Sequías e desertización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Aumento </a:t>
            </a:r>
            <a:r>
              <a:rPr lang="es-ES" dirty="0" err="1"/>
              <a:t>intensidade</a:t>
            </a:r>
            <a:r>
              <a:rPr lang="es-ES" dirty="0"/>
              <a:t> </a:t>
            </a:r>
            <a:r>
              <a:rPr lang="es-ES" dirty="0" err="1"/>
              <a:t>ciclóns</a:t>
            </a:r>
            <a:r>
              <a:rPr lang="es-ES" dirty="0"/>
              <a:t>  </a:t>
            </a:r>
            <a:r>
              <a:rPr lang="es-ES" dirty="0" err="1"/>
              <a:t>tropicais</a:t>
            </a:r>
            <a:r>
              <a:rPr lang="es-ES" dirty="0"/>
              <a:t>.</a:t>
            </a:r>
          </a:p>
          <a:p>
            <a:pPr marL="285750" indent="-285750" algn="ctr">
              <a:buFontTx/>
              <a:buChar char="-"/>
            </a:pPr>
            <a:r>
              <a:rPr lang="es-ES" dirty="0" err="1"/>
              <a:t>Inundacións</a:t>
            </a:r>
            <a:r>
              <a:rPr lang="es-ES" dirty="0"/>
              <a:t> e aumento </a:t>
            </a:r>
            <a:r>
              <a:rPr lang="es-ES" dirty="0" err="1"/>
              <a:t>precipitacións</a:t>
            </a:r>
            <a:endParaRPr lang="es-ES" dirty="0"/>
          </a:p>
          <a:p>
            <a:pPr marL="285750" indent="-285750" algn="ctr">
              <a:buFontTx/>
              <a:buChar char="-"/>
            </a:pPr>
            <a:r>
              <a:rPr lang="es-ES" dirty="0" err="1"/>
              <a:t>Máis</a:t>
            </a:r>
            <a:r>
              <a:rPr lang="es-ES" dirty="0"/>
              <a:t> risco de incendios </a:t>
            </a:r>
            <a:r>
              <a:rPr lang="es-ES" dirty="0" err="1"/>
              <a:t>forestais</a:t>
            </a:r>
            <a:endParaRPr lang="es-ES" dirty="0"/>
          </a:p>
          <a:p>
            <a:pPr marL="285750" indent="-285750" algn="ctr">
              <a:buFontTx/>
              <a:buChar char="-"/>
            </a:pPr>
            <a:r>
              <a:rPr lang="es-ES" dirty="0"/>
              <a:t>Extinción de especies</a:t>
            </a:r>
          </a:p>
          <a:p>
            <a:pPr marL="285750" indent="-285750" algn="ctr">
              <a:buFontTx/>
              <a:buChar char="-"/>
            </a:pPr>
            <a:endParaRPr lang="es-ES" dirty="0"/>
          </a:p>
          <a:p>
            <a:pPr marL="285750" indent="-285750" algn="ctr">
              <a:buFontTx/>
              <a:buChar char="-"/>
            </a:pPr>
            <a:endParaRPr lang="es-ES" dirty="0"/>
          </a:p>
          <a:p>
            <a:pPr marL="285750" indent="-285750" algn="ctr">
              <a:buFontTx/>
              <a:buChar char="-"/>
            </a:pPr>
            <a:endParaRPr lang="es-ES" dirty="0"/>
          </a:p>
          <a:p>
            <a:pPr marL="285750" indent="-285750" algn="ctr">
              <a:buFontTx/>
              <a:buChar char="-"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4190" t="28384" r="16730" b="18283"/>
          <a:stretch/>
        </p:blipFill>
        <p:spPr>
          <a:xfrm>
            <a:off x="1251678" y="1427237"/>
            <a:ext cx="3316224" cy="2560321"/>
          </a:xfrm>
          <a:prstGeom prst="rect">
            <a:avLst/>
          </a:prstGeom>
        </p:spPr>
      </p:pic>
      <p:pic>
        <p:nvPicPr>
          <p:cNvPr id="2054" name="Picture 6" descr="https://4.bp.blogspot.com/-ezkF0fNbz8Q/Wku-gSejUiI/AAAAAAAAAG0/I5CDdW_ey-s8EEYP9QKxLNZ5e0EA5ksKgCLcBGAs/s1600/20171205_091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38620"/>
          <a:stretch/>
        </p:blipFill>
        <p:spPr bwMode="auto">
          <a:xfrm>
            <a:off x="1349400" y="4418907"/>
            <a:ext cx="3120780" cy="16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946878" y="6185349"/>
            <a:ext cx="4702430" cy="51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Imaxe</a:t>
            </a:r>
            <a:r>
              <a:rPr lang="es-ES" sz="1200" dirty="0"/>
              <a:t> collida como </a:t>
            </a:r>
            <a:r>
              <a:rPr lang="es-ES" sz="1200" dirty="0" err="1"/>
              <a:t>exemplo</a:t>
            </a:r>
            <a:r>
              <a:rPr lang="es-ES" sz="1200" dirty="0"/>
              <a:t> de: http://proyectosaltascapacidades.blogspot.com/2018/01/efecto-invernadero-y-cambio-climatico.html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33683" y="2361265"/>
            <a:ext cx="3252343" cy="106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/>
              <a:t>Imaxe</a:t>
            </a:r>
            <a:r>
              <a:rPr lang="es-ES" sz="1100" dirty="0"/>
              <a:t> collida de: https://huellaecoironica.wixsite.com/proyectoeducativo/single-post/2018/02/18/LAPBOOK-COMO-MET%C3%81FORA-DIVULGATIVA-CR%C3%8DTICA-Y-SENSIBILIZADORA</a:t>
            </a:r>
          </a:p>
        </p:txBody>
      </p:sp>
    </p:spTree>
    <p:extLst>
      <p:ext uri="{BB962C8B-B14F-4D97-AF65-F5344CB8AC3E}">
        <p14:creationId xmlns:p14="http://schemas.microsoft.com/office/powerpoint/2010/main" val="598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/>
              <a:t>Sesión 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Plan </a:t>
            </a:r>
            <a:r>
              <a:rPr lang="es-ES" dirty="0" err="1"/>
              <a:t>proxecta</a:t>
            </a:r>
            <a:r>
              <a:rPr lang="es-ES" dirty="0"/>
              <a:t>: recíclate con </a:t>
            </a:r>
            <a:r>
              <a:rPr lang="es-ES" dirty="0" err="1"/>
              <a:t>sogama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91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CONTAMINACIÓN MARES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LEMON: </a:t>
            </a:r>
            <a:r>
              <a:rPr lang="es-ES">
                <a:hlinkClick r:id="rId2"/>
              </a:rPr>
              <a:t>https://</a:t>
            </a:r>
            <a:r>
              <a:rPr lang="es-ES" smtClean="0">
                <a:hlinkClick r:id="rId2"/>
              </a:rPr>
              <a:t>www.youtube.com/watch?v=BxD6GNSNJHk</a:t>
            </a:r>
            <a:endParaRPr lang="es-ES" smtClean="0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7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6659"/>
          </a:xfrm>
        </p:spPr>
        <p:txBody>
          <a:bodyPr>
            <a:normAutofit/>
          </a:bodyPr>
          <a:lstStyle/>
          <a:p>
            <a:r>
              <a:rPr lang="es-ES" dirty="0"/>
              <a:t>Brujas- Balea de plástico</a:t>
            </a:r>
            <a:endParaRPr lang="es-ES" sz="1300" dirty="0"/>
          </a:p>
        </p:txBody>
      </p:sp>
      <p:pic>
        <p:nvPicPr>
          <p:cNvPr id="1026" name="Picture 2" descr="ballenaplastico culturainqu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68" y="1439044"/>
            <a:ext cx="7021760" cy="49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75360" y="1439044"/>
            <a:ext cx="2974848" cy="90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Que ves na </a:t>
            </a:r>
            <a:r>
              <a:rPr lang="es-ES" dirty="0" err="1"/>
              <a:t>imaxe</a:t>
            </a:r>
            <a:r>
              <a:rPr lang="es-ES" dirty="0"/>
              <a:t>?</a:t>
            </a:r>
          </a:p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30640" y="2571037"/>
            <a:ext cx="2974848" cy="90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 que material está </a:t>
            </a:r>
            <a:r>
              <a:rPr lang="es-ES" dirty="0" err="1"/>
              <a:t>feita</a:t>
            </a:r>
            <a:r>
              <a:rPr lang="es-ES" dirty="0"/>
              <a:t>?</a:t>
            </a:r>
          </a:p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75360" y="3923767"/>
            <a:ext cx="2974848" cy="90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 que o autor </a:t>
            </a:r>
            <a:r>
              <a:rPr lang="es-ES" dirty="0" err="1"/>
              <a:t>elixiu</a:t>
            </a:r>
            <a:r>
              <a:rPr lang="es-ES" dirty="0"/>
              <a:t> este animal e o </a:t>
            </a:r>
            <a:r>
              <a:rPr lang="es-ES" dirty="0" err="1"/>
              <a:t>fixo</a:t>
            </a:r>
            <a:r>
              <a:rPr lang="es-ES" dirty="0"/>
              <a:t> de plásticos?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3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654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Conclusións</a:t>
            </a:r>
            <a:r>
              <a:rPr lang="es-ES" dirty="0"/>
              <a:t>- Creando as </a:t>
            </a:r>
            <a:r>
              <a:rPr lang="es-ES" dirty="0" err="1"/>
              <a:t>nosas</a:t>
            </a:r>
            <a:r>
              <a:rPr lang="es-ES" dirty="0"/>
              <a:t> </a:t>
            </a:r>
            <a:r>
              <a:rPr lang="es-ES" dirty="0" err="1"/>
              <a:t>definicións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7552" y="1560576"/>
            <a:ext cx="10442448" cy="5338090"/>
          </a:xfrm>
        </p:spPr>
        <p:txBody>
          <a:bodyPr>
            <a:noAutofit/>
          </a:bodyPr>
          <a:lstStyle/>
          <a:p>
            <a:r>
              <a:rPr lang="es-ES" sz="2800" dirty="0"/>
              <a:t>Que é o medio ambiente?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/>
              <a:t>Que é o cambio climático? E o efecto </a:t>
            </a:r>
            <a:r>
              <a:rPr lang="es-ES" sz="2800" dirty="0" err="1"/>
              <a:t>invernadoiro</a:t>
            </a:r>
            <a:r>
              <a:rPr lang="es-ES" sz="2800" dirty="0"/>
              <a:t>?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 smtClean="0"/>
              <a:t>Influencia das </a:t>
            </a:r>
            <a:r>
              <a:rPr lang="es-ES" sz="2800" dirty="0" err="1" smtClean="0"/>
              <a:t>persoas</a:t>
            </a:r>
            <a:r>
              <a:rPr lang="es-ES" sz="2800" dirty="0" smtClean="0"/>
              <a:t> </a:t>
            </a:r>
            <a:r>
              <a:rPr lang="es-ES" sz="2800" dirty="0"/>
              <a:t>no cambio climático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/>
              <a:t>Como podemos </a:t>
            </a:r>
            <a:r>
              <a:rPr lang="es-ES" sz="2800" dirty="0" err="1"/>
              <a:t>nós</a:t>
            </a:r>
            <a:r>
              <a:rPr lang="es-ES" sz="2800" dirty="0"/>
              <a:t> </a:t>
            </a:r>
            <a:r>
              <a:rPr lang="es-ES" sz="2800" dirty="0" err="1"/>
              <a:t>axudar</a:t>
            </a:r>
            <a:r>
              <a:rPr lang="es-ES" sz="2800" dirty="0"/>
              <a:t> a </a:t>
            </a:r>
            <a:r>
              <a:rPr lang="gl-ES" sz="2800" dirty="0" err="1"/>
              <a:t>convatir</a:t>
            </a:r>
            <a:r>
              <a:rPr lang="es-ES" sz="2800" dirty="0"/>
              <a:t> o cambio climático?</a:t>
            </a:r>
          </a:p>
          <a:p>
            <a:pPr lvl="1"/>
            <a:r>
              <a:rPr lang="es-ES" sz="2400" dirty="0" err="1"/>
              <a:t>Institucións</a:t>
            </a:r>
            <a:endParaRPr lang="es-ES" sz="2400" dirty="0"/>
          </a:p>
          <a:p>
            <a:pPr lvl="1"/>
            <a:r>
              <a:rPr lang="es-ES" sz="2400" dirty="0" err="1"/>
              <a:t>Sociedade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7408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Vídeo- Creando arte a partir de basura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944879"/>
          </a:xfrm>
        </p:spPr>
        <p:txBody>
          <a:bodyPr/>
          <a:lstStyle/>
          <a:p>
            <a:r>
              <a:rPr lang="es-ES" dirty="0">
                <a:hlinkClick r:id="rId2"/>
              </a:rPr>
              <a:t>http://culturainquieta.com/es/arte/escultura/item/14053-una-ballena-gigante-de-plastico-conciencia-en-los-canales-de-brujas.html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384791" y="3986784"/>
            <a:ext cx="9619488" cy="1536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ACTIVIDADE PLÁSTICOS: E ENVASES LIXEIROS  </a:t>
            </a:r>
          </a:p>
          <a:p>
            <a:pPr algn="ctr"/>
            <a:r>
              <a:rPr lang="es-ES" dirty="0"/>
              <a:t>APRENDEMOS A USAR AS </a:t>
            </a:r>
            <a:r>
              <a:rPr lang="es-ES" u="sng" dirty="0"/>
              <a:t>ILLAS </a:t>
            </a:r>
            <a:r>
              <a:rPr lang="es-ES" u="sng"/>
              <a:t>DE RECICLAXE (SOGAMA, PLAN PROXECTA) 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4068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4351"/>
          </a:xfrm>
        </p:spPr>
        <p:txBody>
          <a:bodyPr/>
          <a:lstStyle/>
          <a:p>
            <a:r>
              <a:rPr lang="es-ES" dirty="0"/>
              <a:t>Separamos os residuos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33" y="1226820"/>
            <a:ext cx="7705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14" y="435101"/>
            <a:ext cx="8874062" cy="58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08" y="326707"/>
            <a:ext cx="9210608" cy="61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349080"/>
            <a:ext cx="9339071" cy="62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92" y="329184"/>
            <a:ext cx="9184511" cy="62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8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/>
              <a:t>Sesión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610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Ideas previas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30595"/>
            <a:ext cx="10178322" cy="3593591"/>
          </a:xfrm>
        </p:spPr>
        <p:txBody>
          <a:bodyPr>
            <a:normAutofit fontScale="70000" lnSpcReduction="20000"/>
          </a:bodyPr>
          <a:lstStyle/>
          <a:p>
            <a:endParaRPr lang="es-ES" sz="4400" dirty="0"/>
          </a:p>
          <a:p>
            <a:r>
              <a:rPr lang="es-ES" sz="4400" dirty="0"/>
              <a:t>Que é o consumo responsable?</a:t>
            </a:r>
          </a:p>
          <a:p>
            <a:r>
              <a:rPr lang="es-ES" sz="4400" dirty="0"/>
              <a:t>Como podemos </a:t>
            </a:r>
            <a:r>
              <a:rPr lang="es-ES" sz="4400" dirty="0" err="1"/>
              <a:t>relacionalo</a:t>
            </a:r>
            <a:r>
              <a:rPr lang="es-ES" sz="4400" dirty="0"/>
              <a:t> con estos aspectos:</a:t>
            </a:r>
          </a:p>
          <a:p>
            <a:pPr lvl="1"/>
            <a:r>
              <a:rPr lang="es-ES" sz="4200" dirty="0"/>
              <a:t>Agua e </a:t>
            </a:r>
            <a:r>
              <a:rPr lang="es-ES" sz="4200" dirty="0" err="1"/>
              <a:t>electricidade</a:t>
            </a:r>
            <a:endParaRPr lang="es-ES" sz="4200" dirty="0"/>
          </a:p>
          <a:p>
            <a:pPr lvl="1"/>
            <a:r>
              <a:rPr lang="es-ES" sz="4200" dirty="0"/>
              <a:t>Reciclado</a:t>
            </a:r>
          </a:p>
          <a:p>
            <a:pPr lvl="1"/>
            <a:r>
              <a:rPr lang="es-ES" sz="4200" dirty="0"/>
              <a:t>Medios de transporte</a:t>
            </a:r>
          </a:p>
          <a:p>
            <a:pPr lvl="1"/>
            <a:r>
              <a:rPr lang="es-ES" sz="4200" dirty="0" err="1"/>
              <a:t>Roupa</a:t>
            </a:r>
            <a:endParaRPr lang="es-ES" sz="4200" dirty="0"/>
          </a:p>
        </p:txBody>
      </p:sp>
    </p:spTree>
    <p:extLst>
      <p:ext uri="{BB962C8B-B14F-4D97-AF65-F5344CB8AC3E}">
        <p14:creationId xmlns:p14="http://schemas.microsoft.com/office/powerpoint/2010/main" val="246391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Vídeo- </a:t>
            </a:r>
            <a:r>
              <a:rPr lang="es-ES" dirty="0" err="1"/>
              <a:t>Homus</a:t>
            </a:r>
            <a:r>
              <a:rPr lang="es-ES" dirty="0"/>
              <a:t> </a:t>
            </a:r>
            <a:r>
              <a:rPr lang="es-ES" dirty="0" err="1"/>
              <a:t>consumus</a:t>
            </a:r>
            <a:r>
              <a:rPr lang="es-ES" dirty="0"/>
              <a:t> y </a:t>
            </a:r>
            <a:r>
              <a:rPr lang="es-ES" dirty="0" err="1"/>
              <a:t>homus</a:t>
            </a:r>
            <a:r>
              <a:rPr lang="es-ES" dirty="0"/>
              <a:t> </a:t>
            </a:r>
            <a:r>
              <a:rPr lang="es-ES" dirty="0" err="1"/>
              <a:t>responsabilus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https://www.youtube.com/watch?v=_7XMZ-nxiJY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 descr="C:\Users\Judith\Documents\CEIP VIRXE DO CAMIÑO\Galicons 11 de abril\Consumo con xeito\consumo enerxétic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 r="2928"/>
          <a:stretch/>
        </p:blipFill>
        <p:spPr bwMode="auto">
          <a:xfrm>
            <a:off x="7522464" y="3586512"/>
            <a:ext cx="2020697" cy="2966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Judith\Documents\CEIP VIRXE DO CAMIÑO\Galicons 11 de abril\Consumo con xeito\IMG_20180218_1045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54" y="1282383"/>
            <a:ext cx="3575685" cy="200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21" r="832" b="5494"/>
          <a:stretch/>
        </p:blipFill>
        <p:spPr bwMode="auto">
          <a:xfrm>
            <a:off x="9734295" y="3460719"/>
            <a:ext cx="2013585" cy="309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Judith\Documents\CEIP VIRXE DO CAMIÑO\Galicons 11 de abril\Consumo con xeito\IMG_20180218_10452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6157" r="649" b="4833"/>
          <a:stretch/>
        </p:blipFill>
        <p:spPr bwMode="auto">
          <a:xfrm>
            <a:off x="5366894" y="3747452"/>
            <a:ext cx="1837690" cy="2644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60544" y="3121152"/>
            <a:ext cx="3755296" cy="343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Compara os </a:t>
            </a:r>
            <a:r>
              <a:rPr lang="es-ES" dirty="0" err="1"/>
              <a:t>teus</a:t>
            </a:r>
            <a:r>
              <a:rPr lang="es-ES" dirty="0"/>
              <a:t> hábitos </a:t>
            </a:r>
            <a:r>
              <a:rPr lang="es-ES" dirty="0" err="1"/>
              <a:t>co</a:t>
            </a:r>
            <a:r>
              <a:rPr lang="es-ES" dirty="0"/>
              <a:t> do </a:t>
            </a:r>
            <a:r>
              <a:rPr lang="es-ES" dirty="0" err="1"/>
              <a:t>homus</a:t>
            </a:r>
            <a:r>
              <a:rPr lang="es-ES" dirty="0"/>
              <a:t> </a:t>
            </a:r>
            <a:r>
              <a:rPr lang="es-ES" dirty="0" err="1"/>
              <a:t>consumus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En que nos parecemos?</a:t>
            </a:r>
          </a:p>
          <a:p>
            <a:pPr algn="ctr"/>
            <a:r>
              <a:rPr lang="es-ES" dirty="0"/>
              <a:t>Que </a:t>
            </a:r>
            <a:r>
              <a:rPr lang="es-ES" dirty="0" err="1"/>
              <a:t>quere</a:t>
            </a:r>
            <a:r>
              <a:rPr lang="es-ES" dirty="0"/>
              <a:t> transmitir o vídeo?</a:t>
            </a:r>
          </a:p>
          <a:p>
            <a:pPr algn="ctr"/>
            <a:r>
              <a:rPr lang="es-ES" dirty="0"/>
              <a:t>Que podemos </a:t>
            </a:r>
            <a:r>
              <a:rPr lang="es-ES"/>
              <a:t>cambiar 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00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7486"/>
          </a:xfrm>
        </p:spPr>
        <p:txBody>
          <a:bodyPr/>
          <a:lstStyle/>
          <a:p>
            <a:r>
              <a:rPr lang="es-ES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89586"/>
            <a:ext cx="10178322" cy="48990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gl-ES" sz="2800" dirty="0"/>
              <a:t>Deseñade carteis nos que axudedes aos outros alumnos e alumnas da nosa escola a converterse nun “</a:t>
            </a:r>
            <a:r>
              <a:rPr lang="gl-ES" sz="2800" dirty="0" err="1"/>
              <a:t>homus</a:t>
            </a:r>
            <a:r>
              <a:rPr lang="gl-ES" sz="2800" dirty="0"/>
              <a:t> </a:t>
            </a:r>
            <a:r>
              <a:rPr lang="gl-ES" sz="2800" dirty="0" err="1"/>
              <a:t>responsabilus</a:t>
            </a:r>
            <a:r>
              <a:rPr lang="gl-ES" sz="2800" dirty="0"/>
              <a:t>”. Exemplos diapositiva anterior. </a:t>
            </a:r>
          </a:p>
          <a:p>
            <a:pPr marL="457200" lvl="1" indent="0">
              <a:buNone/>
            </a:pPr>
            <a:r>
              <a:rPr lang="gl-ES" sz="2800" u="sng" dirty="0"/>
              <a:t>Podedes falar de:</a:t>
            </a:r>
          </a:p>
          <a:p>
            <a:pPr lvl="1"/>
            <a:r>
              <a:rPr lang="gl-ES" sz="2600" dirty="0"/>
              <a:t>O exceso de consumo de auga ao lavarse os dentes ou bañarse.</a:t>
            </a:r>
          </a:p>
          <a:p>
            <a:pPr lvl="1"/>
            <a:r>
              <a:rPr lang="gl-ES" sz="2600" dirty="0"/>
              <a:t>Deixar aparatos eléctricos enchufados (co </a:t>
            </a:r>
            <a:r>
              <a:rPr lang="gl-ES" sz="2600" dirty="0" err="1"/>
              <a:t>pilotiño</a:t>
            </a:r>
            <a:r>
              <a:rPr lang="gl-ES" sz="2600" dirty="0"/>
              <a:t> vermello), exceso de aire acondicionado ou calefacción, deixar a neveira aberta, etc.</a:t>
            </a:r>
          </a:p>
          <a:p>
            <a:pPr lvl="1"/>
            <a:r>
              <a:rPr lang="gl-ES" sz="2600" dirty="0"/>
              <a:t>Reciclar: papel e cartón, envases de plástico, vidro, etc.</a:t>
            </a:r>
          </a:p>
          <a:p>
            <a:pPr lvl="1"/>
            <a:r>
              <a:rPr lang="gl-ES" sz="2600" dirty="0"/>
              <a:t>Medios de transporte: compartir coche, usar os medios de transporte públicos, etc.</a:t>
            </a:r>
          </a:p>
          <a:p>
            <a:pPr lvl="1"/>
            <a:r>
              <a:rPr lang="gl-ES" sz="2600" dirty="0"/>
              <a:t>Non mercar cousas que non necesitemos (roupa, xoguetes, etc.).</a:t>
            </a:r>
          </a:p>
          <a:p>
            <a:r>
              <a:rPr lang="es-ES" sz="2600" dirty="0"/>
              <a:t>Exposición oral sobre os </a:t>
            </a:r>
            <a:r>
              <a:rPr lang="es-ES" sz="2600" dirty="0" err="1"/>
              <a:t>vosos</a:t>
            </a:r>
            <a:r>
              <a:rPr lang="es-ES" sz="2600" dirty="0"/>
              <a:t> </a:t>
            </a:r>
            <a:r>
              <a:rPr lang="es-ES" sz="2600" dirty="0" err="1"/>
              <a:t>traballos</a:t>
            </a:r>
            <a:r>
              <a:rPr lang="es-E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3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583"/>
          </a:xfrm>
        </p:spPr>
        <p:txBody>
          <a:bodyPr/>
          <a:lstStyle/>
          <a:p>
            <a:r>
              <a:rPr lang="es-ES" dirty="0"/>
              <a:t>O MEDIO AMBIENTE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87424"/>
            <a:ext cx="10178322" cy="4233673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Para a Comunidad Económica Europea (CCE), o </a:t>
            </a:r>
            <a:r>
              <a:rPr lang="es-MX" sz="3200" u="sng" dirty="0"/>
              <a:t>medio ambiente </a:t>
            </a:r>
            <a:r>
              <a:rPr lang="es-MX" sz="3200" dirty="0"/>
              <a:t>é o entorno que rodea </a:t>
            </a:r>
            <a:r>
              <a:rPr lang="es-MX" sz="3200" dirty="0" err="1"/>
              <a:t>ao</a:t>
            </a:r>
            <a:r>
              <a:rPr lang="es-MX" sz="3200" dirty="0"/>
              <a:t> home e </a:t>
            </a:r>
            <a:r>
              <a:rPr lang="es-MX" sz="3200" dirty="0" err="1"/>
              <a:t>xera</a:t>
            </a:r>
            <a:r>
              <a:rPr lang="es-MX" sz="3200" dirty="0"/>
              <a:t> </a:t>
            </a:r>
            <a:r>
              <a:rPr lang="es-MX" sz="3200" dirty="0" err="1"/>
              <a:t>unha</a:t>
            </a:r>
            <a:r>
              <a:rPr lang="es-MX" sz="3200" dirty="0"/>
              <a:t> calidad de vida, </a:t>
            </a:r>
            <a:r>
              <a:rPr lang="gl-ES" sz="3200" dirty="0"/>
              <a:t>incluíndo</a:t>
            </a:r>
            <a:r>
              <a:rPr lang="es-MX" sz="3200" dirty="0"/>
              <a:t> </a:t>
            </a:r>
            <a:r>
              <a:rPr lang="gl-ES" sz="3200" dirty="0"/>
              <a:t>os</a:t>
            </a:r>
            <a:r>
              <a:rPr lang="es-MX" sz="3200" dirty="0"/>
              <a:t> recursos </a:t>
            </a:r>
            <a:r>
              <a:rPr lang="gl-ES" sz="3200" dirty="0"/>
              <a:t>naturais</a:t>
            </a:r>
            <a:r>
              <a:rPr lang="es-MX" sz="3200" dirty="0"/>
              <a:t> e </a:t>
            </a:r>
            <a:r>
              <a:rPr lang="es-MX" sz="3200" dirty="0" err="1"/>
              <a:t>culturais</a:t>
            </a:r>
            <a:r>
              <a:rPr lang="es-MX" sz="3200" dirty="0"/>
              <a:t>. Entre os elementos </a:t>
            </a:r>
            <a:r>
              <a:rPr lang="gl-ES" sz="3200" dirty="0"/>
              <a:t>incluídos</a:t>
            </a:r>
            <a:r>
              <a:rPr lang="es-MX" sz="3200" dirty="0"/>
              <a:t> no termo medio ambiente </a:t>
            </a:r>
            <a:r>
              <a:rPr lang="gl-ES" sz="3200" dirty="0"/>
              <a:t>poderíamos</a:t>
            </a:r>
            <a:r>
              <a:rPr lang="es-MX" sz="3200" dirty="0"/>
              <a:t> mencionar: </a:t>
            </a:r>
            <a:r>
              <a:rPr lang="es-MX" sz="3200" dirty="0" err="1"/>
              <a:t>aos</a:t>
            </a:r>
            <a:r>
              <a:rPr lang="es-MX" sz="3200" dirty="0"/>
              <a:t> seres humanos, a fauna e a flora; a </a:t>
            </a:r>
            <a:r>
              <a:rPr lang="gl-ES" sz="3200" dirty="0"/>
              <a:t>terra</a:t>
            </a:r>
            <a:r>
              <a:rPr lang="es-MX" sz="3200" dirty="0"/>
              <a:t>, o aire, o clima e a </a:t>
            </a:r>
            <a:r>
              <a:rPr lang="gl-ES" sz="3200" dirty="0"/>
              <a:t>paisaxe</a:t>
            </a:r>
            <a:r>
              <a:rPr lang="es-MX" sz="3200" dirty="0"/>
              <a:t>.  </a:t>
            </a:r>
            <a:r>
              <a:rPr lang="es-MX" sz="3200" dirty="0" err="1" smtClean="0"/>
              <a:t>Ademais</a:t>
            </a:r>
            <a:r>
              <a:rPr lang="es-MX" sz="3200" dirty="0" smtClean="0"/>
              <a:t> da </a:t>
            </a:r>
            <a:r>
              <a:rPr lang="es-MX" sz="3200" dirty="0"/>
              <a:t>relación que existe entre eles. </a:t>
            </a:r>
            <a:endParaRPr lang="es-ES" sz="3200" dirty="0"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5" y="5017469"/>
            <a:ext cx="3043402" cy="14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/>
              <a:t>Sesión 5</a:t>
            </a:r>
          </a:p>
        </p:txBody>
      </p:sp>
    </p:spTree>
    <p:extLst>
      <p:ext uri="{BB962C8B-B14F-4D97-AF65-F5344CB8AC3E}">
        <p14:creationId xmlns:p14="http://schemas.microsoft.com/office/powerpoint/2010/main" val="2868253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1887"/>
          </a:xfrm>
        </p:spPr>
        <p:txBody>
          <a:bodyPr/>
          <a:lstStyle/>
          <a:p>
            <a:r>
              <a:rPr lang="es-ES" dirty="0"/>
              <a:t>Para reflexionar…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7569"/>
            <a:ext cx="10178322" cy="4306824"/>
          </a:xfrm>
        </p:spPr>
        <p:txBody>
          <a:bodyPr>
            <a:normAutofit/>
          </a:bodyPr>
          <a:lstStyle/>
          <a:p>
            <a:r>
              <a:rPr lang="gl-ES" sz="3200" dirty="0"/>
              <a:t>Consideras necesario que todas as persoas colaboren no coidado do medio ambiente? Por que?</a:t>
            </a:r>
          </a:p>
          <a:p>
            <a:r>
              <a:rPr lang="gl-ES" sz="3200" dirty="0"/>
              <a:t>Crees que é necesario crear leis/normas que axuden a conservar o medio ambiente? </a:t>
            </a:r>
          </a:p>
          <a:p>
            <a:r>
              <a:rPr lang="gl-ES" sz="3200" dirty="0"/>
              <a:t>Coñeces algunha lei/protocolo/acción que se levara a cabo para axudar a coidar o medio ambiente?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43" y="0"/>
            <a:ext cx="1872343" cy="17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9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110" y="241167"/>
            <a:ext cx="10178322" cy="1492132"/>
          </a:xfrm>
        </p:spPr>
        <p:txBody>
          <a:bodyPr/>
          <a:lstStyle/>
          <a:p>
            <a:r>
              <a:rPr lang="es-ES" dirty="0"/>
              <a:t>El protocolo de </a:t>
            </a:r>
            <a:r>
              <a:rPr lang="es-ES" dirty="0" err="1"/>
              <a:t>kioto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0718" y="1644774"/>
            <a:ext cx="6607942" cy="359359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É o </a:t>
            </a:r>
            <a:r>
              <a:rPr lang="es-ES" dirty="0" err="1"/>
              <a:t>acordo</a:t>
            </a:r>
            <a:r>
              <a:rPr lang="es-ES" dirty="0"/>
              <a:t> internacional </a:t>
            </a:r>
            <a:r>
              <a:rPr lang="es-ES" dirty="0" err="1"/>
              <a:t>máis</a:t>
            </a:r>
            <a:r>
              <a:rPr lang="es-ES" dirty="0"/>
              <a:t> importante sobre o cambio</a:t>
            </a:r>
          </a:p>
          <a:p>
            <a:pPr marL="0" indent="0" algn="just">
              <a:buNone/>
            </a:pPr>
            <a:r>
              <a:rPr lang="es-ES" dirty="0"/>
              <a:t>Climático. </a:t>
            </a:r>
            <a:r>
              <a:rPr lang="es-ES" dirty="0" err="1"/>
              <a:t>Creouse</a:t>
            </a:r>
            <a:r>
              <a:rPr lang="es-ES" dirty="0"/>
              <a:t> para dar </a:t>
            </a:r>
            <a:r>
              <a:rPr lang="es-ES" dirty="0" err="1"/>
              <a:t>resposta</a:t>
            </a:r>
            <a:r>
              <a:rPr lang="es-ES" dirty="0"/>
              <a:t> á amenaza que </a:t>
            </a:r>
            <a:r>
              <a:rPr lang="es-ES" dirty="0" err="1"/>
              <a:t>supoñía</a:t>
            </a:r>
            <a:r>
              <a:rPr lang="es-ES" dirty="0"/>
              <a:t> o cambio climático e os problemas que as industrias </a:t>
            </a:r>
            <a:r>
              <a:rPr lang="es-ES" dirty="0" err="1"/>
              <a:t>mundiais</a:t>
            </a:r>
            <a:r>
              <a:rPr lang="es-ES" dirty="0"/>
              <a:t> </a:t>
            </a:r>
            <a:r>
              <a:rPr lang="es-ES" dirty="0" err="1"/>
              <a:t>plantexaban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medio ambiente.  O impulsor </a:t>
            </a:r>
            <a:r>
              <a:rPr lang="es-ES" dirty="0" err="1"/>
              <a:t>foi</a:t>
            </a:r>
            <a:r>
              <a:rPr lang="es-ES" dirty="0"/>
              <a:t> a Organización das </a:t>
            </a:r>
            <a:r>
              <a:rPr lang="es-ES" dirty="0" err="1"/>
              <a:t>Nacións</a:t>
            </a:r>
            <a:r>
              <a:rPr lang="es-ES" dirty="0"/>
              <a:t> Unidas de 1997 en </a:t>
            </a:r>
            <a:r>
              <a:rPr lang="es-ES" dirty="0" err="1"/>
              <a:t>Kyoto</a:t>
            </a:r>
            <a:r>
              <a:rPr lang="es-ES" dirty="0"/>
              <a:t>. Este protocolo compromete </a:t>
            </a:r>
            <a:r>
              <a:rPr lang="es-ES" dirty="0" err="1"/>
              <a:t>aos</a:t>
            </a:r>
            <a:r>
              <a:rPr lang="es-ES" dirty="0"/>
              <a:t> </a:t>
            </a:r>
            <a:r>
              <a:rPr lang="es-ES" b="1" dirty="0"/>
              <a:t>países industrializados </a:t>
            </a:r>
            <a:r>
              <a:rPr lang="es-ES" dirty="0"/>
              <a:t>a </a:t>
            </a:r>
            <a:r>
              <a:rPr lang="es-ES" u="sng" dirty="0"/>
              <a:t>estabilizar as </a:t>
            </a:r>
            <a:r>
              <a:rPr lang="es-ES" u="sng" dirty="0" err="1"/>
              <a:t>emisións</a:t>
            </a:r>
            <a:r>
              <a:rPr lang="es-ES" u="sng" dirty="0"/>
              <a:t> de gases de efecto </a:t>
            </a:r>
            <a:r>
              <a:rPr lang="es-ES" u="sng" dirty="0" err="1"/>
              <a:t>invernadoiro</a:t>
            </a:r>
            <a:r>
              <a:rPr lang="es-ES" u="sng" dirty="0" smtClean="0"/>
              <a:t>.</a:t>
            </a:r>
          </a:p>
          <a:p>
            <a:pPr marL="0" indent="0" algn="just">
              <a:buNone/>
            </a:pPr>
            <a:r>
              <a:rPr lang="es-ES" u="sng" dirty="0" err="1" smtClean="0"/>
              <a:t>Entrou</a:t>
            </a:r>
            <a:r>
              <a:rPr lang="es-ES" u="sng" dirty="0" smtClean="0"/>
              <a:t> en vigor no 2005.</a:t>
            </a:r>
            <a:endParaRPr lang="es-ES" u="sng" dirty="0"/>
          </a:p>
          <a:p>
            <a:pPr marL="0" indent="0" algn="just">
              <a:buNone/>
            </a:pPr>
            <a:endParaRPr lang="es-ES" u="sng" dirty="0"/>
          </a:p>
          <a:p>
            <a:pPr marL="0" indent="0" algn="just">
              <a:buNone/>
            </a:pPr>
            <a:r>
              <a:rPr lang="es-ES" u="sng" dirty="0">
                <a:hlinkClick r:id="rId2"/>
              </a:rPr>
              <a:t>https://www.youtube.com/watch?v=GrejGepkVN4</a:t>
            </a:r>
            <a:endParaRPr lang="es-ES" u="sng" dirty="0"/>
          </a:p>
          <a:p>
            <a:pPr marL="0" indent="0" algn="just">
              <a:buNone/>
            </a:pP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60" y="621792"/>
            <a:ext cx="3862988" cy="29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es-ES" dirty="0"/>
              <a:t>CUMBRE DA TERRA E AXENDA 21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97429"/>
            <a:ext cx="10178322" cy="4682164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O </a:t>
            </a:r>
            <a:r>
              <a:rPr lang="es-ES" sz="2800" dirty="0" err="1"/>
              <a:t>desenvolvemento</a:t>
            </a:r>
            <a:r>
              <a:rPr lang="es-ES" sz="2800" dirty="0"/>
              <a:t> </a:t>
            </a:r>
            <a:r>
              <a:rPr lang="es-ES" sz="2800" dirty="0" err="1"/>
              <a:t>sostible</a:t>
            </a:r>
            <a:r>
              <a:rPr lang="es-ES" sz="2800" dirty="0"/>
              <a:t> </a:t>
            </a:r>
            <a:r>
              <a:rPr lang="es-ES" sz="2800" dirty="0" err="1"/>
              <a:t>defende</a:t>
            </a:r>
            <a:r>
              <a:rPr lang="es-ES" sz="2800" dirty="0"/>
              <a:t> o </a:t>
            </a:r>
            <a:r>
              <a:rPr lang="es-ES" sz="2800" u="sng" dirty="0"/>
              <a:t>progreso respetuoso </a:t>
            </a:r>
            <a:r>
              <a:rPr lang="es-ES" sz="2800" dirty="0" err="1"/>
              <a:t>co</a:t>
            </a:r>
            <a:r>
              <a:rPr lang="es-ES" sz="2800" dirty="0"/>
              <a:t> medio ambiente, o </a:t>
            </a:r>
            <a:r>
              <a:rPr lang="es-ES" sz="2800" u="sng" dirty="0"/>
              <a:t>aforro de recursos </a:t>
            </a:r>
            <a:r>
              <a:rPr lang="es-ES" sz="2800" u="sng" dirty="0" err="1"/>
              <a:t>naturais</a:t>
            </a:r>
            <a:r>
              <a:rPr lang="es-ES" sz="2800" dirty="0"/>
              <a:t>, a </a:t>
            </a:r>
            <a:r>
              <a:rPr lang="es-ES" sz="2800" u="sng" dirty="0" err="1"/>
              <a:t>redución</a:t>
            </a:r>
            <a:r>
              <a:rPr lang="es-ES" sz="2800" u="sng" dirty="0"/>
              <a:t> da contaminación </a:t>
            </a:r>
            <a:r>
              <a:rPr lang="es-ES" sz="2800" dirty="0"/>
              <a:t>e o uso de </a:t>
            </a:r>
            <a:r>
              <a:rPr lang="es-ES" sz="2800" u="sng" dirty="0" err="1"/>
              <a:t>enerxías</a:t>
            </a:r>
            <a:r>
              <a:rPr lang="es-ES" sz="2800" u="sng" dirty="0"/>
              <a:t> renovables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No ano 1992, </a:t>
            </a:r>
            <a:r>
              <a:rPr lang="es-ES" sz="2800" dirty="0" err="1"/>
              <a:t>celeboruse</a:t>
            </a:r>
            <a:r>
              <a:rPr lang="es-ES" sz="2800" dirty="0"/>
              <a:t> en Río de Janeiro, en Brasil, a Cumbre da Terra. </a:t>
            </a:r>
            <a:r>
              <a:rPr lang="es-ES" sz="2800" dirty="0" err="1"/>
              <a:t>Alí</a:t>
            </a:r>
            <a:r>
              <a:rPr lang="es-ES" sz="2800" dirty="0"/>
              <a:t> </a:t>
            </a:r>
            <a:r>
              <a:rPr lang="es-ES" sz="2800" dirty="0" err="1"/>
              <a:t>fixéronse</a:t>
            </a:r>
            <a:r>
              <a:rPr lang="es-ES" sz="2800" dirty="0"/>
              <a:t> </a:t>
            </a:r>
            <a:r>
              <a:rPr lang="es-ES" sz="2800" dirty="0" err="1"/>
              <a:t>recomendacións</a:t>
            </a:r>
            <a:r>
              <a:rPr lang="es-ES" sz="2800" dirty="0"/>
              <a:t> para garantir un </a:t>
            </a:r>
            <a:r>
              <a:rPr lang="es-ES" sz="2800" dirty="0" err="1"/>
              <a:t>desenvolvemento</a:t>
            </a:r>
            <a:r>
              <a:rPr lang="es-ES" sz="2800" dirty="0"/>
              <a:t> </a:t>
            </a:r>
            <a:r>
              <a:rPr lang="es-ES" sz="2800" dirty="0" err="1"/>
              <a:t>sostible</a:t>
            </a:r>
            <a:r>
              <a:rPr lang="es-ES" sz="2800" dirty="0"/>
              <a:t> no </a:t>
            </a:r>
            <a:r>
              <a:rPr lang="es-ES" sz="2800" dirty="0" err="1"/>
              <a:t>século</a:t>
            </a:r>
            <a:r>
              <a:rPr lang="es-ES" sz="2800" dirty="0"/>
              <a:t> XXI. Todas esas recomendaciones </a:t>
            </a:r>
            <a:r>
              <a:rPr lang="es-ES" sz="2800" dirty="0" err="1"/>
              <a:t>recolléronse</a:t>
            </a:r>
            <a:r>
              <a:rPr lang="es-ES" sz="2800" dirty="0"/>
              <a:t> </a:t>
            </a:r>
            <a:r>
              <a:rPr lang="es-ES" sz="2800" dirty="0" err="1"/>
              <a:t>nun</a:t>
            </a:r>
            <a:r>
              <a:rPr lang="es-ES" sz="2800" dirty="0"/>
              <a:t> documento titulado </a:t>
            </a:r>
            <a:r>
              <a:rPr lang="es-ES" sz="2800" i="1" dirty="0" err="1"/>
              <a:t>Axenda</a:t>
            </a:r>
            <a:r>
              <a:rPr lang="es-ES" sz="2800" i="1" dirty="0"/>
              <a:t> 21</a:t>
            </a:r>
            <a:r>
              <a:rPr lang="es-ES" sz="2800" dirty="0"/>
              <a:t>. </a:t>
            </a:r>
            <a:r>
              <a:rPr lang="pt-BR" sz="2800" dirty="0"/>
              <a:t>A </a:t>
            </a:r>
            <a:r>
              <a:rPr lang="pt-BR" sz="2800" b="1" dirty="0" err="1"/>
              <a:t>Axenda</a:t>
            </a:r>
            <a:r>
              <a:rPr lang="pt-BR" sz="2800" b="1" dirty="0"/>
              <a:t> 21</a:t>
            </a:r>
            <a:r>
              <a:rPr lang="pt-BR" sz="2800" dirty="0"/>
              <a:t> é </a:t>
            </a:r>
            <a:r>
              <a:rPr lang="pt-BR" sz="2800" dirty="0" err="1"/>
              <a:t>un</a:t>
            </a:r>
            <a:r>
              <a:rPr lang="pt-BR" sz="2800" dirty="0"/>
              <a:t> programa para desenvolver a </a:t>
            </a:r>
            <a:r>
              <a:rPr lang="pt-BR" sz="2800" dirty="0" err="1" smtClean="0"/>
              <a:t>sosteibilidade</a:t>
            </a:r>
            <a:r>
              <a:rPr lang="pt-BR" sz="2800" dirty="0" smtClean="0"/>
              <a:t> </a:t>
            </a:r>
            <a:r>
              <a:rPr lang="pt-BR" sz="2800" dirty="0"/>
              <a:t>a </a:t>
            </a:r>
            <a:r>
              <a:rPr lang="pt-BR" sz="2800" dirty="0" err="1"/>
              <a:t>nivel</a:t>
            </a:r>
            <a:r>
              <a:rPr lang="pt-BR" sz="2800" dirty="0"/>
              <a:t> </a:t>
            </a:r>
            <a:r>
              <a:rPr lang="pt-BR" sz="2800" dirty="0" err="1"/>
              <a:t>planetario</a:t>
            </a:r>
            <a:r>
              <a:rPr lang="pt-BR" sz="2800" dirty="0"/>
              <a:t>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2375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5929"/>
          </a:xfrm>
        </p:spPr>
        <p:txBody>
          <a:bodyPr/>
          <a:lstStyle/>
          <a:p>
            <a:r>
              <a:rPr lang="es-ES" dirty="0"/>
              <a:t>REVISIÓN DOS CONCEPTOS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15143"/>
            <a:ext cx="10178322" cy="4464449"/>
          </a:xfrm>
        </p:spPr>
        <p:txBody>
          <a:bodyPr/>
          <a:lstStyle/>
          <a:p>
            <a:r>
              <a:rPr lang="es-ES" dirty="0">
                <a:hlinkClick r:id="rId2"/>
              </a:rPr>
              <a:t>Vídeo resumen cambio climático: </a:t>
            </a:r>
          </a:p>
          <a:p>
            <a:pPr lvl="1"/>
            <a:r>
              <a:rPr lang="es-ES" dirty="0">
                <a:hlinkClick r:id="rId2"/>
              </a:rPr>
              <a:t>https://www.sostenibilidad.com/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808" y="2363791"/>
            <a:ext cx="5602061" cy="31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4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2431"/>
          </a:xfrm>
        </p:spPr>
        <p:txBody>
          <a:bodyPr/>
          <a:lstStyle/>
          <a:p>
            <a:r>
              <a:rPr lang="es-ES" dirty="0" err="1"/>
              <a:t>Avaliando</a:t>
            </a:r>
            <a:r>
              <a:rPr lang="es-ES" dirty="0"/>
              <a:t> </a:t>
            </a:r>
            <a:r>
              <a:rPr lang="es-ES" dirty="0" err="1"/>
              <a:t>contidos-kahoot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58113"/>
            <a:ext cx="10178322" cy="4221480"/>
          </a:xfrm>
        </p:spPr>
        <p:txBody>
          <a:bodyPr/>
          <a:lstStyle/>
          <a:p>
            <a:r>
              <a:rPr lang="es-ES" u="sng" dirty="0">
                <a:hlinkClick r:id="rId2"/>
              </a:rPr>
              <a:t>https://create.kahoot.it/details/el-impacto-humano-en-el-medio-ambiente/11d065da-21ea-4205-a0f9-62695375c099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9" y="2482595"/>
            <a:ext cx="6253099" cy="317754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10" y="3065525"/>
            <a:ext cx="445198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SOBREEXPLOTACIÓN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7172" y="1302590"/>
            <a:ext cx="10178322" cy="3593591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VÍDEO: 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www.youtube.com/watch?v=YuI54g9slls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AutoShape 2" descr="Tema 1. Sobreexplotación de los recur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Tema 1. Sobreexplotación de los re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0" y="2078965"/>
            <a:ext cx="4241649" cy="31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lotación de Recursos Naturales - Concepto, tipos y ejemp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52" y="1940942"/>
            <a:ext cx="4779152" cy="2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plotación de Recursos Naturales - Concepto, tipos y ejemp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04" y="4687767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FAO advierte que los océanos del planeta se quedan sin peces debido a la  sobreexplotación - +Verde Periódico Ecológ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9" y="451631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7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9967"/>
          </a:xfrm>
        </p:spPr>
        <p:txBody>
          <a:bodyPr/>
          <a:lstStyle/>
          <a:p>
            <a:r>
              <a:rPr lang="es-ES" dirty="0"/>
              <a:t> O CAMBIO CLIMÁTICO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7507" y="1292353"/>
            <a:ext cx="5901475" cy="5328366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ES" sz="3200" dirty="0"/>
              <a:t>O </a:t>
            </a:r>
            <a:r>
              <a:rPr lang="es-ES" sz="3200" b="1" dirty="0"/>
              <a:t>cambio climático</a:t>
            </a:r>
            <a:r>
              <a:rPr lang="es-ES" sz="3200" dirty="0"/>
              <a:t> alude a </a:t>
            </a:r>
            <a:r>
              <a:rPr lang="es-ES" sz="3200" dirty="0" err="1"/>
              <a:t>unha</a:t>
            </a:r>
            <a:r>
              <a:rPr lang="es-ES" sz="3200" dirty="0"/>
              <a:t> </a:t>
            </a:r>
            <a:r>
              <a:rPr lang="es-ES" sz="3200" b="1" dirty="0"/>
              <a:t>variación do clima</a:t>
            </a:r>
            <a:r>
              <a:rPr lang="es-ES" sz="3200" dirty="0"/>
              <a:t>  do </a:t>
            </a:r>
            <a:r>
              <a:rPr lang="es-ES" sz="3200" dirty="0" err="1"/>
              <a:t>noso</a:t>
            </a:r>
            <a:r>
              <a:rPr lang="es-ES" sz="3200" dirty="0"/>
              <a:t> planeta </a:t>
            </a:r>
            <a:r>
              <a:rPr lang="es-ES" sz="3200" dirty="0" err="1"/>
              <a:t>xerado</a:t>
            </a:r>
            <a:r>
              <a:rPr lang="es-ES" sz="3200" dirty="0"/>
              <a:t> </a:t>
            </a:r>
            <a:r>
              <a:rPr lang="es-ES" sz="3200" dirty="0" err="1"/>
              <a:t>pola</a:t>
            </a:r>
            <a:r>
              <a:rPr lang="es-ES" sz="3200" dirty="0"/>
              <a:t> acción do ser humano. Este cambio climático é producido polo efecto </a:t>
            </a:r>
            <a:r>
              <a:rPr lang="es-ES" sz="3200" dirty="0" err="1"/>
              <a:t>invernadoiro</a:t>
            </a:r>
            <a:r>
              <a:rPr lang="es-ES" sz="3200" dirty="0"/>
              <a:t>, que provoca o </a:t>
            </a:r>
            <a:r>
              <a:rPr lang="es-ES" sz="3200" dirty="0" err="1"/>
              <a:t>quecemento</a:t>
            </a:r>
            <a:r>
              <a:rPr lang="es-ES" sz="3200" dirty="0"/>
              <a:t> global da Terra. </a:t>
            </a:r>
          </a:p>
          <a:p>
            <a:pPr algn="just" fontAlgn="base"/>
            <a:r>
              <a:rPr lang="es-ES" sz="3200" dirty="0"/>
              <a:t>O cambio climático é </a:t>
            </a:r>
            <a:r>
              <a:rPr lang="es-ES" sz="3200" dirty="0" err="1"/>
              <a:t>unha</a:t>
            </a:r>
            <a:r>
              <a:rPr lang="es-ES" sz="3200" dirty="0"/>
              <a:t> consecuencia do </a:t>
            </a:r>
            <a:r>
              <a:rPr lang="es-ES" sz="3200" dirty="0" err="1"/>
              <a:t>quecemento</a:t>
            </a:r>
            <a:r>
              <a:rPr lang="es-ES" sz="3200" dirty="0"/>
              <a:t> global, provocado polo </a:t>
            </a:r>
            <a:r>
              <a:rPr lang="es-ES" sz="3200" u="sng" dirty="0"/>
              <a:t>efecto </a:t>
            </a:r>
            <a:r>
              <a:rPr lang="es-ES" sz="3200" u="sng" dirty="0" err="1"/>
              <a:t>invernadoiro</a:t>
            </a:r>
            <a:r>
              <a:rPr lang="es-ES" sz="3200" dirty="0"/>
              <a:t>. </a:t>
            </a:r>
            <a:r>
              <a:rPr lang="es-ES" sz="3200" dirty="0" smtClean="0"/>
              <a:t> </a:t>
            </a:r>
            <a:endParaRPr lang="es-ES" sz="3200" dirty="0"/>
          </a:p>
          <a:p>
            <a:endParaRPr lang="es-ES" dirty="0"/>
          </a:p>
        </p:txBody>
      </p:sp>
      <p:pic>
        <p:nvPicPr>
          <p:cNvPr id="4098" name="Picture 2" descr="Resultado de imagen de efecto invernadero imÃ¡genes sin copy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99" y="1762003"/>
            <a:ext cx="4225081" cy="31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712015" y="5279366"/>
            <a:ext cx="3329796" cy="75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Vídeo: https</a:t>
            </a:r>
            <a:r>
              <a:rPr lang="es-ES" dirty="0"/>
              <a:t>://</a:t>
            </a:r>
            <a:r>
              <a:rPr lang="es-ES" dirty="0" smtClean="0"/>
              <a:t>www.youtube.com/watch?v=a6vGJk5NqoA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1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7147" y="382385"/>
            <a:ext cx="10532853" cy="687290"/>
          </a:xfrm>
        </p:spPr>
        <p:txBody>
          <a:bodyPr>
            <a:normAutofit fontScale="90000"/>
          </a:bodyPr>
          <a:lstStyle/>
          <a:p>
            <a:r>
              <a:rPr lang="es-ES" sz="4400" dirty="0" smtClean="0"/>
              <a:t>PREGUNTAS VÍDEO CAMBIO CLIMÁTICO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1678" y="1293963"/>
            <a:ext cx="10178322" cy="4585630"/>
          </a:xfrm>
        </p:spPr>
        <p:txBody>
          <a:bodyPr/>
          <a:lstStyle/>
          <a:p>
            <a:r>
              <a:rPr lang="es-ES" dirty="0" smtClean="0"/>
              <a:t>Cales son os combustibles fósiles que se mencionan no vídeo?</a:t>
            </a:r>
          </a:p>
          <a:p>
            <a:r>
              <a:rPr lang="es-ES" dirty="0" smtClean="0"/>
              <a:t>Cal é o problema </a:t>
            </a:r>
            <a:r>
              <a:rPr lang="es-ES" dirty="0" err="1" smtClean="0"/>
              <a:t>máis</a:t>
            </a:r>
            <a:r>
              <a:rPr lang="es-ES" dirty="0" smtClean="0"/>
              <a:t> importante </a:t>
            </a:r>
            <a:r>
              <a:rPr lang="es-ES" dirty="0" err="1" smtClean="0"/>
              <a:t>ao</a:t>
            </a:r>
            <a:r>
              <a:rPr lang="es-ES" dirty="0" smtClean="0"/>
              <a:t> que nos enfrontamos? Que o produce?</a:t>
            </a:r>
          </a:p>
          <a:p>
            <a:r>
              <a:rPr lang="es-ES" dirty="0" smtClean="0"/>
              <a:t>Que é a atmósfera? Que evita?</a:t>
            </a:r>
          </a:p>
          <a:p>
            <a:r>
              <a:rPr lang="es-ES" dirty="0" smtClean="0"/>
              <a:t>Cal é a temperatura media do planeta?</a:t>
            </a:r>
          </a:p>
          <a:p>
            <a:r>
              <a:rPr lang="es-ES" dirty="0" smtClean="0"/>
              <a:t>Que provoca que o número de gases de efecto </a:t>
            </a:r>
            <a:r>
              <a:rPr lang="es-ES" dirty="0" err="1" smtClean="0"/>
              <a:t>invernadoiro</a:t>
            </a:r>
            <a:r>
              <a:rPr lang="es-ES" dirty="0" smtClean="0"/>
              <a:t> aumente?</a:t>
            </a:r>
          </a:p>
          <a:p>
            <a:r>
              <a:rPr lang="es-ES" dirty="0" smtClean="0"/>
              <a:t>Que provoca o cambio climático?</a:t>
            </a:r>
          </a:p>
          <a:p>
            <a:r>
              <a:rPr lang="es-ES" dirty="0" smtClean="0"/>
              <a:t>En que ano se </a:t>
            </a:r>
            <a:r>
              <a:rPr lang="es-ES" dirty="0" err="1" smtClean="0"/>
              <a:t>elabororu</a:t>
            </a:r>
            <a:r>
              <a:rPr lang="es-ES" dirty="0" smtClean="0"/>
              <a:t> o protocolo de Kioto? En que </a:t>
            </a:r>
            <a:r>
              <a:rPr lang="es-ES" dirty="0" err="1" smtClean="0"/>
              <a:t>sonsite</a:t>
            </a:r>
            <a:r>
              <a:rPr lang="es-ES" dirty="0" smtClean="0"/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437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Respostas</a:t>
            </a:r>
            <a:r>
              <a:rPr lang="es-ES" dirty="0" smtClean="0"/>
              <a:t> vídeo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1678" y="1086929"/>
            <a:ext cx="10178322" cy="540876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dirty="0"/>
              <a:t>Cales son os combustibles fósiles que se mencionan no vídeo?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Petróleo, carbón e gas natural</a:t>
            </a:r>
          </a:p>
          <a:p>
            <a:pPr lvl="0" algn="just"/>
            <a:r>
              <a:rPr lang="es-ES" dirty="0"/>
              <a:t>Cal é o problema </a:t>
            </a:r>
            <a:r>
              <a:rPr lang="es-ES" dirty="0" err="1"/>
              <a:t>máis</a:t>
            </a:r>
            <a:r>
              <a:rPr lang="es-ES" dirty="0"/>
              <a:t> importante </a:t>
            </a:r>
            <a:r>
              <a:rPr lang="es-ES" dirty="0" err="1"/>
              <a:t>ao</a:t>
            </a:r>
            <a:r>
              <a:rPr lang="es-ES" dirty="0"/>
              <a:t> que nos enfrontamos? Que o produce?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É 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quecemento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global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do planeta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producido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polas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emisións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de gases de efecto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invernadoiro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es-ES" dirty="0"/>
              <a:t>Que é a atmósfera?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 atmosfera é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unha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capa que gases que crea un clima variable e estable para permitir 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desenvolvemento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humano e da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nosa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civilización</a:t>
            </a:r>
            <a:r>
              <a:rPr lang="es-ES" dirty="0"/>
              <a:t>. Que evita?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Evita que a radiación solar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chegue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con toda a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súa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intensidade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á superficie terrestre. </a:t>
            </a:r>
          </a:p>
          <a:p>
            <a:pPr lvl="0" algn="just"/>
            <a:r>
              <a:rPr lang="es-ES" dirty="0"/>
              <a:t>Cal é a temperatura media do planeta?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 temperatura media da Terra é de 15 grados aproximadamente.</a:t>
            </a:r>
          </a:p>
          <a:p>
            <a:pPr lvl="0" algn="just"/>
            <a:r>
              <a:rPr lang="es-ES" dirty="0"/>
              <a:t>Que provoca que o número de gases de efecto </a:t>
            </a:r>
            <a:r>
              <a:rPr lang="es-ES" dirty="0" err="1"/>
              <a:t>invernadoiro</a:t>
            </a:r>
            <a:r>
              <a:rPr lang="es-ES" dirty="0"/>
              <a:t> aumente?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Os gases de efecto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invernadoiro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son necesarios para conseguir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unha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axeitada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temperatura.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eles a temperatura da Terra sería de 18 grados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baixo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cero. </a:t>
            </a:r>
          </a:p>
          <a:p>
            <a:pPr lvl="0" algn="just"/>
            <a:r>
              <a:rPr lang="es-ES" dirty="0"/>
              <a:t>Que provoca o cambio climático?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O cambio climático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prodúcese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polo incremento de gases de efecto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invernadoiro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(aumento de CO2), producidos polo transporte e a industria, entre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outros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factores.</a:t>
            </a:r>
          </a:p>
          <a:p>
            <a:pPr lvl="0" algn="just"/>
            <a:r>
              <a:rPr lang="es-ES" dirty="0"/>
              <a:t>En que ano se </a:t>
            </a:r>
            <a:r>
              <a:rPr lang="es-ES" dirty="0" err="1"/>
              <a:t>elaborou</a:t>
            </a:r>
            <a:r>
              <a:rPr lang="es-ES" dirty="0"/>
              <a:t> o protocolo de Kioto? En que </a:t>
            </a:r>
            <a:r>
              <a:rPr lang="es-ES" dirty="0" err="1"/>
              <a:t>consite</a:t>
            </a:r>
            <a:r>
              <a:rPr lang="es-ES" dirty="0"/>
              <a:t>?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 1997. Consiste no compromiso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dun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grupo de países a reducir a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emisións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dos gases de efecto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invernadoiro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Entrou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en vigor no 2005.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8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 </a:t>
            </a:r>
            <a:r>
              <a:rPr lang="es-ES" dirty="0" err="1" smtClean="0"/>
              <a:t>invernadoiro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5029" y="1337094"/>
            <a:ext cx="10178322" cy="3981781"/>
          </a:xfrm>
        </p:spPr>
        <p:txBody>
          <a:bodyPr>
            <a:normAutofit/>
          </a:bodyPr>
          <a:lstStyle/>
          <a:p>
            <a:pPr algn="just" fontAlgn="t"/>
            <a:r>
              <a:rPr lang="pt-BR" dirty="0" err="1"/>
              <a:t>Cando</a:t>
            </a:r>
            <a:r>
              <a:rPr lang="pt-BR" dirty="0"/>
              <a:t> se queima o </a:t>
            </a:r>
            <a:r>
              <a:rPr lang="pt-BR" dirty="0" err="1"/>
              <a:t>combustible</a:t>
            </a:r>
            <a:r>
              <a:rPr lang="pt-BR" dirty="0"/>
              <a:t>, </a:t>
            </a:r>
            <a:r>
              <a:rPr lang="pt-BR" dirty="0" err="1"/>
              <a:t>xéranse</a:t>
            </a:r>
            <a:r>
              <a:rPr lang="pt-BR" dirty="0"/>
              <a:t> gases que van á atmosfera, que é unha capa de aire que está ao redor da terra. Os gases </a:t>
            </a:r>
            <a:r>
              <a:rPr lang="pt-BR" dirty="0" err="1" smtClean="0"/>
              <a:t>acumúlanse</a:t>
            </a:r>
            <a:r>
              <a:rPr lang="pt-BR" dirty="0" smtClean="0"/>
              <a:t>, estes gases </a:t>
            </a:r>
            <a:r>
              <a:rPr lang="pt-BR" dirty="0" err="1" smtClean="0"/>
              <a:t>son</a:t>
            </a:r>
            <a:r>
              <a:rPr lang="pt-BR" dirty="0" smtClean="0"/>
              <a:t> emitidos </a:t>
            </a:r>
            <a:r>
              <a:rPr lang="pt-BR" dirty="0"/>
              <a:t>polos coches ou as fábricas, e non </a:t>
            </a:r>
            <a:r>
              <a:rPr lang="pt-BR" dirty="0" err="1"/>
              <a:t>deixan</a:t>
            </a:r>
            <a:r>
              <a:rPr lang="pt-BR" dirty="0"/>
              <a:t> que a calor salga cara ao </a:t>
            </a:r>
            <a:r>
              <a:rPr lang="pt-BR" dirty="0" err="1"/>
              <a:t>espazo</a:t>
            </a:r>
            <a:r>
              <a:rPr lang="pt-BR" dirty="0"/>
              <a:t>. Isto </a:t>
            </a:r>
            <a:r>
              <a:rPr lang="pt-BR" dirty="0" err="1"/>
              <a:t>fai</a:t>
            </a:r>
            <a:r>
              <a:rPr lang="pt-BR" dirty="0"/>
              <a:t> que a temperatura da terra aumente e </a:t>
            </a:r>
            <a:r>
              <a:rPr lang="pt-BR" dirty="0" err="1"/>
              <a:t>prodúzase</a:t>
            </a:r>
            <a:r>
              <a:rPr lang="pt-BR" dirty="0"/>
              <a:t> o que se chama </a:t>
            </a:r>
            <a:r>
              <a:rPr lang="pt-BR" dirty="0" err="1"/>
              <a:t>efecto</a:t>
            </a:r>
            <a:r>
              <a:rPr lang="pt-BR" dirty="0"/>
              <a:t> </a:t>
            </a:r>
            <a:r>
              <a:rPr lang="pt-BR" dirty="0" err="1"/>
              <a:t>invernadoiro</a:t>
            </a:r>
            <a:r>
              <a:rPr lang="pt-BR" dirty="0"/>
              <a:t>. </a:t>
            </a:r>
            <a:r>
              <a:rPr lang="pt-BR" dirty="0" smtClean="0"/>
              <a:t>O </a:t>
            </a:r>
            <a:r>
              <a:rPr lang="pt-BR" dirty="0"/>
              <a:t>problema é que a calor que se acumula na atmosfera </a:t>
            </a:r>
            <a:r>
              <a:rPr lang="pt-BR" dirty="0" err="1"/>
              <a:t>fai</a:t>
            </a:r>
            <a:r>
              <a:rPr lang="pt-BR" dirty="0"/>
              <a:t> que se </a:t>
            </a:r>
            <a:r>
              <a:rPr lang="pt-BR" dirty="0" err="1"/>
              <a:t>produzan</a:t>
            </a:r>
            <a:r>
              <a:rPr lang="pt-BR" dirty="0"/>
              <a:t> </a:t>
            </a:r>
            <a:r>
              <a:rPr lang="pt-BR" dirty="0" err="1"/>
              <a:t>inundacións</a:t>
            </a:r>
            <a:r>
              <a:rPr lang="pt-BR" dirty="0"/>
              <a:t>, que se </a:t>
            </a:r>
            <a:r>
              <a:rPr lang="pt-BR" dirty="0" err="1"/>
              <a:t>derrita</a:t>
            </a:r>
            <a:r>
              <a:rPr lang="pt-BR" dirty="0"/>
              <a:t> o </a:t>
            </a:r>
            <a:r>
              <a:rPr lang="pt-BR" dirty="0" err="1"/>
              <a:t>xeo</a:t>
            </a:r>
            <a:r>
              <a:rPr lang="pt-BR" dirty="0"/>
              <a:t> dos polos ou que suba o </a:t>
            </a:r>
            <a:r>
              <a:rPr lang="pt-BR" dirty="0" err="1"/>
              <a:t>nivel</a:t>
            </a:r>
            <a:r>
              <a:rPr lang="pt-BR" dirty="0"/>
              <a:t> do mar. </a:t>
            </a:r>
            <a:endParaRPr lang="pt-BR" dirty="0" smtClean="0"/>
          </a:p>
          <a:p>
            <a:pPr marL="0" indent="0" algn="just" fontAlgn="t">
              <a:buNone/>
            </a:pPr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pic>
        <p:nvPicPr>
          <p:cNvPr id="2050" name="Picture 2" descr="Efecto Invernadero - Temas Medio Ambiente, Ecología y Sosteni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16" y="3459332"/>
            <a:ext cx="4666592" cy="3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391"/>
          </a:xfrm>
        </p:spPr>
        <p:txBody>
          <a:bodyPr/>
          <a:lstStyle/>
          <a:p>
            <a:r>
              <a:rPr lang="es-ES" dirty="0"/>
              <a:t>VÍDEO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7" y="1524000"/>
            <a:ext cx="10346155" cy="5038845"/>
          </a:xfrm>
        </p:spPr>
        <p:txBody>
          <a:bodyPr/>
          <a:lstStyle/>
          <a:p>
            <a:r>
              <a:rPr lang="es-ES" b="1" u="sng" dirty="0">
                <a:hlinkClick r:id="rId2"/>
              </a:rPr>
              <a:t>Visionado de vídeo:</a:t>
            </a:r>
            <a:r>
              <a:rPr lang="es-ES" b="1" u="sng" dirty="0"/>
              <a:t> https://www.youtube.com/watch?v=YLFLxQ0t07A</a:t>
            </a:r>
            <a:endParaRPr lang="es-ES" dirty="0"/>
          </a:p>
          <a:p>
            <a:r>
              <a:rPr lang="es-ES" sz="2400" dirty="0"/>
              <a:t>XOGO POR PARELLAS- PIZARRAS PEQUENAS</a:t>
            </a:r>
          </a:p>
          <a:p>
            <a:pPr marL="457200" indent="-457200">
              <a:buAutoNum type="arabicParenR"/>
            </a:pPr>
            <a:r>
              <a:rPr lang="es-ES" sz="2400" dirty="0"/>
              <a:t>Que é o efecto </a:t>
            </a:r>
            <a:r>
              <a:rPr lang="gl-ES" sz="2400" dirty="0"/>
              <a:t>invernadoiro</a:t>
            </a:r>
            <a:r>
              <a:rPr lang="es-ES" sz="2400" dirty="0"/>
              <a:t>? (3 puntos)</a:t>
            </a:r>
          </a:p>
          <a:p>
            <a:pPr marL="457200" indent="-457200">
              <a:buAutoNum type="arabicParenR"/>
            </a:pPr>
            <a:r>
              <a:rPr lang="es-ES" sz="2400" dirty="0"/>
              <a:t>Cal é a temperatura media da Terra gracias a atmosfera? (1 punto)</a:t>
            </a:r>
          </a:p>
          <a:p>
            <a:pPr marL="457200" indent="-457200">
              <a:buAutoNum type="arabicParenR"/>
            </a:pPr>
            <a:r>
              <a:rPr lang="es-ES" sz="2400" dirty="0"/>
              <a:t>Cales son os gases </a:t>
            </a:r>
            <a:r>
              <a:rPr lang="es-ES" sz="2400" dirty="0" err="1"/>
              <a:t>naturais</a:t>
            </a:r>
            <a:r>
              <a:rPr lang="es-ES" sz="2400" dirty="0"/>
              <a:t> da atmosfera? (3 puntos)</a:t>
            </a:r>
          </a:p>
          <a:p>
            <a:pPr marL="457200" indent="-457200">
              <a:buAutoNum type="arabicParenR"/>
            </a:pPr>
            <a:r>
              <a:rPr lang="es-ES" sz="2400" dirty="0"/>
              <a:t>Cita 4 gases que </a:t>
            </a:r>
            <a:r>
              <a:rPr lang="es-ES" sz="2400" dirty="0" err="1"/>
              <a:t>teñan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incidencia no efecto </a:t>
            </a:r>
            <a:r>
              <a:rPr lang="es-ES" sz="2400" dirty="0" err="1"/>
              <a:t>invernadoiro</a:t>
            </a:r>
            <a:r>
              <a:rPr lang="es-ES" sz="2400" dirty="0"/>
              <a:t>. (4 puntos)</a:t>
            </a:r>
          </a:p>
          <a:p>
            <a:pPr marL="457200" indent="-457200">
              <a:buAutoNum type="arabicParenR"/>
            </a:pPr>
            <a:r>
              <a:rPr lang="es-ES" sz="2400" dirty="0"/>
              <a:t>Cales son as </a:t>
            </a:r>
            <a:r>
              <a:rPr lang="es-ES" sz="2400" u="sng" dirty="0"/>
              <a:t>consecuencias</a:t>
            </a:r>
            <a:r>
              <a:rPr lang="es-ES" sz="2400" dirty="0"/>
              <a:t> do aumento da temperatura na Terra? (4 puntos)</a:t>
            </a:r>
          </a:p>
          <a:p>
            <a:pPr marL="457200" indent="-457200">
              <a:buAutoNum type="arabicParenR"/>
            </a:pPr>
            <a:r>
              <a:rPr lang="es-ES" sz="2400" dirty="0"/>
              <a:t>Por que aumenta a emisión de gases de efecto </a:t>
            </a:r>
            <a:r>
              <a:rPr lang="es-ES" sz="2400" dirty="0" err="1"/>
              <a:t>invernadoiro</a:t>
            </a:r>
            <a:r>
              <a:rPr lang="es-ES" sz="2400" dirty="0"/>
              <a:t>? (3 puntos)</a:t>
            </a:r>
          </a:p>
          <a:p>
            <a:pPr marL="457200" indent="-457200">
              <a:buAutoNum type="arabicParenR"/>
            </a:pPr>
            <a:endParaRPr lang="es-ES" dirty="0"/>
          </a:p>
          <a:p>
            <a:pPr marL="457200" indent="-457200">
              <a:buAutoNum type="arabicParenR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4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1198</TotalTime>
  <Words>1342</Words>
  <Application>Microsoft Office PowerPoint</Application>
  <PresentationFormat>Personalizado</PresentationFormat>
  <Paragraphs>171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Badge</vt:lpstr>
      <vt:lpstr>Sesión 1</vt:lpstr>
      <vt:lpstr>Conclusións- Creando as nosas definicións</vt:lpstr>
      <vt:lpstr>O MEDIO AMBIENTE </vt:lpstr>
      <vt:lpstr>SOBREEXPLOTACIÓN</vt:lpstr>
      <vt:lpstr> O CAMBIO CLIMÁTICO</vt:lpstr>
      <vt:lpstr>PREGUNTAS VÍDEO CAMBIO CLIMÁTICO</vt:lpstr>
      <vt:lpstr>Respostas vídeo</vt:lpstr>
      <vt:lpstr>Efecto invernadoiro</vt:lpstr>
      <vt:lpstr>VÍDEO</vt:lpstr>
      <vt:lpstr>Traballo individual</vt:lpstr>
      <vt:lpstr>Sesión 2</vt:lpstr>
      <vt:lpstr>Repaso sesión anterior-EFECTO INVERNADOIRO</vt:lpstr>
      <vt:lpstr>Presentación de PowerPoint</vt:lpstr>
      <vt:lpstr>Máis consecuencias…</vt:lpstr>
      <vt:lpstr>EXPERIMENTO TERMÓMETRO</vt:lpstr>
      <vt:lpstr>Traballo individual</vt:lpstr>
      <vt:lpstr>Sesión 3</vt:lpstr>
      <vt:lpstr>CONTAMINACIÓN MARES</vt:lpstr>
      <vt:lpstr>Brujas- Balea de plástico</vt:lpstr>
      <vt:lpstr>Vídeo- Creando arte a partir de basura</vt:lpstr>
      <vt:lpstr>Separamos os residuos</vt:lpstr>
      <vt:lpstr>Presentación de PowerPoint</vt:lpstr>
      <vt:lpstr>Presentación de PowerPoint</vt:lpstr>
      <vt:lpstr>Presentación de PowerPoint</vt:lpstr>
      <vt:lpstr>Presentación de PowerPoint</vt:lpstr>
      <vt:lpstr>Sesión 4</vt:lpstr>
      <vt:lpstr>Ideas previas</vt:lpstr>
      <vt:lpstr>Vídeo- Homus consumus y homus responsabilus</vt:lpstr>
      <vt:lpstr>Actividad</vt:lpstr>
      <vt:lpstr>Sesión 5</vt:lpstr>
      <vt:lpstr>Para reflexionar…</vt:lpstr>
      <vt:lpstr>El protocolo de kioto</vt:lpstr>
      <vt:lpstr>CUMBRE DA TERRA E AXENDA 21</vt:lpstr>
      <vt:lpstr>REVISIÓN DOS CONCEPTOS</vt:lpstr>
      <vt:lpstr>Avaliando contidos-kahoot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</dc:creator>
  <cp:lastModifiedBy>judy San</cp:lastModifiedBy>
  <cp:revision>79</cp:revision>
  <dcterms:created xsi:type="dcterms:W3CDTF">2018-09-18T16:37:06Z</dcterms:created>
  <dcterms:modified xsi:type="dcterms:W3CDTF">2021-03-24T15:26:33Z</dcterms:modified>
</cp:coreProperties>
</file>