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9" r:id="rId1"/>
    <p:sldMasterId id="2147483994" r:id="rId2"/>
  </p:sldMasterIdLst>
  <p:notesMasterIdLst>
    <p:notesMasterId r:id="rId20"/>
  </p:notesMasterIdLst>
  <p:sldIdLst>
    <p:sldId id="256" r:id="rId3"/>
    <p:sldId id="263" r:id="rId4"/>
    <p:sldId id="266" r:id="rId5"/>
    <p:sldId id="268" r:id="rId6"/>
    <p:sldId id="272" r:id="rId7"/>
    <p:sldId id="283" r:id="rId8"/>
    <p:sldId id="265" r:id="rId9"/>
    <p:sldId id="277" r:id="rId10"/>
    <p:sldId id="278" r:id="rId11"/>
    <p:sldId id="269" r:id="rId12"/>
    <p:sldId id="273" r:id="rId13"/>
    <p:sldId id="280" r:id="rId14"/>
    <p:sldId id="279" r:id="rId15"/>
    <p:sldId id="281" r:id="rId16"/>
    <p:sldId id="285" r:id="rId17"/>
    <p:sldId id="262" r:id="rId18"/>
    <p:sldId id="275" r:id="rId1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A4FFE5-9E6A-4B85-BE5F-A9F4D7595227}" type="datetimeFigureOut">
              <a:rPr lang="es-ES" smtClean="0"/>
              <a:t>03/05/2019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95C55E-79D6-448A-8FC0-B5E962FBAF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5160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5C55E-79D6-448A-8FC0-B5E962FBAF52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2340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5C55E-79D6-448A-8FC0-B5E962FBAF52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6484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D199-DA18-49FF-B98C-4E1FA1B090D5}" type="datetimeFigureOut">
              <a:rPr lang="es-ES" smtClean="0"/>
              <a:t>03/05/2019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EDC28-C9DB-4319-833F-0C8C0FA2C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6021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D199-DA18-49FF-B98C-4E1FA1B090D5}" type="datetimeFigureOut">
              <a:rPr lang="es-ES" smtClean="0"/>
              <a:t>03/05/2019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EDC28-C9DB-4319-833F-0C8C0FA2C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7545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D199-DA18-49FF-B98C-4E1FA1B090D5}" type="datetimeFigureOut">
              <a:rPr lang="es-ES" smtClean="0"/>
              <a:t>03/05/2019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EDC28-C9DB-4319-833F-0C8C0FA2C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1485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D199-DA18-49FF-B98C-4E1FA1B090D5}" type="datetimeFigureOut">
              <a:rPr lang="es-ES" smtClean="0"/>
              <a:t>03/05/2019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EDC28-C9DB-4319-833F-0C8C0FA2C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2604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049077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Imagen"/>
          <p:cNvSpPr>
            <a:spLocks noGrp="1"/>
          </p:cNvSpPr>
          <p:nvPr>
            <p:ph type="pic" sz="half" idx="13"/>
          </p:nvPr>
        </p:nvSpPr>
        <p:spPr>
          <a:xfrm>
            <a:off x="6584156" y="2214562"/>
            <a:ext cx="4548188" cy="3920133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97719" y="2053828"/>
            <a:ext cx="5072063" cy="4250531"/>
          </a:xfrm>
          <a:prstGeom prst="rect">
            <a:avLst/>
          </a:prstGeom>
        </p:spPr>
        <p:txBody>
          <a:bodyPr/>
          <a:lstStyle>
            <a:lvl1pPr marL="267881" indent="-267881">
              <a:spcBef>
                <a:spcPts val="2320"/>
              </a:spcBef>
              <a:buBlip>
                <a:blip r:embed="rId2"/>
              </a:buBlip>
              <a:defRPr sz="2320"/>
            </a:lvl1pPr>
            <a:lvl2pPr marL="535762" indent="-267881">
              <a:spcBef>
                <a:spcPts val="2320"/>
              </a:spcBef>
              <a:buBlip>
                <a:blip r:embed="rId2"/>
              </a:buBlip>
              <a:defRPr sz="2320"/>
            </a:lvl2pPr>
            <a:lvl3pPr marL="803643" indent="-267881">
              <a:spcBef>
                <a:spcPts val="2320"/>
              </a:spcBef>
              <a:buBlip>
                <a:blip r:embed="rId2"/>
              </a:buBlip>
              <a:defRPr sz="2320"/>
            </a:lvl3pPr>
            <a:lvl4pPr marL="1071524" indent="-267881">
              <a:spcBef>
                <a:spcPts val="2320"/>
              </a:spcBef>
              <a:buBlip>
                <a:blip r:embed="rId2"/>
              </a:buBlip>
              <a:defRPr sz="2320"/>
            </a:lvl4pPr>
            <a:lvl5pPr marL="1339406" indent="-267881">
              <a:spcBef>
                <a:spcPts val="2320"/>
              </a:spcBef>
              <a:buBlip>
                <a:blip r:embed="rId2"/>
              </a:buBlip>
              <a:defRPr sz="232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031175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D199-DA18-49FF-B98C-4E1FA1B090D5}" type="datetimeFigureOut">
              <a:rPr lang="es-ES" smtClean="0"/>
              <a:t>03/05/2019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EDC28-C9DB-4319-833F-0C8C0FA2C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17968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D199-DA18-49FF-B98C-4E1FA1B090D5}" type="datetimeFigureOut">
              <a:rPr lang="es-ES" smtClean="0"/>
              <a:t>03/05/2019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64EDC28-C9DB-4319-833F-0C8C0FA2C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78556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D199-DA18-49FF-B98C-4E1FA1B090D5}" type="datetimeFigureOut">
              <a:rPr lang="es-ES" smtClean="0"/>
              <a:t>03/05/2019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EDC28-C9DB-4319-833F-0C8C0FA2C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03734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D199-DA18-49FF-B98C-4E1FA1B090D5}" type="datetimeFigureOut">
              <a:rPr lang="es-ES" smtClean="0"/>
              <a:t>03/05/2019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64EDC28-C9DB-4319-833F-0C8C0FA2C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6437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D199-DA18-49FF-B98C-4E1FA1B090D5}" type="datetimeFigureOut">
              <a:rPr lang="es-ES" smtClean="0"/>
              <a:t>03/05/2019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64EDC28-C9DB-4319-833F-0C8C0FA2C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998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D199-DA18-49FF-B98C-4E1FA1B090D5}" type="datetimeFigureOut">
              <a:rPr lang="es-ES" smtClean="0"/>
              <a:t>03/05/2019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EDC28-C9DB-4319-833F-0C8C0FA2C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14795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D199-DA18-49FF-B98C-4E1FA1B090D5}" type="datetimeFigureOut">
              <a:rPr lang="es-ES" smtClean="0"/>
              <a:t>03/05/2019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64EDC28-C9DB-4319-833F-0C8C0FA2C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8447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D199-DA18-49FF-B98C-4E1FA1B090D5}" type="datetimeFigureOut">
              <a:rPr lang="es-ES" smtClean="0"/>
              <a:t>03/05/2019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EDC28-C9DB-4319-833F-0C8C0FA2C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85885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D199-DA18-49FF-B98C-4E1FA1B090D5}" type="datetimeFigureOut">
              <a:rPr lang="es-ES" smtClean="0"/>
              <a:t>03/05/2019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EDC28-C9DB-4319-833F-0C8C0FA2C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14492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D199-DA18-49FF-B98C-4E1FA1B090D5}" type="datetimeFigureOut">
              <a:rPr lang="es-ES" smtClean="0"/>
              <a:t>03/05/2019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EDC28-C9DB-4319-833F-0C8C0FA2C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70973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D199-DA18-49FF-B98C-4E1FA1B090D5}" type="datetimeFigureOut">
              <a:rPr lang="es-ES" smtClean="0"/>
              <a:t>03/05/2019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64EDC28-C9DB-4319-833F-0C8C0FA2C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41802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D199-DA18-49FF-B98C-4E1FA1B090D5}" type="datetimeFigureOut">
              <a:rPr lang="es-ES" smtClean="0"/>
              <a:t>03/05/2019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64EDC28-C9DB-4319-833F-0C8C0FA2C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02996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D199-DA18-49FF-B98C-4E1FA1B090D5}" type="datetimeFigureOut">
              <a:rPr lang="es-ES" smtClean="0"/>
              <a:t>03/05/2019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64EDC28-C9DB-4319-833F-0C8C0FA2C408}" type="slidenum">
              <a:rPr lang="es-ES" smtClean="0"/>
              <a:t>‹Nº›</a:t>
            </a:fld>
            <a:endParaRPr lang="es-E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47605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D199-DA18-49FF-B98C-4E1FA1B090D5}" type="datetimeFigureOut">
              <a:rPr lang="es-ES" smtClean="0"/>
              <a:t>03/05/2019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64EDC28-C9DB-4319-833F-0C8C0FA2C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65417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D199-DA18-49FF-B98C-4E1FA1B090D5}" type="datetimeFigureOut">
              <a:rPr lang="es-ES" smtClean="0"/>
              <a:t>03/05/2019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64EDC28-C9DB-4319-833F-0C8C0FA2C408}" type="slidenum">
              <a:rPr lang="es-ES" smtClean="0"/>
              <a:t>‹Nº›</a:t>
            </a:fld>
            <a:endParaRPr lang="es-E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6379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D199-DA18-49FF-B98C-4E1FA1B090D5}" type="datetimeFigureOut">
              <a:rPr lang="es-ES" smtClean="0"/>
              <a:t>03/05/2019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64EDC28-C9DB-4319-833F-0C8C0FA2C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3418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D199-DA18-49FF-B98C-4E1FA1B090D5}" type="datetimeFigureOut">
              <a:rPr lang="es-ES" smtClean="0"/>
              <a:t>03/05/2019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EDC28-C9DB-4319-833F-0C8C0FA2C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91081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D199-DA18-49FF-B98C-4E1FA1B090D5}" type="datetimeFigureOut">
              <a:rPr lang="es-ES" smtClean="0"/>
              <a:t>03/05/2019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EDC28-C9DB-4319-833F-0C8C0FA2C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07846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D199-DA18-49FF-B98C-4E1FA1B090D5}" type="datetimeFigureOut">
              <a:rPr lang="es-ES" smtClean="0"/>
              <a:t>03/05/2019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EDC28-C9DB-4319-833F-0C8C0FA2C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56977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1399453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Imagen"/>
          <p:cNvSpPr>
            <a:spLocks noGrp="1"/>
          </p:cNvSpPr>
          <p:nvPr>
            <p:ph type="pic" sz="half" idx="13"/>
          </p:nvPr>
        </p:nvSpPr>
        <p:spPr>
          <a:xfrm>
            <a:off x="6584156" y="2214562"/>
            <a:ext cx="4548188" cy="3920133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97719" y="2053828"/>
            <a:ext cx="5072063" cy="4250531"/>
          </a:xfrm>
          <a:prstGeom prst="rect">
            <a:avLst/>
          </a:prstGeom>
        </p:spPr>
        <p:txBody>
          <a:bodyPr/>
          <a:lstStyle>
            <a:lvl1pPr marL="267881" indent="-267881">
              <a:spcBef>
                <a:spcPts val="2320"/>
              </a:spcBef>
              <a:buBlip>
                <a:blip r:embed="rId2"/>
              </a:buBlip>
              <a:defRPr sz="2320"/>
            </a:lvl1pPr>
            <a:lvl2pPr marL="535762" indent="-267881">
              <a:spcBef>
                <a:spcPts val="2320"/>
              </a:spcBef>
              <a:buBlip>
                <a:blip r:embed="rId2"/>
              </a:buBlip>
              <a:defRPr sz="2320"/>
            </a:lvl2pPr>
            <a:lvl3pPr marL="803643" indent="-267881">
              <a:spcBef>
                <a:spcPts val="2320"/>
              </a:spcBef>
              <a:buBlip>
                <a:blip r:embed="rId2"/>
              </a:buBlip>
              <a:defRPr sz="2320"/>
            </a:lvl3pPr>
            <a:lvl4pPr marL="1071524" indent="-267881">
              <a:spcBef>
                <a:spcPts val="2320"/>
              </a:spcBef>
              <a:buBlip>
                <a:blip r:embed="rId2"/>
              </a:buBlip>
              <a:defRPr sz="2320"/>
            </a:lvl4pPr>
            <a:lvl5pPr marL="1339406" indent="-267881">
              <a:spcBef>
                <a:spcPts val="2320"/>
              </a:spcBef>
              <a:buBlip>
                <a:blip r:embed="rId2"/>
              </a:buBlip>
              <a:defRPr sz="232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619702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D199-DA18-49FF-B98C-4E1FA1B090D5}" type="datetimeFigureOut">
              <a:rPr lang="es-ES" smtClean="0"/>
              <a:t>03/05/2019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EDC28-C9DB-4319-833F-0C8C0FA2C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6918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D199-DA18-49FF-B98C-4E1FA1B090D5}" type="datetimeFigureOut">
              <a:rPr lang="es-ES" smtClean="0"/>
              <a:t>03/05/2019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EDC28-C9DB-4319-833F-0C8C0FA2C408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204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D199-DA18-49FF-B98C-4E1FA1B090D5}" type="datetimeFigureOut">
              <a:rPr lang="es-ES" smtClean="0"/>
              <a:t>03/05/2019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EDC28-C9DB-4319-833F-0C8C0FA2C408}" type="slidenum">
              <a:rPr lang="es-ES" smtClean="0"/>
              <a:t>‹Nº›</a:t>
            </a:fld>
            <a:endParaRPr lang="es-E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993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D199-DA18-49FF-B98C-4E1FA1B090D5}" type="datetimeFigureOut">
              <a:rPr lang="es-ES" smtClean="0"/>
              <a:t>03/05/2019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EDC28-C9DB-4319-833F-0C8C0FA2C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5093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D199-DA18-49FF-B98C-4E1FA1B090D5}" type="datetimeFigureOut">
              <a:rPr lang="es-ES" smtClean="0"/>
              <a:t>03/05/2019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EDC28-C9DB-4319-833F-0C8C0FA2C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432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D199-DA18-49FF-B98C-4E1FA1B090D5}" type="datetimeFigureOut">
              <a:rPr lang="es-ES" smtClean="0"/>
              <a:t>03/05/2019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EDC28-C9DB-4319-833F-0C8C0FA2C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7228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AD3D199-DA18-49FF-B98C-4E1FA1B090D5}" type="datetimeFigureOut">
              <a:rPr lang="es-ES" smtClean="0"/>
              <a:t>03/05/2019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EDC28-C9DB-4319-833F-0C8C0FA2C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735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  <p:sldLayoutId id="2147483953" r:id="rId14"/>
    <p:sldLayoutId id="214748395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3D199-DA18-49FF-B98C-4E1FA1B090D5}" type="datetimeFigureOut">
              <a:rPr lang="es-ES" smtClean="0"/>
              <a:t>03/05/2019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64EDC28-C9DB-4319-833F-0C8C0FA2C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7006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  <p:sldLayoutId id="2147484006" r:id="rId12"/>
    <p:sldLayoutId id="2147484007" r:id="rId13"/>
    <p:sldLayoutId id="2147484008" r:id="rId14"/>
    <p:sldLayoutId id="2147484009" r:id="rId15"/>
    <p:sldLayoutId id="2147484010" r:id="rId16"/>
    <p:sldLayoutId id="2147484011" r:id="rId17"/>
    <p:sldLayoutId id="2147484012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.jpeg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110" y="1205417"/>
            <a:ext cx="11064876" cy="553243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08848" y="2062018"/>
            <a:ext cx="8915399" cy="2262781"/>
          </a:xfrm>
        </p:spPr>
        <p:txBody>
          <a:bodyPr>
            <a:noAutofit/>
          </a:bodyPr>
          <a:lstStyle/>
          <a:p>
            <a:r>
              <a:rPr lang="es-ES" sz="8000" b="1" dirty="0" smtClean="0">
                <a:solidFill>
                  <a:schemeClr val="bg2"/>
                </a:solidFill>
              </a:rPr>
              <a:t>Programas </a:t>
            </a:r>
            <a:r>
              <a:rPr lang="es-ES" sz="8000" b="1" dirty="0" err="1" smtClean="0">
                <a:solidFill>
                  <a:schemeClr val="bg2"/>
                </a:solidFill>
              </a:rPr>
              <a:t>Internacionais</a:t>
            </a:r>
            <a:endParaRPr lang="es-ES" sz="8000" b="1" dirty="0">
              <a:solidFill>
                <a:schemeClr val="bg2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s-ES" sz="4000" b="1" dirty="0" smtClean="0">
                <a:solidFill>
                  <a:schemeClr val="bg2"/>
                </a:solidFill>
              </a:rPr>
              <a:t>IES A. XELMÍREZ I</a:t>
            </a:r>
          </a:p>
          <a:p>
            <a:r>
              <a:rPr lang="es-ES" sz="4000" b="1" dirty="0" smtClean="0">
                <a:solidFill>
                  <a:schemeClr val="bg2"/>
                </a:solidFill>
              </a:rPr>
              <a:t>SANTIAGO DE COMPOSTELA</a:t>
            </a:r>
            <a:endParaRPr lang="es-ES" sz="4000" b="1" dirty="0">
              <a:solidFill>
                <a:schemeClr val="bg2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64357" cy="96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31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Viaxes…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541598" cy="160111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 defTabSz="209482">
              <a:defRPr sz="3570"/>
            </a:pPr>
            <a:r>
              <a:rPr sz="6600" b="1" dirty="0" err="1"/>
              <a:t>Viaxes</a:t>
            </a:r>
            <a:endParaRPr sz="6600" b="1" dirty="0"/>
          </a:p>
          <a:p>
            <a:pPr algn="ctr" defTabSz="209482">
              <a:defRPr sz="3570"/>
            </a:pPr>
            <a:r>
              <a:rPr lang="es-ES" dirty="0"/>
              <a:t>2</a:t>
            </a:r>
            <a:r>
              <a:rPr dirty="0" smtClean="0"/>
              <a:t>-7 </a:t>
            </a:r>
            <a:r>
              <a:rPr dirty="0" err="1"/>
              <a:t>días</a:t>
            </a:r>
            <a:r>
              <a:rPr dirty="0"/>
              <a:t> / </a:t>
            </a:r>
            <a:r>
              <a:rPr dirty="0" err="1"/>
              <a:t>grupos</a:t>
            </a:r>
            <a:r>
              <a:rPr dirty="0"/>
              <a:t> entre 20-50</a:t>
            </a:r>
          </a:p>
        </p:txBody>
      </p:sp>
      <p:sp>
        <p:nvSpPr>
          <p:cNvPr id="161" name="Portugal (3-4 ESO/1 BAC)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endParaRPr lang="es-ES" dirty="0" smtClean="0"/>
          </a:p>
          <a:p>
            <a:pPr>
              <a:buBlip>
                <a:blip r:embed="rId2"/>
              </a:buBlip>
            </a:pPr>
            <a:endParaRPr lang="es-ES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Portugal </a:t>
            </a:r>
            <a:r>
              <a:rPr sz="2800" b="1" dirty="0"/>
              <a:t>(3-4 ESO/1 BAC)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sz="28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Alema</a:t>
            </a:r>
            <a:r>
              <a:rPr lang="es-E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ña</a:t>
            </a:r>
            <a:r>
              <a:rPr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sz="2800" b="1" dirty="0"/>
              <a:t>(3-4 ESO/1 BAC)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64357" cy="96435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3461" y="2329333"/>
            <a:ext cx="3430831" cy="257312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1814" y="4424246"/>
            <a:ext cx="3976781" cy="223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897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n"/>
          <p:cNvPicPr>
            <a:picLocks noGrp="1"/>
          </p:cNvPicPr>
          <p:nvPr>
            <p:ph type="pic"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337" y="1769820"/>
            <a:ext cx="3471617" cy="2195511"/>
          </a:xfrm>
          <a:prstGeom prst="rect">
            <a:avLst/>
          </a:prstGeom>
        </p:spPr>
      </p:pic>
      <p:sp>
        <p:nvSpPr>
          <p:cNvPr id="164" name="Inmersión…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556682" cy="149404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 defTabSz="209482">
              <a:defRPr sz="3570"/>
            </a:pPr>
            <a:r>
              <a:rPr sz="6600" b="1" dirty="0" err="1"/>
              <a:t>Inmersión</a:t>
            </a:r>
            <a:r>
              <a:rPr b="1" dirty="0"/>
              <a:t> </a:t>
            </a:r>
          </a:p>
          <a:p>
            <a:pPr algn="ctr" defTabSz="209482">
              <a:defRPr sz="3570"/>
            </a:pPr>
            <a:r>
              <a:rPr dirty="0" smtClean="0"/>
              <a:t>1</a:t>
            </a:r>
            <a:r>
              <a:rPr lang="es-ES" dirty="0" smtClean="0"/>
              <a:t>-</a:t>
            </a:r>
            <a:r>
              <a:rPr dirty="0" smtClean="0"/>
              <a:t>4 </a:t>
            </a:r>
            <a:r>
              <a:rPr dirty="0" err="1"/>
              <a:t>semanas</a:t>
            </a:r>
            <a:r>
              <a:rPr dirty="0"/>
              <a:t> / 4-50</a:t>
            </a:r>
          </a:p>
        </p:txBody>
      </p:sp>
      <p:sp>
        <p:nvSpPr>
          <p:cNvPr id="165" name="Reino Unido /Irlanda (3 ESO)…"/>
          <p:cNvSpPr txBox="1">
            <a:spLocks noGrp="1"/>
          </p:cNvSpPr>
          <p:nvPr>
            <p:ph type="body" sz="half" idx="1"/>
          </p:nvPr>
        </p:nvSpPr>
        <p:spPr>
          <a:xfrm>
            <a:off x="816192" y="2607470"/>
            <a:ext cx="5492244" cy="2694204"/>
          </a:xfrm>
          <a:prstGeom prst="rect">
            <a:avLst/>
          </a:prstGeo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sz="28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Reino</a:t>
            </a:r>
            <a:r>
              <a:rPr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sz="28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Unido</a:t>
            </a:r>
            <a:r>
              <a:rPr sz="28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/</a:t>
            </a:r>
            <a:r>
              <a:rPr sz="28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Irlanda</a:t>
            </a:r>
            <a:r>
              <a:rPr sz="28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sz="2800" dirty="0"/>
              <a:t>(3 </a:t>
            </a:r>
            <a:r>
              <a:rPr sz="2800" dirty="0" smtClean="0"/>
              <a:t>ESO</a:t>
            </a:r>
            <a:r>
              <a:rPr lang="es-ES" sz="2800" dirty="0" smtClean="0"/>
              <a:t>-1 semana - +/- 50 – L.K.)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Oslo </a:t>
            </a:r>
            <a:r>
              <a:rPr sz="2800" dirty="0"/>
              <a:t>(1 </a:t>
            </a:r>
            <a:r>
              <a:rPr sz="2800" dirty="0" smtClean="0"/>
              <a:t>BAC</a:t>
            </a:r>
            <a:r>
              <a:rPr lang="es-ES" sz="2800" dirty="0" smtClean="0"/>
              <a:t> – 4 semanas – 4 alumnas/os – </a:t>
            </a:r>
            <a:r>
              <a:rPr lang="es-ES" sz="2800" dirty="0" err="1" smtClean="0"/>
              <a:t>Consellería</a:t>
            </a:r>
            <a:r>
              <a:rPr lang="es-ES" sz="2800" dirty="0" smtClean="0"/>
              <a:t> e </a:t>
            </a:r>
            <a:r>
              <a:rPr lang="es-ES" sz="2800" dirty="0" err="1" smtClean="0"/>
              <a:t>Universidade</a:t>
            </a:r>
            <a:r>
              <a:rPr lang="es-ES" sz="2800" dirty="0" smtClean="0"/>
              <a:t>)</a:t>
            </a:r>
            <a:endParaRPr sz="28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64357" cy="964357"/>
          </a:xfrm>
          <a:prstGeom prst="rect">
            <a:avLst/>
          </a:prstGeom>
        </p:spPr>
      </p:pic>
      <p:pic>
        <p:nvPicPr>
          <p:cNvPr id="8" name="7 Marcador de contenid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638" y="4149553"/>
            <a:ext cx="3021013" cy="226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33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400" b="1" dirty="0"/>
              <a:t>INSTITUTO </a:t>
            </a:r>
            <a:r>
              <a:rPr lang="es-ES" sz="2400" b="1" i="1" dirty="0"/>
              <a:t>NADDERUD VIDEREGAENDE </a:t>
            </a:r>
            <a:r>
              <a:rPr lang="es-ES" sz="2400" b="1" dirty="0" smtClean="0"/>
              <a:t>OSLO </a:t>
            </a:r>
            <a:r>
              <a:rPr lang="es-ES" sz="2400" b="1" dirty="0"/>
              <a:t>(NORUEGA)</a:t>
            </a:r>
            <a:endParaRPr lang="es-ES" sz="2400" dirty="0"/>
          </a:p>
        </p:txBody>
      </p:sp>
      <p:sp>
        <p:nvSpPr>
          <p:cNvPr id="6" name="5 Marcador de texto"/>
          <p:cNvSpPr>
            <a:spLocks noGrp="1"/>
          </p:cNvSpPr>
          <p:nvPr>
            <p:ph type="body" sz="half" idx="2"/>
          </p:nvPr>
        </p:nvSpPr>
        <p:spPr>
          <a:xfrm>
            <a:off x="2589212" y="1876135"/>
            <a:ext cx="3505199" cy="4262436"/>
          </a:xfrm>
        </p:spPr>
        <p:txBody>
          <a:bodyPr>
            <a:normAutofit/>
          </a:bodyPr>
          <a:lstStyle/>
          <a:p>
            <a:r>
              <a:rPr lang="es-ES" sz="1800" dirty="0" err="1" smtClean="0">
                <a:solidFill>
                  <a:schemeClr val="bg2">
                    <a:lumMod val="50000"/>
                  </a:schemeClr>
                </a:solidFill>
              </a:rPr>
              <a:t>Modalidade</a:t>
            </a:r>
            <a:r>
              <a:rPr lang="es-ES" sz="1800" dirty="0" smtClean="0">
                <a:solidFill>
                  <a:schemeClr val="bg2">
                    <a:lumMod val="50000"/>
                  </a:schemeClr>
                </a:solidFill>
              </a:rPr>
              <a:t>: Inmersión lingüística e cultural</a:t>
            </a:r>
          </a:p>
          <a:p>
            <a:r>
              <a:rPr lang="es-ES" sz="1800" dirty="0" smtClean="0">
                <a:solidFill>
                  <a:schemeClr val="bg2">
                    <a:lumMod val="50000"/>
                  </a:schemeClr>
                </a:solidFill>
              </a:rPr>
              <a:t>Participantes: 3 alumnas e 1 alumno de 1º BAC</a:t>
            </a:r>
          </a:p>
          <a:p>
            <a:r>
              <a:rPr lang="es-ES" sz="1800" dirty="0" smtClean="0">
                <a:solidFill>
                  <a:schemeClr val="bg2">
                    <a:lumMod val="50000"/>
                  </a:schemeClr>
                </a:solidFill>
              </a:rPr>
              <a:t>Duración: 1 mes</a:t>
            </a:r>
          </a:p>
          <a:p>
            <a:r>
              <a:rPr lang="es-ES" sz="1800" dirty="0" smtClean="0">
                <a:solidFill>
                  <a:schemeClr val="bg2">
                    <a:lumMod val="50000"/>
                  </a:schemeClr>
                </a:solidFill>
              </a:rPr>
              <a:t>Estadía en Oslo: </a:t>
            </a:r>
          </a:p>
          <a:p>
            <a:r>
              <a:rPr lang="es-ES" sz="1800" dirty="0" smtClean="0">
                <a:solidFill>
                  <a:schemeClr val="bg2">
                    <a:lumMod val="50000"/>
                  </a:schemeClr>
                </a:solidFill>
              </a:rPr>
              <a:t>30 agosto-29 </a:t>
            </a:r>
            <a:r>
              <a:rPr lang="es-ES" sz="1800" dirty="0" err="1" smtClean="0">
                <a:solidFill>
                  <a:schemeClr val="bg2">
                    <a:lumMod val="50000"/>
                  </a:schemeClr>
                </a:solidFill>
              </a:rPr>
              <a:t>setembro</a:t>
            </a:r>
            <a:endParaRPr lang="es-ES" sz="1800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s-ES" sz="1800" dirty="0" smtClean="0">
                <a:solidFill>
                  <a:schemeClr val="bg2">
                    <a:lumMod val="50000"/>
                  </a:schemeClr>
                </a:solidFill>
              </a:rPr>
              <a:t>Estadía en Santiago:</a:t>
            </a:r>
          </a:p>
          <a:p>
            <a:r>
              <a:rPr lang="es-ES" sz="1800" dirty="0" smtClean="0">
                <a:solidFill>
                  <a:schemeClr val="bg2">
                    <a:lumMod val="50000"/>
                  </a:schemeClr>
                </a:solidFill>
              </a:rPr>
              <a:t>12 xaneiro-9 </a:t>
            </a:r>
            <a:r>
              <a:rPr lang="es-ES" sz="1800" dirty="0" err="1" smtClean="0">
                <a:solidFill>
                  <a:schemeClr val="bg2">
                    <a:lumMod val="50000"/>
                  </a:schemeClr>
                </a:solidFill>
              </a:rPr>
              <a:t>febreiro</a:t>
            </a:r>
            <a:endParaRPr lang="es-ES" sz="18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098" name="Picture 2" descr="D:\Users\Carmen\Pictures\2018-09-16\0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30400" y="-10972800"/>
            <a:ext cx="9604800" cy="72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216" y="3594357"/>
            <a:ext cx="3230563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D:\Users\Carmen\Pictures\2018-09-16\4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264" y="296460"/>
            <a:ext cx="4212468" cy="315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64357" cy="96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1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1336431" y="215326"/>
            <a:ext cx="10155115" cy="1400530"/>
          </a:xfrm>
        </p:spPr>
        <p:txBody>
          <a:bodyPr>
            <a:noAutofit/>
          </a:bodyPr>
          <a:lstStyle/>
          <a:p>
            <a:r>
              <a:rPr lang="es-ES" sz="6000" b="1" dirty="0" err="1" smtClean="0"/>
              <a:t>Viaxes</a:t>
            </a:r>
            <a:r>
              <a:rPr lang="es-ES" sz="6000" b="1" dirty="0" smtClean="0"/>
              <a:t> e intercambios </a:t>
            </a:r>
            <a:br>
              <a:rPr lang="es-ES" sz="6000" b="1" dirty="0" smtClean="0"/>
            </a:br>
            <a:r>
              <a:rPr lang="es-ES" sz="6000" b="1" dirty="0" err="1" smtClean="0"/>
              <a:t>Dept</a:t>
            </a:r>
            <a:r>
              <a:rPr lang="es-ES" sz="6000" b="1" dirty="0" smtClean="0"/>
              <a:t>. </a:t>
            </a:r>
            <a:r>
              <a:rPr lang="es-ES" sz="6000" b="1" dirty="0" err="1" smtClean="0"/>
              <a:t>Linguas</a:t>
            </a:r>
            <a:r>
              <a:rPr lang="es-ES" sz="6000" b="1" dirty="0" smtClean="0"/>
              <a:t> </a:t>
            </a:r>
            <a:r>
              <a:rPr lang="es-ES" sz="6000" b="1" dirty="0" err="1"/>
              <a:t>E</a:t>
            </a:r>
            <a:r>
              <a:rPr lang="es-ES" sz="6000" b="1" dirty="0" err="1" smtClean="0"/>
              <a:t>stranxeiras</a:t>
            </a:r>
            <a:endParaRPr lang="es-ES" sz="6000" b="1" dirty="0"/>
          </a:p>
        </p:txBody>
      </p:sp>
      <p:graphicFrame>
        <p:nvGraphicFramePr>
          <p:cNvPr id="9" name="8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2079946"/>
              </p:ext>
            </p:extLst>
          </p:nvPr>
        </p:nvGraphicFramePr>
        <p:xfrm>
          <a:off x="1336431" y="2375433"/>
          <a:ext cx="9829800" cy="3706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98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86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59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852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3174">
                <a:tc>
                  <a:txBody>
                    <a:bodyPr/>
                    <a:lstStyle/>
                    <a:p>
                      <a:r>
                        <a:rPr lang="es-ES" dirty="0" smtClean="0"/>
                        <a:t>Curso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Lugar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Nº participantes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Datas</a:t>
                      </a:r>
                      <a:r>
                        <a:rPr lang="es-ES" baseline="0" dirty="0" smtClean="0"/>
                        <a:t> 2019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1610">
                <a:tc>
                  <a:txBody>
                    <a:bodyPr/>
                    <a:lstStyle/>
                    <a:p>
                      <a:r>
                        <a:rPr lang="es-ES" dirty="0" smtClean="0"/>
                        <a:t>3º ESO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Galway (IRLANDA)</a:t>
                      </a:r>
                    </a:p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53 alumnos/as</a:t>
                      </a:r>
                    </a:p>
                    <a:p>
                      <a:r>
                        <a:rPr lang="es-ES" dirty="0" smtClean="0"/>
                        <a:t>2</a:t>
                      </a:r>
                      <a:r>
                        <a:rPr lang="es-ES" baseline="0" dirty="0" smtClean="0"/>
                        <a:t> profesores/as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30 set</a:t>
                      </a:r>
                      <a:r>
                        <a:rPr lang="es-ES" baseline="0" dirty="0" smtClean="0"/>
                        <a:t>–7 </a:t>
                      </a:r>
                      <a:r>
                        <a:rPr lang="es-ES" baseline="0" dirty="0" err="1" smtClean="0"/>
                        <a:t>out</a:t>
                      </a:r>
                      <a:r>
                        <a:rPr lang="es-ES" baseline="0" dirty="0" smtClean="0"/>
                        <a:t>.</a:t>
                      </a:r>
                      <a:endParaRPr lang="es-E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5828">
                <a:tc>
                  <a:txBody>
                    <a:bodyPr/>
                    <a:lstStyle/>
                    <a:p>
                      <a:r>
                        <a:rPr lang="es-ES" dirty="0" smtClean="0"/>
                        <a:t>3º/4º ESO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Lyon</a:t>
                      </a:r>
                      <a:r>
                        <a:rPr lang="es-ES" baseline="0" dirty="0" smtClean="0"/>
                        <a:t> (FRANCIA)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24 alumnos/as</a:t>
                      </a:r>
                    </a:p>
                    <a:p>
                      <a:r>
                        <a:rPr lang="es-ES" dirty="0" smtClean="0"/>
                        <a:t>2</a:t>
                      </a:r>
                      <a:r>
                        <a:rPr lang="es-ES" baseline="0" dirty="0" smtClean="0"/>
                        <a:t> profesores/as</a:t>
                      </a:r>
                      <a:endParaRPr lang="es-ES" dirty="0" smtClean="0"/>
                    </a:p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Saída</a:t>
                      </a:r>
                      <a:r>
                        <a:rPr lang="es-ES" dirty="0" smtClean="0"/>
                        <a:t>:</a:t>
                      </a:r>
                    </a:p>
                    <a:p>
                      <a:r>
                        <a:rPr lang="es-ES" dirty="0" smtClean="0"/>
                        <a:t>4-11</a:t>
                      </a:r>
                      <a:r>
                        <a:rPr lang="es-ES" baseline="0" dirty="0" smtClean="0"/>
                        <a:t> abril</a:t>
                      </a:r>
                    </a:p>
                    <a:p>
                      <a:r>
                        <a:rPr lang="es-ES" baseline="0" dirty="0" err="1" smtClean="0"/>
                        <a:t>Chegada</a:t>
                      </a:r>
                      <a:r>
                        <a:rPr lang="es-ES" baseline="0" dirty="0" smtClean="0"/>
                        <a:t>:</a:t>
                      </a:r>
                    </a:p>
                    <a:p>
                      <a:r>
                        <a:rPr lang="es-ES" baseline="0" dirty="0" smtClean="0"/>
                        <a:t>9-19 </a:t>
                      </a:r>
                      <a:r>
                        <a:rPr lang="es-ES" baseline="0" dirty="0" err="1" smtClean="0"/>
                        <a:t>maio</a:t>
                      </a:r>
                      <a:endParaRPr lang="es-E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1610">
                <a:tc>
                  <a:txBody>
                    <a:bodyPr/>
                    <a:lstStyle/>
                    <a:p>
                      <a:r>
                        <a:rPr lang="es-ES" dirty="0" smtClean="0"/>
                        <a:t>3º/4º ES0</a:t>
                      </a:r>
                    </a:p>
                    <a:p>
                      <a:r>
                        <a:rPr lang="es-ES" dirty="0" smtClean="0"/>
                        <a:t>1º BAC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Braga</a:t>
                      </a:r>
                      <a:r>
                        <a:rPr lang="es-ES" baseline="0" dirty="0" smtClean="0"/>
                        <a:t> (PORTUGAL)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16 alumnos/as</a:t>
                      </a:r>
                    </a:p>
                    <a:p>
                      <a:r>
                        <a:rPr lang="es-ES" dirty="0" smtClean="0"/>
                        <a:t>2</a:t>
                      </a:r>
                      <a:r>
                        <a:rPr lang="es-ES" baseline="0" dirty="0" smtClean="0"/>
                        <a:t> profesores/as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3º trimestre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1610">
                <a:tc>
                  <a:txBody>
                    <a:bodyPr/>
                    <a:lstStyle/>
                    <a:p>
                      <a:r>
                        <a:rPr lang="es-ES" dirty="0" smtClean="0"/>
                        <a:t>4º</a:t>
                      </a:r>
                      <a:r>
                        <a:rPr lang="es-ES" baseline="0" dirty="0" smtClean="0"/>
                        <a:t> ESO</a:t>
                      </a:r>
                    </a:p>
                    <a:p>
                      <a:r>
                        <a:rPr lang="es-ES" baseline="0" dirty="0" smtClean="0"/>
                        <a:t>1º BAC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Baviera</a:t>
                      </a:r>
                      <a:r>
                        <a:rPr lang="es-ES" baseline="0" dirty="0" smtClean="0"/>
                        <a:t> (ALEMAÑA) 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23</a:t>
                      </a:r>
                      <a:r>
                        <a:rPr lang="es-ES" baseline="0" dirty="0" smtClean="0"/>
                        <a:t> alumnos/as</a:t>
                      </a:r>
                    </a:p>
                    <a:p>
                      <a:r>
                        <a:rPr lang="es-ES" baseline="0" dirty="0" smtClean="0"/>
                        <a:t>2 profesores/as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3º</a:t>
                      </a:r>
                      <a:r>
                        <a:rPr lang="es-ES" baseline="0" dirty="0" smtClean="0"/>
                        <a:t> trimestre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4357" cy="96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87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06769" y="452718"/>
            <a:ext cx="8644065" cy="1400530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s-ES" sz="6600" b="1" dirty="0" smtClean="0"/>
              <a:t>ERASMUS +</a:t>
            </a:r>
            <a:endParaRPr lang="es-ES" sz="6600" b="1" dirty="0"/>
          </a:p>
        </p:txBody>
      </p:sp>
      <p:sp>
        <p:nvSpPr>
          <p:cNvPr id="4" name="3 Marcador de texto"/>
          <p:cNvSpPr>
            <a:spLocks noGrp="1"/>
          </p:cNvSpPr>
          <p:nvPr>
            <p:ph idx="1"/>
          </p:nvPr>
        </p:nvSpPr>
        <p:spPr>
          <a:xfrm>
            <a:off x="559900" y="2078182"/>
            <a:ext cx="10920899" cy="3777622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 </a:t>
            </a:r>
            <a:r>
              <a:rPr lang="es-E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PROGRAMA PARA A MELLORA DA CALIDADE DA EDUCACIÓN E A INTERNACIONALIZACIÓN DO CENTRO EDUCATIVO</a:t>
            </a:r>
          </a:p>
          <a:p>
            <a:pPr marL="0" indent="0">
              <a:buNone/>
            </a:pPr>
            <a:endParaRPr lang="es-ES" dirty="0" smtClean="0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4294967295"/>
          </p:nvPr>
        </p:nvSpPr>
        <p:spPr>
          <a:xfrm>
            <a:off x="964357" y="3334542"/>
            <a:ext cx="6757243" cy="290924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s-ES" dirty="0" smtClean="0"/>
              <a:t>MELLORAR A XESTIÓN E CALIDADE DO CENTRO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 smtClean="0"/>
              <a:t>FAVORECER A INCLUSIÓN E COOPERACIÓN ENTRE TODOS OS MEMBROS DA COMUNIDADE ESCOLAR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 smtClean="0"/>
              <a:t>FOMENTAR A INNOVACIÓN METODOLÓXICA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 smtClean="0"/>
              <a:t>MELLORAR AS COMPETENCIAS PROFESIONAIS, LINGÜÍSTICAS E DIXITAIS DE TODOS OS SECTORES EDUCATIVOS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 smtClean="0"/>
              <a:t>AMPLIAR A FORMACIÓN PROFESIONAL DO ALUMNADO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PROMOVER A MOBILIDADE DE ALUMNADO E PROFESORADO</a:t>
            </a:r>
          </a:p>
          <a:p>
            <a:pPr>
              <a:buFont typeface="Wingdings" panose="05000000000000000000" pitchFamily="2" charset="2"/>
              <a:buChar char="Ø"/>
            </a:pPr>
            <a:endParaRPr lang="es-ES" b="1" u="sng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s-ES" b="1" u="sng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4357" cy="96435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842" y="3334542"/>
            <a:ext cx="4412667" cy="249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45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70182" y="548680"/>
            <a:ext cx="9934429" cy="1356320"/>
          </a:xfrm>
        </p:spPr>
        <p:txBody>
          <a:bodyPr>
            <a:normAutofit fontScale="90000"/>
          </a:bodyPr>
          <a:lstStyle/>
          <a:p>
            <a:r>
              <a:rPr lang="es-ES" sz="66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Erasmus +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EDUCACIÓN ESCOLAR</a:t>
            </a:r>
            <a:endParaRPr lang="es-ES" dirty="0"/>
          </a:p>
        </p:txBody>
      </p:sp>
      <p:sp>
        <p:nvSpPr>
          <p:cNvPr id="4" name="3 Elipse"/>
          <p:cNvSpPr/>
          <p:nvPr/>
        </p:nvSpPr>
        <p:spPr>
          <a:xfrm>
            <a:off x="2270213" y="2060848"/>
            <a:ext cx="2520280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KA1</a:t>
            </a:r>
          </a:p>
          <a:p>
            <a:pPr algn="ctr"/>
            <a:r>
              <a:rPr lang="es-ES" dirty="0"/>
              <a:t>MOBILIDADE ALUMNADO E PROFESORADO </a:t>
            </a:r>
          </a:p>
        </p:txBody>
      </p:sp>
      <p:sp>
        <p:nvSpPr>
          <p:cNvPr id="5" name="4 Elipse"/>
          <p:cNvSpPr/>
          <p:nvPr/>
        </p:nvSpPr>
        <p:spPr>
          <a:xfrm>
            <a:off x="5953687" y="2100114"/>
            <a:ext cx="2791197" cy="10099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KA2</a:t>
            </a:r>
          </a:p>
          <a:p>
            <a:pPr algn="ctr"/>
            <a:r>
              <a:rPr lang="es-ES" dirty="0"/>
              <a:t>ASOCIACIÓNS ESTRATÉXICAS</a:t>
            </a:r>
          </a:p>
        </p:txBody>
      </p:sp>
      <p:sp>
        <p:nvSpPr>
          <p:cNvPr id="6" name="5 Elipse"/>
          <p:cNvSpPr/>
          <p:nvPr/>
        </p:nvSpPr>
        <p:spPr>
          <a:xfrm>
            <a:off x="5915349" y="3596669"/>
            <a:ext cx="2918097" cy="10759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KA229</a:t>
            </a:r>
          </a:p>
          <a:p>
            <a:pPr algn="ctr"/>
            <a:r>
              <a:rPr lang="es-ES" dirty="0"/>
              <a:t>INTERCAMBIO ESCOLAR</a:t>
            </a:r>
          </a:p>
        </p:txBody>
      </p:sp>
      <p:sp>
        <p:nvSpPr>
          <p:cNvPr id="7" name="6 Flecha abajo"/>
          <p:cNvSpPr/>
          <p:nvPr/>
        </p:nvSpPr>
        <p:spPr>
          <a:xfrm>
            <a:off x="7338393" y="3173371"/>
            <a:ext cx="72008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Elipse"/>
          <p:cNvSpPr/>
          <p:nvPr/>
        </p:nvSpPr>
        <p:spPr>
          <a:xfrm>
            <a:off x="2334360" y="3960831"/>
            <a:ext cx="2448272" cy="16561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KA112</a:t>
            </a:r>
          </a:p>
          <a:p>
            <a:pPr algn="ctr"/>
            <a:r>
              <a:rPr lang="es-ES" dirty="0"/>
              <a:t>ALUMNADO E PROFESORADO DE CICLO</a:t>
            </a:r>
          </a:p>
        </p:txBody>
      </p:sp>
      <p:sp>
        <p:nvSpPr>
          <p:cNvPr id="9" name="8 Flecha abajo"/>
          <p:cNvSpPr/>
          <p:nvPr/>
        </p:nvSpPr>
        <p:spPr>
          <a:xfrm>
            <a:off x="3535636" y="3396397"/>
            <a:ext cx="45719" cy="5253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1" name="10 Conector recto de flecha"/>
          <p:cNvCxnSpPr/>
          <p:nvPr/>
        </p:nvCxnSpPr>
        <p:spPr>
          <a:xfrm flipH="1">
            <a:off x="6249364" y="4630000"/>
            <a:ext cx="576064" cy="2116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/>
          <p:nvPr/>
        </p:nvCxnSpPr>
        <p:spPr>
          <a:xfrm>
            <a:off x="7907516" y="4568677"/>
            <a:ext cx="504056" cy="2983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632478" y="4941455"/>
            <a:ext cx="1433340" cy="10226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+CAMIÑO </a:t>
            </a:r>
            <a:r>
              <a:rPr lang="es-ES" dirty="0" err="1"/>
              <a:t>UnE</a:t>
            </a:r>
            <a:endParaRPr lang="es-ES" dirty="0"/>
          </a:p>
        </p:txBody>
      </p:sp>
      <p:sp>
        <p:nvSpPr>
          <p:cNvPr id="16" name="15 Rectángulo"/>
          <p:cNvSpPr/>
          <p:nvPr/>
        </p:nvSpPr>
        <p:spPr>
          <a:xfrm flipH="1">
            <a:off x="7619108" y="4933240"/>
            <a:ext cx="1681909" cy="10308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TRIC:</a:t>
            </a:r>
            <a:endParaRPr lang="es-ES" dirty="0"/>
          </a:p>
          <a:p>
            <a:pPr algn="ctr"/>
            <a:r>
              <a:rPr lang="es-ES" dirty="0" err="1"/>
              <a:t>Bullying</a:t>
            </a:r>
            <a:r>
              <a:rPr lang="es-ES" dirty="0"/>
              <a:t> e </a:t>
            </a:r>
            <a:r>
              <a:rPr lang="es-ES" dirty="0" err="1"/>
              <a:t>Ciberbullying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97" y="2877551"/>
            <a:ext cx="1800176" cy="155162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1598" y="967743"/>
            <a:ext cx="3810330" cy="573074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8819718" y="1888013"/>
            <a:ext cx="31581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222222"/>
                </a:solidFill>
                <a:latin typeface="Merriweather"/>
              </a:rPr>
              <a:t>El </a:t>
            </a:r>
            <a:r>
              <a:rPr lang="es-ES" b="1" dirty="0" err="1">
                <a:solidFill>
                  <a:srgbClr val="222222"/>
                </a:solidFill>
                <a:latin typeface="Merriweather"/>
              </a:rPr>
              <a:t>Xelmírez</a:t>
            </a:r>
            <a:r>
              <a:rPr lang="es-ES" b="1" dirty="0">
                <a:solidFill>
                  <a:srgbClr val="222222"/>
                </a:solidFill>
                <a:latin typeface="Merriweather"/>
              </a:rPr>
              <a:t> I coordinará dos proyectos europeos sobre acoso escolar y el Camino de Santiago</a:t>
            </a:r>
          </a:p>
          <a:p>
            <a:pPr algn="ctr"/>
            <a:r>
              <a:rPr lang="es-ES" dirty="0">
                <a:solidFill>
                  <a:srgbClr val="999999"/>
                </a:solidFill>
                <a:latin typeface="Merriweather"/>
              </a:rPr>
              <a:t>Gestionará 215.000 euros del Erasmus Plus, con centros de Francia, Italia, Rumanía y Navarra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64357" cy="96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6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23848" y="609600"/>
            <a:ext cx="9963807" cy="2895600"/>
          </a:xfrm>
        </p:spPr>
        <p:txBody>
          <a:bodyPr/>
          <a:lstStyle/>
          <a:p>
            <a:r>
              <a:rPr lang="es-ES" b="1" i="1" dirty="0" smtClean="0">
                <a:solidFill>
                  <a:schemeClr val="bg2">
                    <a:lumMod val="50000"/>
                  </a:schemeClr>
                </a:solidFill>
              </a:rPr>
              <a:t>“</a:t>
            </a:r>
            <a:r>
              <a:rPr lang="es-ES" b="1" i="1" dirty="0" err="1" smtClean="0">
                <a:solidFill>
                  <a:schemeClr val="bg2">
                    <a:lumMod val="50000"/>
                  </a:schemeClr>
                </a:solidFill>
              </a:rPr>
              <a:t>Travel</a:t>
            </a:r>
            <a:r>
              <a:rPr lang="es-ES" b="1" i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b="1" i="1" dirty="0" err="1" smtClean="0">
                <a:solidFill>
                  <a:schemeClr val="bg2">
                    <a:lumMod val="50000"/>
                  </a:schemeClr>
                </a:solidFill>
              </a:rPr>
              <a:t>is</a:t>
            </a:r>
            <a:r>
              <a:rPr lang="es-ES" b="1" i="1" dirty="0" smtClean="0">
                <a:solidFill>
                  <a:schemeClr val="bg2">
                    <a:lumMod val="50000"/>
                  </a:schemeClr>
                </a:solidFill>
              </a:rPr>
              <a:t> fatal to </a:t>
            </a:r>
            <a:r>
              <a:rPr lang="es-ES" b="1" i="1" dirty="0" err="1" smtClean="0">
                <a:solidFill>
                  <a:schemeClr val="bg2">
                    <a:lumMod val="50000"/>
                  </a:schemeClr>
                </a:solidFill>
              </a:rPr>
              <a:t>prejudice</a:t>
            </a:r>
            <a:r>
              <a:rPr lang="es-ES" b="1" i="1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s-ES" b="1" i="1" dirty="0" err="1" smtClean="0">
                <a:solidFill>
                  <a:schemeClr val="bg2">
                    <a:lumMod val="50000"/>
                  </a:schemeClr>
                </a:solidFill>
              </a:rPr>
              <a:t>bigotry</a:t>
            </a:r>
            <a:r>
              <a:rPr lang="es-ES" b="1" i="1" dirty="0" smtClean="0">
                <a:solidFill>
                  <a:schemeClr val="bg2">
                    <a:lumMod val="50000"/>
                  </a:schemeClr>
                </a:solidFill>
              </a:rPr>
              <a:t> and </a:t>
            </a:r>
            <a:r>
              <a:rPr lang="es-ES" b="1" i="1" dirty="0" err="1" smtClean="0">
                <a:solidFill>
                  <a:schemeClr val="bg2">
                    <a:lumMod val="50000"/>
                  </a:schemeClr>
                </a:solidFill>
              </a:rPr>
              <a:t>narrow-mindedness</a:t>
            </a:r>
            <a:r>
              <a:rPr lang="es-ES" b="1" i="1" dirty="0" smtClean="0">
                <a:solidFill>
                  <a:schemeClr val="bg2">
                    <a:lumMod val="50000"/>
                  </a:schemeClr>
                </a:solidFill>
              </a:rPr>
              <a:t>”</a:t>
            </a:r>
            <a:endParaRPr lang="es-ES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s-ES" sz="2000" b="1" dirty="0" smtClean="0"/>
              <a:t>MARK TWAIN</a:t>
            </a:r>
            <a:endParaRPr lang="es-ES" sz="2000" b="1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>
          <a:xfrm>
            <a:off x="2266625" y="4432874"/>
            <a:ext cx="8915399" cy="1555864"/>
          </a:xfrm>
        </p:spPr>
        <p:txBody>
          <a:bodyPr>
            <a:normAutofit/>
          </a:bodyPr>
          <a:lstStyle/>
          <a:p>
            <a:r>
              <a:rPr lang="es-ES" sz="3600" dirty="0" smtClean="0"/>
              <a:t>“</a:t>
            </a:r>
            <a:r>
              <a:rPr lang="es-ES" sz="3600" dirty="0" err="1" smtClean="0"/>
              <a:t>Viaxar</a:t>
            </a:r>
            <a:r>
              <a:rPr lang="es-ES" sz="3600" dirty="0" smtClean="0"/>
              <a:t> é fatal para os </a:t>
            </a:r>
            <a:r>
              <a:rPr lang="es-ES" sz="3600" dirty="0" err="1" smtClean="0"/>
              <a:t>prexuízos</a:t>
            </a:r>
            <a:r>
              <a:rPr lang="es-ES" sz="3600" dirty="0" smtClean="0"/>
              <a:t>, a intolerancia e a </a:t>
            </a:r>
            <a:r>
              <a:rPr lang="es-ES" sz="3600" dirty="0" err="1" smtClean="0"/>
              <a:t>estreitura</a:t>
            </a:r>
            <a:r>
              <a:rPr lang="es-ES" sz="3600" dirty="0" smtClean="0"/>
              <a:t> de miras”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4357" cy="96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4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84" y="1244516"/>
            <a:ext cx="11065199" cy="5529551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090246" y="1244516"/>
            <a:ext cx="10190285" cy="5428846"/>
          </a:xfrm>
        </p:spPr>
        <p:txBody>
          <a:bodyPr vert="horz"/>
          <a:lstStyle/>
          <a:p>
            <a:r>
              <a:rPr lang="es-ES" sz="9600" dirty="0" smtClean="0">
                <a:latin typeface="Baskerville Old Face" panose="02020602080505020303" pitchFamily="18" charset="0"/>
              </a:rPr>
              <a:t/>
            </a:r>
            <a:br>
              <a:rPr lang="es-ES" sz="9600" dirty="0" smtClean="0">
                <a:latin typeface="Baskerville Old Face" panose="02020602080505020303" pitchFamily="18" charset="0"/>
              </a:rPr>
            </a:br>
            <a:r>
              <a:rPr lang="es-ES" sz="9600" b="1" dirty="0" err="1" smtClean="0">
                <a:solidFill>
                  <a:schemeClr val="bg2"/>
                </a:solidFill>
                <a:latin typeface="Baskerville Old Face" panose="02020602080505020303" pitchFamily="18" charset="0"/>
              </a:rPr>
              <a:t>Moitas</a:t>
            </a:r>
            <a:r>
              <a:rPr lang="es-ES" sz="9600" b="1" dirty="0" smtClean="0">
                <a:solidFill>
                  <a:schemeClr val="bg2"/>
                </a:solidFill>
                <a:latin typeface="Baskerville Old Face" panose="02020602080505020303" pitchFamily="18" charset="0"/>
              </a:rPr>
              <a:t> </a:t>
            </a:r>
            <a:r>
              <a:rPr lang="es-ES" sz="9600" b="1" dirty="0" err="1" smtClean="0">
                <a:solidFill>
                  <a:schemeClr val="bg2"/>
                </a:solidFill>
                <a:latin typeface="Baskerville Old Face" panose="02020602080505020303" pitchFamily="18" charset="0"/>
              </a:rPr>
              <a:t>grazas</a:t>
            </a:r>
            <a:r>
              <a:rPr lang="es-ES" sz="9600" b="1" dirty="0" smtClean="0">
                <a:solidFill>
                  <a:schemeClr val="bg2"/>
                </a:solidFill>
                <a:latin typeface="Baskerville Old Face" panose="02020602080505020303" pitchFamily="18" charset="0"/>
              </a:rPr>
              <a:t> </a:t>
            </a:r>
            <a:br>
              <a:rPr lang="es-ES" sz="9600" b="1" dirty="0" smtClean="0">
                <a:solidFill>
                  <a:schemeClr val="bg2"/>
                </a:solidFill>
                <a:latin typeface="Baskerville Old Face" panose="02020602080505020303" pitchFamily="18" charset="0"/>
              </a:rPr>
            </a:br>
            <a:r>
              <a:rPr lang="es-ES" sz="9600" b="1" dirty="0" err="1" smtClean="0">
                <a:solidFill>
                  <a:schemeClr val="bg2"/>
                </a:solidFill>
                <a:latin typeface="Baskerville Old Face" panose="02020602080505020303" pitchFamily="18" charset="0"/>
              </a:rPr>
              <a:t>pola</a:t>
            </a:r>
            <a:r>
              <a:rPr lang="es-ES" sz="9600" b="1" dirty="0" smtClean="0">
                <a:solidFill>
                  <a:schemeClr val="bg2"/>
                </a:solidFill>
                <a:latin typeface="Baskerville Old Face" panose="02020602080505020303" pitchFamily="18" charset="0"/>
              </a:rPr>
              <a:t> </a:t>
            </a:r>
            <a:r>
              <a:rPr lang="es-ES" sz="9600" b="1" dirty="0" err="1" smtClean="0">
                <a:solidFill>
                  <a:schemeClr val="bg2"/>
                </a:solidFill>
                <a:latin typeface="Baskerville Old Face" panose="02020602080505020303" pitchFamily="18" charset="0"/>
              </a:rPr>
              <a:t>vosa</a:t>
            </a:r>
            <a:r>
              <a:rPr lang="es-ES" sz="9600" b="1" dirty="0" smtClean="0">
                <a:solidFill>
                  <a:schemeClr val="bg2"/>
                </a:solidFill>
                <a:latin typeface="Baskerville Old Face" panose="02020602080505020303" pitchFamily="18" charset="0"/>
              </a:rPr>
              <a:t> atención</a:t>
            </a:r>
            <a:endParaRPr lang="es-ES" sz="9600" b="1" dirty="0">
              <a:solidFill>
                <a:schemeClr val="bg2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64357" cy="96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51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97724" y="655782"/>
            <a:ext cx="9451427" cy="2678625"/>
          </a:xfrm>
        </p:spPr>
        <p:txBody>
          <a:bodyPr>
            <a:normAutofit/>
          </a:bodyPr>
          <a:lstStyle/>
          <a:p>
            <a:r>
              <a:rPr lang="es-ES" sz="2800" b="1" i="1" dirty="0" smtClean="0">
                <a:solidFill>
                  <a:schemeClr val="bg2">
                    <a:lumMod val="50000"/>
                  </a:schemeClr>
                </a:solidFill>
              </a:rPr>
              <a:t>“I </a:t>
            </a:r>
            <a:r>
              <a:rPr lang="es-ES" sz="2800" b="1" i="1" dirty="0">
                <a:solidFill>
                  <a:schemeClr val="bg2">
                    <a:lumMod val="50000"/>
                  </a:schemeClr>
                </a:solidFill>
              </a:rPr>
              <a:t>am so </a:t>
            </a:r>
            <a:r>
              <a:rPr lang="es-ES" sz="2800" b="1" i="1" dirty="0" err="1" smtClean="0">
                <a:solidFill>
                  <a:schemeClr val="bg2">
                    <a:lumMod val="50000"/>
                  </a:schemeClr>
                </a:solidFill>
              </a:rPr>
              <a:t>convinced</a:t>
            </a:r>
            <a:r>
              <a:rPr lang="es-ES" sz="2800" b="1" i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800" b="1" i="1" dirty="0">
                <a:solidFill>
                  <a:schemeClr val="bg2">
                    <a:lumMod val="50000"/>
                  </a:schemeClr>
                </a:solidFill>
              </a:rPr>
              <a:t>of </a:t>
            </a:r>
            <a:r>
              <a:rPr lang="es-ES" sz="2800" b="1" i="1" dirty="0" err="1">
                <a:solidFill>
                  <a:schemeClr val="bg2">
                    <a:lumMod val="50000"/>
                  </a:schemeClr>
                </a:solidFill>
              </a:rPr>
              <a:t>the</a:t>
            </a:r>
            <a:r>
              <a:rPr lang="es-ES" sz="2800" b="1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800" b="1" i="1" dirty="0" err="1">
                <a:solidFill>
                  <a:schemeClr val="bg2">
                    <a:lumMod val="50000"/>
                  </a:schemeClr>
                </a:solidFill>
              </a:rPr>
              <a:t>advantages</a:t>
            </a:r>
            <a:r>
              <a:rPr lang="es-ES" sz="2800" b="1" i="1" dirty="0">
                <a:solidFill>
                  <a:schemeClr val="bg2">
                    <a:lumMod val="50000"/>
                  </a:schemeClr>
                </a:solidFill>
              </a:rPr>
              <a:t> of </a:t>
            </a:r>
            <a:r>
              <a:rPr lang="es-ES" sz="2800" b="1" i="1" dirty="0" err="1">
                <a:solidFill>
                  <a:schemeClr val="bg2">
                    <a:lumMod val="50000"/>
                  </a:schemeClr>
                </a:solidFill>
              </a:rPr>
              <a:t>looking</a:t>
            </a:r>
            <a:r>
              <a:rPr lang="es-ES" sz="2800" b="1" i="1" dirty="0">
                <a:solidFill>
                  <a:schemeClr val="bg2">
                    <a:lumMod val="50000"/>
                  </a:schemeClr>
                </a:solidFill>
              </a:rPr>
              <a:t> at </a:t>
            </a:r>
            <a:r>
              <a:rPr lang="es-ES" sz="2800" b="1" i="1" dirty="0" err="1">
                <a:solidFill>
                  <a:schemeClr val="bg2">
                    <a:lumMod val="50000"/>
                  </a:schemeClr>
                </a:solidFill>
              </a:rPr>
              <a:t>humanity</a:t>
            </a:r>
            <a:r>
              <a:rPr lang="es-ES" sz="2800" b="1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800" b="1" i="1" dirty="0" err="1">
                <a:solidFill>
                  <a:schemeClr val="bg2">
                    <a:lumMod val="50000"/>
                  </a:schemeClr>
                </a:solidFill>
              </a:rPr>
              <a:t>instead</a:t>
            </a:r>
            <a:r>
              <a:rPr lang="es-ES" sz="2800" b="1" i="1" dirty="0">
                <a:solidFill>
                  <a:schemeClr val="bg2">
                    <a:lumMod val="50000"/>
                  </a:schemeClr>
                </a:solidFill>
              </a:rPr>
              <a:t> of </a:t>
            </a:r>
            <a:r>
              <a:rPr lang="es-ES" sz="2800" b="1" i="1" dirty="0" err="1" smtClean="0">
                <a:solidFill>
                  <a:schemeClr val="bg2">
                    <a:lumMod val="50000"/>
                  </a:schemeClr>
                </a:solidFill>
              </a:rPr>
              <a:t>reading</a:t>
            </a:r>
            <a:r>
              <a:rPr lang="es-ES" sz="2800" b="1" i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800" b="1" i="1" dirty="0" err="1">
                <a:solidFill>
                  <a:schemeClr val="bg2">
                    <a:lumMod val="50000"/>
                  </a:schemeClr>
                </a:solidFill>
              </a:rPr>
              <a:t>about</a:t>
            </a:r>
            <a:r>
              <a:rPr lang="es-ES" sz="2800" b="1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800" b="1" i="1" dirty="0" err="1">
                <a:solidFill>
                  <a:schemeClr val="bg2">
                    <a:lumMod val="50000"/>
                  </a:schemeClr>
                </a:solidFill>
              </a:rPr>
              <a:t>it</a:t>
            </a:r>
            <a:r>
              <a:rPr lang="es-ES" sz="2800" b="1" i="1" dirty="0">
                <a:solidFill>
                  <a:schemeClr val="bg2">
                    <a:lumMod val="50000"/>
                  </a:schemeClr>
                </a:solidFill>
              </a:rPr>
              <a:t> and </a:t>
            </a:r>
            <a:r>
              <a:rPr lang="es-ES" sz="2800" b="1" i="1" dirty="0" err="1">
                <a:solidFill>
                  <a:schemeClr val="bg2">
                    <a:lumMod val="50000"/>
                  </a:schemeClr>
                </a:solidFill>
              </a:rPr>
              <a:t>the</a:t>
            </a:r>
            <a:r>
              <a:rPr lang="es-ES" sz="2800" b="1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800" b="1" i="1" dirty="0" err="1">
                <a:solidFill>
                  <a:schemeClr val="bg2">
                    <a:lumMod val="50000"/>
                  </a:schemeClr>
                </a:solidFill>
              </a:rPr>
              <a:t>bitter</a:t>
            </a:r>
            <a:r>
              <a:rPr lang="es-ES" sz="2800" b="1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800" b="1" i="1" dirty="0" err="1">
                <a:solidFill>
                  <a:schemeClr val="bg2">
                    <a:lumMod val="50000"/>
                  </a:schemeClr>
                </a:solidFill>
              </a:rPr>
              <a:t>consequences</a:t>
            </a:r>
            <a:r>
              <a:rPr lang="es-ES" sz="2800" b="1" i="1" dirty="0">
                <a:solidFill>
                  <a:schemeClr val="bg2">
                    <a:lumMod val="50000"/>
                  </a:schemeClr>
                </a:solidFill>
              </a:rPr>
              <a:t> of </a:t>
            </a:r>
            <a:r>
              <a:rPr lang="es-ES" sz="2800" b="1" i="1" dirty="0" err="1">
                <a:solidFill>
                  <a:schemeClr val="bg2">
                    <a:lumMod val="50000"/>
                  </a:schemeClr>
                </a:solidFill>
              </a:rPr>
              <a:t>staying</a:t>
            </a:r>
            <a:r>
              <a:rPr lang="es-ES" sz="2800" b="1" i="1" dirty="0">
                <a:solidFill>
                  <a:schemeClr val="bg2">
                    <a:lumMod val="50000"/>
                  </a:schemeClr>
                </a:solidFill>
              </a:rPr>
              <a:t> home </a:t>
            </a:r>
            <a:r>
              <a:rPr lang="es-ES" sz="2800" b="1" i="1" dirty="0" err="1">
                <a:solidFill>
                  <a:schemeClr val="bg2">
                    <a:lumMod val="50000"/>
                  </a:schemeClr>
                </a:solidFill>
              </a:rPr>
              <a:t>with</a:t>
            </a:r>
            <a:r>
              <a:rPr lang="es-ES" sz="2800" b="1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800" b="1" i="1" dirty="0" err="1">
                <a:solidFill>
                  <a:schemeClr val="bg2">
                    <a:lumMod val="50000"/>
                  </a:schemeClr>
                </a:solidFill>
              </a:rPr>
              <a:t>all</a:t>
            </a:r>
            <a:r>
              <a:rPr lang="es-ES" sz="2800" b="1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800" b="1" i="1" dirty="0" err="1">
                <a:solidFill>
                  <a:schemeClr val="bg2">
                    <a:lumMod val="50000"/>
                  </a:schemeClr>
                </a:solidFill>
              </a:rPr>
              <a:t>the</a:t>
            </a:r>
            <a:r>
              <a:rPr lang="es-ES" sz="2800" b="1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800" b="1" i="1" dirty="0" err="1">
                <a:solidFill>
                  <a:schemeClr val="bg2">
                    <a:lumMod val="50000"/>
                  </a:schemeClr>
                </a:solidFill>
              </a:rPr>
              <a:t>narrow</a:t>
            </a:r>
            <a:r>
              <a:rPr lang="es-ES" sz="2800" b="1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800" b="1" i="1" dirty="0" err="1">
                <a:solidFill>
                  <a:schemeClr val="bg2">
                    <a:lumMod val="50000"/>
                  </a:schemeClr>
                </a:solidFill>
              </a:rPr>
              <a:t>prejudices</a:t>
            </a:r>
            <a:r>
              <a:rPr lang="es-ES" sz="2800" b="1" i="1" dirty="0">
                <a:solidFill>
                  <a:schemeClr val="bg2">
                    <a:lumMod val="50000"/>
                  </a:schemeClr>
                </a:solidFill>
              </a:rPr>
              <a:t> of </a:t>
            </a:r>
            <a:r>
              <a:rPr lang="es-ES" sz="2800" b="1" i="1" dirty="0" err="1">
                <a:solidFill>
                  <a:schemeClr val="bg2">
                    <a:lumMod val="50000"/>
                  </a:schemeClr>
                </a:solidFill>
              </a:rPr>
              <a:t>an</a:t>
            </a:r>
            <a:r>
              <a:rPr lang="es-ES" sz="2800" b="1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800" b="1" i="1" dirty="0" err="1">
                <a:solidFill>
                  <a:schemeClr val="bg2">
                    <a:lumMod val="50000"/>
                  </a:schemeClr>
                </a:solidFill>
              </a:rPr>
              <a:t>island</a:t>
            </a:r>
            <a:r>
              <a:rPr lang="es-ES" sz="2800" b="1" i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s-ES" sz="2800" b="1" i="1" dirty="0" err="1">
                <a:solidFill>
                  <a:schemeClr val="bg2">
                    <a:lumMod val="50000"/>
                  </a:schemeClr>
                </a:solidFill>
              </a:rPr>
              <a:t>which</a:t>
            </a:r>
            <a:r>
              <a:rPr lang="es-ES" sz="2800" b="1" i="1" dirty="0">
                <a:solidFill>
                  <a:schemeClr val="bg2">
                    <a:lumMod val="50000"/>
                  </a:schemeClr>
                </a:solidFill>
              </a:rPr>
              <a:t> I </a:t>
            </a:r>
            <a:r>
              <a:rPr lang="es-ES" sz="2800" b="1" i="1" dirty="0" err="1">
                <a:solidFill>
                  <a:schemeClr val="bg2">
                    <a:lumMod val="50000"/>
                  </a:schemeClr>
                </a:solidFill>
              </a:rPr>
              <a:t>think</a:t>
            </a:r>
            <a:r>
              <a:rPr lang="es-ES" sz="2800" b="1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800" b="1" i="1" dirty="0" err="1">
                <a:solidFill>
                  <a:schemeClr val="bg2">
                    <a:lumMod val="50000"/>
                  </a:schemeClr>
                </a:solidFill>
              </a:rPr>
              <a:t>there</a:t>
            </a:r>
            <a:r>
              <a:rPr lang="es-ES" sz="2800" b="1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800" b="1" i="1" dirty="0" err="1">
                <a:solidFill>
                  <a:schemeClr val="bg2">
                    <a:lumMod val="50000"/>
                  </a:schemeClr>
                </a:solidFill>
              </a:rPr>
              <a:t>should</a:t>
            </a:r>
            <a:r>
              <a:rPr lang="es-ES" sz="2800" b="1" i="1" dirty="0">
                <a:solidFill>
                  <a:schemeClr val="bg2">
                    <a:lumMod val="50000"/>
                  </a:schemeClr>
                </a:solidFill>
              </a:rPr>
              <a:t> be a </a:t>
            </a:r>
            <a:r>
              <a:rPr lang="es-ES" sz="2800" b="1" i="1" dirty="0" err="1">
                <a:solidFill>
                  <a:schemeClr val="bg2">
                    <a:lumMod val="50000"/>
                  </a:schemeClr>
                </a:solidFill>
              </a:rPr>
              <a:t>law</a:t>
            </a:r>
            <a:r>
              <a:rPr lang="es-ES" sz="2800" b="1" i="1" dirty="0">
                <a:solidFill>
                  <a:schemeClr val="bg2">
                    <a:lumMod val="50000"/>
                  </a:schemeClr>
                </a:solidFill>
              </a:rPr>
              <a:t> to </a:t>
            </a:r>
            <a:r>
              <a:rPr lang="es-ES" sz="2800" b="1" i="1" dirty="0" err="1">
                <a:solidFill>
                  <a:schemeClr val="bg2">
                    <a:lumMod val="50000"/>
                  </a:schemeClr>
                </a:solidFill>
              </a:rPr>
              <a:t>send</a:t>
            </a:r>
            <a:r>
              <a:rPr lang="es-ES" sz="2800" b="1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800" b="1" i="1" dirty="0" err="1">
                <a:solidFill>
                  <a:schemeClr val="bg2">
                    <a:lumMod val="50000"/>
                  </a:schemeClr>
                </a:solidFill>
              </a:rPr>
              <a:t>our</a:t>
            </a:r>
            <a:r>
              <a:rPr lang="es-ES" sz="2800" b="1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800" b="1" i="1" dirty="0" err="1" smtClean="0">
                <a:solidFill>
                  <a:schemeClr val="bg2">
                    <a:lumMod val="50000"/>
                  </a:schemeClr>
                </a:solidFill>
              </a:rPr>
              <a:t>young</a:t>
            </a:r>
            <a:r>
              <a:rPr lang="es-ES" sz="2800" b="1" i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800" b="1" i="1" dirty="0" err="1">
                <a:solidFill>
                  <a:schemeClr val="bg2">
                    <a:lumMod val="50000"/>
                  </a:schemeClr>
                </a:solidFill>
              </a:rPr>
              <a:t>people</a:t>
            </a:r>
            <a:r>
              <a:rPr lang="es-ES" sz="2800" b="1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800" b="1" i="1" dirty="0" err="1">
                <a:solidFill>
                  <a:schemeClr val="bg2">
                    <a:lumMod val="50000"/>
                  </a:schemeClr>
                </a:solidFill>
              </a:rPr>
              <a:t>abroad</a:t>
            </a:r>
            <a:r>
              <a:rPr lang="es-ES" sz="2800" b="1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800" b="1" i="1" dirty="0" err="1">
                <a:solidFill>
                  <a:schemeClr val="bg2">
                    <a:lumMod val="50000"/>
                  </a:schemeClr>
                </a:solidFill>
              </a:rPr>
              <a:t>for</a:t>
            </a:r>
            <a:r>
              <a:rPr lang="es-ES" sz="2800" b="1" i="1" dirty="0">
                <a:solidFill>
                  <a:schemeClr val="bg2">
                    <a:lumMod val="50000"/>
                  </a:schemeClr>
                </a:solidFill>
              </a:rPr>
              <a:t> a </a:t>
            </a:r>
            <a:r>
              <a:rPr lang="es-ES" sz="2800" b="1" i="1" dirty="0" err="1" smtClean="0">
                <a:solidFill>
                  <a:schemeClr val="bg2">
                    <a:lumMod val="50000"/>
                  </a:schemeClr>
                </a:solidFill>
              </a:rPr>
              <a:t>season</a:t>
            </a:r>
            <a:r>
              <a:rPr lang="es-ES" sz="2800" b="1" i="1" dirty="0" smtClean="0">
                <a:solidFill>
                  <a:schemeClr val="bg2">
                    <a:lumMod val="50000"/>
                  </a:schemeClr>
                </a:solidFill>
              </a:rPr>
              <a:t>.”</a:t>
            </a:r>
            <a:endParaRPr lang="es-ES" sz="28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3"/>
          </p:nvPr>
        </p:nvSpPr>
        <p:spPr>
          <a:xfrm>
            <a:off x="1930401" y="3473404"/>
            <a:ext cx="7222835" cy="575391"/>
          </a:xfrm>
        </p:spPr>
        <p:txBody>
          <a:bodyPr/>
          <a:lstStyle/>
          <a:p>
            <a:r>
              <a:rPr lang="es-ES" b="1" dirty="0" smtClean="0"/>
              <a:t>LORD BYRON </a:t>
            </a:r>
            <a:endParaRPr lang="es-ES" b="1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>
          <a:xfrm>
            <a:off x="1590836" y="4187792"/>
            <a:ext cx="8964177" cy="1865339"/>
          </a:xfrm>
        </p:spPr>
        <p:txBody>
          <a:bodyPr>
            <a:noAutofit/>
          </a:bodyPr>
          <a:lstStyle/>
          <a:p>
            <a:r>
              <a:rPr lang="es-ES" sz="2000" b="1" dirty="0"/>
              <a:t>“</a:t>
            </a:r>
            <a:r>
              <a:rPr lang="es-ES" sz="2000" b="1" dirty="0" err="1" smtClean="0"/>
              <a:t>Estou</a:t>
            </a:r>
            <a:r>
              <a:rPr lang="es-ES" sz="2000" b="1" dirty="0" smtClean="0"/>
              <a:t> </a:t>
            </a:r>
            <a:r>
              <a:rPr lang="es-ES" sz="2000" b="1" dirty="0"/>
              <a:t>tan convencido d</a:t>
            </a:r>
            <a:r>
              <a:rPr lang="es-ES" sz="2000" b="1" dirty="0" smtClean="0"/>
              <a:t>as </a:t>
            </a:r>
            <a:r>
              <a:rPr lang="es-ES" sz="2000" b="1" dirty="0" err="1" smtClean="0"/>
              <a:t>vantaxes</a:t>
            </a:r>
            <a:r>
              <a:rPr lang="es-ES" sz="2000" b="1" dirty="0" smtClean="0"/>
              <a:t> </a:t>
            </a:r>
            <a:r>
              <a:rPr lang="es-ES" sz="2000" b="1" dirty="0"/>
              <a:t>de mirar a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humanidade</a:t>
            </a:r>
            <a:r>
              <a:rPr lang="es-ES" sz="2000" b="1" dirty="0" smtClean="0"/>
              <a:t> </a:t>
            </a:r>
            <a:r>
              <a:rPr lang="es-ES" sz="2000" b="1" dirty="0"/>
              <a:t>en lugar de </a:t>
            </a:r>
            <a:r>
              <a:rPr lang="es-ES" sz="2000" b="1" dirty="0" err="1" smtClean="0"/>
              <a:t>ler</a:t>
            </a:r>
            <a:r>
              <a:rPr lang="es-ES" sz="2000" b="1" dirty="0" smtClean="0"/>
              <a:t> sobre </a:t>
            </a:r>
            <a:r>
              <a:rPr lang="es-ES" sz="2000" b="1" dirty="0" err="1" smtClean="0"/>
              <a:t>ela</a:t>
            </a:r>
            <a:r>
              <a:rPr lang="es-ES" sz="2000" b="1" dirty="0" smtClean="0"/>
              <a:t>, e das </a:t>
            </a:r>
            <a:r>
              <a:rPr lang="es-ES" sz="2000" b="1" dirty="0"/>
              <a:t>amargas consecuencias de </a:t>
            </a:r>
            <a:r>
              <a:rPr lang="es-ES" sz="2000" b="1" dirty="0" smtClean="0"/>
              <a:t>quedar na </a:t>
            </a:r>
            <a:r>
              <a:rPr lang="es-ES" sz="2000" b="1" dirty="0"/>
              <a:t>casa con todos </a:t>
            </a:r>
            <a:r>
              <a:rPr lang="es-ES" sz="2000" b="1" dirty="0" smtClean="0"/>
              <a:t>os </a:t>
            </a:r>
            <a:r>
              <a:rPr lang="es-ES" sz="2000" b="1" dirty="0" err="1" smtClean="0"/>
              <a:t>estreitos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prexuízos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dun</a:t>
            </a:r>
            <a:r>
              <a:rPr lang="es-ES" sz="2000" b="1" dirty="0" err="1" smtClean="0"/>
              <a:t>ha</a:t>
            </a:r>
            <a:r>
              <a:rPr lang="es-ES" sz="2000" b="1" dirty="0" smtClean="0"/>
              <a:t> illa</a:t>
            </a:r>
            <a:r>
              <a:rPr lang="es-ES" sz="2000" b="1" dirty="0" smtClean="0"/>
              <a:t>, </a:t>
            </a:r>
            <a:r>
              <a:rPr lang="es-ES" sz="2000" b="1" dirty="0"/>
              <a:t>que creo que debería haber </a:t>
            </a:r>
            <a:r>
              <a:rPr lang="es-ES" sz="2000" b="1" dirty="0" err="1" smtClean="0"/>
              <a:t>unha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lei</a:t>
            </a:r>
            <a:r>
              <a:rPr lang="es-ES" sz="2000" b="1" dirty="0" smtClean="0"/>
              <a:t> </a:t>
            </a:r>
            <a:r>
              <a:rPr lang="es-ES" sz="2000" b="1" dirty="0"/>
              <a:t>para mandar a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nosa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mocidade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ao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estranxeiro</a:t>
            </a:r>
            <a:r>
              <a:rPr lang="es-ES" sz="2000" b="1" dirty="0" smtClean="0"/>
              <a:t> por </a:t>
            </a:r>
            <a:r>
              <a:rPr lang="es-ES" sz="2000" b="1" dirty="0" err="1" smtClean="0"/>
              <a:t>unha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tempada</a:t>
            </a:r>
            <a:r>
              <a:rPr lang="es-ES" sz="2000" b="1" dirty="0" smtClean="0"/>
              <a:t>”.</a:t>
            </a:r>
            <a:endParaRPr lang="es-ES" sz="2000" b="1" dirty="0"/>
          </a:p>
          <a:p>
            <a:endParaRPr lang="es-ES" sz="20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4357" cy="96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5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Obxectivos"/>
          <p:cNvSpPr txBox="1">
            <a:spLocks noGrp="1"/>
          </p:cNvSpPr>
          <p:nvPr>
            <p:ph type="title"/>
          </p:nvPr>
        </p:nvSpPr>
        <p:spPr>
          <a:xfrm>
            <a:off x="1267864" y="572790"/>
            <a:ext cx="9404723" cy="1400530"/>
          </a:xfrm>
          <a:prstGeom prst="rect">
            <a:avLst/>
          </a:prstGeom>
        </p:spPr>
        <p:txBody>
          <a:bodyPr/>
          <a:lstStyle>
            <a:lvl1pPr defTabSz="537463">
              <a:defRPr sz="6440"/>
            </a:lvl1pPr>
          </a:lstStyle>
          <a:p>
            <a:pPr algn="ctr"/>
            <a:r>
              <a:rPr lang="es-ES" b="1" dirty="0" smtClean="0"/>
              <a:t>Por que?</a:t>
            </a:r>
            <a:endParaRPr b="1" dirty="0"/>
          </a:p>
        </p:txBody>
      </p:sp>
      <p:sp>
        <p:nvSpPr>
          <p:cNvPr id="147" name="Sinal de identidade: a viaxe como exe fundamental da educación…"/>
          <p:cNvSpPr txBox="1">
            <a:spLocks noGrp="1"/>
          </p:cNvSpPr>
          <p:nvPr>
            <p:ph type="body" idx="4294967295"/>
          </p:nvPr>
        </p:nvSpPr>
        <p:spPr>
          <a:xfrm>
            <a:off x="2013095" y="1765738"/>
            <a:ext cx="8439443" cy="4850355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defTabSz="324493">
              <a:spcBef>
                <a:spcPts val="3023"/>
              </a:spcBef>
              <a:buFont typeface="Wingdings" panose="05000000000000000000" pitchFamily="2" charset="2"/>
              <a:buChar char="v"/>
              <a:defRPr sz="3160"/>
            </a:pPr>
            <a:r>
              <a:rPr dirty="0" err="1"/>
              <a:t>Sinal</a:t>
            </a:r>
            <a:r>
              <a:rPr dirty="0"/>
              <a:t> de </a:t>
            </a:r>
            <a:r>
              <a:rPr dirty="0" err="1" smtClean="0"/>
              <a:t>identidade</a:t>
            </a:r>
            <a:r>
              <a:rPr lang="es-ES" dirty="0" smtClean="0"/>
              <a:t> do </a:t>
            </a:r>
            <a:r>
              <a:rPr lang="es-ES" dirty="0" err="1" smtClean="0"/>
              <a:t>noso</a:t>
            </a:r>
            <a:r>
              <a:rPr lang="es-ES" dirty="0" smtClean="0"/>
              <a:t> centro</a:t>
            </a:r>
            <a:r>
              <a:rPr dirty="0" smtClean="0"/>
              <a:t>: </a:t>
            </a:r>
            <a:r>
              <a:rPr dirty="0"/>
              <a:t>a </a:t>
            </a:r>
            <a:r>
              <a:rPr dirty="0" err="1"/>
              <a:t>viaxe</a:t>
            </a:r>
            <a:r>
              <a:rPr dirty="0"/>
              <a:t> </a:t>
            </a:r>
            <a:r>
              <a:rPr dirty="0" err="1"/>
              <a:t>como</a:t>
            </a:r>
            <a:r>
              <a:rPr dirty="0"/>
              <a:t> </a:t>
            </a:r>
            <a:r>
              <a:rPr dirty="0" smtClean="0"/>
              <a:t>e</a:t>
            </a:r>
            <a:r>
              <a:rPr lang="es-ES" dirty="0" err="1" smtClean="0"/>
              <a:t>ixo</a:t>
            </a:r>
            <a:r>
              <a:rPr dirty="0" smtClean="0"/>
              <a:t> </a:t>
            </a:r>
            <a:r>
              <a:rPr dirty="0"/>
              <a:t>fundamental da </a:t>
            </a:r>
            <a:r>
              <a:rPr dirty="0" err="1"/>
              <a:t>educación</a:t>
            </a:r>
            <a:endParaRPr dirty="0"/>
          </a:p>
          <a:p>
            <a:pPr defTabSz="324493">
              <a:spcBef>
                <a:spcPts val="3023"/>
              </a:spcBef>
              <a:buFont typeface="Wingdings" panose="05000000000000000000" pitchFamily="2" charset="2"/>
              <a:buChar char="v"/>
              <a:defRPr sz="3160"/>
            </a:pPr>
            <a:r>
              <a:rPr dirty="0" err="1"/>
              <a:t>Viaxar</a:t>
            </a:r>
            <a:r>
              <a:rPr dirty="0"/>
              <a:t> é </a:t>
            </a:r>
            <a:r>
              <a:rPr dirty="0" err="1"/>
              <a:t>vivir</a:t>
            </a:r>
            <a:r>
              <a:rPr dirty="0"/>
              <a:t>, </a:t>
            </a:r>
            <a:r>
              <a:rPr dirty="0" err="1"/>
              <a:t>descubrir</a:t>
            </a:r>
            <a:r>
              <a:rPr dirty="0"/>
              <a:t>, </a:t>
            </a:r>
            <a:r>
              <a:rPr dirty="0" err="1"/>
              <a:t>medrar</a:t>
            </a:r>
            <a:r>
              <a:rPr dirty="0"/>
              <a:t>, </a:t>
            </a:r>
            <a:r>
              <a:rPr dirty="0" err="1"/>
              <a:t>aprender</a:t>
            </a:r>
            <a:r>
              <a:rPr dirty="0"/>
              <a:t>, </a:t>
            </a:r>
            <a:r>
              <a:rPr dirty="0" err="1" smtClean="0"/>
              <a:t>relativizar</a:t>
            </a:r>
            <a:r>
              <a:rPr lang="es-ES" dirty="0" smtClean="0"/>
              <a:t>, gozar..</a:t>
            </a:r>
            <a:endParaRPr dirty="0"/>
          </a:p>
          <a:p>
            <a:pPr defTabSz="324493">
              <a:spcBef>
                <a:spcPts val="3023"/>
              </a:spcBef>
              <a:buFont typeface="Wingdings" panose="05000000000000000000" pitchFamily="2" charset="2"/>
              <a:buChar char="v"/>
              <a:defRPr sz="3160"/>
            </a:pPr>
            <a:r>
              <a:rPr dirty="0" err="1"/>
              <a:t>Favorece</a:t>
            </a:r>
            <a:r>
              <a:rPr dirty="0"/>
              <a:t> a </a:t>
            </a:r>
            <a:r>
              <a:rPr dirty="0" err="1"/>
              <a:t>autonomía</a:t>
            </a:r>
            <a:r>
              <a:rPr dirty="0"/>
              <a:t> e </a:t>
            </a:r>
            <a:r>
              <a:rPr dirty="0" err="1"/>
              <a:t>axuda</a:t>
            </a:r>
            <a:r>
              <a:rPr dirty="0"/>
              <a:t> a </a:t>
            </a:r>
            <a:r>
              <a:rPr dirty="0" err="1"/>
              <a:t>adquirir</a:t>
            </a:r>
            <a:r>
              <a:rPr dirty="0"/>
              <a:t> </a:t>
            </a:r>
            <a:r>
              <a:rPr dirty="0" err="1"/>
              <a:t>responsabilidades</a:t>
            </a:r>
            <a:endParaRPr dirty="0"/>
          </a:p>
          <a:p>
            <a:pPr defTabSz="324493">
              <a:spcBef>
                <a:spcPts val="3023"/>
              </a:spcBef>
              <a:buFont typeface="Wingdings" panose="05000000000000000000" pitchFamily="2" charset="2"/>
              <a:buChar char="v"/>
              <a:defRPr sz="3160"/>
            </a:pPr>
            <a:r>
              <a:rPr dirty="0" err="1"/>
              <a:t>Mellora</a:t>
            </a:r>
            <a:r>
              <a:rPr dirty="0"/>
              <a:t> o </a:t>
            </a:r>
            <a:r>
              <a:rPr dirty="0" err="1"/>
              <a:t>coñecemento</a:t>
            </a:r>
            <a:r>
              <a:rPr dirty="0"/>
              <a:t> </a:t>
            </a:r>
            <a:r>
              <a:rPr dirty="0" err="1"/>
              <a:t>doutra</a:t>
            </a:r>
            <a:r>
              <a:rPr dirty="0"/>
              <a:t> </a:t>
            </a:r>
            <a:r>
              <a:rPr dirty="0" smtClean="0"/>
              <a:t>l</a:t>
            </a:r>
            <a:r>
              <a:rPr lang="es-ES" dirty="0" err="1" smtClean="0"/>
              <a:t>ing</a:t>
            </a:r>
            <a:r>
              <a:rPr dirty="0" err="1" smtClean="0"/>
              <a:t>ua</a:t>
            </a:r>
            <a:r>
              <a:rPr dirty="0"/>
              <a:t>,  </a:t>
            </a:r>
            <a:r>
              <a:rPr dirty="0" err="1"/>
              <a:t>doutra</a:t>
            </a:r>
            <a:r>
              <a:rPr dirty="0"/>
              <a:t> </a:t>
            </a:r>
            <a:r>
              <a:rPr dirty="0" err="1"/>
              <a:t>cultura</a:t>
            </a:r>
            <a:endParaRPr dirty="0"/>
          </a:p>
          <a:p>
            <a:pPr defTabSz="324493">
              <a:spcBef>
                <a:spcPts val="3023"/>
              </a:spcBef>
              <a:buFont typeface="Wingdings" panose="05000000000000000000" pitchFamily="2" charset="2"/>
              <a:buChar char="v"/>
              <a:defRPr sz="3160"/>
            </a:pPr>
            <a:r>
              <a:rPr dirty="0" err="1"/>
              <a:t>Ensina</a:t>
            </a:r>
            <a:r>
              <a:rPr dirty="0"/>
              <a:t> a </a:t>
            </a:r>
            <a:r>
              <a:rPr dirty="0" err="1"/>
              <a:t>ser</a:t>
            </a:r>
            <a:r>
              <a:rPr dirty="0"/>
              <a:t> </a:t>
            </a:r>
            <a:r>
              <a:rPr dirty="0" err="1"/>
              <a:t>tolerante</a:t>
            </a:r>
            <a:r>
              <a:rPr dirty="0"/>
              <a:t> e a </a:t>
            </a:r>
            <a:r>
              <a:rPr dirty="0" err="1" smtClean="0"/>
              <a:t>respe</a:t>
            </a:r>
            <a:r>
              <a:rPr lang="es-ES" dirty="0" smtClean="0"/>
              <a:t>c</a:t>
            </a:r>
            <a:r>
              <a:rPr dirty="0" smtClean="0"/>
              <a:t>tar </a:t>
            </a:r>
            <a:r>
              <a:rPr dirty="0"/>
              <a:t>o </a:t>
            </a:r>
            <a:r>
              <a:rPr dirty="0" err="1" smtClean="0"/>
              <a:t>diferente</a:t>
            </a:r>
            <a:endParaRPr lang="es-ES" dirty="0" smtClean="0"/>
          </a:p>
          <a:p>
            <a:pPr defTabSz="324493">
              <a:spcBef>
                <a:spcPts val="3023"/>
              </a:spcBef>
              <a:buFont typeface="Wingdings" panose="05000000000000000000" pitchFamily="2" charset="2"/>
              <a:buChar char="v"/>
              <a:defRPr sz="3160"/>
            </a:pPr>
            <a:r>
              <a:rPr lang="es-ES" dirty="0" smtClean="0"/>
              <a:t>…</a:t>
            </a:r>
          </a:p>
          <a:p>
            <a:pPr marL="0" indent="0" defTabSz="324493">
              <a:spcBef>
                <a:spcPts val="3023"/>
              </a:spcBef>
              <a:buNone/>
              <a:defRPr sz="3160"/>
            </a:pPr>
            <a:r>
              <a:rPr lang="es-ES" sz="3160" dirty="0"/>
              <a:t>	</a:t>
            </a:r>
            <a:r>
              <a:rPr lang="es-ES" sz="3160" dirty="0" smtClean="0"/>
              <a:t>					</a:t>
            </a:r>
            <a:r>
              <a:rPr sz="6300" b="1" dirty="0" err="1" smtClean="0">
                <a:solidFill>
                  <a:schemeClr val="accent4"/>
                </a:solidFill>
              </a:rPr>
              <a:t>Viaxar</a:t>
            </a:r>
            <a:r>
              <a:rPr sz="6300" b="1" dirty="0" smtClean="0">
                <a:solidFill>
                  <a:schemeClr val="accent4"/>
                </a:solidFill>
              </a:rPr>
              <a:t> </a:t>
            </a:r>
            <a:r>
              <a:rPr sz="6300" b="1" dirty="0">
                <a:solidFill>
                  <a:schemeClr val="accent4"/>
                </a:solidFill>
              </a:rPr>
              <a:t>= </a:t>
            </a:r>
            <a:r>
              <a:rPr sz="6300" b="1" dirty="0" err="1">
                <a:solidFill>
                  <a:schemeClr val="accent4"/>
                </a:solidFill>
              </a:rPr>
              <a:t>Educar</a:t>
            </a:r>
            <a:endParaRPr sz="6300" b="1" dirty="0">
              <a:solidFill>
                <a:schemeClr val="accent4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4357" cy="96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0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rogramas internacionais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11157962" cy="1400530"/>
          </a:xfrm>
          <a:prstGeom prst="rect">
            <a:avLst/>
          </a:prstGeom>
        </p:spPr>
        <p:txBody>
          <a:bodyPr>
            <a:normAutofit/>
          </a:bodyPr>
          <a:lstStyle>
            <a:lvl1pPr defTabSz="449833">
              <a:defRPr sz="5390"/>
            </a:lvl1pPr>
          </a:lstStyle>
          <a:p>
            <a:pPr algn="ctr"/>
            <a:r>
              <a:rPr sz="6600" b="1" dirty="0" err="1"/>
              <a:t>Programas</a:t>
            </a:r>
            <a:r>
              <a:rPr sz="6600" b="1" dirty="0"/>
              <a:t> </a:t>
            </a:r>
            <a:r>
              <a:rPr sz="6600" b="1" dirty="0" err="1"/>
              <a:t>internacionais</a:t>
            </a:r>
            <a:endParaRPr sz="6600" b="1" dirty="0"/>
          </a:p>
        </p:txBody>
      </p:sp>
      <p:sp>
        <p:nvSpPr>
          <p:cNvPr id="153" name="Intercambios escolare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sz="40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Intercambios</a:t>
            </a:r>
            <a:r>
              <a:rPr sz="4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sz="40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escolares</a:t>
            </a:r>
            <a:endParaRPr sz="4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sz="40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Inmersión</a:t>
            </a:r>
            <a:r>
              <a:rPr sz="4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sz="40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Viaxes</a:t>
            </a:r>
            <a:r>
              <a:rPr sz="4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sz="40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educativas</a:t>
            </a:r>
            <a:endParaRPr sz="4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sz="4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Erasmus</a:t>
            </a:r>
            <a:r>
              <a:rPr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+</a:t>
            </a:r>
            <a:endParaRPr lang="es-ES" sz="4000" b="1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sz="4000" dirty="0">
              <a:solidFill>
                <a:schemeClr val="accent4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4357" cy="96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103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omo organizar"/>
          <p:cNvSpPr txBox="1">
            <a:spLocks noGrp="1"/>
          </p:cNvSpPr>
          <p:nvPr>
            <p:ph type="title"/>
          </p:nvPr>
        </p:nvSpPr>
        <p:spPr>
          <a:xfrm>
            <a:off x="1301893" y="452718"/>
            <a:ext cx="9404723" cy="1400530"/>
          </a:xfrm>
          <a:prstGeom prst="rect">
            <a:avLst/>
          </a:prstGeom>
        </p:spPr>
        <p:txBody>
          <a:bodyPr/>
          <a:lstStyle>
            <a:lvl1pPr defTabSz="537463">
              <a:defRPr sz="6440"/>
            </a:lvl1pPr>
          </a:lstStyle>
          <a:p>
            <a:pPr algn="ctr"/>
            <a:r>
              <a:rPr lang="es-ES" b="1" dirty="0" smtClean="0"/>
              <a:t>PROTOCOLO</a:t>
            </a:r>
            <a:endParaRPr b="1" dirty="0"/>
          </a:p>
        </p:txBody>
      </p:sp>
      <p:sp>
        <p:nvSpPr>
          <p:cNvPr id="150" name="Que: obxectivos, modalidades…"/>
          <p:cNvSpPr txBox="1">
            <a:spLocks noGrp="1"/>
          </p:cNvSpPr>
          <p:nvPr>
            <p:ph type="body" idx="1"/>
          </p:nvPr>
        </p:nvSpPr>
        <p:spPr>
          <a:xfrm>
            <a:off x="1103312" y="1652954"/>
            <a:ext cx="10414611" cy="4595445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s-ES" sz="3200" b="1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PROMOTOR DO PROXECTO: </a:t>
            </a:r>
            <a:r>
              <a:rPr lang="es-ES" sz="3200" dirty="0" smtClean="0">
                <a:solidFill>
                  <a:schemeClr val="tx1"/>
                </a:solidFill>
              </a:rPr>
              <a:t>dirección, departamentos.</a:t>
            </a:r>
            <a:endParaRPr lang="es-ES" sz="32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ELIXIR A MODALIDADE</a:t>
            </a:r>
            <a:r>
              <a:rPr lang="es-ES" sz="3200" dirty="0" smtClean="0">
                <a:solidFill>
                  <a:schemeClr val="accent4"/>
                </a:solidFill>
              </a:rPr>
              <a:t>: </a:t>
            </a:r>
            <a:r>
              <a:rPr lang="es-ES" sz="3200" dirty="0" smtClean="0"/>
              <a:t>intercambio, visita…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LOCALIZAR O CONTACTO: </a:t>
            </a:r>
            <a:r>
              <a:rPr lang="es-ES" sz="3200" dirty="0" err="1" smtClean="0"/>
              <a:t>canles</a:t>
            </a:r>
            <a:r>
              <a:rPr lang="es-ES" sz="3200" dirty="0" smtClean="0"/>
              <a:t> </a:t>
            </a:r>
            <a:r>
              <a:rPr lang="es-ES" sz="3200" dirty="0" err="1" smtClean="0"/>
              <a:t>oficiais</a:t>
            </a:r>
            <a:r>
              <a:rPr lang="es-ES" sz="3200" dirty="0" smtClean="0"/>
              <a:t> </a:t>
            </a:r>
            <a:r>
              <a:rPr lang="es-ES" sz="3200" dirty="0" err="1" smtClean="0"/>
              <a:t>ou</a:t>
            </a:r>
            <a:r>
              <a:rPr lang="es-ES" sz="3200" dirty="0" smtClean="0"/>
              <a:t> </a:t>
            </a:r>
            <a:r>
              <a:rPr lang="es-ES" sz="3200" dirty="0" err="1" smtClean="0"/>
              <a:t>persoais</a:t>
            </a:r>
            <a:endParaRPr lang="es-ES" sz="3200" dirty="0" smtClean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DEFINIR O PROXECTO</a:t>
            </a:r>
            <a:r>
              <a:rPr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: </a:t>
            </a:r>
            <a:r>
              <a:rPr sz="3200" dirty="0" err="1" smtClean="0"/>
              <a:t>nivel</a:t>
            </a:r>
            <a:r>
              <a:rPr lang="es-ES" sz="3200" dirty="0" smtClean="0"/>
              <a:t>, duración, actividades, temporalización, nº participantes, </a:t>
            </a:r>
            <a:r>
              <a:rPr lang="es-ES" sz="3200" dirty="0" err="1" smtClean="0"/>
              <a:t>custo</a:t>
            </a:r>
            <a:r>
              <a:rPr lang="es-ES" sz="3200" dirty="0" smtClean="0"/>
              <a:t> …</a:t>
            </a:r>
            <a:endParaRPr sz="32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INFORMAR Á COMUNIDADE EDUCATIVA</a:t>
            </a:r>
            <a:r>
              <a:rPr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3200" dirty="0" smtClean="0"/>
              <a:t>profesorado, alumnado e familias.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ELIXIR OS PARTICIPANTES: </a:t>
            </a:r>
            <a:r>
              <a:rPr lang="es-ES" sz="3200" dirty="0" err="1" smtClean="0"/>
              <a:t>seguindo</a:t>
            </a:r>
            <a:r>
              <a:rPr lang="es-ES" sz="3200" dirty="0" smtClean="0"/>
              <a:t> o protocolo establecido polo centro</a:t>
            </a:r>
            <a:endParaRPr lang="es-ES" sz="3200" dirty="0" smtClean="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INICIAR OS CONTACTOS ENTRE OS/AS PARTICIPANTES: </a:t>
            </a:r>
            <a:r>
              <a:rPr lang="es-ES" sz="3200" dirty="0" smtClean="0"/>
              <a:t>redes </a:t>
            </a:r>
            <a:r>
              <a:rPr lang="es-ES" sz="3200" dirty="0" err="1" smtClean="0"/>
              <a:t>sociais</a:t>
            </a:r>
            <a:r>
              <a:rPr lang="es-ES" sz="3200" dirty="0" smtClean="0"/>
              <a:t>, correo e., </a:t>
            </a:r>
            <a:r>
              <a:rPr lang="es-ES" sz="3200" dirty="0" smtClean="0"/>
              <a:t>móviles..</a:t>
            </a:r>
            <a:endParaRPr lang="es-ES" sz="3200" dirty="0" smtClean="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LEVAR A CABO A ACTIVIDADE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AVALIACIÓN</a:t>
            </a:r>
            <a:endParaRPr sz="32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sz="32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sz="3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64357" cy="96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267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176049" y="284038"/>
            <a:ext cx="9824460" cy="1468800"/>
          </a:xfrm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Mangal"/>
              </a:rPr>
              <a:t>CRITERIOS DE SELECCIÓN DE ALUMNADO  </a:t>
            </a:r>
            <a:r>
              <a:rPr lang="es-ES" sz="2800" b="1" dirty="0">
                <a:solidFill>
                  <a:schemeClr val="tx1"/>
                </a:solidFill>
                <a:latin typeface="Liberation Sans"/>
                <a:ea typeface="Microsoft YaHei" panose="020B0503020204020204" pitchFamily="34" charset="-122"/>
                <a:cs typeface="Mangal"/>
              </a:rPr>
              <a:t/>
            </a:r>
            <a:br>
              <a:rPr lang="es-ES" sz="2800" b="1" dirty="0">
                <a:solidFill>
                  <a:schemeClr val="tx1"/>
                </a:solidFill>
                <a:latin typeface="Liberation Sans"/>
                <a:ea typeface="Microsoft YaHei" panose="020B0503020204020204" pitchFamily="34" charset="-122"/>
                <a:cs typeface="Mangal"/>
              </a:rPr>
            </a:b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Marcador de texto 6"/>
          <p:cNvSpPr>
            <a:spLocks noGrp="1"/>
          </p:cNvSpPr>
          <p:nvPr>
            <p:ph type="body" idx="1"/>
          </p:nvPr>
        </p:nvSpPr>
        <p:spPr>
          <a:xfrm>
            <a:off x="1757939" y="1161328"/>
            <a:ext cx="8915399" cy="860400"/>
          </a:xfrm>
        </p:spPr>
        <p:txBody>
          <a:bodyPr>
            <a:normAutofit fontScale="92500"/>
          </a:bodyPr>
          <a:lstStyle/>
          <a:p>
            <a:pPr algn="just">
              <a:spcAft>
                <a:spcPts val="0"/>
              </a:spcAft>
            </a:pPr>
            <a:r>
              <a:rPr lang="es-ES" dirty="0">
                <a:solidFill>
                  <a:schemeClr val="tx1"/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A comisión de selección está integrada polo profesorado implicado directamente no </a:t>
            </a:r>
            <a:r>
              <a:rPr lang="es-ES" dirty="0" err="1" smtClean="0">
                <a:solidFill>
                  <a:schemeClr val="tx1"/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proxecto</a:t>
            </a:r>
            <a:r>
              <a:rPr lang="es-ES" dirty="0" smtClean="0">
                <a:solidFill>
                  <a:schemeClr val="tx1"/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, departamento </a:t>
            </a:r>
            <a:r>
              <a:rPr lang="es-ES" dirty="0">
                <a:solidFill>
                  <a:schemeClr val="tx1"/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de orientación, </a:t>
            </a:r>
            <a:r>
              <a:rPr lang="es-ES" dirty="0" err="1">
                <a:solidFill>
                  <a:schemeClr val="tx1"/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titoría</a:t>
            </a:r>
            <a:r>
              <a:rPr lang="es-ES" dirty="0">
                <a:solidFill>
                  <a:schemeClr val="tx1"/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 e </a:t>
            </a:r>
            <a:r>
              <a:rPr lang="es-ES" dirty="0" err="1">
                <a:solidFill>
                  <a:schemeClr val="tx1"/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xefatura</a:t>
            </a:r>
            <a:r>
              <a:rPr lang="es-ES" dirty="0">
                <a:solidFill>
                  <a:schemeClr val="tx1"/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 de </a:t>
            </a:r>
            <a:r>
              <a:rPr lang="es-ES" dirty="0" err="1">
                <a:solidFill>
                  <a:schemeClr val="tx1"/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estudos</a:t>
            </a:r>
            <a:r>
              <a:rPr lang="es-ES" dirty="0">
                <a:solidFill>
                  <a:schemeClr val="tx1"/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.</a:t>
            </a:r>
            <a:endParaRPr lang="es-ES" sz="1050" dirty="0">
              <a:solidFill>
                <a:schemeClr val="tx1"/>
              </a:solidFill>
              <a:latin typeface="Liberation Mono"/>
              <a:ea typeface="NSimSun" panose="02010609030101010101" pitchFamily="49" charset="-122"/>
              <a:cs typeface="Liberation Mono"/>
            </a:endParaRPr>
          </a:p>
          <a:p>
            <a:pPr marL="0" indent="0" algn="just">
              <a:spcAft>
                <a:spcPts val="0"/>
              </a:spcAft>
              <a:buNone/>
            </a:pPr>
            <a:endParaRPr lang="es-ES" sz="1050" dirty="0">
              <a:solidFill>
                <a:schemeClr val="tx1"/>
              </a:solidFill>
              <a:latin typeface="Liberation Mono"/>
              <a:ea typeface="NSimSun" panose="02010609030101010101" pitchFamily="49" charset="-122"/>
              <a:cs typeface="Liberation Mono"/>
            </a:endParaRP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6" name="Marcador de contenido 5"/>
          <p:cNvSpPr>
            <a:spLocks noGrp="1"/>
          </p:cNvSpPr>
          <p:nvPr>
            <p:ph idx="4294967295"/>
          </p:nvPr>
        </p:nvSpPr>
        <p:spPr>
          <a:xfrm>
            <a:off x="748145" y="2021728"/>
            <a:ext cx="10252364" cy="4414982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s-ES" sz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50%</a:t>
            </a:r>
            <a:endParaRPr lang="es-ES" sz="1200" dirty="0">
              <a:solidFill>
                <a:schemeClr val="bg2">
                  <a:lumMod val="25000"/>
                </a:schemeClr>
              </a:solidFill>
              <a:latin typeface="Liberation Mono"/>
              <a:ea typeface="NSimSun" panose="02010609030101010101" pitchFamily="49" charset="-122"/>
              <a:cs typeface="Liberation Mono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 </a:t>
            </a:r>
            <a:endParaRPr lang="es-ES" sz="1200" dirty="0" smtClean="0">
              <a:solidFill>
                <a:schemeClr val="bg2">
                  <a:lumMod val="25000"/>
                </a:schemeClr>
              </a:solidFill>
              <a:latin typeface="Liberation Mono"/>
              <a:ea typeface="NSimSun" panose="02010609030101010101" pitchFamily="49" charset="-122"/>
              <a:cs typeface="Liberation Mono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es-ES" sz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Competencias para saber relacionarse positivamente con </a:t>
            </a:r>
            <a:r>
              <a:rPr lang="es-ES" sz="1200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outras</a:t>
            </a:r>
            <a:r>
              <a:rPr lang="es-ES" sz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 </a:t>
            </a:r>
            <a:r>
              <a:rPr lang="es-ES" sz="1200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persoas</a:t>
            </a:r>
            <a:r>
              <a:rPr lang="es-ES" sz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, tanto no contexto da aula como </a:t>
            </a:r>
            <a:r>
              <a:rPr lang="es-ES" sz="1200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fóra</a:t>
            </a:r>
            <a:r>
              <a:rPr lang="es-ES" sz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 (habilidades </a:t>
            </a:r>
            <a:r>
              <a:rPr lang="es-ES" sz="1200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sociais</a:t>
            </a:r>
            <a:r>
              <a:rPr lang="es-ES" sz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 e comunicativas, saber </a:t>
            </a:r>
            <a:r>
              <a:rPr lang="es-ES" sz="1200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traballar</a:t>
            </a:r>
            <a:r>
              <a:rPr lang="es-ES" sz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 en equipo, resolver asertivamente os </a:t>
            </a:r>
            <a:r>
              <a:rPr lang="es-ES" sz="1200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conflitos</a:t>
            </a:r>
            <a:r>
              <a:rPr lang="es-ES" sz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) </a:t>
            </a:r>
            <a:endParaRPr lang="es-ES" sz="1200" dirty="0" smtClean="0">
              <a:solidFill>
                <a:schemeClr val="bg2">
                  <a:lumMod val="25000"/>
                </a:schemeClr>
              </a:solidFill>
              <a:latin typeface="Wingdings" panose="05000000000000000000" pitchFamily="2" charset="2"/>
              <a:ea typeface="NSimSun" panose="02010609030101010101" pitchFamily="49" charset="-122"/>
              <a:cs typeface="Liberation Mono"/>
            </a:endParaRPr>
          </a:p>
          <a:p>
            <a:pPr marL="342900" lvl="0" indent="-342900">
              <a:spcBef>
                <a:spcPts val="855"/>
              </a:spcBef>
              <a:spcAft>
                <a:spcPts val="855"/>
              </a:spcAft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es-ES" sz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Ausencia </a:t>
            </a:r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de faltas de </a:t>
            </a:r>
            <a:r>
              <a:rPr lang="es-ES" sz="1200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comportamento</a:t>
            </a:r>
            <a:r>
              <a:rPr lang="es-ES" sz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.</a:t>
            </a:r>
            <a:endParaRPr lang="es-ES" sz="1200" dirty="0">
              <a:solidFill>
                <a:schemeClr val="bg2">
                  <a:lumMod val="25000"/>
                </a:schemeClr>
              </a:solidFill>
              <a:latin typeface="Wingdings" panose="05000000000000000000" pitchFamily="2" charset="2"/>
              <a:ea typeface="NSimSun" panose="02010609030101010101" pitchFamily="49" charset="-122"/>
              <a:cs typeface="Liberation Mono"/>
            </a:endParaRPr>
          </a:p>
          <a:p>
            <a:pPr>
              <a:spcBef>
                <a:spcPts val="855"/>
              </a:spcBef>
              <a:spcAft>
                <a:spcPts val="855"/>
              </a:spcAft>
            </a:pPr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15%</a:t>
            </a:r>
            <a:endParaRPr lang="es-ES" sz="1200" dirty="0">
              <a:solidFill>
                <a:schemeClr val="bg2">
                  <a:lumMod val="25000"/>
                </a:schemeClr>
              </a:solidFill>
              <a:latin typeface="Liberation Mono"/>
              <a:ea typeface="NSimSun" panose="02010609030101010101" pitchFamily="49" charset="-122"/>
              <a:cs typeface="Liberation Mono"/>
            </a:endParaRPr>
          </a:p>
          <a:p>
            <a:pPr marL="342900" lvl="0" indent="-342900">
              <a:spcBef>
                <a:spcPts val="855"/>
              </a:spcBef>
              <a:spcAft>
                <a:spcPts val="855"/>
              </a:spcAft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es-ES" sz="1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Esforzo</a:t>
            </a:r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 regular e interese </a:t>
            </a:r>
            <a:r>
              <a:rPr lang="es-ES" sz="1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manifesto</a:t>
            </a:r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 na realización do </a:t>
            </a:r>
            <a:r>
              <a:rPr lang="es-ES" sz="1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traballo</a:t>
            </a:r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 académico, así como a participación </a:t>
            </a:r>
            <a:r>
              <a:rPr lang="es-ES" sz="1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nas</a:t>
            </a:r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 actividades extraescolares e complementarias.</a:t>
            </a:r>
            <a:endParaRPr lang="es-ES" sz="1200" dirty="0">
              <a:solidFill>
                <a:schemeClr val="bg2">
                  <a:lumMod val="25000"/>
                </a:schemeClr>
              </a:solidFill>
              <a:latin typeface="Wingdings" panose="05000000000000000000" pitchFamily="2" charset="2"/>
              <a:ea typeface="NSimSun" panose="02010609030101010101" pitchFamily="49" charset="-122"/>
              <a:cs typeface="Liberation Mono"/>
            </a:endParaRPr>
          </a:p>
          <a:p>
            <a:pPr marL="342900" lvl="0" indent="-342900">
              <a:spcBef>
                <a:spcPts val="855"/>
              </a:spcBef>
              <a:spcAft>
                <a:spcPts val="855"/>
              </a:spcAft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es-ES" sz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Ausencia de faltas de asistencia.</a:t>
            </a:r>
            <a:endParaRPr lang="es-ES" sz="1200" dirty="0">
              <a:solidFill>
                <a:schemeClr val="bg2">
                  <a:lumMod val="25000"/>
                </a:schemeClr>
              </a:solidFill>
              <a:latin typeface="Wingdings" panose="05000000000000000000" pitchFamily="2" charset="2"/>
              <a:ea typeface="NSimSun" panose="02010609030101010101" pitchFamily="49" charset="-122"/>
              <a:cs typeface="Liberation Mono"/>
            </a:endParaRPr>
          </a:p>
          <a:p>
            <a:pPr>
              <a:spcBef>
                <a:spcPts val="855"/>
              </a:spcBef>
              <a:spcAft>
                <a:spcPts val="855"/>
              </a:spcAft>
            </a:pPr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15%</a:t>
            </a:r>
            <a:endParaRPr lang="es-ES" sz="1200" dirty="0">
              <a:solidFill>
                <a:schemeClr val="bg2">
                  <a:lumMod val="25000"/>
                </a:schemeClr>
              </a:solidFill>
              <a:latin typeface="Liberation Mono"/>
              <a:ea typeface="NSimSun" panose="02010609030101010101" pitchFamily="49" charset="-122"/>
              <a:cs typeface="Liberation Mono"/>
            </a:endParaRPr>
          </a:p>
          <a:p>
            <a:pPr marL="342900" lvl="0" indent="-342900">
              <a:spcBef>
                <a:spcPts val="855"/>
              </a:spcBef>
              <a:spcAft>
                <a:spcPts val="855"/>
              </a:spcAft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Compromiso e interese na realización das </a:t>
            </a:r>
            <a:r>
              <a:rPr lang="es-ES" sz="1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tarefas</a:t>
            </a:r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 integradas e cada un dos programas.</a:t>
            </a:r>
            <a:endParaRPr lang="es-ES" sz="1200" dirty="0">
              <a:solidFill>
                <a:schemeClr val="bg2">
                  <a:lumMod val="25000"/>
                </a:schemeClr>
              </a:solidFill>
              <a:latin typeface="Wingdings" panose="05000000000000000000" pitchFamily="2" charset="2"/>
              <a:ea typeface="NSimSun" panose="02010609030101010101" pitchFamily="49" charset="-122"/>
              <a:cs typeface="Liberation Mono"/>
            </a:endParaRPr>
          </a:p>
          <a:p>
            <a:pPr>
              <a:spcBef>
                <a:spcPts val="855"/>
              </a:spcBef>
              <a:spcAft>
                <a:spcPts val="855"/>
              </a:spcAft>
            </a:pPr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20%</a:t>
            </a:r>
            <a:endParaRPr lang="es-ES" sz="1200" dirty="0">
              <a:solidFill>
                <a:schemeClr val="bg2">
                  <a:lumMod val="25000"/>
                </a:schemeClr>
              </a:solidFill>
              <a:latin typeface="Liberation Mono"/>
              <a:ea typeface="NSimSun" panose="02010609030101010101" pitchFamily="49" charset="-122"/>
              <a:cs typeface="Liberation Mono"/>
            </a:endParaRPr>
          </a:p>
          <a:p>
            <a:pPr marL="342900" lvl="0" indent="-342900">
              <a:spcBef>
                <a:spcPts val="855"/>
              </a:spcBef>
              <a:spcAft>
                <a:spcPts val="855"/>
              </a:spcAft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Expediente </a:t>
            </a:r>
            <a:r>
              <a:rPr lang="es-ES" sz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académico (</a:t>
            </a:r>
            <a:r>
              <a:rPr lang="es-ES" sz="1200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prioridade</a:t>
            </a:r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 </a:t>
            </a:r>
            <a:r>
              <a:rPr lang="es-ES" sz="1200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nas</a:t>
            </a:r>
            <a:r>
              <a:rPr lang="es-ES" sz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 materias </a:t>
            </a:r>
            <a:r>
              <a:rPr lang="es-ES" sz="1200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máis</a:t>
            </a:r>
            <a:r>
              <a:rPr lang="es-ES" sz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 relacionadas </a:t>
            </a:r>
            <a:r>
              <a:rPr lang="es-ES" sz="1200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cos</a:t>
            </a:r>
            <a:r>
              <a:rPr lang="es-ES" sz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 </a:t>
            </a:r>
            <a:r>
              <a:rPr lang="es-ES" sz="1200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proxectos</a:t>
            </a:r>
            <a:r>
              <a:rPr lang="es-ES" sz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, </a:t>
            </a:r>
            <a:r>
              <a:rPr lang="es-ES" sz="1200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p.ex</a:t>
            </a:r>
            <a:r>
              <a:rPr lang="es-ES" sz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 </a:t>
            </a:r>
            <a:r>
              <a:rPr lang="es-ES" sz="1200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linguas</a:t>
            </a:r>
            <a:r>
              <a:rPr lang="es-ES" sz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 </a:t>
            </a:r>
            <a:r>
              <a:rPr lang="es-ES" sz="1200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estranxeiras</a:t>
            </a:r>
            <a:r>
              <a:rPr lang="es-ES" sz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, competencia </a:t>
            </a:r>
            <a:r>
              <a:rPr lang="es-ES" sz="1200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dixital</a:t>
            </a:r>
            <a:r>
              <a:rPr lang="es-ES" sz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NSimSun" panose="02010609030101010101" pitchFamily="49" charset="-122"/>
                <a:cs typeface="Liberation Mono"/>
              </a:rPr>
              <a:t>…)</a:t>
            </a:r>
            <a:endParaRPr lang="es-ES" sz="1200" dirty="0">
              <a:solidFill>
                <a:schemeClr val="bg2">
                  <a:lumMod val="25000"/>
                </a:schemeClr>
              </a:solidFill>
              <a:latin typeface="Wingdings" panose="05000000000000000000" pitchFamily="2" charset="2"/>
              <a:ea typeface="NSimSun" panose="02010609030101010101" pitchFamily="49" charset="-122"/>
              <a:cs typeface="Liberation Mono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4357" cy="96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77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1848" y="4179093"/>
            <a:ext cx="3420152" cy="2566638"/>
          </a:xfrm>
          <a:prstGeom prst="rect">
            <a:avLst/>
          </a:prstGeom>
        </p:spPr>
      </p:pic>
      <p:pic>
        <p:nvPicPr>
          <p:cNvPr id="155" name="Imagen"/>
          <p:cNvPicPr>
            <a:picLocks noGrp="1"/>
          </p:cNvPicPr>
          <p:nvPr>
            <p:ph type="pic" sz="half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497" y="3936269"/>
            <a:ext cx="3786188" cy="2839641"/>
          </a:xfrm>
          <a:prstGeom prst="rect">
            <a:avLst/>
          </a:prstGeom>
        </p:spPr>
      </p:pic>
      <p:sp>
        <p:nvSpPr>
          <p:cNvPr id="156" name="Intercambios…"/>
          <p:cNvSpPr txBox="1">
            <a:spLocks noGrp="1"/>
          </p:cNvSpPr>
          <p:nvPr>
            <p:ph type="title"/>
          </p:nvPr>
        </p:nvSpPr>
        <p:spPr>
          <a:xfrm>
            <a:off x="1743178" y="545526"/>
            <a:ext cx="8911687" cy="128089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 defTabSz="209482">
              <a:defRPr sz="3570"/>
            </a:pPr>
            <a:r>
              <a:rPr sz="6600" b="1" dirty="0" err="1" smtClean="0"/>
              <a:t>Intercambios</a:t>
            </a:r>
            <a:r>
              <a:rPr lang="es-ES" sz="6600" b="1" dirty="0" smtClean="0"/>
              <a:t/>
            </a:r>
            <a:br>
              <a:rPr lang="es-ES" sz="6600" b="1" dirty="0" smtClean="0"/>
            </a:br>
            <a:r>
              <a:rPr dirty="0" smtClean="0"/>
              <a:t>15 </a:t>
            </a:r>
            <a:r>
              <a:rPr dirty="0" err="1"/>
              <a:t>días</a:t>
            </a:r>
            <a:r>
              <a:rPr dirty="0"/>
              <a:t>  / </a:t>
            </a:r>
            <a:r>
              <a:rPr dirty="0" err="1"/>
              <a:t>grupos</a:t>
            </a:r>
            <a:r>
              <a:rPr dirty="0"/>
              <a:t> de 25</a:t>
            </a:r>
          </a:p>
        </p:txBody>
      </p:sp>
      <p:sp>
        <p:nvSpPr>
          <p:cNvPr id="157" name="Madrid (1 ESO)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5"/>
              </a:buBlip>
            </a:pPr>
            <a:endParaRPr lang="es-ES" dirty="0" smtClean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Madrid</a:t>
            </a:r>
            <a:r>
              <a:rPr b="1" dirty="0" smtClean="0"/>
              <a:t> </a:t>
            </a:r>
            <a:r>
              <a:rPr b="1" dirty="0"/>
              <a:t>(1 ESO)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Salamanca</a:t>
            </a:r>
            <a:r>
              <a:rPr b="1" dirty="0">
                <a:solidFill>
                  <a:schemeClr val="accent4"/>
                </a:solidFill>
              </a:rPr>
              <a:t> </a:t>
            </a:r>
            <a:r>
              <a:rPr b="1" dirty="0"/>
              <a:t>(2 ESO)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Francia</a:t>
            </a:r>
            <a:r>
              <a:rPr b="1" dirty="0"/>
              <a:t> (3-4 ESO/1 BAC)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Como ~ Italia </a:t>
            </a:r>
            <a:r>
              <a:rPr b="1" dirty="0"/>
              <a:t>(1 BAC)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673" y="2166508"/>
            <a:ext cx="3468663" cy="260149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104" y="2166508"/>
            <a:ext cx="2840982" cy="284098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64357" cy="96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2148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1529862" y="452718"/>
            <a:ext cx="8520972" cy="1400530"/>
          </a:xfrm>
        </p:spPr>
        <p:txBody>
          <a:bodyPr>
            <a:normAutofit/>
          </a:bodyPr>
          <a:lstStyle/>
          <a:p>
            <a:r>
              <a:rPr lang="es-ES" sz="6000" b="1" dirty="0" smtClean="0"/>
              <a:t>Intercambios </a:t>
            </a:r>
            <a:r>
              <a:rPr lang="es-ES" sz="6000" b="1" dirty="0" err="1" smtClean="0"/>
              <a:t>culturais</a:t>
            </a:r>
            <a:endParaRPr lang="es-ES" sz="6000" b="1" dirty="0"/>
          </a:p>
        </p:txBody>
      </p:sp>
      <p:graphicFrame>
        <p:nvGraphicFramePr>
          <p:cNvPr id="9" name="8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3813360"/>
              </p:ext>
            </p:extLst>
          </p:nvPr>
        </p:nvGraphicFramePr>
        <p:xfrm>
          <a:off x="1802423" y="1485901"/>
          <a:ext cx="7948246" cy="48976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38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64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92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87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3342">
                <a:tc>
                  <a:txBody>
                    <a:bodyPr/>
                    <a:lstStyle/>
                    <a:p>
                      <a:r>
                        <a:rPr lang="es-ES" dirty="0" smtClean="0"/>
                        <a:t>Curso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Lugar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Nº participantes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Datas</a:t>
                      </a:r>
                      <a:r>
                        <a:rPr lang="es-ES" baseline="0" dirty="0" smtClean="0"/>
                        <a:t> 2018-19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4779">
                <a:tc>
                  <a:txBody>
                    <a:bodyPr/>
                    <a:lstStyle/>
                    <a:p>
                      <a:r>
                        <a:rPr lang="es-ES" dirty="0" smtClean="0"/>
                        <a:t>1º ESO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Instituto</a:t>
                      </a:r>
                      <a:r>
                        <a:rPr lang="es-ES" baseline="0" dirty="0" smtClean="0"/>
                        <a:t> Bilingüe “Ciudad de los Poetas” (MADRID)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24 alumnos/as</a:t>
                      </a:r>
                    </a:p>
                    <a:p>
                      <a:r>
                        <a:rPr lang="es-ES" dirty="0" smtClean="0"/>
                        <a:t>2</a:t>
                      </a:r>
                      <a:r>
                        <a:rPr lang="es-ES" baseline="0" dirty="0" smtClean="0"/>
                        <a:t> profesores/as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Chegada</a:t>
                      </a:r>
                      <a:r>
                        <a:rPr lang="es-ES" dirty="0" smtClean="0"/>
                        <a:t>:</a:t>
                      </a:r>
                    </a:p>
                    <a:p>
                      <a:r>
                        <a:rPr lang="es-ES" dirty="0" smtClean="0"/>
                        <a:t>23-30 marzo</a:t>
                      </a:r>
                    </a:p>
                    <a:p>
                      <a:r>
                        <a:rPr lang="es-ES" dirty="0" err="1" smtClean="0"/>
                        <a:t>Saída</a:t>
                      </a:r>
                      <a:r>
                        <a:rPr lang="es-ES" dirty="0" smtClean="0"/>
                        <a:t>:</a:t>
                      </a:r>
                    </a:p>
                    <a:p>
                      <a:r>
                        <a:rPr lang="es-ES" dirty="0" smtClean="0"/>
                        <a:t>4-11 abril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4779">
                <a:tc>
                  <a:txBody>
                    <a:bodyPr/>
                    <a:lstStyle/>
                    <a:p>
                      <a:r>
                        <a:rPr lang="es-ES" dirty="0" smtClean="0"/>
                        <a:t>2º ESO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IES “Lucía de Medrano” (SALAMANCA)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24 alumnos/as</a:t>
                      </a:r>
                    </a:p>
                    <a:p>
                      <a:r>
                        <a:rPr lang="es-ES" dirty="0" smtClean="0"/>
                        <a:t>2</a:t>
                      </a:r>
                      <a:r>
                        <a:rPr lang="es-ES" baseline="0" dirty="0" smtClean="0"/>
                        <a:t> profesores/as</a:t>
                      </a:r>
                      <a:endParaRPr lang="es-ES" dirty="0" smtClean="0"/>
                    </a:p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Chegada</a:t>
                      </a:r>
                      <a:r>
                        <a:rPr lang="es-ES" dirty="0" smtClean="0"/>
                        <a:t>:</a:t>
                      </a:r>
                    </a:p>
                    <a:p>
                      <a:r>
                        <a:rPr lang="es-ES" dirty="0" smtClean="0"/>
                        <a:t>22-31 marzo</a:t>
                      </a:r>
                    </a:p>
                    <a:p>
                      <a:r>
                        <a:rPr lang="es-ES" dirty="0" err="1" smtClean="0"/>
                        <a:t>Saída</a:t>
                      </a:r>
                      <a:r>
                        <a:rPr lang="es-ES" dirty="0" smtClean="0"/>
                        <a:t>:</a:t>
                      </a:r>
                    </a:p>
                    <a:p>
                      <a:r>
                        <a:rPr lang="es-ES" dirty="0" smtClean="0"/>
                        <a:t>3-10 abril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4779">
                <a:tc>
                  <a:txBody>
                    <a:bodyPr/>
                    <a:lstStyle/>
                    <a:p>
                      <a:r>
                        <a:rPr lang="es-ES" dirty="0" smtClean="0"/>
                        <a:t>1º BAC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Instituto </a:t>
                      </a:r>
                      <a:r>
                        <a:rPr lang="es-ES" dirty="0" err="1" smtClean="0"/>
                        <a:t>Orsoline</a:t>
                      </a:r>
                      <a:r>
                        <a:rPr lang="es-ES" dirty="0" smtClean="0"/>
                        <a:t> “San Carlo” (COMO-ITALIA)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17 alumnos/as</a:t>
                      </a:r>
                    </a:p>
                    <a:p>
                      <a:r>
                        <a:rPr lang="es-ES" dirty="0" smtClean="0"/>
                        <a:t>2 profesores/as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Chegada</a:t>
                      </a:r>
                      <a:r>
                        <a:rPr lang="es-ES" dirty="0" smtClean="0"/>
                        <a:t>:</a:t>
                      </a:r>
                    </a:p>
                    <a:p>
                      <a:r>
                        <a:rPr lang="es-ES" dirty="0" smtClean="0"/>
                        <a:t>24-31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dirty="0" smtClean="0"/>
                        <a:t>marzo</a:t>
                      </a:r>
                    </a:p>
                    <a:p>
                      <a:r>
                        <a:rPr lang="es-ES" dirty="0" err="1" smtClean="0"/>
                        <a:t>Saída</a:t>
                      </a:r>
                      <a:r>
                        <a:rPr lang="es-ES" dirty="0" smtClean="0"/>
                        <a:t>:</a:t>
                      </a:r>
                    </a:p>
                    <a:p>
                      <a:r>
                        <a:rPr lang="es-ES" dirty="0" smtClean="0"/>
                        <a:t>4-11 abril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4357" cy="96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67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to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6750893"/>
              </p:ext>
            </p:extLst>
          </p:nvPr>
        </p:nvGraphicFramePr>
        <p:xfrm>
          <a:off x="1342963" y="286834"/>
          <a:ext cx="8926452" cy="6307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Acrobat Document" r:id="rId3" imgW="8019882" imgH="5667062" progId="AcroExch.Document.DC">
                  <p:embed/>
                </p:oleObj>
              </mc:Choice>
              <mc:Fallback>
                <p:oleObj name="Acrobat Document" r:id="rId3" imgW="8019882" imgH="566706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42963" y="286834"/>
                        <a:ext cx="8926452" cy="6307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64357" cy="96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0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477</TotalTime>
  <Words>726</Words>
  <Application>Microsoft Office PowerPoint</Application>
  <PresentationFormat>Panorámica</PresentationFormat>
  <Paragraphs>155</Paragraphs>
  <Slides>17</Slides>
  <Notes>2</Notes>
  <HiddenSlides>0</HiddenSlides>
  <MMClips>0</MMClips>
  <ScaleCrop>false</ScaleCrop>
  <HeadingPairs>
    <vt:vector size="8" baseType="variant">
      <vt:variant>
        <vt:lpstr>Fuentes usadas</vt:lpstr>
      </vt:variant>
      <vt:variant>
        <vt:i4>14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34" baseType="lpstr">
      <vt:lpstr>Microsoft YaHei</vt:lpstr>
      <vt:lpstr>NSimSun</vt:lpstr>
      <vt:lpstr>Arial</vt:lpstr>
      <vt:lpstr>Baskerville Old Face</vt:lpstr>
      <vt:lpstr>Calibri</vt:lpstr>
      <vt:lpstr>Calibri Light</vt:lpstr>
      <vt:lpstr>Century Gothic</vt:lpstr>
      <vt:lpstr>Liberation Mono</vt:lpstr>
      <vt:lpstr>Liberation Sans</vt:lpstr>
      <vt:lpstr>Mangal</vt:lpstr>
      <vt:lpstr>Merriweather</vt:lpstr>
      <vt:lpstr>Wingdings</vt:lpstr>
      <vt:lpstr>Wingdings 2</vt:lpstr>
      <vt:lpstr>Wingdings 3</vt:lpstr>
      <vt:lpstr>HDOfficeLightV0</vt:lpstr>
      <vt:lpstr>Espiral</vt:lpstr>
      <vt:lpstr>Acrobat Document</vt:lpstr>
      <vt:lpstr>Programas Internacionais</vt:lpstr>
      <vt:lpstr>“I am so convinced of the advantages of looking at humanity instead of reading about it and the bitter consequences of staying home with all the narrow prejudices of an island, which I think there should be a law to send our young people abroad for a season.”</vt:lpstr>
      <vt:lpstr>Por que?</vt:lpstr>
      <vt:lpstr>Programas internacionais</vt:lpstr>
      <vt:lpstr>PROTOCOLO</vt:lpstr>
      <vt:lpstr>CRITERIOS DE SELECCIÓN DE ALUMNADO   </vt:lpstr>
      <vt:lpstr>Intercambios 15 días  / grupos de 25</vt:lpstr>
      <vt:lpstr>Intercambios culturais</vt:lpstr>
      <vt:lpstr>Presentación de PowerPoint</vt:lpstr>
      <vt:lpstr>Viaxes 2-7 días / grupos entre 20-50</vt:lpstr>
      <vt:lpstr>Inmersión  1-4 semanas / 4-50</vt:lpstr>
      <vt:lpstr>INSTITUTO NADDERUD VIDEREGAENDE OSLO (NORUEGA)</vt:lpstr>
      <vt:lpstr>Viaxes e intercambios  Dept. Linguas Estranxeiras</vt:lpstr>
      <vt:lpstr>ERASMUS +</vt:lpstr>
      <vt:lpstr>Erasmus + EDUCACIÓN ESCOLAR</vt:lpstr>
      <vt:lpstr>“Travel is fatal to prejudice, bigotry and narrow-mindedness”</vt:lpstr>
      <vt:lpstr> Moitas grazas  pola vosa atención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Programas Internacionais</dc:title>
  <dc:creator>Propietario</dc:creator>
  <cp:lastModifiedBy>Propietario</cp:lastModifiedBy>
  <cp:revision>39</cp:revision>
  <dcterms:created xsi:type="dcterms:W3CDTF">2019-04-27T15:06:48Z</dcterms:created>
  <dcterms:modified xsi:type="dcterms:W3CDTF">2019-05-03T08:28:17Z</dcterms:modified>
</cp:coreProperties>
</file>