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9" r:id="rId1"/>
  </p:sldMasterIdLst>
  <p:notesMasterIdLst>
    <p:notesMasterId r:id="rId23"/>
  </p:notesMasterIdLst>
  <p:sldIdLst>
    <p:sldId id="256" r:id="rId2"/>
    <p:sldId id="257" r:id="rId3"/>
    <p:sldId id="262" r:id="rId4"/>
    <p:sldId id="258" r:id="rId5"/>
    <p:sldId id="263" r:id="rId6"/>
    <p:sldId id="261" r:id="rId7"/>
    <p:sldId id="264" r:id="rId8"/>
    <p:sldId id="265" r:id="rId9"/>
    <p:sldId id="269" r:id="rId10"/>
    <p:sldId id="270" r:id="rId11"/>
    <p:sldId id="271" r:id="rId12"/>
    <p:sldId id="266" r:id="rId13"/>
    <p:sldId id="267" r:id="rId14"/>
    <p:sldId id="268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3" autoAdjust="0"/>
    <p:restoredTop sz="94660" autoAdjust="0"/>
  </p:normalViewPr>
  <p:slideViewPr>
    <p:cSldViewPr snapToGrid="0">
      <p:cViewPr varScale="1">
        <p:scale>
          <a:sx n="81" d="100"/>
          <a:sy n="81" d="100"/>
        </p:scale>
        <p:origin x="-78" y="-5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6FB04-0763-4009-BADF-93EA913496BF}" type="datetimeFigureOut">
              <a:rPr lang="es-ES" smtClean="0"/>
              <a:pPr/>
              <a:t>11/07/2018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304B0-7BAC-48EF-A6EB-DFA9CD06873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190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0304B0-7BAC-48EF-A6EB-DFA9CD068735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750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4343400"/>
            <a:ext cx="103632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2834640"/>
            <a:ext cx="103632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641600" cy="5851525"/>
          </a:xfrm>
        </p:spPr>
        <p:txBody>
          <a:bodyPr vert="eaVert" anchor="ctr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78232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6438603" y="1073888"/>
            <a:ext cx="5762848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498621" y="0"/>
            <a:ext cx="7352715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6635304" y="1285480"/>
            <a:ext cx="4114800" cy="1584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924800" y="0"/>
            <a:ext cx="3657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7924800" y="4267200"/>
            <a:ext cx="42672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7924800" y="0"/>
            <a:ext cx="18288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7931152" y="4246564"/>
            <a:ext cx="2787649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7924800" y="4267200"/>
            <a:ext cx="2133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7924800" y="1371600"/>
            <a:ext cx="42672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7924800" y="1752600"/>
            <a:ext cx="42672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1320800" y="4267200"/>
            <a:ext cx="660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711200" y="4267200"/>
            <a:ext cx="7112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489099" y="2438400"/>
            <a:ext cx="75184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489099" y="2133600"/>
            <a:ext cx="75184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6096000" y="4267200"/>
            <a:ext cx="18288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42536" y="1351672"/>
            <a:ext cx="7624064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2536" y="512064"/>
            <a:ext cx="10875264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12064"/>
            <a:ext cx="109728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9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207125" y="17705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3099" y="512064"/>
            <a:ext cx="103632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809750"/>
            <a:ext cx="5386917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193368" y="1809750"/>
            <a:ext cx="5389033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9600" y="2459037"/>
            <a:ext cx="5386917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459037"/>
            <a:ext cx="5389033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109728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435100"/>
            <a:ext cx="33528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0" y="1435100"/>
            <a:ext cx="73152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484260" y="1885028"/>
            <a:ext cx="11710163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1219200" y="441252"/>
            <a:ext cx="9144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0709" y="1893781"/>
            <a:ext cx="1170432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1219200" y="1150144"/>
            <a:ext cx="9144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8636000" y="55499"/>
            <a:ext cx="28448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55499"/>
            <a:ext cx="7416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1480800" y="55499"/>
            <a:ext cx="6096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xunta.gal/dog/Publicados/2016/20160304/AnuncioCA01-260216-0003_es.html" TargetMode="External"/><Relationship Id="rId2" Type="http://schemas.openxmlformats.org/officeDocument/2006/relationships/hyperlink" Target="https://www.xunta.gal/dog/Publicados/2016/20160215/AnuncioG0164-050216-0002_es.html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xunta.gal/dog/Publicados/1996/19961021/AnuncioAD36_gl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.xunta.gal/portal/Educonvives.gal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unta.gal/dog/Publicados/2010/20100706/Anuncio2536E_gl.html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51035" y="2829911"/>
            <a:ext cx="10363200" cy="1975104"/>
          </a:xfrm>
        </p:spPr>
        <p:txBody>
          <a:bodyPr>
            <a:normAutofit fontScale="90000"/>
          </a:bodyPr>
          <a:lstStyle/>
          <a:p>
            <a:r>
              <a:rPr lang="es-ES" sz="4800" b="1" dirty="0" err="1"/>
              <a:t>Xestión</a:t>
            </a:r>
            <a:r>
              <a:rPr lang="es-ES" sz="4800" b="1" dirty="0"/>
              <a:t> de </a:t>
            </a:r>
            <a:r>
              <a:rPr lang="es-ES" sz="4800" b="1" dirty="0" err="1"/>
              <a:t>funcións</a:t>
            </a:r>
            <a:r>
              <a:rPr lang="es-ES" sz="4800" b="1" dirty="0"/>
              <a:t> específicas da </a:t>
            </a:r>
            <a:r>
              <a:rPr lang="es-ES" sz="4800" b="1" dirty="0" err="1"/>
              <a:t>Xefatura</a:t>
            </a:r>
            <a:r>
              <a:rPr lang="es-ES" sz="4800" b="1" dirty="0"/>
              <a:t> de </a:t>
            </a:r>
            <a:r>
              <a:rPr lang="es-ES" sz="4800" b="1" dirty="0" err="1"/>
              <a:t>Estudos</a:t>
            </a:r>
            <a:endParaRPr lang="es-E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2055" y="4898573"/>
            <a:ext cx="6012958" cy="892629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accent2"/>
                </a:solidFill>
              </a:rPr>
              <a:t>EQUIPOS DIRECTIVOS</a:t>
            </a:r>
          </a:p>
          <a:p>
            <a:r>
              <a:rPr lang="es-ES" b="1" dirty="0" smtClean="0">
                <a:solidFill>
                  <a:schemeClr val="accent2"/>
                </a:solidFill>
              </a:rPr>
              <a:t>EGAP- XULLO 2018</a:t>
            </a:r>
            <a:endParaRPr lang="es-E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86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41418" y="10711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963" y="248196"/>
            <a:ext cx="9508999" cy="6321625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769329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41418" y="10711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321127"/>
              </p:ext>
            </p:extLst>
          </p:nvPr>
        </p:nvGraphicFramePr>
        <p:xfrm>
          <a:off x="1206422" y="600667"/>
          <a:ext cx="9779159" cy="5839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9159">
                  <a:extLst>
                    <a:ext uri="{9D8B030D-6E8A-4147-A177-3AD203B41FA5}">
                      <a16:colId xmlns:a16="http://schemas.microsoft.com/office/drawing/2014/main" xmlns="" val="1721560941"/>
                    </a:ext>
                  </a:extLst>
                </a:gridCol>
              </a:tblGrid>
              <a:tr h="583932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5626163"/>
                  </a:ext>
                </a:extLst>
              </a:tr>
            </a:tbl>
          </a:graphicData>
        </a:graphic>
      </p:graphicFrame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212" y="600668"/>
            <a:ext cx="10985579" cy="583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025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67990" y="143692"/>
            <a:ext cx="6413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GARDAS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15815" y="679271"/>
            <a:ext cx="1120156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GARDAS TRANSPORTE: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Ás/os </a:t>
            </a:r>
            <a:r>
              <a:rPr lang="gl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profes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voluntarias/os para gardas de transporte diario (8:30- 9:00) asígnanselles sesións de non permanencia no centro (3). </a:t>
            </a:r>
          </a:p>
          <a:p>
            <a:pPr marL="342900" indent="-342900">
              <a:buFontTx/>
              <a:buChar char="-"/>
            </a:pP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resto de profesorado distribuirase en  quendas para completar o número necesario de persoas de garda que atende ás once liñas de transporte que están a funcionar para os dous recintos do centro.</a:t>
            </a:r>
          </a:p>
          <a:p>
            <a:pPr marL="342900" indent="-342900">
              <a:buFontTx/>
              <a:buChar char="-"/>
            </a:pPr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GARDAS ACTIVIDADES EXTRAESCOLARES:</a:t>
            </a: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Estableceranse quendas para atender a vixilancia das actividades </a:t>
            </a:r>
            <a:r>
              <a:rPr lang="gl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extraescolares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se realizan polas tardes nos dous centros (16:00- 18:00) </a:t>
            </a:r>
          </a:p>
          <a:p>
            <a:pPr marL="285750" indent="-285750">
              <a:buFontTx/>
              <a:buChar char="-"/>
            </a:pPr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BIBLIOTECA: </a:t>
            </a: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Repartir as gardas dos/as integrantes do equipo de biblioteca, tratando de completar as 25 h.</a:t>
            </a: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horario de gardas de recreo na biblioteca elabórao o propio equipo para mellor atención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gl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LIBERACIÓNS HORARIAS:</a:t>
            </a:r>
          </a:p>
          <a:p>
            <a:r>
              <a:rPr lang="gl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Dinamización lingüística (2 h)</a:t>
            </a:r>
          </a:p>
          <a:p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 ABALAR (dispoñibles pola titora)</a:t>
            </a:r>
          </a:p>
          <a:p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  Coordinadora </a:t>
            </a:r>
            <a:r>
              <a:rPr lang="gl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biblio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(6 h)  Integrantes equipo (2- 4 h)</a:t>
            </a: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Actividades </a:t>
            </a:r>
            <a:r>
              <a:rPr lang="gl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extraescolares</a:t>
            </a:r>
            <a:r>
              <a:rPr lang="gl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 h)</a:t>
            </a: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Coordinadores de nivel (posible 1 h)</a:t>
            </a:r>
          </a:p>
        </p:txBody>
      </p:sp>
    </p:spTree>
    <p:extLst>
      <p:ext uri="{BB962C8B-B14F-4D97-AF65-F5344CB8AC3E}">
        <p14:creationId xmlns:p14="http://schemas.microsoft.com/office/powerpoint/2010/main" val="2803678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4767" y="561705"/>
            <a:ext cx="1095973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APOIOS</a:t>
            </a:r>
          </a:p>
          <a:p>
            <a:pPr marL="285750" indent="-285750">
              <a:buFontTx/>
              <a:buChar char="-"/>
            </a:pP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Grupo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vixilancia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Entre o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persoal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garda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establécse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un equipo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cercanas para atender os protocolos de alumnado con problemas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conduta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creando un grupo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vixilancia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as 25 horas.</a:t>
            </a:r>
          </a:p>
          <a:p>
            <a:pPr marL="285750" indent="-285750">
              <a:buFontTx/>
              <a:buChar char="-"/>
            </a:pP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Establecemento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apoios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PT/ AL por parte do Departamento de Orientación, en colaboración con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Xefatura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estudos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tamén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apoios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coidadoras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</a:p>
          <a:p>
            <a:pPr marL="285750" indent="-285750">
              <a:buFontTx/>
              <a:buChar char="-"/>
            </a:pP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Establecemento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apoios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(variables segundo as necesidades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longo do curso) de aula, nos que o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persoal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garda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presta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axuda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aulas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se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atopan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dificultades non específicas.</a:t>
            </a:r>
          </a:p>
          <a:p>
            <a:endParaRPr 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SUBSTITUCIÓNS</a:t>
            </a:r>
          </a:p>
          <a:p>
            <a:pPr marL="285750" indent="-285750">
              <a:buFontTx/>
              <a:buChar char="-"/>
            </a:pP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Unha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vez repartidas as liberación horarias e o tempo de atención á biblioteca, o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cadro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de horas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garda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do profesorado debe quedar equilibrado, de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maneira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que en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tódalas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sesión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haxa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polo menos tres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dispoñibles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substituír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Seguiranse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seguintes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criterios de preferencia para as </a:t>
            </a:r>
            <a:r>
              <a:rPr lang="es-ES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substitucións</a:t>
            </a:r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          </a:t>
            </a:r>
            <a:endParaRPr lang="es-E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709502"/>
              </p:ext>
            </p:extLst>
          </p:nvPr>
        </p:nvGraphicFramePr>
        <p:xfrm>
          <a:off x="881996" y="4419599"/>
          <a:ext cx="10345281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5281">
                  <a:extLst>
                    <a:ext uri="{9D8B030D-6E8A-4147-A177-3AD203B41FA5}">
                      <a16:colId xmlns:a16="http://schemas.microsoft.com/office/drawing/2014/main" xmlns="" val="2289512169"/>
                    </a:ext>
                  </a:extLst>
                </a:gridCol>
              </a:tblGrid>
              <a:tr h="1450972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Tratarase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substituír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con profesorado do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mesmo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nivel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cercano e, en casos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espeiais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con profesorado especialmente cercano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aos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casos con NEE que así o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requiran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E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Agás o E. directivo, a coordinadora de biblioteca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calquera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que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estea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ocupado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traballo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puntual de  atención a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outro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grupo de alumnado, cada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persoa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substituirá na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súa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propia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titoría</a:t>
                      </a: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s-E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s-ES" sz="1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s-ES" sz="1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Orde</a:t>
                      </a:r>
                      <a:r>
                        <a:rPr lang="es-ES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s-ES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Profesores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garda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es-ES" sz="16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coordinadoires</a:t>
                      </a:r>
                      <a:r>
                        <a:rPr lang="es-ES" sz="16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D Orientación- Equipo directivo.</a:t>
                      </a:r>
                      <a:endParaRPr lang="es-ES" sz="1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s-E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7301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391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7018" y="300446"/>
            <a:ext cx="9731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+mj-lt"/>
                <a:cs typeface="Arial" panose="020B0604020202020204" pitchFamily="34" charset="0"/>
              </a:rPr>
              <a:t>RECREOS </a:t>
            </a:r>
            <a:r>
              <a:rPr lang="es-ES" sz="28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s-ES" sz="1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Infantil (1 </a:t>
            </a:r>
            <a:r>
              <a:rPr lang="es-ES" sz="1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mestre</a:t>
            </a:r>
            <a:r>
              <a:rPr lang="es-ES" sz="1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/a por cada 25 alumnos/as)  Primaria (1 </a:t>
            </a:r>
            <a:r>
              <a:rPr lang="es-ES" sz="140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mestre</a:t>
            </a:r>
            <a:r>
              <a:rPr lang="es-ES" sz="140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+mj-lt"/>
                <a:cs typeface="Arial" panose="020B0604020202020204" pitchFamily="34" charset="0"/>
              </a:rPr>
              <a:t>/a por cada 50)   </a:t>
            </a:r>
            <a:endParaRPr lang="es-ES" sz="1400" dirty="0">
              <a:solidFill>
                <a:schemeClr val="bg2">
                  <a:lumMod val="60000"/>
                  <a:lumOff val="4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27018" y="823668"/>
            <a:ext cx="1080298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err="1" smtClean="0">
                <a:latin typeface="Arial" pitchFamily="34" charset="0"/>
                <a:cs typeface="Arial" pitchFamily="34" charset="0"/>
              </a:rPr>
              <a:t>Estableceranse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as  </a:t>
            </a:r>
            <a:r>
              <a:rPr lang="gl-ES" sz="1600" b="1" dirty="0" smtClean="0">
                <a:latin typeface="Arial" pitchFamily="34" charset="0"/>
                <a:cs typeface="Arial" pitchFamily="34" charset="0"/>
              </a:rPr>
              <a:t>gardas de vixilancia dos puntos establecidos: 7 puntos de vixilancia de infantil e 13 de primaria, que inclúen biblioteca, sala de xogos de mesa, robótica e patio de cores. </a:t>
            </a:r>
          </a:p>
          <a:p>
            <a:endParaRPr lang="gl-E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gl-ES" sz="1600" b="1" dirty="0" smtClean="0">
                <a:latin typeface="Arial" pitchFamily="34" charset="0"/>
                <a:cs typeface="Arial" pitchFamily="34" charset="0"/>
              </a:rPr>
              <a:t>No noso centro, organízanse protocolos de choiva en primaria para evitar masificacións perigosas nos espazos cubertos, saíndo o alumnado 1º a 4º e permanecendo nas aulas o de 5º e 6º de primaria, sendo alumnado preferente para a sala de xogos.</a:t>
            </a:r>
          </a:p>
          <a:p>
            <a:endParaRPr lang="gl-ES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gl-ES" sz="1600" b="1" dirty="0" smtClean="0">
                <a:latin typeface="Arial" pitchFamily="34" charset="0"/>
                <a:cs typeface="Arial" pitchFamily="34" charset="0"/>
              </a:rPr>
              <a:t>No caso de que falte algunha persoa de vixilancia, organizarase a súa substitución no caso de non ter cambiado a súa quenda e, no caso de faltar co alumnado (saída) distribuirase o persoal para atender  os puntos de maior necesidade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ES" sz="1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65760" y="3801292"/>
            <a:ext cx="1084217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Arial" pitchFamily="34" charset="0"/>
                <a:cs typeface="Arial" pitchFamily="34" charset="0"/>
              </a:rPr>
              <a:t>   ACTIVIDADES COMPLEMENTARIAS 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Coordinar coa encargada de ACE o </a:t>
            </a:r>
            <a:r>
              <a:rPr lang="es-ES" sz="1600" b="1" dirty="0" err="1" smtClean="0">
                <a:latin typeface="Arial" pitchFamily="34" charset="0"/>
                <a:cs typeface="Arial" pitchFamily="34" charset="0"/>
              </a:rPr>
              <a:t>cadro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 de   actividades e informar á </a:t>
            </a:r>
            <a:r>
              <a:rPr lang="gl-ES" sz="1600" b="1" dirty="0" smtClean="0">
                <a:latin typeface="Arial" pitchFamily="34" charset="0"/>
                <a:cs typeface="Arial" pitchFamily="34" charset="0"/>
              </a:rPr>
              <a:t>comunidade educativa da previsión mensual para facilitar a planificación.</a:t>
            </a:r>
          </a:p>
          <a:p>
            <a:pPr marL="285750" indent="-285750">
              <a:buFontTx/>
              <a:buChar char="-"/>
            </a:pPr>
            <a:endParaRPr lang="gl-ES" sz="16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itchFamily="34" charset="0"/>
                <a:cs typeface="Arial" pitchFamily="34" charset="0"/>
              </a:rPr>
              <a:t>Coordinar a organización dos espazos e liberar ao persoal docente que o precise para o desenvolver a actividade.</a:t>
            </a:r>
          </a:p>
          <a:p>
            <a:pPr marL="285750" indent="-285750">
              <a:buFontTx/>
              <a:buChar char="-"/>
            </a:pPr>
            <a:endParaRPr lang="gl-ES" sz="16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sz="1600" b="1" dirty="0" smtClean="0">
                <a:latin typeface="Arial" pitchFamily="34" charset="0"/>
                <a:cs typeface="Arial" pitchFamily="34" charset="0"/>
              </a:rPr>
              <a:t>Nas saídas, organizar ao persoal para facilitar apoios aos grupos que saian e garantir as condicións de seguridade do alumnado de alerta escolar (coidadora, atención aos alimentos,   medicacións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1600" b="1" dirty="0" smtClean="0">
                <a:latin typeface="Arial" pitchFamily="34" charset="0"/>
                <a:cs typeface="Arial" pitchFamily="34" charset="0"/>
              </a:rPr>
              <a:t>medida de glucosa…)</a:t>
            </a:r>
          </a:p>
        </p:txBody>
      </p:sp>
    </p:spTree>
    <p:extLst>
      <p:ext uri="{BB962C8B-B14F-4D97-AF65-F5344CB8AC3E}">
        <p14:creationId xmlns:p14="http://schemas.microsoft.com/office/powerpoint/2010/main" val="3110603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666207" y="574766"/>
            <a:ext cx="9653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Arial" pitchFamily="34" charset="0"/>
                <a:cs typeface="Arial" pitchFamily="34" charset="0"/>
              </a:rPr>
              <a:t>ASISTENCIA DO PROFESORADO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6207" y="1227909"/>
            <a:ext cx="1082910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b="1" dirty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-"/>
            </a:pPr>
            <a:r>
              <a:rPr lang="gl-ES" b="1" dirty="0" smtClean="0">
                <a:latin typeface="Arial" pitchFamily="34" charset="0"/>
                <a:cs typeface="Arial" pitchFamily="34" charset="0"/>
              </a:rPr>
              <a:t>Temos que acollernos á Orde do </a:t>
            </a:r>
            <a:r>
              <a:rPr lang="gl-ES" b="1" dirty="0" smtClean="0">
                <a:latin typeface="Arial" pitchFamily="34" charset="0"/>
                <a:cs typeface="Arial" pitchFamily="34" charset="0"/>
                <a:hlinkClick r:id="rId2"/>
              </a:rPr>
              <a:t>29 de </a:t>
            </a:r>
            <a:r>
              <a:rPr lang="gl-ES" b="1" dirty="0" err="1" smtClean="0">
                <a:latin typeface="Arial" pitchFamily="34" charset="0"/>
                <a:cs typeface="Arial" pitchFamily="34" charset="0"/>
                <a:hlinkClick r:id="rId2"/>
              </a:rPr>
              <a:t>xaneriro</a:t>
            </a:r>
            <a:r>
              <a:rPr lang="gl-ES" b="1" dirty="0" smtClean="0">
                <a:latin typeface="Arial" pitchFamily="34" charset="0"/>
                <a:cs typeface="Arial" pitchFamily="34" charset="0"/>
                <a:hlinkClick r:id="rId2"/>
              </a:rPr>
              <a:t> de 2016</a:t>
            </a:r>
            <a:r>
              <a:rPr lang="gl-ES" b="1" dirty="0" smtClean="0">
                <a:latin typeface="Arial" pitchFamily="34" charset="0"/>
                <a:cs typeface="Arial" pitchFamily="34" charset="0"/>
              </a:rPr>
              <a:t>, que regula os permisos e licencias</a:t>
            </a: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 *E tamén a </a:t>
            </a:r>
            <a:r>
              <a:rPr lang="gl-ES" b="1" dirty="0" smtClean="0">
                <a:latin typeface="Arial" pitchFamily="34" charset="0"/>
                <a:cs typeface="Arial" pitchFamily="34" charset="0"/>
                <a:hlinkClick r:id="rId3"/>
              </a:rPr>
              <a:t>Orde de 24 de febreiro de 2016</a:t>
            </a:r>
            <a:r>
              <a:rPr lang="gl-ES" b="1" dirty="0" smtClean="0">
                <a:latin typeface="Arial" pitchFamily="34" charset="0"/>
                <a:cs typeface="Arial" pitchFamily="34" charset="0"/>
              </a:rPr>
              <a:t>, que a amplía. Impresos a cubrir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gl-ES" b="1" dirty="0" smtClean="0">
              <a:latin typeface="Arial" pitchFamily="34" charset="0"/>
              <a:cs typeface="Arial" pitchFamily="34" charset="0"/>
            </a:endParaRP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    -V, solicitude ao director </a:t>
            </a: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    -IV, solicitude a XT</a:t>
            </a: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     É importante ter en conta os graos de parentesco.</a:t>
            </a:r>
          </a:p>
          <a:p>
            <a:endParaRPr lang="gl-ES" b="1" dirty="0" smtClean="0">
              <a:latin typeface="Arial" pitchFamily="34" charset="0"/>
              <a:cs typeface="Arial" pitchFamily="34" charset="0"/>
            </a:endParaRP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-  Nas NOF do centro poden concretarse normas de actuación para conceder faltas de profesorado ( días seguidos de asuntos persoais, xuntar horas de imprevistos,...) para evitar prexuízos á labor docente.</a:t>
            </a:r>
          </a:p>
          <a:p>
            <a:endParaRPr lang="gl-ES" b="1" dirty="0" smtClean="0">
              <a:latin typeface="Arial" pitchFamily="34" charset="0"/>
              <a:cs typeface="Arial" pitchFamily="34" charset="0"/>
            </a:endParaRPr>
          </a:p>
          <a:p>
            <a:r>
              <a:rPr lang="gl-ES" b="1" dirty="0" smtClean="0">
                <a:latin typeface="Arial" pitchFamily="34" charset="0"/>
                <a:cs typeface="Arial" pitchFamily="34" charset="0"/>
              </a:rPr>
              <a:t>-  Rexistro de faltas do profesorado e de gardas de substitución: É importante levar conta das faltas de asistencia  e tamén rexistrar  as substitucións, </a:t>
            </a:r>
            <a:r>
              <a:rPr lang="gl-ES" b="1" dirty="0" err="1" smtClean="0">
                <a:latin typeface="Arial" pitchFamily="34" charset="0"/>
                <a:cs typeface="Arial" pitchFamily="34" charset="0"/>
              </a:rPr>
              <a:t>ainda</a:t>
            </a:r>
            <a:r>
              <a:rPr lang="gl-ES" b="1" dirty="0" smtClean="0">
                <a:latin typeface="Arial" pitchFamily="34" charset="0"/>
                <a:cs typeface="Arial" pitchFamily="34" charset="0"/>
              </a:rPr>
              <a:t> que no noso centro, en primaria, non hai reparto equitativo de gardas, tendo en conta os criterios de substitución establecidos.</a:t>
            </a:r>
          </a:p>
          <a:p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906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36023" y="744585"/>
            <a:ext cx="954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ORGANIZACIÓN CURRICULAR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92333" y="1423853"/>
            <a:ext cx="107115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DIRECTRICES PROGRAMACIÓNS DIDÁCTICAS.</a:t>
            </a:r>
          </a:p>
          <a:p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A programación didáctica é a guía que nos conducirá ao longo do curso. Debe ser revisada polos integrantes de cada nivel e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acordada nos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aspectos fundamentais: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Obxectivos, contidos, estándares de aprendizaxe de cada materia.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Metodoloxías que se van empregar.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Adecuación aos plans e proxectos do centro e ás actividades complementarias previstas.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Criterios de avaliación.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Criterios de cualificación , detallando a porcentaxe de criterios e estándares.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Perfiles de área e </a:t>
            </a:r>
            <a:r>
              <a:rPr lang="gl-E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competenciais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necesarios para a avaliación de competencias.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- Recollida  dos rexistros avaliativos para a xustificación da cualificación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outorgada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Realizarase un diario semanal de aula, onde se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reflicte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a programación detallada coas actividades previstas para ese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período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tempo, facilitando no caso de ausencia o traballo do persoal que substitúe e a continuación da continuación do alumnado.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Adaptacións curriculares deben cumprir as mesmas condicións e contar cos estándares de referencia, os adaptados, os eliminados e o resto das condicións antes enumeradas.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Realizamos unha revisión de ACS na semana previa ás tres  avaliacións, para axilizar o proceso.</a:t>
            </a:r>
          </a:p>
        </p:txBody>
      </p:sp>
    </p:spTree>
    <p:extLst>
      <p:ext uri="{BB962C8B-B14F-4D97-AF65-F5344CB8AC3E}">
        <p14:creationId xmlns:p14="http://schemas.microsoft.com/office/powerpoint/2010/main" val="2280616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36023" y="744585"/>
            <a:ext cx="954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ORGANIZACIÓN CURRICULAR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92333" y="1423853"/>
            <a:ext cx="107115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CALENDARIO  XUNTAS AVALIACIÓN.</a:t>
            </a:r>
          </a:p>
          <a:p>
            <a:endParaRPr lang="es-ES" dirty="0">
              <a:latin typeface="Arial" pitchFamily="34" charset="0"/>
              <a:cs typeface="Arial" pitchFamily="34" charset="0"/>
            </a:endParaRPr>
          </a:p>
          <a:p>
            <a:r>
              <a:rPr lang="gl-ES" dirty="0" smtClean="0">
                <a:latin typeface="Arial" pitchFamily="34" charset="0"/>
                <a:cs typeface="Arial" pitchFamily="34" charset="0"/>
              </a:rPr>
              <a:t>A principio de curso, é conveniente facilitar ao profesorado un calendario das reunións prescritibles que se han de realizar periodicamente ao longo do curso: Xuntas de avaliación trimestrais, CCP, Niveis, EDL, EACE, TIC, Equipo de Biblioteca, atención a familias.</a:t>
            </a:r>
          </a:p>
          <a:p>
            <a:endParaRPr lang="gl-ES" dirty="0" smtClean="0">
              <a:latin typeface="Arial" pitchFamily="34" charset="0"/>
              <a:cs typeface="Arial" pitchFamily="34" charset="0"/>
            </a:endParaRPr>
          </a:p>
          <a:p>
            <a:r>
              <a:rPr lang="gl-ES" dirty="0" smtClean="0">
                <a:latin typeface="Arial" pitchFamily="34" charset="0"/>
                <a:cs typeface="Arial" pitchFamily="34" charset="0"/>
              </a:rPr>
              <a:t>No noso centro realizamos xuntas de avaliación trimestrais por ciclo (Infantil) ou cada dous niveis (antigo ciclo) cada día, sería imposible rematala nunha única tarde. Dedicamos tres ou catro días á avaliación.</a:t>
            </a:r>
          </a:p>
          <a:p>
            <a:endParaRPr lang="gl-ES" dirty="0" smtClean="0">
              <a:latin typeface="Arial" pitchFamily="34" charset="0"/>
              <a:cs typeface="Arial" pitchFamily="34" charset="0"/>
            </a:endParaRPr>
          </a:p>
          <a:p>
            <a:r>
              <a:rPr lang="gl-ES" dirty="0" smtClean="0">
                <a:latin typeface="Arial" pitchFamily="34" charset="0"/>
                <a:cs typeface="Arial" pitchFamily="34" charset="0"/>
              </a:rPr>
              <a:t>Durante esas xuntas, revísase o relativo ás cualificacións académicas de cada alumno/a, tendo en conta outros aspectos relacionados coas súas habilidades sociais e valórase o grao de convivencia na aula e a necesidade de revisar e modificar as medidas de apoio que se están a tomar, de ser o caso. Recóllense as peticións do profesorado e avalíase o proceso.</a:t>
            </a:r>
          </a:p>
          <a:p>
            <a:endParaRPr lang="gl-ES" dirty="0" smtClean="0">
              <a:latin typeface="Arial" pitchFamily="34" charset="0"/>
              <a:cs typeface="Arial" pitchFamily="34" charset="0"/>
            </a:endParaRPr>
          </a:p>
          <a:p>
            <a:r>
              <a:rPr lang="gl-ES" dirty="0" smtClean="0">
                <a:latin typeface="Arial" pitchFamily="34" charset="0"/>
                <a:cs typeface="Arial" pitchFamily="34" charset="0"/>
              </a:rPr>
              <a:t>Durante o terceiro trimestre realízase a avaliación diagnóstica de 3º de primaria, infórmase ás familias e ao claustro, recóllense os resultados como análise de datos do centro para incidir na planificación futura.</a:t>
            </a:r>
          </a:p>
        </p:txBody>
      </p:sp>
    </p:spTree>
    <p:extLst>
      <p:ext uri="{BB962C8B-B14F-4D97-AF65-F5344CB8AC3E}">
        <p14:creationId xmlns:p14="http://schemas.microsoft.com/office/powerpoint/2010/main" val="301993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36023" y="744585"/>
            <a:ext cx="954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ORGANIZACIÓN CURRICULAR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92333" y="1423851"/>
            <a:ext cx="10711543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DINAMIZAR PLANS E PROXECTOS NO CENTRO.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Curso 2018-2019</a:t>
            </a:r>
          </a:p>
          <a:p>
            <a:pPr marL="285750" indent="-285750">
              <a:buFontTx/>
              <a:buChar char="-"/>
            </a:pP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UNIDADES BILINGÜES </a:t>
            </a: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4º curso do </a:t>
            </a:r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roxecto de 5 unidades bilingües en Plástica 6º de Primaria. Autorizacións, horarios, coordinación.</a:t>
            </a: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ABALAR- EDIXGAL</a:t>
            </a: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2º curso do proxecto </a:t>
            </a:r>
            <a:r>
              <a:rPr lang="gl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implementado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nas dez unidades de 5º e 6º de Primaria. </a:t>
            </a: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PFPP </a:t>
            </a:r>
          </a:p>
          <a:p>
            <a:r>
              <a:rPr lang="gl-ES" sz="16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(Premio PFPP 2017)(Premio proxectos dende a biblioteca 2017)</a:t>
            </a:r>
            <a:endParaRPr lang="gl-ES" sz="1600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3º curso de formación en centros: dúas liñas de actuación (biblioteca e diversidade). Totalidade (66) participantes</a:t>
            </a: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PROXECTA</a:t>
            </a: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“Aliméntate ben”(totalidade). Participación en Congreso, premio accésit. Pretendemos ampliar co plan deportivo.</a:t>
            </a: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PROA</a:t>
            </a: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3º curso atendendo dous grupos de alumnado de 3º a 6º (28) dous días á semana.</a:t>
            </a: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INNOVACIÓN EDUCATIVA</a:t>
            </a:r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Mellora da convivencia e promoción </a:t>
            </a:r>
            <a:r>
              <a:rPr lang="pt-B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igualdade nos centros</a:t>
            </a:r>
            <a:r>
              <a:rPr lang="pt-B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gl-ES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EDUCACIÓN RESPONSABLE </a:t>
            </a:r>
            <a:r>
              <a:rPr lang="gl-ES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1º dos tres cursos de compromiso para ser “centro responsable”, Compromiso do </a:t>
            </a:r>
            <a:r>
              <a:rPr lang="gl-ES" sz="16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claustro. 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Iniciativa Consellería e Fundación Botín que trata de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desenvolvemento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emocional, social e creativo do alumnado, redundando en beneficio da convivencia do centro e da mellora académica.</a:t>
            </a: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584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36023" y="744585"/>
            <a:ext cx="9548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ORGANIZACIÓN CURRICULAR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92333" y="1423852"/>
            <a:ext cx="107115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FOMENTAR E COORDINAR A FORMACIÓN DO PROFESORADO NO CENTRO.</a:t>
            </a:r>
          </a:p>
          <a:p>
            <a:pPr marL="285750" indent="-285750">
              <a:buFontTx/>
              <a:buChar char="-"/>
            </a:pPr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Os plans e </a:t>
            </a:r>
            <a:r>
              <a:rPr lang="gl-E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proxetos</a:t>
            </a:r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do centro requiren da formación e actualización do profesorado. É preciso iniciar un Plan de formación do profesorado no centro  para dous cursos (PFPP)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1º) Analizar as necesidades do centro: Plans que deben ser iniciados ou actualizados.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2º) Solicitar información e asesoramento ao CFR. 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3º) Autorizar a solicitude polo claustro e consello escolar.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4º) Organizar o plan cos/as coordinadores/as e o CFR, supervisar os prazos e a súa aplicación nas aulas.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5º) Elaborar a memoria e facer balance para a  continuación do plan para o curso seguinte.</a:t>
            </a:r>
          </a:p>
          <a:p>
            <a:endParaRPr lang="gl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Calquera outro plan require da coordinación dende xefatura e da colaboración cos/as coordinadores/as</a:t>
            </a:r>
          </a:p>
          <a:p>
            <a:endParaRPr lang="es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3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78823" y="104503"/>
            <a:ext cx="11379424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FUNCIÓNS</a:t>
            </a:r>
          </a:p>
          <a:p>
            <a:endParaRPr lang="es-ES" sz="1600" b="1" dirty="0" smtClean="0">
              <a:latin typeface="Arial" panose="020B0604020202020204" pitchFamily="34" charset="0"/>
              <a:cs typeface="Arial" panose="020B0604020202020204" pitchFamily="34" charset="0"/>
              <a:hlinkClick r:id="rId3"/>
            </a:endParaRPr>
          </a:p>
          <a:p>
            <a:r>
              <a:rPr lang="es-ES" sz="16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DECRETO </a:t>
            </a: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374/1996, do 17 de </a:t>
            </a:r>
            <a:r>
              <a:rPr lang="es-ES" sz="1600" b="1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outubro</a:t>
            </a:r>
            <a:r>
              <a:rPr lang="es-ES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polo que se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aproba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Regulamento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orgánico das </a:t>
            </a:r>
            <a:r>
              <a:rPr lang="es-E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escolas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 de educación infantil e </a:t>
            </a:r>
            <a:r>
              <a:rPr lang="es-E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dos </a:t>
            </a:r>
            <a:r>
              <a:rPr lang="es-ES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colexios</a:t>
            </a:r>
            <a:r>
              <a:rPr lang="es-E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de educación primaria</a:t>
            </a:r>
            <a:r>
              <a:rPr lang="es-E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Artigo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34º.  É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competencia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do/a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xefe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estudos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Exercer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, por delegación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do/a director/a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baixo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súa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autoridade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xefatura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persoal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docente en todo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relativo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ó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réxime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académico.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Substituír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/á director/a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en caso de ausencia,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enfermidade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suspensión 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funcións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c) Coordinar e velar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pola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execución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das actividades de carácter académico e de orientación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profesorado e alumnado,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en relación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proxecto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educativo 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do centro, os </a:t>
            </a:r>
            <a:r>
              <a:rPr lang="pt-B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proxectos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 curriculares de etapa e a </a:t>
            </a:r>
            <a:r>
              <a:rPr lang="pt-B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programación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xeral</a:t>
            </a:r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 anual</a:t>
            </a:r>
            <a:r>
              <a:rPr lang="pt-BR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) Elaborar, en colaboración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restantes órganos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unipersoais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, os horarios académicos de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alumnado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profesorado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acordo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criterios aprobados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polo claustro 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horario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xeral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incluído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na programación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xeral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anual, así como velar polo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estricto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cumprimento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e) Coordina-la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actividade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dos/as coordinadores/as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de ciclo.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f) Coordinar e orienta-la acción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dos/as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titores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/as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acordo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plan de acción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titorial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g) Coordina-la participación do profesorado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nas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actividades 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perfeccionamento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, así como planificar e organiza-las actividades de formación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realizadas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polo centro.</a:t>
            </a: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h) Coordina-la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actividade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docente do centro, con especial atención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ós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procesos 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avaliación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, adaptación curricular e actividades de recuperación,</a:t>
            </a:r>
          </a:p>
          <a:p>
            <a:pPr>
              <a:lnSpc>
                <a:spcPct val="150000"/>
              </a:lnSpc>
            </a:pP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reforzo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e ampliación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i) Facilita-la organización do alumnado e impulsa-la </a:t>
            </a:r>
            <a:r>
              <a:rPr lang="es-ES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súa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participación no centro.</a:t>
            </a:r>
          </a:p>
          <a:p>
            <a:pPr>
              <a:lnSpc>
                <a:spcPct val="150000"/>
              </a:lnSpc>
            </a:pP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) Establece-los mecanismos para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corrixir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ausencias imprevistas do profesorado, atención a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alumnado accidentado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calquera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eventualidade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que incida no normal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funcionamento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do centro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m) Organiza-la atención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alumnado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nos períodos de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lecer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n)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Calquera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outra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función que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lle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poida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ser encomendada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polo/a director/a 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dentro do ámbito da </a:t>
            </a:r>
            <a:r>
              <a:rPr lang="es-E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súa</a:t>
            </a:r>
            <a:r>
              <a:rPr lang="es-E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competencia.</a:t>
            </a:r>
            <a:endParaRPr lang="es-E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946367" y="13193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52262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30317" y="378373"/>
            <a:ext cx="9554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CONVIVENCIA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99089" y="935422"/>
            <a:ext cx="10804785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Calquera incidencia que ocorra ao longo do curso supón unha actuación, case sempre seguindo un </a:t>
            </a:r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PROTOCOLO.</a:t>
            </a: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É importante coñecer, adaptar e pór á disposición do claustro os protocolos de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EDUCONVIVES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É preciso: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1º) Ante a constancia de casos de ALERTA MÉDICA, solicitar ao 112 a ALERTA ESCOLAR do alumno/a, informar á comunidade dos coñecementos e o tratamento da </a:t>
            </a:r>
            <a:r>
              <a:rPr lang="gl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dolencia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no centro, así como custodiar a medicación para o seu uso dentro e fóra do centro. Tamén se debe ter á disposición do persoal implicado (profesorado, comedor, conserxe,…) os casos de problemas médicos menores, pero que poden afectar ao bo estado de saúde do alumnado durante o horario escolar. Rexistrarase calquera incidente que ocorra neste aspecto e comunicarase sempre ás familias.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2º) Ante a comunicación da falta de asistencia dun/a alumno/a, débese iniciar o protocolo de absentismo e comunicarllo, de ter que concluílo, á inspección e ao concello (SS).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3º) Ante o aviso de calquera membro da comunidade escolar dun presunto caso de acoso, débese iniciar o protocolo, investigando e concluíndo se é preciso abrir expediente ou tomar medidas de centro para solucionar o problema.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4º)Ante unha incidencia que poña en perigo a convivencia escolar, débense tomar medidas e iniciar o proceso que debe restaurar, </a:t>
            </a:r>
            <a:r>
              <a:rPr lang="gl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vixilar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gl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amonestar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segundo as condicións e as normas recollidas nas NOF de centro.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5º) Ter en conta cada un dos protocolos recomendados ou obrigados para calquera caso que exista ou poida existir no centro e sobre o que teñamos que actuar (Protección de datos, TDAH</a:t>
            </a:r>
            <a:r>
              <a:rPr lang="gl-ES" sz="1600" smtClean="0">
                <a:latin typeface="Arial" panose="020B0604020202020204" pitchFamily="34" charset="0"/>
                <a:cs typeface="Arial" panose="020B0604020202020204" pitchFamily="34" charset="0"/>
              </a:rPr>
              <a:t>, TDA, IDENTIDADE </a:t>
            </a:r>
            <a:r>
              <a:rPr lang="gl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DE XÉNERO,  …)</a:t>
            </a:r>
          </a:p>
          <a:p>
            <a:endParaRPr lang="gl-E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360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93683" y="588577"/>
            <a:ext cx="1073106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                                                                                 </a:t>
            </a:r>
          </a:p>
          <a:p>
            <a:r>
              <a:rPr lang="es-ES" sz="2000" dirty="0" smtClean="0"/>
              <a:t>                                                          </a:t>
            </a:r>
          </a:p>
          <a:p>
            <a:r>
              <a:rPr lang="es-ES" sz="2000" dirty="0" smtClean="0"/>
              <a:t>                                                    </a:t>
            </a:r>
          </a:p>
          <a:p>
            <a:r>
              <a:rPr lang="es-ES" sz="2000" dirty="0" smtClean="0"/>
              <a:t>                                                         ESPERO TERVOS SIDO DE AXUDA E,</a:t>
            </a:r>
          </a:p>
          <a:p>
            <a:r>
              <a:rPr lang="es-ES" sz="2000" dirty="0" smtClean="0"/>
              <a:t>                                                                           DE PRECISARME, </a:t>
            </a:r>
          </a:p>
          <a:p>
            <a:r>
              <a:rPr lang="es-ES" sz="2000" dirty="0" smtClean="0"/>
              <a:t>                                               NON DUBIDEDES EN CONTACTAR COMIGO</a:t>
            </a:r>
          </a:p>
          <a:p>
            <a:endParaRPr lang="es-ES" sz="2000" dirty="0" smtClean="0"/>
          </a:p>
          <a:p>
            <a:r>
              <a:rPr lang="es-ES" sz="2000" dirty="0" smtClean="0"/>
              <a:t>                                                                            </a:t>
            </a:r>
            <a:r>
              <a:rPr lang="es-ES" sz="3200" dirty="0" smtClean="0"/>
              <a:t> </a:t>
            </a:r>
            <a:r>
              <a:rPr lang="es-ES" sz="3200" dirty="0" smtClean="0">
                <a:solidFill>
                  <a:schemeClr val="accent1"/>
                </a:solidFill>
              </a:rPr>
              <a:t>GRAZAS!!!</a:t>
            </a:r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1600" dirty="0" smtClean="0"/>
              <a:t>                      Marisa Martínez Duarte</a:t>
            </a:r>
          </a:p>
          <a:p>
            <a:r>
              <a:rPr lang="es-ES" sz="1600" dirty="0" smtClean="0"/>
              <a:t>                     CEIP Francisco Vales </a:t>
            </a:r>
            <a:r>
              <a:rPr lang="es-ES" sz="1600" dirty="0" err="1" smtClean="0"/>
              <a:t>Villamarín</a:t>
            </a:r>
            <a:r>
              <a:rPr lang="es-ES" sz="1600" dirty="0" smtClean="0"/>
              <a:t> de Betanzos</a:t>
            </a:r>
          </a:p>
          <a:p>
            <a:endParaRPr lang="es-ES" sz="2000" dirty="0" smtClean="0"/>
          </a:p>
          <a:p>
            <a:endParaRPr lang="es-ES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06287" y="535578"/>
            <a:ext cx="82818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b="1" dirty="0" smtClean="0"/>
              <a:t>   TAREFAS MÁIS LABORIOSAS</a:t>
            </a:r>
            <a:endParaRPr lang="es-ES" sz="44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1306287" y="2207623"/>
            <a:ext cx="995650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HORARIOS E GARDAS</a:t>
            </a:r>
          </a:p>
          <a:p>
            <a:pPr marL="457200" indent="-457200">
              <a:buFontTx/>
              <a:buChar char="-"/>
            </a:pP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COORDINACIÓN DA PARTE CURRICULAR</a:t>
            </a:r>
          </a:p>
          <a:p>
            <a:pPr marL="457200" indent="-457200">
              <a:buFontTx/>
              <a:buChar char="-"/>
            </a:pP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CONVIVENCIA (Protocolos)</a:t>
            </a:r>
          </a:p>
        </p:txBody>
      </p:sp>
    </p:spTree>
    <p:extLst>
      <p:ext uri="{BB962C8B-B14F-4D97-AF65-F5344CB8AC3E}">
        <p14:creationId xmlns:p14="http://schemas.microsoft.com/office/powerpoint/2010/main" val="177094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10790" y="914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561703" y="4193177"/>
            <a:ext cx="6439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       ASPECTOS IMPORTANTES AO LONGO DO CURSO</a:t>
            </a:r>
            <a:endParaRPr lang="es-ES" b="1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398381"/>
              </p:ext>
            </p:extLst>
          </p:nvPr>
        </p:nvGraphicFramePr>
        <p:xfrm>
          <a:off x="561703" y="386861"/>
          <a:ext cx="11286308" cy="618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6308">
                  <a:extLst>
                    <a:ext uri="{9D8B030D-6E8A-4147-A177-3AD203B41FA5}">
                      <a16:colId xmlns:a16="http://schemas.microsoft.com/office/drawing/2014/main" xmlns="" val="1261790080"/>
                    </a:ext>
                  </a:extLst>
                </a:gridCol>
              </a:tblGrid>
              <a:tr h="6131169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600" baseline="0" dirty="0" smtClean="0">
                          <a:solidFill>
                            <a:srgbClr val="FFC000"/>
                          </a:solidFill>
                        </a:rPr>
                        <a:t>1º TRIMESTRE: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Agrupamento alumnado.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Acollida novo profesorado, información e planificación do curso.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Horarios profesorado, alumnado e espazos.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Gardas transporte, recreo, actividades </a:t>
                      </a:r>
                      <a:r>
                        <a:rPr lang="gl-ES" sz="1600" baseline="0" dirty="0" err="1" smtClean="0">
                          <a:solidFill>
                            <a:schemeClr val="bg1"/>
                          </a:solidFill>
                        </a:rPr>
                        <a:t>extraescolares</a:t>
                      </a: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, substitucións, apoios,…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Distribución profesorado e coordinacións (nivel, equipos, departamentos,…)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Biblioteca: revisión PAL, Proxecto lector, horario, coordinación.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Programacións. ACS, documentos  reforzo.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Alerta escolar: Información, coordinación.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Recollida datos alumnado (comedor, transporte, imaxe, recollida, …)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Reunións familias.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Coordinación actividades </a:t>
                      </a:r>
                      <a:r>
                        <a:rPr lang="gl-ES" sz="1600" baseline="0" dirty="0" err="1" smtClean="0">
                          <a:solidFill>
                            <a:schemeClr val="bg1"/>
                          </a:solidFill>
                        </a:rPr>
                        <a:t>extraescolares</a:t>
                      </a:r>
                      <a:endParaRPr lang="gl-ES" sz="16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Presentación plans e proxectos: PFPP, PROA, Voz Natura, Innovación educativa, E. Responsable. Inicio.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gl-E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Asistencia profesorado.</a:t>
                      </a:r>
                      <a:endParaRPr lang="gl-ES" sz="1600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Avaliación: convocatoria, asistencia, asesoramento, coordinación Departamento Orientación, PROA.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gl-ES" sz="1600" baseline="0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gl-ES" sz="1600" baseline="0" dirty="0" smtClean="0">
                          <a:solidFill>
                            <a:srgbClr val="FFC000"/>
                          </a:solidFill>
                        </a:rPr>
                        <a:t>2º TRIMESTRE: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Revisión e comprobación de que todo está a funcionar. Modificación dos aspectos que o precisen.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Inicio PROA.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gl-ES" sz="1600" baseline="0" dirty="0" smtClean="0">
                        <a:solidFill>
                          <a:srgbClr val="FFC000"/>
                        </a:solidFill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gl-ES" sz="1600" baseline="0" dirty="0" smtClean="0">
                          <a:solidFill>
                            <a:srgbClr val="FFC000"/>
                          </a:solidFill>
                        </a:rPr>
                        <a:t>3º TRIMESTRE: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Avaliación diagnóstica 3º E. Primaria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gl-ES" sz="1600" baseline="0" dirty="0" smtClean="0">
                          <a:solidFill>
                            <a:schemeClr val="bg1"/>
                          </a:solidFill>
                        </a:rPr>
                        <a:t>Memorias.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ES" sz="1600" baseline="0" dirty="0" smtClean="0">
                          <a:solidFill>
                            <a:schemeClr val="bg1"/>
                          </a:solidFill>
                        </a:rPr>
                        <a:t>Remate </a:t>
                      </a:r>
                      <a:r>
                        <a:rPr lang="es-ES" sz="1600" baseline="0" dirty="0" smtClean="0">
                          <a:solidFill>
                            <a:schemeClr val="bg1"/>
                          </a:solidFill>
                        </a:rPr>
                        <a:t>actividades académicas  e formativas.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s-ES" sz="1600" baseline="0" dirty="0" smtClean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262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30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53590" y="483328"/>
            <a:ext cx="85717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AGRUPAMENTO DO ALUMNADO</a:t>
            </a:r>
            <a:endParaRPr lang="es-E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31521" y="1894115"/>
            <a:ext cx="111463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CRITERIOS:</a:t>
            </a:r>
          </a:p>
          <a:p>
            <a:endParaRPr lang="es-E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gl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Orde alfabética?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Reparto do alumnado repetidor e con NEE, buscando a </a:t>
            </a:r>
            <a:r>
              <a:rPr lang="es-E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mellor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atención.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454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84664" y="822962"/>
            <a:ext cx="5878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OS HORARIOS</a:t>
            </a:r>
            <a:endParaRPr lang="es-E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940526" y="1632858"/>
            <a:ext cx="1028046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s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s-ES" b="1" dirty="0" err="1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Orde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</a:t>
            </a:r>
            <a:r>
              <a:rPr lang="es-ES" b="1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do </a:t>
            </a:r>
            <a:r>
              <a:rPr lang="es-ES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28 de </a:t>
            </a:r>
            <a:r>
              <a:rPr lang="es-ES" b="1" u="sng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xuño</a:t>
            </a:r>
            <a:r>
              <a:rPr lang="es-ES" b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 de 2010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pola que se modifican parcialmente as ordes do 1 de agosto de 1997, pola que se ditan instrucións para o desenvolvemento do </a:t>
            </a:r>
            <a:r>
              <a:rPr lang="gl-E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Decreto 324/1996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, polo que se aproba o regulamento orgánico dos institutos de educación secundaria e se establece a súa organización e funcionamento, do 22 de xullo de 1997, pola que se regulan determinados aspectos de organización e funcionamento das escolas de educación infantil, dos colexios de educación primaria e dos colexios de educación infantil e primaria dependentes da Consellería de Educación e Ordenación Universitaria, e do 3 de outubro de 2000, pola que se ditan instrucións para o desenvolvemento do Decreto 7/1999, polo que se implantan e regulan os centros públicos integrados de ensinanzas non universitarias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53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05396" y="862149"/>
            <a:ext cx="1069848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* 112.-Adscrición funcional nas </a:t>
            </a:r>
            <a:r>
              <a:rPr lang="gl-E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ensinanzas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E.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nfantil </a:t>
            </a:r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e primaria. </a:t>
            </a:r>
          </a:p>
          <a:p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a) A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dirección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centro por proposta motivada da xefatura de estudos, no primeiro claustro do curso e unha vez oído este, asignaralle ciclo, curso e grupo de alumnado a cada un/ha do persoal docente do centro. 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b) A proposta da xefatura de estudos construirase sobre as premisas seguintes: </a:t>
            </a:r>
          </a:p>
          <a:p>
            <a:r>
              <a:rPr lang="gl-E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c) Correcto funcionamento do proxecto Abalar, das seccións bilingües e das áreas que se impartan en lingua estranxeira e outros proxectos establecidos ou que se establezan. </a:t>
            </a:r>
          </a:p>
          <a:p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d) Prestarlle a mellor atención posible ás necesidades  do alumnado do centro. </a:t>
            </a:r>
          </a:p>
          <a:p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e) Aproveitar ao máximo o capital humano dispoñible, actualizando o potencial creativo do grupo de persoal docente do colexio. </a:t>
            </a:r>
          </a:p>
          <a:p>
            <a:endParaRPr lang="gl-E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gl-ES" b="1" dirty="0" smtClean="0">
                <a:latin typeface="Arial" panose="020B0604020202020204" pitchFamily="34" charset="0"/>
                <a:cs typeface="Arial" panose="020B0604020202020204" pitchFamily="34" charset="0"/>
              </a:rPr>
              <a:t>f) Acordar a proposta facilitando o contraste de pareceres e a concorrencia de capacidades e esforzos. </a:t>
            </a:r>
          </a:p>
          <a:p>
            <a:r>
              <a:rPr lang="gl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gl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26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54033" y="457201"/>
            <a:ext cx="78507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CONFECCIÓN DOS HORARIOS</a:t>
            </a:r>
            <a:endParaRPr lang="es-E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83772" y="1371602"/>
            <a:ext cx="106331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gl-ES" b="1" dirty="0" smtClean="0"/>
              <a:t>Elaboración do horario do Equipo directivo para completar as 25 horas.</a:t>
            </a:r>
          </a:p>
          <a:p>
            <a:r>
              <a:rPr lang="gl-ES" b="1" dirty="0" smtClean="0"/>
              <a:t>       - Coordinar dúas titorías: director- xefa de estudos e secretaria- </a:t>
            </a:r>
            <a:r>
              <a:rPr lang="gl-ES" b="1" dirty="0" err="1" smtClean="0"/>
              <a:t>especilsta</a:t>
            </a:r>
            <a:r>
              <a:rPr lang="gl-ES" b="1" dirty="0" smtClean="0"/>
              <a:t> música.</a:t>
            </a:r>
          </a:p>
          <a:p>
            <a:endParaRPr lang="gl-ES" b="1" dirty="0" smtClean="0"/>
          </a:p>
          <a:p>
            <a:r>
              <a:rPr lang="gl-ES" b="1" dirty="0" smtClean="0"/>
              <a:t>2.  Distribución das especialidades:</a:t>
            </a:r>
          </a:p>
          <a:p>
            <a:r>
              <a:rPr lang="gl-ES" b="1" dirty="0" smtClean="0"/>
              <a:t>       - Tratando de agrupar os niveis correlativos nos tempos sen pausa (antes- despois recreo)</a:t>
            </a:r>
          </a:p>
          <a:p>
            <a:r>
              <a:rPr lang="gl-ES" b="1" dirty="0" smtClean="0"/>
              <a:t>       - Tratar de distribuír en días alternos as clases da mesma especialidade en cada aula.</a:t>
            </a:r>
          </a:p>
          <a:p>
            <a:r>
              <a:rPr lang="gl-ES" b="1" dirty="0" smtClean="0"/>
              <a:t>       - Coordinar segundo os espazos dispoñibles compartidos: aulas inglés, Música, EF.</a:t>
            </a:r>
          </a:p>
          <a:p>
            <a:r>
              <a:rPr lang="gl-ES" b="1" dirty="0" smtClean="0"/>
              <a:t>       - Asignar a E. Física nas horas adecuadas ás aulas con casos de diabete.</a:t>
            </a:r>
          </a:p>
          <a:p>
            <a:r>
              <a:rPr lang="gl-ES" b="1" dirty="0" smtClean="0"/>
              <a:t>       - Non ocupar as primeiras sesións dos luns nos niveis que traballan por proxectos.</a:t>
            </a:r>
          </a:p>
          <a:p>
            <a:r>
              <a:rPr lang="gl-ES" b="1" dirty="0" smtClean="0"/>
              <a:t>       - Coordinar as unidades bilingües de 6º  nos días de estancia da auxiliar de inglés.</a:t>
            </a:r>
          </a:p>
          <a:p>
            <a:r>
              <a:rPr lang="gl-ES" b="1" dirty="0" smtClean="0"/>
              <a:t>       - Establecer os apoios entre especialistas para atender as dificultades xa coñecidas.</a:t>
            </a:r>
          </a:p>
          <a:p>
            <a:r>
              <a:rPr lang="gl-ES" b="1" dirty="0" smtClean="0"/>
              <a:t>       - Nos grupos de infantil é recomendable asignar a psicomotricidade antes do recreo.</a:t>
            </a:r>
          </a:p>
          <a:p>
            <a:r>
              <a:rPr lang="gl-ES" b="1" dirty="0" smtClean="0"/>
              <a:t>      </a:t>
            </a:r>
          </a:p>
          <a:p>
            <a:pPr marL="342900" indent="-342900">
              <a:buAutoNum type="arabicPeriod" startAt="3"/>
            </a:pPr>
            <a:r>
              <a:rPr lang="gl-ES" b="1" dirty="0" smtClean="0"/>
              <a:t>No reparto de materias por titoría recomendase nos niveis de 1º, 3º e 5º</a:t>
            </a:r>
          </a:p>
          <a:p>
            <a:r>
              <a:rPr lang="gl-ES" b="1" dirty="0" smtClean="0"/>
              <a:t>       - Facer coincidir as horas de linguas e Matemáticas para facilitar os grupos de reforzo.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27841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41418" y="10711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321127"/>
              </p:ext>
            </p:extLst>
          </p:nvPr>
        </p:nvGraphicFramePr>
        <p:xfrm>
          <a:off x="1206422" y="600667"/>
          <a:ext cx="9779159" cy="5839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9159">
                  <a:extLst>
                    <a:ext uri="{9D8B030D-6E8A-4147-A177-3AD203B41FA5}">
                      <a16:colId xmlns:a16="http://schemas.microsoft.com/office/drawing/2014/main" xmlns="" val="1721560941"/>
                    </a:ext>
                  </a:extLst>
                </a:gridCol>
              </a:tblGrid>
              <a:tr h="583932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5626163"/>
                  </a:ext>
                </a:extLst>
              </a:tr>
            </a:tbl>
          </a:graphicData>
        </a:graphic>
      </p:graphicFrame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422" y="600668"/>
            <a:ext cx="9779159" cy="5839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00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734</TotalTime>
  <Words>2847</Words>
  <Application>Microsoft Office PowerPoint</Application>
  <PresentationFormat>Personalizado</PresentationFormat>
  <Paragraphs>235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Metro</vt:lpstr>
      <vt:lpstr>Xestión de funcións específicas da Xefatura de Estudos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InKulpado666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Xestión de funcións específicas da Xefatura de Estudos</dc:title>
  <dc:creator>Andres Castro</dc:creator>
  <cp:lastModifiedBy>Consellería de Educación e O. U.</cp:lastModifiedBy>
  <cp:revision>84</cp:revision>
  <dcterms:created xsi:type="dcterms:W3CDTF">2018-07-07T13:43:15Z</dcterms:created>
  <dcterms:modified xsi:type="dcterms:W3CDTF">2018-07-11T09:39:13Z</dcterms:modified>
</cp:coreProperties>
</file>