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8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GB" sz="4200" spc="-1" strike="noStrike">
                <a:solidFill>
                  <a:srgbClr val="ffffff"/>
                </a:solidFill>
                <a:latin typeface="Arial"/>
              </a:rPr>
              <a:t>Pulse para desplazar la página</a:t>
            </a:r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es-ES" sz="2000" spc="-1" strike="noStrike">
                <a:latin typeface="Arial"/>
              </a:rPr>
              <a:t>Pulse para editar el formato de las notas</a:t>
            </a:r>
            <a:endParaRPr b="0" lang="es-ES" sz="20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es-ES" sz="1400" spc="-1" strike="noStrike">
                <a:latin typeface="Times New Roman"/>
              </a:rPr>
              <a:t> 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s-ES" sz="1400" spc="-1" strike="noStrike">
                <a:latin typeface="Times New Roman"/>
              </a:rPr>
              <a:t> 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s-ES" sz="1400" spc="-1" strike="noStrike">
                <a:latin typeface="Times New Roman"/>
              </a:rPr>
              <a:t> 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9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95FD9270-EA3A-4041-8120-1F25F3638943}" type="slidenum">
              <a:rPr b="0" lang="es-ES" sz="1400" spc="-1" strike="noStrike">
                <a:latin typeface="Times New Roman"/>
              </a:rPr>
              <a:t>1</a:t>
            </a:fld>
            <a:endParaRPr b="0" lang="es-E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sldImg"/>
          </p:nvPr>
        </p:nvSpPr>
        <p:spPr>
          <a:xfrm>
            <a:off x="1143000" y="695160"/>
            <a:ext cx="4571640" cy="3428640"/>
          </a:xfrm>
          <a:prstGeom prst="rect">
            <a:avLst/>
          </a:prstGeom>
        </p:spPr>
      </p:sp>
      <p:sp>
        <p:nvSpPr>
          <p:cNvPr id="117" name="CustomShape 2"/>
          <p:cNvSpPr/>
          <p:nvPr/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sldImg"/>
          </p:nvPr>
        </p:nvSpPr>
        <p:spPr>
          <a:xfrm>
            <a:off x="1440" y="0"/>
            <a:ext cx="1080" cy="1080"/>
          </a:xfrm>
          <a:prstGeom prst="rect">
            <a:avLst/>
          </a:prstGeom>
        </p:spPr>
      </p:sp>
      <p:sp>
        <p:nvSpPr>
          <p:cNvPr id="119" name="CustomShape 2"/>
          <p:cNvSpPr/>
          <p:nvPr/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sldImg"/>
          </p:nvPr>
        </p:nvSpPr>
        <p:spPr>
          <a:xfrm>
            <a:off x="1440" y="0"/>
            <a:ext cx="1080" cy="1080"/>
          </a:xfrm>
          <a:prstGeom prst="rect">
            <a:avLst/>
          </a:prstGeom>
        </p:spPr>
      </p:sp>
      <p:sp>
        <p:nvSpPr>
          <p:cNvPr id="121" name="CustomShape 2"/>
          <p:cNvSpPr/>
          <p:nvPr/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sldImg"/>
          </p:nvPr>
        </p:nvSpPr>
        <p:spPr>
          <a:xfrm>
            <a:off x="1440" y="0"/>
            <a:ext cx="1080" cy="1080"/>
          </a:xfrm>
          <a:prstGeom prst="rect">
            <a:avLst/>
          </a:prstGeom>
        </p:spPr>
      </p:sp>
      <p:sp>
        <p:nvSpPr>
          <p:cNvPr id="123" name="CustomShape 2"/>
          <p:cNvSpPr/>
          <p:nvPr/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ldImg"/>
          </p:nvPr>
        </p:nvSpPr>
        <p:spPr>
          <a:xfrm>
            <a:off x="1440" y="0"/>
            <a:ext cx="1080" cy="1080"/>
          </a:xfrm>
          <a:prstGeom prst="rect">
            <a:avLst/>
          </a:prstGeom>
        </p:spPr>
      </p:sp>
      <p:sp>
        <p:nvSpPr>
          <p:cNvPr id="125" name="CustomShape 2"/>
          <p:cNvSpPr/>
          <p:nvPr/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sldImg"/>
          </p:nvPr>
        </p:nvSpPr>
        <p:spPr>
          <a:xfrm>
            <a:off x="1440" y="0"/>
            <a:ext cx="1080" cy="1080"/>
          </a:xfrm>
          <a:prstGeom prst="rect">
            <a:avLst/>
          </a:prstGeom>
        </p:spPr>
      </p:sp>
      <p:sp>
        <p:nvSpPr>
          <p:cNvPr id="127" name="CustomShape 2"/>
          <p:cNvSpPr/>
          <p:nvPr/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sldImg"/>
          </p:nvPr>
        </p:nvSpPr>
        <p:spPr>
          <a:xfrm>
            <a:off x="1440" y="0"/>
            <a:ext cx="1080" cy="1080"/>
          </a:xfrm>
          <a:prstGeom prst="rect">
            <a:avLst/>
          </a:prstGeom>
        </p:spPr>
      </p:sp>
      <p:sp>
        <p:nvSpPr>
          <p:cNvPr id="129" name="CustomShape 2"/>
          <p:cNvSpPr/>
          <p:nvPr/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ldImg"/>
          </p:nvPr>
        </p:nvSpPr>
        <p:spPr>
          <a:xfrm>
            <a:off x="1440" y="0"/>
            <a:ext cx="1080" cy="1080"/>
          </a:xfrm>
          <a:prstGeom prst="rect">
            <a:avLst/>
          </a:prstGeom>
        </p:spPr>
      </p:sp>
      <p:sp>
        <p:nvSpPr>
          <p:cNvPr id="131" name="CustomShape 2"/>
          <p:cNvSpPr/>
          <p:nvPr/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792144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09480" y="3725280"/>
            <a:ext cx="792144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68480" y="160020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9480" y="372528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668480" y="372528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255060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3287880" y="1600200"/>
            <a:ext cx="255060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5966640" y="1600200"/>
            <a:ext cx="255060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609480" y="3725280"/>
            <a:ext cx="255060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body"/>
          </p:nvPr>
        </p:nvSpPr>
        <p:spPr>
          <a:xfrm>
            <a:off x="3287880" y="3725280"/>
            <a:ext cx="255060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body"/>
          </p:nvPr>
        </p:nvSpPr>
        <p:spPr>
          <a:xfrm>
            <a:off x="5966640" y="3725280"/>
            <a:ext cx="255060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609480" y="1600200"/>
            <a:ext cx="7921440" cy="4068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7921440" cy="4068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3865320" cy="4068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68480" y="1600200"/>
            <a:ext cx="3865320" cy="4068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195120" y="-1440"/>
            <a:ext cx="8011800" cy="6357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68480" y="1600200"/>
            <a:ext cx="3865320" cy="4068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72528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09480" y="1600200"/>
            <a:ext cx="7921440" cy="4068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3865320" cy="4068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68480" y="160020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68480" y="372528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68480" y="160020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9480" y="3725280"/>
            <a:ext cx="792144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792144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09480" y="3725280"/>
            <a:ext cx="792144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668480" y="160020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609480" y="372528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4668480" y="372528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255060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3287880" y="1600200"/>
            <a:ext cx="255060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5966640" y="1600200"/>
            <a:ext cx="255060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609480" y="3725280"/>
            <a:ext cx="255060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 type="body"/>
          </p:nvPr>
        </p:nvSpPr>
        <p:spPr>
          <a:xfrm>
            <a:off x="3287880" y="3725280"/>
            <a:ext cx="255060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7"/>
          <p:cNvSpPr>
            <a:spLocks noGrp="1"/>
          </p:cNvSpPr>
          <p:nvPr>
            <p:ph type="body"/>
          </p:nvPr>
        </p:nvSpPr>
        <p:spPr>
          <a:xfrm>
            <a:off x="5966640" y="3725280"/>
            <a:ext cx="255060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7921440" cy="4068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3865320" cy="4068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68480" y="1600200"/>
            <a:ext cx="3865320" cy="4068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195120" y="-1440"/>
            <a:ext cx="8011800" cy="6357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68480" y="1600200"/>
            <a:ext cx="3865320" cy="4068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72528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3865320" cy="4068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68480" y="160020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68480" y="372528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68480" y="1600200"/>
            <a:ext cx="386532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09480" y="3725280"/>
            <a:ext cx="7921440" cy="19404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927000"/>
            <a:ext cx="8988120" cy="4492440"/>
            <a:chOff x="0" y="927000"/>
            <a:chExt cx="8988120" cy="4492440"/>
          </a:xfrm>
        </p:grpSpPr>
        <p:sp>
          <p:nvSpPr>
            <p:cNvPr id="1" name="CustomShape 2"/>
            <p:cNvSpPr/>
            <p:nvPr/>
          </p:nvSpPr>
          <p:spPr>
            <a:xfrm>
              <a:off x="685800" y="2070000"/>
              <a:ext cx="7387920" cy="3349440"/>
            </a:xfrm>
            <a:prstGeom prst="roundRect">
              <a:avLst>
                <a:gd name="adj" fmla="val 16667"/>
              </a:avLst>
            </a:prstGeom>
            <a:noFill/>
            <a:ln w="50760">
              <a:solidFill>
                <a:srgbClr val="6699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CustomShape 3"/>
            <p:cNvSpPr/>
            <p:nvPr/>
          </p:nvSpPr>
          <p:spPr>
            <a:xfrm>
              <a:off x="228600" y="927000"/>
              <a:ext cx="7159320" cy="987120"/>
            </a:xfrm>
            <a:prstGeom prst="rect">
              <a:avLst/>
            </a:prstGeom>
            <a:solidFill>
              <a:srgbClr val="ffffff"/>
            </a:solidFill>
            <a:ln w="57240">
              <a:solidFill>
                <a:srgbClr val="6699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0" y="1384200"/>
              <a:ext cx="8988120" cy="1825200"/>
            </a:xfrm>
            <a:custGeom>
              <a:avLst/>
              <a:gdLst/>
              <a:ahLst/>
              <a:rect l="l" t="t" r="r" b="b"/>
              <a:pathLst>
                <a:path w="4923" h="1000">
                  <a:moveTo>
                    <a:pt x="0" y="0"/>
                  </a:moveTo>
                  <a:lnTo>
                    <a:pt x="4422" y="0"/>
                  </a:lnTo>
                  <a:cubicBezTo>
                    <a:pt x="4699" y="0"/>
                    <a:pt x="4923" y="223"/>
                    <a:pt x="4923" y="500"/>
                  </a:cubicBezTo>
                  <a:cubicBezTo>
                    <a:pt x="4923" y="776"/>
                    <a:pt x="4699" y="999"/>
                    <a:pt x="4423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rgbClr val="6666cc"/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Line 5"/>
            <p:cNvSpPr/>
            <p:nvPr/>
          </p:nvSpPr>
          <p:spPr>
            <a:xfrm>
              <a:off x="0" y="3060360"/>
              <a:ext cx="8302320" cy="360"/>
            </a:xfrm>
            <a:prstGeom prst="line">
              <a:avLst/>
            </a:prstGeom>
            <a:ln w="507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228600" y="1427040"/>
            <a:ext cx="8073720" cy="1606320"/>
          </a:xfrm>
          <a:prstGeom prst="rect">
            <a:avLst/>
          </a:prstGeom>
        </p:spPr>
        <p:txBody>
          <a:bodyPr lIns="90000" rIns="90000" tIns="46800" bIns="46800" anchor="ctr"/>
          <a:p>
            <a:pPr>
              <a:lnSpc>
                <a:spcPct val="100000"/>
              </a:lnSpc>
            </a:pPr>
            <a:r>
              <a:rPr b="0" lang="en-GB" sz="4200" spc="-1" strike="noStrike">
                <a:solidFill>
                  <a:srgbClr val="ffffff"/>
                </a:solidFill>
                <a:latin typeface="Arial"/>
                <a:ea typeface="Microsoft YaHei"/>
              </a:rPr>
              <a:t>Click to edit Master title style</a:t>
            </a:r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457200" y="6248520"/>
            <a:ext cx="2130120" cy="468000"/>
          </a:xfrm>
          <a:prstGeom prst="rect">
            <a:avLst/>
          </a:prstGeom>
        </p:spPr>
        <p:txBody>
          <a:bodyPr lIns="90000" rIns="90000" tIns="46800" bIns="46800" anchor="b"/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3124080" y="6253200"/>
            <a:ext cx="2892240" cy="453600"/>
          </a:xfrm>
          <a:prstGeom prst="rect">
            <a:avLst/>
          </a:prstGeom>
        </p:spPr>
        <p:txBody>
          <a:bodyPr lIns="90000" rIns="90000" tIns="46800" bIns="46800" anchor="b"/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2130120" cy="468000"/>
          </a:xfrm>
          <a:prstGeom prst="rect">
            <a:avLst/>
          </a:prstGeom>
        </p:spPr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76710D39-851C-40A6-99CF-1B696DF482F0}" type="slidenum">
              <a:rPr b="0" lang="es-ES" sz="1200" spc="-1" strike="noStrike">
                <a:solidFill>
                  <a:srgbClr val="000000"/>
                </a:solidFill>
                <a:latin typeface="Arial Black"/>
                <a:ea typeface="Microsoft YaHei"/>
              </a:rPr>
              <a:t>&lt;número&gt;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9" name="PlaceHolder 1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latin typeface="Arial"/>
              </a:rPr>
              <a:t>Pulse para editar el formato de esquema del texto</a:t>
            </a: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n-GB" sz="2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1"/>
          <p:cNvGrpSpPr/>
          <p:nvPr/>
        </p:nvGrpSpPr>
        <p:grpSpPr>
          <a:xfrm>
            <a:off x="0" y="152280"/>
            <a:ext cx="8683200" cy="6092640"/>
            <a:chOff x="0" y="152280"/>
            <a:chExt cx="8683200" cy="6092640"/>
          </a:xfrm>
        </p:grpSpPr>
        <p:sp>
          <p:nvSpPr>
            <p:cNvPr id="47" name="CustomShape 2"/>
            <p:cNvSpPr/>
            <p:nvPr/>
          </p:nvSpPr>
          <p:spPr>
            <a:xfrm>
              <a:off x="380880" y="533520"/>
              <a:ext cx="8302320" cy="5711400"/>
            </a:xfrm>
            <a:prstGeom prst="roundRect">
              <a:avLst>
                <a:gd name="adj" fmla="val 13727"/>
              </a:avLst>
            </a:prstGeom>
            <a:noFill/>
            <a:ln w="50760">
              <a:solidFill>
                <a:srgbClr val="6699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8" name="CustomShape 3"/>
            <p:cNvSpPr/>
            <p:nvPr/>
          </p:nvSpPr>
          <p:spPr>
            <a:xfrm>
              <a:off x="0" y="152280"/>
              <a:ext cx="8530920" cy="1215720"/>
            </a:xfrm>
            <a:custGeom>
              <a:avLst/>
              <a:gdLst/>
              <a:ahLst/>
              <a:rect l="l" t="t" r="r" b="b"/>
              <a:pathLst>
                <a:path w="7016" h="1000">
                  <a:moveTo>
                    <a:pt x="0" y="0"/>
                  </a:moveTo>
                  <a:lnTo>
                    <a:pt x="6515" y="0"/>
                  </a:lnTo>
                  <a:cubicBezTo>
                    <a:pt x="6792" y="0"/>
                    <a:pt x="7016" y="223"/>
                    <a:pt x="7016" y="500"/>
                  </a:cubicBezTo>
                  <a:cubicBezTo>
                    <a:pt x="7016" y="776"/>
                    <a:pt x="6792" y="999"/>
                    <a:pt x="6516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rgbClr val="6666cc"/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9" name="Line 4"/>
            <p:cNvSpPr/>
            <p:nvPr/>
          </p:nvSpPr>
          <p:spPr>
            <a:xfrm>
              <a:off x="0" y="1218960"/>
              <a:ext cx="8073720" cy="36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0" name="PlaceHolder 5"/>
          <p:cNvSpPr>
            <a:spLocks noGrp="1"/>
          </p:cNvSpPr>
          <p:nvPr>
            <p:ph type="title"/>
          </p:nvPr>
        </p:nvSpPr>
        <p:spPr>
          <a:xfrm>
            <a:off x="195120" y="-1440"/>
            <a:ext cx="8011800" cy="1371240"/>
          </a:xfrm>
          <a:prstGeom prst="rect">
            <a:avLst/>
          </a:prstGeom>
        </p:spPr>
        <p:txBody>
          <a:bodyPr lIns="90000" rIns="90000" tIns="46800" bIns="46800" anchor="ctr"/>
          <a:p>
            <a:pPr>
              <a:lnSpc>
                <a:spcPct val="100000"/>
              </a:lnSpc>
            </a:pPr>
            <a:r>
              <a:rPr b="0" lang="en-GB" sz="4200" spc="-1" strike="noStrike">
                <a:solidFill>
                  <a:srgbClr val="ffffff"/>
                </a:solidFill>
                <a:latin typeface="Arial"/>
                <a:ea typeface="Microsoft YaHei"/>
              </a:rPr>
              <a:t>Click to edit Master title style</a:t>
            </a:r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body"/>
          </p:nvPr>
        </p:nvSpPr>
        <p:spPr>
          <a:xfrm>
            <a:off x="609480" y="1600200"/>
            <a:ext cx="7921440" cy="4068360"/>
          </a:xfrm>
          <a:prstGeom prst="rect">
            <a:avLst/>
          </a:prstGeom>
        </p:spPr>
        <p:txBody>
          <a:bodyPr lIns="90000" rIns="90000" tIns="46800" bIns="46800"/>
          <a:p>
            <a:pPr marL="343080" indent="-342720">
              <a:lnSpc>
                <a:spcPct val="100000"/>
              </a:lnSpc>
              <a:spcBef>
                <a:spcPts val="799"/>
              </a:spcBef>
            </a:pPr>
            <a:r>
              <a:rPr b="0" lang="en-GB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Click to edit Master text styles</a:t>
            </a: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GB" sz="2800" spc="-1" strike="noStrike">
                <a:solidFill>
                  <a:srgbClr val="000000"/>
                </a:solidFill>
                <a:latin typeface="Arial"/>
                <a:ea typeface="Microsoft YaHei"/>
              </a:rPr>
              <a:t>Second level</a:t>
            </a:r>
            <a:endParaRPr b="0" lang="en-GB" sz="28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GB" sz="2400" spc="-1" strike="noStrike">
                <a:solidFill>
                  <a:srgbClr val="000000"/>
                </a:solidFill>
                <a:latin typeface="Arial"/>
                <a:ea typeface="Microsoft YaHei"/>
              </a:rPr>
              <a:t>Third level</a:t>
            </a:r>
            <a:endParaRPr b="0" lang="en-GB" sz="24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GB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Fourth level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GB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Fifth level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 type="dt"/>
          </p:nvPr>
        </p:nvSpPr>
        <p:spPr>
          <a:xfrm>
            <a:off x="457200" y="6248520"/>
            <a:ext cx="2130120" cy="453600"/>
          </a:xfrm>
          <a:prstGeom prst="rect">
            <a:avLst/>
          </a:prstGeom>
        </p:spPr>
        <p:txBody>
          <a:bodyPr lIns="90000" rIns="90000" tIns="46800" bIns="46800" anchor="b"/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53" name="PlaceHolder 8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2240" cy="453600"/>
          </a:xfrm>
          <a:prstGeom prst="rect">
            <a:avLst/>
          </a:prstGeom>
        </p:spPr>
        <p:txBody>
          <a:bodyPr lIns="90000" rIns="90000" tIns="46800" bIns="46800" anchor="b"/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54" name="PlaceHolder 9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2130120" cy="453600"/>
          </a:xfrm>
          <a:prstGeom prst="rect">
            <a:avLst/>
          </a:prstGeom>
        </p:spPr>
        <p:txBody>
          <a:bodyPr lIns="90000" rIns="90000" tIns="46800" bIns="46800" anchor="b"/>
          <a:p>
            <a:pPr>
              <a:lnSpc>
                <a:spcPct val="100000"/>
              </a:lnSpc>
            </a:pPr>
            <a:fld id="{EE8E9626-C692-470B-AB7D-D1310AF8D8ED}" type="slidenum">
              <a:rPr b="0" lang="es-ES" sz="1400" spc="-1" strike="noStrike">
                <a:solidFill>
                  <a:srgbClr val="000000"/>
                </a:solidFill>
                <a:latin typeface="Arial"/>
                <a:ea typeface="Microsoft YaHei"/>
              </a:rPr>
              <a:t>1</a:t>
            </a:fld>
            <a:endParaRPr b="0" lang="es-E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228600" y="1427040"/>
            <a:ext cx="8076960" cy="160920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 anchor="ctr"/>
          <a:p>
            <a:pPr>
              <a:lnSpc>
                <a:spcPct val="100000"/>
              </a:lnSpc>
            </a:pPr>
            <a:r>
              <a:rPr b="1" lang="en-GB" sz="4600" spc="-1" strike="noStrike">
                <a:solidFill>
                  <a:srgbClr val="ffffff"/>
                </a:solidFill>
                <a:latin typeface="Arial"/>
                <a:ea typeface="Microsoft YaHei"/>
              </a:rPr>
              <a:t>Protección de datos nos centros educativos</a:t>
            </a:r>
            <a:endParaRPr b="0" lang="en-GB" sz="4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195120" y="-1440"/>
            <a:ext cx="8013240" cy="137268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 anchor="ctr"/>
          <a:p>
            <a:pPr>
              <a:lnSpc>
                <a:spcPct val="100000"/>
              </a:lnSpc>
            </a:pPr>
            <a:r>
              <a:rPr b="0" lang="en-GB" sz="4200" spc="-1" strike="noStrike">
                <a:solidFill>
                  <a:srgbClr val="ffffff"/>
                </a:solidFill>
                <a:latin typeface="Arial"/>
                <a:ea typeface="Microsoft YaHei"/>
              </a:rPr>
              <a:t>Cautelas</a:t>
            </a:r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609480" y="1600200"/>
            <a:ext cx="7922880" cy="407016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/>
          <a:p>
            <a:pPr marL="343080" indent="-340920">
              <a:lnSpc>
                <a:spcPct val="100000"/>
              </a:lnSpc>
              <a:spcBef>
                <a:spcPts val="799"/>
              </a:spcBef>
            </a:pPr>
            <a:r>
              <a:rPr b="0" lang="en-GB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Envíos e entrega de documentación.</a:t>
            </a: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0920">
              <a:lnSpc>
                <a:spcPct val="100000"/>
              </a:lnSpc>
              <a:spcBef>
                <a:spcPts val="799"/>
              </a:spcBef>
            </a:pPr>
            <a:r>
              <a:rPr b="0" lang="en-GB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Custodia da documentación.</a:t>
            </a: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0920">
              <a:lnSpc>
                <a:spcPct val="100000"/>
              </a:lnSpc>
              <a:spcBef>
                <a:spcPts val="799"/>
              </a:spcBef>
            </a:pPr>
            <a:r>
              <a:rPr b="0" lang="en-GB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Fotocopias.</a:t>
            </a: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0920">
              <a:lnSpc>
                <a:spcPct val="100000"/>
              </a:lnSpc>
              <a:spcBef>
                <a:spcPts val="799"/>
              </a:spcBef>
            </a:pPr>
            <a:r>
              <a:rPr b="0" lang="en-GB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Correos electrónicos.</a:t>
            </a: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0920">
              <a:lnSpc>
                <a:spcPct val="100000"/>
              </a:lnSpc>
              <a:spcBef>
                <a:spcPts val="799"/>
              </a:spcBef>
            </a:pPr>
            <a:r>
              <a:rPr b="0" lang="en-GB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Contrasinais.</a:t>
            </a: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0920">
              <a:lnSpc>
                <a:spcPct val="100000"/>
              </a:lnSpc>
              <a:spcBef>
                <a:spcPts val="799"/>
              </a:spcBef>
            </a:pP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195120" y="-1440"/>
            <a:ext cx="8015040" cy="137448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 anchor="ctr"/>
          <a:p>
            <a:pPr>
              <a:lnSpc>
                <a:spcPct val="100000"/>
              </a:lnSpc>
            </a:pPr>
            <a:r>
              <a:rPr b="1" i="1" lang="en-GB" sz="3600" spc="-1" strike="noStrike">
                <a:solidFill>
                  <a:srgbClr val="ffffff"/>
                </a:solidFill>
                <a:latin typeface="Arial"/>
                <a:ea typeface="Microsoft YaHei"/>
              </a:rPr>
              <a:t>Principio de consentimento. Réxime xeral do consentimento</a:t>
            </a:r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609480" y="1600200"/>
            <a:ext cx="7924320" cy="441936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/>
          <a:p>
            <a:pPr marL="339840" indent="-339480">
              <a:lnSpc>
                <a:spcPct val="100000"/>
              </a:lnSpc>
              <a:spcBef>
                <a:spcPts val="799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Cando é necesario</a:t>
            </a: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  <a:p>
            <a:pPr marL="339840" indent="-339480">
              <a:lnSpc>
                <a:spcPct val="100000"/>
              </a:lnSpc>
              <a:spcBef>
                <a:spcPts val="799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Quen debe consentir:</a:t>
            </a: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  <a:p>
            <a:pPr lvl="1" marL="741240" indent="-283680">
              <a:lnSpc>
                <a:spcPct val="100000"/>
              </a:lnSpc>
              <a:spcBef>
                <a:spcPts val="700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2800" spc="-1" strike="noStrike">
                <a:solidFill>
                  <a:srgbClr val="000000"/>
                </a:solidFill>
                <a:latin typeface="Arial"/>
                <a:ea typeface="Microsoft YaHei"/>
              </a:rPr>
              <a:t>Maiores de 14 anos.</a:t>
            </a:r>
            <a:endParaRPr b="0" lang="en-GB" sz="2800" spc="-1" strike="noStrike">
              <a:solidFill>
                <a:srgbClr val="000000"/>
              </a:solidFill>
              <a:latin typeface="Arial"/>
            </a:endParaRPr>
          </a:p>
          <a:p>
            <a:pPr lvl="1" marL="741240" indent="-283680">
              <a:lnSpc>
                <a:spcPct val="100000"/>
              </a:lnSpc>
              <a:spcBef>
                <a:spcPts val="700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2800" spc="-1" strike="noStrike">
                <a:solidFill>
                  <a:srgbClr val="000000"/>
                </a:solidFill>
                <a:latin typeface="Arial"/>
                <a:ea typeface="Microsoft YaHei"/>
              </a:rPr>
              <a:t>Maiores 16: oferta directa aos menores de servizos da sociedade da información.</a:t>
            </a:r>
            <a:endParaRPr b="0" lang="en-GB" sz="2800" spc="-1" strike="noStrike">
              <a:solidFill>
                <a:srgbClr val="000000"/>
              </a:solidFill>
              <a:latin typeface="Arial"/>
            </a:endParaRPr>
          </a:p>
          <a:p>
            <a:pPr lvl="1" marL="741240" indent="-283680">
              <a:lnSpc>
                <a:spcPct val="100000"/>
              </a:lnSpc>
              <a:spcBef>
                <a:spcPts val="700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2800" spc="-1" strike="noStrike">
                <a:solidFill>
                  <a:srgbClr val="000000"/>
                </a:solidFill>
                <a:latin typeface="Arial"/>
                <a:ea typeface="Microsoft YaHei"/>
              </a:rPr>
              <a:t>Proxenitores non unidos por vínculo matrimonial.</a:t>
            </a:r>
            <a:endParaRPr b="0" lang="en-GB" sz="2800" spc="-1" strike="noStrike">
              <a:solidFill>
                <a:srgbClr val="000000"/>
              </a:solidFill>
              <a:latin typeface="Arial"/>
            </a:endParaRPr>
          </a:p>
          <a:p>
            <a:pPr lvl="1" marL="741240" indent="-283680">
              <a:lnSpc>
                <a:spcPct val="100000"/>
              </a:lnSpc>
              <a:spcBef>
                <a:spcPts val="700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2800" spc="-1" strike="noStrike">
                <a:solidFill>
                  <a:srgbClr val="000000"/>
                </a:solidFill>
                <a:latin typeface="Arial"/>
                <a:ea typeface="Microsoft YaHei"/>
              </a:rPr>
              <a:t>Imaxes.</a:t>
            </a:r>
            <a:endParaRPr b="0" lang="en-GB" sz="2800" spc="-1" strike="noStrike">
              <a:solidFill>
                <a:srgbClr val="000000"/>
              </a:solidFill>
              <a:latin typeface="Arial"/>
            </a:endParaRPr>
          </a:p>
          <a:p>
            <a:pPr lvl="1" marL="741240" indent="-283680">
              <a:lnSpc>
                <a:spcPct val="100000"/>
              </a:lnSpc>
              <a:spcBef>
                <a:spcPts val="700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endParaRPr b="0" lang="en-GB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195120" y="-1440"/>
            <a:ext cx="8011800" cy="1371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lang="en-GB" sz="4200" spc="-1" strike="noStrike">
                <a:solidFill>
                  <a:srgbClr val="ffffff"/>
                </a:solidFill>
                <a:latin typeface="Arial"/>
              </a:rPr>
              <a:t>Lexitimación para o tratamento</a:t>
            </a:r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609480" y="1600200"/>
            <a:ext cx="7921440" cy="4068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s-ES" sz="3200" spc="-1" strike="noStrike">
                <a:latin typeface="Arial"/>
              </a:rPr>
              <a:t>1. Consentimento</a:t>
            </a:r>
            <a:endParaRPr b="0" lang="es-ES" sz="3200" spc="-1" strike="noStrike">
              <a:latin typeface="Arial"/>
            </a:endParaRPr>
          </a:p>
          <a:p>
            <a:pPr algn="ctr"/>
            <a:r>
              <a:rPr b="0" lang="es-ES" sz="3200" spc="-1" strike="noStrike">
                <a:latin typeface="Arial"/>
              </a:rPr>
              <a:t>2. Relación contractual</a:t>
            </a:r>
            <a:endParaRPr b="0" lang="es-ES" sz="3200" spc="-1" strike="noStrike">
              <a:latin typeface="Arial"/>
            </a:endParaRPr>
          </a:p>
          <a:p>
            <a:pPr algn="ctr"/>
            <a:r>
              <a:rPr b="0" lang="es-ES" sz="3200" spc="-1" strike="noStrike">
                <a:latin typeface="Arial"/>
              </a:rPr>
              <a:t>3. Obriga legal ou cumprimento misión interese público</a:t>
            </a:r>
            <a:endParaRPr b="0" lang="es-ES" sz="3200" spc="-1" strike="noStrike">
              <a:latin typeface="Arial"/>
            </a:endParaRPr>
          </a:p>
          <a:p>
            <a:pPr algn="ctr"/>
            <a:r>
              <a:rPr b="0" lang="es-ES" sz="3200" spc="-1" strike="noStrike">
                <a:latin typeface="Arial"/>
              </a:rPr>
              <a:t>4. Interese vital (saúde)</a:t>
            </a:r>
            <a:endParaRPr b="0" lang="es-ES" sz="3200" spc="-1" strike="noStrike">
              <a:latin typeface="Arial"/>
            </a:endParaRPr>
          </a:p>
          <a:p>
            <a:pPr algn="ctr"/>
            <a:r>
              <a:rPr b="0" lang="es-ES" sz="3200" spc="-1" strike="noStrike">
                <a:latin typeface="Arial"/>
              </a:rPr>
              <a:t>5. Interese lexítimo</a:t>
            </a:r>
            <a:endParaRPr b="0" lang="es-ES" sz="32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195120" y="-1440"/>
            <a:ext cx="8015040" cy="137448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 anchor="ctr"/>
          <a:p>
            <a:pPr>
              <a:lnSpc>
                <a:spcPct val="100000"/>
              </a:lnSpc>
            </a:pPr>
            <a:r>
              <a:rPr b="1" i="1" lang="en-GB" sz="3200" spc="-1" strike="noStrike">
                <a:solidFill>
                  <a:srgbClr val="ffffff"/>
                </a:solidFill>
                <a:latin typeface="Arial"/>
                <a:ea typeface="Microsoft YaHei"/>
              </a:rPr>
              <a:t>Excepcións á necesidade de consentimento no ámbito educativo</a:t>
            </a:r>
            <a:endParaRPr b="0" lang="en-GB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609480" y="1600200"/>
            <a:ext cx="7924320" cy="441936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/>
          <a:p>
            <a:pPr marL="343080" indent="-340920">
              <a:lnSpc>
                <a:spcPct val="100000"/>
              </a:lnSpc>
              <a:spcBef>
                <a:spcPts val="799"/>
              </a:spcBef>
            </a:pPr>
            <a:r>
              <a:rPr b="1" lang="en-GB" sz="1600" spc="-1" strike="noStrike">
                <a:solidFill>
                  <a:srgbClr val="000000"/>
                </a:solidFill>
                <a:latin typeface="Arial"/>
                <a:ea typeface="Microsoft YaHei"/>
              </a:rPr>
              <a:t>Disposición adicional vixésimo terceira da LOE:</a:t>
            </a:r>
            <a:endParaRPr b="0" lang="en-GB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0920">
              <a:lnSpc>
                <a:spcPct val="100000"/>
              </a:lnSpc>
              <a:spcBef>
                <a:spcPts val="799"/>
              </a:spcBef>
            </a:pPr>
            <a:r>
              <a:rPr b="0" i="1" lang="en-GB" sz="1600" spc="-1" strike="noStrike">
                <a:solidFill>
                  <a:srgbClr val="000000"/>
                </a:solidFill>
                <a:latin typeface="Arial"/>
                <a:ea typeface="Microsoft YaHei"/>
              </a:rPr>
              <a:t>“</a:t>
            </a:r>
            <a:r>
              <a:rPr b="0" i="1" lang="en-GB" sz="1600" spc="-1" strike="noStrike">
                <a:solidFill>
                  <a:srgbClr val="000000"/>
                </a:solidFill>
                <a:latin typeface="Arial"/>
                <a:ea typeface="Microsoft YaHei"/>
              </a:rPr>
              <a:t>1. Os centros docentes poderán solicitar os datos persoais do seu alumnado que sexan necesarios para o exercicio da súa función educativa. Os devanditos datos poderán facer referencia á orixe e ambiente familiar e social, a características ou condicións persoais, ao desenvolvemento e resultados da súa escolarización, así como a aquelas outras circunstancias cuxo coñecemento sexa necesario para a educación e orientación dos alumnos.</a:t>
            </a:r>
            <a:endParaRPr b="0" lang="en-GB" sz="1600" spc="-1" strike="noStrike">
              <a:solidFill>
                <a:srgbClr val="000000"/>
              </a:solidFill>
              <a:latin typeface="Arial"/>
            </a:endParaRPr>
          </a:p>
          <a:p>
            <a:pPr marL="343080" indent="-340920">
              <a:lnSpc>
                <a:spcPct val="100000"/>
              </a:lnSpc>
              <a:spcBef>
                <a:spcPts val="799"/>
              </a:spcBef>
            </a:pPr>
            <a:r>
              <a:rPr b="0" i="1" lang="en-GB" sz="1600" spc="-1" strike="noStrike">
                <a:solidFill>
                  <a:srgbClr val="000000"/>
                </a:solidFill>
                <a:latin typeface="Arial"/>
                <a:ea typeface="Microsoft YaHei"/>
              </a:rPr>
              <a:t>2. Os pais ou titores e os propios alumnos deberán colaborar na obtención da información á que fai referencia este artigo. A incorporación dun alumno a un centro docente supoñerá o consentimento para o tratamento dos seus datos e, no seu caso, a cesión de datos procedentes do centro no que estivese escolarizado con anterioridade, nos termos establecidos na lexislación sobre protección de datos. En todo caso, a información á que se refire este apartado será a estritamente necesaria para a función docente e orientadora, non podendo tratarse con fins diferentes do educativo sen consentimento expreso.”</a:t>
            </a:r>
            <a:endParaRPr b="0" lang="en-GB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195120" y="-1440"/>
            <a:ext cx="8015040" cy="137448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 anchor="ctr"/>
          <a:p>
            <a:pPr>
              <a:lnSpc>
                <a:spcPct val="100000"/>
              </a:lnSpc>
            </a:pPr>
            <a:r>
              <a:rPr b="1" i="1" lang="en-GB" sz="4200" spc="-1" strike="noStrike">
                <a:solidFill>
                  <a:srgbClr val="ffffff"/>
                </a:solidFill>
                <a:latin typeface="Arial"/>
                <a:ea typeface="Microsoft YaHei"/>
              </a:rPr>
              <a:t>Exercicio da patria potestade</a:t>
            </a:r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534960" y="1260360"/>
            <a:ext cx="7924320" cy="486360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/>
          <a:p>
            <a:pPr marL="341280" indent="-339480">
              <a:lnSpc>
                <a:spcPct val="100000"/>
              </a:lnSpc>
              <a:spcBef>
                <a:spcPts val="799"/>
              </a:spcBef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  <a:ea typeface="Microsoft YaHei"/>
              </a:rPr>
              <a:t>Artigo 156 do Código civil:</a:t>
            </a: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  <a:p>
            <a:pPr marL="341280" indent="-339480">
              <a:lnSpc>
                <a:spcPct val="100000"/>
              </a:lnSpc>
              <a:spcBef>
                <a:spcPts val="799"/>
              </a:spcBef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  <a:ea typeface="Microsoft YaHei"/>
              </a:rPr>
              <a:t>“ </a:t>
            </a:r>
            <a:r>
              <a:rPr b="0" i="1" lang="en-GB" sz="1400" spc="-1" strike="noStrike">
                <a:solidFill>
                  <a:srgbClr val="000000"/>
                </a:solidFill>
                <a:latin typeface="Arial"/>
                <a:ea typeface="Microsoft YaHei"/>
              </a:rPr>
              <a:t>A patria potestade exercerase conxuntamente por ambos proxenitores ou por un só co consentimento expreso ou tácito do outro. Serán válidos os actos que realice un deles conforme ao uso social e ás circunstancias ou en situacións de urxente necesidade.</a:t>
            </a: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  <a:p>
            <a:pPr marL="341280" indent="-339480">
              <a:lnSpc>
                <a:spcPct val="100000"/>
              </a:lnSpc>
              <a:spcBef>
                <a:spcPts val="799"/>
              </a:spcBef>
            </a:pPr>
            <a:r>
              <a:rPr b="0" i="1" lang="en-GB" sz="1400" spc="-1" strike="noStrike">
                <a:solidFill>
                  <a:srgbClr val="000000"/>
                </a:solidFill>
                <a:latin typeface="Arial"/>
                <a:ea typeface="Microsoft YaHei"/>
              </a:rPr>
              <a:t>En caso de desacordo, calquera dos dous poderá acudir ao xuíz, quen, despois de oír a ambos e ao fillo se tivese suficiente madurez e, en todo caso, se fose maior de doce anos, atribuirá a facultade de decidir ao pai ou á nai. Se os desacordos fosen reiterados ou concorrese calquera outra causa que entorpeza gravemente o exercicio da patria potestade, poderá atribuíla total ou parcialmente a un dos pais ou distribuír entre eles as súas funcións. Esta medida terá vixencia durante o prazo que se fixe, que non poderá nunca exceder de dous anos.</a:t>
            </a: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  <a:p>
            <a:pPr marL="341280" indent="-339480">
              <a:lnSpc>
                <a:spcPct val="100000"/>
              </a:lnSpc>
              <a:spcBef>
                <a:spcPts val="799"/>
              </a:spcBef>
            </a:pPr>
            <a:r>
              <a:rPr b="1" i="1" lang="en-GB" sz="1400" spc="-1" strike="noStrike">
                <a:solidFill>
                  <a:srgbClr val="000000"/>
                </a:solidFill>
                <a:latin typeface="Arial"/>
                <a:ea typeface="Microsoft YaHei"/>
              </a:rPr>
              <a:t>Nos supostos dos parágrafos anteriores, respecto de terceiros de boa fe, presumirase que cada un dos proxenitores actúa no exercicio ordinario da patria potestade co consentimento do outro.</a:t>
            </a: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  <a:p>
            <a:pPr marL="341280" indent="-339480">
              <a:lnSpc>
                <a:spcPct val="100000"/>
              </a:lnSpc>
              <a:spcBef>
                <a:spcPts val="799"/>
              </a:spcBef>
            </a:pPr>
            <a:r>
              <a:rPr b="0" i="1" lang="en-GB" sz="1400" spc="-1" strike="noStrike">
                <a:solidFill>
                  <a:srgbClr val="000000"/>
                </a:solidFill>
                <a:latin typeface="Arial"/>
                <a:ea typeface="Microsoft YaHei"/>
              </a:rPr>
              <a:t>En defecto ou por ausencia, incapacidade ou imposibilidade dun dos pais, a patria potestade será exercida exclusivamente polo outro.</a:t>
            </a: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  <a:p>
            <a:pPr marL="341280" indent="-339480">
              <a:lnSpc>
                <a:spcPct val="100000"/>
              </a:lnSpc>
              <a:spcBef>
                <a:spcPts val="799"/>
              </a:spcBef>
            </a:pPr>
            <a:r>
              <a:rPr b="0" i="1" lang="en-GB" sz="1400" spc="-1" strike="noStrike">
                <a:solidFill>
                  <a:srgbClr val="000000"/>
                </a:solidFill>
                <a:latin typeface="Arial"/>
                <a:ea typeface="Microsoft YaHei"/>
              </a:rPr>
              <a:t>Se os pais viven separados, a patria potestade exercerase por aquel con quen o fillo conviva. Con todo, o xuíz, a solicitude fundada do outro proxenitor, poderá, en interese do fillo, atribuír ao solicitante a patria potestade para que a exerza conxuntamente co outro proxenitor ou distribuír entre o pai e a nai as funcións inherentes ao seu exercicio.</a:t>
            </a:r>
            <a:r>
              <a:rPr b="0" lang="en-GB" sz="1400" spc="-1" strike="noStrike">
                <a:solidFill>
                  <a:srgbClr val="000000"/>
                </a:solidFill>
                <a:latin typeface="Arial"/>
                <a:ea typeface="Microsoft YaHei"/>
              </a:rPr>
              <a:t>”</a:t>
            </a: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195120" y="-1440"/>
            <a:ext cx="8015040" cy="137448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 anchor="ctr"/>
          <a:p>
            <a:pPr>
              <a:lnSpc>
                <a:spcPct val="100000"/>
              </a:lnSpc>
            </a:pPr>
            <a:r>
              <a:rPr b="1" i="1" lang="en-GB" sz="3600" spc="-1" strike="noStrike">
                <a:solidFill>
                  <a:srgbClr val="ffffff"/>
                </a:solidFill>
                <a:latin typeface="Arial"/>
                <a:ea typeface="Microsoft YaHei"/>
              </a:rPr>
              <a:t>Consideracións especias sobre os datos de saúde</a:t>
            </a:r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609480" y="1600200"/>
            <a:ext cx="7924320" cy="441936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/>
          <a:p>
            <a:pPr marL="339840" indent="-339480">
              <a:lnSpc>
                <a:spcPct val="100000"/>
              </a:lnSpc>
              <a:spcBef>
                <a:spcPts val="799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i="1" lang="en-GB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¿Que debe coñecer cada membro da comunidade educativa?</a:t>
            </a: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  <a:p>
            <a:pPr marL="339840" indent="-339480">
              <a:lnSpc>
                <a:spcPct val="100000"/>
              </a:lnSpc>
              <a:spcBef>
                <a:spcPts val="799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i="1" lang="en-GB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¿Como articulamos a protección de datos coa necesidade de atender aspectos de saúde do alumnado?</a:t>
            </a: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  <a:p>
            <a:pPr marL="341280" indent="-339480">
              <a:lnSpc>
                <a:spcPct val="100000"/>
              </a:lnSpc>
              <a:spcBef>
                <a:spcPts val="799"/>
              </a:spcBef>
            </a:pP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195120" y="-1440"/>
            <a:ext cx="8015040" cy="137448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 anchor="ctr"/>
          <a:p>
            <a:pPr>
              <a:lnSpc>
                <a:spcPct val="100000"/>
              </a:lnSpc>
            </a:pPr>
            <a:r>
              <a:rPr b="1" i="1" lang="en-GB" sz="2800" spc="-1" strike="noStrike">
                <a:solidFill>
                  <a:srgbClr val="ffffff"/>
                </a:solidFill>
                <a:latin typeface="Arial"/>
                <a:ea typeface="Microsoft YaHei"/>
              </a:rPr>
              <a:t>Comunicacións a outras administracións públicas ou institucións</a:t>
            </a:r>
            <a:endParaRPr b="0" lang="en-GB" sz="2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609480" y="1600200"/>
            <a:ext cx="7924320" cy="442080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/>
          <a:p>
            <a:pPr marL="339840" indent="-339480">
              <a:lnSpc>
                <a:spcPct val="100000"/>
              </a:lnSpc>
              <a:spcBef>
                <a:spcPts val="799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Cambio de centro educativo</a:t>
            </a:r>
            <a:endParaRPr b="0" lang="en-GB" sz="1800" spc="-1" strike="noStrike">
              <a:solidFill>
                <a:srgbClr val="000000"/>
              </a:solidFill>
              <a:latin typeface="Arial"/>
            </a:endParaRPr>
          </a:p>
          <a:p>
            <a:pPr marL="339840" indent="-339480">
              <a:lnSpc>
                <a:spcPct val="100000"/>
              </a:lnSpc>
              <a:spcBef>
                <a:spcPts val="799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Cesión ao Defensor del Pueblo, ao Ministerio Fiscal, aos xuíces ou tribunais ou ao Tribunal de Cuentas, no exercicio das funcións que ten atribuídas, ou a institucións autonómicas con funcións análogas ao Defensor del Pueblo ou ao Tribunal de Cuentas</a:t>
            </a:r>
            <a:endParaRPr b="0" lang="en-GB" sz="1800" spc="-1" strike="noStrike">
              <a:solidFill>
                <a:srgbClr val="000000"/>
              </a:solidFill>
              <a:latin typeface="Arial"/>
            </a:endParaRPr>
          </a:p>
          <a:p>
            <a:pPr marL="339840" indent="-339480">
              <a:lnSpc>
                <a:spcPct val="100000"/>
              </a:lnSpc>
              <a:spcBef>
                <a:spcPts val="799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Equipos de Orientación Específicos</a:t>
            </a:r>
            <a:endParaRPr b="0" lang="en-GB" sz="1800" spc="-1" strike="noStrike">
              <a:solidFill>
                <a:srgbClr val="000000"/>
              </a:solidFill>
              <a:latin typeface="Arial"/>
            </a:endParaRPr>
          </a:p>
          <a:p>
            <a:pPr marL="339840" indent="-339480">
              <a:lnSpc>
                <a:spcPct val="100000"/>
              </a:lnSpc>
              <a:spcBef>
                <a:spcPts val="799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Cesión a outras administracións (servizos de benestar, servizos sanitarios etc)</a:t>
            </a:r>
            <a:endParaRPr b="0" lang="en-GB" sz="1800" spc="-1" strike="noStrike">
              <a:solidFill>
                <a:srgbClr val="000000"/>
              </a:solidFill>
              <a:latin typeface="Arial"/>
            </a:endParaRPr>
          </a:p>
          <a:p>
            <a:pPr lvl="1" marL="739800" indent="-282240">
              <a:lnSpc>
                <a:spcPct val="100000"/>
              </a:lnSpc>
              <a:spcBef>
                <a:spcPts val="700"/>
              </a:spcBef>
              <a:buClr>
                <a:srgbClr val="99ccff"/>
              </a:buClr>
              <a:buSzPct val="70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Servizos de menores</a:t>
            </a:r>
            <a:endParaRPr b="0" lang="en-GB" sz="1800" spc="-1" strike="noStrike">
              <a:solidFill>
                <a:srgbClr val="000000"/>
              </a:solidFill>
              <a:latin typeface="Arial"/>
            </a:endParaRPr>
          </a:p>
          <a:p>
            <a:pPr lvl="1" marL="739800" indent="-282240">
              <a:lnSpc>
                <a:spcPct val="100000"/>
              </a:lnSpc>
              <a:spcBef>
                <a:spcPts val="700"/>
              </a:spcBef>
              <a:buClr>
                <a:srgbClr val="99ccff"/>
              </a:buClr>
              <a:buSzPct val="70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Servizos sociais</a:t>
            </a:r>
            <a:endParaRPr b="0" lang="en-GB" sz="1800" spc="-1" strike="noStrike">
              <a:solidFill>
                <a:srgbClr val="000000"/>
              </a:solidFill>
              <a:latin typeface="Arial"/>
            </a:endParaRPr>
          </a:p>
          <a:p>
            <a:pPr lvl="1" marL="739800" indent="-282240">
              <a:lnSpc>
                <a:spcPct val="100000"/>
              </a:lnSpc>
              <a:spcBef>
                <a:spcPts val="700"/>
              </a:spcBef>
              <a:buClr>
                <a:srgbClr val="99ccff"/>
              </a:buClr>
              <a:buSzPct val="70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Forzas e Corpos de Seguridade</a:t>
            </a:r>
            <a:endParaRPr b="0" lang="en-GB" sz="1800" spc="-1" strike="noStrike">
              <a:solidFill>
                <a:srgbClr val="000000"/>
              </a:solidFill>
              <a:latin typeface="Arial"/>
            </a:endParaRPr>
          </a:p>
          <a:p>
            <a:pPr lvl="1" marL="739800" indent="-282240">
              <a:lnSpc>
                <a:spcPct val="100000"/>
              </a:lnSpc>
              <a:spcBef>
                <a:spcPts val="700"/>
              </a:spcBef>
              <a:buClr>
                <a:srgbClr val="99ccff"/>
              </a:buClr>
              <a:buSzPct val="70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Servizos sanitarios</a:t>
            </a:r>
            <a:endParaRPr b="0" lang="en-GB" sz="1800" spc="-1" strike="noStrike">
              <a:solidFill>
                <a:srgbClr val="000000"/>
              </a:solidFill>
              <a:latin typeface="Arial"/>
            </a:endParaRPr>
          </a:p>
          <a:p>
            <a:pPr marL="339840" indent="-339480">
              <a:lnSpc>
                <a:spcPct val="100000"/>
              </a:lnSpc>
              <a:spcBef>
                <a:spcPts val="799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Cesión a entidades ou asociacións</a:t>
            </a:r>
            <a:endParaRPr b="0" lang="en-GB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195120" y="-1440"/>
            <a:ext cx="8015040" cy="137448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 anchor="ctr"/>
          <a:p>
            <a:pPr>
              <a:lnSpc>
                <a:spcPct val="100000"/>
              </a:lnSpc>
            </a:pPr>
            <a:r>
              <a:rPr b="1" i="1" lang="en-GB" sz="4200" spc="-1" strike="noStrike">
                <a:solidFill>
                  <a:srgbClr val="ffffff"/>
                </a:solidFill>
                <a:latin typeface="Arial"/>
                <a:ea typeface="Microsoft YaHei"/>
              </a:rPr>
              <a:t>Contratos con terceiros</a:t>
            </a:r>
            <a:endParaRPr b="0" lang="en-GB" sz="4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609480" y="1600200"/>
            <a:ext cx="7924320" cy="441936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/>
          <a:p>
            <a:pPr marL="339840" indent="-3394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</a:pPr>
            <a:r>
              <a:rPr b="0" lang="en-GB" sz="2800" spc="-1" strike="noStrike">
                <a:solidFill>
                  <a:srgbClr val="000000"/>
                </a:solidFill>
                <a:latin typeface="Arial"/>
                <a:ea typeface="Microsoft YaHei"/>
              </a:rPr>
              <a:t>Celebración de contratos de servizos con terceiros que NON impliquen o tratamento de datos de carácter persoal </a:t>
            </a:r>
            <a:endParaRPr b="0" lang="en-GB" sz="2800" spc="-1" strike="noStrike">
              <a:solidFill>
                <a:srgbClr val="000000"/>
              </a:solidFill>
              <a:latin typeface="Arial"/>
            </a:endParaRPr>
          </a:p>
          <a:p>
            <a:pPr marL="339840" indent="-3394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</a:pPr>
            <a:r>
              <a:rPr b="0" lang="en-GB" sz="2800" spc="-1" strike="noStrike">
                <a:solidFill>
                  <a:srgbClr val="000000"/>
                </a:solidFill>
                <a:latin typeface="Arial"/>
                <a:ea typeface="Microsoft YaHei"/>
              </a:rPr>
              <a:t>Celebración de contratos de servizos con terceiros que impliquen o tratamento de datos de carácter persoal: non necesaria autorización.</a:t>
            </a:r>
            <a:endParaRPr b="0" lang="en-GB" sz="2800" spc="-1" strike="noStrike">
              <a:solidFill>
                <a:srgbClr val="000000"/>
              </a:solidFill>
              <a:latin typeface="Arial"/>
            </a:endParaRPr>
          </a:p>
          <a:p>
            <a:pPr marL="339840" indent="-3394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</a:pPr>
            <a:r>
              <a:rPr b="0" lang="en-GB" sz="2800" spc="-1" strike="noStrike">
                <a:solidFill>
                  <a:srgbClr val="000000"/>
                </a:solidFill>
                <a:latin typeface="Arial"/>
                <a:ea typeface="Microsoft YaHei"/>
              </a:rPr>
              <a:t>Celebración de contratos de servizos con terceiros que impliquen o tratamento de datos de carácter persoal: casos nos que é necesaria a autorización</a:t>
            </a:r>
            <a:endParaRPr b="0" lang="en-GB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195120" y="-1440"/>
            <a:ext cx="8015040" cy="137448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 anchor="ctr"/>
          <a:p>
            <a:pPr>
              <a:lnSpc>
                <a:spcPct val="100000"/>
              </a:lnSpc>
            </a:pPr>
            <a:r>
              <a:rPr b="1" i="1" lang="en-GB" sz="3200" spc="-1" strike="noStrike">
                <a:solidFill>
                  <a:srgbClr val="ffffff"/>
                </a:solidFill>
                <a:latin typeface="Arial"/>
                <a:ea typeface="Microsoft YaHei"/>
              </a:rPr>
              <a:t>Deber de sixilo e confidencialidade</a:t>
            </a:r>
            <a:endParaRPr b="0" lang="en-GB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609480" y="1600200"/>
            <a:ext cx="7924320" cy="4419360"/>
          </a:xfrm>
          <a:prstGeom prst="rect">
            <a:avLst/>
          </a:prstGeom>
          <a:noFill/>
          <a:ln w="9360">
            <a:noFill/>
          </a:ln>
        </p:spPr>
        <p:txBody>
          <a:bodyPr lIns="90000" rIns="90000" tIns="46800" bIns="46800"/>
          <a:p>
            <a:pPr marL="339840" indent="-339480">
              <a:lnSpc>
                <a:spcPct val="100000"/>
              </a:lnSpc>
              <a:spcBef>
                <a:spcPts val="799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Deber de sixilo dos empregados públicos: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lvl="1" marL="739800" indent="-282240">
              <a:lnSpc>
                <a:spcPct val="100000"/>
              </a:lnSpc>
              <a:spcBef>
                <a:spcPts val="700"/>
              </a:spcBef>
              <a:buClr>
                <a:srgbClr val="99ccff"/>
              </a:buClr>
              <a:buSzPct val="70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Artigo 74 da Lei 2/2015, do 29 de abril, do emprego público de Galicia.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lvl="1" marL="739800" indent="-282240">
              <a:lnSpc>
                <a:spcPct val="100000"/>
              </a:lnSpc>
              <a:spcBef>
                <a:spcPts val="700"/>
              </a:spcBef>
              <a:buClr>
                <a:srgbClr val="99ccff"/>
              </a:buClr>
              <a:buSzPct val="70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Disposición adicional vixésimo terceira da LOE.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lvl="1" marL="739800" indent="-282240">
              <a:lnSpc>
                <a:spcPct val="100000"/>
              </a:lnSpc>
              <a:spcBef>
                <a:spcPts val="700"/>
              </a:spcBef>
              <a:buClr>
                <a:srgbClr val="99ccff"/>
              </a:buClr>
              <a:buSzPct val="70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Artigo 10 da LOPD. 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marL="339840" indent="-339480">
              <a:lnSpc>
                <a:spcPct val="100000"/>
              </a:lnSpc>
              <a:spcBef>
                <a:spcPts val="799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Deber de sixilo doutras persoas que poidan ter acceso aos datos: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lvl="1" marL="739800" indent="-282240">
              <a:lnSpc>
                <a:spcPct val="100000"/>
              </a:lnSpc>
              <a:spcBef>
                <a:spcPts val="700"/>
              </a:spcBef>
              <a:buClr>
                <a:srgbClr val="99ccff"/>
              </a:buClr>
              <a:buSzPct val="70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Persoas con acceso aos datos como consecuencia de calquera tipo de prestación de servizo contratado polo centro.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lvl="1" marL="739800" indent="-282240">
              <a:lnSpc>
                <a:spcPct val="100000"/>
              </a:lnSpc>
              <a:spcBef>
                <a:spcPts val="700"/>
              </a:spcBef>
              <a:buClr>
                <a:srgbClr val="99ccff"/>
              </a:buClr>
              <a:buSzPct val="70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Persoas que poden ter acceso como membros de órganos colexiados ou como colaboradores.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marL="339840" indent="-339480">
              <a:lnSpc>
                <a:spcPct val="100000"/>
              </a:lnSpc>
              <a:spcBef>
                <a:spcPts val="799"/>
              </a:spcBef>
              <a:buClr>
                <a:srgbClr val="996666"/>
              </a:buClr>
              <a:buSzPct val="80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Deber de sixilo de familias e alumnado.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</TotalTime>
  <Application>LibreOffice/6.0.1.1$Windows_X86_64 LibreOffice_project/60bfb1526849283ce2491346ed2aa51c465abfe6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2015-10-22T17:04:02Z</dcterms:created>
  <dc:creator>Consellería de Educación e Ord. Univeristaria</dc:creator>
  <dc:description/>
  <dc:language>es-ES</dc:language>
  <cp:lastModifiedBy/>
  <cp:lastPrinted>2018-07-11T11:44:40Z</cp:lastPrinted>
  <dcterms:modified xsi:type="dcterms:W3CDTF">2018-07-11T11:44:32Z</dcterms:modified>
  <cp:revision>29</cp:revision>
  <dc:subject/>
  <dc:title>Protección de datos nos centros educativos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PresentationFormat">
    <vt:lpwstr>On-screen Show (4:3)</vt:lpwstr>
  </property>
  <property fmtid="{D5CDD505-2E9C-101B-9397-08002B2CF9AE}" pid="6" name="ScaleCrop">
    <vt:bool>0</vt:bool>
  </property>
  <property fmtid="{D5CDD505-2E9C-101B-9397-08002B2CF9AE}" pid="7" name="ShareDoc">
    <vt:bool>0</vt:bool>
  </property>
</Properties>
</file>