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03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61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43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50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561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68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507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66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49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391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35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05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63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05390-8AC7-4BFA-9CF5-D0EB409D0CB3}" type="datetimeFigureOut">
              <a:rPr lang="es-ES" smtClean="0"/>
              <a:t>06/07/2018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742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373616" cy="1143000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B0F0"/>
                </a:solidFill>
                <a:latin typeface="Arial Rounded MT Bold" panose="020F0704030504030204" pitchFamily="34" charset="0"/>
              </a:rPr>
              <a:t>AXENDA –CRONOGRAMA</a:t>
            </a:r>
            <a:br>
              <a:rPr lang="es-ES" dirty="0">
                <a:solidFill>
                  <a:srgbClr val="00B0F0"/>
                </a:solidFill>
                <a:latin typeface="Arial Rounded MT Bold" panose="020F0704030504030204" pitchFamily="34" charset="0"/>
              </a:rPr>
            </a:br>
            <a:r>
              <a:rPr lang="es-ES" dirty="0">
                <a:solidFill>
                  <a:srgbClr val="00B0F0"/>
                </a:solidFill>
                <a:latin typeface="Arial Rounded MT Bold" panose="020F0704030504030204" pitchFamily="34" charset="0"/>
              </a:rPr>
              <a:t>ANUAL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516216" y="5301208"/>
            <a:ext cx="2324944" cy="936104"/>
          </a:xfrm>
        </p:spPr>
        <p:txBody>
          <a:bodyPr>
            <a:normAutofit/>
          </a:bodyPr>
          <a:lstStyle/>
          <a:p>
            <a:r>
              <a:rPr lang="es-ES" sz="1600" dirty="0">
                <a:solidFill>
                  <a:srgbClr val="002060"/>
                </a:solidFill>
                <a:latin typeface="Joan" panose="00000400000000000000" pitchFamily="2" charset="0"/>
              </a:rPr>
              <a:t>ISAAC G.G.</a:t>
            </a:r>
          </a:p>
          <a:p>
            <a:endParaRPr lang="es-ES" sz="1600" dirty="0">
              <a:solidFill>
                <a:srgbClr val="002060"/>
              </a:solidFill>
              <a:latin typeface="Joan" panose="00000400000000000000" pitchFamily="2" charset="0"/>
            </a:endParaRPr>
          </a:p>
        </p:txBody>
      </p:sp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661248"/>
            <a:ext cx="857250" cy="704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6">
            <a:extLst>
              <a:ext uri="{FF2B5EF4-FFF2-40B4-BE49-F238E27FC236}">
                <a16:creationId xmlns:a16="http://schemas.microsoft.com/office/drawing/2014/main" id="{48D935AD-74DD-4C2D-8EDA-E381948BCEEC}"/>
              </a:ext>
            </a:extLst>
          </p:cNvPr>
          <p:cNvSpPr txBox="1"/>
          <p:nvPr/>
        </p:nvSpPr>
        <p:spPr>
          <a:xfrm>
            <a:off x="6228184" y="3258006"/>
            <a:ext cx="1656184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00B050"/>
                </a:solidFill>
              </a:rPr>
              <a:t>CURSO   18-19</a:t>
            </a:r>
          </a:p>
        </p:txBody>
      </p:sp>
    </p:spTree>
    <p:extLst>
      <p:ext uri="{BB962C8B-B14F-4D97-AF65-F5344CB8AC3E}">
        <p14:creationId xmlns:p14="http://schemas.microsoft.com/office/powerpoint/2010/main" val="4249305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ABRIL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251125"/>
              </p:ext>
            </p:extLst>
          </p:nvPr>
        </p:nvGraphicFramePr>
        <p:xfrm>
          <a:off x="467544" y="260648"/>
          <a:ext cx="4686299" cy="2529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MES DE   ABRIL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Listaxe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prov.de</a:t>
                      </a:r>
                      <a:r>
                        <a:rPr lang="es-ES" sz="1000" dirty="0">
                          <a:effectLst/>
                        </a:rPr>
                        <a:t> admitidos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25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Reclamación á </a:t>
                      </a:r>
                      <a:r>
                        <a:rPr lang="es-ES" sz="1000" dirty="0" err="1">
                          <a:effectLst/>
                        </a:rPr>
                        <a:t>listaxe</a:t>
                      </a:r>
                      <a:r>
                        <a:rPr lang="es-ES" sz="1000" dirty="0">
                          <a:effectLst/>
                        </a:rPr>
                        <a:t> provisional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5 días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Funcionarios prácticas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informes e memoria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  <a:ea typeface="+mn-ea"/>
                        </a:rPr>
                        <a:t>Ver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anual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Selección director/a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Expoñer proxectos de dirección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Taboleiro: candidatos e horario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Prazos na Orde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extr. Claustro e Consello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repr. Comisión selección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Publicar taboleiro comisión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Anulación matrícula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30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Calendario  fin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Enviar resumo fin curso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o 30 de abril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003498"/>
              </p:ext>
            </p:extLst>
          </p:nvPr>
        </p:nvGraphicFramePr>
        <p:xfrm>
          <a:off x="4211960" y="3429000"/>
          <a:ext cx="4686299" cy="2194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           F. 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ASUNTO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effectLst/>
                        </a:rPr>
                        <a:t>Acceso por proba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+mn-lt"/>
                          <a:ea typeface="Times New Roman"/>
                        </a:rPr>
                        <a:t>Exame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Times New Roman"/>
                        </a:rPr>
                        <a:t>  C.S.</a:t>
                      </a:r>
                      <a:endParaRPr lang="es-ES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  <a:ea typeface="Times New Roman"/>
                        </a:rPr>
                        <a:t>20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Comezo</a:t>
                      </a:r>
                      <a:r>
                        <a:rPr lang="es-ES" sz="1000" dirty="0">
                          <a:effectLst/>
                        </a:rPr>
                        <a:t> período </a:t>
                      </a:r>
                      <a:r>
                        <a:rPr lang="es-ES" sz="1000" dirty="0" err="1">
                          <a:effectLst/>
                        </a:rPr>
                        <a:t>ord</a:t>
                      </a:r>
                      <a:r>
                        <a:rPr lang="es-ES" sz="1000" dirty="0">
                          <a:effectLst/>
                        </a:rPr>
                        <a:t>/extraordinario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trimestre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avaliació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Acceso por proba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Realización probas C.S.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 (Ver convocatoria anual)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Horarios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Novos horarios profesores (FCT)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3º trimestre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Informe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 mes </a:t>
                      </a:r>
                      <a:r>
                        <a:rPr lang="es-ES" sz="1000" dirty="0" err="1">
                          <a:effectLst/>
                        </a:rPr>
                        <a:t>despois</a:t>
                      </a:r>
                      <a:r>
                        <a:rPr lang="es-ES" sz="1000" dirty="0">
                          <a:effectLst/>
                        </a:rPr>
                        <a:t> da FCT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3AC68B01-382B-42EC-B106-AAA068A1CC24}"/>
              </a:ext>
            </a:extLst>
          </p:cNvPr>
          <p:cNvSpPr txBox="1"/>
          <p:nvPr/>
        </p:nvSpPr>
        <p:spPr>
          <a:xfrm>
            <a:off x="5796136" y="1988840"/>
            <a:ext cx="2448272" cy="52322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rgbClr val="00B050"/>
                </a:solidFill>
              </a:rPr>
              <a:t>Vacacións</a:t>
            </a:r>
            <a:r>
              <a:rPr lang="es-ES" sz="1400" dirty="0">
                <a:solidFill>
                  <a:srgbClr val="00B050"/>
                </a:solidFill>
              </a:rPr>
              <a:t> semana Santa do 13 o  22 de Abril, ambos </a:t>
            </a:r>
            <a:r>
              <a:rPr lang="es-ES" sz="1400" dirty="0" err="1">
                <a:solidFill>
                  <a:srgbClr val="00B050"/>
                </a:solidFill>
              </a:rPr>
              <a:t>inclusives</a:t>
            </a:r>
            <a:r>
              <a:rPr lang="es-ES" sz="14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1699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MAIO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678261"/>
              </p:ext>
            </p:extLst>
          </p:nvPr>
        </p:nvGraphicFramePr>
        <p:xfrm>
          <a:off x="539552" y="692696"/>
          <a:ext cx="4686299" cy="3596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Listaxe definitiva de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15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3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Remitir á Delegación:</a:t>
                      </a:r>
                      <a:endParaRPr lang="es-ES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4795" algn="l"/>
                        </a:tabLst>
                      </a:pPr>
                      <a:r>
                        <a:rPr lang="es-ES" sz="1000">
                          <a:effectLst/>
                        </a:rPr>
                        <a:t>Listaxe de admitidos</a:t>
                      </a:r>
                      <a:endParaRPr lang="es-ES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4795" algn="l"/>
                        </a:tabLst>
                      </a:pPr>
                      <a:r>
                        <a:rPr lang="es-ES" sz="1000">
                          <a:effectLst/>
                        </a:rPr>
                        <a:t>Vacantes</a:t>
                      </a:r>
                      <a:endParaRPr lang="es-ES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4795" algn="l"/>
                        </a:tabLst>
                      </a:pPr>
                      <a:r>
                        <a:rPr lang="es-ES" sz="1000">
                          <a:effectLst/>
                        </a:rPr>
                        <a:t>Solicitudes non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 prazo de 48 horas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Libros de texto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Solicitude</a:t>
                      </a:r>
                      <a:r>
                        <a:rPr lang="es-ES" sz="1000" dirty="0">
                          <a:effectLst/>
                        </a:rPr>
                        <a:t> cambio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Elección </a:t>
                      </a:r>
                      <a:r>
                        <a:rPr lang="es-ES" sz="1000" dirty="0" err="1">
                          <a:effectLst/>
                        </a:rPr>
                        <a:t>materiais</a:t>
                      </a:r>
                      <a:r>
                        <a:rPr lang="es-ES" sz="1000" dirty="0">
                          <a:effectLst/>
                        </a:rPr>
                        <a:t> curriculares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Instrucións</a:t>
                      </a:r>
                      <a:r>
                        <a:rPr lang="es-ES" sz="1000" dirty="0">
                          <a:effectLst/>
                        </a:rPr>
                        <a:t> curso </a:t>
                      </a:r>
                      <a:r>
                        <a:rPr lang="es-ES" sz="1000" dirty="0" err="1">
                          <a:effectLst/>
                        </a:rPr>
                        <a:t>seguinte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Calendario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Publicar resolución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15 maio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Organización curso seguinte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Enquisa alumnado preferencias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pendentes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final 2º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Reclamacións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(Ver anualmente)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ABAU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Calendario e elaboración datos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Calendario CIUGA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22 data final </a:t>
                      </a:r>
                      <a:r>
                        <a:rPr lang="es-ES" sz="1000" dirty="0" err="1">
                          <a:effectLst/>
                          <a:latin typeface="Times New Roman"/>
                          <a:ea typeface="Times New Roman"/>
                        </a:rPr>
                        <a:t>Avalia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Matrícula</a:t>
                      </a:r>
                      <a:r>
                        <a:rPr lang="es-ES" sz="1200" baseline="0" dirty="0">
                          <a:effectLst/>
                          <a:latin typeface="Times New Roman"/>
                          <a:ea typeface="Times New Roman"/>
                        </a:rPr>
                        <a:t> Ordinaria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24-25-28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95559"/>
              </p:ext>
            </p:extLst>
          </p:nvPr>
        </p:nvGraphicFramePr>
        <p:xfrm>
          <a:off x="3347864" y="4581128"/>
          <a:ext cx="4686299" cy="944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           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ASUNTO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</a:rPr>
                        <a:t>Acceso por proba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Exame</a:t>
                      </a:r>
                      <a:r>
                        <a:rPr lang="es-ES" sz="1000" dirty="0"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C.M.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Axudas</a:t>
                      </a:r>
                      <a:r>
                        <a:rPr lang="es-ES" sz="1000" dirty="0">
                          <a:effectLst/>
                        </a:rPr>
                        <a:t> económicas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Convocatoria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31 días </a:t>
                      </a:r>
                      <a:r>
                        <a:rPr lang="es-ES" sz="1000" dirty="0" err="1">
                          <a:effectLst/>
                        </a:rPr>
                        <a:t>naturai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FCT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axudas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31 días naturais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extraordinarios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nacionais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165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XUÑO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469659"/>
              </p:ext>
            </p:extLst>
          </p:nvPr>
        </p:nvGraphicFramePr>
        <p:xfrm>
          <a:off x="251520" y="406545"/>
          <a:ext cx="3953787" cy="46107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1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14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857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100" dirty="0">
                          <a:effectLst/>
                        </a:rPr>
                        <a:t>SECUNDARIA</a:t>
                      </a:r>
                      <a:endParaRPr lang="es-E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TEMA XERAL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              ASUNTO 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Data límite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ABAU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Calendario e elaboración datos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Calendario CIUGA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Times New Roman"/>
                          <a:ea typeface="Times New Roman"/>
                        </a:rPr>
                        <a:t>Probas ABAU</a:t>
                      </a: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12-13-14</a:t>
                      </a: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Admisión de alumnos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 ESO/BACHARELATO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Do 25 </a:t>
                      </a:r>
                      <a:r>
                        <a:rPr lang="es-ES" sz="800" dirty="0" err="1">
                          <a:effectLst/>
                        </a:rPr>
                        <a:t>xuño</a:t>
                      </a:r>
                      <a:r>
                        <a:rPr lang="es-ES" sz="800" dirty="0">
                          <a:effectLst/>
                        </a:rPr>
                        <a:t>- 10 </a:t>
                      </a:r>
                      <a:r>
                        <a:rPr lang="es-ES" sz="800" dirty="0" err="1">
                          <a:effectLst/>
                        </a:rPr>
                        <a:t>xullo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Libros de texto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Publicar lista no </a:t>
                      </a:r>
                      <a:r>
                        <a:rPr lang="es-ES" sz="800" dirty="0" err="1">
                          <a:effectLst/>
                        </a:rPr>
                        <a:t>taboleiro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do 30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Envío copia á Inspección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Comedor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Remitir balance trimestral e anual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Convivencia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Reunión trim. Observatorios conv.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fin trimestre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157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Memoria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Emisión do informe do Claustro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Ultimo claustro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15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Estudio e informe do C. Escolar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de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Enviar copia a Inspección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8578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Avaliación ESO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Sesións de  avaliación ESO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 partir do 22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Actas das reunións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 partir do 22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Información ás familias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vacacións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Atender reclamacións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1 día lectivo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Cubrir documentos oficiais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Ata fin de mes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7157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Avaliación Bacharelato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Sesións de  avaliación 1º BACH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 partir do 22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Actas das reunións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 partir do 22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Información ás familias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vacacións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Atender reclamacións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 día lectivo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Cubrir documentos oficiais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ABAU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Matrícula nos LERD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(Ver anualmente)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Graduado ESO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Probas libres Graduado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17 (Ver anualmente)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Calendario setembro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Probas extraordinarias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Cadros de persoal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Par o próximo curso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857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Horario xeral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Proposta para o próximo curso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10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Comunicar á Inspección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do 10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295477"/>
              </p:ext>
            </p:extLst>
          </p:nvPr>
        </p:nvGraphicFramePr>
        <p:xfrm>
          <a:off x="4457701" y="3933056"/>
          <a:ext cx="4686299" cy="2621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50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MES DE   XUÑO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Acceso por proba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Realización das probas CM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 (Ver conv. Anual)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Gastos </a:t>
                      </a:r>
                      <a:r>
                        <a:rPr lang="es-ES" sz="1000" dirty="0" err="1">
                          <a:effectLst/>
                        </a:rPr>
                        <a:t>funcionamento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3ª Avaliación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Ciclos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1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e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Presentación solicitudes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25 </a:t>
                      </a:r>
                      <a:r>
                        <a:rPr lang="es-ES" sz="1000" dirty="0" err="1">
                          <a:effectLst/>
                        </a:rPr>
                        <a:t>xuño</a:t>
                      </a:r>
                      <a:r>
                        <a:rPr lang="es-ES" sz="1000" dirty="0">
                          <a:effectLst/>
                        </a:rPr>
                        <a:t> – 3 </a:t>
                      </a:r>
                      <a:r>
                        <a:rPr lang="es-ES" sz="1000" dirty="0" err="1">
                          <a:effectLst/>
                        </a:rPr>
                        <a:t>xullo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4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1ªAdxudicación e matrícula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2ºAdxudicación e matrícula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17-24 de  </a:t>
                      </a:r>
                      <a:r>
                        <a:rPr lang="es-ES" sz="1000" dirty="0" err="1">
                          <a:effectLst/>
                        </a:rPr>
                        <a:t>Xullo</a:t>
                      </a:r>
                      <a:endParaRPr lang="es-ES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27-31de </a:t>
                      </a:r>
                      <a:r>
                        <a:rPr lang="es-ES" sz="1000" dirty="0" err="1">
                          <a:effectLst/>
                          <a:latin typeface="Times New Roman"/>
                          <a:ea typeface="Times New Roman"/>
                        </a:rPr>
                        <a:t>Xullo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extraord.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Prazo extraordinario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13 out.- 14 novembro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FPB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ext. módulos pend.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Do 17 xuño ao 2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convenios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Dez días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período ord/extraordinario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C8888C4D-BB7C-4A2A-B5B0-5F5C80188CBD}"/>
              </a:ext>
            </a:extLst>
          </p:cNvPr>
          <p:cNvSpPr txBox="1"/>
          <p:nvPr/>
        </p:nvSpPr>
        <p:spPr>
          <a:xfrm>
            <a:off x="5292080" y="2132856"/>
            <a:ext cx="2448272" cy="30777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50"/>
                </a:solidFill>
              </a:rPr>
              <a:t>Último día de clase 21 de </a:t>
            </a:r>
            <a:r>
              <a:rPr lang="es-ES" sz="1400" dirty="0" err="1">
                <a:solidFill>
                  <a:srgbClr val="00B050"/>
                </a:solidFill>
              </a:rPr>
              <a:t>xuño</a:t>
            </a:r>
            <a:endParaRPr lang="es-ES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470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XULLO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541578"/>
              </p:ext>
            </p:extLst>
          </p:nvPr>
        </p:nvGraphicFramePr>
        <p:xfrm>
          <a:off x="611560" y="1700808"/>
          <a:ext cx="4686300" cy="121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MES DE   XULLO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TEMA XERAL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  ESO/BACHARELATO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Do 25 xuño- 10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Selección director/a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Proposta de cargos directivos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Memoria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a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10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actas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15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Bacharel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actas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15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984263"/>
              </p:ext>
            </p:extLst>
          </p:nvPr>
        </p:nvGraphicFramePr>
        <p:xfrm>
          <a:off x="3923928" y="3861048"/>
          <a:ext cx="4686299" cy="2133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                                           MES DE  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e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Presentación solicitudes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25 </a:t>
                      </a:r>
                      <a:r>
                        <a:rPr lang="es-ES" sz="1000" dirty="0" err="1">
                          <a:effectLst/>
                        </a:rPr>
                        <a:t>xuño</a:t>
                      </a:r>
                      <a:r>
                        <a:rPr lang="es-ES" sz="1000" dirty="0">
                          <a:effectLst/>
                        </a:rPr>
                        <a:t> – 3 </a:t>
                      </a:r>
                      <a:r>
                        <a:rPr lang="es-ES" sz="1000" dirty="0" err="1">
                          <a:effectLst/>
                        </a:rPr>
                        <a:t>xullo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Adxudicación e 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17 xuño- 31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1ª Relación de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17- 24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2ª Relación de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27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27- 31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Liberación de prazas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31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Informe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 mes despois da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extraord.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17 </a:t>
                      </a:r>
                      <a:r>
                        <a:rPr lang="es-ES" sz="1000" dirty="0" err="1">
                          <a:effectLst/>
                        </a:rPr>
                        <a:t>xuño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ao</a:t>
                      </a:r>
                      <a:r>
                        <a:rPr lang="es-ES" sz="1000" dirty="0">
                          <a:effectLst/>
                        </a:rPr>
                        <a:t> 30 </a:t>
                      </a:r>
                      <a:r>
                        <a:rPr lang="es-ES" sz="1000" dirty="0" err="1">
                          <a:effectLst/>
                        </a:rPr>
                        <a:t>setembro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119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AGOSTO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267744" y="2636912"/>
            <a:ext cx="5002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Cooper Black" panose="0208090404030B020404" pitchFamily="18" charset="0"/>
              </a:rPr>
              <a:t>APERTURA  P.I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461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859833"/>
              </p:ext>
            </p:extLst>
          </p:nvPr>
        </p:nvGraphicFramePr>
        <p:xfrm>
          <a:off x="1979712" y="637594"/>
          <a:ext cx="3383280" cy="1402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TAREFA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Expoñer no taboleiro as faltas do profesorado    (1º tres días)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Parte de faltas do profesorado                              (Antes día 5)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Parte de faltas do persoal non docente e laboral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de coordinación: Equipos ciclo, CCP, ENL, etc.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Actualizar libros e rexistros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55576" y="356265"/>
            <a:ext cx="42484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alt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TAREFAS </a:t>
            </a:r>
            <a:r>
              <a:rPr kumimoji="0" lang="gl-ES" altLang="es-ES" sz="12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MENSUAIS</a:t>
            </a:r>
            <a:r>
              <a:rPr kumimoji="0" lang="gl-ES" alt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DIRECTORES/AS</a:t>
            </a:r>
            <a:endParaRPr kumimoji="0" lang="es-ES" altLang="es-E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2276872"/>
            <a:ext cx="389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TAREFAS </a:t>
            </a:r>
            <a:r>
              <a:rPr lang="es-ES" b="1" dirty="0"/>
              <a:t>TRIMESTRAIS</a:t>
            </a:r>
            <a:r>
              <a:rPr lang="es-ES" dirty="0"/>
              <a:t>  DIRECTORES/AS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92026"/>
              </p:ext>
            </p:extLst>
          </p:nvPr>
        </p:nvGraphicFramePr>
        <p:xfrm>
          <a:off x="1962398" y="2780928"/>
          <a:ext cx="3383280" cy="1371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TAREFA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trimestral Observatorio de Convivencia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Balance trimestral de 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Claustro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Consello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de avaliación e documentos oficiais aval.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equipo actividades complementarias e extraescolares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683568" y="4293096"/>
            <a:ext cx="3822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TAREFAS </a:t>
            </a:r>
            <a:r>
              <a:rPr lang="es-ES" b="1" dirty="0"/>
              <a:t>OCASIONAIS</a:t>
            </a:r>
            <a:r>
              <a:rPr lang="es-ES" dirty="0"/>
              <a:t>  DIRECTORES/AS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89239"/>
              </p:ext>
            </p:extLst>
          </p:nvPr>
        </p:nvGraphicFramePr>
        <p:xfrm>
          <a:off x="1761103" y="4797152"/>
          <a:ext cx="3383280" cy="167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TAREFA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Faltas non xustificadas                            (7 días)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Folgas: enviar relación. Trámite de audiencia e remisión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Absentismo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Modificación calendario escolar  (15 días de antelación)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uso instalacións (15 días de antelación)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de licencias e permisos ao Xefe territorial (10 días)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act. Comp/extraescolares non previstas na PXA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de circulares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Convocar claustro  por petición 1/3 </a:t>
                      </a:r>
                      <a:r>
                        <a:rPr lang="es-ES" sz="1000" dirty="0" err="1">
                          <a:effectLst/>
                        </a:rPr>
                        <a:t>membros</a:t>
                      </a:r>
                      <a:r>
                        <a:rPr lang="es-ES" sz="1000" dirty="0">
                          <a:effectLst/>
                        </a:rPr>
                        <a:t>   (20 días- 1 mes)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241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52053" y="0"/>
            <a:ext cx="3552395" cy="36004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B0F0"/>
                </a:solidFill>
              </a:rPr>
              <a:t>SETEMBRO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90450"/>
              </p:ext>
            </p:extLst>
          </p:nvPr>
        </p:nvGraphicFramePr>
        <p:xfrm>
          <a:off x="347532" y="404664"/>
          <a:ext cx="8352928" cy="62302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80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9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7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6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430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SECUNDARIA</a:t>
                      </a:r>
                    </a:p>
                  </a:txBody>
                  <a:tcPr marL="59352" marR="59352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     TEMA XERAL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              ASUNTO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Data límite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Avaliación</a:t>
                      </a:r>
                      <a:r>
                        <a:rPr lang="es-ES" sz="800" dirty="0">
                          <a:effectLst/>
                        </a:rPr>
                        <a:t> ESO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Probas extraordinarias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  <a:latin typeface="Times New Roman"/>
                          <a:ea typeface="Times New Roman"/>
                        </a:rPr>
                        <a:t>Ata  o día  5</a:t>
                      </a: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Sesións de avaliación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  <a:latin typeface="Times New Roman"/>
                          <a:ea typeface="Times New Roman"/>
                        </a:rPr>
                        <a:t>Ata  o día  6</a:t>
                      </a: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Envío copia Actas á Inspección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Grella</a:t>
                      </a:r>
                      <a:r>
                        <a:rPr lang="es-ES" sz="800" dirty="0">
                          <a:effectLst/>
                        </a:rPr>
                        <a:t>- resumo </a:t>
                      </a:r>
                      <a:r>
                        <a:rPr lang="es-ES" sz="800" dirty="0" err="1">
                          <a:effectLst/>
                        </a:rPr>
                        <a:t>avaliación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4300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Avaliación Bacharel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Probas extraordinarias 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Do 1 ao  4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Sesións</a:t>
                      </a:r>
                      <a:r>
                        <a:rPr lang="es-ES" sz="800" dirty="0">
                          <a:effectLst/>
                        </a:rPr>
                        <a:t> de </a:t>
                      </a:r>
                      <a:r>
                        <a:rPr lang="es-ES" sz="800" dirty="0" err="1">
                          <a:effectLst/>
                        </a:rPr>
                        <a:t>avaliación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5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Reclamacións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FF0000"/>
                          </a:solidFill>
                          <a:effectLst/>
                        </a:rPr>
                        <a:t>(Ver anualmente)</a:t>
                      </a:r>
                      <a:endParaRPr lang="es-ES" sz="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Envío copia Actas á Inspección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Grella</a:t>
                      </a:r>
                      <a:r>
                        <a:rPr lang="es-ES" sz="800" dirty="0">
                          <a:effectLst/>
                        </a:rPr>
                        <a:t>- resumo </a:t>
                      </a:r>
                      <a:r>
                        <a:rPr lang="es-ES" sz="800" dirty="0" err="1">
                          <a:effectLst/>
                        </a:rPr>
                        <a:t>avaliación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ABAU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nos LERD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6  (Ver anualmente)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611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Admisión de alumnos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extraordinaria ESO/BAC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BD0383"/>
                          </a:solidFill>
                          <a:effectLst/>
                        </a:rPr>
                        <a:t>1-10</a:t>
                      </a:r>
                      <a:endParaRPr lang="es-ES" sz="800">
                        <a:solidFill>
                          <a:srgbClr val="BD0383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Solicitude</a:t>
                      </a:r>
                      <a:r>
                        <a:rPr lang="es-ES" sz="800" dirty="0">
                          <a:effectLst/>
                        </a:rPr>
                        <a:t> </a:t>
                      </a:r>
                      <a:r>
                        <a:rPr lang="es-ES" sz="800" dirty="0" err="1">
                          <a:effectLst/>
                        </a:rPr>
                        <a:t>inscrición</a:t>
                      </a:r>
                      <a:r>
                        <a:rPr lang="es-ES" sz="800" dirty="0">
                          <a:effectLst/>
                        </a:rPr>
                        <a:t> </a:t>
                      </a:r>
                      <a:r>
                        <a:rPr lang="es-ES" sz="800" baseline="0" dirty="0">
                          <a:effectLst/>
                        </a:rPr>
                        <a:t> FP BÁSICA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BD0383"/>
                          </a:solidFill>
                          <a:effectLst/>
                          <a:latin typeface="+mn-lt"/>
                          <a:ea typeface="+mn-ea"/>
                        </a:rPr>
                        <a:t>Ata</a:t>
                      </a:r>
                      <a:r>
                        <a:rPr lang="es-ES" sz="800" baseline="0" dirty="0">
                          <a:solidFill>
                            <a:srgbClr val="BD0383"/>
                          </a:solidFill>
                          <a:effectLst/>
                          <a:latin typeface="+mn-lt"/>
                          <a:ea typeface="+mn-ea"/>
                        </a:rPr>
                        <a:t> o 12</a:t>
                      </a:r>
                      <a:endParaRPr lang="es-ES" sz="800" dirty="0">
                        <a:solidFill>
                          <a:srgbClr val="BD0383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</a:t>
                      </a:r>
                      <a:r>
                        <a:rPr lang="es-ES" sz="800" baseline="0" dirty="0">
                          <a:effectLst/>
                        </a:rPr>
                        <a:t>FP BÁSICA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BD0383"/>
                          </a:solidFill>
                          <a:effectLst/>
                        </a:rPr>
                        <a:t>13-20</a:t>
                      </a:r>
                      <a:endParaRPr lang="es-ES" sz="800" dirty="0">
                        <a:solidFill>
                          <a:srgbClr val="BD0383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Seguro Escolar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Seguro Escolar (Modelo TA.1)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Ao matricularse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Cobrar e ingresar </a:t>
                      </a:r>
                      <a:r>
                        <a:rPr lang="es-ES" sz="800" dirty="0" err="1">
                          <a:effectLst/>
                        </a:rPr>
                        <a:t>Tesourería</a:t>
                      </a:r>
                      <a:r>
                        <a:rPr lang="es-ES" sz="800" dirty="0">
                          <a:effectLst/>
                        </a:rPr>
                        <a:t> X.SS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8600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Horarios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Convocar Claustro para fixar criterios elaboración horarios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1ª </a:t>
                      </a:r>
                      <a:r>
                        <a:rPr lang="es-ES" sz="800" dirty="0" err="1">
                          <a:effectLst/>
                        </a:rPr>
                        <a:t>sem</a:t>
                      </a:r>
                      <a:r>
                        <a:rPr lang="es-ES" sz="800" dirty="0">
                          <a:effectLst/>
                        </a:rPr>
                        <a:t>./48h.matrí.ext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64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Reunión extraordinaria </a:t>
                      </a:r>
                      <a:r>
                        <a:rPr lang="es-ES" sz="800" dirty="0" err="1">
                          <a:effectLst/>
                        </a:rPr>
                        <a:t>Dpts</a:t>
                      </a:r>
                      <a:r>
                        <a:rPr lang="es-ES" sz="800" dirty="0">
                          <a:effectLst/>
                        </a:rPr>
                        <a:t>. Para: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- Distribución da áreas, materias ,     cursos e </a:t>
                      </a:r>
                      <a:r>
                        <a:rPr lang="es-ES" sz="800" dirty="0" err="1">
                          <a:effectLst/>
                        </a:rPr>
                        <a:t>quendas</a:t>
                      </a:r>
                      <a:endParaRPr lang="es-ES" sz="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- Levantar acta e enviar </a:t>
                      </a:r>
                      <a:r>
                        <a:rPr lang="es-ES" sz="800" dirty="0" err="1">
                          <a:effectLst/>
                        </a:rPr>
                        <a:t>ao</a:t>
                      </a:r>
                      <a:r>
                        <a:rPr lang="es-ES" sz="800" dirty="0">
                          <a:effectLst/>
                        </a:rPr>
                        <a:t> X. </a:t>
                      </a:r>
                      <a:r>
                        <a:rPr lang="es-ES" sz="800" dirty="0" err="1">
                          <a:effectLst/>
                        </a:rPr>
                        <a:t>Est</a:t>
                      </a:r>
                      <a:r>
                        <a:rPr lang="es-ES" sz="800" dirty="0">
                          <a:effectLst/>
                        </a:rPr>
                        <a:t>.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Inmediatamente </a:t>
                      </a:r>
                      <a:r>
                        <a:rPr lang="es-ES" sz="800" dirty="0" err="1">
                          <a:effectLst/>
                        </a:rPr>
                        <a:t>despois</a:t>
                      </a:r>
                      <a:r>
                        <a:rPr lang="es-ES" sz="800" dirty="0">
                          <a:effectLst/>
                        </a:rPr>
                        <a:t> do claustro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Elaboración horarios  (X.E/CCP)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Aprobación provisional- Director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Aprobación definitiva Inspección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20 días desde </a:t>
                      </a:r>
                      <a:r>
                        <a:rPr lang="es-ES" sz="800" dirty="0" err="1">
                          <a:effectLst/>
                        </a:rPr>
                        <a:t>recepc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Exposición no taboleiro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90305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Programacións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Elaborar programacións didácticas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903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Dar a coñecer programación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do curso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Publicar criterios </a:t>
                      </a:r>
                      <a:r>
                        <a:rPr lang="es-ES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aval/promoción</a:t>
                      </a:r>
                      <a:endParaRPr lang="es-ES" sz="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do curso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  <a:latin typeface="Times New Roman"/>
                          <a:ea typeface="Times New Roman"/>
                        </a:rPr>
                        <a:t>Inicio</a:t>
                      </a:r>
                      <a:r>
                        <a:rPr lang="es-ES" sz="800" baseline="0" dirty="0">
                          <a:effectLst/>
                          <a:latin typeface="Times New Roman"/>
                          <a:ea typeface="Times New Roman"/>
                        </a:rPr>
                        <a:t> Curos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Inicio</a:t>
                      </a:r>
                      <a:r>
                        <a:rPr lang="es-ES" sz="8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actividades lectivas </a:t>
                      </a:r>
                      <a:r>
                        <a:rPr lang="es-ES" sz="800" baseline="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alumn@s</a:t>
                      </a:r>
                      <a:endParaRPr lang="es-ES" sz="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Dia</a:t>
                      </a:r>
                      <a:r>
                        <a:rPr lang="es-ES" sz="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15 (calendario</a:t>
                      </a:r>
                      <a:r>
                        <a:rPr lang="es-ES" sz="800" baseline="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escolar)</a:t>
                      </a:r>
                      <a:endParaRPr lang="es-ES" sz="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14300"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Cap. I  PXA.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Elaboración polo E. Directivo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Informada polo Claustro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Aprobada C. Escolar (resp.asp.doc)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Remitir á Inspección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Datas </a:t>
                      </a:r>
                      <a:r>
                        <a:rPr lang="es-ES" sz="800" dirty="0" err="1">
                          <a:effectLst/>
                        </a:rPr>
                        <a:t>seguintes</a:t>
                      </a:r>
                      <a:r>
                        <a:rPr lang="es-ES" sz="800" dirty="0">
                          <a:effectLst/>
                        </a:rPr>
                        <a:t>: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INCLÚE: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Plan anual (nº1)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 do 30 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Horario xeral do centro (nº 2)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 do 30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Organización comedor (nº 3)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 do 30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Organización transporte (nº 3)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 do 30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Alumnado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Elección Delegado/Subdelegado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Durante o 1º mes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Cambio </a:t>
                      </a:r>
                      <a:r>
                        <a:rPr lang="es-ES" sz="800" dirty="0" err="1">
                          <a:effectLst/>
                        </a:rPr>
                        <a:t>modalidade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Solicitude cambio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 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Seccións bilingües</a:t>
                      </a:r>
                      <a:endParaRPr lang="es-ES" sz="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 situación das sección</a:t>
                      </a:r>
                      <a:endParaRPr lang="es-ES" sz="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Antes do 30</a:t>
                      </a:r>
                      <a:endParaRPr lang="es-ES" sz="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 </a:t>
                      </a:r>
                      <a:endParaRPr lang="es-ES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65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392852"/>
              </p:ext>
            </p:extLst>
          </p:nvPr>
        </p:nvGraphicFramePr>
        <p:xfrm>
          <a:off x="1619672" y="476672"/>
          <a:ext cx="6336704" cy="57983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38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95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F. 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XERAL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ASUNTO 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Data límite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955">
                <a:tc rowSpan="1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Admisión alumnado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solicitudes FPB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1-12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9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Publicación listado admitidos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9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Matrícula FPB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13-20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1ª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adxudicac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Extra 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Matriculación 1ª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 a 7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686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solicitudes 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1-8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367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Listaxe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prov.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Solicitudes 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Reclamacións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13-17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Listaxe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definitiva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  solicitudes 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2ª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adxudicac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Extra 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Matriculación 2ª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extraord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19-21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Adxudicación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continuada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25-29</a:t>
                      </a: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99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849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Matrícula simultánea</a:t>
                      </a: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solicitudes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Matriculación</a:t>
                      </a: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25 o  28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Do 2 o 5 </a:t>
                      </a:r>
                      <a:r>
                        <a:rPr lang="es-ES" sz="10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outrubo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69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Comezo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curso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Comezo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actividades lectivas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Ver anualmente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710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Seguro Escolar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Seguro Escolar (Modelo TA.1)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Ao matricularse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Cobrar e ingresar Tesourería X.SS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Recibido o NUSS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600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FCT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Enviar convenios á inspección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Dez días antes FCT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 exención FCT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días antes inicio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00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Fragmentación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Flexibilización alumnado con NEE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 Trimestre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500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3" name="1 Título"/>
          <p:cNvSpPr txBox="1">
            <a:spLocks/>
          </p:cNvSpPr>
          <p:nvPr/>
        </p:nvSpPr>
        <p:spPr>
          <a:xfrm>
            <a:off x="5052053" y="0"/>
            <a:ext cx="3552395" cy="3600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rgbClr val="00B0F0"/>
                </a:solidFill>
              </a:rPr>
              <a:t>SETEMBRO-18</a:t>
            </a:r>
          </a:p>
        </p:txBody>
      </p:sp>
    </p:spTree>
    <p:extLst>
      <p:ext uri="{BB962C8B-B14F-4D97-AF65-F5344CB8AC3E}">
        <p14:creationId xmlns:p14="http://schemas.microsoft.com/office/powerpoint/2010/main" val="43251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508104" y="-23623"/>
            <a:ext cx="3523928" cy="86033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/>
              <a:t>OUTUBRO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14248"/>
              </p:ext>
            </p:extLst>
          </p:nvPr>
        </p:nvGraphicFramePr>
        <p:xfrm>
          <a:off x="323528" y="1124744"/>
          <a:ext cx="4686300" cy="1524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Cap. II PXA.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D.O.C  (nº 5)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20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Datos XADE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Cargar datos en XADE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Días non lectivos l. disp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Solicitar ao Xefe territorial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Material e mobiliario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Solicitar a Consellería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Historial académico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Solicitar papel timbrado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Cambios de centro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historial e inf. Indiv.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 petición dos centros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Seguro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Ingreso taxas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Títulos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Proposta de títulos ESO/BACH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774221"/>
              </p:ext>
            </p:extLst>
          </p:nvPr>
        </p:nvGraphicFramePr>
        <p:xfrm>
          <a:off x="4283968" y="3140968"/>
          <a:ext cx="4686299" cy="2499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alumnado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  <a:ea typeface="+mn-ea"/>
                        </a:rPr>
                        <a:t>Oferta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s-ES" sz="1000" baseline="0" dirty="0" err="1">
                          <a:effectLst/>
                          <a:latin typeface="+mn-lt"/>
                          <a:ea typeface="+mn-ea"/>
                        </a:rPr>
                        <a:t>prazas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vacantes en Ordinario para </a:t>
                      </a:r>
                      <a:r>
                        <a:rPr lang="es-ES" sz="1000" baseline="0" dirty="0" err="1">
                          <a:effectLst/>
                          <a:latin typeface="+mn-lt"/>
                          <a:ea typeface="+mn-ea"/>
                        </a:rPr>
                        <a:t>persoas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adultas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Do 3-6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Anulación da matrícula voluntaria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Baixa de oficio na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 partir do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  <a:ea typeface="+mn-ea"/>
                        </a:rPr>
                        <a:t>Matrícula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simultánea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Prazo</a:t>
                      </a:r>
                      <a:r>
                        <a:rPr lang="es-ES" sz="1000" dirty="0">
                          <a:effectLst/>
                        </a:rPr>
                        <a:t> extraordinario </a:t>
                      </a:r>
                      <a:r>
                        <a:rPr lang="es-ES" sz="1000" dirty="0" err="1">
                          <a:effectLst/>
                        </a:rPr>
                        <a:t>matríc</a:t>
                      </a:r>
                      <a:r>
                        <a:rPr lang="es-ES" sz="1000" dirty="0">
                          <a:effectLst/>
                        </a:rPr>
                        <a:t>.</a:t>
                      </a:r>
                      <a:r>
                        <a:rPr lang="es-ES" sz="1000" baseline="0" dirty="0">
                          <a:effectLst/>
                        </a:rPr>
                        <a:t> simultánea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  <a:ea typeface="+mn-ea"/>
                        </a:rPr>
                        <a:t>Do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 2 o 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Validación módulos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45 días comezo clases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FCT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período </a:t>
                      </a:r>
                      <a:r>
                        <a:rPr lang="es-ES" sz="1000" dirty="0" err="1">
                          <a:effectLst/>
                        </a:rPr>
                        <a:t>ord</a:t>
                      </a:r>
                      <a:r>
                        <a:rPr lang="es-ES" sz="1000" dirty="0">
                          <a:effectLst/>
                        </a:rPr>
                        <a:t>/extraordinario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 meses antes </a:t>
                      </a:r>
                      <a:r>
                        <a:rPr lang="es-ES" sz="1000" dirty="0" err="1">
                          <a:effectLst/>
                        </a:rPr>
                        <a:t>avaliació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19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NOVEMB.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094568"/>
              </p:ext>
            </p:extLst>
          </p:nvPr>
        </p:nvGraphicFramePr>
        <p:xfrm>
          <a:off x="467544" y="406545"/>
          <a:ext cx="4680520" cy="44105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6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9658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SECUNDARIA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TEMA XERAL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ASUNTO 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Data límite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Cap. III P.X.A.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Prog. Activ. Complem/Extra (nº 7)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Antes 15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uso do Galego  (nº 8)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de formación prof. (nº 9)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Prog. FCT (nº 10)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2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Consellos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escolares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Renovación</a:t>
                      </a:r>
                      <a:endParaRPr lang="es-ES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Funcións da xunta electoral: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Cada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dous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anos-</a:t>
                      </a: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 calendario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Aprobar e publicar censos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Establecer calendario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Solicitar representante APA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4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Solicitar representante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concello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Solicitar rep. Org. empresariais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Ordenar o proceso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3-16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Constitución das mesas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23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Atender reclamacións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23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Proclamar candidatos electos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23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Remitir actas ao Xefe territorial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24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Funcionarios prácticas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Proposta de titores á Comisión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 final de mes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630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469023"/>
              </p:ext>
            </p:extLst>
          </p:nvPr>
        </p:nvGraphicFramePr>
        <p:xfrm>
          <a:off x="3923928" y="5013176"/>
          <a:ext cx="4896544" cy="13681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33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54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Validación módulos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45 días comezo clases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Fragmentación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Flexibilización alumnado con NEE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1º Trimestre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132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DECEMB.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06370"/>
              </p:ext>
            </p:extLst>
          </p:nvPr>
        </p:nvGraphicFramePr>
        <p:xfrm>
          <a:off x="467544" y="692696"/>
          <a:ext cx="4686299" cy="2590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Consellos escolares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Reclamación proclamación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15 días hábiles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Constitución Consello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Antes do 5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formulario resumo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Antes do 20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Balance trimestral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Peche de contas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o 31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Cubrir documentos oficiais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1º BACH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Convivencia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trim. Observatorios conv.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fin trimestre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300467"/>
              </p:ext>
            </p:extLst>
          </p:nvPr>
        </p:nvGraphicFramePr>
        <p:xfrm>
          <a:off x="3995936" y="3933056"/>
          <a:ext cx="4686299" cy="121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           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1ª Avaliación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Ciclos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Antes </a:t>
                      </a:r>
                      <a:r>
                        <a:rPr lang="es-ES" sz="1000" dirty="0" err="1">
                          <a:effectLst/>
                          <a:latin typeface="Times New Roman"/>
                          <a:ea typeface="Times New Roman"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FPBásica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”              “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convenios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Dez días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Validación módulos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Resolución director/a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2AC465E0-ADCF-4412-875B-53BFBDE8BD83}"/>
              </a:ext>
            </a:extLst>
          </p:cNvPr>
          <p:cNvSpPr txBox="1"/>
          <p:nvPr/>
        </p:nvSpPr>
        <p:spPr>
          <a:xfrm>
            <a:off x="5292080" y="2132856"/>
            <a:ext cx="2448272" cy="73866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rgbClr val="00B050"/>
                </a:solidFill>
              </a:rPr>
              <a:t>Vacacións</a:t>
            </a:r>
            <a:r>
              <a:rPr lang="es-ES" sz="1400" dirty="0">
                <a:solidFill>
                  <a:srgbClr val="00B050"/>
                </a:solidFill>
              </a:rPr>
              <a:t> </a:t>
            </a:r>
            <a:r>
              <a:rPr lang="es-ES" sz="1400" dirty="0" err="1">
                <a:solidFill>
                  <a:srgbClr val="00B050"/>
                </a:solidFill>
              </a:rPr>
              <a:t>nadal</a:t>
            </a:r>
            <a:r>
              <a:rPr lang="es-ES" sz="1400" dirty="0">
                <a:solidFill>
                  <a:srgbClr val="00B050"/>
                </a:solidFill>
              </a:rPr>
              <a:t> do 22 de </a:t>
            </a:r>
            <a:r>
              <a:rPr lang="es-ES" sz="1400" dirty="0" err="1">
                <a:solidFill>
                  <a:srgbClr val="00B050"/>
                </a:solidFill>
              </a:rPr>
              <a:t>decembro</a:t>
            </a:r>
            <a:r>
              <a:rPr lang="es-ES" sz="1400" dirty="0">
                <a:solidFill>
                  <a:srgbClr val="00B050"/>
                </a:solidFill>
              </a:rPr>
              <a:t> ata 7 </a:t>
            </a:r>
            <a:r>
              <a:rPr lang="es-ES" sz="1400" dirty="0" err="1">
                <a:solidFill>
                  <a:srgbClr val="00B050"/>
                </a:solidFill>
              </a:rPr>
              <a:t>xaneiro</a:t>
            </a:r>
            <a:r>
              <a:rPr lang="es-ES" sz="1400" dirty="0">
                <a:solidFill>
                  <a:srgbClr val="00B050"/>
                </a:solidFill>
              </a:rPr>
              <a:t>, ambos </a:t>
            </a:r>
            <a:r>
              <a:rPr lang="es-ES" sz="1400" dirty="0" err="1">
                <a:solidFill>
                  <a:srgbClr val="00B050"/>
                </a:solidFill>
              </a:rPr>
              <a:t>inclusives</a:t>
            </a:r>
            <a:r>
              <a:rPr lang="es-ES" sz="14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82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XANEIRO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461555"/>
              </p:ext>
            </p:extLst>
          </p:nvPr>
        </p:nvGraphicFramePr>
        <p:xfrm>
          <a:off x="539552" y="1124744"/>
          <a:ext cx="4686299" cy="167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Estudo pola Comisión Económica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Presentar </a:t>
                      </a:r>
                      <a:r>
                        <a:rPr lang="es-ES" sz="1000" dirty="0" err="1">
                          <a:effectLst/>
                        </a:rPr>
                        <a:t>contas</a:t>
                      </a:r>
                      <a:r>
                        <a:rPr lang="es-ES" sz="1000" dirty="0">
                          <a:effectLst/>
                        </a:rPr>
                        <a:t> C. Escolar e Claustro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Referidas ao 31 decem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certif. X duplicado ao Xefe territorial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certificación contas bancarias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31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617216"/>
              </p:ext>
            </p:extLst>
          </p:nvPr>
        </p:nvGraphicFramePr>
        <p:xfrm>
          <a:off x="4355976" y="3645024"/>
          <a:ext cx="4404360" cy="2042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03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4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Xustificación</a:t>
                      </a:r>
                      <a:r>
                        <a:rPr lang="es-ES" sz="1000" dirty="0">
                          <a:effectLst/>
                        </a:rPr>
                        <a:t> gastos F.S.E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extraordinarios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período ord/extraordinario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avaliació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Informe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 mes despois da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097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FEBREIRO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210181"/>
              </p:ext>
            </p:extLst>
          </p:nvPr>
        </p:nvGraphicFramePr>
        <p:xfrm>
          <a:off x="467544" y="813481"/>
          <a:ext cx="4686299" cy="1706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0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3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Cap. IV P.X.A.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Proxecto de orzamento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fin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Reserva de prazas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Do 1- 15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á Xef. Territorial vacantes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Publicar no taboleiro vacantes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Gastos </a:t>
                      </a:r>
                      <a:r>
                        <a:rPr lang="es-ES" sz="1000" dirty="0" err="1">
                          <a:effectLst/>
                        </a:rPr>
                        <a:t>funcionamento</a:t>
                      </a:r>
                      <a:endParaRPr lang="es-ES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??? (cando </a:t>
                      </a:r>
                      <a:r>
                        <a:rPr lang="es-ES" sz="100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chega</a:t>
                      </a: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a</a:t>
                      </a:r>
                      <a:r>
                        <a:rPr lang="es-ES" sz="1000" baseline="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notificación da Xunta)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Anteproxecto</a:t>
                      </a:r>
                      <a:r>
                        <a:rPr lang="es-ES" sz="1000" dirty="0">
                          <a:effectLst/>
                        </a:rPr>
                        <a:t> de </a:t>
                      </a:r>
                      <a:r>
                        <a:rPr lang="es-ES" sz="1000" dirty="0" err="1">
                          <a:effectLst/>
                        </a:rPr>
                        <a:t>orzamento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 prazo dun mes despois de coñecidos os créditos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Director</a:t>
                      </a:r>
                      <a:r>
                        <a:rPr lang="es-ES" sz="1000" baseline="0" dirty="0">
                          <a:solidFill>
                            <a:srgbClr val="FF0000"/>
                          </a:solidFill>
                          <a:effectLst/>
                        </a:rPr>
                        <a:t> APROBA  ORZAMENTO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Evaluación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Consello</a:t>
                      </a:r>
                      <a:r>
                        <a:rPr lang="es-ES" sz="1000" dirty="0">
                          <a:effectLst/>
                        </a:rPr>
                        <a:t> Escolar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Enviar á </a:t>
                      </a:r>
                      <a:r>
                        <a:rPr lang="es-ES" sz="1000" dirty="0" err="1">
                          <a:effectLst/>
                        </a:rPr>
                        <a:t>Xefatura</a:t>
                      </a:r>
                      <a:r>
                        <a:rPr lang="es-ES" sz="1000" dirty="0">
                          <a:effectLst/>
                        </a:rPr>
                        <a:t> territorial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249467"/>
              </p:ext>
            </p:extLst>
          </p:nvPr>
        </p:nvGraphicFramePr>
        <p:xfrm>
          <a:off x="4139952" y="2996952"/>
          <a:ext cx="4686299" cy="167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F. 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  <a:ea typeface="+mn-ea"/>
                        </a:rPr>
                        <a:t>Acceso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Ciclos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+mn-lt"/>
                          <a:ea typeface="+mn-ea"/>
                        </a:rPr>
                        <a:t>Inscipción</a:t>
                      </a:r>
                      <a:r>
                        <a:rPr lang="es-ES" sz="1000" baseline="0" dirty="0">
                          <a:effectLst/>
                          <a:latin typeface="+mn-lt"/>
                          <a:ea typeface="+mn-ea"/>
                        </a:rPr>
                        <a:t> probas C.S.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6-15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Anteproxecto</a:t>
                      </a:r>
                      <a:r>
                        <a:rPr lang="es-ES" sz="1000" dirty="0">
                          <a:effectLst/>
                        </a:rPr>
                        <a:t> de </a:t>
                      </a:r>
                      <a:r>
                        <a:rPr lang="es-ES" sz="1000" dirty="0" err="1">
                          <a:effectLst/>
                        </a:rPr>
                        <a:t>orzamento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 prazo dun mes despois de coñecidos os créditos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Director</a:t>
                      </a:r>
                      <a:r>
                        <a:rPr lang="es-ES" sz="1000" baseline="0" dirty="0">
                          <a:solidFill>
                            <a:srgbClr val="FF0000"/>
                          </a:solidFill>
                          <a:effectLst/>
                        </a:rPr>
                        <a:t> APROBA  ORZAMENTO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Evaluación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Consello</a:t>
                      </a:r>
                      <a:r>
                        <a:rPr lang="es-ES" sz="1000" dirty="0">
                          <a:effectLst/>
                        </a:rPr>
                        <a:t> Escolar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Enviar á </a:t>
                      </a:r>
                      <a:r>
                        <a:rPr lang="es-ES" sz="1000" dirty="0" err="1">
                          <a:effectLst/>
                        </a:rPr>
                        <a:t>Xefatura</a:t>
                      </a:r>
                      <a:r>
                        <a:rPr lang="es-ES" sz="1000" dirty="0">
                          <a:effectLst/>
                        </a:rPr>
                        <a:t> territorial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extraordinarios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autonómicos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38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607828" y="0"/>
            <a:ext cx="3523928" cy="8603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MARZO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644645"/>
              </p:ext>
            </p:extLst>
          </p:nvPr>
        </p:nvGraphicFramePr>
        <p:xfrm>
          <a:off x="539552" y="548680"/>
          <a:ext cx="4686299" cy="3261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-     Data límite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Admisión de alumnos ESO .-BAC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*Presentación solicitudes ADMISIÓN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</a:rPr>
                        <a:t>Cargar solicitudes no XADE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Publicar no </a:t>
                      </a:r>
                      <a:r>
                        <a:rPr lang="es-ES" sz="1000" dirty="0" err="1">
                          <a:effectLst/>
                        </a:rPr>
                        <a:t>taboleiro</a:t>
                      </a:r>
                      <a:r>
                        <a:rPr lang="es-ES" sz="1000" dirty="0">
                          <a:effectLst/>
                        </a:rPr>
                        <a:t>: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678180" algn="l"/>
                        </a:tabLst>
                      </a:pPr>
                      <a:r>
                        <a:rPr lang="es-ES" sz="1000" dirty="0">
                          <a:effectLst/>
                        </a:rPr>
                        <a:t>Normativa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678180" algn="l"/>
                        </a:tabLst>
                      </a:pPr>
                      <a:r>
                        <a:rPr lang="es-ES" sz="1000" dirty="0">
                          <a:effectLst/>
                        </a:rPr>
                        <a:t>Vacantes</a:t>
                      </a:r>
                      <a:endParaRPr lang="es-ES" sz="1200" dirty="0">
                        <a:effectLst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</a:t>
                      </a:r>
                      <a:r>
                        <a:rPr lang="es-ES" sz="1000" baseline="0" dirty="0">
                          <a:effectLst/>
                        </a:rPr>
                        <a:t> -20</a:t>
                      </a: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3 días desde prest.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o 31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Balance trimestral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Convivencia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trim. Observatorios conv.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fin trimestre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Cubrir documentos oficiais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Sesións</a:t>
                      </a:r>
                      <a:r>
                        <a:rPr lang="es-ES" sz="1000" dirty="0">
                          <a:effectLst/>
                        </a:rPr>
                        <a:t> de  </a:t>
                      </a:r>
                      <a:r>
                        <a:rPr lang="es-ES" sz="1000" dirty="0" err="1">
                          <a:effectLst/>
                        </a:rPr>
                        <a:t>avaliación</a:t>
                      </a:r>
                      <a:r>
                        <a:rPr lang="es-ES" sz="1000" dirty="0">
                          <a:effectLst/>
                        </a:rPr>
                        <a:t>  BACH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36792"/>
              </p:ext>
            </p:extLst>
          </p:nvPr>
        </p:nvGraphicFramePr>
        <p:xfrm>
          <a:off x="4211960" y="4149080"/>
          <a:ext cx="4686299" cy="121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Acceso por proba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Inscrición probas acceso GM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13-23 Ver </a:t>
                      </a:r>
                      <a:r>
                        <a:rPr lang="es-ES" sz="1000" dirty="0" err="1">
                          <a:effectLst/>
                        </a:rPr>
                        <a:t>conv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anu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2ª Avaliación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Ciclos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convenios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Dez días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48D935AD-74DD-4C2D-8EDA-E381948BCEEC}"/>
              </a:ext>
            </a:extLst>
          </p:cNvPr>
          <p:cNvSpPr txBox="1"/>
          <p:nvPr/>
        </p:nvSpPr>
        <p:spPr>
          <a:xfrm>
            <a:off x="5796136" y="2348880"/>
            <a:ext cx="2448272" cy="52322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rgbClr val="00B050"/>
                </a:solidFill>
              </a:rPr>
              <a:t>Vacacións</a:t>
            </a:r>
            <a:r>
              <a:rPr lang="es-ES" sz="1400" dirty="0">
                <a:solidFill>
                  <a:srgbClr val="00B050"/>
                </a:solidFill>
              </a:rPr>
              <a:t> semana Santa do 13 o  22 de Abril, ambos </a:t>
            </a:r>
            <a:r>
              <a:rPr lang="es-ES" sz="1400" dirty="0" err="1">
                <a:solidFill>
                  <a:srgbClr val="00B050"/>
                </a:solidFill>
              </a:rPr>
              <a:t>inclusives</a:t>
            </a:r>
            <a:r>
              <a:rPr lang="es-ES" sz="14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79399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2682</TotalTime>
  <Words>2208</Words>
  <Application>Microsoft Office PowerPoint</Application>
  <PresentationFormat>Presentación en pantalla (4:3)</PresentationFormat>
  <Paragraphs>876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Arial Rounded MT Bold</vt:lpstr>
      <vt:lpstr>Calibri</vt:lpstr>
      <vt:lpstr>Cooper Black</vt:lpstr>
      <vt:lpstr>Joan</vt:lpstr>
      <vt:lpstr>Times New Roman</vt:lpstr>
      <vt:lpstr>Wingdings</vt:lpstr>
      <vt:lpstr>Tema de Office</vt:lpstr>
      <vt:lpstr>AXENDA –CRONOGRAMA ANUAL</vt:lpstr>
      <vt:lpstr>SETEMBRO</vt:lpstr>
      <vt:lpstr>Presentación de PowerPoint</vt:lpstr>
      <vt:lpstr>OUTUBRO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XANEIRO</dc:title>
  <dc:creator>HP</dc:creator>
  <cp:lastModifiedBy>Isaac González González</cp:lastModifiedBy>
  <cp:revision>77</cp:revision>
  <dcterms:created xsi:type="dcterms:W3CDTF">2017-06-15T15:25:24Z</dcterms:created>
  <dcterms:modified xsi:type="dcterms:W3CDTF">2018-07-07T22:16:52Z</dcterms:modified>
</cp:coreProperties>
</file>