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</p:sldMasterIdLst>
  <p:notesMasterIdLst>
    <p:notesMasterId r:id="rId37"/>
  </p:notesMasterIdLst>
  <p:sldIdLst>
    <p:sldId id="256" r:id="rId8"/>
    <p:sldId id="288" r:id="rId9"/>
    <p:sldId id="295" r:id="rId10"/>
    <p:sldId id="257" r:id="rId11"/>
    <p:sldId id="290" r:id="rId12"/>
    <p:sldId id="291" r:id="rId13"/>
    <p:sldId id="285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87" r:id="rId24"/>
    <p:sldId id="276" r:id="rId25"/>
    <p:sldId id="277" r:id="rId26"/>
    <p:sldId id="278" r:id="rId27"/>
    <p:sldId id="289" r:id="rId28"/>
    <p:sldId id="286" r:id="rId29"/>
    <p:sldId id="281" r:id="rId30"/>
    <p:sldId id="282" r:id="rId31"/>
    <p:sldId id="283" r:id="rId32"/>
    <p:sldId id="284" r:id="rId33"/>
    <p:sldId id="293" r:id="rId34"/>
    <p:sldId id="294" r:id="rId35"/>
    <p:sldId id="292" r:id="rId36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Tw Cen MT" pitchFamily="32" charset="0"/>
        <a:ea typeface="Microsoft YaHei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Tw Cen MT" pitchFamily="32" charset="0"/>
        <a:ea typeface="Microsoft YaHei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Tw Cen MT" pitchFamily="32" charset="0"/>
        <a:ea typeface="Microsoft YaHei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Tw Cen MT" pitchFamily="32" charset="0"/>
        <a:ea typeface="Microsoft YaHei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Tw Cen MT" pitchFamily="32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Tw Cen MT" pitchFamily="32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Tw Cen MT" pitchFamily="32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Tw Cen MT" pitchFamily="32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Tw Cen MT" pitchFamily="32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99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Calibri" pitchFamily="32" charset="0"/>
                <a:cs typeface="Segoe UI" charset="0"/>
              </a:defRPr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3482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gl-ES" altLang="gl-ES" noProof="0" smtClean="0"/>
          </a:p>
        </p:txBody>
      </p:sp>
      <p:sp>
        <p:nvSpPr>
          <p:cNvPr id="34823" name="Text Box 6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Calibri" pitchFamily="32" charset="0"/>
                <a:cs typeface="Segoe UI" charset="0"/>
              </a:defRPr>
            </a:lvl1pPr>
          </a:lstStyle>
          <a:p>
            <a:pPr>
              <a:defRPr/>
            </a:pPr>
            <a:fld id="{F4AAAF16-C1F7-4FBE-B588-9D6264E000D2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4839236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952C2C9-C2C9-41E8-BC6A-9FD04D084713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93EED2-722D-4C12-AF15-1E07AD7595E2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4403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AA227E6-CA3C-46B7-BA6C-2FE4F41114D3}" type="slidenum">
              <a:rPr lang="es-ES" altLang="gl-ES">
                <a:latin typeface="Calibri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s-ES" altLang="gl-ES">
              <a:latin typeface="Calibri" pitchFamily="32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85EBC14-1B95-431A-93A4-6E2B85A883DA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6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4506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8CECCEA-7663-4052-9C67-6F47A230FF6E}" type="slidenum">
              <a:rPr lang="es-ES" altLang="gl-ES">
                <a:latin typeface="Calibri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s-ES" altLang="gl-ES">
              <a:latin typeface="Calibri" pitchFamily="32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AE18F3D-9F60-4AC4-9EEA-42434CE40CE3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E6251D37-0328-4E4D-A643-E3EEF8C330EF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s-ES" altLang="gl-ES">
              <a:latin typeface="Arial" charset="0"/>
            </a:endParaRP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1F35E4E-E78F-4B69-8297-F312B92C7912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s-ES" altLang="gl-ES">
              <a:latin typeface="Arial" charset="0"/>
            </a:endParaRPr>
          </a:p>
        </p:txBody>
      </p:sp>
      <p:sp>
        <p:nvSpPr>
          <p:cNvPr id="4608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6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D2D6928-454F-441E-AE7E-2916F9718A8E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90AE94C-5D57-4124-A64E-2F004D35CC2C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s-ES" altLang="gl-ES">
              <a:latin typeface="Arial" charset="0"/>
            </a:endParaRPr>
          </a:p>
        </p:txBody>
      </p:sp>
      <p:sp>
        <p:nvSpPr>
          <p:cNvPr id="47108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ED0ACFA8-FAB9-4B30-9ADD-64BF20B123CF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s-ES" altLang="gl-ES">
              <a:latin typeface="Arial" charset="0"/>
            </a:endParaRPr>
          </a:p>
        </p:txBody>
      </p:sp>
      <p:sp>
        <p:nvSpPr>
          <p:cNvPr id="4710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10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21C373F-2528-4364-AAD3-A5490B1ACD9C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87B0B222-5848-4798-855C-656B64ABCA1E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s-ES" altLang="gl-ES">
              <a:latin typeface="Arial" charset="0"/>
            </a:endParaRP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8612869-DCFA-4899-BBB6-874E6DE7443B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s-ES" altLang="gl-ES">
              <a:latin typeface="Arial" charset="0"/>
            </a:endParaRPr>
          </a:p>
        </p:txBody>
      </p:sp>
      <p:sp>
        <p:nvSpPr>
          <p:cNvPr id="4813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A7CD20-6413-4D1C-8792-D203E5CCC5EB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E889407A-CB0E-418E-946D-FE6DD306B2B5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s-ES" altLang="gl-ES">
              <a:latin typeface="Arial" charset="0"/>
            </a:endParaRPr>
          </a:p>
        </p:txBody>
      </p:sp>
      <p:sp>
        <p:nvSpPr>
          <p:cNvPr id="49156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691B6B9-8715-4925-95C9-7E795D7693D7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s-ES" altLang="gl-ES">
              <a:latin typeface="Arial" charset="0"/>
            </a:endParaRPr>
          </a:p>
        </p:txBody>
      </p:sp>
      <p:sp>
        <p:nvSpPr>
          <p:cNvPr id="4915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8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970A700-8DF6-4BCA-BCCE-E664BBF817EA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CC0252A-4762-43AB-9405-05A86F4139AE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s-ES" altLang="gl-ES">
              <a:latin typeface="Arial" charset="0"/>
            </a:endParaRP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B0A0C76D-F033-4612-BFFE-572EF434ACED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s-ES" altLang="gl-ES">
              <a:latin typeface="Arial" charset="0"/>
            </a:endParaRPr>
          </a:p>
        </p:txBody>
      </p:sp>
      <p:sp>
        <p:nvSpPr>
          <p:cNvPr id="5018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82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8D678C6-31A5-4ABE-98D1-A697C7D5F157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8B418E6-A1E4-4155-AAB0-DA1DE66CC0FC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s-ES" altLang="gl-ES">
              <a:latin typeface="Arial" charset="0"/>
            </a:endParaRPr>
          </a:p>
        </p:txBody>
      </p:sp>
      <p:sp>
        <p:nvSpPr>
          <p:cNvPr id="51204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A6B1377-0CC5-4160-B66B-60C6CF217A7A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s-ES" altLang="gl-ES">
              <a:latin typeface="Arial" charset="0"/>
            </a:endParaRPr>
          </a:p>
        </p:txBody>
      </p:sp>
      <p:sp>
        <p:nvSpPr>
          <p:cNvPr id="5120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6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E7E65BD-B0E5-4CBF-9B37-5F26BF3C4276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8DA7E7C-CAF7-40AC-956F-D336CA6DF964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s-ES" altLang="gl-ES">
              <a:latin typeface="Arial" charset="0"/>
            </a:endParaRPr>
          </a:p>
        </p:txBody>
      </p:sp>
      <p:sp>
        <p:nvSpPr>
          <p:cNvPr id="52228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8AE419E-61F4-4887-A9BC-C8F1CAF74F86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s-ES" altLang="gl-ES">
              <a:latin typeface="Arial" charset="0"/>
            </a:endParaRPr>
          </a:p>
        </p:txBody>
      </p:sp>
      <p:sp>
        <p:nvSpPr>
          <p:cNvPr id="5222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30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935AB0-7107-46DC-A98A-65CABA327F17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19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324798E-49CC-4BF2-95E5-50BC7FB3061D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s-ES" altLang="gl-ES">
              <a:latin typeface="Arial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07909D7-9021-496C-ACAF-9DCF3874BE31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s-ES" altLang="gl-ES">
              <a:latin typeface="Arial" charset="0"/>
            </a:endParaRPr>
          </a:p>
        </p:txBody>
      </p:sp>
      <p:sp>
        <p:nvSpPr>
          <p:cNvPr id="5325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4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7C49F57-02B9-4220-84C1-110F998989CC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E8975AA-F6F6-4686-B002-B0167A0A5E90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s-ES" altLang="gl-ES">
              <a:latin typeface="Arial" charset="0"/>
            </a:endParaRPr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60887" cy="34210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9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78463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6DE40E0-A28B-45FB-BFD7-4DABE44FD1DC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20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5427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7114A6E-EE9F-4681-A9C7-4893BABCD505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s-ES" altLang="gl-ES">
              <a:latin typeface="Arial" charset="0"/>
            </a:endParaRPr>
          </a:p>
        </p:txBody>
      </p:sp>
      <p:sp>
        <p:nvSpPr>
          <p:cNvPr id="54276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A62FE973-CAAC-4A9C-9F54-6E5D3B30C951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s-ES" altLang="gl-ES">
              <a:latin typeface="Arial" charset="0"/>
            </a:endParaRPr>
          </a:p>
        </p:txBody>
      </p:sp>
      <p:sp>
        <p:nvSpPr>
          <p:cNvPr id="5427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8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15D73B2-3478-40A8-8883-D2F621A30E53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21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48C39F9-F395-4158-B759-FE09CC1B9A6F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22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5632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1ED89BF-C388-4B78-A54A-F79688E524FC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s-ES" altLang="gl-ES">
              <a:latin typeface="Arial" charset="0"/>
            </a:endParaRPr>
          </a:p>
        </p:txBody>
      </p:sp>
      <p:sp>
        <p:nvSpPr>
          <p:cNvPr id="56324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67EE619-E46B-40D6-8CA3-70D83554506C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s-ES" altLang="gl-ES">
              <a:latin typeface="Arial" charset="0"/>
            </a:endParaRPr>
          </a:p>
        </p:txBody>
      </p:sp>
      <p:sp>
        <p:nvSpPr>
          <p:cNvPr id="5632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6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AE52ABC-AD5F-48CE-8E1C-87A40635E0FD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23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573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88A5D5C8-1B60-4726-9639-1C782C152FE1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s-ES" altLang="gl-ES">
              <a:latin typeface="Arial" charset="0"/>
            </a:endParaRPr>
          </a:p>
        </p:txBody>
      </p:sp>
      <p:sp>
        <p:nvSpPr>
          <p:cNvPr id="57348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CB24D88-B4BC-4F38-A8B2-697A7384A9AC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s-ES" altLang="gl-ES">
              <a:latin typeface="Arial" charset="0"/>
            </a:endParaRPr>
          </a:p>
        </p:txBody>
      </p:sp>
      <p:sp>
        <p:nvSpPr>
          <p:cNvPr id="5734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50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5D38D80-C2C4-4B30-B4E9-1694160065B3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24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5837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6C353CF-BEB0-4415-893B-2CCD2F2FBC04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s-ES" altLang="gl-ES">
              <a:latin typeface="Arial" charset="0"/>
            </a:endParaRPr>
          </a:p>
        </p:txBody>
      </p:sp>
      <p:sp>
        <p:nvSpPr>
          <p:cNvPr id="58372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8D6DF8D-77AA-43A6-8DA0-19DD0CC16F4F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s-ES" altLang="gl-ES">
              <a:latin typeface="Arial" charset="0"/>
            </a:endParaRPr>
          </a:p>
        </p:txBody>
      </p:sp>
      <p:sp>
        <p:nvSpPr>
          <p:cNvPr id="5837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4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15CF071-8AA6-4ECB-9E74-6BB1F766C958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25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593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8951809-A490-49ED-BA42-230FF60BCA8C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s-ES" altLang="gl-ES">
              <a:latin typeface="Arial" charset="0"/>
            </a:endParaRPr>
          </a:p>
        </p:txBody>
      </p:sp>
      <p:sp>
        <p:nvSpPr>
          <p:cNvPr id="59396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B2FF6B0-487A-40E4-A3EC-7D6A05EB9853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s-ES" altLang="gl-ES">
              <a:latin typeface="Arial" charset="0"/>
            </a:endParaRPr>
          </a:p>
        </p:txBody>
      </p:sp>
      <p:sp>
        <p:nvSpPr>
          <p:cNvPr id="5939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8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2A257B4-18F1-4ABF-8F0A-D3A51C5B53B2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26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6041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DF285F1-16BB-4ABC-8236-76429B28F0FB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s-ES" altLang="gl-ES">
              <a:latin typeface="Arial" charset="0"/>
            </a:endParaRPr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60887" cy="34210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21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78463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27B4771-1BA9-43D5-9A8B-4AD4E72A9CC7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27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6144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1C734CF-39F8-4122-AB4E-3E7B112F4E26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s-ES" altLang="gl-ES">
              <a:latin typeface="Arial" charset="0"/>
            </a:endParaRPr>
          </a:p>
        </p:txBody>
      </p:sp>
      <p:sp>
        <p:nvSpPr>
          <p:cNvPr id="6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60887" cy="34210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5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78463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27B4771-1BA9-43D5-9A8B-4AD4E72A9CC7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28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6144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1C734CF-39F8-4122-AB4E-3E7B112F4E26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s-ES" altLang="gl-ES">
              <a:latin typeface="Arial" charset="0"/>
            </a:endParaRPr>
          </a:p>
        </p:txBody>
      </p:sp>
      <p:sp>
        <p:nvSpPr>
          <p:cNvPr id="6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60887" cy="34210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5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78463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27B4771-1BA9-43D5-9A8B-4AD4E72A9CC7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29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6144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1C734CF-39F8-4122-AB4E-3E7B112F4E26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s-ES" altLang="gl-ES">
              <a:latin typeface="Arial" charset="0"/>
            </a:endParaRPr>
          </a:p>
        </p:txBody>
      </p:sp>
      <p:sp>
        <p:nvSpPr>
          <p:cNvPr id="614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60887" cy="3421063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5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78463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FC7F63A-8207-406D-AD9C-FC72EB6B06E0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2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3789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55C2D89-46FF-4CA3-83B8-1BC2B6C091B9}" type="slidenum">
              <a:rPr lang="es-ES" altLang="gl-ES">
                <a:latin typeface="Calibri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s-ES" altLang="gl-ES">
              <a:latin typeface="Calibri" pitchFamily="32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FC7F63A-8207-406D-AD9C-FC72EB6B06E0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2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3789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55C2D89-46FF-4CA3-83B8-1BC2B6C091B9}" type="slidenum">
              <a:rPr lang="es-ES" altLang="gl-ES">
                <a:latin typeface="Calibri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s-ES" altLang="gl-ES">
              <a:latin typeface="Calibri" pitchFamily="32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3F33F6-A484-4896-AAAA-1AA4670CB731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389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6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38917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5883C04C-5996-4325-90BC-728FCC42E994}" type="slidenum">
              <a:rPr lang="es-ES" altLang="gl-ES">
                <a:latin typeface="Calibri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s-ES" altLang="gl-ES">
              <a:latin typeface="Calibri" pitchFamily="32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DBCDBF-9211-496D-A417-16E6330D84AE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39941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B0CF46C-F2CD-43FD-ACE9-2A7B77F78FD1}" type="slidenum">
              <a:rPr lang="es-ES" altLang="gl-ES">
                <a:latin typeface="Calibri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s-ES" altLang="gl-ES">
              <a:latin typeface="Calibri" pitchFamily="32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C6FB3D3-BC4F-4703-9708-3577668FB3F0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808A9395-2000-44CA-BE94-EE51B7318EF9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s-ES" altLang="gl-ES">
              <a:latin typeface="Arial" charset="0"/>
            </a:endParaRPr>
          </a:p>
        </p:txBody>
      </p:sp>
      <p:sp>
        <p:nvSpPr>
          <p:cNvPr id="40964" name="Text Box 2"/>
          <p:cNvSpPr txBox="1">
            <a:spLocks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B40DE9D9-93DB-4446-8706-5F2CB6F28FAE}" type="slidenum">
              <a:rPr lang="es-ES" altLang="gl-ES">
                <a:latin typeface="Arial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s-ES" altLang="gl-ES">
              <a:latin typeface="Arial" charset="0"/>
            </a:endParaRPr>
          </a:p>
        </p:txBody>
      </p:sp>
      <p:sp>
        <p:nvSpPr>
          <p:cNvPr id="4096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6" name="Text Box 4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F1DB7F7-7020-4A59-B76D-F1439B2DBA5A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419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8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4198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3C17882-1BE1-4882-BA56-B8BE9FA9CC83}" type="slidenum">
              <a:rPr lang="es-ES" altLang="gl-ES">
                <a:latin typeface="Calibri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s-ES" altLang="gl-ES">
              <a:latin typeface="Calibri" pitchFamily="32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BD60DF3-48A6-42CB-86B7-5592F6835159}" type="slidenum">
              <a:rPr lang="es-ES" altLang="gl-ES" smtClean="0">
                <a:latin typeface="Calibri" pitchFamily="32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s-ES" altLang="gl-ES" smtClean="0">
              <a:latin typeface="Calibri" pitchFamily="32" charset="0"/>
            </a:endParaRPr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43013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  <a:lvl2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2pPr>
            <a:lvl3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3pPr>
            <a:lvl4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4pPr>
            <a:lvl5pPr eaLnBrk="0" hangingPunct="0">
              <a:spcBef>
                <a:spcPct val="30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6866C05-2034-4DE7-8E1C-968CF914A679}" type="slidenum">
              <a:rPr lang="es-ES" altLang="gl-ES">
                <a:latin typeface="Calibri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s-ES" altLang="gl-ES">
              <a:latin typeface="Calibri" pitchFamily="3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6DAA9-CEA5-4FB1-96EE-E7C2EDA9B83E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796790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DAEC9-FAC5-42CE-9516-5588AC0331A2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4092942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59613" y="274638"/>
            <a:ext cx="1873250" cy="59721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435100" y="274638"/>
            <a:ext cx="5472113" cy="59721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4A2FF-AD51-42B0-A729-ACEA52B48D6A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20255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A910B-F2A5-4498-B4EE-E512E39541AF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57621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1BDBD-4BE7-4BAC-B9A9-8E02E94707B6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27612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1D40D-4A5D-4E92-8745-4F9FA5E4011D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520825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100" y="1447800"/>
            <a:ext cx="3671888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59388" y="1447800"/>
            <a:ext cx="3673475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B90EF-BC3D-4F26-A4AA-AEDD8A720753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4180337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AEAFF-EC85-46C3-93FD-F11696D3622B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081342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79686-6E38-4455-B496-10CF2400564B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1143405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6129E-B549-43F5-A660-AB8CE2CC8059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42564064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FAF01-DFB6-47A7-8841-479CE1F1FC51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077137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71C67-A916-437F-AFCD-8B880CF32462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2510686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gl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4D376-A9D6-4018-B0C5-52F2D81C10C8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714302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9FE15-F6AE-4AF9-A9D6-2D349509C127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7935816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59613" y="274638"/>
            <a:ext cx="1873250" cy="59721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435100" y="274638"/>
            <a:ext cx="5472113" cy="59721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86CE1-E63C-4E64-B24A-BFCD19BCF46D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850340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FE502-B2F0-4087-BAB8-AFFCD2E298EA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5139029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C3311-6DB0-4758-89B2-26C4F2876931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2908242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EC158-940A-42F3-A97E-1799D1C188CB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6937275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100" y="1447800"/>
            <a:ext cx="3671888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59388" y="1447800"/>
            <a:ext cx="3673475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9AC3C-605A-40C0-B15E-91FE42A8E19F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1696470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7B585-4F8C-44B1-95ED-08EF83E03BA8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8038738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88B50-73CB-4A33-9C58-A978898C55D5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6936427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4CD1E-7BA7-4149-BC8C-FC367504746A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690341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90958-BC3C-4265-88B2-5A6EDAC508C5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1712288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2E824-5E29-414D-A972-F787E519AE1E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042937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gl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28AD6-0BA7-4E07-93EC-E6B4793E939C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4979590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874A4-8658-446F-A0B7-8506BC0B1E1B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1420722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59613" y="274638"/>
            <a:ext cx="1873250" cy="59721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435100" y="274638"/>
            <a:ext cx="5472113" cy="59721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ED00B-3770-44D4-B18F-BE17BC37F6FF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919659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BF482-9135-49A0-8FAF-51AD054BF6EF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40113998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659EC-A35B-41D5-8069-D0469CE96880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4478012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06FC4-E51F-4E6B-A0E4-B1BF47679631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6057180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100" y="1447800"/>
            <a:ext cx="3671888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59388" y="1447800"/>
            <a:ext cx="3673475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DCEC0-A769-48C8-B596-3613F3B61428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9671784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58DED-FFE5-41AA-A83D-C2398F916057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0437279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1DC27-1938-44F2-91A6-3CD5FF5F1120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86772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100" y="1447800"/>
            <a:ext cx="3671888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59388" y="1447800"/>
            <a:ext cx="3673475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03061-716D-46B6-85D5-F072B49CCA58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591248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1D413-1D1D-4FAF-9A10-26872168ABD0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8289873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778C2-73D8-481E-86B1-AA695F4ACA64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2942530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gl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675F2-B96E-4572-ACE3-940E4298DA1B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66065080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18C3D-9967-40A2-AFAF-25704383E17A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43340485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59613" y="274638"/>
            <a:ext cx="1873250" cy="59721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435100" y="274638"/>
            <a:ext cx="5472113" cy="59721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7F5A0-1760-48D2-BFE1-E2C3E49F8DD4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79097236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87139-1D12-43DA-8FAD-29E31345A6D5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9236626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1F02B-C1C1-4ECE-AC11-093E3A3B2A8E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62963353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F1CA2-0252-4D9D-BD1C-065B479358E2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4685391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100" y="1447800"/>
            <a:ext cx="3671888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59388" y="1447800"/>
            <a:ext cx="3673475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A1F26-54B4-4978-A56A-6D199ABBCF10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6051988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F0FDE-5A93-48D8-B7F3-E898E7AC695F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268916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A3A91-EA29-47D6-A18D-095F903AE2B6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98364296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41D46-24F7-4FA0-A1D7-AC11971BA969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3294710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0529B-7A10-4849-95B1-F22171BDD17D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6535573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515F4-8915-4F6E-A027-CBBAC09B4AAE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49145556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gl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01538-2260-4C76-B8A6-F2E33BDFE019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6608876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8239A-CBC9-42DA-9C3E-58CA6F87600D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85964490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59613" y="274638"/>
            <a:ext cx="1873250" cy="59721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435100" y="274638"/>
            <a:ext cx="5472113" cy="59721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ACF27-DCEE-476A-8EFF-038FD02969E2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05314063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77E94-8FF7-40AA-9306-8ED0B451A243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08537087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BD337-491F-4CDA-AAF2-05B57C271BC6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96786731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A0A7B-999D-4DA3-801E-54B42C09C3F3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58663593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100" y="1447800"/>
            <a:ext cx="3671888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59388" y="1447800"/>
            <a:ext cx="3673475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3C2CF-F923-4678-9444-FC636ADF0960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737986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E6863-5EE0-4194-8A85-8BEF1CF06AE7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400695766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6ED3F-6ABB-4CE8-B7BD-1875312FE1D5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94172633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F103A-63D8-4FC2-8F09-051F167CA4AF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1531739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4DF1C-D792-4290-A47A-3853583DD798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08590389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E0C93-8F26-46F7-813A-9F19F96C4F07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06769254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gl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240B7-4F0F-47F6-901E-69795403C236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19853933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2C87C-7530-44DA-91E5-955B32BAB7D9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0317367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59613" y="274638"/>
            <a:ext cx="1873250" cy="59721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435100" y="274638"/>
            <a:ext cx="5472113" cy="59721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2D0DF-8295-452A-9863-3BB203D10370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50936271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158FB-3229-4461-91D4-7C4B166A2721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5597617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6CC15-5BB5-44EA-A63A-7C754C3CFB91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14550325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27702-96D7-4C2A-A69F-F0B9530A3A6F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286939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207DD-7604-4F65-B783-59B4AF973E6A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75923082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100" y="1447800"/>
            <a:ext cx="3671888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59388" y="1447800"/>
            <a:ext cx="3673475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69246-678F-49CB-B469-EB9ABA17060D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71199049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2E659-CB00-4B9C-A5AE-CDCF5E913F95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91360730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87F52-84F3-41E2-9746-95D0FED3C055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02717591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33C5A-1A89-412C-856A-FE7AE52CA8AC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301040831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8CCE-8FE9-491F-8F48-8A3664D48760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49723921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gl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7387B-970B-4EB6-97FA-710B077A1F5A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09392365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DC54E-CAF6-44D1-A882-EC785F11298A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71030761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59613" y="274638"/>
            <a:ext cx="1873250" cy="59721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435100" y="274638"/>
            <a:ext cx="5472113" cy="59721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9C987-CDFA-4862-9DEE-B07BCD859E5A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2817376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29379-8782-48E2-B98B-20FC53E6772A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20396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gl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1DFC8-85B7-4645-BB1E-E660AB921453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  <p:extLst>
      <p:ext uri="{BB962C8B-B14F-4D97-AF65-F5344CB8AC3E}">
        <p14:creationId xmlns:p14="http://schemas.microsoft.com/office/powerpoint/2010/main" val="1819355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1"/>
          <p:cNvSpPr>
            <a:spLocks noChangeArrowheads="1"/>
          </p:cNvSpPr>
          <p:nvPr/>
        </p:nvSpPr>
        <p:spPr bwMode="auto">
          <a:xfrm>
            <a:off x="-815975" y="-815975"/>
            <a:ext cx="1638300" cy="1638300"/>
          </a:xfrm>
          <a:custGeom>
            <a:avLst/>
            <a:gdLst>
              <a:gd name="T0" fmla="*/ 1635368 w 1638887"/>
              <a:gd name="T1" fmla="*/ 817685 h 1638887"/>
              <a:gd name="T2" fmla="*/ 1395696 w 1638887"/>
              <a:gd name="T3" fmla="*/ 1396053 h 1638887"/>
              <a:gd name="T4" fmla="*/ 817180 w 1638887"/>
              <a:gd name="T5" fmla="*/ 1635369 h 1638887"/>
              <a:gd name="T6" fmla="*/ 817685 w 1638887"/>
              <a:gd name="T7" fmla="*/ 817685 h 1638887"/>
              <a:gd name="T8" fmla="*/ 1635368 w 1638887"/>
              <a:gd name="T9" fmla="*/ 817685 h 16388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38887" h="1638887">
                <a:moveTo>
                  <a:pt x="1638887" y="819444"/>
                </a:moveTo>
                <a:cubicBezTo>
                  <a:pt x="1638887" y="1036862"/>
                  <a:pt x="1552484" y="1245367"/>
                  <a:pt x="1398699" y="1399057"/>
                </a:cubicBezTo>
                <a:cubicBezTo>
                  <a:pt x="1244914" y="1552747"/>
                  <a:pt x="1036356" y="1639022"/>
                  <a:pt x="818938" y="1638888"/>
                </a:cubicBezTo>
                <a:cubicBezTo>
                  <a:pt x="819107" y="1365740"/>
                  <a:pt x="819275" y="1092592"/>
                  <a:pt x="819444" y="819444"/>
                </a:cubicBezTo>
                <a:lnTo>
                  <a:pt x="1638887" y="819444"/>
                </a:lnTo>
                <a:close/>
              </a:path>
            </a:pathLst>
          </a:custGeom>
          <a:solidFill>
            <a:srgbClr val="FEFAF4">
              <a:alpha val="32941"/>
            </a:srgbClr>
          </a:solidFill>
          <a:ln w="3240" cap="rnd">
            <a:solidFill>
              <a:srgbClr val="D2C39E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/>
          </a:p>
        </p:txBody>
      </p:sp>
      <p:sp>
        <p:nvSpPr>
          <p:cNvPr id="1027" name="Oval 2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60" cap="rnd">
            <a:solidFill>
              <a:srgbClr val="FFF6DB"/>
            </a:solidFill>
            <a:miter lim="800000"/>
            <a:headEnd/>
            <a:tailEnd/>
          </a:ln>
          <a:effectLst>
            <a:outerShdw dist="12600" dir="5400000" algn="ctr" rotWithShape="0">
              <a:srgbClr val="AFA58D">
                <a:alpha val="8500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grpSp>
        <p:nvGrpSpPr>
          <p:cNvPr id="1028" name="Group 3"/>
          <p:cNvGrpSpPr>
            <a:grpSpLocks/>
          </p:cNvGrpSpPr>
          <p:nvPr/>
        </p:nvGrpSpPr>
        <p:grpSpPr bwMode="auto">
          <a:xfrm>
            <a:off x="171450" y="1042988"/>
            <a:ext cx="1155700" cy="1149350"/>
            <a:chOff x="108" y="657"/>
            <a:chExt cx="728" cy="724"/>
          </a:xfrm>
        </p:grpSpPr>
        <p:pic>
          <p:nvPicPr>
            <p:cNvPr id="1036" name="Picture 4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" y="657"/>
              <a:ext cx="728" cy="7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37" name="Text Box 5"/>
            <p:cNvSpPr txBox="1">
              <a:spLocks noChangeArrowheads="1"/>
            </p:cNvSpPr>
            <p:nvPr/>
          </p:nvSpPr>
          <p:spPr bwMode="auto">
            <a:xfrm rot="2340000">
              <a:off x="220" y="766"/>
              <a:ext cx="500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gl-ES" altLang="gl-ES"/>
            </a:p>
          </p:txBody>
        </p:sp>
      </p:grp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1012825" y="0"/>
            <a:ext cx="813117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274638"/>
            <a:ext cx="749776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del texto de título</a:t>
            </a:r>
          </a:p>
        </p:txBody>
      </p:sp>
      <p:sp>
        <p:nvSpPr>
          <p:cNvPr id="103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5100" y="1447800"/>
            <a:ext cx="7497763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 esquema del texto</a:t>
            </a:r>
          </a:p>
          <a:p>
            <a:pPr lvl="1"/>
            <a:r>
              <a:rPr lang="en-GB" altLang="gl-ES" smtClean="0"/>
              <a:t>Segundo nivel del esquema</a:t>
            </a:r>
          </a:p>
          <a:p>
            <a:pPr lvl="2"/>
            <a:r>
              <a:rPr lang="en-GB" altLang="gl-ES" smtClean="0"/>
              <a:t>Tercer nivel del esquema</a:t>
            </a:r>
          </a:p>
          <a:p>
            <a:pPr lvl="3"/>
            <a:r>
              <a:rPr lang="en-GB" altLang="gl-ES" smtClean="0"/>
              <a:t>Cuarto nivel del esquema</a:t>
            </a:r>
          </a:p>
          <a:p>
            <a:pPr lvl="4"/>
            <a:r>
              <a:rPr lang="en-GB" altLang="gl-ES" smtClean="0"/>
              <a:t>Quinto nivel del esquema</a:t>
            </a:r>
          </a:p>
          <a:p>
            <a:pPr lvl="4"/>
            <a:r>
              <a:rPr lang="en-GB" altLang="gl-ES" smtClean="0"/>
              <a:t>Sexto nivel del esquema</a:t>
            </a:r>
          </a:p>
          <a:p>
            <a:pPr lvl="4"/>
            <a:r>
              <a:rPr lang="en-GB" altLang="gl-ES" smtClean="0"/>
              <a:t>Séptimo nivel del esquema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/>
          </p:nvPr>
        </p:nvSpPr>
        <p:spPr bwMode="auto">
          <a:xfrm>
            <a:off x="3581400" y="630555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8613775" y="6305550"/>
            <a:ext cx="4556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fld id="{6971C183-2079-4B11-B7ED-29C4C5253ED1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1014413" y="0"/>
            <a:ext cx="7302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8160" dir="10800000" algn="ctr" rotWithShape="0">
              <a:srgbClr val="706B5F">
                <a:alpha val="2504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1"/>
          <p:cNvSpPr>
            <a:spLocks noChangeArrowheads="1"/>
          </p:cNvSpPr>
          <p:nvPr/>
        </p:nvSpPr>
        <p:spPr bwMode="auto">
          <a:xfrm>
            <a:off x="-815975" y="-815975"/>
            <a:ext cx="1638300" cy="1638300"/>
          </a:xfrm>
          <a:custGeom>
            <a:avLst/>
            <a:gdLst>
              <a:gd name="T0" fmla="*/ 1635368 w 1638887"/>
              <a:gd name="T1" fmla="*/ 817685 h 1638887"/>
              <a:gd name="T2" fmla="*/ 1395696 w 1638887"/>
              <a:gd name="T3" fmla="*/ 1396053 h 1638887"/>
              <a:gd name="T4" fmla="*/ 817180 w 1638887"/>
              <a:gd name="T5" fmla="*/ 1635369 h 1638887"/>
              <a:gd name="T6" fmla="*/ 817685 w 1638887"/>
              <a:gd name="T7" fmla="*/ 817685 h 1638887"/>
              <a:gd name="T8" fmla="*/ 1635368 w 1638887"/>
              <a:gd name="T9" fmla="*/ 817685 h 16388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38887" h="1638887">
                <a:moveTo>
                  <a:pt x="1638887" y="819444"/>
                </a:moveTo>
                <a:cubicBezTo>
                  <a:pt x="1638887" y="1036862"/>
                  <a:pt x="1552484" y="1245367"/>
                  <a:pt x="1398699" y="1399057"/>
                </a:cubicBezTo>
                <a:cubicBezTo>
                  <a:pt x="1244914" y="1552747"/>
                  <a:pt x="1036356" y="1639022"/>
                  <a:pt x="818938" y="1638888"/>
                </a:cubicBezTo>
                <a:cubicBezTo>
                  <a:pt x="819107" y="1365740"/>
                  <a:pt x="819275" y="1092592"/>
                  <a:pt x="819444" y="819444"/>
                </a:cubicBezTo>
                <a:lnTo>
                  <a:pt x="1638887" y="819444"/>
                </a:lnTo>
                <a:close/>
              </a:path>
            </a:pathLst>
          </a:custGeom>
          <a:solidFill>
            <a:srgbClr val="FEFAF4">
              <a:alpha val="32941"/>
            </a:srgbClr>
          </a:solidFill>
          <a:ln w="3240" cap="rnd">
            <a:solidFill>
              <a:srgbClr val="D2C39E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/>
          </a:p>
        </p:txBody>
      </p:sp>
      <p:sp>
        <p:nvSpPr>
          <p:cNvPr id="2051" name="Oval 2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60" cap="rnd">
            <a:solidFill>
              <a:srgbClr val="FFF6DB"/>
            </a:solidFill>
            <a:miter lim="800000"/>
            <a:headEnd/>
            <a:tailEnd/>
          </a:ln>
          <a:effectLst>
            <a:outerShdw dist="12600" dir="5400000" algn="ctr" rotWithShape="0">
              <a:srgbClr val="AFA58D">
                <a:alpha val="8500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grpSp>
        <p:nvGrpSpPr>
          <p:cNvPr id="2052" name="Group 3"/>
          <p:cNvGrpSpPr>
            <a:grpSpLocks/>
          </p:cNvGrpSpPr>
          <p:nvPr/>
        </p:nvGrpSpPr>
        <p:grpSpPr bwMode="auto">
          <a:xfrm>
            <a:off x="171450" y="1042988"/>
            <a:ext cx="1155700" cy="1149350"/>
            <a:chOff x="108" y="657"/>
            <a:chExt cx="728" cy="724"/>
          </a:xfrm>
        </p:grpSpPr>
        <p:pic>
          <p:nvPicPr>
            <p:cNvPr id="2" name="Picture 4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" y="657"/>
              <a:ext cx="728" cy="7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065" name="Text Box 5"/>
            <p:cNvSpPr txBox="1">
              <a:spLocks noChangeArrowheads="1"/>
            </p:cNvSpPr>
            <p:nvPr/>
          </p:nvSpPr>
          <p:spPr bwMode="auto">
            <a:xfrm rot="2340000">
              <a:off x="220" y="766"/>
              <a:ext cx="500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gl-ES" altLang="gl-ES"/>
            </a:p>
          </p:txBody>
        </p:sp>
      </p:grp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1012825" y="0"/>
            <a:ext cx="813117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1014413" y="0"/>
            <a:ext cx="7302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8160" dir="10800000" algn="ctr" rotWithShape="0">
              <a:srgbClr val="706B5F">
                <a:alpha val="2504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grpSp>
        <p:nvGrpSpPr>
          <p:cNvPr id="2055" name="Group 8"/>
          <p:cNvGrpSpPr>
            <a:grpSpLocks/>
          </p:cNvGrpSpPr>
          <p:nvPr/>
        </p:nvGrpSpPr>
        <p:grpSpPr bwMode="auto">
          <a:xfrm>
            <a:off x="920750" y="1414463"/>
            <a:ext cx="217488" cy="211137"/>
            <a:chOff x="580" y="891"/>
            <a:chExt cx="137" cy="133"/>
          </a:xfrm>
        </p:grpSpPr>
        <p:pic>
          <p:nvPicPr>
            <p:cNvPr id="3" name="Picture 9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" y="891"/>
              <a:ext cx="137" cy="1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063" name="Text Box 10"/>
            <p:cNvSpPr txBox="1">
              <a:spLocks noChangeArrowheads="1"/>
            </p:cNvSpPr>
            <p:nvPr/>
          </p:nvSpPr>
          <p:spPr bwMode="auto">
            <a:xfrm>
              <a:off x="600" y="910"/>
              <a:ext cx="93" cy="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gl-ES" altLang="gl-ES"/>
            </a:p>
          </p:txBody>
        </p:sp>
      </p:grpSp>
      <p:sp>
        <p:nvSpPr>
          <p:cNvPr id="2056" name="Oval 11"/>
          <p:cNvSpPr>
            <a:spLocks noChangeArrowheads="1"/>
          </p:cNvSpPr>
          <p:nvPr/>
        </p:nvSpPr>
        <p:spPr bwMode="auto">
          <a:xfrm>
            <a:off x="1157288" y="1344613"/>
            <a:ext cx="63500" cy="65087"/>
          </a:xfrm>
          <a:prstGeom prst="ellipse">
            <a:avLst/>
          </a:prstGeom>
          <a:noFill/>
          <a:ln w="12600" cap="rnd">
            <a:solidFill>
              <a:srgbClr val="307F93">
                <a:alpha val="59999"/>
              </a:srgb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205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274638"/>
            <a:ext cx="749776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del texto de título</a:t>
            </a:r>
          </a:p>
        </p:txBody>
      </p:sp>
      <p:sp>
        <p:nvSpPr>
          <p:cNvPr id="2058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5100" y="1447800"/>
            <a:ext cx="7497763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 esquema del texto</a:t>
            </a:r>
          </a:p>
          <a:p>
            <a:pPr lvl="1"/>
            <a:r>
              <a:rPr lang="en-GB" altLang="gl-ES" smtClean="0"/>
              <a:t>Segundo nivel del esquema</a:t>
            </a:r>
          </a:p>
          <a:p>
            <a:pPr lvl="2"/>
            <a:r>
              <a:rPr lang="en-GB" altLang="gl-ES" smtClean="0"/>
              <a:t>Tercer nivel del esquema</a:t>
            </a:r>
          </a:p>
          <a:p>
            <a:pPr lvl="3"/>
            <a:r>
              <a:rPr lang="en-GB" altLang="gl-ES" smtClean="0"/>
              <a:t>Cuarto nivel del esquema</a:t>
            </a:r>
          </a:p>
          <a:p>
            <a:pPr lvl="4"/>
            <a:r>
              <a:rPr lang="en-GB" altLang="gl-ES" smtClean="0"/>
              <a:t>Quinto nivel del esquema</a:t>
            </a:r>
          </a:p>
          <a:p>
            <a:pPr lvl="4"/>
            <a:r>
              <a:rPr lang="en-GB" altLang="gl-ES" smtClean="0"/>
              <a:t>Sexto nivel del esquema</a:t>
            </a:r>
          </a:p>
          <a:p>
            <a:pPr lvl="4"/>
            <a:r>
              <a:rPr lang="en-GB" altLang="gl-ES" smtClean="0"/>
              <a:t>Séptimo nivel del esquema</a:t>
            </a:r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dt"/>
          </p:nvPr>
        </p:nvSpPr>
        <p:spPr bwMode="auto">
          <a:xfrm>
            <a:off x="3581400" y="630555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2060" name="Text Box 15"/>
          <p:cNvSpPr txBox="1">
            <a:spLocks noChangeArrowheads="1"/>
          </p:cNvSpPr>
          <p:nvPr/>
        </p:nvSpPr>
        <p:spPr bwMode="auto"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sldNum"/>
          </p:nvPr>
        </p:nvSpPr>
        <p:spPr bwMode="auto">
          <a:xfrm>
            <a:off x="8613775" y="6305550"/>
            <a:ext cx="4556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fld id="{7AD86184-50F9-4B3E-B16A-110F4A69573B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2282825" y="0"/>
            <a:ext cx="6858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2286000" y="0"/>
            <a:ext cx="76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8160" dir="10800000" algn="ctr" rotWithShape="0">
              <a:srgbClr val="706B5F">
                <a:alpha val="2504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grpSp>
        <p:nvGrpSpPr>
          <p:cNvPr id="3076" name="Group 3"/>
          <p:cNvGrpSpPr>
            <a:grpSpLocks/>
          </p:cNvGrpSpPr>
          <p:nvPr/>
        </p:nvGrpSpPr>
        <p:grpSpPr bwMode="auto">
          <a:xfrm>
            <a:off x="2170113" y="2816225"/>
            <a:ext cx="217487" cy="211138"/>
            <a:chOff x="1367" y="1774"/>
            <a:chExt cx="137" cy="133"/>
          </a:xfrm>
        </p:grpSpPr>
        <p:pic>
          <p:nvPicPr>
            <p:cNvPr id="2" name="Picture 4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7" y="1774"/>
              <a:ext cx="137" cy="1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084" name="Text Box 5"/>
            <p:cNvSpPr txBox="1">
              <a:spLocks noChangeArrowheads="1"/>
            </p:cNvSpPr>
            <p:nvPr/>
          </p:nvSpPr>
          <p:spPr bwMode="auto">
            <a:xfrm>
              <a:off x="1388" y="1792"/>
              <a:ext cx="92" cy="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gl-ES" altLang="gl-ES"/>
            </a:p>
          </p:txBody>
        </p:sp>
      </p:grpSp>
      <p:sp>
        <p:nvSpPr>
          <p:cNvPr id="3077" name="Oval 6"/>
          <p:cNvSpPr>
            <a:spLocks noChangeArrowheads="1"/>
          </p:cNvSpPr>
          <p:nvPr/>
        </p:nvSpPr>
        <p:spPr bwMode="auto">
          <a:xfrm>
            <a:off x="2408238" y="2746375"/>
            <a:ext cx="63500" cy="63500"/>
          </a:xfrm>
          <a:prstGeom prst="ellipse">
            <a:avLst/>
          </a:prstGeom>
          <a:noFill/>
          <a:ln w="12600" cap="rnd">
            <a:solidFill>
              <a:srgbClr val="307F93">
                <a:alpha val="59999"/>
              </a:srgb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307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274638"/>
            <a:ext cx="749776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del texto de título</a:t>
            </a:r>
          </a:p>
        </p:txBody>
      </p:sp>
      <p:sp>
        <p:nvSpPr>
          <p:cNvPr id="307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5100" y="1447800"/>
            <a:ext cx="7497763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 esquema del texto</a:t>
            </a:r>
          </a:p>
          <a:p>
            <a:pPr lvl="1"/>
            <a:r>
              <a:rPr lang="en-GB" altLang="gl-ES" smtClean="0"/>
              <a:t>Segundo nivel del esquema</a:t>
            </a:r>
          </a:p>
          <a:p>
            <a:pPr lvl="2"/>
            <a:r>
              <a:rPr lang="en-GB" altLang="gl-ES" smtClean="0"/>
              <a:t>Tercer nivel del esquema</a:t>
            </a:r>
          </a:p>
          <a:p>
            <a:pPr lvl="3"/>
            <a:r>
              <a:rPr lang="en-GB" altLang="gl-ES" smtClean="0"/>
              <a:t>Cuarto nivel del esquema</a:t>
            </a:r>
          </a:p>
          <a:p>
            <a:pPr lvl="4"/>
            <a:r>
              <a:rPr lang="en-GB" altLang="gl-ES" smtClean="0"/>
              <a:t>Quinto nivel del esquema</a:t>
            </a:r>
          </a:p>
          <a:p>
            <a:pPr lvl="4"/>
            <a:r>
              <a:rPr lang="en-GB" altLang="gl-ES" smtClean="0"/>
              <a:t>Sexto nivel del esquema</a:t>
            </a:r>
          </a:p>
          <a:p>
            <a:pPr lvl="4"/>
            <a:r>
              <a:rPr lang="en-GB" altLang="gl-ES" smtClean="0"/>
              <a:t>Séptimo nivel del esquema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/>
          </p:nvPr>
        </p:nvSpPr>
        <p:spPr bwMode="auto">
          <a:xfrm>
            <a:off x="3581400" y="630555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/>
          </p:nvPr>
        </p:nvSpPr>
        <p:spPr bwMode="auto">
          <a:xfrm>
            <a:off x="8613775" y="6305550"/>
            <a:ext cx="4556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fld id="{FFB5C4CC-474C-45B0-B5A8-81ED9F0606F2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274638"/>
            <a:ext cx="749776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del texto de título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5100" y="1447800"/>
            <a:ext cx="7497763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 esquema del texto</a:t>
            </a:r>
          </a:p>
          <a:p>
            <a:pPr lvl="1"/>
            <a:r>
              <a:rPr lang="en-GB" altLang="gl-ES" smtClean="0"/>
              <a:t>Segundo nivel del esquema</a:t>
            </a:r>
          </a:p>
          <a:p>
            <a:pPr lvl="2"/>
            <a:r>
              <a:rPr lang="en-GB" altLang="gl-ES" smtClean="0"/>
              <a:t>Tercer nivel del esquema</a:t>
            </a:r>
          </a:p>
          <a:p>
            <a:pPr lvl="3"/>
            <a:r>
              <a:rPr lang="en-GB" altLang="gl-ES" smtClean="0"/>
              <a:t>Cuarto nivel del esquema</a:t>
            </a:r>
          </a:p>
          <a:p>
            <a:pPr lvl="4"/>
            <a:r>
              <a:rPr lang="en-GB" altLang="gl-ES" smtClean="0"/>
              <a:t>Quinto nivel del esquema</a:t>
            </a:r>
          </a:p>
          <a:p>
            <a:pPr lvl="4"/>
            <a:r>
              <a:rPr lang="en-GB" altLang="gl-ES" smtClean="0"/>
              <a:t>Sexto nivel del esquema</a:t>
            </a:r>
          </a:p>
          <a:p>
            <a:pPr lvl="4"/>
            <a:r>
              <a:rPr lang="en-GB" altLang="gl-ES" smtClean="0"/>
              <a:t>Séptimo nivel del esquema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581400" y="630555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613775" y="6305550"/>
            <a:ext cx="4556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fld id="{F9EBF64A-5C42-47D9-A02B-8E5D27C53A69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1014413" y="0"/>
            <a:ext cx="8129587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1014413" y="0"/>
            <a:ext cx="7302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8160" dir="10800000" algn="ctr" rotWithShape="0">
              <a:srgbClr val="706B5F">
                <a:alpha val="2504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274638"/>
            <a:ext cx="749776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del texto de título</a:t>
            </a:r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5100" y="1447800"/>
            <a:ext cx="7497763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 esquema del texto</a:t>
            </a:r>
          </a:p>
          <a:p>
            <a:pPr lvl="1"/>
            <a:r>
              <a:rPr lang="en-GB" altLang="gl-ES" smtClean="0"/>
              <a:t>Segundo nivel del esquema</a:t>
            </a:r>
          </a:p>
          <a:p>
            <a:pPr lvl="2"/>
            <a:r>
              <a:rPr lang="en-GB" altLang="gl-ES" smtClean="0"/>
              <a:t>Tercer nivel del esquema</a:t>
            </a:r>
          </a:p>
          <a:p>
            <a:pPr lvl="3"/>
            <a:r>
              <a:rPr lang="en-GB" altLang="gl-ES" smtClean="0"/>
              <a:t>Cuarto nivel del esquema</a:t>
            </a:r>
          </a:p>
          <a:p>
            <a:pPr lvl="4"/>
            <a:r>
              <a:rPr lang="en-GB" altLang="gl-ES" smtClean="0"/>
              <a:t>Quinto nivel del esquema</a:t>
            </a:r>
          </a:p>
          <a:p>
            <a:pPr lvl="4"/>
            <a:r>
              <a:rPr lang="en-GB" altLang="gl-ES" smtClean="0"/>
              <a:t>Sexto nivel del esquema</a:t>
            </a:r>
          </a:p>
          <a:p>
            <a:pPr lvl="4"/>
            <a:r>
              <a:rPr lang="en-GB" altLang="gl-ES" smtClean="0"/>
              <a:t>Séptimo nivel del esquema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581400" y="630555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8613775" y="6305550"/>
            <a:ext cx="4556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fld id="{F286D239-FB1B-4906-9BDE-57FFA5654E16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274638"/>
            <a:ext cx="749776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del texto de título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5100" y="1447800"/>
            <a:ext cx="7497763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 esquema del texto</a:t>
            </a:r>
          </a:p>
          <a:p>
            <a:pPr lvl="1"/>
            <a:r>
              <a:rPr lang="en-GB" altLang="gl-ES" smtClean="0"/>
              <a:t>Segundo nivel del esquema</a:t>
            </a:r>
          </a:p>
          <a:p>
            <a:pPr lvl="2"/>
            <a:r>
              <a:rPr lang="en-GB" altLang="gl-ES" smtClean="0"/>
              <a:t>Tercer nivel del esquema</a:t>
            </a:r>
          </a:p>
          <a:p>
            <a:pPr lvl="3"/>
            <a:r>
              <a:rPr lang="en-GB" altLang="gl-ES" smtClean="0"/>
              <a:t>Cuarto nivel del esquema</a:t>
            </a:r>
          </a:p>
          <a:p>
            <a:pPr lvl="4"/>
            <a:r>
              <a:rPr lang="en-GB" altLang="gl-ES" smtClean="0"/>
              <a:t>Quinto nivel del esquema</a:t>
            </a:r>
          </a:p>
          <a:p>
            <a:pPr lvl="4"/>
            <a:r>
              <a:rPr lang="en-GB" altLang="gl-ES" smtClean="0"/>
              <a:t>Sexto nivel del esquema</a:t>
            </a:r>
          </a:p>
          <a:p>
            <a:pPr lvl="4"/>
            <a:r>
              <a:rPr lang="en-GB" altLang="gl-ES" smtClean="0"/>
              <a:t>Séptimo nivel del esquema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581400" y="630555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613775" y="6305550"/>
            <a:ext cx="4556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fld id="{8B525275-482A-43FF-A543-666B0CF01C07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"/>
          <p:cNvGrpSpPr>
            <a:grpSpLocks/>
          </p:cNvGrpSpPr>
          <p:nvPr/>
        </p:nvGrpSpPr>
        <p:grpSpPr bwMode="auto">
          <a:xfrm>
            <a:off x="652463" y="974725"/>
            <a:ext cx="4795837" cy="4795838"/>
            <a:chOff x="411" y="614"/>
            <a:chExt cx="3021" cy="3021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" y="614"/>
              <a:ext cx="3021" cy="30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179" name="Text Box 3"/>
            <p:cNvSpPr txBox="1">
              <a:spLocks noChangeArrowheads="1"/>
            </p:cNvSpPr>
            <p:nvPr/>
          </p:nvSpPr>
          <p:spPr bwMode="auto">
            <a:xfrm>
              <a:off x="480" y="672"/>
              <a:ext cx="2879" cy="28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gl-ES" altLang="gl-ES"/>
            </a:p>
          </p:txBody>
        </p:sp>
      </p:grpSp>
      <p:sp>
        <p:nvSpPr>
          <p:cNvPr id="7171" name="AutoShape 4"/>
          <p:cNvSpPr>
            <a:spLocks noChangeArrowheads="1"/>
          </p:cNvSpPr>
          <p:nvPr/>
        </p:nvSpPr>
        <p:spPr bwMode="auto">
          <a:xfrm rot="-2160000">
            <a:off x="398463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480" cap="rnd">
            <a:solidFill>
              <a:srgbClr val="FFFFFF"/>
            </a:solidFill>
            <a:miter lim="800000"/>
            <a:headEnd/>
            <a:tailEnd/>
          </a:ln>
          <a:effectLst>
            <a:outerShdw dist="25364" dir="3324463" algn="ctr" rotWithShape="0">
              <a:srgbClr val="EBDAB1">
                <a:alpha val="40033"/>
              </a:srgbClr>
            </a:outerShdw>
          </a:effec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7172" name="AutoShape 5"/>
          <p:cNvSpPr>
            <a:spLocks noChangeArrowheads="1"/>
          </p:cNvSpPr>
          <p:nvPr/>
        </p:nvSpPr>
        <p:spPr bwMode="auto">
          <a:xfrm rot="2100000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480" cap="rnd">
            <a:solidFill>
              <a:srgbClr val="FFFFFF"/>
            </a:solidFill>
            <a:miter lim="800000"/>
            <a:headEnd/>
            <a:tailEnd/>
          </a:ln>
          <a:effectLst>
            <a:outerShdw dist="25364" dir="3324463" algn="ctr" rotWithShape="0">
              <a:srgbClr val="E7DEC9">
                <a:alpha val="20044"/>
              </a:srgbClr>
            </a:outerShdw>
          </a:effec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7173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274638"/>
            <a:ext cx="749776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del texto de título</a:t>
            </a:r>
          </a:p>
        </p:txBody>
      </p:sp>
      <p:sp>
        <p:nvSpPr>
          <p:cNvPr id="7174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5100" y="1447800"/>
            <a:ext cx="7497763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gl-ES" smtClean="0"/>
              <a:t>Pulse para editar el formato de esquema del texto</a:t>
            </a:r>
          </a:p>
          <a:p>
            <a:pPr lvl="1"/>
            <a:r>
              <a:rPr lang="en-GB" altLang="gl-ES" smtClean="0"/>
              <a:t>Segundo nivel del esquema</a:t>
            </a:r>
          </a:p>
          <a:p>
            <a:pPr lvl="2"/>
            <a:r>
              <a:rPr lang="en-GB" altLang="gl-ES" smtClean="0"/>
              <a:t>Tercer nivel del esquema</a:t>
            </a:r>
          </a:p>
          <a:p>
            <a:pPr lvl="3"/>
            <a:r>
              <a:rPr lang="en-GB" altLang="gl-ES" smtClean="0"/>
              <a:t>Cuarto nivel del esquema</a:t>
            </a:r>
          </a:p>
          <a:p>
            <a:pPr lvl="4"/>
            <a:r>
              <a:rPr lang="en-GB" altLang="gl-ES" smtClean="0"/>
              <a:t>Quinto nivel del esquema</a:t>
            </a:r>
          </a:p>
          <a:p>
            <a:pPr lvl="4"/>
            <a:r>
              <a:rPr lang="en-GB" altLang="gl-ES" smtClean="0"/>
              <a:t>Sexto nivel del esquema</a:t>
            </a:r>
          </a:p>
          <a:p>
            <a:pPr lvl="4"/>
            <a:r>
              <a:rPr lang="en-GB" altLang="gl-ES" smtClean="0"/>
              <a:t>Séptimo nivel del esquema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3581400" y="6305550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endParaRPr lang="es-ES" altLang="gl-ES"/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5715000" y="63055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8613775" y="6305550"/>
            <a:ext cx="4556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buClrTx/>
              <a:buFontTx/>
              <a:buNone/>
              <a:tabLst>
                <a:tab pos="449263" algn="l"/>
              </a:tabLst>
              <a:defRPr sz="1200">
                <a:solidFill>
                  <a:srgbClr val="B5A788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fld id="{59FFB1C5-5E2F-4956-8AE1-C08A64C31D4E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5pPr>
      <a:lvl6pPr marL="25146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6pPr>
      <a:lvl7pPr marL="29718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7pPr>
      <a:lvl8pPr marL="34290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8pPr>
      <a:lvl9pPr marL="3886200" indent="-228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300">
          <a:solidFill>
            <a:srgbClr val="572314"/>
          </a:solidFill>
          <a:latin typeface="Tw Cen MT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DOC%201%20PEC.%20Contexto/1.-%20DOCUMENTO%20N&#186;%201%20DO%20PEC.doc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hyperlink" Target="continuidade_materias_bacharelato.pd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1.xml"/><Relationship Id="rId6" Type="http://schemas.openxmlformats.org/officeDocument/2006/relationships/hyperlink" Target="DOC%202%20PEC.%20Des.Curricular/6.-%20Obxectivos%20adaptados.doc" TargetMode="External"/><Relationship Id="rId5" Type="http://schemas.openxmlformats.org/officeDocument/2006/relationships/hyperlink" Target="DOC%202%20PEC.%20Des.Curricular/2.-%20Procedemento%20de%20acreditaci&#243;n%20de%20co&#241;ecementos%20previos.%20Bach.doc" TargetMode="External"/><Relationship Id="rId4" Type="http://schemas.openxmlformats.org/officeDocument/2006/relationships/hyperlink" Target="DOC%202%20PEC.%20Des.Curricular/1.-%20Directrices%20para%20a%20concesi&#243;n%20da%20matr&#237;cula%20de%20honra.doc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DOC%202%20PEC.%20Des.Curricular/4.-%20Plan%20de%20atenci&#243;n%20&#225;%20diversidade%202.doc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1.xml"/><Relationship Id="rId6" Type="http://schemas.openxmlformats.org/officeDocument/2006/relationships/hyperlink" Target="DOC%202%20PEC.%20Des.Curricular/4.-%20Plan%20de%20atenci&#243;n%20&#225;%20diversidade%201.doc" TargetMode="External"/><Relationship Id="rId5" Type="http://schemas.openxmlformats.org/officeDocument/2006/relationships/hyperlink" Target="DOC%202%20PEC.%20Des.Curricular/3.-%20Proxecto%20de%20promoci&#243;n%20da%20lectura.%20P.%20Lector.doc" TargetMode="External"/><Relationship Id="rId4" Type="http://schemas.openxmlformats.org/officeDocument/2006/relationships/hyperlink" Target="DOC%202%20PEC.%20Des.Curricular/5.-%20Proxecto%20ling&#252;&#237;stico.doc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1.xml"/><Relationship Id="rId4" Type="http://schemas.openxmlformats.org/officeDocument/2006/relationships/hyperlink" Target="DOC%203%20PEC.%20Convivencia-NOFC/1.-%20A%20estrutura%20do%20plan%20de%20convivencia%20II.%202018.%20Propia.doc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1.xml"/><Relationship Id="rId4" Type="http://schemas.openxmlformats.org/officeDocument/2006/relationships/hyperlink" Target="DOC%203%20PEC.%20Convivencia-NOFC/1.-%20A%20estrutura%20do%20plan%20de%20convivencia%20II.%202018.%20Propia.doc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1.xml"/><Relationship Id="rId5" Type="http://schemas.openxmlformats.org/officeDocument/2006/relationships/hyperlink" Target="DOC%204%20PEC.%20Xesti&#243;n/2.-%20Modelo%20orzamento.pdf" TargetMode="Externa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DOC%204%20PEC.%20Xesti&#243;n/1.-%20Plan%20acci&#243;ns%20para%20obtenci&#243;n%20recuros.doc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DOC%202%20PEC.%20Des.Curricular/7.-%20Resumo%20avaliaci&#243;n%20familias.pdf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1.-%20Tabla%20PEC.xls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1.xml"/><Relationship Id="rId4" Type="http://schemas.openxmlformats.org/officeDocument/2006/relationships/hyperlink" Target="2.-%20Tabla%20P.%20X.%20A.xls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1619250" y="2708275"/>
            <a:ext cx="72009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s-ES" altLang="gl-ES" sz="25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2916238" y="5661025"/>
            <a:ext cx="33115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 eaLnBrk="0" hangingPunct="0">
              <a:spcBef>
                <a:spcPts val="600"/>
              </a:spcBef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es-ES" altLang="gl-ES" sz="2000">
                <a:solidFill>
                  <a:srgbClr val="320E04"/>
                </a:solidFill>
              </a:rPr>
              <a:t>FEDERICO</a:t>
            </a:r>
            <a:r>
              <a:rPr lang="es-ES" altLang="gl-ES" sz="2800">
                <a:solidFill>
                  <a:srgbClr val="320E04"/>
                </a:solidFill>
              </a:rPr>
              <a:t> </a:t>
            </a:r>
            <a:r>
              <a:rPr lang="es-ES" altLang="gl-ES" sz="2000">
                <a:solidFill>
                  <a:srgbClr val="320E04"/>
                </a:solidFill>
              </a:rPr>
              <a:t>PÉREZ MORAN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1331913" y="404813"/>
            <a:ext cx="72009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1328738" y="1989138"/>
            <a:ext cx="7488237" cy="381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 eaLnBrk="0" hangingPunct="0">
              <a:spcBef>
                <a:spcPts val="6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just" eaLnBrk="1" hangingPunct="1">
              <a:spcBef>
                <a:spcPts val="1125"/>
              </a:spcBef>
              <a:buClrTx/>
              <a:buSzPct val="80000"/>
              <a:buFontTx/>
              <a:buNone/>
            </a:pPr>
            <a:r>
              <a:rPr lang="gl-ES" altLang="gl-ES" i="1">
                <a:solidFill>
                  <a:srgbClr val="320E04"/>
                </a:solidFill>
                <a:latin typeface="Times New Roman" pitchFamily="16" charset="0"/>
              </a:rPr>
              <a:t>“</a:t>
            </a:r>
            <a:r>
              <a:rPr lang="gl-ES" altLang="gl-ES" b="1" i="1">
                <a:solidFill>
                  <a:srgbClr val="320E04"/>
                </a:solidFill>
                <a:latin typeface="Times New Roman" pitchFamily="16" charset="0"/>
              </a:rPr>
              <a:t>O proxecto educativo... 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incorporará o </a:t>
            </a:r>
            <a:r>
              <a:rPr lang="gl-ES" altLang="gl-ES" sz="2800" i="1" u="sng">
                <a:solidFill>
                  <a:srgbClr val="0000FF"/>
                </a:solidFill>
                <a:latin typeface="Times New Roman" pitchFamily="16" charset="0"/>
              </a:rPr>
              <a:t>plan de convivencia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...</a:t>
            </a:r>
            <a:r>
              <a:rPr lang="gl-ES" altLang="gl-ES" sz="2800" i="1">
                <a:solidFill>
                  <a:srgbClr val="FF0000"/>
                </a:solidFill>
                <a:latin typeface="Times New Roman" pitchFamily="16" charset="0"/>
              </a:rPr>
              <a:t> </a:t>
            </a:r>
            <a:r>
              <a:rPr lang="gl-ES" altLang="gl-ES" sz="2000" i="1">
                <a:solidFill>
                  <a:srgbClr val="FF0000"/>
                </a:solidFill>
                <a:latin typeface="Times New Roman" pitchFamily="16" charset="0"/>
              </a:rPr>
              <a:t>(Artº 121º LOE)...</a:t>
            </a:r>
            <a:r>
              <a:rPr lang="gl-ES" altLang="gl-ES" sz="2800" i="1">
                <a:latin typeface="Times New Roman" pitchFamily="16" charset="0"/>
              </a:rPr>
              <a:t>As administracións educativas facilitarán que os centros, no marco da súa autonomía, poidan elaborar as súas normas de organización e funcionamento </a:t>
            </a:r>
            <a:r>
              <a:rPr lang="gl-ES" altLang="gl-ES" sz="2000" i="1">
                <a:solidFill>
                  <a:srgbClr val="FF0000"/>
                </a:solidFill>
                <a:latin typeface="Times New Roman" pitchFamily="16" charset="0"/>
              </a:rPr>
              <a:t>(Artº 124º,4 LOE)...</a:t>
            </a:r>
          </a:p>
          <a:p>
            <a:pPr algn="just" eaLnBrk="1" hangingPunct="1">
              <a:spcBef>
                <a:spcPts val="1125"/>
              </a:spcBef>
              <a:buClrTx/>
              <a:buSzPct val="80000"/>
              <a:buFontTx/>
              <a:buNone/>
            </a:pPr>
            <a:r>
              <a:rPr lang="gl-ES" altLang="gl-ES" i="1">
                <a:latin typeface="Times New Roman" pitchFamily="16" charset="0"/>
              </a:rPr>
              <a:t>... </a:t>
            </a:r>
            <a:r>
              <a:rPr lang="gl-ES" altLang="gl-ES" sz="2800" i="1">
                <a:latin typeface="Times New Roman" pitchFamily="16" charset="0"/>
              </a:rPr>
              <a:t>O proxecto educativo </a:t>
            </a:r>
            <a:r>
              <a:rPr lang="gl-ES" altLang="gl-ES" i="1">
                <a:latin typeface="Times New Roman" pitchFamily="16" charset="0"/>
              </a:rPr>
              <a:t>i</a:t>
            </a:r>
            <a:r>
              <a:rPr lang="gl-ES" altLang="gl-ES" sz="2800" i="1">
                <a:latin typeface="Times New Roman" pitchFamily="16" charset="0"/>
              </a:rPr>
              <a:t>ncluirá un plan de convivencia ... e as normas de organización, funcionamento e convivencia... </a:t>
            </a:r>
            <a:r>
              <a:rPr lang="gl-ES" altLang="gl-ES" sz="2000" i="1">
                <a:solidFill>
                  <a:srgbClr val="FF0000"/>
                </a:solidFill>
                <a:latin typeface="Times New Roman" pitchFamily="16" charset="0"/>
              </a:rPr>
              <a:t>(Artº 10 Lei 4/2011)</a:t>
            </a:r>
          </a:p>
          <a:p>
            <a:pPr algn="just" eaLnBrk="1" hangingPunct="1">
              <a:spcBef>
                <a:spcPts val="1125"/>
              </a:spcBef>
              <a:buClrTx/>
              <a:buSzPct val="80000"/>
              <a:buFontTx/>
              <a:buNone/>
            </a:pPr>
            <a:endParaRPr lang="gl-ES" altLang="gl-ES" sz="2800" i="1">
              <a:solidFill>
                <a:srgbClr val="320E04"/>
              </a:solidFill>
              <a:latin typeface="Times New Roman" pitchFamily="16" charset="0"/>
            </a:endParaRPr>
          </a:p>
          <a:p>
            <a:pPr algn="just" eaLnBrk="1" hangingPunct="1">
              <a:spcBef>
                <a:spcPts val="1125"/>
              </a:spcBef>
              <a:buClrTx/>
              <a:buSzPct val="80000"/>
              <a:buFontTx/>
              <a:buNone/>
            </a:pPr>
            <a:endParaRPr lang="gl-ES" altLang="gl-ES" sz="2800" i="1">
              <a:solidFill>
                <a:srgbClr val="320E04"/>
              </a:solidFill>
              <a:latin typeface="Times New Roman" pitchFamily="16" charset="0"/>
            </a:endParaRPr>
          </a:p>
          <a:p>
            <a:pPr algn="just" eaLnBrk="1" hangingPunct="1">
              <a:spcBef>
                <a:spcPts val="1125"/>
              </a:spcBef>
              <a:buClrTx/>
              <a:buSzPct val="80000"/>
              <a:buFontTx/>
              <a:buNone/>
            </a:pPr>
            <a:endParaRPr lang="gl-ES" altLang="gl-ES" sz="2800" i="1">
              <a:solidFill>
                <a:srgbClr val="320E04"/>
              </a:solidFill>
              <a:latin typeface="Times New Roman" pitchFamily="16" charset="0"/>
            </a:endParaRPr>
          </a:p>
          <a:p>
            <a:pPr algn="just" eaLnBrk="1" hangingPunct="1">
              <a:spcBef>
                <a:spcPts val="1125"/>
              </a:spcBef>
              <a:buClrTx/>
              <a:buSzPct val="80000"/>
              <a:buFontTx/>
              <a:buNone/>
            </a:pP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 </a:t>
            </a: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2627313" y="1268413"/>
            <a:ext cx="4248150" cy="360362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3891A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 eaLnBrk="0" hangingPunct="0">
              <a:spcBef>
                <a:spcPts val="6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es-ES" altLang="gl-ES" sz="2000">
                <a:latin typeface="Baskerville Old Face" pitchFamily="16" charset="0"/>
              </a:rPr>
              <a:t>O PROXECTO EDUCATIVO</a:t>
            </a:r>
            <a:r>
              <a:rPr lang="gl-ES" altLang="gl-ES" sz="2000" i="1">
                <a:latin typeface="Baskerville Old Face" pitchFamily="16" charset="0"/>
              </a:rPr>
              <a:t>	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gl-ES" altLang="gl-ES" sz="2000" i="1">
              <a:latin typeface="Baskerville Old Face" pitchFamily="16" charset="0"/>
            </a:endParaRPr>
          </a:p>
        </p:txBody>
      </p:sp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3635375" y="5884863"/>
            <a:ext cx="1800225" cy="368300"/>
          </a:xfrm>
          <a:prstGeom prst="rect">
            <a:avLst/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gl-ES" altLang="gl-ES">
                <a:solidFill>
                  <a:schemeClr val="tx1"/>
                </a:solidFill>
              </a:rPr>
              <a:t>DOCUMENTO 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1331913" y="404813"/>
            <a:ext cx="72009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1331913" y="1844675"/>
            <a:ext cx="7488237" cy="3887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 eaLnBrk="0" hangingPunct="0">
              <a:spcBef>
                <a:spcPts val="6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Pct val="80000"/>
              <a:buFontTx/>
              <a:buNone/>
            </a:pPr>
            <a:r>
              <a:rPr lang="gl-ES" altLang="gl-ES" i="1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Os centros... disporán de autonomía na súa </a:t>
            </a:r>
            <a:r>
              <a:rPr lang="gl-ES" altLang="gl-ES" i="1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xestión económica </a:t>
            </a:r>
            <a:r>
              <a:rPr lang="gl-ES" altLang="gl-ES" i="1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...</a:t>
            </a:r>
          </a:p>
          <a:p>
            <a:pPr eaLnBrk="1" hangingPunct="1">
              <a:spcBef>
                <a:spcPct val="0"/>
              </a:spcBef>
              <a:buClrTx/>
              <a:buSzPct val="80000"/>
              <a:buFontTx/>
              <a:buNone/>
            </a:pPr>
            <a:r>
              <a:rPr lang="gl-ES" altLang="gl-ES" i="1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... Expresarán a ordenación e utilización destes recursos, tanto </a:t>
            </a:r>
            <a:r>
              <a:rPr lang="gl-ES" altLang="gl-ES" i="1" u="sng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materiais</a:t>
            </a:r>
            <a:r>
              <a:rPr lang="gl-ES" altLang="gl-ES" i="1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 como </a:t>
            </a:r>
            <a:r>
              <a:rPr lang="gl-ES" altLang="gl-ES" i="1" u="sng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humanos</a:t>
            </a:r>
            <a:r>
              <a:rPr lang="gl-ES" altLang="gl-ES" i="1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, a través da elaboración do seu </a:t>
            </a:r>
            <a:r>
              <a:rPr lang="gl-ES" altLang="gl-ES" i="1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proxecto de xestión</a:t>
            </a:r>
            <a:r>
              <a:rPr lang="gl-ES" altLang="gl-ES" i="1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 ... responsabilizando aos directores/as da xestión dos recursos ...  </a:t>
            </a:r>
            <a:r>
              <a:rPr lang="gl-ES" altLang="gl-ES" sz="2400" i="1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(Artº 123º LOE)</a:t>
            </a:r>
            <a:r>
              <a:rPr lang="gl-ES" altLang="gl-ES" sz="2400" i="1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 </a:t>
            </a:r>
            <a:r>
              <a:rPr lang="gl-ES" altLang="gl-ES" sz="2000" b="1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...                          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2643188" y="1179513"/>
            <a:ext cx="4232275" cy="360362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3891A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 eaLnBrk="0" hangingPunct="0">
              <a:spcBef>
                <a:spcPts val="6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es-ES" altLang="gl-ES" sz="2000">
                <a:latin typeface="Baskerville Old Face" pitchFamily="16" charset="0"/>
              </a:rPr>
              <a:t>O PROXECTO EDUCATIVO</a:t>
            </a:r>
            <a:r>
              <a:rPr lang="gl-ES" altLang="gl-ES" sz="2000" i="1">
                <a:latin typeface="Baskerville Old Face" pitchFamily="16" charset="0"/>
              </a:rPr>
              <a:t>	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gl-ES" altLang="gl-ES" sz="2000" i="1">
              <a:latin typeface="Baskerville Old Face" pitchFamily="16" charset="0"/>
            </a:endParaRPr>
          </a:p>
        </p:txBody>
      </p:sp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3600450" y="5867400"/>
            <a:ext cx="1800225" cy="369888"/>
          </a:xfrm>
          <a:prstGeom prst="rect">
            <a:avLst/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gl-ES" altLang="gl-ES">
                <a:solidFill>
                  <a:schemeClr val="tx1"/>
                </a:solidFill>
              </a:rPr>
              <a:t>DOCUMENTO 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127173E7-1F36-4530-B3F5-5754F5FC083B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s-ES" altLang="gl-ES" sz="1400">
              <a:latin typeface="Tahoma" pitchFamily="32" charset="0"/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116013" y="2351088"/>
            <a:ext cx="3575050" cy="398462"/>
          </a:xfrm>
          <a:prstGeom prst="rect">
            <a:avLst/>
          </a:prstGeom>
          <a:solidFill>
            <a:srgbClr val="FFCF0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es-ES" altLang="gl-ES" sz="2000" b="1">
                <a:solidFill>
                  <a:srgbClr val="3333CC"/>
                </a:solidFill>
                <a:latin typeface="Times New Roman" pitchFamily="16" charset="0"/>
              </a:rPr>
              <a:t>2.- Qué queremos?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079500" y="3763963"/>
            <a:ext cx="3611563" cy="398462"/>
          </a:xfrm>
          <a:prstGeom prst="rect">
            <a:avLst/>
          </a:prstGeom>
          <a:solidFill>
            <a:srgbClr val="A9D7E2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2000" b="1">
                <a:solidFill>
                  <a:srgbClr val="3333CC"/>
                </a:solidFill>
                <a:latin typeface="Times New Roman" pitchFamily="16" charset="0"/>
              </a:rPr>
              <a:t>3.- Cómo nos organizamos?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684838" y="3729038"/>
            <a:ext cx="3081337" cy="368300"/>
          </a:xfrm>
          <a:prstGeom prst="rect">
            <a:avLst/>
          </a:prstGeom>
          <a:solidFill>
            <a:srgbClr val="A9D7E2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Plan convivencia e NOFC - 3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116013" y="5541963"/>
            <a:ext cx="3806825" cy="401637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2000" b="1">
                <a:solidFill>
                  <a:srgbClr val="3333CC"/>
                </a:solidFill>
                <a:latin typeface="Times New Roman" pitchFamily="16" charset="0"/>
              </a:rPr>
              <a:t>4.- Cómo utilizamos os recursos?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5727700" y="5208588"/>
            <a:ext cx="3241675" cy="371475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Xestión  recursos económicos -4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3203575" y="1854200"/>
            <a:ext cx="2808288" cy="368300"/>
          </a:xfrm>
          <a:prstGeom prst="rect">
            <a:avLst/>
          </a:prstGeom>
          <a:solidFill>
            <a:srgbClr val="FF0000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875"/>
              </a:spcBef>
              <a:buClrTx/>
              <a:buFontTx/>
              <a:buNone/>
            </a:pPr>
            <a:r>
              <a:rPr lang="es-ES" altLang="gl-ES" sz="1400" b="1">
                <a:latin typeface="Times New Roman" pitchFamily="16" charset="0"/>
              </a:rPr>
              <a:t> </a:t>
            </a:r>
            <a:r>
              <a:rPr lang="gl-ES" altLang="gl-ES" sz="1800" b="1">
                <a:solidFill>
                  <a:srgbClr val="1C1C1C"/>
                </a:solidFill>
                <a:latin typeface="Times New Roman" pitchFamily="16" charset="0"/>
              </a:rPr>
              <a:t>Autonomía pedagóxica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3203575" y="3167063"/>
            <a:ext cx="2808288" cy="368300"/>
          </a:xfrm>
          <a:prstGeom prst="rect">
            <a:avLst/>
          </a:prstGeom>
          <a:solidFill>
            <a:srgbClr val="FF0000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875"/>
              </a:spcBef>
              <a:buClrTx/>
              <a:buFontTx/>
              <a:buNone/>
            </a:pPr>
            <a:r>
              <a:rPr lang="es-ES" altLang="gl-ES" sz="1800" b="1">
                <a:latin typeface="Times New Roman" pitchFamily="16" charset="0"/>
              </a:rPr>
              <a:t> </a:t>
            </a:r>
            <a:r>
              <a:rPr lang="gl-ES" altLang="gl-ES" sz="1800" b="1">
                <a:latin typeface="Times New Roman" pitchFamily="16" charset="0"/>
              </a:rPr>
              <a:t>Autonomía organizativa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3203575" y="4687888"/>
            <a:ext cx="3614738" cy="371475"/>
          </a:xfrm>
          <a:prstGeom prst="rect">
            <a:avLst/>
          </a:prstGeom>
          <a:solidFill>
            <a:srgbClr val="FF0000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875"/>
              </a:spcBef>
              <a:buClrTx/>
              <a:buFontTx/>
              <a:buNone/>
            </a:pPr>
            <a:r>
              <a:rPr lang="es-ES" altLang="gl-ES" sz="1800" b="1">
                <a:solidFill>
                  <a:srgbClr val="B2B2B2"/>
                </a:solidFill>
                <a:latin typeface="Rockwell Extra Bold" pitchFamily="16" charset="0"/>
              </a:rPr>
              <a:t> </a:t>
            </a:r>
            <a:r>
              <a:rPr lang="gl-ES" altLang="gl-ES" sz="1800" b="1">
                <a:latin typeface="Times New Roman" pitchFamily="16" charset="0"/>
              </a:rPr>
              <a:t>Autonomía</a:t>
            </a:r>
            <a:r>
              <a:rPr lang="gl-ES" altLang="gl-ES" sz="1800" b="1">
                <a:solidFill>
                  <a:srgbClr val="B2B2B2"/>
                </a:solidFill>
                <a:latin typeface="Rockwell Extra Bold" pitchFamily="16" charset="0"/>
              </a:rPr>
              <a:t> </a:t>
            </a:r>
            <a:r>
              <a:rPr lang="gl-ES" altLang="gl-ES" sz="1800" b="1">
                <a:latin typeface="Times New Roman" pitchFamily="16" charset="0"/>
              </a:rPr>
              <a:t>xestión dos recursos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079500" y="1174750"/>
            <a:ext cx="7686675" cy="398463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es-ES" altLang="gl-ES" sz="2000" b="1">
                <a:solidFill>
                  <a:srgbClr val="3333CC"/>
                </a:solidFill>
                <a:latin typeface="Times New Roman" pitchFamily="16" charset="0"/>
              </a:rPr>
              <a:t>1.- </a:t>
            </a:r>
            <a:r>
              <a:rPr lang="es-ES" altLang="gl-ES" sz="2000" b="1">
                <a:solidFill>
                  <a:srgbClr val="FF0000"/>
                </a:solidFill>
                <a:latin typeface="Times New Roman" pitchFamily="16" charset="0"/>
              </a:rPr>
              <a:t>Contexto</a:t>
            </a:r>
            <a:r>
              <a:rPr lang="es-ES" altLang="gl-ES" sz="2000" b="1">
                <a:solidFill>
                  <a:srgbClr val="3333CC"/>
                </a:solidFill>
                <a:latin typeface="Times New Roman" pitchFamily="16" charset="0"/>
              </a:rPr>
              <a:t>: </a:t>
            </a:r>
            <a:r>
              <a:rPr lang="gl-ES" altLang="gl-ES" sz="2000" b="1">
                <a:solidFill>
                  <a:srgbClr val="3333CC"/>
                </a:solidFill>
                <a:latin typeface="Times New Roman" pitchFamily="16" charset="0"/>
              </a:rPr>
              <a:t>Onde estamos , a quen nos diriximos e quen somos?- 1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5705475" y="2351088"/>
            <a:ext cx="3060700" cy="368300"/>
          </a:xfrm>
          <a:prstGeom prst="rect">
            <a:avLst/>
          </a:prstGeom>
          <a:solidFill>
            <a:srgbClr val="FFCF0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1325"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800" b="1">
                <a:solidFill>
                  <a:srgbClr val="FF0000"/>
                </a:solidFill>
                <a:latin typeface="Times New Roman" pitchFamily="16" charset="0"/>
              </a:rPr>
              <a:t>    </a:t>
            </a:r>
            <a:r>
              <a:rPr lang="gl-ES" altLang="gl-ES" sz="1800" b="1">
                <a:latin typeface="Times New Roman" pitchFamily="16" charset="0"/>
              </a:rPr>
              <a:t>Concreción curricular - 2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5705475" y="5902325"/>
            <a:ext cx="3241675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Xestión  recursos humanos - 4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1108075" y="115888"/>
            <a:ext cx="571023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4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6818313" y="404813"/>
            <a:ext cx="17145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ES" altLang="gl-ES" sz="700" smtClean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448" name="Text Box 15"/>
          <p:cNvSpPr txBox="1">
            <a:spLocks noChangeArrowheads="1"/>
          </p:cNvSpPr>
          <p:nvPr/>
        </p:nvSpPr>
        <p:spPr bwMode="auto">
          <a:xfrm>
            <a:off x="7794625" y="609600"/>
            <a:ext cx="971550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P.E.C.</a:t>
            </a:r>
          </a:p>
        </p:txBody>
      </p:sp>
      <p:cxnSp>
        <p:nvCxnSpPr>
          <p:cNvPr id="3" name="2 Conector recto de flecha"/>
          <p:cNvCxnSpPr>
            <a:cxnSpLocks noChangeShapeType="1"/>
          </p:cNvCxnSpPr>
          <p:nvPr/>
        </p:nvCxnSpPr>
        <p:spPr bwMode="auto">
          <a:xfrm flipV="1">
            <a:off x="4787900" y="2535238"/>
            <a:ext cx="896938" cy="158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23 Conector recto de flecha"/>
          <p:cNvCxnSpPr>
            <a:cxnSpLocks noChangeShapeType="1"/>
          </p:cNvCxnSpPr>
          <p:nvPr/>
        </p:nvCxnSpPr>
        <p:spPr bwMode="auto">
          <a:xfrm flipV="1">
            <a:off x="5003800" y="5565775"/>
            <a:ext cx="681038" cy="142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24 Conector recto de flecha"/>
          <p:cNvCxnSpPr>
            <a:cxnSpLocks noChangeShapeType="1"/>
          </p:cNvCxnSpPr>
          <p:nvPr/>
        </p:nvCxnSpPr>
        <p:spPr bwMode="auto">
          <a:xfrm flipV="1">
            <a:off x="4759325" y="3927475"/>
            <a:ext cx="896938" cy="142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25 Conector recto de flecha"/>
          <p:cNvCxnSpPr>
            <a:cxnSpLocks noChangeShapeType="1"/>
          </p:cNvCxnSpPr>
          <p:nvPr/>
        </p:nvCxnSpPr>
        <p:spPr bwMode="auto">
          <a:xfrm>
            <a:off x="5003800" y="5902325"/>
            <a:ext cx="652463" cy="127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435" grpId="0" animBg="1"/>
      <p:bldP spid="18436" grpId="0" animBg="1"/>
      <p:bldP spid="18437" grpId="0" animBg="1"/>
      <p:bldP spid="18438" grpId="0" animBg="1"/>
      <p:bldP spid="18439" grpId="0" animBg="1"/>
      <p:bldP spid="18440" grpId="0" animBg="1"/>
      <p:bldP spid="18441" grpId="0" animBg="1"/>
      <p:bldP spid="18443" grpId="0" animBg="1"/>
      <p:bldP spid="184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A20490F5-E95A-4185-BEB4-F2B5C1BF8981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s-ES" altLang="gl-ES" sz="1400">
              <a:latin typeface="Tahoma" pitchFamily="32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066800" y="1196975"/>
            <a:ext cx="3671888" cy="1971675"/>
          </a:xfrm>
          <a:prstGeom prst="rect">
            <a:avLst/>
          </a:prstGeom>
          <a:solidFill>
            <a:srgbClr val="FFCCCC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marL="457200"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1400">
                <a:latin typeface="Times New Roman" pitchFamily="16" charset="0"/>
              </a:rPr>
              <a:t> </a:t>
            </a:r>
            <a:r>
              <a:rPr lang="gl-ES" altLang="gl-ES" sz="1800">
                <a:latin typeface="Times New Roman" pitchFamily="16" charset="0"/>
              </a:rPr>
              <a:t>Datos do centro</a:t>
            </a:r>
          </a:p>
          <a:p>
            <a:pPr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1800">
                <a:latin typeface="Times New Roman" pitchFamily="16" charset="0"/>
              </a:rPr>
              <a:t> Características do contorno :</a:t>
            </a:r>
          </a:p>
          <a:p>
            <a:pPr lvl="1" indent="0"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1800">
                <a:latin typeface="Times New Roman" pitchFamily="16" charset="0"/>
              </a:rPr>
              <a:t>social e cultural</a:t>
            </a:r>
          </a:p>
          <a:p>
            <a:pPr lvl="1" indent="0"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1800">
                <a:latin typeface="Times New Roman" pitchFamily="16" charset="0"/>
              </a:rPr>
              <a:t> económico  </a:t>
            </a:r>
          </a:p>
          <a:p>
            <a:pPr lvl="1" indent="0"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1800">
                <a:latin typeface="Times New Roman" pitchFamily="16" charset="0"/>
              </a:rPr>
              <a:t>lingüístico.</a:t>
            </a: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1062038" y="3357563"/>
            <a:ext cx="3640137" cy="3297237"/>
          </a:xfrm>
          <a:prstGeom prst="rect">
            <a:avLst/>
          </a:prstGeom>
          <a:solidFill>
            <a:srgbClr val="FFCCCC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marL="457200"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1400">
                <a:latin typeface="Times New Roman" pitchFamily="16" charset="0"/>
              </a:rPr>
              <a:t> </a:t>
            </a:r>
            <a:r>
              <a:rPr lang="gl-ES" altLang="gl-ES" sz="2000">
                <a:latin typeface="Times New Roman" pitchFamily="16" charset="0"/>
              </a:rPr>
              <a:t>Tipo de familias</a:t>
            </a:r>
          </a:p>
          <a:p>
            <a:pPr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2000">
                <a:latin typeface="Times New Roman" pitchFamily="16" charset="0"/>
              </a:rPr>
              <a:t> Alumnado:</a:t>
            </a:r>
          </a:p>
          <a:p>
            <a:pPr lvl="1" indent="0"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2000">
                <a:latin typeface="Times New Roman" pitchFamily="16" charset="0"/>
              </a:rPr>
              <a:t> características</a:t>
            </a:r>
          </a:p>
          <a:p>
            <a:pPr lvl="1" indent="0"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2000">
                <a:latin typeface="Times New Roman" pitchFamily="16" charset="0"/>
              </a:rPr>
              <a:t> necesidades</a:t>
            </a:r>
          </a:p>
          <a:p>
            <a:pPr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1800">
                <a:latin typeface="Times New Roman" pitchFamily="16" charset="0"/>
              </a:rPr>
              <a:t> Relación don outras institucións: </a:t>
            </a:r>
          </a:p>
          <a:p>
            <a:pPr lvl="1" indent="0"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1800">
                <a:latin typeface="Times New Roman" pitchFamily="16" charset="0"/>
              </a:rPr>
              <a:t>centros adscritos, </a:t>
            </a:r>
          </a:p>
          <a:p>
            <a:pPr lvl="1" indent="0"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1800">
                <a:latin typeface="Times New Roman" pitchFamily="16" charset="0"/>
              </a:rPr>
              <a:t>concello, </a:t>
            </a:r>
          </a:p>
          <a:p>
            <a:pPr lvl="1" indent="0"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1800">
                <a:latin typeface="Times New Roman" pitchFamily="16" charset="0"/>
              </a:rPr>
              <a:t>asociacións, …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062038" y="615950"/>
            <a:ext cx="5381625" cy="341313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es-ES" altLang="gl-ES" sz="1600" b="1">
                <a:solidFill>
                  <a:srgbClr val="3333CC"/>
                </a:solidFill>
                <a:latin typeface="Times New Roman" pitchFamily="16" charset="0"/>
              </a:rPr>
              <a:t>1.- </a:t>
            </a:r>
            <a:r>
              <a:rPr lang="gl-ES" altLang="gl-ES" sz="1600" b="1">
                <a:solidFill>
                  <a:srgbClr val="3333CC"/>
                </a:solidFill>
                <a:latin typeface="Times New Roman" pitchFamily="16" charset="0"/>
              </a:rPr>
              <a:t>Onde estamos , a quen nos diriximos e quen somos?</a:t>
            </a:r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5140325" y="1209675"/>
            <a:ext cx="3654425" cy="3736975"/>
          </a:xfrm>
          <a:prstGeom prst="rect">
            <a:avLst/>
          </a:prstGeom>
          <a:solidFill>
            <a:srgbClr val="FFCCCC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marL="741363" indent="-284163"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1400">
                <a:latin typeface="Times New Roman" pitchFamily="16" charset="0"/>
              </a:rPr>
              <a:t> </a:t>
            </a:r>
            <a:r>
              <a:rPr lang="gl-ES" altLang="gl-ES" sz="2000">
                <a:latin typeface="Times New Roman" pitchFamily="16" charset="0"/>
              </a:rPr>
              <a:t>Valores e principios prioritarios</a:t>
            </a:r>
          </a:p>
          <a:p>
            <a:pPr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2000">
                <a:latin typeface="Times New Roman" pitchFamily="16" charset="0"/>
              </a:rPr>
              <a:t> Obxectivos do centro</a:t>
            </a:r>
          </a:p>
          <a:p>
            <a:pPr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2000">
                <a:latin typeface="Times New Roman" pitchFamily="16" charset="0"/>
              </a:rPr>
              <a:t> As prioridades de actuación</a:t>
            </a:r>
          </a:p>
          <a:p>
            <a:pPr eaLnBrk="1" hangingPunct="1">
              <a:spcBef>
                <a:spcPts val="1000"/>
              </a:spcBef>
              <a:buFont typeface="Wingdings" charset="2"/>
              <a:buChar char=""/>
            </a:pPr>
            <a:r>
              <a:rPr lang="gl-ES" altLang="gl-ES" sz="2000">
                <a:latin typeface="Times New Roman" pitchFamily="16" charset="0"/>
              </a:rPr>
              <a:t> Sinais de identidade:</a:t>
            </a:r>
          </a:p>
          <a:p>
            <a:pPr lvl="1" eaLnBrk="1" hangingPunct="1">
              <a:spcBef>
                <a:spcPts val="1000"/>
              </a:spcBef>
              <a:buFont typeface="Wingdings" charset="2"/>
              <a:buChar char=""/>
            </a:pPr>
            <a:r>
              <a:rPr lang="gl-ES" altLang="gl-ES" sz="1800">
                <a:latin typeface="Times New Roman" pitchFamily="16" charset="0"/>
              </a:rPr>
              <a:t>Carácter singular </a:t>
            </a:r>
          </a:p>
          <a:p>
            <a:pPr lvl="1" eaLnBrk="1" hangingPunct="1">
              <a:spcBef>
                <a:spcPts val="1000"/>
              </a:spcBef>
              <a:buFont typeface="Wingdings" charset="2"/>
              <a:buChar char=""/>
            </a:pPr>
            <a:r>
              <a:rPr lang="gl-ES" altLang="gl-ES" sz="1800">
                <a:latin typeface="Times New Roman" pitchFamily="16" charset="0"/>
              </a:rPr>
              <a:t>Especialización curricular, </a:t>
            </a:r>
          </a:p>
          <a:p>
            <a:pPr lvl="1" eaLnBrk="1" hangingPunct="1">
              <a:spcBef>
                <a:spcPts val="1000"/>
              </a:spcBef>
              <a:buFont typeface="Wingdings" charset="2"/>
              <a:buChar char=""/>
            </a:pPr>
            <a:r>
              <a:rPr lang="gl-ES" altLang="gl-ES" sz="1800">
                <a:latin typeface="Times New Roman" pitchFamily="16" charset="0"/>
              </a:rPr>
              <a:t>Oferta</a:t>
            </a:r>
          </a:p>
          <a:p>
            <a:pPr lvl="1" eaLnBrk="1" hangingPunct="1">
              <a:spcBef>
                <a:spcPts val="1000"/>
              </a:spcBef>
              <a:buFont typeface="Wingdings" charset="2"/>
              <a:buChar char=""/>
            </a:pPr>
            <a:r>
              <a:rPr lang="gl-ES" altLang="gl-ES" sz="1800">
                <a:latin typeface="Times New Roman" pitchFamily="16" charset="0"/>
              </a:rPr>
              <a:t>Servizos</a:t>
            </a:r>
          </a:p>
          <a:p>
            <a:pPr lvl="1" eaLnBrk="1" hangingPunct="1">
              <a:spcBef>
                <a:spcPts val="1000"/>
              </a:spcBef>
              <a:buFont typeface="Wingdings" charset="2"/>
              <a:buChar char=""/>
            </a:pPr>
            <a:r>
              <a:rPr lang="gl-ES" altLang="gl-ES" sz="1800">
                <a:latin typeface="Times New Roman" pitchFamily="16" charset="0"/>
              </a:rPr>
              <a:t>Recursos propios</a:t>
            </a:r>
          </a:p>
        </p:txBody>
      </p:sp>
      <p:sp>
        <p:nvSpPr>
          <p:cNvPr id="19463" name="Rectangle 6"/>
          <p:cNvSpPr>
            <a:spLocks noChangeArrowheads="1"/>
          </p:cNvSpPr>
          <p:nvPr/>
        </p:nvSpPr>
        <p:spPr bwMode="auto">
          <a:xfrm>
            <a:off x="1058863" y="115888"/>
            <a:ext cx="47307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gl-ES" sz="1800"/>
              <a:t>AUTONOMÍA, PLANIFICACIÓN E XESTIÓN</a:t>
            </a:r>
          </a:p>
        </p:txBody>
      </p:sp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7823200" y="123825"/>
            <a:ext cx="971550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P.E.C.</a:t>
            </a:r>
          </a:p>
        </p:txBody>
      </p:sp>
      <p:sp>
        <p:nvSpPr>
          <p:cNvPr id="2" name="1 Flecha derecha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6013450" y="5589588"/>
            <a:ext cx="1439863" cy="431800"/>
          </a:xfrm>
          <a:prstGeom prst="rightArrow">
            <a:avLst>
              <a:gd name="adj1" fmla="val 50000"/>
              <a:gd name="adj2" fmla="val 50018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 altLang="gl-ES"/>
          </a:p>
        </p:txBody>
      </p:sp>
      <p:sp>
        <p:nvSpPr>
          <p:cNvPr id="10" name="9 CuadroTexto"/>
          <p:cNvSpPr txBox="1">
            <a:spLocks noChangeArrowheads="1"/>
          </p:cNvSpPr>
          <p:nvPr/>
        </p:nvSpPr>
        <p:spPr bwMode="auto">
          <a:xfrm>
            <a:off x="6732588" y="627063"/>
            <a:ext cx="1800225" cy="369887"/>
          </a:xfrm>
          <a:prstGeom prst="rect">
            <a:avLst/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gl-ES" altLang="gl-ES">
                <a:solidFill>
                  <a:schemeClr val="tx1"/>
                </a:solidFill>
              </a:rPr>
              <a:t>DOCUMENTO 1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w+.3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8" grpId="0" animBg="1"/>
      <p:bldP spid="2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6937375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51936C7E-C60D-4C5A-BE3A-953CB18B059A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s-ES" altLang="gl-ES" sz="1400">
              <a:latin typeface="Tahoma" pitchFamily="32" charset="0"/>
            </a:endParaRP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7918450" y="184150"/>
            <a:ext cx="971550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P.E.C.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044575" y="153988"/>
            <a:ext cx="2543175" cy="398462"/>
          </a:xfrm>
          <a:prstGeom prst="rect">
            <a:avLst/>
          </a:prstGeom>
          <a:solidFill>
            <a:srgbClr val="FFCF0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es-ES" altLang="gl-ES" sz="2000" b="1">
                <a:solidFill>
                  <a:srgbClr val="3333CC"/>
                </a:solidFill>
                <a:latin typeface="Times New Roman" pitchFamily="16" charset="0"/>
              </a:rPr>
              <a:t>2.- Qué queremos?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89000" y="979488"/>
            <a:ext cx="6048375" cy="398462"/>
          </a:xfrm>
          <a:prstGeom prst="rect">
            <a:avLst/>
          </a:prstGeom>
          <a:solidFill>
            <a:srgbClr val="FFCF0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6350" eaLnBrk="0" hangingPunct="0">
              <a:spcBef>
                <a:spcPts val="6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2000" b="1">
                <a:solidFill>
                  <a:srgbClr val="0000FF"/>
                </a:solidFill>
                <a:latin typeface="Times New Roman" pitchFamily="16" charset="0"/>
              </a:rPr>
              <a:t>1.- Aspectos xerais  </a:t>
            </a:r>
            <a:r>
              <a:rPr lang="gl-ES" altLang="gl-ES" sz="2000">
                <a:solidFill>
                  <a:srgbClr val="FF0000"/>
                </a:solidFill>
                <a:latin typeface="Times New Roman" pitchFamily="16" charset="0"/>
              </a:rPr>
              <a:t>(Artº 18º D. 133/2007-Derrogado)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643438" y="185738"/>
            <a:ext cx="3060700" cy="368300"/>
          </a:xfrm>
          <a:prstGeom prst="rect">
            <a:avLst/>
          </a:prstGeom>
          <a:solidFill>
            <a:srgbClr val="FFCF0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1325"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800" b="1">
                <a:solidFill>
                  <a:srgbClr val="FF0000"/>
                </a:solidFill>
                <a:latin typeface="Times New Roman" pitchFamily="16" charset="0"/>
              </a:rPr>
              <a:t>    Concreción curricular</a:t>
            </a:r>
          </a:p>
        </p:txBody>
      </p:sp>
      <p:pic>
        <p:nvPicPr>
          <p:cNvPr id="1946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438" y="207963"/>
            <a:ext cx="1133475" cy="38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077913" y="1655763"/>
            <a:ext cx="7705725" cy="368300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1800">
                <a:latin typeface="Times New Roman" pitchFamily="16" charset="0"/>
              </a:rPr>
              <a:t>a) </a:t>
            </a:r>
            <a:r>
              <a:rPr lang="gl-ES" altLang="gl-ES" sz="1800">
                <a:latin typeface="Times New Roman" pitchFamily="16" charset="0"/>
              </a:rPr>
              <a:t>Adecuación dos obxectivos ao contexto... e ás características do alumnado.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079500" y="2160588"/>
            <a:ext cx="4211638" cy="368300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1800">
                <a:latin typeface="Times New Roman" pitchFamily="16" charset="0"/>
              </a:rPr>
              <a:t>b) </a:t>
            </a:r>
            <a:r>
              <a:rPr lang="gl-ES" altLang="gl-ES" sz="1800">
                <a:latin typeface="Times New Roman" pitchFamily="16" charset="0"/>
              </a:rPr>
              <a:t>Orientacións xerais sobre  a metodoloxía </a:t>
            </a:r>
          </a:p>
        </p:txBody>
      </p:sp>
      <p:sp>
        <p:nvSpPr>
          <p:cNvPr id="19466" name="Text Box 9"/>
          <p:cNvSpPr txBox="1">
            <a:spLocks noChangeArrowheads="1"/>
          </p:cNvSpPr>
          <p:nvPr/>
        </p:nvSpPr>
        <p:spPr bwMode="auto">
          <a:xfrm>
            <a:off x="1079500" y="2663825"/>
            <a:ext cx="6724650" cy="368300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1600">
                <a:latin typeface="Times New Roman" pitchFamily="16" charset="0"/>
              </a:rPr>
              <a:t>c</a:t>
            </a:r>
            <a:r>
              <a:rPr lang="gl-ES" altLang="gl-ES" sz="1800">
                <a:latin typeface="Times New Roman" pitchFamily="16" charset="0"/>
              </a:rPr>
              <a:t>)  % de contribución de cada materia ás competencias clave 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079500" y="3168650"/>
            <a:ext cx="4808538" cy="368300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d) Tratamento dos valores nas distintas materias.</a:t>
            </a:r>
          </a:p>
        </p:txBody>
      </p:sp>
      <p:sp>
        <p:nvSpPr>
          <p:cNvPr id="19468" name="Text Box 11"/>
          <p:cNvSpPr txBox="1">
            <a:spLocks noChangeArrowheads="1"/>
          </p:cNvSpPr>
          <p:nvPr/>
        </p:nvSpPr>
        <p:spPr bwMode="auto">
          <a:xfrm>
            <a:off x="1079500" y="3705225"/>
            <a:ext cx="7524750" cy="401638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2000">
                <a:latin typeface="Times New Roman" pitchFamily="16" charset="0"/>
              </a:rPr>
              <a:t>e) Procedementos de acreditación de coñecementos previos no  Bach. 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079500" y="4248150"/>
            <a:ext cx="6915150" cy="398463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2000" dirty="0">
                <a:latin typeface="Times New Roman" pitchFamily="16" charset="0"/>
              </a:rPr>
              <a:t>f) </a:t>
            </a:r>
            <a:r>
              <a:rPr lang="gl-ES" altLang="gl-ES" sz="2000" dirty="0">
                <a:latin typeface="Times New Roman" pitchFamily="16" charset="0"/>
              </a:rPr>
              <a:t>Criterios xerais sobre avaliación, promoción e titulación</a:t>
            </a:r>
          </a:p>
        </p:txBody>
      </p:sp>
      <p:sp>
        <p:nvSpPr>
          <p:cNvPr id="19470" name="Text Box 13"/>
          <p:cNvSpPr txBox="1">
            <a:spLocks noChangeArrowheads="1"/>
          </p:cNvSpPr>
          <p:nvPr/>
        </p:nvSpPr>
        <p:spPr bwMode="auto">
          <a:xfrm>
            <a:off x="1079500" y="5360988"/>
            <a:ext cx="6084888" cy="398462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2000">
                <a:latin typeface="Times New Roman" pitchFamily="16" charset="0"/>
              </a:rPr>
              <a:t>g) </a:t>
            </a:r>
            <a:r>
              <a:rPr lang="gl-ES" altLang="gl-ES" sz="2000">
                <a:latin typeface="Times New Roman" pitchFamily="16" charset="0"/>
              </a:rPr>
              <a:t>Criterios xerais para a concesión da matrícula honra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1079500" y="4824413"/>
            <a:ext cx="6913563" cy="398462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2000">
                <a:latin typeface="Times New Roman" pitchFamily="16" charset="0"/>
              </a:rPr>
              <a:t>f) </a:t>
            </a:r>
            <a:r>
              <a:rPr lang="gl-ES" altLang="gl-ES" sz="2000">
                <a:latin typeface="Times New Roman" pitchFamily="16" charset="0"/>
              </a:rPr>
              <a:t>Criterios de titulación na ESO para alumnado de FPB</a:t>
            </a:r>
          </a:p>
        </p:txBody>
      </p:sp>
      <p:sp>
        <p:nvSpPr>
          <p:cNvPr id="19472" name="Text Box 15"/>
          <p:cNvSpPr txBox="1">
            <a:spLocks noChangeArrowheads="1"/>
          </p:cNvSpPr>
          <p:nvPr/>
        </p:nvSpPr>
        <p:spPr bwMode="auto">
          <a:xfrm>
            <a:off x="1079500" y="5937250"/>
            <a:ext cx="7164388" cy="401638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2000">
                <a:latin typeface="Times New Roman" pitchFamily="16" charset="0"/>
              </a:rPr>
              <a:t>h) </a:t>
            </a:r>
            <a:r>
              <a:rPr lang="gl-ES" altLang="gl-ES" sz="2000">
                <a:latin typeface="Times New Roman" pitchFamily="16" charset="0"/>
              </a:rPr>
              <a:t>Outros. </a:t>
            </a:r>
            <a:r>
              <a:rPr lang="gl-ES" altLang="gl-ES" sz="2000" b="1">
                <a:solidFill>
                  <a:srgbClr val="FF0000"/>
                </a:solidFill>
                <a:latin typeface="Times New Roman" pitchFamily="16" charset="0"/>
              </a:rPr>
              <a:t>Por exemplo, proposta para realizar a FCT no verán...</a:t>
            </a:r>
          </a:p>
        </p:txBody>
      </p:sp>
      <p:sp>
        <p:nvSpPr>
          <p:cNvPr id="2" name="1 Flecha derecha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7502525" y="5360988"/>
            <a:ext cx="1339850" cy="382587"/>
          </a:xfrm>
          <a:prstGeom prst="rightArrow">
            <a:avLst>
              <a:gd name="adj1" fmla="val 50000"/>
              <a:gd name="adj2" fmla="val 50196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 altLang="gl-ES"/>
          </a:p>
        </p:txBody>
      </p:sp>
      <p:sp>
        <p:nvSpPr>
          <p:cNvPr id="3" name="2 Flecha derecha">
            <a:hlinkClick r:id="rId5" action="ppaction://hlinkfile"/>
          </p:cNvPr>
          <p:cNvSpPr>
            <a:spLocks noChangeArrowheads="1"/>
          </p:cNvSpPr>
          <p:nvPr/>
        </p:nvSpPr>
        <p:spPr bwMode="auto">
          <a:xfrm>
            <a:off x="7413625" y="3455988"/>
            <a:ext cx="1370013" cy="249237"/>
          </a:xfrm>
          <a:prstGeom prst="rightArrow">
            <a:avLst>
              <a:gd name="adj1" fmla="val 50000"/>
              <a:gd name="adj2" fmla="val 49828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 altLang="gl-ES"/>
          </a:p>
        </p:txBody>
      </p:sp>
      <p:sp>
        <p:nvSpPr>
          <p:cNvPr id="4" name="3 Flecha derecha">
            <a:hlinkClick r:id="rId6" action="ppaction://hlinkfile"/>
          </p:cNvPr>
          <p:cNvSpPr>
            <a:spLocks noChangeArrowheads="1"/>
          </p:cNvSpPr>
          <p:nvPr/>
        </p:nvSpPr>
        <p:spPr bwMode="auto">
          <a:xfrm>
            <a:off x="7543800" y="1377950"/>
            <a:ext cx="1435100" cy="338138"/>
          </a:xfrm>
          <a:prstGeom prst="rightArrow">
            <a:avLst>
              <a:gd name="adj1" fmla="val 50000"/>
              <a:gd name="adj2" fmla="val 4992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 altLang="gl-ES"/>
          </a:p>
        </p:txBody>
      </p:sp>
      <p:sp>
        <p:nvSpPr>
          <p:cNvPr id="20" name="19 CuadroTexto"/>
          <p:cNvSpPr txBox="1">
            <a:spLocks noChangeArrowheads="1"/>
          </p:cNvSpPr>
          <p:nvPr/>
        </p:nvSpPr>
        <p:spPr bwMode="auto">
          <a:xfrm>
            <a:off x="7140575" y="784225"/>
            <a:ext cx="1800225" cy="369888"/>
          </a:xfrm>
          <a:prstGeom prst="rect">
            <a:avLst/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gl-ES" altLang="gl-ES">
                <a:solidFill>
                  <a:schemeClr val="tx1"/>
                </a:solidFill>
              </a:rPr>
              <a:t>DOCUMENTO 2</a:t>
            </a:r>
          </a:p>
        </p:txBody>
      </p:sp>
      <p:sp>
        <p:nvSpPr>
          <p:cNvPr id="21" name="20 Flecha derecha">
            <a:hlinkClick r:id="rId7" action="ppaction://hlinkfile"/>
          </p:cNvPr>
          <p:cNvSpPr>
            <a:spLocks noChangeArrowheads="1"/>
          </p:cNvSpPr>
          <p:nvPr/>
        </p:nvSpPr>
        <p:spPr bwMode="auto">
          <a:xfrm>
            <a:off x="7413625" y="3197225"/>
            <a:ext cx="1370013" cy="247650"/>
          </a:xfrm>
          <a:prstGeom prst="rightArrow">
            <a:avLst>
              <a:gd name="adj1" fmla="val 50000"/>
              <a:gd name="adj2" fmla="val 50147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 altLang="gl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0484" grpId="0" animBg="1"/>
      <p:bldP spid="20485" grpId="0" animBg="1"/>
      <p:bldP spid="20487" grpId="0" animBg="1"/>
      <p:bldP spid="20488" grpId="0" animBg="1"/>
      <p:bldP spid="19466" grpId="0" animBg="1"/>
      <p:bldP spid="20490" grpId="0" animBg="1"/>
      <p:bldP spid="19468" grpId="0" animBg="1"/>
      <p:bldP spid="20492" grpId="0" animBg="1"/>
      <p:bldP spid="19470" grpId="0" animBg="1"/>
      <p:bldP spid="20494" grpId="0" animBg="1"/>
      <p:bldP spid="19472" grpId="0" animBg="1"/>
      <p:bldP spid="2" grpId="0" animBg="1"/>
      <p:bldP spid="3" grpId="0" animBg="1"/>
      <p:bldP spid="4" grpId="0" animBg="1"/>
      <p:bldP spid="20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7042150" y="61198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2EF1DE2-115E-4C47-862F-629818C6AFE0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s-ES" altLang="gl-ES" sz="1400">
              <a:latin typeface="Tahoma" pitchFamily="32" charset="0"/>
            </a:endParaRP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7956550" y="358775"/>
            <a:ext cx="971550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P.E.C.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090613" y="315913"/>
            <a:ext cx="2543175" cy="398462"/>
          </a:xfrm>
          <a:prstGeom prst="rect">
            <a:avLst/>
          </a:prstGeom>
          <a:solidFill>
            <a:srgbClr val="FFCF0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es-ES" altLang="gl-ES" sz="2000" b="1">
                <a:solidFill>
                  <a:srgbClr val="3333CC"/>
                </a:solidFill>
                <a:latin typeface="Times New Roman" pitchFamily="16" charset="0"/>
              </a:rPr>
              <a:t>2.- Qué queremos?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069975" y="1169988"/>
            <a:ext cx="6238875" cy="398462"/>
          </a:xfrm>
          <a:prstGeom prst="rect">
            <a:avLst/>
          </a:prstGeom>
          <a:solidFill>
            <a:srgbClr val="FFCF0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6350" eaLnBrk="0" hangingPunct="0">
              <a:spcBef>
                <a:spcPts val="6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2000" b="1">
                <a:solidFill>
                  <a:srgbClr val="0000FF"/>
                </a:solidFill>
                <a:latin typeface="Times New Roman" pitchFamily="16" charset="0"/>
              </a:rPr>
              <a:t>2.- Plans e Programas </a:t>
            </a:r>
            <a:r>
              <a:rPr lang="gl-ES" altLang="gl-ES" sz="2000">
                <a:solidFill>
                  <a:srgbClr val="FF0000"/>
                </a:solidFill>
                <a:latin typeface="Times New Roman" pitchFamily="16" charset="0"/>
              </a:rPr>
              <a:t>(Artº 18º D. 133/2007-Derrogado)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4689475" y="347663"/>
            <a:ext cx="2762250" cy="368300"/>
          </a:xfrm>
          <a:prstGeom prst="rect">
            <a:avLst/>
          </a:prstGeom>
          <a:solidFill>
            <a:srgbClr val="FFCF0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1325"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800" b="1">
                <a:solidFill>
                  <a:srgbClr val="FF0000"/>
                </a:solidFill>
                <a:latin typeface="Times New Roman" pitchFamily="16" charset="0"/>
              </a:rPr>
              <a:t>    Concreción curricular</a:t>
            </a:r>
          </a:p>
        </p:txBody>
      </p:sp>
      <p:pic>
        <p:nvPicPr>
          <p:cNvPr id="2048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6650" y="365125"/>
            <a:ext cx="1133475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058863" y="2098675"/>
            <a:ext cx="7977187" cy="398463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lnSpc>
                <a:spcPct val="101000"/>
              </a:lnSpc>
              <a:spcBef>
                <a:spcPts val="250"/>
              </a:spcBef>
              <a:buClrTx/>
              <a:buFontTx/>
              <a:buNone/>
            </a:pPr>
            <a:r>
              <a:rPr lang="es-ES" altLang="gl-ES" sz="2000">
                <a:latin typeface="Times New Roman" pitchFamily="16" charset="0"/>
              </a:rPr>
              <a:t>1) </a:t>
            </a:r>
            <a:r>
              <a:rPr lang="gl-ES" altLang="gl-ES" sz="2000">
                <a:latin typeface="Times New Roman" pitchFamily="16" charset="0"/>
              </a:rPr>
              <a:t>Proxecto lingüístico </a:t>
            </a:r>
            <a:r>
              <a:rPr lang="gl-ES" altLang="gl-ES" sz="2000">
                <a:solidFill>
                  <a:srgbClr val="0000FF"/>
                </a:solidFill>
                <a:latin typeface="Times New Roman" pitchFamily="16" charset="0"/>
              </a:rPr>
              <a:t>(Artº 14 D. 97/2010)</a:t>
            </a:r>
            <a:r>
              <a:rPr lang="gl-ES" altLang="gl-ES" sz="2000">
                <a:latin typeface="Times New Roman" pitchFamily="16" charset="0"/>
              </a:rPr>
              <a:t> </a:t>
            </a:r>
            <a:r>
              <a:rPr lang="gl-ES" altLang="gl-ES" sz="2000">
                <a:solidFill>
                  <a:srgbClr val="FF0000"/>
                </a:solidFill>
                <a:latin typeface="Times New Roman" pitchFamily="16" charset="0"/>
              </a:rPr>
              <a:t>(Incluír CIL- </a:t>
            </a:r>
            <a:r>
              <a:rPr lang="gl-ES" altLang="gl-ES" sz="2000">
                <a:solidFill>
                  <a:srgbClr val="0000FF"/>
                </a:solidFill>
                <a:latin typeface="Times New Roman" pitchFamily="16" charset="0"/>
              </a:rPr>
              <a:t>Artº 11º D.86/15</a:t>
            </a:r>
            <a:r>
              <a:rPr lang="gl-ES" altLang="gl-ES" sz="1600">
                <a:solidFill>
                  <a:srgbClr val="0000FF"/>
                </a:solidFill>
                <a:latin typeface="Times New Roman" pitchFamily="16" charset="0"/>
              </a:rPr>
              <a:t>)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1057275" y="2852738"/>
            <a:ext cx="5530850" cy="398462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750"/>
              </a:spcBef>
              <a:buClrTx/>
              <a:buFontTx/>
              <a:buNone/>
            </a:pPr>
            <a:r>
              <a:rPr lang="es-ES" altLang="gl-ES" sz="2000">
                <a:latin typeface="Times New Roman" pitchFamily="16" charset="0"/>
              </a:rPr>
              <a:t>2) </a:t>
            </a:r>
            <a:r>
              <a:rPr lang="gl-ES" altLang="gl-ES" sz="2000">
                <a:latin typeface="Times New Roman" pitchFamily="16" charset="0"/>
              </a:rPr>
              <a:t>Proxecto lector/Biblioteca </a:t>
            </a:r>
            <a:r>
              <a:rPr lang="gl-ES" altLang="gl-ES" sz="2000">
                <a:solidFill>
                  <a:srgbClr val="0000FF"/>
                </a:solidFill>
                <a:latin typeface="Times New Roman" pitchFamily="16" charset="0"/>
              </a:rPr>
              <a:t>(</a:t>
            </a:r>
            <a:r>
              <a:rPr lang="gl-ES" altLang="gl-ES" sz="1600" b="1">
                <a:solidFill>
                  <a:srgbClr val="0000FF"/>
                </a:solidFill>
                <a:latin typeface="Times New Roman" pitchFamily="16" charset="0"/>
              </a:rPr>
              <a:t>Artº 38º  86/2015)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1058863" y="3500438"/>
            <a:ext cx="6392862" cy="398462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750"/>
              </a:spcBef>
              <a:buClrTx/>
              <a:buFontTx/>
              <a:buNone/>
            </a:pPr>
            <a:r>
              <a:rPr lang="es-ES" altLang="gl-ES" sz="2000">
                <a:latin typeface="Times New Roman" pitchFamily="16" charset="0"/>
              </a:rPr>
              <a:t>3) </a:t>
            </a:r>
            <a:r>
              <a:rPr lang="gl-ES" altLang="gl-ES" sz="2000">
                <a:latin typeface="Times New Roman" pitchFamily="16" charset="0"/>
              </a:rPr>
              <a:t>Plan de atención á diversidade  </a:t>
            </a:r>
            <a:r>
              <a:rPr lang="gl-ES" altLang="gl-ES" sz="1600" b="1">
                <a:solidFill>
                  <a:srgbClr val="0000FF"/>
                </a:solidFill>
                <a:latin typeface="Times New Roman" pitchFamily="16" charset="0"/>
              </a:rPr>
              <a:t>(Artº 10º-14º D. 229/2011)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058863" y="4149725"/>
            <a:ext cx="7400925" cy="398463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2000">
                <a:latin typeface="Times New Roman" pitchFamily="16" charset="0"/>
              </a:rPr>
              <a:t>4) </a:t>
            </a:r>
            <a:r>
              <a:rPr lang="gl-ES" altLang="gl-ES" sz="2000">
                <a:latin typeface="Times New Roman" pitchFamily="16" charset="0"/>
              </a:rPr>
              <a:t>Plans específicos personalizados para repetidores </a:t>
            </a:r>
            <a:r>
              <a:rPr lang="gl-ES" altLang="gl-ES" sz="1600" b="1">
                <a:solidFill>
                  <a:srgbClr val="0000FF"/>
                </a:solidFill>
                <a:latin typeface="Times New Roman" pitchFamily="16" charset="0"/>
              </a:rPr>
              <a:t>(Artº 23º,6 D.86/15)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074738" y="4786313"/>
            <a:ext cx="7385050" cy="398462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2000">
                <a:latin typeface="Times New Roman" pitchFamily="16" charset="0"/>
              </a:rPr>
              <a:t>5) </a:t>
            </a:r>
            <a:r>
              <a:rPr lang="gl-ES" altLang="gl-ES" sz="2000">
                <a:latin typeface="Times New Roman" pitchFamily="16" charset="0"/>
              </a:rPr>
              <a:t>Liñas xerais dos plans </a:t>
            </a:r>
            <a:r>
              <a:rPr lang="gl-ES" altLang="gl-ES" sz="1600">
                <a:latin typeface="Times New Roman" pitchFamily="16" charset="0"/>
              </a:rPr>
              <a:t>orientación  e acción titorial </a:t>
            </a:r>
            <a:r>
              <a:rPr lang="gl-ES" altLang="gl-ES" sz="1600" b="1">
                <a:solidFill>
                  <a:srgbClr val="0000FF"/>
                </a:solidFill>
                <a:latin typeface="Times New Roman" pitchFamily="16" charset="0"/>
              </a:rPr>
              <a:t>(Artº 15º Orde 24/7/98)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1058863" y="5445125"/>
            <a:ext cx="5529262" cy="398463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750"/>
              </a:spcBef>
              <a:buClrTx/>
              <a:buFontTx/>
              <a:buNone/>
            </a:pPr>
            <a:r>
              <a:rPr lang="es-ES" altLang="gl-ES" sz="2000">
                <a:latin typeface="Times New Roman" pitchFamily="16" charset="0"/>
              </a:rPr>
              <a:t>7) </a:t>
            </a:r>
            <a:r>
              <a:rPr lang="gl-ES" altLang="gl-ES" sz="2000">
                <a:solidFill>
                  <a:srgbClr val="FF0000"/>
                </a:solidFill>
                <a:latin typeface="Times New Roman" pitchFamily="16" charset="0"/>
              </a:rPr>
              <a:t>Proxecto de e. dixital </a:t>
            </a:r>
            <a:r>
              <a:rPr lang="gl-ES" altLang="gl-ES" sz="2000">
                <a:solidFill>
                  <a:srgbClr val="0000FF"/>
                </a:solidFill>
                <a:latin typeface="Times New Roman" pitchFamily="16" charset="0"/>
              </a:rPr>
              <a:t>(</a:t>
            </a:r>
            <a:r>
              <a:rPr lang="gl-ES" altLang="gl-ES" sz="1600" b="1">
                <a:solidFill>
                  <a:srgbClr val="0000FF"/>
                </a:solidFill>
                <a:latin typeface="Times New Roman" pitchFamily="16" charset="0"/>
              </a:rPr>
              <a:t>Artº 39º D. 86/2015)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1074738" y="6135688"/>
            <a:ext cx="5513387" cy="398462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750"/>
              </a:spcBef>
              <a:buClrTx/>
              <a:buFontTx/>
              <a:buNone/>
            </a:pPr>
            <a:r>
              <a:rPr lang="es-ES" altLang="gl-ES" sz="2000">
                <a:solidFill>
                  <a:srgbClr val="FF0000"/>
                </a:solidFill>
                <a:latin typeface="Times New Roman" pitchFamily="16" charset="0"/>
              </a:rPr>
              <a:t>8) </a:t>
            </a:r>
            <a:r>
              <a:rPr lang="gl-ES" altLang="gl-ES" sz="2000">
                <a:solidFill>
                  <a:srgbClr val="FF0000"/>
                </a:solidFill>
                <a:latin typeface="Times New Roman" pitchFamily="16" charset="0"/>
              </a:rPr>
              <a:t>Plan estilos vida saudable </a:t>
            </a:r>
            <a:r>
              <a:rPr lang="gl-ES" altLang="gl-ES" sz="2000">
                <a:solidFill>
                  <a:srgbClr val="0000FF"/>
                </a:solidFill>
                <a:latin typeface="Times New Roman" pitchFamily="16" charset="0"/>
              </a:rPr>
              <a:t>(</a:t>
            </a:r>
            <a:r>
              <a:rPr lang="gl-ES" altLang="gl-ES" sz="1600" b="1">
                <a:solidFill>
                  <a:srgbClr val="0000FF"/>
                </a:solidFill>
                <a:latin typeface="Times New Roman" pitchFamily="16" charset="0"/>
              </a:rPr>
              <a:t>Artº 40º D. 86/2015)</a:t>
            </a:r>
          </a:p>
        </p:txBody>
      </p:sp>
      <p:sp>
        <p:nvSpPr>
          <p:cNvPr id="2" name="1 Flecha derecha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7451725" y="1773238"/>
            <a:ext cx="1512888" cy="325437"/>
          </a:xfrm>
          <a:prstGeom prst="rightArrow">
            <a:avLst>
              <a:gd name="adj1" fmla="val 50000"/>
              <a:gd name="adj2" fmla="val 50061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 altLang="gl-ES"/>
          </a:p>
        </p:txBody>
      </p:sp>
      <p:sp>
        <p:nvSpPr>
          <p:cNvPr id="3" name="2 Flecha derecha">
            <a:hlinkClick r:id="rId5" action="ppaction://hlinkfile"/>
          </p:cNvPr>
          <p:cNvSpPr>
            <a:spLocks noChangeArrowheads="1"/>
          </p:cNvSpPr>
          <p:nvPr/>
        </p:nvSpPr>
        <p:spPr bwMode="auto">
          <a:xfrm>
            <a:off x="6869113" y="2852738"/>
            <a:ext cx="2058987" cy="327025"/>
          </a:xfrm>
          <a:prstGeom prst="rightArrow">
            <a:avLst>
              <a:gd name="adj1" fmla="val 50000"/>
              <a:gd name="adj2" fmla="val 49903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 altLang="gl-ES"/>
          </a:p>
        </p:txBody>
      </p:sp>
      <p:sp>
        <p:nvSpPr>
          <p:cNvPr id="4" name="3 Flecha derecha">
            <a:hlinkClick r:id="rId6" action="ppaction://hlinkfile"/>
          </p:cNvPr>
          <p:cNvSpPr>
            <a:spLocks noChangeArrowheads="1"/>
          </p:cNvSpPr>
          <p:nvPr/>
        </p:nvSpPr>
        <p:spPr bwMode="auto">
          <a:xfrm>
            <a:off x="7578725" y="3336925"/>
            <a:ext cx="1349375" cy="327025"/>
          </a:xfrm>
          <a:prstGeom prst="rightArrow">
            <a:avLst>
              <a:gd name="adj1" fmla="val 50000"/>
              <a:gd name="adj2" fmla="val 49782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gl-ES" altLang="gl-ES"/>
          </a:p>
        </p:txBody>
      </p:sp>
      <p:sp>
        <p:nvSpPr>
          <p:cNvPr id="6" name="5 Flecha derecha">
            <a:hlinkClick r:id="rId7" action="ppaction://hlinkfile"/>
          </p:cNvPr>
          <p:cNvSpPr>
            <a:spLocks noChangeArrowheads="1"/>
          </p:cNvSpPr>
          <p:nvPr/>
        </p:nvSpPr>
        <p:spPr bwMode="auto">
          <a:xfrm>
            <a:off x="7578725" y="3692525"/>
            <a:ext cx="1349375" cy="304800"/>
          </a:xfrm>
          <a:prstGeom prst="rightArrow">
            <a:avLst>
              <a:gd name="adj1" fmla="val 50000"/>
              <a:gd name="adj2" fmla="val 50112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gl-ES" altLang="gl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1508" grpId="0" animBg="1"/>
      <p:bldP spid="21509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6" grpId="0" animBg="1"/>
      <p:bldP spid="21517" grpId="0" animBg="1"/>
      <p:bldP spid="2" grpId="0" animBg="1"/>
      <p:bldP spid="3" grpId="0" animBg="1"/>
      <p:bldP spid="4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7042150" y="6169025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68FEE2D-C896-4F25-9ABD-AEFBF17F5B11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s-ES" altLang="gl-ES" sz="1400">
              <a:latin typeface="Tahoma" pitchFamily="32" charset="0"/>
            </a:endParaRP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1331913" y="115888"/>
            <a:ext cx="47307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gl-ES" sz="1800"/>
              <a:t>AUTONOMÍA, PLANIFICACIÓN E XESTIÓN</a:t>
            </a: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7823200" y="123825"/>
            <a:ext cx="971550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P.E.C.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044575" y="687388"/>
            <a:ext cx="3395663" cy="398462"/>
          </a:xfrm>
          <a:prstGeom prst="rect">
            <a:avLst/>
          </a:prstGeom>
          <a:solidFill>
            <a:srgbClr val="7EC3D4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es-ES" altLang="gl-ES" sz="2000" b="1">
                <a:solidFill>
                  <a:srgbClr val="3333CC"/>
                </a:solidFill>
                <a:latin typeface="Times New Roman" pitchFamily="16" charset="0"/>
              </a:rPr>
              <a:t>3.- Cómo nos organizamos?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044575" y="1368425"/>
            <a:ext cx="5103813" cy="398463"/>
          </a:xfrm>
          <a:prstGeom prst="rect">
            <a:avLst/>
          </a:prstGeom>
          <a:solidFill>
            <a:srgbClr val="7EC3D4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6350" eaLnBrk="0" hangingPunct="0">
              <a:spcBef>
                <a:spcPts val="6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2000" b="1">
                <a:solidFill>
                  <a:srgbClr val="0000FF"/>
                </a:solidFill>
                <a:latin typeface="Times New Roman" pitchFamily="16" charset="0"/>
              </a:rPr>
              <a:t>1.- Plans de convivencia </a:t>
            </a:r>
            <a:r>
              <a:rPr lang="gl-ES" altLang="gl-ES" sz="2000">
                <a:solidFill>
                  <a:srgbClr val="FF0000"/>
                </a:solidFill>
                <a:latin typeface="Times New Roman" pitchFamily="16" charset="0"/>
              </a:rPr>
              <a:t>(</a:t>
            </a:r>
            <a:r>
              <a:rPr lang="gl-ES" altLang="gl-ES" sz="1600" b="1">
                <a:solidFill>
                  <a:srgbClr val="FF0000"/>
                </a:solidFill>
                <a:latin typeface="Times New Roman" pitchFamily="16" charset="0"/>
              </a:rPr>
              <a:t>Artº 11º - 17º do D.8/15)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5734050" y="733425"/>
            <a:ext cx="3060700" cy="368300"/>
          </a:xfrm>
          <a:prstGeom prst="rect">
            <a:avLst/>
          </a:prstGeom>
          <a:solidFill>
            <a:srgbClr val="7EC3D4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1325"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800" b="1">
                <a:solidFill>
                  <a:srgbClr val="FF0000"/>
                </a:solidFill>
                <a:latin typeface="Times New Roman" pitchFamily="16" charset="0"/>
              </a:rPr>
              <a:t>Plan  convivencia/NOFC</a:t>
            </a:r>
          </a:p>
        </p:txBody>
      </p:sp>
      <p:pic>
        <p:nvPicPr>
          <p:cNvPr id="21512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188" y="762000"/>
            <a:ext cx="1135062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1116013" y="1955800"/>
            <a:ext cx="7799387" cy="4505325"/>
          </a:xfrm>
          <a:prstGeom prst="rect">
            <a:avLst/>
          </a:prstGeom>
          <a:solidFill>
            <a:srgbClr val="7EC3D4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marL="914400" indent="-457200"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2000" i="1">
                <a:latin typeface="Times New Roman" pitchFamily="16" charset="0"/>
              </a:rPr>
              <a:t>O PE de cada centro incluirá un</a:t>
            </a:r>
            <a:r>
              <a:rPr lang="gl-ES" altLang="gl-ES" sz="2000">
                <a:latin typeface="Times New Roman" pitchFamily="16" charset="0"/>
              </a:rPr>
              <a:t> </a:t>
            </a:r>
            <a:r>
              <a:rPr lang="gl-ES" altLang="gl-ES" sz="2000" b="1" i="1">
                <a:solidFill>
                  <a:srgbClr val="FF0000"/>
                </a:solidFill>
                <a:latin typeface="Times New Roman" pitchFamily="16" charset="0"/>
              </a:rPr>
              <a:t>PLAN DE CONVIVENCIA</a:t>
            </a:r>
            <a:r>
              <a:rPr lang="gl-ES" altLang="gl-ES" sz="2000">
                <a:latin typeface="Times New Roman" pitchFamily="16" charset="0"/>
              </a:rPr>
              <a:t> ... </a:t>
            </a: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2000">
                <a:latin typeface="Times New Roman" pitchFamily="16" charset="0"/>
              </a:rPr>
              <a:t>Dito plan integrará o principio de “</a:t>
            </a:r>
            <a:r>
              <a:rPr lang="gl-ES" altLang="gl-ES" sz="2000" b="1" i="1">
                <a:solidFill>
                  <a:srgbClr val="3333CC"/>
                </a:solidFill>
                <a:latin typeface="Times New Roman" pitchFamily="16" charset="0"/>
              </a:rPr>
              <a:t>igualdade entre mulleres e homes</a:t>
            </a:r>
            <a:r>
              <a:rPr lang="gl-ES" altLang="gl-ES" sz="2000">
                <a:latin typeface="Times New Roman" pitchFamily="16" charset="0"/>
              </a:rPr>
              <a:t>” e establecerá, sobre a base dun “</a:t>
            </a:r>
            <a:r>
              <a:rPr lang="gl-ES" altLang="gl-ES" sz="2000" b="1" i="1">
                <a:solidFill>
                  <a:srgbClr val="3333CC"/>
                </a:solidFill>
                <a:latin typeface="Times New Roman" pitchFamily="16" charset="0"/>
              </a:rPr>
              <a:t>diagnóstico previo</a:t>
            </a:r>
            <a:r>
              <a:rPr lang="gl-ES" altLang="gl-ES" sz="2000">
                <a:latin typeface="Times New Roman" pitchFamily="16" charset="0"/>
              </a:rPr>
              <a:t>”</a:t>
            </a:r>
          </a:p>
          <a:p>
            <a:pPr eaLnBrk="1" hangingPunct="1">
              <a:spcBef>
                <a:spcPts val="1000"/>
              </a:spcBef>
              <a:buFont typeface="Times New Roman" pitchFamily="16" charset="0"/>
              <a:buAutoNum type="arabicPeriod"/>
            </a:pPr>
            <a:r>
              <a:rPr lang="gl-ES" altLang="gl-ES" sz="2000">
                <a:latin typeface="Times New Roman" pitchFamily="16" charset="0"/>
              </a:rPr>
              <a:t> As necesidades</a:t>
            </a:r>
          </a:p>
          <a:p>
            <a:pPr eaLnBrk="1" hangingPunct="1">
              <a:spcBef>
                <a:spcPts val="1000"/>
              </a:spcBef>
              <a:buFont typeface="Times New Roman" pitchFamily="16" charset="0"/>
              <a:buAutoNum type="arabicPeriod"/>
            </a:pPr>
            <a:r>
              <a:rPr lang="gl-ES" altLang="gl-ES" sz="2000">
                <a:latin typeface="Times New Roman" pitchFamily="16" charset="0"/>
              </a:rPr>
              <a:t> Os obxectivos</a:t>
            </a:r>
          </a:p>
          <a:p>
            <a:pPr eaLnBrk="1" hangingPunct="1">
              <a:spcBef>
                <a:spcPts val="1000"/>
              </a:spcBef>
              <a:buFont typeface="Times New Roman" pitchFamily="16" charset="0"/>
              <a:buAutoNum type="arabicPeriod"/>
            </a:pPr>
            <a:r>
              <a:rPr lang="gl-ES" altLang="gl-ES" sz="2000">
                <a:latin typeface="Times New Roman" pitchFamily="16" charset="0"/>
              </a:rPr>
              <a:t> As directrices básicas da convivencia e</a:t>
            </a:r>
          </a:p>
          <a:p>
            <a:pPr eaLnBrk="1" hangingPunct="1">
              <a:spcBef>
                <a:spcPts val="1000"/>
              </a:spcBef>
              <a:buFont typeface="Times New Roman" pitchFamily="16" charset="0"/>
              <a:buAutoNum type="arabicPeriod"/>
            </a:pPr>
            <a:r>
              <a:rPr lang="gl-ES" altLang="gl-ES" sz="2000">
                <a:latin typeface="Times New Roman" pitchFamily="16" charset="0"/>
              </a:rPr>
              <a:t> As actuacións que, incluíndo a “</a:t>
            </a:r>
            <a:r>
              <a:rPr lang="gl-ES" altLang="gl-ES" sz="2000" b="1" i="1">
                <a:solidFill>
                  <a:srgbClr val="FF0000"/>
                </a:solidFill>
                <a:latin typeface="Times New Roman" pitchFamily="16" charset="0"/>
              </a:rPr>
              <a:t>mediación na xestión dos conflitos</a:t>
            </a:r>
            <a:r>
              <a:rPr lang="gl-ES" altLang="gl-ES" sz="2000">
                <a:latin typeface="Times New Roman" pitchFamily="16" charset="0"/>
              </a:rPr>
              <a:t>” recollan:</a:t>
            </a:r>
          </a:p>
          <a:p>
            <a:pPr lvl="1" eaLnBrk="1" hangingPunct="1">
              <a:spcBef>
                <a:spcPts val="1000"/>
              </a:spcBef>
              <a:buClr>
                <a:srgbClr val="0000FF"/>
              </a:buClr>
              <a:buFont typeface="Times New Roman" pitchFamily="16" charset="0"/>
              <a:buAutoNum type="alphaLcParenR"/>
            </a:pPr>
            <a:r>
              <a:rPr lang="gl-ES" altLang="gl-ES" sz="2000">
                <a:solidFill>
                  <a:srgbClr val="0000FF"/>
                </a:solidFill>
                <a:latin typeface="Times New Roman" pitchFamily="16" charset="0"/>
              </a:rPr>
              <a:t>Medidas preventivas,</a:t>
            </a:r>
          </a:p>
          <a:p>
            <a:pPr lvl="1" eaLnBrk="1" hangingPunct="1">
              <a:spcBef>
                <a:spcPts val="1000"/>
              </a:spcBef>
              <a:buClr>
                <a:srgbClr val="0000FF"/>
              </a:buClr>
              <a:buFont typeface="Times New Roman" pitchFamily="16" charset="0"/>
              <a:buAutoNum type="alphaLcParenR"/>
            </a:pPr>
            <a:r>
              <a:rPr lang="gl-ES" altLang="gl-ES" sz="2000">
                <a:solidFill>
                  <a:srgbClr val="0000FF"/>
                </a:solidFill>
                <a:latin typeface="Times New Roman" pitchFamily="16" charset="0"/>
              </a:rPr>
              <a:t>Medidas reeducadoras e</a:t>
            </a:r>
          </a:p>
          <a:p>
            <a:pPr lvl="1" eaLnBrk="1" hangingPunct="1">
              <a:spcBef>
                <a:spcPts val="1000"/>
              </a:spcBef>
              <a:buClr>
                <a:srgbClr val="0000FF"/>
              </a:buClr>
              <a:buFont typeface="Times New Roman" pitchFamily="16" charset="0"/>
              <a:buAutoNum type="alphaLcParenR"/>
            </a:pPr>
            <a:r>
              <a:rPr lang="gl-ES" altLang="gl-ES" sz="2000">
                <a:solidFill>
                  <a:srgbClr val="0000FF"/>
                </a:solidFill>
                <a:latin typeface="Times New Roman" pitchFamily="16" charset="0"/>
              </a:rPr>
              <a:t>Medidas correctoras. </a:t>
            </a:r>
          </a:p>
        </p:txBody>
      </p:sp>
      <p:sp>
        <p:nvSpPr>
          <p:cNvPr id="2" name="1 Flecha derecha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6372225" y="5661025"/>
            <a:ext cx="1622425" cy="431800"/>
          </a:xfrm>
          <a:prstGeom prst="rightArrow">
            <a:avLst>
              <a:gd name="adj1" fmla="val 50000"/>
              <a:gd name="adj2" fmla="val 50028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gl-ES" altLang="gl-ES"/>
          </a:p>
        </p:txBody>
      </p:sp>
      <p:sp>
        <p:nvSpPr>
          <p:cNvPr id="11" name="10 CuadroTexto"/>
          <p:cNvSpPr txBox="1">
            <a:spLocks noChangeArrowheads="1"/>
          </p:cNvSpPr>
          <p:nvPr/>
        </p:nvSpPr>
        <p:spPr bwMode="auto">
          <a:xfrm>
            <a:off x="6992938" y="1363663"/>
            <a:ext cx="1800225" cy="368300"/>
          </a:xfrm>
          <a:prstGeom prst="rect">
            <a:avLst/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gl-ES" altLang="gl-ES">
                <a:solidFill>
                  <a:schemeClr val="tx1"/>
                </a:solidFill>
              </a:rPr>
              <a:t>DOCUMENTO 3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533" grpId="0" animBg="1"/>
      <p:bldP spid="22534" grpId="0" animBg="1"/>
      <p:bldP spid="22536" grpId="0" animBg="1"/>
      <p:bldP spid="2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7042150" y="6169025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C11EBEF0-96CF-4116-BD41-BD04674EBF14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s-ES" altLang="gl-ES" sz="1400">
              <a:latin typeface="Tahoma" pitchFamily="32" charset="0"/>
            </a:endParaRP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1331913" y="115888"/>
            <a:ext cx="47307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gl-ES" sz="1800"/>
              <a:t>AUTONOMÍA, PLANIFICACIÓN E XESTIÓN</a:t>
            </a: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7823200" y="123825"/>
            <a:ext cx="971550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P.E.C.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044575" y="687388"/>
            <a:ext cx="3395663" cy="398462"/>
          </a:xfrm>
          <a:prstGeom prst="rect">
            <a:avLst/>
          </a:prstGeom>
          <a:solidFill>
            <a:srgbClr val="7EC3D4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es-ES" altLang="gl-ES" sz="2000" b="1">
                <a:solidFill>
                  <a:srgbClr val="3333CC"/>
                </a:solidFill>
                <a:latin typeface="Times New Roman" pitchFamily="16" charset="0"/>
              </a:rPr>
              <a:t>3.- Cómo nos organizamos?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059113" y="1370013"/>
            <a:ext cx="3983037" cy="401637"/>
          </a:xfrm>
          <a:prstGeom prst="rect">
            <a:avLst/>
          </a:prstGeom>
          <a:solidFill>
            <a:srgbClr val="7EC3D4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6350" eaLnBrk="0" hangingPunct="0">
              <a:spcBef>
                <a:spcPts val="6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50" algn="l"/>
                <a:tab pos="920750" algn="l"/>
                <a:tab pos="1835150" algn="l"/>
                <a:tab pos="2749550" algn="l"/>
                <a:tab pos="3663950" algn="l"/>
                <a:tab pos="4578350" algn="l"/>
                <a:tab pos="5492750" algn="l"/>
                <a:tab pos="6407150" algn="l"/>
                <a:tab pos="7321550" algn="l"/>
                <a:tab pos="8235950" algn="l"/>
                <a:tab pos="9150350" algn="l"/>
                <a:tab pos="1006475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2000" b="1">
                <a:solidFill>
                  <a:srgbClr val="0000FF"/>
                </a:solidFill>
                <a:latin typeface="Times New Roman" pitchFamily="16" charset="0"/>
              </a:rPr>
              <a:t>2.- N. O. F. C. </a:t>
            </a:r>
            <a:r>
              <a:rPr lang="gl-ES" altLang="gl-ES" sz="2000">
                <a:solidFill>
                  <a:srgbClr val="FF0000"/>
                </a:solidFill>
                <a:latin typeface="Times New Roman" pitchFamily="16" charset="0"/>
              </a:rPr>
              <a:t>(</a:t>
            </a:r>
            <a:r>
              <a:rPr lang="gl-ES" altLang="gl-ES" sz="1600" b="1">
                <a:solidFill>
                  <a:srgbClr val="FF0000"/>
                </a:solidFill>
                <a:latin typeface="Times New Roman" pitchFamily="16" charset="0"/>
              </a:rPr>
              <a:t>Artº 18º - 20º D.8/15)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5734050" y="733425"/>
            <a:ext cx="3060700" cy="368300"/>
          </a:xfrm>
          <a:prstGeom prst="rect">
            <a:avLst/>
          </a:prstGeom>
          <a:solidFill>
            <a:srgbClr val="7EC3D4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1325"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800" b="1">
                <a:solidFill>
                  <a:srgbClr val="FF0000"/>
                </a:solidFill>
                <a:latin typeface="Times New Roman" pitchFamily="16" charset="0"/>
              </a:rPr>
              <a:t>Plan  convivencia/NOFC</a:t>
            </a:r>
          </a:p>
        </p:txBody>
      </p:sp>
      <p:pic>
        <p:nvPicPr>
          <p:cNvPr id="21512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188" y="762000"/>
            <a:ext cx="1135062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1116013" y="1955800"/>
            <a:ext cx="7799387" cy="4484688"/>
          </a:xfrm>
          <a:prstGeom prst="rect">
            <a:avLst/>
          </a:prstGeom>
          <a:solidFill>
            <a:srgbClr val="7EC3D4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marL="914400" indent="-457200"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  <a:defRPr/>
            </a:pPr>
            <a:r>
              <a:rPr lang="gl-ES" altLang="gl-ES" sz="2000" dirty="0" smtClean="0">
                <a:solidFill>
                  <a:srgbClr val="0000FF"/>
                </a:solidFill>
                <a:latin typeface="Times New Roman" pitchFamily="16" charset="0"/>
              </a:rPr>
              <a:t>Incluirán: </a:t>
            </a:r>
          </a:p>
          <a:p>
            <a:pPr marL="342900" indent="-342900" eaLnBrk="1" hangingPunct="1">
              <a:spcBef>
                <a:spcPts val="1000"/>
              </a:spcBef>
              <a:buClrTx/>
              <a:buFont typeface="Wingdings" panose="05000000000000000000" pitchFamily="2" charset="2"/>
              <a:buChar char="ü"/>
              <a:defRPr/>
            </a:pPr>
            <a:r>
              <a:rPr lang="gl-ES" altLang="gl-ES" sz="2000" i="1" dirty="0" smtClean="0">
                <a:solidFill>
                  <a:srgbClr val="0000FF"/>
                </a:solidFill>
                <a:latin typeface="Times New Roman" pitchFamily="16" charset="0"/>
              </a:rPr>
              <a:t>Os dereitos de deberes do alumnado</a:t>
            </a:r>
          </a:p>
          <a:p>
            <a:pPr marL="342900" indent="-342900" eaLnBrk="1" hangingPunct="1">
              <a:spcBef>
                <a:spcPts val="1000"/>
              </a:spcBef>
              <a:buClrTx/>
              <a:buFont typeface="Wingdings" panose="05000000000000000000" pitchFamily="2" charset="2"/>
              <a:buChar char="ü"/>
              <a:defRPr/>
            </a:pPr>
            <a:r>
              <a:rPr lang="gl-ES" altLang="gl-ES" sz="2000" i="1" dirty="0" smtClean="0">
                <a:solidFill>
                  <a:srgbClr val="0000FF"/>
                </a:solidFill>
                <a:latin typeface="Times New Roman" pitchFamily="16" charset="0"/>
              </a:rPr>
              <a:t>As normas de organización e funcionamento</a:t>
            </a:r>
          </a:p>
          <a:p>
            <a:pPr marL="1257300" lvl="1" indent="-342900" eaLnBrk="1" hangingPunct="1">
              <a:spcBef>
                <a:spcPts val="1000"/>
              </a:spcBef>
              <a:buClrTx/>
              <a:buFont typeface="Wingdings" panose="05000000000000000000" pitchFamily="2" charset="2"/>
              <a:buChar char="ü"/>
              <a:defRPr/>
            </a:pPr>
            <a:r>
              <a:rPr lang="gl-ES" altLang="gl-ES" sz="1600" i="1" dirty="0" smtClean="0">
                <a:solidFill>
                  <a:srgbClr val="0000FF"/>
                </a:solidFill>
                <a:latin typeface="Times New Roman" pitchFamily="16" charset="0"/>
              </a:rPr>
              <a:t>Xerais: espazos, tempos e recursos</a:t>
            </a:r>
          </a:p>
          <a:p>
            <a:pPr marL="1257300" lvl="1" indent="-342900" eaLnBrk="1" hangingPunct="1">
              <a:spcBef>
                <a:spcPts val="1000"/>
              </a:spcBef>
              <a:buClrTx/>
              <a:buFont typeface="Wingdings" panose="05000000000000000000" pitchFamily="2" charset="2"/>
              <a:buChar char="ü"/>
              <a:defRPr/>
            </a:pPr>
            <a:r>
              <a:rPr lang="gl-ES" altLang="gl-ES" sz="1600" i="1" dirty="0" smtClean="0">
                <a:solidFill>
                  <a:srgbClr val="0000FF"/>
                </a:solidFill>
                <a:latin typeface="Times New Roman" pitchFamily="16" charset="0"/>
              </a:rPr>
              <a:t>Convivencia nas aulas</a:t>
            </a:r>
          </a:p>
          <a:p>
            <a:pPr marL="1257300" lvl="1" indent="-342900" eaLnBrk="1" hangingPunct="1">
              <a:spcBef>
                <a:spcPts val="1000"/>
              </a:spcBef>
              <a:buClrTx/>
              <a:buFont typeface="Wingdings" panose="05000000000000000000" pitchFamily="2" charset="2"/>
              <a:buChar char="ü"/>
              <a:defRPr/>
            </a:pPr>
            <a:r>
              <a:rPr lang="gl-ES" altLang="gl-ES" sz="1600" i="1" dirty="0" smtClean="0">
                <a:solidFill>
                  <a:srgbClr val="0000FF"/>
                </a:solidFill>
                <a:latin typeface="Times New Roman" pitchFamily="16" charset="0"/>
              </a:rPr>
              <a:t>Convivencia nos espazos comúns, .......</a:t>
            </a:r>
          </a:p>
          <a:p>
            <a:pPr marL="342900" indent="-342900" eaLnBrk="1" hangingPunct="1">
              <a:spcBef>
                <a:spcPts val="1000"/>
              </a:spcBef>
              <a:buClrTx/>
              <a:buFont typeface="Wingdings" panose="05000000000000000000" pitchFamily="2" charset="2"/>
              <a:buChar char="ü"/>
              <a:defRPr/>
            </a:pPr>
            <a:r>
              <a:rPr lang="gl-ES" altLang="gl-ES" sz="2000" i="1" dirty="0" smtClean="0">
                <a:solidFill>
                  <a:srgbClr val="0000FF"/>
                </a:solidFill>
                <a:latin typeface="Times New Roman" pitchFamily="16" charset="0"/>
              </a:rPr>
              <a:t>As normas de convivencia:</a:t>
            </a:r>
          </a:p>
          <a:p>
            <a:pPr marL="1257300" lvl="1" indent="-342900" eaLnBrk="1" hangingPunct="1">
              <a:spcBef>
                <a:spcPts val="1000"/>
              </a:spcBef>
              <a:buClrTx/>
              <a:buFont typeface="Courier New" panose="02070309020205020404" pitchFamily="49" charset="0"/>
              <a:buChar char="o"/>
              <a:defRPr/>
            </a:pPr>
            <a:r>
              <a:rPr lang="gl-ES" altLang="gl-ES" sz="1800" i="1" dirty="0" smtClean="0">
                <a:solidFill>
                  <a:srgbClr val="0000FF"/>
                </a:solidFill>
                <a:latin typeface="Times New Roman" pitchFamily="16" charset="0"/>
              </a:rPr>
              <a:t>Condutas contrarias á convivencia</a:t>
            </a:r>
          </a:p>
          <a:p>
            <a:pPr marL="1257300" lvl="1" indent="-342900" eaLnBrk="1" hangingPunct="1">
              <a:spcBef>
                <a:spcPts val="1000"/>
              </a:spcBef>
              <a:buClrTx/>
              <a:buFont typeface="Courier New" panose="02070309020205020404" pitchFamily="49" charset="0"/>
              <a:buChar char="o"/>
              <a:defRPr/>
            </a:pPr>
            <a:r>
              <a:rPr lang="gl-ES" altLang="gl-ES" sz="1800" i="1" dirty="0" smtClean="0">
                <a:solidFill>
                  <a:srgbClr val="0000FF"/>
                </a:solidFill>
                <a:latin typeface="Times New Roman" pitchFamily="16" charset="0"/>
              </a:rPr>
              <a:t>Medidas correctoras de condutas non desexables</a:t>
            </a:r>
          </a:p>
          <a:p>
            <a:pPr marL="1257300" lvl="1" indent="-342900" eaLnBrk="1" hangingPunct="1">
              <a:spcBef>
                <a:spcPts val="1000"/>
              </a:spcBef>
              <a:buClrTx/>
              <a:buFont typeface="Courier New" panose="02070309020205020404" pitchFamily="49" charset="0"/>
              <a:buChar char="o"/>
              <a:defRPr/>
            </a:pPr>
            <a:r>
              <a:rPr lang="gl-ES" altLang="gl-ES" sz="1800" i="1" dirty="0" smtClean="0">
                <a:solidFill>
                  <a:srgbClr val="0000FF"/>
                </a:solidFill>
                <a:latin typeface="Times New Roman" pitchFamily="16" charset="0"/>
              </a:rPr>
              <a:t>Actuacións para a resolución pacífica dos conflitos</a:t>
            </a:r>
            <a:r>
              <a:rPr lang="gl-ES" altLang="gl-ES" sz="1600" i="1" dirty="0" smtClean="0">
                <a:solidFill>
                  <a:srgbClr val="0000FF"/>
                </a:solidFill>
                <a:latin typeface="Times New Roman" pitchFamily="16" charset="0"/>
              </a:rPr>
              <a:t>	</a:t>
            </a:r>
          </a:p>
          <a:p>
            <a:pPr marL="342900" indent="-342900" eaLnBrk="1" hangingPunct="1">
              <a:spcBef>
                <a:spcPts val="1000"/>
              </a:spcBef>
              <a:buClrTx/>
              <a:buFont typeface="Wingdings" panose="05000000000000000000" pitchFamily="2" charset="2"/>
              <a:buChar char="ü"/>
              <a:defRPr/>
            </a:pPr>
            <a:r>
              <a:rPr lang="gl-ES" altLang="gl-ES" sz="2000" i="1" dirty="0" smtClean="0">
                <a:solidFill>
                  <a:srgbClr val="0000FF"/>
                </a:solidFill>
                <a:latin typeface="Times New Roman" pitchFamily="16" charset="0"/>
              </a:rPr>
              <a:t>Difusión, revisión e avaliación das NOFC</a:t>
            </a:r>
          </a:p>
        </p:txBody>
      </p:sp>
      <p:sp>
        <p:nvSpPr>
          <p:cNvPr id="2" name="1 Flecha derecha">
            <a:hlinkClick r:id="rId4" action="ppaction://hlinkfile"/>
          </p:cNvPr>
          <p:cNvSpPr>
            <a:spLocks noChangeArrowheads="1"/>
          </p:cNvSpPr>
          <p:nvPr/>
        </p:nvSpPr>
        <p:spPr bwMode="auto">
          <a:xfrm>
            <a:off x="6453188" y="5876925"/>
            <a:ext cx="1622425" cy="431800"/>
          </a:xfrm>
          <a:prstGeom prst="rightArrow">
            <a:avLst>
              <a:gd name="adj1" fmla="val 50000"/>
              <a:gd name="adj2" fmla="val 50028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gl-ES" altLang="gl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5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5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5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5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5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5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5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5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5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5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5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5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5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5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5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5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5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25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5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5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2533" grpId="0" animBg="1"/>
      <p:bldP spid="22534" grpId="0" animBg="1"/>
      <p:bldP spid="22536" grpId="0" animBg="1"/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842AA164-E9A9-4F1E-BD0A-1F6EAAD49EFA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s-ES" altLang="gl-ES" sz="1400">
              <a:latin typeface="Tahoma" pitchFamily="32" charset="0"/>
            </a:endParaRP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1108075" y="1346200"/>
            <a:ext cx="3968750" cy="401638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2000" b="1">
                <a:solidFill>
                  <a:srgbClr val="3333CC"/>
                </a:solidFill>
                <a:latin typeface="Times New Roman" pitchFamily="16" charset="0"/>
              </a:rPr>
              <a:t>4.- Cómo xestionamos os recursos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5651500" y="1346200"/>
            <a:ext cx="1166813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P. Xestión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108075" y="115888"/>
            <a:ext cx="571023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4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818313" y="404813"/>
            <a:ext cx="17145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ES" altLang="gl-ES" sz="700" smtClean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7872413" y="265113"/>
            <a:ext cx="971550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P.E.C.</a:t>
            </a:r>
          </a:p>
        </p:txBody>
      </p:sp>
      <p:pic>
        <p:nvPicPr>
          <p:cNvPr id="28680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384300"/>
            <a:ext cx="6858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7035800" y="1547813"/>
            <a:ext cx="1639888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R. Humanos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7042150" y="981075"/>
            <a:ext cx="1633538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R. Económicos</a:t>
            </a:r>
          </a:p>
        </p:txBody>
      </p:sp>
      <p:sp>
        <p:nvSpPr>
          <p:cNvPr id="28683" name="Text Box 10"/>
          <p:cNvSpPr txBox="1">
            <a:spLocks noChangeArrowheads="1"/>
          </p:cNvSpPr>
          <p:nvPr/>
        </p:nvSpPr>
        <p:spPr bwMode="auto">
          <a:xfrm>
            <a:off x="971550" y="3932238"/>
            <a:ext cx="7839075" cy="2727325"/>
          </a:xfrm>
          <a:prstGeom prst="rect">
            <a:avLst/>
          </a:prstGeom>
          <a:solidFill>
            <a:srgbClr val="99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 eaLnBrk="0" hangingPunct="0">
              <a:spcBef>
                <a:spcPts val="600"/>
              </a:spcBef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marL="1255713" indent="-341313" eaLnBrk="0" hangingPunct="0">
              <a:spcBef>
                <a:spcPts val="600"/>
              </a:spcBef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875"/>
              </a:spcBef>
              <a:buFont typeface="Times New Roman" pitchFamily="16" charset="0"/>
              <a:buAutoNum type="alphaLcParenR"/>
              <a:defRPr/>
            </a:pPr>
            <a:r>
              <a:rPr lang="gl-ES" altLang="gl-ES" sz="1800" b="1" dirty="0" smtClean="0">
                <a:latin typeface="Times New Roman" pitchFamily="16" charset="0"/>
              </a:rPr>
              <a:t>Recursos  materiais dos que dispón o centro</a:t>
            </a:r>
          </a:p>
          <a:p>
            <a:pPr eaLnBrk="1" hangingPunct="1">
              <a:spcBef>
                <a:spcPts val="875"/>
              </a:spcBef>
              <a:buFont typeface="Times New Roman" pitchFamily="16" charset="0"/>
              <a:buAutoNum type="alphaLcParenR"/>
              <a:defRPr/>
            </a:pPr>
            <a:r>
              <a:rPr lang="gl-ES" altLang="gl-ES" sz="1800" b="1" dirty="0" smtClean="0">
                <a:latin typeface="Times New Roman" pitchFamily="16" charset="0"/>
              </a:rPr>
              <a:t>Reparto de responsabilidades en relación coa xestión económica</a:t>
            </a:r>
          </a:p>
          <a:p>
            <a:pPr eaLnBrk="1" hangingPunct="1">
              <a:spcBef>
                <a:spcPts val="875"/>
              </a:spcBef>
              <a:buFont typeface="Times New Roman" pitchFamily="16" charset="0"/>
              <a:buAutoNum type="alphaLcParenR"/>
              <a:defRPr/>
            </a:pPr>
            <a:r>
              <a:rPr lang="gl-ES" altLang="gl-ES" sz="1800" b="1" dirty="0" smtClean="0">
                <a:latin typeface="Times New Roman" pitchFamily="16" charset="0"/>
              </a:rPr>
              <a:t>Funcionamento da Comisión Económica.</a:t>
            </a:r>
          </a:p>
          <a:p>
            <a:pPr eaLnBrk="1" hangingPunct="1">
              <a:spcBef>
                <a:spcPts val="875"/>
              </a:spcBef>
              <a:buFont typeface="Times New Roman" pitchFamily="16" charset="0"/>
              <a:buAutoNum type="alphaLcParenR"/>
              <a:defRPr/>
            </a:pPr>
            <a:r>
              <a:rPr lang="gl-ES" altLang="gl-ES" sz="1800" b="1" dirty="0" smtClean="0">
                <a:solidFill>
                  <a:srgbClr val="FF0000"/>
                </a:solidFill>
                <a:latin typeface="Times New Roman" pitchFamily="16" charset="0"/>
              </a:rPr>
              <a:t>Plan de accións </a:t>
            </a:r>
            <a:r>
              <a:rPr lang="gl-ES" altLang="gl-ES" sz="1800" b="1" dirty="0" smtClean="0">
                <a:latin typeface="Times New Roman" pitchFamily="16" charset="0"/>
              </a:rPr>
              <a:t>para a obtención de </a:t>
            </a:r>
            <a:r>
              <a:rPr lang="gl-ES" altLang="gl-ES" sz="1800" b="1" dirty="0" smtClean="0">
                <a:solidFill>
                  <a:srgbClr val="FF0000"/>
                </a:solidFill>
                <a:latin typeface="Times New Roman" pitchFamily="16" charset="0"/>
              </a:rPr>
              <a:t>recursos complementarios</a:t>
            </a:r>
          </a:p>
          <a:p>
            <a:pPr eaLnBrk="1" hangingPunct="1">
              <a:spcBef>
                <a:spcPts val="875"/>
              </a:spcBef>
              <a:buFont typeface="Times New Roman" pitchFamily="16" charset="0"/>
              <a:buAutoNum type="alphaLcParenR"/>
              <a:defRPr/>
            </a:pPr>
            <a:r>
              <a:rPr lang="gl-ES" altLang="gl-ES" sz="1800" b="1" dirty="0" smtClean="0">
                <a:latin typeface="Times New Roman" pitchFamily="16" charset="0"/>
              </a:rPr>
              <a:t>Orzamento </a:t>
            </a:r>
          </a:p>
          <a:p>
            <a:pPr eaLnBrk="1" hangingPunct="1">
              <a:spcBef>
                <a:spcPts val="875"/>
              </a:spcBef>
              <a:buFont typeface="Times New Roman" pitchFamily="16" charset="0"/>
              <a:buAutoNum type="alphaLcParenR"/>
              <a:defRPr/>
            </a:pPr>
            <a:r>
              <a:rPr lang="gl-ES" altLang="gl-ES" sz="1800" b="1" dirty="0" smtClean="0">
                <a:latin typeface="Times New Roman" pitchFamily="16" charset="0"/>
              </a:rPr>
              <a:t>Xustificación de gastos.</a:t>
            </a:r>
          </a:p>
          <a:p>
            <a:pPr marL="0" indent="0" eaLnBrk="1" hangingPunct="1">
              <a:spcBef>
                <a:spcPts val="875"/>
              </a:spcBef>
              <a:defRPr/>
            </a:pPr>
            <a:endParaRPr lang="gl-ES" altLang="gl-ES" sz="1800" b="1" dirty="0" smtClean="0">
              <a:latin typeface="Times New Roman" pitchFamily="16" charset="0"/>
            </a:endParaRPr>
          </a:p>
        </p:txBody>
      </p:sp>
      <p:sp>
        <p:nvSpPr>
          <p:cNvPr id="28684" name="Rectangle 11"/>
          <p:cNvSpPr>
            <a:spLocks noChangeArrowheads="1"/>
          </p:cNvSpPr>
          <p:nvPr/>
        </p:nvSpPr>
        <p:spPr bwMode="auto">
          <a:xfrm>
            <a:off x="1108075" y="2060575"/>
            <a:ext cx="7567613" cy="91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gl-ES" altLang="gl-ES" sz="1800" i="1">
                <a:latin typeface="Times New Roman" pitchFamily="16" charset="0"/>
                <a:cs typeface="Times New Roman" pitchFamily="16" charset="0"/>
              </a:rPr>
              <a:t>Os centros... disporán de autonomía na súa </a:t>
            </a:r>
            <a:r>
              <a:rPr lang="gl-ES" altLang="gl-ES" sz="1800" i="1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xestión económica </a:t>
            </a:r>
            <a:r>
              <a:rPr lang="gl-ES" altLang="gl-ES" sz="1800" i="1">
                <a:latin typeface="Times New Roman" pitchFamily="16" charset="0"/>
                <a:cs typeface="Times New Roman" pitchFamily="16" charset="0"/>
              </a:rPr>
              <a:t>... Expresarán a ordenación e utilización destes recursos, tanto </a:t>
            </a:r>
            <a:r>
              <a:rPr lang="gl-ES" altLang="gl-ES" sz="1800" b="1" i="1" u="sng">
                <a:solidFill>
                  <a:srgbClr val="0000FF"/>
                </a:solidFill>
                <a:latin typeface="Times New Roman" pitchFamily="16" charset="0"/>
                <a:cs typeface="Times New Roman" pitchFamily="16" charset="0"/>
              </a:rPr>
              <a:t>materiais</a:t>
            </a:r>
            <a:r>
              <a:rPr lang="gl-ES" altLang="gl-ES" sz="1800" b="1" i="1">
                <a:solidFill>
                  <a:srgbClr val="0000FF"/>
                </a:solidFill>
                <a:latin typeface="Times New Roman" pitchFamily="16" charset="0"/>
                <a:cs typeface="Times New Roman" pitchFamily="16" charset="0"/>
              </a:rPr>
              <a:t> como </a:t>
            </a:r>
            <a:r>
              <a:rPr lang="gl-ES" altLang="gl-ES" sz="1800" b="1" i="1" u="sng">
                <a:solidFill>
                  <a:srgbClr val="0000FF"/>
                </a:solidFill>
                <a:latin typeface="Times New Roman" pitchFamily="16" charset="0"/>
                <a:cs typeface="Times New Roman" pitchFamily="16" charset="0"/>
              </a:rPr>
              <a:t>humanos</a:t>
            </a:r>
            <a:r>
              <a:rPr lang="gl-ES" altLang="gl-ES" sz="1800" i="1">
                <a:latin typeface="Times New Roman" pitchFamily="16" charset="0"/>
                <a:cs typeface="Times New Roman" pitchFamily="16" charset="0"/>
              </a:rPr>
              <a:t>, a través da elaboración do seu </a:t>
            </a:r>
            <a:r>
              <a:rPr lang="gl-ES" altLang="gl-ES" sz="1800" b="1" i="1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proxecto de xestión...</a:t>
            </a:r>
            <a:r>
              <a:rPr lang="gl-ES" altLang="gl-ES" sz="1800">
                <a:latin typeface="Times New Roman" pitchFamily="16" charset="0"/>
                <a:cs typeface="Times New Roman" pitchFamily="16" charset="0"/>
              </a:rPr>
              <a:t> </a:t>
            </a:r>
            <a:r>
              <a:rPr lang="gl-ES" altLang="gl-ES" sz="1800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(Artº 123º LOE- LOMCE)</a:t>
            </a:r>
          </a:p>
        </p:txBody>
      </p:sp>
      <p:sp>
        <p:nvSpPr>
          <p:cNvPr id="28685" name="Text Box 12"/>
          <p:cNvSpPr txBox="1">
            <a:spLocks noChangeArrowheads="1"/>
          </p:cNvSpPr>
          <p:nvPr/>
        </p:nvSpPr>
        <p:spPr bwMode="auto">
          <a:xfrm>
            <a:off x="2433638" y="3213100"/>
            <a:ext cx="4384675" cy="371475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gl-ES" altLang="gl-ES" sz="1800"/>
              <a:t>1.- PROXECTO DE XESTIÓN ECONÓMICA</a:t>
            </a:r>
          </a:p>
        </p:txBody>
      </p:sp>
      <p:sp>
        <p:nvSpPr>
          <p:cNvPr id="2" name="1 Flecha derecha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602538" y="5153025"/>
            <a:ext cx="1000125" cy="287338"/>
          </a:xfrm>
          <a:prstGeom prst="rightArrow">
            <a:avLst>
              <a:gd name="adj1" fmla="val 50000"/>
              <a:gd name="adj2" fmla="val 50115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 altLang="gl-ES"/>
          </a:p>
        </p:txBody>
      </p:sp>
      <p:sp>
        <p:nvSpPr>
          <p:cNvPr id="15" name="14 CuadroTexto"/>
          <p:cNvSpPr txBox="1">
            <a:spLocks noChangeArrowheads="1"/>
          </p:cNvSpPr>
          <p:nvPr/>
        </p:nvSpPr>
        <p:spPr bwMode="auto">
          <a:xfrm>
            <a:off x="2700338" y="788988"/>
            <a:ext cx="1800225" cy="369887"/>
          </a:xfrm>
          <a:prstGeom prst="rect">
            <a:avLst/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gl-ES" altLang="gl-ES">
                <a:solidFill>
                  <a:schemeClr val="tx1"/>
                </a:solidFill>
              </a:rPr>
              <a:t>DOCUMENTO 4</a:t>
            </a:r>
          </a:p>
        </p:txBody>
      </p:sp>
      <p:sp>
        <p:nvSpPr>
          <p:cNvPr id="16" name="15 Flecha derecha">
            <a:hlinkClick r:id="rId5" action="ppaction://hlinkfile"/>
          </p:cNvPr>
          <p:cNvSpPr>
            <a:spLocks noChangeArrowheads="1"/>
          </p:cNvSpPr>
          <p:nvPr/>
        </p:nvSpPr>
        <p:spPr bwMode="auto">
          <a:xfrm>
            <a:off x="2600325" y="5592763"/>
            <a:ext cx="1000125" cy="287337"/>
          </a:xfrm>
          <a:prstGeom prst="rightArrow">
            <a:avLst>
              <a:gd name="adj1" fmla="val 50000"/>
              <a:gd name="adj2" fmla="val 50115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 altLang="gl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8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8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8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8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8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8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8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8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8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8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8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699" grpId="0" animBg="1"/>
      <p:bldP spid="29704" grpId="0" animBg="1"/>
      <p:bldP spid="29705" grpId="0" animBg="1"/>
      <p:bldP spid="28683" grpId="0" animBg="1"/>
      <p:bldP spid="28684" grpId="0"/>
      <p:bldP spid="28685" grpId="0" animBg="1"/>
      <p:bldP spid="2" grpId="0" animBg="1"/>
      <p:bldP spid="15" grpId="0" animBg="1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6837BC7-A110-4DE7-97C8-3CAF31CC23D1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s-ES" altLang="gl-ES" sz="1400">
              <a:latin typeface="Tahoma" pitchFamily="32" charset="0"/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2074863" y="349250"/>
            <a:ext cx="4967287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1325"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 b="1">
                <a:solidFill>
                  <a:srgbClr val="FF0000"/>
                </a:solidFill>
                <a:latin typeface="Times New Roman" pitchFamily="16" charset="0"/>
              </a:rPr>
              <a:t>Plan de obtención de recursos complementarios</a:t>
            </a:r>
            <a:r>
              <a:rPr lang="gl-ES" altLang="gl-ES" sz="1800">
                <a:latin typeface="Times New Roman" pitchFamily="16" charset="0"/>
              </a:rPr>
              <a:t>:</a:t>
            </a:r>
          </a:p>
        </p:txBody>
      </p:sp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395288" y="3357563"/>
            <a:ext cx="8569325" cy="2992437"/>
          </a:xfrm>
          <a:prstGeom prst="rect">
            <a:avLst/>
          </a:prstGeom>
          <a:solidFill>
            <a:srgbClr val="99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1325" eaLnBrk="0" hangingPunct="0">
              <a:spcBef>
                <a:spcPts val="600"/>
              </a:spcBef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18750" algn="l"/>
                <a:tab pos="10779125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18750" algn="l"/>
                <a:tab pos="10779125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18750" algn="l"/>
                <a:tab pos="10779125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18750" algn="l"/>
                <a:tab pos="10779125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18750" algn="l"/>
                <a:tab pos="10779125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18750" algn="l"/>
                <a:tab pos="10779125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18750" algn="l"/>
                <a:tab pos="10779125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18750" algn="l"/>
                <a:tab pos="10779125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18750" algn="l"/>
                <a:tab pos="10779125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just"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2000" i="1">
                <a:latin typeface="Times New Roman" pitchFamily="16" charset="0"/>
              </a:rPr>
              <a:t>	Os centros docentes poderán obter recursos complementarios. Estes deberán ser aplicados aos gastos de funcionamento e non poderán proceder das actividades desenvolvidas polas ANPAS no cumprimento dos seus fins. Ademais os centros poderán recibir </a:t>
            </a:r>
            <a:r>
              <a:rPr lang="gl-ES" altLang="gl-ES" sz="2000" b="1" i="1">
                <a:latin typeface="Times New Roman" pitchFamily="16" charset="0"/>
              </a:rPr>
              <a:t>achegas voluntarias </a:t>
            </a:r>
            <a:r>
              <a:rPr lang="gl-ES" altLang="gl-ES" sz="2000" i="1">
                <a:latin typeface="Times New Roman" pitchFamily="16" charset="0"/>
              </a:rPr>
              <a:t>dos pais e nais do alumnado ou doutras institucións, de acordo coa lexislación vixente.</a:t>
            </a:r>
          </a:p>
          <a:p>
            <a:pPr algn="just"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2000" i="1">
                <a:latin typeface="Times New Roman" pitchFamily="16" charset="0"/>
              </a:rPr>
              <a:t>	A Comisión Económica, logo da aprobación do </a:t>
            </a:r>
            <a:r>
              <a:rPr lang="gl-ES" altLang="gl-ES" sz="2000" i="1">
                <a:solidFill>
                  <a:srgbClr val="FF0000"/>
                </a:solidFill>
                <a:latin typeface="Times New Roman" pitchFamily="16" charset="0"/>
              </a:rPr>
              <a:t>DIRECTOR, </a:t>
            </a:r>
            <a:r>
              <a:rPr lang="gl-ES" altLang="gl-ES" sz="2000" i="1">
                <a:latin typeface="Times New Roman" pitchFamily="16" charset="0"/>
              </a:rPr>
              <a:t>deberá presentar para a súa </a:t>
            </a:r>
            <a:r>
              <a:rPr lang="gl-ES" altLang="gl-ES" sz="2000" i="1" u="sng">
                <a:latin typeface="Times New Roman" pitchFamily="16" charset="0"/>
              </a:rPr>
              <a:t>autorización pola xefatura territorial</a:t>
            </a:r>
            <a:r>
              <a:rPr lang="gl-ES" altLang="gl-ES" sz="2000" i="1">
                <a:latin typeface="Times New Roman" pitchFamily="16" charset="0"/>
              </a:rPr>
              <a:t>... o plano de accións encamiñadas á obtención dos recursos complementarios aos que  se refire o artigo anterior”. </a:t>
            </a:r>
            <a:r>
              <a:rPr lang="gl-ES" altLang="gl-ES" sz="2000">
                <a:solidFill>
                  <a:srgbClr val="3333CC"/>
                </a:solidFill>
                <a:latin typeface="Times New Roman" pitchFamily="16" charset="0"/>
              </a:rPr>
              <a:t>Artº103/118/84/ ROCs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395288" y="993775"/>
            <a:ext cx="8569325" cy="2225675"/>
          </a:xfrm>
          <a:prstGeom prst="rect">
            <a:avLst/>
          </a:prstGeom>
          <a:solidFill>
            <a:srgbClr val="92D05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875"/>
              </a:spcBef>
              <a:buClrTx/>
              <a:buFontTx/>
              <a:buNone/>
            </a:pPr>
            <a:r>
              <a:rPr lang="es-ES" altLang="gl-ES" sz="2000">
                <a:latin typeface="Times New Roman" pitchFamily="16" charset="0"/>
              </a:rPr>
              <a:t>“</a:t>
            </a:r>
            <a:r>
              <a:rPr lang="gl-ES" altLang="gl-ES" sz="2000" i="1">
                <a:latin typeface="Times New Roman" pitchFamily="16" charset="0"/>
              </a:rPr>
              <a:t>Os centros docentes públicos poderán obter recursos complementarios, previa aprobación do director, nos termos que establezan as Adm. Ed</a:t>
            </a:r>
            <a:r>
              <a:rPr lang="gl-ES" altLang="gl-ES" sz="2000">
                <a:latin typeface="Times New Roman" pitchFamily="16" charset="0"/>
              </a:rPr>
              <a:t>” </a:t>
            </a:r>
            <a:r>
              <a:rPr lang="gl-ES" altLang="gl-ES" sz="1600">
                <a:solidFill>
                  <a:srgbClr val="FF0000"/>
                </a:solidFill>
                <a:latin typeface="Times New Roman" pitchFamily="16" charset="0"/>
              </a:rPr>
              <a:t>(Artº 122º, 3 da LOE) </a:t>
            </a:r>
          </a:p>
          <a:p>
            <a:pPr eaLnBrk="1" hangingPunct="1">
              <a:spcBef>
                <a:spcPts val="875"/>
              </a:spcBef>
              <a:buClrTx/>
              <a:buFontTx/>
              <a:buNone/>
            </a:pPr>
            <a:r>
              <a:rPr lang="gl-ES" altLang="gl-ES" sz="2000" u="sng">
                <a:solidFill>
                  <a:srgbClr val="0000FF"/>
                </a:solidFill>
                <a:latin typeface="Times New Roman" pitchFamily="16" charset="0"/>
              </a:rPr>
              <a:t>É función do C. Escolar</a:t>
            </a:r>
            <a:r>
              <a:rPr lang="gl-ES" altLang="gl-ES" sz="2000">
                <a:solidFill>
                  <a:srgbClr val="0000FF"/>
                </a:solidFill>
                <a:latin typeface="Times New Roman" pitchFamily="16" charset="0"/>
              </a:rPr>
              <a:t> </a:t>
            </a:r>
            <a:r>
              <a:rPr lang="gl-ES" altLang="gl-ES" sz="2000" i="1">
                <a:latin typeface="Times New Roman" pitchFamily="16" charset="0"/>
              </a:rPr>
              <a:t>“Informar a obtención de recursos complementarios</a:t>
            </a:r>
            <a:r>
              <a:rPr lang="gl-ES" altLang="gl-ES" sz="2000">
                <a:solidFill>
                  <a:srgbClr val="3333CC"/>
                </a:solidFill>
                <a:latin typeface="Times New Roman" pitchFamily="16" charset="0"/>
              </a:rPr>
              <a:t> </a:t>
            </a:r>
          </a:p>
          <a:p>
            <a:pPr eaLnBrk="1" hangingPunct="1">
              <a:spcBef>
                <a:spcPts val="875"/>
              </a:spcBef>
              <a:buClrTx/>
              <a:buFontTx/>
              <a:buNone/>
            </a:pPr>
            <a:r>
              <a:rPr lang="gl-ES" altLang="gl-ES" sz="1600">
                <a:solidFill>
                  <a:srgbClr val="FF0000"/>
                </a:solidFill>
                <a:latin typeface="Times New Roman" pitchFamily="16" charset="0"/>
              </a:rPr>
              <a:t>(Artº 127º LOE- LOMCE). </a:t>
            </a:r>
          </a:p>
          <a:p>
            <a:pPr eaLnBrk="1" hangingPunct="1">
              <a:spcBef>
                <a:spcPts val="875"/>
              </a:spcBef>
              <a:buClrTx/>
              <a:buFontTx/>
              <a:buNone/>
            </a:pPr>
            <a:r>
              <a:rPr lang="gl-ES" altLang="gl-ES" sz="2000" u="sng">
                <a:solidFill>
                  <a:srgbClr val="0000FF"/>
                </a:solidFill>
                <a:latin typeface="Times New Roman" pitchFamily="16" charset="0"/>
              </a:rPr>
              <a:t>É función do director</a:t>
            </a:r>
            <a:r>
              <a:rPr lang="gl-ES" altLang="gl-ES" sz="2000">
                <a:solidFill>
                  <a:srgbClr val="0000FF"/>
                </a:solidFill>
                <a:latin typeface="Times New Roman" pitchFamily="16" charset="0"/>
              </a:rPr>
              <a:t> </a:t>
            </a:r>
            <a:r>
              <a:rPr lang="gl-ES" altLang="gl-ES" sz="2000">
                <a:latin typeface="Times New Roman" pitchFamily="16" charset="0"/>
              </a:rPr>
              <a:t>“</a:t>
            </a:r>
            <a:r>
              <a:rPr lang="gl-ES" altLang="gl-ES" sz="2000" i="1">
                <a:latin typeface="Times New Roman" pitchFamily="16" charset="0"/>
              </a:rPr>
              <a:t>Aprobar a obtención de recursos complementarios de acordo co establecido no artº 122º, 3 da LOE-LOMCE</a:t>
            </a:r>
            <a:r>
              <a:rPr lang="gl-ES" altLang="gl-ES" sz="2000" b="1" i="1">
                <a:solidFill>
                  <a:srgbClr val="3333CC"/>
                </a:solidFill>
                <a:latin typeface="Times New Roman" pitchFamily="16" charset="0"/>
              </a:rPr>
              <a:t>. </a:t>
            </a:r>
            <a:r>
              <a:rPr lang="gl-ES" altLang="gl-ES" sz="1600">
                <a:solidFill>
                  <a:srgbClr val="FF0000"/>
                </a:solidFill>
                <a:latin typeface="Times New Roman" pitchFamily="16" charset="0"/>
              </a:rPr>
              <a:t>(Artº 132,ñ da LOE)</a:t>
            </a:r>
          </a:p>
        </p:txBody>
      </p:sp>
      <p:sp>
        <p:nvSpPr>
          <p:cNvPr id="2" name="1 Flecha derecha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6429375" y="5995988"/>
            <a:ext cx="1225550" cy="257175"/>
          </a:xfrm>
          <a:prstGeom prst="rightArrow">
            <a:avLst>
              <a:gd name="adj1" fmla="val 50000"/>
              <a:gd name="adj2" fmla="val 49971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 altLang="gl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29701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E884844-430F-4ECB-811D-5BF4B6D87E6E}" type="slidenum">
              <a:rPr lang="es-ES" altLang="gl-ES" sz="1400">
                <a:solidFill>
                  <a:srgbClr val="1C1C1C"/>
                </a:solidFill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s-ES" altLang="gl-ES" sz="1400">
              <a:solidFill>
                <a:srgbClr val="1C1C1C"/>
              </a:solidFill>
              <a:latin typeface="Tahoma" pitchFamily="32" charset="0"/>
            </a:endParaRP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2355850" y="1387475"/>
            <a:ext cx="4465638" cy="252413"/>
          </a:xfrm>
          <a:prstGeom prst="rect">
            <a:avLst/>
          </a:prstGeom>
          <a:solidFill>
            <a:srgbClr val="FFFF66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</a:pPr>
            <a:r>
              <a:rPr lang="gl-ES" altLang="gl-ES" sz="1600">
                <a:latin typeface="Tahoma" pitchFamily="32" charset="0"/>
              </a:rPr>
              <a:t>FACTORES CLAVE DUNHA ORGANIZACIÓN</a:t>
            </a: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3059113" y="2205038"/>
            <a:ext cx="2016125" cy="460375"/>
          </a:xfrm>
          <a:prstGeom prst="rect">
            <a:avLst/>
          </a:prstGeom>
          <a:solidFill>
            <a:srgbClr val="E004B6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es-ES" altLang="gl-ES" sz="2400">
                <a:latin typeface="Tahoma" pitchFamily="32" charset="0"/>
              </a:rPr>
              <a:t>Planificación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2195513" y="3573463"/>
            <a:ext cx="4608512" cy="460375"/>
          </a:xfrm>
          <a:prstGeom prst="rect">
            <a:avLst/>
          </a:prstGeom>
          <a:solidFill>
            <a:srgbClr val="A9D7E2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es-ES" altLang="gl-ES" sz="2400">
                <a:latin typeface="Tahoma" pitchFamily="32" charset="0"/>
              </a:rPr>
              <a:t>Organización e coordinación</a:t>
            </a:r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1042988" y="4516252"/>
            <a:ext cx="3167062" cy="460375"/>
          </a:xfrm>
          <a:prstGeom prst="rect">
            <a:avLst/>
          </a:prstGeom>
          <a:solidFill>
            <a:srgbClr val="00CC9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gl-ES" altLang="gl-ES" sz="2400">
                <a:latin typeface="Tahoma" pitchFamily="32" charset="0"/>
              </a:rPr>
              <a:t>Xestión dos recursos</a:t>
            </a:r>
          </a:p>
        </p:txBody>
      </p: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5867400" y="4481512"/>
            <a:ext cx="2016125" cy="460375"/>
          </a:xfrm>
          <a:prstGeom prst="rect">
            <a:avLst/>
          </a:prstGeom>
          <a:solidFill>
            <a:srgbClr val="B5D014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es-ES" altLang="gl-ES" sz="2400">
                <a:latin typeface="Tahoma" pitchFamily="32" charset="0"/>
              </a:rPr>
              <a:t>Información</a:t>
            </a:r>
          </a:p>
        </p:txBody>
      </p:sp>
      <p:sp>
        <p:nvSpPr>
          <p:cNvPr id="9224" name="Text Box 7"/>
          <p:cNvSpPr txBox="1">
            <a:spLocks noChangeArrowheads="1"/>
          </p:cNvSpPr>
          <p:nvPr/>
        </p:nvSpPr>
        <p:spPr bwMode="auto">
          <a:xfrm>
            <a:off x="1042988" y="5589588"/>
            <a:ext cx="6840537" cy="581025"/>
          </a:xfrm>
          <a:prstGeom prst="rect">
            <a:avLst/>
          </a:prstGeom>
          <a:solidFill>
            <a:srgbClr val="FDD7BA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gl-ES" altLang="gl-ES">
                <a:latin typeface="Rockwell Extra Bold" pitchFamily="16" charset="0"/>
              </a:rPr>
              <a:t>           </a:t>
            </a:r>
            <a:r>
              <a:rPr lang="gl-ES" altLang="gl-ES" sz="2400">
                <a:latin typeface="Tahoma" pitchFamily="32" charset="0"/>
              </a:rPr>
              <a:t>Avaliación - Análise dos resultados</a:t>
            </a:r>
          </a:p>
        </p:txBody>
      </p:sp>
      <p:sp>
        <p:nvSpPr>
          <p:cNvPr id="9225" name="Line 8"/>
          <p:cNvSpPr>
            <a:spLocks noChangeShapeType="1"/>
          </p:cNvSpPr>
          <p:nvPr/>
        </p:nvSpPr>
        <p:spPr bwMode="auto">
          <a:xfrm flipH="1">
            <a:off x="242888" y="5876925"/>
            <a:ext cx="665162" cy="1588"/>
          </a:xfrm>
          <a:prstGeom prst="line">
            <a:avLst/>
          </a:prstGeom>
          <a:noFill/>
          <a:ln w="38160" cap="sq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9226" name="Line 9"/>
          <p:cNvSpPr>
            <a:spLocks noChangeShapeType="1"/>
          </p:cNvSpPr>
          <p:nvPr/>
        </p:nvSpPr>
        <p:spPr bwMode="auto">
          <a:xfrm flipV="1">
            <a:off x="250825" y="2413000"/>
            <a:ext cx="1588" cy="3471863"/>
          </a:xfrm>
          <a:prstGeom prst="line">
            <a:avLst/>
          </a:prstGeom>
          <a:noFill/>
          <a:ln w="38160" cap="sq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9227" name="Line 10"/>
          <p:cNvSpPr>
            <a:spLocks noChangeShapeType="1"/>
          </p:cNvSpPr>
          <p:nvPr/>
        </p:nvSpPr>
        <p:spPr bwMode="auto">
          <a:xfrm>
            <a:off x="250825" y="2420938"/>
            <a:ext cx="2665413" cy="1587"/>
          </a:xfrm>
          <a:prstGeom prst="line">
            <a:avLst/>
          </a:prstGeom>
          <a:noFill/>
          <a:ln w="38160" cap="sq">
            <a:solidFill>
              <a:srgbClr val="FF0000"/>
            </a:solidFill>
            <a:miter lim="800000"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9228" name="Line 11"/>
          <p:cNvSpPr>
            <a:spLocks noChangeShapeType="1"/>
          </p:cNvSpPr>
          <p:nvPr/>
        </p:nvSpPr>
        <p:spPr bwMode="auto">
          <a:xfrm>
            <a:off x="3851275" y="2708275"/>
            <a:ext cx="1588" cy="792163"/>
          </a:xfrm>
          <a:prstGeom prst="line">
            <a:avLst/>
          </a:prstGeom>
          <a:noFill/>
          <a:ln w="19080" cap="sq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9229" name="Line 12"/>
          <p:cNvSpPr>
            <a:spLocks noChangeShapeType="1"/>
          </p:cNvSpPr>
          <p:nvPr/>
        </p:nvSpPr>
        <p:spPr bwMode="auto">
          <a:xfrm>
            <a:off x="2987675" y="4076700"/>
            <a:ext cx="1588" cy="360363"/>
          </a:xfrm>
          <a:prstGeom prst="line">
            <a:avLst/>
          </a:prstGeom>
          <a:noFill/>
          <a:ln w="19080" cap="sq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9230" name="Line 13"/>
          <p:cNvSpPr>
            <a:spLocks noChangeShapeType="1"/>
          </p:cNvSpPr>
          <p:nvPr/>
        </p:nvSpPr>
        <p:spPr bwMode="auto">
          <a:xfrm flipV="1">
            <a:off x="4321440" y="4724400"/>
            <a:ext cx="1402687" cy="0"/>
          </a:xfrm>
          <a:prstGeom prst="line">
            <a:avLst/>
          </a:prstGeom>
          <a:noFill/>
          <a:ln w="19080" cap="sq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9231" name="Line 14"/>
          <p:cNvSpPr>
            <a:spLocks noChangeShapeType="1"/>
          </p:cNvSpPr>
          <p:nvPr/>
        </p:nvSpPr>
        <p:spPr bwMode="auto">
          <a:xfrm>
            <a:off x="7020272" y="5085184"/>
            <a:ext cx="1588" cy="466118"/>
          </a:xfrm>
          <a:prstGeom prst="line">
            <a:avLst/>
          </a:prstGeom>
          <a:noFill/>
          <a:ln w="19080" cap="sq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1296988" y="246063"/>
            <a:ext cx="72009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1" grpId="0" animBg="1"/>
      <p:bldP spid="9222" grpId="0" animBg="1"/>
      <p:bldP spid="9223" grpId="0" animBg="1"/>
      <p:bldP spid="9224" grpId="0" animBg="1"/>
      <p:bldP spid="9225" grpId="0" animBg="1"/>
      <p:bldP spid="9226" grpId="0" animBg="1"/>
      <p:bldP spid="92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A6F57BDB-B84D-48BB-93A4-11E0935231D3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s-ES" altLang="gl-ES" sz="1400">
              <a:latin typeface="Tahoma" pitchFamily="32" charset="0"/>
            </a:endParaRP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108075" y="1166813"/>
            <a:ext cx="3833813" cy="401637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2000" b="1">
                <a:solidFill>
                  <a:srgbClr val="3333CC"/>
                </a:solidFill>
                <a:latin typeface="Times New Roman" pitchFamily="16" charset="0"/>
              </a:rPr>
              <a:t>4.- Cómo xestionamos os recursos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5651500" y="1166813"/>
            <a:ext cx="1166813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P. Xestión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108075" y="115888"/>
            <a:ext cx="571023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4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6818313" y="404813"/>
            <a:ext cx="17145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ES" altLang="gl-ES" sz="700" smtClean="0">
              <a:solidFill>
                <a:srgbClr val="572314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7859713" y="119063"/>
            <a:ext cx="971550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P.E.C.</a:t>
            </a:r>
          </a:p>
        </p:txBody>
      </p:sp>
      <p:pic>
        <p:nvPicPr>
          <p:cNvPr id="3072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888" y="1200150"/>
            <a:ext cx="739775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7035800" y="1366838"/>
            <a:ext cx="1639888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R. Humanos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7042150" y="801688"/>
            <a:ext cx="1633538" cy="368300"/>
          </a:xfrm>
          <a:prstGeom prst="rect">
            <a:avLst/>
          </a:prstGeom>
          <a:solidFill>
            <a:srgbClr val="66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R. Económicos</a:t>
            </a:r>
          </a:p>
        </p:txBody>
      </p:sp>
      <p:sp>
        <p:nvSpPr>
          <p:cNvPr id="30731" name="Text Box 10"/>
          <p:cNvSpPr txBox="1">
            <a:spLocks noChangeArrowheads="1"/>
          </p:cNvSpPr>
          <p:nvPr/>
        </p:nvSpPr>
        <p:spPr bwMode="auto">
          <a:xfrm>
            <a:off x="1022350" y="2420938"/>
            <a:ext cx="7839075" cy="4295775"/>
          </a:xfrm>
          <a:prstGeom prst="rect">
            <a:avLst/>
          </a:prstGeom>
          <a:solidFill>
            <a:srgbClr val="99FF33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 eaLnBrk="0" hangingPunct="0">
              <a:spcBef>
                <a:spcPts val="600"/>
              </a:spcBef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marL="1255713" indent="-341313" eaLnBrk="0" hangingPunct="0">
              <a:spcBef>
                <a:spcPts val="600"/>
              </a:spcBef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marL="1770063" indent="-398463" eaLnBrk="0" hangingPunct="0">
              <a:spcBef>
                <a:spcPts val="500"/>
              </a:spcBef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marL="2227263" indent="-398463" eaLnBrk="0" hangingPunct="0">
              <a:spcBef>
                <a:spcPts val="500"/>
              </a:spcBef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684463" indent="-398463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3141663" indent="-398463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598863" indent="-398463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4056063" indent="-398463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  <a:tab pos="113141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lvl="2" eaLnBrk="1" hangingPunct="1">
              <a:spcBef>
                <a:spcPts val="875"/>
              </a:spcBef>
              <a:buFont typeface="Times New Roman" pitchFamily="16" charset="0"/>
              <a:buAutoNum type="alphaLcParenR"/>
            </a:pPr>
            <a:r>
              <a:rPr lang="gl-ES" altLang="gl-ES" sz="1800" b="1" dirty="0">
                <a:latin typeface="Times New Roman" pitchFamily="16" charset="0"/>
              </a:rPr>
              <a:t>Recursos  humanos dos que dispón o centro</a:t>
            </a:r>
          </a:p>
          <a:p>
            <a:pPr lvl="2" eaLnBrk="1" hangingPunct="1">
              <a:spcBef>
                <a:spcPts val="875"/>
              </a:spcBef>
              <a:buFont typeface="Times New Roman" pitchFamily="16" charset="0"/>
              <a:buAutoNum type="alphaLcParenR"/>
            </a:pPr>
            <a:r>
              <a:rPr lang="gl-ES" altLang="gl-ES" sz="1800" b="1" dirty="0">
                <a:latin typeface="Times New Roman" pitchFamily="16" charset="0"/>
              </a:rPr>
              <a:t>Organización e xestión dos recursos humanos:</a:t>
            </a:r>
          </a:p>
          <a:p>
            <a:pPr lvl="3" eaLnBrk="1" hangingPunct="1">
              <a:spcBef>
                <a:spcPts val="875"/>
              </a:spcBef>
              <a:buFont typeface="Times New Roman" pitchFamily="16" charset="0"/>
              <a:buAutoNum type="romanLcPeriod"/>
            </a:pPr>
            <a:r>
              <a:rPr lang="gl-ES" altLang="gl-ES" sz="1800" dirty="0">
                <a:latin typeface="Times New Roman" pitchFamily="16" charset="0"/>
              </a:rPr>
              <a:t>Persoal docente: cadros de persoal, gardas, substitucións,...</a:t>
            </a:r>
          </a:p>
          <a:p>
            <a:pPr lvl="3" eaLnBrk="1" hangingPunct="1">
              <a:spcBef>
                <a:spcPts val="875"/>
              </a:spcBef>
              <a:buFont typeface="Times New Roman" pitchFamily="16" charset="0"/>
              <a:buAutoNum type="romanLcPeriod"/>
            </a:pPr>
            <a:r>
              <a:rPr lang="gl-ES" altLang="gl-ES" sz="1800" dirty="0">
                <a:latin typeface="Times New Roman" pitchFamily="16" charset="0"/>
              </a:rPr>
              <a:t>Persoal laboral docente</a:t>
            </a:r>
          </a:p>
          <a:p>
            <a:pPr lvl="3" eaLnBrk="1" hangingPunct="1">
              <a:spcBef>
                <a:spcPts val="875"/>
              </a:spcBef>
              <a:buFont typeface="Times New Roman" pitchFamily="16" charset="0"/>
              <a:buAutoNum type="romanLcPeriod"/>
            </a:pPr>
            <a:r>
              <a:rPr lang="gl-ES" altLang="gl-ES" sz="1800" dirty="0">
                <a:latin typeface="Times New Roman" pitchFamily="16" charset="0"/>
              </a:rPr>
              <a:t>Outro persoal auxiliar docente: </a:t>
            </a:r>
          </a:p>
          <a:p>
            <a:pPr lvl="4" eaLnBrk="1" hangingPunct="1">
              <a:spcBef>
                <a:spcPts val="875"/>
              </a:spcBef>
              <a:buFont typeface="Wingdings" charset="2"/>
              <a:buChar char=""/>
            </a:pPr>
            <a:r>
              <a:rPr lang="gl-ES" altLang="gl-ES" sz="1800" dirty="0">
                <a:latin typeface="Times New Roman" pitchFamily="16" charset="0"/>
              </a:rPr>
              <a:t>Auxiliares de conversa, </a:t>
            </a:r>
          </a:p>
          <a:p>
            <a:pPr lvl="4" eaLnBrk="1" hangingPunct="1">
              <a:spcBef>
                <a:spcPts val="875"/>
              </a:spcBef>
              <a:buFont typeface="Wingdings" charset="2"/>
              <a:buChar char=""/>
            </a:pPr>
            <a:r>
              <a:rPr lang="gl-ES" altLang="gl-ES" sz="1800" dirty="0">
                <a:latin typeface="Times New Roman" pitchFamily="16" charset="0"/>
              </a:rPr>
              <a:t>Intérpretes de linguaxe de signos</a:t>
            </a:r>
          </a:p>
          <a:p>
            <a:pPr lvl="4" eaLnBrk="1" hangingPunct="1">
              <a:spcBef>
                <a:spcPts val="875"/>
              </a:spcBef>
              <a:buFont typeface="Wingdings" charset="2"/>
              <a:buChar char=""/>
            </a:pPr>
            <a:r>
              <a:rPr lang="gl-ES" altLang="gl-ES" sz="1800" dirty="0">
                <a:latin typeface="Times New Roman" pitchFamily="16" charset="0"/>
              </a:rPr>
              <a:t>Coidadores</a:t>
            </a:r>
          </a:p>
          <a:p>
            <a:pPr lvl="3" eaLnBrk="1" hangingPunct="1">
              <a:spcBef>
                <a:spcPts val="875"/>
              </a:spcBef>
              <a:buFont typeface="Times New Roman" pitchFamily="16" charset="0"/>
              <a:buAutoNum type="romanLcPeriod"/>
            </a:pPr>
            <a:r>
              <a:rPr lang="gl-ES" altLang="gl-ES" sz="1800" dirty="0">
                <a:latin typeface="Times New Roman" pitchFamily="16" charset="0"/>
              </a:rPr>
              <a:t>Persoal non docente e persoal laboral</a:t>
            </a:r>
          </a:p>
          <a:p>
            <a:pPr lvl="3" eaLnBrk="1" hangingPunct="1">
              <a:spcBef>
                <a:spcPts val="875"/>
              </a:spcBef>
              <a:buFont typeface="Times New Roman" pitchFamily="16" charset="0"/>
              <a:buAutoNum type="romanLcPeriod"/>
            </a:pPr>
            <a:r>
              <a:rPr lang="gl-ES" altLang="gl-ES" sz="1800" dirty="0">
                <a:solidFill>
                  <a:srgbClr val="FF0000"/>
                </a:solidFill>
                <a:latin typeface="Times New Roman" pitchFamily="16" charset="0"/>
              </a:rPr>
              <a:t>Requisitos de titulación</a:t>
            </a:r>
            <a:r>
              <a:rPr lang="gl-ES" altLang="gl-ES" sz="1800" dirty="0">
                <a:latin typeface="Times New Roman" pitchFamily="16" charset="0"/>
              </a:rPr>
              <a:t>????? </a:t>
            </a:r>
            <a:r>
              <a:rPr lang="gl-ES" altLang="gl-ES" sz="1800" dirty="0">
                <a:solidFill>
                  <a:srgbClr val="0000FF"/>
                </a:solidFill>
                <a:latin typeface="Times New Roman" pitchFamily="16" charset="0"/>
              </a:rPr>
              <a:t>(</a:t>
            </a:r>
            <a:r>
              <a:rPr lang="gl-ES" altLang="gl-ES" sz="1800" dirty="0" err="1">
                <a:solidFill>
                  <a:srgbClr val="0000FF"/>
                </a:solidFill>
                <a:latin typeface="Times New Roman" pitchFamily="16" charset="0"/>
              </a:rPr>
              <a:t>Art</a:t>
            </a:r>
            <a:r>
              <a:rPr lang="gl-ES" altLang="gl-ES" sz="1800" dirty="0">
                <a:solidFill>
                  <a:srgbClr val="0000FF"/>
                </a:solidFill>
                <a:latin typeface="Times New Roman" pitchFamily="16" charset="0"/>
              </a:rPr>
              <a:t> 123º, </a:t>
            </a:r>
            <a:r>
              <a:rPr lang="gl-ES" altLang="gl-ES" sz="1800" dirty="0" smtClean="0">
                <a:solidFill>
                  <a:srgbClr val="0000FF"/>
                </a:solidFill>
                <a:latin typeface="Times New Roman" pitchFamily="16" charset="0"/>
              </a:rPr>
              <a:t>3 </a:t>
            </a:r>
            <a:r>
              <a:rPr lang="gl-ES" altLang="gl-ES" sz="1800" dirty="0">
                <a:solidFill>
                  <a:srgbClr val="0000FF"/>
                </a:solidFill>
                <a:latin typeface="Times New Roman" pitchFamily="16" charset="0"/>
              </a:rPr>
              <a:t>LOE- </a:t>
            </a:r>
            <a:r>
              <a:rPr lang="gl-ES" altLang="gl-ES" sz="1800" dirty="0" smtClean="0">
                <a:solidFill>
                  <a:srgbClr val="0000FF"/>
                </a:solidFill>
                <a:latin typeface="Times New Roman" pitchFamily="16" charset="0"/>
              </a:rPr>
              <a:t>LOMCE)</a:t>
            </a:r>
            <a:endParaRPr lang="gl-ES" altLang="gl-ES" sz="1800" dirty="0">
              <a:latin typeface="Times New Roman" pitchFamily="16" charset="0"/>
            </a:endParaRPr>
          </a:p>
          <a:p>
            <a:pPr lvl="3" eaLnBrk="1" hangingPunct="1">
              <a:spcBef>
                <a:spcPts val="875"/>
              </a:spcBef>
              <a:buFont typeface="Times New Roman" pitchFamily="16" charset="0"/>
              <a:buAutoNum type="romanLcPeriod"/>
            </a:pPr>
            <a:r>
              <a:rPr lang="gl-ES" altLang="gl-ES" sz="1800" dirty="0">
                <a:solidFill>
                  <a:srgbClr val="FF0000"/>
                </a:solidFill>
                <a:latin typeface="Times New Roman" pitchFamily="16" charset="0"/>
              </a:rPr>
              <a:t>Xestión de persoal </a:t>
            </a:r>
            <a:r>
              <a:rPr lang="gl-ES" altLang="gl-ES" sz="1800" dirty="0">
                <a:solidFill>
                  <a:srgbClr val="0000FF"/>
                </a:solidFill>
                <a:latin typeface="Times New Roman" pitchFamily="16" charset="0"/>
              </a:rPr>
              <a:t>(</a:t>
            </a:r>
            <a:r>
              <a:rPr lang="gl-ES" altLang="gl-ES" sz="1800" dirty="0" err="1">
                <a:solidFill>
                  <a:srgbClr val="0000FF"/>
                </a:solidFill>
                <a:latin typeface="Times New Roman" pitchFamily="16" charset="0"/>
              </a:rPr>
              <a:t>Art</a:t>
            </a:r>
            <a:r>
              <a:rPr lang="gl-ES" altLang="gl-ES" sz="1800" dirty="0">
                <a:solidFill>
                  <a:srgbClr val="0000FF"/>
                </a:solidFill>
                <a:latin typeface="Times New Roman" pitchFamily="16" charset="0"/>
              </a:rPr>
              <a:t> 123º</a:t>
            </a:r>
            <a:r>
              <a:rPr lang="gl-ES" altLang="gl-ES" sz="1800" dirty="0" smtClean="0">
                <a:solidFill>
                  <a:srgbClr val="0000FF"/>
                </a:solidFill>
                <a:latin typeface="Times New Roman" pitchFamily="16" charset="0"/>
              </a:rPr>
              <a:t>, 5 </a:t>
            </a:r>
            <a:r>
              <a:rPr lang="gl-ES" altLang="gl-ES" sz="1800" dirty="0">
                <a:solidFill>
                  <a:srgbClr val="0000FF"/>
                </a:solidFill>
                <a:latin typeface="Times New Roman" pitchFamily="16" charset="0"/>
              </a:rPr>
              <a:t>LOE- LOMCE</a:t>
            </a:r>
            <a:r>
              <a:rPr lang="gl-ES" altLang="gl-ES" sz="1800" dirty="0">
                <a:solidFill>
                  <a:srgbClr val="FF0000"/>
                </a:solidFill>
                <a:latin typeface="Times New Roman" pitchFamily="16" charset="0"/>
              </a:rPr>
              <a:t>) ???????</a:t>
            </a:r>
          </a:p>
        </p:txBody>
      </p:sp>
      <p:sp>
        <p:nvSpPr>
          <p:cNvPr id="30732" name="Text Box 11"/>
          <p:cNvSpPr txBox="1">
            <a:spLocks noChangeArrowheads="1"/>
          </p:cNvSpPr>
          <p:nvPr/>
        </p:nvSpPr>
        <p:spPr bwMode="auto">
          <a:xfrm>
            <a:off x="2601913" y="1770063"/>
            <a:ext cx="4406900" cy="371475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gl-ES" altLang="gl-ES" sz="1800"/>
              <a:t>2.- PROXECTO DE XESTIÓN R. HUMANOS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0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0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0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0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0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0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nimBg="1"/>
      <p:bldP spid="31747" grpId="0" animBg="1"/>
      <p:bldP spid="31752" grpId="0" animBg="1"/>
      <p:bldP spid="31753" grpId="0" animBg="1"/>
      <p:bldP spid="30731" grpId="0" animBg="1"/>
      <p:bldP spid="307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344613" y="963613"/>
            <a:ext cx="6846887" cy="5048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90000" tIns="0" rIns="90000" bIns="46800"/>
          <a:lstStyle>
            <a:lvl1pPr marL="26988" eaLnBrk="0" hangingPunct="0">
              <a:spcBef>
                <a:spcPts val="6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Pct val="80000"/>
              <a:buFontTx/>
              <a:buNone/>
            </a:pPr>
            <a:r>
              <a:rPr lang="gl-ES" altLang="gl-ES" sz="2000" b="1">
                <a:solidFill>
                  <a:srgbClr val="0000FF"/>
                </a:solidFill>
                <a:latin typeface="Times New Roman" pitchFamily="16" charset="0"/>
                <a:cs typeface="Times New Roman" pitchFamily="16" charset="0"/>
              </a:rPr>
              <a:t>Quen aproba os documentos que forman parte do P.E.?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085850" y="2035175"/>
            <a:ext cx="7927975" cy="865188"/>
          </a:xfrm>
          <a:prstGeom prst="rect">
            <a:avLst/>
          </a:prstGeom>
          <a:solidFill>
            <a:srgbClr val="CCEC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lIns="90000" tIns="0" rIns="90000" bIns="46800"/>
          <a:lstStyle>
            <a:lvl1pPr marL="26988"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marL="798513" indent="-341313"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buClrTx/>
              <a:buSzPct val="80000"/>
              <a:buFontTx/>
              <a:buNone/>
              <a:defRPr/>
            </a:pPr>
            <a:r>
              <a:rPr lang="gl-ES" altLang="gl-ES" sz="2000" dirty="0" smtClean="0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O </a:t>
            </a:r>
            <a:r>
              <a:rPr lang="gl-ES" altLang="gl-ES" sz="2000" dirty="0" err="1" smtClean="0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art</a:t>
            </a:r>
            <a:r>
              <a:rPr lang="gl-ES" altLang="gl-ES" sz="2000" dirty="0" smtClean="0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º 132, ñ da LOE  </a:t>
            </a:r>
            <a:r>
              <a:rPr lang="gl-ES" altLang="gl-ES" sz="2000" dirty="0" smtClean="0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fixa como  función do </a:t>
            </a:r>
            <a:r>
              <a:rPr lang="gl-ES" altLang="gl-ES" sz="2000" b="1" dirty="0" smtClean="0">
                <a:solidFill>
                  <a:srgbClr val="FF0000"/>
                </a:solidFill>
                <a:latin typeface="Times New Roman" pitchFamily="16" charset="0"/>
                <a:cs typeface="Times New Roman" pitchFamily="16" charset="0"/>
              </a:rPr>
              <a:t>director/a</a:t>
            </a:r>
            <a:r>
              <a:rPr lang="gl-ES" altLang="gl-ES" sz="2000" dirty="0" smtClean="0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 </a:t>
            </a:r>
            <a:r>
              <a:rPr lang="gl-ES" altLang="gl-ES" sz="2000" dirty="0" err="1" smtClean="0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a</a:t>
            </a:r>
            <a:r>
              <a:rPr lang="gl-ES" altLang="gl-ES" sz="2000" dirty="0" smtClean="0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 de </a:t>
            </a:r>
            <a:r>
              <a:rPr lang="gl-ES" altLang="gl-ES" sz="2000" i="1" dirty="0" smtClean="0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“Aprobar os proxectos e normas aos que se refire o </a:t>
            </a:r>
            <a:r>
              <a:rPr lang="gl-ES" altLang="gl-ES" sz="2000" b="1" i="1" dirty="0" smtClean="0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cap. II do título V...”  </a:t>
            </a:r>
          </a:p>
          <a:p>
            <a:pPr lvl="1">
              <a:buFont typeface="Wingdings" charset="2"/>
              <a:buNone/>
              <a:defRPr/>
            </a:pPr>
            <a:endParaRPr lang="gl-ES" altLang="gl-ES" sz="2200" dirty="0" smtClean="0">
              <a:latin typeface="Times New Roman" pitchFamily="16" charset="0"/>
              <a:cs typeface="Times New Roman" pitchFamily="16" charset="0"/>
            </a:endParaRPr>
          </a:p>
          <a:p>
            <a:pPr marL="800100" lvl="1">
              <a:buClrTx/>
              <a:buFontTx/>
              <a:buNone/>
              <a:defRPr/>
            </a:pPr>
            <a:endParaRPr lang="gl-ES" altLang="gl-ES" sz="2200" dirty="0" smtClean="0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085850" y="3068638"/>
            <a:ext cx="7927975" cy="2016125"/>
          </a:xfrm>
          <a:prstGeom prst="rect">
            <a:avLst/>
          </a:prstGeom>
          <a:solidFill>
            <a:srgbClr val="FF99CC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lIns="90000" tIns="0" rIns="90000" bIns="46800"/>
          <a:lstStyle>
            <a:lvl1pPr marL="26988"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marL="798513" indent="-341313"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buClrTx/>
              <a:buSzPct val="80000"/>
              <a:buFontTx/>
              <a:buNone/>
              <a:defRPr/>
            </a:pPr>
            <a:r>
              <a:rPr lang="gl-ES" altLang="gl-ES" sz="2000" u="sng" dirty="0" smtClean="0">
                <a:latin typeface="Times New Roman" pitchFamily="16" charset="0"/>
                <a:cs typeface="Times New Roman" pitchFamily="16" charset="0"/>
              </a:rPr>
              <a:t>No capitulo II do título V figuran os seguintes proxectos:</a:t>
            </a:r>
          </a:p>
          <a:p>
            <a:pPr marL="25400">
              <a:buSzPct val="80000"/>
              <a:buFont typeface="Wingdings" charset="2"/>
              <a:buChar char=""/>
              <a:defRPr/>
            </a:pPr>
            <a:r>
              <a:rPr lang="gl-ES" altLang="gl-ES" sz="2000" b="1" dirty="0" smtClean="0">
                <a:latin typeface="Times New Roman" pitchFamily="16" charset="0"/>
                <a:cs typeface="Times New Roman" pitchFamily="16" charset="0"/>
              </a:rPr>
              <a:t> Proxecto educativo</a:t>
            </a:r>
            <a:r>
              <a:rPr lang="gl-ES" altLang="gl-ES" sz="2000" dirty="0" smtClean="0">
                <a:latin typeface="Times New Roman" pitchFamily="16" charset="0"/>
                <a:cs typeface="Times New Roman" pitchFamily="16" charset="0"/>
              </a:rPr>
              <a:t>: </a:t>
            </a:r>
          </a:p>
          <a:p>
            <a:pPr lvl="1">
              <a:buFont typeface="Wingdings" charset="2"/>
              <a:buChar char=""/>
              <a:defRPr/>
            </a:pPr>
            <a:r>
              <a:rPr lang="gl-ES" altLang="gl-ES" sz="2000" dirty="0" smtClean="0">
                <a:latin typeface="Times New Roman" pitchFamily="16" charset="0"/>
                <a:cs typeface="Times New Roman" pitchFamily="16" charset="0"/>
              </a:rPr>
              <a:t>Valores, obxectivos, prioridades, sinais de identidade</a:t>
            </a:r>
          </a:p>
          <a:p>
            <a:pPr lvl="1">
              <a:buFont typeface="Wingdings" charset="2"/>
              <a:buChar char=""/>
              <a:defRPr/>
            </a:pPr>
            <a:r>
              <a:rPr lang="gl-ES" altLang="gl-ES" sz="2000" dirty="0" smtClean="0">
                <a:latin typeface="Times New Roman" pitchFamily="16" charset="0"/>
                <a:cs typeface="Times New Roman" pitchFamily="16" charset="0"/>
              </a:rPr>
              <a:t>Plan de convivencia </a:t>
            </a:r>
          </a:p>
          <a:p>
            <a:pPr lvl="1">
              <a:buFont typeface="Wingdings" charset="2"/>
              <a:buChar char=""/>
              <a:defRPr/>
            </a:pPr>
            <a:r>
              <a:rPr lang="gl-ES" altLang="gl-ES" sz="2000" dirty="0" smtClean="0">
                <a:latin typeface="Times New Roman" pitchFamily="16" charset="0"/>
                <a:cs typeface="Times New Roman" pitchFamily="16" charset="0"/>
              </a:rPr>
              <a:t>Normas de organización, funcionamento e convivencia</a:t>
            </a:r>
          </a:p>
          <a:p>
            <a:pPr lvl="1">
              <a:buFont typeface="Wingdings" charset="2"/>
              <a:buChar char=""/>
              <a:defRPr/>
            </a:pPr>
            <a:r>
              <a:rPr lang="gl-ES" altLang="gl-ES" sz="2000" dirty="0" smtClean="0">
                <a:latin typeface="Times New Roman" pitchFamily="16" charset="0"/>
                <a:cs typeface="Times New Roman" pitchFamily="16" charset="0"/>
              </a:rPr>
              <a:t>Proxecto de xestión</a:t>
            </a:r>
          </a:p>
          <a:p>
            <a:pPr lvl="1">
              <a:buFont typeface="Wingdings" charset="2"/>
              <a:buNone/>
              <a:defRPr/>
            </a:pPr>
            <a:endParaRPr lang="gl-ES" altLang="gl-ES" sz="2200" dirty="0" smtClean="0">
              <a:latin typeface="Times New Roman" pitchFamily="16" charset="0"/>
              <a:cs typeface="Times New Roman" pitchFamily="16" charset="0"/>
            </a:endParaRPr>
          </a:p>
          <a:p>
            <a:pPr marL="800100" lvl="1">
              <a:buClrTx/>
              <a:buFontTx/>
              <a:buNone/>
              <a:defRPr/>
            </a:pPr>
            <a:endParaRPr lang="gl-ES" altLang="gl-ES" sz="2200" dirty="0" smtClean="0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2" name="1 CuadroTexto"/>
          <p:cNvSpPr txBox="1">
            <a:spLocks noChangeArrowheads="1"/>
          </p:cNvSpPr>
          <p:nvPr/>
        </p:nvSpPr>
        <p:spPr bwMode="auto">
          <a:xfrm>
            <a:off x="1069975" y="5229225"/>
            <a:ext cx="7927975" cy="708025"/>
          </a:xfrm>
          <a:prstGeom prst="rect">
            <a:avLst/>
          </a:prstGeom>
          <a:solidFill>
            <a:srgbClr val="FFC000"/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gl-ES" altLang="gl-ES">
                <a:solidFill>
                  <a:schemeClr val="tx1"/>
                </a:solidFill>
              </a:rPr>
              <a:t>NOTA: </a:t>
            </a:r>
            <a:r>
              <a:rPr lang="gl-ES" altLang="gl-ES" sz="2000">
                <a:solidFill>
                  <a:schemeClr val="tx1"/>
                </a:solidFill>
              </a:rPr>
              <a:t>Exclúe a concreción curricular que corresponde </a:t>
            </a:r>
            <a:r>
              <a:rPr lang="gl-ES" altLang="gl-ES" sz="2000" i="1">
                <a:solidFill>
                  <a:srgbClr val="0000FF"/>
                </a:solidFill>
              </a:rPr>
              <a:t>fixar e aprobar ao Claustro </a:t>
            </a:r>
            <a:r>
              <a:rPr lang="gl-ES" altLang="gl-ES" sz="2000">
                <a:solidFill>
                  <a:srgbClr val="FF0000"/>
                </a:solidFill>
              </a:rPr>
              <a:t>(Artº 121º, 1 da LOE)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314450" y="188913"/>
            <a:ext cx="6540500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Tx/>
              <a:buFontTx/>
              <a:buNone/>
              <a:defRPr/>
            </a:pPr>
            <a:r>
              <a:rPr lang="es-ES" altLang="gl-ES" sz="2800" dirty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9034FEB-F085-4FB7-971A-0A9F29FE50F7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s-ES" altLang="gl-ES" sz="1400">
              <a:latin typeface="Tahoma" pitchFamily="32" charset="0"/>
            </a:endParaRPr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1023938" y="868363"/>
            <a:ext cx="5419725" cy="473075"/>
          </a:xfrm>
          <a:prstGeom prst="rect">
            <a:avLst/>
          </a:prstGeom>
          <a:solidFill>
            <a:srgbClr val="B0BAD7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gl-ES" sz="2400">
                <a:solidFill>
                  <a:srgbClr val="333399"/>
                </a:solidFill>
                <a:latin typeface="Tahoma" pitchFamily="32" charset="0"/>
              </a:rPr>
              <a:t>Reparto de responsabilidades – P.E.C.</a:t>
            </a:r>
          </a:p>
        </p:txBody>
      </p:sp>
      <p:graphicFrame>
        <p:nvGraphicFramePr>
          <p:cNvPr id="33795" name="Group 3"/>
          <p:cNvGraphicFramePr>
            <a:graphicFrameLocks noGrp="1"/>
          </p:cNvGraphicFramePr>
          <p:nvPr/>
        </p:nvGraphicFramePr>
        <p:xfrm>
          <a:off x="179388" y="1484313"/>
          <a:ext cx="8818562" cy="1258887"/>
        </p:xfrm>
        <a:graphic>
          <a:graphicData uri="http://schemas.openxmlformats.org/drawingml/2006/table">
            <a:tbl>
              <a:tblPr/>
              <a:tblGrid>
                <a:gridCol w="1872332"/>
                <a:gridCol w="1944018"/>
                <a:gridCol w="2093912"/>
                <a:gridCol w="1655763"/>
                <a:gridCol w="1252537"/>
              </a:tblGrid>
              <a:tr h="661768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31101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Aspecto</a:t>
                      </a:r>
                    </a:p>
                  </a:txBody>
                  <a:tcPr marL="90000" marR="90000" marT="46832" marB="4683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31101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Criterios/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31101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Fai propostas</a:t>
                      </a:r>
                    </a:p>
                  </a:txBody>
                  <a:tcPr marL="90000" marR="90000" marT="46832" marB="4683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31101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Normativa</a:t>
                      </a:r>
                    </a:p>
                  </a:txBody>
                  <a:tcPr marL="90000" marR="90000" marT="46832" marB="4683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31101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Elabora/Redacta</a:t>
                      </a:r>
                    </a:p>
                  </a:txBody>
                  <a:tcPr marL="90000" marR="90000" marT="46832" marB="4683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31101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Aproba</a:t>
                      </a:r>
                    </a:p>
                  </a:txBody>
                  <a:tcPr marL="90000" marR="90000" marT="46832" marB="4683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97119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1-Contorno do centro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Sinais de identidade </a:t>
                      </a:r>
                    </a:p>
                  </a:txBody>
                  <a:tcPr marL="90000" marR="90000" marT="46832" marB="4683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C.E./Claustro/X.Dele</a:t>
                      </a:r>
                    </a:p>
                  </a:txBody>
                  <a:tcPr marL="90000" marR="90000" marT="46832" marB="4683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Artº 86/89/60 dos ROCs</a:t>
                      </a:r>
                    </a:p>
                  </a:txBody>
                  <a:tcPr marL="90000" marR="90000" marT="46832" marB="4683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E.directivo</a:t>
                      </a:r>
                    </a:p>
                  </a:txBody>
                  <a:tcPr marL="90000" marR="90000" marT="46832" marB="4683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Director</a:t>
                      </a:r>
                    </a:p>
                  </a:txBody>
                  <a:tcPr marL="90000" marR="90000" marT="46832" marB="4683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sp>
        <p:nvSpPr>
          <p:cNvPr id="28696" name="Text Box 142"/>
          <p:cNvSpPr txBox="1">
            <a:spLocks noChangeArrowheads="1"/>
          </p:cNvSpPr>
          <p:nvPr/>
        </p:nvSpPr>
        <p:spPr bwMode="auto">
          <a:xfrm>
            <a:off x="6732588" y="1341438"/>
            <a:ext cx="935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28697" name="Text Box 143"/>
          <p:cNvSpPr txBox="1">
            <a:spLocks noChangeArrowheads="1"/>
          </p:cNvSpPr>
          <p:nvPr/>
        </p:nvSpPr>
        <p:spPr bwMode="auto">
          <a:xfrm>
            <a:off x="7029450" y="115888"/>
            <a:ext cx="1728788" cy="276225"/>
          </a:xfrm>
          <a:prstGeom prst="rect">
            <a:avLst/>
          </a:prstGeom>
          <a:solidFill>
            <a:srgbClr val="FFCF0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750"/>
              </a:spcBef>
              <a:buClrTx/>
              <a:buFontTx/>
              <a:buNone/>
            </a:pPr>
            <a:r>
              <a:rPr lang="es-ES" altLang="gl-ES" sz="1200">
                <a:latin typeface="Rockwell Extra Bold" pitchFamily="16" charset="0"/>
              </a:rPr>
              <a:t>Modif. </a:t>
            </a:r>
            <a:r>
              <a:rPr lang="es-ES" altLang="gl-ES" sz="1200" b="1">
                <a:solidFill>
                  <a:srgbClr val="FF0000"/>
                </a:solidFill>
                <a:latin typeface="Rockwell Extra Bold" pitchFamily="16" charset="0"/>
              </a:rPr>
              <a:t>LOMCE</a:t>
            </a:r>
          </a:p>
        </p:txBody>
      </p:sp>
      <p:sp>
        <p:nvSpPr>
          <p:cNvPr id="33936" name="Text Box 144"/>
          <p:cNvSpPr txBox="1">
            <a:spLocks noChangeArrowheads="1"/>
          </p:cNvSpPr>
          <p:nvPr/>
        </p:nvSpPr>
        <p:spPr bwMode="auto">
          <a:xfrm>
            <a:off x="1022350" y="104775"/>
            <a:ext cx="5710238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4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graphicFrame>
        <p:nvGraphicFramePr>
          <p:cNvPr id="8" name="Group 3"/>
          <p:cNvGraphicFramePr>
            <a:graphicFrameLocks noGrp="1"/>
          </p:cNvGraphicFramePr>
          <p:nvPr/>
        </p:nvGraphicFramePr>
        <p:xfrm>
          <a:off x="128588" y="2852738"/>
          <a:ext cx="8818562" cy="850900"/>
        </p:xfrm>
        <a:graphic>
          <a:graphicData uri="http://schemas.openxmlformats.org/drawingml/2006/table">
            <a:tbl>
              <a:tblPr/>
              <a:tblGrid>
                <a:gridCol w="2016348"/>
                <a:gridCol w="1872208"/>
                <a:gridCol w="2088232"/>
                <a:gridCol w="1728192"/>
                <a:gridCol w="1113582"/>
              </a:tblGrid>
              <a:tr h="415925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2- C.C: Aspectos xerais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F0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Claustro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F0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Artº 89/92/63 dos ROCs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F0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CCP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F0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Claustro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F01"/>
                    </a:solidFill>
                  </a:tcPr>
                </a:tc>
              </a:tr>
              <a:tr h="434975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C.C. Plans e programas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F0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2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Rockwell Extra Bold" pitchFamily="16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47C8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Artº 89/92/63 dos ROCs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F01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2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s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Rockwell Extra Bold" pitchFamily="16" charset="0"/>
                          <a:ea typeface="Microsoft YaHei" charset="-122"/>
                        </a:rPr>
                        <a:t>   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47C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Group 3"/>
          <p:cNvGraphicFramePr>
            <a:graphicFrameLocks noGrp="1"/>
          </p:cNvGraphicFramePr>
          <p:nvPr/>
        </p:nvGraphicFramePr>
        <p:xfrm>
          <a:off x="128588" y="3860800"/>
          <a:ext cx="8818562" cy="1338263"/>
        </p:xfrm>
        <a:graphic>
          <a:graphicData uri="http://schemas.openxmlformats.org/drawingml/2006/table">
            <a:tbl>
              <a:tblPr/>
              <a:tblGrid>
                <a:gridCol w="2016348"/>
                <a:gridCol w="1872208"/>
                <a:gridCol w="2088232"/>
                <a:gridCol w="1728192"/>
                <a:gridCol w="1113582"/>
              </a:tblGrid>
              <a:tr h="414338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3 - Plan de convivencia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Claustro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</a:t>
                      </a:r>
                      <a:r>
                        <a:rPr kumimoji="0" lang="gl-ES" altLang="gl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º 10º, 1 Lei 4/2011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</a:t>
                      </a:r>
                      <a:r>
                        <a:rPr kumimoji="0" lang="gl-ES" altLang="gl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º 11º D. 8/2015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Com</a:t>
                      </a:r>
                      <a:r>
                        <a:rPr kumimoji="0" lang="gl-ES" altLang="gl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. Convivencia ou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Equipo directivo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Director</a:t>
                      </a: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?? </a:t>
                      </a: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</a:tr>
              <a:tr h="460375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Normas de org/funcion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Claustro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463550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Plan autoproteción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------------------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D. 171/10 (DOG 21/10)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Técnico competente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>
                  <a:txBody>
                    <a:bodyPr/>
                    <a:lstStyle/>
                    <a:p>
                      <a:endParaRPr lang="gl-ES" sz="1800" dirty="0"/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Group 3"/>
          <p:cNvGraphicFramePr>
            <a:graphicFrameLocks noGrp="1"/>
          </p:cNvGraphicFramePr>
          <p:nvPr/>
        </p:nvGraphicFramePr>
        <p:xfrm>
          <a:off x="128588" y="5286375"/>
          <a:ext cx="8818562" cy="1322388"/>
        </p:xfrm>
        <a:graphic>
          <a:graphicData uri="http://schemas.openxmlformats.org/drawingml/2006/table">
            <a:tbl>
              <a:tblPr/>
              <a:tblGrid>
                <a:gridCol w="2016348"/>
                <a:gridCol w="1872208"/>
                <a:gridCol w="2088232"/>
                <a:gridCol w="1728192"/>
                <a:gridCol w="1113582"/>
              </a:tblGrid>
              <a:tr h="409417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4 - Proxecto xestión</a:t>
                      </a:r>
                    </a:p>
                  </a:txBody>
                  <a:tcPr marL="90000" marR="90000" marT="46782" marB="4678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Equipo directivo</a:t>
                      </a:r>
                    </a:p>
                  </a:txBody>
                  <a:tcPr marL="90000" marR="90000" marT="46782" marB="4678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Artº101/117/84/ </a:t>
                      </a:r>
                      <a:r>
                        <a:rPr kumimoji="0" lang="gl-ES" altLang="gl-E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ROCs</a:t>
                      </a:r>
                      <a:endParaRPr kumimoji="0" lang="gl-ES" altLang="gl-E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782" marB="4678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Comisión económ.</a:t>
                      </a:r>
                    </a:p>
                  </a:txBody>
                  <a:tcPr marL="90000" marR="90000" marT="46782" marB="4678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Director</a:t>
                      </a:r>
                    </a:p>
                  </a:txBody>
                  <a:tcPr marL="90000" marR="90000" marT="46782" marB="4678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  <a:tr h="912971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Plan recursos 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complementarios</a:t>
                      </a:r>
                    </a:p>
                  </a:txBody>
                  <a:tcPr marL="90000" marR="90000" marT="46782" marB="4678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Equipo directivo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782" marB="4678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Artº103/118/84/ ROCs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 122º,3/127º, h/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132º, ñ da LOE</a:t>
                      </a:r>
                    </a:p>
                  </a:txBody>
                  <a:tcPr marL="90000" marR="90000" marT="46782" marB="4678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C.Económica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Informa C.Escolar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782" marB="4678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Director /</a:t>
                      </a:r>
                      <a:r>
                        <a:rPr kumimoji="0" lang="gl-ES" altLang="gl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Autoriza: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X.Territorial</a:t>
                      </a:r>
                      <a:endParaRPr kumimoji="0" lang="gl-ES" altLang="gl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782" marB="4678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33"/>
                    </a:solidFill>
                  </a:tcPr>
                </a:tc>
              </a:tr>
            </a:tbl>
          </a:graphicData>
        </a:graphic>
      </p:graphicFrame>
      <p:sp>
        <p:nvSpPr>
          <p:cNvPr id="2" name="1 Flecha derecha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443663" y="3357563"/>
            <a:ext cx="1873250" cy="215900"/>
          </a:xfrm>
          <a:prstGeom prst="rightArrow">
            <a:avLst>
              <a:gd name="adj1" fmla="val 50000"/>
              <a:gd name="adj2" fmla="val 50050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gl-ES" altLang="gl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animBg="1"/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CBF6C3B-5943-43E7-8A02-E48023E28620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s-ES" altLang="gl-ES" sz="1400">
              <a:latin typeface="Tahoma" pitchFamily="32" charset="0"/>
            </a:endParaRPr>
          </a:p>
        </p:txBody>
      </p:sp>
      <p:graphicFrame>
        <p:nvGraphicFramePr>
          <p:cNvPr id="34818" name="Group 2"/>
          <p:cNvGraphicFramePr>
            <a:graphicFrameLocks noGrp="1"/>
          </p:cNvGraphicFramePr>
          <p:nvPr/>
        </p:nvGraphicFramePr>
        <p:xfrm>
          <a:off x="179388" y="1773238"/>
          <a:ext cx="8818562" cy="4560888"/>
        </p:xfrm>
        <a:graphic>
          <a:graphicData uri="http://schemas.openxmlformats.org/drawingml/2006/table">
            <a:tbl>
              <a:tblPr/>
              <a:tblGrid>
                <a:gridCol w="2016125"/>
                <a:gridCol w="2305050"/>
                <a:gridCol w="1516062"/>
                <a:gridCol w="1797050"/>
                <a:gridCol w="1184275"/>
              </a:tblGrid>
              <a:tr h="591075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31101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Aspecto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31101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Fixa criterios/fai propostas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31101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Normativa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31101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Elabora/Redacta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31101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Aproba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71532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Proxecto lingüístico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CCP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(Propón profesorado comisión)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Artº 14 D. 97/2010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(DOG 25 maio)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Comisión profesorado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(Xefes dp.lin/C.Eq.Din Lin)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Claustro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??????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91075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Proxecto lector /Biblioteca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Claustro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Artº 38º D. 86/2015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Comisión profesorado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(Anterior e resp.bibl)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Claustro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600091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Plan E. Dixital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D01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s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Centro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D01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Artº 39º D. 86/2015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D01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Comisión profesorado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(Incluír coordinador TIC)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D01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Consellería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D014"/>
                    </a:solidFill>
                  </a:tcPr>
                </a:tc>
              </a:tr>
              <a:tr h="715982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P. At. diversidade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CCP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Departamentos/ Equipos ciclo/</a:t>
                      </a: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Claustro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Artº 11º D.229/2011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(DOG 21 decembro)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Dpt. Orientación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Claustro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??????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493726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Plan Orient/ PAT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Dpt. Orientación/ Centros adscritos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Artº 15º O.24/7/98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(DOG 31 xullo)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Dpt.Orientación/Xefat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Claustro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897407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Plan específico personalizado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CCP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(Fixa directrices xerais).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Departamentos: plan concreto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1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Artº 23º, 6 D. 86/15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Artº 8º D. 229/11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Circular 8/2009 A.Div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Dpt.Orientación/Xefat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Departamentos</a:t>
                      </a:r>
                    </a:p>
                  </a:txBody>
                  <a:tcPr marL="90000" marR="90000" marT="46801" marB="46801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Claustro</a:t>
                      </a:r>
                    </a:p>
                  </a:txBody>
                  <a:tcPr marL="90000" marR="90000" marT="46801" marB="46801" anchor="ctr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34936" name="Text Box 120"/>
          <p:cNvSpPr txBox="1">
            <a:spLocks noChangeArrowheads="1"/>
          </p:cNvSpPr>
          <p:nvPr/>
        </p:nvSpPr>
        <p:spPr bwMode="auto">
          <a:xfrm>
            <a:off x="1022350" y="104775"/>
            <a:ext cx="5710238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4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29750" name="Rectangle 121"/>
          <p:cNvSpPr>
            <a:spLocks noChangeArrowheads="1"/>
          </p:cNvSpPr>
          <p:nvPr/>
        </p:nvSpPr>
        <p:spPr bwMode="auto">
          <a:xfrm>
            <a:off x="1022350" y="1128713"/>
            <a:ext cx="4392613" cy="473075"/>
          </a:xfrm>
          <a:prstGeom prst="rect">
            <a:avLst/>
          </a:prstGeom>
          <a:solidFill>
            <a:srgbClr val="B0BAD7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gl-ES" sz="2400">
                <a:solidFill>
                  <a:srgbClr val="333399"/>
                </a:solidFill>
                <a:latin typeface="Tahoma" pitchFamily="32" charset="0"/>
              </a:rPr>
              <a:t>Reparto de responsabilidades</a:t>
            </a:r>
          </a:p>
        </p:txBody>
      </p:sp>
      <p:sp>
        <p:nvSpPr>
          <p:cNvPr id="29751" name="Text Box 122"/>
          <p:cNvSpPr txBox="1">
            <a:spLocks noChangeArrowheads="1"/>
          </p:cNvSpPr>
          <p:nvPr/>
        </p:nvSpPr>
        <p:spPr bwMode="auto">
          <a:xfrm>
            <a:off x="7029450" y="115888"/>
            <a:ext cx="1728788" cy="276225"/>
          </a:xfrm>
          <a:prstGeom prst="rect">
            <a:avLst/>
          </a:prstGeom>
          <a:solidFill>
            <a:srgbClr val="FFCF01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750"/>
              </a:spcBef>
              <a:buClrTx/>
              <a:buFontTx/>
              <a:buNone/>
            </a:pPr>
            <a:r>
              <a:rPr lang="es-ES" altLang="gl-ES" sz="1200">
                <a:latin typeface="Rockwell Extra Bold" pitchFamily="16" charset="0"/>
              </a:rPr>
              <a:t>Modif. </a:t>
            </a:r>
            <a:r>
              <a:rPr lang="es-ES" altLang="gl-ES" sz="1200" b="1">
                <a:solidFill>
                  <a:srgbClr val="FF0000"/>
                </a:solidFill>
                <a:latin typeface="Rockwell Extra Bold" pitchFamily="16" charset="0"/>
              </a:rPr>
              <a:t>LOMCE</a:t>
            </a:r>
          </a:p>
        </p:txBody>
      </p:sp>
      <p:sp>
        <p:nvSpPr>
          <p:cNvPr id="29752" name="Text Box 123"/>
          <p:cNvSpPr txBox="1">
            <a:spLocks noChangeArrowheads="1"/>
          </p:cNvSpPr>
          <p:nvPr/>
        </p:nvSpPr>
        <p:spPr bwMode="auto">
          <a:xfrm>
            <a:off x="6011863" y="1179513"/>
            <a:ext cx="2746375" cy="368300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gl-ES" altLang="gl-ES" sz="1800"/>
              <a:t>Plans e programas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1D10B225-7A80-4067-88CC-7577B103CBF0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s-ES" altLang="gl-ES" sz="1400">
              <a:latin typeface="Tahoma" pitchFamily="32" charset="0"/>
            </a:endParaRPr>
          </a:p>
        </p:txBody>
      </p:sp>
      <p:graphicFrame>
        <p:nvGraphicFramePr>
          <p:cNvPr id="35842" name="Group 2"/>
          <p:cNvGraphicFramePr>
            <a:graphicFrameLocks noGrp="1"/>
          </p:cNvGraphicFramePr>
          <p:nvPr/>
        </p:nvGraphicFramePr>
        <p:xfrm>
          <a:off x="107950" y="1916113"/>
          <a:ext cx="8789988" cy="3957639"/>
        </p:xfrm>
        <a:graphic>
          <a:graphicData uri="http://schemas.openxmlformats.org/drawingml/2006/table">
            <a:tbl>
              <a:tblPr/>
              <a:tblGrid>
                <a:gridCol w="1436688"/>
                <a:gridCol w="1438275"/>
                <a:gridCol w="2454275"/>
                <a:gridCol w="528637"/>
                <a:gridCol w="1450975"/>
                <a:gridCol w="1481138"/>
              </a:tblGrid>
              <a:tr h="492125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Niveis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Xerais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CURRICULARES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ORGANIZATIVOS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Responsable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 row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1º Estratéxica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Principios/fins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Curr. básico/ currículo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      R.O.C.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MEC/CCAA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L.O. 2/2006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RD. 1195-2014/ D. 86/15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    D. 324/96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488950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</a:tr>
              <a:tr h="481013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2º Estratéxica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               Proxecto educativo de centro   (PE)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CENTRO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</a:tr>
              <a:tr h="488950">
                <a:tc row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3º Táctica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 gridSpan="4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               Programación xeral anual        (P.X.A)      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CENTRO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47675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2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Rockwell Extra Bold" pitchFamily="16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PROGRAMACIÓNS / ACS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2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Rockwell Extra Bold" pitchFamily="16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Dptos./Profes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</a:tr>
            </a:tbl>
          </a:graphicData>
        </a:graphic>
      </p:graphicFrame>
      <p:sp>
        <p:nvSpPr>
          <p:cNvPr id="30770" name="Text Box 105"/>
          <p:cNvSpPr txBox="1">
            <a:spLocks noChangeArrowheads="1"/>
          </p:cNvSpPr>
          <p:nvPr/>
        </p:nvSpPr>
        <p:spPr bwMode="auto">
          <a:xfrm>
            <a:off x="2451100" y="1341438"/>
            <a:ext cx="4465638" cy="336550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es-ES" altLang="gl-ES" sz="1600">
                <a:latin typeface="Rockwell Extra Bold" pitchFamily="16" charset="0"/>
              </a:rPr>
              <a:t>Título IV D. 324/96 (Artº 88º- 101º)</a:t>
            </a:r>
          </a:p>
        </p:txBody>
      </p:sp>
      <p:sp>
        <p:nvSpPr>
          <p:cNvPr id="35946" name="Text Box 106"/>
          <p:cNvSpPr txBox="1">
            <a:spLocks noChangeArrowheads="1"/>
          </p:cNvSpPr>
          <p:nvPr/>
        </p:nvSpPr>
        <p:spPr bwMode="auto">
          <a:xfrm>
            <a:off x="1331913" y="549275"/>
            <a:ext cx="72009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2382104-71BD-4CF9-B318-3F61E0C74EE5}" type="slidenum">
              <a:rPr lang="es-ES" altLang="gl-ES" sz="1400">
                <a:solidFill>
                  <a:srgbClr val="1C1C1C"/>
                </a:solidFill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s-ES" altLang="gl-ES" sz="1400">
              <a:solidFill>
                <a:srgbClr val="1C1C1C"/>
              </a:solidFill>
              <a:latin typeface="Tahoma" pitchFamily="32" charset="0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1027113" y="1444625"/>
            <a:ext cx="2374900" cy="368300"/>
          </a:xfrm>
          <a:prstGeom prst="rect">
            <a:avLst/>
          </a:prstGeom>
          <a:solidFill>
            <a:srgbClr val="FF66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600">
                <a:latin typeface="Rockwell Extra Bold" pitchFamily="16" charset="0"/>
              </a:rPr>
              <a:t>Aspectos</a:t>
            </a:r>
            <a:r>
              <a:rPr lang="gl-ES" altLang="gl-ES" sz="1800">
                <a:latin typeface="Rockwell Extra Bold" pitchFamily="16" charset="0"/>
              </a:rPr>
              <a:t> xerais</a:t>
            </a: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4105275" y="1439863"/>
            <a:ext cx="4751388" cy="341312"/>
          </a:xfrm>
          <a:prstGeom prst="rect">
            <a:avLst/>
          </a:prstGeom>
          <a:solidFill>
            <a:srgbClr val="FF339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>
                <a:latin typeface="Rockwell Extra Bold" pitchFamily="16" charset="0"/>
              </a:rPr>
              <a:t>Aspectos organizativos  e  </a:t>
            </a:r>
            <a:r>
              <a:rPr lang="gl-ES" altLang="gl-ES" sz="1600">
                <a:solidFill>
                  <a:srgbClr val="0000FF"/>
                </a:solidFill>
                <a:latin typeface="Rockwell Extra Bold" pitchFamily="16" charset="0"/>
              </a:rPr>
              <a:t>de  xestión</a:t>
            </a: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1008063" y="3184525"/>
            <a:ext cx="3097212" cy="336550"/>
          </a:xfrm>
          <a:prstGeom prst="rect">
            <a:avLst/>
          </a:prstGeom>
          <a:solidFill>
            <a:srgbClr val="FFCC9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es-ES" altLang="gl-ES" sz="1600">
                <a:latin typeface="Rockwell Extra Bold" pitchFamily="16" charset="0"/>
              </a:rPr>
              <a:t>Aspectos curriculares. </a:t>
            </a:r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250825" y="3765550"/>
            <a:ext cx="5473700" cy="2822575"/>
          </a:xfrm>
          <a:prstGeom prst="rect">
            <a:avLst/>
          </a:prstGeom>
          <a:solidFill>
            <a:srgbClr val="FFCC9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 b="1">
                <a:solidFill>
                  <a:srgbClr val="0000FF"/>
                </a:solidFill>
                <a:latin typeface="Times New Roman" pitchFamily="16" charset="0"/>
              </a:rPr>
              <a:t>Concreción anual de plans e programas para o curso</a:t>
            </a:r>
            <a:r>
              <a:rPr lang="gl-ES" altLang="gl-ES" sz="1600">
                <a:latin typeface="Times New Roman" pitchFamily="16" charset="0"/>
              </a:rPr>
              <a:t>: </a:t>
            </a: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>
                <a:latin typeface="Times New Roman" pitchFamily="16" charset="0"/>
              </a:rPr>
              <a:t>P. Ling/P. Lector- Biblioteca/ P. At. diversidade/P. Orientación/P. Acción titorial/ P. E-Dixital/ P. Vida saudable/ etc.</a:t>
            </a: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>
                <a:latin typeface="Times New Roman" pitchFamily="16" charset="0"/>
              </a:rPr>
              <a:t>Outros programas: sección bilingües, centros plurilingües,  auxiliares de conversa, abalar, contratos- programa, plan proxecta,  plambe, proxectos de formación en centros, …</a:t>
            </a:r>
          </a:p>
          <a:p>
            <a:pPr eaLnBrk="1" hangingPunct="1">
              <a:spcBef>
                <a:spcPts val="1000"/>
              </a:spcBef>
              <a:buClrTx/>
            </a:pPr>
            <a:r>
              <a:rPr lang="gl-ES" altLang="gl-ES" sz="1600" b="1">
                <a:solidFill>
                  <a:srgbClr val="FF0000"/>
                </a:solidFill>
                <a:latin typeface="Times New Roman" pitchFamily="16" charset="0"/>
              </a:rPr>
              <a:t>Programacións:</a:t>
            </a:r>
            <a:r>
              <a:rPr lang="gl-ES" altLang="gl-ES" sz="1600" b="1">
                <a:latin typeface="Times New Roman" pitchFamily="16" charset="0"/>
              </a:rPr>
              <a:t> </a:t>
            </a:r>
            <a:r>
              <a:rPr lang="gl-ES" altLang="gl-ES" sz="1600">
                <a:latin typeface="Times New Roman" pitchFamily="16" charset="0"/>
              </a:rPr>
              <a:t>Obxectivos, contidos, criterios de avaliación, estándares, actividades complementarias, …..</a:t>
            </a:r>
          </a:p>
          <a:p>
            <a:pPr eaLnBrk="1" hangingPunct="1">
              <a:spcBef>
                <a:spcPts val="1000"/>
              </a:spcBef>
              <a:buClrTx/>
            </a:pPr>
            <a:r>
              <a:rPr lang="gl-ES" altLang="gl-ES" sz="1600" b="1">
                <a:solidFill>
                  <a:srgbClr val="FF0000"/>
                </a:solidFill>
                <a:latin typeface="Times New Roman" pitchFamily="16" charset="0"/>
              </a:rPr>
              <a:t>Resumo programación familias</a:t>
            </a:r>
            <a:r>
              <a:rPr lang="gl-ES" altLang="gl-ES" sz="1600">
                <a:latin typeface="Times New Roman" pitchFamily="16" charset="0"/>
              </a:rPr>
              <a:t>: </a:t>
            </a:r>
          </a:p>
        </p:txBody>
      </p:sp>
      <p:sp>
        <p:nvSpPr>
          <p:cNvPr id="30727" name="Text Box 6"/>
          <p:cNvSpPr txBox="1">
            <a:spLocks noChangeArrowheads="1"/>
          </p:cNvSpPr>
          <p:nvPr/>
        </p:nvSpPr>
        <p:spPr bwMode="auto">
          <a:xfrm>
            <a:off x="5967413" y="1878013"/>
            <a:ext cx="2889250" cy="2587504"/>
          </a:xfrm>
          <a:prstGeom prst="rect">
            <a:avLst/>
          </a:prstGeom>
          <a:solidFill>
            <a:srgbClr val="FF339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 dirty="0">
                <a:latin typeface="Times New Roman" pitchFamily="16" charset="0"/>
              </a:rPr>
              <a:t>Horarios</a:t>
            </a: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 dirty="0">
                <a:latin typeface="Times New Roman" pitchFamily="16" charset="0"/>
              </a:rPr>
              <a:t>Actividades  extraescolares </a:t>
            </a: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 dirty="0">
                <a:latin typeface="Times New Roman" pitchFamily="16" charset="0"/>
              </a:rPr>
              <a:t>Servizos </a:t>
            </a:r>
            <a:r>
              <a:rPr lang="gl-ES" altLang="gl-ES" sz="1600" dirty="0" smtClean="0">
                <a:latin typeface="Times New Roman" pitchFamily="16" charset="0"/>
              </a:rPr>
              <a:t>complementarios</a:t>
            </a: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 dirty="0" smtClean="0">
                <a:latin typeface="Times New Roman" pitchFamily="16" charset="0"/>
              </a:rPr>
              <a:t>NOFC- Aula Convivencia</a:t>
            </a:r>
            <a:endParaRPr lang="gl-ES" altLang="gl-ES" sz="1600" dirty="0">
              <a:latin typeface="Times New Roman" pitchFamily="16" charset="0"/>
            </a:endParaRP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 dirty="0">
                <a:latin typeface="Times New Roman" pitchFamily="16" charset="0"/>
              </a:rPr>
              <a:t>Tarefas extraescolares</a:t>
            </a: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 dirty="0">
                <a:solidFill>
                  <a:srgbClr val="0000FF"/>
                </a:solidFill>
                <a:latin typeface="Times New Roman" pitchFamily="16" charset="0"/>
              </a:rPr>
              <a:t>DOC  (</a:t>
            </a:r>
            <a:r>
              <a:rPr lang="gl-ES" altLang="gl-ES" sz="1600" b="1" dirty="0">
                <a:solidFill>
                  <a:srgbClr val="0000FF"/>
                </a:solidFill>
                <a:latin typeface="Times New Roman" pitchFamily="16" charset="0"/>
              </a:rPr>
              <a:t>X. Persoal</a:t>
            </a:r>
            <a:r>
              <a:rPr lang="gl-ES" altLang="gl-ES" sz="1600" dirty="0">
                <a:solidFill>
                  <a:srgbClr val="0000FF"/>
                </a:solidFill>
                <a:latin typeface="Times New Roman" pitchFamily="16" charset="0"/>
              </a:rPr>
              <a:t>)</a:t>
            </a: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 dirty="0">
                <a:solidFill>
                  <a:srgbClr val="0000FF"/>
                </a:solidFill>
                <a:latin typeface="Times New Roman" pitchFamily="16" charset="0"/>
              </a:rPr>
              <a:t>Orzamento (</a:t>
            </a:r>
            <a:r>
              <a:rPr lang="gl-ES" altLang="gl-ES" sz="1600" b="1" dirty="0">
                <a:solidFill>
                  <a:srgbClr val="0000FF"/>
                </a:solidFill>
                <a:latin typeface="Times New Roman" pitchFamily="16" charset="0"/>
              </a:rPr>
              <a:t>Xestión recursos</a:t>
            </a:r>
            <a:r>
              <a:rPr lang="gl-ES" altLang="gl-ES" sz="1600" dirty="0">
                <a:solidFill>
                  <a:srgbClr val="0000FF"/>
                </a:solidFill>
                <a:latin typeface="Times New Roman" pitchFamily="16" charset="0"/>
              </a:rPr>
              <a:t>)</a:t>
            </a:r>
          </a:p>
        </p:txBody>
      </p:sp>
      <p:sp>
        <p:nvSpPr>
          <p:cNvPr id="30728" name="Text Box 7"/>
          <p:cNvSpPr txBox="1">
            <a:spLocks noChangeArrowheads="1"/>
          </p:cNvSpPr>
          <p:nvPr/>
        </p:nvSpPr>
        <p:spPr bwMode="auto">
          <a:xfrm>
            <a:off x="1027113" y="1878013"/>
            <a:ext cx="2374900" cy="1077912"/>
          </a:xfrm>
          <a:prstGeom prst="rect">
            <a:avLst/>
          </a:prstGeom>
          <a:solidFill>
            <a:srgbClr val="FF66FF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>
                <a:latin typeface="Times New Roman" pitchFamily="16" charset="0"/>
              </a:rPr>
              <a:t>Obxectivos do centro</a:t>
            </a: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>
                <a:latin typeface="Times New Roman" pitchFamily="16" charset="0"/>
              </a:rPr>
              <a:t>Medidas </a:t>
            </a:r>
          </a:p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gl-ES" altLang="gl-ES" sz="1600">
                <a:latin typeface="Times New Roman" pitchFamily="16" charset="0"/>
              </a:rPr>
              <a:t>Recursos necesarios</a:t>
            </a:r>
          </a:p>
        </p:txBody>
      </p:sp>
      <p:sp>
        <p:nvSpPr>
          <p:cNvPr id="31753" name="Text Box 8"/>
          <p:cNvSpPr txBox="1">
            <a:spLocks noChangeArrowheads="1"/>
          </p:cNvSpPr>
          <p:nvPr/>
        </p:nvSpPr>
        <p:spPr bwMode="auto">
          <a:xfrm>
            <a:off x="7810500" y="709613"/>
            <a:ext cx="1046163" cy="368300"/>
          </a:xfrm>
          <a:prstGeom prst="rect">
            <a:avLst/>
          </a:prstGeom>
          <a:solidFill>
            <a:srgbClr val="FF00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1325"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800">
                <a:latin typeface="Times New Roman" pitchFamily="16" charset="0"/>
              </a:rPr>
              <a:t>P. X. A.</a:t>
            </a:r>
          </a:p>
        </p:txBody>
      </p:sp>
      <p:sp>
        <p:nvSpPr>
          <p:cNvPr id="30730" name="Text Box 9"/>
          <p:cNvSpPr txBox="1">
            <a:spLocks noChangeArrowheads="1"/>
          </p:cNvSpPr>
          <p:nvPr/>
        </p:nvSpPr>
        <p:spPr bwMode="auto">
          <a:xfrm>
            <a:off x="6196013" y="5210175"/>
            <a:ext cx="2160587" cy="336550"/>
          </a:xfrm>
          <a:prstGeom prst="rect">
            <a:avLst/>
          </a:prstGeom>
          <a:solidFill>
            <a:srgbClr val="FFFF9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gl-ES" altLang="gl-ES" sz="1600">
                <a:latin typeface="Times New Roman" pitchFamily="16" charset="0"/>
              </a:rPr>
              <a:t>Modificacións P.E.C.</a:t>
            </a:r>
          </a:p>
        </p:txBody>
      </p:sp>
      <p:sp>
        <p:nvSpPr>
          <p:cNvPr id="30731" name="Text Box 10"/>
          <p:cNvSpPr txBox="1">
            <a:spLocks noChangeArrowheads="1"/>
          </p:cNvSpPr>
          <p:nvPr/>
        </p:nvSpPr>
        <p:spPr bwMode="auto">
          <a:xfrm>
            <a:off x="6018213" y="4652963"/>
            <a:ext cx="2514600" cy="336550"/>
          </a:xfrm>
          <a:prstGeom prst="rect">
            <a:avLst/>
          </a:prstGeom>
          <a:solidFill>
            <a:srgbClr val="FFFF9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125"/>
              </a:spcBef>
              <a:buClrTx/>
              <a:buFontTx/>
              <a:buNone/>
            </a:pPr>
            <a:r>
              <a:rPr lang="es-ES" altLang="gl-ES" sz="1600">
                <a:latin typeface="Rockwell Extra Bold" pitchFamily="16" charset="0"/>
              </a:rPr>
              <a:t>Outros aspectos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1033463" y="246063"/>
            <a:ext cx="6777037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2" name="1 Flecha derecha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3402013" y="6248400"/>
            <a:ext cx="1385887" cy="228600"/>
          </a:xfrm>
          <a:prstGeom prst="rightArrow">
            <a:avLst>
              <a:gd name="adj1" fmla="val 50000"/>
              <a:gd name="adj2" fmla="val 49988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 altLang="gl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nimBg="1"/>
      <p:bldP spid="30724" grpId="0" animBg="1"/>
      <p:bldP spid="30725" grpId="0" animBg="1"/>
      <p:bldP spid="30726" grpId="0" animBg="1"/>
      <p:bldP spid="30727" grpId="0" animBg="1"/>
      <p:bldP spid="30728" grpId="0" animBg="1"/>
      <p:bldP spid="30730" grpId="0" animBg="1"/>
      <p:bldP spid="30731" grpId="0" animBg="1"/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CF44A0FB-F044-4807-8C0F-55498F208CE9}" type="slidenum">
              <a:rPr lang="es-ES" altLang="gl-ES" sz="1400">
                <a:solidFill>
                  <a:srgbClr val="1C1C1C"/>
                </a:solidFill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s-ES" altLang="gl-ES" sz="1400">
              <a:solidFill>
                <a:srgbClr val="1C1C1C"/>
              </a:solidFill>
              <a:latin typeface="Tahoma" pitchFamily="32" charset="0"/>
            </a:endParaRP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2090738" y="1258888"/>
            <a:ext cx="4465637" cy="250825"/>
          </a:xfrm>
          <a:prstGeom prst="rect">
            <a:avLst/>
          </a:prstGeom>
          <a:solidFill>
            <a:srgbClr val="FFFF66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</a:pPr>
            <a:r>
              <a:rPr lang="gl-ES" altLang="gl-ES" sz="1600">
                <a:latin typeface="Tahoma" pitchFamily="32" charset="0"/>
              </a:rPr>
              <a:t>FACTORES CLAVE DUNHA ORGANIZACIÓN</a:t>
            </a:r>
          </a:p>
        </p:txBody>
      </p:sp>
      <p:sp>
        <p:nvSpPr>
          <p:cNvPr id="32772" name="Text Box 3"/>
          <p:cNvSpPr txBox="1">
            <a:spLocks noChangeArrowheads="1"/>
          </p:cNvSpPr>
          <p:nvPr/>
        </p:nvSpPr>
        <p:spPr bwMode="auto">
          <a:xfrm>
            <a:off x="3059113" y="2205038"/>
            <a:ext cx="2016125" cy="460375"/>
          </a:xfrm>
          <a:prstGeom prst="rect">
            <a:avLst/>
          </a:prstGeom>
          <a:solidFill>
            <a:srgbClr val="E004B6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es-ES" altLang="gl-ES" sz="2400">
                <a:latin typeface="Tahoma" pitchFamily="32" charset="0"/>
              </a:rPr>
              <a:t>Planificación</a:t>
            </a:r>
          </a:p>
        </p:txBody>
      </p:sp>
      <p:sp>
        <p:nvSpPr>
          <p:cNvPr id="32773" name="Text Box 4"/>
          <p:cNvSpPr txBox="1">
            <a:spLocks noChangeArrowheads="1"/>
          </p:cNvSpPr>
          <p:nvPr/>
        </p:nvSpPr>
        <p:spPr bwMode="auto">
          <a:xfrm>
            <a:off x="2195513" y="3573463"/>
            <a:ext cx="4608512" cy="460375"/>
          </a:xfrm>
          <a:prstGeom prst="rect">
            <a:avLst/>
          </a:prstGeom>
          <a:solidFill>
            <a:srgbClr val="A9D7E2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es-ES" altLang="gl-ES" sz="2400">
                <a:latin typeface="Tahoma" pitchFamily="32" charset="0"/>
              </a:rPr>
              <a:t>Organización e coordinación</a:t>
            </a:r>
          </a:p>
        </p:txBody>
      </p:sp>
      <p:sp>
        <p:nvSpPr>
          <p:cNvPr id="32774" name="Text Box 5"/>
          <p:cNvSpPr txBox="1">
            <a:spLocks noChangeArrowheads="1"/>
          </p:cNvSpPr>
          <p:nvPr/>
        </p:nvSpPr>
        <p:spPr bwMode="auto">
          <a:xfrm>
            <a:off x="1042988" y="4508500"/>
            <a:ext cx="3167062" cy="460375"/>
          </a:xfrm>
          <a:prstGeom prst="rect">
            <a:avLst/>
          </a:prstGeom>
          <a:solidFill>
            <a:srgbClr val="00CC99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gl-ES" altLang="gl-ES" sz="2400">
                <a:latin typeface="Tahoma" pitchFamily="32" charset="0"/>
              </a:rPr>
              <a:t>Xestión dos recursos</a:t>
            </a:r>
          </a:p>
        </p:txBody>
      </p:sp>
      <p:sp>
        <p:nvSpPr>
          <p:cNvPr id="32775" name="Text Box 6"/>
          <p:cNvSpPr txBox="1">
            <a:spLocks noChangeArrowheads="1"/>
          </p:cNvSpPr>
          <p:nvPr/>
        </p:nvSpPr>
        <p:spPr bwMode="auto">
          <a:xfrm>
            <a:off x="5867400" y="4495800"/>
            <a:ext cx="2016125" cy="460375"/>
          </a:xfrm>
          <a:prstGeom prst="rect">
            <a:avLst/>
          </a:prstGeom>
          <a:solidFill>
            <a:srgbClr val="B5D014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es-ES" altLang="gl-ES" sz="2400">
                <a:latin typeface="Tahoma" pitchFamily="32" charset="0"/>
              </a:rPr>
              <a:t>Información</a:t>
            </a:r>
          </a:p>
        </p:txBody>
      </p:sp>
      <p:sp>
        <p:nvSpPr>
          <p:cNvPr id="32776" name="Text Box 7"/>
          <p:cNvSpPr txBox="1">
            <a:spLocks noChangeArrowheads="1"/>
          </p:cNvSpPr>
          <p:nvPr/>
        </p:nvSpPr>
        <p:spPr bwMode="auto">
          <a:xfrm>
            <a:off x="1042988" y="5589588"/>
            <a:ext cx="6840537" cy="581025"/>
          </a:xfrm>
          <a:prstGeom prst="rect">
            <a:avLst/>
          </a:prstGeom>
          <a:solidFill>
            <a:srgbClr val="FDD7BA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500"/>
              </a:spcBef>
              <a:buClrTx/>
              <a:buFontTx/>
              <a:buNone/>
            </a:pPr>
            <a:r>
              <a:rPr lang="gl-ES" altLang="gl-ES">
                <a:latin typeface="Rockwell Extra Bold" pitchFamily="16" charset="0"/>
              </a:rPr>
              <a:t>           </a:t>
            </a:r>
            <a:r>
              <a:rPr lang="gl-ES" altLang="gl-ES" sz="2400">
                <a:latin typeface="Tahoma" pitchFamily="32" charset="0"/>
              </a:rPr>
              <a:t>Avaliación - Análise dos resultados</a:t>
            </a:r>
          </a:p>
        </p:txBody>
      </p:sp>
      <p:sp>
        <p:nvSpPr>
          <p:cNvPr id="32777" name="Line 8"/>
          <p:cNvSpPr>
            <a:spLocks noChangeShapeType="1"/>
          </p:cNvSpPr>
          <p:nvPr/>
        </p:nvSpPr>
        <p:spPr bwMode="auto">
          <a:xfrm flipH="1">
            <a:off x="242888" y="5876925"/>
            <a:ext cx="665162" cy="1588"/>
          </a:xfrm>
          <a:prstGeom prst="line">
            <a:avLst/>
          </a:prstGeom>
          <a:noFill/>
          <a:ln w="38160" cap="sq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32778" name="Line 9"/>
          <p:cNvSpPr>
            <a:spLocks noChangeShapeType="1"/>
          </p:cNvSpPr>
          <p:nvPr/>
        </p:nvSpPr>
        <p:spPr bwMode="auto">
          <a:xfrm flipV="1">
            <a:off x="250825" y="2413000"/>
            <a:ext cx="1588" cy="3471863"/>
          </a:xfrm>
          <a:prstGeom prst="line">
            <a:avLst/>
          </a:prstGeom>
          <a:noFill/>
          <a:ln w="38160" cap="sq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32779" name="Line 10"/>
          <p:cNvSpPr>
            <a:spLocks noChangeShapeType="1"/>
          </p:cNvSpPr>
          <p:nvPr/>
        </p:nvSpPr>
        <p:spPr bwMode="auto">
          <a:xfrm>
            <a:off x="250825" y="2420938"/>
            <a:ext cx="2665413" cy="1587"/>
          </a:xfrm>
          <a:prstGeom prst="line">
            <a:avLst/>
          </a:prstGeom>
          <a:noFill/>
          <a:ln w="38160" cap="sq">
            <a:solidFill>
              <a:srgbClr val="FF0000"/>
            </a:solidFill>
            <a:miter lim="800000"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32780" name="Line 11"/>
          <p:cNvSpPr>
            <a:spLocks noChangeShapeType="1"/>
          </p:cNvSpPr>
          <p:nvPr/>
        </p:nvSpPr>
        <p:spPr bwMode="auto">
          <a:xfrm>
            <a:off x="3851275" y="2708275"/>
            <a:ext cx="1588" cy="792163"/>
          </a:xfrm>
          <a:prstGeom prst="line">
            <a:avLst/>
          </a:prstGeom>
          <a:noFill/>
          <a:ln w="19080" cap="sq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32781" name="Line 12"/>
          <p:cNvSpPr>
            <a:spLocks noChangeShapeType="1"/>
          </p:cNvSpPr>
          <p:nvPr/>
        </p:nvSpPr>
        <p:spPr bwMode="auto">
          <a:xfrm>
            <a:off x="2987675" y="4076700"/>
            <a:ext cx="1588" cy="360363"/>
          </a:xfrm>
          <a:prstGeom prst="line">
            <a:avLst/>
          </a:prstGeom>
          <a:noFill/>
          <a:ln w="19080" cap="sq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32782" name="Line 13"/>
          <p:cNvSpPr>
            <a:spLocks noChangeShapeType="1"/>
          </p:cNvSpPr>
          <p:nvPr/>
        </p:nvSpPr>
        <p:spPr bwMode="auto">
          <a:xfrm flipV="1">
            <a:off x="4373563" y="4725988"/>
            <a:ext cx="1403350" cy="12700"/>
          </a:xfrm>
          <a:prstGeom prst="line">
            <a:avLst/>
          </a:prstGeom>
          <a:noFill/>
          <a:ln w="19080" cap="sq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32783" name="Line 14"/>
          <p:cNvSpPr>
            <a:spLocks noChangeShapeType="1"/>
          </p:cNvSpPr>
          <p:nvPr/>
        </p:nvSpPr>
        <p:spPr bwMode="auto">
          <a:xfrm>
            <a:off x="7523163" y="4960938"/>
            <a:ext cx="1587" cy="574675"/>
          </a:xfrm>
          <a:prstGeom prst="line">
            <a:avLst/>
          </a:prstGeom>
          <a:noFill/>
          <a:ln w="19080" cap="sq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gl-ES"/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1296988" y="246063"/>
            <a:ext cx="72009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7" grpId="0" animBg="1"/>
      <p:bldP spid="32778" grpId="0" animBg="1"/>
      <p:bldP spid="3277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863BC2A-EEF3-4CAA-A178-829A6C609444}" type="slidenum">
              <a:rPr lang="es-ES" altLang="gl-ES" sz="1400">
                <a:solidFill>
                  <a:srgbClr val="1C1C1C"/>
                </a:solidFill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s-ES" altLang="gl-ES" sz="1400">
              <a:solidFill>
                <a:srgbClr val="1C1C1C"/>
              </a:solidFill>
              <a:latin typeface="Tahoma" pitchFamily="32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403648" y="935263"/>
            <a:ext cx="2232248" cy="6461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gl-ES" sz="3600" dirty="0" smtClean="0">
                <a:solidFill>
                  <a:schemeClr val="tx1"/>
                </a:solidFill>
              </a:rPr>
              <a:t>En resumo:</a:t>
            </a:r>
            <a:endParaRPr lang="gl-ES" sz="3600" dirty="0">
              <a:solidFill>
                <a:schemeClr val="tx1"/>
              </a:solidFill>
            </a:endParaRP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296988" y="246063"/>
            <a:ext cx="72009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403648" y="1916832"/>
            <a:ext cx="7488832" cy="1754326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gl-ES" sz="3600" dirty="0" smtClean="0">
                <a:solidFill>
                  <a:schemeClr val="tx1"/>
                </a:solidFill>
              </a:rPr>
              <a:t>A planificación </a:t>
            </a:r>
            <a:r>
              <a:rPr lang="gl-ES" sz="3600" b="1" dirty="0" smtClean="0">
                <a:solidFill>
                  <a:srgbClr val="FF0000"/>
                </a:solidFill>
              </a:rPr>
              <a:t>estratéxica</a:t>
            </a:r>
            <a:r>
              <a:rPr lang="gl-ES" sz="3600" dirty="0" smtClean="0">
                <a:solidFill>
                  <a:schemeClr val="tx1"/>
                </a:solidFill>
              </a:rPr>
              <a:t> do centro debe facerse mediante a elaboración do </a:t>
            </a:r>
            <a:r>
              <a:rPr lang="gl-ES" sz="3600" dirty="0" smtClean="0">
                <a:solidFill>
                  <a:srgbClr val="FF0000"/>
                </a:solidFill>
                <a:hlinkClick r:id="rId3" action="ppaction://hlinkfile"/>
              </a:rPr>
              <a:t>Proxecto Educativo </a:t>
            </a:r>
            <a:endParaRPr lang="gl-ES" sz="3600" dirty="0">
              <a:solidFill>
                <a:srgbClr val="FF00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03648" y="4077072"/>
            <a:ext cx="7488832" cy="1200329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gl-ES" sz="3600" dirty="0" smtClean="0">
                <a:solidFill>
                  <a:schemeClr val="tx1"/>
                </a:solidFill>
              </a:rPr>
              <a:t>A planificación </a:t>
            </a:r>
            <a:r>
              <a:rPr lang="gl-ES" sz="3600" b="1" dirty="0" smtClean="0">
                <a:solidFill>
                  <a:srgbClr val="FF0000"/>
                </a:solidFill>
              </a:rPr>
              <a:t>táctica</a:t>
            </a:r>
            <a:r>
              <a:rPr lang="gl-ES" sz="3600" dirty="0" smtClean="0">
                <a:solidFill>
                  <a:schemeClr val="tx1"/>
                </a:solidFill>
              </a:rPr>
              <a:t> faise anualmente mediante a elaboración da </a:t>
            </a:r>
            <a:r>
              <a:rPr lang="gl-ES" sz="3600" dirty="0" smtClean="0">
                <a:solidFill>
                  <a:srgbClr val="FF0000"/>
                </a:solidFill>
                <a:hlinkClick r:id="rId4" action="ppaction://hlinkfile"/>
              </a:rPr>
              <a:t>P. X. A.</a:t>
            </a:r>
            <a:endParaRPr lang="gl-E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800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863BC2A-EEF3-4CAA-A178-829A6C609444}" type="slidenum">
              <a:rPr lang="es-ES" altLang="gl-ES" sz="1400">
                <a:solidFill>
                  <a:srgbClr val="1C1C1C"/>
                </a:solidFill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s-ES" altLang="gl-ES" sz="1400">
              <a:solidFill>
                <a:srgbClr val="1C1C1C"/>
              </a:solidFill>
              <a:latin typeface="Tahoma" pitchFamily="32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151036" y="1478569"/>
            <a:ext cx="1844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l-ES" sz="2400" dirty="0" smtClean="0">
                <a:solidFill>
                  <a:schemeClr val="tx1"/>
                </a:solidFill>
              </a:rPr>
              <a:t>Bibliografía: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267744" y="2204864"/>
            <a:ext cx="56166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dirty="0" smtClean="0">
                <a:solidFill>
                  <a:schemeClr val="tx1"/>
                </a:solidFill>
              </a:rPr>
              <a:t>El proyecto educativo de centro: de la teoría a la acción educativa. Ed. Escuela española. Madrid, 1992</a:t>
            </a:r>
          </a:p>
          <a:p>
            <a:endParaRPr lang="es-ES" sz="2400" dirty="0" smtClean="0">
              <a:solidFill>
                <a:schemeClr val="tx1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s-ES" sz="2400" dirty="0" smtClean="0">
                <a:solidFill>
                  <a:schemeClr val="tx1"/>
                </a:solidFill>
              </a:rPr>
              <a:t>El proyecto educativo de centro. S. Antúnez. Ed. </a:t>
            </a:r>
            <a:r>
              <a:rPr lang="es-ES" sz="2400" dirty="0" err="1" smtClean="0">
                <a:solidFill>
                  <a:schemeClr val="tx1"/>
                </a:solidFill>
              </a:rPr>
              <a:t>Graó</a:t>
            </a:r>
            <a:r>
              <a:rPr lang="es-ES" sz="2400" dirty="0" smtClean="0">
                <a:solidFill>
                  <a:schemeClr val="tx1"/>
                </a:solidFill>
              </a:rPr>
              <a:t>. Barcelona.1987</a:t>
            </a:r>
            <a:endParaRPr lang="es-E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7071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863BC2A-EEF3-4CAA-A178-829A6C609444}" type="slidenum">
              <a:rPr lang="es-ES" altLang="gl-ES" sz="1400">
                <a:solidFill>
                  <a:srgbClr val="1C1C1C"/>
                </a:solidFill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s-ES" altLang="gl-ES" sz="1400">
              <a:solidFill>
                <a:srgbClr val="1C1C1C"/>
              </a:solidFill>
              <a:latin typeface="Tahoma" pitchFamily="32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555875" y="2927350"/>
            <a:ext cx="3886200" cy="6461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gl-ES" sz="3600" dirty="0">
                <a:solidFill>
                  <a:schemeClr val="tx1"/>
                </a:solidFill>
              </a:rPr>
              <a:t>MOITAS</a:t>
            </a:r>
            <a:r>
              <a:rPr lang="gl-ES" dirty="0">
                <a:solidFill>
                  <a:schemeClr val="tx1"/>
                </a:solidFill>
              </a:rPr>
              <a:t>   </a:t>
            </a:r>
            <a:r>
              <a:rPr lang="gl-ES" sz="3600" dirty="0">
                <a:solidFill>
                  <a:schemeClr val="tx1"/>
                </a:solidFill>
              </a:rPr>
              <a:t>GRAZAS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1331913" y="404813"/>
            <a:ext cx="72009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696498" y="2564904"/>
            <a:ext cx="6983413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spcBef>
                <a:spcPts val="600"/>
              </a:spcBef>
              <a:buClrTx/>
              <a:buSzPct val="80000"/>
              <a:buFontTx/>
              <a:buNone/>
              <a:defRPr/>
            </a:pPr>
            <a:r>
              <a:rPr lang="es-ES" altLang="gl-ES" sz="3200" dirty="0" smtClean="0">
                <a:solidFill>
                  <a:srgbClr val="320E04"/>
                </a:solidFill>
                <a:latin typeface="Baskerville Old Face" pitchFamily="16" charset="0"/>
              </a:rPr>
              <a:t>“</a:t>
            </a:r>
            <a:r>
              <a:rPr lang="gl-ES" altLang="gl-ES" sz="3200" i="1" dirty="0" smtClean="0">
                <a:solidFill>
                  <a:srgbClr val="320E04"/>
                </a:solidFill>
                <a:latin typeface="Baskerville Old Face" pitchFamily="16" charset="0"/>
              </a:rPr>
              <a:t>Planificar, debido á limitación dos recursos, significa </a:t>
            </a:r>
            <a:r>
              <a:rPr lang="gl-ES" altLang="gl-ES" sz="3200" i="1" dirty="0" smtClean="0">
                <a:solidFill>
                  <a:srgbClr val="FF0000"/>
                </a:solidFill>
                <a:latin typeface="Baskerville Old Face" pitchFamily="16" charset="0"/>
              </a:rPr>
              <a:t>optar</a:t>
            </a:r>
            <a:r>
              <a:rPr lang="gl-ES" altLang="gl-ES" sz="3200" i="1" dirty="0" smtClean="0">
                <a:solidFill>
                  <a:srgbClr val="320E04"/>
                </a:solidFill>
                <a:latin typeface="Baskerville Old Face" pitchFamily="16" charset="0"/>
              </a:rPr>
              <a:t>, </a:t>
            </a:r>
            <a:r>
              <a:rPr lang="gl-ES" altLang="gl-ES" sz="3200" i="1" dirty="0" smtClean="0">
                <a:solidFill>
                  <a:srgbClr val="FF0000"/>
                </a:solidFill>
                <a:latin typeface="Baskerville Old Face" pitchFamily="16" charset="0"/>
              </a:rPr>
              <a:t>elixir</a:t>
            </a:r>
            <a:r>
              <a:rPr lang="gl-ES" altLang="gl-ES" sz="3200" i="1" dirty="0" smtClean="0">
                <a:solidFill>
                  <a:srgbClr val="320E04"/>
                </a:solidFill>
                <a:latin typeface="Baskerville Old Face" pitchFamily="16" charset="0"/>
              </a:rPr>
              <a:t> entre diversas posibilidades, </a:t>
            </a:r>
            <a:r>
              <a:rPr lang="gl-ES" altLang="gl-ES" sz="3200" i="1" dirty="0" smtClean="0">
                <a:solidFill>
                  <a:srgbClr val="FF0000"/>
                </a:solidFill>
                <a:latin typeface="Baskerville Old Face" pitchFamily="16" charset="0"/>
              </a:rPr>
              <a:t>establecer prioridades</a:t>
            </a:r>
            <a:r>
              <a:rPr lang="gl-ES" altLang="gl-ES" sz="3200" i="1" dirty="0" smtClean="0">
                <a:solidFill>
                  <a:srgbClr val="320E04"/>
                </a:solidFill>
                <a:latin typeface="Baskerville Old Face" pitchFamily="16" charset="0"/>
              </a:rPr>
              <a:t> ...... “ .</a:t>
            </a:r>
          </a:p>
          <a:p>
            <a:pPr>
              <a:spcBef>
                <a:spcPts val="600"/>
              </a:spcBef>
              <a:buClrTx/>
              <a:buSzPct val="80000"/>
              <a:buFontTx/>
              <a:buNone/>
              <a:defRPr/>
            </a:pPr>
            <a:r>
              <a:rPr lang="gl-ES" altLang="gl-ES" dirty="0" smtClean="0">
                <a:solidFill>
                  <a:srgbClr val="320E04"/>
                </a:solidFill>
                <a:latin typeface="Baskerville Old Face" pitchFamily="16" charset="0"/>
              </a:rPr>
              <a:t>Roberto </a:t>
            </a:r>
            <a:r>
              <a:rPr lang="gl-ES" altLang="gl-ES" dirty="0" err="1" smtClean="0">
                <a:solidFill>
                  <a:srgbClr val="320E04"/>
                </a:solidFill>
                <a:latin typeface="Baskerville Old Face" pitchFamily="16" charset="0"/>
              </a:rPr>
              <a:t>Rey</a:t>
            </a:r>
            <a:r>
              <a:rPr lang="gl-ES" altLang="gl-ES" dirty="0" smtClean="0">
                <a:solidFill>
                  <a:srgbClr val="320E04"/>
                </a:solidFill>
                <a:latin typeface="Baskerville Old Face" pitchFamily="16" charset="0"/>
              </a:rPr>
              <a:t> e </a:t>
            </a:r>
            <a:r>
              <a:rPr lang="gl-ES" altLang="gl-ES" dirty="0" err="1" smtClean="0">
                <a:solidFill>
                  <a:srgbClr val="320E04"/>
                </a:solidFill>
                <a:latin typeface="Baskerville Old Face" pitchFamily="16" charset="0"/>
              </a:rPr>
              <a:t>Juana</a:t>
            </a:r>
            <a:r>
              <a:rPr lang="gl-ES" altLang="gl-ES" dirty="0" smtClean="0">
                <a:solidFill>
                  <a:srgbClr val="320E04"/>
                </a:solidFill>
                <a:latin typeface="Baskerville Old Face" pitchFamily="16" charset="0"/>
              </a:rPr>
              <a:t> Mª </a:t>
            </a:r>
            <a:r>
              <a:rPr lang="gl-ES" altLang="gl-ES" dirty="0" err="1" smtClean="0">
                <a:solidFill>
                  <a:srgbClr val="320E04"/>
                </a:solidFill>
                <a:latin typeface="Baskerville Old Face" pitchFamily="16" charset="0"/>
              </a:rPr>
              <a:t>Santamaría</a:t>
            </a:r>
            <a:endParaRPr lang="gl-ES" altLang="gl-ES" dirty="0" smtClean="0">
              <a:solidFill>
                <a:srgbClr val="FF0000"/>
              </a:solidFill>
              <a:latin typeface="Baskerville Old Face" pitchFamily="16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692275" y="1196752"/>
            <a:ext cx="5904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l-ES" sz="3200" b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Que se entende por planificar?</a:t>
            </a:r>
            <a:endParaRPr lang="gl-ES" sz="3200" b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1224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1331913" y="404813"/>
            <a:ext cx="72009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673817" y="2060848"/>
            <a:ext cx="6983413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spcBef>
                <a:spcPts val="600"/>
              </a:spcBef>
              <a:buClrTx/>
              <a:buSzPct val="80000"/>
              <a:buFontTx/>
              <a:buNone/>
              <a:defRPr/>
            </a:pPr>
            <a:r>
              <a:rPr lang="es-ES" altLang="gl-ES" sz="3200" dirty="0" smtClean="0">
                <a:solidFill>
                  <a:srgbClr val="320E04"/>
                </a:solidFill>
                <a:latin typeface="Baskerville Old Face" pitchFamily="16" charset="0"/>
              </a:rPr>
              <a:t>“</a:t>
            </a:r>
            <a:r>
              <a:rPr lang="gl-ES" altLang="gl-ES" sz="3200" i="1" dirty="0" smtClean="0">
                <a:solidFill>
                  <a:srgbClr val="320E04"/>
                </a:solidFill>
                <a:latin typeface="Baskerville Old Face" pitchFamily="16" charset="0"/>
              </a:rPr>
              <a:t>Os centros disporán de </a:t>
            </a:r>
            <a:r>
              <a:rPr lang="gl-ES" altLang="gl-ES" sz="3200" i="1" u="sng" dirty="0" smtClean="0">
                <a:solidFill>
                  <a:srgbClr val="FF0000"/>
                </a:solidFill>
                <a:latin typeface="Baskerville Old Face" pitchFamily="16" charset="0"/>
              </a:rPr>
              <a:t>autonomía</a:t>
            </a:r>
          </a:p>
          <a:p>
            <a:pPr marL="25400">
              <a:spcBef>
                <a:spcPts val="600"/>
              </a:spcBef>
              <a:buClr>
                <a:srgbClr val="3891A7"/>
              </a:buClr>
              <a:buSzPct val="80000"/>
              <a:buFont typeface="Wingdings" charset="2"/>
              <a:buChar char=""/>
              <a:defRPr/>
            </a:pPr>
            <a:r>
              <a:rPr lang="gl-ES" altLang="gl-ES" sz="3200" i="1" dirty="0" smtClean="0">
                <a:solidFill>
                  <a:srgbClr val="0000FF"/>
                </a:solidFill>
                <a:latin typeface="Baskerville Old Face" pitchFamily="16" charset="0"/>
              </a:rPr>
              <a:t>Pedagóxica</a:t>
            </a:r>
          </a:p>
          <a:p>
            <a:pPr marL="25400">
              <a:spcBef>
                <a:spcPts val="600"/>
              </a:spcBef>
              <a:buClr>
                <a:srgbClr val="3891A7"/>
              </a:buClr>
              <a:buSzPct val="80000"/>
              <a:buFont typeface="Wingdings" charset="2"/>
              <a:buChar char=""/>
              <a:defRPr/>
            </a:pPr>
            <a:r>
              <a:rPr lang="gl-ES" altLang="gl-ES" sz="3200" i="1" dirty="0" smtClean="0">
                <a:solidFill>
                  <a:srgbClr val="0000FF"/>
                </a:solidFill>
                <a:latin typeface="Baskerville Old Face" pitchFamily="16" charset="0"/>
              </a:rPr>
              <a:t>De organización </a:t>
            </a:r>
            <a:r>
              <a:rPr lang="gl-ES" altLang="gl-ES" sz="3200" i="1" dirty="0" smtClean="0">
                <a:latin typeface="Baskerville Old Face" pitchFamily="16" charset="0"/>
              </a:rPr>
              <a:t>e</a:t>
            </a:r>
          </a:p>
          <a:p>
            <a:pPr marL="25400">
              <a:spcBef>
                <a:spcPts val="600"/>
              </a:spcBef>
              <a:buClr>
                <a:srgbClr val="3891A7"/>
              </a:buClr>
              <a:buSzPct val="80000"/>
              <a:buFont typeface="Wingdings" charset="2"/>
              <a:buChar char=""/>
              <a:defRPr/>
            </a:pPr>
            <a:r>
              <a:rPr lang="gl-ES" altLang="gl-ES" sz="3200" i="1" dirty="0" smtClean="0">
                <a:solidFill>
                  <a:srgbClr val="0000FF"/>
                </a:solidFill>
                <a:latin typeface="Baskerville Old Face" pitchFamily="16" charset="0"/>
              </a:rPr>
              <a:t>De xestión …. </a:t>
            </a:r>
          </a:p>
          <a:p>
            <a:pPr>
              <a:spcBef>
                <a:spcPts val="600"/>
              </a:spcBef>
              <a:buClrTx/>
              <a:buSzPct val="80000"/>
              <a:buFontTx/>
              <a:buNone/>
              <a:defRPr/>
            </a:pPr>
            <a:r>
              <a:rPr lang="gl-ES" altLang="gl-ES" sz="3200" i="1" dirty="0" smtClean="0">
                <a:solidFill>
                  <a:srgbClr val="320E04"/>
                </a:solidFill>
                <a:latin typeface="Baskerville Old Face" pitchFamily="16" charset="0"/>
              </a:rPr>
              <a:t>... no marco da lexislación vixente…</a:t>
            </a:r>
          </a:p>
          <a:p>
            <a:pPr>
              <a:spcBef>
                <a:spcPts val="600"/>
              </a:spcBef>
              <a:buClrTx/>
              <a:buSzPct val="80000"/>
              <a:buFontTx/>
              <a:buNone/>
              <a:defRPr/>
            </a:pPr>
            <a:r>
              <a:rPr lang="gl-ES" altLang="gl-ES" sz="2000" dirty="0" smtClean="0">
                <a:solidFill>
                  <a:srgbClr val="FF0000"/>
                </a:solidFill>
                <a:latin typeface="Baskerville Old Face" pitchFamily="16" charset="0"/>
              </a:rPr>
              <a:t>(</a:t>
            </a:r>
            <a:r>
              <a:rPr lang="gl-ES" altLang="gl-ES" sz="2000" dirty="0" err="1" smtClean="0">
                <a:solidFill>
                  <a:srgbClr val="FF0000"/>
                </a:solidFill>
                <a:latin typeface="Baskerville Old Face" pitchFamily="16" charset="0"/>
              </a:rPr>
              <a:t>Art</a:t>
            </a:r>
            <a:r>
              <a:rPr lang="gl-ES" altLang="gl-ES" sz="2000" dirty="0" smtClean="0">
                <a:solidFill>
                  <a:srgbClr val="FF0000"/>
                </a:solidFill>
                <a:latin typeface="Baskerville Old Face" pitchFamily="16" charset="0"/>
              </a:rPr>
              <a:t>º 120º,1 LOE- </a:t>
            </a:r>
            <a:r>
              <a:rPr lang="gl-ES" altLang="gl-ES" sz="2000" dirty="0" err="1" smtClean="0">
                <a:solidFill>
                  <a:srgbClr val="FF0000"/>
                </a:solidFill>
                <a:latin typeface="Baskerville Old Face" pitchFamily="16" charset="0"/>
              </a:rPr>
              <a:t>Art</a:t>
            </a:r>
            <a:r>
              <a:rPr lang="gl-ES" altLang="gl-ES" sz="2000" dirty="0" smtClean="0">
                <a:solidFill>
                  <a:srgbClr val="FF0000"/>
                </a:solidFill>
                <a:latin typeface="Baskerville Old Face" pitchFamily="16" charset="0"/>
              </a:rPr>
              <a:t>º 5º do D. 86/2015)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692275" y="1196752"/>
            <a:ext cx="5904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l-ES" sz="3200" b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Poden os centros planificar ?</a:t>
            </a:r>
            <a:endParaRPr lang="gl-ES" sz="3200" b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1331913" y="404813"/>
            <a:ext cx="72009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692275" y="2273970"/>
            <a:ext cx="6983413" cy="38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spcBef>
                <a:spcPts val="600"/>
              </a:spcBef>
              <a:buClrTx/>
              <a:buSzPct val="80000"/>
              <a:buFontTx/>
              <a:buNone/>
              <a:defRPr/>
            </a:pPr>
            <a:r>
              <a:rPr lang="es-ES" altLang="gl-ES" sz="3200" dirty="0" smtClean="0">
                <a:solidFill>
                  <a:srgbClr val="320E04"/>
                </a:solidFill>
                <a:latin typeface="Baskerville Old Face" pitchFamily="16" charset="0"/>
              </a:rPr>
              <a:t>“</a:t>
            </a:r>
            <a:r>
              <a:rPr lang="gl-ES" altLang="gl-ES" sz="3200" i="1" dirty="0" smtClean="0">
                <a:solidFill>
                  <a:srgbClr val="320E04"/>
                </a:solidFill>
                <a:latin typeface="Baskerville Old Face" pitchFamily="16" charset="0"/>
              </a:rPr>
              <a:t>Os centros disporán de </a:t>
            </a:r>
            <a:r>
              <a:rPr lang="gl-ES" altLang="gl-ES" sz="3200" i="1" u="sng" dirty="0" smtClean="0">
                <a:solidFill>
                  <a:srgbClr val="FF0000"/>
                </a:solidFill>
                <a:latin typeface="Baskerville Old Face" pitchFamily="16" charset="0"/>
              </a:rPr>
              <a:t>autonomía</a:t>
            </a:r>
            <a:r>
              <a:rPr lang="gl-ES" altLang="gl-ES" sz="3200" i="1" dirty="0" smtClean="0">
                <a:solidFill>
                  <a:srgbClr val="FF0000"/>
                </a:solidFill>
                <a:latin typeface="Baskerville Old Face" pitchFamily="16" charset="0"/>
              </a:rPr>
              <a:t> </a:t>
            </a:r>
            <a:r>
              <a:rPr lang="gl-ES" altLang="gl-ES" sz="3200" i="1" dirty="0" smtClean="0">
                <a:solidFill>
                  <a:schemeClr val="tx1"/>
                </a:solidFill>
                <a:latin typeface="Baskerville Old Face" pitchFamily="16" charset="0"/>
              </a:rPr>
              <a:t>para </a:t>
            </a:r>
            <a:r>
              <a:rPr lang="gl-ES" altLang="gl-ES" sz="3200" i="1" u="sng" dirty="0" smtClean="0">
                <a:solidFill>
                  <a:schemeClr val="tx1"/>
                </a:solidFill>
                <a:latin typeface="Baskerville Old Face" pitchFamily="16" charset="0"/>
              </a:rPr>
              <a:t>elaborar</a:t>
            </a:r>
            <a:r>
              <a:rPr lang="gl-ES" altLang="gl-ES" sz="3200" i="1" dirty="0" smtClean="0">
                <a:solidFill>
                  <a:schemeClr val="tx1"/>
                </a:solidFill>
                <a:latin typeface="Baskerville Old Face" pitchFamily="16" charset="0"/>
              </a:rPr>
              <a:t>, </a:t>
            </a:r>
            <a:r>
              <a:rPr lang="gl-ES" altLang="gl-ES" sz="3200" i="1" u="sng" dirty="0" smtClean="0">
                <a:solidFill>
                  <a:schemeClr val="tx1"/>
                </a:solidFill>
                <a:latin typeface="Baskerville Old Face" pitchFamily="16" charset="0"/>
              </a:rPr>
              <a:t>aprobar</a:t>
            </a:r>
            <a:r>
              <a:rPr lang="gl-ES" altLang="gl-ES" sz="3200" i="1" dirty="0" smtClean="0">
                <a:solidFill>
                  <a:schemeClr val="tx1"/>
                </a:solidFill>
                <a:latin typeface="Baskerville Old Face" pitchFamily="16" charset="0"/>
              </a:rPr>
              <a:t> e </a:t>
            </a:r>
            <a:r>
              <a:rPr lang="gl-ES" altLang="gl-ES" sz="3200" i="1" u="sng" dirty="0" smtClean="0">
                <a:solidFill>
                  <a:schemeClr val="tx1"/>
                </a:solidFill>
                <a:latin typeface="Baskerville Old Face" pitchFamily="16" charset="0"/>
              </a:rPr>
              <a:t>executar</a:t>
            </a:r>
            <a:r>
              <a:rPr lang="gl-ES" altLang="gl-ES" sz="3200" i="1" dirty="0" smtClean="0">
                <a:solidFill>
                  <a:schemeClr val="tx1"/>
                </a:solidFill>
                <a:latin typeface="Baskerville Old Face" pitchFamily="16" charset="0"/>
              </a:rPr>
              <a:t> ...</a:t>
            </a:r>
          </a:p>
          <a:p>
            <a:pPr marL="25400">
              <a:spcBef>
                <a:spcPts val="600"/>
              </a:spcBef>
              <a:buClr>
                <a:srgbClr val="3891A7"/>
              </a:buClr>
              <a:buSzPct val="80000"/>
              <a:buFont typeface="Wingdings" charset="2"/>
              <a:buChar char=""/>
              <a:defRPr/>
            </a:pPr>
            <a:r>
              <a:rPr lang="gl-ES" altLang="gl-ES" sz="3200" i="1" dirty="0" smtClean="0">
                <a:solidFill>
                  <a:srgbClr val="0000FF"/>
                </a:solidFill>
                <a:latin typeface="Baskerville Old Face" pitchFamily="16" charset="0"/>
              </a:rPr>
              <a:t>Un proxecto educativo</a:t>
            </a:r>
          </a:p>
          <a:p>
            <a:pPr marL="25400">
              <a:spcBef>
                <a:spcPts val="600"/>
              </a:spcBef>
              <a:buClr>
                <a:srgbClr val="3891A7"/>
              </a:buClr>
              <a:buSzPct val="80000"/>
              <a:buFont typeface="Wingdings" charset="2"/>
              <a:buChar char=""/>
              <a:defRPr/>
            </a:pPr>
            <a:r>
              <a:rPr lang="gl-ES" altLang="gl-ES" sz="3200" i="1" dirty="0" smtClean="0">
                <a:solidFill>
                  <a:srgbClr val="0000FF"/>
                </a:solidFill>
                <a:latin typeface="Baskerville Old Face" pitchFamily="16" charset="0"/>
              </a:rPr>
              <a:t>Un proxecto de xestión </a:t>
            </a:r>
            <a:r>
              <a:rPr lang="gl-ES" altLang="gl-ES" sz="3200" i="1" dirty="0" smtClean="0">
                <a:latin typeface="Baskerville Old Face" pitchFamily="16" charset="0"/>
              </a:rPr>
              <a:t>e</a:t>
            </a:r>
          </a:p>
          <a:p>
            <a:pPr marL="25400">
              <a:spcBef>
                <a:spcPts val="600"/>
              </a:spcBef>
              <a:buClr>
                <a:srgbClr val="3891A7"/>
              </a:buClr>
              <a:buSzPct val="80000"/>
              <a:buFont typeface="Wingdings" charset="2"/>
              <a:buChar char=""/>
              <a:defRPr/>
            </a:pPr>
            <a:r>
              <a:rPr lang="gl-ES" altLang="gl-ES" sz="3200" i="1" dirty="0" smtClean="0">
                <a:solidFill>
                  <a:srgbClr val="0000FF"/>
                </a:solidFill>
                <a:latin typeface="Baskerville Old Face" pitchFamily="16" charset="0"/>
              </a:rPr>
              <a:t>Unhas normas de organización e funcionamento ...</a:t>
            </a:r>
          </a:p>
          <a:p>
            <a:pPr>
              <a:spcBef>
                <a:spcPts val="600"/>
              </a:spcBef>
              <a:buClrTx/>
              <a:buSzPct val="80000"/>
              <a:buFontTx/>
              <a:buNone/>
              <a:defRPr/>
            </a:pPr>
            <a:r>
              <a:rPr lang="gl-ES" altLang="gl-ES" sz="2000" dirty="0" smtClean="0">
                <a:solidFill>
                  <a:srgbClr val="FF0000"/>
                </a:solidFill>
                <a:latin typeface="Baskerville Old Face" pitchFamily="16" charset="0"/>
              </a:rPr>
              <a:t>(</a:t>
            </a:r>
            <a:r>
              <a:rPr lang="gl-ES" altLang="gl-ES" sz="2000" dirty="0" err="1" smtClean="0">
                <a:solidFill>
                  <a:srgbClr val="FF0000"/>
                </a:solidFill>
                <a:latin typeface="Baskerville Old Face" pitchFamily="16" charset="0"/>
              </a:rPr>
              <a:t>Art</a:t>
            </a:r>
            <a:r>
              <a:rPr lang="gl-ES" altLang="gl-ES" sz="2000" dirty="0" smtClean="0">
                <a:solidFill>
                  <a:srgbClr val="FF0000"/>
                </a:solidFill>
                <a:latin typeface="Baskerville Old Face" pitchFamily="16" charset="0"/>
              </a:rPr>
              <a:t>º 120º, 2 LOE)</a:t>
            </a:r>
          </a:p>
          <a:p>
            <a:pPr>
              <a:spcBef>
                <a:spcPts val="600"/>
              </a:spcBef>
              <a:buClrTx/>
              <a:buSzPct val="80000"/>
              <a:buFontTx/>
              <a:buNone/>
              <a:defRPr/>
            </a:pPr>
            <a:endParaRPr lang="gl-ES" altLang="gl-ES" sz="2000" dirty="0" smtClean="0">
              <a:solidFill>
                <a:srgbClr val="FF0000"/>
              </a:solidFill>
              <a:latin typeface="Baskerville Old Face" pitchFamily="1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71600" y="1196752"/>
            <a:ext cx="78488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l-ES" sz="3200" b="1" dirty="0" smtClean="0">
                <a:solidFill>
                  <a:srgbClr val="0000FF"/>
                </a:solidFill>
                <a:latin typeface="Baskerville Old Face" panose="02020602080505020303" pitchFamily="18" charset="0"/>
              </a:rPr>
              <a:t>En que se concreta a planificación dos centros?</a:t>
            </a:r>
            <a:endParaRPr lang="gl-ES" sz="3200" b="1" dirty="0">
              <a:solidFill>
                <a:srgbClr val="0000FF"/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1331913" y="404813"/>
            <a:ext cx="72009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559763" y="1916832"/>
            <a:ext cx="6983413" cy="287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857250" algn="l"/>
                <a:tab pos="1771650" algn="l"/>
                <a:tab pos="2686050" algn="l"/>
                <a:tab pos="3600450" algn="l"/>
                <a:tab pos="4514850" algn="l"/>
                <a:tab pos="5429250" algn="l"/>
                <a:tab pos="6343650" algn="l"/>
                <a:tab pos="7258050" algn="l"/>
                <a:tab pos="8172450" algn="l"/>
                <a:tab pos="9086850" algn="l"/>
                <a:tab pos="1000125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spcBef>
                <a:spcPts val="600"/>
              </a:spcBef>
              <a:buClrTx/>
              <a:buSzPct val="80000"/>
              <a:buFontTx/>
              <a:buNone/>
              <a:defRPr/>
            </a:pPr>
            <a:r>
              <a:rPr lang="gl-ES" altLang="gl-ES" sz="2800" dirty="0" smtClean="0">
                <a:solidFill>
                  <a:srgbClr val="320E04"/>
                </a:solidFill>
                <a:latin typeface="Baskerville Old Face" pitchFamily="16" charset="0"/>
              </a:rPr>
              <a:t>Esta autonomía está limitada polo marco fixado na lexislación vixente respecto dos seguintes aspectos:</a:t>
            </a:r>
          </a:p>
          <a:p>
            <a:pPr marL="484188" indent="-457200">
              <a:spcBef>
                <a:spcPts val="600"/>
              </a:spcBef>
              <a:buClrTx/>
              <a:buSzPct val="80000"/>
              <a:buFont typeface="Wingdings" panose="05000000000000000000" pitchFamily="2" charset="2"/>
              <a:buChar char="ü"/>
              <a:defRPr/>
            </a:pPr>
            <a:r>
              <a:rPr lang="gl-ES" altLang="gl-ES" sz="2800" dirty="0" smtClean="0">
                <a:solidFill>
                  <a:srgbClr val="0000FF"/>
                </a:solidFill>
                <a:latin typeface="Baskerville Old Face" pitchFamily="16" charset="0"/>
              </a:rPr>
              <a:t>Aspectos xerais: Principios, valores e fins </a:t>
            </a:r>
          </a:p>
          <a:p>
            <a:pPr marL="484188" indent="-457200">
              <a:spcBef>
                <a:spcPts val="600"/>
              </a:spcBef>
              <a:buClrTx/>
              <a:buSzPct val="80000"/>
              <a:buFont typeface="Wingdings" panose="05000000000000000000" pitchFamily="2" charset="2"/>
              <a:buChar char="ü"/>
              <a:defRPr/>
            </a:pPr>
            <a:r>
              <a:rPr lang="gl-ES" altLang="gl-ES" sz="2800" dirty="0" smtClean="0">
                <a:solidFill>
                  <a:srgbClr val="FF0000"/>
                </a:solidFill>
                <a:latin typeface="Baskerville Old Face" pitchFamily="16" charset="0"/>
              </a:rPr>
              <a:t>Aspectos curriculares</a:t>
            </a:r>
          </a:p>
          <a:p>
            <a:pPr marL="484188" indent="-457200">
              <a:spcBef>
                <a:spcPts val="600"/>
              </a:spcBef>
              <a:buClrTx/>
              <a:buSzPct val="80000"/>
              <a:buFont typeface="Wingdings" panose="05000000000000000000" pitchFamily="2" charset="2"/>
              <a:buChar char="ü"/>
              <a:defRPr/>
            </a:pPr>
            <a:r>
              <a:rPr lang="gl-ES" altLang="gl-ES" sz="2800" dirty="0" smtClean="0">
                <a:solidFill>
                  <a:srgbClr val="0000FF"/>
                </a:solidFill>
                <a:latin typeface="Baskerville Old Face" pitchFamily="16" charset="0"/>
              </a:rPr>
              <a:t>Aspectos organizativos</a:t>
            </a:r>
          </a:p>
          <a:p>
            <a:pPr>
              <a:spcBef>
                <a:spcPts val="600"/>
              </a:spcBef>
              <a:buClrTx/>
              <a:buSzPct val="80000"/>
              <a:buFontTx/>
              <a:buNone/>
              <a:defRPr/>
            </a:pPr>
            <a:endParaRPr lang="gl-ES" altLang="gl-ES" sz="3200" i="1" dirty="0" smtClean="0">
              <a:solidFill>
                <a:srgbClr val="320E04"/>
              </a:solidFill>
              <a:latin typeface="Baskerville Old Face" pitchFamily="16" charset="0"/>
            </a:endParaRPr>
          </a:p>
          <a:p>
            <a:pPr>
              <a:spcBef>
                <a:spcPts val="600"/>
              </a:spcBef>
              <a:buClrTx/>
              <a:buSzPct val="80000"/>
              <a:buFontTx/>
              <a:buNone/>
              <a:defRPr/>
            </a:pPr>
            <a:endParaRPr lang="gl-ES" altLang="gl-ES" sz="2000" dirty="0" smtClean="0">
              <a:solidFill>
                <a:srgbClr val="FF0000"/>
              </a:solidFill>
              <a:latin typeface="Baskerville Old Face" pitchFamily="16" charset="0"/>
            </a:endParaRPr>
          </a:p>
        </p:txBody>
      </p:sp>
      <p:sp>
        <p:nvSpPr>
          <p:cNvPr id="12292" name="1 CuadroTexto"/>
          <p:cNvSpPr txBox="1">
            <a:spLocks noChangeArrowheads="1"/>
          </p:cNvSpPr>
          <p:nvPr/>
        </p:nvSpPr>
        <p:spPr bwMode="auto">
          <a:xfrm>
            <a:off x="2051049" y="1167988"/>
            <a:ext cx="5184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gl-ES" altLang="gl-ES" sz="3200" b="1" dirty="0">
                <a:solidFill>
                  <a:srgbClr val="0000FF"/>
                </a:solidFill>
                <a:latin typeface="Baskerville Old Face" pitchFamily="16" charset="0"/>
              </a:rPr>
              <a:t>Ten límites esta </a:t>
            </a:r>
            <a:r>
              <a:rPr lang="gl-ES" altLang="gl-ES" sz="3200" u="sng" dirty="0">
                <a:solidFill>
                  <a:srgbClr val="FF0000"/>
                </a:solidFill>
                <a:latin typeface="Baskerville Old Face" pitchFamily="16" charset="0"/>
              </a:rPr>
              <a:t>autonomía ?</a:t>
            </a:r>
            <a:endParaRPr lang="gl-ES" altLang="gl-ES" sz="3200" dirty="0"/>
          </a:p>
        </p:txBody>
      </p:sp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1331913" y="4941168"/>
            <a:ext cx="712916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Tx/>
              <a:buSzPct val="80000"/>
            </a:pPr>
            <a:r>
              <a:rPr lang="gl-ES" altLang="gl-ES" sz="3200" b="1" dirty="0">
                <a:solidFill>
                  <a:srgbClr val="0000FF"/>
                </a:solidFill>
                <a:latin typeface="Baskerville Old Face" pitchFamily="16" charset="0"/>
              </a:rPr>
              <a:t>Onde figuran </a:t>
            </a:r>
            <a:r>
              <a:rPr lang="gl-ES" altLang="gl-ES" sz="3200" b="1" dirty="0" smtClean="0">
                <a:solidFill>
                  <a:srgbClr val="0000FF"/>
                </a:solidFill>
                <a:latin typeface="Baskerville Old Face" pitchFamily="16" charset="0"/>
              </a:rPr>
              <a:t>os límites destes aspectos?</a:t>
            </a:r>
            <a:endParaRPr lang="gl-ES" altLang="gl-ES" sz="3200" b="1" dirty="0">
              <a:solidFill>
                <a:srgbClr val="0000FF"/>
              </a:solidFill>
              <a:latin typeface="Baskerville Old Face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AE520E9D-CBE7-4B2A-B2E0-824DD635519A}" type="slidenum">
              <a:rPr lang="es-ES" altLang="gl-ES" sz="1400">
                <a:latin typeface="Tahoma" pitchFamily="32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s-ES" altLang="gl-ES" sz="1400">
              <a:latin typeface="Tahoma" pitchFamily="32" charset="0"/>
            </a:endParaRPr>
          </a:p>
        </p:txBody>
      </p:sp>
      <p:graphicFrame>
        <p:nvGraphicFramePr>
          <p:cNvPr id="2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611705"/>
              </p:ext>
            </p:extLst>
          </p:nvPr>
        </p:nvGraphicFramePr>
        <p:xfrm>
          <a:off x="177800" y="2581275"/>
          <a:ext cx="8789988" cy="1089836"/>
        </p:xfrm>
        <a:graphic>
          <a:graphicData uri="http://schemas.openxmlformats.org/drawingml/2006/table">
            <a:tbl>
              <a:tblPr/>
              <a:tblGrid>
                <a:gridCol w="1436688"/>
                <a:gridCol w="1438275"/>
                <a:gridCol w="2527349"/>
                <a:gridCol w="1906538"/>
                <a:gridCol w="1481138"/>
              </a:tblGrid>
              <a:tr h="468424">
                <a:tc row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1º Estratéxica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Principios/fins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Currículo básico/ currículo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      R.O.C.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MEC/CCAA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25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L.O. </a:t>
                      </a: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2/2006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L.O. 8/2013</a:t>
                      </a:r>
                      <a:endParaRPr kumimoji="0" lang="gl-ES" altLang="gl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RD. 1195-2014/ D. 86/15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    D. 324/96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333" name="Text Box 105"/>
          <p:cNvSpPr txBox="1">
            <a:spLocks noChangeArrowheads="1"/>
          </p:cNvSpPr>
          <p:nvPr/>
        </p:nvSpPr>
        <p:spPr bwMode="auto">
          <a:xfrm>
            <a:off x="1547664" y="1341438"/>
            <a:ext cx="7128792" cy="340735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spcBef>
                <a:spcPts val="1000"/>
              </a:spcBef>
              <a:buClrTx/>
              <a:buFontTx/>
              <a:buNone/>
            </a:pPr>
            <a:r>
              <a:rPr lang="es-ES" altLang="gl-ES" sz="1600" dirty="0" smtClean="0">
                <a:latin typeface="Rockwell Extra Bold" pitchFamily="16" charset="0"/>
              </a:rPr>
              <a:t>NA PLANIFICACIÓN EDUCATIVA  </a:t>
            </a:r>
            <a:r>
              <a:rPr lang="es-ES" altLang="gl-ES" sz="1600" b="1" dirty="0" smtClean="0">
                <a:solidFill>
                  <a:srgbClr val="FF0000"/>
                </a:solidFill>
                <a:latin typeface="Rockwell Extra Bold" pitchFamily="16" charset="0"/>
              </a:rPr>
              <a:t>(Artº 88º-101º do D. 324/96</a:t>
            </a:r>
            <a:endParaRPr lang="es-ES" altLang="gl-ES" sz="1600" b="1" dirty="0">
              <a:solidFill>
                <a:srgbClr val="FF0000"/>
              </a:solidFill>
              <a:latin typeface="Rockwell Extra Bold" pitchFamily="16" charset="0"/>
            </a:endParaRPr>
          </a:p>
        </p:txBody>
      </p:sp>
      <p:sp>
        <p:nvSpPr>
          <p:cNvPr id="13418" name="Text Box 106"/>
          <p:cNvSpPr txBox="1">
            <a:spLocks noChangeArrowheads="1"/>
          </p:cNvSpPr>
          <p:nvPr/>
        </p:nvSpPr>
        <p:spPr bwMode="auto">
          <a:xfrm>
            <a:off x="1331913" y="549275"/>
            <a:ext cx="72009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lnSpc>
                <a:spcPct val="80000"/>
              </a:lnSpc>
              <a:buClrTx/>
              <a:buFontTx/>
              <a:buNone/>
              <a:defRPr/>
            </a:pPr>
            <a: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7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dirty="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graphicFrame>
        <p:nvGraphicFramePr>
          <p:cNvPr id="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487350"/>
              </p:ext>
            </p:extLst>
          </p:nvPr>
        </p:nvGraphicFramePr>
        <p:xfrm>
          <a:off x="157163" y="3933055"/>
          <a:ext cx="8789987" cy="432049"/>
        </p:xfrm>
        <a:graphic>
          <a:graphicData uri="http://schemas.openxmlformats.org/drawingml/2006/table">
            <a:tbl>
              <a:tblPr/>
              <a:tblGrid>
                <a:gridCol w="1436688"/>
                <a:gridCol w="5872161"/>
                <a:gridCol w="1481138"/>
              </a:tblGrid>
              <a:tr h="432049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2º Estratéxica</a:t>
                      </a:r>
                    </a:p>
                  </a:txBody>
                  <a:tcPr marL="90000" marR="90000" marT="46752" marB="4675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               Proxecto educativo de centro   (PE)</a:t>
                      </a:r>
                    </a:p>
                  </a:txBody>
                  <a:tcPr marL="90000" marR="90000" marT="46752" marB="4675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CENTRO</a:t>
                      </a:r>
                    </a:p>
                  </a:txBody>
                  <a:tcPr marL="90000" marR="90000" marT="46752" marB="46752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2"/>
          <p:cNvGraphicFramePr>
            <a:graphicFrameLocks noGrp="1"/>
          </p:cNvGraphicFramePr>
          <p:nvPr/>
        </p:nvGraphicFramePr>
        <p:xfrm>
          <a:off x="157163" y="4652963"/>
          <a:ext cx="8789988" cy="936625"/>
        </p:xfrm>
        <a:graphic>
          <a:graphicData uri="http://schemas.openxmlformats.org/drawingml/2006/table">
            <a:tbl>
              <a:tblPr/>
              <a:tblGrid>
                <a:gridCol w="1436688"/>
                <a:gridCol w="1438275"/>
                <a:gridCol w="2547986"/>
                <a:gridCol w="1885901"/>
                <a:gridCol w="1481138"/>
              </a:tblGrid>
              <a:tr h="488950">
                <a:tc rowSpan="2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1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3º Táctica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               Programación xeral anual        (P.X.A)      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CENTRO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47675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2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Rockwell Extra Bold" pitchFamily="16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PROGRAMACIÓNS / ACS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2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gl-ES" altLang="gl-E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Rockwell Extra Bold" pitchFamily="16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3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Dptos</a:t>
                      </a:r>
                      <a:r>
                        <a:rPr kumimoji="0" lang="gl-ES" altLang="gl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 / </a:t>
                      </a:r>
                      <a:r>
                        <a:rPr kumimoji="0" lang="gl-ES" altLang="gl-E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Profes</a:t>
                      </a:r>
                      <a:endParaRPr kumimoji="0" lang="gl-ES" altLang="gl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2" charset="0"/>
                        <a:ea typeface="Microsoft YaHei" charset="-122"/>
                      </a:endParaRP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Group 2"/>
          <p:cNvGraphicFramePr>
            <a:graphicFrameLocks noGrp="1"/>
          </p:cNvGraphicFramePr>
          <p:nvPr/>
        </p:nvGraphicFramePr>
        <p:xfrm>
          <a:off x="157163" y="1916113"/>
          <a:ext cx="8789988" cy="492125"/>
        </p:xfrm>
        <a:graphic>
          <a:graphicData uri="http://schemas.openxmlformats.org/drawingml/2006/table">
            <a:tbl>
              <a:tblPr/>
              <a:tblGrid>
                <a:gridCol w="1436688"/>
                <a:gridCol w="1438275"/>
                <a:gridCol w="2454275"/>
                <a:gridCol w="1979612"/>
                <a:gridCol w="1481138"/>
              </a:tblGrid>
              <a:tr h="492125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Niveis/Aspectos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XERAIS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CURRICULARES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ORGANIZATIVOS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E4A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1pPr>
                      <a:lvl2pPr>
                        <a:spcBef>
                          <a:spcPts val="55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Tw Cen MT" pitchFamily="32" charset="0"/>
                          <a:ea typeface="Microsoft YaHei" charset="-122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2" charset="0"/>
                          <a:ea typeface="Microsoft YaHei" charset="-122"/>
                        </a:rPr>
                        <a:t>Responsable</a:t>
                      </a:r>
                    </a:p>
                  </a:txBody>
                  <a:tcPr marL="90000" marR="90000" marT="46800" marB="46800" horzOverflow="overflow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1331913" y="404813"/>
            <a:ext cx="72009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411413" y="1192213"/>
            <a:ext cx="3960812" cy="360362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3891A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 eaLnBrk="0" hangingPunct="0">
              <a:spcBef>
                <a:spcPts val="6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es-ES" altLang="gl-ES" sz="2000">
                <a:latin typeface="Baskerville Old Face" pitchFamily="16" charset="0"/>
              </a:rPr>
              <a:t>O PROXECTO EDUCATIVO</a:t>
            </a:r>
            <a:r>
              <a:rPr lang="gl-ES" altLang="gl-ES" sz="2000" i="1">
                <a:latin typeface="Baskerville Old Face" pitchFamily="16" charset="0"/>
              </a:rPr>
              <a:t>	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gl-ES" altLang="gl-ES" sz="2000" i="1">
              <a:latin typeface="Baskerville Old Face" pitchFamily="16" charset="0"/>
            </a:endParaRP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1254125" y="1931988"/>
            <a:ext cx="7488238" cy="396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 eaLnBrk="0" hangingPunct="0">
              <a:spcBef>
                <a:spcPts val="6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just" eaLnBrk="1" hangingPunct="1">
              <a:spcBef>
                <a:spcPts val="1125"/>
              </a:spcBef>
              <a:buClrTx/>
              <a:buSzPct val="80000"/>
              <a:buFontTx/>
              <a:buNone/>
            </a:pP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“</a:t>
            </a:r>
            <a:r>
              <a:rPr lang="gl-ES" altLang="gl-ES" sz="2800" b="1" i="1">
                <a:solidFill>
                  <a:srgbClr val="320E04"/>
                </a:solidFill>
                <a:latin typeface="Times New Roman" pitchFamily="16" charset="0"/>
              </a:rPr>
              <a:t>O proxecto educativo 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deberá ter en conta as </a:t>
            </a:r>
            <a:r>
              <a:rPr lang="gl-ES" altLang="gl-ES" sz="2800" i="1" u="sng">
                <a:solidFill>
                  <a:srgbClr val="0000FF"/>
                </a:solidFill>
                <a:latin typeface="Times New Roman" pitchFamily="16" charset="0"/>
              </a:rPr>
              <a:t>características do entorno social </a:t>
            </a:r>
            <a:r>
              <a:rPr lang="gl-ES" altLang="gl-ES" sz="2800" i="1" u="sng">
                <a:solidFill>
                  <a:srgbClr val="320E04"/>
                </a:solidFill>
                <a:latin typeface="Times New Roman" pitchFamily="16" charset="0"/>
              </a:rPr>
              <a:t> </a:t>
            </a:r>
            <a:r>
              <a:rPr lang="gl-ES" altLang="gl-ES" sz="2800" i="1" u="sng">
                <a:solidFill>
                  <a:srgbClr val="0000FF"/>
                </a:solidFill>
                <a:latin typeface="Times New Roman" pitchFamily="16" charset="0"/>
              </a:rPr>
              <a:t>e cultural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 do centro ... recollerá os </a:t>
            </a:r>
            <a:r>
              <a:rPr lang="gl-ES" altLang="gl-ES" sz="2800" i="1">
                <a:solidFill>
                  <a:srgbClr val="0000FF"/>
                </a:solidFill>
                <a:latin typeface="Times New Roman" pitchFamily="16" charset="0"/>
              </a:rPr>
              <a:t>valores,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 </a:t>
            </a:r>
            <a:r>
              <a:rPr lang="gl-ES" altLang="gl-ES" sz="2800" i="1">
                <a:solidFill>
                  <a:srgbClr val="0000FF"/>
                </a:solidFill>
                <a:latin typeface="Times New Roman" pitchFamily="16" charset="0"/>
              </a:rPr>
              <a:t>obxectivos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 e </a:t>
            </a:r>
            <a:r>
              <a:rPr lang="gl-ES" altLang="gl-ES" sz="2800" i="1">
                <a:solidFill>
                  <a:srgbClr val="0000FF"/>
                </a:solidFill>
                <a:latin typeface="Times New Roman" pitchFamily="16" charset="0"/>
              </a:rPr>
              <a:t>prioridades de actuación 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...respectando o </a:t>
            </a:r>
            <a:r>
              <a:rPr lang="gl-ES" altLang="gl-ES" sz="2800" i="1" u="sng">
                <a:solidFill>
                  <a:srgbClr val="0000FF"/>
                </a:solidFill>
                <a:latin typeface="Times New Roman" pitchFamily="16" charset="0"/>
              </a:rPr>
              <a:t>principio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 de </a:t>
            </a:r>
            <a:r>
              <a:rPr lang="gl-ES" altLang="gl-ES" sz="2800" i="1" u="sng">
                <a:solidFill>
                  <a:srgbClr val="FF0000"/>
                </a:solidFill>
                <a:latin typeface="Times New Roman" pitchFamily="16" charset="0"/>
              </a:rPr>
              <a:t>non discriminación e de inclusión</a:t>
            </a:r>
            <a:r>
              <a:rPr lang="gl-ES" altLang="gl-ES" sz="2800" i="1">
                <a:solidFill>
                  <a:srgbClr val="FF0000"/>
                </a:solidFill>
                <a:latin typeface="Times New Roman" pitchFamily="16" charset="0"/>
              </a:rPr>
              <a:t> 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educativa como valores fundamentais... e os aspectos específicos que definan  as súas </a:t>
            </a:r>
            <a:r>
              <a:rPr lang="gl-ES" altLang="gl-ES" sz="2800" i="1">
                <a:solidFill>
                  <a:srgbClr val="0000FF"/>
                </a:solidFill>
                <a:latin typeface="Times New Roman" pitchFamily="16" charset="0"/>
              </a:rPr>
              <a:t>singularidades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  ou  a súa </a:t>
            </a:r>
            <a:r>
              <a:rPr lang="gl-ES" altLang="gl-ES" sz="2800" i="1">
                <a:solidFill>
                  <a:srgbClr val="0000FF"/>
                </a:solidFill>
                <a:latin typeface="Times New Roman" pitchFamily="16" charset="0"/>
              </a:rPr>
              <a:t>especialización curricular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, </a:t>
            </a:r>
            <a:r>
              <a:rPr lang="gl-ES" altLang="gl-ES" sz="2800">
                <a:solidFill>
                  <a:srgbClr val="320E04"/>
                </a:solidFill>
                <a:latin typeface="Times New Roman" pitchFamily="16" charset="0"/>
              </a:rPr>
              <a:t>se fora o caso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”</a:t>
            </a:r>
            <a:r>
              <a:rPr lang="gl-ES" altLang="gl-ES" sz="2000">
                <a:solidFill>
                  <a:srgbClr val="FF0000"/>
                </a:solidFill>
                <a:latin typeface="Times New Roman" pitchFamily="16" charset="0"/>
              </a:rPr>
              <a:t>(Artº 121º LOE/ Artº 5º D. 86/15)</a:t>
            </a:r>
            <a:endParaRPr lang="gl-ES" altLang="gl-ES" sz="2000" b="1">
              <a:solidFill>
                <a:srgbClr val="FF0000"/>
              </a:solidFill>
              <a:latin typeface="Times New Roman" pitchFamily="16" charset="0"/>
            </a:endParaRPr>
          </a:p>
          <a:p>
            <a:pPr eaLnBrk="1" hangingPunct="1">
              <a:buClrTx/>
              <a:buSzPct val="80000"/>
              <a:buFontTx/>
              <a:buNone/>
            </a:pPr>
            <a:endParaRPr lang="gl-ES" altLang="gl-ES" sz="2000" b="1">
              <a:solidFill>
                <a:srgbClr val="FF0000"/>
              </a:solidFill>
              <a:latin typeface="Times New Roman" pitchFamily="16" charset="0"/>
            </a:endParaRP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6156325" y="5516563"/>
            <a:ext cx="1655763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gl-ES" altLang="gl-ES"/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3924300" y="5900738"/>
            <a:ext cx="1800225" cy="369887"/>
          </a:xfrm>
          <a:prstGeom prst="rect">
            <a:avLst/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gl-ES" altLang="gl-ES">
                <a:solidFill>
                  <a:schemeClr val="tx1"/>
                </a:solidFill>
              </a:rPr>
              <a:t>DOCUMENTO 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1331913" y="404813"/>
            <a:ext cx="72009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" altLang="gl-ES" sz="25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altLang="gl-ES" sz="2800" smtClean="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AUTONOMÍA, PLANIFICACIÓN E XESTIÓN	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1216025" y="1916113"/>
            <a:ext cx="7488238" cy="331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 eaLnBrk="0" hangingPunct="0">
              <a:spcBef>
                <a:spcPts val="6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41388" algn="l"/>
                <a:tab pos="1855788" algn="l"/>
                <a:tab pos="2770188" algn="l"/>
                <a:tab pos="3684588" algn="l"/>
                <a:tab pos="4598988" algn="l"/>
                <a:tab pos="5513388" algn="l"/>
                <a:tab pos="6427788" algn="l"/>
                <a:tab pos="7342188" algn="l"/>
                <a:tab pos="8256588" algn="l"/>
                <a:tab pos="9170988" algn="l"/>
                <a:tab pos="10085388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algn="just" eaLnBrk="1" hangingPunct="1">
              <a:spcBef>
                <a:spcPts val="1125"/>
              </a:spcBef>
              <a:buClrTx/>
              <a:buSzPct val="80000"/>
              <a:buFontTx/>
              <a:buNone/>
            </a:pPr>
            <a:r>
              <a:rPr lang="gl-ES" altLang="gl-ES" i="1">
                <a:solidFill>
                  <a:srgbClr val="320E04"/>
                </a:solidFill>
                <a:latin typeface="Times New Roman" pitchFamily="16" charset="0"/>
              </a:rPr>
              <a:t>“</a:t>
            </a:r>
            <a:r>
              <a:rPr lang="gl-ES" altLang="gl-ES" b="1" i="1">
                <a:solidFill>
                  <a:srgbClr val="320E04"/>
                </a:solidFill>
                <a:latin typeface="Times New Roman" pitchFamily="16" charset="0"/>
              </a:rPr>
              <a:t>O proxecto educativo... 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incorporará </a:t>
            </a:r>
            <a:r>
              <a:rPr lang="gl-ES" altLang="gl-ES" sz="2800" i="1" u="sng">
                <a:solidFill>
                  <a:srgbClr val="0000FF"/>
                </a:solidFill>
                <a:latin typeface="Times New Roman" pitchFamily="16" charset="0"/>
              </a:rPr>
              <a:t>a </a:t>
            </a:r>
            <a:r>
              <a:rPr lang="gl-ES" altLang="gl-ES" sz="2800" i="1">
                <a:solidFill>
                  <a:srgbClr val="0000FF"/>
                </a:solidFill>
                <a:latin typeface="Times New Roman" pitchFamily="16" charset="0"/>
              </a:rPr>
              <a:t>concreción dos currículos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 establecidos pola administración educativa que lle corresponde </a:t>
            </a:r>
            <a:r>
              <a:rPr lang="gl-ES" altLang="gl-ES" sz="2800" i="1" u="sng">
                <a:solidFill>
                  <a:srgbClr val="320E04"/>
                </a:solidFill>
                <a:latin typeface="Times New Roman" pitchFamily="16" charset="0"/>
              </a:rPr>
              <a:t>fixar e aprobar ao Claustro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, así como o </a:t>
            </a:r>
            <a:r>
              <a:rPr lang="gl-ES" altLang="gl-ES" sz="2800" i="1">
                <a:solidFill>
                  <a:srgbClr val="0000FF"/>
                </a:solidFill>
                <a:latin typeface="Times New Roman" pitchFamily="16" charset="0"/>
              </a:rPr>
              <a:t>tratamento transversal 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da educación en valores</a:t>
            </a:r>
            <a:r>
              <a:rPr lang="gl-ES" altLang="gl-ES" sz="2800" i="1">
                <a:solidFill>
                  <a:srgbClr val="FF0000"/>
                </a:solidFill>
                <a:latin typeface="Times New Roman" pitchFamily="16" charset="0"/>
              </a:rPr>
              <a:t> 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</a:rPr>
              <a:t>e... 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recollerá a forma de </a:t>
            </a:r>
            <a:r>
              <a:rPr lang="gl-ES" altLang="gl-ES" sz="2800" i="1">
                <a:solidFill>
                  <a:srgbClr val="0000FF"/>
                </a:solidFill>
                <a:latin typeface="Times New Roman" pitchFamily="16" charset="0"/>
                <a:cs typeface="Times New Roman" pitchFamily="16" charset="0"/>
              </a:rPr>
              <a:t>atención á diversidade  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e </a:t>
            </a:r>
            <a:r>
              <a:rPr lang="gl-ES" altLang="gl-ES" sz="2800" i="1">
                <a:solidFill>
                  <a:srgbClr val="0000FF"/>
                </a:solidFill>
                <a:latin typeface="Times New Roman" pitchFamily="16" charset="0"/>
                <a:cs typeface="Times New Roman" pitchFamily="16" charset="0"/>
              </a:rPr>
              <a:t>a acción titorial</a:t>
            </a:r>
            <a:r>
              <a:rPr lang="gl-ES" altLang="gl-ES" sz="2800" i="1">
                <a:solidFill>
                  <a:srgbClr val="320E04"/>
                </a:solidFill>
                <a:latin typeface="Times New Roman" pitchFamily="16" charset="0"/>
                <a:cs typeface="Times New Roman" pitchFamily="16" charset="0"/>
              </a:rPr>
              <a:t>”</a:t>
            </a:r>
            <a:r>
              <a:rPr lang="gl-ES" altLang="gl-ES" sz="2800" i="1">
                <a:solidFill>
                  <a:srgbClr val="FF0000"/>
                </a:solidFill>
                <a:latin typeface="Times New Roman" pitchFamily="16" charset="0"/>
              </a:rPr>
              <a:t> </a:t>
            </a:r>
            <a:r>
              <a:rPr lang="gl-ES" altLang="gl-ES" sz="2000" i="1">
                <a:solidFill>
                  <a:srgbClr val="FF0000"/>
                </a:solidFill>
                <a:latin typeface="Times New Roman" pitchFamily="16" charset="0"/>
              </a:rPr>
              <a:t>(Artº 121º LOE/ Artº 5º do D. 86/15)</a:t>
            </a:r>
          </a:p>
          <a:p>
            <a:pPr algn="just" eaLnBrk="1" hangingPunct="1">
              <a:spcBef>
                <a:spcPts val="1125"/>
              </a:spcBef>
              <a:buClrTx/>
              <a:buSzPct val="80000"/>
              <a:buFontTx/>
              <a:buNone/>
            </a:pPr>
            <a:r>
              <a:rPr lang="gl-ES" altLang="gl-ES" sz="2000" b="1">
                <a:solidFill>
                  <a:srgbClr val="FF0000"/>
                </a:solidFill>
                <a:latin typeface="Times New Roman" pitchFamily="16" charset="0"/>
              </a:rPr>
              <a:t>                                                                                   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2484438" y="1195388"/>
            <a:ext cx="3889375" cy="360362"/>
          </a:xfrm>
          <a:prstGeom prst="rect">
            <a:avLst/>
          </a:prstGeom>
          <a:solidFill>
            <a:srgbClr val="FFFF00"/>
          </a:solidFill>
          <a:ln w="9360" cap="sq">
            <a:solidFill>
              <a:srgbClr val="3891A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0" rIns="90000" bIns="46800"/>
          <a:lstStyle>
            <a:lvl1pPr marL="26988" eaLnBrk="0" hangingPunct="0">
              <a:spcBef>
                <a:spcPts val="6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32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1pPr>
            <a:lvl2pPr eaLnBrk="0" hangingPunct="0">
              <a:spcBef>
                <a:spcPts val="55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8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2pPr>
            <a:lvl3pPr eaLnBrk="0" hangingPunct="0">
              <a:spcBef>
                <a:spcPts val="6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4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3pPr>
            <a:lvl4pPr eaLnBrk="0" hangingPunct="0">
              <a:spcBef>
                <a:spcPts val="5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4pPr>
            <a:lvl5pPr eaLnBrk="0" hangingPunct="0">
              <a:spcBef>
                <a:spcPts val="500"/>
              </a:spcBef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69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2000">
                <a:solidFill>
                  <a:srgbClr val="000000"/>
                </a:solidFill>
                <a:latin typeface="Tw Cen MT" pitchFamily="32" charset="0"/>
                <a:ea typeface="Microsoft YaHei" charset="-122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es-ES" altLang="gl-ES" sz="2000">
                <a:latin typeface="Baskerville Old Face" pitchFamily="16" charset="0"/>
              </a:rPr>
              <a:t>O PROXECTO EDUCATIVO</a:t>
            </a:r>
            <a:r>
              <a:rPr lang="gl-ES" altLang="gl-ES" sz="2000" i="1">
                <a:latin typeface="Baskerville Old Face" pitchFamily="16" charset="0"/>
              </a:rPr>
              <a:t>	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gl-ES" altLang="gl-ES" sz="2000" i="1">
              <a:latin typeface="Baskerville Old Face" pitchFamily="16" charset="0"/>
            </a:endParaRPr>
          </a:p>
        </p:txBody>
      </p:sp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3671888" y="5661025"/>
            <a:ext cx="1800225" cy="369888"/>
          </a:xfrm>
          <a:prstGeom prst="rect">
            <a:avLst/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gl-ES" altLang="gl-ES">
                <a:solidFill>
                  <a:schemeClr val="tx1"/>
                </a:solidFill>
              </a:rPr>
              <a:t>DOCUMENTO 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Tw Cen MT"/>
        <a:ea typeface="Microsoft YaHei"/>
        <a:cs typeface=""/>
      </a:majorFont>
      <a:minorFont>
        <a:latin typeface="Tw Cen MT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Tw Cen MT"/>
        <a:ea typeface="Microsoft YaHei"/>
        <a:cs typeface=""/>
      </a:majorFont>
      <a:minorFont>
        <a:latin typeface="Tw Cen MT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Tw Cen MT"/>
        <a:ea typeface="Microsoft YaHei"/>
        <a:cs typeface=""/>
      </a:majorFont>
      <a:minorFont>
        <a:latin typeface="Tw Cen MT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Tw Cen MT"/>
        <a:ea typeface="Microsoft YaHei"/>
        <a:cs typeface=""/>
      </a:majorFont>
      <a:minorFont>
        <a:latin typeface="Tw Cen MT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Tw Cen MT"/>
        <a:ea typeface="Microsoft YaHei"/>
        <a:cs typeface=""/>
      </a:majorFont>
      <a:minorFont>
        <a:latin typeface="Tw Cen MT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Tw Cen MT"/>
        <a:ea typeface="Microsoft YaHei"/>
        <a:cs typeface=""/>
      </a:majorFont>
      <a:minorFont>
        <a:latin typeface="Tw Cen MT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Tw Cen MT"/>
        <a:ea typeface="Microsoft YaHei"/>
        <a:cs typeface=""/>
      </a:majorFont>
      <a:minorFont>
        <a:latin typeface="Tw Cen MT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gl-E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w Cen MT" pitchFamily="32" charset="0"/>
            <a:ea typeface="Microsoft YaHei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1538</TotalTime>
  <Words>2166</Words>
  <Application>Microsoft Office PowerPoint</Application>
  <PresentationFormat>Presentación en pantalla (4:3)</PresentationFormat>
  <Paragraphs>492</Paragraphs>
  <Slides>29</Slides>
  <Notes>29</Notes>
  <HiddenSlides>0</HiddenSlides>
  <MMClips>0</MMClips>
  <ScaleCrop>false</ScaleCrop>
  <HeadingPairs>
    <vt:vector size="4" baseType="variant">
      <vt:variant>
        <vt:lpstr>Tema</vt:lpstr>
      </vt:variant>
      <vt:variant>
        <vt:i4>7</vt:i4>
      </vt:variant>
      <vt:variant>
        <vt:lpstr>Títulos de diapositiva</vt:lpstr>
      </vt:variant>
      <vt:variant>
        <vt:i4>29</vt:i4>
      </vt:variant>
    </vt:vector>
  </HeadingPairs>
  <TitlesOfParts>
    <vt:vector size="36" baseType="lpstr">
      <vt:lpstr>Tema de Office</vt:lpstr>
      <vt:lpstr>1_Tema de Office</vt:lpstr>
      <vt:lpstr>2_Tema de Office</vt:lpstr>
      <vt:lpstr>3_Tema de Office</vt:lpstr>
      <vt:lpstr>4_Tema de Office</vt:lpstr>
      <vt:lpstr>5_Tema de Office</vt:lpstr>
      <vt:lpstr>6_Tema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99</cp:revision>
  <cp:lastPrinted>1601-01-01T00:00:00Z</cp:lastPrinted>
  <dcterms:created xsi:type="dcterms:W3CDTF">2018-02-05T09:04:21Z</dcterms:created>
  <dcterms:modified xsi:type="dcterms:W3CDTF">2018-03-13T17:28:45Z</dcterms:modified>
</cp:coreProperties>
</file>