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71"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88" r:id="rId20"/>
  </p:sldIdLst>
  <p:sldSz cx="9144000" cy="6858000" type="screen4x3"/>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802" autoAdjust="0"/>
  </p:normalViewPr>
  <p:slideViewPr>
    <p:cSldViewPr>
      <p:cViewPr varScale="1">
        <p:scale>
          <a:sx n="107" d="100"/>
          <a:sy n="107" d="100"/>
        </p:scale>
        <p:origin x="-8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_tradn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F61129-31D7-4025-9D47-59FE7B802297}" type="datetimeFigureOut">
              <a:rPr lang="es-ES_tradnl" smtClean="0"/>
              <a:t>16/04/2017</a:t>
            </a:fld>
            <a:endParaRPr lang="es-ES_tradn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_tradn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1FE9EE-1BB4-4D21-AB95-A4C3F0F5BA83}" type="slidenum">
              <a:rPr lang="es-ES_tradnl" smtClean="0"/>
              <a:t>‹Nº›</a:t>
            </a:fld>
            <a:endParaRPr lang="es-ES_tradnl"/>
          </a:p>
        </p:txBody>
      </p:sp>
    </p:spTree>
    <p:extLst>
      <p:ext uri="{BB962C8B-B14F-4D97-AF65-F5344CB8AC3E}">
        <p14:creationId xmlns:p14="http://schemas.microsoft.com/office/powerpoint/2010/main" val="788053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9A1FE9EE-1BB4-4D21-AB95-A4C3F0F5BA83}" type="slidenum">
              <a:rPr lang="es-ES_tradnl" smtClean="0"/>
              <a:t>1</a:t>
            </a:fld>
            <a:endParaRPr lang="es-ES_tradnl"/>
          </a:p>
        </p:txBody>
      </p:sp>
    </p:spTree>
    <p:extLst>
      <p:ext uri="{BB962C8B-B14F-4D97-AF65-F5344CB8AC3E}">
        <p14:creationId xmlns:p14="http://schemas.microsoft.com/office/powerpoint/2010/main" val="394907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_tradn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_tradnl"/>
          </a:p>
        </p:txBody>
      </p:sp>
      <p:sp>
        <p:nvSpPr>
          <p:cNvPr id="4" name="3 Marcador de fecha"/>
          <p:cNvSpPr>
            <a:spLocks noGrp="1"/>
          </p:cNvSpPr>
          <p:nvPr>
            <p:ph type="dt" sz="half" idx="10"/>
          </p:nvPr>
        </p:nvSpPr>
        <p:spPr/>
        <p:txBody>
          <a:bodyPr/>
          <a:lstStyle/>
          <a:p>
            <a:fld id="{F55DEB5F-7158-41AE-B8EC-17682186FE1A}" type="datetimeFigureOut">
              <a:rPr lang="es-ES_tradnl" smtClean="0"/>
              <a:t>16/04/2017</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DA5DE729-DC31-49A8-B64C-CDFC8A199160}" type="slidenum">
              <a:rPr lang="es-ES_tradnl" smtClean="0"/>
              <a:t>‹Nº›</a:t>
            </a:fld>
            <a:endParaRPr lang="es-ES_tradnl"/>
          </a:p>
        </p:txBody>
      </p:sp>
    </p:spTree>
    <p:extLst>
      <p:ext uri="{BB962C8B-B14F-4D97-AF65-F5344CB8AC3E}">
        <p14:creationId xmlns:p14="http://schemas.microsoft.com/office/powerpoint/2010/main" val="1438057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_tradn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fecha"/>
          <p:cNvSpPr>
            <a:spLocks noGrp="1"/>
          </p:cNvSpPr>
          <p:nvPr>
            <p:ph type="dt" sz="half" idx="10"/>
          </p:nvPr>
        </p:nvSpPr>
        <p:spPr/>
        <p:txBody>
          <a:bodyPr/>
          <a:lstStyle/>
          <a:p>
            <a:fld id="{F55DEB5F-7158-41AE-B8EC-17682186FE1A}" type="datetimeFigureOut">
              <a:rPr lang="es-ES_tradnl" smtClean="0"/>
              <a:t>16/04/2017</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DA5DE729-DC31-49A8-B64C-CDFC8A199160}" type="slidenum">
              <a:rPr lang="es-ES_tradnl" smtClean="0"/>
              <a:t>‹Nº›</a:t>
            </a:fld>
            <a:endParaRPr lang="es-ES_tradnl"/>
          </a:p>
        </p:txBody>
      </p:sp>
    </p:spTree>
    <p:extLst>
      <p:ext uri="{BB962C8B-B14F-4D97-AF65-F5344CB8AC3E}">
        <p14:creationId xmlns:p14="http://schemas.microsoft.com/office/powerpoint/2010/main" val="4196880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_tradn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fecha"/>
          <p:cNvSpPr>
            <a:spLocks noGrp="1"/>
          </p:cNvSpPr>
          <p:nvPr>
            <p:ph type="dt" sz="half" idx="10"/>
          </p:nvPr>
        </p:nvSpPr>
        <p:spPr/>
        <p:txBody>
          <a:bodyPr/>
          <a:lstStyle/>
          <a:p>
            <a:fld id="{F55DEB5F-7158-41AE-B8EC-17682186FE1A}" type="datetimeFigureOut">
              <a:rPr lang="es-ES_tradnl" smtClean="0"/>
              <a:t>16/04/2017</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DA5DE729-DC31-49A8-B64C-CDFC8A199160}" type="slidenum">
              <a:rPr lang="es-ES_tradnl" smtClean="0"/>
              <a:t>‹Nº›</a:t>
            </a:fld>
            <a:endParaRPr lang="es-ES_tradnl"/>
          </a:p>
        </p:txBody>
      </p:sp>
    </p:spTree>
    <p:extLst>
      <p:ext uri="{BB962C8B-B14F-4D97-AF65-F5344CB8AC3E}">
        <p14:creationId xmlns:p14="http://schemas.microsoft.com/office/powerpoint/2010/main" val="143032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_tradn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fecha"/>
          <p:cNvSpPr>
            <a:spLocks noGrp="1"/>
          </p:cNvSpPr>
          <p:nvPr>
            <p:ph type="dt" sz="half" idx="10"/>
          </p:nvPr>
        </p:nvSpPr>
        <p:spPr/>
        <p:txBody>
          <a:bodyPr/>
          <a:lstStyle/>
          <a:p>
            <a:fld id="{F55DEB5F-7158-41AE-B8EC-17682186FE1A}" type="datetimeFigureOut">
              <a:rPr lang="es-ES_tradnl" smtClean="0"/>
              <a:t>16/04/2017</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DA5DE729-DC31-49A8-B64C-CDFC8A199160}" type="slidenum">
              <a:rPr lang="es-ES_tradnl" smtClean="0"/>
              <a:t>‹Nº›</a:t>
            </a:fld>
            <a:endParaRPr lang="es-ES_tradnl"/>
          </a:p>
        </p:txBody>
      </p:sp>
    </p:spTree>
    <p:extLst>
      <p:ext uri="{BB962C8B-B14F-4D97-AF65-F5344CB8AC3E}">
        <p14:creationId xmlns:p14="http://schemas.microsoft.com/office/powerpoint/2010/main" val="2936357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_tradn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55DEB5F-7158-41AE-B8EC-17682186FE1A}" type="datetimeFigureOut">
              <a:rPr lang="es-ES_tradnl" smtClean="0"/>
              <a:t>16/04/2017</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DA5DE729-DC31-49A8-B64C-CDFC8A199160}" type="slidenum">
              <a:rPr lang="es-ES_tradnl" smtClean="0"/>
              <a:t>‹Nº›</a:t>
            </a:fld>
            <a:endParaRPr lang="es-ES_tradnl"/>
          </a:p>
        </p:txBody>
      </p:sp>
    </p:spTree>
    <p:extLst>
      <p:ext uri="{BB962C8B-B14F-4D97-AF65-F5344CB8AC3E}">
        <p14:creationId xmlns:p14="http://schemas.microsoft.com/office/powerpoint/2010/main" val="3501584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_tradn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5" name="4 Marcador de fecha"/>
          <p:cNvSpPr>
            <a:spLocks noGrp="1"/>
          </p:cNvSpPr>
          <p:nvPr>
            <p:ph type="dt" sz="half" idx="10"/>
          </p:nvPr>
        </p:nvSpPr>
        <p:spPr/>
        <p:txBody>
          <a:bodyPr/>
          <a:lstStyle/>
          <a:p>
            <a:fld id="{F55DEB5F-7158-41AE-B8EC-17682186FE1A}" type="datetimeFigureOut">
              <a:rPr lang="es-ES_tradnl" smtClean="0"/>
              <a:t>16/04/2017</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DA5DE729-DC31-49A8-B64C-CDFC8A199160}" type="slidenum">
              <a:rPr lang="es-ES_tradnl" smtClean="0"/>
              <a:t>‹Nº›</a:t>
            </a:fld>
            <a:endParaRPr lang="es-ES_tradnl"/>
          </a:p>
        </p:txBody>
      </p:sp>
    </p:spTree>
    <p:extLst>
      <p:ext uri="{BB962C8B-B14F-4D97-AF65-F5344CB8AC3E}">
        <p14:creationId xmlns:p14="http://schemas.microsoft.com/office/powerpoint/2010/main" val="1983050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_tradn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7" name="6 Marcador de fecha"/>
          <p:cNvSpPr>
            <a:spLocks noGrp="1"/>
          </p:cNvSpPr>
          <p:nvPr>
            <p:ph type="dt" sz="half" idx="10"/>
          </p:nvPr>
        </p:nvSpPr>
        <p:spPr/>
        <p:txBody>
          <a:bodyPr/>
          <a:lstStyle/>
          <a:p>
            <a:fld id="{F55DEB5F-7158-41AE-B8EC-17682186FE1A}" type="datetimeFigureOut">
              <a:rPr lang="es-ES_tradnl" smtClean="0"/>
              <a:t>16/04/2017</a:t>
            </a:fld>
            <a:endParaRPr lang="es-ES_tradnl"/>
          </a:p>
        </p:txBody>
      </p:sp>
      <p:sp>
        <p:nvSpPr>
          <p:cNvPr id="8" name="7 Marcador de pie de página"/>
          <p:cNvSpPr>
            <a:spLocks noGrp="1"/>
          </p:cNvSpPr>
          <p:nvPr>
            <p:ph type="ftr" sz="quarter" idx="11"/>
          </p:nvPr>
        </p:nvSpPr>
        <p:spPr/>
        <p:txBody>
          <a:bodyPr/>
          <a:lstStyle/>
          <a:p>
            <a:endParaRPr lang="es-ES_tradnl"/>
          </a:p>
        </p:txBody>
      </p:sp>
      <p:sp>
        <p:nvSpPr>
          <p:cNvPr id="9" name="8 Marcador de número de diapositiva"/>
          <p:cNvSpPr>
            <a:spLocks noGrp="1"/>
          </p:cNvSpPr>
          <p:nvPr>
            <p:ph type="sldNum" sz="quarter" idx="12"/>
          </p:nvPr>
        </p:nvSpPr>
        <p:spPr/>
        <p:txBody>
          <a:bodyPr/>
          <a:lstStyle/>
          <a:p>
            <a:fld id="{DA5DE729-DC31-49A8-B64C-CDFC8A199160}" type="slidenum">
              <a:rPr lang="es-ES_tradnl" smtClean="0"/>
              <a:t>‹Nº›</a:t>
            </a:fld>
            <a:endParaRPr lang="es-ES_tradnl"/>
          </a:p>
        </p:txBody>
      </p:sp>
    </p:spTree>
    <p:extLst>
      <p:ext uri="{BB962C8B-B14F-4D97-AF65-F5344CB8AC3E}">
        <p14:creationId xmlns:p14="http://schemas.microsoft.com/office/powerpoint/2010/main" val="2256730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_tradnl"/>
          </a:p>
        </p:txBody>
      </p:sp>
      <p:sp>
        <p:nvSpPr>
          <p:cNvPr id="3" name="2 Marcador de fecha"/>
          <p:cNvSpPr>
            <a:spLocks noGrp="1"/>
          </p:cNvSpPr>
          <p:nvPr>
            <p:ph type="dt" sz="half" idx="10"/>
          </p:nvPr>
        </p:nvSpPr>
        <p:spPr/>
        <p:txBody>
          <a:bodyPr/>
          <a:lstStyle/>
          <a:p>
            <a:fld id="{F55DEB5F-7158-41AE-B8EC-17682186FE1A}" type="datetimeFigureOut">
              <a:rPr lang="es-ES_tradnl" smtClean="0"/>
              <a:t>16/04/2017</a:t>
            </a:fld>
            <a:endParaRPr lang="es-ES_tradnl"/>
          </a:p>
        </p:txBody>
      </p:sp>
      <p:sp>
        <p:nvSpPr>
          <p:cNvPr id="4" name="3 Marcador de pie de página"/>
          <p:cNvSpPr>
            <a:spLocks noGrp="1"/>
          </p:cNvSpPr>
          <p:nvPr>
            <p:ph type="ftr" sz="quarter" idx="11"/>
          </p:nvPr>
        </p:nvSpPr>
        <p:spPr/>
        <p:txBody>
          <a:bodyPr/>
          <a:lstStyle/>
          <a:p>
            <a:endParaRPr lang="es-ES_tradnl"/>
          </a:p>
        </p:txBody>
      </p:sp>
      <p:sp>
        <p:nvSpPr>
          <p:cNvPr id="5" name="4 Marcador de número de diapositiva"/>
          <p:cNvSpPr>
            <a:spLocks noGrp="1"/>
          </p:cNvSpPr>
          <p:nvPr>
            <p:ph type="sldNum" sz="quarter" idx="12"/>
          </p:nvPr>
        </p:nvSpPr>
        <p:spPr/>
        <p:txBody>
          <a:bodyPr/>
          <a:lstStyle/>
          <a:p>
            <a:fld id="{DA5DE729-DC31-49A8-B64C-CDFC8A199160}" type="slidenum">
              <a:rPr lang="es-ES_tradnl" smtClean="0"/>
              <a:t>‹Nº›</a:t>
            </a:fld>
            <a:endParaRPr lang="es-ES_tradnl"/>
          </a:p>
        </p:txBody>
      </p:sp>
    </p:spTree>
    <p:extLst>
      <p:ext uri="{BB962C8B-B14F-4D97-AF65-F5344CB8AC3E}">
        <p14:creationId xmlns:p14="http://schemas.microsoft.com/office/powerpoint/2010/main" val="3918975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55DEB5F-7158-41AE-B8EC-17682186FE1A}" type="datetimeFigureOut">
              <a:rPr lang="es-ES_tradnl" smtClean="0"/>
              <a:t>16/04/2017</a:t>
            </a:fld>
            <a:endParaRPr lang="es-ES_tradnl"/>
          </a:p>
        </p:txBody>
      </p:sp>
      <p:sp>
        <p:nvSpPr>
          <p:cNvPr id="3" name="2 Marcador de pie de página"/>
          <p:cNvSpPr>
            <a:spLocks noGrp="1"/>
          </p:cNvSpPr>
          <p:nvPr>
            <p:ph type="ftr" sz="quarter" idx="11"/>
          </p:nvPr>
        </p:nvSpPr>
        <p:spPr/>
        <p:txBody>
          <a:bodyPr/>
          <a:lstStyle/>
          <a:p>
            <a:endParaRPr lang="es-ES_tradnl"/>
          </a:p>
        </p:txBody>
      </p:sp>
      <p:sp>
        <p:nvSpPr>
          <p:cNvPr id="4" name="3 Marcador de número de diapositiva"/>
          <p:cNvSpPr>
            <a:spLocks noGrp="1"/>
          </p:cNvSpPr>
          <p:nvPr>
            <p:ph type="sldNum" sz="quarter" idx="12"/>
          </p:nvPr>
        </p:nvSpPr>
        <p:spPr/>
        <p:txBody>
          <a:bodyPr/>
          <a:lstStyle/>
          <a:p>
            <a:fld id="{DA5DE729-DC31-49A8-B64C-CDFC8A199160}" type="slidenum">
              <a:rPr lang="es-ES_tradnl" smtClean="0"/>
              <a:t>‹Nº›</a:t>
            </a:fld>
            <a:endParaRPr lang="es-ES_tradnl"/>
          </a:p>
        </p:txBody>
      </p:sp>
    </p:spTree>
    <p:extLst>
      <p:ext uri="{BB962C8B-B14F-4D97-AF65-F5344CB8AC3E}">
        <p14:creationId xmlns:p14="http://schemas.microsoft.com/office/powerpoint/2010/main" val="4086769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_tradn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55DEB5F-7158-41AE-B8EC-17682186FE1A}" type="datetimeFigureOut">
              <a:rPr lang="es-ES_tradnl" smtClean="0"/>
              <a:t>16/04/2017</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DA5DE729-DC31-49A8-B64C-CDFC8A199160}" type="slidenum">
              <a:rPr lang="es-ES_tradnl" smtClean="0"/>
              <a:t>‹Nº›</a:t>
            </a:fld>
            <a:endParaRPr lang="es-ES_tradnl"/>
          </a:p>
        </p:txBody>
      </p:sp>
    </p:spTree>
    <p:extLst>
      <p:ext uri="{BB962C8B-B14F-4D97-AF65-F5344CB8AC3E}">
        <p14:creationId xmlns:p14="http://schemas.microsoft.com/office/powerpoint/2010/main" val="475930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_tradn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55DEB5F-7158-41AE-B8EC-17682186FE1A}" type="datetimeFigureOut">
              <a:rPr lang="es-ES_tradnl" smtClean="0"/>
              <a:t>16/04/2017</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DA5DE729-DC31-49A8-B64C-CDFC8A199160}" type="slidenum">
              <a:rPr lang="es-ES_tradnl" smtClean="0"/>
              <a:t>‹Nº›</a:t>
            </a:fld>
            <a:endParaRPr lang="es-ES_tradnl"/>
          </a:p>
        </p:txBody>
      </p:sp>
    </p:spTree>
    <p:extLst>
      <p:ext uri="{BB962C8B-B14F-4D97-AF65-F5344CB8AC3E}">
        <p14:creationId xmlns:p14="http://schemas.microsoft.com/office/powerpoint/2010/main" val="883193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_tradn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5DEB5F-7158-41AE-B8EC-17682186FE1A}" type="datetimeFigureOut">
              <a:rPr lang="es-ES_tradnl" smtClean="0"/>
              <a:t>16/04/2017</a:t>
            </a:fld>
            <a:endParaRPr lang="es-ES_tradn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5DE729-DC31-49A8-B64C-CDFC8A199160}" type="slidenum">
              <a:rPr lang="es-ES_tradnl" smtClean="0"/>
              <a:t>‹Nº›</a:t>
            </a:fld>
            <a:endParaRPr lang="es-ES_tradnl"/>
          </a:p>
        </p:txBody>
      </p:sp>
    </p:spTree>
    <p:extLst>
      <p:ext uri="{BB962C8B-B14F-4D97-AF65-F5344CB8AC3E}">
        <p14:creationId xmlns:p14="http://schemas.microsoft.com/office/powerpoint/2010/main" val="30846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371600" y="1052736"/>
            <a:ext cx="6400800" cy="4586064"/>
          </a:xfrm>
        </p:spPr>
        <p:txBody>
          <a:bodyPr/>
          <a:lstStyle/>
          <a:p>
            <a:endParaRPr lang="es-ES_tradnl" dirty="0" smtClean="0"/>
          </a:p>
          <a:p>
            <a:r>
              <a:rPr lang="es-ES_tradnl" sz="4800" dirty="0" smtClean="0">
                <a:solidFill>
                  <a:srgbClr val="00B050"/>
                </a:solidFill>
              </a:rPr>
              <a:t>RENTA 2016</a:t>
            </a:r>
          </a:p>
          <a:p>
            <a:endParaRPr lang="es-ES_tradnl" dirty="0">
              <a:solidFill>
                <a:srgbClr val="00B050"/>
              </a:solidFill>
            </a:endParaRPr>
          </a:p>
          <a:p>
            <a:endParaRPr lang="es-ES_tradnl" dirty="0" smtClean="0">
              <a:solidFill>
                <a:srgbClr val="00B050"/>
              </a:solidFill>
            </a:endParaRPr>
          </a:p>
          <a:p>
            <a:r>
              <a:rPr lang="es-ES_tradnl" dirty="0" smtClean="0">
                <a:solidFill>
                  <a:srgbClr val="00B050"/>
                </a:solidFill>
              </a:rPr>
              <a:t>CLÁUSULA SUELO</a:t>
            </a:r>
          </a:p>
        </p:txBody>
      </p:sp>
    </p:spTree>
    <p:extLst>
      <p:ext uri="{BB962C8B-B14F-4D97-AF65-F5344CB8AC3E}">
        <p14:creationId xmlns:p14="http://schemas.microsoft.com/office/powerpoint/2010/main" val="2695854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340768"/>
            <a:ext cx="8229600" cy="39432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3 Rectángulo"/>
          <p:cNvSpPr/>
          <p:nvPr/>
        </p:nvSpPr>
        <p:spPr>
          <a:xfrm>
            <a:off x="6876256" y="1700808"/>
            <a:ext cx="1440160" cy="1224136"/>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s-ES_tradnl" dirty="0" smtClean="0"/>
              <a:t>Clausula suelo</a:t>
            </a:r>
            <a:endParaRPr lang="es-ES_tradnl" dirty="0"/>
          </a:p>
        </p:txBody>
      </p:sp>
      <p:cxnSp>
        <p:nvCxnSpPr>
          <p:cNvPr id="6" name="5 Conector recto de flecha"/>
          <p:cNvCxnSpPr/>
          <p:nvPr/>
        </p:nvCxnSpPr>
        <p:spPr>
          <a:xfrm flipV="1">
            <a:off x="5508104" y="2492896"/>
            <a:ext cx="1152128" cy="216024"/>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0" name="9 Conector recto de flecha"/>
          <p:cNvCxnSpPr/>
          <p:nvPr/>
        </p:nvCxnSpPr>
        <p:spPr>
          <a:xfrm>
            <a:off x="5796136" y="2132856"/>
            <a:ext cx="1008112" cy="18002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11" name="10 Rectángulo"/>
          <p:cNvSpPr/>
          <p:nvPr/>
        </p:nvSpPr>
        <p:spPr>
          <a:xfrm>
            <a:off x="1475656" y="404664"/>
            <a:ext cx="4392488" cy="57606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ES_tradnl" dirty="0" smtClean="0"/>
              <a:t>Regularización</a:t>
            </a:r>
            <a:endParaRPr lang="es-ES_tradnl" dirty="0"/>
          </a:p>
        </p:txBody>
      </p:sp>
    </p:spTree>
    <p:extLst>
      <p:ext uri="{BB962C8B-B14F-4D97-AF65-F5344CB8AC3E}">
        <p14:creationId xmlns:p14="http://schemas.microsoft.com/office/powerpoint/2010/main" val="1525754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908720"/>
            <a:ext cx="8229600" cy="45807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3 Rectángulo"/>
          <p:cNvSpPr/>
          <p:nvPr/>
        </p:nvSpPr>
        <p:spPr>
          <a:xfrm>
            <a:off x="7308304" y="4869160"/>
            <a:ext cx="1152128" cy="576064"/>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s-ES_tradnl" dirty="0" smtClean="0"/>
              <a:t>marcar</a:t>
            </a:r>
            <a:endParaRPr lang="es-ES_tradnl" dirty="0"/>
          </a:p>
        </p:txBody>
      </p:sp>
    </p:spTree>
    <p:extLst>
      <p:ext uri="{BB962C8B-B14F-4D97-AF65-F5344CB8AC3E}">
        <p14:creationId xmlns:p14="http://schemas.microsoft.com/office/powerpoint/2010/main" val="786936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577483"/>
          </a:xfrm>
        </p:spPr>
        <p:txBody>
          <a:bodyPr>
            <a:noAutofit/>
          </a:bodyPr>
          <a:lstStyle/>
          <a:p>
            <a:pPr marL="0" indent="0" algn="just">
              <a:buNone/>
            </a:pPr>
            <a:r>
              <a:rPr lang="es-ES_tradnl" sz="2400" b="1" dirty="0" smtClean="0"/>
              <a:t>Cláusula suelo: plazo regularización</a:t>
            </a:r>
          </a:p>
          <a:p>
            <a:pPr marL="0" indent="0" algn="just">
              <a:buNone/>
            </a:pPr>
            <a:r>
              <a:rPr lang="es-ES_tradnl" sz="2400" dirty="0" smtClean="0"/>
              <a:t> </a:t>
            </a:r>
            <a:r>
              <a:rPr lang="es-ES_tradnl" sz="2400" b="1" dirty="0" smtClean="0"/>
              <a:t>1. Deducción por vivienda</a:t>
            </a:r>
          </a:p>
          <a:p>
            <a:pPr marL="0" indent="0" algn="just">
              <a:buNone/>
            </a:pPr>
            <a:r>
              <a:rPr lang="es-ES_tradnl" sz="2400" b="1" dirty="0" smtClean="0"/>
              <a:t>a. 2016 Sentencia, laudo o acuerdo</a:t>
            </a:r>
            <a:r>
              <a:rPr lang="es-ES_tradnl" sz="2400" dirty="0" smtClean="0"/>
              <a:t>:</a:t>
            </a:r>
          </a:p>
          <a:p>
            <a:pPr marL="0" indent="0" algn="just">
              <a:buNone/>
            </a:pPr>
            <a:r>
              <a:rPr lang="es-ES_tradnl" sz="2000" dirty="0" smtClean="0"/>
              <a:t>La regularización se realiza en renta 2016.</a:t>
            </a:r>
          </a:p>
          <a:p>
            <a:pPr marL="0" indent="0" algn="just">
              <a:buNone/>
            </a:pPr>
            <a:r>
              <a:rPr lang="es-ES_tradnl" sz="2000" dirty="0" smtClean="0"/>
              <a:t>Como norma general serán de los ejercicios :2012,2013,2014 y 2015. </a:t>
            </a:r>
          </a:p>
          <a:p>
            <a:pPr marL="0" indent="0" algn="just">
              <a:buNone/>
            </a:pPr>
            <a:r>
              <a:rPr lang="es-ES_tradnl" sz="2000" dirty="0" smtClean="0"/>
              <a:t>Pueden ser más ejercicios si interrupción prescripción.</a:t>
            </a:r>
          </a:p>
          <a:p>
            <a:pPr marL="0" indent="0" algn="just">
              <a:buNone/>
            </a:pPr>
            <a:r>
              <a:rPr lang="es-ES_tradnl" sz="2000" dirty="0" smtClean="0"/>
              <a:t>Si hay intereses del año 2016 ya no se tienen en cuenta en la deducción de este ejercicio</a:t>
            </a:r>
            <a:r>
              <a:rPr lang="es-ES_tradnl" sz="2400" dirty="0" smtClean="0"/>
              <a:t>.</a:t>
            </a:r>
            <a:endParaRPr lang="es-ES_tradnl" sz="2400" dirty="0"/>
          </a:p>
          <a:p>
            <a:pPr marL="0" indent="0" algn="just">
              <a:buNone/>
            </a:pPr>
            <a:r>
              <a:rPr lang="es-ES_tradnl" sz="2400" b="1" dirty="0" smtClean="0"/>
              <a:t>b.2017.Sentencia, laudo o acuerdo:</a:t>
            </a:r>
          </a:p>
          <a:p>
            <a:pPr marL="0" indent="0" algn="just">
              <a:buNone/>
            </a:pPr>
            <a:r>
              <a:rPr lang="es-ES_tradnl" sz="2000" dirty="0" smtClean="0"/>
              <a:t>La regularización se realizará en el ejercicio 2017(que se presenta en el 2018).Si la sentencia, laudo o acuerdo es antes de presentar declaración 2016, los intereses ya no se tendrán en cuenta en la renta del 2016</a:t>
            </a:r>
            <a:endParaRPr lang="es-ES_tradnl" sz="20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3300" y="548680"/>
            <a:ext cx="1872209" cy="12458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2584" y="756322"/>
            <a:ext cx="1031584" cy="8305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0221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46857" y="332656"/>
            <a:ext cx="8229600" cy="5793507"/>
          </a:xfrm>
        </p:spPr>
        <p:txBody>
          <a:bodyPr>
            <a:normAutofit fontScale="85000" lnSpcReduction="10000"/>
          </a:bodyPr>
          <a:lstStyle/>
          <a:p>
            <a:r>
              <a:rPr lang="es-ES_tradnl" b="1" dirty="0" smtClean="0"/>
              <a:t>Cláusula suelo. Plazo de regularización</a:t>
            </a:r>
          </a:p>
          <a:p>
            <a:r>
              <a:rPr lang="es-ES_tradnl" b="1" dirty="0" smtClean="0"/>
              <a:t>Gasto deducible:</a:t>
            </a:r>
          </a:p>
          <a:p>
            <a:endParaRPr lang="es-ES_tradnl" b="1" dirty="0"/>
          </a:p>
          <a:p>
            <a:r>
              <a:rPr lang="es-ES_tradnl" b="1" dirty="0" smtClean="0"/>
              <a:t>a. 2016 Sentencia, laudo o acuerdo:</a:t>
            </a:r>
          </a:p>
          <a:p>
            <a:pPr algn="just"/>
            <a:r>
              <a:rPr lang="es-ES_tradnl" sz="2600" dirty="0" smtClean="0"/>
              <a:t>Desde 06-04-2016 hasta 04-04-2017:</a:t>
            </a:r>
          </a:p>
          <a:p>
            <a:pPr algn="just"/>
            <a:r>
              <a:rPr lang="es-ES_tradnl" sz="2600" dirty="0"/>
              <a:t> </a:t>
            </a:r>
            <a:r>
              <a:rPr lang="es-ES_tradnl" sz="2600" dirty="0" smtClean="0"/>
              <a:t>complementarias:2012,2013,2014,2015 antes de fin de plazo de Renta 2016.</a:t>
            </a:r>
          </a:p>
          <a:p>
            <a:pPr algn="just"/>
            <a:r>
              <a:rPr lang="es-ES_tradnl" sz="2600" dirty="0" smtClean="0"/>
              <a:t>En el 2016 ya no se tienen en cuenta los intereses para deducir.</a:t>
            </a:r>
          </a:p>
          <a:p>
            <a:pPr algn="just"/>
            <a:r>
              <a:rPr lang="es-ES_tradnl" sz="3300" b="1" dirty="0" smtClean="0"/>
              <a:t>b.2017.Sentencia, laudo o acuerdo:</a:t>
            </a:r>
          </a:p>
          <a:p>
            <a:pPr algn="just"/>
            <a:r>
              <a:rPr lang="es-ES_tradnl" sz="2600" dirty="0" smtClean="0"/>
              <a:t>Después del 04042017:</a:t>
            </a:r>
          </a:p>
          <a:p>
            <a:pPr algn="just"/>
            <a:r>
              <a:rPr lang="es-ES_tradnl" sz="2600" dirty="0" smtClean="0"/>
              <a:t>Deberá presentar declaración complementarias:2013,2014,2015 y 2016 en el plazo de presentación de renta 2017.</a:t>
            </a:r>
          </a:p>
          <a:p>
            <a:pPr algn="just"/>
            <a:r>
              <a:rPr lang="es-ES" sz="2600" dirty="0"/>
              <a:t>En el 2016 ya no se tienen en cuenta los intereses para deducir</a:t>
            </a:r>
            <a:endParaRPr lang="es-ES_tradnl" sz="26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8304" y="812622"/>
            <a:ext cx="1152129" cy="7666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8104" y="908720"/>
            <a:ext cx="962025"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23954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505475"/>
          </a:xfrm>
        </p:spPr>
        <p:txBody>
          <a:bodyPr/>
          <a:lstStyle/>
          <a:p>
            <a:r>
              <a:rPr lang="es-ES_tradnl" b="1" dirty="0" smtClean="0"/>
              <a:t>Cláusula suelo: rectificación de autoliquidación:</a:t>
            </a:r>
          </a:p>
          <a:p>
            <a:r>
              <a:rPr lang="es-ES_tradnl" dirty="0" smtClean="0"/>
              <a:t>Si el contribuyente regularizó dichas cantidades como consecuencia de sentencia anterior:</a:t>
            </a:r>
          </a:p>
          <a:p>
            <a:pPr lvl="1"/>
            <a:r>
              <a:rPr lang="es-ES_tradnl" dirty="0" smtClean="0"/>
              <a:t>Puede  solicitar rectificación de sus autoliquidaciones para:</a:t>
            </a:r>
          </a:p>
          <a:p>
            <a:pPr lvl="2"/>
            <a:r>
              <a:rPr lang="es-ES_tradnl" dirty="0" smtClean="0"/>
              <a:t>Devolución de los intereses de demora satisfechos</a:t>
            </a:r>
          </a:p>
          <a:p>
            <a:pPr lvl="2"/>
            <a:r>
              <a:rPr lang="es-ES_tradnl" dirty="0" smtClean="0"/>
              <a:t>Modificación de los intereses indemnizatorios declarados como ganancia patrimonial.</a:t>
            </a:r>
          </a:p>
          <a:p>
            <a:pPr lvl="1"/>
            <a:endParaRPr lang="es-ES_tradnl" dirty="0"/>
          </a:p>
        </p:txBody>
      </p:sp>
    </p:spTree>
    <p:extLst>
      <p:ext uri="{BB962C8B-B14F-4D97-AF65-F5344CB8AC3E}">
        <p14:creationId xmlns:p14="http://schemas.microsoft.com/office/powerpoint/2010/main" val="2444486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721499"/>
          </a:xfrm>
        </p:spPr>
        <p:txBody>
          <a:bodyPr/>
          <a:lstStyle/>
          <a:p>
            <a:r>
              <a:rPr lang="es-ES_tradnl" dirty="0" smtClean="0"/>
              <a:t>Cláusula suelo:</a:t>
            </a:r>
            <a:endParaRPr lang="es-ES_tradnl" dirty="0"/>
          </a:p>
        </p:txBody>
      </p:sp>
      <p:sp>
        <p:nvSpPr>
          <p:cNvPr id="4" name="3 Rectángulo"/>
          <p:cNvSpPr/>
          <p:nvPr/>
        </p:nvSpPr>
        <p:spPr>
          <a:xfrm>
            <a:off x="1187624" y="1052736"/>
            <a:ext cx="5756691" cy="36004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s-ES_tradnl" dirty="0" smtClean="0"/>
              <a:t>Sólo regularización</a:t>
            </a:r>
            <a:endParaRPr lang="es-ES_tradnl" dirty="0"/>
          </a:p>
        </p:txBody>
      </p:sp>
      <p:sp>
        <p:nvSpPr>
          <p:cNvPr id="5" name="4 Rectángulo"/>
          <p:cNvSpPr/>
          <p:nvPr/>
        </p:nvSpPr>
        <p:spPr>
          <a:xfrm>
            <a:off x="1259632" y="2492896"/>
            <a:ext cx="1800200" cy="1584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Deducción V. H</a:t>
            </a:r>
            <a:endParaRPr lang="es-ES_tradnl" dirty="0"/>
          </a:p>
        </p:txBody>
      </p:sp>
      <p:sp>
        <p:nvSpPr>
          <p:cNvPr id="6" name="5 Rectángulo"/>
          <p:cNvSpPr/>
          <p:nvPr/>
        </p:nvSpPr>
        <p:spPr>
          <a:xfrm>
            <a:off x="3237877" y="2492896"/>
            <a:ext cx="1656184" cy="1584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Gasto deducible</a:t>
            </a:r>
            <a:endParaRPr lang="es-ES_tradnl" dirty="0"/>
          </a:p>
        </p:txBody>
      </p:sp>
      <p:sp>
        <p:nvSpPr>
          <p:cNvPr id="9" name="8 Rectángulo"/>
          <p:cNvSpPr/>
          <p:nvPr/>
        </p:nvSpPr>
        <p:spPr>
          <a:xfrm>
            <a:off x="5220072" y="2492896"/>
            <a:ext cx="1872208" cy="1584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Condena a costas al banco</a:t>
            </a:r>
            <a:endParaRPr lang="es-ES_tradnl" dirty="0"/>
          </a:p>
        </p:txBody>
      </p:sp>
    </p:spTree>
    <p:extLst>
      <p:ext uri="{BB962C8B-B14F-4D97-AF65-F5344CB8AC3E}">
        <p14:creationId xmlns:p14="http://schemas.microsoft.com/office/powerpoint/2010/main" val="91595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lstStyle/>
          <a:p>
            <a:r>
              <a:rPr lang="es-ES_tradnl" b="1" dirty="0" smtClean="0"/>
              <a:t>Cláusula suelo:</a:t>
            </a:r>
            <a:endParaRPr lang="es-ES_tradnl" b="1" dirty="0"/>
          </a:p>
        </p:txBody>
      </p:sp>
      <p:sp>
        <p:nvSpPr>
          <p:cNvPr id="4" name="3 Rectángulo"/>
          <p:cNvSpPr/>
          <p:nvPr/>
        </p:nvSpPr>
        <p:spPr>
          <a:xfrm>
            <a:off x="1475656" y="1412776"/>
            <a:ext cx="5760640" cy="43204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s-ES_tradnl" dirty="0" smtClean="0"/>
              <a:t>No constituye renta</a:t>
            </a:r>
            <a:endParaRPr lang="es-ES_tradnl" dirty="0"/>
          </a:p>
        </p:txBody>
      </p:sp>
      <p:sp>
        <p:nvSpPr>
          <p:cNvPr id="5" name="4 Rectángulo"/>
          <p:cNvSpPr/>
          <p:nvPr/>
        </p:nvSpPr>
        <p:spPr>
          <a:xfrm>
            <a:off x="1481567" y="2132856"/>
            <a:ext cx="1872208" cy="201622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ES_tradnl" dirty="0" smtClean="0"/>
              <a:t>El interés legal</a:t>
            </a:r>
            <a:endParaRPr lang="es-ES_tradnl" dirty="0"/>
          </a:p>
        </p:txBody>
      </p:sp>
      <p:sp>
        <p:nvSpPr>
          <p:cNvPr id="6" name="5 Rectángulo"/>
          <p:cNvSpPr/>
          <p:nvPr/>
        </p:nvSpPr>
        <p:spPr>
          <a:xfrm>
            <a:off x="4067944" y="2132856"/>
            <a:ext cx="2520280" cy="201622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s-ES_tradnl" dirty="0" smtClean="0"/>
              <a:t>La diferencia entre intereses cargados con cláusula y los que efectivamente debieron aplicarse</a:t>
            </a:r>
            <a:endParaRPr lang="es-ES_tradnl" dirty="0"/>
          </a:p>
        </p:txBody>
      </p:sp>
      <p:sp>
        <p:nvSpPr>
          <p:cNvPr id="8" name="7 Rectángulo"/>
          <p:cNvSpPr/>
          <p:nvPr/>
        </p:nvSpPr>
        <p:spPr>
          <a:xfrm>
            <a:off x="4355976" y="4581128"/>
            <a:ext cx="1152128" cy="504056"/>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s-ES_tradnl" dirty="0" smtClean="0"/>
              <a:t>excepto</a:t>
            </a:r>
            <a:endParaRPr lang="es-ES_tradnl" dirty="0"/>
          </a:p>
        </p:txBody>
      </p:sp>
      <p:sp>
        <p:nvSpPr>
          <p:cNvPr id="9" name="8 Abrir llave"/>
          <p:cNvSpPr/>
          <p:nvPr/>
        </p:nvSpPr>
        <p:spPr>
          <a:xfrm>
            <a:off x="5724128" y="4293096"/>
            <a:ext cx="45719" cy="100811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sp>
        <p:nvSpPr>
          <p:cNvPr id="10" name="9 Rectángulo"/>
          <p:cNvSpPr/>
          <p:nvPr/>
        </p:nvSpPr>
        <p:spPr>
          <a:xfrm>
            <a:off x="5940152" y="4365104"/>
            <a:ext cx="1008112" cy="36004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s-ES_tradnl" dirty="0" smtClean="0"/>
              <a:t>VH</a:t>
            </a:r>
            <a:endParaRPr lang="es-ES_tradnl" dirty="0"/>
          </a:p>
        </p:txBody>
      </p:sp>
      <p:sp>
        <p:nvSpPr>
          <p:cNvPr id="11" name="10 Rectángulo"/>
          <p:cNvSpPr/>
          <p:nvPr/>
        </p:nvSpPr>
        <p:spPr>
          <a:xfrm>
            <a:off x="5940152" y="4941168"/>
            <a:ext cx="1008112" cy="288032"/>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s-ES_tradnl" dirty="0" err="1" smtClean="0"/>
              <a:t>Gto</a:t>
            </a:r>
            <a:r>
              <a:rPr lang="es-ES_tradnl" dirty="0" smtClean="0"/>
              <a:t> </a:t>
            </a:r>
            <a:r>
              <a:rPr lang="es-ES_tradnl" dirty="0" err="1" smtClean="0"/>
              <a:t>ded</a:t>
            </a:r>
            <a:r>
              <a:rPr lang="es-ES_tradnl" dirty="0" smtClean="0"/>
              <a:t>.</a:t>
            </a:r>
            <a:endParaRPr lang="es-ES_tradnl" dirty="0"/>
          </a:p>
        </p:txBody>
      </p:sp>
      <p:cxnSp>
        <p:nvCxnSpPr>
          <p:cNvPr id="13" name="12 Conector recto de flecha"/>
          <p:cNvCxnSpPr/>
          <p:nvPr/>
        </p:nvCxnSpPr>
        <p:spPr>
          <a:xfrm>
            <a:off x="4788024" y="4149080"/>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70838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lstStyle/>
          <a:p>
            <a:r>
              <a:rPr lang="es-ES_tradnl" b="1" dirty="0" smtClean="0"/>
              <a:t>Supuestos devolución cláusula suelo</a:t>
            </a:r>
            <a:r>
              <a:rPr lang="es-ES_tradnl" dirty="0" smtClean="0"/>
              <a:t>:</a:t>
            </a:r>
          </a:p>
          <a:p>
            <a:r>
              <a:rPr lang="es-ES_tradnl" sz="2400" dirty="0" smtClean="0"/>
              <a:t>Sr. X deducción adquisición Vivienda 2014</a:t>
            </a:r>
          </a:p>
          <a:p>
            <a:r>
              <a:rPr lang="es-ES_tradnl" sz="2400" dirty="0" smtClean="0"/>
              <a:t>Base deducción 9040 euros.</a:t>
            </a:r>
          </a:p>
          <a:p>
            <a:r>
              <a:rPr lang="es-ES_tradnl" sz="2400" dirty="0" smtClean="0"/>
              <a:t>Capital + intereses:15.000 euros.</a:t>
            </a:r>
          </a:p>
          <a:p>
            <a:r>
              <a:rPr lang="es-ES_tradnl" sz="2400" dirty="0" smtClean="0"/>
              <a:t>Intereses devueltos: 3.000</a:t>
            </a:r>
          </a:p>
          <a:p>
            <a:pPr marL="0" indent="0">
              <a:buNone/>
            </a:pPr>
            <a:r>
              <a:rPr lang="es-ES_tradnl" sz="2400" dirty="0" smtClean="0"/>
              <a:t> </a:t>
            </a:r>
            <a:r>
              <a:rPr lang="es-ES_tradnl" sz="2400" b="1" dirty="0" smtClean="0"/>
              <a:t>Cuestiones:</a:t>
            </a:r>
            <a:r>
              <a:rPr lang="es-ES_tradnl" sz="2400" b="1" dirty="0" smtClean="0"/>
              <a:t>	</a:t>
            </a:r>
          </a:p>
          <a:p>
            <a:pPr marL="0" indent="0">
              <a:buNone/>
            </a:pPr>
            <a:r>
              <a:rPr lang="es-ES_tradnl" sz="2400" b="1" dirty="0"/>
              <a:t>	</a:t>
            </a:r>
            <a:r>
              <a:rPr lang="es-ES_tradnl" sz="2400" b="1" dirty="0" smtClean="0"/>
              <a:t>1. indique si el Sr. X debe regularizar su 	situación 	tributaria.</a:t>
            </a:r>
          </a:p>
          <a:p>
            <a:pPr marL="0" indent="0">
              <a:buNone/>
            </a:pPr>
            <a:r>
              <a:rPr lang="es-ES_tradnl" sz="2400" b="1" dirty="0" smtClean="0"/>
              <a:t>	2. Indique el procedimiento y plazo.</a:t>
            </a:r>
            <a:endParaRPr lang="es-ES_tradnl" sz="2400" b="1" dirty="0"/>
          </a:p>
        </p:txBody>
      </p:sp>
    </p:spTree>
    <p:extLst>
      <p:ext uri="{BB962C8B-B14F-4D97-AF65-F5344CB8AC3E}">
        <p14:creationId xmlns:p14="http://schemas.microsoft.com/office/powerpoint/2010/main" val="42686317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577483"/>
          </a:xfrm>
        </p:spPr>
        <p:txBody>
          <a:bodyPr/>
          <a:lstStyle/>
          <a:p>
            <a:r>
              <a:rPr lang="es-ES_tradnl" b="1" dirty="0" smtClean="0"/>
              <a:t>Supuesto de devolución de clausula suelo:</a:t>
            </a:r>
          </a:p>
          <a:p>
            <a:r>
              <a:rPr lang="es-ES_tradnl" sz="2800" dirty="0" smtClean="0"/>
              <a:t>Sr. X Deducción vivienda habitual año2014</a:t>
            </a:r>
          </a:p>
          <a:p>
            <a:r>
              <a:rPr lang="es-ES_tradnl" sz="2800" dirty="0"/>
              <a:t> </a:t>
            </a:r>
            <a:r>
              <a:rPr lang="es-ES_tradnl" sz="2800" dirty="0" smtClean="0"/>
              <a:t>Base de deducción 9040 euros.</a:t>
            </a:r>
          </a:p>
          <a:p>
            <a:r>
              <a:rPr lang="es-ES_tradnl" sz="2800" dirty="0" smtClean="0"/>
              <a:t>Capital + intereses:  9040 euros.</a:t>
            </a:r>
          </a:p>
          <a:p>
            <a:r>
              <a:rPr lang="es-ES_tradnl" sz="2800" b="1" dirty="0" smtClean="0"/>
              <a:t>Intereses devueltos:2.000 euros</a:t>
            </a:r>
            <a:r>
              <a:rPr lang="es-ES_tradnl" sz="2800" b="1" dirty="0" smtClean="0"/>
              <a:t>.</a:t>
            </a:r>
          </a:p>
          <a:p>
            <a:r>
              <a:rPr lang="es-ES_tradnl" sz="2800" b="1" dirty="0" smtClean="0"/>
              <a:t>Cuestiones:</a:t>
            </a:r>
          </a:p>
          <a:p>
            <a:pPr lvl="1"/>
            <a:r>
              <a:rPr lang="es-ES_tradnl" sz="2400" b="1" dirty="0" smtClean="0"/>
              <a:t>1.Señale si el Sr. X debe regularizar su situación tributaria.</a:t>
            </a:r>
          </a:p>
          <a:p>
            <a:pPr lvl="1"/>
            <a:r>
              <a:rPr lang="es-ES_tradnl" sz="2400" b="1" dirty="0" smtClean="0"/>
              <a:t>2.Señale plazo y modo.</a:t>
            </a:r>
          </a:p>
          <a:p>
            <a:pPr lvl="1"/>
            <a:r>
              <a:rPr lang="es-ES_tradnl" sz="2400" b="1" dirty="0" smtClean="0"/>
              <a:t>3.Si se tratar de gastos de capital inmobiliario explique el procedimiento.</a:t>
            </a:r>
            <a:endParaRPr lang="es-ES_tradnl" sz="2400" b="1" dirty="0" smtClean="0"/>
          </a:p>
        </p:txBody>
      </p:sp>
    </p:spTree>
    <p:extLst>
      <p:ext uri="{BB962C8B-B14F-4D97-AF65-F5344CB8AC3E}">
        <p14:creationId xmlns:p14="http://schemas.microsoft.com/office/powerpoint/2010/main" val="24102464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lstStyle/>
          <a:p>
            <a:r>
              <a:rPr lang="es-ES_tradnl" b="1" dirty="0" smtClean="0"/>
              <a:t>Supuesto de devolución cláusula suelo:</a:t>
            </a:r>
          </a:p>
          <a:p>
            <a:r>
              <a:rPr lang="es-ES_tradnl" sz="2400" dirty="0" smtClean="0"/>
              <a:t>Sr. X Renta 2014 deducción vivienda.</a:t>
            </a:r>
          </a:p>
          <a:p>
            <a:r>
              <a:rPr lang="es-ES_tradnl" sz="2400" dirty="0" smtClean="0"/>
              <a:t>En el 2016 percibe 3.000 euros que destina a amortizar capital en el 2016.</a:t>
            </a:r>
          </a:p>
          <a:p>
            <a:r>
              <a:rPr lang="es-ES_tradnl" sz="2400" dirty="0" smtClean="0"/>
              <a:t>Intereses + capital amortizado en el 2016 fueron  8.000(pagados 5.000</a:t>
            </a:r>
            <a:r>
              <a:rPr lang="es-ES_tradnl" sz="2400" dirty="0" smtClean="0"/>
              <a:t>).</a:t>
            </a:r>
          </a:p>
          <a:p>
            <a:r>
              <a:rPr lang="es-ES_tradnl" sz="2400" b="1" dirty="0" smtClean="0"/>
              <a:t>Cuestiones:</a:t>
            </a:r>
          </a:p>
          <a:p>
            <a:pPr lvl="1"/>
            <a:r>
              <a:rPr lang="es-ES_tradnl" sz="2000" b="1" dirty="0" smtClean="0"/>
              <a:t>1. Señale si el Sr. X debe regularizar su situación.</a:t>
            </a:r>
          </a:p>
          <a:p>
            <a:pPr lvl="1"/>
            <a:r>
              <a:rPr lang="es-ES_tradnl" sz="2000" b="1" dirty="0" smtClean="0"/>
              <a:t>2. Señale la cantidad que origina el derecho a deducción en el ejercicio 2016</a:t>
            </a:r>
            <a:r>
              <a:rPr lang="es-ES_tradnl" sz="2000" dirty="0" smtClean="0"/>
              <a:t>.</a:t>
            </a:r>
            <a:endParaRPr lang="es-ES_tradnl" sz="2000" dirty="0" smtClean="0"/>
          </a:p>
        </p:txBody>
      </p:sp>
    </p:spTree>
    <p:extLst>
      <p:ext uri="{BB962C8B-B14F-4D97-AF65-F5344CB8AC3E}">
        <p14:creationId xmlns:p14="http://schemas.microsoft.com/office/powerpoint/2010/main" val="4205204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577483"/>
          </a:xfrm>
        </p:spPr>
        <p:txBody>
          <a:bodyPr>
            <a:normAutofit lnSpcReduction="10000"/>
          </a:bodyPr>
          <a:lstStyle/>
          <a:p>
            <a:r>
              <a:rPr lang="es-ES_tradnl" b="1" dirty="0" smtClean="0"/>
              <a:t>Devolución cláusula suelo</a:t>
            </a:r>
            <a:r>
              <a:rPr lang="es-ES_tradnl" dirty="0" smtClean="0"/>
              <a:t>:</a:t>
            </a:r>
          </a:p>
          <a:p>
            <a:r>
              <a:rPr lang="es-ES_tradnl" b="1" dirty="0" smtClean="0"/>
              <a:t>RDL1/2017. Nueva disposición adicional 45ªLIRPF</a:t>
            </a:r>
            <a:r>
              <a:rPr lang="es-ES_tradnl" dirty="0" smtClean="0"/>
              <a:t>.</a:t>
            </a:r>
          </a:p>
          <a:p>
            <a:r>
              <a:rPr lang="es-ES_tradnl" dirty="0" smtClean="0"/>
              <a:t>Aplicable a todas las cantidades objeto de devolución por aplicación de las clausulas suelo:</a:t>
            </a:r>
          </a:p>
          <a:p>
            <a:r>
              <a:rPr lang="es-ES_tradnl" dirty="0" smtClean="0"/>
              <a:t>reconocidas por este procedimiento extrajudicial </a:t>
            </a:r>
          </a:p>
          <a:p>
            <a:r>
              <a:rPr lang="es-ES_tradnl" dirty="0" smtClean="0"/>
              <a:t> por cumplimiento de sentencias o laudos arbitrales correspondientes a ejercicios no prescritos.</a:t>
            </a:r>
            <a:endParaRPr lang="es-ES_tradnl" dirty="0"/>
          </a:p>
        </p:txBody>
      </p:sp>
    </p:spTree>
    <p:extLst>
      <p:ext uri="{BB962C8B-B14F-4D97-AF65-F5344CB8AC3E}">
        <p14:creationId xmlns:p14="http://schemas.microsoft.com/office/powerpoint/2010/main" val="2739490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lstStyle/>
          <a:p>
            <a:r>
              <a:rPr lang="es-ES_tradnl" b="1" dirty="0" smtClean="0"/>
              <a:t>Devolución Cláusulas suelo II</a:t>
            </a:r>
            <a:r>
              <a:rPr lang="es-ES_tradnl" dirty="0" smtClean="0"/>
              <a:t>:</a:t>
            </a:r>
          </a:p>
          <a:p>
            <a:r>
              <a:rPr lang="es-ES_tradnl" b="1" dirty="0" smtClean="0"/>
              <a:t>La devolución de la diferencia entre los intereses </a:t>
            </a:r>
            <a:r>
              <a:rPr lang="es-ES_tradnl" dirty="0" smtClean="0"/>
              <a:t>que fueron cargados al aplicarse la cláusula suelo y los que efectivamente hubiera debido aplicarse:</a:t>
            </a:r>
          </a:p>
          <a:p>
            <a:endParaRPr lang="es-ES_tradnl" dirty="0"/>
          </a:p>
          <a:p>
            <a:r>
              <a:rPr lang="es-ES_tradnl" b="1" dirty="0" smtClean="0"/>
              <a:t>Los intereses indemnizatorios</a:t>
            </a:r>
            <a:r>
              <a:rPr lang="es-ES_tradnl" dirty="0" smtClean="0"/>
              <a:t>(interés legal percibido sobre las cantidades pagadas en exceso)</a:t>
            </a:r>
          </a:p>
          <a:p>
            <a:endParaRPr lang="es-ES_tradnl" dirty="0"/>
          </a:p>
        </p:txBody>
      </p:sp>
      <p:sp>
        <p:nvSpPr>
          <p:cNvPr id="4" name="3 Rectángulo"/>
          <p:cNvSpPr/>
          <p:nvPr/>
        </p:nvSpPr>
        <p:spPr>
          <a:xfrm>
            <a:off x="1259632" y="3284984"/>
            <a:ext cx="4752528" cy="432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S_tradnl" dirty="0" smtClean="0"/>
              <a:t>No constituye renta sujeta al impuesto.</a:t>
            </a:r>
            <a:endParaRPr lang="es-ES_tradnl" dirty="0"/>
          </a:p>
        </p:txBody>
      </p:sp>
      <p:sp>
        <p:nvSpPr>
          <p:cNvPr id="5" name="4 Rectángulo"/>
          <p:cNvSpPr/>
          <p:nvPr/>
        </p:nvSpPr>
        <p:spPr>
          <a:xfrm>
            <a:off x="1259632" y="5517232"/>
            <a:ext cx="4896544" cy="36004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ES_tradnl" dirty="0" smtClean="0"/>
              <a:t>No constituyen renta sujeta al impuesto.</a:t>
            </a:r>
            <a:endParaRPr lang="es-ES_tradnl" dirty="0"/>
          </a:p>
        </p:txBody>
      </p:sp>
    </p:spTree>
    <p:extLst>
      <p:ext uri="{BB962C8B-B14F-4D97-AF65-F5344CB8AC3E}">
        <p14:creationId xmlns:p14="http://schemas.microsoft.com/office/powerpoint/2010/main" val="3227940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normAutofit fontScale="92500" lnSpcReduction="10000"/>
          </a:bodyPr>
          <a:lstStyle/>
          <a:p>
            <a:r>
              <a:rPr lang="es-ES_tradnl" b="1" dirty="0" smtClean="0"/>
              <a:t>Cláusula suelo III: devolución de cantidades que formaron parte de la deducción por adquisición de vivienda habitual</a:t>
            </a:r>
            <a:r>
              <a:rPr lang="es-ES_tradnl" dirty="0" smtClean="0"/>
              <a:t>.</a:t>
            </a:r>
          </a:p>
          <a:p>
            <a:pPr lvl="1"/>
            <a:r>
              <a:rPr lang="es-ES_tradnl" dirty="0" smtClean="0"/>
              <a:t>Por esas cantidades se ha perdido el derecho a la deducción.</a:t>
            </a:r>
          </a:p>
          <a:p>
            <a:pPr lvl="1"/>
            <a:r>
              <a:rPr lang="es-ES_tradnl" dirty="0" smtClean="0"/>
              <a:t>Se deberá sumar a la cuota líquida devengada en el ejercicio del acuerdo.</a:t>
            </a:r>
          </a:p>
          <a:p>
            <a:pPr lvl="1"/>
            <a:r>
              <a:rPr lang="es-ES_tradnl" dirty="0" smtClean="0"/>
              <a:t>Sólo las cantidades indebidamente deducidas en ejercicios no prescritos.</a:t>
            </a:r>
          </a:p>
          <a:p>
            <a:pPr lvl="1"/>
            <a:r>
              <a:rPr lang="es-ES_tradnl" dirty="0" smtClean="0"/>
              <a:t>No se incluyen los interese de demora</a:t>
            </a:r>
          </a:p>
          <a:p>
            <a:pPr lvl="1"/>
            <a:r>
              <a:rPr lang="es-ES_tradnl" b="1" dirty="0" smtClean="0"/>
              <a:t>Si las cantidades se destinan a minorar el principal </a:t>
            </a:r>
            <a:r>
              <a:rPr lang="es-ES_tradnl" dirty="0" smtClean="0"/>
              <a:t>del préstamo pendiente de amortizar en el momento del acuerdo:</a:t>
            </a:r>
          </a:p>
          <a:p>
            <a:pPr lvl="1"/>
            <a:endParaRPr lang="es-ES_tradnl" dirty="0" smtClean="0"/>
          </a:p>
          <a:p>
            <a:pPr lvl="1"/>
            <a:endParaRPr lang="es-ES_tradnl" dirty="0"/>
          </a:p>
        </p:txBody>
      </p:sp>
      <p:sp>
        <p:nvSpPr>
          <p:cNvPr id="4" name="3 Rectángulo"/>
          <p:cNvSpPr/>
          <p:nvPr/>
        </p:nvSpPr>
        <p:spPr>
          <a:xfrm>
            <a:off x="3563888" y="5687149"/>
            <a:ext cx="3168352" cy="288032"/>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s-ES_tradnl" dirty="0" smtClean="0"/>
              <a:t>No regularización.</a:t>
            </a:r>
            <a:endParaRPr lang="es-ES_tradnl" dirty="0"/>
          </a:p>
        </p:txBody>
      </p:sp>
    </p:spTree>
    <p:extLst>
      <p:ext uri="{BB962C8B-B14F-4D97-AF65-F5344CB8AC3E}">
        <p14:creationId xmlns:p14="http://schemas.microsoft.com/office/powerpoint/2010/main" val="42074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505475"/>
          </a:xfrm>
        </p:spPr>
        <p:txBody>
          <a:bodyPr/>
          <a:lstStyle/>
          <a:p>
            <a:r>
              <a:rPr lang="es-ES_tradnl" b="1" dirty="0" smtClean="0"/>
              <a:t>Devolución Clausula suelo IV : Devolución de cantidades que tuvieron la consideración de gasto deducible en ejercicios anteriores y no prescrit</a:t>
            </a:r>
            <a:r>
              <a:rPr lang="es-ES_tradnl" dirty="0" smtClean="0"/>
              <a:t>os:</a:t>
            </a:r>
          </a:p>
          <a:p>
            <a:pPr lvl="1"/>
            <a:r>
              <a:rPr lang="es-ES_tradnl" dirty="0" smtClean="0"/>
              <a:t>Ejemplo: inmuebles arrendados o actividad económica.</a:t>
            </a:r>
          </a:p>
          <a:p>
            <a:pPr lvl="1"/>
            <a:r>
              <a:rPr lang="es-ES_tradnl" dirty="0" smtClean="0"/>
              <a:t>Se </a:t>
            </a:r>
            <a:r>
              <a:rPr lang="es-ES_tradnl" b="1" dirty="0" smtClean="0"/>
              <a:t>presentará declaración complementaria </a:t>
            </a:r>
            <a:r>
              <a:rPr lang="es-ES_tradnl" dirty="0" smtClean="0"/>
              <a:t>en el plazo que media desde la fecha del acuerdo hasta la finalización del siguiente plazo de declaración.</a:t>
            </a:r>
          </a:p>
          <a:p>
            <a:pPr lvl="1"/>
            <a:endParaRPr lang="es-ES_tradnl" dirty="0" smtClean="0"/>
          </a:p>
          <a:p>
            <a:pPr marL="457200" lvl="1" indent="0">
              <a:buNone/>
            </a:pPr>
            <a:endParaRPr lang="es-ES_tradnl" dirty="0"/>
          </a:p>
        </p:txBody>
      </p:sp>
      <p:sp>
        <p:nvSpPr>
          <p:cNvPr id="4" name="3 Rectángulo"/>
          <p:cNvSpPr/>
          <p:nvPr/>
        </p:nvSpPr>
        <p:spPr>
          <a:xfrm>
            <a:off x="1331640" y="4869160"/>
            <a:ext cx="6912768"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Sin sanción, ni recargos ni intereses si regulariza en el plazo.</a:t>
            </a:r>
            <a:endParaRPr lang="es-ES_tradnl" dirty="0"/>
          </a:p>
        </p:txBody>
      </p:sp>
    </p:spTree>
    <p:extLst>
      <p:ext uri="{BB962C8B-B14F-4D97-AF65-F5344CB8AC3E}">
        <p14:creationId xmlns:p14="http://schemas.microsoft.com/office/powerpoint/2010/main" val="1348552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43608" y="764704"/>
            <a:ext cx="6943850" cy="53614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4 Rectángulo"/>
          <p:cNvSpPr/>
          <p:nvPr/>
        </p:nvSpPr>
        <p:spPr>
          <a:xfrm>
            <a:off x="7452320" y="1052736"/>
            <a:ext cx="50405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ojo</a:t>
            </a:r>
            <a:endParaRPr lang="es-ES_tradnl" dirty="0"/>
          </a:p>
        </p:txBody>
      </p:sp>
    </p:spTree>
    <p:extLst>
      <p:ext uri="{BB962C8B-B14F-4D97-AF65-F5344CB8AC3E}">
        <p14:creationId xmlns:p14="http://schemas.microsoft.com/office/powerpoint/2010/main" val="4056499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577483"/>
          </a:xfrm>
        </p:spPr>
        <p:txBody>
          <a:bodyPr/>
          <a:lstStyle/>
          <a:p>
            <a:r>
              <a:rPr lang="es-ES_tradnl" b="1" dirty="0" smtClean="0"/>
              <a:t>Cláusulas suelo V: Se condena al banco a costas judiciales</a:t>
            </a:r>
            <a:r>
              <a:rPr lang="es-ES_tradnl" dirty="0" smtClean="0"/>
              <a:t>:</a:t>
            </a:r>
            <a:endParaRPr lang="es-ES_tradnl" dirty="0"/>
          </a:p>
        </p:txBody>
      </p:sp>
      <p:sp>
        <p:nvSpPr>
          <p:cNvPr id="4" name="3 Rectángulo"/>
          <p:cNvSpPr/>
          <p:nvPr/>
        </p:nvSpPr>
        <p:spPr>
          <a:xfrm>
            <a:off x="1691680" y="1916832"/>
            <a:ext cx="4392488" cy="50405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s-ES_tradnl" dirty="0" smtClean="0"/>
              <a:t>Es ganancia patrimonial que se integra en la BIG</a:t>
            </a:r>
            <a:endParaRPr lang="es-ES_tradnl" dirty="0"/>
          </a:p>
        </p:txBody>
      </p:sp>
      <p:sp>
        <p:nvSpPr>
          <p:cNvPr id="5" name="4 Rectángulo"/>
          <p:cNvSpPr/>
          <p:nvPr/>
        </p:nvSpPr>
        <p:spPr>
          <a:xfrm>
            <a:off x="2885234" y="2852936"/>
            <a:ext cx="2232248" cy="864096"/>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ES_tradnl" dirty="0" smtClean="0"/>
              <a:t>Casilla 269</a:t>
            </a:r>
            <a:endParaRPr lang="es-ES_tradnl" dirty="0"/>
          </a:p>
        </p:txBody>
      </p:sp>
    </p:spTree>
    <p:extLst>
      <p:ext uri="{BB962C8B-B14F-4D97-AF65-F5344CB8AC3E}">
        <p14:creationId xmlns:p14="http://schemas.microsoft.com/office/powerpoint/2010/main" val="480392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548680"/>
            <a:ext cx="8229600" cy="5400600"/>
          </a:xfrm>
        </p:spPr>
        <p:txBody>
          <a:bodyPr/>
          <a:lstStyle/>
          <a:p>
            <a:r>
              <a:rPr lang="es-ES_tradnl" dirty="0" smtClean="0"/>
              <a:t>Cláusula suelo VI: Resumen</a:t>
            </a:r>
          </a:p>
          <a:p>
            <a:endParaRPr lang="es-ES_tradnl"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2663" y="1828800"/>
            <a:ext cx="4638675" cy="3200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55213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577483"/>
          </a:xfrm>
        </p:spPr>
        <p:txBody>
          <a:bodyPr>
            <a:noAutofit/>
          </a:bodyPr>
          <a:lstStyle/>
          <a:p>
            <a:r>
              <a:rPr lang="es-ES_tradnl" sz="2400" b="1" dirty="0" smtClean="0"/>
              <a:t>Cláusula Suelo VII: Declaración informativa</a:t>
            </a:r>
          </a:p>
          <a:p>
            <a:r>
              <a:rPr lang="es-ES_tradnl" sz="2400" b="1" dirty="0" smtClean="0"/>
              <a:t>Modelo 181:</a:t>
            </a:r>
          </a:p>
          <a:p>
            <a:pPr lvl="1"/>
            <a:r>
              <a:rPr lang="es-ES_tradnl" sz="2400" dirty="0" smtClean="0"/>
              <a:t>Importe de reintegro de gastos de financiación ajena.</a:t>
            </a:r>
          </a:p>
          <a:p>
            <a:pPr lvl="1"/>
            <a:r>
              <a:rPr lang="es-ES_tradnl" sz="2400" dirty="0" smtClean="0"/>
              <a:t>Intereses indemnizatorios</a:t>
            </a:r>
          </a:p>
          <a:p>
            <a:pPr lvl="1"/>
            <a:r>
              <a:rPr lang="es-ES_tradnl" sz="2400" dirty="0" smtClean="0"/>
              <a:t>Otras cantidades indemnizatorias.</a:t>
            </a:r>
          </a:p>
          <a:p>
            <a:pPr lvl="1"/>
            <a:endParaRPr lang="es-ES_tradnl" sz="2400" dirty="0" smtClean="0"/>
          </a:p>
          <a:p>
            <a:pPr algn="just"/>
            <a:r>
              <a:rPr lang="es-ES_tradnl" sz="2000" dirty="0" smtClean="0"/>
              <a:t>El importe de aparece en la columna, reintegro de gastos, deberá tenerlo en cuenta a los efectos de regularizar, si procede la deducción por inversión en vivienda en los ejercicios anteriores.</a:t>
            </a:r>
          </a:p>
          <a:p>
            <a:pPr algn="just"/>
            <a:r>
              <a:rPr lang="es-ES_tradnl" sz="2000" dirty="0" smtClean="0"/>
              <a:t>Siempre que dicho importe hubiera sido incluido en la base de la deducción por vivienda que hubiera practicado en dichos ejercicios. Si procede realizar la regularización deberá declararse en las casillas correspondientes (522 y </a:t>
            </a:r>
            <a:r>
              <a:rPr lang="es-ES_tradnl" sz="2000" dirty="0" err="1" smtClean="0"/>
              <a:t>ss</a:t>
            </a:r>
            <a:r>
              <a:rPr lang="es-ES_tradnl" sz="2000" dirty="0" smtClean="0"/>
              <a:t>) Renta 2016</a:t>
            </a:r>
            <a:endParaRPr lang="es-ES_tradnl" sz="2000" dirty="0"/>
          </a:p>
        </p:txBody>
      </p:sp>
      <p:sp>
        <p:nvSpPr>
          <p:cNvPr id="4" name="3 Rectángulo"/>
          <p:cNvSpPr/>
          <p:nvPr/>
        </p:nvSpPr>
        <p:spPr>
          <a:xfrm>
            <a:off x="1403648" y="2708920"/>
            <a:ext cx="5688632"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En los Datos fiscales aviso:</a:t>
            </a:r>
            <a:endParaRPr lang="es-ES_tradnl" dirty="0"/>
          </a:p>
        </p:txBody>
      </p:sp>
    </p:spTree>
    <p:extLst>
      <p:ext uri="{BB962C8B-B14F-4D97-AF65-F5344CB8AC3E}">
        <p14:creationId xmlns:p14="http://schemas.microsoft.com/office/powerpoint/2010/main" val="27394648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537</TotalTime>
  <Words>844</Words>
  <Application>Microsoft Office PowerPoint</Application>
  <PresentationFormat>Presentación en pantalla (4:3)</PresentationFormat>
  <Paragraphs>106</Paragraphs>
  <Slides>19</Slides>
  <Notes>1</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Casa</dc:creator>
  <cp:lastModifiedBy>Casa</cp:lastModifiedBy>
  <cp:revision>32</cp:revision>
  <dcterms:created xsi:type="dcterms:W3CDTF">2017-04-14T10:13:17Z</dcterms:created>
  <dcterms:modified xsi:type="dcterms:W3CDTF">2017-04-16T15:01:07Z</dcterms:modified>
</cp:coreProperties>
</file>