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4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4" r:id="rId8"/>
  </p:sldIdLst>
  <p:sldSz cx="9144000" cy="6858000" type="screen4x3"/>
  <p:notesSz cx="6858000" cy="9144000"/>
  <p:defaultTextStyle>
    <a:defPPr>
      <a:defRPr lang="gl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13 Título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22" name="21 Subtítulo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EC05D45-1D15-45C6-B936-C6228646A76A}" type="datetimeFigureOut">
              <a:rPr lang="gl-ES" smtClean="0"/>
              <a:t>26/02/2018</a:t>
            </a:fld>
            <a:endParaRPr lang="gl-ES"/>
          </a:p>
        </p:txBody>
      </p:sp>
      <p:sp>
        <p:nvSpPr>
          <p:cNvPr id="20" name="19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gl-ES"/>
          </a:p>
        </p:txBody>
      </p:sp>
      <p:sp>
        <p:nvSpPr>
          <p:cNvPr id="10" name="9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FEDA58D-251E-4AEB-A6A1-C35F7B825E70}" type="slidenum">
              <a:rPr lang="gl-ES" smtClean="0"/>
              <a:t>‹Nº›</a:t>
            </a:fld>
            <a:endParaRPr lang="gl-ES"/>
          </a:p>
        </p:txBody>
      </p:sp>
      <p:sp>
        <p:nvSpPr>
          <p:cNvPr id="8" name="7 Elipse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Elipse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EC05D45-1D15-45C6-B936-C6228646A76A}" type="datetimeFigureOut">
              <a:rPr lang="gl-ES" smtClean="0"/>
              <a:t>26/02/2018</a:t>
            </a:fld>
            <a:endParaRPr lang="gl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gl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FEDA58D-251E-4AEB-A6A1-C35F7B825E70}" type="slidenum">
              <a:rPr lang="gl-ES" smtClean="0"/>
              <a:t>‹Nº›</a:t>
            </a:fld>
            <a:endParaRPr lang="gl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EC05D45-1D15-45C6-B936-C6228646A76A}" type="datetimeFigureOut">
              <a:rPr lang="gl-ES" smtClean="0"/>
              <a:t>26/02/2018</a:t>
            </a:fld>
            <a:endParaRPr lang="gl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gl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FEDA58D-251E-4AEB-A6A1-C35F7B825E70}" type="slidenum">
              <a:rPr lang="gl-ES" smtClean="0"/>
              <a:t>‹Nº›</a:t>
            </a:fld>
            <a:endParaRPr lang="gl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EC05D45-1D15-45C6-B936-C6228646A76A}" type="datetimeFigureOut">
              <a:rPr lang="gl-ES" smtClean="0"/>
              <a:t>26/02/2018</a:t>
            </a:fld>
            <a:endParaRPr lang="gl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gl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FEDA58D-251E-4AEB-A6A1-C35F7B825E70}" type="slidenum">
              <a:rPr lang="gl-ES" smtClean="0"/>
              <a:t>‹Nº›</a:t>
            </a:fld>
            <a:endParaRPr lang="gl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EC05D45-1D15-45C6-B936-C6228646A76A}" type="datetimeFigureOut">
              <a:rPr lang="gl-ES" smtClean="0"/>
              <a:t>26/02/2018</a:t>
            </a:fld>
            <a:endParaRPr lang="gl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gl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FEDA58D-251E-4AEB-A6A1-C35F7B825E70}" type="slidenum">
              <a:rPr lang="gl-ES" smtClean="0"/>
              <a:t>‹Nº›</a:t>
            </a:fld>
            <a:endParaRPr lang="gl-ES"/>
          </a:p>
        </p:txBody>
      </p:sp>
      <p:sp>
        <p:nvSpPr>
          <p:cNvPr id="10" name="9 Rectángulo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Elipse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Elipse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EC05D45-1D15-45C6-B936-C6228646A76A}" type="datetimeFigureOut">
              <a:rPr lang="gl-ES" smtClean="0"/>
              <a:t>26/02/2018</a:t>
            </a:fld>
            <a:endParaRPr lang="gl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gl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FEDA58D-251E-4AEB-A6A1-C35F7B825E70}" type="slidenum">
              <a:rPr lang="gl-ES" smtClean="0"/>
              <a:t>‹Nº›</a:t>
            </a:fld>
            <a:endParaRPr lang="gl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EC05D45-1D15-45C6-B936-C6228646A76A}" type="datetimeFigureOut">
              <a:rPr lang="gl-ES" smtClean="0"/>
              <a:t>26/02/2018</a:t>
            </a:fld>
            <a:endParaRPr lang="gl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gl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FEDA58D-251E-4AEB-A6A1-C35F7B825E70}" type="slidenum">
              <a:rPr lang="gl-ES" smtClean="0"/>
              <a:t>‹Nº›</a:t>
            </a:fld>
            <a:endParaRPr lang="gl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EC05D45-1D15-45C6-B936-C6228646A76A}" type="datetimeFigureOut">
              <a:rPr lang="gl-ES" smtClean="0"/>
              <a:t>26/02/2018</a:t>
            </a:fld>
            <a:endParaRPr lang="gl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gl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FEDA58D-251E-4AEB-A6A1-C35F7B825E70}" type="slidenum">
              <a:rPr lang="gl-ES" smtClean="0"/>
              <a:t>‹Nº›</a:t>
            </a:fld>
            <a:endParaRPr lang="gl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Rectángulo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EC05D45-1D15-45C6-B936-C6228646A76A}" type="datetimeFigureOut">
              <a:rPr lang="gl-ES" smtClean="0"/>
              <a:t>26/02/2018</a:t>
            </a:fld>
            <a:endParaRPr lang="gl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gl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FEDA58D-251E-4AEB-A6A1-C35F7B825E70}" type="slidenum">
              <a:rPr lang="gl-ES" smtClean="0"/>
              <a:t>‹Nº›</a:t>
            </a:fld>
            <a:endParaRPr lang="gl-ES"/>
          </a:p>
        </p:txBody>
      </p:sp>
      <p:sp>
        <p:nvSpPr>
          <p:cNvPr id="6" name="5 Rectángulo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EC05D45-1D15-45C6-B936-C6228646A76A}" type="datetimeFigureOut">
              <a:rPr lang="gl-ES" smtClean="0"/>
              <a:t>26/02/2018</a:t>
            </a:fld>
            <a:endParaRPr lang="gl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gl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FEDA58D-251E-4AEB-A6A1-C35F7B825E70}" type="slidenum">
              <a:rPr lang="gl-ES" smtClean="0"/>
              <a:t>‹Nº›</a:t>
            </a:fld>
            <a:endParaRPr lang="gl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EC05D45-1D15-45C6-B936-C6228646A76A}" type="datetimeFigureOut">
              <a:rPr lang="gl-ES" smtClean="0"/>
              <a:t>26/02/2018</a:t>
            </a:fld>
            <a:endParaRPr lang="gl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gl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FEDA58D-251E-4AEB-A6A1-C35F7B825E70}" type="slidenum">
              <a:rPr lang="gl-ES" smtClean="0"/>
              <a:t>‹Nº›</a:t>
            </a:fld>
            <a:endParaRPr lang="gl-ES"/>
          </a:p>
        </p:txBody>
      </p:sp>
      <p:sp>
        <p:nvSpPr>
          <p:cNvPr id="8" name="7 Rectángulo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9" name="8 Proceso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9 Proceso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Circular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Elipse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Anillo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11 Rectángulo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4 Marcador de título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Marcador de texto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24" name="23 Marcador de fecha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3EC05D45-1D15-45C6-B936-C6228646A76A}" type="datetimeFigureOut">
              <a:rPr lang="gl-ES" smtClean="0"/>
              <a:t>26/02/2018</a:t>
            </a:fld>
            <a:endParaRPr lang="gl-ES"/>
          </a:p>
        </p:txBody>
      </p:sp>
      <p:sp>
        <p:nvSpPr>
          <p:cNvPr id="10" name="9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gl-ES"/>
          </a:p>
        </p:txBody>
      </p:sp>
      <p:sp>
        <p:nvSpPr>
          <p:cNvPr id="22" name="21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8FEDA58D-251E-4AEB-A6A1-C35F7B825E70}" type="slidenum">
              <a:rPr lang="gl-ES" smtClean="0"/>
              <a:t>‹Nº›</a:t>
            </a:fld>
            <a:endParaRPr lang="gl-ES"/>
          </a:p>
        </p:txBody>
      </p:sp>
      <p:sp>
        <p:nvSpPr>
          <p:cNvPr id="15" name="14 Rectángulo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_tradnl" dirty="0" smtClean="0"/>
              <a:t/>
            </a:r>
            <a:br>
              <a:rPr lang="es-ES_tradnl" dirty="0" smtClean="0"/>
            </a:br>
            <a:r>
              <a:rPr lang="gl-ES" dirty="0"/>
              <a:t/>
            </a:r>
            <a:br>
              <a:rPr lang="gl-ES" dirty="0"/>
            </a:br>
            <a:r>
              <a:rPr lang="gl-ES" dirty="0" smtClean="0"/>
              <a:t/>
            </a:r>
            <a:br>
              <a:rPr lang="gl-ES" dirty="0" smtClean="0"/>
            </a:br>
            <a:r>
              <a:rPr lang="gl-ES" dirty="0"/>
              <a:t/>
            </a:r>
            <a:br>
              <a:rPr lang="gl-ES" dirty="0"/>
            </a:br>
            <a:endParaRPr lang="gl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435608" y="1447800"/>
            <a:ext cx="7498080" cy="3997424"/>
          </a:xfrm>
        </p:spPr>
        <p:txBody>
          <a:bodyPr>
            <a:normAutofit/>
          </a:bodyPr>
          <a:lstStyle/>
          <a:p>
            <a:pPr marL="82296" indent="0" algn="ctr">
              <a:buNone/>
            </a:pPr>
            <a:r>
              <a:rPr lang="es-ES_tradnl" sz="6000" dirty="0" smtClean="0">
                <a:solidFill>
                  <a:schemeClr val="accent3">
                    <a:lumMod val="50000"/>
                  </a:schemeClr>
                </a:solidFill>
              </a:rPr>
              <a:t>INMUEBLES PROPIEDAD DE PERSONAS FÍSICAS NO RESIDENTES</a:t>
            </a:r>
          </a:p>
          <a:p>
            <a:endParaRPr lang="es-ES_tradnl" dirty="0" smtClean="0">
              <a:solidFill>
                <a:schemeClr val="accent3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318810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899592" y="116632"/>
            <a:ext cx="7498080" cy="1143000"/>
          </a:xfrm>
        </p:spPr>
        <p:txBody>
          <a:bodyPr>
            <a:normAutofit/>
          </a:bodyPr>
          <a:lstStyle/>
          <a:p>
            <a:pPr algn="ctr"/>
            <a:r>
              <a:rPr lang="es-ES_tradnl" sz="2000" dirty="0" smtClean="0"/>
              <a:t>INMUEBLES ARRENDADOS PARA VIVIENDA DEL ARRENDATARIO</a:t>
            </a:r>
            <a:endParaRPr lang="gl-ES" sz="20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67544" y="980728"/>
            <a:ext cx="8229600" cy="5328592"/>
          </a:xfrm>
        </p:spPr>
        <p:txBody>
          <a:bodyPr>
            <a:normAutofit fontScale="25000" lnSpcReduction="20000"/>
          </a:bodyPr>
          <a:lstStyle/>
          <a:p>
            <a:r>
              <a:rPr lang="es-ES" sz="7200" b="1" dirty="0" smtClean="0"/>
              <a:t>El no residente presenta </a:t>
            </a:r>
            <a:r>
              <a:rPr lang="es-ES" sz="7200" dirty="0" smtClean="0"/>
              <a:t>:</a:t>
            </a:r>
          </a:p>
          <a:p>
            <a:r>
              <a:rPr lang="es-ES" sz="7200" b="1" dirty="0" smtClean="0"/>
              <a:t>Modelo 210</a:t>
            </a:r>
          </a:p>
          <a:p>
            <a:r>
              <a:rPr lang="es-ES" sz="7200" dirty="0" smtClean="0"/>
              <a:t>Tipo de renta 01</a:t>
            </a:r>
          </a:p>
          <a:p>
            <a:r>
              <a:rPr lang="es-ES" sz="7200" dirty="0" smtClean="0"/>
              <a:t>La base imponible está formada por los rendimientos íntegros(sin deducir ningún gasto).</a:t>
            </a:r>
          </a:p>
          <a:p>
            <a:r>
              <a:rPr lang="es-ES" sz="7200" dirty="0" smtClean="0"/>
              <a:t>Excepción. No residentes en España pero residentes en un estado UE, pueden deducir los mismos gastos que en el IRPF.(año 2015 también Noruega e Islandia)</a:t>
            </a:r>
          </a:p>
          <a:p>
            <a:r>
              <a:rPr lang="es-ES" sz="7200" b="1" dirty="0" smtClean="0"/>
              <a:t>PLAZO:</a:t>
            </a:r>
          </a:p>
          <a:p>
            <a:r>
              <a:rPr lang="es-ES" sz="7200" b="1" dirty="0" smtClean="0"/>
              <a:t>Resultado a ingresar</a:t>
            </a:r>
            <a:r>
              <a:rPr lang="es-ES" sz="7200" dirty="0" smtClean="0"/>
              <a:t>:</a:t>
            </a:r>
          </a:p>
          <a:p>
            <a:r>
              <a:rPr lang="es-ES" sz="7200" dirty="0" smtClean="0"/>
              <a:t>	Trimestral: 1ª 20 de abril, julio, octubre y enero.</a:t>
            </a:r>
          </a:p>
          <a:p>
            <a:r>
              <a:rPr lang="es-ES" sz="7200" dirty="0" smtClean="0"/>
              <a:t>	Trimestral del 1 al 15 si es por domiciliación.</a:t>
            </a:r>
          </a:p>
          <a:p>
            <a:r>
              <a:rPr lang="es-ES" sz="7200" b="1" dirty="0" smtClean="0"/>
              <a:t>Resultado 0</a:t>
            </a:r>
          </a:p>
          <a:p>
            <a:r>
              <a:rPr lang="es-ES" sz="7200" dirty="0" smtClean="0"/>
              <a:t>	Anual, del 1 al 20 de enero del año siguiente del devengo de las rentas declaradas.</a:t>
            </a:r>
          </a:p>
          <a:p>
            <a:r>
              <a:rPr lang="es-ES" sz="7200" b="1" dirty="0" smtClean="0"/>
              <a:t>Resultado a devolver</a:t>
            </a:r>
            <a:r>
              <a:rPr lang="es-ES" sz="7200" dirty="0" smtClean="0"/>
              <a:t>:</a:t>
            </a:r>
          </a:p>
          <a:p>
            <a:r>
              <a:rPr lang="es-ES" sz="9600" dirty="0" smtClean="0"/>
              <a:t>	A partir del 1 de febrero del año siguiente.</a:t>
            </a:r>
          </a:p>
          <a:p>
            <a:endParaRPr lang="es-ES" dirty="0" smtClean="0"/>
          </a:p>
          <a:p>
            <a:endParaRPr lang="es-ES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01058" y="5542849"/>
            <a:ext cx="6534150" cy="1343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262040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s-ES_tradnl" sz="2000" dirty="0" smtClean="0"/>
              <a:t>INMUEBLES ARRENDADOS PARA LOCAL DE NEGOCIO O ACTIVIDAD</a:t>
            </a:r>
            <a:endParaRPr lang="gl-ES" sz="20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971600" y="1600200"/>
            <a:ext cx="7715200" cy="3917032"/>
          </a:xfrm>
        </p:spPr>
        <p:txBody>
          <a:bodyPr>
            <a:normAutofit/>
          </a:bodyPr>
          <a:lstStyle/>
          <a:p>
            <a:pPr algn="just"/>
            <a:r>
              <a:rPr lang="es-ES" sz="1800" dirty="0" smtClean="0"/>
              <a:t>El no residente puede presentar declaración al año siguiente si reside en un estado de la UE y si el resultado es a devolver y debe acompañar el certificado de residencia fiscal en el país de la UE y certificación bancaria de titularidad de la cuenta.</a:t>
            </a:r>
          </a:p>
          <a:p>
            <a:pPr algn="just"/>
            <a:r>
              <a:rPr lang="es-ES" sz="1800" b="1" dirty="0" smtClean="0"/>
              <a:t>A .-Obligaciones para el no residente</a:t>
            </a:r>
            <a:r>
              <a:rPr lang="es-ES" sz="1800" dirty="0" smtClean="0"/>
              <a:t>:</a:t>
            </a:r>
          </a:p>
          <a:p>
            <a:pPr algn="just"/>
            <a:r>
              <a:rPr lang="es-ES" sz="1800" dirty="0" smtClean="0"/>
              <a:t>036 de alta y comunicación de no residente</a:t>
            </a:r>
          </a:p>
          <a:p>
            <a:pPr algn="just"/>
            <a:r>
              <a:rPr lang="es-ES" sz="1800" dirty="0" smtClean="0"/>
              <a:t>303 trimestral</a:t>
            </a:r>
          </a:p>
          <a:p>
            <a:pPr algn="just"/>
            <a:r>
              <a:rPr lang="es-ES" sz="1800" dirty="0" smtClean="0"/>
              <a:t>390</a:t>
            </a:r>
          </a:p>
          <a:p>
            <a:pPr algn="just"/>
            <a:r>
              <a:rPr lang="es-ES" sz="1800" dirty="0" smtClean="0"/>
              <a:t>210. si reside en un estado de la UE. </a:t>
            </a:r>
            <a:r>
              <a:rPr lang="es-ES" sz="1800" b="1" dirty="0" smtClean="0"/>
              <a:t>Si reside en otro estado, no deduce gastos y no está obligado a presentar la declaración porque el pago del impuesto es la retención</a:t>
            </a:r>
            <a:r>
              <a:rPr lang="es-ES" sz="2000" b="1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0428258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971600" y="1556792"/>
            <a:ext cx="7715200" cy="3816424"/>
          </a:xfrm>
        </p:spPr>
        <p:txBody>
          <a:bodyPr>
            <a:noAutofit/>
          </a:bodyPr>
          <a:lstStyle/>
          <a:p>
            <a:pPr algn="just"/>
            <a:r>
              <a:rPr lang="es-ES" sz="1800" dirty="0" smtClean="0"/>
              <a:t>1ª comunicar al arrendatario que es no residente, hacerlo constar en el contrato y aportar un certificado de que tributa en el otro país.</a:t>
            </a:r>
          </a:p>
          <a:p>
            <a:pPr algn="just"/>
            <a:r>
              <a:rPr lang="es-ES" sz="1800" dirty="0" smtClean="0"/>
              <a:t>2ª presentar declaraciones trimestrales de IVA y resumen anual. Con </a:t>
            </a:r>
            <a:r>
              <a:rPr lang="es-ES" sz="1800" dirty="0" err="1" smtClean="0"/>
              <a:t>CIFde</a:t>
            </a:r>
            <a:r>
              <a:rPr lang="es-ES" sz="1800" dirty="0" smtClean="0"/>
              <a:t> residente( como si se tratara de un residente normal)</a:t>
            </a:r>
          </a:p>
          <a:p>
            <a:pPr algn="just"/>
            <a:r>
              <a:rPr lang="es-ES" sz="1800" dirty="0" smtClean="0"/>
              <a:t>3ª Comunicar en el 036 que es no residente.</a:t>
            </a:r>
          </a:p>
          <a:p>
            <a:pPr algn="just"/>
            <a:r>
              <a:rPr lang="es-ES" sz="1800" dirty="0" smtClean="0"/>
              <a:t>El no residente puede presentar  modelo 210, declaración al año siguiente si reside en un estado de la UE y si el resultado es a devolver. Debe acompañar el certificado de residencia fiscal en el país de la UE y certificación bancaria de titularidad de la cuenta</a:t>
            </a:r>
            <a:endParaRPr lang="gl-ES" sz="1800" dirty="0"/>
          </a:p>
        </p:txBody>
      </p:sp>
    </p:spTree>
    <p:extLst>
      <p:ext uri="{BB962C8B-B14F-4D97-AF65-F5344CB8AC3E}">
        <p14:creationId xmlns:p14="http://schemas.microsoft.com/office/powerpoint/2010/main" val="15139610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s-ES_tradnl" sz="2000" dirty="0" smtClean="0"/>
              <a:t>OBLIGACIONES PARA EL PAGADOR DEL ARRENDAMIENTO(arrendatario)</a:t>
            </a:r>
            <a:endParaRPr lang="gl-ES" sz="20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435608" y="1447800"/>
            <a:ext cx="7498080" cy="3205336"/>
          </a:xfrm>
        </p:spPr>
        <p:txBody>
          <a:bodyPr>
            <a:normAutofit/>
          </a:bodyPr>
          <a:lstStyle/>
          <a:p>
            <a:r>
              <a:rPr lang="es-ES" sz="1800" dirty="0" smtClean="0"/>
              <a:t>1ª practicar retención e  ingresarla.</a:t>
            </a:r>
          </a:p>
          <a:p>
            <a:endParaRPr lang="es-ES" sz="1800" dirty="0"/>
          </a:p>
          <a:p>
            <a:endParaRPr lang="es-ES" sz="1800" dirty="0" smtClean="0"/>
          </a:p>
          <a:p>
            <a:endParaRPr lang="es-ES" sz="1800" dirty="0"/>
          </a:p>
          <a:p>
            <a:pPr marL="82296" indent="0">
              <a:buNone/>
            </a:pPr>
            <a:endParaRPr lang="es-ES" sz="1800" dirty="0" smtClean="0"/>
          </a:p>
          <a:p>
            <a:r>
              <a:rPr lang="es-ES" sz="1800" dirty="0" smtClean="0"/>
              <a:t>Modelo 216 trimestral/mensual gran empresa</a:t>
            </a:r>
          </a:p>
          <a:p>
            <a:r>
              <a:rPr lang="es-ES" sz="1800" dirty="0" smtClean="0"/>
              <a:t>Modelo 296  resumen anual del 1 al 31 de enero.</a:t>
            </a:r>
          </a:p>
          <a:p>
            <a:endParaRPr lang="gl-ES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672" y="2276872"/>
            <a:ext cx="5743575" cy="1185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4 Rectángulo"/>
          <p:cNvSpPr/>
          <p:nvPr/>
        </p:nvSpPr>
        <p:spPr>
          <a:xfrm>
            <a:off x="5580112" y="2276872"/>
            <a:ext cx="1783135" cy="288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dirty="0" smtClean="0"/>
              <a:t>2016 y siguientes</a:t>
            </a:r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12911114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403648" y="332656"/>
            <a:ext cx="7498080" cy="1143000"/>
          </a:xfrm>
        </p:spPr>
        <p:txBody>
          <a:bodyPr>
            <a:normAutofit/>
          </a:bodyPr>
          <a:lstStyle/>
          <a:p>
            <a:pPr algn="ctr"/>
            <a:r>
              <a:rPr lang="es-ES_tradnl" sz="2000" dirty="0" smtClean="0"/>
              <a:t>INMUEBLES VACÍOS O A DISPOSICIÓN DEL PROPIETARIO NO RESIDENTE</a:t>
            </a:r>
            <a:endParaRPr lang="gl-ES" sz="20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ES" sz="1800" dirty="0" smtClean="0"/>
              <a:t>Rentas imputadas</a:t>
            </a:r>
          </a:p>
          <a:p>
            <a:r>
              <a:rPr lang="es-ES" sz="1800" b="1" dirty="0" smtClean="0"/>
              <a:t>Modelo 210</a:t>
            </a:r>
          </a:p>
          <a:p>
            <a:r>
              <a:rPr lang="es-ES" sz="1800" dirty="0" smtClean="0"/>
              <a:t>Tipo de renta 02</a:t>
            </a:r>
          </a:p>
          <a:p>
            <a:r>
              <a:rPr lang="es-ES" sz="1800" dirty="0" smtClean="0"/>
              <a:t>Rendimiento el 2% o el 1,1% v. catastral.</a:t>
            </a:r>
          </a:p>
          <a:p>
            <a:pPr marL="82296" indent="0">
              <a:buNone/>
            </a:pPr>
            <a:endParaRPr lang="es-ES" sz="1800" dirty="0" smtClean="0"/>
          </a:p>
          <a:p>
            <a:endParaRPr lang="es-ES" sz="1800" dirty="0" smtClean="0"/>
          </a:p>
          <a:p>
            <a:r>
              <a:rPr lang="es-ES" sz="1800" dirty="0" smtClean="0"/>
              <a:t>Plazo. Durante todo el año natural siguiente al devengo.</a:t>
            </a:r>
          </a:p>
          <a:p>
            <a:endParaRPr lang="gl-ES" dirty="0" smtClean="0"/>
          </a:p>
          <a:p>
            <a:endParaRPr lang="gl-ES" dirty="0"/>
          </a:p>
          <a:p>
            <a:r>
              <a:rPr lang="gl-ES" dirty="0" smtClean="0"/>
              <a:t>PLAZO:</a:t>
            </a:r>
            <a:r>
              <a:rPr lang="es-ES" dirty="0"/>
              <a:t>Durante todo el año natural siguiente al devengo.</a:t>
            </a:r>
          </a:p>
          <a:p>
            <a:endParaRPr lang="gl-ES" dirty="0"/>
          </a:p>
        </p:txBody>
      </p:sp>
      <p:sp>
        <p:nvSpPr>
          <p:cNvPr id="4" name="3 Abrir llave"/>
          <p:cNvSpPr/>
          <p:nvPr/>
        </p:nvSpPr>
        <p:spPr>
          <a:xfrm>
            <a:off x="3131840" y="3933056"/>
            <a:ext cx="216024" cy="1008112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gl-ES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3688" y="3573016"/>
            <a:ext cx="5743575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4 Rectángulo"/>
          <p:cNvSpPr/>
          <p:nvPr/>
        </p:nvSpPr>
        <p:spPr>
          <a:xfrm>
            <a:off x="5580112" y="3645024"/>
            <a:ext cx="1927151" cy="21602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dirty="0" smtClean="0"/>
              <a:t>2016 y siguientes</a:t>
            </a:r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349635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s-ES" sz="2000" dirty="0"/>
              <a:t>VENTA DE INMUEBLES POR PROPIETARIOS NO RESIDENTES</a:t>
            </a:r>
            <a:endParaRPr lang="es-ES_tradnl" sz="20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435608" y="1447800"/>
            <a:ext cx="7498080" cy="5149552"/>
          </a:xfrm>
        </p:spPr>
        <p:txBody>
          <a:bodyPr>
            <a:normAutofit/>
          </a:bodyPr>
          <a:lstStyle/>
          <a:p>
            <a:r>
              <a:rPr lang="es-ES" sz="2100" dirty="0"/>
              <a:t>El vendedor si tiene DNI español este es su NIF, de lo contrario tramita uno ante la AEAT.</a:t>
            </a:r>
          </a:p>
          <a:p>
            <a:r>
              <a:rPr lang="es-ES" sz="2100" dirty="0"/>
              <a:t>El comprador le retiene en el pago el 3%.</a:t>
            </a:r>
          </a:p>
          <a:p>
            <a:r>
              <a:rPr lang="es-ES" sz="2100" dirty="0"/>
              <a:t>A partir de aquí nacen 2 obligaciones:</a:t>
            </a:r>
          </a:p>
          <a:p>
            <a:r>
              <a:rPr lang="es-ES" sz="2100" b="1" dirty="0"/>
              <a:t>a)El comprador retiene e ingresa </a:t>
            </a:r>
          </a:p>
          <a:p>
            <a:r>
              <a:rPr lang="es-ES" sz="2100" dirty="0"/>
              <a:t>Modelo 211,</a:t>
            </a:r>
          </a:p>
          <a:p>
            <a:r>
              <a:rPr lang="es-ES" sz="2100" dirty="0"/>
              <a:t>Plazo 1 mes desde la venta</a:t>
            </a:r>
          </a:p>
          <a:p>
            <a:r>
              <a:rPr lang="es-ES" sz="2100" b="1" dirty="0"/>
              <a:t>b)El vendedor presenta </a:t>
            </a:r>
          </a:p>
          <a:p>
            <a:r>
              <a:rPr lang="es-ES" sz="2100" dirty="0"/>
              <a:t>Modelo 210, declara la ganancia patrimonial. La calcula como en renta.</a:t>
            </a:r>
          </a:p>
          <a:p>
            <a:r>
              <a:rPr lang="es-ES" sz="2100" dirty="0"/>
              <a:t>Plazo 4 meses desde la venta( ojo el impreso pone 3 meses desde el final del 1er mes.)</a:t>
            </a:r>
          </a:p>
          <a:p>
            <a:endParaRPr lang="es-ES_tradnl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5736" y="6001994"/>
            <a:ext cx="5904656" cy="665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3 Rectángulo"/>
          <p:cNvSpPr/>
          <p:nvPr/>
        </p:nvSpPr>
        <p:spPr>
          <a:xfrm>
            <a:off x="7236296" y="6001994"/>
            <a:ext cx="1368152" cy="17470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dirty="0" smtClean="0"/>
              <a:t>2016 y siguientes</a:t>
            </a:r>
            <a:endParaRPr lang="es-ES_tradnl" sz="1200" dirty="0"/>
          </a:p>
        </p:txBody>
      </p:sp>
    </p:spTree>
    <p:extLst>
      <p:ext uri="{BB962C8B-B14F-4D97-AF65-F5344CB8AC3E}">
        <p14:creationId xmlns:p14="http://schemas.microsoft.com/office/powerpoint/2010/main" val="21740766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io">
  <a:themeElements>
    <a:clrScheme name="Solsticio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io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olsticio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119</TotalTime>
  <Words>476</Words>
  <Application>Microsoft Office PowerPoint</Application>
  <PresentationFormat>Presentación en pantalla (4:3)</PresentationFormat>
  <Paragraphs>59</Paragraphs>
  <Slides>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8" baseType="lpstr">
      <vt:lpstr>Solsticio</vt:lpstr>
      <vt:lpstr>    </vt:lpstr>
      <vt:lpstr>INMUEBLES ARRENDADOS PARA VIVIENDA DEL ARRENDATARIO</vt:lpstr>
      <vt:lpstr>INMUEBLES ARRENDADOS PARA LOCAL DE NEGOCIO O ACTIVIDAD</vt:lpstr>
      <vt:lpstr>Presentación de PowerPoint</vt:lpstr>
      <vt:lpstr>OBLIGACIONES PARA EL PAGADOR DEL ARRENDAMIENTO(arrendatario)</vt:lpstr>
      <vt:lpstr>INMUEBLES VACÍOS O A DISPOSICIÓN DEL PROPIETARIO NO RESIDENTE</vt:lpstr>
      <vt:lpstr>VENTA DE INMUEBLES POR PROPIETARIOS NO RESIDENTES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Casa</dc:creator>
  <cp:lastModifiedBy>Casa</cp:lastModifiedBy>
  <cp:revision>15</cp:revision>
  <dcterms:created xsi:type="dcterms:W3CDTF">2013-02-10T11:36:17Z</dcterms:created>
  <dcterms:modified xsi:type="dcterms:W3CDTF">2018-02-26T21:16:44Z</dcterms:modified>
</cp:coreProperties>
</file>