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62" r:id="rId4"/>
    <p:sldId id="263" r:id="rId5"/>
    <p:sldId id="264" r:id="rId6"/>
    <p:sldId id="271" r:id="rId7"/>
    <p:sldId id="258" r:id="rId8"/>
    <p:sldId id="259" r:id="rId9"/>
    <p:sldId id="260" r:id="rId10"/>
    <p:sldId id="266" r:id="rId11"/>
    <p:sldId id="269" r:id="rId12"/>
    <p:sldId id="268" r:id="rId13"/>
    <p:sldId id="270" r:id="rId14"/>
  </p:sldIdLst>
  <p:sldSz cx="9144000" cy="6858000" type="screen4x3"/>
  <p:notesSz cx="6858000" cy="9144000"/>
  <p:defaultTextStyle>
    <a:defPPr>
      <a:defRPr lang="gl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3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gl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45E34-C16D-4158-AD9E-3F7DD0237B25}" type="datetimeFigureOut">
              <a:rPr lang="gl-ES" smtClean="0"/>
              <a:t>20/02/2018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A7DD6-E3A8-4B92-AEB9-F3E93E116C25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1742148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45E34-C16D-4158-AD9E-3F7DD0237B25}" type="datetimeFigureOut">
              <a:rPr lang="gl-ES" smtClean="0"/>
              <a:t>20/02/2018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A7DD6-E3A8-4B92-AEB9-F3E93E116C25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1002714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45E34-C16D-4158-AD9E-3F7DD0237B25}" type="datetimeFigureOut">
              <a:rPr lang="gl-ES" smtClean="0"/>
              <a:t>20/02/2018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A7DD6-E3A8-4B92-AEB9-F3E93E116C25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4126000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45E34-C16D-4158-AD9E-3F7DD0237B25}" type="datetimeFigureOut">
              <a:rPr lang="gl-ES" smtClean="0"/>
              <a:t>20/02/2018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A7DD6-E3A8-4B92-AEB9-F3E93E116C25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3964925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45E34-C16D-4158-AD9E-3F7DD0237B25}" type="datetimeFigureOut">
              <a:rPr lang="gl-ES" smtClean="0"/>
              <a:t>20/02/2018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A7DD6-E3A8-4B92-AEB9-F3E93E116C25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60736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45E34-C16D-4158-AD9E-3F7DD0237B25}" type="datetimeFigureOut">
              <a:rPr lang="gl-ES" smtClean="0"/>
              <a:t>20/02/2018</a:t>
            </a:fld>
            <a:endParaRPr lang="gl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A7DD6-E3A8-4B92-AEB9-F3E93E116C25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3752988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45E34-C16D-4158-AD9E-3F7DD0237B25}" type="datetimeFigureOut">
              <a:rPr lang="gl-ES" smtClean="0"/>
              <a:t>20/02/2018</a:t>
            </a:fld>
            <a:endParaRPr lang="gl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A7DD6-E3A8-4B92-AEB9-F3E93E116C25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2070969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45E34-C16D-4158-AD9E-3F7DD0237B25}" type="datetimeFigureOut">
              <a:rPr lang="gl-ES" smtClean="0"/>
              <a:t>20/02/2018</a:t>
            </a:fld>
            <a:endParaRPr lang="gl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A7DD6-E3A8-4B92-AEB9-F3E93E116C25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2288291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45E34-C16D-4158-AD9E-3F7DD0237B25}" type="datetimeFigureOut">
              <a:rPr lang="gl-ES" smtClean="0"/>
              <a:t>20/02/2018</a:t>
            </a:fld>
            <a:endParaRPr lang="gl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A7DD6-E3A8-4B92-AEB9-F3E93E116C25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11457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45E34-C16D-4158-AD9E-3F7DD0237B25}" type="datetimeFigureOut">
              <a:rPr lang="gl-ES" smtClean="0"/>
              <a:t>20/02/2018</a:t>
            </a:fld>
            <a:endParaRPr lang="gl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A7DD6-E3A8-4B92-AEB9-F3E93E116C25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205166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gl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45E34-C16D-4158-AD9E-3F7DD0237B25}" type="datetimeFigureOut">
              <a:rPr lang="gl-ES" smtClean="0"/>
              <a:t>20/02/2018</a:t>
            </a:fld>
            <a:endParaRPr lang="gl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A7DD6-E3A8-4B92-AEB9-F3E93E116C25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3645234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445E34-C16D-4158-AD9E-3F7DD0237B25}" type="datetimeFigureOut">
              <a:rPr lang="gl-ES" smtClean="0"/>
              <a:t>20/02/2018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7A7DD6-E3A8-4B92-AEB9-F3E93E116C25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2678315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gl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260648"/>
            <a:ext cx="6400800" cy="5378152"/>
          </a:xfrm>
        </p:spPr>
        <p:txBody>
          <a:bodyPr/>
          <a:lstStyle/>
          <a:p>
            <a:endParaRPr lang="es-ES_tradnl" dirty="0" smtClean="0"/>
          </a:p>
          <a:p>
            <a:endParaRPr lang="es-ES_tradnl" dirty="0"/>
          </a:p>
          <a:p>
            <a:endParaRPr lang="es-ES_tradnl" dirty="0" smtClean="0"/>
          </a:p>
          <a:p>
            <a:pPr algn="l"/>
            <a:r>
              <a:rPr lang="es-ES_tradnl" dirty="0" smtClean="0">
                <a:solidFill>
                  <a:srgbClr val="FF0000"/>
                </a:solidFill>
              </a:rPr>
              <a:t>PLAZOS DE INGRESO</a:t>
            </a:r>
            <a:r>
              <a:rPr lang="es-ES_tradnl" dirty="0" smtClean="0"/>
              <a:t>.</a:t>
            </a:r>
          </a:p>
          <a:p>
            <a:pPr algn="l"/>
            <a:r>
              <a:rPr lang="es-ES_tradnl" dirty="0" smtClean="0">
                <a:solidFill>
                  <a:srgbClr val="00B050"/>
                </a:solidFill>
              </a:rPr>
              <a:t>CONSECUENCIAS DE LA PRESENTACIÓN FUERA DE PLAZO:</a:t>
            </a:r>
          </a:p>
          <a:p>
            <a:pPr algn="l"/>
            <a:r>
              <a:rPr lang="es-ES_tradnl" dirty="0" smtClean="0"/>
              <a:t>	.</a:t>
            </a:r>
            <a:r>
              <a:rPr lang="es-ES_tradnl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DE DECLARACIONES </a:t>
            </a:r>
          </a:p>
          <a:p>
            <a:pPr algn="l"/>
            <a:r>
              <a:rPr lang="es-ES_tradnl" dirty="0">
                <a:solidFill>
                  <a:schemeClr val="tx2">
                    <a:lumMod val="60000"/>
                    <a:lumOff val="40000"/>
                  </a:schemeClr>
                </a:solidFill>
              </a:rPr>
              <a:t>	</a:t>
            </a:r>
            <a:r>
              <a:rPr lang="es-ES_tradnl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Y 	</a:t>
            </a:r>
          </a:p>
          <a:p>
            <a:pPr algn="l"/>
            <a:r>
              <a:rPr lang="es-ES_tradnl" dirty="0">
                <a:solidFill>
                  <a:schemeClr val="tx2">
                    <a:lumMod val="60000"/>
                    <a:lumOff val="40000"/>
                  </a:schemeClr>
                </a:solidFill>
              </a:rPr>
              <a:t>	</a:t>
            </a:r>
            <a:r>
              <a:rPr lang="es-ES_tradnl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.AUTOLIQUIDACIONES</a:t>
            </a:r>
            <a:r>
              <a:rPr lang="es-ES_tradnl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87322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_tradnl" dirty="0" smtClean="0"/>
              <a:t>CLASIFICACIÓN DE LAS INFRACCIONES:</a:t>
            </a:r>
            <a:endParaRPr lang="es-ES_tradnl" dirty="0"/>
          </a:p>
        </p:txBody>
      </p:sp>
      <p:sp>
        <p:nvSpPr>
          <p:cNvPr id="4" name="3 Rectángulo"/>
          <p:cNvSpPr/>
          <p:nvPr/>
        </p:nvSpPr>
        <p:spPr>
          <a:xfrm>
            <a:off x="899592" y="1358770"/>
            <a:ext cx="2016224" cy="55806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leve</a:t>
            </a:r>
            <a:endParaRPr lang="es-ES_tradnl" dirty="0"/>
          </a:p>
        </p:txBody>
      </p:sp>
      <p:sp>
        <p:nvSpPr>
          <p:cNvPr id="5" name="4 Rectángulo"/>
          <p:cNvSpPr/>
          <p:nvPr/>
        </p:nvSpPr>
        <p:spPr>
          <a:xfrm>
            <a:off x="3131840" y="1052736"/>
            <a:ext cx="3384376" cy="30603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50%</a:t>
            </a:r>
            <a:endParaRPr lang="es-ES_tradnl" dirty="0"/>
          </a:p>
        </p:txBody>
      </p:sp>
      <p:sp>
        <p:nvSpPr>
          <p:cNvPr id="6" name="5 Rectángulo"/>
          <p:cNvSpPr/>
          <p:nvPr/>
        </p:nvSpPr>
        <p:spPr>
          <a:xfrm>
            <a:off x="899592" y="2636912"/>
            <a:ext cx="2016224" cy="50405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grave</a:t>
            </a:r>
            <a:endParaRPr lang="es-ES_tradnl" dirty="0"/>
          </a:p>
        </p:txBody>
      </p:sp>
      <p:sp>
        <p:nvSpPr>
          <p:cNvPr id="7" name="6 Rectángulo"/>
          <p:cNvSpPr/>
          <p:nvPr/>
        </p:nvSpPr>
        <p:spPr>
          <a:xfrm>
            <a:off x="899592" y="4226681"/>
            <a:ext cx="2016224" cy="49846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Muy grave</a:t>
            </a:r>
            <a:endParaRPr lang="es-ES_tradnl" dirty="0"/>
          </a:p>
        </p:txBody>
      </p:sp>
      <p:sp>
        <p:nvSpPr>
          <p:cNvPr id="8" name="7 Abrir llave"/>
          <p:cNvSpPr/>
          <p:nvPr/>
        </p:nvSpPr>
        <p:spPr>
          <a:xfrm>
            <a:off x="2915816" y="980728"/>
            <a:ext cx="216024" cy="136815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9" name="8 Rectángulo"/>
          <p:cNvSpPr/>
          <p:nvPr/>
        </p:nvSpPr>
        <p:spPr>
          <a:xfrm>
            <a:off x="3131840" y="1484783"/>
            <a:ext cx="3384376" cy="4320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Base hasta 3.000 euros.</a:t>
            </a:r>
            <a:endParaRPr lang="es-ES_tradnl" dirty="0"/>
          </a:p>
        </p:txBody>
      </p:sp>
      <p:sp>
        <p:nvSpPr>
          <p:cNvPr id="10" name="9 Rectángulo"/>
          <p:cNvSpPr/>
          <p:nvPr/>
        </p:nvSpPr>
        <p:spPr>
          <a:xfrm flipV="1">
            <a:off x="4031940" y="1916831"/>
            <a:ext cx="45719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1" name="10 Rectángulo"/>
          <p:cNvSpPr/>
          <p:nvPr/>
        </p:nvSpPr>
        <p:spPr>
          <a:xfrm>
            <a:off x="3131840" y="2060848"/>
            <a:ext cx="3384376" cy="2880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No métodos fraudulentos</a:t>
            </a:r>
            <a:endParaRPr lang="es-ES_tradnl" dirty="0"/>
          </a:p>
        </p:txBody>
      </p:sp>
      <p:sp>
        <p:nvSpPr>
          <p:cNvPr id="12" name="11 Abrir llave"/>
          <p:cNvSpPr/>
          <p:nvPr/>
        </p:nvSpPr>
        <p:spPr>
          <a:xfrm>
            <a:off x="2969822" y="2537799"/>
            <a:ext cx="108012" cy="129614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3" name="12 Rectángulo"/>
          <p:cNvSpPr/>
          <p:nvPr/>
        </p:nvSpPr>
        <p:spPr>
          <a:xfrm>
            <a:off x="3131840" y="2636912"/>
            <a:ext cx="3384376" cy="32403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50% al 100% graduación</a:t>
            </a:r>
            <a:endParaRPr lang="es-ES_tradnl" dirty="0"/>
          </a:p>
        </p:txBody>
      </p:sp>
      <p:sp>
        <p:nvSpPr>
          <p:cNvPr id="14" name="13 Rectángulo"/>
          <p:cNvSpPr/>
          <p:nvPr/>
        </p:nvSpPr>
        <p:spPr>
          <a:xfrm>
            <a:off x="3131840" y="3068960"/>
            <a:ext cx="338437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+ de 3.000 euros.</a:t>
            </a:r>
            <a:endParaRPr lang="es-ES_tradnl" dirty="0"/>
          </a:p>
        </p:txBody>
      </p:sp>
      <p:sp>
        <p:nvSpPr>
          <p:cNvPr id="15" name="14 Rectángulo"/>
          <p:cNvSpPr/>
          <p:nvPr/>
        </p:nvSpPr>
        <p:spPr>
          <a:xfrm>
            <a:off x="3131840" y="3573016"/>
            <a:ext cx="3384376" cy="2880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ocultación</a:t>
            </a:r>
            <a:endParaRPr lang="es-ES_tradnl" dirty="0"/>
          </a:p>
        </p:txBody>
      </p:sp>
      <p:sp>
        <p:nvSpPr>
          <p:cNvPr id="18" name="17 Rectángulo"/>
          <p:cNvSpPr/>
          <p:nvPr/>
        </p:nvSpPr>
        <p:spPr>
          <a:xfrm>
            <a:off x="3131840" y="4088261"/>
            <a:ext cx="3384376" cy="27684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Del 100 al 150 %</a:t>
            </a:r>
            <a:endParaRPr lang="es-ES_tradnl" dirty="0"/>
          </a:p>
        </p:txBody>
      </p:sp>
      <p:sp>
        <p:nvSpPr>
          <p:cNvPr id="19" name="18 Rectángulo"/>
          <p:cNvSpPr/>
          <p:nvPr/>
        </p:nvSpPr>
        <p:spPr>
          <a:xfrm>
            <a:off x="3131840" y="4475913"/>
            <a:ext cx="3384376" cy="249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Comisión repetida</a:t>
            </a:r>
            <a:endParaRPr lang="es-ES_tradnl" dirty="0"/>
          </a:p>
        </p:txBody>
      </p:sp>
      <p:sp>
        <p:nvSpPr>
          <p:cNvPr id="20" name="19 Rectángulo"/>
          <p:cNvSpPr/>
          <p:nvPr/>
        </p:nvSpPr>
        <p:spPr>
          <a:xfrm>
            <a:off x="3131840" y="4838030"/>
            <a:ext cx="3384376" cy="20483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Perjuicio económico</a:t>
            </a:r>
            <a:endParaRPr lang="es-ES_tradnl" dirty="0"/>
          </a:p>
        </p:txBody>
      </p:sp>
      <p:sp>
        <p:nvSpPr>
          <p:cNvPr id="23" name="22 Abrir llave"/>
          <p:cNvSpPr/>
          <p:nvPr/>
        </p:nvSpPr>
        <p:spPr>
          <a:xfrm>
            <a:off x="2969822" y="4088261"/>
            <a:ext cx="54006" cy="1068931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646150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r>
              <a:rPr lang="es-ES_tradnl" dirty="0" smtClean="0"/>
              <a:t>Art. 191 perjuicio económico.</a:t>
            </a:r>
          </a:p>
          <a:p>
            <a:endParaRPr lang="es-ES_tradnl" dirty="0"/>
          </a:p>
          <a:p>
            <a:r>
              <a:rPr lang="es-ES_tradnl" dirty="0" smtClean="0"/>
              <a:t>Dejar de ingresar</a:t>
            </a:r>
          </a:p>
          <a:p>
            <a:endParaRPr lang="es-ES_tradnl" dirty="0"/>
          </a:p>
          <a:p>
            <a:r>
              <a:rPr lang="es-ES_tradnl" dirty="0" smtClean="0"/>
              <a:t>Art. 193.Obtener devoluciones indebidamente</a:t>
            </a:r>
          </a:p>
          <a:p>
            <a:endParaRPr lang="es-ES_tradnl" dirty="0"/>
          </a:p>
          <a:p>
            <a:endParaRPr lang="es-ES_tradnl" dirty="0" smtClean="0"/>
          </a:p>
          <a:p>
            <a:r>
              <a:rPr lang="es-ES_tradnl" dirty="0" smtClean="0"/>
              <a:t>Art. 194.Solicitar indebidamente devoluciones</a:t>
            </a:r>
          </a:p>
          <a:p>
            <a:r>
              <a:rPr lang="es-ES_tradnl" dirty="0" smtClean="0"/>
              <a:t>Grave. </a:t>
            </a:r>
          </a:p>
        </p:txBody>
      </p:sp>
      <p:sp>
        <p:nvSpPr>
          <p:cNvPr id="4" name="3 Abrir llave"/>
          <p:cNvSpPr/>
          <p:nvPr/>
        </p:nvSpPr>
        <p:spPr>
          <a:xfrm>
            <a:off x="3707904" y="1124744"/>
            <a:ext cx="72008" cy="158417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5" name="4 Rectángulo"/>
          <p:cNvSpPr/>
          <p:nvPr/>
        </p:nvSpPr>
        <p:spPr>
          <a:xfrm>
            <a:off x="3923928" y="1268760"/>
            <a:ext cx="3168352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Leve 50 %</a:t>
            </a:r>
            <a:endParaRPr lang="es-ES_tradnl" dirty="0"/>
          </a:p>
        </p:txBody>
      </p:sp>
      <p:sp>
        <p:nvSpPr>
          <p:cNvPr id="6" name="5 Rectángulo"/>
          <p:cNvSpPr/>
          <p:nvPr/>
        </p:nvSpPr>
        <p:spPr>
          <a:xfrm>
            <a:off x="3923928" y="1714008"/>
            <a:ext cx="3168352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Grave 50 al 100%</a:t>
            </a:r>
            <a:endParaRPr lang="es-ES_tradnl" dirty="0"/>
          </a:p>
        </p:txBody>
      </p:sp>
      <p:sp>
        <p:nvSpPr>
          <p:cNvPr id="7" name="6 Rectángulo"/>
          <p:cNvSpPr/>
          <p:nvPr/>
        </p:nvSpPr>
        <p:spPr>
          <a:xfrm>
            <a:off x="3923928" y="2194705"/>
            <a:ext cx="3168352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Muy grave 100 al 150%</a:t>
            </a:r>
            <a:endParaRPr lang="es-ES_tradnl" dirty="0"/>
          </a:p>
        </p:txBody>
      </p:sp>
      <p:sp>
        <p:nvSpPr>
          <p:cNvPr id="9" name="8 Igual que"/>
          <p:cNvSpPr/>
          <p:nvPr/>
        </p:nvSpPr>
        <p:spPr>
          <a:xfrm>
            <a:off x="1619672" y="3541967"/>
            <a:ext cx="1512168" cy="432048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3402748" y="3429000"/>
            <a:ext cx="3689532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Supuesto de dejar de ingresar</a:t>
            </a:r>
            <a:endParaRPr lang="es-ES_tradnl" dirty="0"/>
          </a:p>
        </p:txBody>
      </p:sp>
      <p:sp>
        <p:nvSpPr>
          <p:cNvPr id="11" name="10 Rectángulo"/>
          <p:cNvSpPr/>
          <p:nvPr/>
        </p:nvSpPr>
        <p:spPr>
          <a:xfrm>
            <a:off x="2375756" y="5229200"/>
            <a:ext cx="255628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15 %.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768309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r>
              <a:rPr lang="es-ES_tradnl" dirty="0" smtClean="0"/>
              <a:t>Art.198.No presentar en plazo autoliquidaciones o declaraciones sin que exista perjuicio económico(0 o negativas):</a:t>
            </a:r>
          </a:p>
          <a:p>
            <a:r>
              <a:rPr lang="es-ES_tradnl" dirty="0" smtClean="0"/>
              <a:t> </a:t>
            </a:r>
            <a:endParaRPr lang="es-ES_tradnl" dirty="0"/>
          </a:p>
        </p:txBody>
      </p:sp>
      <p:sp>
        <p:nvSpPr>
          <p:cNvPr id="5" name="4 Rectángulo"/>
          <p:cNvSpPr/>
          <p:nvPr/>
        </p:nvSpPr>
        <p:spPr>
          <a:xfrm>
            <a:off x="827584" y="2132856"/>
            <a:ext cx="1944216" cy="57606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Con requerimiento</a:t>
            </a:r>
            <a:endParaRPr lang="es-ES_tradnl" dirty="0"/>
          </a:p>
        </p:txBody>
      </p:sp>
      <p:sp>
        <p:nvSpPr>
          <p:cNvPr id="6" name="5 Rectángulo"/>
          <p:cNvSpPr/>
          <p:nvPr/>
        </p:nvSpPr>
        <p:spPr>
          <a:xfrm>
            <a:off x="755576" y="3825044"/>
            <a:ext cx="1944216" cy="82809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Sin requerimiento</a:t>
            </a:r>
            <a:endParaRPr lang="es-ES_tradnl" dirty="0"/>
          </a:p>
        </p:txBody>
      </p:sp>
      <p:sp>
        <p:nvSpPr>
          <p:cNvPr id="8" name="7 Abrir llave"/>
          <p:cNvSpPr/>
          <p:nvPr/>
        </p:nvSpPr>
        <p:spPr>
          <a:xfrm>
            <a:off x="2866402" y="3555014"/>
            <a:ext cx="136996" cy="1476164"/>
          </a:xfrm>
          <a:prstGeom prst="leftBrac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9" name="8 Rectángulo"/>
          <p:cNvSpPr/>
          <p:nvPr/>
        </p:nvSpPr>
        <p:spPr>
          <a:xfrm>
            <a:off x="2987824" y="1844824"/>
            <a:ext cx="4104456" cy="36004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Multa pecuniaria de 200 euros</a:t>
            </a:r>
            <a:endParaRPr lang="es-ES_tradnl" dirty="0"/>
          </a:p>
        </p:txBody>
      </p:sp>
      <p:sp>
        <p:nvSpPr>
          <p:cNvPr id="10" name="9 Rectángulo"/>
          <p:cNvSpPr/>
          <p:nvPr/>
        </p:nvSpPr>
        <p:spPr>
          <a:xfrm>
            <a:off x="3131840" y="3555014"/>
            <a:ext cx="3960440" cy="45005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Multa pecuniaria de 100 euros</a:t>
            </a:r>
            <a:endParaRPr lang="es-ES_tradnl" dirty="0"/>
          </a:p>
        </p:txBody>
      </p:sp>
      <p:sp>
        <p:nvSpPr>
          <p:cNvPr id="11" name="10 Rectángulo"/>
          <p:cNvSpPr/>
          <p:nvPr/>
        </p:nvSpPr>
        <p:spPr>
          <a:xfrm>
            <a:off x="2987824" y="2311012"/>
            <a:ext cx="4104456" cy="36004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Declaración censal 400</a:t>
            </a:r>
            <a:endParaRPr lang="es-ES_tradnl" dirty="0"/>
          </a:p>
        </p:txBody>
      </p:sp>
      <p:sp>
        <p:nvSpPr>
          <p:cNvPr id="12" name="11 Rectángulo"/>
          <p:cNvSpPr/>
          <p:nvPr/>
        </p:nvSpPr>
        <p:spPr>
          <a:xfrm>
            <a:off x="3148430" y="4149080"/>
            <a:ext cx="3943850" cy="40358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Declaración censal 200</a:t>
            </a:r>
            <a:endParaRPr lang="es-ES_tradnl" dirty="0"/>
          </a:p>
        </p:txBody>
      </p:sp>
      <p:sp>
        <p:nvSpPr>
          <p:cNvPr id="14" name="13 Rectángulo"/>
          <p:cNvSpPr/>
          <p:nvPr/>
        </p:nvSpPr>
        <p:spPr>
          <a:xfrm>
            <a:off x="2987824" y="2708920"/>
            <a:ext cx="4104456" cy="50405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Informativas:347, 190. 20 euros datos. Mínimo 300 máximo 20.000</a:t>
            </a:r>
            <a:endParaRPr lang="es-ES_tradnl" dirty="0"/>
          </a:p>
        </p:txBody>
      </p:sp>
      <p:sp>
        <p:nvSpPr>
          <p:cNvPr id="15" name="14 Abrir llave"/>
          <p:cNvSpPr/>
          <p:nvPr/>
        </p:nvSpPr>
        <p:spPr>
          <a:xfrm>
            <a:off x="2771800" y="1772816"/>
            <a:ext cx="94602" cy="1440160"/>
          </a:xfrm>
          <a:prstGeom prst="leftBrac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6" name="15 Rectángulo"/>
          <p:cNvSpPr/>
          <p:nvPr/>
        </p:nvSpPr>
        <p:spPr>
          <a:xfrm>
            <a:off x="3148430" y="4653136"/>
            <a:ext cx="3943850" cy="43204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Informativas: 50 % de con requerimiento</a:t>
            </a:r>
            <a:endParaRPr lang="es-ES_tradnl" dirty="0"/>
          </a:p>
        </p:txBody>
      </p:sp>
      <p:sp>
        <p:nvSpPr>
          <p:cNvPr id="17" name="16 Rectángulo"/>
          <p:cNvSpPr/>
          <p:nvPr/>
        </p:nvSpPr>
        <p:spPr>
          <a:xfrm>
            <a:off x="827584" y="5517232"/>
            <a:ext cx="1872208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Personas físicas</a:t>
            </a:r>
            <a:endParaRPr lang="es-ES_tradnl" dirty="0"/>
          </a:p>
        </p:txBody>
      </p:sp>
      <p:sp>
        <p:nvSpPr>
          <p:cNvPr id="19" name="18 Abrir llave"/>
          <p:cNvSpPr/>
          <p:nvPr/>
        </p:nvSpPr>
        <p:spPr>
          <a:xfrm>
            <a:off x="2866402" y="5229200"/>
            <a:ext cx="68498" cy="1080120"/>
          </a:xfrm>
          <a:prstGeom prst="leftBrac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0" name="19 Rectángulo"/>
          <p:cNvSpPr/>
          <p:nvPr/>
        </p:nvSpPr>
        <p:spPr>
          <a:xfrm>
            <a:off x="3148430" y="5409220"/>
            <a:ext cx="3943850" cy="324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No empresarios ni profesional</a:t>
            </a:r>
            <a:endParaRPr lang="es-ES_tradnl" dirty="0"/>
          </a:p>
        </p:txBody>
      </p:sp>
      <p:sp>
        <p:nvSpPr>
          <p:cNvPr id="21" name="20 Rectángulo"/>
          <p:cNvSpPr/>
          <p:nvPr/>
        </p:nvSpPr>
        <p:spPr>
          <a:xfrm>
            <a:off x="3131840" y="5805264"/>
            <a:ext cx="3960440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No comunicar cambio domicilio fiscal</a:t>
            </a:r>
            <a:endParaRPr lang="es-ES_tradnl" dirty="0"/>
          </a:p>
        </p:txBody>
      </p:sp>
      <p:sp>
        <p:nvSpPr>
          <p:cNvPr id="22" name="21 Rectángulo"/>
          <p:cNvSpPr/>
          <p:nvPr/>
        </p:nvSpPr>
        <p:spPr>
          <a:xfrm>
            <a:off x="3148430" y="6237312"/>
            <a:ext cx="3943850" cy="21602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100 </a:t>
            </a:r>
            <a:r>
              <a:rPr lang="es-ES_tradnl" dirty="0" err="1" smtClean="0"/>
              <a:t>euos</a:t>
            </a:r>
            <a:r>
              <a:rPr lang="es-ES_tradnl" dirty="0" smtClean="0"/>
              <a:t>.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610933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r>
              <a:rPr lang="es-ES_tradnl" dirty="0"/>
              <a:t>S</a:t>
            </a:r>
            <a:r>
              <a:rPr lang="es-ES_tradnl" dirty="0" smtClean="0"/>
              <a:t>anciones reducciones</a:t>
            </a:r>
            <a:endParaRPr lang="es-ES_tradnl" dirty="0"/>
          </a:p>
        </p:txBody>
      </p:sp>
      <p:sp>
        <p:nvSpPr>
          <p:cNvPr id="4" name="3 Rectángulo"/>
          <p:cNvSpPr/>
          <p:nvPr/>
        </p:nvSpPr>
        <p:spPr>
          <a:xfrm>
            <a:off x="1115616" y="980728"/>
            <a:ext cx="2232248" cy="50405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Autoliquidaciones</a:t>
            </a:r>
            <a:endParaRPr lang="es-ES_tradnl" dirty="0"/>
          </a:p>
        </p:txBody>
      </p:sp>
      <p:sp>
        <p:nvSpPr>
          <p:cNvPr id="5" name="4 Abrir llave"/>
          <p:cNvSpPr/>
          <p:nvPr/>
        </p:nvSpPr>
        <p:spPr>
          <a:xfrm>
            <a:off x="3491880" y="764704"/>
            <a:ext cx="45719" cy="1224136"/>
          </a:xfrm>
          <a:prstGeom prst="leftBrac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6" name="5 Elipse"/>
          <p:cNvSpPr/>
          <p:nvPr/>
        </p:nvSpPr>
        <p:spPr>
          <a:xfrm>
            <a:off x="3707904" y="980728"/>
            <a:ext cx="914400" cy="9144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25%</a:t>
            </a:r>
            <a:endParaRPr lang="es-ES_tradnl" dirty="0"/>
          </a:p>
        </p:txBody>
      </p:sp>
      <p:sp>
        <p:nvSpPr>
          <p:cNvPr id="7" name="6 Abrir llave"/>
          <p:cNvSpPr/>
          <p:nvPr/>
        </p:nvSpPr>
        <p:spPr>
          <a:xfrm>
            <a:off x="4788024" y="764704"/>
            <a:ext cx="72008" cy="1224136"/>
          </a:xfrm>
          <a:prstGeom prst="leftBrac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8" name="7 Rectángulo"/>
          <p:cNvSpPr/>
          <p:nvPr/>
        </p:nvSpPr>
        <p:spPr>
          <a:xfrm>
            <a:off x="4860032" y="764704"/>
            <a:ext cx="2232248" cy="46805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No recurso liquidación ni sanción</a:t>
            </a:r>
            <a:endParaRPr lang="es-ES_tradnl" dirty="0"/>
          </a:p>
        </p:txBody>
      </p:sp>
      <p:sp>
        <p:nvSpPr>
          <p:cNvPr id="9" name="8 Rectángulo"/>
          <p:cNvSpPr/>
          <p:nvPr/>
        </p:nvSpPr>
        <p:spPr>
          <a:xfrm>
            <a:off x="4860032" y="1376772"/>
            <a:ext cx="2232248" cy="46805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Pago sanción plazo art. 62.2 </a:t>
            </a:r>
            <a:endParaRPr lang="es-ES_tradnl" dirty="0"/>
          </a:p>
        </p:txBody>
      </p:sp>
      <p:sp>
        <p:nvSpPr>
          <p:cNvPr id="10" name="9 Rectángulo"/>
          <p:cNvSpPr/>
          <p:nvPr/>
        </p:nvSpPr>
        <p:spPr>
          <a:xfrm>
            <a:off x="1115616" y="2726922"/>
            <a:ext cx="2088232" cy="50405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Liquidaciones</a:t>
            </a:r>
            <a:endParaRPr lang="es-ES_tradnl" dirty="0"/>
          </a:p>
        </p:txBody>
      </p:sp>
      <p:sp>
        <p:nvSpPr>
          <p:cNvPr id="12" name="11 Elipse"/>
          <p:cNvSpPr/>
          <p:nvPr/>
        </p:nvSpPr>
        <p:spPr>
          <a:xfrm>
            <a:off x="3923928" y="2420888"/>
            <a:ext cx="900100" cy="612068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30%</a:t>
            </a:r>
            <a:endParaRPr lang="es-ES_tradnl" dirty="0"/>
          </a:p>
        </p:txBody>
      </p:sp>
      <p:sp>
        <p:nvSpPr>
          <p:cNvPr id="13" name="12 Elipse"/>
          <p:cNvSpPr/>
          <p:nvPr/>
        </p:nvSpPr>
        <p:spPr>
          <a:xfrm>
            <a:off x="4067944" y="3284984"/>
            <a:ext cx="883822" cy="576064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25%</a:t>
            </a:r>
            <a:endParaRPr lang="es-ES_tradnl" dirty="0"/>
          </a:p>
        </p:txBody>
      </p:sp>
      <p:sp>
        <p:nvSpPr>
          <p:cNvPr id="15" name="14 Cruz"/>
          <p:cNvSpPr/>
          <p:nvPr/>
        </p:nvSpPr>
        <p:spPr>
          <a:xfrm>
            <a:off x="3707904" y="3032956"/>
            <a:ext cx="457200" cy="252028"/>
          </a:xfrm>
          <a:prstGeom prst="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7" name="16 Rectángulo"/>
          <p:cNvSpPr/>
          <p:nvPr/>
        </p:nvSpPr>
        <p:spPr>
          <a:xfrm>
            <a:off x="5292080" y="2390138"/>
            <a:ext cx="2166803" cy="39079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No recurso liquidación</a:t>
            </a:r>
            <a:endParaRPr lang="es-ES_tradnl" dirty="0"/>
          </a:p>
        </p:txBody>
      </p:sp>
      <p:sp>
        <p:nvSpPr>
          <p:cNvPr id="18" name="17 Abrir llave"/>
          <p:cNvSpPr/>
          <p:nvPr/>
        </p:nvSpPr>
        <p:spPr>
          <a:xfrm>
            <a:off x="5002020" y="3158970"/>
            <a:ext cx="218051" cy="1350150"/>
          </a:xfrm>
          <a:prstGeom prst="leftBrac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9" name="18 Rectángulo"/>
          <p:cNvSpPr/>
          <p:nvPr/>
        </p:nvSpPr>
        <p:spPr>
          <a:xfrm>
            <a:off x="5292080" y="3302000"/>
            <a:ext cx="2232248" cy="50405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No recurso liquidación ni sanción</a:t>
            </a:r>
            <a:endParaRPr lang="es-ES_tradnl" dirty="0"/>
          </a:p>
        </p:txBody>
      </p:sp>
      <p:sp>
        <p:nvSpPr>
          <p:cNvPr id="20" name="19 Rectángulo"/>
          <p:cNvSpPr/>
          <p:nvPr/>
        </p:nvSpPr>
        <p:spPr>
          <a:xfrm>
            <a:off x="5321928" y="4005064"/>
            <a:ext cx="2166803" cy="50405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Pago sanción art. 62.2</a:t>
            </a:r>
            <a:endParaRPr lang="es-ES_tradnl" dirty="0"/>
          </a:p>
        </p:txBody>
      </p:sp>
      <p:sp>
        <p:nvSpPr>
          <p:cNvPr id="22" name="21 Rectángulo"/>
          <p:cNvSpPr/>
          <p:nvPr/>
        </p:nvSpPr>
        <p:spPr>
          <a:xfrm>
            <a:off x="1115615" y="5085184"/>
            <a:ext cx="5688633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Si solicita aplazamiento o fraccionamiento es como si pagara a efectos de la reducción.</a:t>
            </a:r>
            <a:endParaRPr lang="es-ES_tradnl" dirty="0"/>
          </a:p>
        </p:txBody>
      </p:sp>
      <p:sp>
        <p:nvSpPr>
          <p:cNvPr id="23" name="22 Abrir llave"/>
          <p:cNvSpPr/>
          <p:nvPr/>
        </p:nvSpPr>
        <p:spPr>
          <a:xfrm>
            <a:off x="3514739" y="2276872"/>
            <a:ext cx="45719" cy="2448272"/>
          </a:xfrm>
          <a:prstGeom prst="leftBrac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4" name="23 Abrir llave"/>
          <p:cNvSpPr/>
          <p:nvPr/>
        </p:nvSpPr>
        <p:spPr>
          <a:xfrm>
            <a:off x="4860032" y="2276872"/>
            <a:ext cx="251013" cy="702078"/>
          </a:xfrm>
          <a:prstGeom prst="leftBrac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25510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OBLIGACIONES TRIBUTARIAS</a:t>
            </a:r>
            <a:endParaRPr lang="gl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/>
              <a:t>OBLIGACIONES TRIBUTARIA ACCESORIAS</a:t>
            </a:r>
          </a:p>
          <a:p>
            <a:pPr lvl="1"/>
            <a:r>
              <a:rPr lang="es-ES_tradnl" dirty="0" smtClean="0"/>
              <a:t>DEUDA TRIBUTARIA…..</a:t>
            </a:r>
            <a:endParaRPr lang="gl-ES" dirty="0"/>
          </a:p>
          <a:p>
            <a:pPr lvl="1"/>
            <a:r>
              <a:rPr lang="es-ES_tradnl" dirty="0" smtClean="0"/>
              <a:t> + PRESTACIONES ACCESORIAS:</a:t>
            </a:r>
          </a:p>
          <a:p>
            <a:pPr lvl="8"/>
            <a:endParaRPr lang="es-ES_tradnl" dirty="0" smtClean="0"/>
          </a:p>
        </p:txBody>
      </p:sp>
      <p:sp>
        <p:nvSpPr>
          <p:cNvPr id="5" name="4 Rectángulo"/>
          <p:cNvSpPr/>
          <p:nvPr/>
        </p:nvSpPr>
        <p:spPr>
          <a:xfrm>
            <a:off x="4211960" y="3140968"/>
            <a:ext cx="3888432" cy="223224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Interés de demora</a:t>
            </a:r>
          </a:p>
          <a:p>
            <a:pPr algn="ctr"/>
            <a:r>
              <a:rPr lang="es-ES_tradnl" dirty="0" smtClean="0"/>
              <a:t>Recargos de </a:t>
            </a:r>
            <a:r>
              <a:rPr lang="es-ES_tradnl" dirty="0" err="1" smtClean="0"/>
              <a:t>dec</a:t>
            </a:r>
            <a:r>
              <a:rPr lang="es-ES_tradnl" dirty="0" smtClean="0"/>
              <a:t>. Extemporánea</a:t>
            </a:r>
          </a:p>
          <a:p>
            <a:pPr algn="ctr"/>
            <a:r>
              <a:rPr lang="es-ES_tradnl" dirty="0" smtClean="0"/>
              <a:t>Recargos del período ejecutivo.</a:t>
            </a: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686474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PLAZOS INGRESO</a:t>
            </a:r>
            <a:endParaRPr lang="es-ES_tradnl" dirty="0"/>
          </a:p>
        </p:txBody>
      </p:sp>
      <p:sp>
        <p:nvSpPr>
          <p:cNvPr id="8" name="7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_tradnl" dirty="0" smtClean="0"/>
              <a:t>Período voluntario 62.LGT</a:t>
            </a: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ES_tradnl" b="1" dirty="0" smtClean="0"/>
              <a:t>1º</a:t>
            </a:r>
            <a:r>
              <a:rPr lang="es-ES_tradnl" b="1" dirty="0" smtClean="0"/>
              <a:t>. Deudas resultantes de autoliquidaciones. Se pagan según el plazo establecido en cada tributo</a:t>
            </a:r>
            <a:r>
              <a:rPr lang="es-ES_tradnl" dirty="0" smtClean="0"/>
              <a:t>.</a:t>
            </a:r>
          </a:p>
          <a:p>
            <a:pPr marL="0" indent="0">
              <a:buNone/>
            </a:pPr>
            <a:r>
              <a:rPr lang="es-ES_tradnl" b="1" dirty="0" smtClean="0"/>
              <a:t>2º</a:t>
            </a:r>
            <a:r>
              <a:rPr lang="es-ES_tradnl" b="1" dirty="0" smtClean="0"/>
              <a:t>. Deudas resultantes de liquidaciones practicadas por la Administración. Plazo en voluntaria: art. </a:t>
            </a:r>
            <a:r>
              <a:rPr lang="es-ES_tradnl" b="1" dirty="0" smtClean="0"/>
              <a:t>62.2:</a:t>
            </a:r>
            <a:endParaRPr lang="es-ES_tradnl" b="1" dirty="0" smtClean="0"/>
          </a:p>
          <a:p>
            <a:pPr marL="0" indent="0">
              <a:buNone/>
            </a:pPr>
            <a:r>
              <a:rPr lang="es-ES_tradnl" b="1" dirty="0" smtClean="0"/>
              <a:t>notificadas </a:t>
            </a:r>
            <a:r>
              <a:rPr lang="es-ES_tradnl" b="1" dirty="0" smtClean="0"/>
              <a:t>1-15 . Hasta 20 mes posterior</a:t>
            </a:r>
          </a:p>
          <a:p>
            <a:pPr marL="0" indent="0">
              <a:buNone/>
            </a:pPr>
            <a:r>
              <a:rPr lang="es-ES_tradnl" b="1" dirty="0"/>
              <a:t> </a:t>
            </a:r>
            <a:r>
              <a:rPr lang="es-ES_tradnl" b="1" dirty="0" smtClean="0"/>
              <a:t>notificadas 16- último día mes. Hasta 5 del segundo mes posterior.</a:t>
            </a:r>
            <a:endParaRPr lang="gl-ES" b="1" dirty="0"/>
          </a:p>
        </p:txBody>
      </p:sp>
      <p:sp>
        <p:nvSpPr>
          <p:cNvPr id="9" name="8 Marcador de texto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ES_tradnl" dirty="0" smtClean="0"/>
              <a:t>Período ejecutivo 62.5LGT</a:t>
            </a:r>
            <a:endParaRPr lang="es-ES_tradnl" dirty="0"/>
          </a:p>
        </p:txBody>
      </p:sp>
      <p:sp>
        <p:nvSpPr>
          <p:cNvPr id="10" name="9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dirty="0" smtClean="0"/>
              <a:t>Si la providencia de apremio se notifica;</a:t>
            </a:r>
          </a:p>
          <a:p>
            <a:pPr marL="0" indent="0">
              <a:buNone/>
            </a:pPr>
            <a:r>
              <a:rPr lang="es-ES_tradnl" b="1" dirty="0" smtClean="0"/>
              <a:t>1 al 15: hasta 20 mismo mes.</a:t>
            </a:r>
          </a:p>
          <a:p>
            <a:pPr marL="0" indent="0">
              <a:buNone/>
            </a:pPr>
            <a:r>
              <a:rPr lang="es-ES_tradnl" b="1" dirty="0" smtClean="0"/>
              <a:t>16 al último mes: hasta 5 mes siguiente.</a:t>
            </a:r>
            <a:endParaRPr lang="es-ES_tradnl" b="1" dirty="0"/>
          </a:p>
        </p:txBody>
      </p:sp>
    </p:spTree>
    <p:extLst>
      <p:ext uri="{BB962C8B-B14F-4D97-AF65-F5344CB8AC3E}">
        <p14:creationId xmlns:p14="http://schemas.microsoft.com/office/powerpoint/2010/main" val="3714673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b="1" dirty="0" smtClean="0"/>
              <a:t>3.Deudas de notificación colectiva y periódica(IBI</a:t>
            </a:r>
            <a:r>
              <a:rPr lang="es-ES_tradnl" dirty="0" smtClean="0"/>
              <a:t>).</a:t>
            </a:r>
          </a:p>
          <a:p>
            <a:pPr lvl="1"/>
            <a:r>
              <a:rPr lang="es-ES_tradnl" dirty="0" smtClean="0"/>
              <a:t>Si no tienen establecido otro plazo en sus normas reguladoras deberá efectuarse entre </a:t>
            </a:r>
          </a:p>
          <a:p>
            <a:pPr lvl="1"/>
            <a:r>
              <a:rPr lang="es-ES_tradnl" b="1" dirty="0" smtClean="0"/>
              <a:t>1 sept. Y 20 nov..  </a:t>
            </a:r>
            <a:endParaRPr lang="es-ES_tradnl" dirty="0" smtClean="0"/>
          </a:p>
          <a:p>
            <a:pPr lvl="1"/>
            <a:r>
              <a:rPr lang="es-ES_tradnl" b="1" dirty="0" smtClean="0"/>
              <a:t>La Administración Tributaria podrá modificar este plazo siempre que no sea inferior a 2 meses.</a:t>
            </a:r>
          </a:p>
          <a:p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3812491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548680"/>
            <a:ext cx="8229600" cy="5289451"/>
          </a:xfrm>
        </p:spPr>
        <p:txBody>
          <a:bodyPr/>
          <a:lstStyle/>
          <a:p>
            <a:pPr marL="0" indent="0">
              <a:buNone/>
            </a:pPr>
            <a:r>
              <a:rPr lang="es-ES_tradnl" sz="3600" b="1" dirty="0" smtClean="0"/>
              <a:t>Plazos período ejecutivo LGT. 62.5</a:t>
            </a:r>
          </a:p>
          <a:p>
            <a:pPr marL="0" indent="0">
              <a:buNone/>
            </a:pPr>
            <a:r>
              <a:rPr lang="es-ES_tradnl" dirty="0" smtClean="0"/>
              <a:t>Si la providencia se notifica entre </a:t>
            </a:r>
          </a:p>
          <a:p>
            <a:pPr marL="0" indent="0">
              <a:buNone/>
            </a:pPr>
            <a:r>
              <a:rPr lang="es-ES_tradnl" dirty="0"/>
              <a:t>	</a:t>
            </a:r>
            <a:r>
              <a:rPr lang="es-ES_tradnl" b="1" dirty="0" smtClean="0"/>
              <a:t>1-15 hasta 20 mismo mes</a:t>
            </a:r>
          </a:p>
          <a:p>
            <a:pPr marL="0" indent="0">
              <a:buNone/>
            </a:pPr>
            <a:r>
              <a:rPr lang="es-ES_tradnl" b="1" dirty="0"/>
              <a:t>	</a:t>
            </a:r>
            <a:r>
              <a:rPr lang="es-ES_tradnl" b="1" dirty="0" smtClean="0"/>
              <a:t>16-último día de mes. Hasta 5 mes </a:t>
            </a:r>
            <a:r>
              <a:rPr lang="es-ES_tradnl" b="1" dirty="0" err="1" smtClean="0"/>
              <a:t>ste</a:t>
            </a:r>
            <a:r>
              <a:rPr lang="es-ES_tradnl" dirty="0" err="1" smtClean="0"/>
              <a:t>.</a:t>
            </a:r>
            <a:endParaRPr lang="es-ES_tradnl" dirty="0" smtClean="0"/>
          </a:p>
        </p:txBody>
      </p:sp>
      <p:sp>
        <p:nvSpPr>
          <p:cNvPr id="2" name="1 Rectángulo"/>
          <p:cNvSpPr/>
          <p:nvPr/>
        </p:nvSpPr>
        <p:spPr>
          <a:xfrm>
            <a:off x="899592" y="3573016"/>
            <a:ext cx="6480720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El período ejecutivo se inicia al día siguiente del fin de plazo en voluntaria.</a:t>
            </a:r>
            <a:endParaRPr lang="es-ES_tradnl" dirty="0"/>
          </a:p>
        </p:txBody>
      </p:sp>
      <p:sp>
        <p:nvSpPr>
          <p:cNvPr id="4" name="3 Rectángulo"/>
          <p:cNvSpPr/>
          <p:nvPr/>
        </p:nvSpPr>
        <p:spPr>
          <a:xfrm>
            <a:off x="971600" y="4437112"/>
            <a:ext cx="6624736" cy="1152128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Deudas a ingresar mediante autoliquidación presentadas fuera de plazo sin realizar el ingreso o sin presentar solicitud de aplazamiento o fraccionamiento o compensación, se inicia al día siguiente de la presentación. Art. 68 RGR.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484811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>
                <a:solidFill>
                  <a:schemeClr val="accent1"/>
                </a:solidFill>
              </a:rPr>
              <a:t>RECARGOS</a:t>
            </a:r>
            <a:endParaRPr lang="es-ES_tradnl" dirty="0">
              <a:solidFill>
                <a:schemeClr val="accent1"/>
              </a:solidFill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dirty="0" smtClean="0">
                <a:solidFill>
                  <a:srgbClr val="00B050"/>
                </a:solidFill>
              </a:rPr>
              <a:t>Art. 27 LGT</a:t>
            </a:r>
          </a:p>
          <a:p>
            <a:pPr marL="0" indent="0">
              <a:buNone/>
            </a:pPr>
            <a:r>
              <a:rPr lang="es-ES_tradnl" dirty="0" smtClean="0"/>
              <a:t>Hasta 3 meses 	5%</a:t>
            </a:r>
          </a:p>
          <a:p>
            <a:pPr marL="0" indent="0">
              <a:buNone/>
            </a:pPr>
            <a:r>
              <a:rPr lang="es-ES_tradnl" dirty="0" smtClean="0"/>
              <a:t>Hasta 6 meses 	10%</a:t>
            </a:r>
          </a:p>
          <a:p>
            <a:pPr marL="0" indent="0">
              <a:buNone/>
            </a:pPr>
            <a:r>
              <a:rPr lang="es-ES_tradnl" dirty="0" smtClean="0"/>
              <a:t>Hasta 12 meses 	15%</a:t>
            </a:r>
          </a:p>
          <a:p>
            <a:pPr marL="0" indent="0">
              <a:buNone/>
            </a:pPr>
            <a:r>
              <a:rPr lang="es-ES_tradnl" dirty="0" smtClean="0"/>
              <a:t>Más   12 meses  20%+ in.</a:t>
            </a:r>
            <a:endParaRPr lang="es-ES_tradnl" dirty="0"/>
          </a:p>
        </p:txBody>
      </p:sp>
      <p:sp>
        <p:nvSpPr>
          <p:cNvPr id="6" name="5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ES_tradnl" dirty="0" smtClean="0">
                <a:solidFill>
                  <a:srgbClr val="00B050"/>
                </a:solidFill>
              </a:rPr>
              <a:t>Art. 28 LGT</a:t>
            </a:r>
          </a:p>
          <a:p>
            <a:r>
              <a:rPr lang="es-ES_tradnl" dirty="0" smtClean="0"/>
              <a:t>5%</a:t>
            </a:r>
          </a:p>
          <a:p>
            <a:r>
              <a:rPr lang="es-ES_tradnl" dirty="0" smtClean="0"/>
              <a:t>10%</a:t>
            </a:r>
          </a:p>
          <a:p>
            <a:r>
              <a:rPr lang="es-ES_tradnl" dirty="0" smtClean="0"/>
              <a:t>20% + intereses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2564213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77500" lnSpcReduction="20000"/>
          </a:bodyPr>
          <a:lstStyle/>
          <a:p>
            <a:endParaRPr lang="es-ES_tradnl" dirty="0" smtClean="0"/>
          </a:p>
          <a:p>
            <a:r>
              <a:rPr lang="es-ES_tradnl" sz="4100" b="1" dirty="0" smtClean="0"/>
              <a:t>Recargos por declaración extemporánea:</a:t>
            </a:r>
            <a:endParaRPr lang="es-ES_tradnl" sz="4100" b="1" dirty="0"/>
          </a:p>
          <a:p>
            <a:r>
              <a:rPr lang="es-ES_tradnl" dirty="0" smtClean="0">
                <a:solidFill>
                  <a:srgbClr val="0070C0"/>
                </a:solidFill>
              </a:rPr>
              <a:t>Art. 27  LGT. Se aplican cuando :</a:t>
            </a:r>
          </a:p>
          <a:p>
            <a:pPr lvl="1"/>
            <a:r>
              <a:rPr lang="es-ES_tradnl" sz="2300" b="1" dirty="0" smtClean="0">
                <a:solidFill>
                  <a:srgbClr val="FF0000"/>
                </a:solidFill>
              </a:rPr>
              <a:t>no hay requerimiento</a:t>
            </a:r>
            <a:r>
              <a:rPr lang="es-ES_tradnl" sz="2300" b="1" dirty="0" smtClean="0"/>
              <a:t>.</a:t>
            </a:r>
          </a:p>
          <a:p>
            <a:pPr lvl="1"/>
            <a:r>
              <a:rPr lang="es-ES_tradnl" sz="2300" b="1" dirty="0" smtClean="0">
                <a:solidFill>
                  <a:srgbClr val="FF0000"/>
                </a:solidFill>
              </a:rPr>
              <a:t>Autoliquidaciones a ingresar</a:t>
            </a:r>
          </a:p>
          <a:p>
            <a:pPr lvl="1"/>
            <a:r>
              <a:rPr lang="es-ES_tradnl" b="1" dirty="0"/>
              <a:t> </a:t>
            </a:r>
            <a:r>
              <a:rPr lang="es-ES_tradnl" sz="2600" b="1" dirty="0" smtClean="0">
                <a:solidFill>
                  <a:srgbClr val="FF0000"/>
                </a:solidFill>
              </a:rPr>
              <a:t>Son prestaciones accesorias</a:t>
            </a:r>
            <a:r>
              <a:rPr lang="es-ES_tradnl" dirty="0" smtClean="0"/>
              <a:t>.</a:t>
            </a:r>
          </a:p>
          <a:p>
            <a:r>
              <a:rPr lang="es-ES_tradnl" dirty="0" smtClean="0"/>
              <a:t>No incluyen intereses ni sanciones excepto el del 20% que lleva intereses de demora</a:t>
            </a:r>
          </a:p>
          <a:p>
            <a:r>
              <a:rPr lang="es-ES_tradnl" dirty="0"/>
              <a:t> </a:t>
            </a:r>
            <a:r>
              <a:rPr lang="es-ES_tradnl" dirty="0" smtClean="0"/>
              <a:t>hasta 3 meses…     5%</a:t>
            </a:r>
          </a:p>
          <a:p>
            <a:r>
              <a:rPr lang="es-ES_tradnl" dirty="0"/>
              <a:t> </a:t>
            </a:r>
            <a:r>
              <a:rPr lang="es-ES_tradnl" dirty="0" smtClean="0"/>
              <a:t>hasta 6 meses …..10%</a:t>
            </a:r>
          </a:p>
          <a:p>
            <a:r>
              <a:rPr lang="es-ES_tradnl" dirty="0" smtClean="0"/>
              <a:t>Hasta 12 meses…..15%</a:t>
            </a:r>
          </a:p>
          <a:p>
            <a:r>
              <a:rPr lang="es-ES_tradnl" dirty="0" smtClean="0"/>
              <a:t>+ de 12 meses        </a:t>
            </a:r>
            <a:r>
              <a:rPr lang="es-ES_tradnl" dirty="0" smtClean="0">
                <a:solidFill>
                  <a:srgbClr val="FF0000"/>
                </a:solidFill>
              </a:rPr>
              <a:t>20% + </a:t>
            </a:r>
            <a:r>
              <a:rPr lang="es-ES_tradnl" dirty="0" err="1" smtClean="0">
                <a:solidFill>
                  <a:srgbClr val="FF0000"/>
                </a:solidFill>
              </a:rPr>
              <a:t>interes</a:t>
            </a:r>
            <a:r>
              <a:rPr lang="es-ES_tradnl" dirty="0" smtClean="0">
                <a:solidFill>
                  <a:srgbClr val="FF0000"/>
                </a:solidFill>
              </a:rPr>
              <a:t> demora </a:t>
            </a:r>
            <a:r>
              <a:rPr lang="es-ES_tradnl" dirty="0" smtClean="0"/>
              <a:t>(se calculan así. Fecha fin plazo. Día siguiente 12 meses, a partir de esta fecha </a:t>
            </a:r>
            <a:r>
              <a:rPr lang="es-ES_tradnl" dirty="0" err="1" smtClean="0"/>
              <a:t>interes</a:t>
            </a:r>
            <a:r>
              <a:rPr lang="es-ES_tradnl" dirty="0" smtClean="0"/>
              <a:t> de demora hasta el día en que presenta.</a:t>
            </a:r>
          </a:p>
          <a:p>
            <a:pPr marL="0" indent="0">
              <a:buNone/>
            </a:pPr>
            <a:endParaRPr lang="gl-ES" dirty="0"/>
          </a:p>
        </p:txBody>
      </p:sp>
      <p:sp>
        <p:nvSpPr>
          <p:cNvPr id="4" name="3 Rectángulo"/>
          <p:cNvSpPr/>
          <p:nvPr/>
        </p:nvSpPr>
        <p:spPr>
          <a:xfrm>
            <a:off x="4139952" y="3356992"/>
            <a:ext cx="2952328" cy="93610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Sin interés de demora ni sanciones</a:t>
            </a:r>
            <a:endParaRPr lang="gl-ES" dirty="0"/>
          </a:p>
        </p:txBody>
      </p:sp>
      <p:sp>
        <p:nvSpPr>
          <p:cNvPr id="2" name="1 Rectángulo"/>
          <p:cNvSpPr/>
          <p:nvPr/>
        </p:nvSpPr>
        <p:spPr>
          <a:xfrm>
            <a:off x="971600" y="5445224"/>
            <a:ext cx="439248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Reducción 25% si paga la totalidad de la deuda + recargo reducido plazo art. 62.2</a:t>
            </a:r>
            <a:endParaRPr lang="es-ES_tradnl" dirty="0"/>
          </a:p>
        </p:txBody>
      </p:sp>
      <p:sp>
        <p:nvSpPr>
          <p:cNvPr id="5" name="4 Elipse"/>
          <p:cNvSpPr/>
          <p:nvPr/>
        </p:nvSpPr>
        <p:spPr>
          <a:xfrm>
            <a:off x="6012160" y="5445224"/>
            <a:ext cx="1656184" cy="79208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mtClean="0"/>
              <a:t>Ojo!</a:t>
            </a:r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38741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r>
              <a:rPr lang="es-ES_tradnl" sz="3600" b="1" dirty="0" smtClean="0"/>
              <a:t>Recargos del período ejecutivo</a:t>
            </a:r>
          </a:p>
          <a:p>
            <a:r>
              <a:rPr lang="es-ES_tradnl" dirty="0" smtClean="0">
                <a:solidFill>
                  <a:srgbClr val="FF0000"/>
                </a:solidFill>
              </a:rPr>
              <a:t> Art. 28. </a:t>
            </a:r>
            <a:r>
              <a:rPr lang="es-ES_tradnl" dirty="0" err="1" smtClean="0">
                <a:solidFill>
                  <a:srgbClr val="FF0000"/>
                </a:solidFill>
              </a:rPr>
              <a:t>LGT.Se</a:t>
            </a:r>
            <a:r>
              <a:rPr lang="es-ES_tradnl" dirty="0" smtClean="0">
                <a:solidFill>
                  <a:srgbClr val="FF0000"/>
                </a:solidFill>
              </a:rPr>
              <a:t> </a:t>
            </a:r>
            <a:r>
              <a:rPr lang="es-ES_tradnl" dirty="0" smtClean="0"/>
              <a:t>liquidan por la Dependencia de Recaudación.</a:t>
            </a:r>
          </a:p>
          <a:p>
            <a:pPr lvl="1"/>
            <a:r>
              <a:rPr lang="es-ES_tradnl" dirty="0" smtClean="0"/>
              <a:t>Son incompatibles entre sí.</a:t>
            </a:r>
          </a:p>
          <a:p>
            <a:pPr lvl="1"/>
            <a:r>
              <a:rPr lang="es-ES_tradnl" dirty="0" smtClean="0"/>
              <a:t>Son compatibles con los recargos del art. 27.</a:t>
            </a:r>
          </a:p>
          <a:p>
            <a:pPr lvl="1"/>
            <a:r>
              <a:rPr lang="es-ES_tradnl" dirty="0" smtClean="0"/>
              <a:t>Se calculan sobre la totalidad de la deuda no ingresada en período voluntario.</a:t>
            </a:r>
          </a:p>
          <a:p>
            <a:pPr lvl="1"/>
            <a:r>
              <a:rPr lang="es-ES_tradnl" dirty="0" smtClean="0"/>
              <a:t>Sólo se aplican cuando no paga en voluntaria</a:t>
            </a:r>
          </a:p>
          <a:p>
            <a:pPr marL="0" indent="0">
              <a:buNone/>
            </a:pPr>
            <a:r>
              <a:rPr lang="es-ES_tradnl" dirty="0" smtClean="0"/>
              <a:t>	 o presenta y no ingresa o no solicita 	aplazamiento ni fraccionamiento.</a:t>
            </a:r>
          </a:p>
        </p:txBody>
      </p:sp>
    </p:spTree>
    <p:extLst>
      <p:ext uri="{BB962C8B-B14F-4D97-AF65-F5344CB8AC3E}">
        <p14:creationId xmlns:p14="http://schemas.microsoft.com/office/powerpoint/2010/main" val="3973153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 smtClean="0"/>
              <a:t>RECARGOS PERÍODO EJECUTIVO</a:t>
            </a:r>
            <a:endParaRPr lang="gl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ES_tradnl" dirty="0" smtClean="0"/>
          </a:p>
          <a:p>
            <a:endParaRPr lang="gl-ES" dirty="0"/>
          </a:p>
        </p:txBody>
      </p:sp>
      <p:sp>
        <p:nvSpPr>
          <p:cNvPr id="4" name="3 Rectángulo"/>
          <p:cNvSpPr/>
          <p:nvPr/>
        </p:nvSpPr>
        <p:spPr>
          <a:xfrm>
            <a:off x="683568" y="1772816"/>
            <a:ext cx="2448272" cy="100811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Recargo ejecutivo</a:t>
            </a:r>
          </a:p>
          <a:p>
            <a:pPr algn="ctr"/>
            <a:r>
              <a:rPr lang="es-ES_tradnl" dirty="0" smtClean="0"/>
              <a:t>5%</a:t>
            </a:r>
            <a:endParaRPr lang="gl-ES" dirty="0"/>
          </a:p>
        </p:txBody>
      </p:sp>
      <p:sp>
        <p:nvSpPr>
          <p:cNvPr id="5" name="4 Rectángulo redondeado"/>
          <p:cNvSpPr/>
          <p:nvPr/>
        </p:nvSpPr>
        <p:spPr>
          <a:xfrm>
            <a:off x="3707904" y="1556792"/>
            <a:ext cx="3816424" cy="19442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Se aplica cuando la totalidad de la deuda no es ingresada en período voluntario y antes de notificar la providencia de apremio.</a:t>
            </a:r>
          </a:p>
          <a:p>
            <a:pPr algn="ctr"/>
            <a:endParaRPr lang="gl-ES" dirty="0"/>
          </a:p>
        </p:txBody>
      </p:sp>
      <p:sp>
        <p:nvSpPr>
          <p:cNvPr id="6" name="5 Rectángulo"/>
          <p:cNvSpPr/>
          <p:nvPr/>
        </p:nvSpPr>
        <p:spPr>
          <a:xfrm>
            <a:off x="683568" y="3645024"/>
            <a:ext cx="2448272" cy="93610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Apremio reducido</a:t>
            </a:r>
          </a:p>
          <a:p>
            <a:pPr algn="ctr"/>
            <a:r>
              <a:rPr lang="es-ES_tradnl" dirty="0" smtClean="0"/>
              <a:t>10%</a:t>
            </a:r>
            <a:endParaRPr lang="gl-ES" dirty="0"/>
          </a:p>
        </p:txBody>
      </p:sp>
      <p:sp>
        <p:nvSpPr>
          <p:cNvPr id="7" name="6 Elipse"/>
          <p:cNvSpPr/>
          <p:nvPr/>
        </p:nvSpPr>
        <p:spPr>
          <a:xfrm>
            <a:off x="4139952" y="3645024"/>
            <a:ext cx="3672408" cy="1426108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Se paga la totalidad de la deuda+ recargo antes de finalizar el plazo 62.5</a:t>
            </a:r>
            <a:endParaRPr lang="gl-ES" dirty="0"/>
          </a:p>
        </p:txBody>
      </p:sp>
      <p:sp>
        <p:nvSpPr>
          <p:cNvPr id="8" name="7 Rectángulo"/>
          <p:cNvSpPr/>
          <p:nvPr/>
        </p:nvSpPr>
        <p:spPr>
          <a:xfrm>
            <a:off x="611560" y="5013176"/>
            <a:ext cx="2520280" cy="100811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Apremio ordinario</a:t>
            </a:r>
          </a:p>
          <a:p>
            <a:pPr algn="ctr"/>
            <a:r>
              <a:rPr lang="es-ES_tradnl" dirty="0" smtClean="0"/>
              <a:t>20% + interés de demora período ejecutivo</a:t>
            </a:r>
            <a:endParaRPr lang="gl-ES" dirty="0"/>
          </a:p>
        </p:txBody>
      </p:sp>
      <p:sp>
        <p:nvSpPr>
          <p:cNvPr id="9" name="8 Rectángulo redondeado"/>
          <p:cNvSpPr/>
          <p:nvPr/>
        </p:nvSpPr>
        <p:spPr>
          <a:xfrm>
            <a:off x="4427984" y="5229200"/>
            <a:ext cx="3240360" cy="14401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Cuando no concurran las 2 circunstancias anteriores.</a:t>
            </a: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2138225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377</TotalTime>
  <Words>703</Words>
  <Application>Microsoft Office PowerPoint</Application>
  <PresentationFormat>Presentación en pantalla (4:3)</PresentationFormat>
  <Paragraphs>129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Tema de Office</vt:lpstr>
      <vt:lpstr>Presentación de PowerPoint</vt:lpstr>
      <vt:lpstr>OBLIGACIONES TRIBUTARIAS</vt:lpstr>
      <vt:lpstr>PLAZOS INGRESO</vt:lpstr>
      <vt:lpstr>Presentación de PowerPoint</vt:lpstr>
      <vt:lpstr>Presentación de PowerPoint</vt:lpstr>
      <vt:lpstr>RECARGOS</vt:lpstr>
      <vt:lpstr>Presentación de PowerPoint</vt:lpstr>
      <vt:lpstr>Presentación de PowerPoint</vt:lpstr>
      <vt:lpstr>RECARGOS PERÍODO EJECUTIVO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Casa</dc:creator>
  <cp:lastModifiedBy>Casa</cp:lastModifiedBy>
  <cp:revision>22</cp:revision>
  <dcterms:created xsi:type="dcterms:W3CDTF">2014-01-24T18:18:36Z</dcterms:created>
  <dcterms:modified xsi:type="dcterms:W3CDTF">2018-02-20T09:16:58Z</dcterms:modified>
</cp:coreProperties>
</file>