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2" r:id="rId6"/>
    <p:sldId id="263" r:id="rId7"/>
    <p:sldId id="264" r:id="rId8"/>
    <p:sldId id="275" r:id="rId9"/>
    <p:sldId id="276" r:id="rId10"/>
    <p:sldId id="277" r:id="rId11"/>
    <p:sldId id="278" r:id="rId12"/>
    <p:sldId id="272" r:id="rId13"/>
    <p:sldId id="279" r:id="rId14"/>
    <p:sldId id="273" r:id="rId15"/>
  </p:sldIdLst>
  <p:sldSz cx="9144000" cy="6858000" type="screen4x3"/>
  <p:notesSz cx="6858000" cy="9144000"/>
  <p:defaultTextStyle>
    <a:defPPr>
      <a:defRPr lang="gl-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4" d="100"/>
          <a:sy n="104" d="100"/>
        </p:scale>
        <p:origin x="-138" y="-96"/>
      </p:cViewPr>
      <p:guideLst>
        <p:guide orient="horz" pos="2160"/>
        <p:guide pos="2880"/>
      </p:guideLst>
    </p:cSldViewPr>
  </p:slideViewPr>
  <p:notesTextViewPr>
    <p:cViewPr>
      <p:scale>
        <a:sx n="1" d="1"/>
        <a:sy n="1" d="1"/>
      </p:scale>
      <p:origin x="0" y="0"/>
    </p:cViewPr>
  </p:notesTextViewPr>
  <p:sorterViewPr>
    <p:cViewPr>
      <p:scale>
        <a:sx n="100" d="100"/>
        <a:sy n="100" d="100"/>
      </p:scale>
      <p:origin x="0" y="30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gl-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gl-ES"/>
          </a:p>
        </p:txBody>
      </p:sp>
      <p:sp>
        <p:nvSpPr>
          <p:cNvPr id="4" name="3 Marcador de fecha"/>
          <p:cNvSpPr>
            <a:spLocks noGrp="1"/>
          </p:cNvSpPr>
          <p:nvPr>
            <p:ph type="dt" sz="half" idx="10"/>
          </p:nvPr>
        </p:nvSpPr>
        <p:spPr/>
        <p:txBody>
          <a:bodyPr/>
          <a:lstStyle/>
          <a:p>
            <a:fld id="{40434EA2-C0E8-488B-8879-C5B1BB2F78A7}" type="datetimeFigureOut">
              <a:rPr lang="gl-ES" smtClean="0"/>
              <a:pPr/>
              <a:t>20/02/2018</a:t>
            </a:fld>
            <a:endParaRPr lang="gl-ES"/>
          </a:p>
        </p:txBody>
      </p:sp>
      <p:sp>
        <p:nvSpPr>
          <p:cNvPr id="5" name="4 Marcador de pie de página"/>
          <p:cNvSpPr>
            <a:spLocks noGrp="1"/>
          </p:cNvSpPr>
          <p:nvPr>
            <p:ph type="ftr" sz="quarter" idx="11"/>
          </p:nvPr>
        </p:nvSpPr>
        <p:spPr/>
        <p:txBody>
          <a:bodyPr/>
          <a:lstStyle/>
          <a:p>
            <a:endParaRPr lang="gl-ES"/>
          </a:p>
        </p:txBody>
      </p:sp>
      <p:sp>
        <p:nvSpPr>
          <p:cNvPr id="6" name="5 Marcador de número de diapositiva"/>
          <p:cNvSpPr>
            <a:spLocks noGrp="1"/>
          </p:cNvSpPr>
          <p:nvPr>
            <p:ph type="sldNum" sz="quarter" idx="12"/>
          </p:nvPr>
        </p:nvSpPr>
        <p:spPr/>
        <p:txBody>
          <a:bodyPr/>
          <a:lstStyle/>
          <a:p>
            <a:fld id="{C655DAB4-E292-4FAD-BAED-DF1E58FD23B5}" type="slidenum">
              <a:rPr lang="gl-ES" smtClean="0"/>
              <a:pPr/>
              <a:t>‹Nº›</a:t>
            </a:fld>
            <a:endParaRPr lang="gl-ES"/>
          </a:p>
        </p:txBody>
      </p:sp>
    </p:spTree>
    <p:extLst>
      <p:ext uri="{BB962C8B-B14F-4D97-AF65-F5344CB8AC3E}">
        <p14:creationId xmlns:p14="http://schemas.microsoft.com/office/powerpoint/2010/main" val="13514453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gl-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gl-ES"/>
          </a:p>
        </p:txBody>
      </p:sp>
      <p:sp>
        <p:nvSpPr>
          <p:cNvPr id="4" name="3 Marcador de fecha"/>
          <p:cNvSpPr>
            <a:spLocks noGrp="1"/>
          </p:cNvSpPr>
          <p:nvPr>
            <p:ph type="dt" sz="half" idx="10"/>
          </p:nvPr>
        </p:nvSpPr>
        <p:spPr/>
        <p:txBody>
          <a:bodyPr/>
          <a:lstStyle/>
          <a:p>
            <a:fld id="{40434EA2-C0E8-488B-8879-C5B1BB2F78A7}" type="datetimeFigureOut">
              <a:rPr lang="gl-ES" smtClean="0"/>
              <a:pPr/>
              <a:t>20/02/2018</a:t>
            </a:fld>
            <a:endParaRPr lang="gl-ES"/>
          </a:p>
        </p:txBody>
      </p:sp>
      <p:sp>
        <p:nvSpPr>
          <p:cNvPr id="5" name="4 Marcador de pie de página"/>
          <p:cNvSpPr>
            <a:spLocks noGrp="1"/>
          </p:cNvSpPr>
          <p:nvPr>
            <p:ph type="ftr" sz="quarter" idx="11"/>
          </p:nvPr>
        </p:nvSpPr>
        <p:spPr/>
        <p:txBody>
          <a:bodyPr/>
          <a:lstStyle/>
          <a:p>
            <a:endParaRPr lang="gl-ES"/>
          </a:p>
        </p:txBody>
      </p:sp>
      <p:sp>
        <p:nvSpPr>
          <p:cNvPr id="6" name="5 Marcador de número de diapositiva"/>
          <p:cNvSpPr>
            <a:spLocks noGrp="1"/>
          </p:cNvSpPr>
          <p:nvPr>
            <p:ph type="sldNum" sz="quarter" idx="12"/>
          </p:nvPr>
        </p:nvSpPr>
        <p:spPr/>
        <p:txBody>
          <a:bodyPr/>
          <a:lstStyle/>
          <a:p>
            <a:fld id="{C655DAB4-E292-4FAD-BAED-DF1E58FD23B5}" type="slidenum">
              <a:rPr lang="gl-ES" smtClean="0"/>
              <a:pPr/>
              <a:t>‹Nº›</a:t>
            </a:fld>
            <a:endParaRPr lang="gl-ES"/>
          </a:p>
        </p:txBody>
      </p:sp>
    </p:spTree>
    <p:extLst>
      <p:ext uri="{BB962C8B-B14F-4D97-AF65-F5344CB8AC3E}">
        <p14:creationId xmlns:p14="http://schemas.microsoft.com/office/powerpoint/2010/main" val="27508581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gl-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gl-ES"/>
          </a:p>
        </p:txBody>
      </p:sp>
      <p:sp>
        <p:nvSpPr>
          <p:cNvPr id="4" name="3 Marcador de fecha"/>
          <p:cNvSpPr>
            <a:spLocks noGrp="1"/>
          </p:cNvSpPr>
          <p:nvPr>
            <p:ph type="dt" sz="half" idx="10"/>
          </p:nvPr>
        </p:nvSpPr>
        <p:spPr/>
        <p:txBody>
          <a:bodyPr/>
          <a:lstStyle/>
          <a:p>
            <a:fld id="{40434EA2-C0E8-488B-8879-C5B1BB2F78A7}" type="datetimeFigureOut">
              <a:rPr lang="gl-ES" smtClean="0"/>
              <a:pPr/>
              <a:t>20/02/2018</a:t>
            </a:fld>
            <a:endParaRPr lang="gl-ES"/>
          </a:p>
        </p:txBody>
      </p:sp>
      <p:sp>
        <p:nvSpPr>
          <p:cNvPr id="5" name="4 Marcador de pie de página"/>
          <p:cNvSpPr>
            <a:spLocks noGrp="1"/>
          </p:cNvSpPr>
          <p:nvPr>
            <p:ph type="ftr" sz="quarter" idx="11"/>
          </p:nvPr>
        </p:nvSpPr>
        <p:spPr/>
        <p:txBody>
          <a:bodyPr/>
          <a:lstStyle/>
          <a:p>
            <a:endParaRPr lang="gl-ES"/>
          </a:p>
        </p:txBody>
      </p:sp>
      <p:sp>
        <p:nvSpPr>
          <p:cNvPr id="6" name="5 Marcador de número de diapositiva"/>
          <p:cNvSpPr>
            <a:spLocks noGrp="1"/>
          </p:cNvSpPr>
          <p:nvPr>
            <p:ph type="sldNum" sz="quarter" idx="12"/>
          </p:nvPr>
        </p:nvSpPr>
        <p:spPr/>
        <p:txBody>
          <a:bodyPr/>
          <a:lstStyle/>
          <a:p>
            <a:fld id="{C655DAB4-E292-4FAD-BAED-DF1E58FD23B5}" type="slidenum">
              <a:rPr lang="gl-ES" smtClean="0"/>
              <a:pPr/>
              <a:t>‹Nº›</a:t>
            </a:fld>
            <a:endParaRPr lang="gl-ES"/>
          </a:p>
        </p:txBody>
      </p:sp>
    </p:spTree>
    <p:extLst>
      <p:ext uri="{BB962C8B-B14F-4D97-AF65-F5344CB8AC3E}">
        <p14:creationId xmlns:p14="http://schemas.microsoft.com/office/powerpoint/2010/main" val="3511709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gl-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gl-ES"/>
          </a:p>
        </p:txBody>
      </p:sp>
      <p:sp>
        <p:nvSpPr>
          <p:cNvPr id="4" name="3 Marcador de fecha"/>
          <p:cNvSpPr>
            <a:spLocks noGrp="1"/>
          </p:cNvSpPr>
          <p:nvPr>
            <p:ph type="dt" sz="half" idx="10"/>
          </p:nvPr>
        </p:nvSpPr>
        <p:spPr/>
        <p:txBody>
          <a:bodyPr/>
          <a:lstStyle/>
          <a:p>
            <a:fld id="{40434EA2-C0E8-488B-8879-C5B1BB2F78A7}" type="datetimeFigureOut">
              <a:rPr lang="gl-ES" smtClean="0"/>
              <a:pPr/>
              <a:t>20/02/2018</a:t>
            </a:fld>
            <a:endParaRPr lang="gl-ES"/>
          </a:p>
        </p:txBody>
      </p:sp>
      <p:sp>
        <p:nvSpPr>
          <p:cNvPr id="5" name="4 Marcador de pie de página"/>
          <p:cNvSpPr>
            <a:spLocks noGrp="1"/>
          </p:cNvSpPr>
          <p:nvPr>
            <p:ph type="ftr" sz="quarter" idx="11"/>
          </p:nvPr>
        </p:nvSpPr>
        <p:spPr/>
        <p:txBody>
          <a:bodyPr/>
          <a:lstStyle/>
          <a:p>
            <a:endParaRPr lang="gl-ES"/>
          </a:p>
        </p:txBody>
      </p:sp>
      <p:sp>
        <p:nvSpPr>
          <p:cNvPr id="6" name="5 Marcador de número de diapositiva"/>
          <p:cNvSpPr>
            <a:spLocks noGrp="1"/>
          </p:cNvSpPr>
          <p:nvPr>
            <p:ph type="sldNum" sz="quarter" idx="12"/>
          </p:nvPr>
        </p:nvSpPr>
        <p:spPr/>
        <p:txBody>
          <a:bodyPr/>
          <a:lstStyle/>
          <a:p>
            <a:fld id="{C655DAB4-E292-4FAD-BAED-DF1E58FD23B5}" type="slidenum">
              <a:rPr lang="gl-ES" smtClean="0"/>
              <a:pPr/>
              <a:t>‹Nº›</a:t>
            </a:fld>
            <a:endParaRPr lang="gl-ES"/>
          </a:p>
        </p:txBody>
      </p:sp>
    </p:spTree>
    <p:extLst>
      <p:ext uri="{BB962C8B-B14F-4D97-AF65-F5344CB8AC3E}">
        <p14:creationId xmlns:p14="http://schemas.microsoft.com/office/powerpoint/2010/main" val="37834805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gl-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40434EA2-C0E8-488B-8879-C5B1BB2F78A7}" type="datetimeFigureOut">
              <a:rPr lang="gl-ES" smtClean="0"/>
              <a:pPr/>
              <a:t>20/02/2018</a:t>
            </a:fld>
            <a:endParaRPr lang="gl-ES"/>
          </a:p>
        </p:txBody>
      </p:sp>
      <p:sp>
        <p:nvSpPr>
          <p:cNvPr id="5" name="4 Marcador de pie de página"/>
          <p:cNvSpPr>
            <a:spLocks noGrp="1"/>
          </p:cNvSpPr>
          <p:nvPr>
            <p:ph type="ftr" sz="quarter" idx="11"/>
          </p:nvPr>
        </p:nvSpPr>
        <p:spPr/>
        <p:txBody>
          <a:bodyPr/>
          <a:lstStyle/>
          <a:p>
            <a:endParaRPr lang="gl-ES"/>
          </a:p>
        </p:txBody>
      </p:sp>
      <p:sp>
        <p:nvSpPr>
          <p:cNvPr id="6" name="5 Marcador de número de diapositiva"/>
          <p:cNvSpPr>
            <a:spLocks noGrp="1"/>
          </p:cNvSpPr>
          <p:nvPr>
            <p:ph type="sldNum" sz="quarter" idx="12"/>
          </p:nvPr>
        </p:nvSpPr>
        <p:spPr/>
        <p:txBody>
          <a:bodyPr/>
          <a:lstStyle/>
          <a:p>
            <a:fld id="{C655DAB4-E292-4FAD-BAED-DF1E58FD23B5}" type="slidenum">
              <a:rPr lang="gl-ES" smtClean="0"/>
              <a:pPr/>
              <a:t>‹Nº›</a:t>
            </a:fld>
            <a:endParaRPr lang="gl-ES"/>
          </a:p>
        </p:txBody>
      </p:sp>
    </p:spTree>
    <p:extLst>
      <p:ext uri="{BB962C8B-B14F-4D97-AF65-F5344CB8AC3E}">
        <p14:creationId xmlns:p14="http://schemas.microsoft.com/office/powerpoint/2010/main" val="35948446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gl-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gl-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gl-ES"/>
          </a:p>
        </p:txBody>
      </p:sp>
      <p:sp>
        <p:nvSpPr>
          <p:cNvPr id="5" name="4 Marcador de fecha"/>
          <p:cNvSpPr>
            <a:spLocks noGrp="1"/>
          </p:cNvSpPr>
          <p:nvPr>
            <p:ph type="dt" sz="half" idx="10"/>
          </p:nvPr>
        </p:nvSpPr>
        <p:spPr/>
        <p:txBody>
          <a:bodyPr/>
          <a:lstStyle/>
          <a:p>
            <a:fld id="{40434EA2-C0E8-488B-8879-C5B1BB2F78A7}" type="datetimeFigureOut">
              <a:rPr lang="gl-ES" smtClean="0"/>
              <a:pPr/>
              <a:t>20/02/2018</a:t>
            </a:fld>
            <a:endParaRPr lang="gl-ES"/>
          </a:p>
        </p:txBody>
      </p:sp>
      <p:sp>
        <p:nvSpPr>
          <p:cNvPr id="6" name="5 Marcador de pie de página"/>
          <p:cNvSpPr>
            <a:spLocks noGrp="1"/>
          </p:cNvSpPr>
          <p:nvPr>
            <p:ph type="ftr" sz="quarter" idx="11"/>
          </p:nvPr>
        </p:nvSpPr>
        <p:spPr/>
        <p:txBody>
          <a:bodyPr/>
          <a:lstStyle/>
          <a:p>
            <a:endParaRPr lang="gl-ES"/>
          </a:p>
        </p:txBody>
      </p:sp>
      <p:sp>
        <p:nvSpPr>
          <p:cNvPr id="7" name="6 Marcador de número de diapositiva"/>
          <p:cNvSpPr>
            <a:spLocks noGrp="1"/>
          </p:cNvSpPr>
          <p:nvPr>
            <p:ph type="sldNum" sz="quarter" idx="12"/>
          </p:nvPr>
        </p:nvSpPr>
        <p:spPr/>
        <p:txBody>
          <a:bodyPr/>
          <a:lstStyle/>
          <a:p>
            <a:fld id="{C655DAB4-E292-4FAD-BAED-DF1E58FD23B5}" type="slidenum">
              <a:rPr lang="gl-ES" smtClean="0"/>
              <a:pPr/>
              <a:t>‹Nº›</a:t>
            </a:fld>
            <a:endParaRPr lang="gl-ES"/>
          </a:p>
        </p:txBody>
      </p:sp>
    </p:spTree>
    <p:extLst>
      <p:ext uri="{BB962C8B-B14F-4D97-AF65-F5344CB8AC3E}">
        <p14:creationId xmlns:p14="http://schemas.microsoft.com/office/powerpoint/2010/main" val="42876903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gl-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gl-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gl-ES"/>
          </a:p>
        </p:txBody>
      </p:sp>
      <p:sp>
        <p:nvSpPr>
          <p:cNvPr id="7" name="6 Marcador de fecha"/>
          <p:cNvSpPr>
            <a:spLocks noGrp="1"/>
          </p:cNvSpPr>
          <p:nvPr>
            <p:ph type="dt" sz="half" idx="10"/>
          </p:nvPr>
        </p:nvSpPr>
        <p:spPr/>
        <p:txBody>
          <a:bodyPr/>
          <a:lstStyle/>
          <a:p>
            <a:fld id="{40434EA2-C0E8-488B-8879-C5B1BB2F78A7}" type="datetimeFigureOut">
              <a:rPr lang="gl-ES" smtClean="0"/>
              <a:pPr/>
              <a:t>20/02/2018</a:t>
            </a:fld>
            <a:endParaRPr lang="gl-ES"/>
          </a:p>
        </p:txBody>
      </p:sp>
      <p:sp>
        <p:nvSpPr>
          <p:cNvPr id="8" name="7 Marcador de pie de página"/>
          <p:cNvSpPr>
            <a:spLocks noGrp="1"/>
          </p:cNvSpPr>
          <p:nvPr>
            <p:ph type="ftr" sz="quarter" idx="11"/>
          </p:nvPr>
        </p:nvSpPr>
        <p:spPr/>
        <p:txBody>
          <a:bodyPr/>
          <a:lstStyle/>
          <a:p>
            <a:endParaRPr lang="gl-ES"/>
          </a:p>
        </p:txBody>
      </p:sp>
      <p:sp>
        <p:nvSpPr>
          <p:cNvPr id="9" name="8 Marcador de número de diapositiva"/>
          <p:cNvSpPr>
            <a:spLocks noGrp="1"/>
          </p:cNvSpPr>
          <p:nvPr>
            <p:ph type="sldNum" sz="quarter" idx="12"/>
          </p:nvPr>
        </p:nvSpPr>
        <p:spPr/>
        <p:txBody>
          <a:bodyPr/>
          <a:lstStyle/>
          <a:p>
            <a:fld id="{C655DAB4-E292-4FAD-BAED-DF1E58FD23B5}" type="slidenum">
              <a:rPr lang="gl-ES" smtClean="0"/>
              <a:pPr/>
              <a:t>‹Nº›</a:t>
            </a:fld>
            <a:endParaRPr lang="gl-ES"/>
          </a:p>
        </p:txBody>
      </p:sp>
    </p:spTree>
    <p:extLst>
      <p:ext uri="{BB962C8B-B14F-4D97-AF65-F5344CB8AC3E}">
        <p14:creationId xmlns:p14="http://schemas.microsoft.com/office/powerpoint/2010/main" val="33476051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gl-ES"/>
          </a:p>
        </p:txBody>
      </p:sp>
      <p:sp>
        <p:nvSpPr>
          <p:cNvPr id="3" name="2 Marcador de fecha"/>
          <p:cNvSpPr>
            <a:spLocks noGrp="1"/>
          </p:cNvSpPr>
          <p:nvPr>
            <p:ph type="dt" sz="half" idx="10"/>
          </p:nvPr>
        </p:nvSpPr>
        <p:spPr/>
        <p:txBody>
          <a:bodyPr/>
          <a:lstStyle/>
          <a:p>
            <a:fld id="{40434EA2-C0E8-488B-8879-C5B1BB2F78A7}" type="datetimeFigureOut">
              <a:rPr lang="gl-ES" smtClean="0"/>
              <a:pPr/>
              <a:t>20/02/2018</a:t>
            </a:fld>
            <a:endParaRPr lang="gl-ES"/>
          </a:p>
        </p:txBody>
      </p:sp>
      <p:sp>
        <p:nvSpPr>
          <p:cNvPr id="4" name="3 Marcador de pie de página"/>
          <p:cNvSpPr>
            <a:spLocks noGrp="1"/>
          </p:cNvSpPr>
          <p:nvPr>
            <p:ph type="ftr" sz="quarter" idx="11"/>
          </p:nvPr>
        </p:nvSpPr>
        <p:spPr/>
        <p:txBody>
          <a:bodyPr/>
          <a:lstStyle/>
          <a:p>
            <a:endParaRPr lang="gl-ES"/>
          </a:p>
        </p:txBody>
      </p:sp>
      <p:sp>
        <p:nvSpPr>
          <p:cNvPr id="5" name="4 Marcador de número de diapositiva"/>
          <p:cNvSpPr>
            <a:spLocks noGrp="1"/>
          </p:cNvSpPr>
          <p:nvPr>
            <p:ph type="sldNum" sz="quarter" idx="12"/>
          </p:nvPr>
        </p:nvSpPr>
        <p:spPr/>
        <p:txBody>
          <a:bodyPr/>
          <a:lstStyle/>
          <a:p>
            <a:fld id="{C655DAB4-E292-4FAD-BAED-DF1E58FD23B5}" type="slidenum">
              <a:rPr lang="gl-ES" smtClean="0"/>
              <a:pPr/>
              <a:t>‹Nº›</a:t>
            </a:fld>
            <a:endParaRPr lang="gl-ES"/>
          </a:p>
        </p:txBody>
      </p:sp>
    </p:spTree>
    <p:extLst>
      <p:ext uri="{BB962C8B-B14F-4D97-AF65-F5344CB8AC3E}">
        <p14:creationId xmlns:p14="http://schemas.microsoft.com/office/powerpoint/2010/main" val="15573688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40434EA2-C0E8-488B-8879-C5B1BB2F78A7}" type="datetimeFigureOut">
              <a:rPr lang="gl-ES" smtClean="0"/>
              <a:pPr/>
              <a:t>20/02/2018</a:t>
            </a:fld>
            <a:endParaRPr lang="gl-ES"/>
          </a:p>
        </p:txBody>
      </p:sp>
      <p:sp>
        <p:nvSpPr>
          <p:cNvPr id="3" name="2 Marcador de pie de página"/>
          <p:cNvSpPr>
            <a:spLocks noGrp="1"/>
          </p:cNvSpPr>
          <p:nvPr>
            <p:ph type="ftr" sz="quarter" idx="11"/>
          </p:nvPr>
        </p:nvSpPr>
        <p:spPr/>
        <p:txBody>
          <a:bodyPr/>
          <a:lstStyle/>
          <a:p>
            <a:endParaRPr lang="gl-ES"/>
          </a:p>
        </p:txBody>
      </p:sp>
      <p:sp>
        <p:nvSpPr>
          <p:cNvPr id="4" name="3 Marcador de número de diapositiva"/>
          <p:cNvSpPr>
            <a:spLocks noGrp="1"/>
          </p:cNvSpPr>
          <p:nvPr>
            <p:ph type="sldNum" sz="quarter" idx="12"/>
          </p:nvPr>
        </p:nvSpPr>
        <p:spPr/>
        <p:txBody>
          <a:bodyPr/>
          <a:lstStyle/>
          <a:p>
            <a:fld id="{C655DAB4-E292-4FAD-BAED-DF1E58FD23B5}" type="slidenum">
              <a:rPr lang="gl-ES" smtClean="0"/>
              <a:pPr/>
              <a:t>‹Nº›</a:t>
            </a:fld>
            <a:endParaRPr lang="gl-ES"/>
          </a:p>
        </p:txBody>
      </p:sp>
    </p:spTree>
    <p:extLst>
      <p:ext uri="{BB962C8B-B14F-4D97-AF65-F5344CB8AC3E}">
        <p14:creationId xmlns:p14="http://schemas.microsoft.com/office/powerpoint/2010/main" val="32956954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gl-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gl-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40434EA2-C0E8-488B-8879-C5B1BB2F78A7}" type="datetimeFigureOut">
              <a:rPr lang="gl-ES" smtClean="0"/>
              <a:pPr/>
              <a:t>20/02/2018</a:t>
            </a:fld>
            <a:endParaRPr lang="gl-ES"/>
          </a:p>
        </p:txBody>
      </p:sp>
      <p:sp>
        <p:nvSpPr>
          <p:cNvPr id="6" name="5 Marcador de pie de página"/>
          <p:cNvSpPr>
            <a:spLocks noGrp="1"/>
          </p:cNvSpPr>
          <p:nvPr>
            <p:ph type="ftr" sz="quarter" idx="11"/>
          </p:nvPr>
        </p:nvSpPr>
        <p:spPr/>
        <p:txBody>
          <a:bodyPr/>
          <a:lstStyle/>
          <a:p>
            <a:endParaRPr lang="gl-ES"/>
          </a:p>
        </p:txBody>
      </p:sp>
      <p:sp>
        <p:nvSpPr>
          <p:cNvPr id="7" name="6 Marcador de número de diapositiva"/>
          <p:cNvSpPr>
            <a:spLocks noGrp="1"/>
          </p:cNvSpPr>
          <p:nvPr>
            <p:ph type="sldNum" sz="quarter" idx="12"/>
          </p:nvPr>
        </p:nvSpPr>
        <p:spPr/>
        <p:txBody>
          <a:bodyPr/>
          <a:lstStyle/>
          <a:p>
            <a:fld id="{C655DAB4-E292-4FAD-BAED-DF1E58FD23B5}" type="slidenum">
              <a:rPr lang="gl-ES" smtClean="0"/>
              <a:pPr/>
              <a:t>‹Nº›</a:t>
            </a:fld>
            <a:endParaRPr lang="gl-ES"/>
          </a:p>
        </p:txBody>
      </p:sp>
    </p:spTree>
    <p:extLst>
      <p:ext uri="{BB962C8B-B14F-4D97-AF65-F5344CB8AC3E}">
        <p14:creationId xmlns:p14="http://schemas.microsoft.com/office/powerpoint/2010/main" val="7151545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gl-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gl-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40434EA2-C0E8-488B-8879-C5B1BB2F78A7}" type="datetimeFigureOut">
              <a:rPr lang="gl-ES" smtClean="0"/>
              <a:pPr/>
              <a:t>20/02/2018</a:t>
            </a:fld>
            <a:endParaRPr lang="gl-ES"/>
          </a:p>
        </p:txBody>
      </p:sp>
      <p:sp>
        <p:nvSpPr>
          <p:cNvPr id="6" name="5 Marcador de pie de página"/>
          <p:cNvSpPr>
            <a:spLocks noGrp="1"/>
          </p:cNvSpPr>
          <p:nvPr>
            <p:ph type="ftr" sz="quarter" idx="11"/>
          </p:nvPr>
        </p:nvSpPr>
        <p:spPr/>
        <p:txBody>
          <a:bodyPr/>
          <a:lstStyle/>
          <a:p>
            <a:endParaRPr lang="gl-ES"/>
          </a:p>
        </p:txBody>
      </p:sp>
      <p:sp>
        <p:nvSpPr>
          <p:cNvPr id="7" name="6 Marcador de número de diapositiva"/>
          <p:cNvSpPr>
            <a:spLocks noGrp="1"/>
          </p:cNvSpPr>
          <p:nvPr>
            <p:ph type="sldNum" sz="quarter" idx="12"/>
          </p:nvPr>
        </p:nvSpPr>
        <p:spPr/>
        <p:txBody>
          <a:bodyPr/>
          <a:lstStyle/>
          <a:p>
            <a:fld id="{C655DAB4-E292-4FAD-BAED-DF1E58FD23B5}" type="slidenum">
              <a:rPr lang="gl-ES" smtClean="0"/>
              <a:pPr/>
              <a:t>‹Nº›</a:t>
            </a:fld>
            <a:endParaRPr lang="gl-ES"/>
          </a:p>
        </p:txBody>
      </p:sp>
    </p:spTree>
    <p:extLst>
      <p:ext uri="{BB962C8B-B14F-4D97-AF65-F5344CB8AC3E}">
        <p14:creationId xmlns:p14="http://schemas.microsoft.com/office/powerpoint/2010/main" val="20610647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gl-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gl-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434EA2-C0E8-488B-8879-C5B1BB2F78A7}" type="datetimeFigureOut">
              <a:rPr lang="gl-ES" smtClean="0"/>
              <a:pPr/>
              <a:t>20/02/2018</a:t>
            </a:fld>
            <a:endParaRPr lang="gl-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gl-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55DAB4-E292-4FAD-BAED-DF1E58FD23B5}" type="slidenum">
              <a:rPr lang="gl-ES" smtClean="0"/>
              <a:pPr/>
              <a:t>‹Nº›</a:t>
            </a:fld>
            <a:endParaRPr lang="gl-ES"/>
          </a:p>
        </p:txBody>
      </p:sp>
    </p:spTree>
    <p:extLst>
      <p:ext uri="{BB962C8B-B14F-4D97-AF65-F5344CB8AC3E}">
        <p14:creationId xmlns:p14="http://schemas.microsoft.com/office/powerpoint/2010/main" val="5421214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gl-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844731" y="404664"/>
            <a:ext cx="6927669" cy="5234136"/>
          </a:xfrm>
        </p:spPr>
        <p:txBody>
          <a:bodyPr/>
          <a:lstStyle/>
          <a:p>
            <a:endParaRPr lang="es-ES_tradnl" dirty="0" smtClean="0"/>
          </a:p>
          <a:p>
            <a:endParaRPr lang="es-ES_tradnl" dirty="0" smtClean="0"/>
          </a:p>
          <a:p>
            <a:r>
              <a:rPr lang="es-ES_tradnl" sz="5400" dirty="0" smtClean="0">
                <a:solidFill>
                  <a:srgbClr val="FF0000"/>
                </a:solidFill>
              </a:rPr>
              <a:t>APLAZAMIENTOS</a:t>
            </a:r>
            <a:endParaRPr lang="es-ES_tradnl" sz="5400" dirty="0">
              <a:solidFill>
                <a:srgbClr val="FF0000"/>
              </a:solidFill>
            </a:endParaRPr>
          </a:p>
        </p:txBody>
      </p:sp>
    </p:spTree>
    <p:extLst>
      <p:ext uri="{BB962C8B-B14F-4D97-AF65-F5344CB8AC3E}">
        <p14:creationId xmlns:p14="http://schemas.microsoft.com/office/powerpoint/2010/main" val="35823123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748270"/>
            <a:ext cx="8229600" cy="5361459"/>
          </a:xfrm>
        </p:spPr>
        <p:txBody>
          <a:bodyPr/>
          <a:lstStyle/>
          <a:p>
            <a:r>
              <a:rPr lang="es-ES_tradnl" dirty="0" smtClean="0">
                <a:solidFill>
                  <a:srgbClr val="FF0000"/>
                </a:solidFill>
              </a:rPr>
              <a:t>Inadmisión:</a:t>
            </a:r>
            <a:endParaRPr lang="es-ES_tradnl" dirty="0">
              <a:solidFill>
                <a:srgbClr val="FF0000"/>
              </a:solidFill>
            </a:endParaRPr>
          </a:p>
        </p:txBody>
      </p:sp>
      <p:sp>
        <p:nvSpPr>
          <p:cNvPr id="4" name="3 Rectángulo"/>
          <p:cNvSpPr/>
          <p:nvPr/>
        </p:nvSpPr>
        <p:spPr>
          <a:xfrm>
            <a:off x="971600" y="1484784"/>
            <a:ext cx="2016224" cy="360040"/>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s-ES_tradnl" dirty="0" smtClean="0"/>
              <a:t>RGR</a:t>
            </a:r>
            <a:endParaRPr lang="es-ES_tradnl" dirty="0"/>
          </a:p>
        </p:txBody>
      </p:sp>
      <p:sp>
        <p:nvSpPr>
          <p:cNvPr id="5" name="4 Abrir llave"/>
          <p:cNvSpPr/>
          <p:nvPr/>
        </p:nvSpPr>
        <p:spPr>
          <a:xfrm>
            <a:off x="3203848" y="836712"/>
            <a:ext cx="45719" cy="2592288"/>
          </a:xfrm>
          <a:prstGeom prst="leftBrace">
            <a:avLst/>
          </a:prstGeom>
        </p:spPr>
        <p:style>
          <a:lnRef idx="3">
            <a:schemeClr val="accent2"/>
          </a:lnRef>
          <a:fillRef idx="0">
            <a:schemeClr val="accent2"/>
          </a:fillRef>
          <a:effectRef idx="2">
            <a:schemeClr val="accent2"/>
          </a:effectRef>
          <a:fontRef idx="minor">
            <a:schemeClr val="tx1"/>
          </a:fontRef>
        </p:style>
        <p:txBody>
          <a:bodyPr rtlCol="0" anchor="ctr"/>
          <a:lstStyle/>
          <a:p>
            <a:pPr algn="ctr"/>
            <a:endParaRPr lang="es-ES_tradnl"/>
          </a:p>
        </p:txBody>
      </p:sp>
      <p:sp>
        <p:nvSpPr>
          <p:cNvPr id="6" name="5 Rectángulo"/>
          <p:cNvSpPr/>
          <p:nvPr/>
        </p:nvSpPr>
        <p:spPr>
          <a:xfrm>
            <a:off x="3275856" y="908720"/>
            <a:ext cx="3744416" cy="2880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dirty="0" smtClean="0"/>
              <a:t>Efectos timbrados.</a:t>
            </a:r>
            <a:endParaRPr lang="es-ES_tradnl" dirty="0"/>
          </a:p>
        </p:txBody>
      </p:sp>
      <p:sp>
        <p:nvSpPr>
          <p:cNvPr id="7" name="6 Rectángulo"/>
          <p:cNvSpPr/>
          <p:nvPr/>
        </p:nvSpPr>
        <p:spPr>
          <a:xfrm>
            <a:off x="3275856" y="1484784"/>
            <a:ext cx="3744416" cy="3600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dirty="0" smtClean="0"/>
              <a:t>No presenta la autoliquidación.</a:t>
            </a:r>
            <a:endParaRPr lang="es-ES_tradnl" dirty="0"/>
          </a:p>
        </p:txBody>
      </p:sp>
      <p:sp>
        <p:nvSpPr>
          <p:cNvPr id="8" name="7 Rectángulo"/>
          <p:cNvSpPr/>
          <p:nvPr/>
        </p:nvSpPr>
        <p:spPr>
          <a:xfrm>
            <a:off x="3347864" y="1952836"/>
            <a:ext cx="3672408" cy="4680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dirty="0" smtClean="0"/>
              <a:t>Reiterativas de otras anteriores denegadas.</a:t>
            </a:r>
            <a:endParaRPr lang="es-ES_tradnl" dirty="0"/>
          </a:p>
        </p:txBody>
      </p:sp>
      <p:sp>
        <p:nvSpPr>
          <p:cNvPr id="9" name="8 Rectángulo"/>
          <p:cNvSpPr/>
          <p:nvPr/>
        </p:nvSpPr>
        <p:spPr>
          <a:xfrm>
            <a:off x="3293794" y="2564904"/>
            <a:ext cx="3726478" cy="4320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dirty="0" smtClean="0"/>
              <a:t>Procedimiento de C.</a:t>
            </a:r>
          </a:p>
          <a:p>
            <a:pPr algn="ctr"/>
            <a:r>
              <a:rPr lang="es-ES_tradnl" dirty="0" smtClean="0"/>
              <a:t>  Se remite al Juzgado.</a:t>
            </a:r>
            <a:endParaRPr lang="es-ES_tradnl" dirty="0"/>
          </a:p>
        </p:txBody>
      </p:sp>
      <p:sp>
        <p:nvSpPr>
          <p:cNvPr id="10" name="9 Rectángulo"/>
          <p:cNvSpPr/>
          <p:nvPr/>
        </p:nvSpPr>
        <p:spPr>
          <a:xfrm>
            <a:off x="954018" y="3874120"/>
            <a:ext cx="2016224" cy="432048"/>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s-ES_tradnl" dirty="0" smtClean="0"/>
              <a:t>L G T</a:t>
            </a:r>
            <a:endParaRPr lang="es-ES_tradnl" dirty="0"/>
          </a:p>
        </p:txBody>
      </p:sp>
      <p:sp>
        <p:nvSpPr>
          <p:cNvPr id="11" name="10 Abrir llave"/>
          <p:cNvSpPr/>
          <p:nvPr/>
        </p:nvSpPr>
        <p:spPr>
          <a:xfrm>
            <a:off x="3203848" y="3573016"/>
            <a:ext cx="45719" cy="1008112"/>
          </a:xfrm>
          <a:prstGeom prst="leftBrace">
            <a:avLst/>
          </a:prstGeom>
        </p:spPr>
        <p:style>
          <a:lnRef idx="3">
            <a:schemeClr val="accent2"/>
          </a:lnRef>
          <a:fillRef idx="0">
            <a:schemeClr val="accent2"/>
          </a:fillRef>
          <a:effectRef idx="2">
            <a:schemeClr val="accent2"/>
          </a:effectRef>
          <a:fontRef idx="minor">
            <a:schemeClr val="tx1"/>
          </a:fontRef>
        </p:style>
        <p:txBody>
          <a:bodyPr rtlCol="0" anchor="ctr"/>
          <a:lstStyle/>
          <a:p>
            <a:pPr algn="ctr"/>
            <a:endParaRPr lang="es-ES_tradnl"/>
          </a:p>
        </p:txBody>
      </p:sp>
      <p:sp>
        <p:nvSpPr>
          <p:cNvPr id="12" name="11 Rectángulo"/>
          <p:cNvSpPr/>
          <p:nvPr/>
        </p:nvSpPr>
        <p:spPr>
          <a:xfrm>
            <a:off x="3419872" y="3573016"/>
            <a:ext cx="3600400" cy="21602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dirty="0" smtClean="0"/>
              <a:t>retenciones</a:t>
            </a:r>
            <a:endParaRPr lang="es-ES_tradnl" dirty="0"/>
          </a:p>
        </p:txBody>
      </p:sp>
      <p:sp>
        <p:nvSpPr>
          <p:cNvPr id="13" name="12 Rectángulo"/>
          <p:cNvSpPr/>
          <p:nvPr/>
        </p:nvSpPr>
        <p:spPr>
          <a:xfrm>
            <a:off x="3419872" y="3874120"/>
            <a:ext cx="3600400" cy="21602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dirty="0" smtClean="0"/>
              <a:t>En concurso: C. contra la masa</a:t>
            </a:r>
            <a:endParaRPr lang="es-ES_tradnl" dirty="0"/>
          </a:p>
        </p:txBody>
      </p:sp>
      <p:sp>
        <p:nvSpPr>
          <p:cNvPr id="14" name="13 Rectángulo"/>
          <p:cNvSpPr/>
          <p:nvPr/>
        </p:nvSpPr>
        <p:spPr>
          <a:xfrm>
            <a:off x="3419872" y="4306168"/>
            <a:ext cx="3600400" cy="34696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dirty="0" smtClean="0"/>
              <a:t>Ejecución de recuperación ayudas al Estado.</a:t>
            </a:r>
            <a:endParaRPr lang="es-ES_tradnl" dirty="0"/>
          </a:p>
        </p:txBody>
      </p:sp>
      <p:sp>
        <p:nvSpPr>
          <p:cNvPr id="15" name="14 Rectángulo"/>
          <p:cNvSpPr/>
          <p:nvPr/>
        </p:nvSpPr>
        <p:spPr>
          <a:xfrm>
            <a:off x="971600" y="5229200"/>
            <a:ext cx="2016224" cy="504056"/>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s-ES_tradnl" dirty="0" smtClean="0"/>
              <a:t>NOVEDAD</a:t>
            </a:r>
            <a:endParaRPr lang="es-ES_tradnl" dirty="0"/>
          </a:p>
        </p:txBody>
      </p:sp>
      <p:sp>
        <p:nvSpPr>
          <p:cNvPr id="16" name="15 Abrir llave"/>
          <p:cNvSpPr/>
          <p:nvPr/>
        </p:nvSpPr>
        <p:spPr>
          <a:xfrm>
            <a:off x="3203848" y="4869160"/>
            <a:ext cx="72008" cy="1476284"/>
          </a:xfrm>
          <a:prstGeom prst="leftBrace">
            <a:avLst/>
          </a:prstGeom>
        </p:spPr>
        <p:style>
          <a:lnRef idx="3">
            <a:schemeClr val="accent2"/>
          </a:lnRef>
          <a:fillRef idx="0">
            <a:schemeClr val="accent2"/>
          </a:fillRef>
          <a:effectRef idx="2">
            <a:schemeClr val="accent2"/>
          </a:effectRef>
          <a:fontRef idx="minor">
            <a:schemeClr val="tx1"/>
          </a:fontRef>
        </p:style>
        <p:txBody>
          <a:bodyPr rtlCol="0" anchor="ctr"/>
          <a:lstStyle/>
          <a:p>
            <a:pPr algn="ctr"/>
            <a:endParaRPr lang="es-ES_tradnl"/>
          </a:p>
        </p:txBody>
      </p:sp>
      <p:sp>
        <p:nvSpPr>
          <p:cNvPr id="17" name="16 Rectángulo"/>
          <p:cNvSpPr/>
          <p:nvPr/>
        </p:nvSpPr>
        <p:spPr>
          <a:xfrm>
            <a:off x="3491880" y="5013176"/>
            <a:ext cx="3528392" cy="216024"/>
          </a:xfrm>
          <a:prstGeom prst="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s-ES_tradnl" dirty="0" smtClean="0"/>
              <a:t>IVA</a:t>
            </a:r>
            <a:endParaRPr lang="es-ES_tradnl" dirty="0"/>
          </a:p>
        </p:txBody>
      </p:sp>
      <p:sp>
        <p:nvSpPr>
          <p:cNvPr id="18" name="17 Rectángulo"/>
          <p:cNvSpPr/>
          <p:nvPr/>
        </p:nvSpPr>
        <p:spPr>
          <a:xfrm>
            <a:off x="3491880" y="5373216"/>
            <a:ext cx="3528392" cy="360040"/>
          </a:xfrm>
          <a:prstGeom prst="rect">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es-ES_tradnl" dirty="0" smtClean="0"/>
              <a:t>I. Sociedades.</a:t>
            </a:r>
            <a:endParaRPr lang="es-ES_tradnl" dirty="0"/>
          </a:p>
        </p:txBody>
      </p:sp>
      <p:sp>
        <p:nvSpPr>
          <p:cNvPr id="19" name="18 Rectángulo"/>
          <p:cNvSpPr/>
          <p:nvPr/>
        </p:nvSpPr>
        <p:spPr>
          <a:xfrm>
            <a:off x="3491880" y="5877272"/>
            <a:ext cx="3528392" cy="36004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s-ES_tradnl" dirty="0" smtClean="0"/>
              <a:t>Ejecución Recurso desestimados y suspendidos.</a:t>
            </a:r>
            <a:endParaRPr lang="es-ES_tradnl" dirty="0"/>
          </a:p>
        </p:txBody>
      </p:sp>
    </p:spTree>
    <p:extLst>
      <p:ext uri="{BB962C8B-B14F-4D97-AF65-F5344CB8AC3E}">
        <p14:creationId xmlns:p14="http://schemas.microsoft.com/office/powerpoint/2010/main" val="2223452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548680"/>
            <a:ext cx="8229600" cy="5577483"/>
          </a:xfrm>
        </p:spPr>
        <p:txBody>
          <a:bodyPr/>
          <a:lstStyle/>
          <a:p>
            <a:r>
              <a:rPr lang="es-ES_tradnl" dirty="0" smtClean="0"/>
              <a:t>Instrucción AEAT</a:t>
            </a:r>
            <a:endParaRPr lang="es-ES_tradnl" dirty="0"/>
          </a:p>
        </p:txBody>
      </p:sp>
      <p:sp>
        <p:nvSpPr>
          <p:cNvPr id="4" name="3 Rectángulo"/>
          <p:cNvSpPr/>
          <p:nvPr/>
        </p:nvSpPr>
        <p:spPr>
          <a:xfrm>
            <a:off x="827584" y="1340768"/>
            <a:ext cx="2520280" cy="432048"/>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s-ES_tradnl" dirty="0" smtClean="0"/>
              <a:t>IVA</a:t>
            </a:r>
            <a:endParaRPr lang="es-ES_tradnl" dirty="0"/>
          </a:p>
        </p:txBody>
      </p:sp>
      <p:sp>
        <p:nvSpPr>
          <p:cNvPr id="5" name="4 Abrir llave"/>
          <p:cNvSpPr/>
          <p:nvPr/>
        </p:nvSpPr>
        <p:spPr>
          <a:xfrm>
            <a:off x="3491880" y="980727"/>
            <a:ext cx="72008" cy="2991875"/>
          </a:xfrm>
          <a:prstGeom prst="leftBrace">
            <a:avLst/>
          </a:prstGeom>
        </p:spPr>
        <p:style>
          <a:lnRef idx="3">
            <a:schemeClr val="accent2"/>
          </a:lnRef>
          <a:fillRef idx="0">
            <a:schemeClr val="accent2"/>
          </a:fillRef>
          <a:effectRef idx="2">
            <a:schemeClr val="accent2"/>
          </a:effectRef>
          <a:fontRef idx="minor">
            <a:schemeClr val="tx1"/>
          </a:fontRef>
        </p:style>
        <p:txBody>
          <a:bodyPr rtlCol="0" anchor="ctr"/>
          <a:lstStyle/>
          <a:p>
            <a:pPr algn="ctr"/>
            <a:endParaRPr lang="es-ES_tradnl"/>
          </a:p>
        </p:txBody>
      </p:sp>
      <p:sp>
        <p:nvSpPr>
          <p:cNvPr id="6" name="5 Rectángulo"/>
          <p:cNvSpPr/>
          <p:nvPr/>
        </p:nvSpPr>
        <p:spPr>
          <a:xfrm>
            <a:off x="3707904" y="1124744"/>
            <a:ext cx="1872208" cy="4320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dirty="0"/>
              <a:t>=</a:t>
            </a:r>
            <a:r>
              <a:rPr lang="es-ES_tradnl" dirty="0" smtClean="0"/>
              <a:t> </a:t>
            </a:r>
            <a:r>
              <a:rPr lang="es-ES_tradnl" dirty="0" err="1" smtClean="0"/>
              <a:t>Ó</a:t>
            </a:r>
            <a:r>
              <a:rPr lang="es-ES_tradnl" dirty="0" smtClean="0"/>
              <a:t> &lt; 30.000</a:t>
            </a:r>
            <a:endParaRPr lang="es-ES_tradnl" dirty="0"/>
          </a:p>
        </p:txBody>
      </p:sp>
      <p:sp>
        <p:nvSpPr>
          <p:cNvPr id="9" name="8 Abrir llave"/>
          <p:cNvSpPr/>
          <p:nvPr/>
        </p:nvSpPr>
        <p:spPr>
          <a:xfrm>
            <a:off x="5580112" y="692696"/>
            <a:ext cx="72008" cy="1224136"/>
          </a:xfrm>
          <a:prstGeom prst="leftBrace">
            <a:avLst/>
          </a:prstGeom>
        </p:spPr>
        <p:style>
          <a:lnRef idx="3">
            <a:schemeClr val="accent6"/>
          </a:lnRef>
          <a:fillRef idx="0">
            <a:schemeClr val="accent6"/>
          </a:fillRef>
          <a:effectRef idx="2">
            <a:schemeClr val="accent6"/>
          </a:effectRef>
          <a:fontRef idx="minor">
            <a:schemeClr val="tx1"/>
          </a:fontRef>
        </p:style>
        <p:txBody>
          <a:bodyPr rtlCol="0" anchor="ctr"/>
          <a:lstStyle/>
          <a:p>
            <a:pPr algn="ctr"/>
            <a:endParaRPr lang="es-ES_tradnl"/>
          </a:p>
        </p:txBody>
      </p:sp>
      <p:sp>
        <p:nvSpPr>
          <p:cNvPr id="10" name="9 Rectángulo"/>
          <p:cNvSpPr/>
          <p:nvPr/>
        </p:nvSpPr>
        <p:spPr>
          <a:xfrm>
            <a:off x="5796136" y="764704"/>
            <a:ext cx="1584176" cy="36004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s-ES_tradnl" dirty="0" smtClean="0"/>
              <a:t>No garantías.</a:t>
            </a:r>
            <a:endParaRPr lang="es-ES_tradnl" dirty="0"/>
          </a:p>
        </p:txBody>
      </p:sp>
      <p:sp>
        <p:nvSpPr>
          <p:cNvPr id="11" name="10 Rectángulo"/>
          <p:cNvSpPr/>
          <p:nvPr/>
        </p:nvSpPr>
        <p:spPr>
          <a:xfrm>
            <a:off x="5796136" y="1304764"/>
            <a:ext cx="1584176" cy="324036"/>
          </a:xfrm>
          <a:prstGeom prst="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es-ES_tradnl" dirty="0" smtClean="0"/>
              <a:t>Máximo 12 m.</a:t>
            </a:r>
            <a:endParaRPr lang="es-ES_tradnl" dirty="0"/>
          </a:p>
        </p:txBody>
      </p:sp>
      <p:sp>
        <p:nvSpPr>
          <p:cNvPr id="12" name="11 Rectángulo"/>
          <p:cNvSpPr/>
          <p:nvPr/>
        </p:nvSpPr>
        <p:spPr>
          <a:xfrm>
            <a:off x="3706021" y="2332649"/>
            <a:ext cx="1872208" cy="808319"/>
          </a:xfrm>
          <a:prstGeom prst="rect">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es-ES_tradnl" dirty="0" smtClean="0"/>
              <a:t>+ 30.000</a:t>
            </a:r>
            <a:endParaRPr lang="es-ES_tradnl" dirty="0"/>
          </a:p>
        </p:txBody>
      </p:sp>
      <p:sp>
        <p:nvSpPr>
          <p:cNvPr id="14" name="13 Rectángulo"/>
          <p:cNvSpPr/>
          <p:nvPr/>
        </p:nvSpPr>
        <p:spPr>
          <a:xfrm>
            <a:off x="5837382" y="2095637"/>
            <a:ext cx="2191002" cy="2520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dirty="0" smtClean="0"/>
              <a:t>garantía</a:t>
            </a:r>
            <a:endParaRPr lang="es-ES_tradnl" dirty="0"/>
          </a:p>
        </p:txBody>
      </p:sp>
      <p:sp>
        <p:nvSpPr>
          <p:cNvPr id="15" name="14 Rectángulo"/>
          <p:cNvSpPr/>
          <p:nvPr/>
        </p:nvSpPr>
        <p:spPr>
          <a:xfrm>
            <a:off x="5796136" y="2492896"/>
            <a:ext cx="2232248" cy="2880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dirty="0" smtClean="0"/>
              <a:t>Máximo 36 m.</a:t>
            </a:r>
            <a:endParaRPr lang="es-ES_tradnl" dirty="0"/>
          </a:p>
        </p:txBody>
      </p:sp>
      <p:sp>
        <p:nvSpPr>
          <p:cNvPr id="16" name="15 Rectángulo"/>
          <p:cNvSpPr/>
          <p:nvPr/>
        </p:nvSpPr>
        <p:spPr>
          <a:xfrm>
            <a:off x="5796136" y="2924944"/>
            <a:ext cx="2232248" cy="8640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dirty="0" smtClean="0"/>
              <a:t>Acreditar que no se ha pagado las cuotas repercutidas.</a:t>
            </a:r>
            <a:endParaRPr lang="es-ES_tradnl" dirty="0"/>
          </a:p>
        </p:txBody>
      </p:sp>
      <p:sp>
        <p:nvSpPr>
          <p:cNvPr id="17" name="16 Rectángulo"/>
          <p:cNvSpPr/>
          <p:nvPr/>
        </p:nvSpPr>
        <p:spPr>
          <a:xfrm>
            <a:off x="827584" y="4221088"/>
            <a:ext cx="2448272" cy="360040"/>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s-ES_tradnl" dirty="0" smtClean="0"/>
              <a:t>Pago fraccionado de I.S</a:t>
            </a:r>
            <a:endParaRPr lang="es-ES_tradnl" dirty="0"/>
          </a:p>
        </p:txBody>
      </p:sp>
      <p:sp>
        <p:nvSpPr>
          <p:cNvPr id="19" name="18 Rectángulo"/>
          <p:cNvSpPr/>
          <p:nvPr/>
        </p:nvSpPr>
        <p:spPr>
          <a:xfrm>
            <a:off x="3707904" y="4401108"/>
            <a:ext cx="2088232" cy="324036"/>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s-ES_tradnl" dirty="0" smtClean="0"/>
              <a:t>Inaplazable.</a:t>
            </a:r>
            <a:endParaRPr lang="es-ES_tradnl" dirty="0"/>
          </a:p>
        </p:txBody>
      </p:sp>
      <p:sp>
        <p:nvSpPr>
          <p:cNvPr id="20" name="19 Rectángulo"/>
          <p:cNvSpPr/>
          <p:nvPr/>
        </p:nvSpPr>
        <p:spPr>
          <a:xfrm>
            <a:off x="827584" y="5373216"/>
            <a:ext cx="2448272" cy="57606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s-ES_tradnl" dirty="0" smtClean="0"/>
              <a:t>Pago fraccionado de renta</a:t>
            </a:r>
            <a:endParaRPr lang="es-ES_tradnl" dirty="0"/>
          </a:p>
        </p:txBody>
      </p:sp>
      <p:sp>
        <p:nvSpPr>
          <p:cNvPr id="21" name="20 Abrir llave"/>
          <p:cNvSpPr/>
          <p:nvPr/>
        </p:nvSpPr>
        <p:spPr>
          <a:xfrm>
            <a:off x="3347864" y="4149080"/>
            <a:ext cx="144016" cy="864096"/>
          </a:xfrm>
          <a:prstGeom prst="leftBrace">
            <a:avLst/>
          </a:prstGeom>
        </p:spPr>
        <p:style>
          <a:lnRef idx="3">
            <a:schemeClr val="accent2"/>
          </a:lnRef>
          <a:fillRef idx="0">
            <a:schemeClr val="accent2"/>
          </a:fillRef>
          <a:effectRef idx="2">
            <a:schemeClr val="accent2"/>
          </a:effectRef>
          <a:fontRef idx="minor">
            <a:schemeClr val="tx1"/>
          </a:fontRef>
        </p:style>
        <p:txBody>
          <a:bodyPr rtlCol="0" anchor="ctr"/>
          <a:lstStyle/>
          <a:p>
            <a:pPr algn="ctr"/>
            <a:endParaRPr lang="es-ES_tradnl"/>
          </a:p>
        </p:txBody>
      </p:sp>
      <p:sp>
        <p:nvSpPr>
          <p:cNvPr id="22" name="21 Abrir llave"/>
          <p:cNvSpPr/>
          <p:nvPr/>
        </p:nvSpPr>
        <p:spPr>
          <a:xfrm>
            <a:off x="3347864" y="5229200"/>
            <a:ext cx="45719" cy="864096"/>
          </a:xfrm>
          <a:prstGeom prst="leftBrace">
            <a:avLst/>
          </a:prstGeom>
        </p:spPr>
        <p:style>
          <a:lnRef idx="3">
            <a:schemeClr val="accent2"/>
          </a:lnRef>
          <a:fillRef idx="0">
            <a:schemeClr val="accent2"/>
          </a:fillRef>
          <a:effectRef idx="2">
            <a:schemeClr val="accent2"/>
          </a:effectRef>
          <a:fontRef idx="minor">
            <a:schemeClr val="tx1"/>
          </a:fontRef>
        </p:style>
        <p:txBody>
          <a:bodyPr rtlCol="0" anchor="ctr"/>
          <a:lstStyle/>
          <a:p>
            <a:pPr algn="ctr"/>
            <a:endParaRPr lang="es-ES_tradnl"/>
          </a:p>
        </p:txBody>
      </p:sp>
      <p:sp>
        <p:nvSpPr>
          <p:cNvPr id="23" name="22 Rectángulo"/>
          <p:cNvSpPr/>
          <p:nvPr/>
        </p:nvSpPr>
        <p:spPr>
          <a:xfrm>
            <a:off x="3707904" y="5373216"/>
            <a:ext cx="4104456" cy="3600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dirty="0" smtClean="0"/>
              <a:t>Sigue el procedimiento general.</a:t>
            </a:r>
            <a:endParaRPr lang="es-ES_tradnl" dirty="0"/>
          </a:p>
        </p:txBody>
      </p:sp>
      <p:sp>
        <p:nvSpPr>
          <p:cNvPr id="24" name="23 Abrir llave"/>
          <p:cNvSpPr/>
          <p:nvPr/>
        </p:nvSpPr>
        <p:spPr>
          <a:xfrm>
            <a:off x="5580112" y="2060848"/>
            <a:ext cx="180020" cy="1911754"/>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_tradnl"/>
          </a:p>
        </p:txBody>
      </p:sp>
      <p:sp>
        <p:nvSpPr>
          <p:cNvPr id="25" name="24 Abrir llave"/>
          <p:cNvSpPr/>
          <p:nvPr/>
        </p:nvSpPr>
        <p:spPr>
          <a:xfrm>
            <a:off x="5580112" y="2060848"/>
            <a:ext cx="245458" cy="1872208"/>
          </a:xfrm>
          <a:prstGeom prst="leftBrace">
            <a:avLst/>
          </a:prstGeom>
        </p:spPr>
        <p:style>
          <a:lnRef idx="3">
            <a:schemeClr val="accent6"/>
          </a:lnRef>
          <a:fillRef idx="0">
            <a:schemeClr val="accent6"/>
          </a:fillRef>
          <a:effectRef idx="2">
            <a:schemeClr val="accent6"/>
          </a:effectRef>
          <a:fontRef idx="minor">
            <a:schemeClr val="tx1"/>
          </a:fontRef>
        </p:style>
        <p:txBody>
          <a:bodyPr rtlCol="0" anchor="ctr"/>
          <a:lstStyle/>
          <a:p>
            <a:pPr algn="ctr"/>
            <a:endParaRPr lang="es-ES_tradnl"/>
          </a:p>
        </p:txBody>
      </p:sp>
      <p:sp>
        <p:nvSpPr>
          <p:cNvPr id="7" name="6 Rectángulo"/>
          <p:cNvSpPr/>
          <p:nvPr/>
        </p:nvSpPr>
        <p:spPr>
          <a:xfrm>
            <a:off x="7596336" y="764704"/>
            <a:ext cx="1008112" cy="8640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dirty="0" smtClean="0"/>
              <a:t>Se admiten</a:t>
            </a:r>
            <a:endParaRPr lang="es-ES_tradnl" dirty="0"/>
          </a:p>
        </p:txBody>
      </p:sp>
      <p:sp>
        <p:nvSpPr>
          <p:cNvPr id="8" name="7 Rectángulo"/>
          <p:cNvSpPr/>
          <p:nvPr/>
        </p:nvSpPr>
        <p:spPr>
          <a:xfrm>
            <a:off x="3806095" y="3284984"/>
            <a:ext cx="1584176" cy="8640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dirty="0" smtClean="0"/>
              <a:t>Son inadmisión salvo falta a de pago.</a:t>
            </a:r>
            <a:endParaRPr lang="es-ES_tradnl" dirty="0"/>
          </a:p>
        </p:txBody>
      </p:sp>
    </p:spTree>
    <p:extLst>
      <p:ext uri="{BB962C8B-B14F-4D97-AF65-F5344CB8AC3E}">
        <p14:creationId xmlns:p14="http://schemas.microsoft.com/office/powerpoint/2010/main" val="8570337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_tradnl" dirty="0" smtClean="0"/>
              <a:t>GARANTIAS:CUESTIONES GENERALES</a:t>
            </a:r>
            <a:endParaRPr lang="gl-ES" dirty="0"/>
          </a:p>
        </p:txBody>
      </p:sp>
      <p:sp>
        <p:nvSpPr>
          <p:cNvPr id="3" name="2 Marcador de contenido"/>
          <p:cNvSpPr>
            <a:spLocks noGrp="1"/>
          </p:cNvSpPr>
          <p:nvPr>
            <p:ph idx="1"/>
          </p:nvPr>
        </p:nvSpPr>
        <p:spPr/>
        <p:txBody>
          <a:bodyPr>
            <a:normAutofit fontScale="92500" lnSpcReduction="10000"/>
          </a:bodyPr>
          <a:lstStyle/>
          <a:p>
            <a:pPr algn="just"/>
            <a:r>
              <a:rPr lang="es-ES_tradnl" dirty="0" smtClean="0"/>
              <a:t>Se garantizarán deudas superiores a 30.000 e.</a:t>
            </a:r>
          </a:p>
          <a:p>
            <a:pPr algn="just"/>
            <a:r>
              <a:rPr lang="es-ES_tradnl" dirty="0" smtClean="0"/>
              <a:t>No se exigirá garantía si deudor Admón.</a:t>
            </a:r>
          </a:p>
          <a:p>
            <a:pPr algn="just"/>
            <a:r>
              <a:rPr lang="es-ES_tradnl" dirty="0" smtClean="0"/>
              <a:t>Debe constituirse en el plazo de 2 meses desde el día siguiente a la notificación de la concesión del aplazamiento.</a:t>
            </a:r>
          </a:p>
          <a:p>
            <a:pPr algn="just"/>
            <a:r>
              <a:rPr lang="es-ES_tradnl" dirty="0" smtClean="0"/>
              <a:t>Debe tener una vigencia que exceda en 6 meses al vencimiento del plazo o plazos concedidos.</a:t>
            </a:r>
          </a:p>
          <a:p>
            <a:pPr algn="just"/>
            <a:r>
              <a:rPr lang="es-ES_tradnl" dirty="0" smtClean="0"/>
              <a:t>Si se garantiza con aval o certificado seguro de caución  se exige el interés legal.</a:t>
            </a:r>
            <a:endParaRPr lang="gl-ES" dirty="0"/>
          </a:p>
        </p:txBody>
      </p:sp>
    </p:spTree>
    <p:extLst>
      <p:ext uri="{BB962C8B-B14F-4D97-AF65-F5344CB8AC3E}">
        <p14:creationId xmlns:p14="http://schemas.microsoft.com/office/powerpoint/2010/main" val="27523793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04664"/>
            <a:ext cx="8229600" cy="5721499"/>
          </a:xfrm>
        </p:spPr>
        <p:txBody>
          <a:bodyPr/>
          <a:lstStyle/>
          <a:p>
            <a:endParaRPr lang="es-ES_tradnl" dirty="0" smtClean="0"/>
          </a:p>
          <a:p>
            <a:r>
              <a:rPr lang="es-ES_tradnl" dirty="0" smtClean="0"/>
              <a:t>Garantías :</a:t>
            </a:r>
          </a:p>
          <a:p>
            <a:r>
              <a:rPr lang="es-ES_tradnl" dirty="0" smtClean="0"/>
              <a:t>Aplazamiento  período voluntario:</a:t>
            </a:r>
          </a:p>
          <a:p>
            <a:endParaRPr lang="es-ES_tradnl" dirty="0"/>
          </a:p>
          <a:p>
            <a:r>
              <a:rPr lang="es-ES_tradnl" dirty="0" smtClean="0"/>
              <a:t>Aplazamiento período ejecutivo</a:t>
            </a:r>
          </a:p>
          <a:p>
            <a:endParaRPr lang="es-ES_tradnl" dirty="0"/>
          </a:p>
          <a:p>
            <a:r>
              <a:rPr lang="es-ES_tradnl" dirty="0" smtClean="0"/>
              <a:t>Fraccionamiento: período voluntario= período ejecutivo.</a:t>
            </a:r>
          </a:p>
          <a:p>
            <a:r>
              <a:rPr lang="es-ES_tradnl" dirty="0"/>
              <a:t> </a:t>
            </a:r>
          </a:p>
        </p:txBody>
      </p:sp>
      <p:sp>
        <p:nvSpPr>
          <p:cNvPr id="4" name="3 Rectángulo"/>
          <p:cNvSpPr/>
          <p:nvPr/>
        </p:nvSpPr>
        <p:spPr>
          <a:xfrm>
            <a:off x="899592" y="4941168"/>
            <a:ext cx="7272808" cy="648072"/>
          </a:xfrm>
          <a:prstGeom prst="rect">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lang="es-ES_tradnl" dirty="0" smtClean="0"/>
              <a:t>Deuda + intereses + 25 de la suma de ambas cantidades.</a:t>
            </a:r>
            <a:endParaRPr lang="es-ES_tradnl" dirty="0"/>
          </a:p>
        </p:txBody>
      </p:sp>
      <p:sp>
        <p:nvSpPr>
          <p:cNvPr id="5" name="4 Rectángulo"/>
          <p:cNvSpPr/>
          <p:nvPr/>
        </p:nvSpPr>
        <p:spPr>
          <a:xfrm>
            <a:off x="899592" y="2276872"/>
            <a:ext cx="7272808" cy="432048"/>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s-ES_tradnl" dirty="0" smtClean="0"/>
              <a:t>Deuda + intereses + 25 % de la suma de ambas cantidades</a:t>
            </a:r>
            <a:endParaRPr lang="es-ES_tradnl" dirty="0"/>
          </a:p>
        </p:txBody>
      </p:sp>
      <p:sp>
        <p:nvSpPr>
          <p:cNvPr id="8" name="7 Rectángulo"/>
          <p:cNvSpPr/>
          <p:nvPr/>
        </p:nvSpPr>
        <p:spPr>
          <a:xfrm>
            <a:off x="899592" y="3356992"/>
            <a:ext cx="7272808" cy="432048"/>
          </a:xfrm>
          <a:prstGeom prst="rect">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es-ES_tradnl" dirty="0" smtClean="0"/>
              <a:t>Deuda + intereses + </a:t>
            </a:r>
            <a:r>
              <a:rPr lang="es-ES_tradnl" dirty="0" smtClean="0"/>
              <a:t>recargo </a:t>
            </a:r>
            <a:r>
              <a:rPr lang="es-ES_tradnl" dirty="0" err="1" smtClean="0"/>
              <a:t>corr</a:t>
            </a:r>
            <a:r>
              <a:rPr lang="es-ES_tradnl" dirty="0" smtClean="0"/>
              <a:t>. </a:t>
            </a:r>
            <a:r>
              <a:rPr lang="es-ES_tradnl" dirty="0" smtClean="0"/>
              <a:t>+ </a:t>
            </a:r>
            <a:r>
              <a:rPr lang="es-ES_tradnl" dirty="0"/>
              <a:t>5</a:t>
            </a:r>
            <a:r>
              <a:rPr lang="es-ES_tradnl" dirty="0" smtClean="0"/>
              <a:t> </a:t>
            </a:r>
            <a:r>
              <a:rPr lang="es-ES_tradnl" dirty="0" smtClean="0"/>
              <a:t>% de la suma de las tres cantidades.</a:t>
            </a:r>
            <a:endParaRPr lang="es-ES_tradnl" dirty="0"/>
          </a:p>
        </p:txBody>
      </p:sp>
      <p:sp>
        <p:nvSpPr>
          <p:cNvPr id="9" name="8 Elipse"/>
          <p:cNvSpPr/>
          <p:nvPr/>
        </p:nvSpPr>
        <p:spPr>
          <a:xfrm>
            <a:off x="5004048" y="476672"/>
            <a:ext cx="2808312" cy="1080120"/>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s-ES_tradnl" dirty="0" smtClean="0"/>
              <a:t>NOVEDAD</a:t>
            </a:r>
            <a:endParaRPr lang="es-ES_tradnl" dirty="0"/>
          </a:p>
        </p:txBody>
      </p:sp>
    </p:spTree>
    <p:extLst>
      <p:ext uri="{BB962C8B-B14F-4D97-AF65-F5344CB8AC3E}">
        <p14:creationId xmlns:p14="http://schemas.microsoft.com/office/powerpoint/2010/main" val="3277370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_tradnl" dirty="0" smtClean="0"/>
              <a:t>GARANTÍAS II</a:t>
            </a:r>
            <a:endParaRPr lang="gl-ES" dirty="0"/>
          </a:p>
        </p:txBody>
      </p:sp>
      <p:sp>
        <p:nvSpPr>
          <p:cNvPr id="3" name="2 Marcador de contenido"/>
          <p:cNvSpPr>
            <a:spLocks noGrp="1"/>
          </p:cNvSpPr>
          <p:nvPr>
            <p:ph idx="1"/>
          </p:nvPr>
        </p:nvSpPr>
        <p:spPr/>
        <p:txBody>
          <a:bodyPr/>
          <a:lstStyle/>
          <a:p>
            <a:r>
              <a:rPr lang="es-ES_tradnl" dirty="0" smtClean="0"/>
              <a:t>Cuando se justifique:</a:t>
            </a:r>
          </a:p>
          <a:p>
            <a:pPr lvl="1"/>
            <a:r>
              <a:rPr lang="es-ES_tradnl" dirty="0" smtClean="0"/>
              <a:t> que no es posible obtener aval o certificado</a:t>
            </a:r>
          </a:p>
          <a:p>
            <a:pPr lvl="1"/>
            <a:r>
              <a:rPr lang="es-ES_tradnl" dirty="0" smtClean="0"/>
              <a:t>Que su aportación compromete gravemente la viabilidad de la actividad económica.</a:t>
            </a:r>
          </a:p>
          <a:p>
            <a:pPr lvl="1"/>
            <a:endParaRPr lang="gl-ES" dirty="0"/>
          </a:p>
        </p:txBody>
      </p:sp>
      <p:sp>
        <p:nvSpPr>
          <p:cNvPr id="4" name="3 Rectángulo"/>
          <p:cNvSpPr/>
          <p:nvPr/>
        </p:nvSpPr>
        <p:spPr>
          <a:xfrm>
            <a:off x="827584" y="3933056"/>
            <a:ext cx="7344816" cy="10801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dirty="0" smtClean="0"/>
              <a:t>Se puede  admitir garantías  consistentes en prenda, hipoteca, fianza personal y solidaria</a:t>
            </a:r>
            <a:endParaRPr lang="gl-ES" dirty="0"/>
          </a:p>
        </p:txBody>
      </p:sp>
    </p:spTree>
    <p:extLst>
      <p:ext uri="{BB962C8B-B14F-4D97-AF65-F5344CB8AC3E}">
        <p14:creationId xmlns:p14="http://schemas.microsoft.com/office/powerpoint/2010/main" val="16588976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_tradnl" dirty="0" smtClean="0"/>
              <a:t>	PLAZOS SOLICITUD APLAZAMIENTO</a:t>
            </a:r>
            <a:endParaRPr lang="gl-ES" dirty="0"/>
          </a:p>
        </p:txBody>
      </p:sp>
      <p:sp>
        <p:nvSpPr>
          <p:cNvPr id="3" name="2 Marcador de contenido"/>
          <p:cNvSpPr>
            <a:spLocks noGrp="1"/>
          </p:cNvSpPr>
          <p:nvPr>
            <p:ph idx="1"/>
          </p:nvPr>
        </p:nvSpPr>
        <p:spPr>
          <a:xfrm>
            <a:off x="457200" y="1600200"/>
            <a:ext cx="8229600" cy="4853136"/>
          </a:xfrm>
        </p:spPr>
        <p:txBody>
          <a:bodyPr>
            <a:normAutofit fontScale="92500" lnSpcReduction="20000"/>
          </a:bodyPr>
          <a:lstStyle/>
          <a:p>
            <a:r>
              <a:rPr lang="es-ES" dirty="0" smtClean="0">
                <a:solidFill>
                  <a:srgbClr val="FF0000"/>
                </a:solidFill>
              </a:rPr>
              <a:t>A)Deudas en período voluntario de ingreso o de presentación </a:t>
            </a:r>
            <a:r>
              <a:rPr lang="es-ES" dirty="0">
                <a:solidFill>
                  <a:srgbClr val="FF0000"/>
                </a:solidFill>
              </a:rPr>
              <a:t> </a:t>
            </a:r>
            <a:r>
              <a:rPr lang="es-ES" dirty="0" smtClean="0">
                <a:solidFill>
                  <a:srgbClr val="FF0000"/>
                </a:solidFill>
              </a:rPr>
              <a:t>de autoliquidación.</a:t>
            </a:r>
          </a:p>
          <a:p>
            <a:endParaRPr lang="es-ES" dirty="0"/>
          </a:p>
          <a:p>
            <a:endParaRPr lang="es-ES" dirty="0" smtClean="0"/>
          </a:p>
          <a:p>
            <a:endParaRPr lang="es-ES" dirty="0"/>
          </a:p>
          <a:p>
            <a:endParaRPr lang="es-ES" dirty="0" smtClean="0"/>
          </a:p>
          <a:p>
            <a:endParaRPr lang="es-ES" dirty="0"/>
          </a:p>
          <a:p>
            <a:endParaRPr lang="es-ES" dirty="0" smtClean="0"/>
          </a:p>
          <a:p>
            <a:r>
              <a:rPr lang="es-ES" dirty="0" smtClean="0">
                <a:solidFill>
                  <a:srgbClr val="FF0000"/>
                </a:solidFill>
              </a:rPr>
              <a:t>B) Deudas en período ejecutivo. En cualquier momento anterior a la notificación del acuerdo de enajenación de los bienes</a:t>
            </a:r>
            <a:endParaRPr lang="gl-ES" dirty="0">
              <a:solidFill>
                <a:srgbClr val="FF0000"/>
              </a:solidFill>
            </a:endParaRPr>
          </a:p>
        </p:txBody>
      </p:sp>
      <p:sp>
        <p:nvSpPr>
          <p:cNvPr id="4" name="3 Rectángulo"/>
          <p:cNvSpPr/>
          <p:nvPr/>
        </p:nvSpPr>
        <p:spPr>
          <a:xfrm>
            <a:off x="1200925" y="2492895"/>
            <a:ext cx="2088232" cy="72008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dirty="0" smtClean="0"/>
              <a:t>Plazo art. 62.1 y </a:t>
            </a:r>
          </a:p>
          <a:p>
            <a:pPr algn="ctr"/>
            <a:r>
              <a:rPr lang="es-ES_tradnl" dirty="0" smtClean="0"/>
              <a:t>2 y 3 LGT</a:t>
            </a:r>
            <a:endParaRPr lang="gl-ES" dirty="0"/>
          </a:p>
        </p:txBody>
      </p:sp>
      <p:sp>
        <p:nvSpPr>
          <p:cNvPr id="5" name="4 Rectángulo"/>
          <p:cNvSpPr/>
          <p:nvPr/>
        </p:nvSpPr>
        <p:spPr>
          <a:xfrm>
            <a:off x="3635896" y="2564905"/>
            <a:ext cx="3384376" cy="576062"/>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s-ES_tradnl" dirty="0" smtClean="0"/>
              <a:t>Deudas de autoliquidaciones presentadas fuera de plazo. </a:t>
            </a:r>
            <a:endParaRPr lang="gl-ES" dirty="0"/>
          </a:p>
        </p:txBody>
      </p:sp>
      <p:sp>
        <p:nvSpPr>
          <p:cNvPr id="7" name="6 Llamada ovalada"/>
          <p:cNvSpPr/>
          <p:nvPr/>
        </p:nvSpPr>
        <p:spPr>
          <a:xfrm>
            <a:off x="1763688" y="3356992"/>
            <a:ext cx="6128579" cy="1440160"/>
          </a:xfrm>
          <a:prstGeom prst="wedgeEllipseCallou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s-ES_tradnl" dirty="0" smtClean="0"/>
              <a:t>Se entiende que la solicitud de aplazamiento y fraccionamiento se realiza en período voluntario cuando se presenta con la autoliquidación extemporánea</a:t>
            </a:r>
            <a:r>
              <a:rPr lang="es-ES_tradnl" dirty="0"/>
              <a:t>.</a:t>
            </a:r>
            <a:endParaRPr lang="gl-ES" dirty="0"/>
          </a:p>
        </p:txBody>
      </p:sp>
    </p:spTree>
    <p:extLst>
      <p:ext uri="{BB962C8B-B14F-4D97-AF65-F5344CB8AC3E}">
        <p14:creationId xmlns:p14="http://schemas.microsoft.com/office/powerpoint/2010/main" val="5332344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_tradnl" dirty="0" smtClean="0"/>
              <a:t>CONTENIDO DE LA SOLICITUD</a:t>
            </a:r>
            <a:br>
              <a:rPr lang="es-ES_tradnl" dirty="0" smtClean="0"/>
            </a:br>
            <a:r>
              <a:rPr lang="es-ES_tradnl" dirty="0" smtClean="0"/>
              <a:t>de carácter general.</a:t>
            </a:r>
            <a:endParaRPr lang="gl-ES" dirty="0"/>
          </a:p>
        </p:txBody>
      </p:sp>
      <p:sp>
        <p:nvSpPr>
          <p:cNvPr id="3" name="2 Marcador de contenido"/>
          <p:cNvSpPr>
            <a:spLocks noGrp="1"/>
          </p:cNvSpPr>
          <p:nvPr>
            <p:ph idx="1"/>
          </p:nvPr>
        </p:nvSpPr>
        <p:spPr/>
        <p:txBody>
          <a:bodyPr>
            <a:normAutofit lnSpcReduction="10000"/>
          </a:bodyPr>
          <a:lstStyle/>
          <a:p>
            <a:r>
              <a:rPr lang="es-ES_tradnl" dirty="0" smtClean="0"/>
              <a:t>1. Requisitos generales:</a:t>
            </a:r>
          </a:p>
          <a:p>
            <a:r>
              <a:rPr lang="es-ES_tradnl" dirty="0" smtClean="0"/>
              <a:t>1. identificación: </a:t>
            </a:r>
          </a:p>
          <a:p>
            <a:r>
              <a:rPr lang="es-ES_tradnl" dirty="0" smtClean="0"/>
              <a:t>2.Datos de la deuda</a:t>
            </a:r>
          </a:p>
          <a:p>
            <a:r>
              <a:rPr lang="es-ES_tradnl" dirty="0" smtClean="0"/>
              <a:t>3.Causas</a:t>
            </a:r>
          </a:p>
          <a:p>
            <a:r>
              <a:rPr lang="es-ES_tradnl" dirty="0" smtClean="0"/>
              <a:t>4. Plazos que se solicitan</a:t>
            </a:r>
          </a:p>
          <a:p>
            <a:r>
              <a:rPr lang="es-ES_tradnl" dirty="0" smtClean="0"/>
              <a:t>5.Garantía que se ofrece</a:t>
            </a:r>
          </a:p>
          <a:p>
            <a:r>
              <a:rPr lang="es-ES_tradnl" dirty="0" smtClean="0"/>
              <a:t>6. Orden de domiciliación</a:t>
            </a:r>
          </a:p>
          <a:p>
            <a:r>
              <a:rPr lang="es-ES_tradnl" dirty="0" smtClean="0"/>
              <a:t>Lugar, fecha y firma.</a:t>
            </a:r>
          </a:p>
        </p:txBody>
      </p:sp>
    </p:spTree>
    <p:extLst>
      <p:ext uri="{BB962C8B-B14F-4D97-AF65-F5344CB8AC3E}">
        <p14:creationId xmlns:p14="http://schemas.microsoft.com/office/powerpoint/2010/main" val="23290499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_tradnl" dirty="0" smtClean="0"/>
              <a:t>CONTENIDO DE LA SOLICITUD</a:t>
            </a:r>
            <a:br>
              <a:rPr lang="es-ES_tradnl" dirty="0" smtClean="0"/>
            </a:br>
            <a:r>
              <a:rPr lang="es-ES_tradnl" dirty="0" smtClean="0"/>
              <a:t>Carácter específico.</a:t>
            </a:r>
            <a:endParaRPr lang="gl-ES" dirty="0"/>
          </a:p>
        </p:txBody>
      </p:sp>
      <p:sp>
        <p:nvSpPr>
          <p:cNvPr id="3" name="2 Marcador de contenido"/>
          <p:cNvSpPr>
            <a:spLocks noGrp="1"/>
          </p:cNvSpPr>
          <p:nvPr>
            <p:ph idx="1"/>
          </p:nvPr>
        </p:nvSpPr>
        <p:spPr/>
        <p:txBody>
          <a:bodyPr/>
          <a:lstStyle/>
          <a:p>
            <a:pPr algn="just"/>
            <a:r>
              <a:rPr lang="es-ES_tradnl" dirty="0" smtClean="0"/>
              <a:t>1. Compromiso de aval solidario de entidad de crédito o sociedad de garantía recíproca o de certificado de seguro de caución.</a:t>
            </a:r>
          </a:p>
          <a:p>
            <a:pPr algn="just"/>
            <a:r>
              <a:rPr lang="es-ES_tradnl" dirty="0" smtClean="0"/>
              <a:t>2.Representación si procede y lugar de notificación.</a:t>
            </a:r>
          </a:p>
          <a:p>
            <a:pPr algn="just"/>
            <a:r>
              <a:rPr lang="es-ES_tradnl" dirty="0" smtClean="0"/>
              <a:t>3.justificación de dificultades económicas.</a:t>
            </a:r>
          </a:p>
          <a:p>
            <a:pPr algn="just"/>
            <a:r>
              <a:rPr lang="es-ES_tradnl" dirty="0" smtClean="0"/>
              <a:t>4. Deudas de autoliquidación. El modelo</a:t>
            </a:r>
          </a:p>
          <a:p>
            <a:pPr algn="just"/>
            <a:r>
              <a:rPr lang="es-ES_tradnl" dirty="0" smtClean="0"/>
              <a:t>5. Si compensación de créditos.</a:t>
            </a:r>
            <a:endParaRPr lang="gl-ES" dirty="0"/>
          </a:p>
        </p:txBody>
      </p:sp>
    </p:spTree>
    <p:extLst>
      <p:ext uri="{BB962C8B-B14F-4D97-AF65-F5344CB8AC3E}">
        <p14:creationId xmlns:p14="http://schemas.microsoft.com/office/powerpoint/2010/main" val="19161572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_tradnl" dirty="0" smtClean="0"/>
              <a:t>Si solicita admisión de garantía que no consista en aval de entidad de crédito.</a:t>
            </a:r>
            <a:endParaRPr lang="gl-ES" dirty="0"/>
          </a:p>
        </p:txBody>
      </p:sp>
      <p:sp>
        <p:nvSpPr>
          <p:cNvPr id="3" name="2 Marcador de contenido"/>
          <p:cNvSpPr>
            <a:spLocks noGrp="1"/>
          </p:cNvSpPr>
          <p:nvPr>
            <p:ph idx="1"/>
          </p:nvPr>
        </p:nvSpPr>
        <p:spPr/>
        <p:txBody>
          <a:bodyPr/>
          <a:lstStyle/>
          <a:p>
            <a:endParaRPr lang="es-ES_tradnl" dirty="0" smtClean="0"/>
          </a:p>
          <a:p>
            <a:endParaRPr lang="gl-ES" dirty="0"/>
          </a:p>
        </p:txBody>
      </p:sp>
      <p:sp>
        <p:nvSpPr>
          <p:cNvPr id="5" name="4 Rectángulo"/>
          <p:cNvSpPr/>
          <p:nvPr/>
        </p:nvSpPr>
        <p:spPr>
          <a:xfrm>
            <a:off x="827584" y="1844824"/>
            <a:ext cx="2880320" cy="1224136"/>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s-ES_tradnl" dirty="0" smtClean="0"/>
              <a:t>Documentación general</a:t>
            </a:r>
            <a:endParaRPr lang="gl-ES" dirty="0"/>
          </a:p>
        </p:txBody>
      </p:sp>
      <p:sp>
        <p:nvSpPr>
          <p:cNvPr id="6" name="5 Rectángulo"/>
          <p:cNvSpPr/>
          <p:nvPr/>
        </p:nvSpPr>
        <p:spPr>
          <a:xfrm>
            <a:off x="4067944" y="1988840"/>
            <a:ext cx="3528392" cy="1368152"/>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s-ES_tradnl" dirty="0" smtClean="0"/>
              <a:t>Representación y lugar de notificación.</a:t>
            </a:r>
          </a:p>
          <a:p>
            <a:pPr algn="ctr"/>
            <a:r>
              <a:rPr lang="es-ES_tradnl" dirty="0" smtClean="0"/>
              <a:t>Justificación de dificultades económicas.</a:t>
            </a:r>
          </a:p>
          <a:p>
            <a:pPr algn="ctr"/>
            <a:r>
              <a:rPr lang="es-ES_tradnl" dirty="0" smtClean="0"/>
              <a:t>Si autoliquidación. El modelo</a:t>
            </a:r>
            <a:endParaRPr lang="gl-ES" dirty="0"/>
          </a:p>
        </p:txBody>
      </p:sp>
      <p:sp>
        <p:nvSpPr>
          <p:cNvPr id="7" name="6 Rectángulo"/>
          <p:cNvSpPr/>
          <p:nvPr/>
        </p:nvSpPr>
        <p:spPr>
          <a:xfrm>
            <a:off x="1043608" y="3717032"/>
            <a:ext cx="3456384" cy="1440160"/>
          </a:xfrm>
          <a:prstGeom prst="rect">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es-ES_tradnl" dirty="0" smtClean="0"/>
              <a:t>Justificación de la imposibilidad de obtener aval o certificado de seguro de caución.</a:t>
            </a:r>
            <a:endParaRPr lang="gl-ES" dirty="0"/>
          </a:p>
        </p:txBody>
      </p:sp>
      <p:sp>
        <p:nvSpPr>
          <p:cNvPr id="8" name="7 Rectángulo"/>
          <p:cNvSpPr/>
          <p:nvPr/>
        </p:nvSpPr>
        <p:spPr>
          <a:xfrm>
            <a:off x="5220072" y="3861048"/>
            <a:ext cx="2736304" cy="1296144"/>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s-ES_tradnl" dirty="0" smtClean="0"/>
              <a:t>Valoración de los bienes ofrecidos en garantía.</a:t>
            </a:r>
            <a:endParaRPr lang="gl-ES" dirty="0"/>
          </a:p>
        </p:txBody>
      </p:sp>
      <p:sp>
        <p:nvSpPr>
          <p:cNvPr id="9" name="8 Rectángulo"/>
          <p:cNvSpPr/>
          <p:nvPr/>
        </p:nvSpPr>
        <p:spPr>
          <a:xfrm>
            <a:off x="1619672" y="5445224"/>
            <a:ext cx="4608512" cy="792088"/>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s-ES_tradnl" dirty="0" smtClean="0"/>
              <a:t>Balance y cuenta de resultados del último ejercicio cerrado e informe de auditoria si existe.</a:t>
            </a:r>
            <a:endParaRPr lang="gl-ES" dirty="0"/>
          </a:p>
        </p:txBody>
      </p:sp>
    </p:spTree>
    <p:extLst>
      <p:ext uri="{BB962C8B-B14F-4D97-AF65-F5344CB8AC3E}">
        <p14:creationId xmlns:p14="http://schemas.microsoft.com/office/powerpoint/2010/main" val="16071734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_tradnl" dirty="0" smtClean="0"/>
              <a:t>SI DISPENSA PARCIAL O TOTAL DE GARANTÍA.</a:t>
            </a:r>
            <a:endParaRPr lang="gl-ES" dirty="0"/>
          </a:p>
        </p:txBody>
      </p:sp>
      <p:sp>
        <p:nvSpPr>
          <p:cNvPr id="3" name="2 Marcador de contenido"/>
          <p:cNvSpPr>
            <a:spLocks noGrp="1"/>
          </p:cNvSpPr>
          <p:nvPr>
            <p:ph idx="1"/>
          </p:nvPr>
        </p:nvSpPr>
        <p:spPr/>
        <p:txBody>
          <a:bodyPr/>
          <a:lstStyle/>
          <a:p>
            <a:endParaRPr lang="es-ES_tradnl" dirty="0" smtClean="0"/>
          </a:p>
          <a:p>
            <a:endParaRPr lang="gl-ES" dirty="0"/>
          </a:p>
        </p:txBody>
      </p:sp>
      <p:sp>
        <p:nvSpPr>
          <p:cNvPr id="4" name="3 Rectángulo"/>
          <p:cNvSpPr/>
          <p:nvPr/>
        </p:nvSpPr>
        <p:spPr>
          <a:xfrm>
            <a:off x="899592" y="1772816"/>
            <a:ext cx="3096344" cy="11521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dirty="0" smtClean="0"/>
              <a:t>Documentación anterior</a:t>
            </a:r>
            <a:endParaRPr lang="gl-ES" dirty="0"/>
          </a:p>
        </p:txBody>
      </p:sp>
      <p:sp>
        <p:nvSpPr>
          <p:cNvPr id="5" name="4 Rectángulo"/>
          <p:cNvSpPr/>
          <p:nvPr/>
        </p:nvSpPr>
        <p:spPr>
          <a:xfrm>
            <a:off x="3491880" y="3429000"/>
            <a:ext cx="4320480" cy="187220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dirty="0" smtClean="0"/>
              <a:t>Plan de viabilidad o cualquier otra información que justifique la posibilidad de cumplir el aplazamiento o fraccionamiento solicitado.</a:t>
            </a:r>
            <a:endParaRPr lang="gl-ES" dirty="0"/>
          </a:p>
        </p:txBody>
      </p:sp>
    </p:spTree>
    <p:extLst>
      <p:ext uri="{BB962C8B-B14F-4D97-AF65-F5344CB8AC3E}">
        <p14:creationId xmlns:p14="http://schemas.microsoft.com/office/powerpoint/2010/main" val="37889870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_tradnl" dirty="0" smtClean="0"/>
              <a:t>CONSECUENCIAS DE LA FALTA DE APORTACIÓN DE LA DOCUMENTACIÓN</a:t>
            </a:r>
            <a:endParaRPr lang="gl-ES" dirty="0"/>
          </a:p>
        </p:txBody>
      </p:sp>
      <p:sp>
        <p:nvSpPr>
          <p:cNvPr id="3" name="2 Marcador de contenido"/>
          <p:cNvSpPr>
            <a:spLocks noGrp="1"/>
          </p:cNvSpPr>
          <p:nvPr>
            <p:ph idx="1"/>
          </p:nvPr>
        </p:nvSpPr>
        <p:spPr>
          <a:xfrm>
            <a:off x="457200" y="1600200"/>
            <a:ext cx="8229600" cy="5141168"/>
          </a:xfrm>
        </p:spPr>
        <p:txBody>
          <a:bodyPr>
            <a:normAutofit/>
          </a:bodyPr>
          <a:lstStyle/>
          <a:p>
            <a:endParaRPr lang="es-ES_tradnl" dirty="0" smtClean="0"/>
          </a:p>
          <a:p>
            <a:endParaRPr lang="es-ES_tradnl" dirty="0" smtClean="0"/>
          </a:p>
          <a:p>
            <a:endParaRPr lang="es-ES_tradnl" dirty="0"/>
          </a:p>
          <a:p>
            <a:endParaRPr lang="es-ES_tradnl" dirty="0" smtClean="0"/>
          </a:p>
          <a:p>
            <a:pPr marL="0" indent="0">
              <a:buNone/>
            </a:pPr>
            <a:r>
              <a:rPr lang="es-ES_tradnl" dirty="0" smtClean="0"/>
              <a:t>Si la solicitud la presenta en período voluntario y el plazo para atender el requerimiento finaliza después del plazo en voluntaria y no atiende. Se inicia el procedimiento de apremio y se notifica la providencia de apremio</a:t>
            </a:r>
            <a:endParaRPr lang="gl-ES" dirty="0"/>
          </a:p>
        </p:txBody>
      </p:sp>
      <p:sp>
        <p:nvSpPr>
          <p:cNvPr id="5" name="4 Rectángulo"/>
          <p:cNvSpPr/>
          <p:nvPr/>
        </p:nvSpPr>
        <p:spPr>
          <a:xfrm>
            <a:off x="665804" y="1628800"/>
            <a:ext cx="2814242" cy="7920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dirty="0" smtClean="0"/>
              <a:t>ÓRGANO COMPETENTE REQUIERE</a:t>
            </a:r>
            <a:endParaRPr lang="gl-ES" dirty="0"/>
          </a:p>
        </p:txBody>
      </p:sp>
      <p:sp>
        <p:nvSpPr>
          <p:cNvPr id="6" name="5 Rectángulo"/>
          <p:cNvSpPr/>
          <p:nvPr/>
        </p:nvSpPr>
        <p:spPr>
          <a:xfrm>
            <a:off x="3851920" y="1628800"/>
            <a:ext cx="3672408" cy="6480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dirty="0" smtClean="0"/>
              <a:t>Para que subsane no plazo de 10 días</a:t>
            </a:r>
            <a:endParaRPr lang="gl-ES" dirty="0"/>
          </a:p>
        </p:txBody>
      </p:sp>
      <p:sp>
        <p:nvSpPr>
          <p:cNvPr id="7" name="6 Rectángulo"/>
          <p:cNvSpPr/>
          <p:nvPr/>
        </p:nvSpPr>
        <p:spPr>
          <a:xfrm>
            <a:off x="395536" y="2571559"/>
            <a:ext cx="4176464" cy="8640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dirty="0" smtClean="0"/>
              <a:t>Si no atiende el requerimiento, se tiene por no </a:t>
            </a:r>
            <a:r>
              <a:rPr lang="es-ES_tradnl" dirty="0" err="1" smtClean="0"/>
              <a:t>presentado.Se</a:t>
            </a:r>
            <a:r>
              <a:rPr lang="es-ES_tradnl" dirty="0" smtClean="0"/>
              <a:t> archiva sin más trámite</a:t>
            </a:r>
            <a:endParaRPr lang="gl-ES" dirty="0"/>
          </a:p>
        </p:txBody>
      </p:sp>
      <p:sp>
        <p:nvSpPr>
          <p:cNvPr id="9" name="8 Rectángulo"/>
          <p:cNvSpPr/>
          <p:nvPr/>
        </p:nvSpPr>
        <p:spPr>
          <a:xfrm>
            <a:off x="4716016" y="2533829"/>
            <a:ext cx="3816424" cy="118320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dirty="0" smtClean="0"/>
              <a:t>Si no presenta la autoliquidación y ésta no consta en la </a:t>
            </a:r>
            <a:r>
              <a:rPr lang="es-ES_tradnl" dirty="0" err="1" smtClean="0"/>
              <a:t>Admón</a:t>
            </a:r>
            <a:r>
              <a:rPr lang="es-ES_tradnl" dirty="0" smtClean="0"/>
              <a:t>, no procede subsanación. ES INADMISIÓN</a:t>
            </a:r>
            <a:endParaRPr lang="gl-ES" dirty="0"/>
          </a:p>
        </p:txBody>
      </p:sp>
    </p:spTree>
    <p:extLst>
      <p:ext uri="{BB962C8B-B14F-4D97-AF65-F5344CB8AC3E}">
        <p14:creationId xmlns:p14="http://schemas.microsoft.com/office/powerpoint/2010/main" val="22915574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_tradnl" dirty="0" smtClean="0"/>
              <a:t>INADMISIÓN LGT ART. 65</a:t>
            </a:r>
            <a:endParaRPr lang="es-ES_tradnl" dirty="0"/>
          </a:p>
        </p:txBody>
      </p:sp>
      <p:sp>
        <p:nvSpPr>
          <p:cNvPr id="3" name="2 Marcador de contenido"/>
          <p:cNvSpPr>
            <a:spLocks noGrp="1"/>
          </p:cNvSpPr>
          <p:nvPr>
            <p:ph idx="1"/>
          </p:nvPr>
        </p:nvSpPr>
        <p:spPr>
          <a:xfrm>
            <a:off x="457200" y="1600200"/>
            <a:ext cx="8229600" cy="4709120"/>
          </a:xfrm>
        </p:spPr>
        <p:txBody>
          <a:bodyPr>
            <a:noAutofit/>
          </a:bodyPr>
          <a:lstStyle/>
          <a:p>
            <a:pPr marL="0" indent="0" algn="just">
              <a:buNone/>
            </a:pPr>
            <a:r>
              <a:rPr lang="es-ES" sz="1600" dirty="0" smtClean="0"/>
              <a:t>a</a:t>
            </a:r>
            <a:r>
              <a:rPr lang="es-ES" sz="1600" dirty="0"/>
              <a:t>) Aquellas cuya exacción se realice por medio de efectos timbrados</a:t>
            </a:r>
            <a:r>
              <a:rPr lang="es-ES" sz="1600" dirty="0" smtClean="0"/>
              <a:t>.</a:t>
            </a:r>
          </a:p>
          <a:p>
            <a:pPr marL="0" indent="0" algn="just">
              <a:buNone/>
            </a:pPr>
            <a:r>
              <a:rPr lang="es-ES" sz="1600" dirty="0" smtClean="0"/>
              <a:t> </a:t>
            </a:r>
            <a:r>
              <a:rPr lang="es-ES" sz="1600" dirty="0"/>
              <a:t>b) Las correspondientes a obligaciones tributarias que deban cumplir el retenedor o el obligado a realizar ingresos a cuenta, salvo en los casos y condiciones previstos en la normativa tributaria. </a:t>
            </a:r>
            <a:endParaRPr lang="es-ES" sz="1600" dirty="0" smtClean="0"/>
          </a:p>
          <a:p>
            <a:pPr marL="0" indent="0" algn="just">
              <a:buNone/>
            </a:pPr>
            <a:endParaRPr lang="es-ES" sz="1600" dirty="0" smtClean="0"/>
          </a:p>
          <a:p>
            <a:pPr marL="0" indent="0" algn="just">
              <a:buNone/>
            </a:pPr>
            <a:r>
              <a:rPr lang="es-ES" sz="1600" dirty="0" smtClean="0"/>
              <a:t>c</a:t>
            </a:r>
            <a:r>
              <a:rPr lang="es-ES" sz="1600" dirty="0"/>
              <a:t>) En caso de concurso del obligado tributario, las que, de acuerdo con la legislación concursal, tengan la consideración de créditos contra la masa. </a:t>
            </a:r>
            <a:endParaRPr lang="es-ES" sz="1600" dirty="0" smtClean="0"/>
          </a:p>
          <a:p>
            <a:pPr algn="just"/>
            <a:endParaRPr lang="es-ES" sz="1600" dirty="0" smtClean="0"/>
          </a:p>
          <a:p>
            <a:pPr marL="0" indent="0" algn="just">
              <a:buNone/>
            </a:pPr>
            <a:r>
              <a:rPr lang="es-ES" sz="1600" dirty="0" smtClean="0"/>
              <a:t>d</a:t>
            </a:r>
            <a:r>
              <a:rPr lang="es-ES" sz="1600" dirty="0"/>
              <a:t>) Las resultantes de la ejecución de decisiones de recuperación de ayudas de Estado reguladas en el título VII de esta Ley. </a:t>
            </a:r>
            <a:endParaRPr lang="es-ES" sz="1600" dirty="0" smtClean="0"/>
          </a:p>
          <a:p>
            <a:pPr marL="0" indent="0" algn="just">
              <a:buNone/>
            </a:pPr>
            <a:r>
              <a:rPr lang="es-ES" sz="1600" dirty="0"/>
              <a:t>e) Las resultantes de la ejecución de resoluciones firmes total o </a:t>
            </a:r>
            <a:r>
              <a:rPr lang="es-ES" sz="1600" dirty="0" smtClean="0"/>
              <a:t>parcialmente   desestimatorias </a:t>
            </a:r>
            <a:r>
              <a:rPr lang="es-ES" sz="1600" dirty="0"/>
              <a:t>dictadas en un recurso o reclamación económico-administrativa o en  </a:t>
            </a:r>
            <a:r>
              <a:rPr lang="es-ES" sz="1600" dirty="0" smtClean="0"/>
              <a:t>recurso </a:t>
            </a:r>
            <a:r>
              <a:rPr lang="es-ES" sz="1600" dirty="0"/>
              <a:t>contencioso-administrativo que previamente hayan sido objeto de </a:t>
            </a:r>
            <a:r>
              <a:rPr lang="es-ES" sz="1600" dirty="0" smtClean="0"/>
              <a:t>suspensión durante </a:t>
            </a:r>
            <a:r>
              <a:rPr lang="es-ES" sz="1600" dirty="0"/>
              <a:t>la tramitación de dichos recursos o reclamaciones.</a:t>
            </a:r>
          </a:p>
          <a:p>
            <a:pPr marL="0" indent="0" algn="just">
              <a:buNone/>
            </a:pPr>
            <a:r>
              <a:rPr lang="es-ES" sz="1600" dirty="0"/>
              <a:t>f) Las derivadas de tributos que deban ser legalmente repercutidos salvo que </a:t>
            </a:r>
            <a:r>
              <a:rPr lang="es-ES" sz="1600" dirty="0" smtClean="0"/>
              <a:t>se justifique </a:t>
            </a:r>
            <a:r>
              <a:rPr lang="es-ES" sz="1600" dirty="0"/>
              <a:t>debidamente que las cuotas repercutidas no han sido efectivamente pagadas.</a:t>
            </a:r>
          </a:p>
          <a:p>
            <a:pPr marL="0" indent="0" algn="just">
              <a:buNone/>
            </a:pPr>
            <a:r>
              <a:rPr lang="es-ES" sz="1600" dirty="0"/>
              <a:t>g) Las correspondientes a obligaciones tributarias que deba cumplir el obligado a </a:t>
            </a:r>
            <a:r>
              <a:rPr lang="es-ES" sz="1600" dirty="0" smtClean="0"/>
              <a:t>realizar pagos </a:t>
            </a:r>
            <a:r>
              <a:rPr lang="es-ES" sz="1600" dirty="0"/>
              <a:t>fraccionados del Impuesto sobre Sociedades</a:t>
            </a:r>
            <a:endParaRPr lang="es-ES_tradnl" sz="1600" dirty="0"/>
          </a:p>
        </p:txBody>
      </p:sp>
      <p:sp>
        <p:nvSpPr>
          <p:cNvPr id="4" name="3 Rectángulo"/>
          <p:cNvSpPr/>
          <p:nvPr/>
        </p:nvSpPr>
        <p:spPr>
          <a:xfrm>
            <a:off x="2699792" y="2492896"/>
            <a:ext cx="3960440" cy="21602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dirty="0" smtClean="0"/>
              <a:t>Retenciones</a:t>
            </a:r>
            <a:endParaRPr lang="es-ES_tradnl" dirty="0"/>
          </a:p>
        </p:txBody>
      </p:sp>
      <p:sp>
        <p:nvSpPr>
          <p:cNvPr id="5" name="4 Rectángulo"/>
          <p:cNvSpPr/>
          <p:nvPr/>
        </p:nvSpPr>
        <p:spPr>
          <a:xfrm>
            <a:off x="3155427" y="3284984"/>
            <a:ext cx="5400600" cy="3600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dirty="0" smtClean="0"/>
              <a:t>Generados tras el auto. Salarios 30 días antes</a:t>
            </a:r>
            <a:endParaRPr lang="es-ES_tradnl" dirty="0"/>
          </a:p>
        </p:txBody>
      </p:sp>
      <p:sp>
        <p:nvSpPr>
          <p:cNvPr id="6" name="5 Rectángulo"/>
          <p:cNvSpPr/>
          <p:nvPr/>
        </p:nvSpPr>
        <p:spPr>
          <a:xfrm>
            <a:off x="7092280" y="5373216"/>
            <a:ext cx="1296144" cy="21602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dirty="0" smtClean="0"/>
              <a:t>IVA</a:t>
            </a:r>
            <a:endParaRPr lang="es-ES_tradnl" dirty="0"/>
          </a:p>
        </p:txBody>
      </p:sp>
    </p:spTree>
    <p:extLst>
      <p:ext uri="{BB962C8B-B14F-4D97-AF65-F5344CB8AC3E}">
        <p14:creationId xmlns:p14="http://schemas.microsoft.com/office/powerpoint/2010/main" val="16636837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_tradnl" dirty="0" smtClean="0"/>
              <a:t>INADMISIÓN RGR ART. 47</a:t>
            </a:r>
            <a:endParaRPr lang="es-ES_tradnl" dirty="0"/>
          </a:p>
        </p:txBody>
      </p:sp>
      <p:sp>
        <p:nvSpPr>
          <p:cNvPr id="3" name="2 Marcador de contenido"/>
          <p:cNvSpPr>
            <a:spLocks noGrp="1"/>
          </p:cNvSpPr>
          <p:nvPr>
            <p:ph idx="1"/>
          </p:nvPr>
        </p:nvSpPr>
        <p:spPr>
          <a:xfrm>
            <a:off x="457200" y="1600200"/>
            <a:ext cx="8229600" cy="4997152"/>
          </a:xfrm>
        </p:spPr>
        <p:txBody>
          <a:bodyPr>
            <a:normAutofit fontScale="25000" lnSpcReduction="20000"/>
          </a:bodyPr>
          <a:lstStyle/>
          <a:p>
            <a:r>
              <a:rPr lang="es-ES" sz="6400" b="1" dirty="0"/>
              <a:t>1. Serán inadmitidas las solicitudes de aplazamiento y fraccionamiento en los siguientes casos: </a:t>
            </a:r>
            <a:endParaRPr lang="es-ES" sz="6400" b="1" dirty="0" smtClean="0"/>
          </a:p>
          <a:p>
            <a:pPr algn="just"/>
            <a:r>
              <a:rPr lang="es-ES" sz="6400" dirty="0" smtClean="0"/>
              <a:t>a</a:t>
            </a:r>
            <a:r>
              <a:rPr lang="es-ES" sz="6400" dirty="0"/>
              <a:t>) Cuando la deuda deba ser declarada mediante autoliquidación y esta última no haya sido objeto de presentación con anterioridad o conjuntamente con la solicitud de aplazamiento o fraccionamiento. </a:t>
            </a:r>
            <a:endParaRPr lang="es-ES" sz="6400" dirty="0" smtClean="0"/>
          </a:p>
          <a:p>
            <a:pPr algn="just"/>
            <a:r>
              <a:rPr lang="es-ES" sz="6400" dirty="0" smtClean="0"/>
              <a:t>b</a:t>
            </a:r>
            <a:r>
              <a:rPr lang="es-ES" sz="6400" dirty="0"/>
              <a:t>) Cuando la autoliquidación haya sido presentada habiéndose iniciado con anterioridad un procedimiento de comprobación o investigación que hubiera quedado suspendido por haber pasado el tanto de culpa a la jurisdicción competente o por haber sido remitido el expediente al Ministerio Fiscal por concurrir alguno de los supuestos regulados en el artículo 305 del Código Penal, siempre que la solicitud de aplazamiento o fraccionamiento se refiera a conceptos y periodos objeto de dicho procedimiento de comprobación o investigación. En aquellos supuestos en los que la concurrencia de las circunstancias previstas en este párrafo b) se ponga de manifiesto una vez iniciada la tramitación de la solicitud de aplazamiento o fraccionamiento, esta última quedará sin efecto de forma automática, debiendo comunicarse al Ministerio Fiscal o al órgano jurisdiccional la presentación de dicha solicitud. </a:t>
            </a:r>
            <a:endParaRPr lang="es-ES" sz="6400" dirty="0" smtClean="0"/>
          </a:p>
          <a:p>
            <a:pPr algn="just"/>
            <a:r>
              <a:rPr lang="es-ES" sz="6400" dirty="0" smtClean="0"/>
              <a:t>2</a:t>
            </a:r>
            <a:r>
              <a:rPr lang="es-ES" sz="6400" dirty="0"/>
              <a:t>. La presentación de solicitudes de aplazamiento o fraccionamiento reiterativas de otras anteriores que hayan sido objeto de denegación previa implicará su inadmisión cuando no contengan modificación sustancial respecto de la solicitud previamente denegada y, en particular, cuando dicha reiteración tenga por finalidad dilatar, dificultar o impedir el desarrollo de la gestión recaudatoria. </a:t>
            </a:r>
            <a:endParaRPr lang="es-ES" sz="6400" dirty="0" smtClean="0"/>
          </a:p>
          <a:p>
            <a:pPr algn="just"/>
            <a:r>
              <a:rPr lang="es-ES" sz="6400" dirty="0" smtClean="0"/>
              <a:t>3</a:t>
            </a:r>
            <a:r>
              <a:rPr lang="es-ES" sz="6400" dirty="0"/>
              <a:t>. La inadmisión implicará que la solicitud de aplazamiento o fraccionamiento se tenga por no presentada a todos los efectos. </a:t>
            </a:r>
            <a:endParaRPr lang="es-ES" sz="6400" dirty="0" smtClean="0"/>
          </a:p>
          <a:p>
            <a:pPr algn="just"/>
            <a:r>
              <a:rPr lang="es-ES" sz="6400" dirty="0" smtClean="0"/>
              <a:t>4</a:t>
            </a:r>
            <a:r>
              <a:rPr lang="es-ES" sz="6400" dirty="0"/>
              <a:t>. Contra el acuerdo de </a:t>
            </a:r>
            <a:r>
              <a:rPr lang="es-ES" sz="6400" dirty="0" smtClean="0"/>
              <a:t>inadmisión CABRÁ RECURSO DE REPOSICIÓN O REA.</a:t>
            </a:r>
            <a:endParaRPr lang="es-ES_tradnl" dirty="0"/>
          </a:p>
        </p:txBody>
      </p:sp>
    </p:spTree>
    <p:extLst>
      <p:ext uri="{BB962C8B-B14F-4D97-AF65-F5344CB8AC3E}">
        <p14:creationId xmlns:p14="http://schemas.microsoft.com/office/powerpoint/2010/main" val="4104464586"/>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650</TotalTime>
  <Words>1134</Words>
  <Application>Microsoft Office PowerPoint</Application>
  <PresentationFormat>Presentación en pantalla (4:3)</PresentationFormat>
  <Paragraphs>125</Paragraphs>
  <Slides>14</Slides>
  <Notes>0</Notes>
  <HiddenSlides>0</HiddenSlides>
  <MMClips>0</MMClips>
  <ScaleCrop>false</ScaleCrop>
  <HeadingPairs>
    <vt:vector size="4" baseType="variant">
      <vt:variant>
        <vt:lpstr>Tema</vt:lpstr>
      </vt:variant>
      <vt:variant>
        <vt:i4>1</vt:i4>
      </vt:variant>
      <vt:variant>
        <vt:lpstr>Títulos de diapositiva</vt:lpstr>
      </vt:variant>
      <vt:variant>
        <vt:i4>14</vt:i4>
      </vt:variant>
    </vt:vector>
  </HeadingPairs>
  <TitlesOfParts>
    <vt:vector size="15" baseType="lpstr">
      <vt:lpstr>Tema de Office</vt:lpstr>
      <vt:lpstr>Presentación de PowerPoint</vt:lpstr>
      <vt:lpstr> PLAZOS SOLICITUD APLAZAMIENTO</vt:lpstr>
      <vt:lpstr>CONTENIDO DE LA SOLICITUD de carácter general.</vt:lpstr>
      <vt:lpstr>CONTENIDO DE LA SOLICITUD Carácter específico.</vt:lpstr>
      <vt:lpstr>Si solicita admisión de garantía que no consista en aval de entidad de crédito.</vt:lpstr>
      <vt:lpstr>SI DISPENSA PARCIAL O TOTAL DE GARANTÍA.</vt:lpstr>
      <vt:lpstr>CONSECUENCIAS DE LA FALTA DE APORTACIÓN DE LA DOCUMENTACIÓN</vt:lpstr>
      <vt:lpstr>INADMISIÓN LGT ART. 65</vt:lpstr>
      <vt:lpstr>INADMISIÓN RGR ART. 47</vt:lpstr>
      <vt:lpstr>Presentación de PowerPoint</vt:lpstr>
      <vt:lpstr>Presentación de PowerPoint</vt:lpstr>
      <vt:lpstr>GARANTIAS:CUESTIONES GENERALES</vt:lpstr>
      <vt:lpstr>Presentación de PowerPoint</vt:lpstr>
      <vt:lpstr>GARANTÍAS II</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Casa</dc:creator>
  <cp:lastModifiedBy>Casa</cp:lastModifiedBy>
  <cp:revision>45</cp:revision>
  <dcterms:created xsi:type="dcterms:W3CDTF">2014-05-01T18:04:22Z</dcterms:created>
  <dcterms:modified xsi:type="dcterms:W3CDTF">2018-02-20T08:42:03Z</dcterms:modified>
</cp:coreProperties>
</file>