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5" r:id="rId7"/>
    <p:sldId id="264" r:id="rId8"/>
    <p:sldId id="266" r:id="rId9"/>
    <p:sldId id="267" r:id="rId10"/>
    <p:sldId id="260" r:id="rId11"/>
  </p:sldIdLst>
  <p:sldSz cx="9144000" cy="6858000" type="screen4x3"/>
  <p:notesSz cx="6858000" cy="9144000"/>
  <p:defaultTextStyle>
    <a:defPPr>
      <a:defRPr lang="gl-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gl-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gl-ES"/>
          </a:p>
        </p:txBody>
      </p:sp>
      <p:sp>
        <p:nvSpPr>
          <p:cNvPr id="4" name="3 Marcador de fecha"/>
          <p:cNvSpPr>
            <a:spLocks noGrp="1"/>
          </p:cNvSpPr>
          <p:nvPr>
            <p:ph type="dt" sz="half" idx="10"/>
          </p:nvPr>
        </p:nvSpPr>
        <p:spPr/>
        <p:txBody>
          <a:bodyPr/>
          <a:lstStyle/>
          <a:p>
            <a:fld id="{E740D619-CC10-4D3B-B399-53E130E3A63F}" type="datetimeFigureOut">
              <a:rPr lang="gl-ES" smtClean="0"/>
              <a:t>30/01/2018</a:t>
            </a:fld>
            <a:endParaRPr lang="gl-ES"/>
          </a:p>
        </p:txBody>
      </p:sp>
      <p:sp>
        <p:nvSpPr>
          <p:cNvPr id="5" name="4 Marcador de pie de página"/>
          <p:cNvSpPr>
            <a:spLocks noGrp="1"/>
          </p:cNvSpPr>
          <p:nvPr>
            <p:ph type="ftr" sz="quarter" idx="11"/>
          </p:nvPr>
        </p:nvSpPr>
        <p:spPr/>
        <p:txBody>
          <a:bodyPr/>
          <a:lstStyle/>
          <a:p>
            <a:endParaRPr lang="gl-ES"/>
          </a:p>
        </p:txBody>
      </p:sp>
      <p:sp>
        <p:nvSpPr>
          <p:cNvPr id="6" name="5 Marcador de número de diapositiva"/>
          <p:cNvSpPr>
            <a:spLocks noGrp="1"/>
          </p:cNvSpPr>
          <p:nvPr>
            <p:ph type="sldNum" sz="quarter" idx="12"/>
          </p:nvPr>
        </p:nvSpPr>
        <p:spPr/>
        <p:txBody>
          <a:bodyPr/>
          <a:lstStyle/>
          <a:p>
            <a:fld id="{F63CF0AC-A9B2-48E1-91F2-0B6CDDE6FB5E}" type="slidenum">
              <a:rPr lang="gl-ES" smtClean="0"/>
              <a:t>‹Nº›</a:t>
            </a:fld>
            <a:endParaRPr lang="gl-ES"/>
          </a:p>
        </p:txBody>
      </p:sp>
    </p:spTree>
    <p:extLst>
      <p:ext uri="{BB962C8B-B14F-4D97-AF65-F5344CB8AC3E}">
        <p14:creationId xmlns:p14="http://schemas.microsoft.com/office/powerpoint/2010/main" val="2438612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gl-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4" name="3 Marcador de fecha"/>
          <p:cNvSpPr>
            <a:spLocks noGrp="1"/>
          </p:cNvSpPr>
          <p:nvPr>
            <p:ph type="dt" sz="half" idx="10"/>
          </p:nvPr>
        </p:nvSpPr>
        <p:spPr/>
        <p:txBody>
          <a:bodyPr/>
          <a:lstStyle/>
          <a:p>
            <a:fld id="{E740D619-CC10-4D3B-B399-53E130E3A63F}" type="datetimeFigureOut">
              <a:rPr lang="gl-ES" smtClean="0"/>
              <a:t>30/01/2018</a:t>
            </a:fld>
            <a:endParaRPr lang="gl-ES"/>
          </a:p>
        </p:txBody>
      </p:sp>
      <p:sp>
        <p:nvSpPr>
          <p:cNvPr id="5" name="4 Marcador de pie de página"/>
          <p:cNvSpPr>
            <a:spLocks noGrp="1"/>
          </p:cNvSpPr>
          <p:nvPr>
            <p:ph type="ftr" sz="quarter" idx="11"/>
          </p:nvPr>
        </p:nvSpPr>
        <p:spPr/>
        <p:txBody>
          <a:bodyPr/>
          <a:lstStyle/>
          <a:p>
            <a:endParaRPr lang="gl-ES"/>
          </a:p>
        </p:txBody>
      </p:sp>
      <p:sp>
        <p:nvSpPr>
          <p:cNvPr id="6" name="5 Marcador de número de diapositiva"/>
          <p:cNvSpPr>
            <a:spLocks noGrp="1"/>
          </p:cNvSpPr>
          <p:nvPr>
            <p:ph type="sldNum" sz="quarter" idx="12"/>
          </p:nvPr>
        </p:nvSpPr>
        <p:spPr/>
        <p:txBody>
          <a:bodyPr/>
          <a:lstStyle/>
          <a:p>
            <a:fld id="{F63CF0AC-A9B2-48E1-91F2-0B6CDDE6FB5E}" type="slidenum">
              <a:rPr lang="gl-ES" smtClean="0"/>
              <a:t>‹Nº›</a:t>
            </a:fld>
            <a:endParaRPr lang="gl-ES"/>
          </a:p>
        </p:txBody>
      </p:sp>
    </p:spTree>
    <p:extLst>
      <p:ext uri="{BB962C8B-B14F-4D97-AF65-F5344CB8AC3E}">
        <p14:creationId xmlns:p14="http://schemas.microsoft.com/office/powerpoint/2010/main" val="214689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gl-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4" name="3 Marcador de fecha"/>
          <p:cNvSpPr>
            <a:spLocks noGrp="1"/>
          </p:cNvSpPr>
          <p:nvPr>
            <p:ph type="dt" sz="half" idx="10"/>
          </p:nvPr>
        </p:nvSpPr>
        <p:spPr/>
        <p:txBody>
          <a:bodyPr/>
          <a:lstStyle/>
          <a:p>
            <a:fld id="{E740D619-CC10-4D3B-B399-53E130E3A63F}" type="datetimeFigureOut">
              <a:rPr lang="gl-ES" smtClean="0"/>
              <a:t>30/01/2018</a:t>
            </a:fld>
            <a:endParaRPr lang="gl-ES"/>
          </a:p>
        </p:txBody>
      </p:sp>
      <p:sp>
        <p:nvSpPr>
          <p:cNvPr id="5" name="4 Marcador de pie de página"/>
          <p:cNvSpPr>
            <a:spLocks noGrp="1"/>
          </p:cNvSpPr>
          <p:nvPr>
            <p:ph type="ftr" sz="quarter" idx="11"/>
          </p:nvPr>
        </p:nvSpPr>
        <p:spPr/>
        <p:txBody>
          <a:bodyPr/>
          <a:lstStyle/>
          <a:p>
            <a:endParaRPr lang="gl-ES"/>
          </a:p>
        </p:txBody>
      </p:sp>
      <p:sp>
        <p:nvSpPr>
          <p:cNvPr id="6" name="5 Marcador de número de diapositiva"/>
          <p:cNvSpPr>
            <a:spLocks noGrp="1"/>
          </p:cNvSpPr>
          <p:nvPr>
            <p:ph type="sldNum" sz="quarter" idx="12"/>
          </p:nvPr>
        </p:nvSpPr>
        <p:spPr/>
        <p:txBody>
          <a:bodyPr/>
          <a:lstStyle/>
          <a:p>
            <a:fld id="{F63CF0AC-A9B2-48E1-91F2-0B6CDDE6FB5E}" type="slidenum">
              <a:rPr lang="gl-ES" smtClean="0"/>
              <a:t>‹Nº›</a:t>
            </a:fld>
            <a:endParaRPr lang="gl-ES"/>
          </a:p>
        </p:txBody>
      </p:sp>
    </p:spTree>
    <p:extLst>
      <p:ext uri="{BB962C8B-B14F-4D97-AF65-F5344CB8AC3E}">
        <p14:creationId xmlns:p14="http://schemas.microsoft.com/office/powerpoint/2010/main" val="964062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gl-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4" name="3 Marcador de fecha"/>
          <p:cNvSpPr>
            <a:spLocks noGrp="1"/>
          </p:cNvSpPr>
          <p:nvPr>
            <p:ph type="dt" sz="half" idx="10"/>
          </p:nvPr>
        </p:nvSpPr>
        <p:spPr/>
        <p:txBody>
          <a:bodyPr/>
          <a:lstStyle/>
          <a:p>
            <a:fld id="{E740D619-CC10-4D3B-B399-53E130E3A63F}" type="datetimeFigureOut">
              <a:rPr lang="gl-ES" smtClean="0"/>
              <a:t>30/01/2018</a:t>
            </a:fld>
            <a:endParaRPr lang="gl-ES"/>
          </a:p>
        </p:txBody>
      </p:sp>
      <p:sp>
        <p:nvSpPr>
          <p:cNvPr id="5" name="4 Marcador de pie de página"/>
          <p:cNvSpPr>
            <a:spLocks noGrp="1"/>
          </p:cNvSpPr>
          <p:nvPr>
            <p:ph type="ftr" sz="quarter" idx="11"/>
          </p:nvPr>
        </p:nvSpPr>
        <p:spPr/>
        <p:txBody>
          <a:bodyPr/>
          <a:lstStyle/>
          <a:p>
            <a:endParaRPr lang="gl-ES"/>
          </a:p>
        </p:txBody>
      </p:sp>
      <p:sp>
        <p:nvSpPr>
          <p:cNvPr id="6" name="5 Marcador de número de diapositiva"/>
          <p:cNvSpPr>
            <a:spLocks noGrp="1"/>
          </p:cNvSpPr>
          <p:nvPr>
            <p:ph type="sldNum" sz="quarter" idx="12"/>
          </p:nvPr>
        </p:nvSpPr>
        <p:spPr/>
        <p:txBody>
          <a:bodyPr/>
          <a:lstStyle/>
          <a:p>
            <a:fld id="{F63CF0AC-A9B2-48E1-91F2-0B6CDDE6FB5E}" type="slidenum">
              <a:rPr lang="gl-ES" smtClean="0"/>
              <a:t>‹Nº›</a:t>
            </a:fld>
            <a:endParaRPr lang="gl-ES"/>
          </a:p>
        </p:txBody>
      </p:sp>
    </p:spTree>
    <p:extLst>
      <p:ext uri="{BB962C8B-B14F-4D97-AF65-F5344CB8AC3E}">
        <p14:creationId xmlns:p14="http://schemas.microsoft.com/office/powerpoint/2010/main" val="3226032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gl-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740D619-CC10-4D3B-B399-53E130E3A63F}" type="datetimeFigureOut">
              <a:rPr lang="gl-ES" smtClean="0"/>
              <a:t>30/01/2018</a:t>
            </a:fld>
            <a:endParaRPr lang="gl-ES"/>
          </a:p>
        </p:txBody>
      </p:sp>
      <p:sp>
        <p:nvSpPr>
          <p:cNvPr id="5" name="4 Marcador de pie de página"/>
          <p:cNvSpPr>
            <a:spLocks noGrp="1"/>
          </p:cNvSpPr>
          <p:nvPr>
            <p:ph type="ftr" sz="quarter" idx="11"/>
          </p:nvPr>
        </p:nvSpPr>
        <p:spPr/>
        <p:txBody>
          <a:bodyPr/>
          <a:lstStyle/>
          <a:p>
            <a:endParaRPr lang="gl-ES"/>
          </a:p>
        </p:txBody>
      </p:sp>
      <p:sp>
        <p:nvSpPr>
          <p:cNvPr id="6" name="5 Marcador de número de diapositiva"/>
          <p:cNvSpPr>
            <a:spLocks noGrp="1"/>
          </p:cNvSpPr>
          <p:nvPr>
            <p:ph type="sldNum" sz="quarter" idx="12"/>
          </p:nvPr>
        </p:nvSpPr>
        <p:spPr/>
        <p:txBody>
          <a:bodyPr/>
          <a:lstStyle/>
          <a:p>
            <a:fld id="{F63CF0AC-A9B2-48E1-91F2-0B6CDDE6FB5E}" type="slidenum">
              <a:rPr lang="gl-ES" smtClean="0"/>
              <a:t>‹Nº›</a:t>
            </a:fld>
            <a:endParaRPr lang="gl-ES"/>
          </a:p>
        </p:txBody>
      </p:sp>
    </p:spTree>
    <p:extLst>
      <p:ext uri="{BB962C8B-B14F-4D97-AF65-F5344CB8AC3E}">
        <p14:creationId xmlns:p14="http://schemas.microsoft.com/office/powerpoint/2010/main" val="2074581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gl-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5" name="4 Marcador de fecha"/>
          <p:cNvSpPr>
            <a:spLocks noGrp="1"/>
          </p:cNvSpPr>
          <p:nvPr>
            <p:ph type="dt" sz="half" idx="10"/>
          </p:nvPr>
        </p:nvSpPr>
        <p:spPr/>
        <p:txBody>
          <a:bodyPr/>
          <a:lstStyle/>
          <a:p>
            <a:fld id="{E740D619-CC10-4D3B-B399-53E130E3A63F}" type="datetimeFigureOut">
              <a:rPr lang="gl-ES" smtClean="0"/>
              <a:t>30/01/2018</a:t>
            </a:fld>
            <a:endParaRPr lang="gl-ES"/>
          </a:p>
        </p:txBody>
      </p:sp>
      <p:sp>
        <p:nvSpPr>
          <p:cNvPr id="6" name="5 Marcador de pie de página"/>
          <p:cNvSpPr>
            <a:spLocks noGrp="1"/>
          </p:cNvSpPr>
          <p:nvPr>
            <p:ph type="ftr" sz="quarter" idx="11"/>
          </p:nvPr>
        </p:nvSpPr>
        <p:spPr/>
        <p:txBody>
          <a:bodyPr/>
          <a:lstStyle/>
          <a:p>
            <a:endParaRPr lang="gl-ES"/>
          </a:p>
        </p:txBody>
      </p:sp>
      <p:sp>
        <p:nvSpPr>
          <p:cNvPr id="7" name="6 Marcador de número de diapositiva"/>
          <p:cNvSpPr>
            <a:spLocks noGrp="1"/>
          </p:cNvSpPr>
          <p:nvPr>
            <p:ph type="sldNum" sz="quarter" idx="12"/>
          </p:nvPr>
        </p:nvSpPr>
        <p:spPr/>
        <p:txBody>
          <a:bodyPr/>
          <a:lstStyle/>
          <a:p>
            <a:fld id="{F63CF0AC-A9B2-48E1-91F2-0B6CDDE6FB5E}" type="slidenum">
              <a:rPr lang="gl-ES" smtClean="0"/>
              <a:t>‹Nº›</a:t>
            </a:fld>
            <a:endParaRPr lang="gl-ES"/>
          </a:p>
        </p:txBody>
      </p:sp>
    </p:spTree>
    <p:extLst>
      <p:ext uri="{BB962C8B-B14F-4D97-AF65-F5344CB8AC3E}">
        <p14:creationId xmlns:p14="http://schemas.microsoft.com/office/powerpoint/2010/main" val="185395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gl-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7" name="6 Marcador de fecha"/>
          <p:cNvSpPr>
            <a:spLocks noGrp="1"/>
          </p:cNvSpPr>
          <p:nvPr>
            <p:ph type="dt" sz="half" idx="10"/>
          </p:nvPr>
        </p:nvSpPr>
        <p:spPr/>
        <p:txBody>
          <a:bodyPr/>
          <a:lstStyle/>
          <a:p>
            <a:fld id="{E740D619-CC10-4D3B-B399-53E130E3A63F}" type="datetimeFigureOut">
              <a:rPr lang="gl-ES" smtClean="0"/>
              <a:t>30/01/2018</a:t>
            </a:fld>
            <a:endParaRPr lang="gl-ES"/>
          </a:p>
        </p:txBody>
      </p:sp>
      <p:sp>
        <p:nvSpPr>
          <p:cNvPr id="8" name="7 Marcador de pie de página"/>
          <p:cNvSpPr>
            <a:spLocks noGrp="1"/>
          </p:cNvSpPr>
          <p:nvPr>
            <p:ph type="ftr" sz="quarter" idx="11"/>
          </p:nvPr>
        </p:nvSpPr>
        <p:spPr/>
        <p:txBody>
          <a:bodyPr/>
          <a:lstStyle/>
          <a:p>
            <a:endParaRPr lang="gl-ES"/>
          </a:p>
        </p:txBody>
      </p:sp>
      <p:sp>
        <p:nvSpPr>
          <p:cNvPr id="9" name="8 Marcador de número de diapositiva"/>
          <p:cNvSpPr>
            <a:spLocks noGrp="1"/>
          </p:cNvSpPr>
          <p:nvPr>
            <p:ph type="sldNum" sz="quarter" idx="12"/>
          </p:nvPr>
        </p:nvSpPr>
        <p:spPr/>
        <p:txBody>
          <a:bodyPr/>
          <a:lstStyle/>
          <a:p>
            <a:fld id="{F63CF0AC-A9B2-48E1-91F2-0B6CDDE6FB5E}" type="slidenum">
              <a:rPr lang="gl-ES" smtClean="0"/>
              <a:t>‹Nº›</a:t>
            </a:fld>
            <a:endParaRPr lang="gl-ES"/>
          </a:p>
        </p:txBody>
      </p:sp>
    </p:spTree>
    <p:extLst>
      <p:ext uri="{BB962C8B-B14F-4D97-AF65-F5344CB8AC3E}">
        <p14:creationId xmlns:p14="http://schemas.microsoft.com/office/powerpoint/2010/main" val="3690593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gl-ES"/>
          </a:p>
        </p:txBody>
      </p:sp>
      <p:sp>
        <p:nvSpPr>
          <p:cNvPr id="3" name="2 Marcador de fecha"/>
          <p:cNvSpPr>
            <a:spLocks noGrp="1"/>
          </p:cNvSpPr>
          <p:nvPr>
            <p:ph type="dt" sz="half" idx="10"/>
          </p:nvPr>
        </p:nvSpPr>
        <p:spPr/>
        <p:txBody>
          <a:bodyPr/>
          <a:lstStyle/>
          <a:p>
            <a:fld id="{E740D619-CC10-4D3B-B399-53E130E3A63F}" type="datetimeFigureOut">
              <a:rPr lang="gl-ES" smtClean="0"/>
              <a:t>30/01/2018</a:t>
            </a:fld>
            <a:endParaRPr lang="gl-ES"/>
          </a:p>
        </p:txBody>
      </p:sp>
      <p:sp>
        <p:nvSpPr>
          <p:cNvPr id="4" name="3 Marcador de pie de página"/>
          <p:cNvSpPr>
            <a:spLocks noGrp="1"/>
          </p:cNvSpPr>
          <p:nvPr>
            <p:ph type="ftr" sz="quarter" idx="11"/>
          </p:nvPr>
        </p:nvSpPr>
        <p:spPr/>
        <p:txBody>
          <a:bodyPr/>
          <a:lstStyle/>
          <a:p>
            <a:endParaRPr lang="gl-ES"/>
          </a:p>
        </p:txBody>
      </p:sp>
      <p:sp>
        <p:nvSpPr>
          <p:cNvPr id="5" name="4 Marcador de número de diapositiva"/>
          <p:cNvSpPr>
            <a:spLocks noGrp="1"/>
          </p:cNvSpPr>
          <p:nvPr>
            <p:ph type="sldNum" sz="quarter" idx="12"/>
          </p:nvPr>
        </p:nvSpPr>
        <p:spPr/>
        <p:txBody>
          <a:bodyPr/>
          <a:lstStyle/>
          <a:p>
            <a:fld id="{F63CF0AC-A9B2-48E1-91F2-0B6CDDE6FB5E}" type="slidenum">
              <a:rPr lang="gl-ES" smtClean="0"/>
              <a:t>‹Nº›</a:t>
            </a:fld>
            <a:endParaRPr lang="gl-ES"/>
          </a:p>
        </p:txBody>
      </p:sp>
    </p:spTree>
    <p:extLst>
      <p:ext uri="{BB962C8B-B14F-4D97-AF65-F5344CB8AC3E}">
        <p14:creationId xmlns:p14="http://schemas.microsoft.com/office/powerpoint/2010/main" val="2742442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740D619-CC10-4D3B-B399-53E130E3A63F}" type="datetimeFigureOut">
              <a:rPr lang="gl-ES" smtClean="0"/>
              <a:t>30/01/2018</a:t>
            </a:fld>
            <a:endParaRPr lang="gl-ES"/>
          </a:p>
        </p:txBody>
      </p:sp>
      <p:sp>
        <p:nvSpPr>
          <p:cNvPr id="3" name="2 Marcador de pie de página"/>
          <p:cNvSpPr>
            <a:spLocks noGrp="1"/>
          </p:cNvSpPr>
          <p:nvPr>
            <p:ph type="ftr" sz="quarter" idx="11"/>
          </p:nvPr>
        </p:nvSpPr>
        <p:spPr/>
        <p:txBody>
          <a:bodyPr/>
          <a:lstStyle/>
          <a:p>
            <a:endParaRPr lang="gl-ES"/>
          </a:p>
        </p:txBody>
      </p:sp>
      <p:sp>
        <p:nvSpPr>
          <p:cNvPr id="4" name="3 Marcador de número de diapositiva"/>
          <p:cNvSpPr>
            <a:spLocks noGrp="1"/>
          </p:cNvSpPr>
          <p:nvPr>
            <p:ph type="sldNum" sz="quarter" idx="12"/>
          </p:nvPr>
        </p:nvSpPr>
        <p:spPr/>
        <p:txBody>
          <a:bodyPr/>
          <a:lstStyle/>
          <a:p>
            <a:fld id="{F63CF0AC-A9B2-48E1-91F2-0B6CDDE6FB5E}" type="slidenum">
              <a:rPr lang="gl-ES" smtClean="0"/>
              <a:t>‹Nº›</a:t>
            </a:fld>
            <a:endParaRPr lang="gl-ES"/>
          </a:p>
        </p:txBody>
      </p:sp>
    </p:spTree>
    <p:extLst>
      <p:ext uri="{BB962C8B-B14F-4D97-AF65-F5344CB8AC3E}">
        <p14:creationId xmlns:p14="http://schemas.microsoft.com/office/powerpoint/2010/main" val="1565585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gl-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740D619-CC10-4D3B-B399-53E130E3A63F}" type="datetimeFigureOut">
              <a:rPr lang="gl-ES" smtClean="0"/>
              <a:t>30/01/2018</a:t>
            </a:fld>
            <a:endParaRPr lang="gl-ES"/>
          </a:p>
        </p:txBody>
      </p:sp>
      <p:sp>
        <p:nvSpPr>
          <p:cNvPr id="6" name="5 Marcador de pie de página"/>
          <p:cNvSpPr>
            <a:spLocks noGrp="1"/>
          </p:cNvSpPr>
          <p:nvPr>
            <p:ph type="ftr" sz="quarter" idx="11"/>
          </p:nvPr>
        </p:nvSpPr>
        <p:spPr/>
        <p:txBody>
          <a:bodyPr/>
          <a:lstStyle/>
          <a:p>
            <a:endParaRPr lang="gl-ES"/>
          </a:p>
        </p:txBody>
      </p:sp>
      <p:sp>
        <p:nvSpPr>
          <p:cNvPr id="7" name="6 Marcador de número de diapositiva"/>
          <p:cNvSpPr>
            <a:spLocks noGrp="1"/>
          </p:cNvSpPr>
          <p:nvPr>
            <p:ph type="sldNum" sz="quarter" idx="12"/>
          </p:nvPr>
        </p:nvSpPr>
        <p:spPr/>
        <p:txBody>
          <a:bodyPr/>
          <a:lstStyle/>
          <a:p>
            <a:fld id="{F63CF0AC-A9B2-48E1-91F2-0B6CDDE6FB5E}" type="slidenum">
              <a:rPr lang="gl-ES" smtClean="0"/>
              <a:t>‹Nº›</a:t>
            </a:fld>
            <a:endParaRPr lang="gl-ES"/>
          </a:p>
        </p:txBody>
      </p:sp>
    </p:spTree>
    <p:extLst>
      <p:ext uri="{BB962C8B-B14F-4D97-AF65-F5344CB8AC3E}">
        <p14:creationId xmlns:p14="http://schemas.microsoft.com/office/powerpoint/2010/main" val="2499127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gl-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gl-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740D619-CC10-4D3B-B399-53E130E3A63F}" type="datetimeFigureOut">
              <a:rPr lang="gl-ES" smtClean="0"/>
              <a:t>30/01/2018</a:t>
            </a:fld>
            <a:endParaRPr lang="gl-ES"/>
          </a:p>
        </p:txBody>
      </p:sp>
      <p:sp>
        <p:nvSpPr>
          <p:cNvPr id="6" name="5 Marcador de pie de página"/>
          <p:cNvSpPr>
            <a:spLocks noGrp="1"/>
          </p:cNvSpPr>
          <p:nvPr>
            <p:ph type="ftr" sz="quarter" idx="11"/>
          </p:nvPr>
        </p:nvSpPr>
        <p:spPr/>
        <p:txBody>
          <a:bodyPr/>
          <a:lstStyle/>
          <a:p>
            <a:endParaRPr lang="gl-ES"/>
          </a:p>
        </p:txBody>
      </p:sp>
      <p:sp>
        <p:nvSpPr>
          <p:cNvPr id="7" name="6 Marcador de número de diapositiva"/>
          <p:cNvSpPr>
            <a:spLocks noGrp="1"/>
          </p:cNvSpPr>
          <p:nvPr>
            <p:ph type="sldNum" sz="quarter" idx="12"/>
          </p:nvPr>
        </p:nvSpPr>
        <p:spPr/>
        <p:txBody>
          <a:bodyPr/>
          <a:lstStyle/>
          <a:p>
            <a:fld id="{F63CF0AC-A9B2-48E1-91F2-0B6CDDE6FB5E}" type="slidenum">
              <a:rPr lang="gl-ES" smtClean="0"/>
              <a:t>‹Nº›</a:t>
            </a:fld>
            <a:endParaRPr lang="gl-ES"/>
          </a:p>
        </p:txBody>
      </p:sp>
    </p:spTree>
    <p:extLst>
      <p:ext uri="{BB962C8B-B14F-4D97-AF65-F5344CB8AC3E}">
        <p14:creationId xmlns:p14="http://schemas.microsoft.com/office/powerpoint/2010/main" val="3231797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gl-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40D619-CC10-4D3B-B399-53E130E3A63F}" type="datetimeFigureOut">
              <a:rPr lang="gl-ES" smtClean="0"/>
              <a:t>30/01/2018</a:t>
            </a:fld>
            <a:endParaRPr lang="gl-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gl-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3CF0AC-A9B2-48E1-91F2-0B6CDDE6FB5E}" type="slidenum">
              <a:rPr lang="gl-ES" smtClean="0"/>
              <a:t>‹Nº›</a:t>
            </a:fld>
            <a:endParaRPr lang="gl-ES"/>
          </a:p>
        </p:txBody>
      </p:sp>
    </p:spTree>
    <p:extLst>
      <p:ext uri="{BB962C8B-B14F-4D97-AF65-F5344CB8AC3E}">
        <p14:creationId xmlns:p14="http://schemas.microsoft.com/office/powerpoint/2010/main" val="3743233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gl-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371600" y="692696"/>
            <a:ext cx="6400800" cy="4946104"/>
          </a:xfrm>
        </p:spPr>
        <p:txBody>
          <a:bodyPr/>
          <a:lstStyle/>
          <a:p>
            <a:endParaRPr lang="es-ES_tradnl" dirty="0" smtClean="0"/>
          </a:p>
          <a:p>
            <a:endParaRPr lang="es-ES_tradnl" dirty="0"/>
          </a:p>
          <a:p>
            <a:endParaRPr lang="es-ES_tradnl" dirty="0" smtClean="0"/>
          </a:p>
          <a:p>
            <a:r>
              <a:rPr lang="es-ES_tradnl" dirty="0" smtClean="0"/>
              <a:t>GRANDES EMPRESAS</a:t>
            </a:r>
            <a:endParaRPr lang="gl-ES" dirty="0" smtClean="0"/>
          </a:p>
          <a:p>
            <a:r>
              <a:rPr lang="es-ES_tradnl" dirty="0" smtClean="0"/>
              <a:t>Y </a:t>
            </a:r>
          </a:p>
          <a:p>
            <a:r>
              <a:rPr lang="es-ES_tradnl" dirty="0" smtClean="0"/>
              <a:t>REDEME</a:t>
            </a:r>
          </a:p>
        </p:txBody>
      </p:sp>
    </p:spTree>
    <p:extLst>
      <p:ext uri="{BB962C8B-B14F-4D97-AF65-F5344CB8AC3E}">
        <p14:creationId xmlns:p14="http://schemas.microsoft.com/office/powerpoint/2010/main" val="3032206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ES_tradnl" dirty="0" smtClean="0"/>
              <a:t>REDEME</a:t>
            </a:r>
            <a:endParaRPr lang="gl-ES" dirty="0"/>
          </a:p>
        </p:txBody>
      </p:sp>
      <p:sp>
        <p:nvSpPr>
          <p:cNvPr id="5" name="4 Marcador de contenido"/>
          <p:cNvSpPr>
            <a:spLocks noGrp="1"/>
          </p:cNvSpPr>
          <p:nvPr>
            <p:ph sz="half" idx="1"/>
          </p:nvPr>
        </p:nvSpPr>
        <p:spPr/>
        <p:txBody>
          <a:bodyPr>
            <a:normAutofit fontScale="85000" lnSpcReduction="10000"/>
          </a:bodyPr>
          <a:lstStyle/>
          <a:p>
            <a:r>
              <a:rPr lang="es-ES_tradnl" sz="2000" b="1" dirty="0" smtClean="0"/>
              <a:t>ANTES DE 1 JULIO 2017</a:t>
            </a:r>
          </a:p>
          <a:p>
            <a:r>
              <a:rPr lang="es-ES_tradnl" sz="2000" b="1" dirty="0" smtClean="0"/>
              <a:t>Inscripción en el Registro de devolución mensual</a:t>
            </a:r>
          </a:p>
          <a:p>
            <a:r>
              <a:rPr lang="es-ES_tradnl" sz="2000" b="1" dirty="0" smtClean="0"/>
              <a:t>Plazo:</a:t>
            </a:r>
            <a:r>
              <a:rPr lang="es-ES" sz="2000" dirty="0" smtClean="0"/>
              <a:t> </a:t>
            </a:r>
            <a:r>
              <a:rPr lang="es-ES" sz="2000" dirty="0"/>
              <a:t>en el mes de noviembre del año anterior a aquél en que deban surtir efectos.</a:t>
            </a:r>
          </a:p>
          <a:p>
            <a:r>
              <a:rPr lang="es-ES" sz="2000" dirty="0"/>
              <a:t>La inscripción en el registro se realizará desde el día 1 de enero del año en el que deba surtir efectos</a:t>
            </a:r>
            <a:r>
              <a:rPr lang="es-ES" sz="2000" dirty="0" smtClean="0"/>
              <a:t>.</a:t>
            </a:r>
          </a:p>
          <a:p>
            <a:r>
              <a:rPr lang="es-ES" sz="2000" dirty="0" err="1" smtClean="0"/>
              <a:t>Tácita:con</a:t>
            </a:r>
            <a:r>
              <a:rPr lang="es-ES" sz="2000" dirty="0" smtClean="0"/>
              <a:t> la 1ª autoliquidación</a:t>
            </a:r>
          </a:p>
          <a:p>
            <a:r>
              <a:rPr lang="es-ES" sz="2000" b="1" dirty="0" smtClean="0"/>
              <a:t>Modo</a:t>
            </a:r>
            <a:r>
              <a:rPr lang="es-ES" sz="2000" dirty="0" smtClean="0"/>
              <a:t>: M-036 declaración censal.</a:t>
            </a:r>
          </a:p>
          <a:p>
            <a:r>
              <a:rPr lang="es-ES" sz="2000" dirty="0" smtClean="0"/>
              <a:t>Es voluntario</a:t>
            </a:r>
          </a:p>
          <a:p>
            <a:r>
              <a:rPr lang="es-ES" sz="2000" dirty="0" smtClean="0"/>
              <a:t>Presentan autoliquidaciones mensuales M-303</a:t>
            </a:r>
          </a:p>
          <a:p>
            <a:r>
              <a:rPr lang="es-ES" sz="2000" dirty="0" smtClean="0"/>
              <a:t>Presentan el M-340. Libros registros.</a:t>
            </a:r>
          </a:p>
          <a:p>
            <a:r>
              <a:rPr lang="es-ES" sz="2000" dirty="0" smtClean="0"/>
              <a:t>No presentan M347. Operaciones con terceras personas.</a:t>
            </a:r>
            <a:endParaRPr lang="es-ES" sz="2000" dirty="0"/>
          </a:p>
          <a:p>
            <a:pPr marL="0" indent="0">
              <a:buNone/>
            </a:pPr>
            <a:endParaRPr lang="gl-ES" sz="2000" b="1" dirty="0"/>
          </a:p>
        </p:txBody>
      </p:sp>
      <p:sp>
        <p:nvSpPr>
          <p:cNvPr id="6" name="5 Marcador de contenido"/>
          <p:cNvSpPr>
            <a:spLocks noGrp="1"/>
          </p:cNvSpPr>
          <p:nvPr>
            <p:ph sz="half" idx="2"/>
          </p:nvPr>
        </p:nvSpPr>
        <p:spPr/>
        <p:txBody>
          <a:bodyPr>
            <a:normAutofit fontScale="85000" lnSpcReduction="10000"/>
          </a:bodyPr>
          <a:lstStyle/>
          <a:p>
            <a:pPr marL="0" indent="0">
              <a:buNone/>
            </a:pPr>
            <a:r>
              <a:rPr lang="es-ES_tradnl" sz="2000" b="1" dirty="0" smtClean="0"/>
              <a:t>DESDE 1 JULIO 2017.</a:t>
            </a:r>
          </a:p>
          <a:p>
            <a:pPr marL="0" indent="0">
              <a:buNone/>
            </a:pPr>
            <a:r>
              <a:rPr lang="es-ES_tradnl" sz="2000" b="1" dirty="0" smtClean="0"/>
              <a:t>Entra en Vigor SII.</a:t>
            </a:r>
          </a:p>
          <a:p>
            <a:pPr marL="0" indent="0">
              <a:buNone/>
            </a:pPr>
            <a:r>
              <a:rPr lang="es-ES_tradnl" sz="2000" b="1" dirty="0" smtClean="0"/>
              <a:t>Obligados a SII</a:t>
            </a:r>
          </a:p>
          <a:p>
            <a:pPr marL="0" indent="0">
              <a:buNone/>
            </a:pPr>
            <a:r>
              <a:rPr lang="es-ES_tradnl" sz="2000" b="1" dirty="0" smtClean="0"/>
              <a:t>Pueden solicitar la Baja en </a:t>
            </a:r>
            <a:r>
              <a:rPr lang="es-ES_tradnl" sz="2000" b="1" smtClean="0"/>
              <a:t>REDEME </a:t>
            </a:r>
            <a:r>
              <a:rPr lang="es-ES_tradnl" sz="2000" b="1" smtClean="0"/>
              <a:t>HASTA EL 15</a:t>
            </a:r>
            <a:r>
              <a:rPr lang="es-ES_tradnl" sz="2000" b="1" smtClean="0"/>
              <a:t> </a:t>
            </a:r>
            <a:r>
              <a:rPr lang="es-ES_tradnl" sz="2000" b="1" dirty="0" smtClean="0"/>
              <a:t>MES </a:t>
            </a:r>
            <a:r>
              <a:rPr lang="es-ES_tradnl" sz="2000" b="1" smtClean="0"/>
              <a:t>DE </a:t>
            </a:r>
            <a:r>
              <a:rPr lang="es-ES_tradnl" sz="2000" b="1" smtClean="0"/>
              <a:t>JUNIO 2017(EXTRAORDINARIA).</a:t>
            </a:r>
            <a:endParaRPr lang="es-ES_tradnl" sz="2000" b="1" dirty="0" smtClean="0"/>
          </a:p>
          <a:p>
            <a:pPr marL="0" indent="0">
              <a:buNone/>
            </a:pPr>
            <a:r>
              <a:rPr lang="es-ES_tradnl" sz="2000" b="1" dirty="0" smtClean="0"/>
              <a:t>Presentan las autoliquidaciones de IVA mensuales. M -303.</a:t>
            </a:r>
          </a:p>
          <a:p>
            <a:pPr marL="0" indent="0">
              <a:buNone/>
            </a:pPr>
            <a:r>
              <a:rPr lang="es-ES_tradnl" sz="2000" b="1" dirty="0" smtClean="0"/>
              <a:t>Están obligados a SII</a:t>
            </a:r>
          </a:p>
          <a:p>
            <a:pPr marL="0" indent="0">
              <a:buNone/>
            </a:pPr>
            <a:r>
              <a:rPr lang="es-ES_tradnl" sz="2000" b="1" dirty="0" smtClean="0"/>
              <a:t>No presentan  M-340</a:t>
            </a:r>
          </a:p>
          <a:p>
            <a:pPr marL="0" indent="0">
              <a:buNone/>
            </a:pPr>
            <a:r>
              <a:rPr lang="es-ES_tradnl" sz="2000" b="1" dirty="0" smtClean="0"/>
              <a:t>No presentan M -347</a:t>
            </a:r>
            <a:endParaRPr lang="gl-ES" sz="2000" b="1" dirty="0"/>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4248" y="1700808"/>
            <a:ext cx="150495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18822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8229600" cy="5793507"/>
          </a:xfrm>
        </p:spPr>
        <p:txBody>
          <a:bodyPr/>
          <a:lstStyle/>
          <a:p>
            <a:r>
              <a:rPr lang="es-ES_tradnl" sz="2400" b="1" dirty="0" smtClean="0"/>
              <a:t>GRANDES EMPRESAS</a:t>
            </a:r>
          </a:p>
          <a:p>
            <a:pPr algn="just"/>
            <a:r>
              <a:rPr lang="es-ES_tradnl" sz="2400" b="1" dirty="0" smtClean="0"/>
              <a:t>Regulación legal:</a:t>
            </a:r>
          </a:p>
          <a:p>
            <a:pPr algn="just"/>
            <a:endParaRPr lang="es-ES_tradnl" sz="2400" b="1" dirty="0"/>
          </a:p>
          <a:p>
            <a:pPr algn="just"/>
            <a:r>
              <a:rPr lang="es-ES_tradnl" sz="2400" dirty="0" smtClean="0"/>
              <a:t>Art. 3.5 RD1065/2007 Reglamento de las actuaciones y los procedimientos de gestión e inspección tributaria.</a:t>
            </a:r>
          </a:p>
          <a:p>
            <a:pPr marL="0" indent="0" algn="just">
              <a:buNone/>
            </a:pPr>
            <a:endParaRPr lang="es-ES_tradnl" sz="2400" dirty="0" smtClean="0"/>
          </a:p>
          <a:p>
            <a:pPr algn="just"/>
            <a:r>
              <a:rPr lang="es-ES_tradnl" sz="2400" b="1" dirty="0" smtClean="0"/>
              <a:t>El Registro de Grandes empresas estará formado por:</a:t>
            </a:r>
          </a:p>
          <a:p>
            <a:pPr lvl="1" algn="just"/>
            <a:r>
              <a:rPr lang="es-ES_tradnl" sz="2400" dirty="0" smtClean="0"/>
              <a:t>Obligados tributarios cuyo volumen de operaciones supere la cifra de 6.010.121,04 euros durante el año natural inmediato anterior(se calcula según art. 121 LIVA).</a:t>
            </a:r>
            <a:endParaRPr lang="gl-ES" sz="2400" dirty="0"/>
          </a:p>
        </p:txBody>
      </p:sp>
    </p:spTree>
    <p:extLst>
      <p:ext uri="{BB962C8B-B14F-4D97-AF65-F5344CB8AC3E}">
        <p14:creationId xmlns:p14="http://schemas.microsoft.com/office/powerpoint/2010/main" val="4143236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577483"/>
          </a:xfrm>
        </p:spPr>
        <p:txBody>
          <a:bodyPr>
            <a:normAutofit/>
          </a:bodyPr>
          <a:lstStyle/>
          <a:p>
            <a:r>
              <a:rPr lang="es-ES_tradnl" sz="2400" b="1" dirty="0" smtClean="0"/>
              <a:t>GRANDES EMPRESAS II</a:t>
            </a:r>
          </a:p>
          <a:p>
            <a:pPr algn="just"/>
            <a:r>
              <a:rPr lang="es-ES_tradnl" sz="2400" dirty="0" smtClean="0"/>
              <a:t>Deben comunicar  la inclusión en el censo en el Modelo 036(Modificación de datos).</a:t>
            </a:r>
          </a:p>
          <a:p>
            <a:pPr algn="just"/>
            <a:r>
              <a:rPr lang="es-ES_tradnl" sz="2400" b="1" dirty="0" smtClean="0"/>
              <a:t>Presentan las autoliquidaciones:</a:t>
            </a:r>
          </a:p>
          <a:p>
            <a:pPr algn="just"/>
            <a:r>
              <a:rPr lang="es-ES_tradnl" sz="2400" dirty="0" smtClean="0"/>
              <a:t>IVA</a:t>
            </a:r>
          </a:p>
          <a:p>
            <a:pPr algn="just"/>
            <a:r>
              <a:rPr lang="es-ES_tradnl" sz="2400" dirty="0" smtClean="0"/>
              <a:t>RETENCIONES</a:t>
            </a:r>
          </a:p>
          <a:p>
            <a:pPr algn="just"/>
            <a:r>
              <a:rPr lang="es-ES_tradnl" sz="2400" b="1" dirty="0" smtClean="0"/>
              <a:t>Pagos fraccionados</a:t>
            </a:r>
            <a:r>
              <a:rPr lang="es-ES" sz="2400" b="1" dirty="0" smtClean="0"/>
              <a:t> </a:t>
            </a:r>
            <a:r>
              <a:rPr lang="es-ES" sz="2400" dirty="0"/>
              <a:t>se </a:t>
            </a:r>
            <a:r>
              <a:rPr lang="es-ES" sz="2400" dirty="0" smtClean="0"/>
              <a:t>calculan obligatoriamente </a:t>
            </a:r>
            <a:r>
              <a:rPr lang="es-ES" sz="2400" dirty="0"/>
              <a:t>sobre la base imponible del año en curso y no sobre la cuota íntegra de períodos </a:t>
            </a:r>
            <a:r>
              <a:rPr lang="es-ES" sz="2400" dirty="0" smtClean="0"/>
              <a:t>anteriores(sociedades)</a:t>
            </a:r>
          </a:p>
          <a:p>
            <a:pPr algn="just"/>
            <a:r>
              <a:rPr lang="es-ES" sz="2400" dirty="0" smtClean="0"/>
              <a:t>Todas las declaraciones y autoliquidaciones telemáticamente.</a:t>
            </a:r>
          </a:p>
          <a:p>
            <a:pPr algn="just"/>
            <a:r>
              <a:rPr lang="es-ES" sz="2400" dirty="0" smtClean="0"/>
              <a:t>Obligación de SII: libros registro IVA en sede electrónica. AEAT </a:t>
            </a:r>
            <a:endParaRPr lang="gl-ES" sz="2400" dirty="0"/>
          </a:p>
        </p:txBody>
      </p:sp>
      <p:sp>
        <p:nvSpPr>
          <p:cNvPr id="4" name="3 Rectángulo"/>
          <p:cNvSpPr/>
          <p:nvPr/>
        </p:nvSpPr>
        <p:spPr>
          <a:xfrm>
            <a:off x="3923928" y="2276872"/>
            <a:ext cx="1656184" cy="8640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ES_tradnl" dirty="0" smtClean="0"/>
              <a:t>Mensual</a:t>
            </a:r>
          </a:p>
          <a:p>
            <a:pPr algn="ctr"/>
            <a:r>
              <a:rPr lang="es-ES_tradnl" dirty="0" smtClean="0"/>
              <a:t>M 303 </a:t>
            </a:r>
          </a:p>
          <a:p>
            <a:pPr algn="ctr"/>
            <a:r>
              <a:rPr lang="es-ES_tradnl" dirty="0" smtClean="0"/>
              <a:t>M 111</a:t>
            </a:r>
            <a:endParaRPr lang="gl-E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5286215"/>
            <a:ext cx="150495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61292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721499"/>
          </a:xfrm>
        </p:spPr>
        <p:txBody>
          <a:bodyPr>
            <a:normAutofit/>
          </a:bodyPr>
          <a:lstStyle/>
          <a:p>
            <a:r>
              <a:rPr lang="es-ES_tradnl" sz="2400" b="1" dirty="0" smtClean="0"/>
              <a:t>REDEME: Registro de devolución mensual del IVA.</a:t>
            </a:r>
          </a:p>
          <a:p>
            <a:pPr algn="just"/>
            <a:r>
              <a:rPr lang="es-ES_tradnl" sz="2400" b="1" dirty="0" smtClean="0"/>
              <a:t>Regulación legal:</a:t>
            </a:r>
          </a:p>
          <a:p>
            <a:pPr marL="457200" lvl="1" indent="0" algn="just">
              <a:buNone/>
            </a:pPr>
            <a:r>
              <a:rPr lang="es-ES_tradnl" sz="2400" dirty="0" smtClean="0"/>
              <a:t>Art. 3. 4 del RD1065/2007 Reglamento de las actuaciones y los procedimientos de gestión e inspección tributaria.</a:t>
            </a:r>
          </a:p>
          <a:p>
            <a:pPr algn="just"/>
            <a:r>
              <a:rPr lang="es-ES_tradnl" sz="2400" b="1" dirty="0" smtClean="0"/>
              <a:t> Presentan la autoliquidación del IVA mensual</a:t>
            </a:r>
            <a:r>
              <a:rPr lang="es-ES_tradnl" sz="2400" dirty="0" smtClean="0"/>
              <a:t>.</a:t>
            </a:r>
          </a:p>
          <a:p>
            <a:pPr algn="just"/>
            <a:r>
              <a:rPr lang="es-ES_tradnl" sz="2400" b="1" dirty="0" smtClean="0"/>
              <a:t>Es voluntario</a:t>
            </a:r>
          </a:p>
          <a:p>
            <a:pPr algn="just"/>
            <a:r>
              <a:rPr lang="es-ES_tradnl" sz="2400" b="1" dirty="0" smtClean="0"/>
              <a:t>Obligatorio NEO</a:t>
            </a:r>
          </a:p>
          <a:p>
            <a:pPr algn="just"/>
            <a:r>
              <a:rPr lang="es-ES" sz="2400" b="1" dirty="0" smtClean="0"/>
              <a:t>Obligación de SII: libros registro IVA en sede electrónica. AEAT </a:t>
            </a:r>
          </a:p>
          <a:p>
            <a:endParaRPr lang="es-ES_tradnl" b="1" dirty="0" smtClean="0"/>
          </a:p>
          <a:p>
            <a:r>
              <a:rPr lang="es-ES_tradnl" b="1" dirty="0" smtClean="0"/>
              <a:t>Presentan todas las declaraciones telemáticamente.</a:t>
            </a:r>
            <a:endParaRPr lang="gl-ES" b="1"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4224211"/>
            <a:ext cx="150495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75078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contenido"/>
          <p:cNvSpPr>
            <a:spLocks noGrp="1"/>
          </p:cNvSpPr>
          <p:nvPr>
            <p:ph idx="1"/>
          </p:nvPr>
        </p:nvSpPr>
        <p:spPr>
          <a:xfrm>
            <a:off x="467544" y="620688"/>
            <a:ext cx="8229600" cy="5505475"/>
          </a:xfrm>
        </p:spPr>
        <p:txBody>
          <a:bodyPr>
            <a:noAutofit/>
          </a:bodyPr>
          <a:lstStyle/>
          <a:p>
            <a:pPr marL="0" indent="0" algn="just">
              <a:buNone/>
            </a:pPr>
            <a:r>
              <a:rPr lang="es-ES_tradnl" sz="2000" b="1" dirty="0" err="1" smtClean="0">
                <a:latin typeface="+mj-lt"/>
              </a:rPr>
              <a:t>REDEME:Requisitos</a:t>
            </a:r>
            <a:r>
              <a:rPr lang="es-ES_tradnl" sz="2000" b="1" dirty="0" smtClean="0">
                <a:latin typeface="+mj-lt"/>
              </a:rPr>
              <a:t> para la inclusión</a:t>
            </a:r>
          </a:p>
          <a:p>
            <a:pPr marL="0" indent="0" algn="just">
              <a:buNone/>
            </a:pPr>
            <a:r>
              <a:rPr lang="es-ES" sz="2000" b="1" dirty="0" smtClean="0">
                <a:latin typeface="+mj-lt"/>
              </a:rPr>
              <a:t>1.Solicitar </a:t>
            </a:r>
            <a:r>
              <a:rPr lang="es-ES" sz="2000" b="1" dirty="0">
                <a:latin typeface="+mj-lt"/>
              </a:rPr>
              <a:t>la inscripción en el registro en plazo </a:t>
            </a:r>
            <a:r>
              <a:rPr lang="es-ES" sz="2000" dirty="0">
                <a:latin typeface="+mj-lt"/>
              </a:rPr>
              <a:t>mediante la presentación de la declaración censal correspondiente.</a:t>
            </a:r>
          </a:p>
          <a:p>
            <a:pPr lvl="1" algn="just"/>
            <a:r>
              <a:rPr lang="es-ES" sz="2000" dirty="0">
                <a:latin typeface="+mj-lt"/>
              </a:rPr>
              <a:t>Los modelos tributarios en los que se solicitará la inscripción serán el modelo 036 y el modelo 039 de grupos de entidades IVA.</a:t>
            </a:r>
          </a:p>
          <a:p>
            <a:pPr marL="0" indent="0" algn="just">
              <a:buNone/>
            </a:pPr>
            <a:r>
              <a:rPr lang="es-ES" sz="2000" b="1" dirty="0" smtClean="0">
                <a:latin typeface="+mj-lt"/>
              </a:rPr>
              <a:t>2.No </a:t>
            </a:r>
            <a:r>
              <a:rPr lang="es-ES" sz="2000" b="1" dirty="0">
                <a:latin typeface="+mj-lt"/>
              </a:rPr>
              <a:t>realizar actividades que tributen en el régimen </a:t>
            </a:r>
            <a:r>
              <a:rPr lang="es-ES" sz="2000" b="1" dirty="0" err="1" smtClean="0">
                <a:latin typeface="+mj-lt"/>
              </a:rPr>
              <a:t>simplificado</a:t>
            </a:r>
            <a:r>
              <a:rPr lang="es-ES" sz="2000" dirty="0" err="1" smtClean="0">
                <a:latin typeface="+mj-lt"/>
              </a:rPr>
              <a:t>.excepción</a:t>
            </a:r>
            <a:r>
              <a:rPr lang="es-ES" sz="2000" dirty="0" smtClean="0">
                <a:latin typeface="+mj-lt"/>
              </a:rPr>
              <a:t> transporte.</a:t>
            </a:r>
          </a:p>
          <a:p>
            <a:pPr marL="0" indent="0" algn="just">
              <a:buNone/>
            </a:pPr>
            <a:r>
              <a:rPr lang="es-ES" sz="2000" b="1" dirty="0" smtClean="0">
                <a:latin typeface="+mj-lt"/>
              </a:rPr>
              <a:t>3.Estar </a:t>
            </a:r>
            <a:r>
              <a:rPr lang="es-ES" sz="2000" b="1" dirty="0">
                <a:latin typeface="+mj-lt"/>
              </a:rPr>
              <a:t>al corriente de sus obligaciones tributarias</a:t>
            </a:r>
            <a:r>
              <a:rPr lang="es-ES" sz="2000" dirty="0">
                <a:latin typeface="+mj-lt"/>
              </a:rPr>
              <a:t>.</a:t>
            </a:r>
          </a:p>
          <a:p>
            <a:pPr marL="0" indent="0" algn="just">
              <a:buNone/>
            </a:pPr>
            <a:r>
              <a:rPr lang="es-ES" sz="2000" b="1" dirty="0" smtClean="0">
                <a:latin typeface="+mj-lt"/>
              </a:rPr>
              <a:t>4.No </a:t>
            </a:r>
            <a:r>
              <a:rPr lang="es-ES" sz="2000" b="1" dirty="0">
                <a:latin typeface="+mj-lt"/>
              </a:rPr>
              <a:t>encontrarse en alguno de los supuestos que podrían dan lugar a la baja cautelar en el registro de devolución mensual o a la revocación del número de identificación fiscal.</a:t>
            </a:r>
          </a:p>
          <a:p>
            <a:pPr marL="0" indent="0" algn="just">
              <a:buNone/>
            </a:pPr>
            <a:r>
              <a:rPr lang="es-ES" sz="2000" b="1" dirty="0" smtClean="0">
                <a:latin typeface="+mj-lt"/>
              </a:rPr>
              <a:t>5.No </a:t>
            </a:r>
            <a:r>
              <a:rPr lang="es-ES" sz="2000" b="1" dirty="0">
                <a:latin typeface="+mj-lt"/>
              </a:rPr>
              <a:t>haber sido excluido del Registro en los 3 años </a:t>
            </a:r>
            <a:r>
              <a:rPr lang="es-ES" sz="2000" dirty="0">
                <a:latin typeface="+mj-lt"/>
              </a:rPr>
              <a:t>previos al de presentación de solicitud de alta.</a:t>
            </a:r>
          </a:p>
          <a:p>
            <a:pPr algn="just"/>
            <a:endParaRPr lang="es-ES" sz="2000" dirty="0">
              <a:latin typeface="+mj-lt"/>
            </a:endParaRPr>
          </a:p>
        </p:txBody>
      </p:sp>
    </p:spTree>
    <p:extLst>
      <p:ext uri="{BB962C8B-B14F-4D97-AF65-F5344CB8AC3E}">
        <p14:creationId xmlns:p14="http://schemas.microsoft.com/office/powerpoint/2010/main" val="2629424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505475"/>
          </a:xfrm>
        </p:spPr>
        <p:txBody>
          <a:bodyPr>
            <a:normAutofit fontScale="70000" lnSpcReduction="20000"/>
          </a:bodyPr>
          <a:lstStyle/>
          <a:p>
            <a:pPr marL="0" indent="0" algn="just">
              <a:buNone/>
            </a:pPr>
            <a:r>
              <a:rPr lang="es-ES" sz="3400" b="1" dirty="0" smtClean="0"/>
              <a:t>Requisitos II:</a:t>
            </a:r>
          </a:p>
          <a:p>
            <a:pPr marL="0" indent="0" algn="just">
              <a:buNone/>
            </a:pPr>
            <a:r>
              <a:rPr lang="es-ES" dirty="0" smtClean="0"/>
              <a:t>6.En </a:t>
            </a:r>
            <a:r>
              <a:rPr lang="es-ES" dirty="0"/>
              <a:t>el caso de entidades acogidas al régimen especial del grupo de entidades, la inscripción en el Registro sólo procederá cuando todas las entidades del grupo que apliquen dicho régimen especial así lo hayan acordado y reúnan los requisitos establecidos en este apartado</a:t>
            </a:r>
            <a:r>
              <a:rPr lang="es-ES" dirty="0" smtClean="0"/>
              <a:t>.</a:t>
            </a:r>
          </a:p>
          <a:p>
            <a:pPr marL="0" indent="0" algn="just">
              <a:buNone/>
            </a:pPr>
            <a:r>
              <a:rPr lang="es-ES" dirty="0" smtClean="0"/>
              <a:t> </a:t>
            </a:r>
            <a:r>
              <a:rPr lang="es-ES" dirty="0"/>
              <a:t>La solicitud de inscripción deberán ser presentadas a la Administración tributaria </a:t>
            </a:r>
            <a:r>
              <a:rPr lang="es-ES" b="1" dirty="0"/>
              <a:t>por la entidad dominante y habrán de referirse a la totalidad de las entidades del grupo </a:t>
            </a:r>
            <a:r>
              <a:rPr lang="es-ES" dirty="0"/>
              <a:t>que apliquen el régimen especial.</a:t>
            </a:r>
          </a:p>
          <a:p>
            <a:pPr marL="0" indent="0" algn="just">
              <a:buNone/>
            </a:pPr>
            <a:r>
              <a:rPr lang="es-ES" b="1" dirty="0" smtClean="0"/>
              <a:t>7.No </a:t>
            </a:r>
            <a:r>
              <a:rPr lang="es-ES" b="1" dirty="0"/>
              <a:t>podrá volver a solicitarse la inscripción en </a:t>
            </a:r>
            <a:r>
              <a:rPr lang="es-ES" dirty="0"/>
              <a:t>el registro en el mismo año natural en que el sujeto pasivo hubiera solicitado la baja del mismo.</a:t>
            </a:r>
          </a:p>
          <a:p>
            <a:pPr marL="0" indent="0" algn="just">
              <a:buNone/>
            </a:pPr>
            <a:r>
              <a:rPr lang="es-ES" dirty="0" smtClean="0"/>
              <a:t>8. </a:t>
            </a:r>
            <a:r>
              <a:rPr lang="es-ES" b="1" dirty="0"/>
              <a:t>También, la exclusión del registro determinará la inadmisión </a:t>
            </a:r>
            <a:r>
              <a:rPr lang="es-ES" dirty="0"/>
              <a:t>de la solicitud de inscripción durante los tres años siguientes a la fecha de notificación de la resolución que acuerde la misma.</a:t>
            </a:r>
          </a:p>
          <a:p>
            <a:endParaRPr lang="gl-ES" dirty="0"/>
          </a:p>
        </p:txBody>
      </p:sp>
    </p:spTree>
    <p:extLst>
      <p:ext uri="{BB962C8B-B14F-4D97-AF65-F5344CB8AC3E}">
        <p14:creationId xmlns:p14="http://schemas.microsoft.com/office/powerpoint/2010/main" val="3229077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577483"/>
          </a:xfrm>
        </p:spPr>
        <p:txBody>
          <a:bodyPr>
            <a:noAutofit/>
          </a:bodyPr>
          <a:lstStyle/>
          <a:p>
            <a:r>
              <a:rPr lang="es-ES" sz="2400" b="1" dirty="0" smtClean="0"/>
              <a:t>PERMANENCIA EN EL REGISTRO</a:t>
            </a:r>
          </a:p>
          <a:p>
            <a:r>
              <a:rPr lang="es-ES" sz="2000" dirty="0" smtClean="0"/>
              <a:t>Estarán </a:t>
            </a:r>
            <a:r>
              <a:rPr lang="es-ES" sz="2000" dirty="0"/>
              <a:t>obligados a permanecer en él </a:t>
            </a:r>
            <a:r>
              <a:rPr lang="es-ES" sz="2000" b="1" dirty="0"/>
              <a:t>al menos durante el año </a:t>
            </a:r>
            <a:r>
              <a:rPr lang="es-ES" sz="2000" dirty="0"/>
              <a:t>para el que se solicitó la </a:t>
            </a:r>
            <a:r>
              <a:rPr lang="es-ES" sz="2000" dirty="0" smtClean="0"/>
              <a:t>inscripción-</a:t>
            </a:r>
          </a:p>
          <a:p>
            <a:r>
              <a:rPr lang="es-ES" sz="2000" dirty="0" smtClean="0"/>
              <a:t> </a:t>
            </a:r>
            <a:r>
              <a:rPr lang="es-ES" sz="2000" dirty="0"/>
              <a:t>tratándose de sujetos pasivos que hayan solicitado la inscripción durante el plazo de presentación de las declaraciones-liquidaciones periódicas o de empresarios o profesionales que no hayan iniciado la realización de entregas de bienes o prestaciones de servicios correspondientes a actividades empresariales o profesionales, al menos durante el año en el que solicitan la inscripción y el inmediato siguiente</a:t>
            </a:r>
            <a:r>
              <a:rPr lang="es-ES" sz="2000" dirty="0" smtClean="0"/>
              <a:t>.</a:t>
            </a:r>
            <a:endParaRPr lang="es-ES" sz="2000" dirty="0"/>
          </a:p>
        </p:txBody>
      </p:sp>
    </p:spTree>
    <p:extLst>
      <p:ext uri="{BB962C8B-B14F-4D97-AF65-F5344CB8AC3E}">
        <p14:creationId xmlns:p14="http://schemas.microsoft.com/office/powerpoint/2010/main" val="3961097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548680"/>
            <a:ext cx="8229600" cy="5678091"/>
          </a:xfrm>
        </p:spPr>
        <p:txBody>
          <a:bodyPr>
            <a:normAutofit/>
          </a:bodyPr>
          <a:lstStyle/>
          <a:p>
            <a:r>
              <a:rPr lang="es-ES_tradnl" sz="2200" b="1" dirty="0" smtClean="0"/>
              <a:t>BAJA EN EL REGISTRO</a:t>
            </a:r>
          </a:p>
          <a:p>
            <a:r>
              <a:rPr lang="es-ES" dirty="0" smtClean="0"/>
              <a:t>En el mes de noviembre del año anterior.</a:t>
            </a:r>
          </a:p>
          <a:p>
            <a:r>
              <a:rPr lang="es-ES" dirty="0"/>
              <a:t>E</a:t>
            </a:r>
            <a:r>
              <a:rPr lang="es-ES" dirty="0" smtClean="0"/>
              <a:t>l grupo de entidades regulado en el capítulo IX del título IX de la Ley del Impuesto, </a:t>
            </a:r>
          </a:p>
          <a:p>
            <a:pPr lvl="1"/>
            <a:r>
              <a:rPr lang="es-ES" dirty="0" smtClean="0"/>
              <a:t>deberá ser presentada a la Administración tributaria por la entidad dominante </a:t>
            </a:r>
            <a:endParaRPr lang="es-ES" dirty="0"/>
          </a:p>
          <a:p>
            <a:pPr lvl="1"/>
            <a:r>
              <a:rPr lang="es-ES" dirty="0" smtClean="0"/>
              <a:t>habrá de referirse a la totalidad de las entidades del grupo que apliquen el régimen especial; deberá presentarse en el mes de diciembre anterior al inicio del año natural en que deba surtir efecto.</a:t>
            </a:r>
          </a:p>
          <a:p>
            <a:endParaRPr lang="gl-ES" dirty="0"/>
          </a:p>
        </p:txBody>
      </p:sp>
    </p:spTree>
    <p:extLst>
      <p:ext uri="{BB962C8B-B14F-4D97-AF65-F5344CB8AC3E}">
        <p14:creationId xmlns:p14="http://schemas.microsoft.com/office/powerpoint/2010/main" val="9663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577483"/>
          </a:xfrm>
        </p:spPr>
        <p:txBody>
          <a:bodyPr>
            <a:normAutofit/>
          </a:bodyPr>
          <a:lstStyle/>
          <a:p>
            <a:pPr algn="just"/>
            <a:r>
              <a:rPr lang="es-ES" b="1" dirty="0" smtClean="0"/>
              <a:t>EXCLUSIÓN:</a:t>
            </a:r>
          </a:p>
          <a:p>
            <a:pPr algn="just"/>
            <a:r>
              <a:rPr lang="es-ES" sz="2200" dirty="0" smtClean="0"/>
              <a:t>Incumplimiento de alguno de los requisitos</a:t>
            </a:r>
          </a:p>
          <a:p>
            <a:pPr algn="just"/>
            <a:r>
              <a:rPr lang="es-ES" sz="2200" dirty="0" smtClean="0"/>
              <a:t>Inexactitud o falsedad en la información censal.</a:t>
            </a:r>
          </a:p>
          <a:p>
            <a:pPr algn="just"/>
            <a:r>
              <a:rPr lang="es-ES" sz="2200" b="1" dirty="0" smtClean="0"/>
              <a:t>Consecuencias:</a:t>
            </a:r>
          </a:p>
          <a:p>
            <a:r>
              <a:rPr lang="es-ES" sz="2200" dirty="0" smtClean="0"/>
              <a:t>La exclusión del registro surtirá efectos desde el primer día del período de liquidación en el que se haya notificado el respectivo acuerdo.</a:t>
            </a:r>
          </a:p>
          <a:p>
            <a:r>
              <a:rPr lang="es-ES" sz="2200" b="1" dirty="0" smtClean="0"/>
              <a:t>La exclusión del registro determinará:</a:t>
            </a:r>
          </a:p>
          <a:p>
            <a:r>
              <a:rPr lang="es-ES" sz="2200" b="1" dirty="0" smtClean="0"/>
              <a:t> </a:t>
            </a:r>
            <a:r>
              <a:rPr lang="es-ES" sz="2200" dirty="0" smtClean="0"/>
              <a:t>la inadmisión de la solicitud de inscripción durante los tres años siguientes a la fecha de notificación de la resolución que acuerde la misma.</a:t>
            </a:r>
            <a:endParaRPr lang="gl-ES" sz="2200" dirty="0"/>
          </a:p>
        </p:txBody>
      </p:sp>
    </p:spTree>
    <p:extLst>
      <p:ext uri="{BB962C8B-B14F-4D97-AF65-F5344CB8AC3E}">
        <p14:creationId xmlns:p14="http://schemas.microsoft.com/office/powerpoint/2010/main" val="253510330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819</Words>
  <Application>Microsoft Office PowerPoint</Application>
  <PresentationFormat>Presentación en pantalla (4:3)</PresentationFormat>
  <Paragraphs>79</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REDEME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Casa</dc:creator>
  <cp:lastModifiedBy>Casa</cp:lastModifiedBy>
  <cp:revision>9</cp:revision>
  <dcterms:created xsi:type="dcterms:W3CDTF">2018-01-30T10:04:34Z</dcterms:created>
  <dcterms:modified xsi:type="dcterms:W3CDTF">2018-01-30T12:20:25Z</dcterms:modified>
</cp:coreProperties>
</file>