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61" r:id="rId5"/>
    <p:sldId id="262" r:id="rId6"/>
    <p:sldId id="275" r:id="rId7"/>
    <p:sldId id="277" r:id="rId8"/>
    <p:sldId id="264" r:id="rId9"/>
    <p:sldId id="265" r:id="rId10"/>
    <p:sldId id="263" r:id="rId11"/>
    <p:sldId id="266" r:id="rId12"/>
    <p:sldId id="282" r:id="rId13"/>
    <p:sldId id="283" r:id="rId14"/>
    <p:sldId id="267" r:id="rId15"/>
    <p:sldId id="276" r:id="rId16"/>
    <p:sldId id="268" r:id="rId17"/>
    <p:sldId id="269" r:id="rId18"/>
    <p:sldId id="271" r:id="rId19"/>
    <p:sldId id="270" r:id="rId20"/>
    <p:sldId id="272" r:id="rId21"/>
    <p:sldId id="278" r:id="rId22"/>
    <p:sldId id="273" r:id="rId23"/>
    <p:sldId id="280" r:id="rId24"/>
    <p:sldId id="281" r:id="rId25"/>
    <p:sldId id="279" r:id="rId26"/>
    <p:sldId id="274" r:id="rId27"/>
  </p:sldIdLst>
  <p:sldSz cx="9144000" cy="6858000" type="screen4x3"/>
  <p:notesSz cx="6858000" cy="9144000"/>
  <p:defaultTextStyle>
    <a:defPPr>
      <a:defRPr lang="gl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7" d="100"/>
          <a:sy n="107" d="100"/>
        </p:scale>
        <p:origin x="-68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4EE93-E890-4786-A1B9-5774AD582B8C}" type="datetimeFigureOut">
              <a:rPr lang="gl-ES" smtClean="0"/>
              <a:t>30/01/2018</a:t>
            </a:fld>
            <a:endParaRPr lang="gl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l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9A6DE8-EA20-401C-898B-7693161A95B9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500432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smtClean="0"/>
              <a:t>Hasta 3.000Después del gimnasio</a:t>
            </a:r>
            <a:r>
              <a:rPr lang="es-ES_tradnl" baseline="0" dirty="0" smtClean="0"/>
              <a:t> lavo la ropa en la lavandería, paso por la peluquería, toma el autobús para realizar la compra  y dejo el coche en el aparcamiento para ir al instituto de belleza. Ceno en un restaurante y voy a la discoteca.</a:t>
            </a:r>
            <a:endParaRPr lang="gl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9A6DE8-EA20-401C-898B-7693161A95B9}" type="slidenum">
              <a:rPr lang="gl-ES" smtClean="0"/>
              <a:t>14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873830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3F4C-6247-4531-9565-D783C4C4E233}" type="datetimeFigureOut">
              <a:rPr lang="gl-ES" smtClean="0"/>
              <a:t>30/01/2018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100A-618B-43AC-A2A5-B1E0DCCA0F3E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818911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3F4C-6247-4531-9565-D783C4C4E233}" type="datetimeFigureOut">
              <a:rPr lang="gl-ES" smtClean="0"/>
              <a:t>30/01/2018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100A-618B-43AC-A2A5-B1E0DCCA0F3E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206077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3F4C-6247-4531-9565-D783C4C4E233}" type="datetimeFigureOut">
              <a:rPr lang="gl-ES" smtClean="0"/>
              <a:t>30/01/2018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100A-618B-43AC-A2A5-B1E0DCCA0F3E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34991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3F4C-6247-4531-9565-D783C4C4E233}" type="datetimeFigureOut">
              <a:rPr lang="gl-ES" smtClean="0"/>
              <a:t>30/01/2018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100A-618B-43AC-A2A5-B1E0DCCA0F3E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04605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3F4C-6247-4531-9565-D783C4C4E233}" type="datetimeFigureOut">
              <a:rPr lang="gl-ES" smtClean="0"/>
              <a:t>30/01/2018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100A-618B-43AC-A2A5-B1E0DCCA0F3E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42220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3F4C-6247-4531-9565-D783C4C4E233}" type="datetimeFigureOut">
              <a:rPr lang="gl-ES" smtClean="0"/>
              <a:t>30/01/2018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100A-618B-43AC-A2A5-B1E0DCCA0F3E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452816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3F4C-6247-4531-9565-D783C4C4E233}" type="datetimeFigureOut">
              <a:rPr lang="gl-ES" smtClean="0"/>
              <a:t>30/01/2018</a:t>
            </a:fld>
            <a:endParaRPr lang="gl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100A-618B-43AC-A2A5-B1E0DCCA0F3E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97648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3F4C-6247-4531-9565-D783C4C4E233}" type="datetimeFigureOut">
              <a:rPr lang="gl-ES" smtClean="0"/>
              <a:t>30/01/2018</a:t>
            </a:fld>
            <a:endParaRPr lang="gl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100A-618B-43AC-A2A5-B1E0DCCA0F3E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91465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3F4C-6247-4531-9565-D783C4C4E233}" type="datetimeFigureOut">
              <a:rPr lang="gl-ES" smtClean="0"/>
              <a:t>30/01/2018</a:t>
            </a:fld>
            <a:endParaRPr lang="gl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100A-618B-43AC-A2A5-B1E0DCCA0F3E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711670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3F4C-6247-4531-9565-D783C4C4E233}" type="datetimeFigureOut">
              <a:rPr lang="gl-ES" smtClean="0"/>
              <a:t>30/01/2018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100A-618B-43AC-A2A5-B1E0DCCA0F3E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163340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gl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73F4C-6247-4531-9565-D783C4C4E233}" type="datetimeFigureOut">
              <a:rPr lang="gl-ES" smtClean="0"/>
              <a:t>30/01/2018</a:t>
            </a:fld>
            <a:endParaRPr lang="gl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gl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6100A-618B-43AC-A2A5-B1E0DCCA0F3E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273568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73F4C-6247-4531-9565-D783C4C4E233}" type="datetimeFigureOut">
              <a:rPr lang="gl-ES" smtClean="0"/>
              <a:t>30/01/2018</a:t>
            </a:fld>
            <a:endParaRPr lang="gl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gl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6100A-618B-43AC-A2A5-B1E0DCCA0F3E}" type="slidenum">
              <a:rPr lang="gl-ES" smtClean="0"/>
              <a:t>‹Nº›</a:t>
            </a:fld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186511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l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620688"/>
            <a:ext cx="6400800" cy="5018112"/>
          </a:xfrm>
        </p:spPr>
        <p:txBody>
          <a:bodyPr/>
          <a:lstStyle/>
          <a:p>
            <a:endParaRPr lang="es-ES_tradnl" dirty="0" smtClean="0"/>
          </a:p>
          <a:p>
            <a:endParaRPr lang="es-ES_tradnl" dirty="0"/>
          </a:p>
          <a:p>
            <a:r>
              <a:rPr lang="es-ES_tradnl" sz="6600" dirty="0" smtClean="0">
                <a:solidFill>
                  <a:srgbClr val="7030A0"/>
                </a:solidFill>
              </a:rPr>
              <a:t>FACTURAS</a:t>
            </a:r>
            <a:endParaRPr lang="gl-ES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4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sz="8000" b="1" dirty="0"/>
              <a:t>8</a:t>
            </a:r>
            <a:r>
              <a:rPr lang="es-ES" sz="8000" b="1" dirty="0" smtClean="0"/>
              <a:t>.OPERACIONES EXENTAS DE IVA PERO CON OBLIGACIÓN FACTURA.</a:t>
            </a:r>
          </a:p>
          <a:p>
            <a:pPr marL="0" indent="0">
              <a:buNone/>
            </a:pPr>
            <a:endParaRPr lang="es-ES" sz="8000" b="1" dirty="0" smtClean="0"/>
          </a:p>
          <a:p>
            <a:r>
              <a:rPr lang="es-ES" sz="8600" dirty="0" smtClean="0"/>
              <a:t>Hospitalización y asistencia sanitaria</a:t>
            </a:r>
          </a:p>
          <a:p>
            <a:r>
              <a:rPr lang="es-ES" sz="8600" dirty="0" smtClean="0"/>
              <a:t>Profesiones médicas o </a:t>
            </a:r>
            <a:r>
              <a:rPr lang="es-ES" sz="8600" dirty="0" smtClean="0"/>
              <a:t>sanitarias</a:t>
            </a:r>
            <a:endParaRPr lang="es-ES" sz="8600" dirty="0" smtClean="0"/>
          </a:p>
          <a:p>
            <a:r>
              <a:rPr lang="es-ES" sz="8600" dirty="0" smtClean="0"/>
              <a:t>Entregas sangre, plasma, fluidos</a:t>
            </a:r>
          </a:p>
          <a:p>
            <a:r>
              <a:rPr lang="es-ES" sz="8600" dirty="0" smtClean="0"/>
              <a:t>Estomatólogos, odontólogos, etc.</a:t>
            </a:r>
          </a:p>
          <a:p>
            <a:r>
              <a:rPr lang="es-ES" sz="8600" dirty="0" smtClean="0"/>
              <a:t>Ambulancias</a:t>
            </a:r>
          </a:p>
          <a:p>
            <a:r>
              <a:rPr lang="es-ES" sz="8600" dirty="0" smtClean="0"/>
              <a:t>Entregas de terrenos rústicos</a:t>
            </a:r>
          </a:p>
          <a:p>
            <a:r>
              <a:rPr lang="es-ES" sz="8600" dirty="0" smtClean="0"/>
              <a:t>Entregas de terrenos a Juntas de Compensación y las</a:t>
            </a:r>
          </a:p>
          <a:p>
            <a:r>
              <a:rPr lang="es-ES" sz="8600" dirty="0" smtClean="0"/>
              <a:t>adjudicaciones por las mismas</a:t>
            </a:r>
          </a:p>
          <a:p>
            <a:r>
              <a:rPr lang="es-ES" sz="8600" dirty="0" smtClean="0"/>
              <a:t>Segundas y ulteriores entregas de edificaciones</a:t>
            </a:r>
          </a:p>
          <a:p>
            <a:r>
              <a:rPr lang="es-ES" sz="8600" dirty="0" smtClean="0"/>
              <a:t>Entregas de bienes utilizados en operaciones exentas</a:t>
            </a:r>
          </a:p>
          <a:p>
            <a:r>
              <a:rPr lang="es-ES" sz="8600" dirty="0" smtClean="0"/>
              <a:t>Entregas de bienes adquiridos con exclusión del derecho  A DEDUCIRDEDUCIR.</a:t>
            </a:r>
            <a:endParaRPr lang="gl-ES" sz="8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58644"/>
            <a:ext cx="1781175" cy="15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2232248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440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es-ES_tradnl" sz="2000" b="1" dirty="0" smtClean="0"/>
              <a:t>9.PLAZO PARA EXPEDIR Y ENVIAR</a:t>
            </a:r>
            <a:r>
              <a:rPr lang="es-ES_tradnl" b="1" dirty="0" smtClean="0"/>
              <a:t>.</a:t>
            </a:r>
          </a:p>
          <a:p>
            <a:pPr algn="just"/>
            <a:r>
              <a:rPr lang="es-ES_tradnl" sz="2400" b="1" dirty="0" smtClean="0">
                <a:solidFill>
                  <a:srgbClr val="00B0F0"/>
                </a:solidFill>
              </a:rPr>
              <a:t>1.Si el destinatario no es empresario ni profesional:</a:t>
            </a:r>
          </a:p>
          <a:p>
            <a:pPr algn="just"/>
            <a:endParaRPr lang="es-ES_tradnl" sz="2400" b="1" dirty="0" smtClean="0">
              <a:solidFill>
                <a:srgbClr val="00B0F0"/>
              </a:solidFill>
            </a:endParaRPr>
          </a:p>
          <a:p>
            <a:pPr marL="0" indent="0" algn="just">
              <a:buNone/>
            </a:pPr>
            <a:r>
              <a:rPr lang="es-ES_tradnl" sz="2400" b="1" dirty="0"/>
              <a:t>	S</a:t>
            </a:r>
            <a:r>
              <a:rPr lang="es-ES_tradnl" sz="2400" b="1" dirty="0" smtClean="0"/>
              <a:t>e  expide y envía</a:t>
            </a:r>
            <a:r>
              <a:rPr lang="es-ES_tradnl" sz="2400" dirty="0" smtClean="0"/>
              <a:t>:</a:t>
            </a:r>
          </a:p>
          <a:p>
            <a:pPr marL="0" indent="0" algn="just">
              <a:buNone/>
            </a:pPr>
            <a:r>
              <a:rPr lang="es-ES_tradnl" sz="2400" dirty="0"/>
              <a:t>	</a:t>
            </a:r>
            <a:r>
              <a:rPr lang="es-ES_tradnl" sz="2400" dirty="0" smtClean="0"/>
              <a:t> en el acto de realizar la </a:t>
            </a:r>
            <a:r>
              <a:rPr lang="es-ES_tradnl" sz="2400" dirty="0" smtClean="0"/>
              <a:t>operación</a:t>
            </a:r>
            <a:endParaRPr lang="es-ES_tradnl" sz="2400" dirty="0" smtClean="0"/>
          </a:p>
          <a:p>
            <a:pPr marL="0" indent="0" algn="just">
              <a:buNone/>
            </a:pPr>
            <a:endParaRPr lang="es-ES_tradnl" sz="2400" dirty="0"/>
          </a:p>
          <a:p>
            <a:pPr marL="0" indent="0" algn="just">
              <a:buNone/>
            </a:pPr>
            <a:endParaRPr lang="es-ES_tradnl" sz="2400" dirty="0" smtClean="0"/>
          </a:p>
          <a:p>
            <a:pPr algn="just"/>
            <a:r>
              <a:rPr lang="es-ES_tradnl" sz="2400" b="1" dirty="0" smtClean="0">
                <a:solidFill>
                  <a:srgbClr val="00B0F0"/>
                </a:solidFill>
              </a:rPr>
              <a:t>2.Si el destinatario es empresario o profesional:</a:t>
            </a:r>
          </a:p>
          <a:p>
            <a:pPr algn="just"/>
            <a:endParaRPr lang="es-ES_tradnl" sz="2400" b="1" dirty="0" smtClean="0">
              <a:solidFill>
                <a:srgbClr val="00B0F0"/>
              </a:solidFill>
            </a:endParaRPr>
          </a:p>
          <a:p>
            <a:pPr marL="457200" lvl="1" indent="0" algn="just">
              <a:buNone/>
            </a:pPr>
            <a:r>
              <a:rPr lang="es-ES_tradnl" sz="2400" b="1" dirty="0" smtClean="0"/>
              <a:t>Se expide y se envía</a:t>
            </a:r>
            <a:r>
              <a:rPr lang="es-ES_tradnl" sz="2400" dirty="0" smtClean="0"/>
              <a:t>: </a:t>
            </a:r>
          </a:p>
          <a:p>
            <a:pPr marL="457200" lvl="1" indent="0" algn="just">
              <a:buNone/>
            </a:pPr>
            <a:r>
              <a:rPr lang="es-ES_tradnl" sz="2400" dirty="0" smtClean="0"/>
              <a:t>antes del 16 mes siguiente a devengo.</a:t>
            </a:r>
          </a:p>
        </p:txBody>
      </p:sp>
      <p:sp>
        <p:nvSpPr>
          <p:cNvPr id="2" name="AutoShape 2" descr="Resultado de imagen de CALENDARI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gl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7" y="1988840"/>
            <a:ext cx="2451518" cy="1403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632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endParaRPr lang="es-ES_tradnl" dirty="0" smtClean="0"/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 smtClean="0"/>
          </a:p>
          <a:p>
            <a:r>
              <a:rPr lang="es-ES_tradnl" dirty="0"/>
              <a:t> </a:t>
            </a:r>
            <a:r>
              <a:rPr lang="es-ES_tradnl" sz="4400" dirty="0" smtClean="0">
                <a:solidFill>
                  <a:srgbClr val="00B050"/>
                </a:solidFill>
              </a:rPr>
              <a:t>CLASES DE FACTURAS:</a:t>
            </a:r>
          </a:p>
          <a:p>
            <a:pPr marL="0" indent="0">
              <a:buNone/>
            </a:pPr>
            <a:endParaRPr lang="es-ES_tradnl" sz="4400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062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620688"/>
            <a:ext cx="8229600" cy="5544616"/>
          </a:xfrm>
        </p:spPr>
        <p:txBody>
          <a:bodyPr/>
          <a:lstStyle/>
          <a:p>
            <a:r>
              <a:rPr lang="es-ES_tradnl" dirty="0" smtClean="0"/>
              <a:t>1. FACTURA ORDINARIA:</a:t>
            </a:r>
          </a:p>
          <a:p>
            <a:endParaRPr lang="es-ES_tradnl" dirty="0"/>
          </a:p>
          <a:p>
            <a:r>
              <a:rPr lang="es-ES_tradnl" dirty="0"/>
              <a:t> </a:t>
            </a:r>
            <a:r>
              <a:rPr lang="es-ES_tradnl" dirty="0" smtClean="0"/>
              <a:t>con todos los requisitos de factura.</a:t>
            </a:r>
          </a:p>
        </p:txBody>
      </p:sp>
    </p:spTree>
    <p:extLst>
      <p:ext uri="{BB962C8B-B14F-4D97-AF65-F5344CB8AC3E}">
        <p14:creationId xmlns:p14="http://schemas.microsoft.com/office/powerpoint/2010/main" val="2467205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2460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_tradnl" sz="2600" b="1" dirty="0" smtClean="0"/>
              <a:t>2.FACTURA SIMPLIFICADA I</a:t>
            </a:r>
          </a:p>
          <a:p>
            <a:pPr algn="just"/>
            <a:r>
              <a:rPr lang="es-ES_tradnl" dirty="0" smtClean="0"/>
              <a:t>A  partir de enero de 2013 desaparecen los tiques y se puede emitir factura simplificada en los siguientes casos:</a:t>
            </a:r>
          </a:p>
          <a:p>
            <a:pPr algn="just"/>
            <a:r>
              <a:rPr lang="es-ES_tradnl" b="1" dirty="0" smtClean="0"/>
              <a:t>No superior </a:t>
            </a:r>
            <a:r>
              <a:rPr lang="es-ES_tradnl" b="1" dirty="0" smtClean="0">
                <a:solidFill>
                  <a:srgbClr val="FF0000"/>
                </a:solidFill>
              </a:rPr>
              <a:t>400 euros(IVA  </a:t>
            </a:r>
            <a:r>
              <a:rPr lang="es-ES_tradnl" b="1" dirty="0" smtClean="0"/>
              <a:t>incluido).</a:t>
            </a:r>
          </a:p>
          <a:p>
            <a:pPr algn="just"/>
            <a:r>
              <a:rPr lang="es-ES_tradnl" b="1" dirty="0" smtClean="0"/>
              <a:t>Cuando debe expedirse una rectificativa.</a:t>
            </a:r>
          </a:p>
          <a:p>
            <a:pPr algn="just"/>
            <a:r>
              <a:rPr lang="es-ES_tradnl" b="1" dirty="0" smtClean="0"/>
              <a:t>No superior a </a:t>
            </a:r>
            <a:r>
              <a:rPr lang="es-ES_tradnl" b="1" dirty="0" smtClean="0">
                <a:solidFill>
                  <a:srgbClr val="FF0000"/>
                </a:solidFill>
              </a:rPr>
              <a:t>3.000</a:t>
            </a:r>
            <a:r>
              <a:rPr lang="es-ES_tradnl" b="1" dirty="0" smtClean="0"/>
              <a:t> </a:t>
            </a:r>
            <a:r>
              <a:rPr lang="es-ES_tradnl" b="1" dirty="0" smtClean="0">
                <a:solidFill>
                  <a:srgbClr val="FF0000"/>
                </a:solidFill>
              </a:rPr>
              <a:t>euros(IVA </a:t>
            </a:r>
            <a:r>
              <a:rPr lang="es-ES_tradnl" b="1" dirty="0" smtClean="0"/>
              <a:t>incluido</a:t>
            </a:r>
            <a:r>
              <a:rPr lang="es-ES_tradnl" dirty="0" smtClean="0"/>
              <a:t>) para</a:t>
            </a:r>
          </a:p>
          <a:p>
            <a:pPr lvl="1" algn="just"/>
            <a:r>
              <a:rPr lang="es-ES_tradnl" dirty="0" smtClean="0"/>
              <a:t>Ventas al por menor</a:t>
            </a:r>
          </a:p>
          <a:p>
            <a:pPr lvl="1" algn="just"/>
            <a:r>
              <a:rPr lang="es-ES_tradnl" dirty="0" smtClean="0"/>
              <a:t>Venta o servicio de ambulancia o a domicilio del consumidor.</a:t>
            </a:r>
          </a:p>
          <a:p>
            <a:pPr lvl="1" algn="just"/>
            <a:r>
              <a:rPr lang="es-ES_tradnl" dirty="0" smtClean="0"/>
              <a:t>Transporte de personas y su equipaje.</a:t>
            </a:r>
          </a:p>
          <a:p>
            <a:pPr lvl="1" algn="just"/>
            <a:r>
              <a:rPr lang="es-ES_tradnl" dirty="0" smtClean="0"/>
              <a:t>Servicios de hostelería, restauración ,salas de baile y discotecas.</a:t>
            </a:r>
          </a:p>
          <a:p>
            <a:pPr lvl="1" algn="just"/>
            <a:r>
              <a:rPr lang="es-ES_tradnl" dirty="0" smtClean="0"/>
              <a:t>Servicios de peluquería, instituto de belleza, tintorería y lavandería.</a:t>
            </a:r>
          </a:p>
          <a:p>
            <a:pPr lvl="1" algn="just"/>
            <a:r>
              <a:rPr lang="es-ES_tradnl" dirty="0" smtClean="0"/>
              <a:t> Utilización de instalaciones deportivas, aparcamientos de vehículos y peaje.</a:t>
            </a:r>
          </a:p>
          <a:p>
            <a:pPr lvl="1" algn="just"/>
            <a:r>
              <a:rPr lang="es-ES_tradnl" dirty="0" smtClean="0"/>
              <a:t>Revelado de fotografía y estudios fotográficos.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4258347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000" b="1" dirty="0" smtClean="0"/>
              <a:t>.FACTURA SIMPLIFICADA II</a:t>
            </a:r>
          </a:p>
          <a:p>
            <a:pPr marL="0" indent="0">
              <a:buNone/>
            </a:pPr>
            <a:r>
              <a:rPr lang="es-ES_tradnl" sz="2000" b="1" dirty="0" smtClean="0"/>
              <a:t>No procede factura simplificada</a:t>
            </a:r>
          </a:p>
          <a:p>
            <a:endParaRPr lang="es-ES_tradnl" sz="2000" b="1" dirty="0"/>
          </a:p>
          <a:p>
            <a:pPr algn="just"/>
            <a:r>
              <a:rPr lang="es-ES_tradnl" sz="2800" dirty="0" smtClean="0"/>
              <a:t>Entregas intracomunitarias.</a:t>
            </a:r>
          </a:p>
          <a:p>
            <a:pPr algn="just"/>
            <a:r>
              <a:rPr lang="es-ES_tradnl" sz="2800" dirty="0" smtClean="0"/>
              <a:t>Adquisiciones intracomunitarias</a:t>
            </a:r>
          </a:p>
          <a:p>
            <a:pPr algn="just"/>
            <a:r>
              <a:rPr lang="es-ES_tradnl" sz="2800" dirty="0" smtClean="0"/>
              <a:t>Cuando el proveedor del bien o prestador del servicio no se encuentre establecido en territorio de aplicación de impuesto, el sujeto pasivo sea el destinatario para quien se realiza la operación sujeta al mismo y la factura sea expedida por este último(inversión del sujeto pasivo).</a:t>
            </a:r>
            <a:endParaRPr lang="gl-ES" sz="2800" dirty="0"/>
          </a:p>
        </p:txBody>
      </p:sp>
    </p:spTree>
    <p:extLst>
      <p:ext uri="{BB962C8B-B14F-4D97-AF65-F5344CB8AC3E}">
        <p14:creationId xmlns:p14="http://schemas.microsoft.com/office/powerpoint/2010/main" val="3733565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es-ES_tradnl" sz="2000" b="1" dirty="0" smtClean="0"/>
              <a:t>FACTURA SIMPLIFICADA III</a:t>
            </a:r>
          </a:p>
          <a:p>
            <a:r>
              <a:rPr lang="es-ES_tradnl" sz="1800" b="1" u="sng" dirty="0" smtClean="0"/>
              <a:t>CONTENIDO DE LA FACTURA SIMPLIFICADA</a:t>
            </a:r>
          </a:p>
          <a:p>
            <a:pPr algn="just"/>
            <a:r>
              <a:rPr lang="es-ES_tradnl" sz="2800" dirty="0" smtClean="0"/>
              <a:t>Nº y serie. La serie será correlativa.</a:t>
            </a:r>
          </a:p>
          <a:p>
            <a:pPr algn="just"/>
            <a:r>
              <a:rPr lang="es-ES_tradnl" sz="2800" dirty="0" smtClean="0"/>
              <a:t>Fecha y expedición.</a:t>
            </a:r>
          </a:p>
          <a:p>
            <a:pPr algn="just"/>
            <a:r>
              <a:rPr lang="es-ES_tradnl" sz="2800" dirty="0" smtClean="0"/>
              <a:t>Identificación del bien entregado o servicio prestado.</a:t>
            </a:r>
          </a:p>
          <a:p>
            <a:pPr algn="just"/>
            <a:r>
              <a:rPr lang="es-ES_tradnl" sz="2800" dirty="0" smtClean="0"/>
              <a:t>Tipo impositivo y la opcionalmente  la expresión </a:t>
            </a:r>
            <a:r>
              <a:rPr lang="es-ES_tradnl" sz="2800" dirty="0" err="1" smtClean="0"/>
              <a:t>Iva</a:t>
            </a:r>
            <a:r>
              <a:rPr lang="es-ES_tradnl" sz="2800" dirty="0" smtClean="0"/>
              <a:t> incluido.</a:t>
            </a:r>
          </a:p>
          <a:p>
            <a:pPr algn="just"/>
            <a:r>
              <a:rPr lang="es-ES_tradnl" sz="2800" dirty="0" smtClean="0"/>
              <a:t>Contraprestación total.</a:t>
            </a:r>
          </a:p>
          <a:p>
            <a:pPr algn="just"/>
            <a:r>
              <a:rPr lang="es-ES_tradnl" sz="2800" dirty="0" smtClean="0"/>
              <a:t>Si aplica criterio de caja del IVA, Régimen especial criterio de Caja.</a:t>
            </a:r>
            <a:endParaRPr lang="gl-ES" sz="2800" dirty="0"/>
          </a:p>
        </p:txBody>
      </p:sp>
    </p:spTree>
    <p:extLst>
      <p:ext uri="{BB962C8B-B14F-4D97-AF65-F5344CB8AC3E}">
        <p14:creationId xmlns:p14="http://schemas.microsoft.com/office/powerpoint/2010/main" val="3543618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678091"/>
          </a:xfrm>
        </p:spPr>
        <p:txBody>
          <a:bodyPr/>
          <a:lstStyle/>
          <a:p>
            <a:r>
              <a:rPr lang="es-ES_tradnl" sz="2000" b="1" dirty="0" smtClean="0"/>
              <a:t>CONTENIDO DE LA FACTURA SIMPLIFICADA IV</a:t>
            </a:r>
            <a:endParaRPr lang="es-ES_tradnl" sz="2400" dirty="0" smtClean="0"/>
          </a:p>
          <a:p>
            <a:pPr marL="0" indent="0" algn="just">
              <a:buNone/>
            </a:pPr>
            <a:r>
              <a:rPr lang="es-ES_tradnl" sz="2400" dirty="0" smtClean="0"/>
              <a:t>Cuando el destinatario de la operación </a:t>
            </a:r>
            <a:r>
              <a:rPr lang="es-ES_tradnl" sz="2400" b="1" dirty="0" smtClean="0"/>
              <a:t>sea un empresario, profesional que quiera deducir e impuesto, o un particular que exija factura</a:t>
            </a:r>
            <a:r>
              <a:rPr lang="es-ES_tradnl" sz="2400" dirty="0" smtClean="0"/>
              <a:t> para ejercer un derecho de naturaleza tributaria, la factura simplificada contendrá además:</a:t>
            </a:r>
          </a:p>
          <a:p>
            <a:pPr marL="0" indent="0" algn="just">
              <a:buNone/>
            </a:pPr>
            <a:endParaRPr lang="es-ES_tradnl" sz="2400" dirty="0" smtClean="0"/>
          </a:p>
          <a:p>
            <a:pPr lvl="1" algn="just"/>
            <a:r>
              <a:rPr lang="es-ES_tradnl" sz="2400" b="1" dirty="0" smtClean="0">
                <a:solidFill>
                  <a:srgbClr val="00B050"/>
                </a:solidFill>
              </a:rPr>
              <a:t>NIF Y DOMICILIO DEL DESTINATARIO</a:t>
            </a:r>
          </a:p>
          <a:p>
            <a:pPr lvl="1" algn="just"/>
            <a:r>
              <a:rPr lang="es-ES_tradnl" sz="2400" b="1" dirty="0" smtClean="0">
                <a:solidFill>
                  <a:srgbClr val="00B050"/>
                </a:solidFill>
              </a:rPr>
              <a:t>CUOTA REPERCUTIDA</a:t>
            </a:r>
            <a:endParaRPr lang="gl-E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75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Clr>
                <a:schemeClr val="accent2"/>
              </a:buClr>
              <a:buNone/>
              <a:defRPr/>
            </a:pPr>
            <a:r>
              <a:rPr lang="es-ES" sz="2800" b="1" dirty="0"/>
              <a:t>3</a:t>
            </a:r>
            <a:r>
              <a:rPr lang="es-ES" sz="2800" b="1" dirty="0" smtClean="0"/>
              <a:t>.FACTURAS RECTIFICTIVAS(ERRORES)</a:t>
            </a:r>
          </a:p>
          <a:p>
            <a:pPr marL="0" indent="0" algn="just">
              <a:buClr>
                <a:schemeClr val="accent2"/>
              </a:buClr>
              <a:buNone/>
              <a:defRPr/>
            </a:pPr>
            <a:r>
              <a:rPr lang="es-ES" dirty="0" smtClean="0"/>
              <a:t>Deberá </a:t>
            </a:r>
            <a:r>
              <a:rPr lang="es-ES" dirty="0"/>
              <a:t>expedirse una factura rectificativa en los casos en que la factura original no cumpla alguno de los requisitos que se establecen en los artículos 6 </a:t>
            </a:r>
            <a:r>
              <a:rPr lang="es-ES" dirty="0" err="1"/>
              <a:t>ó</a:t>
            </a:r>
            <a:r>
              <a:rPr lang="es-ES" dirty="0"/>
              <a:t> 7. </a:t>
            </a:r>
          </a:p>
          <a:p>
            <a:pPr algn="just">
              <a:buClr>
                <a:schemeClr val="accent2"/>
              </a:buClr>
              <a:defRPr/>
            </a:pPr>
            <a:endParaRPr lang="es-ES" dirty="0"/>
          </a:p>
          <a:p>
            <a:pPr marL="0" indent="0" algn="just">
              <a:buClr>
                <a:schemeClr val="accent2"/>
              </a:buClr>
              <a:buNone/>
              <a:defRPr/>
            </a:pPr>
            <a:r>
              <a:rPr lang="es-ES" dirty="0"/>
              <a:t>Igualmente, será obligatoria la expedición de una factura rectificativa en los casos en que las cuotas impositivas repercutidas se hubiesen determinado incorrectamente. </a:t>
            </a:r>
          </a:p>
          <a:p>
            <a:pPr algn="just">
              <a:buClr>
                <a:schemeClr val="accent2"/>
              </a:buClr>
              <a:defRPr/>
            </a:pPr>
            <a:endParaRPr lang="es-ES" dirty="0"/>
          </a:p>
          <a:p>
            <a:pPr marL="0" indent="0" algn="just">
              <a:buClr>
                <a:schemeClr val="accent2"/>
              </a:buClr>
              <a:buNone/>
              <a:defRPr/>
            </a:pPr>
            <a:r>
              <a:rPr lang="es-ES" dirty="0"/>
              <a:t>La factura rectificativa deberá cumplir los requisitos que se establecen en los artículos 6 </a:t>
            </a:r>
            <a:r>
              <a:rPr lang="es-ES" dirty="0" err="1"/>
              <a:t>ó</a:t>
            </a:r>
            <a:r>
              <a:rPr lang="es-ES" dirty="0"/>
              <a:t> 7, según </a:t>
            </a:r>
            <a:r>
              <a:rPr lang="es-ES" dirty="0" smtClean="0"/>
              <a:t>proceda2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3991387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4525963"/>
          </a:xfrm>
        </p:spPr>
        <p:txBody>
          <a:bodyPr>
            <a:normAutofit/>
          </a:bodyPr>
          <a:lstStyle/>
          <a:p>
            <a:pPr marL="92075" lvl="1" indent="0" algn="just">
              <a:buClr>
                <a:schemeClr val="accent2"/>
              </a:buClr>
              <a:buSzPct val="100000"/>
              <a:buNone/>
              <a:defRPr/>
            </a:pPr>
            <a:r>
              <a:rPr lang="es-ES" sz="2400" b="1" dirty="0" smtClean="0">
                <a:latin typeface="+mj-lt"/>
                <a:cs typeface="Arial" charset="0"/>
              </a:rPr>
              <a:t>4.FACTURAS RECAPITULATIVAS</a:t>
            </a:r>
          </a:p>
          <a:p>
            <a:pPr marL="92075" lvl="1" indent="0" algn="just">
              <a:buClr>
                <a:schemeClr val="accent2"/>
              </a:buClr>
              <a:buSzPct val="100000"/>
              <a:buNone/>
              <a:defRPr/>
            </a:pPr>
            <a:endParaRPr lang="es-ES" sz="2400" dirty="0">
              <a:latin typeface="Arial" charset="0"/>
              <a:cs typeface="Arial" charset="0"/>
            </a:endParaRPr>
          </a:p>
          <a:p>
            <a:pPr marL="92075" lvl="1" indent="0" algn="just">
              <a:buClr>
                <a:schemeClr val="accent2"/>
              </a:buClr>
              <a:buSzPct val="100000"/>
              <a:buNone/>
              <a:defRPr/>
            </a:pPr>
            <a:r>
              <a:rPr lang="es-ES" sz="2400" dirty="0" smtClean="0">
                <a:latin typeface="+mj-lt"/>
                <a:cs typeface="Arial" charset="0"/>
              </a:rPr>
              <a:t>Podrán </a:t>
            </a:r>
            <a:r>
              <a:rPr lang="es-ES" sz="2400" dirty="0">
                <a:latin typeface="+mj-lt"/>
                <a:cs typeface="Arial" charset="0"/>
              </a:rPr>
              <a:t>incluirse </a:t>
            </a:r>
            <a:r>
              <a:rPr lang="es-ES" sz="2400" u="sng" dirty="0">
                <a:latin typeface="+mj-lt"/>
                <a:cs typeface="Arial" charset="0"/>
              </a:rPr>
              <a:t>en una sola factura distintas operaciones</a:t>
            </a:r>
            <a:r>
              <a:rPr lang="es-ES" sz="2400" dirty="0">
                <a:latin typeface="+mj-lt"/>
                <a:cs typeface="Arial" charset="0"/>
              </a:rPr>
              <a:t> realizadas en distintas fechas para un mismo destinatario.</a:t>
            </a:r>
          </a:p>
          <a:p>
            <a:pPr marL="534988" lvl="1" indent="0" algn="just">
              <a:buClr>
                <a:schemeClr val="accent2"/>
              </a:buClr>
              <a:buSzPct val="100000"/>
              <a:buNone/>
              <a:defRPr/>
            </a:pPr>
            <a:r>
              <a:rPr lang="es-ES" sz="1800" dirty="0">
                <a:latin typeface="+mj-lt"/>
                <a:cs typeface="Arial" charset="0"/>
              </a:rPr>
              <a:t>Siempre que las mismas se hayan efectuado dentro de </a:t>
            </a:r>
            <a:r>
              <a:rPr lang="es-ES" sz="1800" dirty="0">
                <a:solidFill>
                  <a:srgbClr val="FF0000"/>
                </a:solidFill>
                <a:latin typeface="+mj-lt"/>
                <a:cs typeface="Arial" charset="0"/>
              </a:rPr>
              <a:t>un mismo mes natural</a:t>
            </a:r>
            <a:r>
              <a:rPr lang="es-ES" sz="1800" dirty="0">
                <a:latin typeface="+mj-lt"/>
                <a:cs typeface="Arial" charset="0"/>
              </a:rPr>
              <a:t>.</a:t>
            </a:r>
          </a:p>
          <a:p>
            <a:pPr marL="534988" lvl="1" indent="-260350" algn="just">
              <a:buClr>
                <a:schemeClr val="accent2"/>
              </a:buClr>
              <a:buSzPct val="100000"/>
              <a:buNone/>
              <a:defRPr/>
            </a:pPr>
            <a:endParaRPr lang="es-ES" sz="2000" dirty="0">
              <a:latin typeface="+mj-lt"/>
              <a:cs typeface="Arial" charset="0"/>
            </a:endParaRPr>
          </a:p>
          <a:p>
            <a:pPr marL="92075" lvl="1" indent="0" algn="just">
              <a:buClr>
                <a:schemeClr val="accent2"/>
              </a:buClr>
              <a:buSzPct val="100000"/>
              <a:buNone/>
              <a:defRPr/>
            </a:pPr>
            <a:r>
              <a:rPr lang="es-ES" sz="2400" dirty="0">
                <a:latin typeface="+mj-lt"/>
                <a:cs typeface="Arial" charset="0"/>
              </a:rPr>
              <a:t>Estas facturas deberán ser expedidas como máximo el </a:t>
            </a:r>
            <a:r>
              <a:rPr lang="es-ES" sz="2400" u="sng" dirty="0">
                <a:latin typeface="+mj-lt"/>
                <a:cs typeface="Arial" charset="0"/>
              </a:rPr>
              <a:t>último día del mes natural</a:t>
            </a:r>
            <a:r>
              <a:rPr lang="es-ES" sz="2400" dirty="0">
                <a:latin typeface="+mj-lt"/>
                <a:cs typeface="Arial" charset="0"/>
              </a:rPr>
              <a:t> en el que se hayan efectuado las operaciones que se documenten en ellas. </a:t>
            </a:r>
          </a:p>
          <a:p>
            <a:pPr marL="534988" lvl="1" indent="0" algn="just">
              <a:buClr>
                <a:schemeClr val="accent2"/>
              </a:buClr>
              <a:buSzPct val="100000"/>
              <a:buNone/>
              <a:defRPr/>
            </a:pPr>
            <a:r>
              <a:rPr lang="es-ES" sz="1800" dirty="0">
                <a:latin typeface="+mj-lt"/>
                <a:cs typeface="Arial" charset="0"/>
              </a:rPr>
              <a:t>C</a:t>
            </a:r>
            <a:r>
              <a:rPr lang="es-ES" sz="1800" dirty="0" smtClean="0">
                <a:latin typeface="+mj-lt"/>
                <a:cs typeface="Arial" charset="0"/>
              </a:rPr>
              <a:t>uando </a:t>
            </a:r>
            <a:r>
              <a:rPr lang="es-ES" sz="1800" dirty="0">
                <a:latin typeface="+mj-lt"/>
                <a:cs typeface="Arial" charset="0"/>
              </a:rPr>
              <a:t>el destinatario de estas sea un empresario o profesional que actúe como tal, la expedición deberá realizarse antes del día 16 del mes siguiente a aquel en el curso del cual se hayan realizado las operaciones. </a:t>
            </a:r>
            <a:r>
              <a:rPr lang="es-ES" sz="2000" dirty="0">
                <a:latin typeface="+mj-lt"/>
                <a:cs typeface="Arial" charset="0"/>
              </a:rPr>
              <a:t>	</a:t>
            </a:r>
          </a:p>
          <a:p>
            <a:pPr>
              <a:defRPr/>
            </a:pPr>
            <a:endParaRPr lang="es-ES" dirty="0">
              <a:latin typeface="+mj-lt"/>
            </a:endParaRPr>
          </a:p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2978895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_tradnl" dirty="0" smtClean="0">
                <a:solidFill>
                  <a:srgbClr val="FF0000"/>
                </a:solidFill>
              </a:rPr>
              <a:t> </a:t>
            </a:r>
            <a:r>
              <a:rPr lang="es-ES_tradnl" dirty="0">
                <a:solidFill>
                  <a:srgbClr val="FF0000"/>
                </a:solidFill>
              </a:rPr>
              <a:t>REGLAMENTO DE FACTURACIÓN</a:t>
            </a:r>
            <a:endParaRPr lang="es-E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sz="2400" dirty="0" smtClean="0"/>
              <a:t>  En vigor  desde 1 de enero de 2013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 </a:t>
            </a:r>
            <a:r>
              <a:rPr lang="es-ES" sz="5400" dirty="0" smtClean="0">
                <a:solidFill>
                  <a:srgbClr val="00B0F0"/>
                </a:solidFill>
              </a:rPr>
              <a:t>Real Decreto 1619/2012</a:t>
            </a:r>
            <a:endParaRPr lang="gl-ES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981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b="1" dirty="0" smtClean="0"/>
              <a:t>5.FACTURA </a:t>
            </a:r>
            <a:r>
              <a:rPr lang="es-ES_tradnl" sz="2400" b="1" dirty="0" smtClean="0"/>
              <a:t>ELECTRÓNICA</a:t>
            </a:r>
          </a:p>
          <a:p>
            <a:pPr marL="0" indent="0" algn="just">
              <a:buNone/>
            </a:pPr>
            <a:r>
              <a:rPr lang="es-ES_tradnl" sz="2400" dirty="0" smtClean="0">
                <a:latin typeface="+mj-lt"/>
              </a:rPr>
              <a:t>Reemplaza al papel y mismo valor legal con una determinada seguridad.</a:t>
            </a:r>
          </a:p>
          <a:p>
            <a:pPr marL="0" indent="0" algn="just">
              <a:buNone/>
            </a:pPr>
            <a:r>
              <a:rPr lang="es-ES_tradnl" sz="2400" dirty="0" smtClean="0">
                <a:latin typeface="+mj-lt"/>
              </a:rPr>
              <a:t>Se puede utilizar la firma electrónica avanzada y EDI .</a:t>
            </a:r>
          </a:p>
          <a:p>
            <a:pPr marL="0" indent="0" algn="just">
              <a:buNone/>
            </a:pPr>
            <a:r>
              <a:rPr lang="es-ES" sz="2400" dirty="0" smtClean="0">
                <a:latin typeface="+mj-lt"/>
                <a:cs typeface="Arial" charset="0"/>
              </a:rPr>
              <a:t>Se </a:t>
            </a:r>
            <a:r>
              <a:rPr lang="es-ES" sz="2400" dirty="0">
                <a:latin typeface="+mj-lt"/>
                <a:cs typeface="Arial" charset="0"/>
              </a:rPr>
              <a:t>entenderá por factura electrónica aquella factura que se ajuste a lo establecido y que haya sido expedida y recibida en formato electrónico</a:t>
            </a:r>
            <a:r>
              <a:rPr lang="es-ES" sz="2400" dirty="0" smtClean="0">
                <a:latin typeface="+mj-lt"/>
                <a:cs typeface="Arial" charset="0"/>
              </a:rPr>
              <a:t>.</a:t>
            </a:r>
            <a:endParaRPr lang="es-ES" sz="2400" dirty="0">
              <a:latin typeface="+mj-lt"/>
              <a:cs typeface="Arial" charset="0"/>
            </a:endParaRPr>
          </a:p>
          <a:p>
            <a:pPr marL="0" lvl="1" indent="0" algn="just">
              <a:buClr>
                <a:schemeClr val="accent2"/>
              </a:buClr>
              <a:buSzPct val="100000"/>
              <a:buNone/>
              <a:defRPr/>
            </a:pPr>
            <a:r>
              <a:rPr lang="es-ES" sz="2400" dirty="0" smtClean="0">
                <a:latin typeface="+mj-lt"/>
                <a:cs typeface="Arial" charset="0"/>
              </a:rPr>
              <a:t>Asimismo la expedición de la factura electrónica estará </a:t>
            </a:r>
            <a:r>
              <a:rPr lang="es-ES" sz="2400" u="sng" dirty="0" smtClean="0">
                <a:latin typeface="+mj-lt"/>
                <a:cs typeface="Arial" charset="0"/>
              </a:rPr>
              <a:t>condicionada a</a:t>
            </a:r>
            <a:r>
              <a:rPr lang="es-ES" sz="2400" dirty="0" smtClean="0">
                <a:latin typeface="+mj-lt"/>
                <a:cs typeface="Arial" charset="0"/>
              </a:rPr>
              <a:t> que su destinatario haya dado su </a:t>
            </a:r>
            <a:r>
              <a:rPr lang="es-ES" sz="2400" dirty="0" smtClean="0">
                <a:latin typeface="+mj-lt"/>
                <a:cs typeface="Arial" charset="0"/>
              </a:rPr>
              <a:t>consentimiento</a:t>
            </a:r>
          </a:p>
          <a:p>
            <a:pPr marL="0" lvl="1" indent="0" algn="just">
              <a:buClr>
                <a:schemeClr val="accent2"/>
              </a:buClr>
              <a:buSzPct val="100000"/>
              <a:buNone/>
              <a:defRPr/>
            </a:pPr>
            <a:endParaRPr lang="es-ES_tradnl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6673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620688"/>
            <a:ext cx="8373616" cy="5505475"/>
          </a:xfrm>
        </p:spPr>
        <p:txBody>
          <a:bodyPr/>
          <a:lstStyle/>
          <a:p>
            <a:pPr marL="0" indent="0">
              <a:buNone/>
            </a:pP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AUTENCIDAD E INTEGRIDAD DE LA FACTURA </a:t>
            </a:r>
            <a:r>
              <a:rPr lang="es-ES_tradnl" sz="2000" b="1" dirty="0" smtClean="0">
                <a:latin typeface="Arial" pitchFamily="34" charset="0"/>
                <a:cs typeface="Arial" pitchFamily="34" charset="0"/>
              </a:rPr>
              <a:t>ELECTRÓNICA(ART. 10)</a:t>
            </a:r>
            <a:endParaRPr lang="es-ES_tradnl" sz="2000" b="1" dirty="0" smtClean="0">
              <a:latin typeface="Arial" pitchFamily="34" charset="0"/>
              <a:cs typeface="Arial" pitchFamily="34" charset="0"/>
            </a:endParaRPr>
          </a:p>
          <a:p>
            <a:pPr marL="1588" lvl="1" indent="0" algn="just">
              <a:spcBef>
                <a:spcPts val="550"/>
              </a:spcBef>
              <a:buClr>
                <a:schemeClr val="accent2"/>
              </a:buClr>
              <a:buSzPct val="100000"/>
              <a:buNone/>
              <a:defRPr/>
            </a:pPr>
            <a:r>
              <a:rPr lang="es-ES" sz="2000" dirty="0" smtClean="0"/>
              <a:t>Formas </a:t>
            </a:r>
            <a:r>
              <a:rPr lang="es-ES" sz="2000" dirty="0"/>
              <a:t>de garantizar la autenticidad del origen y la integridad:</a:t>
            </a:r>
          </a:p>
          <a:p>
            <a:pPr marL="274638" lvl="1" indent="-273050" algn="just">
              <a:spcBef>
                <a:spcPts val="550"/>
              </a:spcBef>
              <a:buClr>
                <a:schemeClr val="accent2"/>
              </a:buClr>
              <a:buSzPct val="100000"/>
              <a:defRPr/>
            </a:pPr>
            <a:endParaRPr lang="es-ES" sz="2000" dirty="0"/>
          </a:p>
          <a:p>
            <a:pPr marL="274638" lvl="1" indent="0" algn="just">
              <a:spcBef>
                <a:spcPts val="550"/>
              </a:spcBef>
              <a:buClr>
                <a:schemeClr val="accent2"/>
              </a:buClr>
              <a:buSzPct val="100000"/>
              <a:buNone/>
              <a:defRPr/>
            </a:pPr>
            <a:r>
              <a:rPr lang="es-ES" sz="2000" dirty="0"/>
              <a:t>Mediante una firma electrónica avanzada de acuerdo con lo dispuesto en el artículo 2.2 de la Directiva 1999/93/CE del Parlamento Europeo.</a:t>
            </a:r>
          </a:p>
          <a:p>
            <a:pPr marL="534988" lvl="1" indent="-260350" algn="just">
              <a:spcBef>
                <a:spcPts val="550"/>
              </a:spcBef>
              <a:buClr>
                <a:schemeClr val="accent2"/>
              </a:buClr>
              <a:buSzPct val="100000"/>
              <a:defRPr/>
            </a:pPr>
            <a:endParaRPr lang="es-ES" sz="2000" dirty="0"/>
          </a:p>
          <a:p>
            <a:pPr marL="274638" lvl="1" indent="0" algn="just">
              <a:spcBef>
                <a:spcPts val="550"/>
              </a:spcBef>
              <a:buClr>
                <a:schemeClr val="accent2"/>
              </a:buClr>
              <a:buSzPct val="100000"/>
              <a:buNone/>
              <a:defRPr/>
            </a:pPr>
            <a:r>
              <a:rPr lang="es-ES" sz="2000" dirty="0"/>
              <a:t>Mediante un intercambio electrónico de datos (EDI) , tal y como se define en la Recomendación 94/820/CE de la Comisión.</a:t>
            </a:r>
          </a:p>
          <a:p>
            <a:pPr marL="534988" lvl="1" indent="-260350" algn="just">
              <a:spcBef>
                <a:spcPts val="550"/>
              </a:spcBef>
              <a:buClr>
                <a:schemeClr val="accent2"/>
              </a:buClr>
              <a:buSzPct val="100000"/>
              <a:defRPr/>
            </a:pPr>
            <a:endParaRPr lang="es-ES" sz="2000" dirty="0"/>
          </a:p>
          <a:p>
            <a:pPr marL="274638" lvl="1" indent="0" algn="just">
              <a:spcBef>
                <a:spcPts val="550"/>
              </a:spcBef>
              <a:buClr>
                <a:schemeClr val="accent2"/>
              </a:buClr>
              <a:buSzPct val="100000"/>
              <a:buNone/>
              <a:defRPr/>
            </a:pPr>
            <a:r>
              <a:rPr lang="es-ES" sz="2000" dirty="0"/>
              <a:t>Mediante otros medios que los interesados hayan comunicado a la Agencia Estatal de Administración Tributaria con carácter previo a su utilización y hayan sido validados por la misma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370368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 algn="just">
              <a:buSzPct val="100000"/>
              <a:buNone/>
              <a:defRPr/>
            </a:pPr>
            <a:r>
              <a:rPr lang="es-ES" sz="2400" b="1" dirty="0" smtClean="0">
                <a:latin typeface="Arial" charset="0"/>
                <a:cs typeface="Arial" charset="0"/>
              </a:rPr>
              <a:t>6.FACTURAS </a:t>
            </a:r>
            <a:r>
              <a:rPr lang="es-ES" sz="2400" b="1" dirty="0" smtClean="0">
                <a:latin typeface="Arial" charset="0"/>
                <a:cs typeface="Arial" charset="0"/>
              </a:rPr>
              <a:t>DUPLICADAS</a:t>
            </a:r>
          </a:p>
          <a:p>
            <a:pPr marL="0" indent="0" algn="just">
              <a:buSzPct val="100000"/>
              <a:buNone/>
              <a:defRPr/>
            </a:pPr>
            <a:r>
              <a:rPr lang="es-ES" sz="2400" dirty="0" smtClean="0">
                <a:latin typeface="Arial" charset="0"/>
                <a:cs typeface="Arial" charset="0"/>
              </a:rPr>
              <a:t>La expedición de ejemplares duplicados de los originales de las facturas </a:t>
            </a:r>
            <a:r>
              <a:rPr lang="es-ES" sz="2400" u="sng" dirty="0" smtClean="0">
                <a:latin typeface="Arial" charset="0"/>
                <a:cs typeface="Arial" charset="0"/>
              </a:rPr>
              <a:t>únicamente será admisible</a:t>
            </a:r>
            <a:r>
              <a:rPr lang="es-ES" sz="2400" dirty="0" smtClean="0">
                <a:latin typeface="Arial" charset="0"/>
                <a:cs typeface="Arial" charset="0"/>
              </a:rPr>
              <a:t> en los siguientes casos: </a:t>
            </a:r>
          </a:p>
          <a:p>
            <a:pPr marL="0" indent="0" algn="just">
              <a:buNone/>
              <a:defRPr/>
            </a:pPr>
            <a:endParaRPr lang="es-ES" sz="400" dirty="0" smtClean="0">
              <a:latin typeface="Arial" charset="0"/>
              <a:cs typeface="Arial" charset="0"/>
            </a:endParaRPr>
          </a:p>
          <a:p>
            <a:pPr marL="444500" lvl="1" indent="0" algn="just">
              <a:buClr>
                <a:schemeClr val="accent2"/>
              </a:buClr>
              <a:buSzPct val="100000"/>
              <a:buNone/>
              <a:defRPr/>
            </a:pPr>
            <a:r>
              <a:rPr lang="es-ES" sz="2200" dirty="0" smtClean="0">
                <a:latin typeface="Arial" charset="0"/>
                <a:cs typeface="Arial" charset="0"/>
              </a:rPr>
              <a:t>Cuando en una misma entrega de bienes o prestación de servicios concurriesen </a:t>
            </a:r>
            <a:r>
              <a:rPr lang="es-ES" sz="2200" u="sng" dirty="0" smtClean="0">
                <a:latin typeface="Arial" charset="0"/>
                <a:cs typeface="Arial" charset="0"/>
              </a:rPr>
              <a:t>varios destinatarios</a:t>
            </a:r>
            <a:r>
              <a:rPr lang="es-ES" sz="2200" dirty="0" smtClean="0">
                <a:latin typeface="Arial" charset="0"/>
                <a:cs typeface="Arial" charset="0"/>
              </a:rPr>
              <a:t>. 	</a:t>
            </a:r>
          </a:p>
          <a:p>
            <a:pPr marL="809625" lvl="1" indent="-365125" algn="just">
              <a:buClr>
                <a:schemeClr val="accent2"/>
              </a:buClr>
              <a:buSzPct val="100000"/>
              <a:buNone/>
              <a:defRPr/>
            </a:pPr>
            <a:endParaRPr lang="es-ES" sz="400" dirty="0" smtClean="0">
              <a:latin typeface="Arial" charset="0"/>
              <a:cs typeface="Arial" charset="0"/>
            </a:endParaRPr>
          </a:p>
          <a:p>
            <a:pPr marL="444500" lvl="1" indent="0" algn="just">
              <a:buClr>
                <a:schemeClr val="accent2"/>
              </a:buClr>
              <a:buSzPct val="100000"/>
              <a:buNone/>
              <a:defRPr/>
            </a:pPr>
            <a:r>
              <a:rPr lang="es-ES" sz="2200" dirty="0" smtClean="0">
                <a:latin typeface="Arial" charset="0"/>
                <a:cs typeface="Arial" charset="0"/>
              </a:rPr>
              <a:t>En los </a:t>
            </a:r>
            <a:r>
              <a:rPr lang="es-ES" sz="2200" u="sng" dirty="0" smtClean="0">
                <a:latin typeface="Arial" charset="0"/>
                <a:cs typeface="Arial" charset="0"/>
              </a:rPr>
              <a:t>supuestos de pérdida del original</a:t>
            </a:r>
            <a:r>
              <a:rPr lang="es-ES" sz="2200" dirty="0" smtClean="0">
                <a:latin typeface="Arial" charset="0"/>
                <a:cs typeface="Arial" charset="0"/>
              </a:rPr>
              <a:t> por cualquier causa.</a:t>
            </a:r>
          </a:p>
          <a:p>
            <a:pPr marL="534988" lvl="1" indent="-260350" algn="just">
              <a:buClr>
                <a:schemeClr val="accent2"/>
              </a:buClr>
              <a:buSzPct val="100000"/>
              <a:buNone/>
              <a:defRPr/>
            </a:pPr>
            <a:endParaRPr lang="es-ES" sz="2400" dirty="0" smtClean="0">
              <a:latin typeface="Arial" charset="0"/>
              <a:cs typeface="Arial" charset="0"/>
            </a:endParaRPr>
          </a:p>
          <a:p>
            <a:pPr marL="0" lvl="1" indent="0" algn="just">
              <a:buClr>
                <a:schemeClr val="accent2"/>
              </a:buClr>
              <a:buSzPct val="100000"/>
              <a:buNone/>
              <a:defRPr/>
            </a:pPr>
            <a:r>
              <a:rPr lang="es-ES" sz="2400" dirty="0" smtClean="0">
                <a:latin typeface="Arial" charset="0"/>
                <a:cs typeface="Arial" charset="0"/>
              </a:rPr>
              <a:t>En cada uno de los ejemplares duplicados deberá hacerse constar la expresión "duplicado". </a:t>
            </a:r>
            <a:r>
              <a:rPr lang="es-ES" dirty="0" smtClean="0"/>
              <a:t>	</a:t>
            </a:r>
          </a:p>
          <a:p>
            <a:pPr>
              <a:buNone/>
              <a:defRPr/>
            </a:pPr>
            <a:endParaRPr lang="es-ES" dirty="0" smtClean="0"/>
          </a:p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760017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 algn="just">
              <a:buClr>
                <a:schemeClr val="accent2"/>
              </a:buClr>
              <a:buNone/>
              <a:defRPr/>
            </a:pPr>
            <a:r>
              <a:rPr lang="es-ES_tradnl" sz="2000" b="1" dirty="0" smtClean="0"/>
              <a:t>RÉGIMEN ESPECIAL DE AGRICULTURA ,GANADERÍA Y PESCA.</a:t>
            </a:r>
          </a:p>
          <a:p>
            <a:pPr marL="0" indent="0" algn="just">
              <a:buClr>
                <a:schemeClr val="accent2"/>
              </a:buClr>
              <a:buNone/>
              <a:defRPr/>
            </a:pPr>
            <a:r>
              <a:rPr lang="es-ES_tradnl" sz="2000" dirty="0" smtClean="0"/>
              <a:t>Los </a:t>
            </a:r>
            <a:r>
              <a:rPr lang="es-ES_tradnl" sz="2000" dirty="0"/>
              <a:t>empresarios o profesionales que, deban efectuar el reintegro de las compensaciones al adquirir los bienes o servicios a personas acogidas al </a:t>
            </a:r>
            <a:r>
              <a:rPr lang="es-ES_tradnl" sz="2000" u="sng" dirty="0"/>
              <a:t>régimen especial </a:t>
            </a:r>
            <a:r>
              <a:rPr lang="es-ES_tradnl" sz="2000" dirty="0"/>
              <a:t>de la agricultura, ganadería y pesca, deberán expedir un recibo por dichas operaciones, en el que deberán constar los datos siguientes:</a:t>
            </a:r>
          </a:p>
          <a:p>
            <a:pPr marL="731838" lvl="1" indent="-274638" algn="just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s-ES_tradnl" sz="2000" dirty="0"/>
              <a:t>Serie y número. </a:t>
            </a:r>
          </a:p>
          <a:p>
            <a:pPr marL="731838" lvl="1" indent="-274638" algn="just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s-ES_tradnl" sz="2000" dirty="0"/>
              <a:t>Nombre y apellidos, o denominación social completa.</a:t>
            </a:r>
          </a:p>
          <a:p>
            <a:pPr marL="731838" lvl="1" indent="-274638" algn="just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s-ES_tradnl" sz="2000" dirty="0"/>
              <a:t>NIF y domicilio del obligado a su expedición y del titular de la explotación agrícola, ganadera, forestal o pesquera. </a:t>
            </a:r>
          </a:p>
          <a:p>
            <a:pPr marL="731838" lvl="1" indent="-274638" algn="just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s-ES_tradnl" sz="2000" dirty="0"/>
              <a:t>Descripción de los bienes o de los servicios prestados, así como el lugar y fecha de realización de la operación.</a:t>
            </a:r>
          </a:p>
          <a:p>
            <a:pPr marL="731838" lvl="1" indent="-274638" algn="just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s-ES_tradnl" sz="2000" dirty="0"/>
              <a:t>Precio de los bienes o servicios .</a:t>
            </a:r>
          </a:p>
          <a:p>
            <a:pPr marL="731838" lvl="1" indent="-274638" algn="just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s-ES_tradnl" sz="2000" dirty="0"/>
              <a:t>Porcentaje de compensación aplicado y el importe de la compensación.</a:t>
            </a:r>
          </a:p>
          <a:p>
            <a:pPr marL="731838" lvl="1" indent="-274638" algn="just">
              <a:buClr>
                <a:schemeClr val="accent2"/>
              </a:buClr>
              <a:buFont typeface="Wingdings" pitchFamily="2" charset="2"/>
              <a:buChar char="ü"/>
              <a:defRPr/>
            </a:pPr>
            <a:r>
              <a:rPr lang="es-ES_tradnl" sz="2000" dirty="0"/>
              <a:t>La firma del titular de la explotación agrícola, ganadera, forestal o pesquera</a:t>
            </a:r>
            <a:endParaRPr lang="gl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165618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60897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62500" lnSpcReduction="20000"/>
          </a:bodyPr>
          <a:lstStyle/>
          <a:p>
            <a:r>
              <a:rPr lang="es-ES_tradnl" b="1" dirty="0" smtClean="0">
                <a:latin typeface="Arial" pitchFamily="34" charset="0"/>
                <a:cs typeface="Arial" pitchFamily="34" charset="0"/>
              </a:rPr>
              <a:t>CONSERVACIÓN DE FACTURAS Y OTROS DOCUMENTOS</a:t>
            </a:r>
          </a:p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Artículo </a:t>
            </a:r>
            <a:r>
              <a:rPr lang="es-ES_tradnl" dirty="0">
                <a:latin typeface="Arial" pitchFamily="34" charset="0"/>
                <a:cs typeface="Arial" pitchFamily="34" charset="0"/>
              </a:rPr>
              <a:t>19. Obligación de conservación de facturas y otros 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documentos.</a:t>
            </a:r>
          </a:p>
          <a:p>
            <a:pPr algn="just">
              <a:defRPr/>
            </a:pPr>
            <a:r>
              <a:rPr lang="es-ES" sz="3600" dirty="0"/>
              <a:t>Los empresarios o profesionales deberán conservar, durante el plazo previsto en la Ley 58/2003, de 17 de diciembre, los siguientes documentos:</a:t>
            </a:r>
          </a:p>
          <a:p>
            <a:pPr marL="352425" indent="-352425" algn="just">
              <a:defRPr/>
            </a:pPr>
            <a:endParaRPr lang="es-ES" sz="3600" dirty="0"/>
          </a:p>
          <a:p>
            <a:pPr marL="352425" indent="-352425" algn="just">
              <a:buFont typeface="+mj-lt"/>
              <a:buAutoNum type="alphaLcParenR"/>
              <a:defRPr/>
            </a:pPr>
            <a:r>
              <a:rPr lang="es-ES" dirty="0"/>
              <a:t>Las facturas recibidas.</a:t>
            </a:r>
          </a:p>
          <a:p>
            <a:pPr marL="352425" indent="-352425" algn="just">
              <a:buFont typeface="+mj-lt"/>
              <a:buAutoNum type="alphaLcParenR"/>
              <a:defRPr/>
            </a:pPr>
            <a:endParaRPr lang="es-ES" sz="2000" dirty="0"/>
          </a:p>
          <a:p>
            <a:pPr marL="352425" indent="-352425" algn="just">
              <a:buFont typeface="+mj-lt"/>
              <a:buAutoNum type="alphaLcParenR"/>
              <a:defRPr/>
            </a:pPr>
            <a:r>
              <a:rPr lang="es-ES" dirty="0"/>
              <a:t>Las copias o matrices de las facturas expedidas.</a:t>
            </a:r>
          </a:p>
          <a:p>
            <a:pPr marL="352425" indent="-352425" algn="just">
              <a:buFont typeface="+mj-lt"/>
              <a:buAutoNum type="alphaLcParenR"/>
              <a:defRPr/>
            </a:pPr>
            <a:endParaRPr lang="es-ES" sz="2000" dirty="0"/>
          </a:p>
          <a:p>
            <a:pPr marL="352425" indent="-352425" algn="just">
              <a:buFont typeface="+mj-lt"/>
              <a:buAutoNum type="alphaLcParenR"/>
              <a:defRPr/>
            </a:pPr>
            <a:r>
              <a:rPr lang="es-ES" dirty="0"/>
              <a:t>Los justificantes contables</a:t>
            </a:r>
            <a:r>
              <a:rPr lang="es-ES" dirty="0" smtClean="0"/>
              <a:t>.</a:t>
            </a:r>
            <a:endParaRPr lang="es-ES" sz="2000" dirty="0"/>
          </a:p>
          <a:p>
            <a:pPr marL="352425" indent="-352425" algn="just">
              <a:defRPr/>
            </a:pPr>
            <a:r>
              <a:rPr lang="es-ES" dirty="0"/>
              <a:t>d)  Los recibos por las adquisiciones de bienes o servicios a personas acogidas al régimen especial de agricultura, ganadería y pesca</a:t>
            </a:r>
            <a:r>
              <a:rPr lang="es-ES" dirty="0" smtClean="0"/>
              <a:t>.</a:t>
            </a:r>
            <a:endParaRPr lang="es-ES" dirty="0"/>
          </a:p>
          <a:p>
            <a:pPr marL="352425" indent="-352425" algn="just">
              <a:defRPr/>
            </a:pPr>
            <a:r>
              <a:rPr lang="es-ES" dirty="0"/>
              <a:t>e) En el caso de las importaciones, el documente en el que conste la liquidación practicada por la Administración</a:t>
            </a:r>
            <a:r>
              <a:rPr lang="es-ES" dirty="0" smtClean="0"/>
              <a:t>.</a:t>
            </a:r>
          </a:p>
          <a:p>
            <a:pPr marL="352425" indent="-352425" algn="just">
              <a:defRPr/>
            </a:pPr>
            <a:r>
              <a:rPr lang="es-ES" dirty="0" smtClean="0"/>
              <a:t>Plazo de conservación: prescripción del impuesto o de la deducción.</a:t>
            </a:r>
          </a:p>
          <a:p>
            <a:pPr marL="352425" indent="-352425" algn="just">
              <a:defRPr/>
            </a:pPr>
            <a:endParaRPr lang="es-ES" dirty="0"/>
          </a:p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2661577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r>
              <a:rPr lang="es-ES_tradnl" sz="2200" b="1" dirty="0" smtClean="0">
                <a:latin typeface="Arial" pitchFamily="34" charset="0"/>
                <a:cs typeface="Arial" pitchFamily="34" charset="0"/>
              </a:rPr>
              <a:t>MONEDA Y LENGUA DE LAS FACTURAS</a:t>
            </a:r>
          </a:p>
          <a:p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Artículo </a:t>
            </a:r>
            <a:r>
              <a:rPr lang="es-ES_tradnl" sz="2000" dirty="0">
                <a:latin typeface="Arial" pitchFamily="34" charset="0"/>
                <a:cs typeface="Arial" pitchFamily="34" charset="0"/>
              </a:rPr>
              <a:t>12. Moneda y lengua en que se podrán expresar y expedir las </a:t>
            </a:r>
            <a:r>
              <a:rPr lang="es-ES_tradnl" sz="2000" dirty="0" smtClean="0">
                <a:latin typeface="Arial" pitchFamily="34" charset="0"/>
                <a:cs typeface="Arial" pitchFamily="34" charset="0"/>
              </a:rPr>
              <a:t>facturas</a:t>
            </a:r>
            <a:r>
              <a:rPr lang="es-ES_tradnl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>
              <a:buSzPct val="100000"/>
              <a:buNone/>
              <a:defRPr/>
            </a:pPr>
            <a:r>
              <a:rPr lang="es-ES" sz="2000" dirty="0">
                <a:solidFill>
                  <a:srgbClr val="FF0000"/>
                </a:solidFill>
                <a:latin typeface="Arial" charset="0"/>
                <a:cs typeface="Arial" charset="0"/>
              </a:rPr>
              <a:t>Moneda:</a:t>
            </a:r>
          </a:p>
          <a:p>
            <a:pPr>
              <a:buSzPct val="100000"/>
              <a:buNone/>
              <a:defRPr/>
            </a:pPr>
            <a:endParaRPr lang="es-ES" sz="400" dirty="0">
              <a:latin typeface="Arial" charset="0"/>
              <a:cs typeface="Arial" charset="0"/>
            </a:endParaRPr>
          </a:p>
          <a:p>
            <a:pPr marL="534988" lvl="1" indent="-260350" algn="just">
              <a:buClr>
                <a:schemeClr val="accent2"/>
              </a:buClr>
              <a:buSzPct val="100000"/>
              <a:buFont typeface="Wingdings" pitchFamily="2" charset="2"/>
              <a:buChar char="ü"/>
              <a:defRPr/>
            </a:pPr>
            <a:r>
              <a:rPr lang="es-ES" sz="2000" dirty="0">
                <a:latin typeface="Arial" charset="0"/>
                <a:cs typeface="Arial" charset="0"/>
              </a:rPr>
              <a:t>Cualquier moneda.</a:t>
            </a:r>
          </a:p>
          <a:p>
            <a:pPr marL="534988" lvl="1" indent="-260350" algn="just">
              <a:buClr>
                <a:schemeClr val="accent2"/>
              </a:buClr>
              <a:buSzPct val="100000"/>
              <a:buFont typeface="Wingdings" pitchFamily="2" charset="2"/>
              <a:buChar char="ü"/>
              <a:defRPr/>
            </a:pPr>
            <a:r>
              <a:rPr lang="es-ES" sz="2000" dirty="0">
                <a:latin typeface="Arial" charset="0"/>
                <a:cs typeface="Arial" charset="0"/>
              </a:rPr>
              <a:t>A condición de que el importe del Impuesto que, en su caso, se repercuta se exprese en euros, utilizando a tal efecto el tipo de cambio fijado por el Banco de España.</a:t>
            </a:r>
          </a:p>
          <a:p>
            <a:pPr>
              <a:buNone/>
              <a:defRPr/>
            </a:pPr>
            <a:endParaRPr lang="es-ES" sz="2000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SzPct val="100000"/>
              <a:buNone/>
              <a:defRPr/>
            </a:pPr>
            <a:r>
              <a:rPr lang="es-E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Lengua:</a:t>
            </a:r>
          </a:p>
          <a:p>
            <a:pPr>
              <a:buSzPct val="100000"/>
              <a:buNone/>
              <a:defRPr/>
            </a:pPr>
            <a:endParaRPr lang="es-ES" sz="400" dirty="0">
              <a:latin typeface="Arial" charset="0"/>
              <a:cs typeface="Arial" charset="0"/>
            </a:endParaRPr>
          </a:p>
          <a:p>
            <a:pPr marL="534988" lvl="1" indent="-260350" algn="just">
              <a:buClr>
                <a:schemeClr val="accent2"/>
              </a:buClr>
              <a:buSzPct val="100000"/>
              <a:buFont typeface="Wingdings" pitchFamily="2" charset="2"/>
              <a:buChar char="ü"/>
              <a:defRPr/>
            </a:pPr>
            <a:r>
              <a:rPr lang="es-ES" sz="2000" dirty="0">
                <a:latin typeface="Arial" charset="0"/>
                <a:cs typeface="Arial" charset="0"/>
              </a:rPr>
              <a:t>Cualquier lengua. </a:t>
            </a:r>
          </a:p>
          <a:p>
            <a:pPr marL="534988" lvl="1" indent="-260350" algn="just">
              <a:buClr>
                <a:schemeClr val="accent2"/>
              </a:buClr>
              <a:buSzPct val="100000"/>
              <a:buFont typeface="Wingdings" pitchFamily="2" charset="2"/>
              <a:buChar char="ü"/>
              <a:defRPr/>
            </a:pPr>
            <a:r>
              <a:rPr lang="es-ES" sz="2000" dirty="0">
                <a:latin typeface="Arial" charset="0"/>
                <a:cs typeface="Arial" charset="0"/>
              </a:rPr>
              <a:t>No obstante, la Administración tributaria podrá exigir su traducción a una de lenguas oficiales de España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4162132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Limitación de pagos en efectivo a 2.500 euros.</a:t>
            </a:r>
            <a:endParaRPr lang="gl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238" y="1836086"/>
            <a:ext cx="5401524" cy="405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784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2362" y="692696"/>
            <a:ext cx="8229600" cy="5390059"/>
          </a:xfrm>
        </p:spPr>
        <p:txBody>
          <a:bodyPr/>
          <a:lstStyle/>
          <a:p>
            <a:r>
              <a:rPr lang="es-ES_tradnl" sz="2400" b="1" dirty="0" smtClean="0"/>
              <a:t>1.OBLIGACIÓN DE FACTURAR</a:t>
            </a:r>
          </a:p>
          <a:p>
            <a:r>
              <a:rPr lang="es-ES_tradnl" dirty="0" smtClean="0"/>
              <a:t>Artículo  2</a:t>
            </a:r>
          </a:p>
          <a:p>
            <a:r>
              <a:rPr lang="es-ES_tradnl" dirty="0" smtClean="0"/>
              <a:t>EMPRESARIOS </a:t>
            </a:r>
          </a:p>
          <a:p>
            <a:r>
              <a:rPr lang="es-ES_tradnl" dirty="0" smtClean="0"/>
              <a:t>PROFESIONALES</a:t>
            </a:r>
            <a:endParaRPr lang="gl-ES" dirty="0"/>
          </a:p>
        </p:txBody>
      </p:sp>
      <p:sp>
        <p:nvSpPr>
          <p:cNvPr id="4" name="3 Rectángulo"/>
          <p:cNvSpPr/>
          <p:nvPr/>
        </p:nvSpPr>
        <p:spPr>
          <a:xfrm>
            <a:off x="4389488" y="1196752"/>
            <a:ext cx="3168352" cy="7920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OBLIGADOS A EMITIR FACTURA</a:t>
            </a:r>
            <a:endParaRPr lang="gl-ES" dirty="0"/>
          </a:p>
        </p:txBody>
      </p:sp>
      <p:sp>
        <p:nvSpPr>
          <p:cNvPr id="6" name="5 Rectángulo"/>
          <p:cNvSpPr/>
          <p:nvPr/>
        </p:nvSpPr>
        <p:spPr>
          <a:xfrm>
            <a:off x="4422013" y="2120769"/>
            <a:ext cx="2880320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POR ENTREGAS DE BIENES Y PRESTACIONES DE SERVICIOS</a:t>
            </a:r>
            <a:endParaRPr lang="gl-ES" dirty="0"/>
          </a:p>
        </p:txBody>
      </p:sp>
      <p:sp>
        <p:nvSpPr>
          <p:cNvPr id="7" name="6 Rectángulo"/>
          <p:cNvSpPr/>
          <p:nvPr/>
        </p:nvSpPr>
        <p:spPr>
          <a:xfrm>
            <a:off x="4432853" y="3052931"/>
            <a:ext cx="2842847" cy="9361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QUE REALICEN EN EL DESARROLLO DE SU ACTIVIDAD</a:t>
            </a:r>
            <a:endParaRPr lang="gl-ES" dirty="0"/>
          </a:p>
        </p:txBody>
      </p:sp>
      <p:sp>
        <p:nvSpPr>
          <p:cNvPr id="8" name="7 Elipse"/>
          <p:cNvSpPr/>
          <p:nvPr/>
        </p:nvSpPr>
        <p:spPr>
          <a:xfrm flipH="1">
            <a:off x="1547664" y="4149080"/>
            <a:ext cx="374441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A CONSERVAR COPIA DE LAS MISMA</a:t>
            </a:r>
            <a:endParaRPr lang="gl-ES" dirty="0"/>
          </a:p>
        </p:txBody>
      </p:sp>
      <p:sp>
        <p:nvSpPr>
          <p:cNvPr id="9" name="8 Rectángulo"/>
          <p:cNvSpPr/>
          <p:nvPr/>
        </p:nvSpPr>
        <p:spPr>
          <a:xfrm>
            <a:off x="1660588" y="5301209"/>
            <a:ext cx="3634935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TAMBIÉN SE EMITIRÁ FACTURA EN LOS PAGOS ANTICIPADOS</a:t>
            </a:r>
            <a:endParaRPr lang="gl-ES" dirty="0"/>
          </a:p>
        </p:txBody>
      </p:sp>
      <p:sp>
        <p:nvSpPr>
          <p:cNvPr id="10" name="9 Elipse"/>
          <p:cNvSpPr/>
          <p:nvPr/>
        </p:nvSpPr>
        <p:spPr>
          <a:xfrm>
            <a:off x="5508104" y="4077072"/>
            <a:ext cx="2952328" cy="165618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EXCEPTO EN ENTEGAS INTRACOMUNITARIAS  EXENTAS</a:t>
            </a:r>
            <a:endParaRPr lang="gl-ES" dirty="0"/>
          </a:p>
        </p:txBody>
      </p:sp>
      <p:sp>
        <p:nvSpPr>
          <p:cNvPr id="11" name="10 Abrir llave"/>
          <p:cNvSpPr/>
          <p:nvPr/>
        </p:nvSpPr>
        <p:spPr>
          <a:xfrm>
            <a:off x="3779912" y="1268760"/>
            <a:ext cx="216024" cy="26642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gl-ES"/>
          </a:p>
        </p:txBody>
      </p:sp>
    </p:spTree>
    <p:extLst>
      <p:ext uri="{BB962C8B-B14F-4D97-AF65-F5344CB8AC3E}">
        <p14:creationId xmlns:p14="http://schemas.microsoft.com/office/powerpoint/2010/main" val="340310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sz="4600" dirty="0" smtClean="0"/>
              <a:t>2. </a:t>
            </a:r>
            <a:r>
              <a:rPr lang="es-ES" sz="2900" b="1" dirty="0" smtClean="0"/>
              <a:t>SUPUESTOS DE FACTURA OBLIGATORIA</a:t>
            </a:r>
            <a:r>
              <a:rPr lang="es-ES" b="1" dirty="0" smtClean="0"/>
              <a:t>:</a:t>
            </a:r>
            <a:endParaRPr lang="es-ES" b="1" dirty="0"/>
          </a:p>
          <a:p>
            <a:pPr marL="0" indent="0" algn="just">
              <a:buNone/>
            </a:pPr>
            <a:r>
              <a:rPr lang="es-ES" dirty="0" smtClean="0"/>
              <a:t>1. Destinatario empresario o profesional.</a:t>
            </a:r>
          </a:p>
          <a:p>
            <a:pPr marL="0" indent="0" algn="just">
              <a:buNone/>
            </a:pPr>
            <a:r>
              <a:rPr lang="es-ES" dirty="0" smtClean="0"/>
              <a:t>2.Solicitud del destinatario para el ejercicio de cualquier derecho de naturaleza tributaria.</a:t>
            </a:r>
          </a:p>
          <a:p>
            <a:pPr marL="0" indent="0" algn="just">
              <a:buNone/>
            </a:pPr>
            <a:r>
              <a:rPr lang="es-ES" dirty="0" smtClean="0"/>
              <a:t>3. Entregas intracomunitarias de bienes y exportaciones exentas, salvo tiendas libres de impuestos.</a:t>
            </a:r>
          </a:p>
          <a:p>
            <a:pPr marL="0" indent="0" algn="just">
              <a:buNone/>
            </a:pPr>
            <a:r>
              <a:rPr lang="es-ES" dirty="0" smtClean="0"/>
              <a:t>4. Ventas a distancia y entregas de bienes objeto de Impuestos Especiales procedentes de otro estado miembro a España.</a:t>
            </a:r>
          </a:p>
          <a:p>
            <a:pPr marL="0" indent="0" algn="just">
              <a:buNone/>
            </a:pPr>
            <a:r>
              <a:rPr lang="es-ES" dirty="0" smtClean="0"/>
              <a:t>5. Entregas de bienes con instalación o montaje (Art. 68.Dos 2º LIVA)</a:t>
            </a:r>
            <a:endParaRPr lang="es-ES" dirty="0"/>
          </a:p>
          <a:p>
            <a:pPr marL="0" indent="0" algn="just">
              <a:buNone/>
            </a:pPr>
            <a:r>
              <a:rPr lang="es-ES" dirty="0" smtClean="0"/>
              <a:t>6.Destinatarias personas jurídicas no empresarios o profesionales</a:t>
            </a:r>
          </a:p>
          <a:p>
            <a:pPr marL="0" indent="0" algn="just">
              <a:buNone/>
            </a:pPr>
            <a:r>
              <a:rPr lang="es-ES" dirty="0" smtClean="0"/>
              <a:t>7. cuando los destinatarios sean las Administraciones públicas.</a:t>
            </a:r>
          </a:p>
          <a:p>
            <a:pPr marL="0" indent="0" algn="just">
              <a:buNone/>
            </a:pPr>
            <a:r>
              <a:rPr lang="es-ES" dirty="0" smtClean="0"/>
              <a:t>8. Siempre factura obligatoria para empresarios y profesionales en estimación directa(con independencia del R. de IVA).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NOTA REAGP. NO FACTURA PERO ES OBLIGATORIO RECIBO Y FIRMA</a:t>
            </a:r>
          </a:p>
          <a:p>
            <a:pPr marL="0" indent="0">
              <a:buNone/>
            </a:pPr>
            <a:endParaRPr lang="es-ES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755576" y="4725144"/>
            <a:ext cx="2664296" cy="5760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Recargo equivalencia en EO no factura</a:t>
            </a:r>
            <a:endParaRPr lang="gl-ES" dirty="0"/>
          </a:p>
        </p:txBody>
      </p:sp>
      <p:sp>
        <p:nvSpPr>
          <p:cNvPr id="5" name="4 Rectángulo"/>
          <p:cNvSpPr/>
          <p:nvPr/>
        </p:nvSpPr>
        <p:spPr>
          <a:xfrm>
            <a:off x="3635896" y="4725144"/>
            <a:ext cx="3888432" cy="5760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Recargo de equivalencia estimación directa  FACTURA OBLIGATORIA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247902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 fontScale="77500" lnSpcReduction="20000"/>
          </a:bodyPr>
          <a:lstStyle/>
          <a:p>
            <a:endParaRPr lang="es-ES" b="1" dirty="0" smtClean="0"/>
          </a:p>
          <a:p>
            <a:r>
              <a:rPr lang="es-ES" sz="2900" b="1" dirty="0" smtClean="0"/>
              <a:t>3.EXCEPCIONES A LA OBLIGACIÓN DE EXPEDIR FACTURA(ART. 3)</a:t>
            </a:r>
          </a:p>
          <a:p>
            <a:pPr algn="just"/>
            <a:r>
              <a:rPr lang="es-ES" b="1" dirty="0" smtClean="0"/>
              <a:t>R. Equivalencia </a:t>
            </a:r>
            <a:r>
              <a:rPr lang="es-ES" dirty="0" smtClean="0"/>
              <a:t>Solo si están en EO. Si están en estimación directa siempre factura. También factura entrega de inmuebles con renuncia).</a:t>
            </a:r>
          </a:p>
          <a:p>
            <a:pPr algn="just"/>
            <a:r>
              <a:rPr lang="es-ES" b="1" dirty="0" smtClean="0"/>
              <a:t>Simplificado IVA </a:t>
            </a:r>
            <a:r>
              <a:rPr lang="es-ES" dirty="0" smtClean="0"/>
              <a:t>,Salvo:</a:t>
            </a:r>
          </a:p>
          <a:p>
            <a:pPr marL="0" indent="0" algn="just">
              <a:buNone/>
            </a:pPr>
            <a:r>
              <a:rPr lang="es-ES" dirty="0"/>
              <a:t>	</a:t>
            </a:r>
            <a:r>
              <a:rPr lang="es-ES" dirty="0" smtClean="0"/>
              <a:t>En el supuesto de que las cuotas e determinen en 	función de los ingresos</a:t>
            </a:r>
          </a:p>
          <a:p>
            <a:pPr marL="0" indent="0" algn="just">
              <a:buNone/>
            </a:pPr>
            <a:r>
              <a:rPr lang="es-ES" dirty="0"/>
              <a:t>	</a:t>
            </a:r>
            <a:r>
              <a:rPr lang="es-ES" dirty="0" smtClean="0"/>
              <a:t>salvo transmisión de activos fijos </a:t>
            </a:r>
          </a:p>
          <a:p>
            <a:pPr marL="0" indent="0" algn="just">
              <a:buNone/>
            </a:pPr>
            <a:endParaRPr lang="es-ES" dirty="0"/>
          </a:p>
          <a:p>
            <a:pPr marL="0" indent="0" algn="just">
              <a:buNone/>
            </a:pP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	Autorización del Departamento de Gestión Tributaria.</a:t>
            </a:r>
          </a:p>
          <a:p>
            <a:pPr algn="just"/>
            <a:r>
              <a:rPr lang="es-ES" dirty="0" smtClean="0"/>
              <a:t>Operaciones exentas IVA. Excepto: hospitalización</a:t>
            </a:r>
          </a:p>
          <a:p>
            <a:pPr marL="0" indent="0" algn="just">
              <a:buNone/>
            </a:pPr>
            <a:r>
              <a:rPr lang="es-ES_tradnl" dirty="0" smtClean="0"/>
              <a:t>Y asistencia sanitaria….. CONTINUA EN PG.SIGUIENTE</a:t>
            </a:r>
            <a:endParaRPr lang="gl-ES" dirty="0"/>
          </a:p>
        </p:txBody>
      </p:sp>
      <p:sp>
        <p:nvSpPr>
          <p:cNvPr id="4" name="3 Rectángulo"/>
          <p:cNvSpPr/>
          <p:nvPr/>
        </p:nvSpPr>
        <p:spPr>
          <a:xfrm>
            <a:off x="1475656" y="3609762"/>
            <a:ext cx="4292362" cy="57606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En Estimación objetiva no factura obligatoria</a:t>
            </a:r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112721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s-ES_tradnl" sz="2000" b="1" dirty="0" smtClean="0"/>
              <a:t>4.AGRICULTORES</a:t>
            </a:r>
          </a:p>
          <a:p>
            <a:pPr algn="just"/>
            <a:r>
              <a:rPr lang="es-ES_tradnl" sz="2400" b="1" dirty="0" smtClean="0">
                <a:solidFill>
                  <a:srgbClr val="00B050"/>
                </a:solidFill>
              </a:rPr>
              <a:t>A)Estimación objetiva y REAGP</a:t>
            </a:r>
          </a:p>
          <a:p>
            <a:pPr lvl="1" algn="just"/>
            <a:r>
              <a:rPr lang="es-ES_tradnl" dirty="0" smtClean="0"/>
              <a:t>Factura(recibo) determinan el rendimiento en función de las ventas.</a:t>
            </a:r>
          </a:p>
          <a:p>
            <a:pPr algn="just"/>
            <a:r>
              <a:rPr lang="es-ES_tradnl" sz="2400" b="1" dirty="0" smtClean="0">
                <a:solidFill>
                  <a:srgbClr val="0070C0"/>
                </a:solidFill>
              </a:rPr>
              <a:t>B) Estimación objetiva y Simplificado</a:t>
            </a:r>
            <a:endParaRPr lang="es-ES_tradnl" sz="2400" b="1" dirty="0">
              <a:solidFill>
                <a:srgbClr val="0070C0"/>
              </a:solidFill>
            </a:endParaRPr>
          </a:p>
          <a:p>
            <a:pPr lvl="1" algn="just"/>
            <a:r>
              <a:rPr lang="es-ES_tradnl" dirty="0" smtClean="0"/>
              <a:t>Granjas de pollos, visones, conejos</a:t>
            </a:r>
            <a:endParaRPr lang="es-ES_tradnl" dirty="0"/>
          </a:p>
          <a:p>
            <a:pPr lvl="1" algn="just"/>
            <a:r>
              <a:rPr lang="es-ES_tradnl" dirty="0" smtClean="0"/>
              <a:t>Factura porque determinan el rendimiento en función de las ventas.</a:t>
            </a:r>
          </a:p>
          <a:p>
            <a:pPr algn="just"/>
            <a:r>
              <a:rPr lang="es-ES_tradnl" sz="2400" b="1" dirty="0" smtClean="0">
                <a:solidFill>
                  <a:schemeClr val="accent6">
                    <a:lumMod val="75000"/>
                  </a:schemeClr>
                </a:solidFill>
              </a:rPr>
              <a:t>C)En estimación Directa y Régimen Genera</a:t>
            </a:r>
            <a:r>
              <a:rPr lang="es-ES_tradnl" sz="2800" b="1" dirty="0" smtClean="0">
                <a:solidFill>
                  <a:schemeClr val="accent6">
                    <a:lumMod val="75000"/>
                  </a:schemeClr>
                </a:solidFill>
              </a:rPr>
              <a:t>l</a:t>
            </a:r>
            <a:r>
              <a:rPr lang="es-ES_tradnl" dirty="0" smtClean="0"/>
              <a:t>.</a:t>
            </a:r>
          </a:p>
          <a:p>
            <a:pPr lvl="1" algn="just"/>
            <a:r>
              <a:rPr lang="es-ES_tradnl" dirty="0" smtClean="0"/>
              <a:t>Siempre factura</a:t>
            </a:r>
          </a:p>
        </p:txBody>
      </p:sp>
    </p:spTree>
    <p:extLst>
      <p:ext uri="{BB962C8B-B14F-4D97-AF65-F5344CB8AC3E}">
        <p14:creationId xmlns:p14="http://schemas.microsoft.com/office/powerpoint/2010/main" val="4167811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5.CUMPLIMIENTO DE EXPEDIR FACTURA POR EL DETINATARIO O POR UN TERCERO.(ART.5)</a:t>
            </a:r>
          </a:p>
          <a:p>
            <a:r>
              <a:rPr lang="es-ES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s-ES" sz="2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equisitos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2425" lvl="1" algn="just">
              <a:spcBef>
                <a:spcPts val="550"/>
              </a:spcBef>
              <a:buClr>
                <a:schemeClr val="accent1"/>
              </a:buClr>
              <a:buSzPct val="70000"/>
              <a:defRPr/>
            </a:pPr>
            <a:endParaRPr lang="es-E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6713" lvl="1" indent="0" algn="just">
              <a:spcBef>
                <a:spcPts val="550"/>
              </a:spcBef>
              <a:buClr>
                <a:schemeClr val="accent2"/>
              </a:buClr>
              <a:buSzPct val="100000"/>
              <a:buNone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Deberá existir un acuerdo entre el empresario que realice dichas operaciones y destinatario de las mismas. </a:t>
            </a:r>
          </a:p>
          <a:p>
            <a:pPr marL="639763" lvl="1" indent="-273050" algn="just">
              <a:spcBef>
                <a:spcPts val="550"/>
              </a:spcBef>
              <a:buClr>
                <a:schemeClr val="accent2"/>
              </a:buClr>
              <a:buSzPct val="100000"/>
              <a:defRPr/>
            </a:pPr>
            <a:endParaRPr lang="es-E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6713" lvl="1" indent="0" algn="just">
              <a:spcBef>
                <a:spcPts val="550"/>
              </a:spcBef>
              <a:buClr>
                <a:schemeClr val="accent2"/>
              </a:buClr>
              <a:buSzPct val="100000"/>
              <a:buNone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Cada factura así expedida deberá ser objeto de un procedimiento de aceptación por parte del empresario o profesional. Este procedimiento se ajustará a lo que determinen las partes. </a:t>
            </a:r>
            <a:r>
              <a:rPr lang="es-E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639763" lvl="1" indent="-273050" algn="just">
              <a:spcBef>
                <a:spcPts val="550"/>
              </a:spcBef>
              <a:buClr>
                <a:schemeClr val="accent2"/>
              </a:buClr>
              <a:buSzPct val="100000"/>
              <a:defRPr/>
            </a:pPr>
            <a:endParaRPr lang="es-E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6713" lvl="1" indent="0" algn="just">
              <a:spcBef>
                <a:spcPts val="550"/>
              </a:spcBef>
              <a:buClr>
                <a:schemeClr val="accent2"/>
              </a:buClr>
              <a:buSzPct val="100000"/>
              <a:buNone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destinatario de las operaciones que proceda a la expedición deberá remitir una copia al empresario que las realizó.</a:t>
            </a:r>
          </a:p>
          <a:p>
            <a:pPr marL="639763" lvl="1" indent="-273050" algn="just">
              <a:spcBef>
                <a:spcPts val="550"/>
              </a:spcBef>
              <a:buClr>
                <a:schemeClr val="accent2"/>
              </a:buClr>
              <a:buSzPct val="100000"/>
              <a:defRPr/>
            </a:pPr>
            <a:endParaRPr lang="es-ES" sz="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6713" lvl="1" indent="0" algn="just">
              <a:spcBef>
                <a:spcPts val="550"/>
              </a:spcBef>
              <a:buClr>
                <a:schemeClr val="accent2"/>
              </a:buClr>
              <a:buSzPct val="100000"/>
              <a:buNone/>
              <a:defRPr/>
            </a:pP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Estas  facturas serán expedidas en nombre y por cuenta del empresario que haya realizado las operaciones que en ellas se documentan. </a:t>
            </a:r>
          </a:p>
          <a:p>
            <a:endParaRPr lang="gl-ES" dirty="0"/>
          </a:p>
        </p:txBody>
      </p:sp>
    </p:spTree>
    <p:extLst>
      <p:ext uri="{BB962C8B-B14F-4D97-AF65-F5344CB8AC3E}">
        <p14:creationId xmlns:p14="http://schemas.microsoft.com/office/powerpoint/2010/main" val="221777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endParaRPr lang="es-ES_tradnl" dirty="0" smtClean="0"/>
          </a:p>
          <a:p>
            <a:r>
              <a:rPr lang="es-ES_tradnl" sz="2200" b="1" dirty="0" smtClean="0"/>
              <a:t>6.CONTENIDO DE LAS FACTURAS.</a:t>
            </a:r>
          </a:p>
          <a:p>
            <a:r>
              <a:rPr lang="es-ES_tradnl" sz="2200" b="1" dirty="0" smtClean="0"/>
              <a:t>REQUISITOS:</a:t>
            </a:r>
            <a:endParaRPr lang="es-ES_tradnl" sz="2600" dirty="0" smtClean="0"/>
          </a:p>
          <a:p>
            <a:pPr algn="just"/>
            <a:r>
              <a:rPr lang="es-ES_tradnl" sz="2600" dirty="0" smtClean="0"/>
              <a:t>Numeración correlativa y en su caso serie.</a:t>
            </a:r>
          </a:p>
          <a:p>
            <a:pPr algn="just"/>
            <a:r>
              <a:rPr lang="es-ES_tradnl" sz="2600" dirty="0" smtClean="0"/>
              <a:t>Fecha de realización de las operaciones si es distinta a la de expedición.</a:t>
            </a:r>
          </a:p>
          <a:p>
            <a:pPr algn="just"/>
            <a:r>
              <a:rPr lang="es-ES" sz="2600" dirty="0" smtClean="0"/>
              <a:t>identificación de expedidor  y del destinatario(apellidos y nombre compelo o Razón social y domicilio.</a:t>
            </a:r>
          </a:p>
          <a:p>
            <a:pPr algn="just"/>
            <a:r>
              <a:rPr lang="es-ES" sz="2600" dirty="0" smtClean="0"/>
              <a:t>Descripción de la operación y datos necesarios </a:t>
            </a:r>
            <a:r>
              <a:rPr lang="es-ES" sz="2600" dirty="0"/>
              <a:t>p</a:t>
            </a:r>
            <a:r>
              <a:rPr lang="es-ES" sz="2600" dirty="0" smtClean="0"/>
              <a:t>ara determinar la Base imponible, tipo impositivo y cuota.</a:t>
            </a:r>
          </a:p>
          <a:p>
            <a:pPr marL="0" indent="0" algn="just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818927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s-ES" sz="2900" b="1" dirty="0"/>
              <a:t>7</a:t>
            </a:r>
            <a:r>
              <a:rPr lang="es-ES" sz="2900" b="1" dirty="0" smtClean="0"/>
              <a:t>.CONTENIDO DE LAS FACTURAS . CONTINUACIÓN</a:t>
            </a:r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En	las operaciones que estén exentas, </a:t>
            </a:r>
            <a:r>
              <a:rPr lang="es-ES" b="1" dirty="0" smtClean="0"/>
              <a:t>la norma que recoge la exención.</a:t>
            </a:r>
          </a:p>
          <a:p>
            <a:pPr algn="just"/>
            <a:endParaRPr lang="es-ES" b="1" dirty="0" smtClean="0"/>
          </a:p>
          <a:p>
            <a:pPr algn="just"/>
            <a:r>
              <a:rPr lang="es-ES" dirty="0" smtClean="0"/>
              <a:t>En las entregas de medios de transporte nuevos, </a:t>
            </a:r>
            <a:r>
              <a:rPr lang="es-ES" b="1" dirty="0" smtClean="0"/>
              <a:t>la fecha de </a:t>
            </a:r>
            <a:r>
              <a:rPr lang="es-ES" dirty="0" smtClean="0"/>
              <a:t>su primera puesta en servicio y las distancias recorridas u horas de navegación o vuelo realizadas hasta su entrega.</a:t>
            </a:r>
          </a:p>
          <a:p>
            <a:pPr algn="just"/>
            <a:r>
              <a:rPr lang="es-ES" dirty="0" smtClean="0"/>
              <a:t>• Cuando sea el adquirente o destinatario de la entrega o prestación quien expida la factura en lugar del proveedor o prestador, la mención “</a:t>
            </a:r>
            <a:r>
              <a:rPr lang="es-ES" b="1" dirty="0" smtClean="0"/>
              <a:t>facturación por destinatario</a:t>
            </a:r>
            <a:r>
              <a:rPr lang="es-ES" dirty="0" smtClean="0"/>
              <a:t>”.</a:t>
            </a:r>
          </a:p>
          <a:p>
            <a:pPr algn="just"/>
            <a:r>
              <a:rPr lang="es-ES" dirty="0" smtClean="0"/>
              <a:t> Cuando el sujeto pasivo del Impuesto sea el adquiriente o el destinatario de la operación, la mención </a:t>
            </a:r>
            <a:r>
              <a:rPr lang="es-ES" b="1" dirty="0" smtClean="0"/>
              <a:t>INVERSIÓN DEL SUJETO PASIVO.</a:t>
            </a:r>
          </a:p>
          <a:p>
            <a:pPr algn="just"/>
            <a:r>
              <a:rPr lang="es-ES" dirty="0" smtClean="0"/>
              <a:t>En el caso de aplicación de los siguientes regímenes especiales la mención: </a:t>
            </a:r>
            <a:r>
              <a:rPr lang="es-ES" b="1" dirty="0" smtClean="0"/>
              <a:t>régimen especial de bienes usados, de objetos de arte, de antigüedades y régimen especial criterio de caja”.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6452069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1587</Words>
  <Application>Microsoft Office PowerPoint</Application>
  <PresentationFormat>Presentación en pantalla (4:3)</PresentationFormat>
  <Paragraphs>211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2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Limitación de pagos en efectivo a 2.500 euros.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Casa</dc:creator>
  <cp:lastModifiedBy>Casa</cp:lastModifiedBy>
  <cp:revision>35</cp:revision>
  <dcterms:created xsi:type="dcterms:W3CDTF">2014-07-15T15:33:52Z</dcterms:created>
  <dcterms:modified xsi:type="dcterms:W3CDTF">2018-01-30T10:04:16Z</dcterms:modified>
</cp:coreProperties>
</file>