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97"/>
  </p:notesMasterIdLst>
  <p:sldIdLst>
    <p:sldId id="256" r:id="rId2"/>
    <p:sldId id="258" r:id="rId3"/>
    <p:sldId id="260" r:id="rId4"/>
    <p:sldId id="266" r:id="rId5"/>
    <p:sldId id="333" r:id="rId6"/>
    <p:sldId id="332" r:id="rId7"/>
    <p:sldId id="334" r:id="rId8"/>
    <p:sldId id="331" r:id="rId9"/>
    <p:sldId id="330" r:id="rId10"/>
    <p:sldId id="335" r:id="rId11"/>
    <p:sldId id="343" r:id="rId12"/>
    <p:sldId id="344" r:id="rId13"/>
    <p:sldId id="342" r:id="rId14"/>
    <p:sldId id="341" r:id="rId15"/>
    <p:sldId id="340" r:id="rId16"/>
    <p:sldId id="339" r:id="rId17"/>
    <p:sldId id="345" r:id="rId18"/>
    <p:sldId id="338" r:id="rId19"/>
    <p:sldId id="346" r:id="rId20"/>
    <p:sldId id="347" r:id="rId21"/>
    <p:sldId id="348" r:id="rId22"/>
    <p:sldId id="349" r:id="rId23"/>
    <p:sldId id="355" r:id="rId24"/>
    <p:sldId id="350" r:id="rId25"/>
    <p:sldId id="351" r:id="rId26"/>
    <p:sldId id="336" r:id="rId27"/>
    <p:sldId id="337" r:id="rId28"/>
    <p:sldId id="352" r:id="rId29"/>
    <p:sldId id="353" r:id="rId30"/>
    <p:sldId id="354" r:id="rId31"/>
    <p:sldId id="261" r:id="rId32"/>
    <p:sldId id="262" r:id="rId33"/>
    <p:sldId id="263" r:id="rId34"/>
    <p:sldId id="264" r:id="rId35"/>
    <p:sldId id="265" r:id="rId36"/>
    <p:sldId id="328" r:id="rId37"/>
    <p:sldId id="267" r:id="rId38"/>
    <p:sldId id="268" r:id="rId39"/>
    <p:sldId id="269" r:id="rId40"/>
    <p:sldId id="270" r:id="rId41"/>
    <p:sldId id="271" r:id="rId42"/>
    <p:sldId id="272" r:id="rId43"/>
    <p:sldId id="274" r:id="rId44"/>
    <p:sldId id="273" r:id="rId45"/>
    <p:sldId id="275" r:id="rId46"/>
    <p:sldId id="277" r:id="rId47"/>
    <p:sldId id="276" r:id="rId48"/>
    <p:sldId id="279" r:id="rId49"/>
    <p:sldId id="278" r:id="rId50"/>
    <p:sldId id="280" r:id="rId51"/>
    <p:sldId id="283" r:id="rId52"/>
    <p:sldId id="282" r:id="rId53"/>
    <p:sldId id="287" r:id="rId54"/>
    <p:sldId id="285" r:id="rId55"/>
    <p:sldId id="284" r:id="rId56"/>
    <p:sldId id="281" r:id="rId57"/>
    <p:sldId id="288" r:id="rId58"/>
    <p:sldId id="289" r:id="rId59"/>
    <p:sldId id="310" r:id="rId60"/>
    <p:sldId id="311" r:id="rId61"/>
    <p:sldId id="312" r:id="rId62"/>
    <p:sldId id="313" r:id="rId63"/>
    <p:sldId id="314" r:id="rId64"/>
    <p:sldId id="315" r:id="rId65"/>
    <p:sldId id="316" r:id="rId66"/>
    <p:sldId id="317" r:id="rId67"/>
    <p:sldId id="293" r:id="rId68"/>
    <p:sldId id="294" r:id="rId69"/>
    <p:sldId id="295" r:id="rId70"/>
    <p:sldId id="290" r:id="rId71"/>
    <p:sldId id="322" r:id="rId72"/>
    <p:sldId id="323" r:id="rId73"/>
    <p:sldId id="325" r:id="rId74"/>
    <p:sldId id="324" r:id="rId75"/>
    <p:sldId id="326" r:id="rId76"/>
    <p:sldId id="327" r:id="rId77"/>
    <p:sldId id="329" r:id="rId78"/>
    <p:sldId id="321" r:id="rId79"/>
    <p:sldId id="297" r:id="rId80"/>
    <p:sldId id="296" r:id="rId81"/>
    <p:sldId id="298" r:id="rId82"/>
    <p:sldId id="291" r:id="rId83"/>
    <p:sldId id="292" r:id="rId84"/>
    <p:sldId id="299" r:id="rId85"/>
    <p:sldId id="300" r:id="rId86"/>
    <p:sldId id="307" r:id="rId87"/>
    <p:sldId id="309" r:id="rId88"/>
    <p:sldId id="308" r:id="rId89"/>
    <p:sldId id="319" r:id="rId90"/>
    <p:sldId id="301" r:id="rId91"/>
    <p:sldId id="303" r:id="rId92"/>
    <p:sldId id="304" r:id="rId93"/>
    <p:sldId id="305" r:id="rId94"/>
    <p:sldId id="306" r:id="rId95"/>
    <p:sldId id="320" r:id="rId9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0000CC"/>
    <a:srgbClr val="000000"/>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4278BD-43BA-4517-957E-EF0BD706A271}" type="datetimeFigureOut">
              <a:rPr lang="es-ES" smtClean="0"/>
              <a:pPr/>
              <a:t>11/09/2017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C5A5FBC-3A4D-4978-AB3A-9DC2F5496E66}"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1C5A5FBC-3A4D-4978-AB3A-9DC2F5496E66}" type="slidenum">
              <a:rPr lang="es-ES" smtClean="0"/>
              <a:pPr/>
              <a:t>94</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E1F53AE2-4D00-4FB0-A686-53D9CDA01309}" type="datetimeFigureOut">
              <a:rPr lang="es-ES" smtClean="0"/>
              <a:pPr/>
              <a:t>11/09/2017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30AF751-5D20-4EF3-AB01-748695A6CA6A}"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1F53AE2-4D00-4FB0-A686-53D9CDA01309}" type="datetimeFigureOut">
              <a:rPr lang="es-ES" smtClean="0"/>
              <a:pPr/>
              <a:t>11/09/2017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30AF751-5D20-4EF3-AB01-748695A6CA6A}"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1F53AE2-4D00-4FB0-A686-53D9CDA01309}" type="datetimeFigureOut">
              <a:rPr lang="es-ES" smtClean="0"/>
              <a:pPr/>
              <a:t>11/09/2017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30AF751-5D20-4EF3-AB01-748695A6CA6A}"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E1F53AE2-4D00-4FB0-A686-53D9CDA01309}" type="datetimeFigureOut">
              <a:rPr lang="es-ES" smtClean="0"/>
              <a:pPr/>
              <a:t>11/09/2017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30AF751-5D20-4EF3-AB01-748695A6CA6A}"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1F53AE2-4D00-4FB0-A686-53D9CDA01309}" type="datetimeFigureOut">
              <a:rPr lang="es-ES" smtClean="0"/>
              <a:pPr/>
              <a:t>11/09/2017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730AF751-5D20-4EF3-AB01-748695A6CA6A}"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E1F53AE2-4D00-4FB0-A686-53D9CDA01309}" type="datetimeFigureOut">
              <a:rPr lang="es-ES" smtClean="0"/>
              <a:pPr/>
              <a:t>11/09/2017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30AF751-5D20-4EF3-AB01-748695A6CA6A}"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E1F53AE2-4D00-4FB0-A686-53D9CDA01309}" type="datetimeFigureOut">
              <a:rPr lang="es-ES" smtClean="0"/>
              <a:pPr/>
              <a:t>11/09/2017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730AF751-5D20-4EF3-AB01-748695A6CA6A}"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E1F53AE2-4D00-4FB0-A686-53D9CDA01309}" type="datetimeFigureOut">
              <a:rPr lang="es-ES" smtClean="0"/>
              <a:pPr/>
              <a:t>11/09/2017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730AF751-5D20-4EF3-AB01-748695A6CA6A}"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1F53AE2-4D00-4FB0-A686-53D9CDA01309}" type="datetimeFigureOut">
              <a:rPr lang="es-ES" smtClean="0"/>
              <a:pPr/>
              <a:t>11/09/2017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730AF751-5D20-4EF3-AB01-748695A6CA6A}"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1F53AE2-4D00-4FB0-A686-53D9CDA01309}" type="datetimeFigureOut">
              <a:rPr lang="es-ES" smtClean="0"/>
              <a:pPr/>
              <a:t>11/09/2017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30AF751-5D20-4EF3-AB01-748695A6CA6A}"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1F53AE2-4D00-4FB0-A686-53D9CDA01309}" type="datetimeFigureOut">
              <a:rPr lang="es-ES" smtClean="0"/>
              <a:pPr/>
              <a:t>11/09/2017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730AF751-5D20-4EF3-AB01-748695A6CA6A}"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53AE2-4D00-4FB0-A686-53D9CDA01309}" type="datetimeFigureOut">
              <a:rPr lang="es-ES" smtClean="0"/>
              <a:pPr/>
              <a:t>11/09/2017</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0AF751-5D20-4EF3-AB01-748695A6CA6A}"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www.google.es/url?sa=i&amp;rct=j&amp;q=&amp;esrc=s&amp;source=images&amp;cd=&amp;cad=rja&amp;uact=8&amp;ved=0ahUKEwij7qPc7evPAhUHXRQKHawABmsQjRwIBw&amp;url=http://jgv-instalaciones.es/instalacion-basica-aire-acondicionado/&amp;bvm=bv.136499718,d.d2s&amp;psig=AFQjCNFt6_yWx7kNZEhBbE1FX4zDKknReg&amp;ust=1477137843965752" TargetMode="External"/><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hyperlink" Target="http://www.google.es/url?sa=i&amp;rct=j&amp;q=&amp;esrc=s&amp;source=images&amp;cd=&amp;cad=rja&amp;uact=8&amp;ved=0ahUKEwjA4oP37evPAhUB1BoKHSehBYsQjRwIBw&amp;url=http://jgv-instalaciones.es/instalacion-basica-aire-acondicionado/&amp;bvm=bv.136499718,d.d2s&amp;psig=AFQjCNFt6_yWx7kNZEhBbE1FX4zDKknReg&amp;ust=1477137843965752" TargetMode="External"/></Relationships>
</file>

<file path=ppt/slides/_rels/slide87.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8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357166"/>
            <a:ext cx="9144000" cy="120032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3600" i="0" u="none" strike="noStrike" cap="none" normalizeH="0" baseline="0" dirty="0" smtClean="0">
                <a:ln>
                  <a:noFill/>
                </a:ln>
                <a:solidFill>
                  <a:schemeClr val="tx1"/>
                </a:solidFill>
                <a:effectLst/>
                <a:latin typeface="Berlin Sans FB" pitchFamily="34" charset="0"/>
                <a:ea typeface="Times New Roman" pitchFamily="18" charset="0"/>
                <a:cs typeface="Times New Roman" pitchFamily="18" charset="0"/>
              </a:rPr>
              <a:t>“SISTEMAS DE CLIMATIZACIÓN DEL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3600" i="0" u="none" strike="noStrike" cap="none" normalizeH="0" baseline="0" dirty="0" smtClean="0">
                <a:ln>
                  <a:noFill/>
                </a:ln>
                <a:solidFill>
                  <a:schemeClr val="tx1"/>
                </a:solidFill>
                <a:effectLst/>
                <a:latin typeface="Berlin Sans FB" pitchFamily="34" charset="0"/>
                <a:ea typeface="Times New Roman" pitchFamily="18" charset="0"/>
                <a:cs typeface="Times New Roman" pitchFamily="18" charset="0"/>
              </a:rPr>
              <a:t>AUTOMÓVIL”</a:t>
            </a:r>
            <a:endParaRPr kumimoji="0" lang="es-ES" sz="3600" i="0" u="none" strike="noStrike" cap="none" normalizeH="0" baseline="0" dirty="0" smtClean="0">
              <a:ln>
                <a:noFill/>
              </a:ln>
              <a:solidFill>
                <a:schemeClr val="tx1"/>
              </a:solidFill>
              <a:effectLst/>
              <a:latin typeface="Berlin Sans FB" pitchFamily="34" charset="0"/>
              <a:cs typeface="Arial" pitchFamily="34" charset="0"/>
            </a:endParaRPr>
          </a:p>
        </p:txBody>
      </p:sp>
      <p:sp>
        <p:nvSpPr>
          <p:cNvPr id="10" name="9 CuadroTexto"/>
          <p:cNvSpPr txBox="1"/>
          <p:nvPr/>
        </p:nvSpPr>
        <p:spPr>
          <a:xfrm>
            <a:off x="0" y="5380672"/>
            <a:ext cx="9144000" cy="1477328"/>
          </a:xfrm>
          <a:prstGeom prst="rect">
            <a:avLst/>
          </a:prstGeom>
          <a:noFill/>
        </p:spPr>
        <p:txBody>
          <a:bodyPr wrap="square" rtlCol="0">
            <a:spAutoFit/>
          </a:bodyPr>
          <a:lstStyle/>
          <a:p>
            <a:r>
              <a:rPr lang="es-ES" sz="3000" dirty="0" smtClean="0">
                <a:solidFill>
                  <a:schemeClr val="bg1"/>
                </a:solidFill>
                <a:latin typeface="Berlin Sans FB" pitchFamily="34" charset="0"/>
              </a:rPr>
              <a:t>E.S.  LAURO </a:t>
            </a:r>
            <a:r>
              <a:rPr lang="es-ES" sz="3000" dirty="0" smtClean="0">
                <a:latin typeface="Berlin Sans FB" pitchFamily="34" charset="0"/>
              </a:rPr>
              <a:t>C.I.F.P. Politécnico de Santiago</a:t>
            </a:r>
          </a:p>
          <a:p>
            <a:pPr algn="ctr"/>
            <a:r>
              <a:rPr lang="es-ES" sz="3000" dirty="0" smtClean="0">
                <a:latin typeface="Berlin Sans FB" pitchFamily="34" charset="0"/>
              </a:rPr>
              <a:t>Avda.  Rosalía de Castro nº133  15706 </a:t>
            </a:r>
          </a:p>
          <a:p>
            <a:pPr algn="ctr"/>
            <a:r>
              <a:rPr lang="es-ES" sz="3000" dirty="0" smtClean="0">
                <a:latin typeface="Berlin Sans FB" pitchFamily="34" charset="0"/>
              </a:rPr>
              <a:t>Santiago de Compostela. </a:t>
            </a:r>
            <a:endParaRPr lang="es-ES" sz="3000" dirty="0">
              <a:latin typeface="Berlin Sans FB" pitchFamily="34" charset="0"/>
            </a:endParaRPr>
          </a:p>
        </p:txBody>
      </p:sp>
      <p:pic>
        <p:nvPicPr>
          <p:cNvPr id="1026" name="Picture 2" descr="CIFP MONTE CONXO"/>
          <p:cNvPicPr>
            <a:picLocks noChangeAspect="1" noChangeArrowheads="1"/>
          </p:cNvPicPr>
          <p:nvPr/>
        </p:nvPicPr>
        <p:blipFill>
          <a:blip r:embed="rId2"/>
          <a:srcRect/>
          <a:stretch>
            <a:fillRect/>
          </a:stretch>
        </p:blipFill>
        <p:spPr bwMode="auto">
          <a:xfrm>
            <a:off x="1142975" y="1607330"/>
            <a:ext cx="6643735" cy="3557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285728"/>
            <a:ext cx="8929718" cy="1643074"/>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1">
              <a:spcBef>
                <a:spcPct val="0"/>
              </a:spcBef>
            </a:pPr>
            <a:endParaRPr lang="es-ES" altLang="es-ES" sz="3200" dirty="0" smtClean="0">
              <a:latin typeface="Berlin Sans FB" pitchFamily="34" charset="0"/>
            </a:endParaRPr>
          </a:p>
          <a:p>
            <a:pPr lvl="1" algn="just">
              <a:spcBef>
                <a:spcPct val="0"/>
              </a:spcBef>
            </a:pPr>
            <a:r>
              <a:rPr lang="es-ES" altLang="es-ES" sz="3200" dirty="0" smtClean="0">
                <a:latin typeface="Berlin Sans FB" pitchFamily="34" charset="0"/>
              </a:rPr>
              <a:t>R.D. 115/2017, de 17 de febrero. Comercialización, manipulación de GF. Equipos basados en GF.</a:t>
            </a:r>
          </a:p>
          <a:p>
            <a:pPr lvl="1" algn="just">
              <a:spcBef>
                <a:spcPct val="0"/>
              </a:spcBef>
            </a:pPr>
            <a:r>
              <a:rPr lang="es-ES" altLang="es-ES" sz="3200" dirty="0" smtClean="0">
                <a:latin typeface="Berlin Sans FB" pitchFamily="34" charset="0"/>
              </a:rPr>
              <a:t>Certificación de profesionales.</a:t>
            </a:r>
            <a:endParaRPr lang="es-ES" sz="3200" dirty="0" smtClean="0">
              <a:latin typeface="Berlin Sans FB" pitchFamily="34" charset="0"/>
            </a:endParaRPr>
          </a:p>
          <a:p>
            <a:pPr lvl="1">
              <a:spcBef>
                <a:spcPct val="0"/>
              </a:spcBef>
            </a:pPr>
            <a:r>
              <a:rPr lang="es-ES" altLang="es-ES" sz="3200" dirty="0" smtClean="0">
                <a:latin typeface="Berlin Sans FB" pitchFamily="34" charset="0"/>
              </a:rPr>
              <a:t> </a:t>
            </a:r>
            <a:endParaRPr kumimoji="0" lang="es-ES" altLang="es-ES" sz="3200" b="0" i="0" u="none" strike="noStrike" kern="1200" cap="none" spc="0" normalizeH="0" baseline="0" noProof="0" dirty="0" smtClean="0">
              <a:ln>
                <a:noFill/>
              </a:ln>
              <a:effectLst/>
              <a:uLnTx/>
              <a:uFillTx/>
              <a:latin typeface="Berlin Sans FB" pitchFamily="34" charset="0"/>
              <a:ea typeface="+mj-ea"/>
              <a:cs typeface="+mj-cs"/>
            </a:endParaRPr>
          </a:p>
        </p:txBody>
      </p:sp>
      <p:sp>
        <p:nvSpPr>
          <p:cNvPr id="84993" name="Rectangle 1"/>
          <p:cNvSpPr>
            <a:spLocks noChangeArrowheads="1"/>
          </p:cNvSpPr>
          <p:nvPr/>
        </p:nvSpPr>
        <p:spPr bwMode="auto">
          <a:xfrm>
            <a:off x="571472" y="2000240"/>
            <a:ext cx="321471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s-ES" sz="3000" i="1" u="none" strike="noStrike" cap="none" normalizeH="0" baseline="0" dirty="0" smtClean="0">
                <a:ln>
                  <a:noFill/>
                </a:ln>
                <a:solidFill>
                  <a:srgbClr val="0000CC"/>
                </a:solidFill>
                <a:effectLst/>
                <a:latin typeface="Berlin Sans FB" pitchFamily="34" charset="0"/>
                <a:ea typeface="Times New Roman" pitchFamily="18" charset="0"/>
                <a:cs typeface="Times New Roman" pitchFamily="18" charset="0"/>
              </a:rPr>
              <a:t>A</a:t>
            </a:r>
            <a:r>
              <a:rPr kumimoji="0" lang="es-ES" sz="3000" i="1" u="none" strike="noStrike" cap="none" normalizeH="0" baseline="0" dirty="0" smtClean="0" bmk="">
                <a:ln>
                  <a:noFill/>
                </a:ln>
                <a:solidFill>
                  <a:srgbClr val="0000CC"/>
                </a:solidFill>
                <a:effectLst/>
                <a:latin typeface="Berlin Sans FB" pitchFamily="34" charset="0"/>
                <a:ea typeface="Times New Roman" pitchFamily="18" charset="0"/>
                <a:cs typeface="Times New Roman" pitchFamily="18" charset="0"/>
              </a:rPr>
              <a:t>plicación.</a:t>
            </a:r>
            <a:r>
              <a:rPr kumimoji="0" lang="es-ES" sz="3000" i="1" u="none" strike="noStrike" cap="none" normalizeH="0" baseline="0" dirty="0" smtClean="0">
                <a:ln>
                  <a:noFill/>
                </a:ln>
                <a:solidFill>
                  <a:srgbClr val="0000CC"/>
                </a:solidFill>
                <a:effectLst/>
                <a:latin typeface="Berlin Sans FB" pitchFamily="34" charset="0"/>
                <a:ea typeface="Times New Roman" pitchFamily="18" charset="0"/>
                <a:cs typeface="Times New Roman" pitchFamily="18" charset="0"/>
              </a:rPr>
              <a:t> </a:t>
            </a:r>
            <a:endParaRPr kumimoji="0" lang="es-ES" sz="3000" i="1" u="none" strike="noStrike" cap="none" normalizeH="0" baseline="0" dirty="0" smtClean="0">
              <a:ln>
                <a:noFill/>
              </a:ln>
              <a:solidFill>
                <a:srgbClr val="0000CC"/>
              </a:solidFill>
              <a:effectLst/>
              <a:latin typeface="Berlin Sans FB" pitchFamily="34" charset="0"/>
              <a:cs typeface="Arial" pitchFamily="34" charset="0"/>
            </a:endParaRPr>
          </a:p>
        </p:txBody>
      </p:sp>
      <p:sp>
        <p:nvSpPr>
          <p:cNvPr id="84994" name="Rectangle 2"/>
          <p:cNvSpPr>
            <a:spLocks noChangeArrowheads="1"/>
          </p:cNvSpPr>
          <p:nvPr/>
        </p:nvSpPr>
        <p:spPr bwMode="auto">
          <a:xfrm>
            <a:off x="357158" y="2643182"/>
            <a:ext cx="8429684"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14400" lvl="1" indent="-457200" algn="just" fontAlgn="base">
              <a:spcBef>
                <a:spcPct val="0"/>
              </a:spcBef>
              <a:spcAft>
                <a:spcPts val="600"/>
              </a:spcAft>
              <a:buFont typeface="Wingdings" pitchFamily="2" charset="2"/>
              <a:buChar char="v"/>
            </a:pP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A los distribuidores de gases </a:t>
            </a:r>
            <a:r>
              <a:rPr kumimoji="0" lang="es-ES" sz="2800" b="0" i="0" u="none" strike="noStrike" cap="none" normalizeH="0" baseline="0" dirty="0" err="1" smtClean="0">
                <a:ln>
                  <a:noFill/>
                </a:ln>
                <a:solidFill>
                  <a:schemeClr val="tx1"/>
                </a:solidFill>
                <a:effectLst/>
                <a:latin typeface="Berlin Sans FB" pitchFamily="34" charset="0"/>
                <a:ea typeface="Calibri" pitchFamily="34" charset="0"/>
                <a:cs typeface="Times New Roman" pitchFamily="18" charset="0"/>
              </a:rPr>
              <a:t>fluorados</a:t>
            </a: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 y de equipos y productos basados en ellos. </a:t>
            </a:r>
          </a:p>
          <a:p>
            <a:pPr marL="914400" lvl="1" indent="-457200" algn="just" fontAlgn="base">
              <a:spcBef>
                <a:spcPct val="0"/>
              </a:spcBef>
              <a:spcAft>
                <a:spcPts val="600"/>
              </a:spcAft>
              <a:buFont typeface="Wingdings" pitchFamily="2" charset="2"/>
              <a:buChar char="v"/>
            </a:pPr>
            <a:r>
              <a:rPr lang="es-ES" sz="2800" dirty="0" smtClean="0">
                <a:latin typeface="Berlin Sans FB" pitchFamily="34" charset="0"/>
                <a:ea typeface="Calibri" pitchFamily="34" charset="0"/>
                <a:cs typeface="Times New Roman" pitchFamily="18" charset="0"/>
              </a:rPr>
              <a:t> A</a:t>
            </a: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l</a:t>
            </a:r>
            <a:r>
              <a:rPr kumimoji="0" lang="es-ES" sz="28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a:t>
            </a: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personal que realice ciertas actividades relacionadas con estos gases.</a:t>
            </a:r>
          </a:p>
          <a:p>
            <a:pPr marL="914400" lvl="1" indent="-457200" algn="just" fontAlgn="base">
              <a:spcBef>
                <a:spcPct val="0"/>
              </a:spcBef>
              <a:spcAft>
                <a:spcPts val="600"/>
              </a:spcAft>
              <a:buFont typeface="Wingdings" pitchFamily="2" charset="2"/>
              <a:buChar char="v"/>
            </a:pPr>
            <a:r>
              <a:rPr lang="es-ES" sz="2800" dirty="0" smtClean="0">
                <a:latin typeface="Berlin Sans FB" pitchFamily="34" charset="0"/>
                <a:ea typeface="Calibri" pitchFamily="34" charset="0"/>
                <a:cs typeface="Times New Roman" pitchFamily="18" charset="0"/>
              </a:rPr>
              <a:t> A</a:t>
            </a: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 los titulares de los distintos tipos de instalaciones.</a:t>
            </a:r>
          </a:p>
          <a:p>
            <a:pPr marL="914400" lvl="1" indent="-457200" algn="just" fontAlgn="base">
              <a:spcBef>
                <a:spcPct val="0"/>
              </a:spcBef>
              <a:spcAft>
                <a:spcPts val="600"/>
              </a:spcAft>
              <a:buFont typeface="Wingdings" pitchFamily="2" charset="2"/>
              <a:buChar char="v"/>
            </a:pPr>
            <a:r>
              <a:rPr lang="es-ES" sz="2800" dirty="0" smtClean="0">
                <a:latin typeface="Berlin Sans FB" pitchFamily="34" charset="0"/>
                <a:ea typeface="Calibri" pitchFamily="34" charset="0"/>
                <a:cs typeface="Times New Roman" pitchFamily="18" charset="0"/>
              </a:rPr>
              <a:t>A </a:t>
            </a: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los comercializadores. </a:t>
            </a:r>
          </a:p>
          <a:p>
            <a:pPr marL="914400" lvl="1" indent="-457200" algn="just" fontAlgn="base">
              <a:spcBef>
                <a:spcPct val="0"/>
              </a:spcBef>
              <a:spcAft>
                <a:spcPts val="600"/>
              </a:spcAft>
              <a:buFont typeface="Wingdings" pitchFamily="2" charset="2"/>
              <a:buChar char="v"/>
            </a:pP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 A las empresas instaladoras y mantenedoras.</a:t>
            </a:r>
            <a:endParaRPr kumimoji="0" lang="es-ES" sz="2800" b="0" i="0" u="none" strike="noStrike" cap="none" normalizeH="0" baseline="0" dirty="0" smtClean="0">
              <a:ln>
                <a:noFill/>
              </a:ln>
              <a:solidFill>
                <a:schemeClr val="tx1"/>
              </a:solidFill>
              <a:effectLst/>
              <a:latin typeface="Berlin Sans FB"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285728"/>
            <a:ext cx="8929718" cy="1643074"/>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1">
              <a:spcBef>
                <a:spcPct val="0"/>
              </a:spcBef>
            </a:pPr>
            <a:endParaRPr lang="es-ES" altLang="es-ES" sz="3200" dirty="0" smtClean="0">
              <a:latin typeface="Berlin Sans FB" pitchFamily="34" charset="0"/>
            </a:endParaRPr>
          </a:p>
          <a:p>
            <a:pPr lvl="1" algn="just">
              <a:spcBef>
                <a:spcPct val="0"/>
              </a:spcBef>
            </a:pPr>
            <a:r>
              <a:rPr lang="es-ES" altLang="es-ES" sz="3200" dirty="0" smtClean="0">
                <a:latin typeface="Berlin Sans FB" pitchFamily="34" charset="0"/>
              </a:rPr>
              <a:t>R.D. 115/2017, de 17 de febrero. Comercialización, manipulación de GF. Equipos basados en GF. Certificación de profesionales.</a:t>
            </a:r>
            <a:endParaRPr lang="es-ES" sz="3200" dirty="0" smtClean="0">
              <a:latin typeface="Berlin Sans FB" pitchFamily="34" charset="0"/>
            </a:endParaRPr>
          </a:p>
          <a:p>
            <a:pPr lvl="1">
              <a:spcBef>
                <a:spcPct val="0"/>
              </a:spcBef>
            </a:pPr>
            <a:r>
              <a:rPr lang="es-ES" altLang="es-ES" sz="3200" dirty="0" smtClean="0">
                <a:latin typeface="Berlin Sans FB" pitchFamily="34" charset="0"/>
              </a:rPr>
              <a:t> </a:t>
            </a:r>
            <a:endParaRPr kumimoji="0" lang="es-ES" altLang="es-ES" sz="3200" b="0" i="0" u="none" strike="noStrike" kern="1200" cap="none" spc="0" normalizeH="0" baseline="0" noProof="0" dirty="0" smtClean="0">
              <a:ln>
                <a:noFill/>
              </a:ln>
              <a:effectLst/>
              <a:uLnTx/>
              <a:uFillTx/>
              <a:latin typeface="Berlin Sans FB" pitchFamily="34" charset="0"/>
              <a:ea typeface="+mj-ea"/>
              <a:cs typeface="+mj-cs"/>
            </a:endParaRPr>
          </a:p>
        </p:txBody>
      </p:sp>
      <p:sp>
        <p:nvSpPr>
          <p:cNvPr id="3" name="2 Rectángulo"/>
          <p:cNvSpPr/>
          <p:nvPr/>
        </p:nvSpPr>
        <p:spPr>
          <a:xfrm>
            <a:off x="500034" y="2000240"/>
            <a:ext cx="8286808" cy="1015663"/>
          </a:xfrm>
          <a:prstGeom prst="rect">
            <a:avLst/>
          </a:prstGeom>
        </p:spPr>
        <p:txBody>
          <a:bodyPr wrap="square">
            <a:spAutoFit/>
          </a:bodyPr>
          <a:lstStyle/>
          <a:p>
            <a:r>
              <a:rPr lang="es-ES" sz="3000" i="1" dirty="0" smtClean="0">
                <a:solidFill>
                  <a:srgbClr val="0000CC"/>
                </a:solidFill>
                <a:latin typeface="Berlin Sans FB" pitchFamily="34" charset="0"/>
              </a:rPr>
              <a:t>Aspectos relevantes del RD. 115/2017, en relación con el anterior RD. 795/2010.</a:t>
            </a:r>
            <a:endParaRPr lang="es-ES" sz="3000" i="1" dirty="0">
              <a:solidFill>
                <a:srgbClr val="0000CC"/>
              </a:solidFill>
              <a:latin typeface="Berlin Sans FB" pitchFamily="34" charset="0"/>
            </a:endParaRPr>
          </a:p>
        </p:txBody>
      </p:sp>
      <p:sp>
        <p:nvSpPr>
          <p:cNvPr id="92161" name="Rectangle 1"/>
          <p:cNvSpPr>
            <a:spLocks noChangeArrowheads="1"/>
          </p:cNvSpPr>
          <p:nvPr/>
        </p:nvSpPr>
        <p:spPr bwMode="auto">
          <a:xfrm>
            <a:off x="428596" y="3071810"/>
            <a:ext cx="861907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2400"/>
              </a:spcAft>
              <a:buClrTx/>
              <a:buSzTx/>
              <a:buFontTx/>
              <a:buNone/>
              <a:tabLst/>
            </a:pPr>
            <a:r>
              <a:rPr kumimoji="0" lang="es-ES" sz="2800" i="1" u="sng" strike="noStrike" cap="none" normalizeH="0" baseline="0" dirty="0" smtClean="0">
                <a:ln>
                  <a:noFill/>
                </a:ln>
                <a:solidFill>
                  <a:srgbClr val="0000CC"/>
                </a:solidFill>
                <a:effectLst/>
                <a:latin typeface="Berlin Sans FB" pitchFamily="34" charset="0"/>
                <a:ea typeface="Calibri" pitchFamily="34" charset="0"/>
                <a:cs typeface="Times New Roman" pitchFamily="18" charset="0"/>
              </a:rPr>
              <a:t>Artículo 2.</a:t>
            </a:r>
            <a:r>
              <a:rPr kumimoji="0" lang="es-ES" sz="2800" i="1" u="none" strike="noStrike" cap="none" normalizeH="0" baseline="0" dirty="0" smtClean="0">
                <a:ln>
                  <a:noFill/>
                </a:ln>
                <a:solidFill>
                  <a:srgbClr val="0000CC"/>
                </a:solidFill>
                <a:effectLst/>
                <a:latin typeface="Berlin Sans FB" pitchFamily="34" charset="0"/>
                <a:ea typeface="Calibri" pitchFamily="34" charset="0"/>
                <a:cs typeface="Times New Roman" pitchFamily="18" charset="0"/>
              </a:rPr>
              <a:t> Definiciones.</a:t>
            </a:r>
            <a:endParaRPr kumimoji="0" lang="es-ES" sz="2800" i="1" u="none" strike="noStrike" cap="none" normalizeH="0" baseline="0" dirty="0" smtClean="0">
              <a:ln>
                <a:noFill/>
              </a:ln>
              <a:solidFill>
                <a:srgbClr val="0000CC"/>
              </a:solidFill>
              <a:effectLst/>
              <a:latin typeface="Berlin Sans FB"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En la definición de empresas habilitadas se incluyen las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contempladas en la anterior normativa y aquellas</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facultadas para la instalación y el mantenimiento de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instaladores eléctricos de alta tensión. </a:t>
            </a:r>
            <a:endParaRPr kumimoji="0" lang="es-ES" sz="2800" b="0" i="0" u="none" strike="noStrike" cap="none" normalizeH="0" baseline="0" dirty="0" smtClean="0">
              <a:ln>
                <a:noFill/>
              </a:ln>
              <a:solidFill>
                <a:schemeClr val="tx1"/>
              </a:solidFill>
              <a:effectLst/>
              <a:latin typeface="Berlin Sans FB"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285728"/>
            <a:ext cx="8929718" cy="1643074"/>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1">
              <a:spcBef>
                <a:spcPct val="0"/>
              </a:spcBef>
            </a:pPr>
            <a:endParaRPr lang="es-ES" altLang="es-ES" sz="3200" dirty="0" smtClean="0">
              <a:latin typeface="Berlin Sans FB" pitchFamily="34" charset="0"/>
            </a:endParaRPr>
          </a:p>
          <a:p>
            <a:pPr lvl="1" algn="just">
              <a:spcBef>
                <a:spcPct val="0"/>
              </a:spcBef>
            </a:pPr>
            <a:r>
              <a:rPr lang="es-ES" altLang="es-ES" sz="3200" dirty="0" smtClean="0">
                <a:latin typeface="Berlin Sans FB" pitchFamily="34" charset="0"/>
              </a:rPr>
              <a:t>R.D. 115/2017, de 17 de febrero. Comercialización, manipulación de GF. Equipos basados en GF. Certificación de profesionales.</a:t>
            </a:r>
            <a:endParaRPr lang="es-ES" sz="3200" dirty="0" smtClean="0">
              <a:latin typeface="Berlin Sans FB" pitchFamily="34" charset="0"/>
            </a:endParaRPr>
          </a:p>
          <a:p>
            <a:pPr lvl="1">
              <a:spcBef>
                <a:spcPct val="0"/>
              </a:spcBef>
            </a:pPr>
            <a:r>
              <a:rPr lang="es-ES" altLang="es-ES" sz="3200" dirty="0" smtClean="0">
                <a:latin typeface="Berlin Sans FB" pitchFamily="34" charset="0"/>
              </a:rPr>
              <a:t> </a:t>
            </a:r>
            <a:endParaRPr kumimoji="0" lang="es-ES" altLang="es-ES" sz="3200" b="0" i="0" u="none" strike="noStrike" kern="1200" cap="none" spc="0" normalizeH="0" baseline="0" noProof="0" dirty="0" smtClean="0">
              <a:ln>
                <a:noFill/>
              </a:ln>
              <a:effectLst/>
              <a:uLnTx/>
              <a:uFillTx/>
              <a:latin typeface="Berlin Sans FB" pitchFamily="34" charset="0"/>
              <a:ea typeface="+mj-ea"/>
              <a:cs typeface="+mj-cs"/>
            </a:endParaRPr>
          </a:p>
        </p:txBody>
      </p:sp>
      <p:sp>
        <p:nvSpPr>
          <p:cNvPr id="3" name="2 Rectángulo"/>
          <p:cNvSpPr/>
          <p:nvPr/>
        </p:nvSpPr>
        <p:spPr>
          <a:xfrm>
            <a:off x="500034" y="2000240"/>
            <a:ext cx="8286808" cy="1015663"/>
          </a:xfrm>
          <a:prstGeom prst="rect">
            <a:avLst/>
          </a:prstGeom>
        </p:spPr>
        <p:txBody>
          <a:bodyPr wrap="square">
            <a:spAutoFit/>
          </a:bodyPr>
          <a:lstStyle/>
          <a:p>
            <a:r>
              <a:rPr lang="es-ES" sz="3000" i="1" dirty="0" smtClean="0">
                <a:solidFill>
                  <a:srgbClr val="0000CC"/>
                </a:solidFill>
                <a:latin typeface="Berlin Sans FB" pitchFamily="34" charset="0"/>
              </a:rPr>
              <a:t>Aspectos relevantes del RD. 115/2017, en relación con el anterior RD. 795/2010.</a:t>
            </a:r>
            <a:endParaRPr lang="es-ES" sz="3000" i="1" dirty="0">
              <a:solidFill>
                <a:srgbClr val="0000CC"/>
              </a:solidFill>
              <a:latin typeface="Berlin Sans FB" pitchFamily="34" charset="0"/>
            </a:endParaRPr>
          </a:p>
        </p:txBody>
      </p:sp>
      <p:sp>
        <p:nvSpPr>
          <p:cNvPr id="92161" name="Rectangle 1"/>
          <p:cNvSpPr>
            <a:spLocks noChangeArrowheads="1"/>
          </p:cNvSpPr>
          <p:nvPr/>
        </p:nvSpPr>
        <p:spPr bwMode="auto">
          <a:xfrm>
            <a:off x="428596" y="3071810"/>
            <a:ext cx="8619074" cy="34470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2400"/>
              </a:spcAft>
              <a:buClrTx/>
              <a:buSzTx/>
              <a:buFontTx/>
              <a:buNone/>
              <a:tabLst/>
            </a:pPr>
            <a:r>
              <a:rPr kumimoji="0" lang="es-ES" sz="2800" i="1" u="sng" strike="noStrike" cap="none" normalizeH="0" baseline="0" dirty="0" smtClean="0">
                <a:ln>
                  <a:noFill/>
                </a:ln>
                <a:solidFill>
                  <a:srgbClr val="0000CC"/>
                </a:solidFill>
                <a:effectLst/>
                <a:latin typeface="Berlin Sans FB" pitchFamily="34" charset="0"/>
                <a:ea typeface="Calibri" pitchFamily="34" charset="0"/>
                <a:cs typeface="Times New Roman" pitchFamily="18" charset="0"/>
              </a:rPr>
              <a:t>Artículo 2.</a:t>
            </a:r>
            <a:r>
              <a:rPr kumimoji="0" lang="es-ES" sz="2800" i="1" u="none" strike="noStrike" cap="none" normalizeH="0" baseline="0" dirty="0" smtClean="0">
                <a:ln>
                  <a:noFill/>
                </a:ln>
                <a:solidFill>
                  <a:srgbClr val="0000CC"/>
                </a:solidFill>
                <a:effectLst/>
                <a:latin typeface="Berlin Sans FB" pitchFamily="34" charset="0"/>
                <a:ea typeface="Calibri" pitchFamily="34" charset="0"/>
                <a:cs typeface="Times New Roman" pitchFamily="18" charset="0"/>
              </a:rPr>
              <a:t> Definiciones.</a:t>
            </a:r>
            <a:endParaRPr kumimoji="0" lang="es-ES" sz="2800" i="1" u="none" strike="noStrike" cap="none" normalizeH="0" baseline="0" dirty="0" smtClean="0">
              <a:ln>
                <a:noFill/>
              </a:ln>
              <a:solidFill>
                <a:srgbClr val="0000CC"/>
              </a:solidFill>
              <a:effectLst/>
              <a:latin typeface="Berlin Sans FB"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Asimismo se incluyen algunas otras definiciones como las</a:t>
            </a:r>
          </a:p>
          <a:p>
            <a:pPr marL="0" marR="0" lvl="0" indent="0" algn="just" defTabSz="914400" rtl="0" eaLnBrk="0" fontAlgn="base" latinLnBrk="0" hangingPunct="0">
              <a:lnSpc>
                <a:spcPct val="100000"/>
              </a:lnSpc>
              <a:spcBef>
                <a:spcPct val="0"/>
              </a:spcBef>
              <a:spcAft>
                <a:spcPts val="1200"/>
              </a:spcAft>
              <a:buClrTx/>
              <a:buSzTx/>
              <a:buFontTx/>
              <a:buNone/>
              <a:tabLst/>
            </a:pP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correspondientes a: </a:t>
            </a:r>
          </a:p>
          <a:p>
            <a:pPr lvl="1" algn="just" eaLnBrk="0" fontAlgn="base" hangingPunct="0">
              <a:spcBef>
                <a:spcPct val="0"/>
              </a:spcBef>
              <a:spcAft>
                <a:spcPts val="1200"/>
              </a:spcAft>
              <a:buFont typeface="Wingdings" pitchFamily="2" charset="2"/>
              <a:buChar char="v"/>
            </a:pP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 Aplicaciones o aparatos fijos;</a:t>
            </a:r>
          </a:p>
          <a:p>
            <a:pPr lvl="1" algn="just" eaLnBrk="0" fontAlgn="base" hangingPunct="0">
              <a:spcBef>
                <a:spcPct val="0"/>
              </a:spcBef>
              <a:spcAft>
                <a:spcPts val="1200"/>
              </a:spcAft>
              <a:buFont typeface="Wingdings" pitchFamily="2" charset="2"/>
              <a:buChar char="v"/>
            </a:pP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 Aplicaciones o aparatos no fijos; </a:t>
            </a:r>
          </a:p>
          <a:p>
            <a:pPr lvl="1" algn="just" eaLnBrk="0" fontAlgn="base" hangingPunct="0">
              <a:spcBef>
                <a:spcPct val="0"/>
              </a:spcBef>
              <a:spcAft>
                <a:spcPts val="1200"/>
              </a:spcAft>
              <a:buFont typeface="Wingdings" pitchFamily="2" charset="2"/>
              <a:buChar char="v"/>
            </a:pP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 Desmontaje y Reparación. </a:t>
            </a:r>
            <a:endParaRPr kumimoji="0" lang="es-ES" sz="2800" b="0" i="0" u="none" strike="noStrike" cap="none" normalizeH="0" baseline="0" dirty="0" smtClean="0">
              <a:ln>
                <a:noFill/>
              </a:ln>
              <a:solidFill>
                <a:schemeClr val="tx1"/>
              </a:solidFill>
              <a:effectLst/>
              <a:latin typeface="Berlin Sans FB" pitchFamily="34" charset="0"/>
              <a:cs typeface="Arial"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214290"/>
            <a:ext cx="8929718" cy="1643074"/>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1">
              <a:spcBef>
                <a:spcPct val="0"/>
              </a:spcBef>
            </a:pPr>
            <a:endParaRPr lang="es-ES" altLang="es-ES" sz="3200" dirty="0" smtClean="0">
              <a:latin typeface="Berlin Sans FB" pitchFamily="34" charset="0"/>
            </a:endParaRPr>
          </a:p>
          <a:p>
            <a:pPr lvl="1" algn="just">
              <a:spcBef>
                <a:spcPct val="0"/>
              </a:spcBef>
            </a:pPr>
            <a:r>
              <a:rPr lang="es-ES" altLang="es-ES" sz="3200" dirty="0" smtClean="0">
                <a:latin typeface="Berlin Sans FB" pitchFamily="34" charset="0"/>
              </a:rPr>
              <a:t>R.D. 115/2017, de 17 de febrero. Comercialización, manipulación de GF. Equipos basados en GF. Certificación de profesionales.</a:t>
            </a:r>
            <a:endParaRPr lang="es-ES" sz="3200" dirty="0" smtClean="0">
              <a:latin typeface="Berlin Sans FB" pitchFamily="34" charset="0"/>
            </a:endParaRPr>
          </a:p>
          <a:p>
            <a:pPr lvl="1">
              <a:spcBef>
                <a:spcPct val="0"/>
              </a:spcBef>
            </a:pPr>
            <a:r>
              <a:rPr lang="es-ES" altLang="es-ES" sz="3200" dirty="0" smtClean="0">
                <a:latin typeface="Berlin Sans FB" pitchFamily="34" charset="0"/>
              </a:rPr>
              <a:t> </a:t>
            </a:r>
            <a:endParaRPr kumimoji="0" lang="es-ES" altLang="es-ES" sz="3200" b="0" i="0" u="none" strike="noStrike" kern="1200" cap="none" spc="0" normalizeH="0" baseline="0" noProof="0" dirty="0" smtClean="0">
              <a:ln>
                <a:noFill/>
              </a:ln>
              <a:effectLst/>
              <a:uLnTx/>
              <a:uFillTx/>
              <a:latin typeface="Berlin Sans FB" pitchFamily="34" charset="0"/>
              <a:ea typeface="+mj-ea"/>
              <a:cs typeface="+mj-cs"/>
            </a:endParaRPr>
          </a:p>
        </p:txBody>
      </p:sp>
      <p:sp>
        <p:nvSpPr>
          <p:cNvPr id="93185" name="Rectangle 1"/>
          <p:cNvSpPr>
            <a:spLocks noChangeArrowheads="1"/>
          </p:cNvSpPr>
          <p:nvPr/>
        </p:nvSpPr>
        <p:spPr bwMode="auto">
          <a:xfrm>
            <a:off x="285720" y="1857364"/>
            <a:ext cx="835824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3000" i="1" u="sng" strike="noStrike" cap="none" normalizeH="0" baseline="0" dirty="0" smtClean="0">
                <a:ln>
                  <a:noFill/>
                </a:ln>
                <a:solidFill>
                  <a:srgbClr val="0000CC"/>
                </a:solidFill>
                <a:effectLst/>
                <a:latin typeface="Berlin Sans FB" pitchFamily="34" charset="0"/>
                <a:ea typeface="Calibri" pitchFamily="34" charset="0"/>
                <a:cs typeface="Times New Roman" pitchFamily="18" charset="0"/>
              </a:rPr>
              <a:t>Artículo 3.</a:t>
            </a:r>
            <a:r>
              <a:rPr kumimoji="0" lang="es-ES" sz="3000" i="1" u="none" strike="noStrike" cap="none" normalizeH="0" baseline="0" dirty="0" smtClean="0">
                <a:ln>
                  <a:noFill/>
                </a:ln>
                <a:solidFill>
                  <a:srgbClr val="0000CC"/>
                </a:solidFill>
                <a:effectLst/>
                <a:latin typeface="Berlin Sans FB" pitchFamily="34" charset="0"/>
                <a:ea typeface="Calibri" pitchFamily="34" charset="0"/>
                <a:cs typeface="Times New Roman" pitchFamily="18" charset="0"/>
              </a:rPr>
              <a:t> Actividades restringidas a personal en posesión de la certificación exigida.</a:t>
            </a:r>
            <a:endParaRPr kumimoji="0" lang="es-ES" sz="3000" i="1" u="none" strike="noStrike" cap="none" normalizeH="0" baseline="0" dirty="0" smtClean="0">
              <a:ln>
                <a:noFill/>
              </a:ln>
              <a:solidFill>
                <a:srgbClr val="0000CC"/>
              </a:solidFill>
              <a:effectLst/>
              <a:latin typeface="Berlin Sans FB" pitchFamily="34" charset="0"/>
              <a:cs typeface="Arial" pitchFamily="34" charset="0"/>
            </a:endParaRPr>
          </a:p>
        </p:txBody>
      </p:sp>
      <p:sp>
        <p:nvSpPr>
          <p:cNvPr id="93186" name="Rectangle 2"/>
          <p:cNvSpPr>
            <a:spLocks noChangeArrowheads="1"/>
          </p:cNvSpPr>
          <p:nvPr/>
        </p:nvSpPr>
        <p:spPr bwMode="auto">
          <a:xfrm>
            <a:off x="357158" y="2857497"/>
            <a:ext cx="8501122"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buClrTx/>
              <a:buSzTx/>
              <a:buFontTx/>
              <a:buNone/>
              <a:tabLst/>
            </a:pPr>
            <a:r>
              <a:rPr kumimoji="0" lang="es-ES" sz="2800" i="1" u="none" strike="noStrike" cap="none" normalizeH="0" baseline="0" dirty="0" smtClean="0">
                <a:ln>
                  <a:noFill/>
                </a:ln>
                <a:solidFill>
                  <a:srgbClr val="006600"/>
                </a:solidFill>
                <a:effectLst/>
                <a:latin typeface="Berlin Sans FB" pitchFamily="34" charset="0"/>
                <a:ea typeface="Calibri" pitchFamily="34" charset="0"/>
                <a:cs typeface="Times New Roman" pitchFamily="18" charset="0"/>
              </a:rPr>
              <a:t>Apartados 1 a 6: </a:t>
            </a:r>
            <a:r>
              <a:rPr kumimoji="0" lang="es-ES" sz="280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recogen las actividades que puede realizar el personal, dependiendo del tipo de certificación que posea. </a:t>
            </a:r>
            <a:endParaRPr kumimoji="0" lang="es-ES" sz="2800" i="0" u="none" strike="noStrike" cap="none" normalizeH="0" baseline="0" dirty="0" smtClean="0">
              <a:ln>
                <a:noFill/>
              </a:ln>
              <a:solidFill>
                <a:schemeClr val="tx1"/>
              </a:solidFill>
              <a:effectLst/>
              <a:latin typeface="Berlin Sans FB" pitchFamily="34" charset="0"/>
              <a:cs typeface="Arial" pitchFamily="34" charset="0"/>
            </a:endParaRPr>
          </a:p>
        </p:txBody>
      </p:sp>
      <p:sp>
        <p:nvSpPr>
          <p:cNvPr id="93187" name="Rectangle 3"/>
          <p:cNvSpPr>
            <a:spLocks noChangeArrowheads="1"/>
          </p:cNvSpPr>
          <p:nvPr/>
        </p:nvSpPr>
        <p:spPr bwMode="auto">
          <a:xfrm>
            <a:off x="357158" y="4180344"/>
            <a:ext cx="857256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800" i="1" u="none" strike="noStrike" cap="none" normalizeH="0" baseline="0" dirty="0" smtClean="0">
                <a:ln>
                  <a:noFill/>
                </a:ln>
                <a:solidFill>
                  <a:srgbClr val="006600"/>
                </a:solidFill>
                <a:effectLst/>
                <a:latin typeface="Berlin Sans FB" pitchFamily="34" charset="0"/>
                <a:ea typeface="Calibri" pitchFamily="34" charset="0"/>
                <a:cs typeface="Times New Roman" pitchFamily="18" charset="0"/>
              </a:rPr>
              <a:t>Apartados 1, 2 y 4:</a:t>
            </a:r>
            <a:r>
              <a:rPr lang="es-ES" sz="2800" i="1" dirty="0" smtClean="0">
                <a:solidFill>
                  <a:srgbClr val="006600"/>
                </a:solidFill>
                <a:latin typeface="Berlin Sans FB" pitchFamily="34" charset="0"/>
                <a:ea typeface="Calibri" pitchFamily="34" charset="0"/>
                <a:cs typeface="Times New Roman" pitchFamily="18" charset="0"/>
              </a:rPr>
              <a:t> </a:t>
            </a:r>
            <a:r>
              <a:rPr kumimoji="0" lang="es-ES" sz="280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al personal habilitado para la manipulación de cualquier carga, a los de carga</a:t>
            </a:r>
            <a:r>
              <a:rPr kumimoji="0" lang="es-ES" sz="280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a:t>
            </a:r>
            <a:r>
              <a:rPr kumimoji="0" lang="es-ES" sz="2800" i="1" u="none" strike="noStrike" cap="none" normalizeH="0" baseline="0" dirty="0" smtClean="0">
                <a:ln>
                  <a:noFill/>
                </a:ln>
                <a:solidFill>
                  <a:srgbClr val="C00000"/>
                </a:solidFill>
                <a:effectLst/>
                <a:latin typeface="Berlin Sans FB" pitchFamily="34" charset="0"/>
                <a:ea typeface="Calibri" pitchFamily="34" charset="0"/>
                <a:cs typeface="Times New Roman" pitchFamily="18" charset="0"/>
              </a:rPr>
              <a:t>&lt; 3 kg </a:t>
            </a:r>
            <a:r>
              <a:rPr kumimoji="0" lang="es-ES" sz="280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de GF y a los de sistemas de protección contra incendios que empleen GF, les permite,</a:t>
            </a:r>
            <a:r>
              <a:rPr kumimoji="0" lang="es-ES" sz="280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a:t>
            </a:r>
            <a:r>
              <a:rPr kumimoji="0" lang="es-ES" sz="280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además de la instalación, el mantenimiento y la manipulación</a:t>
            </a:r>
            <a:r>
              <a:rPr kumimoji="0" lang="es-ES" sz="280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a:t>
            </a:r>
            <a:r>
              <a:rPr kumimoji="0" lang="es-ES" sz="280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de contenedores, el</a:t>
            </a:r>
            <a:r>
              <a:rPr kumimoji="0" lang="es-ES" sz="2800" i="1" u="none" strike="noStrike" cap="none" normalizeH="0" baseline="0" dirty="0" smtClean="0">
                <a:ln>
                  <a:noFill/>
                </a:ln>
                <a:solidFill>
                  <a:srgbClr val="C00000"/>
                </a:solidFill>
                <a:effectLst/>
                <a:latin typeface="Berlin Sans FB" pitchFamily="34" charset="0"/>
                <a:ea typeface="Calibri" pitchFamily="34" charset="0"/>
                <a:cs typeface="Times New Roman" pitchFamily="18" charset="0"/>
              </a:rPr>
              <a:t> DESMONTAJE</a:t>
            </a:r>
            <a:r>
              <a:rPr kumimoji="0" lang="es-ES" sz="2800" i="0" u="none" strike="noStrike" cap="none" normalizeH="0" baseline="0" dirty="0" smtClean="0">
                <a:ln>
                  <a:noFill/>
                </a:ln>
                <a:solidFill>
                  <a:srgbClr val="C00000"/>
                </a:solidFill>
                <a:effectLst/>
                <a:latin typeface="Berlin Sans FB" pitchFamily="34" charset="0"/>
                <a:ea typeface="Calibri" pitchFamily="34" charset="0"/>
                <a:cs typeface="Times New Roman" pitchFamily="18" charset="0"/>
              </a:rPr>
              <a:t>. </a:t>
            </a:r>
            <a:endParaRPr kumimoji="0" lang="es-ES" sz="2800" i="0" u="none" strike="noStrike" cap="none" normalizeH="0" baseline="0" dirty="0" smtClean="0">
              <a:ln>
                <a:noFill/>
              </a:ln>
              <a:solidFill>
                <a:srgbClr val="C00000"/>
              </a:solidFill>
              <a:effectLst/>
              <a:latin typeface="Berlin Sans FB" pitchFamily="34" charset="0"/>
              <a:cs typeface="Arial"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285728"/>
            <a:ext cx="8929718" cy="1643074"/>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1">
              <a:spcBef>
                <a:spcPct val="0"/>
              </a:spcBef>
            </a:pPr>
            <a:endParaRPr lang="es-ES" altLang="es-ES" sz="3200" dirty="0" smtClean="0">
              <a:latin typeface="Berlin Sans FB" pitchFamily="34" charset="0"/>
            </a:endParaRPr>
          </a:p>
          <a:p>
            <a:pPr lvl="1" algn="just">
              <a:spcBef>
                <a:spcPct val="0"/>
              </a:spcBef>
            </a:pPr>
            <a:r>
              <a:rPr lang="es-ES" altLang="es-ES" sz="3200" dirty="0" smtClean="0">
                <a:latin typeface="Berlin Sans FB" pitchFamily="34" charset="0"/>
              </a:rPr>
              <a:t>R.D. 115/2017, de 17 de febrero. Comercialización, manipulación de GF. Equipos basados en GF. Certificación de profesionales.</a:t>
            </a:r>
            <a:endParaRPr lang="es-ES" sz="3200" dirty="0" smtClean="0">
              <a:latin typeface="Berlin Sans FB" pitchFamily="34" charset="0"/>
            </a:endParaRPr>
          </a:p>
          <a:p>
            <a:pPr lvl="1">
              <a:spcBef>
                <a:spcPct val="0"/>
              </a:spcBef>
            </a:pPr>
            <a:r>
              <a:rPr lang="es-ES" altLang="es-ES" sz="3200" dirty="0" smtClean="0">
                <a:latin typeface="Berlin Sans FB" pitchFamily="34" charset="0"/>
              </a:rPr>
              <a:t> </a:t>
            </a:r>
            <a:endParaRPr kumimoji="0" lang="es-ES" altLang="es-ES" sz="3200" b="0" i="0" u="none" strike="noStrike" kern="1200" cap="none" spc="0" normalizeH="0" baseline="0" noProof="0" dirty="0" smtClean="0">
              <a:ln>
                <a:noFill/>
              </a:ln>
              <a:effectLst/>
              <a:uLnTx/>
              <a:uFillTx/>
              <a:latin typeface="Berlin Sans FB" pitchFamily="34" charset="0"/>
              <a:ea typeface="+mj-ea"/>
              <a:cs typeface="+mj-cs"/>
            </a:endParaRPr>
          </a:p>
        </p:txBody>
      </p:sp>
      <p:sp>
        <p:nvSpPr>
          <p:cNvPr id="94209" name="Rectangle 1"/>
          <p:cNvSpPr>
            <a:spLocks noChangeArrowheads="1"/>
          </p:cNvSpPr>
          <p:nvPr/>
        </p:nvSpPr>
        <p:spPr bwMode="auto">
          <a:xfrm>
            <a:off x="357158" y="2000241"/>
            <a:ext cx="8572560" cy="46320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800"/>
              </a:spcAft>
              <a:buClrTx/>
              <a:buSzTx/>
              <a:buFontTx/>
              <a:buNone/>
              <a:tabLst/>
            </a:pPr>
            <a:r>
              <a:rPr kumimoji="0" lang="es-ES" sz="2800" i="1" u="none" strike="noStrike" cap="none" normalizeH="0" baseline="0" dirty="0" smtClean="0">
                <a:ln>
                  <a:noFill/>
                </a:ln>
                <a:solidFill>
                  <a:srgbClr val="006600"/>
                </a:solidFill>
                <a:effectLst/>
                <a:latin typeface="Berlin Sans FB" pitchFamily="34" charset="0"/>
                <a:ea typeface="Calibri" pitchFamily="34" charset="0"/>
                <a:cs typeface="Times New Roman" pitchFamily="18" charset="0"/>
              </a:rPr>
              <a:t>Apartado 8: </a:t>
            </a:r>
            <a:r>
              <a:rPr kumimoji="0" lang="es-ES" sz="2800" i="1" u="none" strike="noStrike" cap="none" normalizeH="0" dirty="0" smtClean="0">
                <a:ln>
                  <a:noFill/>
                </a:ln>
                <a:solidFill>
                  <a:srgbClr val="006600"/>
                </a:solidFill>
                <a:effectLst/>
                <a:latin typeface="Berlin Sans FB" pitchFamily="34" charset="0"/>
                <a:ea typeface="Calibri" pitchFamily="34" charset="0"/>
                <a:cs typeface="Times New Roman" pitchFamily="18" charset="0"/>
              </a:rPr>
              <a:t> </a:t>
            </a: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la certificación exigida a los profesionales, amplia a todo tipo de actividades recogidas en los</a:t>
            </a:r>
            <a:r>
              <a:rPr kumimoji="0" lang="es-ES" sz="28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a:t>
            </a:r>
            <a:r>
              <a:rPr kumimoji="0" lang="es-ES" sz="2800" b="0" i="1" u="none" strike="noStrike" cap="none" normalizeH="0" baseline="0" dirty="0" smtClean="0">
                <a:ln>
                  <a:noFill/>
                </a:ln>
                <a:solidFill>
                  <a:srgbClr val="C00000"/>
                </a:solidFill>
                <a:effectLst/>
                <a:latin typeface="Berlin Sans FB" pitchFamily="34" charset="0"/>
                <a:ea typeface="Calibri" pitchFamily="34" charset="0"/>
                <a:cs typeface="Times New Roman" pitchFamily="18" charset="0"/>
              </a:rPr>
              <a:t>apartados 1 a 6</a:t>
            </a: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 la exigencia de que los</a:t>
            </a:r>
            <a:r>
              <a:rPr kumimoji="0" lang="es-ES" sz="28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a:t>
            </a:r>
            <a:r>
              <a:rPr kumimoji="0" lang="es-ES" sz="2800" b="0" u="none" strike="noStrike" cap="none" normalizeH="0" baseline="0" dirty="0" smtClean="0">
                <a:ln>
                  <a:noFill/>
                </a:ln>
                <a:solidFill>
                  <a:srgbClr val="000000"/>
                </a:solidFill>
                <a:effectLst/>
                <a:latin typeface="Berlin Sans FB" pitchFamily="34" charset="0"/>
                <a:ea typeface="Calibri" pitchFamily="34" charset="0"/>
                <a:cs typeface="Times New Roman" pitchFamily="18" charset="0"/>
              </a:rPr>
              <a:t>certificados no habilitan por sí solos:</a:t>
            </a:r>
            <a:r>
              <a:rPr kumimoji="0" lang="es-ES" sz="2800" b="0" u="none" strike="noStrike" cap="none" normalizeH="0" dirty="0" smtClean="0">
                <a:ln>
                  <a:noFill/>
                </a:ln>
                <a:solidFill>
                  <a:srgbClr val="000000"/>
                </a:solidFill>
                <a:effectLst/>
                <a:latin typeface="Berlin Sans FB" pitchFamily="34" charset="0"/>
                <a:ea typeface="Calibri" pitchFamily="34" charset="0"/>
                <a:cs typeface="Times New Roman" pitchFamily="18" charset="0"/>
              </a:rPr>
              <a:t> </a:t>
            </a:r>
            <a:r>
              <a:rPr kumimoji="0" lang="es-ES" sz="2800" b="0" i="1" u="none" strike="noStrike" cap="none" normalizeH="0" dirty="0" smtClean="0">
                <a:ln>
                  <a:noFill/>
                </a:ln>
                <a:solidFill>
                  <a:srgbClr val="C00000"/>
                </a:solidFill>
                <a:effectLst/>
                <a:latin typeface="Berlin Sans FB" pitchFamily="34" charset="0"/>
                <a:ea typeface="Calibri" pitchFamily="34" charset="0"/>
                <a:cs typeface="Times New Roman" pitchFamily="18" charset="0"/>
              </a:rPr>
              <a:t>LAS ACTIVIDADES </a:t>
            </a:r>
            <a:r>
              <a:rPr kumimoji="0" lang="es-ES" sz="2800" b="0" i="1" u="none" strike="noStrike" cap="none" normalizeH="0" baseline="0" dirty="0" smtClean="0">
                <a:ln>
                  <a:noFill/>
                </a:ln>
                <a:solidFill>
                  <a:srgbClr val="C00000"/>
                </a:solidFill>
                <a:effectLst/>
                <a:latin typeface="Berlin Sans FB" pitchFamily="34" charset="0"/>
                <a:ea typeface="Calibri" pitchFamily="34" charset="0"/>
                <a:cs typeface="Times New Roman" pitchFamily="18" charset="0"/>
              </a:rPr>
              <a:t>DEBEN</a:t>
            </a:r>
            <a:r>
              <a:rPr kumimoji="0" lang="es-ES" sz="2800" b="0" i="1" u="none" strike="noStrike" cap="none" normalizeH="0" dirty="0" smtClean="0">
                <a:ln>
                  <a:noFill/>
                </a:ln>
                <a:solidFill>
                  <a:srgbClr val="C00000"/>
                </a:solidFill>
                <a:effectLst/>
                <a:latin typeface="Berlin Sans FB" pitchFamily="34" charset="0"/>
                <a:ea typeface="Calibri" pitchFamily="34" charset="0"/>
                <a:cs typeface="Times New Roman" pitchFamily="18" charset="0"/>
              </a:rPr>
              <a:t> </a:t>
            </a:r>
            <a:r>
              <a:rPr kumimoji="0" lang="es-ES" sz="2800" b="0" i="1" u="none" strike="noStrike" cap="none" normalizeH="0" baseline="0" dirty="0" smtClean="0">
                <a:ln>
                  <a:noFill/>
                </a:ln>
                <a:solidFill>
                  <a:srgbClr val="C00000"/>
                </a:solidFill>
                <a:effectLst/>
                <a:latin typeface="Berlin Sans FB" pitchFamily="34" charset="0"/>
                <a:ea typeface="Calibri" pitchFamily="34" charset="0"/>
                <a:cs typeface="Times New Roman" pitchFamily="18" charset="0"/>
              </a:rPr>
              <a:t>SER EJERCIDAS EN EL SENO</a:t>
            </a:r>
            <a:r>
              <a:rPr kumimoji="0" lang="es-ES" sz="2800" b="0" i="1" u="none" strike="noStrike" cap="none" normalizeH="0" dirty="0" smtClean="0">
                <a:ln>
                  <a:noFill/>
                </a:ln>
                <a:solidFill>
                  <a:srgbClr val="C00000"/>
                </a:solidFill>
                <a:effectLst/>
                <a:latin typeface="Berlin Sans FB" pitchFamily="34" charset="0"/>
                <a:ea typeface="Calibri" pitchFamily="34" charset="0"/>
                <a:cs typeface="Times New Roman" pitchFamily="18" charset="0"/>
              </a:rPr>
              <a:t> </a:t>
            </a:r>
            <a:r>
              <a:rPr kumimoji="0" lang="es-ES" sz="2800" b="0" i="1" u="none" strike="noStrike" cap="none" normalizeH="0" baseline="0" dirty="0" smtClean="0">
                <a:ln>
                  <a:noFill/>
                </a:ln>
                <a:solidFill>
                  <a:srgbClr val="C00000"/>
                </a:solidFill>
                <a:effectLst/>
                <a:latin typeface="Berlin Sans FB" pitchFamily="34" charset="0"/>
                <a:ea typeface="Calibri" pitchFamily="34" charset="0"/>
                <a:cs typeface="Times New Roman" pitchFamily="18" charset="0"/>
              </a:rPr>
              <a:t>DE UNA EMPRESA HABILITADA. </a:t>
            </a:r>
            <a:endParaRPr kumimoji="0" lang="es-ES" sz="2800" b="0" i="1" u="none" strike="noStrike" cap="none" normalizeH="0" baseline="0" dirty="0" smtClean="0">
              <a:ln>
                <a:noFill/>
              </a:ln>
              <a:solidFill>
                <a:srgbClr val="C00000"/>
              </a:solidFill>
              <a:effectLst/>
              <a:latin typeface="Berlin Sans FB"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i="1" u="none" strike="noStrike" cap="none" normalizeH="0" baseline="0" dirty="0" smtClean="0">
                <a:ln>
                  <a:noFill/>
                </a:ln>
                <a:solidFill>
                  <a:srgbClr val="006600"/>
                </a:solidFill>
                <a:effectLst/>
                <a:latin typeface="Berlin Sans FB" pitchFamily="34" charset="0"/>
                <a:ea typeface="Calibri" pitchFamily="34" charset="0"/>
                <a:cs typeface="Times New Roman" pitchFamily="18" charset="0"/>
              </a:rPr>
              <a:t>Apartado 10:  </a:t>
            </a: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Los centros formativos pondrán a disposición</a:t>
            </a:r>
            <a:r>
              <a:rPr kumimoji="0" lang="es-ES" sz="28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a:t>
            </a: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del personal ya certificado que desee actualizar sus conocimientos, cursos adaptados de formación. </a:t>
            </a:r>
            <a:endParaRPr kumimoji="0" lang="es-ES" sz="2800" b="0" i="0" u="none" strike="noStrike" cap="none" normalizeH="0" baseline="0" dirty="0" smtClean="0">
              <a:ln>
                <a:noFill/>
              </a:ln>
              <a:solidFill>
                <a:schemeClr val="tx1"/>
              </a:solidFill>
              <a:effectLst/>
              <a:latin typeface="Berlin Sans FB"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285728"/>
            <a:ext cx="8929718" cy="1643074"/>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1">
              <a:spcBef>
                <a:spcPct val="0"/>
              </a:spcBef>
            </a:pPr>
            <a:endParaRPr lang="es-ES" altLang="es-ES" sz="3200" dirty="0" smtClean="0">
              <a:latin typeface="Berlin Sans FB" pitchFamily="34" charset="0"/>
            </a:endParaRPr>
          </a:p>
          <a:p>
            <a:pPr lvl="1" algn="just">
              <a:spcBef>
                <a:spcPct val="0"/>
              </a:spcBef>
            </a:pPr>
            <a:r>
              <a:rPr lang="es-ES" altLang="es-ES" sz="3200" dirty="0" smtClean="0">
                <a:latin typeface="Berlin Sans FB" pitchFamily="34" charset="0"/>
              </a:rPr>
              <a:t>R.D. 115/2017, de 17 de febrero. Comercialización, manipulación de GF. Equipos basados en GF. Certificación de profesionales.</a:t>
            </a:r>
            <a:endParaRPr lang="es-ES" sz="3200" dirty="0" smtClean="0">
              <a:latin typeface="Berlin Sans FB" pitchFamily="34" charset="0"/>
            </a:endParaRPr>
          </a:p>
          <a:p>
            <a:pPr lvl="1">
              <a:spcBef>
                <a:spcPct val="0"/>
              </a:spcBef>
            </a:pPr>
            <a:r>
              <a:rPr lang="es-ES" altLang="es-ES" sz="3200" dirty="0" smtClean="0">
                <a:latin typeface="Berlin Sans FB" pitchFamily="34" charset="0"/>
              </a:rPr>
              <a:t> </a:t>
            </a:r>
            <a:endParaRPr kumimoji="0" lang="es-ES" altLang="es-ES" sz="3200" b="0" i="0" u="none" strike="noStrike" kern="1200" cap="none" spc="0" normalizeH="0" baseline="0" noProof="0" dirty="0" smtClean="0">
              <a:ln>
                <a:noFill/>
              </a:ln>
              <a:effectLst/>
              <a:uLnTx/>
              <a:uFillTx/>
              <a:latin typeface="Berlin Sans FB" pitchFamily="34" charset="0"/>
              <a:ea typeface="+mj-ea"/>
              <a:cs typeface="+mj-cs"/>
            </a:endParaRPr>
          </a:p>
        </p:txBody>
      </p:sp>
      <p:sp>
        <p:nvSpPr>
          <p:cNvPr id="95234" name="Rectangle 2"/>
          <p:cNvSpPr>
            <a:spLocks noChangeArrowheads="1"/>
          </p:cNvSpPr>
          <p:nvPr/>
        </p:nvSpPr>
        <p:spPr bwMode="auto">
          <a:xfrm>
            <a:off x="285720" y="1928802"/>
            <a:ext cx="857256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3000" i="1" u="sng" strike="noStrike" cap="none" normalizeH="0" baseline="0" dirty="0" smtClean="0">
                <a:ln>
                  <a:noFill/>
                </a:ln>
                <a:solidFill>
                  <a:srgbClr val="0000CC"/>
                </a:solidFill>
                <a:effectLst/>
                <a:latin typeface="Berlin Sans FB" pitchFamily="34" charset="0"/>
                <a:ea typeface="Calibri" pitchFamily="34" charset="0"/>
                <a:cs typeface="Times New Roman" pitchFamily="18" charset="0"/>
              </a:rPr>
              <a:t>Artículo 5.</a:t>
            </a:r>
            <a:r>
              <a:rPr kumimoji="0" lang="es-ES" sz="3000" i="1" u="none" strike="noStrike" cap="none" normalizeH="0" baseline="0" dirty="0" smtClean="0">
                <a:ln>
                  <a:noFill/>
                </a:ln>
                <a:solidFill>
                  <a:srgbClr val="0000CC"/>
                </a:solidFill>
                <a:effectLst/>
                <a:latin typeface="Berlin Sans FB" pitchFamily="34" charset="0"/>
                <a:ea typeface="Calibri" pitchFamily="34" charset="0"/>
                <a:cs typeface="Times New Roman" pitchFamily="18" charset="0"/>
              </a:rPr>
              <a:t> Procedimiento para la expedición de certificaciones. </a:t>
            </a:r>
            <a:endParaRPr kumimoji="0" lang="es-ES" sz="3000" i="1" u="none" strike="noStrike" cap="none" normalizeH="0" baseline="0" dirty="0" smtClean="0">
              <a:ln>
                <a:noFill/>
              </a:ln>
              <a:solidFill>
                <a:srgbClr val="0000CC"/>
              </a:solidFill>
              <a:effectLst/>
              <a:latin typeface="Berlin Sans FB" pitchFamily="34" charset="0"/>
              <a:cs typeface="Arial" pitchFamily="34" charset="0"/>
            </a:endParaRPr>
          </a:p>
        </p:txBody>
      </p:sp>
      <p:sp>
        <p:nvSpPr>
          <p:cNvPr id="95235" name="Rectangle 3"/>
          <p:cNvSpPr>
            <a:spLocks noChangeArrowheads="1"/>
          </p:cNvSpPr>
          <p:nvPr/>
        </p:nvSpPr>
        <p:spPr bwMode="auto">
          <a:xfrm>
            <a:off x="285720" y="3143248"/>
            <a:ext cx="8501122" cy="314327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El </a:t>
            </a:r>
            <a:r>
              <a:rPr kumimoji="0" lang="es-ES" sz="2800" b="0" i="1" u="none" strike="noStrike" cap="none" normalizeH="0" baseline="0" dirty="0" smtClean="0">
                <a:ln>
                  <a:noFill/>
                </a:ln>
                <a:solidFill>
                  <a:srgbClr val="006600"/>
                </a:solidFill>
                <a:effectLst/>
                <a:latin typeface="Berlin Sans FB" pitchFamily="34" charset="0"/>
                <a:ea typeface="Calibri" pitchFamily="34" charset="0"/>
                <a:cs typeface="Times New Roman" pitchFamily="18" charset="0"/>
              </a:rPr>
              <a:t>apartado 6 </a:t>
            </a: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de este artículo incorpora la Disposición</a:t>
            </a:r>
            <a:r>
              <a:rPr kumimoji="0" lang="es-ES" sz="28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a:t>
            </a: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Transitoria Tercera del anterior RD, relativa a que en los casos</a:t>
            </a:r>
            <a:r>
              <a:rPr kumimoji="0" lang="es-ES" sz="28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a:t>
            </a: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en los que se necesite acreditar experiencia laboral, se exigirá demostrar fehacientemente la experiencia declarada, mediante la presentación de: </a:t>
            </a:r>
            <a:r>
              <a:rPr kumimoji="0" lang="es-ES" sz="2800" b="0" i="1" u="none" strike="noStrike" cap="none" normalizeH="0" baseline="0" dirty="0" smtClean="0">
                <a:ln>
                  <a:noFill/>
                </a:ln>
                <a:solidFill>
                  <a:srgbClr val="C00000"/>
                </a:solidFill>
                <a:effectLst/>
                <a:latin typeface="Berlin Sans FB" pitchFamily="34" charset="0"/>
                <a:ea typeface="Calibri" pitchFamily="34" charset="0"/>
                <a:cs typeface="Times New Roman" pitchFamily="18" charset="0"/>
              </a:rPr>
              <a:t>contratos de trabajo, certificados de empresa, boletines de cotización a la Seguridad Social, etc. </a:t>
            </a:r>
            <a:endParaRPr kumimoji="0" lang="es-ES" sz="2800" b="0" i="1" u="none" strike="noStrike" cap="none" normalizeH="0" baseline="0" dirty="0" smtClean="0">
              <a:ln>
                <a:noFill/>
              </a:ln>
              <a:solidFill>
                <a:srgbClr val="C00000"/>
              </a:solidFill>
              <a:effectLst/>
              <a:latin typeface="Berlin Sans FB"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285728"/>
            <a:ext cx="8929718" cy="1643074"/>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1">
              <a:spcBef>
                <a:spcPct val="0"/>
              </a:spcBef>
            </a:pPr>
            <a:endParaRPr lang="es-ES" altLang="es-ES" sz="3200" dirty="0" smtClean="0">
              <a:latin typeface="Berlin Sans FB" pitchFamily="34" charset="0"/>
            </a:endParaRPr>
          </a:p>
          <a:p>
            <a:pPr lvl="1" algn="just">
              <a:spcBef>
                <a:spcPct val="0"/>
              </a:spcBef>
            </a:pPr>
            <a:r>
              <a:rPr lang="es-ES" altLang="es-ES" sz="3200" dirty="0" smtClean="0">
                <a:latin typeface="Berlin Sans FB" pitchFamily="34" charset="0"/>
              </a:rPr>
              <a:t>R.D. 115/2017, de 17 de febrero. Comercialización, manipulación de GF. Equipos basados en GF. Certificación de profesionales.</a:t>
            </a:r>
            <a:endParaRPr lang="es-ES" sz="3200" dirty="0" smtClean="0">
              <a:latin typeface="Berlin Sans FB" pitchFamily="34" charset="0"/>
            </a:endParaRPr>
          </a:p>
          <a:p>
            <a:pPr lvl="1">
              <a:spcBef>
                <a:spcPct val="0"/>
              </a:spcBef>
            </a:pPr>
            <a:r>
              <a:rPr lang="es-ES" altLang="es-ES" sz="3200" dirty="0" smtClean="0">
                <a:latin typeface="Berlin Sans FB" pitchFamily="34" charset="0"/>
              </a:rPr>
              <a:t> </a:t>
            </a:r>
            <a:endParaRPr kumimoji="0" lang="es-ES" altLang="es-ES" sz="3200" b="0" i="0" u="none" strike="noStrike" kern="1200" cap="none" spc="0" normalizeH="0" baseline="0" noProof="0" dirty="0" smtClean="0">
              <a:ln>
                <a:noFill/>
              </a:ln>
              <a:effectLst/>
              <a:uLnTx/>
              <a:uFillTx/>
              <a:latin typeface="Berlin Sans FB" pitchFamily="34" charset="0"/>
              <a:ea typeface="+mj-ea"/>
              <a:cs typeface="+mj-cs"/>
            </a:endParaRPr>
          </a:p>
        </p:txBody>
      </p:sp>
      <p:sp>
        <p:nvSpPr>
          <p:cNvPr id="96257" name="Rectangle 1"/>
          <p:cNvSpPr>
            <a:spLocks noChangeArrowheads="1"/>
          </p:cNvSpPr>
          <p:nvPr/>
        </p:nvSpPr>
        <p:spPr bwMode="auto">
          <a:xfrm>
            <a:off x="428596" y="2000240"/>
            <a:ext cx="792965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3000" i="1" u="sng" strike="noStrike" cap="none" normalizeH="0" baseline="0" dirty="0" smtClean="0">
                <a:ln>
                  <a:noFill/>
                </a:ln>
                <a:solidFill>
                  <a:srgbClr val="0000CC"/>
                </a:solidFill>
                <a:effectLst/>
                <a:latin typeface="Berlin Sans FB" pitchFamily="34" charset="0"/>
                <a:ea typeface="Calibri" pitchFamily="34" charset="0"/>
                <a:cs typeface="Times New Roman" pitchFamily="18" charset="0"/>
              </a:rPr>
              <a:t>Artículo 7.</a:t>
            </a:r>
            <a:r>
              <a:rPr kumimoji="0" lang="es-ES" sz="3000" i="1" u="none" strike="noStrike" cap="none" normalizeH="0" baseline="0" dirty="0" smtClean="0">
                <a:ln>
                  <a:noFill/>
                </a:ln>
                <a:solidFill>
                  <a:srgbClr val="0000CC"/>
                </a:solidFill>
                <a:effectLst/>
                <a:latin typeface="Berlin Sans FB" pitchFamily="34" charset="0"/>
                <a:ea typeface="Calibri" pitchFamily="34" charset="0"/>
                <a:cs typeface="Times New Roman" pitchFamily="18" charset="0"/>
              </a:rPr>
              <a:t> Registro y Acceso Único.</a:t>
            </a:r>
            <a:endParaRPr kumimoji="0" lang="es-ES" sz="3000" i="1" u="none" strike="noStrike" cap="none" normalizeH="0" baseline="0" dirty="0" smtClean="0">
              <a:ln>
                <a:noFill/>
              </a:ln>
              <a:solidFill>
                <a:srgbClr val="0000CC"/>
              </a:solidFill>
              <a:effectLst/>
              <a:latin typeface="Berlin Sans FB" pitchFamily="34" charset="0"/>
              <a:cs typeface="Arial" pitchFamily="34" charset="0"/>
            </a:endParaRPr>
          </a:p>
        </p:txBody>
      </p:sp>
      <p:sp>
        <p:nvSpPr>
          <p:cNvPr id="96258" name="Rectangle 2"/>
          <p:cNvSpPr>
            <a:spLocks noChangeArrowheads="1"/>
          </p:cNvSpPr>
          <p:nvPr/>
        </p:nvSpPr>
        <p:spPr bwMode="auto">
          <a:xfrm>
            <a:off x="500034" y="2714620"/>
            <a:ext cx="8358246" cy="29854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ts val="1200"/>
              </a:spcAft>
              <a:buClrTx/>
              <a:buSzTx/>
              <a:buFontTx/>
              <a:buNone/>
              <a:tabLst/>
            </a:pP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Además de para el </a:t>
            </a:r>
            <a:r>
              <a:rPr kumimoji="0" lang="es-ES" sz="2800" i="1" u="none" strike="noStrike" cap="none" normalizeH="0" baseline="0" dirty="0" smtClean="0">
                <a:ln>
                  <a:noFill/>
                </a:ln>
                <a:solidFill>
                  <a:srgbClr val="C00000"/>
                </a:solidFill>
                <a:effectLst/>
                <a:latin typeface="Berlin Sans FB" pitchFamily="34" charset="0"/>
                <a:ea typeface="Calibri" pitchFamily="34" charset="0"/>
                <a:cs typeface="Times New Roman" pitchFamily="18" charset="0"/>
              </a:rPr>
              <a:t>Registro de Certificados Expedidos ya existente</a:t>
            </a:r>
            <a:r>
              <a:rPr kumimoji="0" lang="es-ES" sz="2800" b="0" i="0" u="none" strike="noStrike" cap="none" normalizeH="0" baseline="0" dirty="0" smtClean="0">
                <a:ln>
                  <a:noFill/>
                </a:ln>
                <a:solidFill>
                  <a:srgbClr val="C00000"/>
                </a:solidFill>
                <a:effectLst/>
                <a:latin typeface="Berlin Sans FB" pitchFamily="34" charset="0"/>
                <a:ea typeface="Calibri" pitchFamily="34" charset="0"/>
                <a:cs typeface="Times New Roman" pitchFamily="18" charset="0"/>
              </a:rPr>
              <a:t>, </a:t>
            </a: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las C.C.A.A.</a:t>
            </a:r>
            <a:r>
              <a:rPr kumimoji="0" lang="es-ES" sz="28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a:t>
            </a: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designarán un </a:t>
            </a:r>
            <a:r>
              <a:rPr kumimoji="0" lang="es-ES" sz="2800" b="0" i="1" u="none" strike="noStrike" cap="none" normalizeH="0" baseline="0" dirty="0" smtClean="0">
                <a:ln>
                  <a:noFill/>
                </a:ln>
                <a:solidFill>
                  <a:srgbClr val="006600"/>
                </a:solidFill>
                <a:effectLst/>
                <a:latin typeface="Berlin Sans FB" pitchFamily="34" charset="0"/>
                <a:ea typeface="Calibri" pitchFamily="34" charset="0"/>
                <a:cs typeface="Times New Roman" pitchFamily="18" charset="0"/>
              </a:rPr>
              <a:t>órgano competente</a:t>
            </a: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 para dos registros más: </a:t>
            </a:r>
            <a:endParaRPr kumimoji="0" lang="es-ES" sz="2800" b="0" i="0" u="none" strike="noStrike" cap="none" normalizeH="0" baseline="0" dirty="0" smtClean="0">
              <a:ln>
                <a:noFill/>
              </a:ln>
              <a:solidFill>
                <a:schemeClr val="tx1"/>
              </a:solidFill>
              <a:effectLst/>
              <a:latin typeface="Berlin Sans FB" pitchFamily="34" charset="0"/>
              <a:cs typeface="Arial" pitchFamily="34" charset="0"/>
            </a:endParaRPr>
          </a:p>
          <a:p>
            <a:pPr marL="914400" lvl="1" indent="-457200" algn="just" eaLnBrk="0" fontAlgn="base" hangingPunct="0">
              <a:spcBef>
                <a:spcPct val="0"/>
              </a:spcBef>
              <a:spcAft>
                <a:spcPts val="1200"/>
              </a:spcAft>
              <a:buFont typeface="Wingdings" pitchFamily="2" charset="2"/>
              <a:buChar char="v"/>
            </a:pP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Registro de Centros formativos y evaluadores.</a:t>
            </a:r>
            <a:endParaRPr kumimoji="0" lang="es-ES" sz="2800" b="0" i="0" u="none" strike="noStrike" cap="none" normalizeH="0" baseline="0" dirty="0" smtClean="0">
              <a:ln>
                <a:noFill/>
              </a:ln>
              <a:solidFill>
                <a:schemeClr val="tx1"/>
              </a:solidFill>
              <a:effectLst/>
              <a:latin typeface="Berlin Sans FB" pitchFamily="34" charset="0"/>
              <a:cs typeface="Arial" pitchFamily="34" charset="0"/>
            </a:endParaRPr>
          </a:p>
          <a:p>
            <a:pPr marL="914400" lvl="1" indent="-457200" algn="just" eaLnBrk="0" fontAlgn="base" hangingPunct="0">
              <a:spcBef>
                <a:spcPct val="0"/>
              </a:spcBef>
              <a:spcAft>
                <a:spcPts val="1200"/>
              </a:spcAft>
              <a:buFont typeface="Wingdings" pitchFamily="2" charset="2"/>
              <a:buChar char="v"/>
            </a:pP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Registro de Cesiones y ventas entre distribuidores y empresas habilitadas. </a:t>
            </a:r>
            <a:endParaRPr kumimoji="0" lang="es-ES" sz="2800" b="0" i="0" u="none" strike="noStrike" cap="none" normalizeH="0" baseline="0" dirty="0" smtClean="0">
              <a:ln>
                <a:noFill/>
              </a:ln>
              <a:solidFill>
                <a:schemeClr val="tx1"/>
              </a:solidFill>
              <a:effectLst/>
              <a:latin typeface="Berlin Sans FB"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285728"/>
            <a:ext cx="8929718" cy="1643074"/>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1">
              <a:spcBef>
                <a:spcPct val="0"/>
              </a:spcBef>
            </a:pPr>
            <a:endParaRPr lang="es-ES" altLang="es-ES" sz="3200" dirty="0" smtClean="0">
              <a:latin typeface="Berlin Sans FB" pitchFamily="34" charset="0"/>
            </a:endParaRPr>
          </a:p>
          <a:p>
            <a:pPr lvl="1" algn="just">
              <a:spcBef>
                <a:spcPct val="0"/>
              </a:spcBef>
            </a:pPr>
            <a:r>
              <a:rPr lang="es-ES" altLang="es-ES" sz="3200" dirty="0" smtClean="0">
                <a:latin typeface="Berlin Sans FB" pitchFamily="34" charset="0"/>
              </a:rPr>
              <a:t>R.D. 115/2017, de 17 de febrero. Comercialización, manipulación de GF. Equipos basados en GF. Certificación de profesionales.</a:t>
            </a:r>
            <a:endParaRPr lang="es-ES" sz="3200" dirty="0" smtClean="0">
              <a:latin typeface="Berlin Sans FB" pitchFamily="34" charset="0"/>
            </a:endParaRPr>
          </a:p>
          <a:p>
            <a:pPr lvl="1">
              <a:spcBef>
                <a:spcPct val="0"/>
              </a:spcBef>
            </a:pPr>
            <a:r>
              <a:rPr lang="es-ES" altLang="es-ES" sz="3200" dirty="0" smtClean="0">
                <a:latin typeface="Berlin Sans FB" pitchFamily="34" charset="0"/>
              </a:rPr>
              <a:t> </a:t>
            </a:r>
            <a:endParaRPr kumimoji="0" lang="es-ES" altLang="es-ES" sz="3200" b="0" i="0" u="none" strike="noStrike" kern="1200" cap="none" spc="0" normalizeH="0" baseline="0" noProof="0" dirty="0" smtClean="0">
              <a:ln>
                <a:noFill/>
              </a:ln>
              <a:effectLst/>
              <a:uLnTx/>
              <a:uFillTx/>
              <a:latin typeface="Berlin Sans FB" pitchFamily="34" charset="0"/>
              <a:ea typeface="+mj-ea"/>
              <a:cs typeface="+mj-cs"/>
            </a:endParaRPr>
          </a:p>
        </p:txBody>
      </p:sp>
      <p:sp>
        <p:nvSpPr>
          <p:cNvPr id="96257" name="Rectangle 1"/>
          <p:cNvSpPr>
            <a:spLocks noChangeArrowheads="1"/>
          </p:cNvSpPr>
          <p:nvPr/>
        </p:nvSpPr>
        <p:spPr bwMode="auto">
          <a:xfrm>
            <a:off x="428596" y="1928802"/>
            <a:ext cx="7929650"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3000" i="1" u="sng" strike="noStrike" cap="none" normalizeH="0" baseline="0" dirty="0" smtClean="0">
                <a:ln>
                  <a:noFill/>
                </a:ln>
                <a:solidFill>
                  <a:srgbClr val="0000CC"/>
                </a:solidFill>
                <a:effectLst/>
                <a:latin typeface="Berlin Sans FB" pitchFamily="34" charset="0"/>
                <a:ea typeface="Calibri" pitchFamily="34" charset="0"/>
                <a:cs typeface="Times New Roman" pitchFamily="18" charset="0"/>
              </a:rPr>
              <a:t>Artículo 7.</a:t>
            </a:r>
            <a:r>
              <a:rPr kumimoji="0" lang="es-ES" sz="3000" i="1" u="none" strike="noStrike" cap="none" normalizeH="0" baseline="0" dirty="0" smtClean="0">
                <a:ln>
                  <a:noFill/>
                </a:ln>
                <a:solidFill>
                  <a:srgbClr val="0000CC"/>
                </a:solidFill>
                <a:effectLst/>
                <a:latin typeface="Berlin Sans FB" pitchFamily="34" charset="0"/>
                <a:ea typeface="Calibri" pitchFamily="34" charset="0"/>
                <a:cs typeface="Times New Roman" pitchFamily="18" charset="0"/>
              </a:rPr>
              <a:t> Registro y Acceso Único.</a:t>
            </a:r>
            <a:endParaRPr kumimoji="0" lang="es-ES" sz="3000" i="1" u="none" strike="noStrike" cap="none" normalizeH="0" baseline="0" dirty="0" smtClean="0">
              <a:ln>
                <a:noFill/>
              </a:ln>
              <a:solidFill>
                <a:srgbClr val="0000CC"/>
              </a:solidFill>
              <a:effectLst/>
              <a:latin typeface="Berlin Sans FB" pitchFamily="34" charset="0"/>
              <a:cs typeface="Arial" pitchFamily="34" charset="0"/>
            </a:endParaRPr>
          </a:p>
        </p:txBody>
      </p:sp>
      <p:sp>
        <p:nvSpPr>
          <p:cNvPr id="96258" name="Rectangle 2"/>
          <p:cNvSpPr>
            <a:spLocks noChangeArrowheads="1"/>
          </p:cNvSpPr>
          <p:nvPr/>
        </p:nvSpPr>
        <p:spPr bwMode="auto">
          <a:xfrm>
            <a:off x="357158" y="2579906"/>
            <a:ext cx="8572560" cy="42780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spcAft>
                <a:spcPts val="1200"/>
              </a:spcAft>
            </a:pPr>
            <a:r>
              <a:rPr lang="es-ES" sz="2800" dirty="0" smtClean="0">
                <a:latin typeface="Berlin Sans FB" pitchFamily="34" charset="0"/>
              </a:rPr>
              <a:t>El Mº de Agricultura y Pesca, Alimentación y Medio Ambiente con la colaboración de las CCAA, constituirá un registro unificado que se nutrirá automáticamente de los registros de las Comunidades Autónomas.</a:t>
            </a:r>
          </a:p>
          <a:p>
            <a:pPr>
              <a:spcAft>
                <a:spcPts val="1200"/>
              </a:spcAft>
            </a:pPr>
            <a:r>
              <a:rPr lang="es-ES" sz="2800" dirty="0" smtClean="0">
                <a:latin typeface="Berlin Sans FB" pitchFamily="34" charset="0"/>
              </a:rPr>
              <a:t> Este registro constará de 3 secciones: </a:t>
            </a:r>
          </a:p>
          <a:p>
            <a:pPr lvl="1">
              <a:buFont typeface="Wingdings" pitchFamily="2" charset="2"/>
              <a:buChar char="v"/>
            </a:pPr>
            <a:r>
              <a:rPr lang="es-ES" sz="2800" dirty="0" smtClean="0">
                <a:solidFill>
                  <a:srgbClr val="0000CC"/>
                </a:solidFill>
                <a:latin typeface="Berlin Sans FB" pitchFamily="34" charset="0"/>
              </a:rPr>
              <a:t> Sección de certificados expedidos. </a:t>
            </a:r>
          </a:p>
          <a:p>
            <a:pPr lvl="1">
              <a:buFont typeface="Wingdings" pitchFamily="2" charset="2"/>
              <a:buChar char="v"/>
            </a:pPr>
            <a:r>
              <a:rPr lang="es-ES" sz="2800" dirty="0" smtClean="0">
                <a:solidFill>
                  <a:srgbClr val="0000CC"/>
                </a:solidFill>
                <a:latin typeface="Berlin Sans FB" pitchFamily="34" charset="0"/>
              </a:rPr>
              <a:t> Sección de centros formativos y evaluadores. </a:t>
            </a:r>
          </a:p>
          <a:p>
            <a:pPr marL="914400" lvl="1" indent="-457200">
              <a:spcAft>
                <a:spcPts val="1200"/>
              </a:spcAft>
              <a:buFont typeface="Wingdings" pitchFamily="2" charset="2"/>
              <a:buChar char="v"/>
            </a:pPr>
            <a:r>
              <a:rPr lang="es-ES" sz="2800" dirty="0" smtClean="0">
                <a:solidFill>
                  <a:srgbClr val="0000CC"/>
                </a:solidFill>
                <a:latin typeface="Berlin Sans FB" pitchFamily="34" charset="0"/>
              </a:rPr>
              <a:t>Sección de cesiones y ventas entre distribuidores y empresas habilitadas. </a:t>
            </a:r>
            <a:endParaRPr lang="es-ES" sz="2800" dirty="0">
              <a:solidFill>
                <a:srgbClr val="0000CC"/>
              </a:solidFill>
              <a:latin typeface="Berlin Sans FB"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285728"/>
            <a:ext cx="8929718" cy="1643074"/>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1">
              <a:spcBef>
                <a:spcPct val="0"/>
              </a:spcBef>
            </a:pPr>
            <a:endParaRPr lang="es-ES" altLang="es-ES" sz="3200" dirty="0" smtClean="0">
              <a:latin typeface="Berlin Sans FB" pitchFamily="34" charset="0"/>
            </a:endParaRPr>
          </a:p>
          <a:p>
            <a:pPr lvl="1" algn="just">
              <a:spcBef>
                <a:spcPct val="0"/>
              </a:spcBef>
            </a:pPr>
            <a:r>
              <a:rPr lang="es-ES" altLang="es-ES" sz="3200" dirty="0" smtClean="0">
                <a:latin typeface="Berlin Sans FB" pitchFamily="34" charset="0"/>
              </a:rPr>
              <a:t>R.D. 115/2017, de 17 de febrero. Comercialización, manipulación de GF. Equipos basados en GF. Certificación de profesionales.</a:t>
            </a:r>
            <a:endParaRPr lang="es-ES" sz="3200" dirty="0" smtClean="0">
              <a:latin typeface="Berlin Sans FB" pitchFamily="34" charset="0"/>
            </a:endParaRPr>
          </a:p>
          <a:p>
            <a:pPr lvl="1">
              <a:spcBef>
                <a:spcPct val="0"/>
              </a:spcBef>
            </a:pPr>
            <a:r>
              <a:rPr lang="es-ES" altLang="es-ES" sz="3200" dirty="0" smtClean="0">
                <a:latin typeface="Berlin Sans FB" pitchFamily="34" charset="0"/>
              </a:rPr>
              <a:t> </a:t>
            </a:r>
            <a:endParaRPr kumimoji="0" lang="es-ES" altLang="es-ES" sz="3200" b="0" i="0" u="none" strike="noStrike" kern="1200" cap="none" spc="0" normalizeH="0" baseline="0" noProof="0" dirty="0" smtClean="0">
              <a:ln>
                <a:noFill/>
              </a:ln>
              <a:effectLst/>
              <a:uLnTx/>
              <a:uFillTx/>
              <a:latin typeface="Berlin Sans FB" pitchFamily="34" charset="0"/>
              <a:ea typeface="+mj-ea"/>
              <a:cs typeface="+mj-cs"/>
            </a:endParaRPr>
          </a:p>
        </p:txBody>
      </p:sp>
      <p:sp>
        <p:nvSpPr>
          <p:cNvPr id="97281" name="Rectangle 1"/>
          <p:cNvSpPr>
            <a:spLocks noChangeArrowheads="1"/>
          </p:cNvSpPr>
          <p:nvPr/>
        </p:nvSpPr>
        <p:spPr bwMode="auto">
          <a:xfrm>
            <a:off x="500034" y="1928802"/>
            <a:ext cx="8429684"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3000" i="1" u="sng" strike="noStrike" cap="none" normalizeH="0" baseline="0" dirty="0" smtClean="0">
                <a:ln>
                  <a:noFill/>
                </a:ln>
                <a:solidFill>
                  <a:srgbClr val="0000CC"/>
                </a:solidFill>
                <a:effectLst/>
                <a:latin typeface="Berlin Sans FB" pitchFamily="34" charset="0"/>
                <a:ea typeface="Calibri" pitchFamily="34" charset="0"/>
                <a:cs typeface="Times New Roman" pitchFamily="18" charset="0"/>
              </a:rPr>
              <a:t>Artículo 9.</a:t>
            </a:r>
            <a:r>
              <a:rPr kumimoji="0" lang="es-ES" sz="3000" i="1" strike="noStrike" cap="none" normalizeH="0" dirty="0" smtClean="0">
                <a:ln>
                  <a:noFill/>
                </a:ln>
                <a:solidFill>
                  <a:srgbClr val="0000CC"/>
                </a:solidFill>
                <a:effectLst/>
                <a:latin typeface="Berlin Sans FB" pitchFamily="34" charset="0"/>
                <a:ea typeface="Calibri" pitchFamily="34" charset="0"/>
                <a:cs typeface="Times New Roman" pitchFamily="18" charset="0"/>
              </a:rPr>
              <a:t> </a:t>
            </a:r>
            <a:r>
              <a:rPr kumimoji="0" lang="es-ES" sz="3000" i="1" u="none" strike="noStrike" cap="none" normalizeH="0" baseline="0" dirty="0" smtClean="0">
                <a:ln>
                  <a:noFill/>
                </a:ln>
                <a:solidFill>
                  <a:srgbClr val="0000CC"/>
                </a:solidFill>
                <a:effectLst/>
                <a:latin typeface="Berlin Sans FB" pitchFamily="34" charset="0"/>
                <a:ea typeface="Calibri" pitchFamily="34" charset="0"/>
                <a:cs typeface="Times New Roman" pitchFamily="18" charset="0"/>
              </a:rPr>
              <a:t>Obligaciones específicas relativas a la distribución, comercialización y titularidad de los fluidos y equipos basados en ellos. </a:t>
            </a:r>
            <a:endParaRPr kumimoji="0" lang="es-ES" sz="3000" i="1" u="none" strike="noStrike" cap="none" normalizeH="0" baseline="0" dirty="0" smtClean="0">
              <a:ln>
                <a:noFill/>
              </a:ln>
              <a:solidFill>
                <a:srgbClr val="0000CC"/>
              </a:solidFill>
              <a:effectLst/>
              <a:latin typeface="Berlin Sans FB" pitchFamily="34" charset="0"/>
              <a:cs typeface="Arial" pitchFamily="34" charset="0"/>
            </a:endParaRPr>
          </a:p>
        </p:txBody>
      </p:sp>
      <p:sp>
        <p:nvSpPr>
          <p:cNvPr id="97282" name="Rectangle 2"/>
          <p:cNvSpPr>
            <a:spLocks noChangeArrowheads="1"/>
          </p:cNvSpPr>
          <p:nvPr/>
        </p:nvSpPr>
        <p:spPr bwMode="auto">
          <a:xfrm>
            <a:off x="571472" y="3643314"/>
            <a:ext cx="835824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es-ES" sz="2800" i="1" dirty="0" smtClean="0">
                <a:solidFill>
                  <a:srgbClr val="006600"/>
                </a:solidFill>
                <a:latin typeface="Berlin Sans FB" pitchFamily="34" charset="0"/>
                <a:ea typeface="Calibri" pitchFamily="34" charset="0"/>
                <a:cs typeface="Times New Roman" pitchFamily="18" charset="0"/>
              </a:rPr>
              <a:t>Apartado 3:  </a:t>
            </a:r>
            <a:r>
              <a:rPr lang="es-ES" sz="2800" dirty="0" smtClean="0">
                <a:solidFill>
                  <a:srgbClr val="000000"/>
                </a:solidFill>
                <a:latin typeface="Berlin Sans FB" pitchFamily="34" charset="0"/>
                <a:ea typeface="Calibri" pitchFamily="34" charset="0"/>
                <a:cs typeface="Times New Roman" pitchFamily="18" charset="0"/>
              </a:rPr>
              <a:t>l</a:t>
            </a:r>
            <a:r>
              <a:rPr kumimoji="0" lang="es-ES" sz="2800" b="0" i="0" u="none" strike="noStrike" cap="none" normalizeH="0" baseline="0" dirty="0" smtClean="0">
                <a:ln>
                  <a:noFill/>
                </a:ln>
                <a:solidFill>
                  <a:srgbClr val="000000"/>
                </a:solidFill>
                <a:effectLst/>
                <a:latin typeface="Berlin Sans FB" pitchFamily="34" charset="0"/>
                <a:ea typeface="Calibri" pitchFamily="34" charset="0"/>
                <a:cs typeface="Times New Roman" pitchFamily="18" charset="0"/>
              </a:rPr>
              <a:t>os distribuidores de gases </a:t>
            </a:r>
            <a:r>
              <a:rPr kumimoji="0" lang="es-ES" sz="2800" b="0" i="0" u="none" strike="noStrike" cap="none" normalizeH="0" baseline="0" dirty="0" err="1" smtClean="0">
                <a:ln>
                  <a:noFill/>
                </a:ln>
                <a:solidFill>
                  <a:srgbClr val="000000"/>
                </a:solidFill>
                <a:effectLst/>
                <a:latin typeface="Berlin Sans FB" pitchFamily="34" charset="0"/>
                <a:ea typeface="Calibri" pitchFamily="34" charset="0"/>
                <a:cs typeface="Times New Roman" pitchFamily="18" charset="0"/>
              </a:rPr>
              <a:t>fluorados</a:t>
            </a:r>
            <a:r>
              <a:rPr kumimoji="0" lang="es-ES" sz="2800" b="0" i="0" u="none" strike="noStrike" cap="none" normalizeH="0" baseline="0" dirty="0" smtClean="0">
                <a:ln>
                  <a:noFill/>
                </a:ln>
                <a:solidFill>
                  <a:srgbClr val="000000"/>
                </a:solidFill>
                <a:effectLst/>
                <a:latin typeface="Berlin Sans FB" pitchFamily="34" charset="0"/>
                <a:ea typeface="Calibri" pitchFamily="34" charset="0"/>
                <a:cs typeface="Times New Roman" pitchFamily="18" charset="0"/>
              </a:rPr>
              <a:t>, además de ceder o vender a empresas habilitadas o fabricantes</a:t>
            </a:r>
            <a:r>
              <a:rPr kumimoji="0" lang="es-ES" sz="2800" b="0" i="0" u="none" strike="noStrike" cap="none" normalizeH="0" dirty="0" smtClean="0">
                <a:ln>
                  <a:noFill/>
                </a:ln>
                <a:solidFill>
                  <a:srgbClr val="000000"/>
                </a:solidFill>
                <a:effectLst/>
                <a:latin typeface="Berlin Sans FB" pitchFamily="34" charset="0"/>
                <a:ea typeface="Calibri" pitchFamily="34" charset="0"/>
                <a:cs typeface="Times New Roman" pitchFamily="18" charset="0"/>
              </a:rPr>
              <a:t> </a:t>
            </a:r>
            <a:r>
              <a:rPr kumimoji="0" lang="es-ES" sz="2800" b="0" i="0" u="none" strike="noStrike" cap="none" normalizeH="0" baseline="0" dirty="0" smtClean="0">
                <a:ln>
                  <a:noFill/>
                </a:ln>
                <a:solidFill>
                  <a:srgbClr val="000000"/>
                </a:solidFill>
                <a:effectLst/>
                <a:latin typeface="Berlin Sans FB" pitchFamily="34" charset="0"/>
                <a:ea typeface="Calibri" pitchFamily="34" charset="0"/>
                <a:cs typeface="Times New Roman" pitchFamily="18" charset="0"/>
              </a:rPr>
              <a:t>de </a:t>
            </a:r>
            <a:r>
              <a:rPr lang="es-ES" sz="2800" dirty="0" smtClean="0">
                <a:solidFill>
                  <a:srgbClr val="000000"/>
                </a:solidFill>
                <a:latin typeface="Berlin Sans FB" pitchFamily="34" charset="0"/>
                <a:ea typeface="Calibri" pitchFamily="34" charset="0"/>
                <a:cs typeface="Times New Roman" pitchFamily="18" charset="0"/>
              </a:rPr>
              <a:t>e</a:t>
            </a:r>
            <a:r>
              <a:rPr kumimoji="0" lang="es-ES" sz="2800" b="0" i="0" u="none" strike="noStrike" cap="none" normalizeH="0" baseline="0" dirty="0" smtClean="0">
                <a:ln>
                  <a:noFill/>
                </a:ln>
                <a:solidFill>
                  <a:srgbClr val="000000"/>
                </a:solidFill>
                <a:effectLst/>
                <a:latin typeface="Berlin Sans FB" pitchFamily="34" charset="0"/>
                <a:ea typeface="Calibri" pitchFamily="34" charset="0"/>
                <a:cs typeface="Times New Roman" pitchFamily="18" charset="0"/>
              </a:rPr>
              <a:t>quipos</a:t>
            </a:r>
            <a:r>
              <a:rPr lang="es-ES" sz="2800" dirty="0" smtClean="0">
                <a:solidFill>
                  <a:srgbClr val="000000"/>
                </a:solidFill>
                <a:latin typeface="Berlin Sans FB" pitchFamily="34" charset="0"/>
                <a:ea typeface="Calibri" pitchFamily="34" charset="0"/>
                <a:cs typeface="Times New Roman" pitchFamily="18" charset="0"/>
              </a:rPr>
              <a:t> </a:t>
            </a:r>
            <a:r>
              <a:rPr kumimoji="0" lang="es-ES" sz="2800" b="0" i="0" u="none" strike="noStrike" cap="none" normalizeH="0" baseline="0" dirty="0" smtClean="0">
                <a:ln>
                  <a:noFill/>
                </a:ln>
                <a:solidFill>
                  <a:srgbClr val="000000"/>
                </a:solidFill>
                <a:effectLst/>
                <a:latin typeface="Berlin Sans FB" pitchFamily="34" charset="0"/>
                <a:ea typeface="Calibri" pitchFamily="34" charset="0"/>
                <a:cs typeface="Times New Roman" pitchFamily="18" charset="0"/>
              </a:rPr>
              <a:t>basados en dichos fluidos, también puedan cederlos o venderlos a los centros de investigación de las universidades y a los centros formativos y evaluadores</a:t>
            </a:r>
            <a:endParaRPr kumimoji="0" lang="es-ES" sz="2800" b="0" i="0" u="none" strike="noStrike" cap="none" normalizeH="0" baseline="0" dirty="0" smtClean="0">
              <a:ln>
                <a:noFill/>
              </a:ln>
              <a:solidFill>
                <a:schemeClr val="tx1"/>
              </a:solidFill>
              <a:effectLst/>
              <a:latin typeface="Berlin Sans FB"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285728"/>
            <a:ext cx="8929718" cy="1643074"/>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1">
              <a:spcBef>
                <a:spcPct val="0"/>
              </a:spcBef>
            </a:pPr>
            <a:endParaRPr lang="es-ES" altLang="es-ES" sz="3200" dirty="0" smtClean="0">
              <a:latin typeface="Berlin Sans FB" pitchFamily="34" charset="0"/>
            </a:endParaRPr>
          </a:p>
          <a:p>
            <a:pPr lvl="1" algn="just">
              <a:spcBef>
                <a:spcPct val="0"/>
              </a:spcBef>
            </a:pPr>
            <a:r>
              <a:rPr lang="es-ES" altLang="es-ES" sz="3200" dirty="0" smtClean="0">
                <a:latin typeface="Berlin Sans FB" pitchFamily="34" charset="0"/>
              </a:rPr>
              <a:t>R.D. 115/2017, de 17 de febrero. Comercialización, manipulación de GF. Equipos basados en GF. Certificación de profesionales.</a:t>
            </a:r>
            <a:endParaRPr lang="es-ES" sz="3200" dirty="0" smtClean="0">
              <a:latin typeface="Berlin Sans FB" pitchFamily="34" charset="0"/>
            </a:endParaRPr>
          </a:p>
          <a:p>
            <a:pPr lvl="1">
              <a:spcBef>
                <a:spcPct val="0"/>
              </a:spcBef>
            </a:pPr>
            <a:r>
              <a:rPr lang="es-ES" altLang="es-ES" sz="3200" dirty="0" smtClean="0">
                <a:latin typeface="Berlin Sans FB" pitchFamily="34" charset="0"/>
              </a:rPr>
              <a:t> </a:t>
            </a:r>
            <a:endParaRPr kumimoji="0" lang="es-ES" altLang="es-ES" sz="3200" b="0" i="0" u="none" strike="noStrike" kern="1200" cap="none" spc="0" normalizeH="0" baseline="0" noProof="0" dirty="0" smtClean="0">
              <a:ln>
                <a:noFill/>
              </a:ln>
              <a:effectLst/>
              <a:uLnTx/>
              <a:uFillTx/>
              <a:latin typeface="Berlin Sans FB" pitchFamily="34" charset="0"/>
              <a:ea typeface="+mj-ea"/>
              <a:cs typeface="+mj-cs"/>
            </a:endParaRPr>
          </a:p>
        </p:txBody>
      </p:sp>
      <p:sp>
        <p:nvSpPr>
          <p:cNvPr id="97281" name="Rectangle 1"/>
          <p:cNvSpPr>
            <a:spLocks noChangeArrowheads="1"/>
          </p:cNvSpPr>
          <p:nvPr/>
        </p:nvSpPr>
        <p:spPr bwMode="auto">
          <a:xfrm>
            <a:off x="500034" y="1928802"/>
            <a:ext cx="8429684"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3000" i="1" u="sng" strike="noStrike" cap="none" normalizeH="0" baseline="0" dirty="0" smtClean="0">
                <a:ln>
                  <a:noFill/>
                </a:ln>
                <a:solidFill>
                  <a:srgbClr val="0000CC"/>
                </a:solidFill>
                <a:effectLst/>
                <a:latin typeface="Berlin Sans FB" pitchFamily="34" charset="0"/>
                <a:ea typeface="Calibri" pitchFamily="34" charset="0"/>
                <a:cs typeface="Times New Roman" pitchFamily="18" charset="0"/>
              </a:rPr>
              <a:t>Artículo 9.</a:t>
            </a:r>
            <a:r>
              <a:rPr kumimoji="0" lang="es-ES" sz="3000" i="1" strike="noStrike" cap="none" normalizeH="0" dirty="0" smtClean="0">
                <a:ln>
                  <a:noFill/>
                </a:ln>
                <a:solidFill>
                  <a:srgbClr val="0000CC"/>
                </a:solidFill>
                <a:effectLst/>
                <a:latin typeface="Berlin Sans FB" pitchFamily="34" charset="0"/>
                <a:ea typeface="Calibri" pitchFamily="34" charset="0"/>
                <a:cs typeface="Times New Roman" pitchFamily="18" charset="0"/>
              </a:rPr>
              <a:t> </a:t>
            </a:r>
            <a:endParaRPr kumimoji="0" lang="es-ES" sz="3000" i="1" u="none" strike="noStrike" cap="none" normalizeH="0" baseline="0" dirty="0" smtClean="0">
              <a:ln>
                <a:noFill/>
              </a:ln>
              <a:solidFill>
                <a:srgbClr val="0000CC"/>
              </a:solidFill>
              <a:effectLst/>
              <a:latin typeface="Berlin Sans FB" pitchFamily="34" charset="0"/>
              <a:cs typeface="Arial" pitchFamily="34" charset="0"/>
            </a:endParaRPr>
          </a:p>
        </p:txBody>
      </p:sp>
      <p:sp>
        <p:nvSpPr>
          <p:cNvPr id="97282" name="Rectangle 2"/>
          <p:cNvSpPr>
            <a:spLocks noChangeArrowheads="1"/>
          </p:cNvSpPr>
          <p:nvPr/>
        </p:nvSpPr>
        <p:spPr bwMode="auto">
          <a:xfrm>
            <a:off x="571472" y="2643182"/>
            <a:ext cx="8358246"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s-ES" sz="2800" i="1" dirty="0" smtClean="0">
                <a:solidFill>
                  <a:srgbClr val="006600"/>
                </a:solidFill>
                <a:latin typeface="Berlin Sans FB" pitchFamily="34" charset="0"/>
              </a:rPr>
              <a:t>Apartado 5:  </a:t>
            </a:r>
            <a:r>
              <a:rPr lang="es-ES" sz="2800" dirty="0" smtClean="0">
                <a:latin typeface="Berlin Sans FB" pitchFamily="34" charset="0"/>
              </a:rPr>
              <a:t>las empresas habilitadas deberán realizar la oportuna comunicación al órgano competente de su Comunidad Autónoma del inicio de su actividad como </a:t>
            </a:r>
            <a:r>
              <a:rPr lang="es-ES" sz="2800" i="1" dirty="0" smtClean="0">
                <a:solidFill>
                  <a:srgbClr val="C00000"/>
                </a:solidFill>
                <a:latin typeface="Berlin Sans FB" pitchFamily="34" charset="0"/>
              </a:rPr>
              <a:t>productor de residuos</a:t>
            </a:r>
            <a:r>
              <a:rPr lang="es-ES" sz="2800" dirty="0" smtClean="0">
                <a:solidFill>
                  <a:srgbClr val="C00000"/>
                </a:solidFill>
                <a:latin typeface="Berlin Sans FB" pitchFamily="34" charset="0"/>
              </a:rPr>
              <a:t>.</a:t>
            </a:r>
            <a:endParaRPr lang="es-ES" sz="2800" dirty="0">
              <a:solidFill>
                <a:srgbClr val="C00000"/>
              </a:solidFill>
              <a:latin typeface="Berlin Sans FB"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611188" y="260350"/>
            <a:ext cx="8147050" cy="99377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s-ES" sz="3200" b="0" i="0" u="none" strike="noStrike" kern="1200" cap="none" spc="0" normalizeH="0" baseline="0" noProof="0" dirty="0" smtClean="0">
                <a:ln>
                  <a:noFill/>
                </a:ln>
                <a:effectLst/>
                <a:uLnTx/>
                <a:uFillTx/>
                <a:latin typeface="Berlin Sans FB" pitchFamily="34" charset="0"/>
                <a:ea typeface="+mj-ea"/>
                <a:cs typeface="+mj-cs"/>
              </a:rPr>
              <a:t>CONTENIDOS.</a:t>
            </a:r>
          </a:p>
        </p:txBody>
      </p:sp>
      <p:sp>
        <p:nvSpPr>
          <p:cNvPr id="3" name="3 CuadroTexto"/>
          <p:cNvSpPr txBox="1">
            <a:spLocks noChangeArrowheads="1"/>
          </p:cNvSpPr>
          <p:nvPr/>
        </p:nvSpPr>
        <p:spPr bwMode="auto">
          <a:xfrm>
            <a:off x="0" y="1500174"/>
            <a:ext cx="9001156" cy="5047536"/>
          </a:xfrm>
          <a:prstGeom prst="rect">
            <a:avLst/>
          </a:prstGeom>
          <a:noFill/>
          <a:ln w="9525">
            <a:noFill/>
            <a:miter lim="800000"/>
            <a:headEnd/>
            <a:tailEnd/>
          </a:ln>
        </p:spPr>
        <p:txBody>
          <a:bodyPr wrap="square">
            <a:spAutoFit/>
          </a:bodyPr>
          <a:lstStyle/>
          <a:p>
            <a:pPr marL="925200" lvl="1" indent="-457200">
              <a:spcAft>
                <a:spcPts val="1200"/>
              </a:spcAft>
              <a:buFont typeface="Wingdings" pitchFamily="2" charset="2"/>
              <a:buChar char="v"/>
            </a:pPr>
            <a:r>
              <a:rPr lang="es-ES" altLang="es-ES" sz="3000" dirty="0" smtClean="0">
                <a:solidFill>
                  <a:srgbClr val="0000CC"/>
                </a:solidFill>
                <a:latin typeface="Berlin Sans FB" pitchFamily="34" charset="0"/>
              </a:rPr>
              <a:t>RD 115/2017, de 17 de febrero, por el que se regula la comercialización y manipulación de gases </a:t>
            </a:r>
            <a:r>
              <a:rPr lang="es-ES" altLang="es-ES" sz="3000" dirty="0" err="1" smtClean="0">
                <a:solidFill>
                  <a:srgbClr val="0000CC"/>
                </a:solidFill>
                <a:latin typeface="Berlin Sans FB" pitchFamily="34" charset="0"/>
              </a:rPr>
              <a:t>fluorados</a:t>
            </a:r>
            <a:r>
              <a:rPr lang="es-ES" altLang="es-ES" sz="3000" dirty="0" smtClean="0">
                <a:solidFill>
                  <a:srgbClr val="0000CC"/>
                </a:solidFill>
                <a:latin typeface="Berlin Sans FB" pitchFamily="34" charset="0"/>
              </a:rPr>
              <a:t> y equipos basados en los mismos, así como la certificación de los profesionales que los utilizan.</a:t>
            </a:r>
          </a:p>
          <a:p>
            <a:pPr marL="925200" lvl="1" indent="-457200">
              <a:spcAft>
                <a:spcPts val="1200"/>
              </a:spcAft>
              <a:buFont typeface="Wingdings" pitchFamily="2" charset="2"/>
              <a:buChar char="v"/>
            </a:pPr>
            <a:r>
              <a:rPr lang="es-ES" altLang="es-ES" sz="3000" dirty="0" smtClean="0">
                <a:solidFill>
                  <a:srgbClr val="0000CC"/>
                </a:solidFill>
                <a:latin typeface="Berlin Sans FB" pitchFamily="34" charset="0"/>
              </a:rPr>
              <a:t>RESUMEN </a:t>
            </a:r>
            <a:r>
              <a:rPr lang="es-ES" altLang="es-ES" sz="3000" dirty="0">
                <a:solidFill>
                  <a:srgbClr val="0000CC"/>
                </a:solidFill>
                <a:latin typeface="Berlin Sans FB" pitchFamily="34" charset="0"/>
              </a:rPr>
              <a:t>R.D. </a:t>
            </a:r>
            <a:r>
              <a:rPr lang="es-ES" altLang="es-ES" sz="3000" dirty="0" smtClean="0">
                <a:solidFill>
                  <a:srgbClr val="0000CC"/>
                </a:solidFill>
                <a:latin typeface="Berlin Sans FB" pitchFamily="34" charset="0"/>
              </a:rPr>
              <a:t>517/2014, </a:t>
            </a:r>
            <a:r>
              <a:rPr lang="es-ES" sz="3000" dirty="0">
                <a:solidFill>
                  <a:srgbClr val="0000CC"/>
                </a:solidFill>
                <a:latin typeface="Berlin Sans FB" pitchFamily="34" charset="0"/>
              </a:rPr>
              <a:t>(Modificación del RD </a:t>
            </a:r>
            <a:r>
              <a:rPr lang="es-ES" sz="3000" dirty="0" smtClean="0">
                <a:solidFill>
                  <a:srgbClr val="0000CC"/>
                </a:solidFill>
                <a:latin typeface="Berlin Sans FB" pitchFamily="34" charset="0"/>
              </a:rPr>
              <a:t>  795/2010</a:t>
            </a:r>
            <a:r>
              <a:rPr lang="es-ES" sz="3000" dirty="0">
                <a:solidFill>
                  <a:srgbClr val="0000CC"/>
                </a:solidFill>
                <a:latin typeface="Berlin Sans FB" pitchFamily="34" charset="0"/>
              </a:rPr>
              <a:t>) y entrada en vigor del RD </a:t>
            </a:r>
            <a:r>
              <a:rPr lang="es-ES" sz="3000" dirty="0" smtClean="0">
                <a:solidFill>
                  <a:srgbClr val="0000CC"/>
                </a:solidFill>
                <a:latin typeface="Berlin Sans FB" pitchFamily="34" charset="0"/>
              </a:rPr>
              <a:t>517/2014</a:t>
            </a:r>
            <a:r>
              <a:rPr lang="es-ES" altLang="es-ES" sz="3000" dirty="0" smtClean="0">
                <a:solidFill>
                  <a:srgbClr val="0000CC"/>
                </a:solidFill>
                <a:latin typeface="Berlin Sans FB" pitchFamily="34" charset="0"/>
              </a:rPr>
              <a:t>.</a:t>
            </a:r>
            <a:endParaRPr lang="es-ES" altLang="es-ES" sz="3000" dirty="0">
              <a:solidFill>
                <a:srgbClr val="0000CC"/>
              </a:solidFill>
              <a:latin typeface="Berlin Sans FB" pitchFamily="34" charset="0"/>
            </a:endParaRPr>
          </a:p>
          <a:p>
            <a:pPr marL="925200" lvl="1" indent="-457200" algn="just">
              <a:spcAft>
                <a:spcPts val="1200"/>
              </a:spcAft>
              <a:buFont typeface="Wingdings" pitchFamily="2" charset="2"/>
              <a:buChar char="v"/>
            </a:pPr>
            <a:r>
              <a:rPr lang="es-ES" sz="3200" b="1" dirty="0" smtClean="0">
                <a:solidFill>
                  <a:srgbClr val="0000CC"/>
                </a:solidFill>
              </a:rPr>
              <a:t> </a:t>
            </a:r>
            <a:r>
              <a:rPr lang="es-ES" sz="3000" dirty="0" smtClean="0">
                <a:solidFill>
                  <a:srgbClr val="0000CC"/>
                </a:solidFill>
                <a:latin typeface="Berlin Sans FB" pitchFamily="34" charset="0"/>
              </a:rPr>
              <a:t>Sistemas de aire acondicionado: expansión seca e inundado. Funcionamiento y principales       diferencias entre los distintos sistemas.</a:t>
            </a:r>
            <a:endParaRPr lang="es-ES" altLang="es-ES" sz="3000" dirty="0">
              <a:solidFill>
                <a:srgbClr val="0000CC"/>
              </a:solidFill>
              <a:latin typeface="Berlin Sans FB"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285728"/>
            <a:ext cx="8929718" cy="1643074"/>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1">
              <a:spcBef>
                <a:spcPct val="0"/>
              </a:spcBef>
            </a:pPr>
            <a:endParaRPr lang="es-ES" altLang="es-ES" sz="3200" dirty="0" smtClean="0">
              <a:latin typeface="Berlin Sans FB" pitchFamily="34" charset="0"/>
            </a:endParaRPr>
          </a:p>
          <a:p>
            <a:pPr lvl="1" algn="just">
              <a:spcBef>
                <a:spcPct val="0"/>
              </a:spcBef>
            </a:pPr>
            <a:r>
              <a:rPr lang="es-ES" altLang="es-ES" sz="3200" dirty="0" smtClean="0">
                <a:latin typeface="Berlin Sans FB" pitchFamily="34" charset="0"/>
              </a:rPr>
              <a:t>R.D. 115/2017, de 17 de febrero. Comercialización, manipulación de GF. Equipos basados en GF. Certificación de profesionales.</a:t>
            </a:r>
            <a:endParaRPr lang="es-ES" sz="3200" dirty="0" smtClean="0">
              <a:latin typeface="Berlin Sans FB" pitchFamily="34" charset="0"/>
            </a:endParaRPr>
          </a:p>
          <a:p>
            <a:pPr lvl="1">
              <a:spcBef>
                <a:spcPct val="0"/>
              </a:spcBef>
            </a:pPr>
            <a:r>
              <a:rPr lang="es-ES" altLang="es-ES" sz="3200" dirty="0" smtClean="0">
                <a:latin typeface="Berlin Sans FB" pitchFamily="34" charset="0"/>
              </a:rPr>
              <a:t> </a:t>
            </a:r>
            <a:endParaRPr kumimoji="0" lang="es-ES" altLang="es-ES" sz="3200" b="0" i="0" u="none" strike="noStrike" kern="1200" cap="none" spc="0" normalizeH="0" baseline="0" noProof="0" dirty="0" smtClean="0">
              <a:ln>
                <a:noFill/>
              </a:ln>
              <a:effectLst/>
              <a:uLnTx/>
              <a:uFillTx/>
              <a:latin typeface="Berlin Sans FB" pitchFamily="34" charset="0"/>
              <a:ea typeface="+mj-ea"/>
              <a:cs typeface="+mj-cs"/>
            </a:endParaRPr>
          </a:p>
        </p:txBody>
      </p:sp>
      <p:sp>
        <p:nvSpPr>
          <p:cNvPr id="97281" name="Rectangle 1"/>
          <p:cNvSpPr>
            <a:spLocks noChangeArrowheads="1"/>
          </p:cNvSpPr>
          <p:nvPr/>
        </p:nvSpPr>
        <p:spPr bwMode="auto">
          <a:xfrm>
            <a:off x="500034" y="1928802"/>
            <a:ext cx="8429684"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3000" i="1" u="sng" strike="noStrike" cap="none" normalizeH="0" baseline="0" dirty="0" smtClean="0">
                <a:ln>
                  <a:noFill/>
                </a:ln>
                <a:solidFill>
                  <a:srgbClr val="0000CC"/>
                </a:solidFill>
                <a:effectLst/>
                <a:latin typeface="Berlin Sans FB" pitchFamily="34" charset="0"/>
                <a:ea typeface="Calibri" pitchFamily="34" charset="0"/>
                <a:cs typeface="Times New Roman" pitchFamily="18" charset="0"/>
              </a:rPr>
              <a:t>Artículo 9.</a:t>
            </a:r>
            <a:r>
              <a:rPr kumimoji="0" lang="es-ES" sz="3000" i="1" strike="noStrike" cap="none" normalizeH="0" dirty="0" smtClean="0">
                <a:ln>
                  <a:noFill/>
                </a:ln>
                <a:solidFill>
                  <a:srgbClr val="0000CC"/>
                </a:solidFill>
                <a:effectLst/>
                <a:latin typeface="Berlin Sans FB" pitchFamily="34" charset="0"/>
                <a:ea typeface="Calibri" pitchFamily="34" charset="0"/>
                <a:cs typeface="Times New Roman" pitchFamily="18" charset="0"/>
              </a:rPr>
              <a:t> </a:t>
            </a:r>
            <a:endParaRPr kumimoji="0" lang="es-ES" sz="3000" i="1" u="none" strike="noStrike" cap="none" normalizeH="0" baseline="0" dirty="0" smtClean="0">
              <a:ln>
                <a:noFill/>
              </a:ln>
              <a:solidFill>
                <a:srgbClr val="0000CC"/>
              </a:solidFill>
              <a:effectLst/>
              <a:latin typeface="Berlin Sans FB" pitchFamily="34" charset="0"/>
              <a:cs typeface="Arial" pitchFamily="34" charset="0"/>
            </a:endParaRPr>
          </a:p>
        </p:txBody>
      </p:sp>
      <p:sp>
        <p:nvSpPr>
          <p:cNvPr id="5" name="Rectangle 2"/>
          <p:cNvSpPr>
            <a:spLocks noChangeArrowheads="1"/>
          </p:cNvSpPr>
          <p:nvPr/>
        </p:nvSpPr>
        <p:spPr bwMode="auto">
          <a:xfrm>
            <a:off x="500034" y="2643182"/>
            <a:ext cx="8429684"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S" sz="2800" i="1" dirty="0" smtClean="0">
                <a:solidFill>
                  <a:srgbClr val="006600"/>
                </a:solidFill>
                <a:latin typeface="Berlin Sans FB" pitchFamily="34" charset="0"/>
              </a:rPr>
              <a:t>El apartado 8: </a:t>
            </a:r>
            <a:r>
              <a:rPr lang="es-ES" sz="2800" dirty="0" smtClean="0">
                <a:latin typeface="Berlin Sans FB" pitchFamily="34" charset="0"/>
              </a:rPr>
              <a:t>desarrolla lo establecido en el RD 517/2014, sobre </a:t>
            </a:r>
            <a:r>
              <a:rPr lang="es-ES" sz="2800" i="1" dirty="0" smtClean="0">
                <a:solidFill>
                  <a:srgbClr val="C00000"/>
                </a:solidFill>
                <a:latin typeface="Berlin Sans FB" pitchFamily="34" charset="0"/>
              </a:rPr>
              <a:t>la obligatoriedad de que los aparatos o equipos </a:t>
            </a:r>
            <a:r>
              <a:rPr lang="es-ES" sz="2800" i="1" dirty="0" err="1" smtClean="0">
                <a:solidFill>
                  <a:srgbClr val="C00000"/>
                </a:solidFill>
                <a:latin typeface="Berlin Sans FB" pitchFamily="34" charset="0"/>
              </a:rPr>
              <a:t>precargados</a:t>
            </a:r>
            <a:r>
              <a:rPr lang="es-ES" sz="2800" i="1" dirty="0" smtClean="0">
                <a:solidFill>
                  <a:srgbClr val="C00000"/>
                </a:solidFill>
                <a:latin typeface="Berlin Sans FB" pitchFamily="34" charset="0"/>
              </a:rPr>
              <a:t> de refrigeración, aire acondicionado y bombas de calor que no estén herméticamente sellados y que estén cargados con GFEI solo podrán venderse al usuario final cuando se aporten pruebas de que la instalación será realizada por una empresa habilitada. </a:t>
            </a:r>
            <a:endParaRPr lang="es-ES" sz="2800" i="1" dirty="0">
              <a:solidFill>
                <a:srgbClr val="C00000"/>
              </a:solidFill>
              <a:latin typeface="Berlin Sans FB"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285728"/>
            <a:ext cx="8929718" cy="1643074"/>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1">
              <a:spcBef>
                <a:spcPct val="0"/>
              </a:spcBef>
            </a:pPr>
            <a:endParaRPr lang="es-ES" altLang="es-ES" sz="3200" dirty="0" smtClean="0">
              <a:latin typeface="Berlin Sans FB" pitchFamily="34" charset="0"/>
            </a:endParaRPr>
          </a:p>
          <a:p>
            <a:pPr lvl="1" algn="just">
              <a:spcBef>
                <a:spcPct val="0"/>
              </a:spcBef>
            </a:pPr>
            <a:r>
              <a:rPr lang="es-ES" altLang="es-ES" sz="3200" dirty="0" smtClean="0">
                <a:latin typeface="Berlin Sans FB" pitchFamily="34" charset="0"/>
              </a:rPr>
              <a:t>R.D. 115/2017, de 17 de febrero. Comercialización, manipulación de GF. Equipos basados en GF. Certificación de profesionales.</a:t>
            </a:r>
            <a:endParaRPr lang="es-ES" sz="3200" dirty="0" smtClean="0">
              <a:latin typeface="Berlin Sans FB" pitchFamily="34" charset="0"/>
            </a:endParaRPr>
          </a:p>
          <a:p>
            <a:pPr lvl="1">
              <a:spcBef>
                <a:spcPct val="0"/>
              </a:spcBef>
            </a:pPr>
            <a:r>
              <a:rPr lang="es-ES" altLang="es-ES" sz="3200" dirty="0" smtClean="0">
                <a:latin typeface="Berlin Sans FB" pitchFamily="34" charset="0"/>
              </a:rPr>
              <a:t> </a:t>
            </a:r>
            <a:endParaRPr kumimoji="0" lang="es-ES" altLang="es-ES" sz="3200" b="0" i="0" u="none" strike="noStrike" kern="1200" cap="none" spc="0" normalizeH="0" baseline="0" noProof="0" dirty="0" smtClean="0">
              <a:ln>
                <a:noFill/>
              </a:ln>
              <a:effectLst/>
              <a:uLnTx/>
              <a:uFillTx/>
              <a:latin typeface="Berlin Sans FB" pitchFamily="34" charset="0"/>
              <a:ea typeface="+mj-ea"/>
              <a:cs typeface="+mj-cs"/>
            </a:endParaRPr>
          </a:p>
        </p:txBody>
      </p:sp>
      <p:sp>
        <p:nvSpPr>
          <p:cNvPr id="97281" name="Rectangle 1"/>
          <p:cNvSpPr>
            <a:spLocks noChangeArrowheads="1"/>
          </p:cNvSpPr>
          <p:nvPr/>
        </p:nvSpPr>
        <p:spPr bwMode="auto">
          <a:xfrm>
            <a:off x="500034" y="1928802"/>
            <a:ext cx="8429684"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3000" i="1" u="sng" strike="noStrike" cap="none" normalizeH="0" baseline="0" dirty="0" smtClean="0">
                <a:ln>
                  <a:noFill/>
                </a:ln>
                <a:solidFill>
                  <a:srgbClr val="0000CC"/>
                </a:solidFill>
                <a:effectLst/>
                <a:latin typeface="Berlin Sans FB" pitchFamily="34" charset="0"/>
                <a:ea typeface="Calibri" pitchFamily="34" charset="0"/>
                <a:cs typeface="Times New Roman" pitchFamily="18" charset="0"/>
              </a:rPr>
              <a:t>Artículo 9.</a:t>
            </a:r>
            <a:r>
              <a:rPr kumimoji="0" lang="es-ES" sz="3000" i="1" strike="noStrike" cap="none" normalizeH="0" dirty="0" smtClean="0">
                <a:ln>
                  <a:noFill/>
                </a:ln>
                <a:solidFill>
                  <a:srgbClr val="0000CC"/>
                </a:solidFill>
                <a:effectLst/>
                <a:latin typeface="Berlin Sans FB" pitchFamily="34" charset="0"/>
                <a:ea typeface="Calibri" pitchFamily="34" charset="0"/>
                <a:cs typeface="Times New Roman" pitchFamily="18" charset="0"/>
              </a:rPr>
              <a:t> </a:t>
            </a:r>
            <a:endParaRPr kumimoji="0" lang="es-ES" sz="3000" i="1" u="none" strike="noStrike" cap="none" normalizeH="0" baseline="0" dirty="0" smtClean="0">
              <a:ln>
                <a:noFill/>
              </a:ln>
              <a:solidFill>
                <a:srgbClr val="0000CC"/>
              </a:solidFill>
              <a:effectLst/>
              <a:latin typeface="Berlin Sans FB" pitchFamily="34" charset="0"/>
              <a:cs typeface="Arial" pitchFamily="34" charset="0"/>
            </a:endParaRPr>
          </a:p>
        </p:txBody>
      </p:sp>
      <p:sp>
        <p:nvSpPr>
          <p:cNvPr id="105473" name="Rectangle 1"/>
          <p:cNvSpPr>
            <a:spLocks noChangeArrowheads="1"/>
          </p:cNvSpPr>
          <p:nvPr/>
        </p:nvSpPr>
        <p:spPr bwMode="auto">
          <a:xfrm>
            <a:off x="428596" y="2643182"/>
            <a:ext cx="857256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2800" i="1" dirty="0" smtClean="0">
                <a:solidFill>
                  <a:srgbClr val="C00000"/>
                </a:solidFill>
                <a:latin typeface="Berlin Sans FB" pitchFamily="34" charset="0"/>
                <a:ea typeface="Calibri" pitchFamily="34" charset="0"/>
                <a:cs typeface="Calibri" pitchFamily="34" charset="0"/>
              </a:rPr>
              <a:t>E</a:t>
            </a:r>
            <a:r>
              <a:rPr kumimoji="0" lang="es-ES" sz="2800" b="0" i="1" u="none" strike="noStrike" cap="none" normalizeH="0" baseline="0" dirty="0" smtClean="0">
                <a:ln>
                  <a:noFill/>
                </a:ln>
                <a:solidFill>
                  <a:srgbClr val="C00000"/>
                </a:solidFill>
                <a:effectLst/>
                <a:latin typeface="Berlin Sans FB" pitchFamily="34" charset="0"/>
                <a:ea typeface="Calibri" pitchFamily="34" charset="0"/>
                <a:cs typeface="Calibri" pitchFamily="34" charset="0"/>
              </a:rPr>
              <a:t>l comercializador del aparato </a:t>
            </a:r>
            <a:r>
              <a:rPr kumimoji="0" lang="es-ES" sz="2800" b="0" i="0" u="none" strike="noStrike" cap="none" normalizeH="0" baseline="0" dirty="0" smtClean="0">
                <a:ln>
                  <a:noFill/>
                </a:ln>
                <a:solidFill>
                  <a:srgbClr val="000000"/>
                </a:solidFill>
                <a:effectLst/>
                <a:latin typeface="Berlin Sans FB" pitchFamily="34" charset="0"/>
                <a:ea typeface="Calibri" pitchFamily="34" charset="0"/>
                <a:cs typeface="Calibri" pitchFamily="34" charset="0"/>
              </a:rPr>
              <a:t>deberá informar de esta </a:t>
            </a:r>
          </a:p>
          <a:p>
            <a:pPr lvl="0" algn="just" fontAlgn="base">
              <a:spcBef>
                <a:spcPct val="0"/>
              </a:spcBef>
              <a:spcAft>
                <a:spcPct val="0"/>
              </a:spcAft>
            </a:pPr>
            <a:r>
              <a:rPr kumimoji="0" lang="es-ES" sz="2800" b="0" i="0" u="none" strike="noStrike" cap="none" normalizeH="0" baseline="0" dirty="0" smtClean="0">
                <a:ln>
                  <a:noFill/>
                </a:ln>
                <a:solidFill>
                  <a:srgbClr val="000000"/>
                </a:solidFill>
                <a:effectLst/>
                <a:latin typeface="Berlin Sans FB" pitchFamily="34" charset="0"/>
                <a:ea typeface="Calibri" pitchFamily="34" charset="0"/>
                <a:cs typeface="Calibri" pitchFamily="34" charset="0"/>
              </a:rPr>
              <a:t>obligación legal al comprador a través del documento que figura en el </a:t>
            </a:r>
            <a:r>
              <a:rPr kumimoji="0" lang="es-ES" sz="2800" i="1" u="none" strike="noStrike" cap="none" normalizeH="0" baseline="0" dirty="0" smtClean="0">
                <a:ln>
                  <a:noFill/>
                </a:ln>
                <a:solidFill>
                  <a:srgbClr val="0000CC"/>
                </a:solidFill>
                <a:effectLst/>
                <a:latin typeface="Berlin Sans FB" pitchFamily="34" charset="0"/>
                <a:ea typeface="Calibri" pitchFamily="34" charset="0"/>
                <a:cs typeface="Calibri" pitchFamily="34" charset="0"/>
              </a:rPr>
              <a:t>Anexo VI, parte A </a:t>
            </a:r>
            <a:r>
              <a:rPr kumimoji="0" lang="es-ES" sz="2800" b="0" i="0" u="none" strike="noStrike" cap="none" normalizeH="0" baseline="0" dirty="0" smtClean="0">
                <a:ln>
                  <a:noFill/>
                </a:ln>
                <a:solidFill>
                  <a:srgbClr val="000000"/>
                </a:solidFill>
                <a:effectLst/>
                <a:latin typeface="Berlin Sans FB" pitchFamily="34" charset="0"/>
                <a:ea typeface="Calibri" pitchFamily="34" charset="0"/>
                <a:cs typeface="Calibri" pitchFamily="34" charset="0"/>
              </a:rPr>
              <a:t>y podrá facilitar un</a:t>
            </a:r>
            <a:r>
              <a:rPr kumimoji="0" lang="es-ES" sz="2800" b="0" i="0" u="none" strike="noStrike" cap="none" normalizeH="0" dirty="0" smtClean="0">
                <a:ln>
                  <a:noFill/>
                </a:ln>
                <a:solidFill>
                  <a:srgbClr val="000000"/>
                </a:solidFill>
                <a:effectLst/>
                <a:latin typeface="Berlin Sans FB" pitchFamily="34" charset="0"/>
                <a:ea typeface="Calibri" pitchFamily="34" charset="0"/>
                <a:cs typeface="Calibri" pitchFamily="34" charset="0"/>
              </a:rPr>
              <a:t> </a:t>
            </a:r>
            <a:r>
              <a:rPr kumimoji="0" lang="es-ES" sz="2800" b="0" i="0" u="none" strike="noStrike" cap="none" normalizeH="0" baseline="0" dirty="0" smtClean="0">
                <a:ln>
                  <a:noFill/>
                </a:ln>
                <a:solidFill>
                  <a:srgbClr val="000000"/>
                </a:solidFill>
                <a:effectLst/>
                <a:latin typeface="Berlin Sans FB" pitchFamily="34" charset="0"/>
                <a:ea typeface="Calibri" pitchFamily="34" charset="0"/>
                <a:cs typeface="Calibri" pitchFamily="34" charset="0"/>
              </a:rPr>
              <a:t>listado de empresas habilitadas o</a:t>
            </a:r>
            <a:r>
              <a:rPr kumimoji="0" lang="es-ES" sz="2800" b="0" i="0" u="none" strike="noStrike" cap="none" normalizeH="0" dirty="0" smtClean="0">
                <a:ln>
                  <a:noFill/>
                </a:ln>
                <a:solidFill>
                  <a:srgbClr val="000000"/>
                </a:solidFill>
                <a:effectLst/>
                <a:latin typeface="Berlin Sans FB" pitchFamily="34" charset="0"/>
                <a:ea typeface="Calibri" pitchFamily="34" charset="0"/>
                <a:cs typeface="Calibri" pitchFamily="34" charset="0"/>
              </a:rPr>
              <a:t> </a:t>
            </a:r>
            <a:r>
              <a:rPr kumimoji="0" lang="es-ES" sz="2800" b="0" i="0" u="none" strike="noStrike" cap="none" normalizeH="0" baseline="0" dirty="0" smtClean="0">
                <a:ln>
                  <a:noFill/>
                </a:ln>
                <a:solidFill>
                  <a:srgbClr val="000000"/>
                </a:solidFill>
                <a:effectLst/>
                <a:latin typeface="Berlin Sans FB" pitchFamily="34" charset="0"/>
                <a:ea typeface="Calibri" pitchFamily="34" charset="0"/>
                <a:cs typeface="Calibri" pitchFamily="34" charset="0"/>
              </a:rPr>
              <a:t>bien registros electrónicos</a:t>
            </a:r>
            <a:r>
              <a:rPr kumimoji="0" lang="es-ES" sz="2800" b="0" i="0" u="none" strike="noStrike" cap="none" normalizeH="0" dirty="0" smtClean="0">
                <a:ln>
                  <a:noFill/>
                </a:ln>
                <a:solidFill>
                  <a:srgbClr val="000000"/>
                </a:solidFill>
                <a:effectLst/>
                <a:latin typeface="Berlin Sans FB" pitchFamily="34" charset="0"/>
                <a:ea typeface="Calibri" pitchFamily="34" charset="0"/>
                <a:cs typeface="Calibri" pitchFamily="34" charset="0"/>
              </a:rPr>
              <a:t> </a:t>
            </a:r>
            <a:r>
              <a:rPr kumimoji="0" lang="es-ES" sz="2800" b="0" i="0" u="none" strike="noStrike" cap="none" normalizeH="0" baseline="0" dirty="0" smtClean="0">
                <a:ln>
                  <a:noFill/>
                </a:ln>
                <a:solidFill>
                  <a:srgbClr val="000000"/>
                </a:solidFill>
                <a:effectLst/>
                <a:latin typeface="Berlin Sans FB" pitchFamily="34" charset="0"/>
                <a:ea typeface="Calibri" pitchFamily="34" charset="0"/>
                <a:cs typeface="Calibri" pitchFamily="34" charset="0"/>
              </a:rPr>
              <a:t>o bases de datos existentes que recojan las empresas habilitadas. </a:t>
            </a:r>
            <a:r>
              <a:rPr lang="es-ES" sz="2800" dirty="0" smtClean="0">
                <a:latin typeface="Berlin Sans FB" pitchFamily="34" charset="0"/>
              </a:rPr>
              <a:t>Además entregará al comprador dos ejemplares del documento que aparece en el </a:t>
            </a:r>
            <a:r>
              <a:rPr lang="es-ES" sz="2800" i="1" dirty="0" smtClean="0">
                <a:solidFill>
                  <a:srgbClr val="0000CC"/>
                </a:solidFill>
                <a:latin typeface="Berlin Sans FB" pitchFamily="34" charset="0"/>
              </a:rPr>
              <a:t>Anexo VI, parte B </a:t>
            </a:r>
            <a:r>
              <a:rPr lang="es-ES" sz="2800" dirty="0" smtClean="0">
                <a:latin typeface="Berlin Sans FB" pitchFamily="34" charset="0"/>
              </a:rPr>
              <a:t>del nuevo R.D. 115/2017.</a:t>
            </a:r>
            <a:endParaRPr kumimoji="0" lang="es-ES" sz="2800" b="0" i="0" u="none" strike="noStrike" cap="none" normalizeH="0" baseline="0" dirty="0" smtClean="0">
              <a:ln>
                <a:noFill/>
              </a:ln>
              <a:solidFill>
                <a:schemeClr val="tx1"/>
              </a:solidFill>
              <a:effectLst/>
              <a:latin typeface="Berlin Sans FB"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285728"/>
            <a:ext cx="8929718" cy="1643074"/>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1">
              <a:spcBef>
                <a:spcPct val="0"/>
              </a:spcBef>
            </a:pPr>
            <a:endParaRPr lang="es-ES" altLang="es-ES" sz="3200" dirty="0" smtClean="0">
              <a:latin typeface="Berlin Sans FB" pitchFamily="34" charset="0"/>
            </a:endParaRPr>
          </a:p>
          <a:p>
            <a:pPr lvl="1">
              <a:spcBef>
                <a:spcPct val="0"/>
              </a:spcBef>
            </a:pPr>
            <a:r>
              <a:rPr lang="es-ES" altLang="es-ES" sz="3200" dirty="0" smtClean="0">
                <a:latin typeface="Berlin Sans FB" pitchFamily="34" charset="0"/>
              </a:rPr>
              <a:t> </a:t>
            </a:r>
            <a:endParaRPr kumimoji="0" lang="es-ES" altLang="es-ES" sz="3200" b="0" i="0" u="none" strike="noStrike" kern="1200" cap="none" spc="0" normalizeH="0" baseline="0" noProof="0" dirty="0" smtClean="0">
              <a:ln>
                <a:noFill/>
              </a:ln>
              <a:effectLst/>
              <a:uLnTx/>
              <a:uFillTx/>
              <a:latin typeface="Berlin Sans FB" pitchFamily="34" charset="0"/>
              <a:ea typeface="+mj-ea"/>
              <a:cs typeface="+mj-cs"/>
            </a:endParaRPr>
          </a:p>
        </p:txBody>
      </p:sp>
      <p:pic>
        <p:nvPicPr>
          <p:cNvPr id="104449" name="Imagen 35"/>
          <p:cNvPicPr>
            <a:picLocks noChangeAspect="1" noChangeArrowheads="1"/>
          </p:cNvPicPr>
          <p:nvPr/>
        </p:nvPicPr>
        <p:blipFill>
          <a:blip r:embed="rId2"/>
          <a:srcRect t="1935"/>
          <a:stretch>
            <a:fillRect/>
          </a:stretch>
        </p:blipFill>
        <p:spPr bwMode="auto">
          <a:xfrm>
            <a:off x="1946818" y="0"/>
            <a:ext cx="5250365" cy="6858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36"/>
          <p:cNvPicPr>
            <a:picLocks noChangeAspect="1" noChangeArrowheads="1"/>
          </p:cNvPicPr>
          <p:nvPr/>
        </p:nvPicPr>
        <p:blipFill>
          <a:blip r:embed="rId2"/>
          <a:srcRect/>
          <a:stretch>
            <a:fillRect/>
          </a:stretch>
        </p:blipFill>
        <p:spPr bwMode="auto">
          <a:xfrm>
            <a:off x="1952817" y="0"/>
            <a:ext cx="5238365" cy="6858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285728"/>
            <a:ext cx="8929718" cy="1643074"/>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1">
              <a:spcBef>
                <a:spcPct val="0"/>
              </a:spcBef>
            </a:pPr>
            <a:endParaRPr lang="es-ES" altLang="es-ES" sz="3200" dirty="0" smtClean="0">
              <a:latin typeface="Berlin Sans FB" pitchFamily="34" charset="0"/>
            </a:endParaRPr>
          </a:p>
          <a:p>
            <a:pPr lvl="1" algn="just">
              <a:spcBef>
                <a:spcPct val="0"/>
              </a:spcBef>
            </a:pPr>
            <a:r>
              <a:rPr lang="es-ES" altLang="es-ES" sz="3200" dirty="0" smtClean="0">
                <a:latin typeface="Berlin Sans FB" pitchFamily="34" charset="0"/>
              </a:rPr>
              <a:t>R.D. 115/2017, de 17 de febrero. Comercialización, manipulación de GF. Equipos basados en GF. Certificación de profesionales.</a:t>
            </a:r>
            <a:endParaRPr lang="es-ES" sz="3200" dirty="0" smtClean="0">
              <a:latin typeface="Berlin Sans FB" pitchFamily="34" charset="0"/>
            </a:endParaRPr>
          </a:p>
          <a:p>
            <a:pPr lvl="1">
              <a:spcBef>
                <a:spcPct val="0"/>
              </a:spcBef>
            </a:pPr>
            <a:r>
              <a:rPr lang="es-ES" altLang="es-ES" sz="3200" dirty="0" smtClean="0">
                <a:latin typeface="Berlin Sans FB" pitchFamily="34" charset="0"/>
              </a:rPr>
              <a:t> </a:t>
            </a:r>
            <a:endParaRPr kumimoji="0" lang="es-ES" altLang="es-ES" sz="3200" b="0" i="0" u="none" strike="noStrike" kern="1200" cap="none" spc="0" normalizeH="0" baseline="0" noProof="0" dirty="0" smtClean="0">
              <a:ln>
                <a:noFill/>
              </a:ln>
              <a:effectLst/>
              <a:uLnTx/>
              <a:uFillTx/>
              <a:latin typeface="Berlin Sans FB" pitchFamily="34" charset="0"/>
              <a:ea typeface="+mj-ea"/>
              <a:cs typeface="+mj-cs"/>
            </a:endParaRPr>
          </a:p>
        </p:txBody>
      </p:sp>
      <p:sp>
        <p:nvSpPr>
          <p:cNvPr id="97281" name="Rectangle 1"/>
          <p:cNvSpPr>
            <a:spLocks noChangeArrowheads="1"/>
          </p:cNvSpPr>
          <p:nvPr/>
        </p:nvSpPr>
        <p:spPr bwMode="auto">
          <a:xfrm>
            <a:off x="6429388" y="1500174"/>
            <a:ext cx="2428924" cy="57150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3000" i="1" u="sng" strike="noStrike" cap="none" normalizeH="0" baseline="0" dirty="0" smtClean="0">
                <a:ln>
                  <a:noFill/>
                </a:ln>
                <a:solidFill>
                  <a:srgbClr val="0000CC"/>
                </a:solidFill>
                <a:effectLst/>
                <a:latin typeface="Berlin Sans FB" pitchFamily="34" charset="0"/>
                <a:ea typeface="Calibri" pitchFamily="34" charset="0"/>
                <a:cs typeface="Times New Roman" pitchFamily="18" charset="0"/>
              </a:rPr>
              <a:t>Artículo 9.</a:t>
            </a:r>
            <a:r>
              <a:rPr kumimoji="0" lang="es-ES" sz="3000" i="1" strike="noStrike" cap="none" normalizeH="0" dirty="0" smtClean="0">
                <a:ln>
                  <a:noFill/>
                </a:ln>
                <a:solidFill>
                  <a:srgbClr val="0000CC"/>
                </a:solidFill>
                <a:effectLst/>
                <a:latin typeface="Berlin Sans FB" pitchFamily="34" charset="0"/>
                <a:ea typeface="Calibri" pitchFamily="34" charset="0"/>
                <a:cs typeface="Times New Roman" pitchFamily="18" charset="0"/>
              </a:rPr>
              <a:t> </a:t>
            </a:r>
            <a:endParaRPr kumimoji="0" lang="es-ES" sz="3000" i="1" u="none" strike="noStrike" cap="none" normalizeH="0" baseline="0" dirty="0" smtClean="0">
              <a:ln>
                <a:noFill/>
              </a:ln>
              <a:solidFill>
                <a:srgbClr val="0000CC"/>
              </a:solidFill>
              <a:effectLst/>
              <a:latin typeface="Berlin Sans FB" pitchFamily="34" charset="0"/>
              <a:cs typeface="Arial" pitchFamily="34" charset="0"/>
            </a:endParaRPr>
          </a:p>
        </p:txBody>
      </p:sp>
      <p:sp>
        <p:nvSpPr>
          <p:cNvPr id="5" name="4 CuadroTexto"/>
          <p:cNvSpPr txBox="1"/>
          <p:nvPr/>
        </p:nvSpPr>
        <p:spPr>
          <a:xfrm>
            <a:off x="428596" y="2071678"/>
            <a:ext cx="8358246" cy="4555093"/>
          </a:xfrm>
          <a:prstGeom prst="rect">
            <a:avLst/>
          </a:prstGeom>
          <a:noFill/>
        </p:spPr>
        <p:txBody>
          <a:bodyPr wrap="square" rtlCol="0">
            <a:spAutoFit/>
          </a:bodyPr>
          <a:lstStyle/>
          <a:p>
            <a:pPr algn="just">
              <a:spcAft>
                <a:spcPts val="1200"/>
              </a:spcAft>
            </a:pPr>
            <a:r>
              <a:rPr lang="es-ES" sz="2800" dirty="0" smtClean="0">
                <a:latin typeface="Berlin Sans FB" pitchFamily="34" charset="0"/>
              </a:rPr>
              <a:t>En el plazo máximo de 1 año, </a:t>
            </a:r>
            <a:r>
              <a:rPr lang="es-ES" sz="2800" i="1" dirty="0" smtClean="0">
                <a:solidFill>
                  <a:srgbClr val="C00000"/>
                </a:solidFill>
                <a:latin typeface="Berlin Sans FB" pitchFamily="34" charset="0"/>
              </a:rPr>
              <a:t>el comprador del equipo </a:t>
            </a:r>
            <a:r>
              <a:rPr lang="es-ES" sz="2800" dirty="0" smtClean="0">
                <a:latin typeface="Berlin Sans FB" pitchFamily="34" charset="0"/>
              </a:rPr>
              <a:t>deberá remitir </a:t>
            </a:r>
            <a:r>
              <a:rPr lang="es-ES" sz="2800" i="1" dirty="0" smtClean="0">
                <a:solidFill>
                  <a:srgbClr val="C00000"/>
                </a:solidFill>
                <a:latin typeface="Berlin Sans FB" pitchFamily="34" charset="0"/>
              </a:rPr>
              <a:t>al comercializador </a:t>
            </a:r>
            <a:r>
              <a:rPr lang="es-ES" sz="2800" dirty="0" smtClean="0">
                <a:latin typeface="Berlin Sans FB" pitchFamily="34" charset="0"/>
              </a:rPr>
              <a:t>un </a:t>
            </a:r>
            <a:r>
              <a:rPr lang="es-ES" sz="2800" smtClean="0">
                <a:latin typeface="Berlin Sans FB" pitchFamily="34" charset="0"/>
              </a:rPr>
              <a:t>ejemplar del </a:t>
            </a:r>
            <a:r>
              <a:rPr lang="es-ES" sz="2800" i="1" smtClean="0">
                <a:solidFill>
                  <a:srgbClr val="0000CC"/>
                </a:solidFill>
                <a:latin typeface="Berlin Sans FB" pitchFamily="34" charset="0"/>
              </a:rPr>
              <a:t>anexo VI parte B</a:t>
            </a:r>
            <a:r>
              <a:rPr lang="es-ES" sz="2800" smtClean="0">
                <a:latin typeface="Berlin Sans FB" pitchFamily="34" charset="0"/>
              </a:rPr>
              <a:t>, </a:t>
            </a:r>
            <a:r>
              <a:rPr lang="es-ES" sz="2800" dirty="0" smtClean="0">
                <a:latin typeface="Berlin Sans FB" pitchFamily="34" charset="0"/>
              </a:rPr>
              <a:t>en el que se acredite la instalación por parte de una empresa habilitada con personal certificado para ese tipo de instalación</a:t>
            </a:r>
            <a:r>
              <a:rPr lang="es-ES" sz="2800" smtClean="0">
                <a:latin typeface="Berlin Sans FB" pitchFamily="34" charset="0"/>
              </a:rPr>
              <a:t>. </a:t>
            </a:r>
            <a:r>
              <a:rPr lang="es-ES" sz="2800" i="1" smtClean="0">
                <a:solidFill>
                  <a:srgbClr val="0000CC"/>
                </a:solidFill>
                <a:latin typeface="Berlin Sans FB" pitchFamily="34" charset="0"/>
              </a:rPr>
              <a:t>El </a:t>
            </a:r>
            <a:r>
              <a:rPr lang="es-ES" sz="2800" i="1" dirty="0" smtClean="0">
                <a:solidFill>
                  <a:srgbClr val="0000CC"/>
                </a:solidFill>
                <a:latin typeface="Berlin Sans FB" pitchFamily="34" charset="0"/>
              </a:rPr>
              <a:t>comprador conservará </a:t>
            </a:r>
            <a:r>
              <a:rPr lang="es-ES" sz="2800" i="1" smtClean="0">
                <a:solidFill>
                  <a:srgbClr val="0000CC"/>
                </a:solidFill>
                <a:latin typeface="Berlin Sans FB" pitchFamily="34" charset="0"/>
              </a:rPr>
              <a:t>su ejemplar durante 5 años.</a:t>
            </a:r>
          </a:p>
          <a:p>
            <a:pPr algn="just">
              <a:spcAft>
                <a:spcPts val="1200"/>
              </a:spcAft>
            </a:pPr>
            <a:r>
              <a:rPr lang="es-ES" sz="2800" i="1" smtClean="0">
                <a:solidFill>
                  <a:srgbClr val="C00000"/>
                </a:solidFill>
                <a:latin typeface="Berlin Sans FB" pitchFamily="34" charset="0"/>
              </a:rPr>
              <a:t>El </a:t>
            </a:r>
            <a:r>
              <a:rPr lang="es-ES" sz="2800" i="1" dirty="0" smtClean="0">
                <a:solidFill>
                  <a:srgbClr val="C00000"/>
                </a:solidFill>
                <a:latin typeface="Berlin Sans FB" pitchFamily="34" charset="0"/>
              </a:rPr>
              <a:t>comercializador </a:t>
            </a:r>
            <a:r>
              <a:rPr lang="es-ES" sz="2800" dirty="0" smtClean="0">
                <a:latin typeface="Berlin Sans FB" pitchFamily="34" charset="0"/>
              </a:rPr>
              <a:t>deberá informar anualmente, </a:t>
            </a:r>
            <a:r>
              <a:rPr lang="es-ES" sz="2800" i="1" dirty="0" smtClean="0">
                <a:solidFill>
                  <a:srgbClr val="0000CC"/>
                </a:solidFill>
                <a:latin typeface="Berlin Sans FB" pitchFamily="34" charset="0"/>
              </a:rPr>
              <a:t>a partir de enero de 2018,</a:t>
            </a:r>
            <a:r>
              <a:rPr lang="es-ES" sz="2800" dirty="0" smtClean="0">
                <a:latin typeface="Berlin Sans FB" pitchFamily="34" charset="0"/>
              </a:rPr>
              <a:t> </a:t>
            </a:r>
            <a:r>
              <a:rPr lang="es-ES" sz="2800" i="1" dirty="0" smtClean="0">
                <a:solidFill>
                  <a:srgbClr val="C00000"/>
                </a:solidFill>
                <a:latin typeface="Berlin Sans FB" pitchFamily="34" charset="0"/>
              </a:rPr>
              <a:t>al órgano competente de </a:t>
            </a:r>
            <a:r>
              <a:rPr lang="es-ES" sz="2800" i="1" smtClean="0">
                <a:solidFill>
                  <a:srgbClr val="C00000"/>
                </a:solidFill>
                <a:latin typeface="Berlin Sans FB" pitchFamily="34" charset="0"/>
              </a:rPr>
              <a:t>la CCAA</a:t>
            </a:r>
            <a:r>
              <a:rPr lang="es-ES" sz="2800" smtClean="0">
                <a:latin typeface="Berlin Sans FB" pitchFamily="34" charset="0"/>
              </a:rPr>
              <a:t> sobre los </a:t>
            </a:r>
            <a:r>
              <a:rPr lang="es-ES" sz="2800" dirty="0" smtClean="0">
                <a:latin typeface="Berlin Sans FB" pitchFamily="34" charset="0"/>
              </a:rPr>
              <a:t>compradores que no hayan remitido el oportuno documento</a:t>
            </a:r>
            <a:r>
              <a:rPr lang="es-ES" sz="2800" smtClean="0">
                <a:latin typeface="Berlin Sans FB" pitchFamily="34" charset="0"/>
              </a:rPr>
              <a:t>. </a:t>
            </a:r>
            <a:endParaRPr lang="es-ES" sz="2800" dirty="0">
              <a:latin typeface="Berlin Sans FB"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285728"/>
            <a:ext cx="8929718" cy="1643074"/>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1">
              <a:spcBef>
                <a:spcPct val="0"/>
              </a:spcBef>
            </a:pPr>
            <a:endParaRPr lang="es-ES" altLang="es-ES" sz="3200" dirty="0" smtClean="0">
              <a:latin typeface="Berlin Sans FB" pitchFamily="34" charset="0"/>
            </a:endParaRPr>
          </a:p>
          <a:p>
            <a:pPr lvl="1" algn="just">
              <a:spcBef>
                <a:spcPct val="0"/>
              </a:spcBef>
            </a:pPr>
            <a:r>
              <a:rPr lang="es-ES" altLang="es-ES" sz="3200" dirty="0" smtClean="0">
                <a:latin typeface="Berlin Sans FB" pitchFamily="34" charset="0"/>
              </a:rPr>
              <a:t>R.D. 115/2017, de 17 de febrero. Comercialización, manipulación de GF. Equipos basados en GF. Certificación de profesionales.</a:t>
            </a:r>
            <a:endParaRPr lang="es-ES" sz="3200" dirty="0" smtClean="0">
              <a:latin typeface="Berlin Sans FB" pitchFamily="34" charset="0"/>
            </a:endParaRPr>
          </a:p>
          <a:p>
            <a:pPr lvl="1">
              <a:spcBef>
                <a:spcPct val="0"/>
              </a:spcBef>
            </a:pPr>
            <a:r>
              <a:rPr lang="es-ES" altLang="es-ES" sz="3200" dirty="0" smtClean="0">
                <a:latin typeface="Berlin Sans FB" pitchFamily="34" charset="0"/>
              </a:rPr>
              <a:t> </a:t>
            </a:r>
            <a:endParaRPr kumimoji="0" lang="es-ES" altLang="es-ES" sz="3200" b="0" i="0" u="none" strike="noStrike" kern="1200" cap="none" spc="0" normalizeH="0" baseline="0" noProof="0" dirty="0" smtClean="0">
              <a:ln>
                <a:noFill/>
              </a:ln>
              <a:effectLst/>
              <a:uLnTx/>
              <a:uFillTx/>
              <a:latin typeface="Berlin Sans FB" pitchFamily="34" charset="0"/>
              <a:ea typeface="+mj-ea"/>
              <a:cs typeface="+mj-cs"/>
            </a:endParaRPr>
          </a:p>
        </p:txBody>
      </p:sp>
      <p:sp>
        <p:nvSpPr>
          <p:cNvPr id="97281" name="Rectangle 1"/>
          <p:cNvSpPr>
            <a:spLocks noChangeArrowheads="1"/>
          </p:cNvSpPr>
          <p:nvPr/>
        </p:nvSpPr>
        <p:spPr bwMode="auto">
          <a:xfrm>
            <a:off x="500034" y="1928802"/>
            <a:ext cx="8429684"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3000" i="1" u="sng" strike="noStrike" cap="none" normalizeH="0" baseline="0" dirty="0" smtClean="0">
                <a:ln>
                  <a:noFill/>
                </a:ln>
                <a:solidFill>
                  <a:srgbClr val="0000CC"/>
                </a:solidFill>
                <a:effectLst/>
                <a:latin typeface="Berlin Sans FB" pitchFamily="34" charset="0"/>
                <a:ea typeface="Calibri" pitchFamily="34" charset="0"/>
                <a:cs typeface="Times New Roman" pitchFamily="18" charset="0"/>
              </a:rPr>
              <a:t>Artículo 9.</a:t>
            </a:r>
            <a:r>
              <a:rPr kumimoji="0" lang="es-ES" sz="3000" i="1" strike="noStrike" cap="none" normalizeH="0" dirty="0" smtClean="0">
                <a:ln>
                  <a:noFill/>
                </a:ln>
                <a:solidFill>
                  <a:srgbClr val="0000CC"/>
                </a:solidFill>
                <a:effectLst/>
                <a:latin typeface="Berlin Sans FB" pitchFamily="34" charset="0"/>
                <a:ea typeface="Calibri" pitchFamily="34" charset="0"/>
                <a:cs typeface="Times New Roman" pitchFamily="18" charset="0"/>
              </a:rPr>
              <a:t> </a:t>
            </a:r>
            <a:endParaRPr kumimoji="0" lang="es-ES" sz="3000" i="1" u="none" strike="noStrike" cap="none" normalizeH="0" baseline="0" dirty="0" smtClean="0">
              <a:ln>
                <a:noFill/>
              </a:ln>
              <a:solidFill>
                <a:srgbClr val="0000CC"/>
              </a:solidFill>
              <a:effectLst/>
              <a:latin typeface="Berlin Sans FB" pitchFamily="34" charset="0"/>
              <a:cs typeface="Arial" pitchFamily="34" charset="0"/>
            </a:endParaRPr>
          </a:p>
        </p:txBody>
      </p:sp>
      <p:sp>
        <p:nvSpPr>
          <p:cNvPr id="4" name="3 Rectángulo"/>
          <p:cNvSpPr/>
          <p:nvPr/>
        </p:nvSpPr>
        <p:spPr>
          <a:xfrm>
            <a:off x="500034" y="2643182"/>
            <a:ext cx="8501122" cy="3339376"/>
          </a:xfrm>
          <a:prstGeom prst="rect">
            <a:avLst/>
          </a:prstGeom>
        </p:spPr>
        <p:txBody>
          <a:bodyPr wrap="square">
            <a:spAutoFit/>
          </a:bodyPr>
          <a:lstStyle/>
          <a:p>
            <a:pPr>
              <a:spcAft>
                <a:spcPts val="1800"/>
              </a:spcAft>
            </a:pPr>
            <a:r>
              <a:rPr lang="es-ES" sz="2800" i="1" dirty="0" smtClean="0">
                <a:solidFill>
                  <a:srgbClr val="C00000"/>
                </a:solidFill>
                <a:latin typeface="Berlin Sans FB" pitchFamily="34" charset="0"/>
              </a:rPr>
              <a:t>El comercializador </a:t>
            </a:r>
            <a:r>
              <a:rPr lang="es-ES" sz="2800" dirty="0" smtClean="0">
                <a:latin typeface="Berlin Sans FB" pitchFamily="34" charset="0"/>
              </a:rPr>
              <a:t>deberá conservar a disposición de las autoridades competentes tanto </a:t>
            </a:r>
            <a:r>
              <a:rPr lang="es-ES" sz="2800" i="1" dirty="0" smtClean="0">
                <a:solidFill>
                  <a:srgbClr val="0000CC"/>
                </a:solidFill>
                <a:latin typeface="Berlin Sans FB" pitchFamily="34" charset="0"/>
              </a:rPr>
              <a:t>el modelo de la parte A firmado</a:t>
            </a:r>
            <a:r>
              <a:rPr lang="es-ES" sz="2800" dirty="0" smtClean="0">
                <a:latin typeface="Berlin Sans FB" pitchFamily="34" charset="0"/>
              </a:rPr>
              <a:t>, como el ejemplar para el comercializador </a:t>
            </a:r>
            <a:r>
              <a:rPr lang="es-ES" sz="2800" dirty="0" smtClean="0">
                <a:solidFill>
                  <a:srgbClr val="0000CC"/>
                </a:solidFill>
                <a:latin typeface="Berlin Sans FB" pitchFamily="34" charset="0"/>
              </a:rPr>
              <a:t>de la </a:t>
            </a:r>
            <a:r>
              <a:rPr lang="es-ES" sz="2800" i="1" dirty="0" smtClean="0">
                <a:solidFill>
                  <a:srgbClr val="0000CC"/>
                </a:solidFill>
                <a:latin typeface="Berlin Sans FB" pitchFamily="34" charset="0"/>
              </a:rPr>
              <a:t>parte B</a:t>
            </a:r>
            <a:r>
              <a:rPr lang="es-ES" sz="2800" dirty="0" smtClean="0">
                <a:solidFill>
                  <a:srgbClr val="0000CC"/>
                </a:solidFill>
                <a:latin typeface="Berlin Sans FB" pitchFamily="34" charset="0"/>
              </a:rPr>
              <a:t>. </a:t>
            </a:r>
          </a:p>
          <a:p>
            <a:pPr algn="just"/>
            <a:r>
              <a:rPr lang="es-ES" sz="2800" i="1" dirty="0" smtClean="0">
                <a:solidFill>
                  <a:srgbClr val="C00000"/>
                </a:solidFill>
                <a:latin typeface="Berlin Sans FB" pitchFamily="34" charset="0"/>
              </a:rPr>
              <a:t>El incumplimiento de estas obligaciones será sancionado, en base a lo previsto en el capítulo VII de la Ley 34/2007 de calidad del aire y de protección de la atmósfera. </a:t>
            </a:r>
            <a:endParaRPr lang="es-ES" sz="2800" i="1" dirty="0">
              <a:solidFill>
                <a:srgbClr val="C00000"/>
              </a:solidFill>
              <a:latin typeface="Berlin Sans FB"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285728"/>
            <a:ext cx="8929718" cy="1643074"/>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1">
              <a:spcBef>
                <a:spcPct val="0"/>
              </a:spcBef>
            </a:pPr>
            <a:endParaRPr lang="es-ES" altLang="es-ES" sz="3200" dirty="0" smtClean="0">
              <a:latin typeface="Berlin Sans FB" pitchFamily="34" charset="0"/>
            </a:endParaRPr>
          </a:p>
          <a:p>
            <a:pPr lvl="1" algn="just">
              <a:spcBef>
                <a:spcPct val="0"/>
              </a:spcBef>
            </a:pPr>
            <a:r>
              <a:rPr lang="es-ES" altLang="es-ES" sz="3200" dirty="0" smtClean="0">
                <a:latin typeface="Berlin Sans FB" pitchFamily="34" charset="0"/>
              </a:rPr>
              <a:t>R.D. 115/2017, de 17 de febrero. Comercialización, manipulación de GF. Equipos basados en GF. Certificación de profesionales.</a:t>
            </a:r>
            <a:endParaRPr lang="es-ES" sz="3200" dirty="0" smtClean="0">
              <a:latin typeface="Berlin Sans FB" pitchFamily="34" charset="0"/>
            </a:endParaRPr>
          </a:p>
          <a:p>
            <a:pPr lvl="1">
              <a:spcBef>
                <a:spcPct val="0"/>
              </a:spcBef>
            </a:pPr>
            <a:r>
              <a:rPr lang="es-ES" altLang="es-ES" sz="3200" dirty="0" smtClean="0">
                <a:latin typeface="Berlin Sans FB" pitchFamily="34" charset="0"/>
              </a:rPr>
              <a:t> </a:t>
            </a:r>
            <a:endParaRPr kumimoji="0" lang="es-ES" altLang="es-ES" sz="3200" b="0" i="0" u="none" strike="noStrike" kern="1200" cap="none" spc="0" normalizeH="0" baseline="0" noProof="0" dirty="0" smtClean="0">
              <a:ln>
                <a:noFill/>
              </a:ln>
              <a:effectLst/>
              <a:uLnTx/>
              <a:uFillTx/>
              <a:latin typeface="Berlin Sans FB" pitchFamily="34" charset="0"/>
              <a:ea typeface="+mj-ea"/>
              <a:cs typeface="+mj-cs"/>
            </a:endParaRPr>
          </a:p>
        </p:txBody>
      </p:sp>
      <p:sp>
        <p:nvSpPr>
          <p:cNvPr id="99329" name="Rectangle 1"/>
          <p:cNvSpPr>
            <a:spLocks noChangeArrowheads="1"/>
          </p:cNvSpPr>
          <p:nvPr/>
        </p:nvSpPr>
        <p:spPr bwMode="auto">
          <a:xfrm>
            <a:off x="428596" y="2071678"/>
            <a:ext cx="8429684"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ts val="2400"/>
              </a:spcAft>
            </a:pPr>
            <a:r>
              <a:rPr lang="es-ES" sz="2800" i="1" dirty="0" smtClean="0">
                <a:solidFill>
                  <a:srgbClr val="006600"/>
                </a:solidFill>
                <a:latin typeface="Berlin Sans FB" pitchFamily="34" charset="0"/>
                <a:ea typeface="Calibri" pitchFamily="34" charset="0"/>
                <a:cs typeface="Times New Roman" pitchFamily="18" charset="0"/>
              </a:rPr>
              <a:t>A</a:t>
            </a:r>
            <a:r>
              <a:rPr kumimoji="0" lang="es-ES" sz="2800" b="0" i="1" u="none" strike="noStrike" cap="none" normalizeH="0" baseline="0" dirty="0" smtClean="0">
                <a:ln>
                  <a:noFill/>
                </a:ln>
                <a:solidFill>
                  <a:srgbClr val="006600"/>
                </a:solidFill>
                <a:effectLst/>
                <a:latin typeface="Berlin Sans FB" pitchFamily="34" charset="0"/>
                <a:ea typeface="Calibri" pitchFamily="34" charset="0"/>
                <a:cs typeface="Times New Roman" pitchFamily="18" charset="0"/>
              </a:rPr>
              <a:t>partado 12 :</a:t>
            </a:r>
            <a:r>
              <a:rPr kumimoji="0" lang="es-ES" sz="2800" b="0" i="1" u="none" strike="noStrike" cap="none" normalizeH="0" dirty="0" smtClean="0">
                <a:ln>
                  <a:noFill/>
                </a:ln>
                <a:solidFill>
                  <a:srgbClr val="006600"/>
                </a:solidFill>
                <a:effectLst/>
                <a:latin typeface="Berlin Sans FB" pitchFamily="34" charset="0"/>
                <a:ea typeface="Calibri" pitchFamily="34" charset="0"/>
                <a:cs typeface="Times New Roman" pitchFamily="18" charset="0"/>
              </a:rPr>
              <a:t> </a:t>
            </a:r>
            <a:r>
              <a:rPr kumimoji="0" lang="es-ES" sz="28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c</a:t>
            </a: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ontempla que los importadores de </a:t>
            </a:r>
            <a:r>
              <a:rPr kumimoji="0" lang="es-ES" sz="28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a:t>
            </a: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equipos de refrigeración, aire acondicionado y bombas de calor cargados con </a:t>
            </a:r>
            <a:r>
              <a:rPr kumimoji="0" lang="es-ES" sz="2800" b="0" i="0" u="none" strike="noStrike" cap="none" normalizeH="0" baseline="0" dirty="0" err="1" smtClean="0">
                <a:ln>
                  <a:noFill/>
                </a:ln>
                <a:solidFill>
                  <a:schemeClr val="tx1"/>
                </a:solidFill>
                <a:effectLst/>
                <a:latin typeface="Berlin Sans FB" pitchFamily="34" charset="0"/>
                <a:ea typeface="Calibri" pitchFamily="34" charset="0"/>
                <a:cs typeface="Times New Roman" pitchFamily="18" charset="0"/>
              </a:rPr>
              <a:t>HFCs</a:t>
            </a: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 que los comercialicen por primera vez en el mercado europeo, deberán tener </a:t>
            </a:r>
            <a:r>
              <a:rPr kumimoji="0" lang="es-ES" sz="2800" i="1" u="none" strike="noStrike" cap="none" normalizeH="0" baseline="0" dirty="0" smtClean="0">
                <a:ln>
                  <a:noFill/>
                </a:ln>
                <a:solidFill>
                  <a:srgbClr val="0000CC"/>
                </a:solidFill>
                <a:effectLst/>
                <a:latin typeface="Berlin Sans FB" pitchFamily="34" charset="0"/>
                <a:ea typeface="Calibri" pitchFamily="34" charset="0"/>
                <a:cs typeface="Times New Roman" pitchFamily="18" charset="0"/>
              </a:rPr>
              <a:t>autorización de cuota o delegación de la misma </a:t>
            </a: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según se establece en el </a:t>
            </a:r>
            <a:r>
              <a:rPr kumimoji="0" lang="es-ES" sz="2800" b="0" i="1" u="none" strike="noStrike" cap="none" normalizeH="0" baseline="0" dirty="0" smtClean="0">
                <a:ln>
                  <a:noFill/>
                </a:ln>
                <a:solidFill>
                  <a:srgbClr val="0000CC"/>
                </a:solidFill>
                <a:effectLst/>
                <a:latin typeface="Berlin Sans FB" pitchFamily="34" charset="0"/>
                <a:ea typeface="Calibri" pitchFamily="34" charset="0"/>
                <a:cs typeface="Times New Roman" pitchFamily="18" charset="0"/>
              </a:rPr>
              <a:t>RD 517/2014. </a:t>
            </a:r>
          </a:p>
          <a:p>
            <a:pPr algn="just" fontAlgn="base">
              <a:spcBef>
                <a:spcPct val="0"/>
              </a:spcBef>
              <a:spcAft>
                <a:spcPct val="0"/>
              </a:spcAft>
            </a:pPr>
            <a:r>
              <a:rPr lang="es-ES" sz="2800" i="1" dirty="0" smtClean="0">
                <a:solidFill>
                  <a:srgbClr val="C00000"/>
                </a:solidFill>
                <a:latin typeface="Berlin Sans FB" pitchFamily="34" charset="0"/>
              </a:rPr>
              <a:t>Los artículos que no se mencionan en este resumen no sufren modificaciones sustanciales respecto al anterior R.D. o no son de especial relevancia para el sector de la climatización.</a:t>
            </a:r>
            <a:endParaRPr kumimoji="0" lang="es-ES" sz="2800" b="0" i="1" u="none" strike="noStrike" cap="none" normalizeH="0" baseline="0" dirty="0" smtClean="0">
              <a:ln>
                <a:noFill/>
              </a:ln>
              <a:solidFill>
                <a:srgbClr val="0000CC"/>
              </a:solidFill>
              <a:effectLst/>
              <a:latin typeface="Berlin Sans FB"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285728"/>
            <a:ext cx="8929718" cy="1643074"/>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1">
              <a:spcBef>
                <a:spcPct val="0"/>
              </a:spcBef>
            </a:pPr>
            <a:endParaRPr lang="es-ES" altLang="es-ES" sz="3200" dirty="0" smtClean="0">
              <a:latin typeface="Berlin Sans FB" pitchFamily="34" charset="0"/>
            </a:endParaRPr>
          </a:p>
          <a:p>
            <a:pPr lvl="1" algn="just">
              <a:spcBef>
                <a:spcPct val="0"/>
              </a:spcBef>
            </a:pPr>
            <a:r>
              <a:rPr lang="es-ES" altLang="es-ES" sz="3200" dirty="0" smtClean="0">
                <a:latin typeface="Berlin Sans FB" pitchFamily="34" charset="0"/>
              </a:rPr>
              <a:t>R.D. 115/2017, de 17 de febrero. Comercialización, manipulación de GF. Equipos basados en GF. Certificación de profesionales.</a:t>
            </a:r>
            <a:endParaRPr lang="es-ES" sz="3200" dirty="0" smtClean="0">
              <a:latin typeface="Berlin Sans FB" pitchFamily="34" charset="0"/>
            </a:endParaRPr>
          </a:p>
          <a:p>
            <a:pPr lvl="1">
              <a:spcBef>
                <a:spcPct val="0"/>
              </a:spcBef>
            </a:pPr>
            <a:r>
              <a:rPr lang="es-ES" altLang="es-ES" sz="3200" dirty="0" smtClean="0">
                <a:latin typeface="Berlin Sans FB" pitchFamily="34" charset="0"/>
              </a:rPr>
              <a:t> </a:t>
            </a:r>
            <a:endParaRPr kumimoji="0" lang="es-ES" altLang="es-ES" sz="3200" b="0" i="0" u="none" strike="noStrike" kern="1200" cap="none" spc="0" normalizeH="0" baseline="0" noProof="0" dirty="0" smtClean="0">
              <a:ln>
                <a:noFill/>
              </a:ln>
              <a:effectLst/>
              <a:uLnTx/>
              <a:uFillTx/>
              <a:latin typeface="Berlin Sans FB" pitchFamily="34" charset="0"/>
              <a:ea typeface="+mj-ea"/>
              <a:cs typeface="+mj-cs"/>
            </a:endParaRPr>
          </a:p>
        </p:txBody>
      </p:sp>
      <p:sp>
        <p:nvSpPr>
          <p:cNvPr id="3" name="2 CuadroTexto"/>
          <p:cNvSpPr txBox="1"/>
          <p:nvPr/>
        </p:nvSpPr>
        <p:spPr>
          <a:xfrm>
            <a:off x="571472" y="1857364"/>
            <a:ext cx="4429156" cy="571504"/>
          </a:xfrm>
          <a:prstGeom prst="rect">
            <a:avLst/>
          </a:prstGeom>
          <a:noFill/>
        </p:spPr>
        <p:txBody>
          <a:bodyPr wrap="square" rtlCol="0">
            <a:spAutoFit/>
          </a:bodyPr>
          <a:lstStyle/>
          <a:p>
            <a:r>
              <a:rPr lang="es-ES" sz="3000" i="1" dirty="0" smtClean="0">
                <a:solidFill>
                  <a:srgbClr val="0000CC"/>
                </a:solidFill>
                <a:latin typeface="Berlin Sans FB" pitchFamily="34" charset="0"/>
              </a:rPr>
              <a:t>Disposiciones adicionales.</a:t>
            </a:r>
            <a:endParaRPr lang="es-ES" sz="3000" i="1" dirty="0">
              <a:solidFill>
                <a:srgbClr val="0000CC"/>
              </a:solidFill>
              <a:latin typeface="Berlin Sans FB" pitchFamily="34" charset="0"/>
            </a:endParaRPr>
          </a:p>
        </p:txBody>
      </p:sp>
      <p:sp>
        <p:nvSpPr>
          <p:cNvPr id="98305" name="Rectangle 1"/>
          <p:cNvSpPr>
            <a:spLocks noChangeArrowheads="1"/>
          </p:cNvSpPr>
          <p:nvPr/>
        </p:nvSpPr>
        <p:spPr bwMode="auto">
          <a:xfrm>
            <a:off x="571472" y="2456795"/>
            <a:ext cx="8286808"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800" i="1" u="sng" strike="noStrike" cap="none" normalizeH="0" baseline="0" dirty="0" smtClean="0">
                <a:ln>
                  <a:noFill/>
                </a:ln>
                <a:solidFill>
                  <a:srgbClr val="006600"/>
                </a:solidFill>
                <a:effectLst/>
                <a:latin typeface="Berlin Sans FB" pitchFamily="34" charset="0"/>
                <a:ea typeface="Calibri" pitchFamily="34" charset="0"/>
                <a:cs typeface="Times New Roman" pitchFamily="18" charset="0"/>
              </a:rPr>
              <a:t>Disposición Adicional Décima.</a:t>
            </a:r>
            <a:r>
              <a:rPr kumimoji="0" lang="es-ES" sz="2800" i="1" u="none" strike="noStrike" cap="none" normalizeH="0" baseline="0" dirty="0" smtClean="0">
                <a:ln>
                  <a:noFill/>
                </a:ln>
                <a:solidFill>
                  <a:srgbClr val="006600"/>
                </a:solidFill>
                <a:effectLst/>
                <a:latin typeface="Berlin Sans FB" pitchFamily="34" charset="0"/>
                <a:ea typeface="Calibri" pitchFamily="34" charset="0"/>
                <a:cs typeface="Times New Roman" pitchFamily="18" charset="0"/>
              </a:rPr>
              <a:t> Modificación de los</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800" i="1" u="none" strike="noStrike" cap="none" normalizeH="0" baseline="0" dirty="0" smtClean="0">
                <a:ln>
                  <a:noFill/>
                </a:ln>
                <a:solidFill>
                  <a:srgbClr val="006600"/>
                </a:solidFill>
                <a:effectLst/>
                <a:latin typeface="Berlin Sans FB" pitchFamily="34" charset="0"/>
                <a:ea typeface="Calibri" pitchFamily="34" charset="0"/>
                <a:cs typeface="Times New Roman" pitchFamily="18" charset="0"/>
              </a:rPr>
              <a:t>títulos y certificados de profesionalidad.</a:t>
            </a:r>
            <a:endParaRPr kumimoji="0" lang="es-ES" sz="2800" i="1" u="none" strike="noStrike" cap="none" normalizeH="0" baseline="0" dirty="0" smtClean="0">
              <a:ln>
                <a:noFill/>
              </a:ln>
              <a:solidFill>
                <a:srgbClr val="006600"/>
              </a:solidFill>
              <a:effectLst/>
              <a:latin typeface="Berlin Sans FB"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Los profesionales que dispongan del certificado de</a:t>
            </a:r>
            <a:r>
              <a:rPr kumimoji="0" lang="es-ES" sz="28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a:t>
            </a: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manipulación de equipos con cualquier carga, los que</a:t>
            </a:r>
            <a:r>
              <a:rPr kumimoji="0" lang="es-ES" sz="28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dispongan del certificado de manipulación de</a:t>
            </a:r>
            <a:r>
              <a:rPr kumimoji="0" lang="es-ES" sz="28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a:t>
            </a: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equipos con sistemas frigoríficos de carga &lt; a 3 kg de GF deberán, </a:t>
            </a:r>
            <a:r>
              <a:rPr kumimoji="0" lang="es-ES" sz="2800" b="0" i="1" u="none" strike="noStrike" cap="none" normalizeH="0" baseline="0" dirty="0" smtClean="0">
                <a:ln>
                  <a:noFill/>
                </a:ln>
                <a:solidFill>
                  <a:srgbClr val="0000CC"/>
                </a:solidFill>
                <a:effectLst/>
                <a:latin typeface="Berlin Sans FB" pitchFamily="34" charset="0"/>
                <a:ea typeface="Calibri" pitchFamily="34" charset="0"/>
                <a:cs typeface="Times New Roman" pitchFamily="18" charset="0"/>
              </a:rPr>
              <a:t>en un plazo de 4 años</a:t>
            </a: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 realizar formación</a:t>
            </a:r>
            <a:r>
              <a:rPr kumimoji="0" lang="es-ES" sz="28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a:t>
            </a: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complementaria sobre tecnologías</a:t>
            </a:r>
            <a:r>
              <a:rPr kumimoji="0" lang="es-ES" sz="28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a:t>
            </a: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alternativas para </a:t>
            </a:r>
            <a:r>
              <a:rPr kumimoji="0" lang="es-ES" sz="28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a:t>
            </a: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sustituir o reducir el uso de GFEI y la manera segura de manipularlos. </a:t>
            </a:r>
            <a:endParaRPr kumimoji="0" lang="es-ES" sz="2800" b="0" i="0" u="none" strike="noStrike" cap="none" normalizeH="0" baseline="0" dirty="0" smtClean="0">
              <a:ln>
                <a:noFill/>
              </a:ln>
              <a:solidFill>
                <a:schemeClr val="tx1"/>
              </a:solidFill>
              <a:effectLst/>
              <a:latin typeface="Berlin Sans FB" pitchFamily="34" charset="0"/>
              <a:cs typeface="Arial" pitchFamily="34"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285728"/>
            <a:ext cx="8929718" cy="1643074"/>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1">
              <a:spcBef>
                <a:spcPct val="0"/>
              </a:spcBef>
            </a:pPr>
            <a:endParaRPr lang="es-ES" altLang="es-ES" sz="3200" dirty="0" smtClean="0">
              <a:latin typeface="Berlin Sans FB" pitchFamily="34" charset="0"/>
            </a:endParaRPr>
          </a:p>
          <a:p>
            <a:pPr lvl="1" algn="just">
              <a:spcBef>
                <a:spcPct val="0"/>
              </a:spcBef>
            </a:pPr>
            <a:r>
              <a:rPr lang="es-ES" altLang="es-ES" sz="3200" dirty="0" smtClean="0">
                <a:latin typeface="Berlin Sans FB" pitchFamily="34" charset="0"/>
              </a:rPr>
              <a:t>R.D. 115/2017, de 17 de febrero. Comercialización, manipulación de GF. Equipos basados en GF. Certificación de profesionales.</a:t>
            </a:r>
            <a:endParaRPr lang="es-ES" sz="3200" dirty="0" smtClean="0">
              <a:latin typeface="Berlin Sans FB" pitchFamily="34" charset="0"/>
            </a:endParaRPr>
          </a:p>
          <a:p>
            <a:pPr lvl="1">
              <a:spcBef>
                <a:spcPct val="0"/>
              </a:spcBef>
            </a:pPr>
            <a:r>
              <a:rPr lang="es-ES" altLang="es-ES" sz="3200" dirty="0" smtClean="0">
                <a:latin typeface="Berlin Sans FB" pitchFamily="34" charset="0"/>
              </a:rPr>
              <a:t> </a:t>
            </a:r>
            <a:endParaRPr kumimoji="0" lang="es-ES" altLang="es-ES" sz="3200" b="0" i="0" u="none" strike="noStrike" kern="1200" cap="none" spc="0" normalizeH="0" baseline="0" noProof="0" dirty="0" smtClean="0">
              <a:ln>
                <a:noFill/>
              </a:ln>
              <a:effectLst/>
              <a:uLnTx/>
              <a:uFillTx/>
              <a:latin typeface="Berlin Sans FB" pitchFamily="34" charset="0"/>
              <a:ea typeface="+mj-ea"/>
              <a:cs typeface="+mj-cs"/>
            </a:endParaRPr>
          </a:p>
        </p:txBody>
      </p:sp>
      <p:sp>
        <p:nvSpPr>
          <p:cNvPr id="3" name="2 CuadroTexto"/>
          <p:cNvSpPr txBox="1"/>
          <p:nvPr/>
        </p:nvSpPr>
        <p:spPr>
          <a:xfrm>
            <a:off x="571472" y="1857364"/>
            <a:ext cx="4429156" cy="571504"/>
          </a:xfrm>
          <a:prstGeom prst="rect">
            <a:avLst/>
          </a:prstGeom>
          <a:noFill/>
        </p:spPr>
        <p:txBody>
          <a:bodyPr wrap="square" rtlCol="0">
            <a:spAutoFit/>
          </a:bodyPr>
          <a:lstStyle/>
          <a:p>
            <a:r>
              <a:rPr lang="es-ES" sz="3000" i="1" dirty="0" smtClean="0">
                <a:solidFill>
                  <a:srgbClr val="0000CC"/>
                </a:solidFill>
                <a:latin typeface="Berlin Sans FB" pitchFamily="34" charset="0"/>
              </a:rPr>
              <a:t>Disposiciones adicionales.</a:t>
            </a:r>
            <a:endParaRPr lang="es-ES" sz="3000" i="1" dirty="0">
              <a:solidFill>
                <a:srgbClr val="0000CC"/>
              </a:solidFill>
              <a:latin typeface="Berlin Sans FB" pitchFamily="34" charset="0"/>
            </a:endParaRPr>
          </a:p>
        </p:txBody>
      </p:sp>
      <p:sp>
        <p:nvSpPr>
          <p:cNvPr id="5" name="4 CuadroTexto"/>
          <p:cNvSpPr txBox="1"/>
          <p:nvPr/>
        </p:nvSpPr>
        <p:spPr>
          <a:xfrm>
            <a:off x="500034" y="2428868"/>
            <a:ext cx="8358246" cy="3970318"/>
          </a:xfrm>
          <a:prstGeom prst="rect">
            <a:avLst/>
          </a:prstGeom>
          <a:noFill/>
        </p:spPr>
        <p:txBody>
          <a:bodyPr wrap="square" rtlCol="0">
            <a:spAutoFit/>
          </a:bodyPr>
          <a:lstStyle/>
          <a:p>
            <a:pPr algn="just"/>
            <a:r>
              <a:rPr lang="es-ES" sz="2800" i="1" u="sng" dirty="0" smtClean="0">
                <a:solidFill>
                  <a:srgbClr val="006600"/>
                </a:solidFill>
                <a:latin typeface="Berlin Sans FB" pitchFamily="34" charset="0"/>
              </a:rPr>
              <a:t>Disposición Transitoria Única.</a:t>
            </a:r>
            <a:r>
              <a:rPr lang="es-ES" sz="2800" i="1" dirty="0" smtClean="0">
                <a:solidFill>
                  <a:srgbClr val="006600"/>
                </a:solidFill>
                <a:latin typeface="Berlin Sans FB" pitchFamily="34" charset="0"/>
              </a:rPr>
              <a:t> Validez de certificados existentes.</a:t>
            </a:r>
          </a:p>
          <a:p>
            <a:pPr algn="just"/>
            <a:r>
              <a:rPr lang="es-ES" sz="2800" dirty="0" smtClean="0">
                <a:latin typeface="Berlin Sans FB" pitchFamily="34" charset="0"/>
              </a:rPr>
              <a:t>Todos los certificados de empresas y de formación existentes expedidos al amparo del RD 795/2010 mantendrán su validez, sin perjuicio de lo establecido en el Real Decreto 115/2017 respecto a la formación complementaria sobre tecnologías alternativas para sustituir o reducir el uso de gases </a:t>
            </a:r>
            <a:r>
              <a:rPr lang="es-ES" sz="2800" dirty="0" err="1" smtClean="0">
                <a:latin typeface="Berlin Sans FB" pitchFamily="34" charset="0"/>
              </a:rPr>
              <a:t>fluorados</a:t>
            </a:r>
            <a:r>
              <a:rPr lang="es-ES" sz="2800" dirty="0" smtClean="0">
                <a:latin typeface="Berlin Sans FB" pitchFamily="34" charset="0"/>
              </a:rPr>
              <a:t> de efecto invernadero y la manera segura de manipularlos. </a:t>
            </a:r>
            <a:endParaRPr lang="es-ES" sz="2800" dirty="0">
              <a:latin typeface="Berlin Sans FB"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285728"/>
            <a:ext cx="8929718" cy="1643074"/>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1">
              <a:spcBef>
                <a:spcPct val="0"/>
              </a:spcBef>
            </a:pPr>
            <a:endParaRPr lang="es-ES" altLang="es-ES" sz="3200" dirty="0" smtClean="0">
              <a:latin typeface="Berlin Sans FB" pitchFamily="34" charset="0"/>
            </a:endParaRPr>
          </a:p>
          <a:p>
            <a:pPr lvl="1" algn="just">
              <a:spcBef>
                <a:spcPct val="0"/>
              </a:spcBef>
            </a:pPr>
            <a:r>
              <a:rPr lang="es-ES" altLang="es-ES" sz="3200" dirty="0" smtClean="0">
                <a:latin typeface="Berlin Sans FB" pitchFamily="34" charset="0"/>
              </a:rPr>
              <a:t>R.D. 115/2017, de 17 de febrero. Comercialización, manipulación de GF. Equipos basados en GF. Certificación de profesionales.</a:t>
            </a:r>
            <a:endParaRPr lang="es-ES" sz="3200" dirty="0" smtClean="0">
              <a:latin typeface="Berlin Sans FB" pitchFamily="34" charset="0"/>
            </a:endParaRPr>
          </a:p>
          <a:p>
            <a:pPr lvl="1">
              <a:spcBef>
                <a:spcPct val="0"/>
              </a:spcBef>
            </a:pPr>
            <a:r>
              <a:rPr lang="es-ES" altLang="es-ES" sz="3200" dirty="0" smtClean="0">
                <a:latin typeface="Berlin Sans FB" pitchFamily="34" charset="0"/>
              </a:rPr>
              <a:t> </a:t>
            </a:r>
            <a:endParaRPr kumimoji="0" lang="es-ES" altLang="es-ES" sz="3200" b="0" i="0" u="none" strike="noStrike" kern="1200" cap="none" spc="0" normalizeH="0" baseline="0" noProof="0" dirty="0" smtClean="0">
              <a:ln>
                <a:noFill/>
              </a:ln>
              <a:effectLst/>
              <a:uLnTx/>
              <a:uFillTx/>
              <a:latin typeface="Berlin Sans FB" pitchFamily="34" charset="0"/>
              <a:ea typeface="+mj-ea"/>
              <a:cs typeface="+mj-cs"/>
            </a:endParaRPr>
          </a:p>
        </p:txBody>
      </p:sp>
      <p:sp>
        <p:nvSpPr>
          <p:cNvPr id="3" name="2 CuadroTexto"/>
          <p:cNvSpPr txBox="1"/>
          <p:nvPr/>
        </p:nvSpPr>
        <p:spPr>
          <a:xfrm>
            <a:off x="4929126" y="1785926"/>
            <a:ext cx="4214874" cy="553998"/>
          </a:xfrm>
          <a:prstGeom prst="rect">
            <a:avLst/>
          </a:prstGeom>
          <a:noFill/>
        </p:spPr>
        <p:txBody>
          <a:bodyPr wrap="square" rtlCol="0">
            <a:spAutoFit/>
          </a:bodyPr>
          <a:lstStyle/>
          <a:p>
            <a:r>
              <a:rPr lang="es-ES" sz="3000" i="1" dirty="0" smtClean="0">
                <a:solidFill>
                  <a:srgbClr val="0000CC"/>
                </a:solidFill>
                <a:latin typeface="Berlin Sans FB" pitchFamily="34" charset="0"/>
              </a:rPr>
              <a:t>Disposiciones adicionales.</a:t>
            </a:r>
            <a:endParaRPr lang="es-ES" sz="3000" i="1" dirty="0">
              <a:solidFill>
                <a:srgbClr val="0000CC"/>
              </a:solidFill>
              <a:latin typeface="Berlin Sans FB" pitchFamily="34" charset="0"/>
            </a:endParaRPr>
          </a:p>
        </p:txBody>
      </p:sp>
      <p:sp>
        <p:nvSpPr>
          <p:cNvPr id="5" name="4 CuadroTexto"/>
          <p:cNvSpPr txBox="1"/>
          <p:nvPr/>
        </p:nvSpPr>
        <p:spPr>
          <a:xfrm>
            <a:off x="428596" y="2302907"/>
            <a:ext cx="8358246" cy="4555093"/>
          </a:xfrm>
          <a:prstGeom prst="rect">
            <a:avLst/>
          </a:prstGeom>
          <a:noFill/>
        </p:spPr>
        <p:txBody>
          <a:bodyPr wrap="square" rtlCol="0">
            <a:spAutoFit/>
          </a:bodyPr>
          <a:lstStyle/>
          <a:p>
            <a:pPr algn="just">
              <a:spcAft>
                <a:spcPts val="1200"/>
              </a:spcAft>
            </a:pPr>
            <a:r>
              <a:rPr lang="es-ES" sz="2800" i="1" u="sng" dirty="0" smtClean="0">
                <a:solidFill>
                  <a:srgbClr val="006600"/>
                </a:solidFill>
                <a:latin typeface="Berlin Sans FB" pitchFamily="34" charset="0"/>
              </a:rPr>
              <a:t>Disposición Final Primera.</a:t>
            </a:r>
            <a:r>
              <a:rPr lang="es-ES" sz="2800" i="1" dirty="0" smtClean="0">
                <a:solidFill>
                  <a:srgbClr val="006600"/>
                </a:solidFill>
                <a:latin typeface="Berlin Sans FB" pitchFamily="34" charset="0"/>
              </a:rPr>
              <a:t> Modificación del Real Decreto 138/2011 por el que se aprueba el Reglamento de seguridad para instalaciones frigoríficas y sus instrucciones técnicas complementarias. </a:t>
            </a:r>
          </a:p>
          <a:p>
            <a:pPr algn="just"/>
            <a:r>
              <a:rPr lang="es-ES" sz="2800" dirty="0" smtClean="0">
                <a:latin typeface="Berlin Sans FB" pitchFamily="34" charset="0"/>
              </a:rPr>
              <a:t>Se modifica la IF-06 (punto 4.3) del citado Reglamento en relación con que las instalaciones que empleen refrigerantes </a:t>
            </a:r>
            <a:r>
              <a:rPr lang="es-ES" sz="2800" dirty="0" err="1" smtClean="0">
                <a:latin typeface="Berlin Sans FB" pitchFamily="34" charset="0"/>
              </a:rPr>
              <a:t>fluorados</a:t>
            </a:r>
            <a:r>
              <a:rPr lang="es-ES" sz="2800" dirty="0" smtClean="0">
                <a:latin typeface="Berlin Sans FB" pitchFamily="34" charset="0"/>
              </a:rPr>
              <a:t> deben contar con sistemas de detección de fugas en cada sistema frigorífico que contenga GFEI en cantidad de 500 toneladas equivalentes de CO2 o más. </a:t>
            </a:r>
            <a:endParaRPr lang="es-ES" sz="2800" dirty="0">
              <a:latin typeface="Berlin Sans FB"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611188" y="260350"/>
            <a:ext cx="8147050" cy="99377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s-ES" sz="3200" b="0" i="0" u="none" strike="noStrike" kern="1200" cap="none" spc="0" normalizeH="0" baseline="0" noProof="0" dirty="0" smtClean="0">
                <a:ln>
                  <a:noFill/>
                </a:ln>
                <a:effectLst/>
                <a:uLnTx/>
                <a:uFillTx/>
                <a:latin typeface="Berlin Sans FB" pitchFamily="34" charset="0"/>
                <a:ea typeface="+mj-ea"/>
                <a:cs typeface="+mj-cs"/>
              </a:rPr>
              <a:t>CONTENIDOS.</a:t>
            </a:r>
          </a:p>
        </p:txBody>
      </p:sp>
      <p:sp>
        <p:nvSpPr>
          <p:cNvPr id="3" name="3 CuadroTexto"/>
          <p:cNvSpPr txBox="1">
            <a:spLocks noChangeArrowheads="1"/>
          </p:cNvSpPr>
          <p:nvPr/>
        </p:nvSpPr>
        <p:spPr bwMode="auto">
          <a:xfrm>
            <a:off x="0" y="1471910"/>
            <a:ext cx="9001156" cy="3016210"/>
          </a:xfrm>
          <a:prstGeom prst="rect">
            <a:avLst/>
          </a:prstGeom>
          <a:noFill/>
          <a:ln w="9525">
            <a:noFill/>
            <a:miter lim="800000"/>
            <a:headEnd/>
            <a:tailEnd/>
          </a:ln>
        </p:spPr>
        <p:txBody>
          <a:bodyPr wrap="square">
            <a:spAutoFit/>
          </a:bodyPr>
          <a:lstStyle/>
          <a:p>
            <a:pPr lvl="1">
              <a:spcAft>
                <a:spcPts val="1200"/>
              </a:spcAft>
              <a:buFont typeface="Wingdings" pitchFamily="2" charset="2"/>
              <a:buChar char="v"/>
            </a:pPr>
            <a:r>
              <a:rPr lang="es-ES" sz="3200" dirty="0" smtClean="0">
                <a:solidFill>
                  <a:srgbClr val="0000CC"/>
                </a:solidFill>
                <a:latin typeface="Berlin Sans FB" pitchFamily="34" charset="0"/>
              </a:rPr>
              <a:t>Sensor de presión electrónico.</a:t>
            </a:r>
          </a:p>
          <a:p>
            <a:pPr lvl="1">
              <a:spcAft>
                <a:spcPts val="1200"/>
              </a:spcAft>
              <a:buFont typeface="Wingdings" pitchFamily="2" charset="2"/>
              <a:buChar char="v"/>
            </a:pPr>
            <a:r>
              <a:rPr lang="es-ES" sz="3200" dirty="0" smtClean="0">
                <a:solidFill>
                  <a:srgbClr val="0000CC"/>
                </a:solidFill>
                <a:latin typeface="Berlin Sans FB" pitchFamily="34" charset="0"/>
              </a:rPr>
              <a:t> </a:t>
            </a:r>
            <a:r>
              <a:rPr lang="es-ES" sz="3200" dirty="0" err="1" smtClean="0">
                <a:solidFill>
                  <a:srgbClr val="0000CC"/>
                </a:solidFill>
                <a:latin typeface="Berlin Sans FB" pitchFamily="34" charset="0"/>
              </a:rPr>
              <a:t>Termocontrol</a:t>
            </a:r>
            <a:r>
              <a:rPr lang="es-ES" sz="3200" dirty="0" smtClean="0">
                <a:solidFill>
                  <a:srgbClr val="0000CC"/>
                </a:solidFill>
                <a:latin typeface="Berlin Sans FB" pitchFamily="34" charset="0"/>
              </a:rPr>
              <a:t> en vehículos </a:t>
            </a:r>
            <a:r>
              <a:rPr lang="es-ES" sz="3200" dirty="0" err="1" smtClean="0">
                <a:solidFill>
                  <a:srgbClr val="0000CC"/>
                </a:solidFill>
                <a:latin typeface="Berlin Sans FB" pitchFamily="34" charset="0"/>
              </a:rPr>
              <a:t>hibridos</a:t>
            </a:r>
            <a:r>
              <a:rPr lang="es-ES" sz="3200" dirty="0" smtClean="0">
                <a:solidFill>
                  <a:srgbClr val="0000CC"/>
                </a:solidFill>
                <a:latin typeface="Berlin Sans FB" pitchFamily="34" charset="0"/>
              </a:rPr>
              <a:t>.</a:t>
            </a:r>
            <a:r>
              <a:rPr lang="es-ES" sz="3200" dirty="0" smtClean="0">
                <a:solidFill>
                  <a:srgbClr val="0000CC"/>
                </a:solidFill>
              </a:rPr>
              <a:t> </a:t>
            </a:r>
          </a:p>
          <a:p>
            <a:pPr marL="925200" lvl="1" indent="-457200">
              <a:spcAft>
                <a:spcPts val="1200"/>
              </a:spcAft>
              <a:buFont typeface="Wingdings" pitchFamily="2" charset="2"/>
              <a:buChar char="v"/>
            </a:pPr>
            <a:r>
              <a:rPr lang="es-ES" sz="3200" dirty="0" smtClean="0">
                <a:solidFill>
                  <a:srgbClr val="0000CC"/>
                </a:solidFill>
                <a:latin typeface="Berlin Sans FB" pitchFamily="34" charset="0"/>
              </a:rPr>
              <a:t>HFO – 1234yf. Una solución verde para un reto   global.</a:t>
            </a:r>
          </a:p>
          <a:p>
            <a:pPr marL="925200" lvl="1" indent="-457200">
              <a:spcAft>
                <a:spcPts val="1200"/>
              </a:spcAft>
              <a:buFont typeface="Wingdings" pitchFamily="2" charset="2"/>
              <a:buChar char="v"/>
            </a:pPr>
            <a:r>
              <a:rPr lang="es-ES" sz="3200" dirty="0" smtClean="0">
                <a:solidFill>
                  <a:srgbClr val="0000CC"/>
                </a:solidFill>
                <a:latin typeface="Berlin Sans FB" pitchFamily="34" charset="0"/>
              </a:rPr>
              <a:t>Diagrama de </a:t>
            </a:r>
            <a:r>
              <a:rPr lang="es-ES" sz="3200" dirty="0" err="1" smtClean="0">
                <a:solidFill>
                  <a:srgbClr val="0000CC"/>
                </a:solidFill>
                <a:latin typeface="Berlin Sans FB" pitchFamily="34" charset="0"/>
              </a:rPr>
              <a:t>Mollier</a:t>
            </a:r>
            <a:r>
              <a:rPr lang="es-ES" sz="3200" dirty="0" smtClean="0">
                <a:solidFill>
                  <a:srgbClr val="0000CC"/>
                </a:solidFill>
                <a:latin typeface="Berlin Sans FB" pitchFamily="34" charset="0"/>
              </a:rPr>
              <a:t>.</a:t>
            </a:r>
            <a:endParaRPr lang="es-ES" sz="3200" dirty="0" smtClean="0">
              <a:solidFill>
                <a:srgbClr val="0000CC"/>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285728"/>
            <a:ext cx="8929718" cy="1643074"/>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1">
              <a:spcBef>
                <a:spcPct val="0"/>
              </a:spcBef>
            </a:pPr>
            <a:endParaRPr lang="es-ES" altLang="es-ES" sz="3200" dirty="0" smtClean="0">
              <a:latin typeface="Berlin Sans FB" pitchFamily="34" charset="0"/>
            </a:endParaRPr>
          </a:p>
          <a:p>
            <a:pPr lvl="1" algn="just">
              <a:spcBef>
                <a:spcPct val="0"/>
              </a:spcBef>
            </a:pPr>
            <a:r>
              <a:rPr lang="es-ES" altLang="es-ES" sz="3200" dirty="0" smtClean="0">
                <a:latin typeface="Berlin Sans FB" pitchFamily="34" charset="0"/>
              </a:rPr>
              <a:t>R.D. 115/2017, de 17 de febrero. Comercialización, manipulación de GF. Equipos basados en GF. Certificación de profesionales.</a:t>
            </a:r>
            <a:endParaRPr lang="es-ES" sz="3200" dirty="0" smtClean="0">
              <a:latin typeface="Berlin Sans FB" pitchFamily="34" charset="0"/>
            </a:endParaRPr>
          </a:p>
          <a:p>
            <a:pPr lvl="1">
              <a:spcBef>
                <a:spcPct val="0"/>
              </a:spcBef>
            </a:pPr>
            <a:r>
              <a:rPr lang="es-ES" altLang="es-ES" sz="3200" dirty="0" smtClean="0">
                <a:latin typeface="Berlin Sans FB" pitchFamily="34" charset="0"/>
              </a:rPr>
              <a:t> </a:t>
            </a:r>
            <a:endParaRPr kumimoji="0" lang="es-ES" altLang="es-ES" sz="3200" b="0" i="0" u="none" strike="noStrike" kern="1200" cap="none" spc="0" normalizeH="0" baseline="0" noProof="0" dirty="0" smtClean="0">
              <a:ln>
                <a:noFill/>
              </a:ln>
              <a:effectLst/>
              <a:uLnTx/>
              <a:uFillTx/>
              <a:latin typeface="Berlin Sans FB" pitchFamily="34" charset="0"/>
              <a:ea typeface="+mj-ea"/>
              <a:cs typeface="+mj-cs"/>
            </a:endParaRPr>
          </a:p>
        </p:txBody>
      </p:sp>
      <p:sp>
        <p:nvSpPr>
          <p:cNvPr id="3" name="2 CuadroTexto"/>
          <p:cNvSpPr txBox="1"/>
          <p:nvPr/>
        </p:nvSpPr>
        <p:spPr>
          <a:xfrm>
            <a:off x="571472" y="1857364"/>
            <a:ext cx="4429156" cy="571504"/>
          </a:xfrm>
          <a:prstGeom prst="rect">
            <a:avLst/>
          </a:prstGeom>
          <a:noFill/>
        </p:spPr>
        <p:txBody>
          <a:bodyPr wrap="square" rtlCol="0">
            <a:spAutoFit/>
          </a:bodyPr>
          <a:lstStyle/>
          <a:p>
            <a:r>
              <a:rPr lang="es-ES" sz="3000" i="1" dirty="0" smtClean="0">
                <a:solidFill>
                  <a:srgbClr val="0000CC"/>
                </a:solidFill>
                <a:latin typeface="Berlin Sans FB" pitchFamily="34" charset="0"/>
              </a:rPr>
              <a:t>Disposiciones adicionales.</a:t>
            </a:r>
            <a:endParaRPr lang="es-ES" sz="3000" i="1" dirty="0">
              <a:solidFill>
                <a:srgbClr val="0000CC"/>
              </a:solidFill>
              <a:latin typeface="Berlin Sans FB" pitchFamily="34" charset="0"/>
            </a:endParaRPr>
          </a:p>
        </p:txBody>
      </p:sp>
      <p:sp>
        <p:nvSpPr>
          <p:cNvPr id="5" name="4 CuadroTexto"/>
          <p:cNvSpPr txBox="1"/>
          <p:nvPr/>
        </p:nvSpPr>
        <p:spPr>
          <a:xfrm>
            <a:off x="571472" y="2428868"/>
            <a:ext cx="8358246" cy="4278094"/>
          </a:xfrm>
          <a:prstGeom prst="rect">
            <a:avLst/>
          </a:prstGeom>
          <a:noFill/>
        </p:spPr>
        <p:txBody>
          <a:bodyPr wrap="square" rtlCol="0">
            <a:spAutoFit/>
          </a:bodyPr>
          <a:lstStyle/>
          <a:p>
            <a:pPr algn="just">
              <a:spcAft>
                <a:spcPts val="1200"/>
              </a:spcAft>
            </a:pPr>
            <a:r>
              <a:rPr lang="es-ES" sz="2800" i="1" u="sng" dirty="0" smtClean="0">
                <a:solidFill>
                  <a:srgbClr val="006600"/>
                </a:solidFill>
                <a:latin typeface="Berlin Sans FB" pitchFamily="34" charset="0"/>
              </a:rPr>
              <a:t>Disposición Final Primera.</a:t>
            </a:r>
            <a:r>
              <a:rPr lang="es-ES" sz="2800" i="1" dirty="0" smtClean="0">
                <a:solidFill>
                  <a:srgbClr val="006600"/>
                </a:solidFill>
                <a:latin typeface="Berlin Sans FB" pitchFamily="34" charset="0"/>
              </a:rPr>
              <a:t> Modificación del Real Decreto 138/2011 por el que se aprueba el Reglamento de seguridad para instalaciones frigoríficas y sus instrucciones técnicas complementarias. </a:t>
            </a:r>
            <a:endParaRPr lang="es-ES" sz="2800" dirty="0" smtClean="0"/>
          </a:p>
          <a:p>
            <a:pPr algn="just">
              <a:spcAft>
                <a:spcPts val="1200"/>
              </a:spcAft>
            </a:pPr>
            <a:r>
              <a:rPr lang="es-ES" sz="2800" dirty="0" smtClean="0">
                <a:latin typeface="Berlin Sans FB" pitchFamily="34" charset="0"/>
              </a:rPr>
              <a:t>Se modifica la IF-17, (2.3, apartado 22 y 2.5.2) en relación con las cantidades a partir de las cuales es obligatorio contar con sistemas de detección de fugas y en relación con la periodicidad de las revisiones.</a:t>
            </a:r>
          </a:p>
          <a:p>
            <a:pPr algn="ctr"/>
            <a:r>
              <a:rPr lang="es-ES" sz="2800" i="1" dirty="0" smtClean="0">
                <a:solidFill>
                  <a:srgbClr val="C00000"/>
                </a:solidFill>
                <a:latin typeface="Berlin Sans FB" pitchFamily="34" charset="0"/>
              </a:rPr>
              <a:t>ENTRADA EN VIGOR: 19 de Febrero de 2017.</a:t>
            </a:r>
            <a:endParaRPr lang="es-ES" sz="2800" dirty="0">
              <a:latin typeface="Berlin Sans FB"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357158" y="260350"/>
            <a:ext cx="8786842" cy="1025510"/>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r>
              <a:rPr lang="es-ES" sz="3200" dirty="0" smtClean="0">
                <a:latin typeface="Berlin Sans FB" pitchFamily="34" charset="0"/>
              </a:rPr>
              <a:t> Derogación del RD 795/2010 y entrada en vigor  del RD 517/2014.</a:t>
            </a:r>
            <a:endParaRPr lang="es-ES" sz="3200" dirty="0">
              <a:latin typeface="Berlin Sans FB" pitchFamily="34" charset="0"/>
            </a:endParaRPr>
          </a:p>
        </p:txBody>
      </p:sp>
      <p:sp>
        <p:nvSpPr>
          <p:cNvPr id="4" name="3 CuadroTexto"/>
          <p:cNvSpPr txBox="1">
            <a:spLocks noChangeArrowheads="1"/>
          </p:cNvSpPr>
          <p:nvPr/>
        </p:nvSpPr>
        <p:spPr bwMode="auto">
          <a:xfrm>
            <a:off x="0" y="1412875"/>
            <a:ext cx="5472113" cy="554038"/>
          </a:xfrm>
          <a:prstGeom prst="rect">
            <a:avLst/>
          </a:prstGeom>
          <a:noFill/>
          <a:ln w="9525">
            <a:noFill/>
            <a:miter lim="800000"/>
            <a:headEnd/>
            <a:tailEnd/>
          </a:ln>
        </p:spPr>
        <p:txBody>
          <a:bodyPr>
            <a:spAutoFit/>
          </a:bodyPr>
          <a:lstStyle/>
          <a:p>
            <a:pPr lvl="1"/>
            <a:r>
              <a:rPr lang="es-ES" altLang="es-ES" sz="3000" i="1" dirty="0">
                <a:solidFill>
                  <a:srgbClr val="0000CC"/>
                </a:solidFill>
                <a:latin typeface="Berlin Sans FB" pitchFamily="34" charset="0"/>
              </a:rPr>
              <a:t>Objeto.</a:t>
            </a:r>
            <a:endParaRPr lang="es-ES" altLang="es-ES" sz="3000" dirty="0">
              <a:solidFill>
                <a:srgbClr val="0000CC"/>
              </a:solidFill>
              <a:latin typeface="Berlin Sans FB" pitchFamily="34" charset="0"/>
            </a:endParaRPr>
          </a:p>
        </p:txBody>
      </p:sp>
      <p:sp>
        <p:nvSpPr>
          <p:cNvPr id="5" name="2 CuadroTexto"/>
          <p:cNvSpPr txBox="1">
            <a:spLocks noChangeArrowheads="1"/>
          </p:cNvSpPr>
          <p:nvPr/>
        </p:nvSpPr>
        <p:spPr bwMode="auto">
          <a:xfrm>
            <a:off x="0" y="2060575"/>
            <a:ext cx="8964613" cy="4401205"/>
          </a:xfrm>
          <a:prstGeom prst="rect">
            <a:avLst/>
          </a:prstGeom>
          <a:noFill/>
          <a:ln w="9525">
            <a:noFill/>
            <a:miter lim="800000"/>
            <a:headEnd/>
            <a:tailEnd/>
          </a:ln>
        </p:spPr>
        <p:txBody>
          <a:bodyPr>
            <a:spAutoFit/>
          </a:bodyPr>
          <a:lstStyle/>
          <a:p>
            <a:pPr lvl="1" algn="just">
              <a:spcAft>
                <a:spcPts val="2400"/>
              </a:spcAft>
            </a:pPr>
            <a:r>
              <a:rPr lang="es-ES" altLang="es-ES" sz="3000" dirty="0" smtClean="0">
                <a:latin typeface="Berlin Sans FB" pitchFamily="34" charset="0"/>
              </a:rPr>
              <a:t>Proteger </a:t>
            </a:r>
            <a:r>
              <a:rPr lang="es-ES" altLang="es-ES" sz="3000" dirty="0">
                <a:latin typeface="Berlin Sans FB" pitchFamily="34" charset="0"/>
              </a:rPr>
              <a:t>el medio ambiente mediante la reducción de las emisiones de gases </a:t>
            </a:r>
            <a:r>
              <a:rPr lang="es-ES" altLang="es-ES" sz="3000" dirty="0" err="1">
                <a:latin typeface="Berlin Sans FB" pitchFamily="34" charset="0"/>
              </a:rPr>
              <a:t>fluorados</a:t>
            </a:r>
            <a:r>
              <a:rPr lang="es-ES" altLang="es-ES" sz="3000" dirty="0">
                <a:latin typeface="Berlin Sans FB" pitchFamily="34" charset="0"/>
              </a:rPr>
              <a:t> de efecto invernadero (GFEI), para ello: </a:t>
            </a:r>
          </a:p>
          <a:p>
            <a:pPr lvl="2" indent="-457200" algn="just">
              <a:spcAft>
                <a:spcPts val="1200"/>
              </a:spcAft>
              <a:buFont typeface="Wingdings" pitchFamily="2" charset="2"/>
              <a:buChar char="v"/>
            </a:pPr>
            <a:r>
              <a:rPr lang="es-ES" altLang="es-ES" sz="3000" dirty="0">
                <a:latin typeface="Berlin Sans FB" pitchFamily="34" charset="0"/>
              </a:rPr>
              <a:t>  Establece normas sobre contención, uso, recuperación y destrucción de gases </a:t>
            </a:r>
            <a:r>
              <a:rPr lang="es-ES" altLang="es-ES" sz="3000" dirty="0" err="1">
                <a:latin typeface="Berlin Sans FB" pitchFamily="34" charset="0"/>
              </a:rPr>
              <a:t>fluorados</a:t>
            </a:r>
            <a:r>
              <a:rPr lang="es-ES" altLang="es-ES" sz="3000" dirty="0">
                <a:latin typeface="Berlin Sans FB" pitchFamily="34" charset="0"/>
              </a:rPr>
              <a:t> de efecto invernadero. </a:t>
            </a:r>
          </a:p>
          <a:p>
            <a:pPr lvl="2" indent="-457200" algn="just">
              <a:spcAft>
                <a:spcPts val="1200"/>
              </a:spcAft>
              <a:buFont typeface="Wingdings" pitchFamily="2" charset="2"/>
              <a:buChar char="v"/>
            </a:pPr>
            <a:r>
              <a:rPr lang="es-ES" altLang="es-ES" sz="3000" dirty="0">
                <a:latin typeface="Berlin Sans FB" pitchFamily="34" charset="0"/>
              </a:rPr>
              <a:t> Establece condiciones a usos específicos de gases </a:t>
            </a:r>
            <a:r>
              <a:rPr lang="es-ES" altLang="es-ES" sz="3000" dirty="0" err="1">
                <a:latin typeface="Berlin Sans FB" pitchFamily="34" charset="0"/>
              </a:rPr>
              <a:t>fluorados</a:t>
            </a:r>
            <a:r>
              <a:rPr lang="es-ES" altLang="es-ES" sz="3000" dirty="0">
                <a:latin typeface="Berlin Sans FB" pitchFamily="34" charset="0"/>
              </a:rPr>
              <a:t> de efecto invernadero</a:t>
            </a:r>
            <a:r>
              <a:rPr lang="es-ES" altLang="es-ES" sz="3000" dirty="0" smtClean="0">
                <a:latin typeface="Berlin Sans FB" pitchFamily="34" charset="0"/>
              </a:rPr>
              <a:t>.</a:t>
            </a:r>
            <a:endParaRPr lang="es-ES" altLang="es-ES" sz="3000" dirty="0">
              <a:latin typeface="Berlin Sans FB"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428596" y="260350"/>
            <a:ext cx="8715404" cy="1096948"/>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r>
              <a:rPr lang="es-ES" sz="3200" dirty="0" smtClean="0">
                <a:latin typeface="Berlin Sans FB" pitchFamily="34" charset="0"/>
              </a:rPr>
              <a:t>Derogación del RD 795/2010 y entrada en vigor  del RD 517/2014.</a:t>
            </a:r>
            <a:endParaRPr lang="es-ES" sz="3200" dirty="0">
              <a:latin typeface="Berlin Sans FB" pitchFamily="34" charset="0"/>
            </a:endParaRPr>
          </a:p>
        </p:txBody>
      </p:sp>
      <p:sp>
        <p:nvSpPr>
          <p:cNvPr id="4" name="3 CuadroTexto"/>
          <p:cNvSpPr txBox="1">
            <a:spLocks noChangeArrowheads="1"/>
          </p:cNvSpPr>
          <p:nvPr/>
        </p:nvSpPr>
        <p:spPr bwMode="auto">
          <a:xfrm>
            <a:off x="0" y="1412875"/>
            <a:ext cx="5472113" cy="554038"/>
          </a:xfrm>
          <a:prstGeom prst="rect">
            <a:avLst/>
          </a:prstGeom>
          <a:noFill/>
          <a:ln w="9525">
            <a:noFill/>
            <a:miter lim="800000"/>
            <a:headEnd/>
            <a:tailEnd/>
          </a:ln>
        </p:spPr>
        <p:txBody>
          <a:bodyPr>
            <a:spAutoFit/>
          </a:bodyPr>
          <a:lstStyle/>
          <a:p>
            <a:pPr lvl="1"/>
            <a:r>
              <a:rPr lang="es-ES" altLang="es-ES" sz="3000" i="1" dirty="0">
                <a:solidFill>
                  <a:srgbClr val="0000CC"/>
                </a:solidFill>
                <a:latin typeface="Berlin Sans FB" pitchFamily="34" charset="0"/>
              </a:rPr>
              <a:t>Objeto.</a:t>
            </a:r>
            <a:endParaRPr lang="es-ES" altLang="es-ES" sz="3000" dirty="0">
              <a:solidFill>
                <a:srgbClr val="0000CC"/>
              </a:solidFill>
              <a:latin typeface="Berlin Sans FB" pitchFamily="34" charset="0"/>
            </a:endParaRPr>
          </a:p>
        </p:txBody>
      </p:sp>
      <p:sp>
        <p:nvSpPr>
          <p:cNvPr id="6" name="2 CuadroTexto"/>
          <p:cNvSpPr txBox="1">
            <a:spLocks noChangeArrowheads="1"/>
          </p:cNvSpPr>
          <p:nvPr/>
        </p:nvSpPr>
        <p:spPr bwMode="auto">
          <a:xfrm>
            <a:off x="0" y="2285992"/>
            <a:ext cx="8964613" cy="3785652"/>
          </a:xfrm>
          <a:prstGeom prst="rect">
            <a:avLst/>
          </a:prstGeom>
          <a:noFill/>
          <a:ln w="9525">
            <a:noFill/>
            <a:miter lim="800000"/>
            <a:headEnd/>
            <a:tailEnd/>
          </a:ln>
        </p:spPr>
        <p:txBody>
          <a:bodyPr>
            <a:spAutoFit/>
          </a:bodyPr>
          <a:lstStyle/>
          <a:p>
            <a:pPr lvl="2" indent="-457200" algn="just">
              <a:spcAft>
                <a:spcPts val="2400"/>
              </a:spcAft>
              <a:buFont typeface="Wingdings" pitchFamily="2" charset="2"/>
              <a:buChar char="v"/>
            </a:pPr>
            <a:r>
              <a:rPr lang="es-ES" altLang="es-ES" sz="3000" dirty="0">
                <a:latin typeface="Berlin Sans FB" pitchFamily="34" charset="0"/>
              </a:rPr>
              <a:t> </a:t>
            </a:r>
            <a:r>
              <a:rPr lang="es-ES" altLang="es-ES" sz="3000" dirty="0" smtClean="0">
                <a:latin typeface="Berlin Sans FB" pitchFamily="34" charset="0"/>
              </a:rPr>
              <a:t>Establece </a:t>
            </a:r>
            <a:r>
              <a:rPr lang="es-ES" altLang="es-ES" sz="3000" dirty="0">
                <a:latin typeface="Berlin Sans FB" pitchFamily="34" charset="0"/>
              </a:rPr>
              <a:t>condiciones a la comercialización de productos y aparatos específicos que contengan gases </a:t>
            </a:r>
            <a:r>
              <a:rPr lang="es-ES" altLang="es-ES" sz="3000" dirty="0" err="1">
                <a:latin typeface="Berlin Sans FB" pitchFamily="34" charset="0"/>
              </a:rPr>
              <a:t>fluorados</a:t>
            </a:r>
            <a:r>
              <a:rPr lang="es-ES" altLang="es-ES" sz="3000" dirty="0">
                <a:latin typeface="Berlin Sans FB" pitchFamily="34" charset="0"/>
              </a:rPr>
              <a:t> de efecto invernadero o cuyo funcionamiento dependa de ellos</a:t>
            </a:r>
            <a:r>
              <a:rPr lang="es-ES" altLang="es-ES" sz="3000" dirty="0" smtClean="0">
                <a:latin typeface="Berlin Sans FB" pitchFamily="34" charset="0"/>
              </a:rPr>
              <a:t>.</a:t>
            </a:r>
            <a:endParaRPr lang="es-ES" altLang="es-ES" sz="3000" dirty="0">
              <a:latin typeface="Berlin Sans FB" pitchFamily="34" charset="0"/>
            </a:endParaRPr>
          </a:p>
          <a:p>
            <a:pPr lvl="2" indent="-457200" algn="just">
              <a:spcAft>
                <a:spcPts val="1200"/>
              </a:spcAft>
              <a:buFont typeface="Wingdings" pitchFamily="2" charset="2"/>
              <a:buChar char="v"/>
            </a:pPr>
            <a:r>
              <a:rPr lang="es-ES" altLang="es-ES" sz="3000" dirty="0">
                <a:latin typeface="Berlin Sans FB" pitchFamily="34" charset="0"/>
              </a:rPr>
              <a:t>  Fija límites cuantitativos para la comercialización de </a:t>
            </a:r>
            <a:r>
              <a:rPr lang="es-ES" altLang="es-ES" sz="3000" dirty="0" err="1">
                <a:latin typeface="Berlin Sans FB" pitchFamily="34" charset="0"/>
              </a:rPr>
              <a:t>hidrofluorocarburos</a:t>
            </a:r>
            <a:r>
              <a:rPr lang="es-ES" altLang="es-ES" sz="3000" dirty="0">
                <a:latin typeface="Berlin Sans FB" pitchFamily="34" charset="0"/>
              </a:rPr>
              <a:t> (HFC). </a:t>
            </a:r>
          </a:p>
          <a:p>
            <a:pPr algn="just">
              <a:spcAft>
                <a:spcPts val="1200"/>
              </a:spcAft>
            </a:pPr>
            <a:endParaRPr lang="es-ES" altLang="es-ES" sz="3000" dirty="0">
              <a:latin typeface="Berlin Sans FB"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260350"/>
            <a:ext cx="9144000" cy="99377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1"/>
            <a:r>
              <a:rPr lang="es-ES" sz="3200" dirty="0" smtClean="0">
                <a:latin typeface="Berlin Sans FB" pitchFamily="34" charset="0"/>
              </a:rPr>
              <a:t>Derogación del RD 795/2010 y entrada en vigor  del RD 517/2014.</a:t>
            </a:r>
            <a:endParaRPr lang="es-ES" sz="3200" dirty="0">
              <a:latin typeface="Berlin Sans FB" pitchFamily="34" charset="0"/>
            </a:endParaRPr>
          </a:p>
        </p:txBody>
      </p:sp>
      <p:sp>
        <p:nvSpPr>
          <p:cNvPr id="5" name="3 CuadroTexto"/>
          <p:cNvSpPr txBox="1">
            <a:spLocks noChangeArrowheads="1"/>
          </p:cNvSpPr>
          <p:nvPr/>
        </p:nvSpPr>
        <p:spPr bwMode="auto">
          <a:xfrm>
            <a:off x="0" y="1357298"/>
            <a:ext cx="5472113" cy="554037"/>
          </a:xfrm>
          <a:prstGeom prst="rect">
            <a:avLst/>
          </a:prstGeom>
          <a:noFill/>
          <a:ln w="9525">
            <a:noFill/>
            <a:miter lim="800000"/>
            <a:headEnd/>
            <a:tailEnd/>
          </a:ln>
        </p:spPr>
        <p:txBody>
          <a:bodyPr>
            <a:spAutoFit/>
          </a:bodyPr>
          <a:lstStyle/>
          <a:p>
            <a:pPr lvl="1"/>
            <a:r>
              <a:rPr lang="es-ES" altLang="es-ES" sz="3000" i="1" dirty="0">
                <a:solidFill>
                  <a:srgbClr val="0000CC"/>
                </a:solidFill>
                <a:latin typeface="Berlin Sans FB" pitchFamily="34" charset="0"/>
              </a:rPr>
              <a:t>Definiciones de interés.</a:t>
            </a:r>
            <a:endParaRPr lang="es-ES" altLang="es-ES" sz="3000" dirty="0">
              <a:solidFill>
                <a:srgbClr val="0000CC"/>
              </a:solidFill>
              <a:latin typeface="Berlin Sans FB" pitchFamily="34" charset="0"/>
            </a:endParaRPr>
          </a:p>
        </p:txBody>
      </p:sp>
      <p:sp>
        <p:nvSpPr>
          <p:cNvPr id="7" name="1 Rectángulo"/>
          <p:cNvSpPr>
            <a:spLocks noChangeArrowheads="1"/>
          </p:cNvSpPr>
          <p:nvPr/>
        </p:nvSpPr>
        <p:spPr bwMode="auto">
          <a:xfrm>
            <a:off x="0" y="2000240"/>
            <a:ext cx="8929718" cy="4708981"/>
          </a:xfrm>
          <a:prstGeom prst="rect">
            <a:avLst/>
          </a:prstGeom>
          <a:noFill/>
          <a:ln w="9525">
            <a:noFill/>
            <a:miter lim="800000"/>
            <a:headEnd/>
            <a:tailEnd/>
          </a:ln>
        </p:spPr>
        <p:txBody>
          <a:bodyPr wrap="square">
            <a:spAutoFit/>
          </a:bodyPr>
          <a:lstStyle/>
          <a:p>
            <a:pPr lvl="1"/>
            <a:r>
              <a:rPr lang="es-ES" sz="3000" i="1" u="sng" dirty="0">
                <a:solidFill>
                  <a:srgbClr val="0000CC"/>
                </a:solidFill>
                <a:latin typeface="Berlin Sans FB" pitchFamily="34" charset="0"/>
              </a:rPr>
              <a:t>Gases </a:t>
            </a:r>
            <a:r>
              <a:rPr lang="es-ES" sz="3000" i="1" u="sng" dirty="0" err="1">
                <a:solidFill>
                  <a:srgbClr val="0000CC"/>
                </a:solidFill>
                <a:latin typeface="Berlin Sans FB" pitchFamily="34" charset="0"/>
              </a:rPr>
              <a:t>Fluorados</a:t>
            </a:r>
            <a:r>
              <a:rPr lang="es-ES" sz="3000" i="1" u="sng" dirty="0">
                <a:solidFill>
                  <a:srgbClr val="0000CC"/>
                </a:solidFill>
                <a:latin typeface="Berlin Sans FB" pitchFamily="34" charset="0"/>
              </a:rPr>
              <a:t> de Efecto Invernadero:</a:t>
            </a:r>
            <a:r>
              <a:rPr lang="es-ES" sz="3000" i="1" dirty="0">
                <a:solidFill>
                  <a:srgbClr val="0000CC"/>
                </a:solidFill>
                <a:latin typeface="Berlin Sans FB" pitchFamily="34" charset="0"/>
              </a:rPr>
              <a:t> </a:t>
            </a:r>
            <a:r>
              <a:rPr lang="es-ES" sz="3000" dirty="0">
                <a:latin typeface="Berlin Sans FB" pitchFamily="34" charset="0"/>
              </a:rPr>
              <a:t> HFC’S, PFC’S, SF6 y otros gases de efecto invernadero que contengan flúor (GFEI), o mezclas de estas sustancias. </a:t>
            </a:r>
          </a:p>
          <a:p>
            <a:pPr lvl="1" algn="just"/>
            <a:r>
              <a:rPr lang="es-ES" sz="3000" i="1" u="sng" dirty="0">
                <a:solidFill>
                  <a:srgbClr val="0000CC"/>
                </a:solidFill>
                <a:latin typeface="Berlin Sans FB" pitchFamily="34" charset="0"/>
              </a:rPr>
              <a:t>PCA:</a:t>
            </a:r>
            <a:r>
              <a:rPr lang="es-ES" sz="3000" dirty="0">
                <a:latin typeface="Berlin Sans FB" pitchFamily="34" charset="0"/>
              </a:rPr>
              <a:t> Potencial de calentamiento climático de un GFEI respecto al CO</a:t>
            </a:r>
            <a:r>
              <a:rPr lang="es-ES" sz="3000" baseline="-25000" dirty="0">
                <a:latin typeface="Berlin Sans FB" pitchFamily="34" charset="0"/>
              </a:rPr>
              <a:t>2</a:t>
            </a:r>
            <a:r>
              <a:rPr lang="es-ES" sz="3000" dirty="0">
                <a:latin typeface="Berlin Sans FB" pitchFamily="34" charset="0"/>
              </a:rPr>
              <a:t>, calculado en términos de un </a:t>
            </a:r>
            <a:r>
              <a:rPr lang="es-ES" sz="3000" dirty="0" smtClean="0">
                <a:latin typeface="Berlin Sans FB" pitchFamily="34" charset="0"/>
              </a:rPr>
              <a:t>kg </a:t>
            </a:r>
            <a:r>
              <a:rPr lang="es-ES" sz="3000" dirty="0">
                <a:latin typeface="Berlin Sans FB" pitchFamily="34" charset="0"/>
              </a:rPr>
              <a:t>de </a:t>
            </a:r>
            <a:r>
              <a:rPr lang="es-ES" sz="3000" dirty="0" smtClean="0">
                <a:latin typeface="Berlin Sans FB" pitchFamily="34" charset="0"/>
              </a:rPr>
              <a:t>GFEI respecto </a:t>
            </a:r>
            <a:r>
              <a:rPr lang="es-ES" sz="3000" dirty="0">
                <a:latin typeface="Berlin Sans FB" pitchFamily="34" charset="0"/>
              </a:rPr>
              <a:t>a un </a:t>
            </a:r>
            <a:r>
              <a:rPr lang="es-ES" sz="3000" dirty="0" smtClean="0">
                <a:latin typeface="Berlin Sans FB" pitchFamily="34" charset="0"/>
              </a:rPr>
              <a:t>kg </a:t>
            </a:r>
            <a:r>
              <a:rPr lang="es-ES" sz="3000" dirty="0">
                <a:latin typeface="Berlin Sans FB" pitchFamily="34" charset="0"/>
              </a:rPr>
              <a:t>de CO</a:t>
            </a:r>
            <a:r>
              <a:rPr lang="es-ES" sz="3000" baseline="-25000" dirty="0">
                <a:latin typeface="Berlin Sans FB" pitchFamily="34" charset="0"/>
              </a:rPr>
              <a:t>2</a:t>
            </a:r>
            <a:r>
              <a:rPr lang="es-ES" sz="3000" dirty="0">
                <a:latin typeface="Berlin Sans FB" pitchFamily="34" charset="0"/>
              </a:rPr>
              <a:t>.</a:t>
            </a:r>
          </a:p>
          <a:p>
            <a:pPr lvl="1"/>
            <a:r>
              <a:rPr lang="es-ES" sz="3000" i="1" u="sng" dirty="0">
                <a:solidFill>
                  <a:srgbClr val="0000CC"/>
                </a:solidFill>
                <a:latin typeface="Berlin Sans FB" pitchFamily="34" charset="0"/>
              </a:rPr>
              <a:t>Toneladas equivalentes de CO</a:t>
            </a:r>
            <a:r>
              <a:rPr lang="es-ES" sz="3000" i="1" u="sng" baseline="-25000" dirty="0">
                <a:solidFill>
                  <a:srgbClr val="0000CC"/>
                </a:solidFill>
                <a:latin typeface="Berlin Sans FB" pitchFamily="34" charset="0"/>
              </a:rPr>
              <a:t>2</a:t>
            </a:r>
            <a:r>
              <a:rPr lang="es-ES" sz="3000" i="1" u="sng" dirty="0">
                <a:solidFill>
                  <a:srgbClr val="0000CC"/>
                </a:solidFill>
                <a:latin typeface="Berlin Sans FB" pitchFamily="34" charset="0"/>
              </a:rPr>
              <a:t>:</a:t>
            </a:r>
            <a:r>
              <a:rPr lang="es-ES" sz="3000" i="1" dirty="0">
                <a:solidFill>
                  <a:srgbClr val="0000CC"/>
                </a:solidFill>
                <a:latin typeface="Berlin Sans FB" pitchFamily="34" charset="0"/>
              </a:rPr>
              <a:t> </a:t>
            </a:r>
            <a:r>
              <a:rPr lang="es-ES" sz="3000" dirty="0">
                <a:latin typeface="Berlin Sans FB" pitchFamily="34" charset="0"/>
              </a:rPr>
              <a:t>Cantidad de GFEI, expresadas como el producto del peso de los GFEI en toneladas métricas por su PCA.</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260350"/>
            <a:ext cx="9144000" cy="99377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1"/>
            <a:r>
              <a:rPr lang="es-ES" sz="3200" dirty="0" smtClean="0">
                <a:latin typeface="Berlin Sans FB" pitchFamily="34" charset="0"/>
              </a:rPr>
              <a:t>Derogación del RD 795/2010 y entrada en vigor  del RD 517/2014.</a:t>
            </a:r>
            <a:endParaRPr lang="es-ES" sz="3200" dirty="0">
              <a:latin typeface="Berlin Sans FB" pitchFamily="34" charset="0"/>
            </a:endParaRPr>
          </a:p>
        </p:txBody>
      </p:sp>
      <p:sp>
        <p:nvSpPr>
          <p:cNvPr id="5" name="3 CuadroTexto"/>
          <p:cNvSpPr txBox="1">
            <a:spLocks noChangeArrowheads="1"/>
          </p:cNvSpPr>
          <p:nvPr/>
        </p:nvSpPr>
        <p:spPr bwMode="auto">
          <a:xfrm>
            <a:off x="0" y="1357298"/>
            <a:ext cx="5472113" cy="554037"/>
          </a:xfrm>
          <a:prstGeom prst="rect">
            <a:avLst/>
          </a:prstGeom>
          <a:noFill/>
          <a:ln w="9525">
            <a:noFill/>
            <a:miter lim="800000"/>
            <a:headEnd/>
            <a:tailEnd/>
          </a:ln>
        </p:spPr>
        <p:txBody>
          <a:bodyPr>
            <a:spAutoFit/>
          </a:bodyPr>
          <a:lstStyle/>
          <a:p>
            <a:pPr lvl="1"/>
            <a:r>
              <a:rPr lang="es-ES" altLang="es-ES" sz="3000" i="1" dirty="0">
                <a:solidFill>
                  <a:srgbClr val="0000CC"/>
                </a:solidFill>
                <a:latin typeface="Berlin Sans FB" pitchFamily="34" charset="0"/>
              </a:rPr>
              <a:t>Definiciones de interés.</a:t>
            </a:r>
            <a:endParaRPr lang="es-ES" altLang="es-ES" sz="3000" dirty="0">
              <a:solidFill>
                <a:srgbClr val="0000CC"/>
              </a:solidFill>
              <a:latin typeface="Berlin Sans FB" pitchFamily="34" charset="0"/>
            </a:endParaRPr>
          </a:p>
        </p:txBody>
      </p:sp>
      <p:sp>
        <p:nvSpPr>
          <p:cNvPr id="7" name="1 Rectángulo"/>
          <p:cNvSpPr>
            <a:spLocks noChangeArrowheads="1"/>
          </p:cNvSpPr>
          <p:nvPr/>
        </p:nvSpPr>
        <p:spPr bwMode="auto">
          <a:xfrm>
            <a:off x="0" y="1989138"/>
            <a:ext cx="8964613" cy="4708525"/>
          </a:xfrm>
          <a:prstGeom prst="rect">
            <a:avLst/>
          </a:prstGeom>
          <a:noFill/>
          <a:ln w="9525">
            <a:noFill/>
            <a:miter lim="800000"/>
            <a:headEnd/>
            <a:tailEnd/>
          </a:ln>
        </p:spPr>
        <p:txBody>
          <a:bodyPr>
            <a:spAutoFit/>
          </a:bodyPr>
          <a:lstStyle/>
          <a:p>
            <a:pPr lvl="1" algn="just"/>
            <a:r>
              <a:rPr lang="es-ES" sz="3000" i="1" u="sng" dirty="0">
                <a:solidFill>
                  <a:srgbClr val="0000CC"/>
                </a:solidFill>
                <a:latin typeface="Berlin Sans FB" pitchFamily="34" charset="0"/>
              </a:rPr>
              <a:t>Comercialización:</a:t>
            </a:r>
            <a:r>
              <a:rPr lang="es-ES" sz="3000" dirty="0">
                <a:latin typeface="Berlin Sans FB" pitchFamily="34" charset="0"/>
              </a:rPr>
              <a:t> Suministro a terceros por primera vez, mediante pago o gratuitamente, o bien, uso por cuenta propia en el caso de un productor. Incluye el despacho aduanero para libre circulación en la Unión. </a:t>
            </a:r>
          </a:p>
          <a:p>
            <a:pPr lvl="1"/>
            <a:r>
              <a:rPr lang="es-ES" sz="3000" i="1" u="sng" dirty="0">
                <a:solidFill>
                  <a:srgbClr val="0000CC"/>
                </a:solidFill>
                <a:latin typeface="Berlin Sans FB" pitchFamily="34" charset="0"/>
              </a:rPr>
              <a:t>Sistemas partidos simples de aire acondicionado:</a:t>
            </a:r>
            <a:r>
              <a:rPr lang="es-ES" sz="3000" i="1" dirty="0">
                <a:solidFill>
                  <a:srgbClr val="0000CC"/>
                </a:solidFill>
                <a:latin typeface="Berlin Sans FB" pitchFamily="34" charset="0"/>
              </a:rPr>
              <a:t> </a:t>
            </a:r>
            <a:r>
              <a:rPr lang="es-ES" sz="3000" dirty="0">
                <a:latin typeface="Berlin Sans FB" pitchFamily="34" charset="0"/>
              </a:rPr>
              <a:t>Sistemas para aire acondicionado en espacios cerrados que se componen de una unidad exterior y otra interior, conectadas por tubería de refrigeración y necesitan instalación en el lugar de uso.</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260350"/>
            <a:ext cx="9144000" cy="99377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1"/>
            <a:r>
              <a:rPr lang="es-ES" sz="3200" dirty="0" smtClean="0">
                <a:latin typeface="Berlin Sans FB" pitchFamily="34" charset="0"/>
              </a:rPr>
              <a:t>Derogación del RD 795/2010 y entrada en vigor  del RD 517/2014.</a:t>
            </a:r>
            <a:endParaRPr lang="es-ES" sz="3200" dirty="0">
              <a:latin typeface="Berlin Sans FB" pitchFamily="34" charset="0"/>
            </a:endParaRPr>
          </a:p>
        </p:txBody>
      </p:sp>
      <p:sp>
        <p:nvSpPr>
          <p:cNvPr id="5" name="3 CuadroTexto"/>
          <p:cNvSpPr txBox="1">
            <a:spLocks noChangeArrowheads="1"/>
          </p:cNvSpPr>
          <p:nvPr/>
        </p:nvSpPr>
        <p:spPr bwMode="auto">
          <a:xfrm>
            <a:off x="0" y="1357298"/>
            <a:ext cx="5472113" cy="554037"/>
          </a:xfrm>
          <a:prstGeom prst="rect">
            <a:avLst/>
          </a:prstGeom>
          <a:noFill/>
          <a:ln w="9525">
            <a:noFill/>
            <a:miter lim="800000"/>
            <a:headEnd/>
            <a:tailEnd/>
          </a:ln>
        </p:spPr>
        <p:txBody>
          <a:bodyPr>
            <a:spAutoFit/>
          </a:bodyPr>
          <a:lstStyle/>
          <a:p>
            <a:pPr lvl="1"/>
            <a:r>
              <a:rPr lang="es-ES" altLang="es-ES" sz="3000" i="1" dirty="0">
                <a:solidFill>
                  <a:srgbClr val="0000CC"/>
                </a:solidFill>
                <a:latin typeface="Berlin Sans FB" pitchFamily="34" charset="0"/>
              </a:rPr>
              <a:t>Definiciones de interés.</a:t>
            </a:r>
            <a:endParaRPr lang="es-ES" altLang="es-ES" sz="3000" dirty="0">
              <a:solidFill>
                <a:srgbClr val="0000CC"/>
              </a:solidFill>
              <a:latin typeface="Berlin Sans FB" pitchFamily="34" charset="0"/>
            </a:endParaRPr>
          </a:p>
        </p:txBody>
      </p:sp>
      <p:sp>
        <p:nvSpPr>
          <p:cNvPr id="6" name="1 Rectángulo"/>
          <p:cNvSpPr>
            <a:spLocks noChangeArrowheads="1"/>
          </p:cNvSpPr>
          <p:nvPr/>
        </p:nvSpPr>
        <p:spPr bwMode="auto">
          <a:xfrm>
            <a:off x="0" y="2071678"/>
            <a:ext cx="8964613" cy="2400300"/>
          </a:xfrm>
          <a:prstGeom prst="rect">
            <a:avLst/>
          </a:prstGeom>
          <a:noFill/>
          <a:ln w="9525">
            <a:noFill/>
            <a:miter lim="800000"/>
            <a:headEnd/>
            <a:tailEnd/>
          </a:ln>
        </p:spPr>
        <p:txBody>
          <a:bodyPr>
            <a:spAutoFit/>
          </a:bodyPr>
          <a:lstStyle/>
          <a:p>
            <a:pPr lvl="1" algn="just"/>
            <a:r>
              <a:rPr lang="es-ES" sz="3000" i="1" u="sng" dirty="0">
                <a:solidFill>
                  <a:srgbClr val="0000CC"/>
                </a:solidFill>
                <a:latin typeface="Berlin Sans FB" pitchFamily="34" charset="0"/>
              </a:rPr>
              <a:t>Comercialización:</a:t>
            </a:r>
            <a:r>
              <a:rPr lang="es-ES" sz="3000" dirty="0">
                <a:latin typeface="Berlin Sans FB" pitchFamily="34" charset="0"/>
              </a:rPr>
              <a:t> Suministro a terceros por primera vez, mediante pago o gratuitamente, o bien, uso por cuenta propia en el caso de un productor. Incluye el despacho aduanero para libre circulación en la Unión.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260350"/>
            <a:ext cx="9144000" cy="99377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1"/>
            <a:r>
              <a:rPr lang="es-ES" sz="3200" dirty="0" smtClean="0">
                <a:latin typeface="Berlin Sans FB" pitchFamily="34" charset="0"/>
              </a:rPr>
              <a:t>Derogación del RD 795/2010 y entrada en vigor  del RD 517/2014.</a:t>
            </a:r>
            <a:endParaRPr lang="es-ES" sz="3200" dirty="0">
              <a:latin typeface="Berlin Sans FB" pitchFamily="34" charset="0"/>
            </a:endParaRPr>
          </a:p>
        </p:txBody>
      </p:sp>
      <p:sp>
        <p:nvSpPr>
          <p:cNvPr id="7" name="3 CuadroTexto"/>
          <p:cNvSpPr txBox="1">
            <a:spLocks noChangeArrowheads="1"/>
          </p:cNvSpPr>
          <p:nvPr/>
        </p:nvSpPr>
        <p:spPr bwMode="auto">
          <a:xfrm>
            <a:off x="0" y="1285860"/>
            <a:ext cx="9036050" cy="1016000"/>
          </a:xfrm>
          <a:prstGeom prst="rect">
            <a:avLst/>
          </a:prstGeom>
          <a:noFill/>
          <a:ln w="9525">
            <a:noFill/>
            <a:miter lim="800000"/>
            <a:headEnd/>
            <a:tailEnd/>
          </a:ln>
        </p:spPr>
        <p:txBody>
          <a:bodyPr>
            <a:spAutoFit/>
          </a:bodyPr>
          <a:lstStyle/>
          <a:p>
            <a:pPr lvl="1"/>
            <a:r>
              <a:rPr lang="es-ES" sz="3000" i="1" dirty="0">
                <a:solidFill>
                  <a:srgbClr val="0000CC"/>
                </a:solidFill>
                <a:latin typeface="Berlin Sans FB" pitchFamily="34" charset="0"/>
              </a:rPr>
              <a:t>Prevención de las emisiones de gases </a:t>
            </a:r>
            <a:r>
              <a:rPr lang="es-ES" sz="3000" i="1" dirty="0" err="1">
                <a:solidFill>
                  <a:srgbClr val="0000CC"/>
                </a:solidFill>
                <a:latin typeface="Berlin Sans FB" pitchFamily="34" charset="0"/>
              </a:rPr>
              <a:t>fluorados</a:t>
            </a:r>
            <a:r>
              <a:rPr lang="es-ES" sz="3000" i="1" dirty="0">
                <a:solidFill>
                  <a:srgbClr val="0000CC"/>
                </a:solidFill>
                <a:latin typeface="Berlin Sans FB" pitchFamily="34" charset="0"/>
              </a:rPr>
              <a:t> de efecto invernadero.</a:t>
            </a:r>
          </a:p>
        </p:txBody>
      </p:sp>
      <p:sp>
        <p:nvSpPr>
          <p:cNvPr id="8" name="1 Rectángulo"/>
          <p:cNvSpPr>
            <a:spLocks noChangeArrowheads="1"/>
          </p:cNvSpPr>
          <p:nvPr/>
        </p:nvSpPr>
        <p:spPr bwMode="auto">
          <a:xfrm>
            <a:off x="0" y="2428868"/>
            <a:ext cx="9039225" cy="4247317"/>
          </a:xfrm>
          <a:prstGeom prst="rect">
            <a:avLst/>
          </a:prstGeom>
          <a:noFill/>
          <a:ln w="9525">
            <a:noFill/>
            <a:miter lim="800000"/>
            <a:headEnd/>
            <a:tailEnd/>
          </a:ln>
        </p:spPr>
        <p:txBody>
          <a:bodyPr>
            <a:spAutoFit/>
          </a:bodyPr>
          <a:lstStyle/>
          <a:p>
            <a:pPr marL="914400" lvl="1" indent="-457200">
              <a:buFont typeface="Wingdings" pitchFamily="2" charset="2"/>
              <a:buChar char="v"/>
            </a:pPr>
            <a:r>
              <a:rPr lang="es-ES" sz="3000" dirty="0">
                <a:latin typeface="Berlin Sans FB" pitchFamily="34" charset="0"/>
              </a:rPr>
              <a:t> Se prohíbe la liberación intencionada de GFEI a la atmósfera, cuando no sea técnicamente necesario. </a:t>
            </a:r>
          </a:p>
          <a:p>
            <a:pPr marL="914400" lvl="1" indent="-457200" algn="just">
              <a:buFont typeface="Wingdings" pitchFamily="2" charset="2"/>
              <a:buChar char="v"/>
            </a:pPr>
            <a:r>
              <a:rPr lang="es-ES" sz="3000" dirty="0">
                <a:latin typeface="Berlin Sans FB" pitchFamily="34" charset="0"/>
              </a:rPr>
              <a:t> Por parte de los operadores de aparatos que contengan GFEI se deberán tomar precauciones para evitar </a:t>
            </a:r>
            <a:r>
              <a:rPr lang="es-ES" sz="3000" dirty="0" smtClean="0">
                <a:latin typeface="Berlin Sans FB" pitchFamily="34" charset="0"/>
              </a:rPr>
              <a:t>fugas de </a:t>
            </a:r>
            <a:r>
              <a:rPr lang="es-ES" sz="3000" dirty="0">
                <a:latin typeface="Berlin Sans FB" pitchFamily="34" charset="0"/>
              </a:rPr>
              <a:t>dichos gases. </a:t>
            </a:r>
          </a:p>
          <a:p>
            <a:pPr marL="914400" lvl="1" indent="-457200">
              <a:buFont typeface="Wingdings" pitchFamily="2" charset="2"/>
              <a:buChar char="v"/>
            </a:pPr>
            <a:r>
              <a:rPr lang="es-ES" sz="3000" dirty="0">
                <a:latin typeface="Berlin Sans FB" pitchFamily="34" charset="0"/>
              </a:rPr>
              <a:t> Cuando se detecte una fuga de GFEI, los operadores velarán porque los aparatos se reparen sin demora injustificada.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260350"/>
            <a:ext cx="9144000" cy="99377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1"/>
            <a:r>
              <a:rPr lang="es-ES" sz="3200" dirty="0" smtClean="0">
                <a:latin typeface="Berlin Sans FB" pitchFamily="34" charset="0"/>
              </a:rPr>
              <a:t>Derogación del RD 795/2010 y entrada en vigor  del RD 517/2014.</a:t>
            </a:r>
            <a:endParaRPr lang="es-ES" sz="3200" dirty="0">
              <a:latin typeface="Berlin Sans FB" pitchFamily="34" charset="0"/>
            </a:endParaRPr>
          </a:p>
        </p:txBody>
      </p:sp>
      <p:sp>
        <p:nvSpPr>
          <p:cNvPr id="7" name="3 CuadroTexto"/>
          <p:cNvSpPr txBox="1">
            <a:spLocks noChangeArrowheads="1"/>
          </p:cNvSpPr>
          <p:nvPr/>
        </p:nvSpPr>
        <p:spPr bwMode="auto">
          <a:xfrm>
            <a:off x="0" y="1285860"/>
            <a:ext cx="9036050" cy="1016000"/>
          </a:xfrm>
          <a:prstGeom prst="rect">
            <a:avLst/>
          </a:prstGeom>
          <a:noFill/>
          <a:ln w="9525">
            <a:noFill/>
            <a:miter lim="800000"/>
            <a:headEnd/>
            <a:tailEnd/>
          </a:ln>
        </p:spPr>
        <p:txBody>
          <a:bodyPr>
            <a:spAutoFit/>
          </a:bodyPr>
          <a:lstStyle/>
          <a:p>
            <a:pPr lvl="1"/>
            <a:r>
              <a:rPr lang="es-ES" sz="3000" i="1" dirty="0">
                <a:solidFill>
                  <a:srgbClr val="0000CC"/>
                </a:solidFill>
                <a:latin typeface="Berlin Sans FB" pitchFamily="34" charset="0"/>
              </a:rPr>
              <a:t>Prevención de las emisiones de gases </a:t>
            </a:r>
            <a:r>
              <a:rPr lang="es-ES" sz="3000" i="1" dirty="0" err="1">
                <a:solidFill>
                  <a:srgbClr val="0000CC"/>
                </a:solidFill>
                <a:latin typeface="Berlin Sans FB" pitchFamily="34" charset="0"/>
              </a:rPr>
              <a:t>fluorados</a:t>
            </a:r>
            <a:r>
              <a:rPr lang="es-ES" sz="3000" i="1" dirty="0">
                <a:solidFill>
                  <a:srgbClr val="0000CC"/>
                </a:solidFill>
                <a:latin typeface="Berlin Sans FB" pitchFamily="34" charset="0"/>
              </a:rPr>
              <a:t> de efecto invernadero.</a:t>
            </a:r>
          </a:p>
        </p:txBody>
      </p:sp>
      <p:sp>
        <p:nvSpPr>
          <p:cNvPr id="5" name="4 Rectángulo"/>
          <p:cNvSpPr/>
          <p:nvPr/>
        </p:nvSpPr>
        <p:spPr>
          <a:xfrm>
            <a:off x="0" y="2357430"/>
            <a:ext cx="8786874" cy="4708981"/>
          </a:xfrm>
          <a:prstGeom prst="rect">
            <a:avLst/>
          </a:prstGeom>
        </p:spPr>
        <p:txBody>
          <a:bodyPr wrap="square">
            <a:spAutoFit/>
          </a:bodyPr>
          <a:lstStyle/>
          <a:p>
            <a:pPr marL="914400" lvl="1" indent="-457200" algn="just">
              <a:buFont typeface="Wingdings" panose="05000000000000000000" pitchFamily="2" charset="2"/>
              <a:buChar char="v"/>
              <a:defRPr/>
            </a:pPr>
            <a:r>
              <a:rPr lang="es-ES" sz="3000" dirty="0">
                <a:latin typeface="Berlin Sans FB" panose="020E0602020502020306" pitchFamily="34" charset="0"/>
              </a:rPr>
              <a:t>Las personas físicas que lleven a cabo las tareas relativas a instalación, revisión, mantenimiento, reparación o desmontaje y controles de fugas de los aparatos fijos de refrigeración, de los aparatos fijos de aire acondicionado, de las bombas de calor fijas, etc., que contengan GFEI estarán certificadas de conformidad con lo establecido en este Reglamento y adoptarán </a:t>
            </a:r>
            <a:r>
              <a:rPr lang="es-ES" sz="3000" dirty="0" smtClean="0">
                <a:latin typeface="Berlin Sans FB" panose="020E0602020502020306" pitchFamily="34" charset="0"/>
              </a:rPr>
              <a:t>medidas preventivas para evitar las fugas.</a:t>
            </a:r>
            <a:endParaRPr lang="es-ES" sz="3000" dirty="0">
              <a:latin typeface="Berlin Sans FB" panose="020E0602020502020306" pitchFamily="34" charset="0"/>
            </a:endParaRPr>
          </a:p>
          <a:p>
            <a:pPr lvl="1">
              <a:defRPr/>
            </a:pPr>
            <a:r>
              <a:rPr lang="es-ES" sz="3000" dirty="0">
                <a:latin typeface="Berlin Sans FB" panose="020E0602020502020306" pitchFamily="34" charset="0"/>
              </a:rPr>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260350"/>
            <a:ext cx="9144000" cy="99377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1"/>
            <a:r>
              <a:rPr lang="es-ES" sz="3200" dirty="0" smtClean="0">
                <a:latin typeface="Berlin Sans FB" pitchFamily="34" charset="0"/>
              </a:rPr>
              <a:t>Derogación del RD 795/2010 y entrada en vigor  del RD 517/2014.</a:t>
            </a:r>
            <a:endParaRPr lang="es-ES" sz="3200" dirty="0">
              <a:latin typeface="Berlin Sans FB" pitchFamily="34" charset="0"/>
            </a:endParaRPr>
          </a:p>
        </p:txBody>
      </p:sp>
      <p:sp>
        <p:nvSpPr>
          <p:cNvPr id="8" name="3 CuadroTexto"/>
          <p:cNvSpPr txBox="1">
            <a:spLocks noChangeArrowheads="1"/>
          </p:cNvSpPr>
          <p:nvPr/>
        </p:nvSpPr>
        <p:spPr bwMode="auto">
          <a:xfrm>
            <a:off x="0" y="1357298"/>
            <a:ext cx="8858280" cy="553998"/>
          </a:xfrm>
          <a:prstGeom prst="rect">
            <a:avLst/>
          </a:prstGeom>
          <a:noFill/>
          <a:ln w="9525">
            <a:noFill/>
            <a:miter lim="800000"/>
            <a:headEnd/>
            <a:tailEnd/>
          </a:ln>
        </p:spPr>
        <p:txBody>
          <a:bodyPr wrap="square">
            <a:spAutoFit/>
          </a:bodyPr>
          <a:lstStyle/>
          <a:p>
            <a:pPr lvl="1"/>
            <a:r>
              <a:rPr lang="es-ES" altLang="es-ES" sz="3000" i="1" dirty="0">
                <a:solidFill>
                  <a:srgbClr val="0000CC"/>
                </a:solidFill>
                <a:latin typeface="Berlin Sans FB" pitchFamily="34" charset="0"/>
              </a:rPr>
              <a:t>Control de </a:t>
            </a:r>
            <a:r>
              <a:rPr lang="es-ES" altLang="es-ES" sz="3000" i="1" dirty="0" smtClean="0">
                <a:solidFill>
                  <a:srgbClr val="0000CC"/>
                </a:solidFill>
                <a:latin typeface="Berlin Sans FB" pitchFamily="34" charset="0"/>
              </a:rPr>
              <a:t>fugas </a:t>
            </a:r>
            <a:r>
              <a:rPr lang="es-ES" sz="3000" dirty="0" smtClean="0">
                <a:solidFill>
                  <a:srgbClr val="0000CC"/>
                </a:solidFill>
                <a:latin typeface="Berlin Sans FB" pitchFamily="34" charset="0"/>
              </a:rPr>
              <a:t>por personas físicas certificadas. </a:t>
            </a:r>
            <a:r>
              <a:rPr lang="es-ES" altLang="es-ES" sz="3000" i="1" dirty="0" smtClean="0">
                <a:solidFill>
                  <a:srgbClr val="0000CC"/>
                </a:solidFill>
                <a:latin typeface="Berlin Sans FB" pitchFamily="34" charset="0"/>
              </a:rPr>
              <a:t> </a:t>
            </a:r>
            <a:endParaRPr lang="es-ES" altLang="es-ES" sz="3000" dirty="0">
              <a:solidFill>
                <a:srgbClr val="0000CC"/>
              </a:solidFill>
              <a:latin typeface="Berlin Sans FB" pitchFamily="34" charset="0"/>
            </a:endParaRPr>
          </a:p>
        </p:txBody>
      </p:sp>
      <p:sp>
        <p:nvSpPr>
          <p:cNvPr id="9" name="1 Rectángulo"/>
          <p:cNvSpPr>
            <a:spLocks noChangeArrowheads="1"/>
          </p:cNvSpPr>
          <p:nvPr/>
        </p:nvSpPr>
        <p:spPr bwMode="auto">
          <a:xfrm>
            <a:off x="0" y="2214554"/>
            <a:ext cx="8929718" cy="4247317"/>
          </a:xfrm>
          <a:prstGeom prst="rect">
            <a:avLst/>
          </a:prstGeom>
          <a:noFill/>
          <a:ln w="9525">
            <a:noFill/>
            <a:miter lim="800000"/>
            <a:headEnd/>
            <a:tailEnd/>
          </a:ln>
        </p:spPr>
        <p:txBody>
          <a:bodyPr wrap="square">
            <a:spAutoFit/>
          </a:bodyPr>
          <a:lstStyle/>
          <a:p>
            <a:pPr lvl="1" algn="just"/>
            <a:r>
              <a:rPr lang="es-ES" sz="3000" dirty="0">
                <a:latin typeface="Berlin Sans FB" pitchFamily="34" charset="0"/>
              </a:rPr>
              <a:t>Los operadores de aparatos que contengan GFEI en cantidades equivalentes a 5 toneladas de CO</a:t>
            </a:r>
            <a:r>
              <a:rPr lang="es-ES" sz="3000" baseline="-25000" dirty="0">
                <a:latin typeface="Berlin Sans FB" pitchFamily="34" charset="0"/>
              </a:rPr>
              <a:t>2</a:t>
            </a:r>
            <a:r>
              <a:rPr lang="es-ES" sz="3000" dirty="0">
                <a:latin typeface="Berlin Sans FB" pitchFamily="34" charset="0"/>
              </a:rPr>
              <a:t> o más no incluidos en espumas, como es el caso de: </a:t>
            </a:r>
            <a:r>
              <a:rPr lang="es-ES" sz="3000" dirty="0">
                <a:solidFill>
                  <a:srgbClr val="0000CC"/>
                </a:solidFill>
                <a:latin typeface="Berlin Sans FB" pitchFamily="34" charset="0"/>
              </a:rPr>
              <a:t>aparatos fijos de refrigeración; aparatos fijos de aire acondicionado; bombas de calor fijas, etc.</a:t>
            </a:r>
            <a:r>
              <a:rPr lang="es-ES" sz="3000" dirty="0">
                <a:latin typeface="Berlin Sans FB" pitchFamily="34" charset="0"/>
              </a:rPr>
              <a:t>, velarán por que dichos equipos cuenten con un sistema de detección de fugas que alerte al operador o a una empresa de mantenimiento de las mismas cuando se produzcan</a:t>
            </a:r>
            <a:r>
              <a:rPr lang="es-ES" sz="3000" dirty="0" smtClean="0">
                <a:latin typeface="Berlin Sans FB" pitchFamily="34" charset="0"/>
              </a:rPr>
              <a:t>.</a:t>
            </a:r>
            <a:endParaRPr lang="es-ES" sz="3000" dirty="0">
              <a:latin typeface="Berlin Sans FB"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260350"/>
            <a:ext cx="9144000" cy="99377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1"/>
            <a:r>
              <a:rPr lang="es-ES" sz="3200" dirty="0" smtClean="0">
                <a:latin typeface="Berlin Sans FB" pitchFamily="34" charset="0"/>
              </a:rPr>
              <a:t>Derogación del RD 795/2010 y entrada en vigor  del RD 517/2014.</a:t>
            </a:r>
            <a:endParaRPr lang="es-ES" sz="3200" dirty="0">
              <a:latin typeface="Berlin Sans FB" pitchFamily="34" charset="0"/>
            </a:endParaRPr>
          </a:p>
        </p:txBody>
      </p:sp>
      <p:sp>
        <p:nvSpPr>
          <p:cNvPr id="5" name="1 Rectángulo"/>
          <p:cNvSpPr>
            <a:spLocks noChangeArrowheads="1"/>
          </p:cNvSpPr>
          <p:nvPr/>
        </p:nvSpPr>
        <p:spPr bwMode="auto">
          <a:xfrm>
            <a:off x="0" y="2147888"/>
            <a:ext cx="8929718" cy="4710112"/>
          </a:xfrm>
          <a:prstGeom prst="rect">
            <a:avLst/>
          </a:prstGeom>
          <a:noFill/>
          <a:ln w="9525">
            <a:noFill/>
            <a:miter lim="800000"/>
            <a:headEnd/>
            <a:tailEnd/>
          </a:ln>
        </p:spPr>
        <p:txBody>
          <a:bodyPr wrap="square">
            <a:spAutoFit/>
          </a:bodyPr>
          <a:lstStyle/>
          <a:p>
            <a:pPr lvl="1" algn="just"/>
            <a:r>
              <a:rPr lang="es-ES" sz="3000" dirty="0">
                <a:latin typeface="Berlin Sans FB" pitchFamily="34" charset="0"/>
              </a:rPr>
              <a:t>No estarán sujetos a control de fugas los aparatos sellados herméticamente que contengan GFEI en cantidades inferiores a 10 toneladas equivalentes de CO</a:t>
            </a:r>
            <a:r>
              <a:rPr lang="es-ES" sz="3000" baseline="-25000" dirty="0">
                <a:latin typeface="Berlin Sans FB" pitchFamily="34" charset="0"/>
              </a:rPr>
              <a:t>2</a:t>
            </a:r>
            <a:r>
              <a:rPr lang="es-ES" sz="3000" dirty="0">
                <a:latin typeface="Berlin Sans FB" pitchFamily="34" charset="0"/>
              </a:rPr>
              <a:t>, siempre que tales aparatos lleven etiquetas que indiquen que están sellados herméticamente.</a:t>
            </a:r>
          </a:p>
          <a:p>
            <a:pPr lvl="1" algn="just"/>
            <a:r>
              <a:rPr lang="es-ES" sz="3000" dirty="0">
                <a:latin typeface="Berlin Sans FB" pitchFamily="34" charset="0"/>
              </a:rPr>
              <a:t>Hasta el 31 de diciembre de 2016 no estarán sujetos a control de fugas los aparatos que contengan menos de 3 kg de GFEI o los aparatos sellados herméticamente que estén etiquetados en consecuencia y contengan menos de 6 kg de GFEI.</a:t>
            </a:r>
          </a:p>
        </p:txBody>
      </p:sp>
      <p:sp>
        <p:nvSpPr>
          <p:cNvPr id="10" name="3 CuadroTexto"/>
          <p:cNvSpPr txBox="1">
            <a:spLocks noChangeArrowheads="1"/>
          </p:cNvSpPr>
          <p:nvPr/>
        </p:nvSpPr>
        <p:spPr bwMode="auto">
          <a:xfrm>
            <a:off x="0" y="1357298"/>
            <a:ext cx="8858280" cy="553998"/>
          </a:xfrm>
          <a:prstGeom prst="rect">
            <a:avLst/>
          </a:prstGeom>
          <a:noFill/>
          <a:ln w="9525">
            <a:noFill/>
            <a:miter lim="800000"/>
            <a:headEnd/>
            <a:tailEnd/>
          </a:ln>
        </p:spPr>
        <p:txBody>
          <a:bodyPr wrap="square">
            <a:spAutoFit/>
          </a:bodyPr>
          <a:lstStyle/>
          <a:p>
            <a:pPr lvl="1"/>
            <a:r>
              <a:rPr lang="es-ES" altLang="es-ES" sz="3000" i="1" dirty="0">
                <a:solidFill>
                  <a:srgbClr val="0000CC"/>
                </a:solidFill>
                <a:latin typeface="Berlin Sans FB" pitchFamily="34" charset="0"/>
              </a:rPr>
              <a:t>Control de </a:t>
            </a:r>
            <a:r>
              <a:rPr lang="es-ES" altLang="es-ES" sz="3000" i="1" dirty="0" smtClean="0">
                <a:solidFill>
                  <a:srgbClr val="0000CC"/>
                </a:solidFill>
                <a:latin typeface="Berlin Sans FB" pitchFamily="34" charset="0"/>
              </a:rPr>
              <a:t>fugas </a:t>
            </a:r>
            <a:r>
              <a:rPr lang="es-ES" sz="3000" dirty="0" smtClean="0">
                <a:solidFill>
                  <a:srgbClr val="0000CC"/>
                </a:solidFill>
                <a:latin typeface="Berlin Sans FB" pitchFamily="34" charset="0"/>
              </a:rPr>
              <a:t>por personas físicas certificadas. </a:t>
            </a:r>
            <a:r>
              <a:rPr lang="es-ES" altLang="es-ES" sz="3000" i="1" dirty="0" smtClean="0">
                <a:solidFill>
                  <a:srgbClr val="0000CC"/>
                </a:solidFill>
                <a:latin typeface="Berlin Sans FB" pitchFamily="34" charset="0"/>
              </a:rPr>
              <a:t> </a:t>
            </a:r>
            <a:endParaRPr lang="es-ES" altLang="es-ES" sz="3000" dirty="0">
              <a:solidFill>
                <a:srgbClr val="0000CC"/>
              </a:solidFill>
              <a:latin typeface="Berlin Sans FB"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285728"/>
            <a:ext cx="8929718" cy="1643074"/>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1">
              <a:spcBef>
                <a:spcPct val="0"/>
              </a:spcBef>
            </a:pPr>
            <a:endParaRPr lang="es-ES" altLang="es-ES" sz="3200" dirty="0" smtClean="0">
              <a:latin typeface="Berlin Sans FB" pitchFamily="34" charset="0"/>
            </a:endParaRPr>
          </a:p>
          <a:p>
            <a:pPr lvl="1" algn="just">
              <a:spcBef>
                <a:spcPct val="0"/>
              </a:spcBef>
            </a:pPr>
            <a:r>
              <a:rPr lang="es-ES" altLang="es-ES" sz="3200" dirty="0" smtClean="0">
                <a:latin typeface="Berlin Sans FB" pitchFamily="34" charset="0"/>
              </a:rPr>
              <a:t>R.D. 115/2017, de 17 de febrero. Comercialización, manipulación de GF. Equipos basados en GF. Certificación de profesionales.</a:t>
            </a:r>
            <a:endParaRPr lang="es-ES" sz="3200" dirty="0" smtClean="0">
              <a:latin typeface="Berlin Sans FB" pitchFamily="34" charset="0"/>
            </a:endParaRPr>
          </a:p>
          <a:p>
            <a:pPr lvl="1">
              <a:spcBef>
                <a:spcPct val="0"/>
              </a:spcBef>
            </a:pPr>
            <a:r>
              <a:rPr lang="es-ES" altLang="es-ES" sz="3200" dirty="0" smtClean="0">
                <a:latin typeface="Berlin Sans FB" pitchFamily="34" charset="0"/>
              </a:rPr>
              <a:t> </a:t>
            </a:r>
            <a:endParaRPr kumimoji="0" lang="es-ES" altLang="es-ES" sz="3200" b="0" i="0" u="none" strike="noStrike" kern="1200" cap="none" spc="0" normalizeH="0" baseline="0" noProof="0" dirty="0" smtClean="0">
              <a:ln>
                <a:noFill/>
              </a:ln>
              <a:effectLst/>
              <a:uLnTx/>
              <a:uFillTx/>
              <a:latin typeface="Berlin Sans FB" pitchFamily="34" charset="0"/>
              <a:ea typeface="+mj-ea"/>
              <a:cs typeface="+mj-cs"/>
            </a:endParaRPr>
          </a:p>
        </p:txBody>
      </p:sp>
      <p:sp>
        <p:nvSpPr>
          <p:cNvPr id="6" name="5 Rectángulo"/>
          <p:cNvSpPr/>
          <p:nvPr/>
        </p:nvSpPr>
        <p:spPr>
          <a:xfrm>
            <a:off x="428596" y="2143116"/>
            <a:ext cx="7429552" cy="553998"/>
          </a:xfrm>
          <a:prstGeom prst="rect">
            <a:avLst/>
          </a:prstGeom>
        </p:spPr>
        <p:txBody>
          <a:bodyPr wrap="square">
            <a:spAutoFit/>
          </a:bodyPr>
          <a:lstStyle/>
          <a:p>
            <a:r>
              <a:rPr lang="es-ES" sz="3000" dirty="0" smtClean="0">
                <a:solidFill>
                  <a:srgbClr val="0000CC"/>
                </a:solidFill>
                <a:latin typeface="Berlin Sans FB" pitchFamily="34" charset="0"/>
              </a:rPr>
              <a:t>Objetivo</a:t>
            </a:r>
            <a:endParaRPr lang="es-ES" sz="3000" dirty="0">
              <a:solidFill>
                <a:srgbClr val="0000CC"/>
              </a:solidFill>
              <a:latin typeface="Berlin Sans FB" pitchFamily="34" charset="0"/>
            </a:endParaRPr>
          </a:p>
        </p:txBody>
      </p:sp>
      <p:sp>
        <p:nvSpPr>
          <p:cNvPr id="9" name="8 Rectángulo"/>
          <p:cNvSpPr/>
          <p:nvPr/>
        </p:nvSpPr>
        <p:spPr>
          <a:xfrm>
            <a:off x="428596" y="2786058"/>
            <a:ext cx="8001056" cy="2400657"/>
          </a:xfrm>
          <a:prstGeom prst="rect">
            <a:avLst/>
          </a:prstGeom>
        </p:spPr>
        <p:txBody>
          <a:bodyPr wrap="square">
            <a:spAutoFit/>
          </a:bodyPr>
          <a:lstStyle/>
          <a:p>
            <a:pPr algn="just"/>
            <a:r>
              <a:rPr lang="es-ES" sz="3000" dirty="0" smtClean="0">
                <a:latin typeface="Berlin Sans FB" pitchFamily="34" charset="0"/>
              </a:rPr>
              <a:t>Controlar la contribución de emisiones de gases </a:t>
            </a:r>
            <a:r>
              <a:rPr lang="es-ES" sz="3000" dirty="0" err="1" smtClean="0">
                <a:latin typeface="Berlin Sans FB" pitchFamily="34" charset="0"/>
              </a:rPr>
              <a:t>fluorados</a:t>
            </a:r>
            <a:r>
              <a:rPr lang="es-ES" sz="3000" dirty="0" smtClean="0">
                <a:latin typeface="Berlin Sans FB" pitchFamily="34" charset="0"/>
              </a:rPr>
              <a:t> al cambio climático debido, por un lado a su Potencial de Agotamiento de la Capa de Ozono (PAO) y por otro a su Potencial de Calentamiento Atmosférico (PCA). </a:t>
            </a:r>
            <a:endParaRPr lang="es-ES" sz="3000" dirty="0">
              <a:latin typeface="Berlin Sans FB"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260350"/>
            <a:ext cx="9144000" cy="99377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1"/>
            <a:r>
              <a:rPr lang="es-ES" sz="3200" dirty="0" smtClean="0">
                <a:latin typeface="Berlin Sans FB" pitchFamily="34" charset="0"/>
              </a:rPr>
              <a:t>Derogación del RD 795/2010 y entrada en vigor  del RD 517/2014.</a:t>
            </a:r>
            <a:endParaRPr lang="es-ES" sz="3200" dirty="0">
              <a:latin typeface="Berlin Sans FB" pitchFamily="34" charset="0"/>
            </a:endParaRPr>
          </a:p>
        </p:txBody>
      </p:sp>
      <p:sp>
        <p:nvSpPr>
          <p:cNvPr id="6" name="3 CuadroTexto"/>
          <p:cNvSpPr txBox="1">
            <a:spLocks noChangeArrowheads="1"/>
          </p:cNvSpPr>
          <p:nvPr/>
        </p:nvSpPr>
        <p:spPr bwMode="auto">
          <a:xfrm>
            <a:off x="0" y="1214422"/>
            <a:ext cx="5472113" cy="554037"/>
          </a:xfrm>
          <a:prstGeom prst="rect">
            <a:avLst/>
          </a:prstGeom>
          <a:noFill/>
          <a:ln w="9525">
            <a:noFill/>
            <a:miter lim="800000"/>
            <a:headEnd/>
            <a:tailEnd/>
          </a:ln>
        </p:spPr>
        <p:txBody>
          <a:bodyPr>
            <a:spAutoFit/>
          </a:bodyPr>
          <a:lstStyle/>
          <a:p>
            <a:pPr lvl="1"/>
            <a:r>
              <a:rPr lang="es-ES" altLang="es-ES" sz="3000" i="1" dirty="0">
                <a:solidFill>
                  <a:srgbClr val="0000CC"/>
                </a:solidFill>
                <a:latin typeface="Berlin Sans FB" pitchFamily="34" charset="0"/>
              </a:rPr>
              <a:t>Registros.</a:t>
            </a:r>
            <a:endParaRPr lang="es-ES" altLang="es-ES" sz="3000" dirty="0">
              <a:solidFill>
                <a:srgbClr val="0000CC"/>
              </a:solidFill>
              <a:latin typeface="Berlin Sans FB" pitchFamily="34" charset="0"/>
            </a:endParaRPr>
          </a:p>
        </p:txBody>
      </p:sp>
      <p:sp>
        <p:nvSpPr>
          <p:cNvPr id="7" name="1 Rectángulo"/>
          <p:cNvSpPr>
            <a:spLocks noChangeArrowheads="1"/>
          </p:cNvSpPr>
          <p:nvPr/>
        </p:nvSpPr>
        <p:spPr bwMode="auto">
          <a:xfrm>
            <a:off x="0" y="1714488"/>
            <a:ext cx="8929718" cy="1477962"/>
          </a:xfrm>
          <a:prstGeom prst="rect">
            <a:avLst/>
          </a:prstGeom>
          <a:noFill/>
          <a:ln w="9525">
            <a:noFill/>
            <a:miter lim="800000"/>
            <a:headEnd/>
            <a:tailEnd/>
          </a:ln>
        </p:spPr>
        <p:txBody>
          <a:bodyPr wrap="square">
            <a:spAutoFit/>
          </a:bodyPr>
          <a:lstStyle/>
          <a:p>
            <a:pPr lvl="1" algn="just"/>
            <a:r>
              <a:rPr lang="es-ES" sz="3000" dirty="0">
                <a:latin typeface="Berlin Sans FB" pitchFamily="34" charset="0"/>
              </a:rPr>
              <a:t>Los operadores de los aparatos que deban someterse a control de fugas establecerán y mantendrán el oportuno registro.</a:t>
            </a:r>
          </a:p>
        </p:txBody>
      </p:sp>
      <p:sp>
        <p:nvSpPr>
          <p:cNvPr id="8" name="3 CuadroTexto"/>
          <p:cNvSpPr txBox="1">
            <a:spLocks noChangeArrowheads="1"/>
          </p:cNvSpPr>
          <p:nvPr/>
        </p:nvSpPr>
        <p:spPr bwMode="auto">
          <a:xfrm>
            <a:off x="0" y="3071810"/>
            <a:ext cx="5472112" cy="554038"/>
          </a:xfrm>
          <a:prstGeom prst="rect">
            <a:avLst/>
          </a:prstGeom>
          <a:noFill/>
          <a:ln w="9525">
            <a:noFill/>
            <a:miter lim="800000"/>
            <a:headEnd/>
            <a:tailEnd/>
          </a:ln>
        </p:spPr>
        <p:txBody>
          <a:bodyPr>
            <a:spAutoFit/>
          </a:bodyPr>
          <a:lstStyle/>
          <a:p>
            <a:pPr lvl="1"/>
            <a:r>
              <a:rPr lang="es-ES" altLang="es-ES" sz="3000" i="1" dirty="0">
                <a:solidFill>
                  <a:srgbClr val="0000CC"/>
                </a:solidFill>
                <a:latin typeface="Berlin Sans FB" pitchFamily="34" charset="0"/>
              </a:rPr>
              <a:t>Recuperación.</a:t>
            </a:r>
            <a:endParaRPr lang="es-ES" altLang="es-ES" sz="3000" dirty="0">
              <a:solidFill>
                <a:srgbClr val="0000CC"/>
              </a:solidFill>
              <a:latin typeface="Berlin Sans FB" pitchFamily="34" charset="0"/>
            </a:endParaRPr>
          </a:p>
        </p:txBody>
      </p:sp>
      <p:sp>
        <p:nvSpPr>
          <p:cNvPr id="9" name="2 Rectángulo"/>
          <p:cNvSpPr>
            <a:spLocks noChangeArrowheads="1"/>
          </p:cNvSpPr>
          <p:nvPr/>
        </p:nvSpPr>
        <p:spPr bwMode="auto">
          <a:xfrm>
            <a:off x="0" y="3535363"/>
            <a:ext cx="8929718" cy="3322637"/>
          </a:xfrm>
          <a:prstGeom prst="rect">
            <a:avLst/>
          </a:prstGeom>
          <a:noFill/>
          <a:ln w="9525">
            <a:noFill/>
            <a:miter lim="800000"/>
            <a:headEnd/>
            <a:tailEnd/>
          </a:ln>
        </p:spPr>
        <p:txBody>
          <a:bodyPr wrap="square">
            <a:spAutoFit/>
          </a:bodyPr>
          <a:lstStyle/>
          <a:p>
            <a:pPr lvl="1" algn="just"/>
            <a:r>
              <a:rPr lang="es-ES" sz="3000" dirty="0">
                <a:latin typeface="Berlin Sans FB" pitchFamily="34" charset="0"/>
              </a:rPr>
              <a:t>Los operadores de aparatos fijos o unidades de refrigeración en camiones y remolques frigoríficos, que contengan GFEI no contenidos en espumas </a:t>
            </a:r>
            <a:r>
              <a:rPr lang="es-ES" sz="3000" dirty="0">
                <a:solidFill>
                  <a:srgbClr val="0000CC"/>
                </a:solidFill>
                <a:latin typeface="Berlin Sans FB" pitchFamily="34" charset="0"/>
              </a:rPr>
              <a:t>velarán</a:t>
            </a:r>
            <a:r>
              <a:rPr lang="es-ES" sz="3000" dirty="0">
                <a:latin typeface="Berlin Sans FB" pitchFamily="34" charset="0"/>
              </a:rPr>
              <a:t> por que la recuperación de esos gases sea realizada por </a:t>
            </a:r>
            <a:r>
              <a:rPr lang="es-ES" sz="3000" dirty="0">
                <a:solidFill>
                  <a:srgbClr val="0000CC"/>
                </a:solidFill>
                <a:latin typeface="Berlin Sans FB" pitchFamily="34" charset="0"/>
              </a:rPr>
              <a:t>personas </a:t>
            </a:r>
            <a:r>
              <a:rPr lang="es-ES" sz="3000" dirty="0" smtClean="0">
                <a:solidFill>
                  <a:srgbClr val="0000CC"/>
                </a:solidFill>
                <a:latin typeface="Berlin Sans FB" pitchFamily="34" charset="0"/>
              </a:rPr>
              <a:t>físicas, titulares </a:t>
            </a:r>
            <a:r>
              <a:rPr lang="es-ES" sz="3000" dirty="0">
                <a:solidFill>
                  <a:srgbClr val="0000CC"/>
                </a:solidFill>
                <a:latin typeface="Berlin Sans FB" pitchFamily="34" charset="0"/>
              </a:rPr>
              <a:t>de los certificados pertinentes</a:t>
            </a:r>
            <a:r>
              <a:rPr lang="es-ES" sz="3000" dirty="0">
                <a:latin typeface="Berlin Sans FB" pitchFamily="34" charset="0"/>
              </a:rPr>
              <a:t>, para que estos sean reciclados, regenerados o destruidos.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260350"/>
            <a:ext cx="9144000" cy="99377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1"/>
            <a:r>
              <a:rPr lang="es-ES" sz="3200" dirty="0" smtClean="0">
                <a:latin typeface="Berlin Sans FB" pitchFamily="34" charset="0"/>
              </a:rPr>
              <a:t>Derogación del RD 795/2010 y entrada en vigor  del RD 517/2014.</a:t>
            </a:r>
            <a:endParaRPr lang="es-ES" sz="3200" dirty="0">
              <a:latin typeface="Berlin Sans FB" pitchFamily="34" charset="0"/>
            </a:endParaRPr>
          </a:p>
        </p:txBody>
      </p:sp>
      <p:sp>
        <p:nvSpPr>
          <p:cNvPr id="10" name="3 CuadroTexto"/>
          <p:cNvSpPr txBox="1">
            <a:spLocks noChangeArrowheads="1"/>
          </p:cNvSpPr>
          <p:nvPr/>
        </p:nvSpPr>
        <p:spPr bwMode="auto">
          <a:xfrm>
            <a:off x="0" y="1285860"/>
            <a:ext cx="5472113" cy="555625"/>
          </a:xfrm>
          <a:prstGeom prst="rect">
            <a:avLst/>
          </a:prstGeom>
          <a:noFill/>
          <a:ln w="9525">
            <a:noFill/>
            <a:miter lim="800000"/>
            <a:headEnd/>
            <a:tailEnd/>
          </a:ln>
        </p:spPr>
        <p:txBody>
          <a:bodyPr>
            <a:spAutoFit/>
          </a:bodyPr>
          <a:lstStyle/>
          <a:p>
            <a:pPr lvl="1"/>
            <a:r>
              <a:rPr lang="es-ES" altLang="es-ES" sz="3000" i="1" dirty="0">
                <a:solidFill>
                  <a:srgbClr val="0000CC"/>
                </a:solidFill>
                <a:latin typeface="Berlin Sans FB" pitchFamily="34" charset="0"/>
              </a:rPr>
              <a:t>Formación y certificación.</a:t>
            </a:r>
            <a:endParaRPr lang="es-ES" altLang="es-ES" sz="3000" dirty="0">
              <a:solidFill>
                <a:srgbClr val="0000CC"/>
              </a:solidFill>
              <a:latin typeface="Berlin Sans FB" pitchFamily="34" charset="0"/>
            </a:endParaRPr>
          </a:p>
        </p:txBody>
      </p:sp>
      <p:sp>
        <p:nvSpPr>
          <p:cNvPr id="11" name="1 Rectángulo"/>
          <p:cNvSpPr>
            <a:spLocks noChangeArrowheads="1"/>
          </p:cNvSpPr>
          <p:nvPr/>
        </p:nvSpPr>
        <p:spPr bwMode="auto">
          <a:xfrm>
            <a:off x="0" y="1935163"/>
            <a:ext cx="8964613" cy="4246562"/>
          </a:xfrm>
          <a:prstGeom prst="rect">
            <a:avLst/>
          </a:prstGeom>
          <a:noFill/>
          <a:ln w="9525">
            <a:noFill/>
            <a:miter lim="800000"/>
            <a:headEnd/>
            <a:tailEnd/>
          </a:ln>
        </p:spPr>
        <p:txBody>
          <a:bodyPr>
            <a:spAutoFit/>
          </a:bodyPr>
          <a:lstStyle/>
          <a:p>
            <a:pPr lvl="1" algn="just"/>
            <a:r>
              <a:rPr lang="es-ES" sz="3000" dirty="0">
                <a:latin typeface="Berlin Sans FB" pitchFamily="34" charset="0"/>
              </a:rPr>
              <a:t>Los Estados miembros establecerán o adaptarán programas de certificación que incluyan procesos de evaluación.</a:t>
            </a:r>
          </a:p>
          <a:p>
            <a:pPr lvl="1" algn="just"/>
            <a:r>
              <a:rPr lang="es-ES" sz="3000" dirty="0">
                <a:latin typeface="Berlin Sans FB" pitchFamily="34" charset="0"/>
              </a:rPr>
              <a:t>Reconocerán los certificados y certificaciones de formación expedidos en los demás Estados miembros. </a:t>
            </a:r>
          </a:p>
          <a:p>
            <a:pPr lvl="1" algn="just"/>
            <a:r>
              <a:rPr lang="es-ES" sz="3000" dirty="0">
                <a:latin typeface="Berlin Sans FB" pitchFamily="34" charset="0"/>
              </a:rPr>
              <a:t>No limitarán la libertad de prestación de servicios ni la libertad de establecimiento porque un certificado haya sido expedido en otro Estado miembro.</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260350"/>
            <a:ext cx="9144000" cy="99377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1"/>
            <a:r>
              <a:rPr lang="es-ES" sz="3200" dirty="0" smtClean="0">
                <a:latin typeface="Berlin Sans FB" pitchFamily="34" charset="0"/>
              </a:rPr>
              <a:t>Derogación del RD 795/2010 y entrada en vigor  del RD 517/2014.</a:t>
            </a:r>
            <a:endParaRPr lang="es-ES" sz="3200" dirty="0">
              <a:latin typeface="Berlin Sans FB" pitchFamily="34" charset="0"/>
            </a:endParaRPr>
          </a:p>
        </p:txBody>
      </p:sp>
      <p:sp>
        <p:nvSpPr>
          <p:cNvPr id="10" name="3 CuadroTexto"/>
          <p:cNvSpPr txBox="1">
            <a:spLocks noChangeArrowheads="1"/>
          </p:cNvSpPr>
          <p:nvPr/>
        </p:nvSpPr>
        <p:spPr bwMode="auto">
          <a:xfrm>
            <a:off x="0" y="1214422"/>
            <a:ext cx="8893175" cy="554038"/>
          </a:xfrm>
          <a:prstGeom prst="rect">
            <a:avLst/>
          </a:prstGeom>
          <a:noFill/>
          <a:ln w="9525">
            <a:noFill/>
            <a:miter lim="800000"/>
            <a:headEnd/>
            <a:tailEnd/>
          </a:ln>
        </p:spPr>
        <p:txBody>
          <a:bodyPr>
            <a:spAutoFit/>
          </a:bodyPr>
          <a:lstStyle/>
          <a:p>
            <a:pPr lvl="1"/>
            <a:r>
              <a:rPr lang="es-ES" altLang="es-ES" sz="3000" i="1" dirty="0">
                <a:solidFill>
                  <a:srgbClr val="0000CC"/>
                </a:solidFill>
                <a:latin typeface="Berlin Sans FB" pitchFamily="34" charset="0"/>
              </a:rPr>
              <a:t>Comercialización y control de uso.</a:t>
            </a:r>
            <a:endParaRPr lang="es-ES" altLang="es-ES" sz="3000" dirty="0">
              <a:solidFill>
                <a:srgbClr val="0000CC"/>
              </a:solidFill>
              <a:latin typeface="Berlin Sans FB" pitchFamily="34" charset="0"/>
            </a:endParaRPr>
          </a:p>
        </p:txBody>
      </p:sp>
      <p:sp>
        <p:nvSpPr>
          <p:cNvPr id="11" name="1 Rectángulo"/>
          <p:cNvSpPr>
            <a:spLocks noChangeArrowheads="1"/>
          </p:cNvSpPr>
          <p:nvPr/>
        </p:nvSpPr>
        <p:spPr bwMode="auto">
          <a:xfrm>
            <a:off x="0" y="1857364"/>
            <a:ext cx="9029700" cy="4864100"/>
          </a:xfrm>
          <a:prstGeom prst="rect">
            <a:avLst/>
          </a:prstGeom>
          <a:noFill/>
          <a:ln w="9525">
            <a:noFill/>
            <a:miter lim="800000"/>
            <a:headEnd/>
            <a:tailEnd/>
          </a:ln>
        </p:spPr>
        <p:txBody>
          <a:bodyPr>
            <a:spAutoFit/>
          </a:bodyPr>
          <a:lstStyle/>
          <a:p>
            <a:pPr lvl="1" algn="just">
              <a:spcAft>
                <a:spcPts val="600"/>
              </a:spcAft>
            </a:pPr>
            <a:r>
              <a:rPr lang="es-ES" sz="3000" i="1" dirty="0">
                <a:latin typeface="Berlin Sans FB" pitchFamily="34" charset="0"/>
              </a:rPr>
              <a:t>Prohibiciones:</a:t>
            </a:r>
            <a:endParaRPr lang="es-ES" sz="3000" dirty="0">
              <a:latin typeface="Berlin Sans FB" pitchFamily="34" charset="0"/>
            </a:endParaRPr>
          </a:p>
          <a:p>
            <a:pPr lvl="1" algn="just">
              <a:spcAft>
                <a:spcPts val="600"/>
              </a:spcAft>
            </a:pPr>
            <a:r>
              <a:rPr lang="es-ES" sz="3000" i="1" dirty="0">
                <a:latin typeface="Berlin Sans FB" pitchFamily="34" charset="0"/>
              </a:rPr>
              <a:t>A partir de </a:t>
            </a:r>
            <a:r>
              <a:rPr lang="es-ES" sz="3000" i="1" dirty="0">
                <a:solidFill>
                  <a:srgbClr val="0000CC"/>
                </a:solidFill>
                <a:latin typeface="Berlin Sans FB" pitchFamily="34" charset="0"/>
              </a:rPr>
              <a:t>1 de enero de 2020</a:t>
            </a:r>
            <a:r>
              <a:rPr lang="es-ES" sz="3000" dirty="0">
                <a:solidFill>
                  <a:srgbClr val="0000CC"/>
                </a:solidFill>
                <a:latin typeface="Berlin Sans FB" pitchFamily="34" charset="0"/>
              </a:rPr>
              <a:t>.‐ </a:t>
            </a:r>
            <a:r>
              <a:rPr lang="es-ES" sz="3000" dirty="0">
                <a:latin typeface="Berlin Sans FB" pitchFamily="34" charset="0"/>
              </a:rPr>
              <a:t>Aparatos portátiles de aire acondicionado para espacios cerrados (aparatos sellados herméticamente que el usuario final puede cambiar de una habitación a otra) que contienen HFC con un </a:t>
            </a:r>
            <a:r>
              <a:rPr lang="es-ES" sz="3000" i="1" dirty="0">
                <a:solidFill>
                  <a:srgbClr val="0000CC"/>
                </a:solidFill>
                <a:latin typeface="Berlin Sans FB" pitchFamily="34" charset="0"/>
              </a:rPr>
              <a:t>PCA igual o superior a </a:t>
            </a:r>
            <a:r>
              <a:rPr lang="es-ES" sz="3000" i="1" dirty="0" smtClean="0">
                <a:solidFill>
                  <a:srgbClr val="0000CC"/>
                </a:solidFill>
                <a:latin typeface="Berlin Sans FB" pitchFamily="34" charset="0"/>
              </a:rPr>
              <a:t>1</a:t>
            </a:r>
            <a:r>
              <a:rPr lang="es-ES" sz="3000" i="1" dirty="0" smtClean="0">
                <a:solidFill>
                  <a:srgbClr val="0000CC"/>
                </a:solidFill>
                <a:latin typeface="Berlin Sans FB" pitchFamily="34" charset="0"/>
              </a:rPr>
              <a:t>50</a:t>
            </a:r>
            <a:r>
              <a:rPr lang="es-ES" sz="3000" i="1" dirty="0">
                <a:solidFill>
                  <a:srgbClr val="0000CC"/>
                </a:solidFill>
                <a:latin typeface="Berlin Sans FB" pitchFamily="34" charset="0"/>
              </a:rPr>
              <a:t>.</a:t>
            </a:r>
            <a:r>
              <a:rPr lang="es-ES" sz="3000" dirty="0">
                <a:latin typeface="Berlin Sans FB" pitchFamily="34" charset="0"/>
              </a:rPr>
              <a:t> </a:t>
            </a:r>
          </a:p>
          <a:p>
            <a:pPr lvl="1" algn="just">
              <a:spcAft>
                <a:spcPts val="600"/>
              </a:spcAft>
            </a:pPr>
            <a:r>
              <a:rPr lang="es-ES" sz="3000" i="1" dirty="0">
                <a:latin typeface="Berlin Sans FB" pitchFamily="34" charset="0"/>
              </a:rPr>
              <a:t>A partir de </a:t>
            </a:r>
            <a:r>
              <a:rPr lang="es-ES" sz="3000" i="1" dirty="0">
                <a:solidFill>
                  <a:srgbClr val="0000CC"/>
                </a:solidFill>
                <a:latin typeface="Berlin Sans FB" pitchFamily="34" charset="0"/>
              </a:rPr>
              <a:t>1 de enero de 2025</a:t>
            </a:r>
            <a:r>
              <a:rPr lang="es-ES" sz="3000" dirty="0">
                <a:solidFill>
                  <a:srgbClr val="0000CC"/>
                </a:solidFill>
                <a:latin typeface="Berlin Sans FB" pitchFamily="34" charset="0"/>
              </a:rPr>
              <a:t>.‐ </a:t>
            </a:r>
            <a:r>
              <a:rPr lang="es-ES" sz="3000" dirty="0">
                <a:latin typeface="Berlin Sans FB" pitchFamily="34" charset="0"/>
              </a:rPr>
              <a:t>Sistemas partidos simples de aire acondicionado que contengan menos de 3 kg de GFEI o cuyo funcionamiento dependa de ellos, con un </a:t>
            </a:r>
            <a:r>
              <a:rPr lang="es-ES" sz="3000" i="1" dirty="0">
                <a:solidFill>
                  <a:srgbClr val="0000CC"/>
                </a:solidFill>
                <a:latin typeface="Berlin Sans FB" pitchFamily="34" charset="0"/>
              </a:rPr>
              <a:t>PCA igual o superior a </a:t>
            </a:r>
            <a:r>
              <a:rPr lang="es-ES" sz="3000" i="1" dirty="0" smtClean="0">
                <a:solidFill>
                  <a:srgbClr val="0000CC"/>
                </a:solidFill>
                <a:latin typeface="Berlin Sans FB" pitchFamily="34" charset="0"/>
              </a:rPr>
              <a:t>7</a:t>
            </a:r>
            <a:r>
              <a:rPr lang="es-ES" sz="3000" i="1" dirty="0" smtClean="0">
                <a:solidFill>
                  <a:srgbClr val="0000CC"/>
                </a:solidFill>
                <a:latin typeface="Berlin Sans FB" pitchFamily="34" charset="0"/>
              </a:rPr>
              <a:t>50</a:t>
            </a:r>
            <a:r>
              <a:rPr lang="es-ES" sz="3000" i="1" dirty="0">
                <a:solidFill>
                  <a:srgbClr val="0000CC"/>
                </a:solidFill>
                <a:latin typeface="Berlin Sans FB" pitchFamily="34" charset="0"/>
              </a:rPr>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260350"/>
            <a:ext cx="9144000" cy="99377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1"/>
            <a:r>
              <a:rPr lang="es-ES" sz="3200" dirty="0" smtClean="0">
                <a:latin typeface="Berlin Sans FB" pitchFamily="34" charset="0"/>
              </a:rPr>
              <a:t>Derogación del RD 795/2010 y entrada en vigor  del RD 517/2014.</a:t>
            </a:r>
            <a:endParaRPr lang="es-ES" sz="3200" dirty="0">
              <a:latin typeface="Berlin Sans FB" pitchFamily="34" charset="0"/>
            </a:endParaRPr>
          </a:p>
        </p:txBody>
      </p:sp>
      <p:sp>
        <p:nvSpPr>
          <p:cNvPr id="10" name="3 CuadroTexto"/>
          <p:cNvSpPr txBox="1">
            <a:spLocks noChangeArrowheads="1"/>
          </p:cNvSpPr>
          <p:nvPr/>
        </p:nvSpPr>
        <p:spPr bwMode="auto">
          <a:xfrm>
            <a:off x="0" y="1268760"/>
            <a:ext cx="8893175" cy="554038"/>
          </a:xfrm>
          <a:prstGeom prst="rect">
            <a:avLst/>
          </a:prstGeom>
          <a:noFill/>
          <a:ln w="9525">
            <a:noFill/>
            <a:miter lim="800000"/>
            <a:headEnd/>
            <a:tailEnd/>
          </a:ln>
        </p:spPr>
        <p:txBody>
          <a:bodyPr>
            <a:spAutoFit/>
          </a:bodyPr>
          <a:lstStyle/>
          <a:p>
            <a:pPr lvl="1"/>
            <a:r>
              <a:rPr lang="es-ES" altLang="es-ES" sz="3000" i="1" dirty="0">
                <a:solidFill>
                  <a:srgbClr val="0000CC"/>
                </a:solidFill>
                <a:latin typeface="Berlin Sans FB" pitchFamily="34" charset="0"/>
              </a:rPr>
              <a:t>Comercialización y control de uso.</a:t>
            </a:r>
            <a:endParaRPr lang="es-ES" altLang="es-ES" sz="3000" dirty="0">
              <a:solidFill>
                <a:srgbClr val="0000CC"/>
              </a:solidFill>
              <a:latin typeface="Berlin Sans FB" pitchFamily="34" charset="0"/>
            </a:endParaRPr>
          </a:p>
        </p:txBody>
      </p:sp>
      <p:sp>
        <p:nvSpPr>
          <p:cNvPr id="5" name="1 Rectángulo"/>
          <p:cNvSpPr>
            <a:spLocks noChangeArrowheads="1"/>
          </p:cNvSpPr>
          <p:nvPr/>
        </p:nvSpPr>
        <p:spPr bwMode="auto">
          <a:xfrm>
            <a:off x="0" y="1928802"/>
            <a:ext cx="9029700" cy="3786188"/>
          </a:xfrm>
          <a:prstGeom prst="rect">
            <a:avLst/>
          </a:prstGeom>
          <a:noFill/>
          <a:ln w="9525">
            <a:noFill/>
            <a:miter lim="800000"/>
            <a:headEnd/>
            <a:tailEnd/>
          </a:ln>
        </p:spPr>
        <p:txBody>
          <a:bodyPr>
            <a:spAutoFit/>
          </a:bodyPr>
          <a:lstStyle/>
          <a:p>
            <a:pPr lvl="1" algn="just"/>
            <a:r>
              <a:rPr lang="es-ES" sz="3000" dirty="0">
                <a:latin typeface="Berlin Sans FB" pitchFamily="34" charset="0"/>
              </a:rPr>
              <a:t>Quedará prohibido, a partir del </a:t>
            </a:r>
            <a:r>
              <a:rPr lang="es-ES" sz="3000" i="1" dirty="0">
                <a:solidFill>
                  <a:srgbClr val="0000CC"/>
                </a:solidFill>
                <a:latin typeface="Berlin Sans FB" pitchFamily="34" charset="0"/>
              </a:rPr>
              <a:t>1 de enero de 2020</a:t>
            </a:r>
            <a:r>
              <a:rPr lang="es-ES" sz="3000" dirty="0">
                <a:latin typeface="Berlin Sans FB" pitchFamily="34" charset="0"/>
              </a:rPr>
              <a:t>, el uso de GFEI con un </a:t>
            </a:r>
            <a:r>
              <a:rPr lang="es-ES" sz="3000" i="1" dirty="0">
                <a:solidFill>
                  <a:srgbClr val="0000CC"/>
                </a:solidFill>
                <a:latin typeface="Berlin Sans FB" pitchFamily="34" charset="0"/>
              </a:rPr>
              <a:t>PCA igual o superior a 2500, </a:t>
            </a:r>
            <a:r>
              <a:rPr lang="es-ES" sz="3000" dirty="0">
                <a:latin typeface="Berlin Sans FB" pitchFamily="34" charset="0"/>
              </a:rPr>
              <a:t>para revisar o efectuar el mantenimiento de aparatos de refrigeración con un tamaño de carga de </a:t>
            </a:r>
            <a:r>
              <a:rPr lang="es-ES" sz="3000" i="1" dirty="0">
                <a:solidFill>
                  <a:srgbClr val="0000CC"/>
                </a:solidFill>
                <a:latin typeface="Berlin Sans FB" pitchFamily="34" charset="0"/>
              </a:rPr>
              <a:t>40 toneladas equivalentes de CO2 o más</a:t>
            </a:r>
            <a:r>
              <a:rPr lang="es-ES" sz="3000" dirty="0">
                <a:latin typeface="Berlin Sans FB" pitchFamily="34" charset="0"/>
              </a:rPr>
              <a:t>.</a:t>
            </a:r>
          </a:p>
          <a:p>
            <a:pPr lvl="1" algn="just"/>
            <a:r>
              <a:rPr lang="es-ES" sz="3000" dirty="0">
                <a:latin typeface="Berlin Sans FB" pitchFamily="34" charset="0"/>
              </a:rPr>
              <a:t>En relación con lo anterior, y para los GFEI regenerados y reciclados la citada prohibición no tendrá efecto hasta el </a:t>
            </a:r>
            <a:r>
              <a:rPr lang="es-ES" sz="3000" i="1" dirty="0">
                <a:solidFill>
                  <a:srgbClr val="0000CC"/>
                </a:solidFill>
                <a:latin typeface="Berlin Sans FB" pitchFamily="34" charset="0"/>
              </a:rPr>
              <a:t>1 de enero de 2030.</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260350"/>
            <a:ext cx="9144000" cy="99377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1"/>
            <a:r>
              <a:rPr lang="es-ES" sz="3200" dirty="0" smtClean="0">
                <a:latin typeface="Berlin Sans FB" pitchFamily="34" charset="0"/>
              </a:rPr>
              <a:t>Derogación del RD 795/2010 y entrada en vigor  del RD 517/2014.</a:t>
            </a:r>
            <a:endParaRPr lang="es-ES" sz="3200" dirty="0">
              <a:latin typeface="Berlin Sans FB" pitchFamily="34" charset="0"/>
            </a:endParaRPr>
          </a:p>
        </p:txBody>
      </p:sp>
      <p:sp>
        <p:nvSpPr>
          <p:cNvPr id="10" name="3 CuadroTexto"/>
          <p:cNvSpPr txBox="1">
            <a:spLocks noChangeArrowheads="1"/>
          </p:cNvSpPr>
          <p:nvPr/>
        </p:nvSpPr>
        <p:spPr bwMode="auto">
          <a:xfrm>
            <a:off x="0" y="1357298"/>
            <a:ext cx="9144000" cy="553998"/>
          </a:xfrm>
          <a:prstGeom prst="rect">
            <a:avLst/>
          </a:prstGeom>
          <a:noFill/>
          <a:ln w="9525">
            <a:noFill/>
            <a:miter lim="800000"/>
            <a:headEnd/>
            <a:tailEnd/>
          </a:ln>
        </p:spPr>
        <p:txBody>
          <a:bodyPr wrap="square">
            <a:spAutoFit/>
          </a:bodyPr>
          <a:lstStyle/>
          <a:p>
            <a:pPr marL="342900" indent="-342900"/>
            <a:r>
              <a:rPr lang="es-ES" sz="3000" i="1" dirty="0">
                <a:solidFill>
                  <a:srgbClr val="0000CC"/>
                </a:solidFill>
                <a:latin typeface="Berlin Sans FB" pitchFamily="34" charset="0"/>
              </a:rPr>
              <a:t>    Reducción de la cantidad de </a:t>
            </a:r>
            <a:r>
              <a:rPr lang="es-ES" sz="3000" i="1" dirty="0" err="1" smtClean="0">
                <a:solidFill>
                  <a:srgbClr val="0000CC"/>
                </a:solidFill>
                <a:latin typeface="Berlin Sans FB" pitchFamily="34" charset="0"/>
              </a:rPr>
              <a:t>HFC’s</a:t>
            </a:r>
            <a:r>
              <a:rPr lang="es-ES" sz="3000" i="1" dirty="0" smtClean="0">
                <a:solidFill>
                  <a:srgbClr val="0000CC"/>
                </a:solidFill>
                <a:latin typeface="Berlin Sans FB" pitchFamily="34" charset="0"/>
              </a:rPr>
              <a:t> comercializados</a:t>
            </a:r>
            <a:r>
              <a:rPr lang="es-ES" sz="3000" i="1" dirty="0">
                <a:solidFill>
                  <a:srgbClr val="0000CC"/>
                </a:solidFill>
                <a:latin typeface="Berlin Sans FB" pitchFamily="34" charset="0"/>
              </a:rPr>
              <a:t>.</a:t>
            </a:r>
          </a:p>
        </p:txBody>
      </p:sp>
      <p:sp>
        <p:nvSpPr>
          <p:cNvPr id="11" name="1 Rectángulo"/>
          <p:cNvSpPr>
            <a:spLocks noChangeArrowheads="1"/>
          </p:cNvSpPr>
          <p:nvPr/>
        </p:nvSpPr>
        <p:spPr bwMode="auto">
          <a:xfrm>
            <a:off x="0" y="2000240"/>
            <a:ext cx="8964613" cy="4710113"/>
          </a:xfrm>
          <a:prstGeom prst="rect">
            <a:avLst/>
          </a:prstGeom>
          <a:noFill/>
          <a:ln w="9525">
            <a:noFill/>
            <a:miter lim="800000"/>
            <a:headEnd/>
            <a:tailEnd/>
          </a:ln>
        </p:spPr>
        <p:txBody>
          <a:bodyPr>
            <a:spAutoFit/>
          </a:bodyPr>
          <a:lstStyle/>
          <a:p>
            <a:pPr lvl="1" algn="just"/>
            <a:r>
              <a:rPr lang="es-ES" sz="3000" dirty="0">
                <a:latin typeface="Berlin Sans FB" pitchFamily="34" charset="0"/>
              </a:rPr>
              <a:t>La comisión velará porque la cantidad de HFC que los productores e importadores tengan derecho a comercializar en la Unión cada año no supere la cantidad máxima establecida para el año en cuestión.</a:t>
            </a:r>
          </a:p>
          <a:p>
            <a:pPr lvl="1" algn="just"/>
            <a:r>
              <a:rPr lang="es-ES" sz="3000" dirty="0">
                <a:latin typeface="Berlin Sans FB" pitchFamily="34" charset="0"/>
              </a:rPr>
              <a:t>Los productores e importadores velarán porque la cantidad de HFC que cada uno de ellos  comercialice, no exceda de la cuota que le haya sido asignada calculada de conformidad con el anexo V del Reglamento.</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260350"/>
            <a:ext cx="9144000" cy="99377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1"/>
            <a:r>
              <a:rPr lang="es-ES" sz="3200" dirty="0" smtClean="0">
                <a:latin typeface="Berlin Sans FB" pitchFamily="34" charset="0"/>
              </a:rPr>
              <a:t>Derogación del RD 795/2010 y entrada en vigor  del RD 517/2014.</a:t>
            </a:r>
            <a:endParaRPr lang="es-ES" sz="3200" dirty="0">
              <a:latin typeface="Berlin Sans FB" pitchFamily="34" charset="0"/>
            </a:endParaRPr>
          </a:p>
        </p:txBody>
      </p:sp>
      <p:sp>
        <p:nvSpPr>
          <p:cNvPr id="10" name="3 CuadroTexto"/>
          <p:cNvSpPr txBox="1">
            <a:spLocks noChangeArrowheads="1"/>
          </p:cNvSpPr>
          <p:nvPr/>
        </p:nvSpPr>
        <p:spPr bwMode="auto">
          <a:xfrm>
            <a:off x="0" y="1357298"/>
            <a:ext cx="9144000" cy="553998"/>
          </a:xfrm>
          <a:prstGeom prst="rect">
            <a:avLst/>
          </a:prstGeom>
          <a:noFill/>
          <a:ln w="9525">
            <a:noFill/>
            <a:miter lim="800000"/>
            <a:headEnd/>
            <a:tailEnd/>
          </a:ln>
        </p:spPr>
        <p:txBody>
          <a:bodyPr wrap="square">
            <a:spAutoFit/>
          </a:bodyPr>
          <a:lstStyle/>
          <a:p>
            <a:pPr marL="342900" indent="-342900"/>
            <a:r>
              <a:rPr lang="es-ES" sz="3000" i="1" dirty="0">
                <a:solidFill>
                  <a:srgbClr val="0000CC"/>
                </a:solidFill>
                <a:latin typeface="Berlin Sans FB" pitchFamily="34" charset="0"/>
              </a:rPr>
              <a:t>    Reducción de la cantidad de </a:t>
            </a:r>
            <a:r>
              <a:rPr lang="es-ES" sz="3000" i="1" dirty="0" err="1" smtClean="0">
                <a:solidFill>
                  <a:srgbClr val="0000CC"/>
                </a:solidFill>
                <a:latin typeface="Berlin Sans FB" pitchFamily="34" charset="0"/>
              </a:rPr>
              <a:t>HFC’s</a:t>
            </a:r>
            <a:r>
              <a:rPr lang="es-ES" sz="3000" i="1" dirty="0" smtClean="0">
                <a:solidFill>
                  <a:srgbClr val="0000CC"/>
                </a:solidFill>
                <a:latin typeface="Berlin Sans FB" pitchFamily="34" charset="0"/>
              </a:rPr>
              <a:t> comercializados</a:t>
            </a:r>
            <a:r>
              <a:rPr lang="es-ES" sz="3000" i="1" dirty="0">
                <a:solidFill>
                  <a:srgbClr val="0000CC"/>
                </a:solidFill>
                <a:latin typeface="Berlin Sans FB" pitchFamily="34" charset="0"/>
              </a:rPr>
              <a:t>.</a:t>
            </a:r>
          </a:p>
        </p:txBody>
      </p:sp>
      <p:sp>
        <p:nvSpPr>
          <p:cNvPr id="5" name="1 Rectángulo"/>
          <p:cNvSpPr>
            <a:spLocks noChangeArrowheads="1"/>
          </p:cNvSpPr>
          <p:nvPr/>
        </p:nvSpPr>
        <p:spPr bwMode="auto">
          <a:xfrm>
            <a:off x="0" y="1928802"/>
            <a:ext cx="8964613" cy="1016000"/>
          </a:xfrm>
          <a:prstGeom prst="rect">
            <a:avLst/>
          </a:prstGeom>
          <a:noFill/>
          <a:ln w="9525">
            <a:noFill/>
            <a:miter lim="800000"/>
            <a:headEnd/>
            <a:tailEnd/>
          </a:ln>
        </p:spPr>
        <p:txBody>
          <a:bodyPr>
            <a:spAutoFit/>
          </a:bodyPr>
          <a:lstStyle/>
          <a:p>
            <a:pPr lvl="1"/>
            <a:r>
              <a:rPr lang="es-ES" sz="3000" dirty="0">
                <a:latin typeface="Berlin Sans FB" pitchFamily="34" charset="0"/>
              </a:rPr>
              <a:t>Se establece una reducción gradual que figura en esta tabla:</a:t>
            </a:r>
          </a:p>
        </p:txBody>
      </p:sp>
      <p:graphicFrame>
        <p:nvGraphicFramePr>
          <p:cNvPr id="6" name="5 Tabla"/>
          <p:cNvGraphicFramePr>
            <a:graphicFrameLocks noGrp="1"/>
          </p:cNvGraphicFramePr>
          <p:nvPr/>
        </p:nvGraphicFramePr>
        <p:xfrm>
          <a:off x="1500166" y="3000372"/>
          <a:ext cx="6643734" cy="3599261"/>
        </p:xfrm>
        <a:graphic>
          <a:graphicData uri="http://schemas.openxmlformats.org/drawingml/2006/table">
            <a:tbl>
              <a:tblPr firstRow="1" firstCol="1" bandRow="1">
                <a:tableStyleId>{5C22544A-7EE6-4342-B048-85BDC9FD1C3A}</a:tableStyleId>
              </a:tblPr>
              <a:tblGrid>
                <a:gridCol w="2480256"/>
                <a:gridCol w="4163478"/>
              </a:tblGrid>
              <a:tr h="835206">
                <a:tc>
                  <a:txBody>
                    <a:bodyPr/>
                    <a:lstStyle/>
                    <a:p>
                      <a:pPr algn="ctr">
                        <a:lnSpc>
                          <a:spcPct val="150000"/>
                        </a:lnSpc>
                        <a:spcAft>
                          <a:spcPts val="0"/>
                        </a:spcAft>
                      </a:pPr>
                      <a:r>
                        <a:rPr lang="es-ES" sz="1100" dirty="0">
                          <a:effectLst/>
                        </a:rPr>
                        <a:t>AÑOS</a:t>
                      </a:r>
                      <a:endParaRPr lang="es-ES" sz="1200" dirty="0">
                        <a:solidFill>
                          <a:srgbClr val="000000"/>
                        </a:solidFill>
                        <a:effectLst/>
                        <a:latin typeface="Calibri"/>
                        <a:ea typeface="Calibri"/>
                        <a:cs typeface="Calibri"/>
                      </a:endParaRPr>
                    </a:p>
                  </a:txBody>
                  <a:tcPr marL="68580" marR="68580" marT="0" marB="0" anchor="ctr"/>
                </a:tc>
                <a:tc>
                  <a:txBody>
                    <a:bodyPr/>
                    <a:lstStyle/>
                    <a:p>
                      <a:pPr algn="ctr">
                        <a:lnSpc>
                          <a:spcPct val="150000"/>
                        </a:lnSpc>
                        <a:spcAft>
                          <a:spcPts val="0"/>
                        </a:spcAft>
                      </a:pPr>
                      <a:r>
                        <a:rPr lang="es-ES" sz="1100" dirty="0">
                          <a:effectLst/>
                        </a:rPr>
                        <a:t>Porcentaje para calcular la cantidad máxima y las cuotas para la comercialización de HFC</a:t>
                      </a:r>
                      <a:endParaRPr lang="es-ES" sz="1200" dirty="0">
                        <a:solidFill>
                          <a:srgbClr val="000000"/>
                        </a:solidFill>
                        <a:effectLst/>
                        <a:latin typeface="Calibri"/>
                        <a:ea typeface="Calibri"/>
                        <a:cs typeface="Calibri"/>
                      </a:endParaRPr>
                    </a:p>
                  </a:txBody>
                  <a:tcPr marL="68580" marR="68580" marT="0" marB="0" anchor="ctr"/>
                </a:tc>
              </a:tr>
              <a:tr h="394865">
                <a:tc>
                  <a:txBody>
                    <a:bodyPr/>
                    <a:lstStyle/>
                    <a:p>
                      <a:pPr algn="ctr">
                        <a:lnSpc>
                          <a:spcPct val="150000"/>
                        </a:lnSpc>
                        <a:spcAft>
                          <a:spcPts val="0"/>
                        </a:spcAft>
                      </a:pPr>
                      <a:r>
                        <a:rPr lang="es-ES" sz="1100">
                          <a:effectLst/>
                        </a:rPr>
                        <a:t>2015</a:t>
                      </a:r>
                      <a:endParaRPr lang="es-ES" sz="1200">
                        <a:solidFill>
                          <a:srgbClr val="000000"/>
                        </a:solidFill>
                        <a:effectLst/>
                        <a:latin typeface="Calibri"/>
                        <a:ea typeface="Calibri"/>
                        <a:cs typeface="Calibri"/>
                      </a:endParaRPr>
                    </a:p>
                  </a:txBody>
                  <a:tcPr marL="68580" marR="68580" marT="0" marB="0" anchor="ctr"/>
                </a:tc>
                <a:tc>
                  <a:txBody>
                    <a:bodyPr/>
                    <a:lstStyle/>
                    <a:p>
                      <a:pPr algn="ctr">
                        <a:lnSpc>
                          <a:spcPct val="150000"/>
                        </a:lnSpc>
                        <a:spcAft>
                          <a:spcPts val="0"/>
                        </a:spcAft>
                      </a:pPr>
                      <a:r>
                        <a:rPr lang="es-ES" sz="1100" dirty="0">
                          <a:effectLst/>
                        </a:rPr>
                        <a:t>100%</a:t>
                      </a:r>
                      <a:endParaRPr lang="es-ES" sz="1200" dirty="0">
                        <a:solidFill>
                          <a:srgbClr val="000000"/>
                        </a:solidFill>
                        <a:effectLst/>
                        <a:latin typeface="Calibri"/>
                        <a:ea typeface="Calibri"/>
                        <a:cs typeface="Calibri"/>
                      </a:endParaRPr>
                    </a:p>
                  </a:txBody>
                  <a:tcPr marL="68580" marR="68580" marT="0" marB="0" anchor="ctr"/>
                </a:tc>
              </a:tr>
              <a:tr h="394865">
                <a:tc>
                  <a:txBody>
                    <a:bodyPr/>
                    <a:lstStyle/>
                    <a:p>
                      <a:pPr algn="ctr">
                        <a:lnSpc>
                          <a:spcPct val="150000"/>
                        </a:lnSpc>
                        <a:spcAft>
                          <a:spcPts val="0"/>
                        </a:spcAft>
                      </a:pPr>
                      <a:r>
                        <a:rPr lang="es-ES" sz="1100">
                          <a:effectLst/>
                        </a:rPr>
                        <a:t>2016 – 2017</a:t>
                      </a:r>
                      <a:endParaRPr lang="es-ES" sz="1200">
                        <a:solidFill>
                          <a:srgbClr val="000000"/>
                        </a:solidFill>
                        <a:effectLst/>
                        <a:latin typeface="Calibri"/>
                        <a:ea typeface="Calibri"/>
                        <a:cs typeface="Calibri"/>
                      </a:endParaRPr>
                    </a:p>
                  </a:txBody>
                  <a:tcPr marL="68580" marR="68580" marT="0" marB="0" anchor="ctr"/>
                </a:tc>
                <a:tc>
                  <a:txBody>
                    <a:bodyPr/>
                    <a:lstStyle/>
                    <a:p>
                      <a:pPr algn="ctr">
                        <a:lnSpc>
                          <a:spcPct val="150000"/>
                        </a:lnSpc>
                        <a:spcAft>
                          <a:spcPts val="0"/>
                        </a:spcAft>
                      </a:pPr>
                      <a:r>
                        <a:rPr lang="es-ES" sz="1100" dirty="0">
                          <a:effectLst/>
                        </a:rPr>
                        <a:t>93%</a:t>
                      </a:r>
                      <a:endParaRPr lang="es-ES" sz="1200" dirty="0">
                        <a:solidFill>
                          <a:srgbClr val="000000"/>
                        </a:solidFill>
                        <a:effectLst/>
                        <a:latin typeface="Calibri"/>
                        <a:ea typeface="Calibri"/>
                        <a:cs typeface="Calibri"/>
                      </a:endParaRPr>
                    </a:p>
                  </a:txBody>
                  <a:tcPr marL="68580" marR="68580" marT="0" marB="0" anchor="ctr"/>
                </a:tc>
              </a:tr>
              <a:tr h="394865">
                <a:tc>
                  <a:txBody>
                    <a:bodyPr/>
                    <a:lstStyle/>
                    <a:p>
                      <a:pPr algn="ctr">
                        <a:lnSpc>
                          <a:spcPct val="150000"/>
                        </a:lnSpc>
                        <a:spcAft>
                          <a:spcPts val="0"/>
                        </a:spcAft>
                      </a:pPr>
                      <a:r>
                        <a:rPr lang="es-ES" sz="1100">
                          <a:effectLst/>
                        </a:rPr>
                        <a:t>2018 -2020</a:t>
                      </a:r>
                      <a:endParaRPr lang="es-ES" sz="1200">
                        <a:solidFill>
                          <a:srgbClr val="000000"/>
                        </a:solidFill>
                        <a:effectLst/>
                        <a:latin typeface="Calibri"/>
                        <a:ea typeface="Calibri"/>
                        <a:cs typeface="Calibri"/>
                      </a:endParaRPr>
                    </a:p>
                  </a:txBody>
                  <a:tcPr marL="68580" marR="68580" marT="0" marB="0" anchor="ctr"/>
                </a:tc>
                <a:tc>
                  <a:txBody>
                    <a:bodyPr/>
                    <a:lstStyle/>
                    <a:p>
                      <a:pPr algn="ctr">
                        <a:lnSpc>
                          <a:spcPct val="150000"/>
                        </a:lnSpc>
                        <a:spcAft>
                          <a:spcPts val="0"/>
                        </a:spcAft>
                      </a:pPr>
                      <a:r>
                        <a:rPr lang="es-ES" sz="1100" dirty="0">
                          <a:effectLst/>
                        </a:rPr>
                        <a:t>63%</a:t>
                      </a:r>
                      <a:endParaRPr lang="es-ES" sz="1200" dirty="0">
                        <a:solidFill>
                          <a:srgbClr val="000000"/>
                        </a:solidFill>
                        <a:effectLst/>
                        <a:latin typeface="Calibri"/>
                        <a:ea typeface="Calibri"/>
                        <a:cs typeface="Calibri"/>
                      </a:endParaRPr>
                    </a:p>
                  </a:txBody>
                  <a:tcPr marL="68580" marR="68580" marT="0" marB="0" anchor="ctr"/>
                </a:tc>
              </a:tr>
              <a:tr h="394865">
                <a:tc>
                  <a:txBody>
                    <a:bodyPr/>
                    <a:lstStyle/>
                    <a:p>
                      <a:pPr algn="ctr">
                        <a:lnSpc>
                          <a:spcPct val="150000"/>
                        </a:lnSpc>
                        <a:spcAft>
                          <a:spcPts val="0"/>
                        </a:spcAft>
                      </a:pPr>
                      <a:r>
                        <a:rPr lang="es-ES" sz="1100">
                          <a:effectLst/>
                        </a:rPr>
                        <a:t>2021 - 2023</a:t>
                      </a:r>
                      <a:endParaRPr lang="es-ES" sz="1200">
                        <a:solidFill>
                          <a:srgbClr val="000000"/>
                        </a:solidFill>
                        <a:effectLst/>
                        <a:latin typeface="Calibri"/>
                        <a:ea typeface="Calibri"/>
                        <a:cs typeface="Calibri"/>
                      </a:endParaRPr>
                    </a:p>
                  </a:txBody>
                  <a:tcPr marL="68580" marR="68580" marT="0" marB="0" anchor="ctr"/>
                </a:tc>
                <a:tc>
                  <a:txBody>
                    <a:bodyPr/>
                    <a:lstStyle/>
                    <a:p>
                      <a:pPr algn="ctr">
                        <a:lnSpc>
                          <a:spcPct val="150000"/>
                        </a:lnSpc>
                        <a:spcAft>
                          <a:spcPts val="0"/>
                        </a:spcAft>
                      </a:pPr>
                      <a:r>
                        <a:rPr lang="es-ES" sz="1100">
                          <a:effectLst/>
                        </a:rPr>
                        <a:t>45%</a:t>
                      </a:r>
                      <a:endParaRPr lang="es-ES" sz="1200">
                        <a:solidFill>
                          <a:srgbClr val="000000"/>
                        </a:solidFill>
                        <a:effectLst/>
                        <a:latin typeface="Calibri"/>
                        <a:ea typeface="Calibri"/>
                        <a:cs typeface="Calibri"/>
                      </a:endParaRPr>
                    </a:p>
                  </a:txBody>
                  <a:tcPr marL="68580" marR="68580" marT="0" marB="0" anchor="ctr"/>
                </a:tc>
              </a:tr>
              <a:tr h="394865">
                <a:tc>
                  <a:txBody>
                    <a:bodyPr/>
                    <a:lstStyle/>
                    <a:p>
                      <a:pPr algn="ctr">
                        <a:lnSpc>
                          <a:spcPct val="150000"/>
                        </a:lnSpc>
                        <a:spcAft>
                          <a:spcPts val="0"/>
                        </a:spcAft>
                      </a:pPr>
                      <a:r>
                        <a:rPr lang="es-ES" sz="1100">
                          <a:effectLst/>
                        </a:rPr>
                        <a:t>20124 - 2026</a:t>
                      </a:r>
                      <a:endParaRPr lang="es-ES" sz="1200">
                        <a:solidFill>
                          <a:srgbClr val="000000"/>
                        </a:solidFill>
                        <a:effectLst/>
                        <a:latin typeface="Calibri"/>
                        <a:ea typeface="Calibri"/>
                        <a:cs typeface="Calibri"/>
                      </a:endParaRPr>
                    </a:p>
                  </a:txBody>
                  <a:tcPr marL="68580" marR="68580" marT="0" marB="0" anchor="ctr"/>
                </a:tc>
                <a:tc>
                  <a:txBody>
                    <a:bodyPr/>
                    <a:lstStyle/>
                    <a:p>
                      <a:pPr algn="ctr">
                        <a:lnSpc>
                          <a:spcPct val="150000"/>
                        </a:lnSpc>
                        <a:spcAft>
                          <a:spcPts val="0"/>
                        </a:spcAft>
                      </a:pPr>
                      <a:r>
                        <a:rPr lang="es-ES" sz="1100">
                          <a:effectLst/>
                        </a:rPr>
                        <a:t>31%</a:t>
                      </a:r>
                      <a:endParaRPr lang="es-ES" sz="1200">
                        <a:solidFill>
                          <a:srgbClr val="000000"/>
                        </a:solidFill>
                        <a:effectLst/>
                        <a:latin typeface="Calibri"/>
                        <a:ea typeface="Calibri"/>
                        <a:cs typeface="Calibri"/>
                      </a:endParaRPr>
                    </a:p>
                  </a:txBody>
                  <a:tcPr marL="68580" marR="68580" marT="0" marB="0" anchor="ctr"/>
                </a:tc>
              </a:tr>
              <a:tr h="394865">
                <a:tc>
                  <a:txBody>
                    <a:bodyPr/>
                    <a:lstStyle/>
                    <a:p>
                      <a:pPr algn="ctr">
                        <a:lnSpc>
                          <a:spcPct val="150000"/>
                        </a:lnSpc>
                        <a:spcAft>
                          <a:spcPts val="0"/>
                        </a:spcAft>
                      </a:pPr>
                      <a:r>
                        <a:rPr lang="es-ES" sz="1100">
                          <a:effectLst/>
                        </a:rPr>
                        <a:t>2027 - 2029</a:t>
                      </a:r>
                      <a:endParaRPr lang="es-ES" sz="1200">
                        <a:solidFill>
                          <a:srgbClr val="000000"/>
                        </a:solidFill>
                        <a:effectLst/>
                        <a:latin typeface="Calibri"/>
                        <a:ea typeface="Calibri"/>
                        <a:cs typeface="Calibri"/>
                      </a:endParaRPr>
                    </a:p>
                  </a:txBody>
                  <a:tcPr marL="68580" marR="68580" marT="0" marB="0" anchor="ctr"/>
                </a:tc>
                <a:tc>
                  <a:txBody>
                    <a:bodyPr/>
                    <a:lstStyle/>
                    <a:p>
                      <a:pPr algn="ctr">
                        <a:lnSpc>
                          <a:spcPct val="150000"/>
                        </a:lnSpc>
                        <a:spcAft>
                          <a:spcPts val="0"/>
                        </a:spcAft>
                      </a:pPr>
                      <a:r>
                        <a:rPr lang="es-ES" sz="1100">
                          <a:effectLst/>
                        </a:rPr>
                        <a:t>24%</a:t>
                      </a:r>
                      <a:endParaRPr lang="es-ES" sz="1200">
                        <a:solidFill>
                          <a:srgbClr val="000000"/>
                        </a:solidFill>
                        <a:effectLst/>
                        <a:latin typeface="Calibri"/>
                        <a:ea typeface="Calibri"/>
                        <a:cs typeface="Calibri"/>
                      </a:endParaRPr>
                    </a:p>
                  </a:txBody>
                  <a:tcPr marL="68580" marR="68580" marT="0" marB="0" anchor="ctr"/>
                </a:tc>
              </a:tr>
              <a:tr h="394865">
                <a:tc>
                  <a:txBody>
                    <a:bodyPr/>
                    <a:lstStyle/>
                    <a:p>
                      <a:pPr algn="ctr">
                        <a:lnSpc>
                          <a:spcPct val="150000"/>
                        </a:lnSpc>
                        <a:spcAft>
                          <a:spcPts val="0"/>
                        </a:spcAft>
                      </a:pPr>
                      <a:r>
                        <a:rPr lang="es-ES" sz="1100">
                          <a:effectLst/>
                        </a:rPr>
                        <a:t>2030</a:t>
                      </a:r>
                      <a:endParaRPr lang="es-ES" sz="1200">
                        <a:solidFill>
                          <a:srgbClr val="000000"/>
                        </a:solidFill>
                        <a:effectLst/>
                        <a:latin typeface="Calibri"/>
                        <a:ea typeface="Calibri"/>
                        <a:cs typeface="Calibri"/>
                      </a:endParaRPr>
                    </a:p>
                  </a:txBody>
                  <a:tcPr marL="68580" marR="68580" marT="0" marB="0" anchor="ctr"/>
                </a:tc>
                <a:tc>
                  <a:txBody>
                    <a:bodyPr/>
                    <a:lstStyle/>
                    <a:p>
                      <a:pPr algn="ctr">
                        <a:lnSpc>
                          <a:spcPct val="150000"/>
                        </a:lnSpc>
                        <a:spcAft>
                          <a:spcPts val="0"/>
                        </a:spcAft>
                      </a:pPr>
                      <a:r>
                        <a:rPr lang="es-ES" sz="1100" dirty="0">
                          <a:effectLst/>
                        </a:rPr>
                        <a:t>2</a:t>
                      </a:r>
                      <a:r>
                        <a:rPr lang="es-ES" sz="1100" dirty="0" smtClean="0">
                          <a:effectLst/>
                        </a:rPr>
                        <a:t>1</a:t>
                      </a:r>
                      <a:r>
                        <a:rPr lang="es-ES" sz="1100" dirty="0">
                          <a:effectLst/>
                        </a:rPr>
                        <a:t>%</a:t>
                      </a:r>
                      <a:endParaRPr lang="es-ES" sz="1200" dirty="0">
                        <a:solidFill>
                          <a:srgbClr val="000000"/>
                        </a:solidFill>
                        <a:effectLst/>
                        <a:latin typeface="Calibri"/>
                        <a:ea typeface="Calibri"/>
                        <a:cs typeface="Calibri"/>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250825" y="188913"/>
            <a:ext cx="8640763" cy="99377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s-ES" sz="3000" b="0" i="0" u="none" strike="noStrike" kern="1200" cap="none" spc="0" normalizeH="0" baseline="0" noProof="0" smtClean="0">
                <a:ln>
                  <a:noFill/>
                </a:ln>
                <a:solidFill>
                  <a:schemeClr val="tx1"/>
                </a:solidFill>
                <a:effectLst/>
                <a:uLnTx/>
                <a:uFillTx/>
                <a:latin typeface="Berlin Sans FB" pitchFamily="34" charset="0"/>
                <a:ea typeface="+mj-ea"/>
                <a:cs typeface="Arial" pitchFamily="34" charset="0"/>
              </a:rPr>
              <a:t> </a:t>
            </a:r>
            <a:r>
              <a:rPr kumimoji="0" lang="es-ES" altLang="es-ES" sz="3000" b="0" i="0" u="none" strike="noStrike" kern="1200" cap="none" spc="0" normalizeH="0" baseline="0" noProof="0" smtClean="0">
                <a:ln>
                  <a:noFill/>
                </a:ln>
                <a:solidFill>
                  <a:schemeClr val="tx1"/>
                </a:solidFill>
                <a:effectLst/>
                <a:uLnTx/>
                <a:uFillTx/>
                <a:latin typeface="Berlin Sans FB" pitchFamily="34" charset="0"/>
                <a:ea typeface="+mj-ea"/>
                <a:cs typeface="+mj-cs"/>
              </a:rPr>
              <a:t>SISTEMAS DE AIRE ACONDICIONADO.</a:t>
            </a:r>
            <a:endParaRPr kumimoji="0" lang="es-ES" altLang="es-ES" sz="3000" b="0" i="0" u="none" strike="noStrike" kern="1200" cap="none" spc="0" normalizeH="0" baseline="0" noProof="0" dirty="0" smtClean="0">
              <a:ln>
                <a:noFill/>
              </a:ln>
              <a:solidFill>
                <a:schemeClr val="tx1"/>
              </a:solidFill>
              <a:effectLst/>
              <a:uLnTx/>
              <a:uFillTx/>
              <a:latin typeface="Berlin Sans FB" pitchFamily="34" charset="0"/>
              <a:ea typeface="+mj-ea"/>
              <a:cs typeface="+mj-cs"/>
            </a:endParaRPr>
          </a:p>
        </p:txBody>
      </p:sp>
      <p:sp>
        <p:nvSpPr>
          <p:cNvPr id="3" name="3 Rectángulo"/>
          <p:cNvSpPr>
            <a:spLocks noChangeArrowheads="1"/>
          </p:cNvSpPr>
          <p:nvPr/>
        </p:nvSpPr>
        <p:spPr bwMode="auto">
          <a:xfrm>
            <a:off x="0" y="981075"/>
            <a:ext cx="8964613" cy="554038"/>
          </a:xfrm>
          <a:prstGeom prst="rect">
            <a:avLst/>
          </a:prstGeom>
          <a:noFill/>
          <a:ln w="9525">
            <a:noFill/>
            <a:miter lim="800000"/>
            <a:headEnd/>
            <a:tailEnd/>
          </a:ln>
        </p:spPr>
        <p:txBody>
          <a:bodyPr>
            <a:spAutoFit/>
          </a:bodyPr>
          <a:lstStyle/>
          <a:p>
            <a:pPr lvl="1"/>
            <a:r>
              <a:rPr lang="es-ES" altLang="es-ES" sz="3000" i="1" dirty="0">
                <a:solidFill>
                  <a:srgbClr val="0000CC"/>
                </a:solidFill>
                <a:latin typeface="Berlin Sans FB" pitchFamily="34" charset="0"/>
              </a:rPr>
              <a:t>Circuito con válvula de expansión</a:t>
            </a:r>
            <a:r>
              <a:rPr lang="es-ES" altLang="es-ES" sz="3000" i="1" dirty="0" smtClean="0">
                <a:solidFill>
                  <a:srgbClr val="0000CC"/>
                </a:solidFill>
                <a:latin typeface="Berlin Sans FB" pitchFamily="34" charset="0"/>
              </a:rPr>
              <a:t>. Expansión seca.</a:t>
            </a:r>
            <a:endParaRPr lang="es-ES" altLang="es-ES" sz="3000" i="1" dirty="0">
              <a:solidFill>
                <a:srgbClr val="0000CC"/>
              </a:solidFill>
              <a:latin typeface="Berlin Sans FB" pitchFamily="34" charset="0"/>
            </a:endParaRPr>
          </a:p>
        </p:txBody>
      </p:sp>
      <p:pic>
        <p:nvPicPr>
          <p:cNvPr id="4" name="Imagen 13"/>
          <p:cNvPicPr>
            <a:picLocks noChangeAspect="1" noChangeArrowheads="1"/>
          </p:cNvPicPr>
          <p:nvPr/>
        </p:nvPicPr>
        <p:blipFill>
          <a:blip r:embed="rId2" cstate="print"/>
          <a:srcRect/>
          <a:stretch>
            <a:fillRect/>
          </a:stretch>
        </p:blipFill>
        <p:spPr bwMode="auto">
          <a:xfrm>
            <a:off x="684213" y="1817688"/>
            <a:ext cx="7847012" cy="5040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250825" y="188913"/>
            <a:ext cx="8640763" cy="99377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s-ES" sz="3000" b="0" i="0" u="none" strike="noStrike" kern="1200" cap="none" spc="0" normalizeH="0" baseline="0" noProof="0" smtClean="0">
                <a:ln>
                  <a:noFill/>
                </a:ln>
                <a:solidFill>
                  <a:schemeClr val="tx1"/>
                </a:solidFill>
                <a:effectLst/>
                <a:uLnTx/>
                <a:uFillTx/>
                <a:latin typeface="Berlin Sans FB" pitchFamily="34" charset="0"/>
                <a:ea typeface="+mj-ea"/>
                <a:cs typeface="Arial" pitchFamily="34" charset="0"/>
              </a:rPr>
              <a:t> </a:t>
            </a:r>
            <a:r>
              <a:rPr kumimoji="0" lang="es-ES" altLang="es-ES" sz="3000" b="0" i="0" u="none" strike="noStrike" kern="1200" cap="none" spc="0" normalizeH="0" baseline="0" noProof="0" smtClean="0">
                <a:ln>
                  <a:noFill/>
                </a:ln>
                <a:solidFill>
                  <a:schemeClr val="tx1"/>
                </a:solidFill>
                <a:effectLst/>
                <a:uLnTx/>
                <a:uFillTx/>
                <a:latin typeface="Berlin Sans FB" pitchFamily="34" charset="0"/>
                <a:ea typeface="+mj-ea"/>
                <a:cs typeface="+mj-cs"/>
              </a:rPr>
              <a:t>SISTEMAS DE AIRE ACONDICIONADO.</a:t>
            </a:r>
            <a:endParaRPr kumimoji="0" lang="es-ES" altLang="es-ES" sz="3000" b="0" i="0" u="none" strike="noStrike" kern="1200" cap="none" spc="0" normalizeH="0" baseline="0" noProof="0" dirty="0" smtClean="0">
              <a:ln>
                <a:noFill/>
              </a:ln>
              <a:solidFill>
                <a:schemeClr val="tx1"/>
              </a:solidFill>
              <a:effectLst/>
              <a:uLnTx/>
              <a:uFillTx/>
              <a:latin typeface="Berlin Sans FB" pitchFamily="34" charset="0"/>
              <a:ea typeface="+mj-ea"/>
              <a:cs typeface="+mj-cs"/>
            </a:endParaRPr>
          </a:p>
        </p:txBody>
      </p:sp>
      <p:sp>
        <p:nvSpPr>
          <p:cNvPr id="8" name="3 Rectángulo"/>
          <p:cNvSpPr>
            <a:spLocks noChangeArrowheads="1"/>
          </p:cNvSpPr>
          <p:nvPr/>
        </p:nvSpPr>
        <p:spPr bwMode="auto">
          <a:xfrm>
            <a:off x="0" y="981075"/>
            <a:ext cx="8964613" cy="554038"/>
          </a:xfrm>
          <a:prstGeom prst="rect">
            <a:avLst/>
          </a:prstGeom>
          <a:noFill/>
          <a:ln w="9525">
            <a:noFill/>
            <a:miter lim="800000"/>
            <a:headEnd/>
            <a:tailEnd/>
          </a:ln>
        </p:spPr>
        <p:txBody>
          <a:bodyPr>
            <a:spAutoFit/>
          </a:bodyPr>
          <a:lstStyle/>
          <a:p>
            <a:pPr lvl="1"/>
            <a:r>
              <a:rPr lang="es-ES" altLang="es-ES" sz="3000" i="1" dirty="0">
                <a:solidFill>
                  <a:srgbClr val="0000CC"/>
                </a:solidFill>
                <a:latin typeface="Berlin Sans FB" pitchFamily="34" charset="0"/>
              </a:rPr>
              <a:t>Circuito con estrangulador</a:t>
            </a:r>
            <a:r>
              <a:rPr lang="es-ES" altLang="es-ES" sz="3000" i="1" dirty="0" smtClean="0">
                <a:solidFill>
                  <a:srgbClr val="0000CC"/>
                </a:solidFill>
                <a:latin typeface="Berlin Sans FB" pitchFamily="34" charset="0"/>
              </a:rPr>
              <a:t>. </a:t>
            </a:r>
            <a:r>
              <a:rPr lang="es-ES" altLang="es-ES" sz="3000" i="1" dirty="0" err="1" smtClean="0">
                <a:solidFill>
                  <a:srgbClr val="0000CC"/>
                </a:solidFill>
                <a:latin typeface="Berlin Sans FB" pitchFamily="34" charset="0"/>
              </a:rPr>
              <a:t>Sist</a:t>
            </a:r>
            <a:r>
              <a:rPr lang="es-ES" altLang="es-ES" sz="3000" i="1" dirty="0" smtClean="0">
                <a:solidFill>
                  <a:srgbClr val="0000CC"/>
                </a:solidFill>
                <a:latin typeface="Berlin Sans FB" pitchFamily="34" charset="0"/>
              </a:rPr>
              <a:t>. Inundado.</a:t>
            </a:r>
            <a:endParaRPr lang="es-ES" altLang="es-ES" sz="3000" i="1" dirty="0">
              <a:solidFill>
                <a:srgbClr val="0000CC"/>
              </a:solidFill>
              <a:latin typeface="Berlin Sans FB" pitchFamily="34" charset="0"/>
            </a:endParaRPr>
          </a:p>
        </p:txBody>
      </p:sp>
      <p:pic>
        <p:nvPicPr>
          <p:cNvPr id="9" name="Imagen 18"/>
          <p:cNvPicPr>
            <a:picLocks noChangeAspect="1" noChangeArrowheads="1"/>
          </p:cNvPicPr>
          <p:nvPr/>
        </p:nvPicPr>
        <p:blipFill>
          <a:blip r:embed="rId2" cstate="print"/>
          <a:srcRect l="2" t="-935" r="-885" b="-8209"/>
          <a:stretch>
            <a:fillRect/>
          </a:stretch>
        </p:blipFill>
        <p:spPr bwMode="auto">
          <a:xfrm>
            <a:off x="468313" y="1817688"/>
            <a:ext cx="8383587" cy="5040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250825" y="188913"/>
            <a:ext cx="8640763" cy="99377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s-ES" sz="3000" b="0" i="0" u="none" strike="noStrike" kern="1200" cap="none" spc="0" normalizeH="0" baseline="0" noProof="0" smtClean="0">
                <a:ln>
                  <a:noFill/>
                </a:ln>
                <a:solidFill>
                  <a:schemeClr val="tx1"/>
                </a:solidFill>
                <a:effectLst/>
                <a:uLnTx/>
                <a:uFillTx/>
                <a:latin typeface="Berlin Sans FB" pitchFamily="34" charset="0"/>
                <a:ea typeface="+mj-ea"/>
                <a:cs typeface="Arial" pitchFamily="34" charset="0"/>
              </a:rPr>
              <a:t> </a:t>
            </a:r>
            <a:r>
              <a:rPr kumimoji="0" lang="es-ES" altLang="es-ES" sz="3000" b="0" i="0" u="none" strike="noStrike" kern="1200" cap="none" spc="0" normalizeH="0" baseline="0" noProof="0" smtClean="0">
                <a:ln>
                  <a:noFill/>
                </a:ln>
                <a:solidFill>
                  <a:schemeClr val="tx1"/>
                </a:solidFill>
                <a:effectLst/>
                <a:uLnTx/>
                <a:uFillTx/>
                <a:latin typeface="Berlin Sans FB" pitchFamily="34" charset="0"/>
                <a:ea typeface="+mj-ea"/>
                <a:cs typeface="+mj-cs"/>
              </a:rPr>
              <a:t>SISTEMAS DE AIRE ACONDICIONADO.</a:t>
            </a:r>
            <a:endParaRPr kumimoji="0" lang="es-ES" altLang="es-ES" sz="3000" b="0" i="0" u="none" strike="noStrike" kern="1200" cap="none" spc="0" normalizeH="0" baseline="0" noProof="0" dirty="0" smtClean="0">
              <a:ln>
                <a:noFill/>
              </a:ln>
              <a:solidFill>
                <a:schemeClr val="tx1"/>
              </a:solidFill>
              <a:effectLst/>
              <a:uLnTx/>
              <a:uFillTx/>
              <a:latin typeface="Berlin Sans FB" pitchFamily="34" charset="0"/>
              <a:ea typeface="+mj-ea"/>
              <a:cs typeface="+mj-cs"/>
            </a:endParaRPr>
          </a:p>
        </p:txBody>
      </p:sp>
      <p:sp>
        <p:nvSpPr>
          <p:cNvPr id="8" name="3 Rectángulo"/>
          <p:cNvSpPr>
            <a:spLocks noChangeArrowheads="1"/>
          </p:cNvSpPr>
          <p:nvPr/>
        </p:nvSpPr>
        <p:spPr bwMode="auto">
          <a:xfrm>
            <a:off x="0" y="981075"/>
            <a:ext cx="8964613" cy="1015663"/>
          </a:xfrm>
          <a:prstGeom prst="rect">
            <a:avLst/>
          </a:prstGeom>
          <a:noFill/>
          <a:ln w="9525">
            <a:noFill/>
            <a:miter lim="800000"/>
            <a:headEnd/>
            <a:tailEnd/>
          </a:ln>
        </p:spPr>
        <p:txBody>
          <a:bodyPr>
            <a:spAutoFit/>
          </a:bodyPr>
          <a:lstStyle/>
          <a:p>
            <a:pPr lvl="1"/>
            <a:r>
              <a:rPr lang="es-ES" sz="3000" dirty="0" smtClean="0">
                <a:solidFill>
                  <a:srgbClr val="0000CC"/>
                </a:solidFill>
                <a:latin typeface="Berlin Sans FB" pitchFamily="34" charset="0"/>
              </a:rPr>
              <a:t>Funcionamiento y principales diferencias entre los distintos sistemas.</a:t>
            </a:r>
            <a:endParaRPr lang="es-ES" altLang="es-ES" sz="3000" i="1" dirty="0">
              <a:solidFill>
                <a:srgbClr val="0000CC"/>
              </a:solidFill>
              <a:latin typeface="Berlin Sans FB" pitchFamily="34" charset="0"/>
            </a:endParaRPr>
          </a:p>
        </p:txBody>
      </p:sp>
      <p:sp>
        <p:nvSpPr>
          <p:cNvPr id="5" name="4 Rectángulo"/>
          <p:cNvSpPr/>
          <p:nvPr/>
        </p:nvSpPr>
        <p:spPr>
          <a:xfrm>
            <a:off x="0" y="2071679"/>
            <a:ext cx="9001156" cy="1015663"/>
          </a:xfrm>
          <a:prstGeom prst="rect">
            <a:avLst/>
          </a:prstGeom>
        </p:spPr>
        <p:txBody>
          <a:bodyPr wrap="square">
            <a:spAutoFit/>
          </a:bodyPr>
          <a:lstStyle/>
          <a:p>
            <a:pPr marL="925200" indent="-457200" algn="just">
              <a:spcAft>
                <a:spcPts val="1200"/>
              </a:spcAft>
              <a:buFont typeface="Wingdings" pitchFamily="2" charset="2"/>
              <a:buChar char="v"/>
            </a:pPr>
            <a:r>
              <a:rPr lang="es-ES" sz="3000" dirty="0" smtClean="0">
                <a:latin typeface="Berlin Sans FB" pitchFamily="34" charset="0"/>
              </a:rPr>
              <a:t>El </a:t>
            </a:r>
            <a:r>
              <a:rPr lang="es-ES" sz="3000" dirty="0">
                <a:latin typeface="Berlin Sans FB" pitchFamily="34" charset="0"/>
              </a:rPr>
              <a:t>filtro deshidratador se sustituye por el depósito </a:t>
            </a:r>
            <a:r>
              <a:rPr lang="es-ES" sz="3000" dirty="0" smtClean="0">
                <a:latin typeface="Berlin Sans FB" pitchFamily="34" charset="0"/>
              </a:rPr>
              <a:t>colector.</a:t>
            </a:r>
          </a:p>
        </p:txBody>
      </p:sp>
      <p:pic>
        <p:nvPicPr>
          <p:cNvPr id="9" name="8 Imagen"/>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3000364" y="2643182"/>
            <a:ext cx="3286148" cy="4214818"/>
          </a:xfrm>
          <a:prstGeom prst="rect">
            <a:avLst/>
          </a:prstGeom>
          <a:noFill/>
          <a:ln>
            <a:noFill/>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1 Título"/>
          <p:cNvSpPr txBox="1">
            <a:spLocks/>
          </p:cNvSpPr>
          <p:nvPr/>
        </p:nvSpPr>
        <p:spPr bwMode="auto">
          <a:xfrm>
            <a:off x="250825" y="188913"/>
            <a:ext cx="8640763" cy="99377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altLang="es-ES" sz="3000" b="0" i="0" u="none" strike="noStrike" kern="1200" cap="none" spc="0" normalizeH="0" baseline="0" noProof="0" dirty="0" smtClean="0">
                <a:ln>
                  <a:noFill/>
                </a:ln>
                <a:solidFill>
                  <a:schemeClr val="tx1"/>
                </a:solidFill>
                <a:effectLst/>
                <a:uLnTx/>
                <a:uFillTx/>
                <a:latin typeface="Berlin Sans FB" pitchFamily="34" charset="0"/>
                <a:ea typeface="+mj-ea"/>
                <a:cs typeface="Arial" pitchFamily="34" charset="0"/>
              </a:rPr>
              <a:t> </a:t>
            </a:r>
            <a:r>
              <a:rPr kumimoji="0" lang="es-ES" altLang="es-ES" sz="3000" b="0" i="0" u="none" strike="noStrike" kern="1200" cap="none" spc="0" normalizeH="0" baseline="0" noProof="0" dirty="0" smtClean="0">
                <a:ln>
                  <a:noFill/>
                </a:ln>
                <a:solidFill>
                  <a:schemeClr val="tx1"/>
                </a:solidFill>
                <a:effectLst/>
                <a:uLnTx/>
                <a:uFillTx/>
                <a:latin typeface="Berlin Sans FB" pitchFamily="34" charset="0"/>
                <a:ea typeface="+mj-ea"/>
                <a:cs typeface="+mj-cs"/>
              </a:rPr>
              <a:t>SISTEMAS DE AIRE ACONDICIONADO.</a:t>
            </a:r>
          </a:p>
        </p:txBody>
      </p:sp>
      <p:sp>
        <p:nvSpPr>
          <p:cNvPr id="8" name="3 Rectángulo"/>
          <p:cNvSpPr>
            <a:spLocks noChangeArrowheads="1"/>
          </p:cNvSpPr>
          <p:nvPr/>
        </p:nvSpPr>
        <p:spPr bwMode="auto">
          <a:xfrm>
            <a:off x="0" y="981075"/>
            <a:ext cx="8964613" cy="1015663"/>
          </a:xfrm>
          <a:prstGeom prst="rect">
            <a:avLst/>
          </a:prstGeom>
          <a:noFill/>
          <a:ln w="9525">
            <a:noFill/>
            <a:miter lim="800000"/>
            <a:headEnd/>
            <a:tailEnd/>
          </a:ln>
        </p:spPr>
        <p:txBody>
          <a:bodyPr>
            <a:spAutoFit/>
          </a:bodyPr>
          <a:lstStyle/>
          <a:p>
            <a:pPr lvl="1"/>
            <a:r>
              <a:rPr lang="es-ES" sz="3000" dirty="0" smtClean="0">
                <a:solidFill>
                  <a:srgbClr val="0000CC"/>
                </a:solidFill>
                <a:latin typeface="Berlin Sans FB" pitchFamily="34" charset="0"/>
              </a:rPr>
              <a:t>Funcionamiento y principales diferencias entre los distintos sistemas.</a:t>
            </a:r>
            <a:endParaRPr lang="es-ES" altLang="es-ES" sz="3000" i="1" dirty="0">
              <a:solidFill>
                <a:srgbClr val="0000CC"/>
              </a:solidFill>
              <a:latin typeface="Berlin Sans FB" pitchFamily="34" charset="0"/>
            </a:endParaRPr>
          </a:p>
        </p:txBody>
      </p:sp>
      <p:sp>
        <p:nvSpPr>
          <p:cNvPr id="5" name="4 Rectángulo"/>
          <p:cNvSpPr/>
          <p:nvPr/>
        </p:nvSpPr>
        <p:spPr>
          <a:xfrm>
            <a:off x="0" y="2071679"/>
            <a:ext cx="9001156" cy="1015663"/>
          </a:xfrm>
          <a:prstGeom prst="rect">
            <a:avLst/>
          </a:prstGeom>
        </p:spPr>
        <p:txBody>
          <a:bodyPr wrap="square">
            <a:spAutoFit/>
          </a:bodyPr>
          <a:lstStyle/>
          <a:p>
            <a:pPr marL="925200" indent="-457200" algn="just">
              <a:spcAft>
                <a:spcPts val="1200"/>
              </a:spcAft>
              <a:buFont typeface="Wingdings" pitchFamily="2" charset="2"/>
              <a:buChar char="v"/>
            </a:pPr>
            <a:r>
              <a:rPr lang="es-ES" sz="3000" dirty="0" smtClean="0">
                <a:latin typeface="Berlin Sans FB" pitchFamily="34" charset="0"/>
              </a:rPr>
              <a:t>Válvula </a:t>
            </a:r>
            <a:r>
              <a:rPr lang="es-ES" sz="3000" dirty="0">
                <a:latin typeface="Berlin Sans FB" pitchFamily="34" charset="0"/>
              </a:rPr>
              <a:t>de expansión </a:t>
            </a:r>
            <a:r>
              <a:rPr lang="es-ES" sz="3000" dirty="0" smtClean="0">
                <a:latin typeface="Berlin Sans FB" pitchFamily="34" charset="0"/>
              </a:rPr>
              <a:t>se sustituye por </a:t>
            </a:r>
            <a:r>
              <a:rPr lang="es-ES" sz="3000" dirty="0">
                <a:latin typeface="Berlin Sans FB" pitchFamily="34" charset="0"/>
              </a:rPr>
              <a:t>un tubo de orificio fijo o estrangulador.</a:t>
            </a:r>
          </a:p>
        </p:txBody>
      </p:sp>
      <p:pic>
        <p:nvPicPr>
          <p:cNvPr id="6" name="5 Imagen"/>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1857356" y="3429000"/>
            <a:ext cx="5643602" cy="3143272"/>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285728"/>
            <a:ext cx="8929718" cy="1643074"/>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1">
              <a:spcBef>
                <a:spcPct val="0"/>
              </a:spcBef>
            </a:pPr>
            <a:endParaRPr lang="es-ES" altLang="es-ES" sz="3200" dirty="0" smtClean="0">
              <a:latin typeface="Berlin Sans FB" pitchFamily="34" charset="0"/>
            </a:endParaRPr>
          </a:p>
          <a:p>
            <a:pPr lvl="1" algn="just">
              <a:spcBef>
                <a:spcPct val="0"/>
              </a:spcBef>
            </a:pPr>
            <a:r>
              <a:rPr lang="es-ES" altLang="es-ES" sz="3200" dirty="0" smtClean="0">
                <a:latin typeface="Berlin Sans FB" pitchFamily="34" charset="0"/>
              </a:rPr>
              <a:t>R.D. 115/2017, de 17 de febrero. Comercialización, manipulación de GF. Equipos basados en GF. Certificación de profesionales.</a:t>
            </a:r>
            <a:endParaRPr lang="es-ES" sz="3200" dirty="0" smtClean="0">
              <a:latin typeface="Berlin Sans FB" pitchFamily="34" charset="0"/>
            </a:endParaRPr>
          </a:p>
          <a:p>
            <a:pPr lvl="1">
              <a:spcBef>
                <a:spcPct val="0"/>
              </a:spcBef>
            </a:pPr>
            <a:r>
              <a:rPr lang="es-ES" altLang="es-ES" sz="3200" dirty="0" smtClean="0">
                <a:latin typeface="Berlin Sans FB" pitchFamily="34" charset="0"/>
              </a:rPr>
              <a:t> </a:t>
            </a:r>
            <a:endParaRPr kumimoji="0" lang="es-ES" altLang="es-ES" sz="3200" b="0" i="0" u="none" strike="noStrike" kern="1200" cap="none" spc="0" normalizeH="0" baseline="0" noProof="0" dirty="0" smtClean="0">
              <a:ln>
                <a:noFill/>
              </a:ln>
              <a:effectLst/>
              <a:uLnTx/>
              <a:uFillTx/>
              <a:latin typeface="Berlin Sans FB" pitchFamily="34" charset="0"/>
              <a:ea typeface="+mj-ea"/>
              <a:cs typeface="+mj-cs"/>
            </a:endParaRPr>
          </a:p>
        </p:txBody>
      </p:sp>
      <p:sp>
        <p:nvSpPr>
          <p:cNvPr id="3" name="2 Rectángulo"/>
          <p:cNvSpPr/>
          <p:nvPr/>
        </p:nvSpPr>
        <p:spPr>
          <a:xfrm>
            <a:off x="357158" y="2000240"/>
            <a:ext cx="8429684" cy="1015663"/>
          </a:xfrm>
          <a:prstGeom prst="rect">
            <a:avLst/>
          </a:prstGeom>
        </p:spPr>
        <p:txBody>
          <a:bodyPr wrap="square">
            <a:spAutoFit/>
          </a:bodyPr>
          <a:lstStyle/>
          <a:p>
            <a:r>
              <a:rPr lang="es-ES" sz="3000" i="1" dirty="0" smtClean="0">
                <a:solidFill>
                  <a:srgbClr val="0000CC"/>
                </a:solidFill>
                <a:latin typeface="Berlin Sans FB" pitchFamily="34" charset="0"/>
              </a:rPr>
              <a:t>Normas europeas que regulan actualmente esta  materia son:</a:t>
            </a:r>
            <a:endParaRPr lang="es-ES" sz="3000" i="1" dirty="0">
              <a:solidFill>
                <a:srgbClr val="0000CC"/>
              </a:solidFill>
              <a:latin typeface="Berlin Sans FB" pitchFamily="34" charset="0"/>
            </a:endParaRPr>
          </a:p>
        </p:txBody>
      </p:sp>
      <p:sp>
        <p:nvSpPr>
          <p:cNvPr id="87041" name="Rectangle 1"/>
          <p:cNvSpPr>
            <a:spLocks noChangeArrowheads="1"/>
          </p:cNvSpPr>
          <p:nvPr/>
        </p:nvSpPr>
        <p:spPr bwMode="auto">
          <a:xfrm>
            <a:off x="285720" y="3214686"/>
            <a:ext cx="8643998"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s-ES" sz="3000" i="1" u="none" strike="noStrike" cap="none" normalizeH="0" baseline="0" dirty="0" smtClean="0">
                <a:ln>
                  <a:noFill/>
                </a:ln>
                <a:solidFill>
                  <a:srgbClr val="0000CC"/>
                </a:solidFill>
                <a:effectLst/>
                <a:latin typeface="Berlin Sans FB" pitchFamily="34" charset="0"/>
                <a:ea typeface="Calibri" pitchFamily="34" charset="0"/>
                <a:cs typeface="Times New Roman" pitchFamily="18" charset="0"/>
              </a:rPr>
              <a:t>Reglamento 1005/2009</a:t>
            </a:r>
            <a:r>
              <a:rPr kumimoji="0" lang="es-ES" sz="30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 sobre las sustancias que agotan la capa de ozono (CFC – </a:t>
            </a:r>
            <a:r>
              <a:rPr kumimoji="0" lang="es-ES" sz="3000" b="0" i="0" u="none" strike="noStrike" cap="none" normalizeH="0" baseline="0" dirty="0" err="1" smtClean="0">
                <a:ln>
                  <a:noFill/>
                </a:ln>
                <a:solidFill>
                  <a:schemeClr val="tx1"/>
                </a:solidFill>
                <a:effectLst/>
                <a:latin typeface="Berlin Sans FB" pitchFamily="34" charset="0"/>
                <a:ea typeface="Calibri" pitchFamily="34" charset="0"/>
                <a:cs typeface="Times New Roman" pitchFamily="18" charset="0"/>
              </a:rPr>
              <a:t>Clorofluorocarburos</a:t>
            </a:r>
            <a:r>
              <a:rPr kumimoji="0" lang="es-ES" sz="30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 y HCFC – </a:t>
            </a:r>
            <a:r>
              <a:rPr kumimoji="0" lang="es-ES" sz="3000" b="0" i="0" u="none" strike="noStrike" cap="none" normalizeH="0" baseline="0" dirty="0" err="1" smtClean="0">
                <a:ln>
                  <a:noFill/>
                </a:ln>
                <a:solidFill>
                  <a:schemeClr val="tx1"/>
                </a:solidFill>
                <a:effectLst/>
                <a:latin typeface="Berlin Sans FB" pitchFamily="34" charset="0"/>
                <a:ea typeface="Calibri" pitchFamily="34" charset="0"/>
                <a:cs typeface="Times New Roman" pitchFamily="18" charset="0"/>
              </a:rPr>
              <a:t>Hidroclorofluorocarburos</a:t>
            </a:r>
            <a:r>
              <a:rPr kumimoji="0" lang="es-ES" sz="30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a:t>
            </a:r>
          </a:p>
          <a:p>
            <a:pPr marL="0" marR="0" lvl="0" indent="0" algn="just" defTabSz="914400" rtl="0" eaLnBrk="1" fontAlgn="base" latinLnBrk="0" hangingPunct="1">
              <a:lnSpc>
                <a:spcPct val="100000"/>
              </a:lnSpc>
              <a:spcBef>
                <a:spcPct val="0"/>
              </a:spcBef>
              <a:spcAft>
                <a:spcPct val="0"/>
              </a:spcAft>
              <a:buClrTx/>
              <a:buSzTx/>
              <a:tabLst/>
            </a:pPr>
            <a:endParaRPr kumimoji="0" lang="es-ES" sz="3000" b="0" i="0" u="none" strike="noStrike" cap="none" normalizeH="0" baseline="0" dirty="0" smtClean="0">
              <a:ln>
                <a:noFill/>
              </a:ln>
              <a:solidFill>
                <a:schemeClr val="tx1"/>
              </a:solidFill>
              <a:effectLst/>
              <a:latin typeface="Berlin Sans FB"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s-ES" sz="3000" i="1" u="none" strike="noStrike" cap="none" normalizeH="0" baseline="0" dirty="0" smtClean="0">
                <a:ln>
                  <a:noFill/>
                </a:ln>
                <a:solidFill>
                  <a:srgbClr val="0000CC"/>
                </a:solidFill>
                <a:effectLst/>
                <a:latin typeface="Berlin Sans FB" pitchFamily="34" charset="0"/>
                <a:ea typeface="Calibri" pitchFamily="34" charset="0"/>
                <a:cs typeface="Times New Roman" pitchFamily="18" charset="0"/>
              </a:rPr>
              <a:t>Reglamento 517/2014, </a:t>
            </a:r>
            <a:r>
              <a:rPr kumimoji="0" lang="es-ES" sz="30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sobre los gases </a:t>
            </a:r>
            <a:r>
              <a:rPr kumimoji="0" lang="es-ES" sz="3000" b="0" i="0" u="none" strike="noStrike" cap="none" normalizeH="0" baseline="0" dirty="0" err="1" smtClean="0">
                <a:ln>
                  <a:noFill/>
                </a:ln>
                <a:solidFill>
                  <a:schemeClr val="tx1"/>
                </a:solidFill>
                <a:effectLst/>
                <a:latin typeface="Berlin Sans FB" pitchFamily="34" charset="0"/>
                <a:ea typeface="Calibri" pitchFamily="34" charset="0"/>
                <a:cs typeface="Times New Roman" pitchFamily="18" charset="0"/>
              </a:rPr>
              <a:t>fluorados</a:t>
            </a:r>
            <a:r>
              <a:rPr kumimoji="0" lang="es-ES" sz="30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 de efecto invernadero (HFC – </a:t>
            </a:r>
            <a:r>
              <a:rPr kumimoji="0" lang="es-ES" sz="3000" b="0" i="0" u="none" strike="noStrike" cap="none" normalizeH="0" baseline="0" dirty="0" err="1" smtClean="0">
                <a:ln>
                  <a:noFill/>
                </a:ln>
                <a:solidFill>
                  <a:schemeClr val="tx1"/>
                </a:solidFill>
                <a:effectLst/>
                <a:latin typeface="Berlin Sans FB" pitchFamily="34" charset="0"/>
                <a:ea typeface="Calibri" pitchFamily="34" charset="0"/>
                <a:cs typeface="Times New Roman" pitchFamily="18" charset="0"/>
              </a:rPr>
              <a:t>Hidrofluorocarburos</a:t>
            </a:r>
            <a:r>
              <a:rPr kumimoji="0" lang="es-ES" sz="30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 etc.), que deroga el Reglamento 842/2006.</a:t>
            </a:r>
            <a:endParaRPr kumimoji="0" lang="es-ES" sz="3000" b="0" i="0" u="none" strike="noStrike" cap="none" normalizeH="0" baseline="0" dirty="0" smtClean="0">
              <a:ln>
                <a:noFill/>
              </a:ln>
              <a:solidFill>
                <a:schemeClr val="tx1"/>
              </a:solidFill>
              <a:effectLst/>
              <a:latin typeface="Berlin Sans FB"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428605"/>
            <a:ext cx="9144000" cy="553998"/>
          </a:xfrm>
          <a:prstGeom prst="rect">
            <a:avLst/>
          </a:prstGeom>
        </p:spPr>
        <p:txBody>
          <a:bodyPr wrap="square">
            <a:spAutoFit/>
          </a:bodyPr>
          <a:lstStyle/>
          <a:p>
            <a:pPr lvl="1"/>
            <a:r>
              <a:rPr lang="es-ES" sz="3000" dirty="0" smtClean="0">
                <a:latin typeface="Berlin Sans FB" pitchFamily="34" charset="0"/>
              </a:rPr>
              <a:t>SENSOR DE PRESIÓN ELECTRÓNICO.</a:t>
            </a:r>
            <a:endParaRPr lang="es-ES" sz="3000" dirty="0">
              <a:latin typeface="Berlin Sans FB" pitchFamily="34" charset="0"/>
            </a:endParaRPr>
          </a:p>
        </p:txBody>
      </p:sp>
      <p:sp>
        <p:nvSpPr>
          <p:cNvPr id="6145" name="Rectangle 1"/>
          <p:cNvSpPr>
            <a:spLocks noChangeArrowheads="1"/>
          </p:cNvSpPr>
          <p:nvPr/>
        </p:nvSpPr>
        <p:spPr bwMode="auto">
          <a:xfrm>
            <a:off x="0" y="1500174"/>
            <a:ext cx="6572264"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fontAlgn="base">
              <a:spcBef>
                <a:spcPct val="0"/>
              </a:spcBef>
              <a:spcAft>
                <a:spcPct val="0"/>
              </a:spcAft>
            </a:pPr>
            <a:r>
              <a:rPr kumimoji="0" lang="es-ES" sz="30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Algunos sistemas sustituyen el </a:t>
            </a:r>
            <a:r>
              <a:rPr kumimoji="0" lang="es-ES" sz="3000" i="1" u="none" strike="noStrike" cap="none" normalizeH="0" baseline="0" dirty="0" err="1" smtClean="0">
                <a:ln>
                  <a:noFill/>
                </a:ln>
                <a:solidFill>
                  <a:srgbClr val="0000CC"/>
                </a:solidFill>
                <a:effectLst/>
                <a:latin typeface="Berlin Sans FB" pitchFamily="34" charset="0"/>
                <a:ea typeface="Calibri" pitchFamily="34" charset="0"/>
                <a:cs typeface="Times New Roman" pitchFamily="18" charset="0"/>
              </a:rPr>
              <a:t>presostato</a:t>
            </a:r>
            <a:r>
              <a:rPr kumimoji="0" lang="es-ES" sz="3000" i="1" u="none" strike="noStrike" cap="none" normalizeH="0" baseline="0" dirty="0" smtClean="0">
                <a:ln>
                  <a:noFill/>
                </a:ln>
                <a:solidFill>
                  <a:srgbClr val="0000CC"/>
                </a:solidFill>
                <a:effectLst/>
                <a:latin typeface="Berlin Sans FB" pitchFamily="34" charset="0"/>
                <a:ea typeface="Calibri" pitchFamily="34" charset="0"/>
                <a:cs typeface="Times New Roman" pitchFamily="18" charset="0"/>
              </a:rPr>
              <a:t> mecánico de contactos</a:t>
            </a:r>
            <a:r>
              <a:rPr kumimoji="0" lang="es-ES" sz="30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 por un </a:t>
            </a:r>
            <a:r>
              <a:rPr kumimoji="0" lang="es-ES" sz="3000" b="0" i="1" u="none" strike="noStrike" cap="none" normalizeH="0" baseline="0" dirty="0" smtClean="0">
                <a:ln>
                  <a:noFill/>
                </a:ln>
                <a:solidFill>
                  <a:srgbClr val="0000CC"/>
                </a:solidFill>
                <a:effectLst/>
                <a:latin typeface="Berlin Sans FB" pitchFamily="34" charset="0"/>
                <a:ea typeface="Calibri" pitchFamily="34" charset="0"/>
                <a:cs typeface="Times New Roman" pitchFamily="18" charset="0"/>
              </a:rPr>
              <a:t>sensor de alta presión </a:t>
            </a:r>
            <a:r>
              <a:rPr kumimoji="0" lang="es-ES" sz="30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que detecta cualquier valor de presión en el circuito y la transforma en una señal eléctrica. </a:t>
            </a:r>
            <a:r>
              <a:rPr lang="es-ES" sz="3000" dirty="0">
                <a:latin typeface="Berlin Sans FB" pitchFamily="34" charset="0"/>
                <a:ea typeface="Calibri" pitchFamily="34" charset="0"/>
                <a:cs typeface="Times New Roman" pitchFamily="18" charset="0"/>
              </a:rPr>
              <a:t>L</a:t>
            </a:r>
            <a:r>
              <a:rPr kumimoji="0" lang="es-ES" sz="30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a U.C</a:t>
            </a:r>
            <a:r>
              <a:rPr kumimoji="0" lang="es-ES" sz="30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a:t>
            </a:r>
            <a:r>
              <a:rPr kumimoji="0" lang="es-ES" sz="30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utiliza esta señal para controlar la velocidad del ventilador y para activar embrague del compresor.</a:t>
            </a:r>
            <a:endParaRPr kumimoji="0" lang="es-ES" sz="3000" b="0" i="0" u="none" strike="noStrike" cap="none" normalizeH="0" baseline="0" dirty="0" smtClean="0">
              <a:ln>
                <a:noFill/>
              </a:ln>
              <a:solidFill>
                <a:schemeClr val="tx1"/>
              </a:solidFill>
              <a:effectLst/>
              <a:latin typeface="Berlin Sans FB" pitchFamily="34" charset="0"/>
              <a:cs typeface="Arial" pitchFamily="34" charset="0"/>
            </a:endParaRPr>
          </a:p>
        </p:txBody>
      </p:sp>
      <p:pic>
        <p:nvPicPr>
          <p:cNvPr id="5" name="4 Imagen"/>
          <p:cNvPicPr/>
          <p:nvPr/>
        </p:nvPicPr>
        <p:blipFill>
          <a:blip r:embed="rId2"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6786578" y="1857364"/>
            <a:ext cx="1928826" cy="3786214"/>
          </a:xfrm>
          <a:prstGeom prst="rect">
            <a:avLst/>
          </a:prstGeom>
          <a:noFill/>
          <a:ln>
            <a:noFill/>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428605"/>
            <a:ext cx="9144000" cy="553998"/>
          </a:xfrm>
          <a:prstGeom prst="rect">
            <a:avLst/>
          </a:prstGeom>
        </p:spPr>
        <p:txBody>
          <a:bodyPr wrap="square">
            <a:spAutoFit/>
          </a:bodyPr>
          <a:lstStyle/>
          <a:p>
            <a:pPr lvl="1"/>
            <a:r>
              <a:rPr lang="es-ES" sz="3000" dirty="0" smtClean="0">
                <a:latin typeface="Berlin Sans FB" pitchFamily="34" charset="0"/>
              </a:rPr>
              <a:t>SENSOR DE PRESIÓN ELECTRÓNICO.</a:t>
            </a:r>
            <a:endParaRPr lang="es-ES" sz="3000" dirty="0">
              <a:latin typeface="Berlin Sans FB" pitchFamily="34" charset="0"/>
            </a:endParaRPr>
          </a:p>
        </p:txBody>
      </p:sp>
      <p:sp>
        <p:nvSpPr>
          <p:cNvPr id="6" name="5 Rectángulo"/>
          <p:cNvSpPr/>
          <p:nvPr/>
        </p:nvSpPr>
        <p:spPr>
          <a:xfrm>
            <a:off x="0" y="1000108"/>
            <a:ext cx="5040162" cy="553998"/>
          </a:xfrm>
          <a:prstGeom prst="rect">
            <a:avLst/>
          </a:prstGeom>
        </p:spPr>
        <p:txBody>
          <a:bodyPr wrap="none">
            <a:spAutoFit/>
          </a:bodyPr>
          <a:lstStyle/>
          <a:p>
            <a:pPr lvl="1"/>
            <a:r>
              <a:rPr lang="es-ES" sz="3000" i="1" dirty="0">
                <a:solidFill>
                  <a:srgbClr val="0000CC"/>
                </a:solidFill>
                <a:latin typeface="Berlin Sans FB" pitchFamily="34" charset="0"/>
              </a:rPr>
              <a:t>Funcionamiento del </a:t>
            </a:r>
            <a:r>
              <a:rPr lang="es-ES" sz="3000" i="1" dirty="0" smtClean="0">
                <a:solidFill>
                  <a:srgbClr val="0000CC"/>
                </a:solidFill>
                <a:latin typeface="Berlin Sans FB" pitchFamily="34" charset="0"/>
              </a:rPr>
              <a:t>sensor.</a:t>
            </a:r>
            <a:endParaRPr lang="es-ES" sz="3000" i="1" dirty="0">
              <a:solidFill>
                <a:srgbClr val="0000CC"/>
              </a:solidFill>
              <a:latin typeface="Berlin Sans FB" pitchFamily="34" charset="0"/>
            </a:endParaRPr>
          </a:p>
        </p:txBody>
      </p:sp>
      <p:sp>
        <p:nvSpPr>
          <p:cNvPr id="39937" name="Rectangle 1"/>
          <p:cNvSpPr>
            <a:spLocks noChangeArrowheads="1"/>
          </p:cNvSpPr>
          <p:nvPr/>
        </p:nvSpPr>
        <p:spPr bwMode="auto">
          <a:xfrm>
            <a:off x="0" y="1571612"/>
            <a:ext cx="885828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fontAlgn="base">
              <a:spcBef>
                <a:spcPct val="0"/>
              </a:spcBef>
              <a:spcAft>
                <a:spcPct val="0"/>
              </a:spcAft>
            </a:pPr>
            <a:r>
              <a:rPr kumimoji="0" lang="es-ES" sz="30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Su funcionamiento se basa en un microprocesador unido a un cristal de silicio que se deforma en mayor o menor medida al recibir la presión del fluido refrigerante.</a:t>
            </a:r>
            <a:endParaRPr kumimoji="0" lang="es-ES" sz="3000" b="0" i="0" u="none" strike="noStrike" cap="none" normalizeH="0" baseline="0" dirty="0" smtClean="0">
              <a:ln>
                <a:noFill/>
              </a:ln>
              <a:solidFill>
                <a:schemeClr val="tx1"/>
              </a:solidFill>
              <a:effectLst/>
              <a:latin typeface="Berlin Sans FB" pitchFamily="34" charset="0"/>
              <a:cs typeface="Arial" pitchFamily="34" charset="0"/>
            </a:endParaRPr>
          </a:p>
        </p:txBody>
      </p:sp>
      <p:sp>
        <p:nvSpPr>
          <p:cNvPr id="39938" name="Rectangle 2"/>
          <p:cNvSpPr>
            <a:spLocks noChangeArrowheads="1"/>
          </p:cNvSpPr>
          <p:nvPr/>
        </p:nvSpPr>
        <p:spPr bwMode="auto">
          <a:xfrm>
            <a:off x="0" y="3534013"/>
            <a:ext cx="8929718"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fontAlgn="base">
              <a:spcBef>
                <a:spcPct val="0"/>
              </a:spcBef>
              <a:spcAft>
                <a:spcPct val="0"/>
              </a:spcAft>
            </a:pPr>
            <a:r>
              <a:rPr kumimoji="0" lang="es-ES" sz="30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Las comprobaciones a realizar en este tipo de sensor son:</a:t>
            </a:r>
            <a:endParaRPr lang="es-ES" sz="3000" dirty="0">
              <a:latin typeface="Berlin Sans FB" pitchFamily="34" charset="0"/>
              <a:ea typeface="Calibri" pitchFamily="34" charset="0"/>
              <a:cs typeface="Arial" pitchFamily="34" charset="0"/>
            </a:endParaRPr>
          </a:p>
          <a:p>
            <a:pPr marL="925200" lvl="1" indent="-457200" algn="just" fontAlgn="base">
              <a:spcBef>
                <a:spcPct val="0"/>
              </a:spcBef>
              <a:spcAft>
                <a:spcPct val="0"/>
              </a:spcAft>
              <a:buFont typeface="Wingdings" pitchFamily="2" charset="2"/>
              <a:buChar char="v"/>
            </a:pPr>
            <a:r>
              <a:rPr kumimoji="0" lang="es-ES" sz="30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Tensión</a:t>
            </a:r>
            <a:r>
              <a:rPr kumimoji="0" lang="es-ES" sz="30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a:t>
            </a:r>
            <a:r>
              <a:rPr kumimoji="0" lang="es-ES" sz="30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de alimentación con el circuito funcionando.</a:t>
            </a:r>
          </a:p>
          <a:p>
            <a:pPr marL="925200" lvl="1" indent="-457200" algn="just" eaLnBrk="0" fontAlgn="base" hangingPunct="0">
              <a:spcBef>
                <a:spcPct val="0"/>
              </a:spcBef>
              <a:spcAft>
                <a:spcPct val="0"/>
              </a:spcAft>
              <a:buFont typeface="Wingdings" pitchFamily="2" charset="2"/>
              <a:buChar char="v"/>
            </a:pPr>
            <a:r>
              <a:rPr kumimoji="0" lang="es-ES" sz="30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Tensión de la señal de salida (0 - 5 V).</a:t>
            </a:r>
            <a:endParaRPr kumimoji="0" lang="es-ES" sz="3000" b="0" i="0" u="none" strike="noStrike" cap="none" normalizeH="0" baseline="0" dirty="0" smtClean="0">
              <a:ln>
                <a:noFill/>
              </a:ln>
              <a:solidFill>
                <a:schemeClr val="tx1"/>
              </a:solidFill>
              <a:effectLst/>
              <a:latin typeface="Berlin Sans FB" pitchFamily="34" charset="0"/>
              <a:cs typeface="Arial" pitchFamily="34" charset="0"/>
            </a:endParaRPr>
          </a:p>
          <a:p>
            <a:pPr marL="925200" lvl="1" indent="-457200" algn="just" eaLnBrk="0" fontAlgn="base" hangingPunct="0">
              <a:spcBef>
                <a:spcPct val="0"/>
              </a:spcBef>
              <a:spcAft>
                <a:spcPct val="0"/>
              </a:spcAft>
              <a:buFont typeface="Wingdings" pitchFamily="2" charset="2"/>
              <a:buChar char="v"/>
            </a:pPr>
            <a:r>
              <a:rPr kumimoji="0" lang="es-ES" sz="30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Visualizar con un osciloscopio la señal de anchura variable.</a:t>
            </a:r>
            <a:endParaRPr kumimoji="0" lang="es-ES" sz="3000" b="0" i="0" u="none" strike="noStrike" cap="none" normalizeH="0" baseline="0" dirty="0" smtClean="0">
              <a:ln>
                <a:noFill/>
              </a:ln>
              <a:solidFill>
                <a:schemeClr val="tx1"/>
              </a:solidFill>
              <a:effectLst/>
              <a:latin typeface="Berlin Sans FB" pitchFamily="34" charset="0"/>
              <a:cs typeface="Arial" pitchFamily="34" charset="0"/>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428605"/>
            <a:ext cx="9144000" cy="553998"/>
          </a:xfrm>
          <a:prstGeom prst="rect">
            <a:avLst/>
          </a:prstGeom>
        </p:spPr>
        <p:txBody>
          <a:bodyPr wrap="square">
            <a:spAutoFit/>
          </a:bodyPr>
          <a:lstStyle/>
          <a:p>
            <a:pPr lvl="1"/>
            <a:r>
              <a:rPr lang="es-ES" sz="3000" dirty="0" smtClean="0">
                <a:latin typeface="Berlin Sans FB" pitchFamily="34" charset="0"/>
              </a:rPr>
              <a:t>SENSOR DE PRESIÓN ELECTRÓNICO.</a:t>
            </a:r>
            <a:endParaRPr lang="es-ES" sz="3000" dirty="0">
              <a:latin typeface="Berlin Sans FB" pitchFamily="34" charset="0"/>
            </a:endParaRPr>
          </a:p>
        </p:txBody>
      </p:sp>
      <p:sp>
        <p:nvSpPr>
          <p:cNvPr id="3" name="2 Rectángulo"/>
          <p:cNvSpPr/>
          <p:nvPr/>
        </p:nvSpPr>
        <p:spPr>
          <a:xfrm>
            <a:off x="0" y="1000108"/>
            <a:ext cx="5638082" cy="553998"/>
          </a:xfrm>
          <a:prstGeom prst="rect">
            <a:avLst/>
          </a:prstGeom>
        </p:spPr>
        <p:txBody>
          <a:bodyPr wrap="none">
            <a:spAutoFit/>
          </a:bodyPr>
          <a:lstStyle/>
          <a:p>
            <a:pPr lvl="1"/>
            <a:r>
              <a:rPr lang="es-ES" sz="3000" i="1" dirty="0">
                <a:solidFill>
                  <a:srgbClr val="0000CC"/>
                </a:solidFill>
                <a:latin typeface="Berlin Sans FB" pitchFamily="34" charset="0"/>
              </a:rPr>
              <a:t>Funcionamiento del </a:t>
            </a:r>
            <a:r>
              <a:rPr lang="es-ES" sz="3000" i="1" dirty="0" smtClean="0">
                <a:solidFill>
                  <a:srgbClr val="0000CC"/>
                </a:solidFill>
                <a:latin typeface="Berlin Sans FB" pitchFamily="34" charset="0"/>
              </a:rPr>
              <a:t>transmisor.</a:t>
            </a:r>
            <a:endParaRPr lang="es-ES" sz="3000" i="1" dirty="0">
              <a:solidFill>
                <a:srgbClr val="0000CC"/>
              </a:solidFill>
              <a:latin typeface="Berlin Sans FB" pitchFamily="34" charset="0"/>
            </a:endParaRPr>
          </a:p>
        </p:txBody>
      </p:sp>
      <p:sp>
        <p:nvSpPr>
          <p:cNvPr id="4097" name="Rectangle 1"/>
          <p:cNvSpPr>
            <a:spLocks noChangeArrowheads="1"/>
          </p:cNvSpPr>
          <p:nvPr/>
        </p:nvSpPr>
        <p:spPr bwMode="auto">
          <a:xfrm>
            <a:off x="0" y="2071678"/>
            <a:ext cx="471487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fontAlgn="base">
              <a:spcBef>
                <a:spcPct val="0"/>
              </a:spcBef>
              <a:spcAft>
                <a:spcPct val="0"/>
              </a:spcAft>
            </a:pPr>
            <a:r>
              <a:rPr kumimoji="0" lang="es-ES" sz="30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La tensión de medición se transmite hacia un microprocesador, en el cual se transforma en una señal modulada en anchura de los impulsos (A = anchura del impulso; B = distancia de la señal).</a:t>
            </a:r>
            <a:endParaRPr kumimoji="0" lang="es-ES" sz="3000" b="0" i="0" u="none" strike="noStrike" cap="none" normalizeH="0" baseline="0" dirty="0" smtClean="0">
              <a:ln>
                <a:noFill/>
              </a:ln>
              <a:solidFill>
                <a:schemeClr val="tx1"/>
              </a:solidFill>
              <a:effectLst/>
              <a:latin typeface="Berlin Sans FB" pitchFamily="34" charset="0"/>
              <a:cs typeface="Arial" pitchFamily="34" charset="0"/>
            </a:endParaRPr>
          </a:p>
        </p:txBody>
      </p:sp>
      <p:pic>
        <p:nvPicPr>
          <p:cNvPr id="5" name="4 Imagen"/>
          <p:cNvPicPr/>
          <p:nvPr/>
        </p:nvPicPr>
        <p:blipFill>
          <a:blip r:embed="rId2" cstate="print"/>
          <a:srcRect r="10389"/>
          <a:stretch>
            <a:fillRect/>
          </a:stretch>
        </p:blipFill>
        <p:spPr bwMode="auto">
          <a:xfrm>
            <a:off x="5000628" y="2214554"/>
            <a:ext cx="3929058" cy="36514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428605"/>
            <a:ext cx="9144000" cy="553998"/>
          </a:xfrm>
          <a:prstGeom prst="rect">
            <a:avLst/>
          </a:prstGeom>
        </p:spPr>
        <p:txBody>
          <a:bodyPr wrap="square">
            <a:spAutoFit/>
          </a:bodyPr>
          <a:lstStyle/>
          <a:p>
            <a:pPr lvl="1"/>
            <a:r>
              <a:rPr lang="es-ES" sz="3000" dirty="0" smtClean="0">
                <a:latin typeface="Berlin Sans FB" pitchFamily="34" charset="0"/>
              </a:rPr>
              <a:t>SENSOR DE PRESIÓN ELECTRÓNICO.</a:t>
            </a:r>
            <a:endParaRPr lang="es-ES" sz="3000" dirty="0">
              <a:latin typeface="Berlin Sans FB" pitchFamily="34" charset="0"/>
            </a:endParaRPr>
          </a:p>
        </p:txBody>
      </p:sp>
      <p:sp>
        <p:nvSpPr>
          <p:cNvPr id="3" name="2 Rectángulo"/>
          <p:cNvSpPr/>
          <p:nvPr/>
        </p:nvSpPr>
        <p:spPr>
          <a:xfrm>
            <a:off x="0" y="1000108"/>
            <a:ext cx="5638082" cy="553998"/>
          </a:xfrm>
          <a:prstGeom prst="rect">
            <a:avLst/>
          </a:prstGeom>
        </p:spPr>
        <p:txBody>
          <a:bodyPr wrap="none">
            <a:spAutoFit/>
          </a:bodyPr>
          <a:lstStyle/>
          <a:p>
            <a:pPr lvl="1"/>
            <a:r>
              <a:rPr lang="es-ES" sz="3000" i="1" dirty="0">
                <a:solidFill>
                  <a:srgbClr val="0000CC"/>
                </a:solidFill>
                <a:latin typeface="Berlin Sans FB" pitchFamily="34" charset="0"/>
              </a:rPr>
              <a:t>Funcionamiento del </a:t>
            </a:r>
            <a:r>
              <a:rPr lang="es-ES" sz="3000" i="1" dirty="0" smtClean="0">
                <a:solidFill>
                  <a:srgbClr val="0000CC"/>
                </a:solidFill>
                <a:latin typeface="Berlin Sans FB" pitchFamily="34" charset="0"/>
              </a:rPr>
              <a:t>transmisor.</a:t>
            </a:r>
            <a:endParaRPr lang="es-ES" sz="3000" i="1" dirty="0">
              <a:solidFill>
                <a:srgbClr val="0000CC"/>
              </a:solidFill>
              <a:latin typeface="Berlin Sans FB" pitchFamily="34" charset="0"/>
            </a:endParaRPr>
          </a:p>
        </p:txBody>
      </p:sp>
      <p:sp>
        <p:nvSpPr>
          <p:cNvPr id="1025" name="Rectangle 1"/>
          <p:cNvSpPr>
            <a:spLocks noChangeArrowheads="1"/>
          </p:cNvSpPr>
          <p:nvPr/>
        </p:nvSpPr>
        <p:spPr bwMode="auto">
          <a:xfrm>
            <a:off x="0" y="1628800"/>
            <a:ext cx="8964488" cy="1944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fontAlgn="base">
              <a:spcBef>
                <a:spcPct val="0"/>
              </a:spcBef>
              <a:spcAft>
                <a:spcPct val="0"/>
              </a:spcAft>
            </a:pPr>
            <a:r>
              <a:rPr kumimoji="0" lang="es-ES" sz="3000" i="0" u="sng"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Presión baja</a:t>
            </a:r>
            <a:endParaRPr kumimoji="0" lang="es-ES" sz="3000" i="0" u="none" strike="noStrike" cap="none" normalizeH="0" baseline="0" dirty="0" smtClean="0">
              <a:ln>
                <a:noFill/>
              </a:ln>
              <a:solidFill>
                <a:schemeClr val="tx1"/>
              </a:solidFill>
              <a:effectLst/>
              <a:latin typeface="Berlin Sans FB" pitchFamily="34" charset="0"/>
              <a:cs typeface="Arial" pitchFamily="34" charset="0"/>
            </a:endParaRPr>
          </a:p>
          <a:p>
            <a:pPr lvl="1" algn="just" eaLnBrk="0" fontAlgn="base" hangingPunct="0">
              <a:spcBef>
                <a:spcPct val="0"/>
              </a:spcBef>
              <a:spcAft>
                <a:spcPct val="0"/>
              </a:spcAft>
            </a:pPr>
            <a:r>
              <a:rPr kumimoji="0" lang="es-ES" sz="30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El microprocesador del transmisor de alta presión transmite una reducida anchura de los impulsos al haber una presión baja.</a:t>
            </a:r>
            <a:endParaRPr kumimoji="0" lang="es-ES" sz="3000" b="0" i="0" u="none" strike="noStrike" cap="none" normalizeH="0" baseline="0" dirty="0" smtClean="0">
              <a:ln>
                <a:noFill/>
              </a:ln>
              <a:solidFill>
                <a:schemeClr val="tx1"/>
              </a:solidFill>
              <a:effectLst/>
              <a:latin typeface="Berlin Sans FB" pitchFamily="34" charset="0"/>
              <a:cs typeface="Arial" pitchFamily="34" charset="0"/>
            </a:endParaRPr>
          </a:p>
        </p:txBody>
      </p:sp>
      <p:pic>
        <p:nvPicPr>
          <p:cNvPr id="7" name="12 Imagen" descr="Dibujo1.jpg"/>
          <p:cNvPicPr/>
          <p:nvPr/>
        </p:nvPicPr>
        <p:blipFill>
          <a:blip r:embed="rId2" cstate="print"/>
          <a:stretch>
            <a:fillRect/>
          </a:stretch>
        </p:blipFill>
        <p:spPr>
          <a:xfrm>
            <a:off x="1547664" y="3789040"/>
            <a:ext cx="6480720" cy="3068960"/>
          </a:xfrm>
          <a:prstGeom prst="rect">
            <a:avLst/>
          </a:prstGeo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428605"/>
            <a:ext cx="9144000" cy="553998"/>
          </a:xfrm>
          <a:prstGeom prst="rect">
            <a:avLst/>
          </a:prstGeom>
        </p:spPr>
        <p:txBody>
          <a:bodyPr wrap="square">
            <a:spAutoFit/>
          </a:bodyPr>
          <a:lstStyle/>
          <a:p>
            <a:pPr lvl="1"/>
            <a:r>
              <a:rPr lang="es-ES" sz="3000" dirty="0" smtClean="0">
                <a:latin typeface="Berlin Sans FB" pitchFamily="34" charset="0"/>
              </a:rPr>
              <a:t>SENSOR DE PRESIÓN ELECTRÓNICO.</a:t>
            </a:r>
            <a:endParaRPr lang="es-ES" sz="3000" dirty="0">
              <a:latin typeface="Berlin Sans FB" pitchFamily="34" charset="0"/>
            </a:endParaRPr>
          </a:p>
        </p:txBody>
      </p:sp>
      <p:sp>
        <p:nvSpPr>
          <p:cNvPr id="3" name="2 Rectángulo"/>
          <p:cNvSpPr/>
          <p:nvPr/>
        </p:nvSpPr>
        <p:spPr>
          <a:xfrm>
            <a:off x="0" y="1000108"/>
            <a:ext cx="5638082" cy="553998"/>
          </a:xfrm>
          <a:prstGeom prst="rect">
            <a:avLst/>
          </a:prstGeom>
        </p:spPr>
        <p:txBody>
          <a:bodyPr wrap="none">
            <a:spAutoFit/>
          </a:bodyPr>
          <a:lstStyle/>
          <a:p>
            <a:pPr lvl="1"/>
            <a:r>
              <a:rPr lang="es-ES" sz="3000" i="1" dirty="0">
                <a:solidFill>
                  <a:srgbClr val="0000CC"/>
                </a:solidFill>
                <a:latin typeface="Berlin Sans FB" pitchFamily="34" charset="0"/>
              </a:rPr>
              <a:t>Funcionamiento del </a:t>
            </a:r>
            <a:r>
              <a:rPr lang="es-ES" sz="3000" i="1" dirty="0" smtClean="0">
                <a:solidFill>
                  <a:srgbClr val="0000CC"/>
                </a:solidFill>
                <a:latin typeface="Berlin Sans FB" pitchFamily="34" charset="0"/>
              </a:rPr>
              <a:t>transmisor.</a:t>
            </a:r>
            <a:endParaRPr lang="es-ES" sz="3000" i="1" dirty="0">
              <a:solidFill>
                <a:srgbClr val="0000CC"/>
              </a:solidFill>
              <a:latin typeface="Berlin Sans FB" pitchFamily="34" charset="0"/>
            </a:endParaRPr>
          </a:p>
        </p:txBody>
      </p:sp>
      <p:sp>
        <p:nvSpPr>
          <p:cNvPr id="1025" name="Rectangle 1"/>
          <p:cNvSpPr>
            <a:spLocks noChangeArrowheads="1"/>
          </p:cNvSpPr>
          <p:nvPr/>
        </p:nvSpPr>
        <p:spPr bwMode="auto">
          <a:xfrm>
            <a:off x="0" y="1700808"/>
            <a:ext cx="8964488"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a:r>
              <a:rPr lang="es-ES" sz="3000" dirty="0" smtClean="0">
                <a:latin typeface="Berlin Sans FB" pitchFamily="34" charset="0"/>
              </a:rPr>
              <a:t>La presión del agente frigorífico se aplica contra un cristal de silicio. Según la intensidad de la presión, el cristal se “deforma“ en una mayor o menor medida.</a:t>
            </a:r>
          </a:p>
          <a:p>
            <a:pPr lvl="1" algn="just"/>
            <a:r>
              <a:rPr lang="es-ES" sz="3000" dirty="0" smtClean="0">
                <a:latin typeface="Berlin Sans FB" pitchFamily="34" charset="0"/>
              </a:rPr>
              <a:t>El cristal de silicio está integrado en el sensor, conjuntamente con un microprocesador, y se alimenta con tensión.</a:t>
            </a:r>
          </a:p>
          <a:p>
            <a:pPr lvl="1" algn="just"/>
            <a:r>
              <a:rPr lang="es-ES" sz="3000" dirty="0" smtClean="0">
                <a:latin typeface="Berlin Sans FB" pitchFamily="34" charset="0"/>
              </a:rPr>
              <a:t>El cristal de silicio tiene la propiedad de modificar su resistencia eléctrica en función de su deformación. Según sea el desarrollo de la presión, varía correspondientemente también una tensión.</a:t>
            </a:r>
            <a:endParaRPr lang="es-ES" sz="3000" dirty="0">
              <a:latin typeface="Berlin Sans FB"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428605"/>
            <a:ext cx="9144000" cy="553998"/>
          </a:xfrm>
          <a:prstGeom prst="rect">
            <a:avLst/>
          </a:prstGeom>
        </p:spPr>
        <p:txBody>
          <a:bodyPr wrap="square">
            <a:spAutoFit/>
          </a:bodyPr>
          <a:lstStyle/>
          <a:p>
            <a:pPr lvl="1"/>
            <a:r>
              <a:rPr lang="es-ES" sz="3000" dirty="0" smtClean="0">
                <a:latin typeface="Berlin Sans FB" pitchFamily="34" charset="0"/>
              </a:rPr>
              <a:t>SENSOR DE PRESIÓN ELECTRÓNICO.</a:t>
            </a:r>
            <a:endParaRPr lang="es-ES" sz="3000" dirty="0">
              <a:latin typeface="Berlin Sans FB" pitchFamily="34" charset="0"/>
            </a:endParaRPr>
          </a:p>
        </p:txBody>
      </p:sp>
      <p:sp>
        <p:nvSpPr>
          <p:cNvPr id="3" name="2 Rectángulo"/>
          <p:cNvSpPr/>
          <p:nvPr/>
        </p:nvSpPr>
        <p:spPr>
          <a:xfrm>
            <a:off x="0" y="1000108"/>
            <a:ext cx="5638082" cy="553998"/>
          </a:xfrm>
          <a:prstGeom prst="rect">
            <a:avLst/>
          </a:prstGeom>
        </p:spPr>
        <p:txBody>
          <a:bodyPr wrap="none">
            <a:spAutoFit/>
          </a:bodyPr>
          <a:lstStyle/>
          <a:p>
            <a:pPr lvl="1"/>
            <a:r>
              <a:rPr lang="es-ES" sz="3000" i="1" dirty="0">
                <a:solidFill>
                  <a:srgbClr val="0000CC"/>
                </a:solidFill>
                <a:latin typeface="Berlin Sans FB" pitchFamily="34" charset="0"/>
              </a:rPr>
              <a:t>Funcionamiento del </a:t>
            </a:r>
            <a:r>
              <a:rPr lang="es-ES" sz="3000" i="1" dirty="0" smtClean="0">
                <a:solidFill>
                  <a:srgbClr val="0000CC"/>
                </a:solidFill>
                <a:latin typeface="Berlin Sans FB" pitchFamily="34" charset="0"/>
              </a:rPr>
              <a:t>transmisor.</a:t>
            </a:r>
            <a:endParaRPr lang="es-ES" sz="3000" i="1" dirty="0">
              <a:solidFill>
                <a:srgbClr val="0000CC"/>
              </a:solidFill>
              <a:latin typeface="Berlin Sans FB" pitchFamily="34" charset="0"/>
            </a:endParaRPr>
          </a:p>
        </p:txBody>
      </p:sp>
      <p:sp>
        <p:nvSpPr>
          <p:cNvPr id="1025" name="Rectangle 1"/>
          <p:cNvSpPr>
            <a:spLocks noChangeArrowheads="1"/>
          </p:cNvSpPr>
          <p:nvPr/>
        </p:nvSpPr>
        <p:spPr bwMode="auto">
          <a:xfrm>
            <a:off x="0" y="1628800"/>
            <a:ext cx="8964488"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fontAlgn="base">
              <a:spcBef>
                <a:spcPct val="0"/>
              </a:spcBef>
              <a:spcAft>
                <a:spcPct val="0"/>
              </a:spcAft>
            </a:pPr>
            <a:r>
              <a:rPr kumimoji="0" lang="es-ES" sz="3000" i="0" u="sng"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Presión alta</a:t>
            </a:r>
            <a:endParaRPr kumimoji="0" lang="es-ES" sz="3000" i="0" u="none" strike="noStrike" cap="none" normalizeH="0" baseline="0" dirty="0" smtClean="0">
              <a:ln>
                <a:noFill/>
              </a:ln>
              <a:solidFill>
                <a:schemeClr val="tx1"/>
              </a:solidFill>
              <a:effectLst/>
              <a:latin typeface="Berlin Sans FB" pitchFamily="34" charset="0"/>
              <a:cs typeface="Arial" pitchFamily="34" charset="0"/>
            </a:endParaRPr>
          </a:p>
        </p:txBody>
      </p:sp>
      <p:pic>
        <p:nvPicPr>
          <p:cNvPr id="8" name="7 Imagen"/>
          <p:cNvPicPr/>
          <p:nvPr/>
        </p:nvPicPr>
        <p:blipFill>
          <a:blip r:embed="rId2" cstate="print"/>
          <a:srcRect b="5530"/>
          <a:stretch>
            <a:fillRect/>
          </a:stretch>
        </p:blipFill>
        <p:spPr bwMode="auto">
          <a:xfrm>
            <a:off x="1871980" y="2452802"/>
            <a:ext cx="5724356" cy="306443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428605"/>
            <a:ext cx="9144000" cy="553998"/>
          </a:xfrm>
          <a:prstGeom prst="rect">
            <a:avLst/>
          </a:prstGeom>
        </p:spPr>
        <p:txBody>
          <a:bodyPr wrap="square">
            <a:spAutoFit/>
          </a:bodyPr>
          <a:lstStyle/>
          <a:p>
            <a:pPr lvl="1"/>
            <a:r>
              <a:rPr lang="es-ES" sz="3000" dirty="0" smtClean="0">
                <a:latin typeface="Berlin Sans FB" pitchFamily="34" charset="0"/>
              </a:rPr>
              <a:t>SENSOR DE PRESIÓN ELECTRÓNICO.</a:t>
            </a:r>
            <a:endParaRPr lang="es-ES" sz="3000" dirty="0">
              <a:latin typeface="Berlin Sans FB" pitchFamily="34" charset="0"/>
            </a:endParaRPr>
          </a:p>
        </p:txBody>
      </p:sp>
      <p:sp>
        <p:nvSpPr>
          <p:cNvPr id="3" name="2 Rectángulo"/>
          <p:cNvSpPr/>
          <p:nvPr/>
        </p:nvSpPr>
        <p:spPr>
          <a:xfrm>
            <a:off x="0" y="1000108"/>
            <a:ext cx="5107488" cy="553998"/>
          </a:xfrm>
          <a:prstGeom prst="rect">
            <a:avLst/>
          </a:prstGeom>
        </p:spPr>
        <p:txBody>
          <a:bodyPr wrap="none">
            <a:spAutoFit/>
          </a:bodyPr>
          <a:lstStyle/>
          <a:p>
            <a:pPr lvl="1"/>
            <a:r>
              <a:rPr lang="es-ES" sz="3000" i="1" dirty="0">
                <a:solidFill>
                  <a:srgbClr val="0000CC"/>
                </a:solidFill>
                <a:latin typeface="Berlin Sans FB" pitchFamily="34" charset="0"/>
              </a:rPr>
              <a:t>Test del sensor presión PWM</a:t>
            </a:r>
          </a:p>
        </p:txBody>
      </p:sp>
      <p:sp>
        <p:nvSpPr>
          <p:cNvPr id="3073" name="Rectangle 1"/>
          <p:cNvSpPr>
            <a:spLocks noChangeArrowheads="1"/>
          </p:cNvSpPr>
          <p:nvPr/>
        </p:nvSpPr>
        <p:spPr bwMode="auto">
          <a:xfrm>
            <a:off x="0" y="1628800"/>
            <a:ext cx="8784976" cy="14773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fontAlgn="base">
              <a:spcBef>
                <a:spcPct val="0"/>
              </a:spcBef>
              <a:spcAft>
                <a:spcPct val="0"/>
              </a:spcAft>
            </a:pPr>
            <a:r>
              <a:rPr kumimoji="0" lang="es-ES" sz="3000" b="0" i="0" u="none" strike="noStrike" cap="none" normalizeH="0" baseline="0" dirty="0" smtClean="0">
                <a:ln>
                  <a:noFill/>
                </a:ln>
                <a:solidFill>
                  <a:srgbClr val="000000"/>
                </a:solidFill>
                <a:effectLst/>
                <a:latin typeface="Berlin Sans FB" pitchFamily="34" charset="0"/>
                <a:ea typeface="Calibri" pitchFamily="34" charset="0"/>
                <a:cs typeface="Century Gothic" pitchFamily="34" charset="0"/>
              </a:rPr>
              <a:t>La U.C. usa esta señal para el reconocimiento de la presión del circuito, en base a la anchura de la señal PWM</a:t>
            </a:r>
            <a:endParaRPr kumimoji="0" lang="es-ES" sz="3000" b="0" i="0" u="none" strike="noStrike" cap="none" normalizeH="0" baseline="0" dirty="0" smtClean="0">
              <a:ln>
                <a:noFill/>
              </a:ln>
              <a:solidFill>
                <a:schemeClr val="tx1"/>
              </a:solidFill>
              <a:effectLst/>
              <a:latin typeface="Berlin Sans FB" pitchFamily="34" charset="0"/>
              <a:cs typeface="Arial" pitchFamily="34" charset="0"/>
            </a:endParaRPr>
          </a:p>
        </p:txBody>
      </p:sp>
      <p:sp>
        <p:nvSpPr>
          <p:cNvPr id="3074" name="Rectangle 2"/>
          <p:cNvSpPr>
            <a:spLocks noChangeArrowheads="1"/>
          </p:cNvSpPr>
          <p:nvPr/>
        </p:nvSpPr>
        <p:spPr bwMode="auto">
          <a:xfrm>
            <a:off x="0" y="3072348"/>
            <a:ext cx="8820472"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fontAlgn="base">
              <a:spcBef>
                <a:spcPct val="0"/>
              </a:spcBef>
              <a:spcAft>
                <a:spcPct val="0"/>
              </a:spcAft>
            </a:pPr>
            <a:r>
              <a:rPr kumimoji="0" lang="es-ES" sz="3000" b="0" i="0" u="sng" strike="noStrike" cap="none" normalizeH="0" baseline="0" dirty="0" smtClean="0">
                <a:ln>
                  <a:noFill/>
                </a:ln>
                <a:solidFill>
                  <a:srgbClr val="0000CC"/>
                </a:solidFill>
                <a:effectLst/>
                <a:latin typeface="Berlin Sans FB" pitchFamily="34" charset="0"/>
                <a:ea typeface="Calibri" pitchFamily="34" charset="0"/>
                <a:cs typeface="Century Gothic" pitchFamily="34" charset="0"/>
              </a:rPr>
              <a:t>Cuando la presión es superior a 2 </a:t>
            </a:r>
            <a:r>
              <a:rPr kumimoji="0" lang="es-ES" sz="3000" b="0" i="0" u="sng" strike="noStrike" cap="none" normalizeH="0" baseline="0" dirty="0" err="1" smtClean="0">
                <a:ln>
                  <a:noFill/>
                </a:ln>
                <a:solidFill>
                  <a:srgbClr val="0000CC"/>
                </a:solidFill>
                <a:effectLst/>
                <a:latin typeface="Berlin Sans FB" pitchFamily="34" charset="0"/>
                <a:ea typeface="Calibri" pitchFamily="34" charset="0"/>
                <a:cs typeface="Century Gothic" pitchFamily="34" charset="0"/>
              </a:rPr>
              <a:t>bars</a:t>
            </a:r>
            <a:r>
              <a:rPr kumimoji="0" lang="es-ES" sz="3000" b="0" i="0" u="sng" strike="noStrike" cap="none" normalizeH="0" baseline="0" dirty="0" smtClean="0">
                <a:ln>
                  <a:noFill/>
                </a:ln>
                <a:solidFill>
                  <a:srgbClr val="0000CC"/>
                </a:solidFill>
                <a:effectLst/>
                <a:latin typeface="Berlin Sans FB" pitchFamily="34" charset="0"/>
                <a:ea typeface="Calibri" pitchFamily="34" charset="0"/>
                <a:cs typeface="Century Gothic" pitchFamily="34" charset="0"/>
              </a:rPr>
              <a:t>: </a:t>
            </a:r>
            <a:endParaRPr kumimoji="0" lang="es-ES" sz="3000" b="0" i="0" u="none" strike="noStrike" cap="none" normalizeH="0" baseline="0" dirty="0" smtClean="0">
              <a:ln>
                <a:noFill/>
              </a:ln>
              <a:solidFill>
                <a:srgbClr val="0000CC"/>
              </a:solidFill>
              <a:effectLst/>
              <a:latin typeface="Berlin Sans FB" pitchFamily="34" charset="0"/>
              <a:cs typeface="Arial" pitchFamily="34" charset="0"/>
            </a:endParaRPr>
          </a:p>
          <a:p>
            <a:pPr lvl="1" eaLnBrk="0" fontAlgn="base" hangingPunct="0">
              <a:spcBef>
                <a:spcPct val="0"/>
              </a:spcBef>
              <a:spcAft>
                <a:spcPct val="0"/>
              </a:spcAft>
            </a:pPr>
            <a:r>
              <a:rPr kumimoji="0" lang="es-ES" sz="3000" b="0" i="0" u="none" strike="noStrike" cap="none" normalizeH="0" baseline="0" dirty="0" smtClean="0">
                <a:ln>
                  <a:noFill/>
                </a:ln>
                <a:solidFill>
                  <a:srgbClr val="000000"/>
                </a:solidFill>
                <a:effectLst/>
                <a:latin typeface="Berlin Sans FB" pitchFamily="34" charset="0"/>
                <a:ea typeface="Calibri" pitchFamily="34" charset="0"/>
                <a:cs typeface="Century Gothic" pitchFamily="34" charset="0"/>
              </a:rPr>
              <a:t>Autoriza a la activación del compresor. </a:t>
            </a:r>
            <a:endParaRPr kumimoji="0" lang="es-ES" sz="3000" b="0" i="0" u="none" strike="noStrike" cap="none" normalizeH="0" baseline="0" dirty="0" smtClean="0">
              <a:ln>
                <a:noFill/>
              </a:ln>
              <a:solidFill>
                <a:schemeClr val="tx1"/>
              </a:solidFill>
              <a:effectLst/>
              <a:latin typeface="Berlin Sans FB" pitchFamily="34" charset="0"/>
              <a:cs typeface="Arial" pitchFamily="34" charset="0"/>
            </a:endParaRPr>
          </a:p>
          <a:p>
            <a:pPr lvl="1" eaLnBrk="0" fontAlgn="base" hangingPunct="0">
              <a:spcBef>
                <a:spcPct val="0"/>
              </a:spcBef>
              <a:spcAft>
                <a:spcPct val="0"/>
              </a:spcAft>
            </a:pPr>
            <a:r>
              <a:rPr kumimoji="0" lang="es-ES" sz="3000" b="0" i="0" u="none" strike="noStrike" cap="none" normalizeH="0" baseline="0" dirty="0" smtClean="0">
                <a:ln>
                  <a:noFill/>
                </a:ln>
                <a:solidFill>
                  <a:srgbClr val="000000"/>
                </a:solidFill>
                <a:effectLst/>
                <a:latin typeface="Berlin Sans FB" pitchFamily="34" charset="0"/>
                <a:ea typeface="Calibri" pitchFamily="34" charset="0"/>
                <a:cs typeface="Century Gothic" pitchFamily="34" charset="0"/>
              </a:rPr>
              <a:t>Autoriza a la activación de la primera velocidad del ventilador. </a:t>
            </a:r>
            <a:endParaRPr kumimoji="0" lang="es-ES" sz="3000" b="0" i="0" u="none" strike="noStrike" cap="none" normalizeH="0" baseline="0" dirty="0" smtClean="0">
              <a:ln>
                <a:noFill/>
              </a:ln>
              <a:solidFill>
                <a:schemeClr val="tx1"/>
              </a:solidFill>
              <a:effectLst/>
              <a:latin typeface="Berlin Sans FB" pitchFamily="34" charset="0"/>
              <a:cs typeface="Arial" pitchFamily="34" charset="0"/>
            </a:endParaRPr>
          </a:p>
          <a:p>
            <a:pPr lvl="1" eaLnBrk="0" fontAlgn="base" hangingPunct="0">
              <a:spcBef>
                <a:spcPct val="0"/>
              </a:spcBef>
              <a:spcAft>
                <a:spcPct val="0"/>
              </a:spcAft>
            </a:pPr>
            <a:r>
              <a:rPr kumimoji="0" lang="es-ES" sz="3000" b="0" i="0" u="sng" strike="noStrike" cap="none" normalizeH="0" baseline="0" dirty="0" smtClean="0">
                <a:ln>
                  <a:noFill/>
                </a:ln>
                <a:solidFill>
                  <a:srgbClr val="0000CC"/>
                </a:solidFill>
                <a:effectLst/>
                <a:latin typeface="Berlin Sans FB" pitchFamily="34" charset="0"/>
                <a:ea typeface="Calibri" pitchFamily="34" charset="0"/>
                <a:cs typeface="Century Gothic" pitchFamily="34" charset="0"/>
              </a:rPr>
              <a:t>Con la presión mayor de 16 </a:t>
            </a:r>
            <a:r>
              <a:rPr kumimoji="0" lang="es-ES" sz="3000" b="0" i="0" u="sng" strike="noStrike" cap="none" normalizeH="0" baseline="0" dirty="0" err="1" smtClean="0">
                <a:ln>
                  <a:noFill/>
                </a:ln>
                <a:solidFill>
                  <a:srgbClr val="0000CC"/>
                </a:solidFill>
                <a:effectLst/>
                <a:latin typeface="Berlin Sans FB" pitchFamily="34" charset="0"/>
                <a:ea typeface="Calibri" pitchFamily="34" charset="0"/>
                <a:cs typeface="Century Gothic" pitchFamily="34" charset="0"/>
              </a:rPr>
              <a:t>bars</a:t>
            </a:r>
            <a:r>
              <a:rPr kumimoji="0" lang="es-ES" sz="3000" b="0" i="0" u="sng" strike="noStrike" cap="none" normalizeH="0" baseline="0" dirty="0" smtClean="0">
                <a:ln>
                  <a:noFill/>
                </a:ln>
                <a:solidFill>
                  <a:srgbClr val="0000CC"/>
                </a:solidFill>
                <a:effectLst/>
                <a:latin typeface="Berlin Sans FB" pitchFamily="34" charset="0"/>
                <a:ea typeface="Calibri" pitchFamily="34" charset="0"/>
                <a:cs typeface="Century Gothic" pitchFamily="34" charset="0"/>
              </a:rPr>
              <a:t> y la temperatura del motor es superior a 99 ºC: </a:t>
            </a:r>
          </a:p>
          <a:p>
            <a:pPr lvl="1" eaLnBrk="0" fontAlgn="base" hangingPunct="0">
              <a:spcBef>
                <a:spcPct val="0"/>
              </a:spcBef>
              <a:spcAft>
                <a:spcPct val="0"/>
              </a:spcAft>
            </a:pPr>
            <a:r>
              <a:rPr kumimoji="0" lang="es-ES" sz="3000" b="0" i="0" u="none" strike="noStrike" cap="none" normalizeH="0" baseline="0" dirty="0" smtClean="0">
                <a:ln>
                  <a:noFill/>
                </a:ln>
                <a:solidFill>
                  <a:srgbClr val="000000"/>
                </a:solidFill>
                <a:effectLst/>
                <a:latin typeface="Berlin Sans FB" pitchFamily="34" charset="0"/>
                <a:ea typeface="Calibri" pitchFamily="34" charset="0"/>
                <a:cs typeface="Century Gothic" pitchFamily="34" charset="0"/>
              </a:rPr>
              <a:t>Autoriza a la activación de la segunda velocidad del ventilador. </a:t>
            </a:r>
            <a:endParaRPr kumimoji="0" lang="es-ES" sz="3000" b="0" i="0" u="none" strike="noStrike" cap="none" normalizeH="0" baseline="0" dirty="0" smtClean="0">
              <a:ln>
                <a:noFill/>
              </a:ln>
              <a:solidFill>
                <a:schemeClr val="tx1"/>
              </a:solidFill>
              <a:effectLst/>
              <a:latin typeface="Berlin Sans FB" pitchFamily="34" charset="0"/>
              <a:cs typeface="Arial" pitchFamily="34"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428605"/>
            <a:ext cx="9144000" cy="553998"/>
          </a:xfrm>
          <a:prstGeom prst="rect">
            <a:avLst/>
          </a:prstGeom>
        </p:spPr>
        <p:txBody>
          <a:bodyPr wrap="square">
            <a:spAutoFit/>
          </a:bodyPr>
          <a:lstStyle/>
          <a:p>
            <a:pPr lvl="1"/>
            <a:r>
              <a:rPr lang="es-ES" sz="3000" dirty="0" smtClean="0">
                <a:latin typeface="Berlin Sans FB" pitchFamily="34" charset="0"/>
              </a:rPr>
              <a:t>SENSOR DE PRESIÓN ELECTRÓNICO.</a:t>
            </a:r>
            <a:endParaRPr lang="es-ES" sz="3000" dirty="0">
              <a:latin typeface="Berlin Sans FB" pitchFamily="34" charset="0"/>
            </a:endParaRPr>
          </a:p>
        </p:txBody>
      </p:sp>
      <p:sp>
        <p:nvSpPr>
          <p:cNvPr id="3" name="2 Rectángulo"/>
          <p:cNvSpPr/>
          <p:nvPr/>
        </p:nvSpPr>
        <p:spPr>
          <a:xfrm>
            <a:off x="0" y="1000108"/>
            <a:ext cx="5107488" cy="553998"/>
          </a:xfrm>
          <a:prstGeom prst="rect">
            <a:avLst/>
          </a:prstGeom>
        </p:spPr>
        <p:txBody>
          <a:bodyPr wrap="none">
            <a:spAutoFit/>
          </a:bodyPr>
          <a:lstStyle/>
          <a:p>
            <a:pPr lvl="1"/>
            <a:r>
              <a:rPr lang="es-ES" sz="3000" i="1" dirty="0">
                <a:solidFill>
                  <a:srgbClr val="0000CC"/>
                </a:solidFill>
                <a:latin typeface="Berlin Sans FB" pitchFamily="34" charset="0"/>
              </a:rPr>
              <a:t>Test del sensor presión PWM</a:t>
            </a:r>
          </a:p>
        </p:txBody>
      </p:sp>
      <p:sp>
        <p:nvSpPr>
          <p:cNvPr id="45057" name="Rectangle 1"/>
          <p:cNvSpPr>
            <a:spLocks noChangeArrowheads="1"/>
          </p:cNvSpPr>
          <p:nvPr/>
        </p:nvSpPr>
        <p:spPr bwMode="auto">
          <a:xfrm>
            <a:off x="0" y="1556792"/>
            <a:ext cx="8892480" cy="38472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fontAlgn="base">
              <a:spcBef>
                <a:spcPct val="0"/>
              </a:spcBef>
              <a:spcAft>
                <a:spcPct val="0"/>
              </a:spcAft>
            </a:pPr>
            <a:r>
              <a:rPr kumimoji="0" lang="es-ES" sz="3000" b="0" i="0" u="sng" strike="noStrike" cap="none" normalizeH="0" baseline="0" dirty="0" smtClean="0">
                <a:ln>
                  <a:noFill/>
                </a:ln>
                <a:solidFill>
                  <a:srgbClr val="0000CC"/>
                </a:solidFill>
                <a:effectLst/>
                <a:latin typeface="Berlin Sans FB" pitchFamily="34" charset="0"/>
                <a:ea typeface="Calibri" pitchFamily="34" charset="0"/>
                <a:cs typeface="Century Gothic" pitchFamily="34" charset="0"/>
              </a:rPr>
              <a:t>Con la presión superior a 32 </a:t>
            </a:r>
            <a:r>
              <a:rPr kumimoji="0" lang="es-ES" sz="3000" b="0" i="0" u="sng" strike="noStrike" cap="none" normalizeH="0" baseline="0" dirty="0" err="1" smtClean="0">
                <a:ln>
                  <a:noFill/>
                </a:ln>
                <a:solidFill>
                  <a:srgbClr val="0000CC"/>
                </a:solidFill>
                <a:effectLst/>
                <a:latin typeface="Berlin Sans FB" pitchFamily="34" charset="0"/>
                <a:ea typeface="Calibri" pitchFamily="34" charset="0"/>
                <a:cs typeface="Century Gothic" pitchFamily="34" charset="0"/>
              </a:rPr>
              <a:t>bars</a:t>
            </a:r>
            <a:r>
              <a:rPr kumimoji="0" lang="es-ES" sz="3000" b="0" i="0" u="sng" strike="noStrike" cap="none" normalizeH="0" baseline="0" dirty="0" smtClean="0">
                <a:ln>
                  <a:noFill/>
                </a:ln>
                <a:solidFill>
                  <a:srgbClr val="0000CC"/>
                </a:solidFill>
                <a:effectLst/>
                <a:latin typeface="Berlin Sans FB" pitchFamily="34" charset="0"/>
                <a:ea typeface="Calibri" pitchFamily="34" charset="0"/>
                <a:cs typeface="Century Gothic" pitchFamily="34" charset="0"/>
              </a:rPr>
              <a:t>: </a:t>
            </a:r>
            <a:endParaRPr kumimoji="0" lang="es-ES" sz="3000" b="0" i="0" u="none" strike="noStrike" cap="none" normalizeH="0" baseline="0" dirty="0" smtClean="0">
              <a:ln>
                <a:noFill/>
              </a:ln>
              <a:solidFill>
                <a:srgbClr val="0000CC"/>
              </a:solidFill>
              <a:effectLst/>
              <a:latin typeface="Berlin Sans FB" pitchFamily="34" charset="0"/>
              <a:cs typeface="Arial" pitchFamily="34" charset="0"/>
            </a:endParaRPr>
          </a:p>
          <a:p>
            <a:pPr lvl="1" algn="just" eaLnBrk="0" fontAlgn="base" hangingPunct="0">
              <a:spcBef>
                <a:spcPct val="0"/>
              </a:spcBef>
              <a:spcAft>
                <a:spcPct val="0"/>
              </a:spcAft>
            </a:pPr>
            <a:r>
              <a:rPr kumimoji="0" lang="es-ES" sz="3000" b="0" i="0" u="none" strike="noStrike" cap="none" normalizeH="0" baseline="0" dirty="0" smtClean="0">
                <a:ln>
                  <a:noFill/>
                </a:ln>
                <a:solidFill>
                  <a:srgbClr val="000000"/>
                </a:solidFill>
                <a:effectLst/>
                <a:latin typeface="Berlin Sans FB" pitchFamily="34" charset="0"/>
                <a:ea typeface="Calibri" pitchFamily="34" charset="0"/>
                <a:cs typeface="Century Gothic" pitchFamily="34" charset="0"/>
              </a:rPr>
              <a:t>Apaga el compresor y reanuda a los 24bar. </a:t>
            </a:r>
            <a:endParaRPr kumimoji="0" lang="es-ES" sz="3000" b="0" i="0" u="none" strike="noStrike" cap="none" normalizeH="0" baseline="0" dirty="0" smtClean="0">
              <a:ln>
                <a:noFill/>
              </a:ln>
              <a:solidFill>
                <a:schemeClr val="tx1"/>
              </a:solidFill>
              <a:effectLst/>
              <a:latin typeface="Berlin Sans FB" pitchFamily="34" charset="0"/>
              <a:cs typeface="Arial" pitchFamily="34" charset="0"/>
            </a:endParaRPr>
          </a:p>
          <a:p>
            <a:pPr lvl="1" algn="just" eaLnBrk="0" fontAlgn="base" hangingPunct="0">
              <a:spcBef>
                <a:spcPct val="0"/>
              </a:spcBef>
              <a:spcAft>
                <a:spcPct val="0"/>
              </a:spcAft>
            </a:pPr>
            <a:r>
              <a:rPr kumimoji="0" lang="es-ES" sz="3000" b="0" i="0" u="none" strike="noStrike" cap="none" normalizeH="0" baseline="0" dirty="0" smtClean="0">
                <a:ln>
                  <a:noFill/>
                </a:ln>
                <a:solidFill>
                  <a:srgbClr val="000000"/>
                </a:solidFill>
                <a:effectLst/>
                <a:latin typeface="Berlin Sans FB" pitchFamily="34" charset="0"/>
                <a:ea typeface="Calibri" pitchFamily="34" charset="0"/>
                <a:cs typeface="Century Gothic" pitchFamily="34" charset="0"/>
              </a:rPr>
              <a:t>Autoriza a la activación de la segunda velocidad del ventilador.</a:t>
            </a:r>
            <a:endParaRPr kumimoji="0" lang="es-ES" sz="3000" b="0" i="0" u="none" strike="noStrike" cap="none" normalizeH="0" baseline="0" dirty="0" smtClean="0">
              <a:ln>
                <a:noFill/>
              </a:ln>
              <a:solidFill>
                <a:schemeClr val="tx1"/>
              </a:solidFill>
              <a:effectLst/>
              <a:latin typeface="Berlin Sans FB" pitchFamily="34" charset="0"/>
              <a:cs typeface="Arial" pitchFamily="34" charset="0"/>
            </a:endParaRPr>
          </a:p>
          <a:p>
            <a:pPr lvl="1" algn="just" eaLnBrk="0" fontAlgn="base" hangingPunct="0">
              <a:spcBef>
                <a:spcPct val="0"/>
              </a:spcBef>
              <a:spcAft>
                <a:spcPct val="0"/>
              </a:spcAft>
            </a:pPr>
            <a:r>
              <a:rPr kumimoji="0" lang="es-ES" sz="3000" b="0" i="0" u="sng" strike="noStrike" cap="none" normalizeH="0" baseline="0" dirty="0" smtClean="0">
                <a:ln>
                  <a:noFill/>
                </a:ln>
                <a:solidFill>
                  <a:srgbClr val="0000CC"/>
                </a:solidFill>
                <a:effectLst/>
                <a:latin typeface="Berlin Sans FB" pitchFamily="34" charset="0"/>
                <a:ea typeface="Calibri" pitchFamily="34" charset="0"/>
                <a:cs typeface="Times New Roman" pitchFamily="18" charset="0"/>
              </a:rPr>
              <a:t>Con sensor de presión defectuoso: </a:t>
            </a:r>
            <a:endParaRPr kumimoji="0" lang="es-ES" sz="3000" b="0" i="0" u="none" strike="noStrike" cap="none" normalizeH="0" baseline="0" dirty="0" smtClean="0">
              <a:ln>
                <a:noFill/>
              </a:ln>
              <a:solidFill>
                <a:srgbClr val="0000CC"/>
              </a:solidFill>
              <a:effectLst/>
              <a:latin typeface="Berlin Sans FB" pitchFamily="34" charset="0"/>
              <a:cs typeface="Arial" pitchFamily="34" charset="0"/>
            </a:endParaRPr>
          </a:p>
          <a:p>
            <a:pPr lvl="1" algn="just" eaLnBrk="0" fontAlgn="base" hangingPunct="0">
              <a:spcBef>
                <a:spcPct val="0"/>
              </a:spcBef>
              <a:spcAft>
                <a:spcPct val="0"/>
              </a:spcAft>
            </a:pPr>
            <a:r>
              <a:rPr kumimoji="0" lang="es-ES" sz="30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No se autoriza la activación del compresor. </a:t>
            </a:r>
          </a:p>
          <a:p>
            <a:pPr lvl="1" algn="just" eaLnBrk="0" fontAlgn="base" hangingPunct="0">
              <a:spcBef>
                <a:spcPct val="0"/>
              </a:spcBef>
              <a:spcAft>
                <a:spcPct val="0"/>
              </a:spcAft>
            </a:pPr>
            <a:r>
              <a:rPr lang="es-ES" sz="3000" dirty="0" smtClean="0">
                <a:latin typeface="Berlin Sans FB" pitchFamily="34" charset="0"/>
              </a:rPr>
              <a:t>Autoriza a la activación de la segunda velocidad del ventilador.</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428605"/>
            <a:ext cx="9144000" cy="553998"/>
          </a:xfrm>
          <a:prstGeom prst="rect">
            <a:avLst/>
          </a:prstGeom>
        </p:spPr>
        <p:txBody>
          <a:bodyPr wrap="square">
            <a:spAutoFit/>
          </a:bodyPr>
          <a:lstStyle/>
          <a:p>
            <a:pPr lvl="1"/>
            <a:r>
              <a:rPr lang="es-ES" sz="3000" dirty="0" smtClean="0">
                <a:latin typeface="Berlin Sans FB" pitchFamily="34" charset="0"/>
              </a:rPr>
              <a:t>SENSOR DE PRESIÓN ELECTRÓNICO.</a:t>
            </a:r>
            <a:endParaRPr lang="es-ES" sz="3000" dirty="0">
              <a:latin typeface="Berlin Sans FB" pitchFamily="34" charset="0"/>
            </a:endParaRPr>
          </a:p>
        </p:txBody>
      </p:sp>
      <p:sp>
        <p:nvSpPr>
          <p:cNvPr id="3" name="2 Rectángulo"/>
          <p:cNvSpPr/>
          <p:nvPr/>
        </p:nvSpPr>
        <p:spPr>
          <a:xfrm>
            <a:off x="0" y="1000108"/>
            <a:ext cx="5190845" cy="553998"/>
          </a:xfrm>
          <a:prstGeom prst="rect">
            <a:avLst/>
          </a:prstGeom>
        </p:spPr>
        <p:txBody>
          <a:bodyPr wrap="none">
            <a:spAutoFit/>
          </a:bodyPr>
          <a:lstStyle/>
          <a:p>
            <a:pPr lvl="1"/>
            <a:r>
              <a:rPr lang="es-ES" sz="3000" i="1" dirty="0">
                <a:solidFill>
                  <a:srgbClr val="0000CC"/>
                </a:solidFill>
                <a:latin typeface="Berlin Sans FB" pitchFamily="34" charset="0"/>
              </a:rPr>
              <a:t>Test del sensor presión </a:t>
            </a:r>
            <a:r>
              <a:rPr lang="es-ES" sz="3000" i="1" dirty="0" smtClean="0">
                <a:solidFill>
                  <a:srgbClr val="0000CC"/>
                </a:solidFill>
                <a:latin typeface="Berlin Sans FB" pitchFamily="34" charset="0"/>
              </a:rPr>
              <a:t>PWM.</a:t>
            </a:r>
            <a:endParaRPr lang="es-ES" sz="3000" i="1" dirty="0">
              <a:solidFill>
                <a:srgbClr val="0000CC"/>
              </a:solidFill>
              <a:latin typeface="Berlin Sans FB" pitchFamily="34" charset="0"/>
            </a:endParaRPr>
          </a:p>
        </p:txBody>
      </p:sp>
      <p:pic>
        <p:nvPicPr>
          <p:cNvPr id="5" name="4 Imagen"/>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899592" y="1988840"/>
            <a:ext cx="3240000" cy="4176000"/>
          </a:xfrm>
          <a:prstGeom prst="rect">
            <a:avLst/>
          </a:prstGeom>
          <a:noFill/>
          <a:ln w="9525">
            <a:noFill/>
            <a:miter lim="800000"/>
            <a:headEnd/>
            <a:tailEnd/>
          </a:ln>
        </p:spPr>
      </p:pic>
      <p:pic>
        <p:nvPicPr>
          <p:cNvPr id="6" name="5 Imagen"/>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860032" y="1988840"/>
            <a:ext cx="3240360" cy="4176464"/>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428605"/>
            <a:ext cx="9144000" cy="553998"/>
          </a:xfrm>
          <a:prstGeom prst="rect">
            <a:avLst/>
          </a:prstGeom>
        </p:spPr>
        <p:txBody>
          <a:bodyPr wrap="square">
            <a:spAutoFit/>
          </a:bodyPr>
          <a:lstStyle/>
          <a:p>
            <a:pPr lvl="1"/>
            <a:r>
              <a:rPr lang="es-ES" altLang="es-ES" sz="3000" dirty="0" smtClean="0">
                <a:latin typeface="Berlin Sans FB" pitchFamily="34" charset="0"/>
              </a:rPr>
              <a:t>TERMOCONTROL EN VEHÍCULOS HÍBRIDOS.</a:t>
            </a:r>
            <a:endParaRPr lang="es-ES" sz="3000" dirty="0">
              <a:latin typeface="Berlin Sans FB" pitchFamily="34" charset="0"/>
            </a:endParaRPr>
          </a:p>
        </p:txBody>
      </p:sp>
      <p:sp>
        <p:nvSpPr>
          <p:cNvPr id="3" name="2 Rectángulo"/>
          <p:cNvSpPr/>
          <p:nvPr/>
        </p:nvSpPr>
        <p:spPr>
          <a:xfrm>
            <a:off x="0" y="1000108"/>
            <a:ext cx="5355953" cy="553998"/>
          </a:xfrm>
          <a:prstGeom prst="rect">
            <a:avLst/>
          </a:prstGeom>
        </p:spPr>
        <p:txBody>
          <a:bodyPr wrap="none">
            <a:spAutoFit/>
          </a:bodyPr>
          <a:lstStyle/>
          <a:p>
            <a:pPr lvl="1"/>
            <a:r>
              <a:rPr lang="es-ES" altLang="es-ES" sz="3000" i="1" dirty="0" smtClean="0">
                <a:solidFill>
                  <a:srgbClr val="0000CC"/>
                </a:solidFill>
                <a:latin typeface="Berlin Sans FB" pitchFamily="34" charset="0"/>
              </a:rPr>
              <a:t>Climatización del habitáculo</a:t>
            </a:r>
            <a:r>
              <a:rPr lang="es-ES" sz="3000" i="1" dirty="0" smtClean="0">
                <a:solidFill>
                  <a:srgbClr val="0000CC"/>
                </a:solidFill>
                <a:latin typeface="Berlin Sans FB" pitchFamily="34" charset="0"/>
              </a:rPr>
              <a:t>.</a:t>
            </a:r>
            <a:endParaRPr lang="es-ES" sz="3000" i="1" dirty="0">
              <a:solidFill>
                <a:srgbClr val="0000CC"/>
              </a:solidFill>
              <a:latin typeface="Berlin Sans FB" pitchFamily="34" charset="0"/>
            </a:endParaRPr>
          </a:p>
        </p:txBody>
      </p:sp>
      <p:sp>
        <p:nvSpPr>
          <p:cNvPr id="7" name="3 Rectángulo"/>
          <p:cNvSpPr>
            <a:spLocks noChangeArrowheads="1"/>
          </p:cNvSpPr>
          <p:nvPr/>
        </p:nvSpPr>
        <p:spPr bwMode="auto">
          <a:xfrm>
            <a:off x="0" y="1628800"/>
            <a:ext cx="8820150" cy="2400300"/>
          </a:xfrm>
          <a:prstGeom prst="rect">
            <a:avLst/>
          </a:prstGeom>
          <a:noFill/>
          <a:ln w="9525">
            <a:noFill/>
            <a:miter lim="800000"/>
            <a:headEnd/>
            <a:tailEnd/>
          </a:ln>
        </p:spPr>
        <p:txBody>
          <a:bodyPr>
            <a:spAutoFit/>
          </a:bodyPr>
          <a:lstStyle/>
          <a:p>
            <a:pPr lvl="1">
              <a:spcAft>
                <a:spcPts val="600"/>
              </a:spcAft>
            </a:pPr>
            <a:r>
              <a:rPr lang="es-ES" altLang="es-ES" sz="3000" dirty="0">
                <a:latin typeface="Berlin Sans FB" pitchFamily="34" charset="0"/>
              </a:rPr>
              <a:t>En los vehículos  micro-híbridos que disponen de la función </a:t>
            </a:r>
            <a:r>
              <a:rPr lang="es-ES" altLang="es-ES" sz="3000" dirty="0" err="1">
                <a:latin typeface="Berlin Sans FB" pitchFamily="34" charset="0"/>
              </a:rPr>
              <a:t>Start</a:t>
            </a:r>
            <a:r>
              <a:rPr lang="es-ES" altLang="es-ES" sz="3000" dirty="0">
                <a:latin typeface="Berlin Sans FB" pitchFamily="34" charset="0"/>
              </a:rPr>
              <a:t>-Stop, el aire del habitáculo se calienta 2 minutos después de que el motor se apague. Lo que resulta molesto para los ocupantes del vehículo. </a:t>
            </a:r>
          </a:p>
        </p:txBody>
      </p:sp>
      <p:sp>
        <p:nvSpPr>
          <p:cNvPr id="8" name="6 Rectángulo"/>
          <p:cNvSpPr>
            <a:spLocks noChangeArrowheads="1"/>
          </p:cNvSpPr>
          <p:nvPr/>
        </p:nvSpPr>
        <p:spPr bwMode="auto">
          <a:xfrm>
            <a:off x="0" y="4437063"/>
            <a:ext cx="3348038" cy="1938337"/>
          </a:xfrm>
          <a:prstGeom prst="rect">
            <a:avLst/>
          </a:prstGeom>
          <a:noFill/>
          <a:ln w="9525">
            <a:noFill/>
            <a:miter lim="800000"/>
            <a:headEnd/>
            <a:tailEnd/>
          </a:ln>
        </p:spPr>
        <p:txBody>
          <a:bodyPr>
            <a:spAutoFit/>
          </a:bodyPr>
          <a:lstStyle/>
          <a:p>
            <a:pPr lvl="1"/>
            <a:r>
              <a:rPr lang="es-ES" altLang="es-ES" sz="3000" dirty="0">
                <a:latin typeface="Berlin Sans FB" pitchFamily="34" charset="0"/>
              </a:rPr>
              <a:t>Esto se soluciona empleando </a:t>
            </a:r>
            <a:r>
              <a:rPr lang="es-ES" altLang="es-ES" sz="3000" i="1" dirty="0">
                <a:solidFill>
                  <a:srgbClr val="0000CC"/>
                </a:solidFill>
                <a:latin typeface="Berlin Sans FB" pitchFamily="34" charset="0"/>
              </a:rPr>
              <a:t>evaporadores acumuladores .</a:t>
            </a:r>
          </a:p>
        </p:txBody>
      </p:sp>
      <p:pic>
        <p:nvPicPr>
          <p:cNvPr id="9" name="Picture 4"/>
          <p:cNvPicPr>
            <a:picLocks noChangeAspect="1" noChangeArrowheads="1"/>
          </p:cNvPicPr>
          <p:nvPr/>
        </p:nvPicPr>
        <p:blipFill>
          <a:blip r:embed="rId2" cstate="print"/>
          <a:srcRect/>
          <a:stretch>
            <a:fillRect/>
          </a:stretch>
        </p:blipFill>
        <p:spPr bwMode="auto">
          <a:xfrm>
            <a:off x="3200400" y="3933825"/>
            <a:ext cx="5943600" cy="2924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285728"/>
            <a:ext cx="8929718" cy="1643074"/>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1">
              <a:spcBef>
                <a:spcPct val="0"/>
              </a:spcBef>
            </a:pPr>
            <a:endParaRPr lang="es-ES" altLang="es-ES" sz="3200" dirty="0" smtClean="0">
              <a:latin typeface="Berlin Sans FB" pitchFamily="34" charset="0"/>
            </a:endParaRPr>
          </a:p>
          <a:p>
            <a:pPr lvl="1" algn="just">
              <a:spcBef>
                <a:spcPct val="0"/>
              </a:spcBef>
            </a:pPr>
            <a:r>
              <a:rPr lang="es-ES" altLang="es-ES" sz="3200" dirty="0" smtClean="0">
                <a:latin typeface="Berlin Sans FB" pitchFamily="34" charset="0"/>
              </a:rPr>
              <a:t>R.D. 115/2017, de 17 de febrero. Comercialización, manipulación de GF. Equipos basados en GF. Certificación de profesionales.</a:t>
            </a:r>
            <a:endParaRPr lang="es-ES" sz="3200" dirty="0" smtClean="0">
              <a:latin typeface="Berlin Sans FB" pitchFamily="34" charset="0"/>
            </a:endParaRPr>
          </a:p>
          <a:p>
            <a:pPr lvl="1">
              <a:spcBef>
                <a:spcPct val="0"/>
              </a:spcBef>
            </a:pPr>
            <a:r>
              <a:rPr lang="es-ES" altLang="es-ES" sz="3200" dirty="0" smtClean="0">
                <a:latin typeface="Berlin Sans FB" pitchFamily="34" charset="0"/>
              </a:rPr>
              <a:t> </a:t>
            </a:r>
            <a:endParaRPr kumimoji="0" lang="es-ES" altLang="es-ES" sz="3200" b="0" i="0" u="none" strike="noStrike" kern="1200" cap="none" spc="0" normalizeH="0" baseline="0" noProof="0" dirty="0" smtClean="0">
              <a:ln>
                <a:noFill/>
              </a:ln>
              <a:effectLst/>
              <a:uLnTx/>
              <a:uFillTx/>
              <a:latin typeface="Berlin Sans FB" pitchFamily="34" charset="0"/>
              <a:ea typeface="+mj-ea"/>
              <a:cs typeface="+mj-cs"/>
            </a:endParaRPr>
          </a:p>
        </p:txBody>
      </p:sp>
      <p:sp>
        <p:nvSpPr>
          <p:cNvPr id="88065" name="Rectangle 1"/>
          <p:cNvSpPr>
            <a:spLocks noChangeArrowheads="1"/>
          </p:cNvSpPr>
          <p:nvPr/>
        </p:nvSpPr>
        <p:spPr bwMode="auto">
          <a:xfrm>
            <a:off x="285720" y="1928802"/>
            <a:ext cx="8643999"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2800" b="0" i="1" u="none" strike="noStrike" cap="none" normalizeH="0" baseline="0" dirty="0" smtClean="0">
                <a:ln>
                  <a:noFill/>
                </a:ln>
                <a:solidFill>
                  <a:srgbClr val="0000CC"/>
                </a:solidFill>
                <a:effectLst/>
                <a:latin typeface="Berlin Sans FB" pitchFamily="34" charset="0"/>
                <a:ea typeface="Calibri" pitchFamily="34" charset="0"/>
                <a:cs typeface="Times New Roman" pitchFamily="18" charset="0"/>
              </a:rPr>
              <a:t>El Reglamento 1005/2009, </a:t>
            </a: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especifica la necesidad de que</a:t>
            </a:r>
            <a:r>
              <a:rPr kumimoji="0" lang="es-ES" sz="28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a:t>
            </a: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el personal que utilice estas sustancias disponga de la cualificación necesaria. </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2800" b="0" i="1" u="none" strike="noStrike" cap="none" normalizeH="0" baseline="0" dirty="0" smtClean="0">
                <a:ln>
                  <a:noFill/>
                </a:ln>
                <a:solidFill>
                  <a:srgbClr val="0000CC"/>
                </a:solidFill>
                <a:effectLst/>
                <a:latin typeface="Berlin Sans FB" pitchFamily="34" charset="0"/>
                <a:ea typeface="Calibri" pitchFamily="34" charset="0"/>
                <a:cs typeface="Times New Roman" pitchFamily="18" charset="0"/>
              </a:rPr>
              <a:t>El Reglamento 517/2015, </a:t>
            </a: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recoge</a:t>
            </a:r>
            <a:r>
              <a:rPr kumimoji="0" lang="es-ES" sz="28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a:t>
            </a: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un programa de certificación del personal</a:t>
            </a:r>
            <a:r>
              <a:rPr kumimoji="0" lang="es-ES" sz="28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a:t>
            </a: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involucrado en la instalación,</a:t>
            </a:r>
            <a:r>
              <a:rPr kumimoji="0" lang="es-ES" sz="28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a:t>
            </a: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mantenimiento, control de</a:t>
            </a:r>
            <a:r>
              <a:rPr kumimoji="0" lang="es-ES" sz="28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a:t>
            </a: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fugas y recuperación de sistemas frigoríficos fijos y móviles,</a:t>
            </a:r>
            <a:r>
              <a:rPr kumimoji="0" lang="es-ES" sz="28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a:t>
            </a: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además, estable</a:t>
            </a:r>
            <a:r>
              <a:rPr kumimoji="0" lang="es-ES" sz="28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a:t>
            </a: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una disminución gradual</a:t>
            </a:r>
            <a:r>
              <a:rPr kumimoji="0" lang="es-ES" sz="28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a:t>
            </a: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de los GFEI, lo que lleva al uso de refrigerantes con bajo</a:t>
            </a:r>
            <a:r>
              <a:rPr kumimoji="0" lang="es-ES" sz="28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a:t>
            </a: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PCA</a:t>
            </a:r>
            <a:r>
              <a:rPr kumimoji="0" lang="es-ES" sz="28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a:t>
            </a: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a:t>
            </a:r>
            <a:r>
              <a:rPr lang="es-ES" sz="2800" dirty="0" smtClean="0">
                <a:latin typeface="Berlin Sans FB" pitchFamily="34" charset="0"/>
                <a:ea typeface="Calibri" pitchFamily="34" charset="0"/>
                <a:cs typeface="Times New Roman" pitchFamily="18" charset="0"/>
              </a:rPr>
              <a:t>R32 y las HFO (</a:t>
            </a:r>
            <a:r>
              <a:rPr lang="es-ES" sz="2800" dirty="0" err="1" smtClean="0">
                <a:latin typeface="Berlin Sans FB" pitchFamily="34" charset="0"/>
                <a:ea typeface="Calibri" pitchFamily="34" charset="0"/>
                <a:cs typeface="Times New Roman" pitchFamily="18" charset="0"/>
              </a:rPr>
              <a:t>Hidrofluorolefinas</a:t>
            </a:r>
            <a:r>
              <a:rPr lang="es-ES" sz="2800" dirty="0" smtClean="0">
                <a:latin typeface="Berlin Sans FB" pitchFamily="34" charset="0"/>
                <a:ea typeface="Calibri" pitchFamily="34" charset="0"/>
                <a:cs typeface="Times New Roman" pitchFamily="18" charset="0"/>
              </a:rPr>
              <a:t>)</a:t>
            </a: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 </a:t>
            </a:r>
            <a:endParaRPr kumimoji="0" lang="es-ES_tradnl" sz="2800" b="0" i="0" u="none" strike="noStrike" cap="none" normalizeH="0" baseline="0" dirty="0" smtClean="0">
              <a:ln>
                <a:noFill/>
              </a:ln>
              <a:solidFill>
                <a:schemeClr val="tx1"/>
              </a:solidFill>
              <a:effectLst/>
              <a:latin typeface="Berlin Sans FB" pitchFamily="34" charset="0"/>
              <a:cs typeface="Arial"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428605"/>
            <a:ext cx="9144000" cy="553998"/>
          </a:xfrm>
          <a:prstGeom prst="rect">
            <a:avLst/>
          </a:prstGeom>
        </p:spPr>
        <p:txBody>
          <a:bodyPr wrap="square">
            <a:spAutoFit/>
          </a:bodyPr>
          <a:lstStyle/>
          <a:p>
            <a:pPr lvl="1"/>
            <a:r>
              <a:rPr lang="es-ES" altLang="es-ES" sz="3000" dirty="0" smtClean="0">
                <a:latin typeface="Berlin Sans FB" pitchFamily="34" charset="0"/>
              </a:rPr>
              <a:t>TERMOCONTROL EN VEHÍCULOS HÍBRIDOS.</a:t>
            </a:r>
            <a:endParaRPr lang="es-ES" sz="3000" dirty="0">
              <a:latin typeface="Berlin Sans FB" pitchFamily="34" charset="0"/>
            </a:endParaRPr>
          </a:p>
        </p:txBody>
      </p:sp>
      <p:sp>
        <p:nvSpPr>
          <p:cNvPr id="3" name="2 Rectángulo"/>
          <p:cNvSpPr/>
          <p:nvPr/>
        </p:nvSpPr>
        <p:spPr>
          <a:xfrm>
            <a:off x="0" y="1000108"/>
            <a:ext cx="5355953" cy="553998"/>
          </a:xfrm>
          <a:prstGeom prst="rect">
            <a:avLst/>
          </a:prstGeom>
        </p:spPr>
        <p:txBody>
          <a:bodyPr wrap="none">
            <a:spAutoFit/>
          </a:bodyPr>
          <a:lstStyle/>
          <a:p>
            <a:pPr lvl="1"/>
            <a:r>
              <a:rPr lang="es-ES" altLang="es-ES" sz="3000" i="1" dirty="0" smtClean="0">
                <a:solidFill>
                  <a:srgbClr val="0000CC"/>
                </a:solidFill>
                <a:latin typeface="Berlin Sans FB" pitchFamily="34" charset="0"/>
              </a:rPr>
              <a:t>Climatización del habitáculo</a:t>
            </a:r>
            <a:r>
              <a:rPr lang="es-ES" sz="3000" i="1" dirty="0" smtClean="0">
                <a:solidFill>
                  <a:srgbClr val="0000CC"/>
                </a:solidFill>
                <a:latin typeface="Berlin Sans FB" pitchFamily="34" charset="0"/>
              </a:rPr>
              <a:t>.</a:t>
            </a:r>
            <a:endParaRPr lang="es-ES" sz="3000" i="1" dirty="0">
              <a:solidFill>
                <a:srgbClr val="0000CC"/>
              </a:solidFill>
              <a:latin typeface="Berlin Sans FB" pitchFamily="34" charset="0"/>
            </a:endParaRPr>
          </a:p>
        </p:txBody>
      </p:sp>
      <p:sp>
        <p:nvSpPr>
          <p:cNvPr id="10" name="3 Rectángulo"/>
          <p:cNvSpPr>
            <a:spLocks noChangeArrowheads="1"/>
          </p:cNvSpPr>
          <p:nvPr/>
        </p:nvSpPr>
        <p:spPr bwMode="auto">
          <a:xfrm>
            <a:off x="0" y="1765300"/>
            <a:ext cx="8820150" cy="4554538"/>
          </a:xfrm>
          <a:prstGeom prst="rect">
            <a:avLst/>
          </a:prstGeom>
          <a:noFill/>
          <a:ln w="9525">
            <a:noFill/>
            <a:miter lim="800000"/>
            <a:headEnd/>
            <a:tailEnd/>
          </a:ln>
        </p:spPr>
        <p:txBody>
          <a:bodyPr>
            <a:spAutoFit/>
          </a:bodyPr>
          <a:lstStyle/>
          <a:p>
            <a:pPr lvl="1">
              <a:spcAft>
                <a:spcPts val="600"/>
              </a:spcAft>
            </a:pPr>
            <a:r>
              <a:rPr lang="es-ES" altLang="es-ES" sz="3000" dirty="0">
                <a:latin typeface="Berlin Sans FB" pitchFamily="34" charset="0"/>
              </a:rPr>
              <a:t>Los evaporadores acumuladores constan de dos bloques:</a:t>
            </a:r>
          </a:p>
          <a:p>
            <a:pPr lvl="2">
              <a:spcAft>
                <a:spcPts val="600"/>
              </a:spcAft>
              <a:buFont typeface="Wingdings" pitchFamily="2" charset="2"/>
              <a:buChar char="v"/>
            </a:pPr>
            <a:r>
              <a:rPr lang="es-ES" altLang="es-ES" sz="3000" i="1" dirty="0">
                <a:solidFill>
                  <a:srgbClr val="0000CC"/>
                </a:solidFill>
                <a:latin typeface="Berlin Sans FB" pitchFamily="34" charset="0"/>
              </a:rPr>
              <a:t>  Evaporador.</a:t>
            </a:r>
          </a:p>
          <a:p>
            <a:pPr lvl="2">
              <a:spcAft>
                <a:spcPts val="600"/>
              </a:spcAft>
              <a:buFont typeface="Wingdings" pitchFamily="2" charset="2"/>
              <a:buChar char="v"/>
            </a:pPr>
            <a:r>
              <a:rPr lang="es-ES" altLang="es-ES" sz="3000" i="1" dirty="0">
                <a:solidFill>
                  <a:srgbClr val="0000CC"/>
                </a:solidFill>
                <a:latin typeface="Berlin Sans FB" pitchFamily="34" charset="0"/>
              </a:rPr>
              <a:t>  Bloque acumulador.</a:t>
            </a:r>
          </a:p>
          <a:p>
            <a:pPr lvl="1"/>
            <a:r>
              <a:rPr lang="es-ES" altLang="es-ES" sz="3000" dirty="0">
                <a:latin typeface="Berlin Sans FB" pitchFamily="34" charset="0"/>
              </a:rPr>
              <a:t>El refrigerante pasa por ambos bloques en la fase de inicio o con el motor en marcha y un agente latente que se encuentra en el evaporador se va refrigerando, hasta congelarse. Así se convierte en </a:t>
            </a:r>
          </a:p>
          <a:p>
            <a:pPr lvl="1">
              <a:spcAft>
                <a:spcPts val="600"/>
              </a:spcAft>
            </a:pPr>
            <a:r>
              <a:rPr lang="es-ES" altLang="es-ES" sz="3000" dirty="0">
                <a:latin typeface="Berlin Sans FB" pitchFamily="34" charset="0"/>
              </a:rPr>
              <a:t>acumulador de frio.</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428605"/>
            <a:ext cx="9144000" cy="553998"/>
          </a:xfrm>
          <a:prstGeom prst="rect">
            <a:avLst/>
          </a:prstGeom>
        </p:spPr>
        <p:txBody>
          <a:bodyPr wrap="square">
            <a:spAutoFit/>
          </a:bodyPr>
          <a:lstStyle/>
          <a:p>
            <a:pPr lvl="1"/>
            <a:r>
              <a:rPr lang="es-ES" altLang="es-ES" sz="3000" dirty="0" smtClean="0">
                <a:latin typeface="Berlin Sans FB" pitchFamily="34" charset="0"/>
              </a:rPr>
              <a:t>TERMOCONTROL EN VEHÍCULOS HÍBRIDOS.</a:t>
            </a:r>
            <a:endParaRPr lang="es-ES" sz="3000" dirty="0">
              <a:latin typeface="Berlin Sans FB" pitchFamily="34" charset="0"/>
            </a:endParaRPr>
          </a:p>
        </p:txBody>
      </p:sp>
      <p:sp>
        <p:nvSpPr>
          <p:cNvPr id="3" name="2 Rectángulo"/>
          <p:cNvSpPr/>
          <p:nvPr/>
        </p:nvSpPr>
        <p:spPr>
          <a:xfrm>
            <a:off x="0" y="1000108"/>
            <a:ext cx="5355953" cy="553998"/>
          </a:xfrm>
          <a:prstGeom prst="rect">
            <a:avLst/>
          </a:prstGeom>
        </p:spPr>
        <p:txBody>
          <a:bodyPr wrap="none">
            <a:spAutoFit/>
          </a:bodyPr>
          <a:lstStyle/>
          <a:p>
            <a:pPr lvl="1"/>
            <a:r>
              <a:rPr lang="es-ES" altLang="es-ES" sz="3000" i="1" dirty="0" smtClean="0">
                <a:solidFill>
                  <a:srgbClr val="0000CC"/>
                </a:solidFill>
                <a:latin typeface="Berlin Sans FB" pitchFamily="34" charset="0"/>
              </a:rPr>
              <a:t>Climatización del habitáculo</a:t>
            </a:r>
            <a:r>
              <a:rPr lang="es-ES" sz="3000" i="1" dirty="0" smtClean="0">
                <a:solidFill>
                  <a:srgbClr val="0000CC"/>
                </a:solidFill>
                <a:latin typeface="Berlin Sans FB" pitchFamily="34" charset="0"/>
              </a:rPr>
              <a:t>.</a:t>
            </a:r>
            <a:endParaRPr lang="es-ES" sz="3000" i="1" dirty="0">
              <a:solidFill>
                <a:srgbClr val="0000CC"/>
              </a:solidFill>
              <a:latin typeface="Berlin Sans FB" pitchFamily="34" charset="0"/>
            </a:endParaRPr>
          </a:p>
        </p:txBody>
      </p:sp>
      <p:sp>
        <p:nvSpPr>
          <p:cNvPr id="5" name="Rectangle 3"/>
          <p:cNvSpPr>
            <a:spLocks noChangeArrowheads="1"/>
          </p:cNvSpPr>
          <p:nvPr/>
        </p:nvSpPr>
        <p:spPr bwMode="auto">
          <a:xfrm>
            <a:off x="0" y="1700213"/>
            <a:ext cx="8893175" cy="4864100"/>
          </a:xfrm>
          <a:prstGeom prst="rect">
            <a:avLst/>
          </a:prstGeom>
          <a:noFill/>
          <a:ln w="9525">
            <a:noFill/>
            <a:miter lim="800000"/>
            <a:headEnd/>
            <a:tailEnd/>
          </a:ln>
        </p:spPr>
        <p:txBody>
          <a:bodyPr anchor="ctr">
            <a:spAutoFit/>
          </a:bodyPr>
          <a:lstStyle/>
          <a:p>
            <a:pPr lvl="1" algn="just">
              <a:spcAft>
                <a:spcPts val="600"/>
              </a:spcAft>
            </a:pPr>
            <a:r>
              <a:rPr lang="es-ES" altLang="es-ES" sz="3000" dirty="0">
                <a:solidFill>
                  <a:srgbClr val="000000"/>
                </a:solidFill>
                <a:latin typeface="Berlin Sans FB" pitchFamily="34" charset="0"/>
                <a:ea typeface="Calibri" pitchFamily="34" charset="0"/>
                <a:cs typeface="Calibri" pitchFamily="34" charset="0"/>
              </a:rPr>
              <a:t>En la fase de Stop el motor está apagado y el compresor no se accionará. </a:t>
            </a:r>
          </a:p>
          <a:p>
            <a:pPr lvl="1" algn="just">
              <a:spcAft>
                <a:spcPts val="600"/>
              </a:spcAft>
            </a:pPr>
            <a:r>
              <a:rPr lang="es-ES" altLang="es-ES" sz="3000" dirty="0">
                <a:solidFill>
                  <a:srgbClr val="000000"/>
                </a:solidFill>
                <a:latin typeface="Berlin Sans FB" pitchFamily="34" charset="0"/>
                <a:ea typeface="Calibri" pitchFamily="34" charset="0"/>
                <a:cs typeface="Calibri" pitchFamily="34" charset="0"/>
              </a:rPr>
              <a:t>El aire caliente que fluye por el evaporador se refrigera y se produce un intercambio de calor. Este intercambio dura hasta que el agente activo latente se ha derretido.</a:t>
            </a:r>
            <a:endParaRPr lang="es-ES" altLang="es-ES" sz="3000" dirty="0">
              <a:latin typeface="Berlin Sans FB" pitchFamily="34" charset="0"/>
            </a:endParaRPr>
          </a:p>
          <a:p>
            <a:pPr lvl="1" algn="just"/>
            <a:r>
              <a:rPr lang="es-ES" altLang="es-ES" sz="3000" dirty="0">
                <a:solidFill>
                  <a:srgbClr val="000000"/>
                </a:solidFill>
                <a:latin typeface="Berlin Sans FB" pitchFamily="34" charset="0"/>
                <a:ea typeface="Calibri" pitchFamily="34" charset="0"/>
                <a:cs typeface="Calibri" pitchFamily="34" charset="0"/>
              </a:rPr>
              <a:t>Al iniciarse de nuevo la conducción, el proceso empieza de nuevo de modo que, transcurrido un minuto, el evaporador acumulador puede volver a refrigerar el aire.</a:t>
            </a:r>
            <a:endParaRPr lang="es-ES" altLang="es-ES" sz="3000" dirty="0">
              <a:latin typeface="Berlin Sans FB"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428605"/>
            <a:ext cx="9144000" cy="553998"/>
          </a:xfrm>
          <a:prstGeom prst="rect">
            <a:avLst/>
          </a:prstGeom>
        </p:spPr>
        <p:txBody>
          <a:bodyPr wrap="square">
            <a:spAutoFit/>
          </a:bodyPr>
          <a:lstStyle/>
          <a:p>
            <a:pPr lvl="1"/>
            <a:r>
              <a:rPr lang="es-ES" altLang="es-ES" sz="3000" dirty="0" smtClean="0">
                <a:latin typeface="Berlin Sans FB" pitchFamily="34" charset="0"/>
              </a:rPr>
              <a:t>TERMOCONTROL EN VEHÍCULOS HÍBRIDOS.</a:t>
            </a:r>
            <a:endParaRPr lang="es-ES" sz="3000" dirty="0">
              <a:latin typeface="Berlin Sans FB" pitchFamily="34" charset="0"/>
            </a:endParaRPr>
          </a:p>
        </p:txBody>
      </p:sp>
      <p:sp>
        <p:nvSpPr>
          <p:cNvPr id="3" name="2 Rectángulo"/>
          <p:cNvSpPr/>
          <p:nvPr/>
        </p:nvSpPr>
        <p:spPr>
          <a:xfrm>
            <a:off x="0" y="1000108"/>
            <a:ext cx="4854214" cy="553998"/>
          </a:xfrm>
          <a:prstGeom prst="rect">
            <a:avLst/>
          </a:prstGeom>
        </p:spPr>
        <p:txBody>
          <a:bodyPr wrap="none">
            <a:spAutoFit/>
          </a:bodyPr>
          <a:lstStyle/>
          <a:p>
            <a:pPr lvl="1"/>
            <a:r>
              <a:rPr lang="es-ES" altLang="es-ES" sz="3000" i="1" dirty="0" smtClean="0">
                <a:solidFill>
                  <a:srgbClr val="0000CC"/>
                </a:solidFill>
                <a:latin typeface="Berlin Sans FB" pitchFamily="34" charset="0"/>
              </a:rPr>
              <a:t>Compresor de alto voltaje.</a:t>
            </a:r>
            <a:endParaRPr lang="es-ES" altLang="es-ES" sz="3000" i="1" dirty="0">
              <a:solidFill>
                <a:srgbClr val="0000CC"/>
              </a:solidFill>
              <a:latin typeface="Berlin Sans FB" pitchFamily="34" charset="0"/>
            </a:endParaRPr>
          </a:p>
        </p:txBody>
      </p:sp>
      <p:sp>
        <p:nvSpPr>
          <p:cNvPr id="6" name="Rectangle 3"/>
          <p:cNvSpPr>
            <a:spLocks noChangeArrowheads="1"/>
          </p:cNvSpPr>
          <p:nvPr/>
        </p:nvSpPr>
        <p:spPr bwMode="auto">
          <a:xfrm>
            <a:off x="0" y="1773238"/>
            <a:ext cx="8893175" cy="3784600"/>
          </a:xfrm>
          <a:prstGeom prst="rect">
            <a:avLst/>
          </a:prstGeom>
          <a:noFill/>
          <a:ln w="9525">
            <a:noFill/>
            <a:miter lim="800000"/>
            <a:headEnd/>
            <a:tailEnd/>
          </a:ln>
        </p:spPr>
        <p:txBody>
          <a:bodyPr anchor="ctr">
            <a:spAutoFit/>
          </a:bodyPr>
          <a:lstStyle/>
          <a:p>
            <a:pPr lvl="1"/>
            <a:r>
              <a:rPr lang="es-ES" altLang="es-ES" sz="3000" dirty="0">
                <a:latin typeface="Berlin Sans FB" pitchFamily="34" charset="0"/>
              </a:rPr>
              <a:t>Estos no dependen del funcionamiento del motor de combustión interna.</a:t>
            </a:r>
          </a:p>
          <a:p>
            <a:pPr lvl="1"/>
            <a:r>
              <a:rPr lang="es-ES" altLang="es-ES" sz="3000" dirty="0">
                <a:latin typeface="Berlin Sans FB" pitchFamily="34" charset="0"/>
              </a:rPr>
              <a:t>Por este motivo es posible refrigerar a la temperatura deseada, un habitáculo caliente antes de entrar en el vehículo mediante control remoto </a:t>
            </a:r>
          </a:p>
          <a:p>
            <a:pPr lvl="1"/>
            <a:r>
              <a:rPr lang="es-ES" altLang="es-ES" sz="3000" dirty="0">
                <a:latin typeface="Berlin Sans FB" pitchFamily="34" charset="0"/>
              </a:rPr>
              <a:t>Esta refrigeración solamente puede efectuarse dependiendo de la capacidad disponible de la batería.</a:t>
            </a:r>
          </a:p>
        </p:txBody>
      </p:sp>
      <p:pic>
        <p:nvPicPr>
          <p:cNvPr id="7" name="Picture 2"/>
          <p:cNvPicPr>
            <a:picLocks noChangeAspect="1" noChangeArrowheads="1"/>
          </p:cNvPicPr>
          <p:nvPr/>
        </p:nvPicPr>
        <p:blipFill>
          <a:blip r:embed="rId2" cstate="print"/>
          <a:srcRect/>
          <a:stretch>
            <a:fillRect/>
          </a:stretch>
        </p:blipFill>
        <p:spPr bwMode="auto">
          <a:xfrm>
            <a:off x="2124075" y="5438775"/>
            <a:ext cx="5400675" cy="1419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428605"/>
            <a:ext cx="9144000" cy="553998"/>
          </a:xfrm>
          <a:prstGeom prst="rect">
            <a:avLst/>
          </a:prstGeom>
        </p:spPr>
        <p:txBody>
          <a:bodyPr wrap="square">
            <a:spAutoFit/>
          </a:bodyPr>
          <a:lstStyle/>
          <a:p>
            <a:pPr lvl="1"/>
            <a:r>
              <a:rPr lang="es-ES" altLang="es-ES" sz="3000" dirty="0" smtClean="0">
                <a:latin typeface="Berlin Sans FB" pitchFamily="34" charset="0"/>
              </a:rPr>
              <a:t>TERMOCONTROL EN VEHÍCULOS HÍBRIDOS.</a:t>
            </a:r>
            <a:endParaRPr lang="es-ES" sz="3000" dirty="0">
              <a:latin typeface="Berlin Sans FB" pitchFamily="34" charset="0"/>
            </a:endParaRPr>
          </a:p>
        </p:txBody>
      </p:sp>
      <p:sp>
        <p:nvSpPr>
          <p:cNvPr id="3" name="2 Rectángulo"/>
          <p:cNvSpPr/>
          <p:nvPr/>
        </p:nvSpPr>
        <p:spPr>
          <a:xfrm>
            <a:off x="0" y="1000108"/>
            <a:ext cx="7116051" cy="553998"/>
          </a:xfrm>
          <a:prstGeom prst="rect">
            <a:avLst/>
          </a:prstGeom>
        </p:spPr>
        <p:txBody>
          <a:bodyPr wrap="none">
            <a:spAutoFit/>
          </a:bodyPr>
          <a:lstStyle/>
          <a:p>
            <a:pPr lvl="1"/>
            <a:r>
              <a:rPr lang="es-ES" altLang="es-ES" sz="3000" i="1" dirty="0" smtClean="0">
                <a:solidFill>
                  <a:srgbClr val="0000CC"/>
                </a:solidFill>
                <a:latin typeface="Berlin Sans FB" pitchFamily="34" charset="0"/>
              </a:rPr>
              <a:t>Gestión de la temperatura de la batería.</a:t>
            </a:r>
            <a:endParaRPr lang="es-ES" altLang="es-ES" sz="3000" i="1" dirty="0">
              <a:solidFill>
                <a:srgbClr val="0000CC"/>
              </a:solidFill>
              <a:latin typeface="Berlin Sans FB" pitchFamily="34" charset="0"/>
            </a:endParaRPr>
          </a:p>
        </p:txBody>
      </p:sp>
      <p:sp>
        <p:nvSpPr>
          <p:cNvPr id="8" name="16 Rectángulo"/>
          <p:cNvSpPr>
            <a:spLocks noChangeArrowheads="1"/>
          </p:cNvSpPr>
          <p:nvPr/>
        </p:nvSpPr>
        <p:spPr bwMode="auto">
          <a:xfrm>
            <a:off x="0" y="1773238"/>
            <a:ext cx="8893175" cy="3938587"/>
          </a:xfrm>
          <a:prstGeom prst="rect">
            <a:avLst/>
          </a:prstGeom>
          <a:noFill/>
          <a:ln w="9525">
            <a:noFill/>
            <a:miter lim="800000"/>
            <a:headEnd/>
            <a:tailEnd/>
          </a:ln>
        </p:spPr>
        <p:txBody>
          <a:bodyPr>
            <a:spAutoFit/>
          </a:bodyPr>
          <a:lstStyle/>
          <a:p>
            <a:pPr lvl="1">
              <a:spcAft>
                <a:spcPts val="600"/>
              </a:spcAft>
            </a:pPr>
            <a:r>
              <a:rPr lang="es-ES" altLang="es-ES" sz="3000" dirty="0">
                <a:latin typeface="Berlin Sans FB" pitchFamily="34" charset="0"/>
              </a:rPr>
              <a:t>Las baterías de los vehículos híbridos son </a:t>
            </a:r>
            <a:r>
              <a:rPr lang="es-ES" altLang="es-ES" sz="3000" i="1" dirty="0">
                <a:solidFill>
                  <a:srgbClr val="0000CC"/>
                </a:solidFill>
                <a:latin typeface="Berlin Sans FB" pitchFamily="34" charset="0"/>
              </a:rPr>
              <a:t>baterías de alta tensión de iones de litio</a:t>
            </a:r>
            <a:r>
              <a:rPr lang="es-ES" altLang="es-ES" sz="3000" dirty="0">
                <a:latin typeface="Berlin Sans FB" pitchFamily="34" charset="0"/>
              </a:rPr>
              <a:t>.</a:t>
            </a:r>
          </a:p>
          <a:p>
            <a:pPr lvl="1">
              <a:spcAft>
                <a:spcPts val="600"/>
              </a:spcAft>
            </a:pPr>
            <a:r>
              <a:rPr lang="es-ES" altLang="es-ES" sz="3000" dirty="0">
                <a:latin typeface="Berlin Sans FB" pitchFamily="34" charset="0"/>
              </a:rPr>
              <a:t> Es indispensable que funcionen entre  -10°C  y +40°C . A partir de +40°C, disminuye la vida útil y por debajo de -10°C, el grado de efectividad decrece y la potencia disminuye. </a:t>
            </a:r>
          </a:p>
          <a:p>
            <a:pPr lvl="1"/>
            <a:r>
              <a:rPr lang="es-ES" altLang="es-ES" sz="3000" dirty="0">
                <a:latin typeface="Berlin Sans FB" pitchFamily="34" charset="0"/>
              </a:rPr>
              <a:t>Se emplean tres opciones diferentes para gestionar la temperatura de las baterías.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428605"/>
            <a:ext cx="9144000" cy="553998"/>
          </a:xfrm>
          <a:prstGeom prst="rect">
            <a:avLst/>
          </a:prstGeom>
        </p:spPr>
        <p:txBody>
          <a:bodyPr wrap="square">
            <a:spAutoFit/>
          </a:bodyPr>
          <a:lstStyle/>
          <a:p>
            <a:pPr lvl="1"/>
            <a:r>
              <a:rPr lang="es-ES" altLang="es-ES" sz="3000" dirty="0" smtClean="0">
                <a:latin typeface="Berlin Sans FB" pitchFamily="34" charset="0"/>
              </a:rPr>
              <a:t>TERMOCONTROL EN VEHÍCULOS HÍBRIDOS.</a:t>
            </a:r>
            <a:endParaRPr lang="es-ES" sz="3000" dirty="0">
              <a:latin typeface="Berlin Sans FB" pitchFamily="34" charset="0"/>
            </a:endParaRPr>
          </a:p>
        </p:txBody>
      </p:sp>
      <p:sp>
        <p:nvSpPr>
          <p:cNvPr id="3" name="2 Rectángulo"/>
          <p:cNvSpPr/>
          <p:nvPr/>
        </p:nvSpPr>
        <p:spPr>
          <a:xfrm>
            <a:off x="0" y="1000108"/>
            <a:ext cx="7116051" cy="553998"/>
          </a:xfrm>
          <a:prstGeom prst="rect">
            <a:avLst/>
          </a:prstGeom>
        </p:spPr>
        <p:txBody>
          <a:bodyPr wrap="none">
            <a:spAutoFit/>
          </a:bodyPr>
          <a:lstStyle/>
          <a:p>
            <a:pPr lvl="1"/>
            <a:r>
              <a:rPr lang="es-ES" altLang="es-ES" sz="3000" i="1" dirty="0" smtClean="0">
                <a:solidFill>
                  <a:srgbClr val="0000CC"/>
                </a:solidFill>
                <a:latin typeface="Berlin Sans FB" pitchFamily="34" charset="0"/>
              </a:rPr>
              <a:t>Gestión de la temperatura de la batería.</a:t>
            </a:r>
            <a:endParaRPr lang="es-ES" altLang="es-ES" sz="3000" i="1" dirty="0">
              <a:solidFill>
                <a:srgbClr val="0000CC"/>
              </a:solidFill>
              <a:latin typeface="Berlin Sans FB" pitchFamily="34" charset="0"/>
            </a:endParaRPr>
          </a:p>
        </p:txBody>
      </p:sp>
      <p:sp>
        <p:nvSpPr>
          <p:cNvPr id="5" name="16 Rectángulo"/>
          <p:cNvSpPr>
            <a:spLocks noChangeArrowheads="1"/>
          </p:cNvSpPr>
          <p:nvPr/>
        </p:nvSpPr>
        <p:spPr bwMode="auto">
          <a:xfrm>
            <a:off x="0" y="1773238"/>
            <a:ext cx="8893175" cy="1938337"/>
          </a:xfrm>
          <a:prstGeom prst="rect">
            <a:avLst/>
          </a:prstGeom>
          <a:noFill/>
          <a:ln w="9525">
            <a:noFill/>
            <a:miter lim="800000"/>
            <a:headEnd/>
            <a:tailEnd/>
          </a:ln>
        </p:spPr>
        <p:txBody>
          <a:bodyPr>
            <a:spAutoFit/>
          </a:bodyPr>
          <a:lstStyle/>
          <a:p>
            <a:pPr lvl="1" algn="just">
              <a:spcAft>
                <a:spcPts val="600"/>
              </a:spcAft>
            </a:pPr>
            <a:r>
              <a:rPr lang="es-ES" altLang="es-ES" sz="3000" i="1" dirty="0">
                <a:solidFill>
                  <a:srgbClr val="0000CC"/>
                </a:solidFill>
                <a:latin typeface="Berlin Sans FB" pitchFamily="34" charset="0"/>
              </a:rPr>
              <a:t>Opción 1: </a:t>
            </a:r>
            <a:r>
              <a:rPr lang="es-ES" altLang="es-ES" sz="3000" dirty="0">
                <a:latin typeface="Berlin Sans FB" pitchFamily="34" charset="0"/>
              </a:rPr>
              <a:t>El aire se succiona desde el interior del vehículo, ya climatizado, y se utiliza para enfriar la batería. El aire frío que se ha succionado del habitáculo tiene una temperatura inferior a 40°C.</a:t>
            </a:r>
          </a:p>
        </p:txBody>
      </p:sp>
      <p:pic>
        <p:nvPicPr>
          <p:cNvPr id="6" name="Picture 3"/>
          <p:cNvPicPr>
            <a:picLocks noChangeAspect="1" noChangeArrowheads="1"/>
          </p:cNvPicPr>
          <p:nvPr/>
        </p:nvPicPr>
        <p:blipFill>
          <a:blip r:embed="rId2" cstate="print"/>
          <a:srcRect/>
          <a:stretch>
            <a:fillRect/>
          </a:stretch>
        </p:blipFill>
        <p:spPr bwMode="auto">
          <a:xfrm>
            <a:off x="1925638" y="3933825"/>
            <a:ext cx="5292725" cy="2698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428605"/>
            <a:ext cx="9144000" cy="553998"/>
          </a:xfrm>
          <a:prstGeom prst="rect">
            <a:avLst/>
          </a:prstGeom>
        </p:spPr>
        <p:txBody>
          <a:bodyPr wrap="square">
            <a:spAutoFit/>
          </a:bodyPr>
          <a:lstStyle/>
          <a:p>
            <a:pPr lvl="1"/>
            <a:r>
              <a:rPr lang="es-ES" altLang="es-ES" sz="3000" dirty="0" smtClean="0">
                <a:latin typeface="Berlin Sans FB" pitchFamily="34" charset="0"/>
              </a:rPr>
              <a:t>TERMOCONTROL EN VEHÍCULOS HÍBRIDOS.</a:t>
            </a:r>
            <a:endParaRPr lang="es-ES" sz="3000" dirty="0">
              <a:latin typeface="Berlin Sans FB" pitchFamily="34" charset="0"/>
            </a:endParaRPr>
          </a:p>
        </p:txBody>
      </p:sp>
      <p:sp>
        <p:nvSpPr>
          <p:cNvPr id="3" name="2 Rectángulo"/>
          <p:cNvSpPr/>
          <p:nvPr/>
        </p:nvSpPr>
        <p:spPr>
          <a:xfrm>
            <a:off x="0" y="1000108"/>
            <a:ext cx="7116051" cy="553998"/>
          </a:xfrm>
          <a:prstGeom prst="rect">
            <a:avLst/>
          </a:prstGeom>
        </p:spPr>
        <p:txBody>
          <a:bodyPr wrap="none">
            <a:spAutoFit/>
          </a:bodyPr>
          <a:lstStyle/>
          <a:p>
            <a:pPr lvl="1"/>
            <a:r>
              <a:rPr lang="es-ES" altLang="es-ES" sz="3000" i="1" dirty="0" smtClean="0">
                <a:solidFill>
                  <a:srgbClr val="0000CC"/>
                </a:solidFill>
                <a:latin typeface="Berlin Sans FB" pitchFamily="34" charset="0"/>
              </a:rPr>
              <a:t>Gestión de la temperatura de la batería.</a:t>
            </a:r>
            <a:endParaRPr lang="es-ES" altLang="es-ES" sz="3000" i="1" dirty="0">
              <a:solidFill>
                <a:srgbClr val="0000CC"/>
              </a:solidFill>
              <a:latin typeface="Berlin Sans FB" pitchFamily="34" charset="0"/>
            </a:endParaRPr>
          </a:p>
        </p:txBody>
      </p:sp>
      <p:sp>
        <p:nvSpPr>
          <p:cNvPr id="7" name="16 Rectángulo"/>
          <p:cNvSpPr>
            <a:spLocks noChangeArrowheads="1"/>
          </p:cNvSpPr>
          <p:nvPr/>
        </p:nvSpPr>
        <p:spPr bwMode="auto">
          <a:xfrm>
            <a:off x="0" y="1700213"/>
            <a:ext cx="8893175" cy="2862262"/>
          </a:xfrm>
          <a:prstGeom prst="rect">
            <a:avLst/>
          </a:prstGeom>
          <a:noFill/>
          <a:ln w="9525">
            <a:noFill/>
            <a:miter lim="800000"/>
            <a:headEnd/>
            <a:tailEnd/>
          </a:ln>
        </p:spPr>
        <p:txBody>
          <a:bodyPr>
            <a:spAutoFit/>
          </a:bodyPr>
          <a:lstStyle/>
          <a:p>
            <a:pPr lvl="1" algn="just">
              <a:spcAft>
                <a:spcPts val="600"/>
              </a:spcAft>
            </a:pPr>
            <a:r>
              <a:rPr lang="es-ES" altLang="es-ES" sz="3000" i="1" dirty="0">
                <a:solidFill>
                  <a:srgbClr val="0000CC"/>
                </a:solidFill>
                <a:latin typeface="Berlin Sans FB" pitchFamily="34" charset="0"/>
              </a:rPr>
              <a:t>Opción 2: </a:t>
            </a:r>
            <a:r>
              <a:rPr lang="es-ES" altLang="es-ES" sz="3000" dirty="0">
                <a:latin typeface="Berlin Sans FB" pitchFamily="34" charset="0"/>
              </a:rPr>
              <a:t>Una placa evaporadora conectada a la célula de la batería se une al A/C del vehículo a través de una tubería y de una válvula de expansión. Así, el evaporador del habitáculo y la placa evaporadora de la batería están conectados al mismo circuito.</a:t>
            </a:r>
          </a:p>
        </p:txBody>
      </p:sp>
      <p:pic>
        <p:nvPicPr>
          <p:cNvPr id="8" name="Picture 2"/>
          <p:cNvPicPr>
            <a:picLocks noChangeAspect="1" noChangeArrowheads="1"/>
          </p:cNvPicPr>
          <p:nvPr/>
        </p:nvPicPr>
        <p:blipFill>
          <a:blip r:embed="rId2" cstate="print"/>
          <a:srcRect/>
          <a:stretch>
            <a:fillRect/>
          </a:stretch>
        </p:blipFill>
        <p:spPr bwMode="auto">
          <a:xfrm>
            <a:off x="3708400" y="4157663"/>
            <a:ext cx="4460875" cy="2700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428605"/>
            <a:ext cx="9144000" cy="553998"/>
          </a:xfrm>
          <a:prstGeom prst="rect">
            <a:avLst/>
          </a:prstGeom>
        </p:spPr>
        <p:txBody>
          <a:bodyPr wrap="square">
            <a:spAutoFit/>
          </a:bodyPr>
          <a:lstStyle/>
          <a:p>
            <a:pPr lvl="1"/>
            <a:r>
              <a:rPr lang="es-ES" altLang="es-ES" sz="3000" dirty="0" smtClean="0">
                <a:latin typeface="Berlin Sans FB" pitchFamily="34" charset="0"/>
              </a:rPr>
              <a:t>TERMOCONTROL EN VEHÍCULOS HÍBRIDOS.</a:t>
            </a:r>
            <a:endParaRPr lang="es-ES" sz="3000" dirty="0">
              <a:latin typeface="Berlin Sans FB" pitchFamily="34" charset="0"/>
            </a:endParaRPr>
          </a:p>
        </p:txBody>
      </p:sp>
      <p:sp>
        <p:nvSpPr>
          <p:cNvPr id="3" name="2 Rectángulo"/>
          <p:cNvSpPr/>
          <p:nvPr/>
        </p:nvSpPr>
        <p:spPr>
          <a:xfrm>
            <a:off x="0" y="1000108"/>
            <a:ext cx="7116051" cy="553998"/>
          </a:xfrm>
          <a:prstGeom prst="rect">
            <a:avLst/>
          </a:prstGeom>
        </p:spPr>
        <p:txBody>
          <a:bodyPr wrap="none">
            <a:spAutoFit/>
          </a:bodyPr>
          <a:lstStyle/>
          <a:p>
            <a:pPr lvl="1"/>
            <a:r>
              <a:rPr lang="es-ES" altLang="es-ES" sz="3000" i="1" dirty="0" smtClean="0">
                <a:solidFill>
                  <a:srgbClr val="0000CC"/>
                </a:solidFill>
                <a:latin typeface="Berlin Sans FB" pitchFamily="34" charset="0"/>
              </a:rPr>
              <a:t>Gestión de la temperatura de la batería.</a:t>
            </a:r>
            <a:endParaRPr lang="es-ES" altLang="es-ES" sz="3000" i="1" dirty="0">
              <a:solidFill>
                <a:srgbClr val="0000CC"/>
              </a:solidFill>
              <a:latin typeface="Berlin Sans FB" pitchFamily="34" charset="0"/>
            </a:endParaRPr>
          </a:p>
        </p:txBody>
      </p:sp>
      <p:sp>
        <p:nvSpPr>
          <p:cNvPr id="6" name="16 Rectángulo"/>
          <p:cNvSpPr>
            <a:spLocks noChangeArrowheads="1"/>
          </p:cNvSpPr>
          <p:nvPr/>
        </p:nvSpPr>
        <p:spPr bwMode="auto">
          <a:xfrm>
            <a:off x="0" y="1700213"/>
            <a:ext cx="8893175" cy="4432300"/>
          </a:xfrm>
          <a:prstGeom prst="rect">
            <a:avLst/>
          </a:prstGeom>
          <a:noFill/>
          <a:ln w="9525">
            <a:noFill/>
            <a:miter lim="800000"/>
            <a:headEnd/>
            <a:tailEnd/>
          </a:ln>
        </p:spPr>
        <p:txBody>
          <a:bodyPr>
            <a:spAutoFit/>
          </a:bodyPr>
          <a:lstStyle/>
          <a:p>
            <a:pPr lvl="1">
              <a:spcAft>
                <a:spcPts val="600"/>
              </a:spcAft>
            </a:pPr>
            <a:r>
              <a:rPr lang="es-ES" altLang="es-ES" sz="3000" i="1" dirty="0">
                <a:solidFill>
                  <a:srgbClr val="0000CC"/>
                </a:solidFill>
                <a:latin typeface="Berlin Sans FB" pitchFamily="34" charset="0"/>
              </a:rPr>
              <a:t>Opción 3: </a:t>
            </a:r>
            <a:r>
              <a:rPr lang="es-ES" altLang="es-ES" sz="3000" dirty="0">
                <a:latin typeface="Berlin Sans FB" pitchFamily="34" charset="0"/>
              </a:rPr>
              <a:t>En las baterías con mayor capacidad, en caso de temperaturas muy bajas se necesita una calefacción auxiliar de la batería para llevarla a un rango idóneo de temperatura. La batería se integra en un circuito secundario que mantiene continuamente una temperatura de servicio idónea, entre 15°C y 30°C.</a:t>
            </a:r>
          </a:p>
          <a:p>
            <a:pPr lvl="1">
              <a:spcAft>
                <a:spcPts val="600"/>
              </a:spcAft>
            </a:pPr>
            <a:endParaRPr lang="es-ES" altLang="es-ES" sz="3200" dirty="0"/>
          </a:p>
          <a:p>
            <a:pPr lvl="1">
              <a:spcAft>
                <a:spcPts val="600"/>
              </a:spcAft>
            </a:pPr>
            <a:endParaRPr lang="es-ES" altLang="es-ES" sz="3000" dirty="0">
              <a:latin typeface="Berlin Sans FB" pitchFamily="34" charset="0"/>
            </a:endParaRPr>
          </a:p>
        </p:txBody>
      </p:sp>
      <p:pic>
        <p:nvPicPr>
          <p:cNvPr id="9" name="Picture 2"/>
          <p:cNvPicPr>
            <a:picLocks noChangeAspect="1" noChangeArrowheads="1"/>
          </p:cNvPicPr>
          <p:nvPr/>
        </p:nvPicPr>
        <p:blipFill>
          <a:blip r:embed="rId2" cstate="print"/>
          <a:srcRect t="13988" r="3030"/>
          <a:stretch>
            <a:fillRect/>
          </a:stretch>
        </p:blipFill>
        <p:spPr bwMode="auto">
          <a:xfrm>
            <a:off x="3400425" y="4697413"/>
            <a:ext cx="5743575" cy="2160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260648"/>
            <a:ext cx="8964488" cy="1015663"/>
          </a:xfrm>
          <a:prstGeom prst="rect">
            <a:avLst/>
          </a:prstGeom>
        </p:spPr>
        <p:txBody>
          <a:bodyPr wrap="square">
            <a:spAutoFit/>
          </a:bodyPr>
          <a:lstStyle/>
          <a:p>
            <a:pPr lvl="1"/>
            <a:r>
              <a:rPr lang="es-ES" sz="3000" dirty="0" smtClean="0">
                <a:latin typeface="Berlin Sans FB" pitchFamily="34" charset="0"/>
              </a:rPr>
              <a:t>HFO – 1234yf. UNA SOLUCIÓN VERDE PARA UN RETO GLOBAL.</a:t>
            </a:r>
            <a:endParaRPr lang="es-ES" sz="3000" dirty="0"/>
          </a:p>
        </p:txBody>
      </p:sp>
      <p:sp>
        <p:nvSpPr>
          <p:cNvPr id="50177" name="Rectangle 1"/>
          <p:cNvSpPr>
            <a:spLocks noChangeArrowheads="1"/>
          </p:cNvSpPr>
          <p:nvPr/>
        </p:nvSpPr>
        <p:spPr bwMode="auto">
          <a:xfrm>
            <a:off x="0" y="2060848"/>
            <a:ext cx="889248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fontAlgn="base">
              <a:spcBef>
                <a:spcPct val="0"/>
              </a:spcBef>
              <a:spcAft>
                <a:spcPts val="1200"/>
              </a:spcAft>
            </a:pPr>
            <a:r>
              <a:rPr kumimoji="0" lang="es-ES" sz="30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El HFO -1234yf tiene una vida atmosférica de tan sólo 11 días, frente a los 13 años del R 134a y más de 500 años del dióxido de carbono. </a:t>
            </a:r>
          </a:p>
          <a:p>
            <a:pPr lvl="1" algn="just" fontAlgn="base">
              <a:spcBef>
                <a:spcPct val="0"/>
              </a:spcBef>
              <a:spcAft>
                <a:spcPct val="0"/>
              </a:spcAft>
            </a:pPr>
            <a:r>
              <a:rPr kumimoji="0" lang="es-ES" sz="30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Al contrario que los HFC y CFC, que tardan décadas en descomponerse, el HFO – 1234yf no permanece en la atmósfera. Además, los vehículos que contengan</a:t>
            </a:r>
            <a:r>
              <a:rPr kumimoji="0" lang="es-ES" sz="30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a:t>
            </a:r>
            <a:r>
              <a:rPr kumimoji="0" lang="es-ES" sz="30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HFO – 1234yf consumirán menos combustible y producirán menos emisiones que con la mayoría de las alternativas existentes.</a:t>
            </a:r>
            <a:endParaRPr kumimoji="0" lang="es-ES" sz="3000" b="0" i="0" u="none" strike="noStrike" cap="none" normalizeH="0" baseline="0" dirty="0" smtClean="0">
              <a:ln>
                <a:noFill/>
              </a:ln>
              <a:solidFill>
                <a:schemeClr val="tx1"/>
              </a:solidFill>
              <a:effectLst/>
              <a:latin typeface="Berlin Sans FB" pitchFamily="34" charset="0"/>
              <a:cs typeface="Arial" pitchFamily="34" charset="0"/>
            </a:endParaRPr>
          </a:p>
        </p:txBody>
      </p:sp>
      <p:sp>
        <p:nvSpPr>
          <p:cNvPr id="6" name="5 Rectángulo"/>
          <p:cNvSpPr/>
          <p:nvPr/>
        </p:nvSpPr>
        <p:spPr>
          <a:xfrm>
            <a:off x="0" y="1340768"/>
            <a:ext cx="5599610" cy="553998"/>
          </a:xfrm>
          <a:prstGeom prst="rect">
            <a:avLst/>
          </a:prstGeom>
        </p:spPr>
        <p:txBody>
          <a:bodyPr wrap="none">
            <a:spAutoFit/>
          </a:bodyPr>
          <a:lstStyle/>
          <a:p>
            <a:pPr lvl="1"/>
            <a:r>
              <a:rPr lang="es-ES" sz="3000" i="1" dirty="0" smtClean="0">
                <a:solidFill>
                  <a:srgbClr val="0000CC"/>
                </a:solidFill>
                <a:latin typeface="Berlin Sans FB" pitchFamily="34" charset="0"/>
              </a:rPr>
              <a:t>Mejor para el medio ambiente.</a:t>
            </a:r>
            <a:endParaRPr lang="es-ES" sz="3000" i="1" dirty="0">
              <a:solidFill>
                <a:srgbClr val="0000CC"/>
              </a:solidFill>
              <a:latin typeface="Berlin Sans FB" pitchFamily="34"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260648"/>
            <a:ext cx="8964488" cy="1015663"/>
          </a:xfrm>
          <a:prstGeom prst="rect">
            <a:avLst/>
          </a:prstGeom>
        </p:spPr>
        <p:txBody>
          <a:bodyPr wrap="square">
            <a:spAutoFit/>
          </a:bodyPr>
          <a:lstStyle/>
          <a:p>
            <a:pPr lvl="1"/>
            <a:r>
              <a:rPr lang="es-ES" sz="3000" dirty="0" smtClean="0">
                <a:latin typeface="Berlin Sans FB" pitchFamily="34" charset="0"/>
              </a:rPr>
              <a:t>HFO – 1234yf. UNA SOLUCIÓN VERDE PARA UN RETO GLOBAL.</a:t>
            </a:r>
            <a:endParaRPr lang="es-ES" sz="3000" dirty="0"/>
          </a:p>
        </p:txBody>
      </p:sp>
      <p:sp>
        <p:nvSpPr>
          <p:cNvPr id="6" name="5 Rectángulo"/>
          <p:cNvSpPr/>
          <p:nvPr/>
        </p:nvSpPr>
        <p:spPr>
          <a:xfrm>
            <a:off x="0" y="1340768"/>
            <a:ext cx="3618298" cy="553998"/>
          </a:xfrm>
          <a:prstGeom prst="rect">
            <a:avLst/>
          </a:prstGeom>
        </p:spPr>
        <p:txBody>
          <a:bodyPr wrap="none">
            <a:spAutoFit/>
          </a:bodyPr>
          <a:lstStyle/>
          <a:p>
            <a:pPr lvl="1"/>
            <a:r>
              <a:rPr lang="es-ES" sz="3000" i="1" dirty="0" smtClean="0">
                <a:solidFill>
                  <a:srgbClr val="0000CC"/>
                </a:solidFill>
                <a:latin typeface="Berlin Sans FB" pitchFamily="34" charset="0"/>
              </a:rPr>
              <a:t>Propiedades físicas</a:t>
            </a:r>
          </a:p>
        </p:txBody>
      </p:sp>
      <p:pic>
        <p:nvPicPr>
          <p:cNvPr id="5" name="4 Imagen"/>
          <p:cNvPicPr/>
          <p:nvPr/>
        </p:nvPicPr>
        <p:blipFill>
          <a:blip r:embed="rId2" cstate="print"/>
          <a:srcRect/>
          <a:stretch>
            <a:fillRect/>
          </a:stretch>
        </p:blipFill>
        <p:spPr bwMode="auto">
          <a:xfrm>
            <a:off x="1475656" y="1988840"/>
            <a:ext cx="6624736" cy="4869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260648"/>
            <a:ext cx="8964488" cy="1015663"/>
          </a:xfrm>
          <a:prstGeom prst="rect">
            <a:avLst/>
          </a:prstGeom>
        </p:spPr>
        <p:txBody>
          <a:bodyPr wrap="square">
            <a:spAutoFit/>
          </a:bodyPr>
          <a:lstStyle/>
          <a:p>
            <a:pPr lvl="1"/>
            <a:r>
              <a:rPr lang="es-ES" sz="3000" dirty="0" smtClean="0">
                <a:latin typeface="Berlin Sans FB" pitchFamily="34" charset="0"/>
              </a:rPr>
              <a:t>HFO – 1234yf. UNA SOLUCIÓN VERDE PARA UN RETO GLOBAL.</a:t>
            </a:r>
            <a:endParaRPr lang="es-ES" sz="3000" dirty="0"/>
          </a:p>
        </p:txBody>
      </p:sp>
      <p:sp>
        <p:nvSpPr>
          <p:cNvPr id="6" name="5 Rectángulo"/>
          <p:cNvSpPr/>
          <p:nvPr/>
        </p:nvSpPr>
        <p:spPr>
          <a:xfrm>
            <a:off x="0" y="1268760"/>
            <a:ext cx="5014514" cy="553998"/>
          </a:xfrm>
          <a:prstGeom prst="rect">
            <a:avLst/>
          </a:prstGeom>
        </p:spPr>
        <p:txBody>
          <a:bodyPr wrap="none">
            <a:spAutoFit/>
          </a:bodyPr>
          <a:lstStyle/>
          <a:p>
            <a:pPr lvl="1"/>
            <a:r>
              <a:rPr lang="es-ES" sz="3000" i="1" dirty="0" err="1" smtClean="0">
                <a:solidFill>
                  <a:srgbClr val="0000CC"/>
                </a:solidFill>
                <a:latin typeface="Berlin Sans FB" pitchFamily="34" charset="0"/>
              </a:rPr>
              <a:t>Digrama</a:t>
            </a:r>
            <a:r>
              <a:rPr lang="es-ES" sz="3000" i="1" dirty="0" smtClean="0">
                <a:solidFill>
                  <a:srgbClr val="0000CC"/>
                </a:solidFill>
                <a:latin typeface="Berlin Sans FB" pitchFamily="34" charset="0"/>
              </a:rPr>
              <a:t> Presión- Entalpía.</a:t>
            </a:r>
          </a:p>
        </p:txBody>
      </p:sp>
      <p:pic>
        <p:nvPicPr>
          <p:cNvPr id="51202" name="Picture 2"/>
          <p:cNvPicPr>
            <a:picLocks noChangeAspect="1" noChangeArrowheads="1"/>
          </p:cNvPicPr>
          <p:nvPr/>
        </p:nvPicPr>
        <p:blipFill>
          <a:blip r:embed="rId2" cstate="print"/>
          <a:srcRect/>
          <a:stretch>
            <a:fillRect/>
          </a:stretch>
        </p:blipFill>
        <p:spPr bwMode="auto">
          <a:xfrm>
            <a:off x="1295636" y="1776763"/>
            <a:ext cx="6552728" cy="5081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285728"/>
            <a:ext cx="8929718" cy="1643074"/>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1">
              <a:spcBef>
                <a:spcPct val="0"/>
              </a:spcBef>
            </a:pPr>
            <a:endParaRPr lang="es-ES" altLang="es-ES" sz="3200" dirty="0" smtClean="0">
              <a:latin typeface="Berlin Sans FB" pitchFamily="34" charset="0"/>
            </a:endParaRPr>
          </a:p>
          <a:p>
            <a:pPr lvl="1" algn="just">
              <a:spcBef>
                <a:spcPct val="0"/>
              </a:spcBef>
            </a:pPr>
            <a:r>
              <a:rPr lang="es-ES" altLang="es-ES" sz="3200" dirty="0" smtClean="0">
                <a:latin typeface="Berlin Sans FB" pitchFamily="34" charset="0"/>
              </a:rPr>
              <a:t>R.D. 115/2017, de 17 de febrero. Comercialización, manipulación de GF. Equipos basados en GF. Certificación de profesionales.</a:t>
            </a:r>
            <a:endParaRPr lang="es-ES" sz="3200" dirty="0" smtClean="0">
              <a:latin typeface="Berlin Sans FB" pitchFamily="34" charset="0"/>
            </a:endParaRPr>
          </a:p>
          <a:p>
            <a:pPr lvl="1">
              <a:spcBef>
                <a:spcPct val="0"/>
              </a:spcBef>
            </a:pPr>
            <a:r>
              <a:rPr lang="es-ES" altLang="es-ES" sz="3200" dirty="0" smtClean="0">
                <a:latin typeface="Berlin Sans FB" pitchFamily="34" charset="0"/>
              </a:rPr>
              <a:t> </a:t>
            </a:r>
            <a:endParaRPr kumimoji="0" lang="es-ES" altLang="es-ES" sz="3200" b="0" i="0" u="none" strike="noStrike" kern="1200" cap="none" spc="0" normalizeH="0" baseline="0" noProof="0" dirty="0" smtClean="0">
              <a:ln>
                <a:noFill/>
              </a:ln>
              <a:effectLst/>
              <a:uLnTx/>
              <a:uFillTx/>
              <a:latin typeface="Berlin Sans FB" pitchFamily="34" charset="0"/>
              <a:ea typeface="+mj-ea"/>
              <a:cs typeface="+mj-cs"/>
            </a:endParaRPr>
          </a:p>
        </p:txBody>
      </p:sp>
      <p:sp>
        <p:nvSpPr>
          <p:cNvPr id="86017" name="Rectangle 1"/>
          <p:cNvSpPr>
            <a:spLocks noChangeArrowheads="1"/>
          </p:cNvSpPr>
          <p:nvPr/>
        </p:nvSpPr>
        <p:spPr bwMode="auto">
          <a:xfrm>
            <a:off x="357158" y="2143116"/>
            <a:ext cx="8501122" cy="44627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fontAlgn="base">
              <a:spcBef>
                <a:spcPct val="0"/>
              </a:spcBef>
              <a:spcAft>
                <a:spcPct val="0"/>
              </a:spcAft>
            </a:pP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A pesar de que los requerimientos del </a:t>
            </a:r>
            <a:r>
              <a:rPr kumimoji="0" lang="es-ES" sz="2800" b="0" i="1" u="none" strike="noStrike" cap="none" normalizeH="0" baseline="0" dirty="0" smtClean="0">
                <a:ln>
                  <a:noFill/>
                </a:ln>
                <a:solidFill>
                  <a:srgbClr val="0000CC"/>
                </a:solidFill>
                <a:effectLst/>
                <a:latin typeface="Berlin Sans FB" pitchFamily="34" charset="0"/>
                <a:ea typeface="Calibri" pitchFamily="34" charset="0"/>
                <a:cs typeface="Times New Roman" pitchFamily="18" charset="0"/>
              </a:rPr>
              <a:t>RD. 517/2016</a:t>
            </a:r>
            <a:r>
              <a:rPr kumimoji="0" lang="es-ES" sz="2800" b="0" i="1" u="none" strike="noStrike" cap="none" normalizeH="0" dirty="0" smtClean="0">
                <a:ln>
                  <a:noFill/>
                </a:ln>
                <a:solidFill>
                  <a:srgbClr val="0000CC"/>
                </a:solidFill>
                <a:effectLst/>
                <a:latin typeface="Berlin Sans FB" pitchFamily="34" charset="0"/>
                <a:ea typeface="Calibri" pitchFamily="34" charset="0"/>
                <a:cs typeface="Times New Roman" pitchFamily="18" charset="0"/>
              </a:rPr>
              <a:t> </a:t>
            </a:r>
            <a:r>
              <a:rPr kumimoji="0" lang="es-ES" sz="28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son obligatorios al derivar de reglamentos </a:t>
            </a:r>
            <a:r>
              <a:rPr lang="es-ES" sz="2800" dirty="0" smtClean="0">
                <a:latin typeface="Berlin Sans FB" pitchFamily="34" charset="0"/>
                <a:ea typeface="Calibri" pitchFamily="34" charset="0"/>
                <a:cs typeface="Times New Roman" pitchFamily="18" charset="0"/>
              </a:rPr>
              <a:t>europeos, en </a:t>
            </a:r>
            <a:r>
              <a:rPr kumimoji="0" lang="es-ES" sz="2800" b="0" i="1" u="none" strike="noStrike" cap="none" normalizeH="0" baseline="0" dirty="0" smtClean="0">
                <a:ln>
                  <a:noFill/>
                </a:ln>
                <a:solidFill>
                  <a:srgbClr val="0000CC"/>
                </a:solidFill>
                <a:effectLst/>
                <a:latin typeface="Berlin Sans FB" pitchFamily="34" charset="0"/>
                <a:ea typeface="Calibri" pitchFamily="34" charset="0"/>
                <a:cs typeface="Times New Roman" pitchFamily="18" charset="0"/>
              </a:rPr>
              <a:t>España </a:t>
            </a:r>
            <a:r>
              <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se ha considerado oportuno desarrollar una  </a:t>
            </a:r>
            <a:r>
              <a:rPr kumimoji="0" lang="es-ES_tradnl"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norma interna a través del </a:t>
            </a:r>
            <a:r>
              <a:rPr kumimoji="0" lang="es-ES_tradnl" sz="2800" b="0" i="1" u="none" strike="noStrike" cap="none" normalizeH="0" baseline="0" dirty="0" smtClean="0">
                <a:ln>
                  <a:noFill/>
                </a:ln>
                <a:solidFill>
                  <a:srgbClr val="0000CC"/>
                </a:solidFill>
                <a:effectLst/>
                <a:latin typeface="Berlin Sans FB" pitchFamily="34" charset="0"/>
                <a:ea typeface="Calibri" pitchFamily="34" charset="0"/>
                <a:cs typeface="Times New Roman" pitchFamily="18" charset="0"/>
              </a:rPr>
              <a:t>Real Decreto 115/2017, </a:t>
            </a:r>
            <a:r>
              <a:rPr kumimoji="0" lang="es-ES_tradnl"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para una mejor aplicación de alguno de estos requerimientos y </a:t>
            </a:r>
            <a:r>
              <a:rPr kumimoji="0" lang="es-ES_tradnl" sz="2800" b="0" i="1" u="none" strike="noStrike" cap="none" normalizeH="0" baseline="0" dirty="0" smtClean="0">
                <a:ln>
                  <a:noFill/>
                </a:ln>
                <a:solidFill>
                  <a:srgbClr val="0000CC"/>
                </a:solidFill>
                <a:effectLst/>
                <a:latin typeface="Berlin Sans FB" pitchFamily="34" charset="0"/>
                <a:ea typeface="Calibri" pitchFamily="34" charset="0"/>
                <a:cs typeface="Times New Roman" pitchFamily="18" charset="0"/>
              </a:rPr>
              <a:t>cuya finalidad </a:t>
            </a:r>
            <a:r>
              <a:rPr kumimoji="0" lang="es-ES_tradnl"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es evitar</a:t>
            </a:r>
            <a:r>
              <a:rPr kumimoji="0" lang="es-ES_tradnl" sz="28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a:t>
            </a:r>
            <a:r>
              <a:rPr kumimoji="0" lang="es-ES_tradnl"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las emisiones a la atmósfera y dar cumplimiento a la normativa europea. </a:t>
            </a:r>
          </a:p>
          <a:p>
            <a:pPr algn="just" fontAlgn="base">
              <a:spcBef>
                <a:spcPct val="0"/>
              </a:spcBef>
              <a:spcAft>
                <a:spcPct val="0"/>
              </a:spcAft>
            </a:pPr>
            <a:endParaRPr kumimoji="0" lang="es-ES_tradnl"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endParaRPr>
          </a:p>
          <a:p>
            <a:pPr algn="just" fontAlgn="base">
              <a:spcBef>
                <a:spcPct val="0"/>
              </a:spcBef>
              <a:spcAft>
                <a:spcPct val="0"/>
              </a:spcAft>
            </a:pPr>
            <a:r>
              <a:rPr lang="es-ES" sz="3000" i="1" dirty="0" smtClean="0">
                <a:solidFill>
                  <a:srgbClr val="C00000"/>
                </a:solidFill>
                <a:latin typeface="Berlin Sans FB" pitchFamily="34" charset="0"/>
              </a:rPr>
              <a:t>R.D. 115/2017 deroga al R.D. 795/2010 sobre comercialización y manipulación de GFEI.</a:t>
            </a:r>
            <a:endParaRPr kumimoji="0" lang="es-ES_tradnl" sz="3000" b="0" i="0" u="none" strike="noStrike" cap="none" normalizeH="0" baseline="0" dirty="0" smtClean="0">
              <a:ln>
                <a:noFill/>
              </a:ln>
              <a:solidFill>
                <a:schemeClr val="tx1"/>
              </a:solidFill>
              <a:effectLst/>
              <a:latin typeface="Berlin Sans FB" pitchFamily="34" charset="0"/>
              <a:cs typeface="Arial"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260648"/>
            <a:ext cx="8964488" cy="584775"/>
          </a:xfrm>
          <a:prstGeom prst="rect">
            <a:avLst/>
          </a:prstGeom>
        </p:spPr>
        <p:txBody>
          <a:bodyPr wrap="square">
            <a:spAutoFit/>
          </a:bodyPr>
          <a:lstStyle/>
          <a:p>
            <a:pPr lvl="1"/>
            <a:r>
              <a:rPr lang="es-ES" sz="3200" dirty="0" smtClean="0">
                <a:latin typeface="Berlin Sans FB" pitchFamily="34" charset="0"/>
              </a:rPr>
              <a:t>DIAGRAMA DE MOLLIER</a:t>
            </a:r>
            <a:r>
              <a:rPr lang="es-ES" sz="3000" dirty="0" smtClean="0">
                <a:latin typeface="Berlin Sans FB" pitchFamily="34" charset="0"/>
              </a:rPr>
              <a:t>.</a:t>
            </a:r>
            <a:endParaRPr lang="es-ES" sz="3000" dirty="0"/>
          </a:p>
        </p:txBody>
      </p:sp>
      <p:sp>
        <p:nvSpPr>
          <p:cNvPr id="4" name="3 CuadroTexto"/>
          <p:cNvSpPr txBox="1"/>
          <p:nvPr/>
        </p:nvSpPr>
        <p:spPr>
          <a:xfrm>
            <a:off x="428596" y="1071546"/>
            <a:ext cx="2433680" cy="553998"/>
          </a:xfrm>
          <a:prstGeom prst="rect">
            <a:avLst/>
          </a:prstGeom>
        </p:spPr>
        <p:txBody>
          <a:bodyPr wrap="none">
            <a:spAutoFit/>
          </a:bodyPr>
          <a:lstStyle/>
          <a:p>
            <a:pPr lvl="1">
              <a:buFont typeface="Wingdings" pitchFamily="2" charset="2"/>
              <a:buChar char="v"/>
            </a:pPr>
            <a:r>
              <a:rPr lang="es-ES" sz="3000" i="1" dirty="0" smtClean="0">
                <a:solidFill>
                  <a:srgbClr val="0000CC"/>
                </a:solidFill>
                <a:latin typeface="Berlin Sans FB" pitchFamily="34" charset="0"/>
              </a:rPr>
              <a:t> R- 134 a.</a:t>
            </a:r>
          </a:p>
        </p:txBody>
      </p:sp>
      <p:pic>
        <p:nvPicPr>
          <p:cNvPr id="22530" name="Picture 2"/>
          <p:cNvPicPr>
            <a:picLocks noChangeAspect="1" noChangeArrowheads="1"/>
          </p:cNvPicPr>
          <p:nvPr/>
        </p:nvPicPr>
        <p:blipFill>
          <a:blip r:embed="rId2"/>
          <a:srcRect/>
          <a:stretch>
            <a:fillRect/>
          </a:stretch>
        </p:blipFill>
        <p:spPr bwMode="auto">
          <a:xfrm>
            <a:off x="500033" y="753812"/>
            <a:ext cx="8433013" cy="61041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260648"/>
            <a:ext cx="8964488" cy="584775"/>
          </a:xfrm>
          <a:prstGeom prst="rect">
            <a:avLst/>
          </a:prstGeom>
        </p:spPr>
        <p:txBody>
          <a:bodyPr wrap="square">
            <a:spAutoFit/>
          </a:bodyPr>
          <a:lstStyle/>
          <a:p>
            <a:pPr lvl="1"/>
            <a:r>
              <a:rPr lang="es-ES" sz="3200" dirty="0" smtClean="0">
                <a:latin typeface="Berlin Sans FB" pitchFamily="34" charset="0"/>
              </a:rPr>
              <a:t>DIAGRAMA DE MOLLIER del R- 134 a</a:t>
            </a:r>
            <a:endParaRPr lang="es-ES" sz="3200" dirty="0"/>
          </a:p>
        </p:txBody>
      </p:sp>
      <p:sp>
        <p:nvSpPr>
          <p:cNvPr id="2053" name="Rectangle 5"/>
          <p:cNvSpPr>
            <a:spLocks noChangeArrowheads="1"/>
          </p:cNvSpPr>
          <p:nvPr/>
        </p:nvSpPr>
        <p:spPr bwMode="auto">
          <a:xfrm>
            <a:off x="214282" y="1025634"/>
            <a:ext cx="8786874" cy="58323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ts val="1200"/>
              </a:spcBef>
              <a:spcAft>
                <a:spcPct val="0"/>
              </a:spcAft>
              <a:buClrTx/>
              <a:buSzTx/>
              <a:buFontTx/>
              <a:buNone/>
              <a:tabLst>
                <a:tab pos="3867150" algn="l"/>
              </a:tabLst>
            </a:pPr>
            <a:r>
              <a:rPr kumimoji="0" lang="es-ES" sz="30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Las </a:t>
            </a:r>
            <a:r>
              <a:rPr lang="es-ES" sz="3000" i="1" dirty="0" smtClean="0">
                <a:solidFill>
                  <a:srgbClr val="0000CC"/>
                </a:solidFill>
                <a:latin typeface="Berlin Sans FB" pitchFamily="34" charset="0"/>
              </a:rPr>
              <a:t>líneas de líquido saturado y la línea de vapor</a:t>
            </a:r>
          </a:p>
          <a:p>
            <a:pPr marL="0" marR="0" lvl="0" indent="0" algn="just" defTabSz="914400" rtl="0" eaLnBrk="1" fontAlgn="base" latinLnBrk="0" hangingPunct="1">
              <a:lnSpc>
                <a:spcPct val="100000"/>
              </a:lnSpc>
              <a:spcBef>
                <a:spcPct val="0"/>
              </a:spcBef>
              <a:spcAft>
                <a:spcPct val="0"/>
              </a:spcAft>
              <a:buClrTx/>
              <a:buSzTx/>
              <a:buFontTx/>
              <a:buNone/>
              <a:tabLst>
                <a:tab pos="3867150" algn="l"/>
              </a:tabLst>
            </a:pPr>
            <a:r>
              <a:rPr lang="es-ES" sz="3000" i="1" dirty="0" smtClean="0">
                <a:solidFill>
                  <a:srgbClr val="0000CC"/>
                </a:solidFill>
                <a:latin typeface="Berlin Sans FB" pitchFamily="34" charset="0"/>
              </a:rPr>
              <a:t> saturado</a:t>
            </a:r>
            <a:r>
              <a:rPr kumimoji="0" lang="es-ES" sz="30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 son las que delimitan la denominada </a:t>
            </a:r>
          </a:p>
          <a:p>
            <a:pPr marL="0" marR="0" lvl="0" indent="0" algn="just" defTabSz="914400" rtl="0" eaLnBrk="1" fontAlgn="base" latinLnBrk="0" hangingPunct="1">
              <a:lnSpc>
                <a:spcPct val="100000"/>
              </a:lnSpc>
              <a:spcBef>
                <a:spcPct val="0"/>
              </a:spcBef>
              <a:spcAft>
                <a:spcPts val="1200"/>
              </a:spcAft>
              <a:buClrTx/>
              <a:buSzTx/>
              <a:buFontTx/>
              <a:buNone/>
              <a:tabLst>
                <a:tab pos="3867150" algn="l"/>
              </a:tabLst>
            </a:pPr>
            <a:r>
              <a:rPr kumimoji="0" lang="es-ES" sz="30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campana. </a:t>
            </a:r>
            <a:endPar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ts val="1800"/>
              </a:spcAft>
              <a:buClrTx/>
              <a:buSzTx/>
              <a:buFontTx/>
              <a:buNone/>
              <a:tabLst>
                <a:tab pos="3867150" algn="l"/>
              </a:tabLst>
            </a:pPr>
            <a:r>
              <a:rPr kumimoji="0" lang="es-ES" sz="30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En la </a:t>
            </a:r>
            <a:r>
              <a:rPr lang="es-ES" sz="3000" i="1" dirty="0" smtClean="0">
                <a:solidFill>
                  <a:srgbClr val="0000CC"/>
                </a:solidFill>
                <a:latin typeface="Berlin Sans FB" pitchFamily="34" charset="0"/>
              </a:rPr>
              <a:t>línea de líquido </a:t>
            </a:r>
            <a:r>
              <a:rPr kumimoji="0" lang="es-ES" sz="30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saturado solo hay líquido al 100% (en estado de equilibrio), a la temperatura de saturación</a:t>
            </a:r>
            <a:r>
              <a:rPr kumimoji="0" lang="es-ES" sz="30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a:t>
            </a:r>
            <a:r>
              <a:rPr kumimoji="0" lang="es-ES" sz="30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que le corresponde, de acuerdo con la presión a la que está sometido. </a:t>
            </a:r>
            <a:endParaRPr kumimoji="0" lang="es-ES" sz="28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tab pos="3867150" algn="l"/>
              </a:tabLst>
            </a:pPr>
            <a:r>
              <a:rPr kumimoji="0" lang="es-ES" sz="30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En la </a:t>
            </a:r>
            <a:r>
              <a:rPr lang="es-ES" sz="3000" i="1" dirty="0" smtClean="0">
                <a:solidFill>
                  <a:srgbClr val="0000CC"/>
                </a:solidFill>
                <a:latin typeface="Berlin Sans FB" pitchFamily="34" charset="0"/>
              </a:rPr>
              <a:t>línea de vapor saturado </a:t>
            </a:r>
            <a:r>
              <a:rPr kumimoji="0" lang="es-ES" sz="30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solo hay vapor al 100%,</a:t>
            </a:r>
            <a:r>
              <a:rPr kumimoji="0" lang="es-ES" sz="30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a:t>
            </a:r>
            <a:r>
              <a:rPr kumimoji="0" lang="es-ES" sz="30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en estado de equilibrio, de forma que la más pequeña</a:t>
            </a:r>
            <a:r>
              <a:rPr kumimoji="0" lang="es-ES" sz="30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a:t>
            </a:r>
            <a:r>
              <a:rPr kumimoji="0" lang="es-ES" sz="30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sustracción de calor provocará la aparición</a:t>
            </a:r>
            <a:r>
              <a:rPr kumimoji="0" lang="es-ES" sz="30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a:t>
            </a:r>
            <a:r>
              <a:rPr kumimoji="0" lang="es-ES" sz="30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de una gota de líquido.</a:t>
            </a:r>
            <a:endParaRPr kumimoji="0" lang="es-ES" sz="3000" b="0" i="0" u="none" strike="noStrike" cap="none" normalizeH="0" baseline="0" dirty="0" smtClean="0">
              <a:ln>
                <a:noFill/>
              </a:ln>
              <a:solidFill>
                <a:schemeClr val="tx1"/>
              </a:solidFill>
              <a:effectLst/>
              <a:latin typeface="Berlin Sans FB"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3867150" algn="l"/>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4" name="Rectangle 6"/>
          <p:cNvSpPr>
            <a:spLocks noChangeArrowheads="1"/>
          </p:cNvSpPr>
          <p:nvPr/>
        </p:nvSpPr>
        <p:spPr bwMode="auto">
          <a:xfrm>
            <a:off x="0" y="3305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260648"/>
            <a:ext cx="8964488" cy="584775"/>
          </a:xfrm>
          <a:prstGeom prst="rect">
            <a:avLst/>
          </a:prstGeom>
        </p:spPr>
        <p:txBody>
          <a:bodyPr wrap="square">
            <a:spAutoFit/>
          </a:bodyPr>
          <a:lstStyle/>
          <a:p>
            <a:pPr lvl="1"/>
            <a:r>
              <a:rPr lang="es-ES" sz="3200" dirty="0" smtClean="0">
                <a:latin typeface="Berlin Sans FB" pitchFamily="34" charset="0"/>
              </a:rPr>
              <a:t>DIAGRAMA DE MOLLIER.</a:t>
            </a:r>
            <a:endParaRPr lang="es-ES" sz="3200" dirty="0"/>
          </a:p>
        </p:txBody>
      </p:sp>
      <p:sp>
        <p:nvSpPr>
          <p:cNvPr id="2054" name="Rectangle 6"/>
          <p:cNvSpPr>
            <a:spLocks noChangeArrowheads="1"/>
          </p:cNvSpPr>
          <p:nvPr/>
        </p:nvSpPr>
        <p:spPr bwMode="auto">
          <a:xfrm>
            <a:off x="0" y="3305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78850" name="14 Imagen" descr="Imagen6.png"/>
          <p:cNvPicPr>
            <a:picLocks noChangeAspect="1" noChangeArrowheads="1"/>
          </p:cNvPicPr>
          <p:nvPr/>
        </p:nvPicPr>
        <p:blipFill>
          <a:blip r:embed="rId2"/>
          <a:srcRect/>
          <a:stretch>
            <a:fillRect/>
          </a:stretch>
        </p:blipFill>
        <p:spPr bwMode="auto">
          <a:xfrm>
            <a:off x="1" y="1481156"/>
            <a:ext cx="9144000" cy="48768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260648"/>
            <a:ext cx="8964488" cy="584775"/>
          </a:xfrm>
          <a:prstGeom prst="rect">
            <a:avLst/>
          </a:prstGeom>
        </p:spPr>
        <p:txBody>
          <a:bodyPr wrap="square">
            <a:spAutoFit/>
          </a:bodyPr>
          <a:lstStyle/>
          <a:p>
            <a:pPr lvl="1"/>
            <a:r>
              <a:rPr lang="es-ES" sz="3200" dirty="0" smtClean="0">
                <a:latin typeface="Berlin Sans FB" pitchFamily="34" charset="0"/>
              </a:rPr>
              <a:t>DIAGRAMA DE MOLLIER.</a:t>
            </a:r>
            <a:endParaRPr lang="es-ES" sz="3200" dirty="0"/>
          </a:p>
        </p:txBody>
      </p:sp>
      <p:sp>
        <p:nvSpPr>
          <p:cNvPr id="2053" name="Rectangle 5"/>
          <p:cNvSpPr>
            <a:spLocks noChangeArrowheads="1"/>
          </p:cNvSpPr>
          <p:nvPr/>
        </p:nvSpPr>
        <p:spPr bwMode="auto">
          <a:xfrm>
            <a:off x="428596" y="1357298"/>
            <a:ext cx="8501122" cy="40626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s-ES" sz="3000" i="1" dirty="0" smtClean="0">
                <a:solidFill>
                  <a:srgbClr val="0000CC"/>
                </a:solidFill>
                <a:latin typeface="Berlin Sans FB" pitchFamily="34" charset="0"/>
              </a:rPr>
              <a:t>Punto crítico: </a:t>
            </a:r>
            <a:r>
              <a:rPr lang="es-ES" sz="3000" dirty="0" smtClean="0">
                <a:latin typeface="Berlin Sans FB" pitchFamily="34" charset="0"/>
              </a:rPr>
              <a:t>Es el punto más alto de la campana, en este punto por mucho que se incremente la presión ya no es posible condensar.</a:t>
            </a:r>
          </a:p>
          <a:p>
            <a:pPr algn="just"/>
            <a:endParaRPr lang="es-ES" sz="3000" dirty="0" smtClean="0">
              <a:latin typeface="Berlin Sans FB" pitchFamily="34" charset="0"/>
            </a:endParaRPr>
          </a:p>
          <a:p>
            <a:pPr algn="just"/>
            <a:r>
              <a:rPr lang="es-ES" sz="3000" i="1" dirty="0" smtClean="0">
                <a:solidFill>
                  <a:srgbClr val="0000CC"/>
                </a:solidFill>
                <a:latin typeface="Berlin Sans FB" pitchFamily="34" charset="0"/>
              </a:rPr>
              <a:t>Temperatura crítica: </a:t>
            </a:r>
            <a:r>
              <a:rPr lang="es-ES" sz="3000" dirty="0" smtClean="0">
                <a:latin typeface="Berlin Sans FB" pitchFamily="34" charset="0"/>
              </a:rPr>
              <a:t>Es la temperatura límite a la cual un gas no puede ser  licuado por compresión. Por encima de esta temperatura es imposible condensar un gas aumentando la presión.</a:t>
            </a:r>
          </a:p>
          <a:p>
            <a:pPr marL="0" marR="0" lvl="0" indent="0" algn="just" defTabSz="914400" rtl="0" eaLnBrk="1" fontAlgn="base" latinLnBrk="0" hangingPunct="1">
              <a:lnSpc>
                <a:spcPct val="100000"/>
              </a:lnSpc>
              <a:spcBef>
                <a:spcPct val="0"/>
              </a:spcBef>
              <a:spcAft>
                <a:spcPct val="0"/>
              </a:spcAft>
              <a:buClrTx/>
              <a:buSzTx/>
              <a:buFontTx/>
              <a:buNone/>
              <a:tabLst>
                <a:tab pos="3867150" algn="l"/>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4" name="Rectangle 6"/>
          <p:cNvSpPr>
            <a:spLocks noChangeArrowheads="1"/>
          </p:cNvSpPr>
          <p:nvPr/>
        </p:nvSpPr>
        <p:spPr bwMode="auto">
          <a:xfrm>
            <a:off x="0" y="3305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260648"/>
            <a:ext cx="8964488" cy="584775"/>
          </a:xfrm>
          <a:prstGeom prst="rect">
            <a:avLst/>
          </a:prstGeom>
        </p:spPr>
        <p:txBody>
          <a:bodyPr wrap="square">
            <a:spAutoFit/>
          </a:bodyPr>
          <a:lstStyle/>
          <a:p>
            <a:pPr lvl="1"/>
            <a:r>
              <a:rPr lang="es-ES" sz="3200" dirty="0" smtClean="0">
                <a:latin typeface="Berlin Sans FB" pitchFamily="34" charset="0"/>
              </a:rPr>
              <a:t>DIAGRAMA DE MOLLIER.</a:t>
            </a:r>
            <a:endParaRPr lang="es-ES" sz="3200" dirty="0"/>
          </a:p>
        </p:txBody>
      </p:sp>
      <p:sp>
        <p:nvSpPr>
          <p:cNvPr id="2054" name="Rectangle 6"/>
          <p:cNvSpPr>
            <a:spLocks noChangeArrowheads="1"/>
          </p:cNvSpPr>
          <p:nvPr/>
        </p:nvSpPr>
        <p:spPr bwMode="auto">
          <a:xfrm>
            <a:off x="0" y="3305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80897" name="15 Imagen" descr="Imagen7.png"/>
          <p:cNvPicPr>
            <a:picLocks noChangeAspect="1" noChangeArrowheads="1"/>
          </p:cNvPicPr>
          <p:nvPr/>
        </p:nvPicPr>
        <p:blipFill>
          <a:blip r:embed="rId2"/>
          <a:srcRect/>
          <a:stretch>
            <a:fillRect/>
          </a:stretch>
        </p:blipFill>
        <p:spPr bwMode="auto">
          <a:xfrm>
            <a:off x="1" y="1142983"/>
            <a:ext cx="9149766" cy="4876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260648"/>
            <a:ext cx="8964488" cy="584775"/>
          </a:xfrm>
          <a:prstGeom prst="rect">
            <a:avLst/>
          </a:prstGeom>
        </p:spPr>
        <p:txBody>
          <a:bodyPr wrap="square">
            <a:spAutoFit/>
          </a:bodyPr>
          <a:lstStyle/>
          <a:p>
            <a:pPr lvl="1"/>
            <a:r>
              <a:rPr lang="es-ES" sz="3200" dirty="0" smtClean="0">
                <a:latin typeface="Berlin Sans FB" pitchFamily="34" charset="0"/>
              </a:rPr>
              <a:t>DIAGRAMA DE MOLLIER.</a:t>
            </a:r>
            <a:endParaRPr lang="es-ES" sz="3200" dirty="0"/>
          </a:p>
        </p:txBody>
      </p:sp>
      <p:sp>
        <p:nvSpPr>
          <p:cNvPr id="2054" name="Rectangle 6"/>
          <p:cNvSpPr>
            <a:spLocks noChangeArrowheads="1"/>
          </p:cNvSpPr>
          <p:nvPr/>
        </p:nvSpPr>
        <p:spPr bwMode="auto">
          <a:xfrm>
            <a:off x="0" y="3305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81923" name="Picture 3"/>
          <p:cNvPicPr>
            <a:picLocks noChangeAspect="1" noChangeArrowheads="1"/>
          </p:cNvPicPr>
          <p:nvPr/>
        </p:nvPicPr>
        <p:blipFill>
          <a:blip r:embed="rId2"/>
          <a:srcRect t="17614" b="4099"/>
          <a:stretch>
            <a:fillRect/>
          </a:stretch>
        </p:blipFill>
        <p:spPr bwMode="auto">
          <a:xfrm>
            <a:off x="0" y="1571612"/>
            <a:ext cx="9144000" cy="2857520"/>
          </a:xfrm>
          <a:prstGeom prst="rect">
            <a:avLst/>
          </a:prstGeom>
          <a:noFill/>
          <a:ln w="9525">
            <a:noFill/>
            <a:miter lim="800000"/>
            <a:headEnd/>
            <a:tailEnd/>
          </a:ln>
          <a:effectLst/>
        </p:spPr>
      </p:pic>
      <p:pic>
        <p:nvPicPr>
          <p:cNvPr id="81925" name="Picture 5"/>
          <p:cNvPicPr>
            <a:picLocks noChangeAspect="1" noChangeArrowheads="1"/>
          </p:cNvPicPr>
          <p:nvPr/>
        </p:nvPicPr>
        <p:blipFill>
          <a:blip r:embed="rId3"/>
          <a:srcRect t="26569"/>
          <a:stretch>
            <a:fillRect/>
          </a:stretch>
        </p:blipFill>
        <p:spPr bwMode="auto">
          <a:xfrm>
            <a:off x="-1" y="5072074"/>
            <a:ext cx="9144001" cy="1785926"/>
          </a:xfrm>
          <a:prstGeom prst="rect">
            <a:avLst/>
          </a:prstGeom>
          <a:noFill/>
          <a:ln w="9525">
            <a:noFill/>
            <a:miter lim="800000"/>
            <a:headEnd/>
            <a:tailEnd/>
          </a:ln>
          <a:effectLst/>
        </p:spPr>
      </p:pic>
      <p:sp>
        <p:nvSpPr>
          <p:cNvPr id="10" name="9 CuadroTexto"/>
          <p:cNvSpPr txBox="1"/>
          <p:nvPr/>
        </p:nvSpPr>
        <p:spPr>
          <a:xfrm>
            <a:off x="0" y="928670"/>
            <a:ext cx="3859343" cy="553998"/>
          </a:xfrm>
          <a:prstGeom prst="rect">
            <a:avLst/>
          </a:prstGeom>
        </p:spPr>
        <p:txBody>
          <a:bodyPr wrap="square">
            <a:spAutoFit/>
          </a:bodyPr>
          <a:lstStyle/>
          <a:p>
            <a:pPr>
              <a:buFont typeface="Wingdings" pitchFamily="2" charset="2"/>
              <a:buChar char="v"/>
            </a:pPr>
            <a:r>
              <a:rPr lang="es-ES" sz="3000" i="1" dirty="0" smtClean="0">
                <a:solidFill>
                  <a:srgbClr val="0000CC"/>
                </a:solidFill>
                <a:latin typeface="Berlin Sans FB" pitchFamily="34" charset="0"/>
              </a:rPr>
              <a:t> Recalentamiento.</a:t>
            </a:r>
          </a:p>
        </p:txBody>
      </p:sp>
      <p:sp>
        <p:nvSpPr>
          <p:cNvPr id="11" name="10 CuadroTexto"/>
          <p:cNvSpPr txBox="1"/>
          <p:nvPr/>
        </p:nvSpPr>
        <p:spPr>
          <a:xfrm>
            <a:off x="0" y="4429132"/>
            <a:ext cx="3859343" cy="553998"/>
          </a:xfrm>
          <a:prstGeom prst="rect">
            <a:avLst/>
          </a:prstGeom>
        </p:spPr>
        <p:txBody>
          <a:bodyPr wrap="square">
            <a:spAutoFit/>
          </a:bodyPr>
          <a:lstStyle/>
          <a:p>
            <a:pPr>
              <a:buFont typeface="Wingdings" pitchFamily="2" charset="2"/>
              <a:buChar char="v"/>
            </a:pPr>
            <a:r>
              <a:rPr lang="es-ES" sz="3000" i="1" dirty="0" smtClean="0">
                <a:solidFill>
                  <a:srgbClr val="0000CC"/>
                </a:solidFill>
                <a:latin typeface="Berlin Sans FB" pitchFamily="34" charset="0"/>
              </a:rPr>
              <a:t> Subenfriamiento.</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260648"/>
            <a:ext cx="8964488" cy="584775"/>
          </a:xfrm>
          <a:prstGeom prst="rect">
            <a:avLst/>
          </a:prstGeom>
        </p:spPr>
        <p:txBody>
          <a:bodyPr wrap="square">
            <a:spAutoFit/>
          </a:bodyPr>
          <a:lstStyle/>
          <a:p>
            <a:pPr lvl="1"/>
            <a:r>
              <a:rPr lang="es-ES" sz="3200" dirty="0" smtClean="0">
                <a:latin typeface="Berlin Sans FB" pitchFamily="34" charset="0"/>
              </a:rPr>
              <a:t>DIAGRAMA DE MOLLIER.</a:t>
            </a:r>
            <a:endParaRPr lang="es-ES" sz="3200" dirty="0"/>
          </a:p>
        </p:txBody>
      </p:sp>
      <p:sp>
        <p:nvSpPr>
          <p:cNvPr id="2054" name="Rectangle 6"/>
          <p:cNvSpPr>
            <a:spLocks noChangeArrowheads="1"/>
          </p:cNvSpPr>
          <p:nvPr/>
        </p:nvSpPr>
        <p:spPr bwMode="auto">
          <a:xfrm>
            <a:off x="0" y="3305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82946" name="19 Imagen" descr="Imagen11.png"/>
          <p:cNvPicPr>
            <a:picLocks noChangeAspect="1" noChangeArrowheads="1"/>
          </p:cNvPicPr>
          <p:nvPr/>
        </p:nvPicPr>
        <p:blipFill>
          <a:blip r:embed="rId2"/>
          <a:srcRect/>
          <a:stretch>
            <a:fillRect/>
          </a:stretch>
        </p:blipFill>
        <p:spPr bwMode="auto">
          <a:xfrm>
            <a:off x="0" y="1410168"/>
            <a:ext cx="9144000" cy="54478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260648"/>
            <a:ext cx="8964488" cy="584775"/>
          </a:xfrm>
          <a:prstGeom prst="rect">
            <a:avLst/>
          </a:prstGeom>
        </p:spPr>
        <p:txBody>
          <a:bodyPr wrap="square">
            <a:spAutoFit/>
          </a:bodyPr>
          <a:lstStyle/>
          <a:p>
            <a:pPr lvl="1"/>
            <a:r>
              <a:rPr lang="es-ES" sz="3200" dirty="0" smtClean="0">
                <a:latin typeface="Berlin Sans FB" pitchFamily="34" charset="0"/>
              </a:rPr>
              <a:t>DIAGRAMA DE MOLLIER.</a:t>
            </a:r>
            <a:endParaRPr lang="es-ES" sz="3200" dirty="0"/>
          </a:p>
        </p:txBody>
      </p:sp>
      <p:sp>
        <p:nvSpPr>
          <p:cNvPr id="2054" name="Rectangle 6"/>
          <p:cNvSpPr>
            <a:spLocks noChangeArrowheads="1"/>
          </p:cNvSpPr>
          <p:nvPr/>
        </p:nvSpPr>
        <p:spPr bwMode="auto">
          <a:xfrm>
            <a:off x="0" y="3305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4 CuadroTexto"/>
          <p:cNvSpPr txBox="1"/>
          <p:nvPr/>
        </p:nvSpPr>
        <p:spPr>
          <a:xfrm>
            <a:off x="500034" y="1000108"/>
            <a:ext cx="6643734" cy="553998"/>
          </a:xfrm>
          <a:prstGeom prst="rect">
            <a:avLst/>
          </a:prstGeom>
          <a:noFill/>
        </p:spPr>
        <p:txBody>
          <a:bodyPr wrap="square" rtlCol="0">
            <a:spAutoFit/>
          </a:bodyPr>
          <a:lstStyle/>
          <a:p>
            <a:pPr>
              <a:buFont typeface="Wingdings" pitchFamily="2" charset="2"/>
              <a:buChar char="v"/>
            </a:pPr>
            <a:r>
              <a:rPr lang="es-ES" sz="3000" i="1" dirty="0" smtClean="0">
                <a:solidFill>
                  <a:srgbClr val="0000CC"/>
                </a:solidFill>
                <a:latin typeface="Berlin Sans FB" pitchFamily="34" charset="0"/>
              </a:rPr>
              <a:t> EL Ciclo frigorífico.</a:t>
            </a:r>
            <a:endParaRPr lang="es-ES" sz="3000" i="1" dirty="0">
              <a:latin typeface="Berlin Sans FB" pitchFamily="34" charset="0"/>
            </a:endParaRPr>
          </a:p>
        </p:txBody>
      </p:sp>
      <p:pic>
        <p:nvPicPr>
          <p:cNvPr id="83970" name="Imagen 18"/>
          <p:cNvPicPr>
            <a:picLocks noChangeAspect="1" noChangeArrowheads="1"/>
          </p:cNvPicPr>
          <p:nvPr/>
        </p:nvPicPr>
        <p:blipFill>
          <a:blip r:embed="rId2"/>
          <a:srcRect/>
          <a:stretch>
            <a:fillRect/>
          </a:stretch>
        </p:blipFill>
        <p:spPr bwMode="auto">
          <a:xfrm>
            <a:off x="1643042" y="1586751"/>
            <a:ext cx="6219834" cy="52712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260648"/>
            <a:ext cx="8964488" cy="1077218"/>
          </a:xfrm>
          <a:prstGeom prst="rect">
            <a:avLst/>
          </a:prstGeom>
        </p:spPr>
        <p:txBody>
          <a:bodyPr wrap="square">
            <a:spAutoFit/>
          </a:bodyPr>
          <a:lstStyle/>
          <a:p>
            <a:pPr lvl="1"/>
            <a:r>
              <a:rPr lang="es-ES" sz="3200" dirty="0" smtClean="0">
                <a:latin typeface="Berlin Sans FB" pitchFamily="34" charset="0"/>
              </a:rPr>
              <a:t>PROCESO, CONTROL Y CERTIFICACIÓN DE LA CARGA CORRECTA DE REFRIGERANTE.</a:t>
            </a:r>
            <a:endParaRPr lang="es-ES" sz="3200" dirty="0"/>
          </a:p>
        </p:txBody>
      </p:sp>
      <p:sp>
        <p:nvSpPr>
          <p:cNvPr id="10" name="9 Rectángulo"/>
          <p:cNvSpPr/>
          <p:nvPr/>
        </p:nvSpPr>
        <p:spPr>
          <a:xfrm>
            <a:off x="0" y="1412776"/>
            <a:ext cx="8964488" cy="5401479"/>
          </a:xfrm>
          <a:prstGeom prst="rect">
            <a:avLst/>
          </a:prstGeom>
        </p:spPr>
        <p:txBody>
          <a:bodyPr wrap="square">
            <a:spAutoFit/>
          </a:bodyPr>
          <a:lstStyle/>
          <a:p>
            <a:pPr lvl="1">
              <a:spcAft>
                <a:spcPts val="600"/>
              </a:spcAft>
              <a:buFont typeface="Wingdings" pitchFamily="2" charset="2"/>
              <a:buChar char="v"/>
            </a:pPr>
            <a:r>
              <a:rPr lang="es-ES" sz="3000" dirty="0" smtClean="0">
                <a:solidFill>
                  <a:srgbClr val="0000CC"/>
                </a:solidFill>
                <a:latin typeface="Berlin Sans FB" pitchFamily="34" charset="0"/>
              </a:rPr>
              <a:t> Necesidad de carga de un circuito.</a:t>
            </a:r>
          </a:p>
          <a:p>
            <a:pPr lvl="2" algn="just">
              <a:spcAft>
                <a:spcPts val="600"/>
              </a:spcAft>
            </a:pPr>
            <a:r>
              <a:rPr lang="es-ES" sz="3000" dirty="0" smtClean="0">
                <a:latin typeface="Berlin Sans FB" pitchFamily="34" charset="0"/>
              </a:rPr>
              <a:t>Muchas labores de mantenimiento y reparación llevan implícitas la necesidad de realizar una descarga, un vaciado y la recarga del refrigerante. </a:t>
            </a:r>
          </a:p>
          <a:p>
            <a:pPr lvl="1">
              <a:spcAft>
                <a:spcPts val="600"/>
              </a:spcAft>
              <a:buFont typeface="Wingdings" pitchFamily="2" charset="2"/>
              <a:buChar char="v"/>
            </a:pPr>
            <a:r>
              <a:rPr lang="es-ES" sz="3000" dirty="0" smtClean="0">
                <a:solidFill>
                  <a:srgbClr val="0000CC"/>
                </a:solidFill>
                <a:latin typeface="Berlin Sans FB" pitchFamily="34" charset="0"/>
              </a:rPr>
              <a:t> Verificación del sistema.</a:t>
            </a:r>
          </a:p>
          <a:p>
            <a:pPr lvl="3" indent="-457200">
              <a:buFont typeface="Arial" pitchFamily="34" charset="0"/>
              <a:buChar char="•"/>
            </a:pPr>
            <a:r>
              <a:rPr lang="es-ES" sz="3000" dirty="0" smtClean="0">
                <a:latin typeface="Berlin Sans FB" pitchFamily="34" charset="0"/>
              </a:rPr>
              <a:t>Comprobar que funciona correctamente el ventilador del condensador.</a:t>
            </a:r>
          </a:p>
          <a:p>
            <a:pPr lvl="3" indent="-457200">
              <a:buFont typeface="Arial" pitchFamily="34" charset="0"/>
              <a:buChar char="•"/>
            </a:pPr>
            <a:r>
              <a:rPr lang="es-ES" sz="3000" dirty="0" smtClean="0">
                <a:latin typeface="Berlin Sans FB" pitchFamily="34" charset="0"/>
              </a:rPr>
              <a:t>Verificación visual de los componentes del sistema.</a:t>
            </a:r>
          </a:p>
          <a:p>
            <a:pPr lvl="3" indent="-457200">
              <a:buFont typeface="Arial" pitchFamily="34" charset="0"/>
              <a:buChar char="•"/>
            </a:pPr>
            <a:r>
              <a:rPr lang="es-ES" sz="3000" dirty="0" smtClean="0">
                <a:latin typeface="Berlin Sans FB" pitchFamily="34" charset="0"/>
              </a:rPr>
              <a:t> Comprobar el estado del refrigerante (mirilla).</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260648"/>
            <a:ext cx="8964488" cy="1077218"/>
          </a:xfrm>
          <a:prstGeom prst="rect">
            <a:avLst/>
          </a:prstGeom>
        </p:spPr>
        <p:txBody>
          <a:bodyPr wrap="square">
            <a:spAutoFit/>
          </a:bodyPr>
          <a:lstStyle/>
          <a:p>
            <a:pPr lvl="1"/>
            <a:r>
              <a:rPr lang="es-ES" sz="3200" dirty="0" smtClean="0">
                <a:latin typeface="Berlin Sans FB" pitchFamily="34" charset="0"/>
              </a:rPr>
              <a:t>PROCESO, CONTROL Y CERTIFICACIÓN DE LA CARGA CORRECTA DE REFRIGERANTE.</a:t>
            </a:r>
            <a:endParaRPr lang="es-ES" sz="3200" dirty="0"/>
          </a:p>
        </p:txBody>
      </p:sp>
      <p:sp>
        <p:nvSpPr>
          <p:cNvPr id="10" name="9 Rectángulo"/>
          <p:cNvSpPr/>
          <p:nvPr/>
        </p:nvSpPr>
        <p:spPr>
          <a:xfrm>
            <a:off x="0" y="1412776"/>
            <a:ext cx="8964488" cy="5170646"/>
          </a:xfrm>
          <a:prstGeom prst="rect">
            <a:avLst/>
          </a:prstGeom>
        </p:spPr>
        <p:txBody>
          <a:bodyPr wrap="square">
            <a:spAutoFit/>
          </a:bodyPr>
          <a:lstStyle/>
          <a:p>
            <a:pPr lvl="1">
              <a:spcAft>
                <a:spcPts val="600"/>
              </a:spcAft>
              <a:buFont typeface="Wingdings" pitchFamily="2" charset="2"/>
              <a:buChar char="v"/>
            </a:pPr>
            <a:r>
              <a:rPr lang="es-ES" sz="3000" dirty="0" smtClean="0">
                <a:solidFill>
                  <a:srgbClr val="0000CC"/>
                </a:solidFill>
                <a:latin typeface="Berlin Sans FB" pitchFamily="34" charset="0"/>
              </a:rPr>
              <a:t> Verificación del sistema.</a:t>
            </a:r>
          </a:p>
          <a:p>
            <a:pPr lvl="3" indent="-457200" algn="just">
              <a:spcAft>
                <a:spcPts val="600"/>
              </a:spcAft>
              <a:buFont typeface="Arial" pitchFamily="34" charset="0"/>
              <a:buChar char="•"/>
            </a:pPr>
            <a:r>
              <a:rPr lang="es-ES" sz="3000" dirty="0" smtClean="0">
                <a:latin typeface="Berlin Sans FB" pitchFamily="34" charset="0"/>
              </a:rPr>
              <a:t>Conectar el colector de manómetros para comprobaciones.</a:t>
            </a:r>
          </a:p>
          <a:p>
            <a:pPr lvl="3" indent="-457200" algn="just">
              <a:spcAft>
                <a:spcPts val="600"/>
              </a:spcAft>
              <a:buFont typeface="Arial" pitchFamily="34" charset="0"/>
              <a:buChar char="•"/>
            </a:pPr>
            <a:r>
              <a:rPr lang="es-ES" sz="3000" dirty="0" smtClean="0">
                <a:latin typeface="Berlin Sans FB" pitchFamily="34" charset="0"/>
              </a:rPr>
              <a:t> Estabilizar el sistema.</a:t>
            </a:r>
          </a:p>
          <a:p>
            <a:pPr lvl="3" indent="-457200" algn="just">
              <a:spcAft>
                <a:spcPts val="600"/>
              </a:spcAft>
              <a:buFont typeface="Arial" pitchFamily="34" charset="0"/>
              <a:buChar char="•"/>
            </a:pPr>
            <a:r>
              <a:rPr lang="es-ES" sz="3000" dirty="0" smtClean="0">
                <a:latin typeface="Berlin Sans FB" pitchFamily="34" charset="0"/>
              </a:rPr>
              <a:t> Comprobar temperaturas y presiones del sistema.</a:t>
            </a:r>
          </a:p>
          <a:p>
            <a:pPr lvl="3" indent="-457200" algn="just">
              <a:spcAft>
                <a:spcPts val="600"/>
              </a:spcAft>
              <a:buFont typeface="Arial" pitchFamily="34" charset="0"/>
              <a:buChar char="•"/>
            </a:pPr>
            <a:r>
              <a:rPr lang="es-ES" sz="3000" dirty="0" smtClean="0">
                <a:latin typeface="Berlin Sans FB" pitchFamily="34" charset="0"/>
              </a:rPr>
              <a:t> Verificar el rendimiento del sistema.</a:t>
            </a:r>
          </a:p>
          <a:p>
            <a:pPr lvl="3" indent="-457200" algn="just">
              <a:spcAft>
                <a:spcPts val="600"/>
              </a:spcAft>
              <a:buFont typeface="Arial" pitchFamily="34" charset="0"/>
              <a:buChar char="•"/>
            </a:pPr>
            <a:r>
              <a:rPr lang="es-ES" sz="3000" dirty="0" smtClean="0">
                <a:latin typeface="Berlin Sans FB" pitchFamily="34" charset="0"/>
              </a:rPr>
              <a:t> Comprobar si hay fugas.</a:t>
            </a:r>
          </a:p>
          <a:p>
            <a:pPr lvl="3" indent="-457200" algn="just">
              <a:spcAft>
                <a:spcPts val="600"/>
              </a:spcAft>
              <a:buFont typeface="Arial" pitchFamily="34" charset="0"/>
              <a:buChar char="•"/>
            </a:pPr>
            <a:r>
              <a:rPr lang="es-ES" sz="3000" dirty="0" smtClean="0">
                <a:latin typeface="Berlin Sans FB" pitchFamily="34" charset="0"/>
              </a:rPr>
              <a:t> Identificar qué tipo de refrigerante hay en el sistema.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285728"/>
            <a:ext cx="8929718" cy="1643074"/>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1">
              <a:spcBef>
                <a:spcPct val="0"/>
              </a:spcBef>
            </a:pPr>
            <a:endParaRPr lang="es-ES" altLang="es-ES" sz="3200" dirty="0" smtClean="0">
              <a:latin typeface="Berlin Sans FB" pitchFamily="34" charset="0"/>
            </a:endParaRPr>
          </a:p>
          <a:p>
            <a:pPr lvl="1" algn="just">
              <a:spcBef>
                <a:spcPct val="0"/>
              </a:spcBef>
            </a:pPr>
            <a:r>
              <a:rPr lang="es-ES" altLang="es-ES" sz="3200" dirty="0" smtClean="0">
                <a:latin typeface="Berlin Sans FB" pitchFamily="34" charset="0"/>
              </a:rPr>
              <a:t>R.D. 115/2017, de 17 de febrero. Comercialización, manipulación de GF. Equipos basados en GF. Certificación de profesionales.</a:t>
            </a:r>
            <a:endParaRPr lang="es-ES" sz="3200" dirty="0" smtClean="0">
              <a:latin typeface="Berlin Sans FB" pitchFamily="34" charset="0"/>
            </a:endParaRPr>
          </a:p>
          <a:p>
            <a:pPr lvl="1">
              <a:spcBef>
                <a:spcPct val="0"/>
              </a:spcBef>
            </a:pPr>
            <a:r>
              <a:rPr lang="es-ES" altLang="es-ES" sz="3200" dirty="0" smtClean="0">
                <a:latin typeface="Berlin Sans FB" pitchFamily="34" charset="0"/>
              </a:rPr>
              <a:t> </a:t>
            </a:r>
            <a:endParaRPr kumimoji="0" lang="es-ES" altLang="es-ES" sz="3200" b="0" i="0" u="none" strike="noStrike" kern="1200" cap="none" spc="0" normalizeH="0" baseline="0" noProof="0" dirty="0" smtClean="0">
              <a:ln>
                <a:noFill/>
              </a:ln>
              <a:effectLst/>
              <a:uLnTx/>
              <a:uFillTx/>
              <a:latin typeface="Berlin Sans FB" pitchFamily="34" charset="0"/>
              <a:ea typeface="+mj-ea"/>
              <a:cs typeface="+mj-cs"/>
            </a:endParaRPr>
          </a:p>
        </p:txBody>
      </p:sp>
      <p:sp>
        <p:nvSpPr>
          <p:cNvPr id="4" name="3 CuadroTexto"/>
          <p:cNvSpPr txBox="1"/>
          <p:nvPr/>
        </p:nvSpPr>
        <p:spPr>
          <a:xfrm>
            <a:off x="500034" y="1928802"/>
            <a:ext cx="8215370" cy="553998"/>
          </a:xfrm>
          <a:prstGeom prst="rect">
            <a:avLst/>
          </a:prstGeom>
          <a:noFill/>
        </p:spPr>
        <p:txBody>
          <a:bodyPr wrap="square" rtlCol="0">
            <a:spAutoFit/>
          </a:bodyPr>
          <a:lstStyle/>
          <a:p>
            <a:r>
              <a:rPr lang="es-ES" sz="3000" i="1" dirty="0" smtClean="0">
                <a:solidFill>
                  <a:srgbClr val="0000CC"/>
                </a:solidFill>
                <a:latin typeface="Berlin Sans FB" pitchFamily="34" charset="0"/>
              </a:rPr>
              <a:t>Objeto.</a:t>
            </a:r>
            <a:endParaRPr lang="es-ES" sz="3000" i="1" dirty="0">
              <a:solidFill>
                <a:srgbClr val="0000CC"/>
              </a:solidFill>
              <a:latin typeface="Berlin Sans FB" pitchFamily="34" charset="0"/>
            </a:endParaRPr>
          </a:p>
        </p:txBody>
      </p:sp>
      <p:sp>
        <p:nvSpPr>
          <p:cNvPr id="89089" name="Rectangle 1"/>
          <p:cNvSpPr>
            <a:spLocks noChangeArrowheads="1"/>
          </p:cNvSpPr>
          <p:nvPr/>
        </p:nvSpPr>
        <p:spPr bwMode="auto">
          <a:xfrm>
            <a:off x="0" y="2571744"/>
            <a:ext cx="8929718" cy="36317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2" indent="-457200" algn="just" fontAlgn="base">
              <a:spcBef>
                <a:spcPct val="0"/>
              </a:spcBef>
              <a:spcAft>
                <a:spcPts val="2400"/>
              </a:spcAft>
              <a:buFont typeface="Wingdings" pitchFamily="2" charset="2"/>
              <a:buChar char="v"/>
            </a:pPr>
            <a:r>
              <a:rPr kumimoji="0" lang="es-ES" sz="30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Regular la distribución y puesta en el mercado de gases </a:t>
            </a:r>
            <a:r>
              <a:rPr kumimoji="0" lang="es-ES" sz="3000" b="0" i="0" u="none" strike="noStrike" cap="none" normalizeH="0" baseline="0" dirty="0" err="1" smtClean="0">
                <a:ln>
                  <a:noFill/>
                </a:ln>
                <a:solidFill>
                  <a:schemeClr val="tx1"/>
                </a:solidFill>
                <a:effectLst/>
                <a:latin typeface="Berlin Sans FB" pitchFamily="34" charset="0"/>
                <a:ea typeface="Calibri" pitchFamily="34" charset="0"/>
                <a:cs typeface="Times New Roman" pitchFamily="18" charset="0"/>
              </a:rPr>
              <a:t>fluorados</a:t>
            </a:r>
            <a:r>
              <a:rPr kumimoji="0" lang="es-ES" sz="30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 así como su manipulación y la de los equipos</a:t>
            </a:r>
            <a:r>
              <a:rPr kumimoji="0" lang="es-ES" sz="3000" b="0" i="0" u="none" strike="noStrike" cap="none" normalizeH="0" dirty="0" smtClean="0">
                <a:ln>
                  <a:noFill/>
                </a:ln>
                <a:solidFill>
                  <a:schemeClr val="tx1"/>
                </a:solidFill>
                <a:effectLst/>
                <a:latin typeface="Berlin Sans FB" pitchFamily="34" charset="0"/>
                <a:ea typeface="Calibri" pitchFamily="34" charset="0"/>
                <a:cs typeface="Times New Roman" pitchFamily="18" charset="0"/>
              </a:rPr>
              <a:t> </a:t>
            </a:r>
            <a:r>
              <a:rPr kumimoji="0" lang="es-ES" sz="30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basados en su empleo a efectos del control de fugas o emisiones y de su desmontaje y recuperación de los gases. </a:t>
            </a:r>
            <a:endParaRPr kumimoji="0" lang="es-ES" sz="3000" b="0" i="0" u="none" strike="noStrike" cap="none" normalizeH="0" baseline="0" dirty="0" smtClean="0">
              <a:ln>
                <a:noFill/>
              </a:ln>
              <a:solidFill>
                <a:schemeClr val="tx1"/>
              </a:solidFill>
              <a:effectLst/>
              <a:latin typeface="Berlin Sans FB" pitchFamily="34" charset="0"/>
              <a:cs typeface="Arial" pitchFamily="34" charset="0"/>
            </a:endParaRPr>
          </a:p>
          <a:p>
            <a:pPr lvl="2" indent="-457200" algn="just" eaLnBrk="0" fontAlgn="base" hangingPunct="0">
              <a:spcBef>
                <a:spcPct val="0"/>
              </a:spcBef>
              <a:spcAft>
                <a:spcPts val="1200"/>
              </a:spcAft>
              <a:buFont typeface="Wingdings" pitchFamily="2" charset="2"/>
              <a:buChar char="v"/>
            </a:pPr>
            <a:r>
              <a:rPr kumimoji="0" lang="es-ES" sz="3000" b="0" i="0" u="none" strike="noStrike" cap="none" normalizeH="0" baseline="0" dirty="0" smtClean="0">
                <a:ln>
                  <a:noFill/>
                </a:ln>
                <a:solidFill>
                  <a:schemeClr val="tx1"/>
                </a:solidFill>
                <a:effectLst/>
                <a:latin typeface="Berlin Sans FB" pitchFamily="34" charset="0"/>
                <a:ea typeface="Calibri" pitchFamily="34" charset="0"/>
                <a:cs typeface="Times New Roman" pitchFamily="18" charset="0"/>
              </a:rPr>
              <a:t>Establecer los procedimientos de certificación del personal que realiza determinadas actividades.</a:t>
            </a:r>
            <a:endParaRPr kumimoji="0" lang="es-ES" sz="3000" b="0" i="0" u="none" strike="noStrike" cap="none" normalizeH="0" baseline="0" dirty="0" smtClean="0">
              <a:ln>
                <a:noFill/>
              </a:ln>
              <a:solidFill>
                <a:schemeClr val="tx1"/>
              </a:solidFill>
              <a:effectLst/>
              <a:latin typeface="Berlin Sans FB" pitchFamily="34" charset="0"/>
              <a:cs typeface="Arial" pitchFamily="34" charset="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260648"/>
            <a:ext cx="8964488" cy="1015663"/>
          </a:xfrm>
          <a:prstGeom prst="rect">
            <a:avLst/>
          </a:prstGeom>
        </p:spPr>
        <p:txBody>
          <a:bodyPr wrap="square">
            <a:spAutoFit/>
          </a:bodyPr>
          <a:lstStyle/>
          <a:p>
            <a:pPr lvl="1"/>
            <a:r>
              <a:rPr lang="es-ES" sz="3000" dirty="0" smtClean="0">
                <a:latin typeface="Berlin Sans FB" pitchFamily="34" charset="0"/>
              </a:rPr>
              <a:t>PROCESO, CONTROL Y CERTIFICACIÓN DE LA CARGA CORRECTA DE REFRIGERANTE.</a:t>
            </a:r>
            <a:endParaRPr lang="es-ES" sz="3000" dirty="0"/>
          </a:p>
        </p:txBody>
      </p:sp>
      <p:sp>
        <p:nvSpPr>
          <p:cNvPr id="8" name="7 Rectángulo"/>
          <p:cNvSpPr/>
          <p:nvPr/>
        </p:nvSpPr>
        <p:spPr>
          <a:xfrm>
            <a:off x="0" y="1268760"/>
            <a:ext cx="5407249" cy="553998"/>
          </a:xfrm>
          <a:prstGeom prst="rect">
            <a:avLst/>
          </a:prstGeom>
        </p:spPr>
        <p:txBody>
          <a:bodyPr wrap="none">
            <a:spAutoFit/>
          </a:bodyPr>
          <a:lstStyle/>
          <a:p>
            <a:pPr lvl="1"/>
            <a:r>
              <a:rPr lang="es-ES" sz="3000" i="1" dirty="0" smtClean="0">
                <a:solidFill>
                  <a:srgbClr val="0000CC"/>
                </a:solidFill>
                <a:latin typeface="Berlin Sans FB" pitchFamily="34" charset="0"/>
              </a:rPr>
              <a:t>Identificación del refrigerante.</a:t>
            </a:r>
            <a:endParaRPr lang="es-ES" sz="3000" i="1" dirty="0">
              <a:solidFill>
                <a:srgbClr val="0000CC"/>
              </a:solidFill>
              <a:latin typeface="Berlin Sans FB" pitchFamily="34" charset="0"/>
            </a:endParaRPr>
          </a:p>
        </p:txBody>
      </p:sp>
      <p:sp>
        <p:nvSpPr>
          <p:cNvPr id="9" name="1 Rectángulo"/>
          <p:cNvSpPr>
            <a:spLocks noChangeArrowheads="1"/>
          </p:cNvSpPr>
          <p:nvPr/>
        </p:nvSpPr>
        <p:spPr bwMode="auto">
          <a:xfrm>
            <a:off x="0" y="1988840"/>
            <a:ext cx="8604448" cy="4320000"/>
          </a:xfrm>
          <a:prstGeom prst="rect">
            <a:avLst/>
          </a:prstGeom>
          <a:noFill/>
          <a:ln w="9525">
            <a:noFill/>
            <a:miter lim="800000"/>
            <a:headEnd/>
            <a:tailEnd/>
          </a:ln>
        </p:spPr>
        <p:txBody>
          <a:bodyPr wrap="square">
            <a:spAutoFit/>
          </a:bodyPr>
          <a:lstStyle/>
          <a:p>
            <a:pPr lvl="1" algn="just">
              <a:spcAft>
                <a:spcPts val="600"/>
              </a:spcAft>
            </a:pPr>
            <a:r>
              <a:rPr lang="es-ES" sz="3000" dirty="0" smtClean="0">
                <a:latin typeface="Berlin Sans FB" pitchFamily="34" charset="0"/>
              </a:rPr>
              <a:t>No se debe dar por sentado el tipo de refrigerante que lleva el AC de un vehículo. </a:t>
            </a:r>
          </a:p>
          <a:p>
            <a:pPr lvl="1" algn="just">
              <a:spcAft>
                <a:spcPts val="600"/>
              </a:spcAft>
            </a:pPr>
            <a:r>
              <a:rPr lang="es-ES" sz="3000" dirty="0" smtClean="0">
                <a:latin typeface="Berlin Sans FB" pitchFamily="34" charset="0"/>
              </a:rPr>
              <a:t>Cabe la posibilidad de que se haya cargado con un refrigerante equivocado, con un sucedáneo o se encuentre contaminado. </a:t>
            </a:r>
          </a:p>
          <a:p>
            <a:pPr lvl="1" algn="just">
              <a:spcAft>
                <a:spcPts val="600"/>
              </a:spcAft>
            </a:pPr>
            <a:r>
              <a:rPr lang="es-ES" sz="3000" dirty="0" smtClean="0">
                <a:latin typeface="Berlin Sans FB" pitchFamily="34" charset="0"/>
              </a:rPr>
              <a:t>Si existen dudas respecto a la clase o pureza del refrigerante del sistema, ha de recuperarse en una bombona para desecho y proceder a su identificación.</a:t>
            </a:r>
            <a:endParaRPr lang="es-ES" sz="3000" dirty="0">
              <a:latin typeface="Berlin Sans FB" pitchFamily="34" charset="0"/>
            </a:endParaRPr>
          </a:p>
          <a:p>
            <a:pPr marL="1371600" lvl="2" indent="-457200" algn="just">
              <a:spcAft>
                <a:spcPts val="600"/>
              </a:spcAft>
            </a:pPr>
            <a:endParaRPr lang="es-ES" sz="3000" i="1" dirty="0">
              <a:solidFill>
                <a:srgbClr val="0000CC"/>
              </a:solidFill>
              <a:latin typeface="Berlin Sans FB" pitchFamily="34" charset="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260648"/>
            <a:ext cx="8964488" cy="1015663"/>
          </a:xfrm>
          <a:prstGeom prst="rect">
            <a:avLst/>
          </a:prstGeom>
        </p:spPr>
        <p:txBody>
          <a:bodyPr wrap="square">
            <a:spAutoFit/>
          </a:bodyPr>
          <a:lstStyle/>
          <a:p>
            <a:pPr lvl="1"/>
            <a:r>
              <a:rPr lang="es-ES" sz="3000" dirty="0" smtClean="0">
                <a:latin typeface="Berlin Sans FB" pitchFamily="34" charset="0"/>
              </a:rPr>
              <a:t>PROCESO, CONTROL Y CERTIFICACIÓN DE LA CARGA CORRECTA DE REFRIGERANTE.</a:t>
            </a:r>
            <a:endParaRPr lang="es-ES" sz="3000" dirty="0"/>
          </a:p>
        </p:txBody>
      </p:sp>
      <p:sp>
        <p:nvSpPr>
          <p:cNvPr id="9" name="1 Rectángulo"/>
          <p:cNvSpPr>
            <a:spLocks noChangeArrowheads="1"/>
          </p:cNvSpPr>
          <p:nvPr/>
        </p:nvSpPr>
        <p:spPr bwMode="auto">
          <a:xfrm>
            <a:off x="0" y="1268760"/>
            <a:ext cx="8820472" cy="1800000"/>
          </a:xfrm>
          <a:prstGeom prst="rect">
            <a:avLst/>
          </a:prstGeom>
          <a:noFill/>
          <a:ln w="9525">
            <a:noFill/>
            <a:miter lim="800000"/>
            <a:headEnd/>
            <a:tailEnd/>
          </a:ln>
        </p:spPr>
        <p:txBody>
          <a:bodyPr wrap="square">
            <a:spAutoFit/>
          </a:bodyPr>
          <a:lstStyle/>
          <a:p>
            <a:pPr lvl="1" algn="just">
              <a:spcAft>
                <a:spcPts val="1200"/>
              </a:spcAft>
            </a:pPr>
            <a:r>
              <a:rPr lang="es-ES" sz="3000" dirty="0" smtClean="0">
                <a:solidFill>
                  <a:srgbClr val="0000CC"/>
                </a:solidFill>
                <a:latin typeface="Berlin Sans FB" pitchFamily="34" charset="0"/>
              </a:rPr>
              <a:t>Métodos para identificar el refrigerante:</a:t>
            </a:r>
          </a:p>
          <a:p>
            <a:pPr lvl="2" indent="-457200" algn="just">
              <a:spcAft>
                <a:spcPts val="600"/>
              </a:spcAft>
              <a:buFont typeface="Arial" pitchFamily="34" charset="0"/>
              <a:buChar char="•"/>
            </a:pPr>
            <a:r>
              <a:rPr lang="es-ES" sz="3000" dirty="0" smtClean="0">
                <a:latin typeface="Berlin Sans FB" pitchFamily="34" charset="0"/>
              </a:rPr>
              <a:t> Comparador de refrigerantes.</a:t>
            </a:r>
          </a:p>
          <a:p>
            <a:pPr lvl="2" indent="-457200" algn="just">
              <a:spcAft>
                <a:spcPts val="600"/>
              </a:spcAft>
              <a:buFont typeface="Arial" pitchFamily="34" charset="0"/>
              <a:buChar char="•"/>
            </a:pPr>
            <a:r>
              <a:rPr lang="es-ES" sz="3000" dirty="0" smtClean="0">
                <a:latin typeface="Berlin Sans FB" pitchFamily="34" charset="0"/>
              </a:rPr>
              <a:t>  Analizador electrónico de gases refrigerantes.</a:t>
            </a:r>
          </a:p>
          <a:p>
            <a:pPr marL="1371600" lvl="2" indent="-457200" algn="just">
              <a:spcAft>
                <a:spcPts val="600"/>
              </a:spcAft>
            </a:pPr>
            <a:endParaRPr lang="es-ES" sz="3000" i="1" dirty="0">
              <a:solidFill>
                <a:srgbClr val="0000CC"/>
              </a:solidFill>
              <a:latin typeface="Berlin Sans FB" pitchFamily="34" charset="0"/>
            </a:endParaRPr>
          </a:p>
        </p:txBody>
      </p:sp>
      <p:pic>
        <p:nvPicPr>
          <p:cNvPr id="24578" name="Picture 2" descr="Resultado de imagen de analizador electrónico de refrigerante"/>
          <p:cNvPicPr>
            <a:picLocks noChangeAspect="1" noChangeArrowheads="1"/>
          </p:cNvPicPr>
          <p:nvPr/>
        </p:nvPicPr>
        <p:blipFill>
          <a:blip r:embed="rId2" cstate="print"/>
          <a:srcRect b="12346"/>
          <a:stretch>
            <a:fillRect/>
          </a:stretch>
        </p:blipFill>
        <p:spPr bwMode="auto">
          <a:xfrm>
            <a:off x="2627783" y="3212976"/>
            <a:ext cx="4158407" cy="3645024"/>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260648"/>
            <a:ext cx="8964488" cy="1015663"/>
          </a:xfrm>
          <a:prstGeom prst="rect">
            <a:avLst/>
          </a:prstGeom>
        </p:spPr>
        <p:txBody>
          <a:bodyPr wrap="square">
            <a:spAutoFit/>
          </a:bodyPr>
          <a:lstStyle/>
          <a:p>
            <a:pPr lvl="1"/>
            <a:r>
              <a:rPr lang="es-ES" sz="3000" dirty="0" smtClean="0">
                <a:latin typeface="Berlin Sans FB" pitchFamily="34" charset="0"/>
              </a:rPr>
              <a:t>PROCESO, CONTROL Y CERTIFICACIÓN DE LA CARGA CORRECTA DE REFRIGERANTE.</a:t>
            </a:r>
            <a:endParaRPr lang="es-ES" sz="3000" dirty="0"/>
          </a:p>
        </p:txBody>
      </p:sp>
      <p:sp>
        <p:nvSpPr>
          <p:cNvPr id="8" name="7 Rectángulo"/>
          <p:cNvSpPr/>
          <p:nvPr/>
        </p:nvSpPr>
        <p:spPr>
          <a:xfrm>
            <a:off x="0" y="1268760"/>
            <a:ext cx="5399235" cy="553998"/>
          </a:xfrm>
          <a:prstGeom prst="rect">
            <a:avLst/>
          </a:prstGeom>
        </p:spPr>
        <p:txBody>
          <a:bodyPr wrap="none">
            <a:spAutoFit/>
          </a:bodyPr>
          <a:lstStyle/>
          <a:p>
            <a:pPr lvl="1"/>
            <a:r>
              <a:rPr lang="es-ES" sz="3000" i="1" dirty="0" smtClean="0">
                <a:solidFill>
                  <a:srgbClr val="0000CC"/>
                </a:solidFill>
                <a:latin typeface="Berlin Sans FB" pitchFamily="34" charset="0"/>
              </a:rPr>
              <a:t>Comparador de Refrigerantes</a:t>
            </a:r>
            <a:endParaRPr lang="es-ES" sz="3000" i="1" dirty="0">
              <a:solidFill>
                <a:srgbClr val="0000CC"/>
              </a:solidFill>
              <a:latin typeface="Berlin Sans FB" pitchFamily="34" charset="0"/>
            </a:endParaRPr>
          </a:p>
        </p:txBody>
      </p:sp>
      <p:sp>
        <p:nvSpPr>
          <p:cNvPr id="47105" name="Rectangle 1"/>
          <p:cNvSpPr>
            <a:spLocks noChangeArrowheads="1"/>
          </p:cNvSpPr>
          <p:nvPr/>
        </p:nvSpPr>
        <p:spPr bwMode="auto">
          <a:xfrm>
            <a:off x="0" y="1916832"/>
            <a:ext cx="8892480" cy="270843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fontAlgn="base">
              <a:spcBef>
                <a:spcPct val="0"/>
              </a:spcBef>
              <a:spcAft>
                <a:spcPts val="1200"/>
              </a:spcAft>
            </a:pPr>
            <a:r>
              <a:rPr kumimoji="0" lang="es-ES" sz="3000" b="0" i="0" u="none" strike="noStrike" cap="none" normalizeH="0" baseline="0" dirty="0" smtClean="0">
                <a:ln>
                  <a:noFill/>
                </a:ln>
                <a:solidFill>
                  <a:srgbClr val="000000"/>
                </a:solidFill>
                <a:effectLst/>
                <a:latin typeface="Berlin Sans FB" pitchFamily="34" charset="0"/>
                <a:ea typeface="Calibri" pitchFamily="34" charset="0"/>
                <a:cs typeface="Century Gothic" pitchFamily="34" charset="0"/>
              </a:rPr>
              <a:t>Para identificar el refrigerante de un sistema con un comparador se requiere lo siguiente:</a:t>
            </a:r>
            <a:endParaRPr kumimoji="0" lang="es-ES" sz="3000" b="0" i="0" u="none" strike="noStrike" cap="none" normalizeH="0" baseline="0" dirty="0" smtClean="0">
              <a:ln>
                <a:noFill/>
              </a:ln>
              <a:solidFill>
                <a:schemeClr val="tx1"/>
              </a:solidFill>
              <a:effectLst/>
              <a:latin typeface="Berlin Sans FB" pitchFamily="34" charset="0"/>
              <a:cs typeface="Arial" pitchFamily="34" charset="0"/>
            </a:endParaRPr>
          </a:p>
          <a:p>
            <a:pPr lvl="2" indent="-457200" algn="just" eaLnBrk="0" fontAlgn="base" hangingPunct="0">
              <a:spcBef>
                <a:spcPct val="0"/>
              </a:spcBef>
              <a:spcAft>
                <a:spcPts val="600"/>
              </a:spcAft>
              <a:buFont typeface="Arial" pitchFamily="34" charset="0"/>
              <a:buChar char="•"/>
            </a:pPr>
            <a:r>
              <a:rPr kumimoji="0" lang="es-ES" sz="3000" b="0" i="0" u="none" strike="noStrike" cap="none" normalizeH="0" baseline="0" dirty="0" smtClean="0">
                <a:ln>
                  <a:noFill/>
                </a:ln>
                <a:solidFill>
                  <a:srgbClr val="0000CC"/>
                </a:solidFill>
                <a:effectLst/>
                <a:latin typeface="Berlin Sans FB" pitchFamily="34" charset="0"/>
                <a:ea typeface="Calibri" pitchFamily="34" charset="0"/>
                <a:cs typeface="Century Gothic" pitchFamily="34" charset="0"/>
              </a:rPr>
              <a:t> Un colector de manómetros (de pruebas).</a:t>
            </a:r>
            <a:endParaRPr kumimoji="0" lang="es-ES" sz="3000" b="0" i="0" u="none" strike="noStrike" cap="none" normalizeH="0" baseline="0" dirty="0" smtClean="0">
              <a:ln>
                <a:noFill/>
              </a:ln>
              <a:solidFill>
                <a:srgbClr val="0000CC"/>
              </a:solidFill>
              <a:effectLst/>
              <a:latin typeface="Berlin Sans FB" pitchFamily="34" charset="0"/>
              <a:cs typeface="Arial" pitchFamily="34" charset="0"/>
            </a:endParaRPr>
          </a:p>
          <a:p>
            <a:pPr lvl="2" indent="-457200" algn="just" eaLnBrk="0" fontAlgn="base" hangingPunct="0">
              <a:spcBef>
                <a:spcPct val="0"/>
              </a:spcBef>
              <a:spcAft>
                <a:spcPts val="600"/>
              </a:spcAft>
              <a:buFont typeface="Arial" pitchFamily="34" charset="0"/>
              <a:buChar char="•"/>
            </a:pPr>
            <a:r>
              <a:rPr kumimoji="0" lang="es-ES" sz="3000" b="0" i="0" u="none" strike="noStrike" cap="none" normalizeH="0" baseline="0" dirty="0" smtClean="0">
                <a:ln>
                  <a:noFill/>
                </a:ln>
                <a:solidFill>
                  <a:srgbClr val="0000CC"/>
                </a:solidFill>
                <a:effectLst/>
                <a:latin typeface="Berlin Sans FB" pitchFamily="34" charset="0"/>
                <a:ea typeface="Calibri" pitchFamily="34" charset="0"/>
                <a:cs typeface="Century Gothic" pitchFamily="34" charset="0"/>
              </a:rPr>
              <a:t> Un termómetro de precisión.</a:t>
            </a:r>
            <a:endParaRPr kumimoji="0" lang="es-ES" sz="3000" b="0" i="0" u="none" strike="noStrike" cap="none" normalizeH="0" baseline="0" dirty="0" smtClean="0">
              <a:ln>
                <a:noFill/>
              </a:ln>
              <a:solidFill>
                <a:srgbClr val="0000CC"/>
              </a:solidFill>
              <a:effectLst/>
              <a:latin typeface="Berlin Sans FB" pitchFamily="34" charset="0"/>
              <a:cs typeface="Arial" pitchFamily="34" charset="0"/>
            </a:endParaRPr>
          </a:p>
          <a:p>
            <a:pPr lvl="2" indent="-457200" algn="just" eaLnBrk="0" fontAlgn="base" hangingPunct="0">
              <a:spcBef>
                <a:spcPct val="0"/>
              </a:spcBef>
              <a:spcAft>
                <a:spcPts val="600"/>
              </a:spcAft>
              <a:buFont typeface="Arial" pitchFamily="34" charset="0"/>
              <a:buChar char="•"/>
            </a:pPr>
            <a:r>
              <a:rPr kumimoji="0" lang="es-ES" sz="3000" b="0" i="0" u="none" strike="noStrike" cap="none" normalizeH="0" baseline="0" dirty="0" smtClean="0">
                <a:ln>
                  <a:noFill/>
                </a:ln>
                <a:solidFill>
                  <a:srgbClr val="0000CC"/>
                </a:solidFill>
                <a:effectLst/>
                <a:latin typeface="Berlin Sans FB" pitchFamily="34" charset="0"/>
                <a:ea typeface="Calibri" pitchFamily="34" charset="0"/>
                <a:cs typeface="Century Gothic" pitchFamily="34" charset="0"/>
              </a:rPr>
              <a:t> Un comparador (tipo regla de cálculo).</a:t>
            </a:r>
            <a:endParaRPr kumimoji="0" lang="es-ES" sz="3000" b="0" i="0" u="none" strike="noStrike" cap="none" normalizeH="0" baseline="0" dirty="0" smtClean="0">
              <a:ln>
                <a:noFill/>
              </a:ln>
              <a:solidFill>
                <a:srgbClr val="0000CC"/>
              </a:solidFill>
              <a:effectLst/>
              <a:latin typeface="Berlin Sans FB" pitchFamily="34" charset="0"/>
              <a:cs typeface="Arial" pitchFamily="34" charset="0"/>
            </a:endParaRPr>
          </a:p>
        </p:txBody>
      </p:sp>
      <p:pic>
        <p:nvPicPr>
          <p:cNvPr id="23554" name="Picture 2" descr="Resultado de imagen de regla de  identificar refrigerantes DANFOS"/>
          <p:cNvPicPr>
            <a:picLocks noChangeAspect="1" noChangeArrowheads="1"/>
          </p:cNvPicPr>
          <p:nvPr/>
        </p:nvPicPr>
        <p:blipFill>
          <a:blip r:embed="rId2" cstate="print"/>
          <a:srcRect/>
          <a:stretch>
            <a:fillRect/>
          </a:stretch>
        </p:blipFill>
        <p:spPr bwMode="auto">
          <a:xfrm>
            <a:off x="6948264" y="4653136"/>
            <a:ext cx="1980000" cy="1980000"/>
          </a:xfrm>
          <a:prstGeom prst="rect">
            <a:avLst/>
          </a:prstGeom>
          <a:noFill/>
        </p:spPr>
      </p:pic>
      <p:pic>
        <p:nvPicPr>
          <p:cNvPr id="23556" name="Picture 4" descr="Resultado de imagen de MANOMETROS PARa hfo 1234 yf"/>
          <p:cNvPicPr>
            <a:picLocks noChangeAspect="1" noChangeArrowheads="1"/>
          </p:cNvPicPr>
          <p:nvPr/>
        </p:nvPicPr>
        <p:blipFill>
          <a:blip r:embed="rId3" cstate="print"/>
          <a:srcRect/>
          <a:stretch>
            <a:fillRect/>
          </a:stretch>
        </p:blipFill>
        <p:spPr bwMode="auto">
          <a:xfrm>
            <a:off x="971599" y="4549769"/>
            <a:ext cx="2165047" cy="2160000"/>
          </a:xfrm>
          <a:prstGeom prst="rect">
            <a:avLst/>
          </a:prstGeom>
          <a:noFill/>
        </p:spPr>
      </p:pic>
      <p:pic>
        <p:nvPicPr>
          <p:cNvPr id="23560" name="Picture 8" descr="Resultado de imagen de termometro de precisión"/>
          <p:cNvPicPr>
            <a:picLocks noChangeAspect="1" noChangeArrowheads="1"/>
          </p:cNvPicPr>
          <p:nvPr/>
        </p:nvPicPr>
        <p:blipFill>
          <a:blip r:embed="rId4" cstate="print"/>
          <a:srcRect/>
          <a:stretch>
            <a:fillRect/>
          </a:stretch>
        </p:blipFill>
        <p:spPr bwMode="auto">
          <a:xfrm>
            <a:off x="3707904" y="4653136"/>
            <a:ext cx="2160000" cy="2160000"/>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260648"/>
            <a:ext cx="8964488" cy="1477328"/>
          </a:xfrm>
          <a:prstGeom prst="rect">
            <a:avLst/>
          </a:prstGeom>
        </p:spPr>
        <p:txBody>
          <a:bodyPr wrap="square">
            <a:spAutoFit/>
          </a:bodyPr>
          <a:lstStyle/>
          <a:p>
            <a:pPr lvl="1"/>
            <a:r>
              <a:rPr lang="es-ES" sz="3000" dirty="0" smtClean="0">
                <a:latin typeface="Berlin Sans FB" pitchFamily="34" charset="0"/>
              </a:rPr>
              <a:t>PROCESO, CONTROL Y CERTIFICACIÓN DE LA CARGA CORRECTA DE REFRIGERANTE.</a:t>
            </a:r>
            <a:endParaRPr lang="es-ES" sz="3000" dirty="0" smtClean="0"/>
          </a:p>
          <a:p>
            <a:pPr lvl="1"/>
            <a:r>
              <a:rPr lang="es-ES" sz="3000" dirty="0" smtClean="0">
                <a:latin typeface="Berlin Sans FB" pitchFamily="34" charset="0"/>
              </a:rPr>
              <a:t>.</a:t>
            </a:r>
            <a:endParaRPr lang="es-ES" sz="3000" dirty="0"/>
          </a:p>
        </p:txBody>
      </p:sp>
      <p:sp>
        <p:nvSpPr>
          <p:cNvPr id="8" name="7 Rectángulo"/>
          <p:cNvSpPr/>
          <p:nvPr/>
        </p:nvSpPr>
        <p:spPr>
          <a:xfrm>
            <a:off x="0" y="1196752"/>
            <a:ext cx="7805342" cy="553998"/>
          </a:xfrm>
          <a:prstGeom prst="rect">
            <a:avLst/>
          </a:prstGeom>
        </p:spPr>
        <p:txBody>
          <a:bodyPr wrap="none">
            <a:spAutoFit/>
          </a:bodyPr>
          <a:lstStyle/>
          <a:p>
            <a:pPr lvl="1"/>
            <a:r>
              <a:rPr lang="es-ES" sz="3000" i="1" dirty="0" smtClean="0">
                <a:solidFill>
                  <a:srgbClr val="0000CC"/>
                </a:solidFill>
                <a:latin typeface="Berlin Sans FB" pitchFamily="34" charset="0"/>
              </a:rPr>
              <a:t>Analizador electrónico de gases refrigerantes.</a:t>
            </a:r>
            <a:endParaRPr lang="es-ES" sz="3000" i="1" dirty="0">
              <a:solidFill>
                <a:srgbClr val="0000CC"/>
              </a:solidFill>
              <a:latin typeface="Berlin Sans FB" pitchFamily="34" charset="0"/>
            </a:endParaRPr>
          </a:p>
        </p:txBody>
      </p:sp>
      <p:sp>
        <p:nvSpPr>
          <p:cNvPr id="4" name="3 Rectángulo"/>
          <p:cNvSpPr/>
          <p:nvPr/>
        </p:nvSpPr>
        <p:spPr>
          <a:xfrm>
            <a:off x="0" y="1844824"/>
            <a:ext cx="8892480" cy="3960000"/>
          </a:xfrm>
          <a:prstGeom prst="rect">
            <a:avLst/>
          </a:prstGeom>
        </p:spPr>
        <p:txBody>
          <a:bodyPr wrap="square">
            <a:spAutoFit/>
          </a:bodyPr>
          <a:lstStyle/>
          <a:p>
            <a:pPr lvl="1" algn="just"/>
            <a:r>
              <a:rPr lang="es-ES" sz="3000" dirty="0" smtClean="0">
                <a:latin typeface="Berlin Sans FB" pitchFamily="34" charset="0"/>
              </a:rPr>
              <a:t>Casi todos funcionan aspirando una muestra de vapor, analizando la muestra y produciendo una lectura del análisis. </a:t>
            </a:r>
          </a:p>
          <a:p>
            <a:pPr lvl="1" algn="just"/>
            <a:r>
              <a:rPr lang="es-ES" sz="3000" dirty="0" smtClean="0">
                <a:latin typeface="Berlin Sans FB" pitchFamily="34" charset="0"/>
              </a:rPr>
              <a:t>Los analizadores electrónicos dan una lectura del porcentaje de pureza del refrigerante y proporcionan detalles sobre cualquier contaminación o mezcla de refrigerantes, así como sobre la presencia de aire o de humedad.</a:t>
            </a:r>
          </a:p>
          <a:p>
            <a:pPr algn="just"/>
            <a:endParaRPr lang="es-ES" sz="3000" dirty="0">
              <a:latin typeface="Berlin Sans FB" pitchFamily="34" charset="0"/>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260648"/>
            <a:ext cx="8964488" cy="1015663"/>
          </a:xfrm>
          <a:prstGeom prst="rect">
            <a:avLst/>
          </a:prstGeom>
        </p:spPr>
        <p:txBody>
          <a:bodyPr wrap="square">
            <a:spAutoFit/>
          </a:bodyPr>
          <a:lstStyle/>
          <a:p>
            <a:pPr lvl="1"/>
            <a:r>
              <a:rPr lang="es-ES" sz="3000" dirty="0" smtClean="0">
                <a:latin typeface="Berlin Sans FB" pitchFamily="34" charset="0"/>
              </a:rPr>
              <a:t>PROCESO, CONTROL Y CERTIFICACIÓN DE LA CARGA CORRECTA DE REFRIGERANTE.</a:t>
            </a:r>
            <a:endParaRPr lang="es-ES" sz="3000" dirty="0"/>
          </a:p>
        </p:txBody>
      </p:sp>
      <p:sp>
        <p:nvSpPr>
          <p:cNvPr id="6" name="5 Rectángulo"/>
          <p:cNvSpPr/>
          <p:nvPr/>
        </p:nvSpPr>
        <p:spPr>
          <a:xfrm>
            <a:off x="0" y="1268761"/>
            <a:ext cx="8892480" cy="5400000"/>
          </a:xfrm>
          <a:prstGeom prst="rect">
            <a:avLst/>
          </a:prstGeom>
        </p:spPr>
        <p:txBody>
          <a:bodyPr wrap="square">
            <a:spAutoFit/>
          </a:bodyPr>
          <a:lstStyle/>
          <a:p>
            <a:pPr lvl="2" indent="-457200">
              <a:spcAft>
                <a:spcPts val="600"/>
              </a:spcAft>
              <a:buFont typeface="Wingdings" pitchFamily="2" charset="2"/>
              <a:buChar char="v"/>
            </a:pPr>
            <a:r>
              <a:rPr lang="es-ES" sz="3000" dirty="0" smtClean="0">
                <a:solidFill>
                  <a:srgbClr val="0000CC"/>
                </a:solidFill>
                <a:latin typeface="Berlin Sans FB" pitchFamily="34" charset="0"/>
              </a:rPr>
              <a:t>Mantenimiento de los sistemas.</a:t>
            </a:r>
          </a:p>
          <a:p>
            <a:pPr lvl="2" algn="just">
              <a:spcAft>
                <a:spcPts val="600"/>
              </a:spcAft>
            </a:pPr>
            <a:r>
              <a:rPr lang="es-ES" sz="3000" dirty="0" smtClean="0">
                <a:latin typeface="Berlin Sans FB" pitchFamily="34" charset="0"/>
              </a:rPr>
              <a:t>El sistema de aire acondicionado de un coche requiere un mantenimiento periódico para garantizar la continuidad en la eficiencia de su funcionamiento.</a:t>
            </a:r>
          </a:p>
          <a:p>
            <a:pPr lvl="2" algn="just">
              <a:spcAft>
                <a:spcPts val="600"/>
              </a:spcAft>
            </a:pPr>
            <a:r>
              <a:rPr lang="es-ES" sz="3000" i="1" dirty="0" smtClean="0">
                <a:solidFill>
                  <a:srgbClr val="0000CC"/>
                </a:solidFill>
                <a:latin typeface="Berlin Sans FB" pitchFamily="34" charset="0"/>
              </a:rPr>
              <a:t>Revisión de mantenimiento una vez al año. </a:t>
            </a:r>
          </a:p>
          <a:p>
            <a:pPr lvl="3" indent="-457200">
              <a:spcAft>
                <a:spcPts val="600"/>
              </a:spcAft>
              <a:buFont typeface="Arial" pitchFamily="34" charset="0"/>
              <a:buChar char="•"/>
            </a:pPr>
            <a:r>
              <a:rPr lang="es-ES" sz="3000" dirty="0" smtClean="0"/>
              <a:t> </a:t>
            </a:r>
            <a:r>
              <a:rPr lang="es-ES" dirty="0" smtClean="0"/>
              <a:t> </a:t>
            </a:r>
            <a:r>
              <a:rPr lang="es-ES" sz="3000" dirty="0" smtClean="0">
                <a:latin typeface="Berlin Sans FB" pitchFamily="34" charset="0"/>
              </a:rPr>
              <a:t>Comprobar el drenaje del evaporador.</a:t>
            </a:r>
          </a:p>
          <a:p>
            <a:pPr lvl="3" indent="-457200">
              <a:spcAft>
                <a:spcPts val="600"/>
              </a:spcAft>
              <a:buFont typeface="Arial" pitchFamily="34" charset="0"/>
              <a:buChar char="•"/>
            </a:pPr>
            <a:r>
              <a:rPr lang="es-ES" sz="3000" dirty="0" smtClean="0">
                <a:latin typeface="Berlin Sans FB" pitchFamily="34" charset="0"/>
              </a:rPr>
              <a:t> Comprobar si está sucio el condensador. </a:t>
            </a:r>
          </a:p>
          <a:p>
            <a:pPr lvl="3" indent="-457200">
              <a:spcAft>
                <a:spcPts val="600"/>
              </a:spcAft>
              <a:buFont typeface="Arial" pitchFamily="34" charset="0"/>
              <a:buChar char="•"/>
            </a:pPr>
            <a:r>
              <a:rPr lang="es-ES" sz="3000" dirty="0" smtClean="0">
                <a:latin typeface="Berlin Sans FB" pitchFamily="34" charset="0"/>
              </a:rPr>
              <a:t> Comprobar el buen funcionamiento del ventilador/es  y del condensador/es.</a:t>
            </a:r>
          </a:p>
          <a:p>
            <a:pPr lvl="2"/>
            <a:endParaRPr lang="es-ES" sz="3000" dirty="0" smtClean="0">
              <a:latin typeface="Berlin Sans FB" pitchFamily="34" charset="0"/>
            </a:endParaRPr>
          </a:p>
          <a:p>
            <a:pPr lvl="2">
              <a:buFont typeface="Arial" pitchFamily="34" charset="0"/>
              <a:buChar char="•"/>
            </a:pPr>
            <a:endParaRPr lang="es-ES" sz="2000" dirty="0" smtClean="0"/>
          </a:p>
          <a:p>
            <a:pPr lvl="2" algn="just"/>
            <a:endParaRPr lang="es-ES" sz="3000" i="1" dirty="0" smtClean="0">
              <a:solidFill>
                <a:srgbClr val="0000CC"/>
              </a:solidFill>
              <a:latin typeface="Berlin Sans FB" pitchFamily="34" charset="0"/>
            </a:endParaRPr>
          </a:p>
          <a:p>
            <a:pPr lvl="2" algn="just"/>
            <a:endParaRPr lang="es-ES" sz="3000" i="1" dirty="0" smtClean="0">
              <a:solidFill>
                <a:srgbClr val="0000CC"/>
              </a:solidFill>
              <a:latin typeface="Berlin Sans FB" pitchFamily="34" charset="0"/>
            </a:endParaRPr>
          </a:p>
          <a:p>
            <a:pPr lvl="3" indent="-457200">
              <a:spcAft>
                <a:spcPts val="600"/>
              </a:spcAft>
            </a:pPr>
            <a:endParaRPr lang="es-ES" sz="3000" dirty="0" smtClean="0">
              <a:solidFill>
                <a:srgbClr val="0000CC"/>
              </a:solidFill>
              <a:latin typeface="Berlin Sans FB" pitchFamily="34" charset="0"/>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260648"/>
            <a:ext cx="8964488" cy="1015663"/>
          </a:xfrm>
          <a:prstGeom prst="rect">
            <a:avLst/>
          </a:prstGeom>
        </p:spPr>
        <p:txBody>
          <a:bodyPr wrap="square">
            <a:spAutoFit/>
          </a:bodyPr>
          <a:lstStyle/>
          <a:p>
            <a:pPr lvl="1"/>
            <a:r>
              <a:rPr lang="es-ES" sz="3000" dirty="0" smtClean="0">
                <a:latin typeface="Berlin Sans FB" pitchFamily="34" charset="0"/>
              </a:rPr>
              <a:t>PROCESO, CONTROL Y CERTIFICACIÓN DE LA CARGA CORRECTA DE REFRIGERANTE.</a:t>
            </a:r>
            <a:endParaRPr lang="es-ES" sz="3000" dirty="0"/>
          </a:p>
        </p:txBody>
      </p:sp>
      <p:sp>
        <p:nvSpPr>
          <p:cNvPr id="6" name="5 Rectángulo"/>
          <p:cNvSpPr/>
          <p:nvPr/>
        </p:nvSpPr>
        <p:spPr>
          <a:xfrm>
            <a:off x="0" y="1268761"/>
            <a:ext cx="8604448" cy="720000"/>
          </a:xfrm>
          <a:prstGeom prst="rect">
            <a:avLst/>
          </a:prstGeom>
        </p:spPr>
        <p:txBody>
          <a:bodyPr wrap="square">
            <a:spAutoFit/>
          </a:bodyPr>
          <a:lstStyle/>
          <a:p>
            <a:pPr lvl="2" indent="-457200">
              <a:spcAft>
                <a:spcPts val="600"/>
              </a:spcAft>
            </a:pPr>
            <a:r>
              <a:rPr lang="es-ES" sz="3000" i="1" dirty="0" smtClean="0">
                <a:solidFill>
                  <a:srgbClr val="0000CC"/>
                </a:solidFill>
                <a:latin typeface="Berlin Sans FB" pitchFamily="34" charset="0"/>
              </a:rPr>
              <a:t>Revisión de mantenimiento una vez al año. </a:t>
            </a:r>
          </a:p>
          <a:p>
            <a:pPr lvl="2" algn="just"/>
            <a:endParaRPr lang="es-ES" sz="3000" i="1" dirty="0" smtClean="0">
              <a:solidFill>
                <a:srgbClr val="0000CC"/>
              </a:solidFill>
              <a:latin typeface="Berlin Sans FB" pitchFamily="34" charset="0"/>
            </a:endParaRPr>
          </a:p>
          <a:p>
            <a:pPr lvl="3" indent="-457200">
              <a:spcAft>
                <a:spcPts val="600"/>
              </a:spcAft>
            </a:pPr>
            <a:endParaRPr lang="es-ES" sz="3000" dirty="0" smtClean="0">
              <a:solidFill>
                <a:srgbClr val="0000CC"/>
              </a:solidFill>
              <a:latin typeface="Berlin Sans FB" pitchFamily="34" charset="0"/>
            </a:endParaRPr>
          </a:p>
        </p:txBody>
      </p:sp>
      <p:sp>
        <p:nvSpPr>
          <p:cNvPr id="4" name="3 Rectángulo"/>
          <p:cNvSpPr/>
          <p:nvPr/>
        </p:nvSpPr>
        <p:spPr>
          <a:xfrm>
            <a:off x="0" y="1841242"/>
            <a:ext cx="8892480" cy="5016758"/>
          </a:xfrm>
          <a:prstGeom prst="rect">
            <a:avLst/>
          </a:prstGeom>
        </p:spPr>
        <p:txBody>
          <a:bodyPr wrap="square">
            <a:spAutoFit/>
          </a:bodyPr>
          <a:lstStyle/>
          <a:p>
            <a:pPr marL="800100" lvl="1" indent="-342900" algn="just">
              <a:spcAft>
                <a:spcPts val="600"/>
              </a:spcAft>
              <a:buFont typeface="Arial" pitchFamily="34" charset="0"/>
              <a:buChar char="•"/>
            </a:pPr>
            <a:r>
              <a:rPr lang="es-ES" sz="3000" dirty="0" smtClean="0">
                <a:solidFill>
                  <a:srgbClr val="000000"/>
                </a:solidFill>
                <a:latin typeface="Berlin Sans FB" pitchFamily="34" charset="0"/>
                <a:ea typeface="Calibri"/>
                <a:cs typeface="Century Gothic"/>
              </a:rPr>
              <a:t>Comprobar el funcionamiento del sistema y sus temperaturas y presiones.</a:t>
            </a:r>
          </a:p>
          <a:p>
            <a:pPr marL="800100" lvl="1" indent="-342900" algn="just">
              <a:spcAft>
                <a:spcPts val="600"/>
              </a:spcAft>
              <a:buFont typeface="Arial" pitchFamily="34" charset="0"/>
              <a:buChar char="•"/>
            </a:pPr>
            <a:r>
              <a:rPr lang="es-ES" sz="3000" dirty="0" smtClean="0">
                <a:solidFill>
                  <a:srgbClr val="000000"/>
                </a:solidFill>
                <a:latin typeface="Berlin Sans FB" pitchFamily="34" charset="0"/>
                <a:ea typeface="Calibri"/>
                <a:cs typeface="Century Gothic"/>
              </a:rPr>
              <a:t>Comprobar si hay fugas en el sistema.</a:t>
            </a:r>
          </a:p>
          <a:p>
            <a:pPr marL="800100" lvl="1" indent="-342900" algn="just">
              <a:spcAft>
                <a:spcPts val="600"/>
              </a:spcAft>
              <a:buFont typeface="Arial" pitchFamily="34" charset="0"/>
              <a:buChar char="•"/>
            </a:pPr>
            <a:r>
              <a:rPr lang="es-ES" sz="3000" dirty="0" smtClean="0">
                <a:solidFill>
                  <a:srgbClr val="000000"/>
                </a:solidFill>
                <a:latin typeface="Berlin Sans FB" pitchFamily="34" charset="0"/>
                <a:ea typeface="Calibri"/>
                <a:cs typeface="Century Gothic"/>
              </a:rPr>
              <a:t>Descargar el sistema y  comprobar el contenido de humedad del refrigerante extraído.</a:t>
            </a:r>
          </a:p>
          <a:p>
            <a:pPr marL="800100" lvl="1" indent="-342900" algn="just">
              <a:spcAft>
                <a:spcPts val="600"/>
              </a:spcAft>
              <a:buFont typeface="Arial" pitchFamily="34" charset="0"/>
              <a:buChar char="•"/>
            </a:pPr>
            <a:r>
              <a:rPr lang="es-ES" sz="3000" dirty="0" smtClean="0">
                <a:solidFill>
                  <a:srgbClr val="000000"/>
                </a:solidFill>
                <a:latin typeface="Berlin Sans FB" pitchFamily="34" charset="0"/>
                <a:ea typeface="Calibri"/>
                <a:cs typeface="Century Gothic"/>
              </a:rPr>
              <a:t>Si es necesario, sustituir el filtro deshidratador.</a:t>
            </a:r>
          </a:p>
          <a:p>
            <a:pPr marL="800100" lvl="1" indent="-342900" algn="just">
              <a:spcAft>
                <a:spcPts val="600"/>
              </a:spcAft>
              <a:buFont typeface="Arial" pitchFamily="34" charset="0"/>
              <a:buChar char="•"/>
            </a:pPr>
            <a:r>
              <a:rPr lang="es-ES" sz="3000" dirty="0" smtClean="0">
                <a:solidFill>
                  <a:srgbClr val="000000"/>
                </a:solidFill>
                <a:latin typeface="Berlin Sans FB" pitchFamily="34" charset="0"/>
                <a:ea typeface="Calibri"/>
                <a:cs typeface="Century Gothic"/>
              </a:rPr>
              <a:t>Comprobar las presiones en el sistema para detectar fugas, vaciar el sistema y volver a cargarlo usando la cantidad prescrita de refrigerante y aceite de compresor.</a:t>
            </a:r>
            <a:endParaRPr lang="es-ES" sz="3000" dirty="0">
              <a:solidFill>
                <a:srgbClr val="000000"/>
              </a:solidFill>
              <a:latin typeface="Berlin Sans FB" pitchFamily="34" charset="0"/>
              <a:ea typeface="Calibri"/>
              <a:cs typeface="Century Gothic"/>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188640"/>
            <a:ext cx="8964488" cy="1015663"/>
          </a:xfrm>
          <a:prstGeom prst="rect">
            <a:avLst/>
          </a:prstGeom>
        </p:spPr>
        <p:txBody>
          <a:bodyPr wrap="square">
            <a:spAutoFit/>
          </a:bodyPr>
          <a:lstStyle/>
          <a:p>
            <a:pPr lvl="1"/>
            <a:r>
              <a:rPr lang="es-ES" sz="3000" dirty="0" smtClean="0">
                <a:latin typeface="Berlin Sans FB" pitchFamily="34" charset="0"/>
              </a:rPr>
              <a:t>CONTROL DE ESTANQUEIDAD Y SISTEMAS PARA LA LOCALIZACIÓN DE FUGAS.</a:t>
            </a:r>
          </a:p>
        </p:txBody>
      </p:sp>
      <p:sp>
        <p:nvSpPr>
          <p:cNvPr id="5" name="4 Rectángulo"/>
          <p:cNvSpPr/>
          <p:nvPr/>
        </p:nvSpPr>
        <p:spPr>
          <a:xfrm>
            <a:off x="0" y="1340769"/>
            <a:ext cx="8892480" cy="553998"/>
          </a:xfrm>
          <a:prstGeom prst="rect">
            <a:avLst/>
          </a:prstGeom>
        </p:spPr>
        <p:txBody>
          <a:bodyPr wrap="square">
            <a:spAutoFit/>
          </a:bodyPr>
          <a:lstStyle/>
          <a:p>
            <a:pPr lvl="1" algn="just"/>
            <a:r>
              <a:rPr lang="es-ES" sz="3000" i="1" dirty="0" smtClean="0">
                <a:solidFill>
                  <a:srgbClr val="0000CC"/>
                </a:solidFill>
                <a:latin typeface="Berlin Sans FB" pitchFamily="34" charset="0"/>
              </a:rPr>
              <a:t>Control de estanqueidad.</a:t>
            </a:r>
            <a:endParaRPr lang="es-ES" sz="3000" i="1" dirty="0">
              <a:solidFill>
                <a:srgbClr val="0000CC"/>
              </a:solidFill>
              <a:latin typeface="Berlin Sans FB" pitchFamily="34" charset="0"/>
            </a:endParaRPr>
          </a:p>
        </p:txBody>
      </p:sp>
      <p:sp>
        <p:nvSpPr>
          <p:cNvPr id="1026" name="Rectangle 2"/>
          <p:cNvSpPr>
            <a:spLocks noChangeArrowheads="1"/>
          </p:cNvSpPr>
          <p:nvPr/>
        </p:nvSpPr>
        <p:spPr bwMode="auto">
          <a:xfrm>
            <a:off x="0" y="2060848"/>
            <a:ext cx="8892480" cy="244827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fontAlgn="base">
              <a:spcBef>
                <a:spcPct val="0"/>
              </a:spcBef>
              <a:spcAft>
                <a:spcPct val="0"/>
              </a:spcAft>
            </a:pPr>
            <a:r>
              <a:rPr kumimoji="0" lang="es-ES" sz="3000" b="0" i="0" u="none" strike="noStrike" cap="none" normalizeH="0" baseline="0" dirty="0" smtClean="0">
                <a:ln>
                  <a:noFill/>
                </a:ln>
                <a:solidFill>
                  <a:schemeClr val="tx1"/>
                </a:solidFill>
                <a:effectLst/>
                <a:latin typeface="Berlin Sans FB" pitchFamily="34" charset="0"/>
                <a:ea typeface="Times New Roman" pitchFamily="18" charset="0"/>
                <a:cs typeface="Times New Roman" pitchFamily="18" charset="0"/>
              </a:rPr>
              <a:t>El control de estanqueidad consiste en </a:t>
            </a:r>
            <a:r>
              <a:rPr kumimoji="0" lang="es-ES" sz="3000" b="0" i="1" u="none" strike="noStrike" cap="none" normalizeH="0" baseline="0" dirty="0" smtClean="0">
                <a:ln>
                  <a:noFill/>
                </a:ln>
                <a:solidFill>
                  <a:srgbClr val="0000CC"/>
                </a:solidFill>
                <a:effectLst/>
                <a:latin typeface="Berlin Sans FB" pitchFamily="34" charset="0"/>
                <a:ea typeface="Times New Roman" pitchFamily="18" charset="0"/>
                <a:cs typeface="Times New Roman" pitchFamily="18" charset="0"/>
              </a:rPr>
              <a:t>presurizar el circuito con N</a:t>
            </a:r>
            <a:r>
              <a:rPr kumimoji="0" lang="es-ES" sz="3000" b="0" i="1" u="none" strike="noStrike" cap="none" normalizeH="0" baseline="-30000" dirty="0" smtClean="0">
                <a:ln>
                  <a:noFill/>
                </a:ln>
                <a:solidFill>
                  <a:srgbClr val="0000CC"/>
                </a:solidFill>
                <a:effectLst/>
                <a:latin typeface="Berlin Sans FB" pitchFamily="34" charset="0"/>
                <a:ea typeface="Times New Roman" pitchFamily="18" charset="0"/>
                <a:cs typeface="Times New Roman" pitchFamily="18" charset="0"/>
              </a:rPr>
              <a:t>2</a:t>
            </a:r>
            <a:r>
              <a:rPr kumimoji="0" lang="es-ES" sz="3000" b="0" i="0" u="none" strike="noStrike" cap="none" normalizeH="0" baseline="0" dirty="0" smtClean="0">
                <a:ln>
                  <a:noFill/>
                </a:ln>
                <a:solidFill>
                  <a:schemeClr val="tx1"/>
                </a:solidFill>
                <a:effectLst/>
                <a:latin typeface="Berlin Sans FB" pitchFamily="34" charset="0"/>
                <a:ea typeface="Times New Roman" pitchFamily="18" charset="0"/>
                <a:cs typeface="Times New Roman" pitchFamily="18" charset="0"/>
              </a:rPr>
              <a:t> seco, con 25 kg/cm</a:t>
            </a:r>
            <a:r>
              <a:rPr kumimoji="0" lang="es-ES" sz="3000" b="0" i="0" u="none" strike="noStrike" cap="none" normalizeH="0" baseline="30000" dirty="0" smtClean="0">
                <a:ln>
                  <a:noFill/>
                </a:ln>
                <a:solidFill>
                  <a:schemeClr val="tx1"/>
                </a:solidFill>
                <a:effectLst/>
                <a:latin typeface="Berlin Sans FB" pitchFamily="34" charset="0"/>
                <a:ea typeface="Times New Roman" pitchFamily="18" charset="0"/>
                <a:cs typeface="Times New Roman" pitchFamily="18" charset="0"/>
              </a:rPr>
              <a:t>2</a:t>
            </a:r>
            <a:r>
              <a:rPr kumimoji="0" lang="es-ES" sz="3000" b="0" i="0" u="none" strike="noStrike" cap="none" normalizeH="0" baseline="0" dirty="0" smtClean="0">
                <a:ln>
                  <a:noFill/>
                </a:ln>
                <a:solidFill>
                  <a:schemeClr val="tx1"/>
                </a:solidFill>
                <a:effectLst/>
                <a:latin typeface="Berlin Sans FB" pitchFamily="34" charset="0"/>
                <a:ea typeface="Times New Roman" pitchFamily="18" charset="0"/>
                <a:cs typeface="Times New Roman" pitchFamily="18" charset="0"/>
              </a:rPr>
              <a:t> durante 20 minutos o más</a:t>
            </a:r>
            <a:r>
              <a:rPr kumimoji="0" lang="es-ES" sz="3000" b="0" i="0" u="none" strike="noStrike" cap="none" normalizeH="0" dirty="0" smtClean="0">
                <a:ln>
                  <a:noFill/>
                </a:ln>
                <a:solidFill>
                  <a:schemeClr val="tx1"/>
                </a:solidFill>
                <a:effectLst/>
                <a:latin typeface="Berlin Sans FB" pitchFamily="34" charset="0"/>
                <a:ea typeface="Times New Roman" pitchFamily="18" charset="0"/>
                <a:cs typeface="Times New Roman" pitchFamily="18" charset="0"/>
              </a:rPr>
              <a:t> </a:t>
            </a:r>
            <a:r>
              <a:rPr kumimoji="0" lang="es-ES" sz="3000" b="0" i="0" u="none" strike="noStrike" cap="none" normalizeH="0" baseline="0" dirty="0" smtClean="0">
                <a:ln>
                  <a:noFill/>
                </a:ln>
                <a:solidFill>
                  <a:schemeClr val="tx1"/>
                </a:solidFill>
                <a:effectLst/>
                <a:latin typeface="Berlin Sans FB" pitchFamily="34" charset="0"/>
                <a:ea typeface="Times New Roman" pitchFamily="18" charset="0"/>
                <a:cs typeface="Times New Roman" pitchFamily="18" charset="0"/>
              </a:rPr>
              <a:t>y verificar que la presión no descienda. En caso contrario tendríamos fugas en el circuito y habrá que localizarlas.</a:t>
            </a:r>
            <a:endParaRPr kumimoji="0" lang="es-ES" sz="3000" b="0" i="0" u="none" strike="noStrike" cap="none" normalizeH="0" baseline="0" dirty="0" smtClean="0">
              <a:ln>
                <a:noFill/>
              </a:ln>
              <a:solidFill>
                <a:schemeClr val="tx1"/>
              </a:solidFill>
              <a:effectLst/>
              <a:latin typeface="Berlin Sans FB" pitchFamily="34" charset="0"/>
              <a:cs typeface="Arial" pitchFamily="34" charset="0"/>
            </a:endParaRPr>
          </a:p>
        </p:txBody>
      </p:sp>
      <p:pic>
        <p:nvPicPr>
          <p:cNvPr id="6" name="Picture 8" descr="Resultado de imagen de herramientas adecuadas para el trabajo de aire acondicionado">
            <a:hlinkClick r:id="rId2"/>
          </p:cNvPr>
          <p:cNvPicPr>
            <a:picLocks noChangeAspect="1" noChangeArrowheads="1"/>
          </p:cNvPicPr>
          <p:nvPr/>
        </p:nvPicPr>
        <p:blipFill>
          <a:blip r:embed="rId3" cstate="print"/>
          <a:srcRect l="16002" t="3999" r="11990" b="3989"/>
          <a:stretch>
            <a:fillRect/>
          </a:stretch>
        </p:blipFill>
        <p:spPr bwMode="auto">
          <a:xfrm>
            <a:off x="683568" y="4581128"/>
            <a:ext cx="1296987" cy="1657350"/>
          </a:xfrm>
          <a:prstGeom prst="rect">
            <a:avLst/>
          </a:prstGeom>
          <a:noFill/>
          <a:ln w="9525">
            <a:noFill/>
            <a:miter lim="800000"/>
            <a:headEnd/>
            <a:tailEnd/>
          </a:ln>
        </p:spPr>
      </p:pic>
      <p:pic>
        <p:nvPicPr>
          <p:cNvPr id="8" name="Picture 10" descr="Resultado de imagen de herramientas adecuadas para el trabajo de aire acondicionado">
            <a:hlinkClick r:id="rId4"/>
          </p:cNvPr>
          <p:cNvPicPr>
            <a:picLocks noChangeAspect="1" noChangeArrowheads="1"/>
          </p:cNvPicPr>
          <p:nvPr/>
        </p:nvPicPr>
        <p:blipFill>
          <a:blip r:embed="rId5" cstate="print"/>
          <a:srcRect t="12096" b="10480"/>
          <a:stretch>
            <a:fillRect/>
          </a:stretch>
        </p:blipFill>
        <p:spPr bwMode="auto">
          <a:xfrm>
            <a:off x="3851920" y="4581128"/>
            <a:ext cx="2012950" cy="1557337"/>
          </a:xfrm>
          <a:prstGeom prst="rect">
            <a:avLst/>
          </a:prstGeom>
          <a:noFill/>
          <a:ln w="9525">
            <a:noFill/>
            <a:miter lim="800000"/>
            <a:headEnd/>
            <a:tailEnd/>
          </a:ln>
        </p:spPr>
      </p:pic>
      <p:pic>
        <p:nvPicPr>
          <p:cNvPr id="19458" name="Picture 2" descr="Resultado de imagen de botella de nitrogeno seco"/>
          <p:cNvPicPr>
            <a:picLocks noChangeAspect="1" noChangeArrowheads="1"/>
          </p:cNvPicPr>
          <p:nvPr/>
        </p:nvPicPr>
        <p:blipFill>
          <a:blip r:embed="rId6" cstate="print"/>
          <a:srcRect l="5186" r="22688" b="11846"/>
          <a:stretch>
            <a:fillRect/>
          </a:stretch>
        </p:blipFill>
        <p:spPr bwMode="auto">
          <a:xfrm>
            <a:off x="6588224" y="4149080"/>
            <a:ext cx="1944216" cy="2376264"/>
          </a:xfrm>
          <a:prstGeom prst="rect">
            <a:avLst/>
          </a:prstGeom>
          <a:noFill/>
        </p:spPr>
      </p:pic>
      <p:sp>
        <p:nvSpPr>
          <p:cNvPr id="9" name="8 Flecha derecha"/>
          <p:cNvSpPr/>
          <p:nvPr/>
        </p:nvSpPr>
        <p:spPr>
          <a:xfrm>
            <a:off x="2339752" y="5301208"/>
            <a:ext cx="720080" cy="288032"/>
          </a:xfrm>
          <a:prstGeom prst="right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Flecha derecha"/>
          <p:cNvSpPr/>
          <p:nvPr/>
        </p:nvSpPr>
        <p:spPr>
          <a:xfrm>
            <a:off x="6300192" y="5301208"/>
            <a:ext cx="720080" cy="288032"/>
          </a:xfrm>
          <a:prstGeom prst="rightArrow">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188640"/>
            <a:ext cx="8964488" cy="1015663"/>
          </a:xfrm>
          <a:prstGeom prst="rect">
            <a:avLst/>
          </a:prstGeom>
        </p:spPr>
        <p:txBody>
          <a:bodyPr wrap="square">
            <a:spAutoFit/>
          </a:bodyPr>
          <a:lstStyle/>
          <a:p>
            <a:pPr lvl="1"/>
            <a:r>
              <a:rPr lang="es-ES" sz="3000" dirty="0" smtClean="0">
                <a:latin typeface="Berlin Sans FB" pitchFamily="34" charset="0"/>
              </a:rPr>
              <a:t>CONTROL DE ESTANQUEIDAD Y SISTEMAS PARA LA LOCALIZACIÓN DE FUGAS.</a:t>
            </a:r>
          </a:p>
        </p:txBody>
      </p:sp>
      <p:sp>
        <p:nvSpPr>
          <p:cNvPr id="5" name="4 Rectángulo"/>
          <p:cNvSpPr/>
          <p:nvPr/>
        </p:nvSpPr>
        <p:spPr>
          <a:xfrm>
            <a:off x="0" y="1340769"/>
            <a:ext cx="8892480" cy="553998"/>
          </a:xfrm>
          <a:prstGeom prst="rect">
            <a:avLst/>
          </a:prstGeom>
        </p:spPr>
        <p:txBody>
          <a:bodyPr wrap="square">
            <a:spAutoFit/>
          </a:bodyPr>
          <a:lstStyle/>
          <a:p>
            <a:pPr lvl="1" algn="just"/>
            <a:r>
              <a:rPr lang="es-ES" sz="3000" i="1" dirty="0" smtClean="0">
                <a:solidFill>
                  <a:srgbClr val="0000CC"/>
                </a:solidFill>
                <a:latin typeface="Berlin Sans FB" pitchFamily="34" charset="0"/>
              </a:rPr>
              <a:t>Procedimiento de control de fugas.</a:t>
            </a:r>
            <a:endParaRPr lang="es-ES" sz="3000" i="1" dirty="0">
              <a:solidFill>
                <a:srgbClr val="0000CC"/>
              </a:solidFill>
              <a:latin typeface="Berlin Sans FB" pitchFamily="34" charset="0"/>
            </a:endParaRPr>
          </a:p>
        </p:txBody>
      </p:sp>
      <p:pic>
        <p:nvPicPr>
          <p:cNvPr id="6" name="5 Imagen"/>
          <p:cNvPicPr/>
          <p:nvPr/>
        </p:nvPicPr>
        <p:blipFill>
          <a:blip r:embed="rId2" cstate="print"/>
          <a:srcRect/>
          <a:stretch>
            <a:fillRect/>
          </a:stretch>
        </p:blipFill>
        <p:spPr bwMode="auto">
          <a:xfrm>
            <a:off x="1763688" y="2276872"/>
            <a:ext cx="5616624" cy="38224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188640"/>
            <a:ext cx="8964488" cy="1015663"/>
          </a:xfrm>
          <a:prstGeom prst="rect">
            <a:avLst/>
          </a:prstGeom>
        </p:spPr>
        <p:txBody>
          <a:bodyPr wrap="square">
            <a:spAutoFit/>
          </a:bodyPr>
          <a:lstStyle/>
          <a:p>
            <a:pPr lvl="1"/>
            <a:r>
              <a:rPr lang="es-ES" sz="3000" dirty="0" smtClean="0">
                <a:latin typeface="Berlin Sans FB" pitchFamily="34" charset="0"/>
              </a:rPr>
              <a:t>CONTROL DE ESTANQUEIDAD Y SISTEMAS PARA LA LOCALIZACIÓN DE FUGAS.</a:t>
            </a:r>
          </a:p>
        </p:txBody>
      </p:sp>
      <p:sp>
        <p:nvSpPr>
          <p:cNvPr id="5" name="4 Rectángulo"/>
          <p:cNvSpPr/>
          <p:nvPr/>
        </p:nvSpPr>
        <p:spPr>
          <a:xfrm>
            <a:off x="0" y="1268760"/>
            <a:ext cx="8892480" cy="553998"/>
          </a:xfrm>
          <a:prstGeom prst="rect">
            <a:avLst/>
          </a:prstGeom>
        </p:spPr>
        <p:txBody>
          <a:bodyPr wrap="square">
            <a:spAutoFit/>
          </a:bodyPr>
          <a:lstStyle/>
          <a:p>
            <a:pPr lvl="1" algn="just"/>
            <a:r>
              <a:rPr lang="es-ES" sz="3000" i="1" dirty="0" smtClean="0">
                <a:solidFill>
                  <a:srgbClr val="0000CC"/>
                </a:solidFill>
                <a:latin typeface="Berlin Sans FB" pitchFamily="34" charset="0"/>
              </a:rPr>
              <a:t>Sistemas para la localización de fugas.</a:t>
            </a:r>
            <a:endParaRPr lang="es-ES" sz="3000" i="1" dirty="0">
              <a:solidFill>
                <a:srgbClr val="0000CC"/>
              </a:solidFill>
              <a:latin typeface="Berlin Sans FB" pitchFamily="34" charset="0"/>
            </a:endParaRPr>
          </a:p>
        </p:txBody>
      </p:sp>
      <p:sp>
        <p:nvSpPr>
          <p:cNvPr id="1025" name="Rectangle 1"/>
          <p:cNvSpPr>
            <a:spLocks noChangeArrowheads="1"/>
          </p:cNvSpPr>
          <p:nvPr/>
        </p:nvSpPr>
        <p:spPr bwMode="auto">
          <a:xfrm>
            <a:off x="0" y="1844824"/>
            <a:ext cx="8964488"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fontAlgn="base">
              <a:spcBef>
                <a:spcPct val="0"/>
              </a:spcBef>
              <a:spcAft>
                <a:spcPts val="600"/>
              </a:spcAft>
            </a:pPr>
            <a:r>
              <a:rPr kumimoji="0" lang="es-ES" sz="3000" b="0" i="1" u="none" strike="noStrike" cap="none" normalizeH="0" baseline="0" dirty="0" smtClean="0">
                <a:ln>
                  <a:noFill/>
                </a:ln>
                <a:solidFill>
                  <a:srgbClr val="0000CC"/>
                </a:solidFill>
                <a:effectLst/>
                <a:latin typeface="Berlin Sans FB" pitchFamily="34" charset="0"/>
                <a:ea typeface="Times New Roman" pitchFamily="18" charset="0"/>
                <a:cs typeface="Times New Roman" pitchFamily="18" charset="0"/>
              </a:rPr>
              <a:t>Métodos indirectos: </a:t>
            </a:r>
            <a:r>
              <a:rPr kumimoji="0" lang="es-ES" sz="3000" b="0" i="0" u="none" strike="noStrike" cap="none" normalizeH="0" baseline="0" dirty="0" smtClean="0">
                <a:ln>
                  <a:noFill/>
                </a:ln>
                <a:solidFill>
                  <a:schemeClr val="tx1"/>
                </a:solidFill>
                <a:effectLst/>
                <a:latin typeface="Berlin Sans FB" pitchFamily="34" charset="0"/>
                <a:ea typeface="Times New Roman" pitchFamily="18" charset="0"/>
                <a:cs typeface="Times New Roman" pitchFamily="18" charset="0"/>
              </a:rPr>
              <a:t>instrumentos de medida, como manómetros, termómetros y </a:t>
            </a:r>
            <a:r>
              <a:rPr kumimoji="0" lang="es-ES" sz="3000" b="0" i="0" u="none" strike="noStrike" cap="none" normalizeH="0" baseline="0" dirty="0" err="1" smtClean="0">
                <a:ln>
                  <a:noFill/>
                </a:ln>
                <a:solidFill>
                  <a:schemeClr val="tx1"/>
                </a:solidFill>
                <a:effectLst/>
                <a:latin typeface="Berlin Sans FB" pitchFamily="34" charset="0"/>
                <a:ea typeface="Times New Roman" pitchFamily="18" charset="0"/>
                <a:cs typeface="Times New Roman" pitchFamily="18" charset="0"/>
              </a:rPr>
              <a:t>multímetros</a:t>
            </a:r>
            <a:r>
              <a:rPr kumimoji="0" lang="es-ES" sz="3000" b="0" i="0" u="none" strike="noStrike" cap="none" normalizeH="0" baseline="0" dirty="0" smtClean="0">
                <a:ln>
                  <a:noFill/>
                </a:ln>
                <a:solidFill>
                  <a:schemeClr val="tx1"/>
                </a:solidFill>
                <a:effectLst/>
                <a:latin typeface="Berlin Sans FB" pitchFamily="34" charset="0"/>
                <a:ea typeface="Times New Roman" pitchFamily="18" charset="0"/>
                <a:cs typeface="Times New Roman" pitchFamily="18" charset="0"/>
              </a:rPr>
              <a:t> para medir voltios, amperios y ohmios con arreglo a de control de fugas, e interpretar los parámetros medidos.</a:t>
            </a:r>
          </a:p>
          <a:p>
            <a:pPr lvl="1" algn="just" fontAlgn="base">
              <a:spcBef>
                <a:spcPct val="0"/>
              </a:spcBef>
              <a:spcAft>
                <a:spcPts val="600"/>
              </a:spcAft>
            </a:pPr>
            <a:endParaRPr kumimoji="0" lang="es-ES" sz="3000" b="0" i="0" u="none" strike="noStrike" cap="none" normalizeH="0" baseline="0" dirty="0" smtClean="0">
              <a:ln>
                <a:noFill/>
              </a:ln>
              <a:solidFill>
                <a:schemeClr val="tx1"/>
              </a:solidFill>
              <a:effectLst/>
              <a:latin typeface="Berlin Sans FB" pitchFamily="34" charset="0"/>
              <a:cs typeface="Arial" pitchFamily="34" charset="0"/>
            </a:endParaRPr>
          </a:p>
          <a:p>
            <a:pPr lvl="1" algn="just" eaLnBrk="0" fontAlgn="base" hangingPunct="0">
              <a:spcBef>
                <a:spcPct val="0"/>
              </a:spcBef>
              <a:spcAft>
                <a:spcPct val="0"/>
              </a:spcAft>
            </a:pPr>
            <a:endParaRPr kumimoji="0" lang="es-ES" sz="3000" b="0" i="1" u="none" strike="noStrike" cap="none" normalizeH="0" baseline="0" dirty="0" smtClean="0">
              <a:ln>
                <a:noFill/>
              </a:ln>
              <a:solidFill>
                <a:srgbClr val="0000CC"/>
              </a:solidFill>
              <a:effectLst/>
              <a:latin typeface="Berlin Sans FB" pitchFamily="34" charset="0"/>
              <a:ea typeface="Times New Roman" pitchFamily="18" charset="0"/>
              <a:cs typeface="Times New Roman" pitchFamily="18" charset="0"/>
            </a:endParaRPr>
          </a:p>
        </p:txBody>
      </p:sp>
      <p:pic>
        <p:nvPicPr>
          <p:cNvPr id="6" name="Picture 3" descr="D:\C.P. Y CURSOS\DOCENCIA da FPE\MF 1444_3\fotos\20150831_112558.jpg"/>
          <p:cNvPicPr>
            <a:picLocks noChangeAspect="1" noChangeArrowheads="1"/>
          </p:cNvPicPr>
          <p:nvPr/>
        </p:nvPicPr>
        <p:blipFill>
          <a:blip r:embed="rId2" cstate="print"/>
          <a:srcRect t="14301" b="9052"/>
          <a:stretch>
            <a:fillRect/>
          </a:stretch>
        </p:blipFill>
        <p:spPr bwMode="auto">
          <a:xfrm>
            <a:off x="683568" y="4437112"/>
            <a:ext cx="1656184" cy="1846507"/>
          </a:xfrm>
          <a:prstGeom prst="rect">
            <a:avLst/>
          </a:prstGeom>
          <a:noFill/>
          <a:ln w="9525">
            <a:noFill/>
            <a:miter lim="800000"/>
            <a:headEnd/>
            <a:tailEnd/>
          </a:ln>
        </p:spPr>
      </p:pic>
      <p:pic>
        <p:nvPicPr>
          <p:cNvPr id="17414" name="Picture 6" descr="Imagen relacionada"/>
          <p:cNvPicPr>
            <a:picLocks noChangeAspect="1" noChangeArrowheads="1"/>
          </p:cNvPicPr>
          <p:nvPr/>
        </p:nvPicPr>
        <p:blipFill>
          <a:blip r:embed="rId3" cstate="print">
            <a:lum bright="-10000" contrast="-10000"/>
          </a:blip>
          <a:srcRect l="15574" r="19534"/>
          <a:stretch>
            <a:fillRect/>
          </a:stretch>
        </p:blipFill>
        <p:spPr bwMode="auto">
          <a:xfrm>
            <a:off x="3779912" y="4437112"/>
            <a:ext cx="1800200" cy="1846800"/>
          </a:xfrm>
          <a:prstGeom prst="rect">
            <a:avLst/>
          </a:prstGeom>
          <a:noFill/>
        </p:spPr>
      </p:pic>
      <p:pic>
        <p:nvPicPr>
          <p:cNvPr id="17416" name="Picture 8" descr="Resultado de imagen de multimetro digital"/>
          <p:cNvPicPr>
            <a:picLocks noChangeAspect="1" noChangeArrowheads="1"/>
          </p:cNvPicPr>
          <p:nvPr/>
        </p:nvPicPr>
        <p:blipFill>
          <a:blip r:embed="rId4" cstate="print"/>
          <a:srcRect/>
          <a:stretch>
            <a:fillRect/>
          </a:stretch>
        </p:blipFill>
        <p:spPr bwMode="auto">
          <a:xfrm>
            <a:off x="6516216" y="4437112"/>
            <a:ext cx="1846799" cy="1846800"/>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188640"/>
            <a:ext cx="8964488" cy="1015663"/>
          </a:xfrm>
          <a:prstGeom prst="rect">
            <a:avLst/>
          </a:prstGeom>
        </p:spPr>
        <p:txBody>
          <a:bodyPr wrap="square">
            <a:spAutoFit/>
          </a:bodyPr>
          <a:lstStyle/>
          <a:p>
            <a:pPr lvl="1"/>
            <a:r>
              <a:rPr lang="es-ES" sz="3000" dirty="0" smtClean="0">
                <a:latin typeface="Berlin Sans FB" pitchFamily="34" charset="0"/>
              </a:rPr>
              <a:t>CONTROL DE ESTANQUEIDAD Y SISTEMAS PARA LA LOCALIZACIÓN DE FUGAS.</a:t>
            </a:r>
          </a:p>
        </p:txBody>
      </p:sp>
      <p:sp>
        <p:nvSpPr>
          <p:cNvPr id="5" name="4 Rectángulo"/>
          <p:cNvSpPr/>
          <p:nvPr/>
        </p:nvSpPr>
        <p:spPr>
          <a:xfrm>
            <a:off x="0" y="1268760"/>
            <a:ext cx="8892480" cy="553998"/>
          </a:xfrm>
          <a:prstGeom prst="rect">
            <a:avLst/>
          </a:prstGeom>
        </p:spPr>
        <p:txBody>
          <a:bodyPr wrap="square">
            <a:spAutoFit/>
          </a:bodyPr>
          <a:lstStyle/>
          <a:p>
            <a:pPr lvl="1" algn="just"/>
            <a:r>
              <a:rPr lang="es-ES" sz="3000" i="1" dirty="0" smtClean="0">
                <a:solidFill>
                  <a:srgbClr val="0000CC"/>
                </a:solidFill>
                <a:latin typeface="Berlin Sans FB" pitchFamily="34" charset="0"/>
              </a:rPr>
              <a:t>Sistemas para la localización de fugas.</a:t>
            </a:r>
            <a:endParaRPr lang="es-ES" sz="3000" i="1" dirty="0">
              <a:solidFill>
                <a:srgbClr val="0000CC"/>
              </a:solidFill>
              <a:latin typeface="Berlin Sans FB" pitchFamily="34" charset="0"/>
            </a:endParaRPr>
          </a:p>
        </p:txBody>
      </p:sp>
      <p:sp>
        <p:nvSpPr>
          <p:cNvPr id="1025" name="Rectangle 1"/>
          <p:cNvSpPr>
            <a:spLocks noChangeArrowheads="1"/>
          </p:cNvSpPr>
          <p:nvPr/>
        </p:nvSpPr>
        <p:spPr bwMode="auto">
          <a:xfrm>
            <a:off x="0" y="1916832"/>
            <a:ext cx="8964488" cy="247760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1" algn="just" eaLnBrk="0" fontAlgn="base" hangingPunct="0">
              <a:spcBef>
                <a:spcPct val="0"/>
              </a:spcBef>
              <a:spcAft>
                <a:spcPct val="0"/>
              </a:spcAft>
            </a:pPr>
            <a:r>
              <a:rPr lang="es-ES" sz="3000" i="1" dirty="0" smtClean="0">
                <a:solidFill>
                  <a:srgbClr val="0000CC"/>
                </a:solidFill>
                <a:latin typeface="Berlin Sans FB" pitchFamily="34" charset="0"/>
                <a:ea typeface="Times New Roman" pitchFamily="18" charset="0"/>
                <a:cs typeface="Times New Roman" pitchFamily="18" charset="0"/>
              </a:rPr>
              <a:t>Métodos directos: </a:t>
            </a:r>
            <a:r>
              <a:rPr lang="es-ES" sz="3000" dirty="0" smtClean="0">
                <a:latin typeface="Berlin Sans FB" pitchFamily="34" charset="0"/>
                <a:ea typeface="Times New Roman" pitchFamily="18" charset="0"/>
                <a:cs typeface="Times New Roman" pitchFamily="18" charset="0"/>
              </a:rPr>
              <a:t>instrumento </a:t>
            </a:r>
          </a:p>
          <a:p>
            <a:pPr lvl="1" algn="just" eaLnBrk="0" fontAlgn="base" hangingPunct="0">
              <a:spcBef>
                <a:spcPct val="0"/>
              </a:spcBef>
              <a:spcAft>
                <a:spcPct val="0"/>
              </a:spcAft>
            </a:pPr>
            <a:r>
              <a:rPr lang="es-ES" sz="3000" dirty="0" smtClean="0">
                <a:latin typeface="Berlin Sans FB" pitchFamily="34" charset="0"/>
                <a:ea typeface="Times New Roman" pitchFamily="18" charset="0"/>
                <a:cs typeface="Times New Roman" pitchFamily="18" charset="0"/>
              </a:rPr>
              <a:t>electrónico de detección de fugas,</a:t>
            </a:r>
          </a:p>
          <a:p>
            <a:pPr lvl="1" algn="just" eaLnBrk="0" fontAlgn="base" hangingPunct="0">
              <a:spcBef>
                <a:spcPct val="0"/>
              </a:spcBef>
              <a:spcAft>
                <a:spcPct val="0"/>
              </a:spcAft>
            </a:pPr>
            <a:r>
              <a:rPr lang="es-ES" sz="3000" dirty="0" smtClean="0">
                <a:latin typeface="Berlin Sans FB" pitchFamily="34" charset="0"/>
                <a:ea typeface="Times New Roman" pitchFamily="18" charset="0"/>
                <a:cs typeface="Times New Roman" pitchFamily="18" charset="0"/>
              </a:rPr>
              <a:t> espumas.</a:t>
            </a:r>
            <a:endParaRPr lang="es-ES" sz="3000" dirty="0" smtClean="0">
              <a:latin typeface="Berlin Sans FB" pitchFamily="34" charset="0"/>
              <a:cs typeface="Arial" pitchFamily="34" charset="0"/>
            </a:endParaRPr>
          </a:p>
          <a:p>
            <a:pPr lvl="1" algn="just" fontAlgn="base">
              <a:spcBef>
                <a:spcPct val="0"/>
              </a:spcBef>
              <a:spcAft>
                <a:spcPts val="600"/>
              </a:spcAft>
            </a:pPr>
            <a:endParaRPr kumimoji="0" lang="es-ES" sz="3000" b="0" i="0" u="none" strike="noStrike" cap="none" normalizeH="0" baseline="0" dirty="0" smtClean="0">
              <a:ln>
                <a:noFill/>
              </a:ln>
              <a:solidFill>
                <a:schemeClr val="tx1"/>
              </a:solidFill>
              <a:effectLst/>
              <a:latin typeface="Berlin Sans FB" pitchFamily="34" charset="0"/>
              <a:cs typeface="Arial" pitchFamily="34" charset="0"/>
            </a:endParaRPr>
          </a:p>
          <a:p>
            <a:pPr lvl="1" algn="just" eaLnBrk="0" fontAlgn="base" hangingPunct="0">
              <a:spcBef>
                <a:spcPct val="0"/>
              </a:spcBef>
              <a:spcAft>
                <a:spcPct val="0"/>
              </a:spcAft>
            </a:pPr>
            <a:endParaRPr kumimoji="0" lang="es-ES" sz="3000" b="0" i="1" u="none" strike="noStrike" cap="none" normalizeH="0" baseline="0" dirty="0" smtClean="0">
              <a:ln>
                <a:noFill/>
              </a:ln>
              <a:solidFill>
                <a:srgbClr val="0000CC"/>
              </a:solidFill>
              <a:effectLst/>
              <a:latin typeface="Berlin Sans FB" pitchFamily="34" charset="0"/>
              <a:ea typeface="Times New Roman" pitchFamily="18" charset="0"/>
              <a:cs typeface="Times New Roman" pitchFamily="18" charset="0"/>
            </a:endParaRPr>
          </a:p>
        </p:txBody>
      </p:sp>
      <p:pic>
        <p:nvPicPr>
          <p:cNvPr id="17410" name="Picture 2" descr="Resultado de imagen de analizador electrónico de fugas parA aire acondicionado TESTO"/>
          <p:cNvPicPr>
            <a:picLocks noChangeAspect="1" noChangeArrowheads="1"/>
          </p:cNvPicPr>
          <p:nvPr/>
        </p:nvPicPr>
        <p:blipFill>
          <a:blip r:embed="rId2" cstate="print"/>
          <a:srcRect/>
          <a:stretch>
            <a:fillRect/>
          </a:stretch>
        </p:blipFill>
        <p:spPr bwMode="auto">
          <a:xfrm>
            <a:off x="3131840" y="3064842"/>
            <a:ext cx="2880320" cy="3793157"/>
          </a:xfrm>
          <a:prstGeom prst="rect">
            <a:avLst/>
          </a:prstGeom>
          <a:noFill/>
        </p:spPr>
      </p:pic>
      <p:pic>
        <p:nvPicPr>
          <p:cNvPr id="76802" name="Picture 2" descr="Resultado de imagen de espumAS PARA DETECTar FUGAS EN AIRE acondicionado"/>
          <p:cNvPicPr>
            <a:picLocks noChangeAspect="1" noChangeArrowheads="1"/>
          </p:cNvPicPr>
          <p:nvPr/>
        </p:nvPicPr>
        <p:blipFill>
          <a:blip r:embed="rId3" cstate="print"/>
          <a:srcRect/>
          <a:stretch>
            <a:fillRect/>
          </a:stretch>
        </p:blipFill>
        <p:spPr bwMode="auto">
          <a:xfrm>
            <a:off x="6588224" y="4221088"/>
            <a:ext cx="2304256" cy="239956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0" y="285728"/>
            <a:ext cx="8929718" cy="1643074"/>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p>
            <a:pPr lvl="1">
              <a:spcBef>
                <a:spcPct val="0"/>
              </a:spcBef>
            </a:pPr>
            <a:endParaRPr lang="es-ES" altLang="es-ES" sz="3200" dirty="0" smtClean="0">
              <a:latin typeface="Berlin Sans FB" pitchFamily="34" charset="0"/>
            </a:endParaRPr>
          </a:p>
          <a:p>
            <a:pPr lvl="1" algn="just">
              <a:spcBef>
                <a:spcPct val="0"/>
              </a:spcBef>
            </a:pPr>
            <a:r>
              <a:rPr lang="es-ES" altLang="es-ES" sz="3200" dirty="0" smtClean="0">
                <a:latin typeface="Berlin Sans FB" pitchFamily="34" charset="0"/>
              </a:rPr>
              <a:t>R.D. 115/2017, de 17 de febrero. Comercialización, manipulación de GF. Equipos basados en GF. Certificación de profesionales.</a:t>
            </a:r>
            <a:endParaRPr lang="es-ES" sz="3200" dirty="0" smtClean="0">
              <a:latin typeface="Berlin Sans FB" pitchFamily="34" charset="0"/>
            </a:endParaRPr>
          </a:p>
          <a:p>
            <a:pPr lvl="1">
              <a:spcBef>
                <a:spcPct val="0"/>
              </a:spcBef>
            </a:pPr>
            <a:r>
              <a:rPr lang="es-ES" altLang="es-ES" sz="3200" dirty="0" smtClean="0">
                <a:latin typeface="Berlin Sans FB" pitchFamily="34" charset="0"/>
              </a:rPr>
              <a:t> </a:t>
            </a:r>
            <a:endParaRPr kumimoji="0" lang="es-ES" altLang="es-ES" sz="3200" b="0" i="0" u="none" strike="noStrike" kern="1200" cap="none" spc="0" normalizeH="0" baseline="0" noProof="0" dirty="0" smtClean="0">
              <a:ln>
                <a:noFill/>
              </a:ln>
              <a:effectLst/>
              <a:uLnTx/>
              <a:uFillTx/>
              <a:latin typeface="Berlin Sans FB" pitchFamily="34" charset="0"/>
              <a:ea typeface="+mj-ea"/>
              <a:cs typeface="+mj-cs"/>
            </a:endParaRPr>
          </a:p>
        </p:txBody>
      </p:sp>
      <p:sp>
        <p:nvSpPr>
          <p:cNvPr id="3" name="2 Rectángulo"/>
          <p:cNvSpPr/>
          <p:nvPr/>
        </p:nvSpPr>
        <p:spPr>
          <a:xfrm>
            <a:off x="214282" y="2071678"/>
            <a:ext cx="8643998" cy="4278094"/>
          </a:xfrm>
          <a:prstGeom prst="rect">
            <a:avLst/>
          </a:prstGeom>
        </p:spPr>
        <p:txBody>
          <a:bodyPr wrap="square">
            <a:spAutoFit/>
          </a:bodyPr>
          <a:lstStyle/>
          <a:p>
            <a:pPr marL="817200" lvl="1" indent="-457200" algn="just" eaLnBrk="0" fontAlgn="base" hangingPunct="0">
              <a:spcBef>
                <a:spcPct val="0"/>
              </a:spcBef>
              <a:spcAft>
                <a:spcPts val="2400"/>
              </a:spcAft>
              <a:buFont typeface="Wingdings" pitchFamily="2" charset="2"/>
              <a:buChar char="v"/>
            </a:pPr>
            <a:r>
              <a:rPr lang="es-ES" sz="2800" dirty="0" smtClean="0">
                <a:latin typeface="Berlin Sans FB" pitchFamily="34" charset="0"/>
                <a:ea typeface="Calibri" pitchFamily="34" charset="0"/>
                <a:cs typeface="Times New Roman" pitchFamily="18" charset="0"/>
              </a:rPr>
              <a:t>Establecer requisitos técnicos para las instalaciones que desarrollen actividades potencialmente contaminadoras de la atmósfera, con el fin de evitar la emisión de gases </a:t>
            </a:r>
            <a:r>
              <a:rPr lang="es-ES" sz="2800" dirty="0" err="1" smtClean="0">
                <a:latin typeface="Berlin Sans FB" pitchFamily="34" charset="0"/>
                <a:ea typeface="Calibri" pitchFamily="34" charset="0"/>
                <a:cs typeface="Times New Roman" pitchFamily="18" charset="0"/>
              </a:rPr>
              <a:t>fluorados</a:t>
            </a:r>
            <a:r>
              <a:rPr lang="es-ES" sz="2800" dirty="0" smtClean="0">
                <a:latin typeface="Berlin Sans FB" pitchFamily="34" charset="0"/>
                <a:ea typeface="Calibri" pitchFamily="34" charset="0"/>
                <a:cs typeface="Times New Roman" pitchFamily="18" charset="0"/>
              </a:rPr>
              <a:t>.</a:t>
            </a:r>
          </a:p>
          <a:p>
            <a:pPr marL="817200" lvl="1" indent="-457200" algn="just" eaLnBrk="0" fontAlgn="base" hangingPunct="0">
              <a:spcBef>
                <a:spcPct val="0"/>
              </a:spcBef>
              <a:spcAft>
                <a:spcPts val="1200"/>
              </a:spcAft>
              <a:buFont typeface="Wingdings" pitchFamily="2" charset="2"/>
              <a:buChar char="v"/>
            </a:pPr>
            <a:r>
              <a:rPr lang="es-ES" sz="2800" dirty="0" smtClean="0">
                <a:latin typeface="Berlin Sans FB" pitchFamily="34" charset="0"/>
              </a:rPr>
              <a:t>Modificar el </a:t>
            </a:r>
            <a:r>
              <a:rPr lang="es-ES" sz="2800" i="1" dirty="0" smtClean="0">
                <a:solidFill>
                  <a:srgbClr val="0000CC"/>
                </a:solidFill>
                <a:latin typeface="Berlin Sans FB" pitchFamily="34" charset="0"/>
              </a:rPr>
              <a:t>Real Decreto 138/2011</a:t>
            </a:r>
            <a:r>
              <a:rPr lang="es-ES" sz="2800" dirty="0" smtClean="0">
                <a:latin typeface="Berlin Sans FB" pitchFamily="34" charset="0"/>
              </a:rPr>
              <a:t>, por el que se aprueba el Reglamento de Seguridad para Instalaciones Frigoríficas y sus instrucciones técnicas complementarias, para incluir ciertos aspectos del </a:t>
            </a:r>
            <a:r>
              <a:rPr lang="es-ES" sz="2800" i="1" dirty="0" smtClean="0">
                <a:solidFill>
                  <a:srgbClr val="0000CC"/>
                </a:solidFill>
                <a:latin typeface="Berlin Sans FB" pitchFamily="34" charset="0"/>
              </a:rPr>
              <a:t>Reglamento 517/2014.</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188640"/>
            <a:ext cx="8964488" cy="1015663"/>
          </a:xfrm>
          <a:prstGeom prst="rect">
            <a:avLst/>
          </a:prstGeom>
        </p:spPr>
        <p:txBody>
          <a:bodyPr wrap="square">
            <a:spAutoFit/>
          </a:bodyPr>
          <a:lstStyle/>
          <a:p>
            <a:pPr lvl="1"/>
            <a:r>
              <a:rPr lang="es-ES" sz="3000" dirty="0" smtClean="0">
                <a:latin typeface="Berlin Sans FB" pitchFamily="34" charset="0"/>
              </a:rPr>
              <a:t>PUESTA EN MARCHA Y VERIFICAR LA CARGA CORRECTA.</a:t>
            </a:r>
          </a:p>
        </p:txBody>
      </p:sp>
      <p:sp>
        <p:nvSpPr>
          <p:cNvPr id="5" name="4 Rectángulo"/>
          <p:cNvSpPr/>
          <p:nvPr/>
        </p:nvSpPr>
        <p:spPr>
          <a:xfrm>
            <a:off x="539552" y="1268760"/>
            <a:ext cx="4248472" cy="553998"/>
          </a:xfrm>
          <a:prstGeom prst="rect">
            <a:avLst/>
          </a:prstGeom>
        </p:spPr>
        <p:txBody>
          <a:bodyPr wrap="square">
            <a:spAutoFit/>
          </a:bodyPr>
          <a:lstStyle/>
          <a:p>
            <a:r>
              <a:rPr lang="es-ES" altLang="es-ES" sz="3000" i="1" dirty="0" smtClean="0">
                <a:solidFill>
                  <a:srgbClr val="0000CC"/>
                </a:solidFill>
                <a:latin typeface="Berlin Sans FB" pitchFamily="34" charset="0"/>
              </a:rPr>
              <a:t>Protocolo de actuación.</a:t>
            </a:r>
            <a:endParaRPr lang="es-ES" sz="3000" i="1" dirty="0">
              <a:solidFill>
                <a:srgbClr val="0000CC"/>
              </a:solidFill>
              <a:latin typeface="Berlin Sans FB" pitchFamily="34" charset="0"/>
            </a:endParaRPr>
          </a:p>
        </p:txBody>
      </p:sp>
      <p:sp>
        <p:nvSpPr>
          <p:cNvPr id="8" name="1 Rectángulo"/>
          <p:cNvSpPr>
            <a:spLocks noChangeArrowheads="1"/>
          </p:cNvSpPr>
          <p:nvPr/>
        </p:nvSpPr>
        <p:spPr bwMode="auto">
          <a:xfrm>
            <a:off x="0" y="1988840"/>
            <a:ext cx="8892480" cy="4478149"/>
          </a:xfrm>
          <a:prstGeom prst="rect">
            <a:avLst/>
          </a:prstGeom>
          <a:noFill/>
          <a:ln w="9525">
            <a:noFill/>
            <a:miter lim="800000"/>
            <a:headEnd/>
            <a:tailEnd/>
          </a:ln>
        </p:spPr>
        <p:txBody>
          <a:bodyPr wrap="square">
            <a:spAutoFit/>
          </a:bodyPr>
          <a:lstStyle/>
          <a:p>
            <a:pPr marL="800100" lvl="1" indent="-342900" algn="just">
              <a:spcAft>
                <a:spcPts val="600"/>
              </a:spcAft>
              <a:buFont typeface="Calibri" pitchFamily="34" charset="0"/>
              <a:buAutoNum type="arabicPeriod"/>
            </a:pPr>
            <a:r>
              <a:rPr lang="es-ES" sz="3000" dirty="0">
                <a:latin typeface="Berlin Sans FB" pitchFamily="34" charset="0"/>
              </a:rPr>
              <a:t>Conectar el analizador de presiones y comprobar la relación entre presiones y temperaturas. </a:t>
            </a:r>
          </a:p>
          <a:p>
            <a:pPr marL="800100" lvl="1" indent="-342900" algn="just">
              <a:spcAft>
                <a:spcPts val="600"/>
              </a:spcAft>
              <a:buFont typeface="Calibri" pitchFamily="34" charset="0"/>
              <a:buAutoNum type="arabicPeriod"/>
            </a:pPr>
            <a:r>
              <a:rPr lang="es-ES" sz="3000" dirty="0">
                <a:latin typeface="Berlin Sans FB" pitchFamily="34" charset="0"/>
              </a:rPr>
              <a:t> Poner en funcionamiento el equipo.</a:t>
            </a:r>
          </a:p>
          <a:p>
            <a:pPr marL="800100" lvl="1" indent="-342900" algn="just">
              <a:spcAft>
                <a:spcPts val="600"/>
              </a:spcAft>
              <a:buFont typeface="Calibri" pitchFamily="34" charset="0"/>
              <a:buAutoNum type="arabicPeriod"/>
            </a:pPr>
            <a:r>
              <a:rPr lang="es-ES" sz="3000" dirty="0">
                <a:latin typeface="Berlin Sans FB" pitchFamily="34" charset="0"/>
              </a:rPr>
              <a:t> Comprobar presiones y temperaturas de evaporación y condensación, así como la temperatura en los difusores centrales del vehículo.</a:t>
            </a:r>
          </a:p>
          <a:p>
            <a:pPr marL="800100" lvl="1" indent="-342900" algn="just">
              <a:spcAft>
                <a:spcPts val="600"/>
              </a:spcAft>
              <a:buFont typeface="Calibri" pitchFamily="34" charset="0"/>
              <a:buAutoNum type="arabicPeriod"/>
            </a:pPr>
            <a:r>
              <a:rPr lang="es-ES" sz="3000" dirty="0">
                <a:latin typeface="Berlin Sans FB" pitchFamily="34" charset="0"/>
              </a:rPr>
              <a:t> La temperatura de evaporación estará situada aproximadamente a  + 1 ºC</a:t>
            </a:r>
            <a:r>
              <a:rPr lang="es-ES" sz="3000" dirty="0" smtClean="0">
                <a:latin typeface="Berlin Sans FB" pitchFamily="34" charset="0"/>
              </a:rPr>
              <a:t>.</a:t>
            </a:r>
            <a:endParaRPr lang="es-ES" sz="3000" dirty="0">
              <a:latin typeface="Berlin Sans FB" pitchFamily="34"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188640"/>
            <a:ext cx="8964488" cy="1015663"/>
          </a:xfrm>
          <a:prstGeom prst="rect">
            <a:avLst/>
          </a:prstGeom>
        </p:spPr>
        <p:txBody>
          <a:bodyPr wrap="square">
            <a:spAutoFit/>
          </a:bodyPr>
          <a:lstStyle/>
          <a:p>
            <a:pPr lvl="1"/>
            <a:r>
              <a:rPr lang="es-ES" sz="3000" dirty="0" smtClean="0">
                <a:latin typeface="Berlin Sans FB" pitchFamily="34" charset="0"/>
              </a:rPr>
              <a:t>PUESTA EN MARCHA Y VERIFICAR DE LA CARGA CORRECTA.</a:t>
            </a:r>
          </a:p>
        </p:txBody>
      </p:sp>
      <p:sp>
        <p:nvSpPr>
          <p:cNvPr id="5" name="4 Rectángulo"/>
          <p:cNvSpPr/>
          <p:nvPr/>
        </p:nvSpPr>
        <p:spPr>
          <a:xfrm>
            <a:off x="539552" y="1340768"/>
            <a:ext cx="4248472" cy="553998"/>
          </a:xfrm>
          <a:prstGeom prst="rect">
            <a:avLst/>
          </a:prstGeom>
        </p:spPr>
        <p:txBody>
          <a:bodyPr wrap="square">
            <a:spAutoFit/>
          </a:bodyPr>
          <a:lstStyle/>
          <a:p>
            <a:r>
              <a:rPr lang="es-ES" altLang="es-ES" sz="3000" i="1" dirty="0" smtClean="0">
                <a:solidFill>
                  <a:srgbClr val="0000CC"/>
                </a:solidFill>
                <a:latin typeface="Berlin Sans FB" pitchFamily="34" charset="0"/>
              </a:rPr>
              <a:t>Protocolo de actuación.</a:t>
            </a:r>
            <a:endParaRPr lang="es-ES" sz="3000" i="1" dirty="0">
              <a:solidFill>
                <a:srgbClr val="0000CC"/>
              </a:solidFill>
              <a:latin typeface="Berlin Sans FB" pitchFamily="34" charset="0"/>
            </a:endParaRPr>
          </a:p>
        </p:txBody>
      </p:sp>
      <p:sp>
        <p:nvSpPr>
          <p:cNvPr id="8" name="1 Rectángulo"/>
          <p:cNvSpPr>
            <a:spLocks noChangeArrowheads="1"/>
          </p:cNvSpPr>
          <p:nvPr/>
        </p:nvSpPr>
        <p:spPr bwMode="auto">
          <a:xfrm>
            <a:off x="0" y="2060849"/>
            <a:ext cx="8892480" cy="4478149"/>
          </a:xfrm>
          <a:prstGeom prst="rect">
            <a:avLst/>
          </a:prstGeom>
          <a:noFill/>
          <a:ln w="9525">
            <a:noFill/>
            <a:miter lim="800000"/>
            <a:headEnd/>
            <a:tailEnd/>
          </a:ln>
        </p:spPr>
        <p:txBody>
          <a:bodyPr wrap="square">
            <a:spAutoFit/>
          </a:bodyPr>
          <a:lstStyle/>
          <a:p>
            <a:pPr marL="971550" lvl="1" indent="-514350" algn="just">
              <a:spcAft>
                <a:spcPts val="600"/>
              </a:spcAft>
              <a:buFont typeface="+mj-lt"/>
              <a:buAutoNum type="arabicPeriod" startAt="5"/>
            </a:pPr>
            <a:r>
              <a:rPr lang="es-ES" sz="3000" dirty="0" smtClean="0">
                <a:latin typeface="Berlin Sans FB" pitchFamily="34" charset="0"/>
              </a:rPr>
              <a:t> La temperatura de condensación  se situará entre 10 y 15 ºC  por encima de la temperatura del condensador. </a:t>
            </a:r>
          </a:p>
          <a:p>
            <a:pPr marL="971550" lvl="1" indent="-514350" algn="just">
              <a:spcAft>
                <a:spcPts val="600"/>
              </a:spcAft>
              <a:buFont typeface="Calibri" pitchFamily="34" charset="0"/>
              <a:buAutoNum type="arabicPeriod" startAt="5"/>
            </a:pPr>
            <a:r>
              <a:rPr lang="es-ES" sz="3000" dirty="0" smtClean="0">
                <a:latin typeface="Berlin Sans FB" pitchFamily="34" charset="0"/>
              </a:rPr>
              <a:t>Calcular recalentamiento.</a:t>
            </a:r>
          </a:p>
          <a:p>
            <a:pPr lvl="2" algn="just">
              <a:spcAft>
                <a:spcPts val="600"/>
              </a:spcAft>
            </a:pPr>
            <a:r>
              <a:rPr lang="es-ES" sz="3000" i="1" dirty="0" smtClean="0">
                <a:solidFill>
                  <a:srgbClr val="0000CC"/>
                </a:solidFill>
                <a:latin typeface="Berlin Sans FB" pitchFamily="34" charset="0"/>
              </a:rPr>
              <a:t>Tª del refrigerante tomada en la salida del evaporador con un termómetro situado en el tubo de aspiración - Tª de evaporación leída en el manómetro (B.P.) .</a:t>
            </a:r>
          </a:p>
          <a:p>
            <a:pPr marL="971550" lvl="1" indent="-514350" algn="just"/>
            <a:endParaRPr lang="es-ES" sz="3000" dirty="0">
              <a:latin typeface="Berlin Sans FB" pitchFamily="34" charset="0"/>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188640"/>
            <a:ext cx="8964488" cy="1015663"/>
          </a:xfrm>
          <a:prstGeom prst="rect">
            <a:avLst/>
          </a:prstGeom>
        </p:spPr>
        <p:txBody>
          <a:bodyPr wrap="square">
            <a:spAutoFit/>
          </a:bodyPr>
          <a:lstStyle/>
          <a:p>
            <a:pPr lvl="1"/>
            <a:r>
              <a:rPr lang="es-ES" sz="3000" dirty="0" smtClean="0">
                <a:latin typeface="Berlin Sans FB" pitchFamily="34" charset="0"/>
              </a:rPr>
              <a:t>PUESTA EN MARCHA Y VERIFICAR LA CARGA CORRECTA.</a:t>
            </a:r>
          </a:p>
        </p:txBody>
      </p:sp>
      <p:sp>
        <p:nvSpPr>
          <p:cNvPr id="5" name="4 Rectángulo"/>
          <p:cNvSpPr/>
          <p:nvPr/>
        </p:nvSpPr>
        <p:spPr>
          <a:xfrm>
            <a:off x="611560" y="1340768"/>
            <a:ext cx="4248472" cy="553998"/>
          </a:xfrm>
          <a:prstGeom prst="rect">
            <a:avLst/>
          </a:prstGeom>
        </p:spPr>
        <p:txBody>
          <a:bodyPr wrap="square">
            <a:spAutoFit/>
          </a:bodyPr>
          <a:lstStyle/>
          <a:p>
            <a:r>
              <a:rPr lang="es-ES" altLang="es-ES" sz="3000" i="1" dirty="0" smtClean="0">
                <a:solidFill>
                  <a:srgbClr val="0000CC"/>
                </a:solidFill>
                <a:latin typeface="Berlin Sans FB" pitchFamily="34" charset="0"/>
              </a:rPr>
              <a:t>Protocolo de actuación.</a:t>
            </a:r>
            <a:endParaRPr lang="es-ES" sz="3000" i="1" dirty="0">
              <a:solidFill>
                <a:srgbClr val="0000CC"/>
              </a:solidFill>
              <a:latin typeface="Berlin Sans FB" pitchFamily="34" charset="0"/>
            </a:endParaRPr>
          </a:p>
        </p:txBody>
      </p:sp>
      <p:sp>
        <p:nvSpPr>
          <p:cNvPr id="8" name="1 Rectángulo"/>
          <p:cNvSpPr>
            <a:spLocks noChangeArrowheads="1"/>
          </p:cNvSpPr>
          <p:nvPr/>
        </p:nvSpPr>
        <p:spPr bwMode="auto">
          <a:xfrm>
            <a:off x="0" y="1916832"/>
            <a:ext cx="9036050" cy="1938992"/>
          </a:xfrm>
          <a:prstGeom prst="rect">
            <a:avLst/>
          </a:prstGeom>
          <a:noFill/>
          <a:ln w="9525">
            <a:noFill/>
            <a:miter lim="800000"/>
            <a:headEnd/>
            <a:tailEnd/>
          </a:ln>
        </p:spPr>
        <p:txBody>
          <a:bodyPr>
            <a:spAutoFit/>
          </a:bodyPr>
          <a:lstStyle/>
          <a:p>
            <a:pPr marL="971550" lvl="1" indent="-514350">
              <a:buFont typeface="+mj-lt"/>
              <a:buAutoNum type="arabicPeriod" startAt="7"/>
            </a:pPr>
            <a:r>
              <a:rPr lang="es-ES" sz="3000" dirty="0" smtClean="0">
                <a:latin typeface="Berlin Sans FB" pitchFamily="34" charset="0"/>
              </a:rPr>
              <a:t>Calcular </a:t>
            </a:r>
            <a:r>
              <a:rPr lang="es-ES" sz="3000" dirty="0" err="1" smtClean="0">
                <a:latin typeface="Berlin Sans FB" pitchFamily="34" charset="0"/>
              </a:rPr>
              <a:t>subenfriamiento</a:t>
            </a:r>
            <a:r>
              <a:rPr lang="es-ES" sz="3000" dirty="0" smtClean="0">
                <a:latin typeface="Berlin Sans FB" pitchFamily="34" charset="0"/>
              </a:rPr>
              <a:t>.</a:t>
            </a:r>
          </a:p>
          <a:p>
            <a:pPr lvl="2"/>
            <a:r>
              <a:rPr lang="es-ES" sz="3000" i="1" dirty="0" smtClean="0">
                <a:solidFill>
                  <a:srgbClr val="0000CC"/>
                </a:solidFill>
                <a:latin typeface="Berlin Sans FB" pitchFamily="34" charset="0"/>
              </a:rPr>
              <a:t>Tª de condensación leída en el manómetro de alta presión -  Tª leída a la entrada de la válvula de expansión.</a:t>
            </a:r>
            <a:endParaRPr lang="es-ES" sz="3000" dirty="0">
              <a:latin typeface="Berlin Sans FB" pitchFamily="34" charset="0"/>
            </a:endParaRPr>
          </a:p>
        </p:txBody>
      </p:sp>
      <p:pic>
        <p:nvPicPr>
          <p:cNvPr id="6" name="5 Imagen" descr="Mollier.jpg"/>
          <p:cNvPicPr>
            <a:picLocks noChangeAspect="1"/>
          </p:cNvPicPr>
          <p:nvPr/>
        </p:nvPicPr>
        <p:blipFill>
          <a:blip r:embed="rId2" cstate="print"/>
          <a:stretch>
            <a:fillRect/>
          </a:stretch>
        </p:blipFill>
        <p:spPr>
          <a:xfrm>
            <a:off x="3840625" y="3429000"/>
            <a:ext cx="4998203" cy="3429000"/>
          </a:xfrm>
          <a:prstGeom prst="rect">
            <a:avLst/>
          </a:prstGeom>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188640"/>
            <a:ext cx="8964488" cy="1015663"/>
          </a:xfrm>
          <a:prstGeom prst="rect">
            <a:avLst/>
          </a:prstGeom>
        </p:spPr>
        <p:txBody>
          <a:bodyPr wrap="square">
            <a:spAutoFit/>
          </a:bodyPr>
          <a:lstStyle/>
          <a:p>
            <a:pPr lvl="1"/>
            <a:r>
              <a:rPr lang="es-ES" sz="3000" dirty="0" smtClean="0">
                <a:latin typeface="Berlin Sans FB" pitchFamily="34" charset="0"/>
              </a:rPr>
              <a:t>PUESTA EN MARCHA Y VERIFICAR DE LA CARGA CORRECTA.</a:t>
            </a:r>
          </a:p>
        </p:txBody>
      </p:sp>
      <p:sp>
        <p:nvSpPr>
          <p:cNvPr id="5" name="4 Rectángulo"/>
          <p:cNvSpPr/>
          <p:nvPr/>
        </p:nvSpPr>
        <p:spPr>
          <a:xfrm>
            <a:off x="0" y="1340769"/>
            <a:ext cx="8892480" cy="1008111"/>
          </a:xfrm>
          <a:prstGeom prst="rect">
            <a:avLst/>
          </a:prstGeom>
        </p:spPr>
        <p:txBody>
          <a:bodyPr wrap="square">
            <a:spAutoFit/>
          </a:bodyPr>
          <a:lstStyle/>
          <a:p>
            <a:pPr lvl="1" algn="just"/>
            <a:r>
              <a:rPr lang="es-ES" altLang="es-ES" sz="3000" i="1" dirty="0" smtClean="0">
                <a:solidFill>
                  <a:srgbClr val="0000CC"/>
                </a:solidFill>
                <a:latin typeface="Berlin Sans FB" pitchFamily="34" charset="0"/>
              </a:rPr>
              <a:t>Protocolo de actuación: c</a:t>
            </a:r>
            <a:r>
              <a:rPr lang="es-ES" sz="3000" i="1" dirty="0" smtClean="0">
                <a:solidFill>
                  <a:srgbClr val="0000CC"/>
                </a:solidFill>
                <a:latin typeface="Berlin Sans FB" pitchFamily="34" charset="0"/>
              </a:rPr>
              <a:t>uando los equipos se encuentran sin carga</a:t>
            </a:r>
            <a:r>
              <a:rPr lang="es-ES" altLang="es-ES" sz="3000" i="1" dirty="0" smtClean="0">
                <a:solidFill>
                  <a:srgbClr val="0000CC"/>
                </a:solidFill>
                <a:latin typeface="Berlin Sans FB" pitchFamily="34" charset="0"/>
              </a:rPr>
              <a:t>. </a:t>
            </a:r>
            <a:endParaRPr lang="es-ES" sz="3000" i="1" dirty="0">
              <a:solidFill>
                <a:srgbClr val="0000CC"/>
              </a:solidFill>
              <a:latin typeface="Berlin Sans FB" pitchFamily="34" charset="0"/>
            </a:endParaRPr>
          </a:p>
        </p:txBody>
      </p:sp>
      <p:sp>
        <p:nvSpPr>
          <p:cNvPr id="10" name="3 Rectángulo"/>
          <p:cNvSpPr>
            <a:spLocks noChangeArrowheads="1"/>
          </p:cNvSpPr>
          <p:nvPr/>
        </p:nvSpPr>
        <p:spPr bwMode="auto">
          <a:xfrm>
            <a:off x="0" y="2564904"/>
            <a:ext cx="8893175" cy="3554819"/>
          </a:xfrm>
          <a:prstGeom prst="rect">
            <a:avLst/>
          </a:prstGeom>
          <a:noFill/>
          <a:ln w="9525">
            <a:noFill/>
            <a:miter lim="800000"/>
            <a:headEnd/>
            <a:tailEnd/>
          </a:ln>
        </p:spPr>
        <p:txBody>
          <a:bodyPr>
            <a:spAutoFit/>
          </a:bodyPr>
          <a:lstStyle/>
          <a:p>
            <a:pPr marL="800100" lvl="1" indent="-342900">
              <a:spcAft>
                <a:spcPts val="600"/>
              </a:spcAft>
              <a:buFont typeface="Calibri" pitchFamily="34" charset="0"/>
              <a:buAutoNum type="arabicPeriod"/>
            </a:pPr>
            <a:r>
              <a:rPr lang="es-ES" sz="3000" dirty="0">
                <a:latin typeface="Berlin Sans FB" pitchFamily="34" charset="0"/>
              </a:rPr>
              <a:t>Presurizar el circuito  con  N</a:t>
            </a:r>
            <a:r>
              <a:rPr lang="es-ES" sz="3000" baseline="-25000" dirty="0">
                <a:latin typeface="Berlin Sans FB" pitchFamily="34" charset="0"/>
              </a:rPr>
              <a:t>2 </a:t>
            </a:r>
            <a:r>
              <a:rPr lang="es-ES" sz="3000" dirty="0">
                <a:latin typeface="Berlin Sans FB" pitchFamily="34" charset="0"/>
              </a:rPr>
              <a:t> </a:t>
            </a:r>
            <a:r>
              <a:rPr lang="es-ES" sz="3000" dirty="0" smtClean="0">
                <a:latin typeface="Berlin Sans FB" pitchFamily="34" charset="0"/>
              </a:rPr>
              <a:t>seco (25 kg/cm</a:t>
            </a:r>
            <a:r>
              <a:rPr lang="es-ES" sz="3000" dirty="0" smtClean="0">
                <a:latin typeface="Berlin Sans FB"/>
              </a:rPr>
              <a:t>²</a:t>
            </a:r>
            <a:r>
              <a:rPr lang="es-ES" sz="3000" dirty="0" smtClean="0">
                <a:latin typeface="Berlin Sans FB" pitchFamily="34" charset="0"/>
              </a:rPr>
              <a:t>;</a:t>
            </a:r>
            <a:r>
              <a:rPr lang="es-ES" sz="3000" b="1" dirty="0" smtClean="0">
                <a:latin typeface="Berlin Sans FB" pitchFamily="34" charset="0"/>
              </a:rPr>
              <a:t> </a:t>
            </a:r>
            <a:r>
              <a:rPr lang="es-ES" sz="3000" dirty="0" smtClean="0">
                <a:latin typeface="Berlin Sans FB" pitchFamily="34" charset="0"/>
              </a:rPr>
              <a:t>durante </a:t>
            </a:r>
            <a:r>
              <a:rPr lang="es-ES" sz="3000" b="1" dirty="0" smtClean="0">
                <a:latin typeface="Berlin Sans FB" pitchFamily="34" charset="0"/>
              </a:rPr>
              <a:t>≥ </a:t>
            </a:r>
            <a:r>
              <a:rPr lang="es-ES" sz="3000" dirty="0" smtClean="0">
                <a:latin typeface="Berlin Sans FB" pitchFamily="34" charset="0"/>
              </a:rPr>
              <a:t>20 minutos).</a:t>
            </a:r>
            <a:endParaRPr lang="es-ES" sz="3000" dirty="0">
              <a:latin typeface="Berlin Sans FB" pitchFamily="34" charset="0"/>
            </a:endParaRPr>
          </a:p>
          <a:p>
            <a:pPr marL="800100" lvl="1" indent="-342900">
              <a:spcAft>
                <a:spcPts val="600"/>
              </a:spcAft>
              <a:buFont typeface="Calibri" pitchFamily="34" charset="0"/>
              <a:buAutoNum type="arabicPeriod"/>
            </a:pPr>
            <a:r>
              <a:rPr lang="es-ES" sz="3000" dirty="0">
                <a:latin typeface="Berlin Sans FB" pitchFamily="34" charset="0"/>
              </a:rPr>
              <a:t>Sustituir el filtro deshidratador</a:t>
            </a:r>
          </a:p>
          <a:p>
            <a:pPr marL="800100" lvl="1" indent="-342900">
              <a:spcAft>
                <a:spcPts val="600"/>
              </a:spcAft>
              <a:buFont typeface="Calibri" pitchFamily="34" charset="0"/>
              <a:buAutoNum type="arabicPeriod"/>
            </a:pPr>
            <a:r>
              <a:rPr lang="es-ES" sz="3000" dirty="0">
                <a:latin typeface="Berlin Sans FB" pitchFamily="34" charset="0"/>
              </a:rPr>
              <a:t> Hacer vacío durante 30 minutos y drenar el aceite extraído, si fuese necesario.</a:t>
            </a:r>
          </a:p>
          <a:p>
            <a:pPr marL="800100" lvl="1" indent="-342900">
              <a:spcAft>
                <a:spcPts val="600"/>
              </a:spcAft>
              <a:buFont typeface="Calibri" pitchFamily="34" charset="0"/>
              <a:buAutoNum type="arabicPeriod"/>
            </a:pPr>
            <a:r>
              <a:rPr lang="es-ES" sz="3000" dirty="0">
                <a:latin typeface="Berlin Sans FB" pitchFamily="34" charset="0"/>
              </a:rPr>
              <a:t> Reponer la cantidad  de aceite necesaria, en caso de sustituir componentes del circuito</a:t>
            </a:r>
            <a:r>
              <a:rPr lang="es-ES" sz="3000" dirty="0" smtClean="0">
                <a:latin typeface="Berlin Sans FB" pitchFamily="34" charset="0"/>
              </a:rPr>
              <a:t>.</a:t>
            </a:r>
            <a:endParaRPr lang="es-ES" sz="3000" dirty="0">
              <a:latin typeface="Berlin Sans FB" pitchFamily="34" charset="0"/>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188640"/>
            <a:ext cx="8964488" cy="1015663"/>
          </a:xfrm>
          <a:prstGeom prst="rect">
            <a:avLst/>
          </a:prstGeom>
        </p:spPr>
        <p:txBody>
          <a:bodyPr wrap="square">
            <a:spAutoFit/>
          </a:bodyPr>
          <a:lstStyle/>
          <a:p>
            <a:pPr lvl="1"/>
            <a:r>
              <a:rPr lang="es-ES" sz="3000" dirty="0" smtClean="0">
                <a:latin typeface="Berlin Sans FB" pitchFamily="34" charset="0"/>
              </a:rPr>
              <a:t>PUESTA EN MARCHA Y VERIFICAR LA CARGA CORRECTA.</a:t>
            </a:r>
          </a:p>
        </p:txBody>
      </p:sp>
      <p:sp>
        <p:nvSpPr>
          <p:cNvPr id="5" name="4 Rectángulo"/>
          <p:cNvSpPr/>
          <p:nvPr/>
        </p:nvSpPr>
        <p:spPr>
          <a:xfrm>
            <a:off x="0" y="1340769"/>
            <a:ext cx="8892480" cy="1008111"/>
          </a:xfrm>
          <a:prstGeom prst="rect">
            <a:avLst/>
          </a:prstGeom>
        </p:spPr>
        <p:txBody>
          <a:bodyPr wrap="square">
            <a:spAutoFit/>
          </a:bodyPr>
          <a:lstStyle/>
          <a:p>
            <a:pPr lvl="1" algn="just"/>
            <a:r>
              <a:rPr lang="es-ES" altLang="es-ES" sz="3000" i="1" dirty="0" smtClean="0">
                <a:solidFill>
                  <a:srgbClr val="0000CC"/>
                </a:solidFill>
                <a:latin typeface="Berlin Sans FB" pitchFamily="34" charset="0"/>
              </a:rPr>
              <a:t>Protocolo de actuación: c</a:t>
            </a:r>
            <a:r>
              <a:rPr lang="es-ES" sz="3000" i="1" dirty="0" smtClean="0">
                <a:solidFill>
                  <a:srgbClr val="0000CC"/>
                </a:solidFill>
                <a:latin typeface="Berlin Sans FB" pitchFamily="34" charset="0"/>
              </a:rPr>
              <a:t>uando los equipos se encuentran sin carga</a:t>
            </a:r>
            <a:r>
              <a:rPr lang="es-ES" altLang="es-ES" sz="3000" i="1" dirty="0" smtClean="0">
                <a:solidFill>
                  <a:srgbClr val="0000CC"/>
                </a:solidFill>
                <a:latin typeface="Berlin Sans FB" pitchFamily="34" charset="0"/>
              </a:rPr>
              <a:t>. </a:t>
            </a:r>
            <a:endParaRPr lang="es-ES" sz="3000" i="1" dirty="0">
              <a:solidFill>
                <a:srgbClr val="0000CC"/>
              </a:solidFill>
              <a:latin typeface="Berlin Sans FB" pitchFamily="34" charset="0"/>
            </a:endParaRPr>
          </a:p>
        </p:txBody>
      </p:sp>
      <p:sp>
        <p:nvSpPr>
          <p:cNvPr id="10" name="3 Rectángulo"/>
          <p:cNvSpPr>
            <a:spLocks noChangeArrowheads="1"/>
          </p:cNvSpPr>
          <p:nvPr/>
        </p:nvSpPr>
        <p:spPr bwMode="auto">
          <a:xfrm>
            <a:off x="0" y="2492896"/>
            <a:ext cx="8893175" cy="2477601"/>
          </a:xfrm>
          <a:prstGeom prst="rect">
            <a:avLst/>
          </a:prstGeom>
          <a:noFill/>
          <a:ln w="9525">
            <a:noFill/>
            <a:miter lim="800000"/>
            <a:headEnd/>
            <a:tailEnd/>
          </a:ln>
        </p:spPr>
        <p:txBody>
          <a:bodyPr>
            <a:spAutoFit/>
          </a:bodyPr>
          <a:lstStyle/>
          <a:p>
            <a:pPr marL="971550" lvl="1" indent="-514350">
              <a:spcAft>
                <a:spcPts val="600"/>
              </a:spcAft>
              <a:buFont typeface="+mj-lt"/>
              <a:buAutoNum type="arabicPeriod" startAt="5"/>
            </a:pPr>
            <a:r>
              <a:rPr lang="es-ES" sz="3000" dirty="0" smtClean="0">
                <a:latin typeface="Berlin Sans FB" pitchFamily="34" charset="0"/>
              </a:rPr>
              <a:t>Cargar el refrigerante que requiere el equipo, por A.P. Completar por B.P. con el sistema en funcionamiento y lentamente. </a:t>
            </a:r>
          </a:p>
          <a:p>
            <a:pPr marL="971550" lvl="1" indent="-514350">
              <a:spcAft>
                <a:spcPts val="600"/>
              </a:spcAft>
              <a:buFont typeface="+mj-lt"/>
              <a:buAutoNum type="arabicPeriod" startAt="5"/>
            </a:pPr>
            <a:r>
              <a:rPr lang="es-ES" sz="3000" dirty="0" smtClean="0">
                <a:latin typeface="Berlin Sans FB" pitchFamily="34" charset="0"/>
              </a:rPr>
              <a:t>Verificar el correcto funcionamiento del quipo frigorífico.</a:t>
            </a:r>
            <a:endParaRPr lang="es-ES" sz="3000" dirty="0">
              <a:latin typeface="Berlin Sans FB" pitchFamily="34" charset="0"/>
            </a:endParaRP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357166"/>
            <a:ext cx="9144000" cy="120032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3600" i="0" u="none" strike="noStrike" cap="none" normalizeH="0" baseline="0" dirty="0" smtClean="0">
                <a:ln>
                  <a:noFill/>
                </a:ln>
                <a:solidFill>
                  <a:schemeClr val="tx1"/>
                </a:solidFill>
                <a:effectLst/>
                <a:latin typeface="Berlin Sans FB" pitchFamily="34" charset="0"/>
                <a:ea typeface="Times New Roman" pitchFamily="18" charset="0"/>
                <a:cs typeface="Times New Roman" pitchFamily="18" charset="0"/>
              </a:rPr>
              <a:t>“SISTEMAS DE CLIMATIZACIÓN DEL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3600" i="0" u="none" strike="noStrike" cap="none" normalizeH="0" baseline="0" dirty="0" smtClean="0">
                <a:ln>
                  <a:noFill/>
                </a:ln>
                <a:solidFill>
                  <a:schemeClr val="tx1"/>
                </a:solidFill>
                <a:effectLst/>
                <a:latin typeface="Berlin Sans FB" pitchFamily="34" charset="0"/>
                <a:ea typeface="Times New Roman" pitchFamily="18" charset="0"/>
                <a:cs typeface="Times New Roman" pitchFamily="18" charset="0"/>
              </a:rPr>
              <a:t>AUTOMÓVIL”</a:t>
            </a:r>
            <a:endParaRPr kumimoji="0" lang="es-ES" sz="3600" i="0" u="none" strike="noStrike" cap="none" normalizeH="0" baseline="0" dirty="0" smtClean="0">
              <a:ln>
                <a:noFill/>
              </a:ln>
              <a:solidFill>
                <a:schemeClr val="tx1"/>
              </a:solidFill>
              <a:effectLst/>
              <a:latin typeface="Berlin Sans FB" pitchFamily="34" charset="0"/>
              <a:cs typeface="Arial" pitchFamily="34" charset="0"/>
            </a:endParaRPr>
          </a:p>
        </p:txBody>
      </p:sp>
      <p:sp>
        <p:nvSpPr>
          <p:cNvPr id="10" name="9 CuadroTexto"/>
          <p:cNvSpPr txBox="1"/>
          <p:nvPr/>
        </p:nvSpPr>
        <p:spPr>
          <a:xfrm>
            <a:off x="0" y="5380672"/>
            <a:ext cx="9144000" cy="1477328"/>
          </a:xfrm>
          <a:prstGeom prst="rect">
            <a:avLst/>
          </a:prstGeom>
          <a:noFill/>
        </p:spPr>
        <p:txBody>
          <a:bodyPr wrap="square" rtlCol="0">
            <a:spAutoFit/>
          </a:bodyPr>
          <a:lstStyle/>
          <a:p>
            <a:r>
              <a:rPr lang="es-ES" sz="3000" dirty="0" smtClean="0">
                <a:solidFill>
                  <a:schemeClr val="bg1"/>
                </a:solidFill>
                <a:latin typeface="Berlin Sans FB" pitchFamily="34" charset="0"/>
              </a:rPr>
              <a:t>E.S.  LAURO </a:t>
            </a:r>
            <a:r>
              <a:rPr lang="es-ES" sz="3000" dirty="0" smtClean="0">
                <a:latin typeface="Berlin Sans FB" pitchFamily="34" charset="0"/>
              </a:rPr>
              <a:t>C.I.F.P. Politécnico de Santiago</a:t>
            </a:r>
          </a:p>
          <a:p>
            <a:pPr algn="ctr"/>
            <a:r>
              <a:rPr lang="es-ES" sz="3000" dirty="0" smtClean="0">
                <a:latin typeface="Berlin Sans FB" pitchFamily="34" charset="0"/>
              </a:rPr>
              <a:t>Avda.  Rosalía de Castro nº133  15706 </a:t>
            </a:r>
          </a:p>
          <a:p>
            <a:pPr algn="ctr"/>
            <a:r>
              <a:rPr lang="es-ES" sz="3000" dirty="0" smtClean="0">
                <a:latin typeface="Berlin Sans FB" pitchFamily="34" charset="0"/>
              </a:rPr>
              <a:t>Santiago de Compostela. </a:t>
            </a:r>
            <a:endParaRPr lang="es-ES" sz="3000" dirty="0">
              <a:latin typeface="Berlin Sans FB" pitchFamily="34" charset="0"/>
            </a:endParaRPr>
          </a:p>
        </p:txBody>
      </p:sp>
      <p:pic>
        <p:nvPicPr>
          <p:cNvPr id="1026" name="Picture 2" descr="CIFP MONTE CONXO"/>
          <p:cNvPicPr>
            <a:picLocks noChangeAspect="1" noChangeArrowheads="1"/>
          </p:cNvPicPr>
          <p:nvPr/>
        </p:nvPicPr>
        <p:blipFill>
          <a:blip r:embed="rId2"/>
          <a:srcRect/>
          <a:stretch>
            <a:fillRect/>
          </a:stretch>
        </p:blipFill>
        <p:spPr bwMode="auto">
          <a:xfrm>
            <a:off x="1142975" y="1607330"/>
            <a:ext cx="6643735" cy="3557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2706</TotalTime>
  <Words>6132</Words>
  <Application>Microsoft Office PowerPoint</Application>
  <PresentationFormat>Presentación en pantalla (4:3)</PresentationFormat>
  <Paragraphs>467</Paragraphs>
  <Slides>95</Slides>
  <Notes>1</Notes>
  <HiddenSlides>0</HiddenSlides>
  <MMClips>0</MMClips>
  <ScaleCrop>false</ScaleCrop>
  <HeadingPairs>
    <vt:vector size="4" baseType="variant">
      <vt:variant>
        <vt:lpstr>Tema</vt:lpstr>
      </vt:variant>
      <vt:variant>
        <vt:i4>1</vt:i4>
      </vt:variant>
      <vt:variant>
        <vt:lpstr>Títulos de diapositiva</vt:lpstr>
      </vt:variant>
      <vt:variant>
        <vt:i4>95</vt:i4>
      </vt:variant>
    </vt:vector>
  </HeadingPairs>
  <TitlesOfParts>
    <vt:vector size="96"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Juana Lago Lestón</dc:creator>
  <cp:lastModifiedBy>Juana Lago Lestón</cp:lastModifiedBy>
  <cp:revision>225</cp:revision>
  <dcterms:created xsi:type="dcterms:W3CDTF">2017-02-16T09:24:23Z</dcterms:created>
  <dcterms:modified xsi:type="dcterms:W3CDTF">2017-09-11T07:28:37Z</dcterms:modified>
</cp:coreProperties>
</file>