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71960" y="1919160"/>
            <a:ext cx="8221680" cy="129240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71960" y="3334680"/>
            <a:ext cx="8221680" cy="129240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71960" y="1919160"/>
            <a:ext cx="4011840" cy="129240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84680" y="1919160"/>
            <a:ext cx="4011840" cy="129240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84680" y="3334680"/>
            <a:ext cx="4011840" cy="129240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71960" y="3334680"/>
            <a:ext cx="4011840" cy="129240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71960" y="1919160"/>
            <a:ext cx="8221680" cy="270972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71960" y="1919160"/>
            <a:ext cx="8221680" cy="270972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884680" y="1918800"/>
            <a:ext cx="3396240" cy="270972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884680" y="1918800"/>
            <a:ext cx="3396240" cy="2709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71960" y="1919160"/>
            <a:ext cx="8221680" cy="2709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71960" y="1919160"/>
            <a:ext cx="8221680" cy="270972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71960" y="1919160"/>
            <a:ext cx="4011840" cy="270972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84680" y="1919160"/>
            <a:ext cx="4011840" cy="270972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71960" y="738720"/>
            <a:ext cx="8221680" cy="35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71960" y="1919160"/>
            <a:ext cx="4011840" cy="129240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71960" y="3334680"/>
            <a:ext cx="4011840" cy="129240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84680" y="1919160"/>
            <a:ext cx="4011840" cy="270972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71960" y="1919160"/>
            <a:ext cx="8221680" cy="2709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71960" y="1919160"/>
            <a:ext cx="4011840" cy="270972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84680" y="1919160"/>
            <a:ext cx="4011840" cy="129240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84680" y="3334680"/>
            <a:ext cx="4011840" cy="129240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71960" y="1919160"/>
            <a:ext cx="4011840" cy="129240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84680" y="1919160"/>
            <a:ext cx="4011840" cy="129240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71960" y="3334680"/>
            <a:ext cx="8221680" cy="129240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71960" y="1919160"/>
            <a:ext cx="8221680" cy="129240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71960" y="3334680"/>
            <a:ext cx="8221680" cy="129240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71960" y="1919160"/>
            <a:ext cx="4011840" cy="129240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84680" y="1919160"/>
            <a:ext cx="4011840" cy="129240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84680" y="3334680"/>
            <a:ext cx="4011840" cy="129240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71960" y="3334680"/>
            <a:ext cx="4011840" cy="129240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71960" y="1919160"/>
            <a:ext cx="8221680" cy="270972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71960" y="1919160"/>
            <a:ext cx="8221680" cy="270972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2884680" y="1918800"/>
            <a:ext cx="3396240" cy="270972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2884680" y="1918800"/>
            <a:ext cx="3396240" cy="2709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71960" y="1919160"/>
            <a:ext cx="8221680" cy="270972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71960" y="1919160"/>
            <a:ext cx="4011840" cy="270972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84680" y="1919160"/>
            <a:ext cx="4011840" cy="270972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71960" y="738720"/>
            <a:ext cx="8221680" cy="35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71960" y="1919160"/>
            <a:ext cx="4011840" cy="129240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71960" y="3334680"/>
            <a:ext cx="4011840" cy="129240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84680" y="1919160"/>
            <a:ext cx="4011840" cy="270972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71960" y="1919160"/>
            <a:ext cx="4011840" cy="270972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84680" y="1919160"/>
            <a:ext cx="4011840" cy="129240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84680" y="3334680"/>
            <a:ext cx="4011840" cy="129240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71960" y="1919160"/>
            <a:ext cx="4011840" cy="129240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84680" y="1919160"/>
            <a:ext cx="4011840" cy="129240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71960" y="3334680"/>
            <a:ext cx="8221680" cy="129240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28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 flipH="1">
            <a:off x="8246520" y="4245840"/>
            <a:ext cx="897120" cy="89712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 flipH="1">
            <a:off x="8246520" y="4245840"/>
            <a:ext cx="897120" cy="89712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390600" y="1819440"/>
            <a:ext cx="8221680" cy="933120"/>
          </a:xfrm>
          <a:prstGeom prst="rect">
            <a:avLst/>
          </a:prstGeom>
        </p:spPr>
        <p:txBody>
          <a:bodyPr tIns="91440" bIns="91440" anchor="b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523720" y="46954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FF53EAD6-29A6-4FF9-B12C-10609C4F3F92}" type="slidenum"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28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 flipH="1" rot="10800000">
            <a:off x="9143280" y="5143680"/>
            <a:ext cx="9143640" cy="3457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CustomShape 2"/>
          <p:cNvSpPr/>
          <p:nvPr/>
        </p:nvSpPr>
        <p:spPr>
          <a:xfrm>
            <a:off x="0" y="1685880"/>
            <a:ext cx="9143640" cy="10836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PlaceHolder 3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tIns="91440" bIns="91440" anchor="b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71960" y="1919160"/>
            <a:ext cx="8221680" cy="2709720"/>
          </a:xfrm>
          <a:prstGeom prst="rect">
            <a:avLst/>
          </a:prstGeom>
        </p:spPr>
        <p:txBody>
          <a:bodyPr tIns="91440" bIns="9144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8523720" y="46954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2A4CAA87-C8DB-4004-9BC7-1B94FB926791}" type="slidenum"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://lessonplans.symbaloo.com/start?accessCode=93315" TargetMode="Externa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s://www.edmodo.com/home#/group?id=24213915" TargetMode="Externa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s://edpuzzle.com/join/devukoh" TargetMode="Externa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docs.google.com/spreadsheets/d/199XXgDj7RXrj4D2CKDsi6CmyAqv53iMfYlBVZ6ekyJg/edit?usp=sharing" TargetMode="External"/><Relationship Id="rId2" Type="http://schemas.openxmlformats.org/officeDocument/2006/relationships/hyperlink" Target="https://drive.google.com/file/d/0B0_XAJrSpOnVMXIzU0JOZWtOam8/view?usp=sharing" TargetMode="External"/><Relationship Id="rId3" Type="http://schemas.openxmlformats.org/officeDocument/2006/relationships/hyperlink" Target="https://sites.google.com/site/meteofontem/european-environmental-summit" TargetMode="External"/><Relationship Id="rId4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s://sites.google.com/view/europeansummit/" TargetMode="External"/><Relationship Id="rId2" Type="http://schemas.openxmlformats.org/officeDocument/2006/relationships/hyperlink" Target="http://lessonplans.symbaloo.com/start?accessCode=11241" TargetMode="Externa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edpuzzle.com/assignments/59376b371ad2217aae6e6a51/watch" TargetMode="Externa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597960" y="1775160"/>
            <a:ext cx="8221680" cy="83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b"/>
          <a:p>
            <a:pPr>
              <a:lnSpc>
                <a:spcPct val="100000"/>
              </a:lnSpc>
            </a:pPr>
            <a:r>
              <a:rPr b="0" lang="es-ES" sz="4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Pfpp 2015-2017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597960" y="2715840"/>
            <a:ext cx="8221680" cy="43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s-ES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IESP FONTEM ALBEI - A FONSAGRADA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Shape 69" descr=""/>
          <p:cNvPicPr/>
          <p:nvPr/>
        </p:nvPicPr>
        <p:blipFill>
          <a:blip r:embed="rId1"/>
          <a:stretch/>
        </p:blipFill>
        <p:spPr>
          <a:xfrm>
            <a:off x="8129880" y="0"/>
            <a:ext cx="1013760" cy="600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Curso 2016/17: </a:t>
            </a: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 LOMCE E AS METODOLOXÍAS DIDÁCTICAS ACTIVAS.</a:t>
            </a: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71960" y="1919160"/>
            <a:ext cx="8221680" cy="2709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s-ES" sz="1000" spc="-1" strike="noStrike" u="sng">
                <a:solidFill>
                  <a:srgbClr val="4fc3f7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1"/>
              </a:rPr>
              <a:t>http://lessonplans.symbaloo.com/start?accessCode=93315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3" name="Shape 128" descr=""/>
          <p:cNvPicPr/>
          <p:nvPr/>
        </p:nvPicPr>
        <p:blipFill>
          <a:blip r:embed="rId2"/>
          <a:stretch/>
        </p:blipFill>
        <p:spPr>
          <a:xfrm>
            <a:off x="840600" y="2444400"/>
            <a:ext cx="3057120" cy="1723680"/>
          </a:xfrm>
          <a:prstGeom prst="rect">
            <a:avLst/>
          </a:prstGeom>
          <a:ln>
            <a:noFill/>
          </a:ln>
        </p:spPr>
      </p:pic>
      <p:pic>
        <p:nvPicPr>
          <p:cNvPr id="104" name="Shape 129" descr=""/>
          <p:cNvPicPr/>
          <p:nvPr/>
        </p:nvPicPr>
        <p:blipFill>
          <a:blip r:embed="rId3"/>
          <a:stretch/>
        </p:blipFill>
        <p:spPr>
          <a:xfrm>
            <a:off x="4481640" y="2565360"/>
            <a:ext cx="3047760" cy="171432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Curso 2016/17: </a:t>
            </a: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 LOMCE E AS METODOLOXÍAS DIDÁCTICAS ACTIVAS.</a:t>
            </a: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471960" y="1919160"/>
            <a:ext cx="8221680" cy="2709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s-E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EDMODO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1000" spc="-1" strike="noStrike" u="sng">
                <a:solidFill>
                  <a:srgbClr val="4fc3f7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1"/>
              </a:rPr>
              <a:t>https://www.edmodo.com/home#/group?id=24213915</a:t>
            </a:r>
            <a:r>
              <a:rPr b="0" lang="es-E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</a:t>
            </a:r>
            <a:r>
              <a:rPr b="0" lang="es-ES" sz="1000" spc="-1" strike="noStrike">
                <a:solidFill>
                  <a:srgbClr val="6a849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Código:</a:t>
            </a:r>
            <a:r>
              <a:rPr b="0" lang="es-ES" sz="1000" spc="-1" strike="noStrike">
                <a:solidFill>
                  <a:srgbClr val="383d4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0" lang="es-E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3360" algn="ctr">
              <a:lnSpc>
                <a:spcPct val="150000"/>
              </a:lnSpc>
            </a:pPr>
            <a:r>
              <a:rPr b="0" lang="es-ES" sz="1000" spc="-1" strike="noStrike">
                <a:solidFill>
                  <a:srgbClr val="6a849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td9js8</a:t>
            </a:r>
            <a:r>
              <a:rPr b="0" lang="es-E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3360"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7" name="Shape 136" descr=""/>
          <p:cNvPicPr/>
          <p:nvPr/>
        </p:nvPicPr>
        <p:blipFill>
          <a:blip r:embed="rId2"/>
          <a:stretch/>
        </p:blipFill>
        <p:spPr>
          <a:xfrm>
            <a:off x="504360" y="2828160"/>
            <a:ext cx="3123720" cy="1752120"/>
          </a:xfrm>
          <a:prstGeom prst="rect">
            <a:avLst/>
          </a:prstGeom>
          <a:ln>
            <a:noFill/>
          </a:ln>
        </p:spPr>
      </p:pic>
      <p:pic>
        <p:nvPicPr>
          <p:cNvPr id="108" name="Shape 137" descr=""/>
          <p:cNvPicPr/>
          <p:nvPr/>
        </p:nvPicPr>
        <p:blipFill>
          <a:blip r:embed="rId3"/>
          <a:stretch/>
        </p:blipFill>
        <p:spPr>
          <a:xfrm>
            <a:off x="4309560" y="2823480"/>
            <a:ext cx="3133440" cy="176184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Curso 2016/17: </a:t>
            </a: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 LOMCE E AS METODOLOXÍAS DIDÁCTICAS ACTIVAS.</a:t>
            </a: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471960" y="1919160"/>
            <a:ext cx="8221680" cy="2709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s-E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EDPUZZLE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1000" spc="-1" strike="noStrike" u="sng">
                <a:solidFill>
                  <a:srgbClr val="4fc3f7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1"/>
              </a:rPr>
              <a:t>https://edpuzzle.com/join/devukoh  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1" name="Shape 144" descr=""/>
          <p:cNvPicPr/>
          <p:nvPr/>
        </p:nvPicPr>
        <p:blipFill>
          <a:blip r:embed="rId2"/>
          <a:stretch/>
        </p:blipFill>
        <p:spPr>
          <a:xfrm>
            <a:off x="535680" y="2653200"/>
            <a:ext cx="3285720" cy="1847520"/>
          </a:xfrm>
          <a:prstGeom prst="rect">
            <a:avLst/>
          </a:prstGeom>
          <a:ln>
            <a:noFill/>
          </a:ln>
        </p:spPr>
      </p:pic>
      <p:pic>
        <p:nvPicPr>
          <p:cNvPr id="112" name="Shape 145" descr=""/>
          <p:cNvPicPr/>
          <p:nvPr/>
        </p:nvPicPr>
        <p:blipFill>
          <a:blip r:embed="rId3"/>
          <a:stretch/>
        </p:blipFill>
        <p:spPr>
          <a:xfrm>
            <a:off x="4599000" y="2710080"/>
            <a:ext cx="3076200" cy="173304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226080" y="452520"/>
            <a:ext cx="8710560" cy="10159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Curso 2015-16: </a:t>
            </a: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 LOMCE E AS PROGRAMACIÓNS.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471960" y="1919160"/>
            <a:ext cx="8221680" cy="2709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Punto de partida: COMBAS e plans proxecta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Seminario: Programacións didácticas.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Curso: ABP, gamificación e deseño de rúbricas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250200" y="738720"/>
            <a:ext cx="8744760" cy="767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Curso 2015 -16: </a:t>
            </a: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 LOMCE E AS PROGRAMACIÓNS.</a:t>
            </a: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471960" y="1919160"/>
            <a:ext cx="8221680" cy="2709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Necesidades: 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indent="-304560" algn="just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necesidade de coñecer novas metodoloxias activas e en concreto Aprendizaxe baseada en proxectos (ABP), a gamificación (ou aprendizaxe a través do xogo), o Flipped Classroom (ou aula invertida) e o Mobile Learning (ou emprego dos dispositivos moviles na aula).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indent="-304560" algn="just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 referente ao marco lexislativo, e tendo en conta a experiencia de centro no COMBAS, vimos necesario plantexar a creación dun seminario no que poideramos crear un documento de centro para a elaboración das Programacions Didácticas 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271440" y="595800"/>
            <a:ext cx="8665200" cy="9104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
</a:t>
            </a: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
</a:t>
            </a: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
</a:t>
            </a: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Curso 2015 -16: </a:t>
            </a: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 LOMCE E AS PROGRAMACIÓNS.</a:t>
            </a: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471960" y="1919160"/>
            <a:ext cx="8221680" cy="2709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just">
              <a:lnSpc>
                <a:spcPct val="100000"/>
              </a:lnSpc>
            </a:pPr>
            <a:r>
              <a:rPr b="0" lang="es-ES" sz="14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Obxectivos: 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S" sz="14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1.  </a:t>
            </a:r>
            <a:r>
              <a:rPr b="0" lang="es-ES" sz="14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es-ES" sz="14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Estudar e analizar os novos currículos dos cursos 1º e 3º da ESO e 1º de BAC.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S" sz="14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2.</a:t>
            </a:r>
            <a:r>
              <a:rPr b="0" lang="es-ES" sz="14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es-ES" sz="14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Elaborar un modelo de programación consensuado para o centro e as programacións de 1º e 3º de ESO e 1º de BAC. 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S" sz="14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3.  </a:t>
            </a:r>
            <a:r>
              <a:rPr b="0" lang="es-ES" sz="14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es-ES" sz="14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Deseñar tarefas integradas dentro do marco dos novos currículos e seguindo a liñas marcadas polos contidos do curso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241200" y="738720"/>
            <a:ext cx="8725320" cy="767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Curso 2015-16: </a:t>
            </a: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 LOMCE E AS PROGRAMACIÓNS.</a:t>
            </a: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471960" y="1919160"/>
            <a:ext cx="8221680" cy="2709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Productos: 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0456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Programacións didácticas:     </a:t>
            </a:r>
            <a:r>
              <a:rPr b="0" lang="es-ES" sz="1200" spc="-1" strike="noStrike" u="sng">
                <a:solidFill>
                  <a:srgbClr val="4fc3f7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1"/>
              </a:rPr>
              <a:t>https://docs.google.com/spreadsheets/d/199XXgDj7RXrj4D2CKDsi6CmyAqv53iMfYlBVZ6ekyJg/edit?usp=sharing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es-ES" sz="1200" spc="-1" strike="noStrike" u="sng">
                <a:solidFill>
                  <a:srgbClr val="4fc3f7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2"/>
              </a:rPr>
              <a:t>https://drive.google.com/file/d/0B0_XAJrSpOnVMXIzU0JOZWtOam8/view?usp=sharing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04560" algn="just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 que atinxe a  ABP, entre outras actividades, celebramos  o Proxecto interdisciplinar “Cumio Medioambiental  Europeo” </a:t>
            </a:r>
            <a:r>
              <a:rPr b="0" lang="es-ES" sz="1200" spc="-1" strike="noStrike" u="sng">
                <a:solidFill>
                  <a:srgbClr val="4fc3f7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3"/>
              </a:rPr>
              <a:t>https://sites.google.com/site/meteofontem/european-environmental-summit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Curso 2016/17: </a:t>
            </a: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 LOMCE E AS METODOLOXÍAS DIDÁCTICAS ACTIVAS.</a:t>
            </a: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471960" y="1919160"/>
            <a:ext cx="8221680" cy="2709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Obxectivos: 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0456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Coñecer e analizar as características e estrutura dos novos currículos e a súa implicación na práctica docente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0456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Consensuar un modelo de programación didáctica para o centro e elaborar a correspondente programación dos departamentos implicados.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0456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Estudar novas metodoloxías de aprendizaxe activo e estratexias de avaliación axeitadas.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0456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Deseñar tarefas integradas acordes ás metodoloxías que son obxecto de estudo.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Curso 2016/17: </a:t>
            </a: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 LOMCE E AS METODOLOXÍAS DIDÁCTICAS ACTIVAS.</a:t>
            </a: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471960" y="1919160"/>
            <a:ext cx="8221680" cy="2709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Seminario: A Flipped Classroom na nosa práctica docente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Curso: Metodoloxías activas II. A Flipped Classroom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Curso 2016/17: </a:t>
            </a: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 LOMCE E AS METODOLOXÍAS DIDÁCTICAS ACTIVAS.</a:t>
            </a: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71960" y="1919160"/>
            <a:ext cx="8221680" cy="2709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Productos: 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737373"/>
              </a:buClr>
              <a:buFont typeface="Roboto"/>
              <a:buChar char="-"/>
            </a:pPr>
            <a:r>
              <a:rPr b="0" lang="es-ES" sz="1800" spc="-1" strike="noStrike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ABP: Cumio </a:t>
            </a:r>
            <a:r>
              <a:rPr b="0" lang="es-ES" sz="1800" spc="-1" strike="noStrike" u="sng">
                <a:solidFill>
                  <a:srgbClr val="4fc3f7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  <a:hlinkClick r:id="rId1"/>
              </a:rPr>
              <a:t>“Un camiño, mil culturas”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737373"/>
              </a:buClr>
              <a:buFont typeface="Roboto"/>
              <a:buChar char="-"/>
            </a:pPr>
            <a:r>
              <a:rPr b="0" lang="es-ES" sz="1800" spc="-1" strike="noStrike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Flipped Learning: </a:t>
            </a:r>
            <a:r>
              <a:rPr b="0" lang="es-ES" sz="1000" spc="-1" strike="noStrike" u="sng">
                <a:solidFill>
                  <a:srgbClr val="4fc3f7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2"/>
              </a:rPr>
              <a:t>http://lessonplans.symbaloo.com/start?accessCode=11241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" name="Shape 112" descr=""/>
          <p:cNvPicPr/>
          <p:nvPr/>
        </p:nvPicPr>
        <p:blipFill>
          <a:blip r:embed="rId3"/>
          <a:stretch/>
        </p:blipFill>
        <p:spPr>
          <a:xfrm>
            <a:off x="903240" y="3164040"/>
            <a:ext cx="2962080" cy="1657080"/>
          </a:xfrm>
          <a:prstGeom prst="rect">
            <a:avLst/>
          </a:prstGeom>
          <a:ln>
            <a:noFill/>
          </a:ln>
        </p:spPr>
      </p:pic>
      <p:pic>
        <p:nvPicPr>
          <p:cNvPr id="96" name="Shape 113" descr=""/>
          <p:cNvPicPr/>
          <p:nvPr/>
        </p:nvPicPr>
        <p:blipFill>
          <a:blip r:embed="rId4"/>
          <a:stretch/>
        </p:blipFill>
        <p:spPr>
          <a:xfrm>
            <a:off x="4372200" y="3198960"/>
            <a:ext cx="3095280" cy="1742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Curso 2016/17: </a:t>
            </a: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 LOMCE E AS METODOLOXÍAS DIDÁCTICAS ACTIVAS.</a:t>
            </a:r>
            <a:r>
              <a:rPr b="0" lang="es-E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471960" y="1919160"/>
            <a:ext cx="8221680" cy="2709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s-ES" sz="1000" spc="-1" strike="noStrike" u="sng">
                <a:solidFill>
                  <a:srgbClr val="4fc3f7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1"/>
              </a:rPr>
              <a:t>https://edpuzzle.com/assignments/59376b371ad2217aae6e6a51/watch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9" name="Shape 120" descr=""/>
          <p:cNvPicPr/>
          <p:nvPr/>
        </p:nvPicPr>
        <p:blipFill>
          <a:blip r:embed="rId2"/>
          <a:stretch/>
        </p:blipFill>
        <p:spPr>
          <a:xfrm>
            <a:off x="747000" y="2334960"/>
            <a:ext cx="3018960" cy="1704600"/>
          </a:xfrm>
          <a:prstGeom prst="rect">
            <a:avLst/>
          </a:prstGeom>
          <a:ln>
            <a:noFill/>
          </a:ln>
        </p:spPr>
      </p:pic>
      <p:pic>
        <p:nvPicPr>
          <p:cNvPr id="100" name="Shape 121" descr=""/>
          <p:cNvPicPr/>
          <p:nvPr/>
        </p:nvPicPr>
        <p:blipFill>
          <a:blip r:embed="rId3"/>
          <a:stretch/>
        </p:blipFill>
        <p:spPr>
          <a:xfrm>
            <a:off x="4583520" y="2334960"/>
            <a:ext cx="2980800" cy="166644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LibreOffice/5.2.3.3$Windows_x86 LibreOffice_project/d54a8868f08a7b39642414cf2c8ef2f228f780cf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es-ES</dc:language>
  <cp:lastModifiedBy/>
  <cp:revision>0</cp:revision>
  <dc:subject/>
  <dc:title/>
</cp:coreProperties>
</file>