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7559675" cy="106918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760" cy="5482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822960" y="1100520"/>
            <a:ext cx="7520760" cy="17071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16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822960" y="2970360"/>
            <a:ext cx="7520760" cy="17071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16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760" cy="5482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822960" y="1100520"/>
            <a:ext cx="3669840" cy="17071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16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676760" y="1100520"/>
            <a:ext cx="3669840" cy="17071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16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676760" y="2970360"/>
            <a:ext cx="3669840" cy="17071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16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822960" y="2970360"/>
            <a:ext cx="3669840" cy="17071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16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760" cy="5482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822960" y="1100520"/>
            <a:ext cx="7520760" cy="35794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16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822960" y="1100520"/>
            <a:ext cx="7520760" cy="35794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16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</p:txBody>
      </p:sp>
      <p:pic>
        <p:nvPicPr>
          <p:cNvPr id="39" name="38 Imagen"/>
          <p:cNvPicPr/>
          <p:nvPr/>
        </p:nvPicPr>
        <p:blipFill>
          <a:blip r:embed="rId2"/>
          <a:stretch/>
        </p:blipFill>
        <p:spPr>
          <a:xfrm>
            <a:off x="2340000" y="1100160"/>
            <a:ext cx="4486320" cy="3579480"/>
          </a:xfrm>
          <a:prstGeom prst="rect">
            <a:avLst/>
          </a:prstGeom>
          <a:ln>
            <a:noFill/>
          </a:ln>
        </p:spPr>
      </p:pic>
      <p:pic>
        <p:nvPicPr>
          <p:cNvPr id="40" name="39 Imagen"/>
          <p:cNvPicPr/>
          <p:nvPr/>
        </p:nvPicPr>
        <p:blipFill>
          <a:blip r:embed="rId2"/>
          <a:stretch/>
        </p:blipFill>
        <p:spPr>
          <a:xfrm>
            <a:off x="2340000" y="1100160"/>
            <a:ext cx="4486320" cy="35794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760" cy="5482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822960" y="1100520"/>
            <a:ext cx="7520760" cy="35794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760" cy="5482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822960" y="1100520"/>
            <a:ext cx="7520760" cy="35794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16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760" cy="5482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822960" y="1100520"/>
            <a:ext cx="3669840" cy="35794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16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6760" y="1100520"/>
            <a:ext cx="3669840" cy="35794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16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760" cy="5482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822960" y="365760"/>
            <a:ext cx="7520760" cy="25426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760" cy="5482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822960" y="1100520"/>
            <a:ext cx="3669840" cy="17071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16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822960" y="2970360"/>
            <a:ext cx="3669840" cy="17071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16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4676760" y="1100520"/>
            <a:ext cx="3669840" cy="35794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16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760" cy="5482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822960" y="1100520"/>
            <a:ext cx="3669840" cy="35794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16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4676760" y="1100520"/>
            <a:ext cx="3669840" cy="17071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16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4676760" y="2970360"/>
            <a:ext cx="3669840" cy="17071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16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760" cy="5482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822960" y="1100520"/>
            <a:ext cx="3669840" cy="17071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16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676760" y="1100520"/>
            <a:ext cx="3669840" cy="17071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16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822960" y="2970360"/>
            <a:ext cx="7520760" cy="17071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16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stomShape 1"/>
          <p:cNvSpPr/>
          <p:nvPr/>
        </p:nvSpPr>
        <p:spPr>
          <a:xfrm>
            <a:off x="-2520" y="5050800"/>
            <a:ext cx="3573720" cy="1806840"/>
          </a:xfrm>
          <a:custGeom>
            <a:avLst/>
            <a:gdLst/>
            <a:ahLst/>
            <a:cxnLst/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" name="CustomShape 2"/>
          <p:cNvSpPr/>
          <p:nvPr/>
        </p:nvSpPr>
        <p:spPr>
          <a:xfrm>
            <a:off x="-2520" y="5051160"/>
            <a:ext cx="9146160" cy="1806480"/>
          </a:xfrm>
          <a:custGeom>
            <a:avLst/>
            <a:gdLst/>
            <a:ahLst/>
            <a:cxnLst/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" name="PlaceHolder 3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760" cy="5482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2800" b="0" strike="noStrike" cap="all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Medium"/>
              </a:rPr>
              <a:t>Haga clic para modificar el estilo de título del patrón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822960" y="1100520"/>
            <a:ext cx="7520760" cy="3579480"/>
          </a:xfrm>
          <a:prstGeom prst="rect">
            <a:avLst/>
          </a:prstGeom>
        </p:spPr>
        <p:txBody>
          <a:bodyPr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Pulse para editar el formato de esquema del texto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Segundo nivel del esquema</a:t>
            </a:r>
            <a:endParaRPr lang="en-US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Tercer nivel del esquema</a:t>
            </a:r>
            <a:endParaRPr lang="en-US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Cuarto nivel del esquema</a:t>
            </a:r>
            <a:endParaRPr lang="en-US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Quinto nivel del esquema</a:t>
            </a:r>
            <a:endParaRPr lang="en-US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Sexto nivel del esquema</a:t>
            </a:r>
            <a:endParaRPr lang="en-US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>
              <a:lnSpc>
                <a:spcPct val="100000"/>
              </a:lnSpc>
            </a:pPr>
            <a:r>
              <a:rPr lang="en-US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Séptimo nivel del esquemaHaga clic para modificar el estilo de texto del patrón</a:t>
            </a:r>
          </a:p>
          <a:p>
            <a:pPr marL="173880" lvl="1" indent="-173520">
              <a:lnSpc>
                <a:spcPct val="100000"/>
              </a:lnSpc>
              <a:buClr>
                <a:srgbClr val="F96A1B"/>
              </a:buClr>
              <a:buFont typeface="Wingdings" charset="2"/>
              <a:buChar char=""/>
            </a:pPr>
            <a:r>
              <a:rPr lang="en-US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Segundo nivel</a:t>
            </a:r>
          </a:p>
          <a:p>
            <a:pPr marL="402480" lvl="2" indent="-164160">
              <a:lnSpc>
                <a:spcPct val="100000"/>
              </a:lnSpc>
              <a:buClr>
                <a:srgbClr val="F96A1B"/>
              </a:buClr>
              <a:buFont typeface="Wingdings" charset="2"/>
              <a:buChar char=""/>
            </a:pPr>
            <a:r>
              <a:rPr lang="en-US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Tercer nivel</a:t>
            </a:r>
          </a:p>
          <a:p>
            <a:pPr marL="631080" lvl="3" indent="-164160">
              <a:lnSpc>
                <a:spcPct val="100000"/>
              </a:lnSpc>
              <a:buClr>
                <a:srgbClr val="F96A1B"/>
              </a:buClr>
              <a:buFont typeface="Wingdings" charset="2"/>
              <a:buChar char=""/>
            </a:pPr>
            <a:r>
              <a:rPr lang="en-US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Cuarto nivel</a:t>
            </a:r>
          </a:p>
          <a:p>
            <a:pPr marL="859680" lvl="4" indent="-173520">
              <a:lnSpc>
                <a:spcPct val="100000"/>
              </a:lnSpc>
              <a:buClr>
                <a:srgbClr val="F96A1B"/>
              </a:buClr>
              <a:buFont typeface="Wingdings" charset="2"/>
              <a:buChar char=""/>
            </a:pPr>
            <a:r>
              <a:rPr lang="en-US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Quinto nivel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dt"/>
          </p:nvPr>
        </p:nvSpPr>
        <p:spPr>
          <a:xfrm rot="19140000">
            <a:off x="200880" y="5870160"/>
            <a:ext cx="2175840" cy="2008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9EEDDC48-586F-4763-A728-54AC42A3E307}" type="datetime">
              <a:rPr lang="es-ES" sz="12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12/07/2017</a:t>
            </a:fld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" name="PlaceHolder 6"/>
          <p:cNvSpPr>
            <a:spLocks noGrp="1"/>
          </p:cNvSpPr>
          <p:nvPr>
            <p:ph type="ftr"/>
          </p:nvPr>
        </p:nvSpPr>
        <p:spPr>
          <a:xfrm>
            <a:off x="3517560" y="6285240"/>
            <a:ext cx="4723920" cy="273960"/>
          </a:xfrm>
          <a:prstGeom prst="rect">
            <a:avLst/>
          </a:prstGeom>
        </p:spPr>
        <p:txBody>
          <a:bodyPr anchor="ctr"/>
          <a:lstStyle/>
          <a:p>
            <a:endParaRPr lang="es-E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PlaceHolder 7"/>
          <p:cNvSpPr>
            <a:spLocks noGrp="1"/>
          </p:cNvSpPr>
          <p:nvPr>
            <p:ph type="sldNum"/>
          </p:nvPr>
        </p:nvSpPr>
        <p:spPr>
          <a:xfrm>
            <a:off x="8400960" y="6170760"/>
            <a:ext cx="502560" cy="502560"/>
          </a:xfrm>
          <a:prstGeom prst="rect">
            <a:avLst/>
          </a:prstGeom>
        </p:spPr>
        <p:txBody>
          <a:bodyPr lIns="9000" tIns="9000" rIns="9000" bIns="9000" anchor="ctr"/>
          <a:lstStyle/>
          <a:p>
            <a:pPr algn="ctr">
              <a:lnSpc>
                <a:spcPct val="100000"/>
              </a:lnSpc>
            </a:pPr>
            <a:fld id="{21085644-7C23-4568-9AF1-C336149C904C}" type="slidenum">
              <a:rPr lang="es-ES" sz="165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‹Nº›</a:t>
            </a:fld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>
            <a:off x="457200" y="274680"/>
            <a:ext cx="8229240" cy="422568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6000" b="0" strike="noStrike" cap="all" spc="-1" dirty="0">
                <a:solidFill>
                  <a:srgbClr val="70066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FFFF"/>
                  </a:solidFill>
                </a:uFill>
                <a:latin typeface="Franklin Gothic Medium"/>
              </a:rPr>
              <a:t>AXENDA
ENVÍO DOCUMENTAL AO LONGO DO CURSO.</a:t>
            </a:r>
            <a:endParaRPr lang="en-US" sz="1800" b="0" strike="noStrike" spc="-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Fill>
                <a:solidFill>
                  <a:srgbClr val="FFFFFF"/>
                </a:solidFill>
              </a:uFill>
              <a:latin typeface="Franklin Gothic Book"/>
            </a:endParaRPr>
          </a:p>
        </p:txBody>
      </p:sp>
      <p:sp>
        <p:nvSpPr>
          <p:cNvPr id="42" name="TextShape 2"/>
          <p:cNvSpPr txBox="1"/>
          <p:nvPr/>
        </p:nvSpPr>
        <p:spPr>
          <a:xfrm>
            <a:off x="457200" y="5429160"/>
            <a:ext cx="8229240" cy="6966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 algn="ctr">
              <a:lnSpc>
                <a:spcPct val="100000"/>
              </a:lnSpc>
            </a:pPr>
            <a:r>
              <a:rPr lang="en-US" sz="4400" b="1" strike="noStrike" spc="-1" dirty="0">
                <a:solidFill>
                  <a:srgbClr val="FBA67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FFFF"/>
                  </a:solidFill>
                </a:uFill>
                <a:latin typeface="Franklin Gothic Book"/>
              </a:rPr>
              <a:t>EEI, CRAS, CEIPS</a:t>
            </a:r>
            <a:r>
              <a:rPr lang="en-US" sz="4400" b="1" strike="noStrike" spc="-1" dirty="0">
                <a:solidFill>
                  <a:srgbClr val="FBA676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ctr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TextShape 1"/>
          <p:cNvSpPr txBox="1"/>
          <p:nvPr/>
        </p:nvSpPr>
        <p:spPr>
          <a:xfrm>
            <a:off x="822960" y="365760"/>
            <a:ext cx="7520760" cy="54828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2800" b="0" strike="noStrike" cap="all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Medium"/>
              </a:rPr>
              <a:t>MAIO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</p:txBody>
      </p:sp>
      <p:sp>
        <p:nvSpPr>
          <p:cNvPr id="60" name="TextShape 2"/>
          <p:cNvSpPr txBox="1"/>
          <p:nvPr/>
        </p:nvSpPr>
        <p:spPr>
          <a:xfrm>
            <a:off x="683640" y="1100520"/>
            <a:ext cx="7992360" cy="357948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 algn="ctr">
              <a:lnSpc>
                <a:spcPct val="100000"/>
              </a:lnSpc>
            </a:pPr>
            <a:r>
              <a:rPr lang="en-US" sz="2200" b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CENTRO.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Lista</a:t>
            </a:r>
            <a:r>
              <a:rPr lang="en-US" sz="2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definitiva</a:t>
            </a:r>
            <a:r>
              <a:rPr lang="en-US" sz="2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de </a:t>
            </a:r>
            <a:r>
              <a:rPr lang="en-US" sz="2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admitidos</a:t>
            </a:r>
            <a:r>
              <a:rPr lang="en-US" sz="2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e non </a:t>
            </a:r>
            <a:r>
              <a:rPr lang="en-US" sz="2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admitidos</a:t>
            </a:r>
            <a:r>
              <a:rPr lang="en-US" sz="2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Solicitude de </a:t>
            </a:r>
            <a:r>
              <a:rPr lang="en-US" sz="2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alumnado</a:t>
            </a:r>
            <a:r>
              <a:rPr lang="en-US" sz="2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de </a:t>
            </a:r>
            <a:r>
              <a:rPr lang="en-US" sz="2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servizos</a:t>
            </a:r>
            <a:r>
              <a:rPr lang="en-US" sz="2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complementarios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ctr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ctr">
              <a:lnSpc>
                <a:spcPct val="100000"/>
              </a:lnSpc>
            </a:pPr>
            <a:endParaRPr lang="en-US" sz="2200" b="1" u="sng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ctr">
              <a:lnSpc>
                <a:spcPct val="100000"/>
              </a:lnSpc>
            </a:pPr>
            <a:r>
              <a:rPr lang="en-US" sz="2200" b="1" u="sng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INSPECCIÓN</a:t>
            </a:r>
            <a:r>
              <a:rPr lang="en-US" sz="2200" b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ctr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ctr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ctr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ctr">
              <a:lnSpc>
                <a:spcPct val="100000"/>
              </a:lnSpc>
            </a:pPr>
            <a:endParaRPr lang="en-US" sz="2200" b="1" u="sng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ctr">
              <a:lnSpc>
                <a:spcPct val="100000"/>
              </a:lnSpc>
            </a:pPr>
            <a:r>
              <a:rPr lang="en-US" sz="2200" b="1" u="sng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XEFATURA TERRITORIAL.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Cambio</a:t>
            </a:r>
            <a:r>
              <a:rPr lang="en-US" sz="2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de </a:t>
            </a:r>
            <a:r>
              <a:rPr lang="en-US" sz="2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libros</a:t>
            </a:r>
            <a:r>
              <a:rPr lang="en-US" sz="2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de </a:t>
            </a:r>
            <a:r>
              <a:rPr lang="en-US" sz="2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texto</a:t>
            </a:r>
            <a:r>
              <a:rPr lang="en-US" sz="2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excepcionalmente</a:t>
            </a:r>
            <a:r>
              <a:rPr lang="en-US" sz="2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. Solicitude </a:t>
            </a:r>
            <a:r>
              <a:rPr lang="en-US" sz="2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permiso</a:t>
            </a:r>
            <a:r>
              <a:rPr lang="en-US" sz="2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acordado</a:t>
            </a:r>
            <a:r>
              <a:rPr lang="en-US" sz="2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Claustro</a:t>
            </a:r>
            <a:r>
              <a:rPr lang="en-US" sz="2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e </a:t>
            </a:r>
            <a:r>
              <a:rPr lang="en-US" sz="2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Consello</a:t>
            </a:r>
            <a:r>
              <a:rPr lang="en-US" sz="2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611560" y="982308"/>
            <a:ext cx="7732160" cy="1366572"/>
          </a:xfrm>
          <a:prstGeom prst="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611560" y="2636912"/>
            <a:ext cx="7700232" cy="1656184"/>
          </a:xfrm>
          <a:prstGeom prst="rect">
            <a:avLst/>
          </a:prstGeom>
          <a:solidFill>
            <a:schemeClr val="accent6">
              <a:lumMod val="60000"/>
              <a:lumOff val="40000"/>
              <a:alpha val="4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TextShape 1"/>
          <p:cNvSpPr txBox="1"/>
          <p:nvPr/>
        </p:nvSpPr>
        <p:spPr>
          <a:xfrm>
            <a:off x="822960" y="365760"/>
            <a:ext cx="7520760" cy="54828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2800" b="0" strike="noStrike" cap="all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Medium"/>
              </a:rPr>
              <a:t>XUÑO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</p:txBody>
      </p:sp>
      <p:sp>
        <p:nvSpPr>
          <p:cNvPr id="62" name="TextShape 2"/>
          <p:cNvSpPr txBox="1"/>
          <p:nvPr/>
        </p:nvSpPr>
        <p:spPr>
          <a:xfrm>
            <a:off x="428760" y="1214280"/>
            <a:ext cx="8229240" cy="5643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 algn="ctr">
              <a:lnSpc>
                <a:spcPct val="100000"/>
              </a:lnSpc>
            </a:pPr>
            <a:r>
              <a:rPr lang="en-US" sz="2000" b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CENTRO.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Publicar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lista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de 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libros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Solicitudes 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fondo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libros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, 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axudas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e/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ou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material escolar.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Formalizar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matrícula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Novas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paradas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 de 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transporte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Elaborar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actas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, 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informes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, 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expedientes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, 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historial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académico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…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Garantir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as 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relamacións</a:t>
            </a:r>
            <a:r>
              <a:rPr lang="en-US" sz="20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.</a:t>
            </a: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ctr">
              <a:lnSpc>
                <a:spcPct val="100000"/>
              </a:lnSpc>
            </a:pPr>
            <a:r>
              <a:rPr lang="en-US" sz="2000" b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INSPECCIÓN.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Copia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listado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de 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libros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de 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texto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Remitir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memorias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finais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ctr">
              <a:lnSpc>
                <a:spcPct val="100000"/>
              </a:lnSpc>
            </a:pPr>
            <a:r>
              <a:rPr lang="en-US" sz="2000" b="1" u="sng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XEFATURA TERRITORIAL 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Modificación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itinerario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(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transporte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escolar).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420309" y="1030167"/>
            <a:ext cx="7732160" cy="2376264"/>
          </a:xfrm>
          <a:prstGeom prst="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420309" y="3569430"/>
            <a:ext cx="7700232" cy="1259124"/>
          </a:xfrm>
          <a:prstGeom prst="rect">
            <a:avLst/>
          </a:prstGeom>
          <a:solidFill>
            <a:schemeClr val="accent6">
              <a:lumMod val="60000"/>
              <a:lumOff val="40000"/>
              <a:alpha val="4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Shape 1"/>
          <p:cNvSpPr txBox="1"/>
          <p:nvPr/>
        </p:nvSpPr>
        <p:spPr>
          <a:xfrm>
            <a:off x="822960" y="365760"/>
            <a:ext cx="7520760" cy="54828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2800" b="0" strike="noStrike" cap="all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Medium"/>
              </a:rPr>
              <a:t>XULLO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</p:txBody>
      </p:sp>
      <p:sp>
        <p:nvSpPr>
          <p:cNvPr id="64" name="TextShape 2"/>
          <p:cNvSpPr txBox="1"/>
          <p:nvPr/>
        </p:nvSpPr>
        <p:spPr>
          <a:xfrm>
            <a:off x="822960" y="1100520"/>
            <a:ext cx="7520760" cy="357948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 algn="ctr">
              <a:lnSpc>
                <a:spcPct val="100000"/>
              </a:lnSpc>
            </a:pPr>
            <a:r>
              <a:rPr lang="en-US" sz="2400" b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CENTRO.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Peche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certificacións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de </a:t>
            </a: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comedor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Ordenar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solicitudes de </a:t>
            </a: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comedor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, </a:t>
            </a: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preciso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baremo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Expor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listas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de </a:t>
            </a: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comedor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ctr">
              <a:lnSpc>
                <a:spcPct val="100000"/>
              </a:lnSpc>
            </a:pPr>
            <a:r>
              <a:rPr lang="en-US" sz="2400" b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INSPECCIÓN.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Actas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finais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cotexadas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Memoria final.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Comunicar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prazas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400" b="1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vacantes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ctr"/>
            <a:r>
              <a:rPr lang="en-US" sz="2400" b="1" u="sng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XEFATURA TERRITORIAL  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Tomas de </a:t>
            </a: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posesión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e </a:t>
            </a: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declaración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xurada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   </a:t>
            </a: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equipo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directivo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>
              <a:lnSpc>
                <a:spcPct val="100000"/>
              </a:lnSpc>
            </a:pP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724542" y="980729"/>
            <a:ext cx="7732160" cy="1909531"/>
          </a:xfrm>
          <a:prstGeom prst="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733224" y="3140968"/>
            <a:ext cx="7700232" cy="1728191"/>
          </a:xfrm>
          <a:prstGeom prst="rect">
            <a:avLst/>
          </a:prstGeom>
          <a:solidFill>
            <a:schemeClr val="accent6">
              <a:lumMod val="60000"/>
              <a:lumOff val="40000"/>
              <a:alpha val="4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Shape 1"/>
          <p:cNvSpPr txBox="1"/>
          <p:nvPr/>
        </p:nvSpPr>
        <p:spPr>
          <a:xfrm>
            <a:off x="822960" y="365760"/>
            <a:ext cx="7520760" cy="54828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2800" b="0" strike="noStrike" cap="all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Medium"/>
              </a:rPr>
              <a:t>OUTROS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</p:txBody>
      </p:sp>
      <p:sp>
        <p:nvSpPr>
          <p:cNvPr id="66" name="TextShape 2"/>
          <p:cNvSpPr txBox="1"/>
          <p:nvPr/>
        </p:nvSpPr>
        <p:spPr>
          <a:xfrm>
            <a:off x="457200" y="980728"/>
            <a:ext cx="8229240" cy="3096344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 algn="ctr">
              <a:lnSpc>
                <a:spcPct val="100000"/>
              </a:lnSpc>
            </a:pPr>
            <a:r>
              <a:rPr lang="en-US" sz="2200" b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CENTRO.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Confirmar</a:t>
            </a:r>
            <a:r>
              <a:rPr lang="en-US" sz="2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na</a:t>
            </a:r>
            <a:r>
              <a:rPr lang="en-US" sz="2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aplicación</a:t>
            </a:r>
            <a:r>
              <a:rPr lang="en-US" sz="2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COMEDORES </a:t>
            </a:r>
            <a:r>
              <a:rPr lang="en-US" sz="2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os</a:t>
            </a:r>
            <a:r>
              <a:rPr lang="en-US" sz="2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días</a:t>
            </a:r>
            <a:r>
              <a:rPr lang="en-US" sz="2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de </a:t>
            </a:r>
            <a:r>
              <a:rPr lang="en-US" sz="2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asistencia</a:t>
            </a:r>
            <a:r>
              <a:rPr lang="en-US" sz="2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de </a:t>
            </a:r>
            <a:r>
              <a:rPr lang="en-US" sz="2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todos</a:t>
            </a:r>
            <a:r>
              <a:rPr lang="en-US" sz="2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os</a:t>
            </a:r>
            <a:r>
              <a:rPr lang="en-US" sz="2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usuarios</a:t>
            </a:r>
            <a:r>
              <a:rPr lang="en-US" sz="2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Xornada</a:t>
            </a:r>
            <a:r>
              <a:rPr lang="en-US" sz="2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continuada</a:t>
            </a:r>
            <a:r>
              <a:rPr lang="en-US" sz="2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(</a:t>
            </a:r>
            <a:r>
              <a:rPr lang="en-US" sz="2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censo</a:t>
            </a:r>
            <a:r>
              <a:rPr lang="en-US" sz="2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en</a:t>
            </a:r>
            <a:r>
              <a:rPr lang="en-US" sz="2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xaneiro</a:t>
            </a:r>
            <a:r>
              <a:rPr lang="en-US" sz="2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, </a:t>
            </a:r>
            <a:r>
              <a:rPr lang="en-US" sz="2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votación</a:t>
            </a:r>
            <a:r>
              <a:rPr lang="en-US" sz="2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en</a:t>
            </a:r>
            <a:r>
              <a:rPr lang="en-US" sz="2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febreiro</a:t>
            </a:r>
            <a:r>
              <a:rPr lang="en-US" sz="2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...)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ctr">
              <a:lnSpc>
                <a:spcPct val="100000"/>
              </a:lnSpc>
            </a:pPr>
            <a:r>
              <a:rPr lang="en-US" sz="2200" b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INSPECCIÓN.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Envío</a:t>
            </a:r>
            <a:r>
              <a:rPr lang="en-US" sz="2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de </a:t>
            </a:r>
            <a:r>
              <a:rPr lang="en-US" sz="2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faltas</a:t>
            </a:r>
            <a:r>
              <a:rPr lang="en-US" sz="2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Modificación</a:t>
            </a:r>
            <a:r>
              <a:rPr lang="en-US" sz="2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calendario</a:t>
            </a:r>
            <a:r>
              <a:rPr lang="en-US" sz="2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escolar.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ctr">
              <a:lnSpc>
                <a:spcPct val="100000"/>
              </a:lnSpc>
            </a:pPr>
            <a:r>
              <a:rPr lang="en-US" sz="2200" b="1" u="sng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XEFATURA </a:t>
            </a:r>
            <a:r>
              <a:rPr lang="en-US" sz="2200" b="1" u="sng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TERRITORIAL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Envío</a:t>
            </a:r>
            <a:r>
              <a:rPr lang="en-US" sz="2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trimestral de </a:t>
            </a:r>
            <a:r>
              <a:rPr lang="en-US" sz="2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facturas</a:t>
            </a:r>
            <a:r>
              <a:rPr lang="en-US" sz="2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cotexadas</a:t>
            </a:r>
            <a:r>
              <a:rPr lang="en-US" sz="2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, </a:t>
            </a:r>
            <a:r>
              <a:rPr lang="en-US" sz="2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contabilidade</a:t>
            </a:r>
            <a:r>
              <a:rPr lang="en-US" sz="2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de </a:t>
            </a:r>
            <a:r>
              <a:rPr lang="en-US" sz="2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comedor</a:t>
            </a:r>
            <a:r>
              <a:rPr lang="en-US" sz="2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escolar.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Comunicar</a:t>
            </a:r>
            <a:r>
              <a:rPr lang="en-US" sz="2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irregularidades</a:t>
            </a:r>
            <a:r>
              <a:rPr lang="en-US" sz="2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ou</a:t>
            </a:r>
            <a:r>
              <a:rPr lang="en-US" sz="2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deficiencias</a:t>
            </a:r>
            <a:r>
              <a:rPr lang="en-US" sz="2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do </a:t>
            </a:r>
            <a:r>
              <a:rPr lang="en-US" sz="2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servizo</a:t>
            </a:r>
            <a:r>
              <a:rPr lang="en-US" sz="2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2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de </a:t>
            </a:r>
            <a:r>
              <a:rPr lang="en-US" sz="2200" b="1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transporte</a:t>
            </a:r>
            <a:r>
              <a:rPr lang="en-US" sz="2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Anexo</a:t>
            </a:r>
            <a:r>
              <a:rPr lang="en-US" sz="2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V de </a:t>
            </a:r>
            <a:r>
              <a:rPr lang="en-US" sz="2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comedor</a:t>
            </a:r>
            <a:r>
              <a:rPr lang="en-US" sz="22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, de </a:t>
            </a:r>
            <a:r>
              <a:rPr lang="en-US" sz="2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repetir</a:t>
            </a:r>
            <a:r>
              <a:rPr lang="en-US" sz="2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colaboradoras</a:t>
            </a:r>
            <a:r>
              <a:rPr lang="en-US" sz="2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Cambio</a:t>
            </a:r>
            <a:r>
              <a:rPr lang="en-US" sz="2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nos</a:t>
            </a:r>
            <a:r>
              <a:rPr lang="en-US" sz="2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pagamentos</a:t>
            </a:r>
            <a:r>
              <a:rPr lang="en-US" sz="2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464736" y="980728"/>
            <a:ext cx="7732160" cy="1510588"/>
          </a:xfrm>
          <a:prstGeom prst="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480226" y="2636912"/>
            <a:ext cx="7700232" cy="1249426"/>
          </a:xfrm>
          <a:prstGeom prst="rect">
            <a:avLst/>
          </a:prstGeom>
          <a:solidFill>
            <a:schemeClr val="accent6">
              <a:lumMod val="60000"/>
              <a:lumOff val="40000"/>
              <a:alpha val="4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TextShape 1"/>
          <p:cNvSpPr txBox="1"/>
          <p:nvPr/>
        </p:nvSpPr>
        <p:spPr>
          <a:xfrm>
            <a:off x="457200" y="274680"/>
            <a:ext cx="8229240" cy="493992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8800" b="0" strike="noStrike" cap="all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Medium"/>
              </a:rPr>
              <a:t>Grazas</a:t>
            </a:r>
            <a:r>
              <a:rPr lang="en-US" sz="8800" b="0" strike="noStrike" cap="all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Medium"/>
              </a:rPr>
              <a:t>.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465070" y="2780928"/>
            <a:ext cx="8229240" cy="2180378"/>
          </a:xfrm>
          <a:prstGeom prst="rect">
            <a:avLst/>
          </a:prstGeom>
          <a:solidFill>
            <a:schemeClr val="accent6">
              <a:lumMod val="60000"/>
              <a:lumOff val="40000"/>
              <a:alpha val="6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3" name="TextShape 1"/>
          <p:cNvSpPr txBox="1"/>
          <p:nvPr/>
        </p:nvSpPr>
        <p:spPr>
          <a:xfrm>
            <a:off x="822960" y="365760"/>
            <a:ext cx="7520760" cy="54828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2800" b="0" strike="noStrike" cap="all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Medium"/>
              </a:rPr>
              <a:t>SETEMBRO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</p:txBody>
      </p:sp>
      <p:sp>
        <p:nvSpPr>
          <p:cNvPr id="44" name="TextShape 2"/>
          <p:cNvSpPr txBox="1"/>
          <p:nvPr/>
        </p:nvSpPr>
        <p:spPr>
          <a:xfrm>
            <a:off x="472067" y="933876"/>
            <a:ext cx="8229240" cy="40793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 algn="ctr">
              <a:lnSpc>
                <a:spcPct val="100000"/>
              </a:lnSpc>
            </a:pPr>
            <a:r>
              <a:rPr lang="en-US" sz="2400" b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CENTRO. 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Consulta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relixión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Datos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en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XADE (</a:t>
            </a: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horarios,equipos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)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Transporte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escolar, </a:t>
            </a: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carácter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excepcional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ctr">
              <a:lnSpc>
                <a:spcPct val="100000"/>
              </a:lnSpc>
            </a:pPr>
            <a:r>
              <a:rPr lang="en-US" sz="2400" b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INSPECCIÓN.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Adscrición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Programacións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Tomas de </a:t>
            </a: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posesión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Titorías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e </a:t>
            </a: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outras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funcións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docentes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ctr">
              <a:lnSpc>
                <a:spcPct val="100000"/>
              </a:lnSpc>
            </a:pPr>
            <a:r>
              <a:rPr lang="en-US" sz="2400" b="1" u="sng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XEFATURA TERRITORIAL.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Relación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nominal </a:t>
            </a: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comensais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472067" y="940596"/>
            <a:ext cx="8229240" cy="1584176"/>
          </a:xfrm>
          <a:prstGeom prst="rect">
            <a:avLst/>
          </a:prstGeom>
          <a:solidFill>
            <a:schemeClr val="accent1">
              <a:alpha val="3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440834" y="2809545"/>
            <a:ext cx="8229240" cy="1584176"/>
          </a:xfrm>
          <a:prstGeom prst="rect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5" name="TextShape 1"/>
          <p:cNvSpPr txBox="1"/>
          <p:nvPr/>
        </p:nvSpPr>
        <p:spPr>
          <a:xfrm>
            <a:off x="467640" y="26064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2800" b="0" strike="noStrike" cap="all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Medium"/>
              </a:rPr>
              <a:t>OUTUBRO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</p:txBody>
      </p:sp>
      <p:sp>
        <p:nvSpPr>
          <p:cNvPr id="46" name="TextShape 2"/>
          <p:cNvSpPr txBox="1"/>
          <p:nvPr/>
        </p:nvSpPr>
        <p:spPr>
          <a:xfrm>
            <a:off x="440834" y="1052736"/>
            <a:ext cx="8229240" cy="47145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 algn="ctr">
              <a:lnSpc>
                <a:spcPct val="100000"/>
              </a:lnSpc>
            </a:pPr>
            <a:r>
              <a:rPr lang="en-US" sz="2400" b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CENTRO.   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Presentar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PXA </a:t>
            </a: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ao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Claustro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e </a:t>
            </a: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Consello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Escolar.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Datos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totalidade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usuarios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de </a:t>
            </a: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comedor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Datos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de </a:t>
            </a: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transporte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escolar.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algn="ctr">
              <a:lnSpc>
                <a:spcPct val="100000"/>
              </a:lnSpc>
            </a:pPr>
            <a:r>
              <a:rPr lang="en-US" sz="2400" b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INSPECCIÓN.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PXA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Solicitude </a:t>
            </a: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mobiliario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, material </a:t>
            </a: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didáctico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e </a:t>
            </a: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deportivo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algn="ctr">
              <a:lnSpc>
                <a:spcPct val="100000"/>
              </a:lnSpc>
            </a:pPr>
            <a:endParaRPr lang="en-US" sz="2400" b="1" u="sng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algn="ctr">
              <a:lnSpc>
                <a:spcPct val="100000"/>
              </a:lnSpc>
            </a:pPr>
            <a:r>
              <a:rPr lang="en-US" sz="2400" b="1" u="sng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XEFATURA TERRITORIAL</a:t>
            </a:r>
            <a:r>
              <a:rPr lang="en-US" sz="2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DOC.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467452" y="1052736"/>
            <a:ext cx="8229240" cy="1584176"/>
          </a:xfrm>
          <a:prstGeom prst="rect">
            <a:avLst/>
          </a:prstGeom>
          <a:solidFill>
            <a:schemeClr val="accent1">
              <a:alpha val="3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Shape 1"/>
          <p:cNvSpPr txBox="1"/>
          <p:nvPr/>
        </p:nvSpPr>
        <p:spPr>
          <a:xfrm>
            <a:off x="822960" y="365760"/>
            <a:ext cx="7520760" cy="54828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just">
              <a:lnSpc>
                <a:spcPct val="100000"/>
              </a:lnSpc>
            </a:pPr>
            <a:r>
              <a:rPr lang="en-US" sz="2800" b="0" strike="noStrike" cap="all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Medium"/>
              </a:rPr>
              <a:t>			NOVEMBRO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</p:txBody>
      </p:sp>
      <p:sp>
        <p:nvSpPr>
          <p:cNvPr id="48" name="TextShape 2"/>
          <p:cNvSpPr txBox="1"/>
          <p:nvPr/>
        </p:nvSpPr>
        <p:spPr>
          <a:xfrm>
            <a:off x="822960" y="1100520"/>
            <a:ext cx="7520760" cy="357948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 algn="ctr">
              <a:lnSpc>
                <a:spcPct val="100000"/>
              </a:lnSpc>
            </a:pPr>
            <a:r>
              <a:rPr lang="en-US" sz="2400" b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CENTRO.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ctr">
              <a:lnSpc>
                <a:spcPct val="100000"/>
              </a:lnSpc>
            </a:pPr>
            <a:r>
              <a:rPr lang="en-US" sz="2400" b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INSPECCIÓN.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ctr">
              <a:lnSpc>
                <a:spcPct val="100000"/>
              </a:lnSpc>
            </a:pPr>
            <a:endParaRPr lang="en-US" sz="2400" b="1" u="sng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ctr">
              <a:lnSpc>
                <a:spcPct val="100000"/>
              </a:lnSpc>
            </a:pPr>
            <a:r>
              <a:rPr lang="en-US" sz="2400" b="1" u="sng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XEFATURA TERRITORIAL.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Informe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viabilidade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de </a:t>
            </a: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transporte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(</a:t>
            </a: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xornada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única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ou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mixta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).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395536" y="1100520"/>
            <a:ext cx="8073347" cy="1368152"/>
          </a:xfrm>
          <a:prstGeom prst="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420513" y="2890260"/>
            <a:ext cx="8064896" cy="1621520"/>
          </a:xfrm>
          <a:prstGeom prst="rect">
            <a:avLst/>
          </a:prstGeom>
          <a:solidFill>
            <a:schemeClr val="accent6">
              <a:lumMod val="60000"/>
              <a:lumOff val="40000"/>
              <a:alpha val="4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Shape 1"/>
          <p:cNvSpPr txBox="1"/>
          <p:nvPr/>
        </p:nvSpPr>
        <p:spPr>
          <a:xfrm>
            <a:off x="822960" y="365760"/>
            <a:ext cx="7520760" cy="54828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2800" b="0" strike="noStrike" cap="all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Medium"/>
              </a:rPr>
              <a:t>DECEMBRO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</p:txBody>
      </p:sp>
      <p:sp>
        <p:nvSpPr>
          <p:cNvPr id="50" name="TextShape 2"/>
          <p:cNvSpPr txBox="1"/>
          <p:nvPr/>
        </p:nvSpPr>
        <p:spPr>
          <a:xfrm>
            <a:off x="822960" y="1100520"/>
            <a:ext cx="7520760" cy="391212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 algn="ctr">
              <a:lnSpc>
                <a:spcPct val="100000"/>
              </a:lnSpc>
            </a:pPr>
            <a:r>
              <a:rPr lang="en-US" sz="2400" b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CENTRO.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Remate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do </a:t>
            </a: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prazo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excepcional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para a </a:t>
            </a: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colaboración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no </a:t>
            </a:r>
            <a:r>
              <a:rPr lang="en-US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comedor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escolar.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ctr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ctr">
              <a:lnSpc>
                <a:spcPct val="100000"/>
              </a:lnSpc>
            </a:pPr>
            <a:r>
              <a:rPr lang="en-US" sz="2400" b="1" u="sng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INSPECCIÓN</a:t>
            </a:r>
            <a:r>
              <a:rPr lang="en-US" sz="2400" b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algn="ctr">
              <a:lnSpc>
                <a:spcPct val="100000"/>
              </a:lnSpc>
            </a:pPr>
            <a:r>
              <a:rPr lang="en-US" sz="2400" b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XEFATURA </a:t>
            </a:r>
            <a:r>
              <a:rPr lang="en-US" sz="2400" b="1" u="sng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TERRITORIAL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611560" y="982308"/>
            <a:ext cx="7732160" cy="1366572"/>
          </a:xfrm>
          <a:prstGeom prst="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611560" y="2492896"/>
            <a:ext cx="7700232" cy="1656184"/>
          </a:xfrm>
          <a:prstGeom prst="rect">
            <a:avLst/>
          </a:prstGeom>
          <a:solidFill>
            <a:schemeClr val="accent6">
              <a:lumMod val="60000"/>
              <a:lumOff val="40000"/>
              <a:alpha val="4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Shape 1"/>
          <p:cNvSpPr txBox="1"/>
          <p:nvPr/>
        </p:nvSpPr>
        <p:spPr>
          <a:xfrm>
            <a:off x="822960" y="365760"/>
            <a:ext cx="7520760" cy="54828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2800" b="0" strike="noStrike" cap="all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Medium"/>
              </a:rPr>
              <a:t>XANEIRO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</p:txBody>
      </p:sp>
      <p:sp>
        <p:nvSpPr>
          <p:cNvPr id="52" name="TextShape 2"/>
          <p:cNvSpPr txBox="1"/>
          <p:nvPr/>
        </p:nvSpPr>
        <p:spPr>
          <a:xfrm>
            <a:off x="822960" y="1100520"/>
            <a:ext cx="7520760" cy="357948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 algn="ctr">
              <a:lnSpc>
                <a:spcPct val="100000"/>
              </a:lnSpc>
            </a:pPr>
            <a:r>
              <a:rPr lang="en-US" sz="2000" b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CENTRO.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Cargar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totalidade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de 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usuarios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de 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comedor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Peche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totalidade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de 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usuarios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Claustro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e 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consello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escolar para as 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contas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anuais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</a:pPr>
            <a:endParaRPr lang="en-US" sz="1600" b="1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ctr">
              <a:lnSpc>
                <a:spcPct val="100000"/>
              </a:lnSpc>
            </a:pPr>
            <a:r>
              <a:rPr lang="en-US" sz="2000" b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INSPECCIÓN 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ctr">
              <a:lnSpc>
                <a:spcPct val="100000"/>
              </a:lnSpc>
            </a:pPr>
            <a:endParaRPr lang="en-US" sz="2000" b="1" u="sng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ctr">
              <a:lnSpc>
                <a:spcPct val="100000"/>
              </a:lnSpc>
            </a:pPr>
            <a:r>
              <a:rPr lang="en-US" sz="2000" b="1" u="sng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XEFATURA TERRITORIAL.</a:t>
            </a:r>
            <a:endParaRPr lang="en-US" sz="2000" b="1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000" b="1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Documentación</a:t>
            </a:r>
            <a:r>
              <a:rPr lang="en-US" sz="20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para a 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atención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e 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coidado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do 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alumnado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usuario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de 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comedor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Contabilidade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anual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(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Xecocentros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).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614732" y="1144063"/>
            <a:ext cx="7732160" cy="1366572"/>
          </a:xfrm>
          <a:prstGeom prst="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614732" y="2654651"/>
            <a:ext cx="7700232" cy="1656184"/>
          </a:xfrm>
          <a:prstGeom prst="rect">
            <a:avLst/>
          </a:prstGeom>
          <a:solidFill>
            <a:schemeClr val="accent6">
              <a:lumMod val="60000"/>
              <a:lumOff val="40000"/>
              <a:alpha val="4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extShape 1"/>
          <p:cNvSpPr txBox="1"/>
          <p:nvPr/>
        </p:nvSpPr>
        <p:spPr>
          <a:xfrm>
            <a:off x="827640" y="332640"/>
            <a:ext cx="7520760" cy="54828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2800" b="0" strike="noStrike" cap="all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Medium"/>
              </a:rPr>
              <a:t>FEBREIRO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</p:txBody>
      </p:sp>
      <p:sp>
        <p:nvSpPr>
          <p:cNvPr id="54" name="TextShape 2"/>
          <p:cNvSpPr txBox="1"/>
          <p:nvPr/>
        </p:nvSpPr>
        <p:spPr>
          <a:xfrm>
            <a:off x="822960" y="1100520"/>
            <a:ext cx="7520760" cy="398412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 algn="ctr">
              <a:lnSpc>
                <a:spcPct val="100000"/>
              </a:lnSpc>
            </a:pPr>
            <a:r>
              <a:rPr lang="en-US" sz="2000" b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CENTRO.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Reserva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centros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adscritos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Remitir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listado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de 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alumnos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ao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centro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de 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admisión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Comunicar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ao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entro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de 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orixe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Publicar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postos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escolares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vacantes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ctr">
              <a:lnSpc>
                <a:spcPct val="100000"/>
              </a:lnSpc>
            </a:pPr>
            <a:endParaRPr lang="en-US" sz="2000" b="1" u="sng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ctr">
              <a:lnSpc>
                <a:spcPct val="100000"/>
              </a:lnSpc>
            </a:pPr>
            <a:r>
              <a:rPr lang="en-US" sz="2000" b="1" u="sng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INSPECCIÓN</a:t>
            </a:r>
            <a:r>
              <a:rPr lang="en-US" sz="2000" b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ctr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</a:pPr>
            <a:endParaRPr lang="en-US" sz="1600" b="1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ctr">
              <a:lnSpc>
                <a:spcPct val="100000"/>
              </a:lnSpc>
            </a:pPr>
            <a:r>
              <a:rPr lang="en-US" sz="2000" b="1" u="sng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XEFATURA TERRITORIAL.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616240" y="980728"/>
            <a:ext cx="7732160" cy="1800200"/>
          </a:xfrm>
          <a:prstGeom prst="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616240" y="2996952"/>
            <a:ext cx="7700232" cy="1656184"/>
          </a:xfrm>
          <a:prstGeom prst="rect">
            <a:avLst/>
          </a:prstGeom>
          <a:solidFill>
            <a:schemeClr val="accent6">
              <a:lumMod val="60000"/>
              <a:lumOff val="40000"/>
              <a:alpha val="4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Shape 1"/>
          <p:cNvSpPr txBox="1"/>
          <p:nvPr/>
        </p:nvSpPr>
        <p:spPr>
          <a:xfrm>
            <a:off x="822960" y="365760"/>
            <a:ext cx="7520760" cy="54828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2800" b="0" strike="noStrike" cap="all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Medium"/>
              </a:rPr>
              <a:t>MARZO	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</p:txBody>
      </p:sp>
      <p:sp>
        <p:nvSpPr>
          <p:cNvPr id="56" name="TextShape 2"/>
          <p:cNvSpPr txBox="1"/>
          <p:nvPr/>
        </p:nvSpPr>
        <p:spPr>
          <a:xfrm>
            <a:off x="822960" y="1100520"/>
            <a:ext cx="7520760" cy="357948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 algn="ctr">
              <a:lnSpc>
                <a:spcPct val="100000"/>
              </a:lnSpc>
            </a:pPr>
            <a:r>
              <a:rPr lang="en-US" sz="2000" b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CENTRO.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Solicitudes de 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admisión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Presentación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de 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documentación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acreditativa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do 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baremo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ctr">
              <a:lnSpc>
                <a:spcPct val="100000"/>
              </a:lnSpc>
            </a:pPr>
            <a:r>
              <a:rPr lang="en-US" sz="2000" b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INSPECCIÓN.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ctr">
              <a:lnSpc>
                <a:spcPct val="100000"/>
              </a:lnSpc>
            </a:pPr>
            <a:endParaRPr lang="en-US" sz="2000" b="1" u="sng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ctr">
              <a:lnSpc>
                <a:spcPct val="100000"/>
              </a:lnSpc>
            </a:pPr>
            <a:endParaRPr lang="en-US" sz="2000" b="1" u="sng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ctr">
              <a:lnSpc>
                <a:spcPct val="100000"/>
              </a:lnSpc>
            </a:pPr>
            <a:r>
              <a:rPr lang="en-US" sz="2000" b="1" u="sng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XEFATURA</a:t>
            </a:r>
            <a:r>
              <a:rPr lang="en-US" sz="20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000" b="1" u="sng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TERRITORIAL</a:t>
            </a:r>
            <a:r>
              <a:rPr lang="en-US" sz="20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611560" y="982308"/>
            <a:ext cx="7732160" cy="1366572"/>
          </a:xfrm>
          <a:prstGeom prst="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611560" y="2492896"/>
            <a:ext cx="7700232" cy="1656184"/>
          </a:xfrm>
          <a:prstGeom prst="rect">
            <a:avLst/>
          </a:prstGeom>
          <a:solidFill>
            <a:schemeClr val="accent6">
              <a:lumMod val="60000"/>
              <a:lumOff val="40000"/>
              <a:alpha val="4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Shape 1"/>
          <p:cNvSpPr txBox="1"/>
          <p:nvPr/>
        </p:nvSpPr>
        <p:spPr>
          <a:xfrm>
            <a:off x="822960" y="365760"/>
            <a:ext cx="7520760" cy="54828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2800" b="0" strike="noStrike" cap="all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Medium"/>
              </a:rPr>
              <a:t>ABRIL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</p:txBody>
      </p:sp>
      <p:sp>
        <p:nvSpPr>
          <p:cNvPr id="58" name="TextShape 2"/>
          <p:cNvSpPr txBox="1"/>
          <p:nvPr/>
        </p:nvSpPr>
        <p:spPr>
          <a:xfrm>
            <a:off x="683640" y="908640"/>
            <a:ext cx="7520760" cy="5949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 algn="ctr">
              <a:lnSpc>
                <a:spcPct val="100000"/>
              </a:lnSpc>
            </a:pPr>
            <a:r>
              <a:rPr lang="en-US" sz="2000" b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CENTRO.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Cargar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totalidade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usuarios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de 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comedor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Pechar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as 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certificacións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de 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comedor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Baremar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solicitudes de 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admisión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Publicar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listas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provisionais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de 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admitidos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 e non 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admitidos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ctr">
              <a:lnSpc>
                <a:spcPct val="100000"/>
              </a:lnSpc>
            </a:pPr>
            <a:r>
              <a:rPr lang="en-US" sz="2000" b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INSPECCIÓN.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ctr">
              <a:lnSpc>
                <a:spcPct val="100000"/>
              </a:lnSpc>
            </a:pPr>
            <a:r>
              <a:rPr lang="en-US" sz="2000" b="1" u="sng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XEFATURA </a:t>
            </a:r>
            <a:r>
              <a:rPr lang="en-US" sz="2000" b="1" u="sng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Franklin Gothic Book"/>
              </a:rPr>
              <a:t>TERRITORIAL.</a:t>
            </a: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  <a:p>
            <a:pPr marL="343080" indent="-342720" algn="just">
              <a:lnSpc>
                <a:spcPct val="100000"/>
              </a:lnSpc>
            </a:pPr>
            <a:endParaRPr lang="en-US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Franklin Gothic Book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622995" y="908640"/>
            <a:ext cx="7732160" cy="1872288"/>
          </a:xfrm>
          <a:prstGeom prst="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623534" y="2996952"/>
            <a:ext cx="7700232" cy="1800200"/>
          </a:xfrm>
          <a:prstGeom prst="rect">
            <a:avLst/>
          </a:prstGeom>
          <a:solidFill>
            <a:schemeClr val="accent6">
              <a:lumMod val="60000"/>
              <a:lumOff val="40000"/>
              <a:alpha val="4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382</TotalTime>
  <Words>465</Words>
  <Application>Microsoft Office PowerPoint</Application>
  <PresentationFormat>Presentación en pantalla (4:3)</PresentationFormat>
  <Paragraphs>209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AXENDA ENVÍO DOCUMENTAL AO LONGO DO CURSO</dc:title>
  <dc:subject/>
  <dc:creator>anizetop308@gmail.com</dc:creator>
  <dc:description/>
  <cp:lastModifiedBy>informatica.egap</cp:lastModifiedBy>
  <cp:revision>58</cp:revision>
  <dcterms:created xsi:type="dcterms:W3CDTF">2016-07-02T16:33:25Z</dcterms:created>
  <dcterms:modified xsi:type="dcterms:W3CDTF">2017-07-12T15:43:39Z</dcterms:modified>
  <dc:language>es-ES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Company">
    <vt:lpwstr>Hewlett-Packard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Presentación en pantalla (4:3)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14</vt:i4>
  </property>
</Properties>
</file>