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03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84" y="12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390-8AC7-4BFA-9CF5-D0EB409D0CB3}" type="datetimeFigureOut">
              <a:rPr lang="es-ES" smtClean="0"/>
              <a:t>02/07/2017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2433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390-8AC7-4BFA-9CF5-D0EB409D0CB3}" type="datetimeFigureOut">
              <a:rPr lang="es-ES" smtClean="0"/>
              <a:t>02/07/2017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8507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390-8AC7-4BFA-9CF5-D0EB409D0CB3}" type="datetimeFigureOut">
              <a:rPr lang="es-ES" smtClean="0"/>
              <a:t>02/07/2017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5618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390-8AC7-4BFA-9CF5-D0EB409D0CB3}" type="datetimeFigureOut">
              <a:rPr lang="es-ES" smtClean="0"/>
              <a:t>02/07/2017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684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390-8AC7-4BFA-9CF5-D0EB409D0CB3}" type="datetimeFigureOut">
              <a:rPr lang="es-ES" smtClean="0"/>
              <a:t>02/07/2017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5070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390-8AC7-4BFA-9CF5-D0EB409D0CB3}" type="datetimeFigureOut">
              <a:rPr lang="es-ES" smtClean="0"/>
              <a:t>02/07/2017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6669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390-8AC7-4BFA-9CF5-D0EB409D0CB3}" type="datetimeFigureOut">
              <a:rPr lang="es-ES" smtClean="0"/>
              <a:t>02/07/2017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6499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390-8AC7-4BFA-9CF5-D0EB409D0CB3}" type="datetimeFigureOut">
              <a:rPr lang="es-ES" smtClean="0"/>
              <a:t>02/07/2017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3915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390-8AC7-4BFA-9CF5-D0EB409D0CB3}" type="datetimeFigureOut">
              <a:rPr lang="es-ES" smtClean="0"/>
              <a:t>02/07/2017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135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390-8AC7-4BFA-9CF5-D0EB409D0CB3}" type="datetimeFigureOut">
              <a:rPr lang="es-ES" smtClean="0"/>
              <a:t>02/07/2017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05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390-8AC7-4BFA-9CF5-D0EB409D0CB3}" type="datetimeFigureOut">
              <a:rPr lang="es-ES" smtClean="0"/>
              <a:t>02/07/2017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4636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05390-8AC7-4BFA-9CF5-D0EB409D0CB3}" type="datetimeFigureOut">
              <a:rPr lang="es-ES" smtClean="0"/>
              <a:t>02/07/2017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4C3F8-C004-41F6-B8EA-7B2EBF791A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7422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23488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00B0F0"/>
                </a:solidFill>
                <a:latin typeface="Arial Rounded MT Bold" panose="020F0704030504030204" pitchFamily="34" charset="0"/>
              </a:rPr>
              <a:t>AXENDA –CRONOGRAMA</a:t>
            </a:r>
            <a:br>
              <a:rPr lang="es-ES" dirty="0" smtClean="0">
                <a:solidFill>
                  <a:srgbClr val="00B0F0"/>
                </a:solidFill>
                <a:latin typeface="Arial Rounded MT Bold" panose="020F0704030504030204" pitchFamily="34" charset="0"/>
              </a:rPr>
            </a:br>
            <a:r>
              <a:rPr lang="es-ES" dirty="0" smtClean="0">
                <a:solidFill>
                  <a:srgbClr val="00B0F0"/>
                </a:solidFill>
                <a:latin typeface="Arial Rounded MT Bold" panose="020F0704030504030204" pitchFamily="34" charset="0"/>
              </a:rPr>
              <a:t>ANUAL</a:t>
            </a:r>
            <a:endParaRPr lang="es-ES" dirty="0">
              <a:solidFill>
                <a:srgbClr val="00B0F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516216" y="5301208"/>
            <a:ext cx="2324944" cy="936104"/>
          </a:xfrm>
        </p:spPr>
        <p:txBody>
          <a:bodyPr>
            <a:normAutofit/>
          </a:bodyPr>
          <a:lstStyle/>
          <a:p>
            <a:r>
              <a:rPr lang="es-ES" sz="1600" dirty="0" smtClean="0">
                <a:solidFill>
                  <a:srgbClr val="002060"/>
                </a:solidFill>
                <a:latin typeface="Joan" panose="00000400000000000000" pitchFamily="2" charset="0"/>
              </a:rPr>
              <a:t>ISAAC G.G.</a:t>
            </a:r>
          </a:p>
          <a:p>
            <a:endParaRPr lang="es-ES" sz="1600" dirty="0">
              <a:solidFill>
                <a:srgbClr val="002060"/>
              </a:solidFill>
              <a:latin typeface="Joan" panose="00000400000000000000" pitchFamily="2" charset="0"/>
            </a:endParaRPr>
          </a:p>
        </p:txBody>
      </p:sp>
      <p:pic>
        <p:nvPicPr>
          <p:cNvPr id="4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661248"/>
            <a:ext cx="857250" cy="704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930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5508104" y="-23623"/>
            <a:ext cx="3523928" cy="86033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ABRIL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251125"/>
              </p:ext>
            </p:extLst>
          </p:nvPr>
        </p:nvGraphicFramePr>
        <p:xfrm>
          <a:off x="467544" y="260648"/>
          <a:ext cx="4686299" cy="25298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/>
                <a:gridCol w="2012523"/>
                <a:gridCol w="941883"/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                                           MES DE   ABRIL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Admisión de alumnos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</a:rPr>
                        <a:t>Listaxe</a:t>
                      </a:r>
                      <a:r>
                        <a:rPr lang="es-ES" sz="1000" dirty="0">
                          <a:effectLst/>
                        </a:rPr>
                        <a:t> </a:t>
                      </a:r>
                      <a:r>
                        <a:rPr lang="es-ES" sz="1000" dirty="0" err="1">
                          <a:effectLst/>
                        </a:rPr>
                        <a:t>prov.de</a:t>
                      </a:r>
                      <a:r>
                        <a:rPr lang="es-ES" sz="1000" dirty="0">
                          <a:effectLst/>
                        </a:rPr>
                        <a:t> admitidos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Antes do </a:t>
                      </a:r>
                      <a:r>
                        <a:rPr lang="es-ES" sz="1000" dirty="0" smtClean="0">
                          <a:effectLst/>
                        </a:rPr>
                        <a:t>25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Reclamación á </a:t>
                      </a:r>
                      <a:r>
                        <a:rPr lang="es-ES" sz="1000" dirty="0" err="1">
                          <a:effectLst/>
                        </a:rPr>
                        <a:t>listaxe</a:t>
                      </a:r>
                      <a:r>
                        <a:rPr lang="es-ES" sz="1000" dirty="0">
                          <a:effectLst/>
                        </a:rPr>
                        <a:t> provisional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5 días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Funcionarios prácticas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Envío informes e memoria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  <a:latin typeface="+mn-lt"/>
                          <a:ea typeface="+mn-ea"/>
                        </a:rPr>
                        <a:t>Ver</a:t>
                      </a:r>
                      <a:r>
                        <a:rPr lang="es-ES" sz="1000" baseline="0" dirty="0" smtClean="0">
                          <a:effectLst/>
                          <a:latin typeface="+mn-lt"/>
                          <a:ea typeface="+mn-ea"/>
                        </a:rPr>
                        <a:t> anual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Selección director/a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Expoñer proxectos de dirección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Taboleiro: candidatos e horario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Prazos na Orde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Reunión extr. Claustro e Consello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Envío repr. Comisión selección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Publicar taboleiro comisión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Matrícula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Anulación matrícula bacharelato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do 30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Calendario  fin curso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C00000"/>
                          </a:solidFill>
                          <a:effectLst/>
                        </a:rPr>
                        <a:t>Enviar resumo fin curso</a:t>
                      </a:r>
                      <a:endParaRPr lang="es-ES" sz="12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Ata o 30 de abril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003498"/>
              </p:ext>
            </p:extLst>
          </p:nvPr>
        </p:nvGraphicFramePr>
        <p:xfrm>
          <a:off x="4211960" y="3429000"/>
          <a:ext cx="4686299" cy="21945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/>
                <a:gridCol w="1731893"/>
                <a:gridCol w="1222513"/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                                                               </a:t>
                      </a:r>
                      <a:r>
                        <a:rPr lang="es-ES" sz="1000" dirty="0" smtClean="0">
                          <a:solidFill>
                            <a:srgbClr val="FF0000"/>
                          </a:solidFill>
                          <a:effectLst/>
                        </a:rPr>
                        <a:t>F. PROFESIONAL</a:t>
                      </a:r>
                      <a:endParaRPr lang="es-ES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ASUNTO 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effectLst/>
                        </a:rPr>
                        <a:t>Acceso por proba</a:t>
                      </a:r>
                      <a:endParaRPr lang="es-ES" sz="18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 smtClean="0">
                          <a:effectLst/>
                          <a:latin typeface="+mn-lt"/>
                          <a:ea typeface="Times New Roman"/>
                        </a:rPr>
                        <a:t>Exame</a:t>
                      </a:r>
                      <a:r>
                        <a:rPr lang="es-ES" sz="1000" baseline="0" dirty="0" smtClean="0">
                          <a:effectLst/>
                          <a:latin typeface="+mn-lt"/>
                          <a:ea typeface="Times New Roman"/>
                        </a:rPr>
                        <a:t>  C.S.</a:t>
                      </a:r>
                      <a:endParaRPr lang="es-ES" sz="1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  <a:latin typeface="+mn-lt"/>
                          <a:ea typeface="Times New Roman"/>
                        </a:rPr>
                        <a:t>20 </a:t>
                      </a:r>
                      <a:endParaRPr lang="es-ES" sz="1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</a:rPr>
                        <a:t>Comezo</a:t>
                      </a:r>
                      <a:r>
                        <a:rPr lang="es-ES" sz="1000" dirty="0">
                          <a:effectLst/>
                        </a:rPr>
                        <a:t> período </a:t>
                      </a:r>
                      <a:r>
                        <a:rPr lang="es-ES" sz="1000" dirty="0" err="1">
                          <a:effectLst/>
                        </a:rPr>
                        <a:t>ord</a:t>
                      </a:r>
                      <a:r>
                        <a:rPr lang="es-ES" sz="1000" dirty="0">
                          <a:effectLst/>
                        </a:rPr>
                        <a:t>/extraordinario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Comezo trimestre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Renuncia á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 meses antes avaliació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Acceso por proba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Realización probas C.S.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3 (Ver convocatoria anual)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Horarios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Novos horarios profesores (FCT)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Comezo 3º trimestre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Informe final curso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á Inspección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1 mes </a:t>
                      </a:r>
                      <a:r>
                        <a:rPr lang="es-ES" sz="1000" dirty="0" err="1">
                          <a:effectLst/>
                        </a:rPr>
                        <a:t>despois</a:t>
                      </a:r>
                      <a:r>
                        <a:rPr lang="es-ES" sz="1000" dirty="0">
                          <a:effectLst/>
                        </a:rPr>
                        <a:t> da FCT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69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5508104" y="-23623"/>
            <a:ext cx="3523928" cy="86033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MAIO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803224"/>
              </p:ext>
            </p:extLst>
          </p:nvPr>
        </p:nvGraphicFramePr>
        <p:xfrm>
          <a:off x="539552" y="692696"/>
          <a:ext cx="4686299" cy="35661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/>
                <a:gridCol w="1731893"/>
                <a:gridCol w="1222513"/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                                           </a:t>
                      </a:r>
                      <a:r>
                        <a:rPr lang="es-ES" sz="1000" dirty="0" smtClean="0">
                          <a:effectLst/>
                        </a:rPr>
                        <a:t>SECUNDARIA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Admisión de alumnos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Listaxe definitiva de admitidos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Antes do </a:t>
                      </a:r>
                      <a:r>
                        <a:rPr lang="es-ES" sz="1000" dirty="0" smtClean="0">
                          <a:effectLst/>
                        </a:rPr>
                        <a:t>15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873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Remitir á Delegación:</a:t>
                      </a:r>
                      <a:endParaRPr lang="es-ES" sz="120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64795" algn="l"/>
                        </a:tabLst>
                      </a:pPr>
                      <a:r>
                        <a:rPr lang="es-ES" sz="1000">
                          <a:effectLst/>
                        </a:rPr>
                        <a:t>Listaxe de admitidos</a:t>
                      </a:r>
                      <a:endParaRPr lang="es-ES" sz="120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64795" algn="l"/>
                        </a:tabLst>
                      </a:pPr>
                      <a:r>
                        <a:rPr lang="es-ES" sz="1000">
                          <a:effectLst/>
                        </a:rPr>
                        <a:t>Vacantes</a:t>
                      </a:r>
                      <a:endParaRPr lang="es-ES" sz="120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64795" algn="l"/>
                        </a:tabLst>
                      </a:pPr>
                      <a:r>
                        <a:rPr lang="es-ES" sz="1000">
                          <a:effectLst/>
                        </a:rPr>
                        <a:t>Solicitudes non admitidos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No prazo de 48 horas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Libros de texto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</a:rPr>
                        <a:t>Solicitude</a:t>
                      </a:r>
                      <a:r>
                        <a:rPr lang="es-ES" sz="1000" dirty="0">
                          <a:effectLst/>
                        </a:rPr>
                        <a:t> </a:t>
                      </a:r>
                      <a:r>
                        <a:rPr lang="es-ES" sz="1000" dirty="0" smtClean="0">
                          <a:effectLst/>
                        </a:rPr>
                        <a:t>cambio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Antes do 15 de </a:t>
                      </a:r>
                      <a:r>
                        <a:rPr lang="es-ES" sz="1000" dirty="0" err="1">
                          <a:effectLst/>
                        </a:rPr>
                        <a:t>maio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Elección </a:t>
                      </a:r>
                      <a:r>
                        <a:rPr lang="es-ES" sz="1000" dirty="0" err="1">
                          <a:effectLst/>
                        </a:rPr>
                        <a:t>materiais</a:t>
                      </a:r>
                      <a:r>
                        <a:rPr lang="es-ES" sz="1000" dirty="0">
                          <a:effectLst/>
                        </a:rPr>
                        <a:t> curriculares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Comedor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Instrucións curso seguinte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Calendario final curso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Publicar resolución Inspección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15 maio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Organización curso seguinte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Enquisa alumnado preferencias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á Inspección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Avaliación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Avaliación pendentes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Avaliación final 2º Bacharelato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Reclamacións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</a:rPr>
                        <a:t> </a:t>
                      </a:r>
                      <a:r>
                        <a:rPr lang="es-ES" sz="1000" dirty="0">
                          <a:effectLst/>
                        </a:rPr>
                        <a:t>(Ver anualmente)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ABAU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Calendario e elaboración datos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Calendario </a:t>
                      </a:r>
                      <a:r>
                        <a:rPr lang="es-ES" sz="1000" dirty="0" smtClean="0">
                          <a:effectLst/>
                        </a:rPr>
                        <a:t>CIUGA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  <a:latin typeface="Times New Roman"/>
                          <a:ea typeface="Times New Roman"/>
                        </a:rPr>
                        <a:t>22 data final </a:t>
                      </a:r>
                      <a:r>
                        <a:rPr lang="es-ES" sz="1000" dirty="0" err="1" smtClean="0">
                          <a:effectLst/>
                          <a:latin typeface="Times New Roman"/>
                          <a:ea typeface="Times New Roman"/>
                        </a:rPr>
                        <a:t>Avalia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effectLst/>
                          <a:latin typeface="Times New Roman"/>
                          <a:ea typeface="Times New Roman"/>
                        </a:rPr>
                        <a:t>Matrícula</a:t>
                      </a:r>
                      <a:r>
                        <a:rPr lang="es-ES" sz="1200" baseline="0" dirty="0" smtClean="0">
                          <a:effectLst/>
                          <a:latin typeface="Times New Roman"/>
                          <a:ea typeface="Times New Roman"/>
                        </a:rPr>
                        <a:t> Ordinaria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effectLst/>
                          <a:latin typeface="Times New Roman"/>
                          <a:ea typeface="Times New Roman"/>
                        </a:rPr>
                        <a:t>30-31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95559"/>
              </p:ext>
            </p:extLst>
          </p:nvPr>
        </p:nvGraphicFramePr>
        <p:xfrm>
          <a:off x="3347864" y="4581128"/>
          <a:ext cx="4686299" cy="9448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/>
                <a:gridCol w="1731893"/>
                <a:gridCol w="1222513"/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                                                               </a:t>
                      </a:r>
                      <a:r>
                        <a:rPr lang="es-ES" sz="1000" dirty="0" smtClean="0">
                          <a:solidFill>
                            <a:srgbClr val="FF0000"/>
                          </a:solidFill>
                          <a:effectLst/>
                        </a:rPr>
                        <a:t>F.PROFESIONAL</a:t>
                      </a:r>
                      <a:endParaRPr lang="es-ES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ASUNTO 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 smtClean="0">
                          <a:effectLst/>
                        </a:rPr>
                        <a:t>Acceso por proba</a:t>
                      </a:r>
                      <a:endParaRPr lang="es-ES" sz="10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 smtClean="0">
                          <a:effectLst/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Exame</a:t>
                      </a:r>
                      <a:r>
                        <a:rPr lang="es-ES" sz="1000" dirty="0" smtClean="0">
                          <a:effectLst/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 C.M.</a:t>
                      </a:r>
                      <a:endParaRPr lang="es-ES" sz="10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</a:rPr>
                        <a:t>Axudas</a:t>
                      </a:r>
                      <a:r>
                        <a:rPr lang="es-ES" sz="1000" dirty="0">
                          <a:effectLst/>
                        </a:rPr>
                        <a:t> económicas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Convocatoria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31 días </a:t>
                      </a:r>
                      <a:r>
                        <a:rPr lang="es-ES" sz="1000" dirty="0" err="1">
                          <a:effectLst/>
                        </a:rPr>
                        <a:t>naturai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FCT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Solicitude axudas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31 días naturais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Premios extraordinarios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Premios nacionais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Ata fin de mes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316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5508104" y="-23623"/>
            <a:ext cx="3523928" cy="8603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XUÑO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121122"/>
              </p:ext>
            </p:extLst>
          </p:nvPr>
        </p:nvGraphicFramePr>
        <p:xfrm>
          <a:off x="251520" y="406545"/>
          <a:ext cx="3953787" cy="456312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61182"/>
                <a:gridCol w="1461182"/>
                <a:gridCol w="1031423"/>
              </a:tblGrid>
              <a:tr h="128578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                                                               </a:t>
                      </a:r>
                      <a:r>
                        <a:rPr lang="es-ES" sz="1100" dirty="0" smtClean="0">
                          <a:effectLst/>
                        </a:rPr>
                        <a:t>SECUNDARIA</a:t>
                      </a:r>
                      <a:endParaRPr lang="es-E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285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TEMA XERAL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                    ASUNTO 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      Data límite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1285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ABAU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Calendario e elaboración datos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Calendario CIUGA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1285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900" dirty="0" smtClean="0">
                          <a:effectLst/>
                          <a:latin typeface="Times New Roman"/>
                          <a:ea typeface="Times New Roman"/>
                        </a:rPr>
                        <a:t>Probas ABAU</a:t>
                      </a:r>
                      <a:endParaRPr lang="es-E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  <a:latin typeface="Times New Roman"/>
                          <a:ea typeface="Times New Roman"/>
                        </a:rPr>
                        <a:t>7-8-9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2571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Admisión de alumnos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Matrícula  ESO/BACHARELATO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Do 25 xuño- 10 xullo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1285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Libros de texto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Publicar lista no </a:t>
                      </a:r>
                      <a:r>
                        <a:rPr lang="es-ES" sz="800" dirty="0" err="1">
                          <a:effectLst/>
                        </a:rPr>
                        <a:t>taboleiro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Antes do 15 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1285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Envío copia á Inspección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Antes do 20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2571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Comedor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Remitir balance trimestral e anual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Ata fin de mes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2571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Convivencia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Reunión trim. Observatorios conv.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Antes fin trimestre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257157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Memoria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Emisión do informe do Claustro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Ultimo claustro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25715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Estudio e informe do C. Escolar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Antes de fin de mes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1285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Enviar copia a Inspección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Antes do 10 de xullo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128578"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Avaliación ESO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Sesións de  avaliación ESO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 partir do 24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1285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Actas das reunións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 partir do 24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1285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Información ás familias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Antes vacacións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1285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Atender reclamacións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1 día lectivo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1285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Cubrir documentos oficiais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Ata fin de mes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257157"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Avaliación Bacharelato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Sesións de  avaliación 1º BACH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 partir do 24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1285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Actas das reunións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 partir do 24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1285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Información ás familias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Antes vacacións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1285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Atender reclamacións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1 día lectivo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1285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Cubrir documentos oficiais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Ata fin de mes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2571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ABAU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Matrícula nos LERD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smtClean="0">
                          <a:effectLst/>
                        </a:rPr>
                        <a:t>(Ver </a:t>
                      </a:r>
                      <a:r>
                        <a:rPr lang="es-ES" sz="800" dirty="0">
                          <a:effectLst/>
                        </a:rPr>
                        <a:t>anualmente)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1285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Graduado ESO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Probas libres Graduado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17 (Ver anualmente)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1285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Calendario setembro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Probas extraordinarias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Ata fin de mes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1285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Cadros de persoal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Par o próximo curso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Ata fin de mes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128578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Horario xeral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Proposta para o próximo curso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Antes do 10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  <a:tr h="1285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Comunicar á Inspección</a:t>
                      </a:r>
                      <a:endParaRPr lang="es-E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Antes do 10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860" marR="57860" marT="0" marB="0"/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802748"/>
              </p:ext>
            </p:extLst>
          </p:nvPr>
        </p:nvGraphicFramePr>
        <p:xfrm>
          <a:off x="4457701" y="3933056"/>
          <a:ext cx="4686299" cy="24384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50734"/>
                <a:gridCol w="1800200"/>
                <a:gridCol w="1435365"/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                                           MES DE   XUÑO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Acceso por proba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Realización das probas CM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3 (Ver conv. Anual)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Gastos funcionamento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Pago gastos titores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Ata fin de mes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3ª Avaliación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Ciclos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Ata fin de mes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371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Admisión e matrícula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Presentación solicitudes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</a:rPr>
                        <a:t>26 </a:t>
                      </a:r>
                      <a:r>
                        <a:rPr lang="es-ES" sz="1000" dirty="0" err="1">
                          <a:effectLst/>
                        </a:rPr>
                        <a:t>xuño</a:t>
                      </a:r>
                      <a:r>
                        <a:rPr lang="es-ES" sz="1000" dirty="0">
                          <a:effectLst/>
                        </a:rPr>
                        <a:t> – </a:t>
                      </a:r>
                      <a:r>
                        <a:rPr lang="es-ES" sz="1000" dirty="0" smtClean="0">
                          <a:effectLst/>
                        </a:rPr>
                        <a:t>4 </a:t>
                      </a:r>
                      <a:r>
                        <a:rPr lang="es-ES" sz="1000" dirty="0" err="1">
                          <a:effectLst/>
                        </a:rPr>
                        <a:t>xullo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Adxudicación e matrícula ciclos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17 xuño- 31 xullo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Convocatoria extraord.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Solicitude matrícula excepcional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17 xuño ao 30 setembro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Prazo extraordinario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13 out.- 14 novembro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FPB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Convocatoria ext. módulos pend.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Do 17 xuño ao 2 Xullo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convenios á inspección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Dez días antes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Comezo período ord/extraordinario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Solicitude exención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20 días antes inicio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Pago gastos titores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Ata fin de mes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547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5508104" y="-23623"/>
            <a:ext cx="3523928" cy="8603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XULLO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541578"/>
              </p:ext>
            </p:extLst>
          </p:nvPr>
        </p:nvGraphicFramePr>
        <p:xfrm>
          <a:off x="611560" y="1700808"/>
          <a:ext cx="4686300" cy="12192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71600"/>
                <a:gridCol w="1943100"/>
                <a:gridCol w="1371600"/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                                           MES DE   XULLO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TEMA XERAL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Admisión de alumnos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Matrícula  ESO/BACHARELATO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Do 25 xuño- 10 xullo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Selección director/a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Proposta de cargos directivos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Memoria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copia a Inspección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do 10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Avaliación ESO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copia actas á Inspección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do 15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Avaliación Bacharel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copia actas á Inspección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do 15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647369"/>
              </p:ext>
            </p:extLst>
          </p:nvPr>
        </p:nvGraphicFramePr>
        <p:xfrm>
          <a:off x="3923928" y="3861048"/>
          <a:ext cx="4686299" cy="21336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/>
                <a:gridCol w="1731893"/>
                <a:gridCol w="1222513"/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                                           MES DE   XULLO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Admisión e matrícula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Presentación solicitudes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17 xuño – 2 xullo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Adxudicación e matrícula ciclos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17 xuño- 31 xullo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1ª Relación de admitidos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21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Matrícula ciclos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21- 24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2ª Relación de admitidos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29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Matrícula ciclos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29- 31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Liberación de prazas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Ata 31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Informe final curso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á Inspección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 mes despois da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Convocatoria extraord.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Solicitude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17 </a:t>
                      </a:r>
                      <a:r>
                        <a:rPr lang="es-ES" sz="1000" dirty="0" err="1">
                          <a:effectLst/>
                        </a:rPr>
                        <a:t>xuño</a:t>
                      </a:r>
                      <a:r>
                        <a:rPr lang="es-ES" sz="1000" dirty="0">
                          <a:effectLst/>
                        </a:rPr>
                        <a:t> </a:t>
                      </a:r>
                      <a:r>
                        <a:rPr lang="es-ES" sz="1000" dirty="0" err="1">
                          <a:effectLst/>
                        </a:rPr>
                        <a:t>ao</a:t>
                      </a:r>
                      <a:r>
                        <a:rPr lang="es-ES" sz="1000" dirty="0">
                          <a:effectLst/>
                        </a:rPr>
                        <a:t> 30 </a:t>
                      </a:r>
                      <a:r>
                        <a:rPr lang="es-ES" sz="1000" dirty="0" err="1">
                          <a:effectLst/>
                        </a:rPr>
                        <a:t>setembro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111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5508104" y="-23623"/>
            <a:ext cx="3523928" cy="860336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AGOSTO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2267744" y="2636912"/>
            <a:ext cx="50023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>
                <a:latin typeface="Cooper Black" panose="0208090404030B020404" pitchFamily="18" charset="0"/>
              </a:rPr>
              <a:t>APERTURA  P.I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5746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5859833"/>
              </p:ext>
            </p:extLst>
          </p:nvPr>
        </p:nvGraphicFramePr>
        <p:xfrm>
          <a:off x="1979712" y="637594"/>
          <a:ext cx="3383280" cy="14020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383280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TAREFA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Expoñer no taboleiro as faltas do profesorado    (1º tres días)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Parte de faltas do profesorado                              (Antes día 5)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Parte de faltas do persoal non docente e laboral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Reunión de coordinación: Equipos ciclo, CCP, ENL, etc.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Actualizar libros e rexistros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755576" y="356265"/>
            <a:ext cx="424847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gl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TAREFAS </a:t>
            </a:r>
            <a:r>
              <a:rPr kumimoji="0" lang="gl-ES" altLang="es-ES" sz="1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MENSUAIS</a:t>
            </a:r>
            <a:r>
              <a:rPr kumimoji="0" lang="gl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DIRECTORES/AS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2276872"/>
            <a:ext cx="38947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TAREFAS </a:t>
            </a:r>
            <a:r>
              <a:rPr lang="es-ES" b="1" dirty="0"/>
              <a:t>TRIMESTRAIS</a:t>
            </a:r>
            <a:r>
              <a:rPr lang="es-ES" dirty="0"/>
              <a:t>  DIRECTORES/AS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392026"/>
              </p:ext>
            </p:extLst>
          </p:nvPr>
        </p:nvGraphicFramePr>
        <p:xfrm>
          <a:off x="1962398" y="2780928"/>
          <a:ext cx="3383280" cy="13716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383280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TAREFA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Reunión trimestral Observatorio de Convivencia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Balance trimestral de comedor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Claustro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Consello Escolar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Reunión de avaliación e documentos oficiais aval.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Reunión equipo actividades complementarias e extraescolares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0" name="9 Rectángulo"/>
          <p:cNvSpPr/>
          <p:nvPr/>
        </p:nvSpPr>
        <p:spPr>
          <a:xfrm>
            <a:off x="683568" y="4293096"/>
            <a:ext cx="38222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TAREFAS </a:t>
            </a:r>
            <a:r>
              <a:rPr lang="es-ES" b="1" dirty="0"/>
              <a:t>OCASIONAIS</a:t>
            </a:r>
            <a:r>
              <a:rPr lang="es-ES" dirty="0"/>
              <a:t>  DIRECTORES/AS</a:t>
            </a: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489239"/>
              </p:ext>
            </p:extLst>
          </p:nvPr>
        </p:nvGraphicFramePr>
        <p:xfrm>
          <a:off x="1761103" y="4797152"/>
          <a:ext cx="3383280" cy="16764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383280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TAREFA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Faltas non xustificadas                            (7 días)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Folgas: enviar relación. Trámite de audiencia e remisión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Absentismo escolar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Modificación calendario escolar  (15 días de antelación)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Solicitude uso instalacións (15 días de antelación)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Solicitude de licencias e permisos ao Xefe territorial (10 días)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Solicitude act. Comp/extraescolares non previstas na PXA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Envío de circulares ás familias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Convocar claustro  por petición 1/3 </a:t>
                      </a:r>
                      <a:r>
                        <a:rPr lang="es-ES" sz="1000" dirty="0" err="1">
                          <a:effectLst/>
                        </a:rPr>
                        <a:t>membros</a:t>
                      </a:r>
                      <a:r>
                        <a:rPr lang="es-ES" sz="1000" dirty="0">
                          <a:effectLst/>
                        </a:rPr>
                        <a:t>   (20 días- 1 mes)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624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52053" y="0"/>
            <a:ext cx="3552395" cy="36004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00B0F0"/>
                </a:solidFill>
              </a:rPr>
              <a:t>SETEMBRO</a:t>
            </a:r>
            <a:endParaRPr lang="es-ES" dirty="0">
              <a:solidFill>
                <a:srgbClr val="00B0F0"/>
              </a:solidFill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060210"/>
              </p:ext>
            </p:extLst>
          </p:nvPr>
        </p:nvGraphicFramePr>
        <p:xfrm>
          <a:off x="347532" y="404664"/>
          <a:ext cx="8352928" cy="623025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280252"/>
                <a:gridCol w="3659438"/>
                <a:gridCol w="1887129"/>
                <a:gridCol w="526109"/>
              </a:tblGrid>
              <a:tr h="11430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8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SECUNDARIA</a:t>
                      </a:r>
                      <a:endParaRPr lang="es-ES" sz="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14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     TEMA XERAL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                    ASUNTO 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      Data límite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14300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           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err="1">
                          <a:effectLst/>
                        </a:rPr>
                        <a:t>Avaliación</a:t>
                      </a:r>
                      <a:r>
                        <a:rPr lang="es-ES" sz="800" dirty="0">
                          <a:effectLst/>
                        </a:rPr>
                        <a:t> ESO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Probas extraordinarias 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Do 1 ao  4 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Sesións de avaliación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Antes do 5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Envío copia Actas á Inspección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Durante o mes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err="1">
                          <a:effectLst/>
                        </a:rPr>
                        <a:t>Grella</a:t>
                      </a:r>
                      <a:r>
                        <a:rPr lang="es-ES" sz="800" dirty="0">
                          <a:effectLst/>
                        </a:rPr>
                        <a:t>- resumo </a:t>
                      </a:r>
                      <a:r>
                        <a:rPr lang="es-ES" sz="800" dirty="0" err="1">
                          <a:effectLst/>
                        </a:rPr>
                        <a:t>avaliación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Durante o mes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14300"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Avaliación Bacharel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Probas extraordinarias 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Do 1 ao  4 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err="1">
                          <a:effectLst/>
                        </a:rPr>
                        <a:t>Sesións</a:t>
                      </a:r>
                      <a:r>
                        <a:rPr lang="es-ES" sz="800" dirty="0">
                          <a:effectLst/>
                        </a:rPr>
                        <a:t> de </a:t>
                      </a:r>
                      <a:r>
                        <a:rPr lang="es-ES" sz="800" dirty="0" err="1">
                          <a:effectLst/>
                        </a:rPr>
                        <a:t>avaliación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Antes do 5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8061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err="1">
                          <a:effectLst/>
                        </a:rPr>
                        <a:t>Reclamacións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smtClean="0">
                          <a:solidFill>
                            <a:srgbClr val="FF0000"/>
                          </a:solidFill>
                          <a:effectLst/>
                        </a:rPr>
                        <a:t>(Ver </a:t>
                      </a:r>
                      <a:r>
                        <a:rPr lang="es-ES" sz="800" dirty="0">
                          <a:solidFill>
                            <a:srgbClr val="FF0000"/>
                          </a:solidFill>
                          <a:effectLst/>
                        </a:rPr>
                        <a:t>anualmente)</a:t>
                      </a:r>
                      <a:endParaRPr lang="es-ES" sz="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Envío copia Actas á Inspección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Durante o mes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err="1">
                          <a:effectLst/>
                        </a:rPr>
                        <a:t>Grella</a:t>
                      </a:r>
                      <a:r>
                        <a:rPr lang="es-ES" sz="800" dirty="0">
                          <a:effectLst/>
                        </a:rPr>
                        <a:t>- resumo </a:t>
                      </a:r>
                      <a:r>
                        <a:rPr lang="es-ES" sz="800" dirty="0" err="1">
                          <a:effectLst/>
                        </a:rPr>
                        <a:t>avaliación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Durante o mes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806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ABAU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Matrícula nos LERD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smtClean="0">
                          <a:solidFill>
                            <a:srgbClr val="FF0000"/>
                          </a:solidFill>
                          <a:effectLst/>
                        </a:rPr>
                        <a:t>6  </a:t>
                      </a:r>
                      <a:r>
                        <a:rPr lang="es-ES" sz="800" dirty="0">
                          <a:solidFill>
                            <a:srgbClr val="FF0000"/>
                          </a:solidFill>
                          <a:effectLst/>
                        </a:rPr>
                        <a:t>(Ver anualmente)</a:t>
                      </a:r>
                      <a:endParaRPr lang="es-ES" sz="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80611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Admisión de alumnos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Matrícula extraordinaria ESO/BAC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BD0383"/>
                          </a:solidFill>
                          <a:effectLst/>
                        </a:rPr>
                        <a:t>1-10</a:t>
                      </a:r>
                      <a:endParaRPr lang="es-ES" sz="800">
                        <a:solidFill>
                          <a:srgbClr val="BD0383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err="1">
                          <a:effectLst/>
                        </a:rPr>
                        <a:t>Solicitude</a:t>
                      </a:r>
                      <a:r>
                        <a:rPr lang="es-ES" sz="800" dirty="0">
                          <a:effectLst/>
                        </a:rPr>
                        <a:t> </a:t>
                      </a:r>
                      <a:r>
                        <a:rPr lang="es-ES" sz="800" dirty="0" err="1">
                          <a:effectLst/>
                        </a:rPr>
                        <a:t>inscrición</a:t>
                      </a:r>
                      <a:r>
                        <a:rPr lang="es-ES" sz="800" dirty="0">
                          <a:effectLst/>
                        </a:rPr>
                        <a:t> </a:t>
                      </a:r>
                      <a:r>
                        <a:rPr lang="es-ES" sz="800" baseline="0" dirty="0" smtClean="0">
                          <a:effectLst/>
                        </a:rPr>
                        <a:t> FP BÁSICA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smtClean="0">
                          <a:solidFill>
                            <a:srgbClr val="BD0383"/>
                          </a:solidFill>
                          <a:effectLst/>
                          <a:latin typeface="+mn-lt"/>
                          <a:ea typeface="+mn-ea"/>
                        </a:rPr>
                        <a:t>Ata</a:t>
                      </a:r>
                      <a:r>
                        <a:rPr lang="es-ES" sz="800" baseline="0" dirty="0" smtClean="0">
                          <a:solidFill>
                            <a:srgbClr val="BD0383"/>
                          </a:solidFill>
                          <a:effectLst/>
                          <a:latin typeface="+mn-lt"/>
                          <a:ea typeface="+mn-ea"/>
                        </a:rPr>
                        <a:t> o 12</a:t>
                      </a:r>
                      <a:endParaRPr lang="es-ES" sz="800" dirty="0">
                        <a:solidFill>
                          <a:srgbClr val="BD0383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Matrícula </a:t>
                      </a:r>
                      <a:r>
                        <a:rPr lang="es-ES" sz="800" baseline="0" dirty="0" smtClean="0">
                          <a:effectLst/>
                        </a:rPr>
                        <a:t>FP BÁSICA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smtClean="0">
                          <a:solidFill>
                            <a:srgbClr val="BD0383"/>
                          </a:solidFill>
                          <a:effectLst/>
                        </a:rPr>
                        <a:t>13-20</a:t>
                      </a:r>
                      <a:endParaRPr lang="es-ES" sz="800" dirty="0">
                        <a:solidFill>
                          <a:srgbClr val="BD0383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14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Seguro Escolar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Seguro Escolar (Modelo TA.1)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Ao matricularse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806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Cobrar e ingresar </a:t>
                      </a:r>
                      <a:r>
                        <a:rPr lang="es-ES" sz="800" dirty="0" err="1">
                          <a:effectLst/>
                        </a:rPr>
                        <a:t>Tesourería</a:t>
                      </a:r>
                      <a:r>
                        <a:rPr lang="es-ES" sz="800" dirty="0">
                          <a:effectLst/>
                        </a:rPr>
                        <a:t> X.SS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Recibido o NUSS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228600"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Horarios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Convocar Claustro para fixar criterios elaboración horarios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1ª </a:t>
                      </a:r>
                      <a:r>
                        <a:rPr lang="es-ES" sz="800" dirty="0" err="1">
                          <a:effectLst/>
                        </a:rPr>
                        <a:t>sem</a:t>
                      </a:r>
                      <a:r>
                        <a:rPr lang="es-ES" sz="800" dirty="0">
                          <a:effectLst/>
                        </a:rPr>
                        <a:t>./48h.matrí.ext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36641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Reunión extraordinaria </a:t>
                      </a:r>
                      <a:r>
                        <a:rPr lang="es-ES" sz="800" dirty="0" err="1">
                          <a:effectLst/>
                        </a:rPr>
                        <a:t>Dpts</a:t>
                      </a:r>
                      <a:r>
                        <a:rPr lang="es-ES" sz="800" dirty="0">
                          <a:effectLst/>
                        </a:rPr>
                        <a:t>. Para: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- Distribución da áreas, materias ,     cursos e </a:t>
                      </a:r>
                      <a:r>
                        <a:rPr lang="es-ES" sz="800" dirty="0" err="1">
                          <a:effectLst/>
                        </a:rPr>
                        <a:t>quendas</a:t>
                      </a:r>
                      <a:endParaRPr lang="es-ES" sz="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- Levantar acta e enviar </a:t>
                      </a:r>
                      <a:r>
                        <a:rPr lang="es-ES" sz="800" dirty="0" err="1">
                          <a:effectLst/>
                        </a:rPr>
                        <a:t>ao</a:t>
                      </a:r>
                      <a:r>
                        <a:rPr lang="es-ES" sz="800" dirty="0">
                          <a:effectLst/>
                        </a:rPr>
                        <a:t> X. </a:t>
                      </a:r>
                      <a:r>
                        <a:rPr lang="es-ES" sz="800" dirty="0" err="1">
                          <a:effectLst/>
                        </a:rPr>
                        <a:t>Est</a:t>
                      </a:r>
                      <a:r>
                        <a:rPr lang="es-ES" sz="800" dirty="0">
                          <a:effectLst/>
                        </a:rPr>
                        <a:t>.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Inmediatamente </a:t>
                      </a:r>
                      <a:r>
                        <a:rPr lang="es-ES" sz="800" dirty="0" err="1">
                          <a:effectLst/>
                        </a:rPr>
                        <a:t>despois</a:t>
                      </a:r>
                      <a:r>
                        <a:rPr lang="es-ES" sz="800" dirty="0">
                          <a:effectLst/>
                        </a:rPr>
                        <a:t> do claustro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8061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Elaboración horarios  (X.E/CCP)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Antes </a:t>
                      </a:r>
                      <a:r>
                        <a:rPr lang="es-ES" sz="800" dirty="0" err="1">
                          <a:effectLst/>
                        </a:rPr>
                        <a:t>comezo</a:t>
                      </a:r>
                      <a:r>
                        <a:rPr lang="es-ES" sz="800" dirty="0">
                          <a:effectLst/>
                        </a:rPr>
                        <a:t> clases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8061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Aprobación provisional- Director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Antes </a:t>
                      </a:r>
                      <a:r>
                        <a:rPr lang="es-ES" sz="800" dirty="0" err="1">
                          <a:effectLst/>
                        </a:rPr>
                        <a:t>comezo</a:t>
                      </a:r>
                      <a:r>
                        <a:rPr lang="es-ES" sz="800" dirty="0">
                          <a:effectLst/>
                        </a:rPr>
                        <a:t> clases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8061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Aprobación definitiva Inspección 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20 días desde </a:t>
                      </a:r>
                      <a:r>
                        <a:rPr lang="es-ES" sz="800" dirty="0" err="1">
                          <a:effectLst/>
                        </a:rPr>
                        <a:t>recepc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8061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Exposición no taboleiro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Antes </a:t>
                      </a:r>
                      <a:r>
                        <a:rPr lang="es-ES" sz="800" dirty="0" err="1">
                          <a:effectLst/>
                        </a:rPr>
                        <a:t>comezo</a:t>
                      </a:r>
                      <a:r>
                        <a:rPr lang="es-ES" sz="800" dirty="0">
                          <a:effectLst/>
                        </a:rPr>
                        <a:t> clase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90305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Programacións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Elaborar programacións didácticas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Antes </a:t>
                      </a:r>
                      <a:r>
                        <a:rPr lang="es-ES" sz="800" dirty="0" err="1">
                          <a:effectLst/>
                        </a:rPr>
                        <a:t>comezo</a:t>
                      </a:r>
                      <a:r>
                        <a:rPr lang="es-ES" sz="800" dirty="0">
                          <a:effectLst/>
                        </a:rPr>
                        <a:t> clases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9030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Dar a coñecer programación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err="1">
                          <a:effectLst/>
                        </a:rPr>
                        <a:t>Comezo</a:t>
                      </a:r>
                      <a:r>
                        <a:rPr lang="es-ES" sz="800" dirty="0">
                          <a:effectLst/>
                        </a:rPr>
                        <a:t> do curso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8061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Publicar criterios </a:t>
                      </a:r>
                      <a:r>
                        <a:rPr lang="es-ES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aval/promoción</a:t>
                      </a:r>
                      <a:endParaRPr lang="es-ES" sz="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err="1">
                          <a:effectLst/>
                        </a:rPr>
                        <a:t>Comezo</a:t>
                      </a:r>
                      <a:r>
                        <a:rPr lang="es-ES" sz="800" dirty="0">
                          <a:effectLst/>
                        </a:rPr>
                        <a:t> do curso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806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smtClean="0">
                          <a:effectLst/>
                          <a:latin typeface="Times New Roman"/>
                          <a:ea typeface="Times New Roman"/>
                        </a:rPr>
                        <a:t>Inicio</a:t>
                      </a:r>
                      <a:r>
                        <a:rPr lang="es-ES" sz="800" baseline="0" dirty="0" smtClean="0">
                          <a:effectLst/>
                          <a:latin typeface="Times New Roman"/>
                          <a:ea typeface="Times New Roman"/>
                        </a:rPr>
                        <a:t> Curos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Inicio</a:t>
                      </a:r>
                      <a:r>
                        <a:rPr lang="es-ES" sz="8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actividades lectivas </a:t>
                      </a:r>
                      <a:r>
                        <a:rPr lang="es-ES" sz="800" baseline="0" dirty="0" err="1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alumn@s</a:t>
                      </a:r>
                      <a:endParaRPr lang="es-ES" sz="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Dia</a:t>
                      </a:r>
                      <a:r>
                        <a:rPr lang="es-ES" sz="8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15 (calendario</a:t>
                      </a:r>
                      <a:r>
                        <a:rPr lang="es-ES" sz="800" baseline="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escolar)</a:t>
                      </a:r>
                      <a:endParaRPr lang="es-ES" sz="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14300">
                <a:tc rowSpan="9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     Cap. I  PXA.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Elaboración polo E. Directivo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Informada polo Claustro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8061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Aprobada C. Escolar (resp.asp.doc)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Remitir á Inspección 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Datas </a:t>
                      </a:r>
                      <a:r>
                        <a:rPr lang="es-ES" sz="800" dirty="0" err="1">
                          <a:effectLst/>
                        </a:rPr>
                        <a:t>seguintes</a:t>
                      </a:r>
                      <a:r>
                        <a:rPr lang="es-ES" sz="800" dirty="0">
                          <a:effectLst/>
                        </a:rPr>
                        <a:t>: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INCLÚE: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Plan anual (nº1)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Antes  do 30 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Horario xeral do centro (nº 2)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Antes  do 30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Organización comedor (nº 3)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Antes  do 30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143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Organización transporte (nº 3)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Antes  do 30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806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806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Alumnado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Elección Delegado/Subdelegado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Durante o 1º mes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806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Cambio </a:t>
                      </a:r>
                      <a:r>
                        <a:rPr lang="es-ES" sz="800" dirty="0" err="1">
                          <a:effectLst/>
                        </a:rPr>
                        <a:t>modalidade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Solicitude cambio</a:t>
                      </a:r>
                      <a:endParaRPr lang="es-E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Antes </a:t>
                      </a:r>
                      <a:r>
                        <a:rPr lang="es-ES" sz="800" dirty="0" err="1">
                          <a:effectLst/>
                        </a:rPr>
                        <a:t>comezo</a:t>
                      </a:r>
                      <a:r>
                        <a:rPr lang="es-ES" sz="800" dirty="0">
                          <a:effectLst/>
                        </a:rPr>
                        <a:t> clases</a:t>
                      </a:r>
                      <a:endParaRPr lang="es-E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 </a:t>
                      </a:r>
                      <a:endParaRPr lang="es-ES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  <a:tr h="114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Seccións bilingües</a:t>
                      </a:r>
                      <a:endParaRPr lang="es-ES" sz="8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Informe situación das sección</a:t>
                      </a:r>
                      <a:endParaRPr lang="es-ES" sz="8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Antes do 30</a:t>
                      </a:r>
                      <a:endParaRPr lang="es-ES" sz="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9352" marR="593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 </a:t>
                      </a:r>
                      <a:endParaRPr lang="es-ES" sz="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352" marR="5935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165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1013345"/>
              </p:ext>
            </p:extLst>
          </p:nvPr>
        </p:nvGraphicFramePr>
        <p:xfrm>
          <a:off x="1619672" y="476672"/>
          <a:ext cx="6336704" cy="550814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238242"/>
                <a:gridCol w="2586294"/>
                <a:gridCol w="1512168"/>
              </a:tblGrid>
              <a:tr h="166955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</a:t>
                      </a:r>
                      <a:r>
                        <a:rPr lang="es-ES" sz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F. PROFESIONAL</a:t>
                      </a:r>
                      <a:endParaRPr lang="es-ES" sz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491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TEMA XERAL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ASUNTO 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Data límite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</a:tr>
              <a:tr h="166955">
                <a:tc rowSpan="1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Admisión alumnado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Presentación solicitudes </a:t>
                      </a: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FPB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1-12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</a:tr>
              <a:tr h="16695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Publicación listado admitidos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</a:tr>
              <a:tr h="16695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Matrícula </a:t>
                      </a: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FPB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13-20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</a:tr>
              <a:tr h="751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</a:tr>
              <a:tr h="751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1ª </a:t>
                      </a:r>
                      <a:r>
                        <a:rPr lang="es-ES" sz="1000" dirty="0" err="1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adxudicac</a:t>
                      </a: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.</a:t>
                      </a:r>
                      <a:r>
                        <a:rPr lang="es-ES" sz="10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Extra C.M e C.S 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</a:tr>
              <a:tr h="751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Matriculación 1ª </a:t>
                      </a:r>
                      <a:r>
                        <a:rPr lang="es-ES" sz="1000" dirty="0" err="1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Adxudic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 a 7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</a:tr>
              <a:tr h="11686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Presentación solicitudes </a:t>
                      </a:r>
                      <a:r>
                        <a:rPr lang="es-ES" sz="10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C.M e C.S </a:t>
                      </a:r>
                      <a:endParaRPr lang="es-ES" sz="10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1-8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</a:tr>
              <a:tr h="11367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Listaxe</a:t>
                      </a: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prov.</a:t>
                      </a:r>
                      <a:r>
                        <a:rPr lang="es-ES" sz="10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Solicitudes C.M e C.S 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13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</a:tr>
              <a:tr h="751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 err="1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Reclamacións</a:t>
                      </a:r>
                      <a:endParaRPr lang="es-ES" sz="10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13-15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</a:tr>
              <a:tr h="751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 err="1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Listaxe</a:t>
                      </a: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definitiva</a:t>
                      </a:r>
                      <a:r>
                        <a:rPr lang="es-ES" sz="10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de  solicitudes C.M e C.S </a:t>
                      </a:r>
                      <a:endParaRPr lang="es-ES" sz="10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20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</a:tr>
              <a:tr h="751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2ª </a:t>
                      </a:r>
                      <a:r>
                        <a:rPr lang="es-ES" sz="1000" dirty="0" err="1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adxudicac</a:t>
                      </a: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.</a:t>
                      </a:r>
                      <a:r>
                        <a:rPr lang="es-ES" sz="10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Extra C.M e C.S </a:t>
                      </a:r>
                      <a:endParaRPr lang="es-ES" sz="10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20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</a:tr>
              <a:tr h="751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Matriculación 2ª </a:t>
                      </a:r>
                      <a:r>
                        <a:rPr lang="es-ES" sz="1000" dirty="0" err="1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Adxudic</a:t>
                      </a: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000" dirty="0" err="1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extraord</a:t>
                      </a: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20-22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</a:tr>
              <a:tr h="751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 err="1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Adxudicación</a:t>
                      </a:r>
                      <a:r>
                        <a:rPr lang="es-ES" sz="10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continuada</a:t>
                      </a:r>
                      <a:endParaRPr lang="es-ES" sz="10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26-29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</a:tr>
              <a:tr h="3849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Comezo curso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Comezo</a:t>
                      </a: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actividades lectivas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 </a:t>
                      </a: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anualmente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15-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</a:tr>
              <a:tr h="166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</a:tr>
              <a:tr h="337101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Seguro Escolar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Seguro Escolar (Modelo TA.1)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Ao matricularse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</a:tr>
              <a:tr h="28803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Cobrar e ingresar Tesourería X.SS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Recibido o NUSS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</a:tr>
              <a:tr h="36004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FCT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Enviar convenios á inspección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Dez días antes FCT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</a:tr>
              <a:tr h="36004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Solicitude exención FCT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días antes inicio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</a:tr>
              <a:tr h="5008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Fragmentación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Flexibilización alumnado con NEE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1º Trimestre</a:t>
                      </a:r>
                      <a:endParaRPr lang="es-ES" sz="10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</a:tr>
              <a:tr h="5008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3301" marR="13301" marT="0" marB="0"/>
                </a:tc>
              </a:tr>
            </a:tbl>
          </a:graphicData>
        </a:graphic>
      </p:graphicFrame>
      <p:sp>
        <p:nvSpPr>
          <p:cNvPr id="3" name="1 Título"/>
          <p:cNvSpPr txBox="1">
            <a:spLocks/>
          </p:cNvSpPr>
          <p:nvPr/>
        </p:nvSpPr>
        <p:spPr>
          <a:xfrm>
            <a:off x="5052053" y="0"/>
            <a:ext cx="3552395" cy="3600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>
                <a:solidFill>
                  <a:srgbClr val="00B0F0"/>
                </a:solidFill>
              </a:rPr>
              <a:t>SET</a:t>
            </a:r>
            <a:r>
              <a:rPr lang="es-ES" dirty="0" smtClean="0">
                <a:solidFill>
                  <a:srgbClr val="00B0F0"/>
                </a:solidFill>
              </a:rPr>
              <a:t>EMBRO</a:t>
            </a:r>
            <a:endParaRPr lang="es-E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51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508104" y="-23623"/>
            <a:ext cx="3523928" cy="860336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 smtClean="0"/>
              <a:t>OUTUBRO</a:t>
            </a: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914248"/>
              </p:ext>
            </p:extLst>
          </p:nvPr>
        </p:nvGraphicFramePr>
        <p:xfrm>
          <a:off x="323528" y="1124744"/>
          <a:ext cx="4686300" cy="15240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71600"/>
                <a:gridCol w="1943100"/>
                <a:gridCol w="1371600"/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                                           </a:t>
                      </a:r>
                      <a:r>
                        <a:rPr lang="es-ES" sz="1000" dirty="0" smtClean="0">
                          <a:effectLst/>
                        </a:rPr>
                        <a:t>SECUNDARIA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Cap. II PXA.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D.O.C  (nº 5)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20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Datos XADE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Cargar datos en XADE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Días non lectivos l. disp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Solicitar ao Xefe territorial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Ata  fin de mes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Material e mobiliario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Solicitar a Consellería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fin de mes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Historial académico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Solicitar papel timbrado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Cambios de centro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copia historial e inf. Indiv.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 petición dos centros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Seguro Escolar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Ingreso taxas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Títulos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Proposta de títulos ESO/BACH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720532"/>
              </p:ext>
            </p:extLst>
          </p:nvPr>
        </p:nvGraphicFramePr>
        <p:xfrm>
          <a:off x="4283968" y="3140968"/>
          <a:ext cx="4686299" cy="24993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/>
                <a:gridCol w="1731893"/>
                <a:gridCol w="1222513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solidFill>
                            <a:srgbClr val="FF0000"/>
                          </a:solidFill>
                          <a:effectLst/>
                        </a:rPr>
                        <a:t>F.PROFESIONAL</a:t>
                      </a:r>
                      <a:endParaRPr lang="es-ES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Admisión alumnado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  <a:latin typeface="+mn-lt"/>
                          <a:ea typeface="+mn-ea"/>
                        </a:rPr>
                        <a:t>Oferta</a:t>
                      </a:r>
                      <a:r>
                        <a:rPr lang="es-ES" sz="1000" baseline="0" dirty="0" smtClean="0"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s-ES" sz="1000" baseline="0" dirty="0" err="1" smtClean="0">
                          <a:effectLst/>
                          <a:latin typeface="+mn-lt"/>
                          <a:ea typeface="+mn-ea"/>
                        </a:rPr>
                        <a:t>prazas</a:t>
                      </a:r>
                      <a:r>
                        <a:rPr lang="es-ES" sz="1000" baseline="0" dirty="0" smtClean="0">
                          <a:effectLst/>
                          <a:latin typeface="+mn-lt"/>
                          <a:ea typeface="+mn-ea"/>
                        </a:rPr>
                        <a:t> vacantes en Ordinario para </a:t>
                      </a:r>
                      <a:r>
                        <a:rPr lang="es-ES" sz="1000" baseline="0" dirty="0" err="1" smtClean="0">
                          <a:effectLst/>
                          <a:latin typeface="+mn-lt"/>
                          <a:ea typeface="+mn-ea"/>
                        </a:rPr>
                        <a:t>persoas</a:t>
                      </a:r>
                      <a:r>
                        <a:rPr lang="es-ES" sz="1000" baseline="0" dirty="0" smtClean="0">
                          <a:effectLst/>
                          <a:latin typeface="+mn-lt"/>
                          <a:ea typeface="+mn-ea"/>
                        </a:rPr>
                        <a:t> adultas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Do </a:t>
                      </a:r>
                      <a:r>
                        <a:rPr lang="es-ES" sz="1000" dirty="0" smtClean="0">
                          <a:effectLst/>
                        </a:rPr>
                        <a:t>3-6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Anulación da matrícula voluntaria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31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Baixa de oficio na matrícula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 partir do 31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Convocatoria extraord.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Prazo extraordinario matrícula exc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13 out.- 14 novembro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Validación módulos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Solicitude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45 días comezo clases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FCT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</a:rPr>
                        <a:t>período </a:t>
                      </a:r>
                      <a:r>
                        <a:rPr lang="es-ES" sz="1000" dirty="0" err="1">
                          <a:effectLst/>
                        </a:rPr>
                        <a:t>ord</a:t>
                      </a:r>
                      <a:r>
                        <a:rPr lang="es-ES" sz="1000" dirty="0">
                          <a:effectLst/>
                        </a:rPr>
                        <a:t>/extraordinario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Renuncia á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2 meses antes </a:t>
                      </a:r>
                      <a:r>
                        <a:rPr lang="es-ES" sz="1000" dirty="0" err="1">
                          <a:effectLst/>
                        </a:rPr>
                        <a:t>avaliació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819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5508104" y="-23623"/>
            <a:ext cx="3523928" cy="86033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NOVEMB.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270630"/>
              </p:ext>
            </p:extLst>
          </p:nvPr>
        </p:nvGraphicFramePr>
        <p:xfrm>
          <a:off x="467544" y="406545"/>
          <a:ext cx="4680520" cy="441059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519175"/>
                <a:gridCol w="209017"/>
                <a:gridCol w="1287652"/>
                <a:gridCol w="656564"/>
                <a:gridCol w="1008112"/>
              </a:tblGrid>
              <a:tr h="149658"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</a:t>
                      </a: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SECUNDARIA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96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TEMA XERAL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ASUNTO 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Data límite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</a:tr>
              <a:tr h="29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Cap. III P.X.A.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Prog. Activ. Complem/Extra (nº 7)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Antes 15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</a:tr>
              <a:tr h="1496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 uso do Galego  (nº 8)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9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 de formación prof. (nº 9)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96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Prog. FCT (nº 10)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5926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Consellos</a:t>
                      </a: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escolares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Renovación</a:t>
                      </a:r>
                      <a:endParaRPr lang="es-ES" sz="1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Funcións da xunta electoral: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Cada </a:t>
                      </a:r>
                      <a:r>
                        <a:rPr lang="es-ES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dous</a:t>
                      </a: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anos-</a:t>
                      </a:r>
                      <a:r>
                        <a:rPr lang="es-ES" sz="1000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 calendario</a:t>
                      </a:r>
                      <a:endParaRPr lang="es-ES" sz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</a:tr>
              <a:tr h="1496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Aprobar e publicar censos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</a:tr>
              <a:tr h="1496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Establecer calendario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</a:tr>
              <a:tr h="1496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Solicitar representante APA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</a:tr>
              <a:tr h="194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Solicitar representante </a:t>
                      </a:r>
                      <a:r>
                        <a:rPr lang="es-ES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concello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7889" marR="67889" marT="0" marB="0"/>
                </a:tc>
              </a:tr>
              <a:tr h="29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Solicitar rep. Org. empresariais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</a:t>
                      </a:r>
                      <a:endParaRPr lang="es-ES" sz="10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</a:tr>
              <a:tr h="1496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Ordenar o proceso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3-16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</a:tr>
              <a:tr h="1496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Constitución das mesas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</a:tr>
              <a:tr h="1496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Atender reclamacións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</a:tr>
              <a:tr h="29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Proclamar candidatos electos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</a:tr>
              <a:tr h="29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Remitir actas ao Xefe territorial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</a:tr>
              <a:tr h="299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Funcionarios prácticas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Proposta de titores á Comisión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Ata final de mes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</a:tr>
              <a:tr h="29630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Seguro Escolar (</a:t>
                      </a: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Mod.</a:t>
                      </a:r>
                      <a:r>
                        <a:rPr lang="es-ES" sz="10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TA.1</a:t>
                      </a:r>
                      <a:r>
                        <a:rPr lang="es-ES" sz="1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Ao matricularse</a:t>
                      </a:r>
                      <a:endParaRPr lang="es-ES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7889" marR="67889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469023"/>
              </p:ext>
            </p:extLst>
          </p:nvPr>
        </p:nvGraphicFramePr>
        <p:xfrm>
          <a:off x="3923928" y="5013176"/>
          <a:ext cx="4896544" cy="136815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33135"/>
                <a:gridCol w="2030274"/>
                <a:gridCol w="1433135"/>
              </a:tblGrid>
              <a:tr h="19545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                                           </a:t>
                      </a:r>
                      <a:r>
                        <a:rPr lang="es-ES" sz="1000" dirty="0" smtClean="0">
                          <a:solidFill>
                            <a:srgbClr val="FF0000"/>
                          </a:solidFill>
                          <a:effectLst/>
                        </a:rPr>
                        <a:t>F.PROFESIONAL</a:t>
                      </a:r>
                      <a:endParaRPr lang="es-ES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95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95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Validación módulos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Solicitude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45 días comezo clases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95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Exención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Exencións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20 días antes inicio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95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Matrícula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Renuncia á matrícula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 meses antes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95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95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Fragmentación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Flexibilización alumnado con NEE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1º Trimestre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113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5508104" y="-23623"/>
            <a:ext cx="3523928" cy="86033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DECEMB.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06370"/>
              </p:ext>
            </p:extLst>
          </p:nvPr>
        </p:nvGraphicFramePr>
        <p:xfrm>
          <a:off x="467544" y="692696"/>
          <a:ext cx="4686299" cy="25908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/>
                <a:gridCol w="1731893"/>
                <a:gridCol w="1222513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</a:rPr>
                        <a:t>SECUNDARIA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Consellos escolares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Reclamación proclamación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15 </a:t>
                      </a:r>
                      <a:r>
                        <a:rPr lang="es-ES" sz="1000" dirty="0" smtClean="0">
                          <a:effectLst/>
                        </a:rPr>
                        <a:t>días hábiles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Constitución Consello Escolar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C00000"/>
                          </a:solidFill>
                          <a:effectLst/>
                        </a:rPr>
                        <a:t>Antes do </a:t>
                      </a:r>
                      <a:r>
                        <a:rPr lang="es-ES" sz="1000" dirty="0" smtClean="0">
                          <a:solidFill>
                            <a:srgbClr val="C00000"/>
                          </a:solidFill>
                          <a:effectLst/>
                        </a:rPr>
                        <a:t>5</a:t>
                      </a:r>
                      <a:endParaRPr lang="es-ES" sz="12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Envío formulario resumo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C00000"/>
                          </a:solidFill>
                          <a:effectLst/>
                        </a:rPr>
                        <a:t>Antes do 20</a:t>
                      </a:r>
                      <a:endParaRPr lang="es-ES" sz="12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Comedor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Balance trimestral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Ata fin de mes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Gastos funcionamento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Peche de contas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Ata o 31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Avaliación ESO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Sesións de  avaliación ESO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vacacións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Actas das reunións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vacacións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Información ás familias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vacacións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Cubrir documentos oficiais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vacacións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Avaliación Bacharelato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Sesións de  avaliación 1º BACH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vacacións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Actas das reunións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vacacións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Información ás familias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vacacións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Convivencia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Reunión trim. Observatorios conv.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Antes fin trimestre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2067380"/>
              </p:ext>
            </p:extLst>
          </p:nvPr>
        </p:nvGraphicFramePr>
        <p:xfrm>
          <a:off x="3995936" y="3933056"/>
          <a:ext cx="4686299" cy="12192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/>
                <a:gridCol w="1731893"/>
                <a:gridCol w="1222513"/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                                                               </a:t>
                      </a:r>
                      <a:r>
                        <a:rPr lang="es-ES" sz="1000" dirty="0" smtClean="0">
                          <a:solidFill>
                            <a:srgbClr val="FF0000"/>
                          </a:solidFill>
                          <a:effectLst/>
                        </a:rPr>
                        <a:t>F.PROFESIONAL</a:t>
                      </a:r>
                      <a:endParaRPr lang="es-ES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1ª Avaliación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Ciclos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Ata fin de mes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 smtClean="0">
                          <a:effectLst/>
                        </a:rPr>
                        <a:t>FPBásica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convenios á inspección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Dez días antes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Solicitude exención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20 días antes inicio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Pago gastos titores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Ata fin de mes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Validación módulos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Resolución director/a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Antes do 5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182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5508104" y="-23623"/>
            <a:ext cx="3523928" cy="8603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XANEIRO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461555"/>
              </p:ext>
            </p:extLst>
          </p:nvPr>
        </p:nvGraphicFramePr>
        <p:xfrm>
          <a:off x="539552" y="1124744"/>
          <a:ext cx="4686299" cy="16764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/>
                <a:gridCol w="1731893"/>
                <a:gridCol w="1222513"/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                                          </a:t>
                      </a:r>
                      <a:r>
                        <a:rPr lang="es-ES" sz="1000" dirty="0" smtClean="0">
                          <a:effectLst/>
                        </a:rPr>
                        <a:t>SECUNDARIA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Gastos funcionamento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Estudo pola Comisión Económica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Presentar </a:t>
                      </a:r>
                      <a:r>
                        <a:rPr lang="es-ES" sz="1000" dirty="0" err="1">
                          <a:effectLst/>
                        </a:rPr>
                        <a:t>contas</a:t>
                      </a:r>
                      <a:r>
                        <a:rPr lang="es-ES" sz="1000" dirty="0">
                          <a:effectLst/>
                        </a:rPr>
                        <a:t> C. </a:t>
                      </a:r>
                      <a:r>
                        <a:rPr lang="es-ES" sz="1000" dirty="0" smtClean="0">
                          <a:effectLst/>
                        </a:rPr>
                        <a:t>Escolar e Claustro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Referidas ao 31 decem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certif. X duplicado ao Xefe territorial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do 31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certificación contas bancarias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do 31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617216"/>
              </p:ext>
            </p:extLst>
          </p:nvPr>
        </p:nvGraphicFramePr>
        <p:xfrm>
          <a:off x="4355976" y="3645024"/>
          <a:ext cx="4404360" cy="20421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03279"/>
                <a:gridCol w="1814307"/>
                <a:gridCol w="1286774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solidFill>
                            <a:srgbClr val="FF0000"/>
                          </a:solidFill>
                          <a:effectLst/>
                        </a:rPr>
                        <a:t>F.PROFESIONAL</a:t>
                      </a:r>
                      <a:endParaRPr lang="es-ES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Gastos funcionamento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</a:rPr>
                        <a:t>Xustificación</a:t>
                      </a:r>
                      <a:r>
                        <a:rPr lang="es-ES" sz="1000" dirty="0">
                          <a:effectLst/>
                        </a:rPr>
                        <a:t> gastos F.S.E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Premios extraordinarios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Comezo período ord/extraordinario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Renuncia á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 meses antes avaliació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Informe final curso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á Inspección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 mes despois da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609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5508104" y="-23623"/>
            <a:ext cx="3523928" cy="8603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FEBREIRO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149249"/>
              </p:ext>
            </p:extLst>
          </p:nvPr>
        </p:nvGraphicFramePr>
        <p:xfrm>
          <a:off x="467544" y="813481"/>
          <a:ext cx="4686299" cy="18592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/>
                <a:gridCol w="1940515"/>
                <a:gridCol w="1013891"/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                                           </a:t>
                      </a:r>
                      <a:r>
                        <a:rPr lang="es-ES" sz="1000" dirty="0" smtClean="0">
                          <a:effectLst/>
                        </a:rPr>
                        <a:t>SECUNDARIA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Cap. IV P.X.A.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Proxecto de orzamento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fin mes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Admisión de alumnos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Reserva de prazas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C00000"/>
                          </a:solidFill>
                          <a:effectLst/>
                        </a:rPr>
                        <a:t>Do 1- 15</a:t>
                      </a:r>
                      <a:endParaRPr lang="es-ES" sz="12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Envío á Xef. Territorial vacantes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Publicar no taboleiro vacantes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Gastos </a:t>
                      </a:r>
                      <a:r>
                        <a:rPr lang="es-ES" sz="1000" dirty="0" err="1" smtClean="0">
                          <a:effectLst/>
                        </a:rPr>
                        <a:t>funcionamento</a:t>
                      </a:r>
                      <a:endParaRPr lang="es-ES" sz="10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??? (cando </a:t>
                      </a:r>
                      <a:r>
                        <a:rPr lang="es-ES" sz="1000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chega</a:t>
                      </a:r>
                      <a:r>
                        <a:rPr lang="es-ES" sz="10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a</a:t>
                      </a:r>
                      <a:r>
                        <a:rPr lang="es-ES" sz="1000" baseline="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notificación da Xunta)</a:t>
                      </a:r>
                      <a:endParaRPr lang="es-ES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Anteproxecto de orzamento (Secret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No prazo dun mes despois de coñecidos os créditos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Aprobación ca Com. Económica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Aprobación Consello Escolar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á Xefatura territorial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249467"/>
              </p:ext>
            </p:extLst>
          </p:nvPr>
        </p:nvGraphicFramePr>
        <p:xfrm>
          <a:off x="4139952" y="2996952"/>
          <a:ext cx="4686299" cy="18288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/>
                <a:gridCol w="1731893"/>
                <a:gridCol w="1222513"/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                                           </a:t>
                      </a:r>
                      <a:r>
                        <a:rPr lang="es-ES" sz="1000" dirty="0" smtClean="0">
                          <a:solidFill>
                            <a:srgbClr val="FF0000"/>
                          </a:solidFill>
                          <a:effectLst/>
                        </a:rPr>
                        <a:t>F. PROFESIONAL</a:t>
                      </a:r>
                      <a:endParaRPr lang="es-ES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Matrícula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Renuncia á matrícula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 meses antes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Exención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Exencións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20 días antes inicio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  <a:latin typeface="+mn-lt"/>
                          <a:ea typeface="+mn-ea"/>
                        </a:rPr>
                        <a:t>Acceso</a:t>
                      </a:r>
                      <a:r>
                        <a:rPr lang="es-ES" sz="1000" baseline="0" dirty="0" smtClean="0">
                          <a:effectLst/>
                          <a:latin typeface="+mn-lt"/>
                          <a:ea typeface="+mn-ea"/>
                        </a:rPr>
                        <a:t> Ciclos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 smtClean="0">
                          <a:effectLst/>
                          <a:latin typeface="+mn-lt"/>
                          <a:ea typeface="+mn-ea"/>
                        </a:rPr>
                        <a:t>Inscipción</a:t>
                      </a:r>
                      <a:r>
                        <a:rPr lang="es-ES" sz="1000" baseline="0" dirty="0" smtClean="0">
                          <a:effectLst/>
                          <a:latin typeface="+mn-lt"/>
                          <a:ea typeface="+mn-ea"/>
                        </a:rPr>
                        <a:t> probas C.S.</a:t>
                      </a:r>
                      <a:endParaRPr lang="es-E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</a:rPr>
                        <a:t>6-15 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Gastos funcionamento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effectLst/>
                        </a:rPr>
                        <a:t>Anteproxecto</a:t>
                      </a:r>
                      <a:r>
                        <a:rPr lang="es-ES" sz="1000" dirty="0">
                          <a:effectLst/>
                        </a:rPr>
                        <a:t> de </a:t>
                      </a:r>
                      <a:r>
                        <a:rPr lang="es-ES" sz="1000" dirty="0" err="1">
                          <a:effectLst/>
                        </a:rPr>
                        <a:t>orzamento</a:t>
                      </a:r>
                      <a:r>
                        <a:rPr lang="es-ES" sz="1000" dirty="0">
                          <a:effectLst/>
                        </a:rPr>
                        <a:t> (</a:t>
                      </a:r>
                      <a:r>
                        <a:rPr lang="es-ES" sz="1000" dirty="0" err="1">
                          <a:effectLst/>
                        </a:rPr>
                        <a:t>Secret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No prazo dun mes despois de coñecidos os créditos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Aprobación ca Com. Económica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Aprobación Consello Escolar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á Xefatura territorial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Premios extraordinarios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Premios autonómicos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Ata fin de mes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443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5607828" y="0"/>
            <a:ext cx="3523928" cy="8603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MARZO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219227"/>
              </p:ext>
            </p:extLst>
          </p:nvPr>
        </p:nvGraphicFramePr>
        <p:xfrm>
          <a:off x="539552" y="548680"/>
          <a:ext cx="4686299" cy="32613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/>
                <a:gridCol w="1731893"/>
                <a:gridCol w="1222513"/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                                           </a:t>
                      </a:r>
                      <a:r>
                        <a:rPr lang="es-ES" sz="1000" dirty="0" smtClean="0">
                          <a:effectLst/>
                        </a:rPr>
                        <a:t>SECUNDARIA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</a:t>
                      </a:r>
                      <a:r>
                        <a:rPr lang="es-ES" sz="1000" dirty="0" smtClean="0">
                          <a:effectLst/>
                        </a:rPr>
                        <a:t>-     </a:t>
                      </a:r>
                      <a:r>
                        <a:rPr lang="es-ES" sz="1000" dirty="0">
                          <a:effectLst/>
                        </a:rPr>
                        <a:t>Data límite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Admisión de </a:t>
                      </a:r>
                      <a:r>
                        <a:rPr lang="es-ES" sz="1000" dirty="0" smtClean="0">
                          <a:effectLst/>
                        </a:rPr>
                        <a:t>alumnos ESO .-BAC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</a:rPr>
                        <a:t>*Presentación solicitudes ADMISIÓN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 smtClean="0">
                          <a:effectLst/>
                        </a:rPr>
                        <a:t>Cargar solicitudes no XADE</a:t>
                      </a:r>
                      <a:endParaRPr lang="es-ES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0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</a:rPr>
                        <a:t>Publicar </a:t>
                      </a:r>
                      <a:r>
                        <a:rPr lang="es-ES" sz="1000" dirty="0">
                          <a:effectLst/>
                        </a:rPr>
                        <a:t>no </a:t>
                      </a:r>
                      <a:r>
                        <a:rPr lang="es-ES" sz="1000" dirty="0" err="1">
                          <a:effectLst/>
                        </a:rPr>
                        <a:t>taboleiro</a:t>
                      </a:r>
                      <a:r>
                        <a:rPr lang="es-ES" sz="1000" dirty="0">
                          <a:effectLst/>
                        </a:rPr>
                        <a:t>:</a:t>
                      </a:r>
                      <a:endParaRPr lang="es-ES" sz="12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678180" algn="l"/>
                        </a:tabLst>
                      </a:pPr>
                      <a:r>
                        <a:rPr lang="es-ES" sz="1000" dirty="0">
                          <a:effectLst/>
                        </a:rPr>
                        <a:t>Normativa</a:t>
                      </a:r>
                      <a:endParaRPr lang="es-ES" sz="12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678180" algn="l"/>
                        </a:tabLst>
                      </a:pPr>
                      <a:r>
                        <a:rPr lang="es-ES" sz="1000" dirty="0" smtClean="0">
                          <a:effectLst/>
                        </a:rPr>
                        <a:t>Vacantes</a:t>
                      </a:r>
                      <a:endParaRPr lang="es-ES" sz="1200" dirty="0">
                        <a:effectLst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</a:rPr>
                        <a:t>1</a:t>
                      </a:r>
                      <a:r>
                        <a:rPr lang="es-ES" sz="1000" baseline="0" dirty="0" smtClean="0">
                          <a:effectLst/>
                        </a:rPr>
                        <a:t> -20</a:t>
                      </a: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</a:rPr>
                        <a:t>3 días desde prest.</a:t>
                      </a: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0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0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</a:rPr>
                        <a:t>Ata </a:t>
                      </a:r>
                      <a:r>
                        <a:rPr lang="es-ES" sz="1000" dirty="0">
                          <a:effectLst/>
                        </a:rPr>
                        <a:t>o 31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Comedor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Balance trimestral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Ata fin de mes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Convivencia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Reunión trim. Observatorios conv.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fin trimestre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Avaliación ESO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Sesións de  avaliación ESO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vacacións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Actas das reunións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vacacións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Información ás familias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Antes </a:t>
                      </a:r>
                      <a:r>
                        <a:rPr lang="es-ES" sz="1000" dirty="0" err="1">
                          <a:effectLst/>
                        </a:rPr>
                        <a:t>vacacións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Cubrir documentos oficiais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Antes vacacións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Avaliación Bacharelato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Sesións de  avaliación 1º BACH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Antes </a:t>
                      </a:r>
                      <a:r>
                        <a:rPr lang="es-ES" sz="1000" dirty="0" err="1">
                          <a:effectLst/>
                        </a:rPr>
                        <a:t>vacacións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Actas das reunións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Antes </a:t>
                      </a:r>
                      <a:r>
                        <a:rPr lang="es-ES" sz="1000" dirty="0" err="1">
                          <a:effectLst/>
                        </a:rPr>
                        <a:t>vacacións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Información ás familias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Antes </a:t>
                      </a:r>
                      <a:r>
                        <a:rPr lang="es-ES" sz="1000" dirty="0" err="1">
                          <a:effectLst/>
                        </a:rPr>
                        <a:t>vacacións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36792"/>
              </p:ext>
            </p:extLst>
          </p:nvPr>
        </p:nvGraphicFramePr>
        <p:xfrm>
          <a:off x="4211960" y="4149080"/>
          <a:ext cx="4686299" cy="12192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1893"/>
                <a:gridCol w="1731893"/>
                <a:gridCol w="1222513"/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                                                              </a:t>
                      </a:r>
                      <a:r>
                        <a:rPr lang="es-ES" sz="1000" dirty="0" smtClean="0">
                          <a:solidFill>
                            <a:srgbClr val="FF0000"/>
                          </a:solidFill>
                          <a:effectLst/>
                        </a:rPr>
                        <a:t>F.PROFESIONAL</a:t>
                      </a:r>
                      <a:endParaRPr lang="es-ES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TEMA XERAL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              ASUNTO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      Data límite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Acceso por proba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Inscrición probas acceso GM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</a:rPr>
                        <a:t>13-23 </a:t>
                      </a:r>
                      <a:r>
                        <a:rPr lang="es-ES" sz="1000" dirty="0">
                          <a:effectLst/>
                        </a:rPr>
                        <a:t>Ver </a:t>
                      </a:r>
                      <a:r>
                        <a:rPr lang="es-ES" sz="1000" dirty="0" err="1">
                          <a:effectLst/>
                        </a:rPr>
                        <a:t>conv</a:t>
                      </a:r>
                      <a:r>
                        <a:rPr lang="es-ES" sz="1000" dirty="0">
                          <a:effectLst/>
                        </a:rPr>
                        <a:t> </a:t>
                      </a:r>
                      <a:r>
                        <a:rPr lang="es-ES" sz="1000" dirty="0" err="1" smtClean="0">
                          <a:effectLst/>
                        </a:rPr>
                        <a:t>anu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2ª Avaliación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Ciclos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Ata fin de mes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FCT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Enviar convenios á inspección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Dez días antes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Solicitude exención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20 días antes inicio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Pago gastos titores FCT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Ata fin de mes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793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955</TotalTime>
  <Words>2076</Words>
  <Application>Microsoft Office PowerPoint</Application>
  <PresentationFormat>Presentación en pantalla (4:3)</PresentationFormat>
  <Paragraphs>874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AXENDA –CRONOGRAMA ANUAL</vt:lpstr>
      <vt:lpstr>SETEMBRO</vt:lpstr>
      <vt:lpstr>Presentación de PowerPoint</vt:lpstr>
      <vt:lpstr>OUTUBRO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XANEIRO</dc:title>
  <dc:creator>HP</dc:creator>
  <cp:lastModifiedBy>ISAGO</cp:lastModifiedBy>
  <cp:revision>50</cp:revision>
  <dcterms:created xsi:type="dcterms:W3CDTF">2017-06-15T15:25:24Z</dcterms:created>
  <dcterms:modified xsi:type="dcterms:W3CDTF">2017-07-02T11:43:00Z</dcterms:modified>
</cp:coreProperties>
</file>