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04"/>
  </p:notesMasterIdLst>
  <p:sldIdLst>
    <p:sldId id="275" r:id="rId3"/>
    <p:sldId id="1111" r:id="rId4"/>
    <p:sldId id="257" r:id="rId5"/>
    <p:sldId id="571" r:id="rId6"/>
    <p:sldId id="1114" r:id="rId7"/>
    <p:sldId id="572" r:id="rId8"/>
    <p:sldId id="573" r:id="rId9"/>
    <p:sldId id="1070" r:id="rId10"/>
    <p:sldId id="402" r:id="rId11"/>
    <p:sldId id="256" r:id="rId12"/>
    <p:sldId id="263" r:id="rId13"/>
    <p:sldId id="869" r:id="rId14"/>
    <p:sldId id="989" r:id="rId15"/>
    <p:sldId id="1015" r:id="rId16"/>
    <p:sldId id="258" r:id="rId17"/>
    <p:sldId id="1057" r:id="rId18"/>
    <p:sldId id="1067" r:id="rId19"/>
    <p:sldId id="389" r:id="rId20"/>
    <p:sldId id="397" r:id="rId21"/>
    <p:sldId id="345" r:id="rId22"/>
    <p:sldId id="1061" r:id="rId23"/>
    <p:sldId id="986" r:id="rId24"/>
    <p:sldId id="1119" r:id="rId25"/>
    <p:sldId id="1066" r:id="rId26"/>
    <p:sldId id="323" r:id="rId27"/>
    <p:sldId id="327" r:id="rId28"/>
    <p:sldId id="353" r:id="rId29"/>
    <p:sldId id="1110" r:id="rId30"/>
    <p:sldId id="527" r:id="rId31"/>
    <p:sldId id="1079" r:id="rId32"/>
    <p:sldId id="1115" r:id="rId33"/>
    <p:sldId id="1074" r:id="rId34"/>
    <p:sldId id="1069" r:id="rId35"/>
    <p:sldId id="619" r:id="rId36"/>
    <p:sldId id="1112" r:id="rId37"/>
    <p:sldId id="1072" r:id="rId38"/>
    <p:sldId id="1075" r:id="rId39"/>
    <p:sldId id="1071" r:id="rId40"/>
    <p:sldId id="1077" r:id="rId41"/>
    <p:sldId id="1081" r:id="rId42"/>
    <p:sldId id="1084" r:id="rId43"/>
    <p:sldId id="1109" r:id="rId44"/>
    <p:sldId id="882" r:id="rId45"/>
    <p:sldId id="736" r:id="rId46"/>
    <p:sldId id="1093" r:id="rId47"/>
    <p:sldId id="641" r:id="rId48"/>
    <p:sldId id="1094" r:id="rId49"/>
    <p:sldId id="1095" r:id="rId50"/>
    <p:sldId id="1092" r:id="rId51"/>
    <p:sldId id="1024" r:id="rId52"/>
    <p:sldId id="1029" r:id="rId53"/>
    <p:sldId id="1073" r:id="rId54"/>
    <p:sldId id="1026" r:id="rId55"/>
    <p:sldId id="441" r:id="rId56"/>
    <p:sldId id="980" r:id="rId57"/>
    <p:sldId id="1116" r:id="rId58"/>
    <p:sldId id="1117" r:id="rId59"/>
    <p:sldId id="445" r:id="rId60"/>
    <p:sldId id="917" r:id="rId61"/>
    <p:sldId id="443" r:id="rId62"/>
    <p:sldId id="419" r:id="rId63"/>
    <p:sldId id="1006" r:id="rId64"/>
    <p:sldId id="740" r:id="rId65"/>
    <p:sldId id="499" r:id="rId66"/>
    <p:sldId id="492" r:id="rId67"/>
    <p:sldId id="498" r:id="rId68"/>
    <p:sldId id="878" r:id="rId69"/>
    <p:sldId id="1045" r:id="rId70"/>
    <p:sldId id="1089" r:id="rId71"/>
    <p:sldId id="885" r:id="rId72"/>
    <p:sldId id="1090" r:id="rId73"/>
    <p:sldId id="1047" r:id="rId74"/>
    <p:sldId id="616" r:id="rId75"/>
    <p:sldId id="1039" r:id="rId76"/>
    <p:sldId id="1046" r:id="rId77"/>
    <p:sldId id="1063" r:id="rId78"/>
    <p:sldId id="1065" r:id="rId79"/>
    <p:sldId id="614" r:id="rId80"/>
    <p:sldId id="1096" r:id="rId81"/>
    <p:sldId id="482" r:id="rId82"/>
    <p:sldId id="609" r:id="rId83"/>
    <p:sldId id="260" r:id="rId84"/>
    <p:sldId id="978" r:id="rId85"/>
    <p:sldId id="979" r:id="rId86"/>
    <p:sldId id="943" r:id="rId87"/>
    <p:sldId id="1099" r:id="rId88"/>
    <p:sldId id="1101" r:id="rId89"/>
    <p:sldId id="540" r:id="rId90"/>
    <p:sldId id="541" r:id="rId91"/>
    <p:sldId id="524" r:id="rId92"/>
    <p:sldId id="525" r:id="rId93"/>
    <p:sldId id="735" r:id="rId94"/>
    <p:sldId id="1107" r:id="rId95"/>
    <p:sldId id="285" r:id="rId96"/>
    <p:sldId id="286" r:id="rId97"/>
    <p:sldId id="287" r:id="rId98"/>
    <p:sldId id="1083" r:id="rId99"/>
    <p:sldId id="1108" r:id="rId100"/>
    <p:sldId id="284" r:id="rId101"/>
    <p:sldId id="737" r:id="rId102"/>
    <p:sldId id="733" r:id="rId10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1"/>
    <a:srgbClr val="FFF3FF"/>
    <a:srgbClr val="D4ECBA"/>
    <a:srgbClr val="F3FFFF"/>
    <a:srgbClr val="CCFFFF"/>
    <a:srgbClr val="FFFFCC"/>
    <a:srgbClr val="FFFF99"/>
    <a:srgbClr val="0033CC"/>
    <a:srgbClr val="008080"/>
    <a:srgbClr val="B8B0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06" autoAdjust="0"/>
    <p:restoredTop sz="94061" autoAdjust="0"/>
  </p:normalViewPr>
  <p:slideViewPr>
    <p:cSldViewPr snapToGrid="0">
      <p:cViewPr varScale="1">
        <p:scale>
          <a:sx n="105" d="100"/>
          <a:sy n="105" d="100"/>
        </p:scale>
        <p:origin x="120" y="252"/>
      </p:cViewPr>
      <p:guideLst/>
    </p:cSldViewPr>
  </p:slideViewPr>
  <p:outlineViewPr>
    <p:cViewPr>
      <p:scale>
        <a:sx n="33" d="100"/>
        <a:sy n="33" d="100"/>
      </p:scale>
      <p:origin x="0" y="-15546"/>
    </p:cViewPr>
  </p:outlineViewPr>
  <p:notesTextViewPr>
    <p:cViewPr>
      <p:scale>
        <a:sx n="1" d="1"/>
        <a:sy n="1" d="1"/>
      </p:scale>
      <p:origin x="0" y="0"/>
    </p:cViewPr>
  </p:notesTextViewPr>
  <p:sorterViewPr>
    <p:cViewPr>
      <p:scale>
        <a:sx n="30" d="100"/>
        <a:sy n="30" d="100"/>
      </p:scale>
      <p:origin x="0" y="-8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777B1-45C2-4FC5-A0D6-E86B03130FC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D47ED0B8-1736-45EB-BAE0-806CAD340B59}">
      <dgm:prSet phldrT="[Texto]"/>
      <dgm:spPr>
        <a:solidFill>
          <a:srgbClr val="FF0000"/>
        </a:solidFill>
      </dgm:spPr>
      <dgm:t>
        <a:bodyPr/>
        <a:lstStyle/>
        <a:p>
          <a:r>
            <a:rPr lang="es-ES" b="1" dirty="0">
              <a:solidFill>
                <a:schemeClr val="bg1"/>
              </a:solidFill>
            </a:rPr>
            <a:t>Proteínas</a:t>
          </a:r>
        </a:p>
      </dgm:t>
    </dgm:pt>
    <dgm:pt modelId="{0D9410E2-15A6-49B8-B355-633300BF17C4}" type="parTrans" cxnId="{E0EAE3C6-D774-475B-8420-22F00A290FA1}">
      <dgm:prSet/>
      <dgm:spPr/>
      <dgm:t>
        <a:bodyPr/>
        <a:lstStyle/>
        <a:p>
          <a:endParaRPr lang="es-ES"/>
        </a:p>
      </dgm:t>
    </dgm:pt>
    <dgm:pt modelId="{4BF1517D-D5E5-4109-9D3E-9F4EA2AD389F}" type="sibTrans" cxnId="{E0EAE3C6-D774-475B-8420-22F00A290FA1}">
      <dgm:prSet/>
      <dgm:spPr/>
      <dgm:t>
        <a:bodyPr/>
        <a:lstStyle/>
        <a:p>
          <a:endParaRPr lang="es-ES"/>
        </a:p>
      </dgm:t>
    </dgm:pt>
    <dgm:pt modelId="{FA5E2BE9-0FB8-44F7-922D-F8DB0216E50A}">
      <dgm:prSet phldrT="[Texto]"/>
      <dgm:spPr>
        <a:solidFill>
          <a:srgbClr val="FFC000"/>
        </a:solidFill>
      </dgm:spPr>
      <dgm:t>
        <a:bodyPr/>
        <a:lstStyle/>
        <a:p>
          <a:r>
            <a:rPr lang="es-ES" b="1" dirty="0">
              <a:solidFill>
                <a:schemeClr val="bg1"/>
              </a:solidFill>
            </a:rPr>
            <a:t>Lípidos</a:t>
          </a:r>
        </a:p>
      </dgm:t>
    </dgm:pt>
    <dgm:pt modelId="{17971B65-E051-4B02-BC64-ED6DE0EB09D5}" type="parTrans" cxnId="{3D520453-F1E4-4483-AE41-F38B5D02130B}">
      <dgm:prSet/>
      <dgm:spPr/>
      <dgm:t>
        <a:bodyPr/>
        <a:lstStyle/>
        <a:p>
          <a:endParaRPr lang="es-ES"/>
        </a:p>
      </dgm:t>
    </dgm:pt>
    <dgm:pt modelId="{D41232B9-E05E-4B47-9613-6B36E36D57B2}" type="sibTrans" cxnId="{3D520453-F1E4-4483-AE41-F38B5D02130B}">
      <dgm:prSet/>
      <dgm:spPr/>
      <dgm:t>
        <a:bodyPr/>
        <a:lstStyle/>
        <a:p>
          <a:endParaRPr lang="es-ES"/>
        </a:p>
      </dgm:t>
    </dgm:pt>
    <dgm:pt modelId="{C7CE57C8-E318-47CF-B183-0B56FC86AE6C}">
      <dgm:prSet phldrT="[Texto]"/>
      <dgm:spPr>
        <a:solidFill>
          <a:srgbClr val="008000"/>
        </a:solidFill>
      </dgm:spPr>
      <dgm:t>
        <a:bodyPr/>
        <a:lstStyle/>
        <a:p>
          <a:r>
            <a:rPr lang="es-ES" b="1" dirty="0">
              <a:solidFill>
                <a:schemeClr val="bg1"/>
              </a:solidFill>
            </a:rPr>
            <a:t>Hidratos de carbono</a:t>
          </a:r>
        </a:p>
      </dgm:t>
    </dgm:pt>
    <dgm:pt modelId="{830C5416-4408-4DC7-B412-CDBCBD6C73AF}" type="parTrans" cxnId="{45E17F76-12B3-419F-8274-C746EAFFEE68}">
      <dgm:prSet/>
      <dgm:spPr/>
      <dgm:t>
        <a:bodyPr/>
        <a:lstStyle/>
        <a:p>
          <a:endParaRPr lang="es-ES"/>
        </a:p>
      </dgm:t>
    </dgm:pt>
    <dgm:pt modelId="{B19B5E41-B326-4A1D-B90A-E555E6901177}" type="sibTrans" cxnId="{45E17F76-12B3-419F-8274-C746EAFFEE68}">
      <dgm:prSet/>
      <dgm:spPr/>
      <dgm:t>
        <a:bodyPr/>
        <a:lstStyle/>
        <a:p>
          <a:endParaRPr lang="es-ES"/>
        </a:p>
      </dgm:t>
    </dgm:pt>
    <dgm:pt modelId="{614C039A-8035-4938-AC9B-C2D0CD6CBE92}">
      <dgm:prSet/>
      <dgm:spPr/>
      <dgm:t>
        <a:bodyPr/>
        <a:lstStyle/>
        <a:p>
          <a:r>
            <a:rPr lang="es-ES" b="1" dirty="0"/>
            <a:t>12-15%</a:t>
          </a:r>
        </a:p>
      </dgm:t>
    </dgm:pt>
    <dgm:pt modelId="{5772106B-1639-4CDF-958D-8932D745CFF2}" type="parTrans" cxnId="{8A5D2D25-E793-4412-AE3A-3E1F54047587}">
      <dgm:prSet/>
      <dgm:spPr/>
      <dgm:t>
        <a:bodyPr/>
        <a:lstStyle/>
        <a:p>
          <a:endParaRPr lang="es-ES"/>
        </a:p>
      </dgm:t>
    </dgm:pt>
    <dgm:pt modelId="{FDE3FFEC-CD66-46DA-9AE3-3A85B717366D}" type="sibTrans" cxnId="{8A5D2D25-E793-4412-AE3A-3E1F54047587}">
      <dgm:prSet/>
      <dgm:spPr/>
      <dgm:t>
        <a:bodyPr/>
        <a:lstStyle/>
        <a:p>
          <a:endParaRPr lang="es-ES"/>
        </a:p>
      </dgm:t>
    </dgm:pt>
    <dgm:pt modelId="{3787BD8D-736F-48D4-8DE7-82BE10B3B7A1}">
      <dgm:prSet/>
      <dgm:spPr/>
      <dgm:t>
        <a:bodyPr/>
        <a:lstStyle/>
        <a:p>
          <a:r>
            <a:rPr lang="es-ES" b="1" dirty="0"/>
            <a:t>30-35%</a:t>
          </a:r>
        </a:p>
      </dgm:t>
    </dgm:pt>
    <dgm:pt modelId="{3EE8CFE2-96F7-4D3B-8522-FFBFCB16BAE5}" type="parTrans" cxnId="{E51F3DC9-3201-41BE-8843-14643EBF42B3}">
      <dgm:prSet/>
      <dgm:spPr/>
      <dgm:t>
        <a:bodyPr/>
        <a:lstStyle/>
        <a:p>
          <a:endParaRPr lang="es-ES"/>
        </a:p>
      </dgm:t>
    </dgm:pt>
    <dgm:pt modelId="{80919B6D-9049-441F-BF39-135A7C489CCF}" type="sibTrans" cxnId="{E51F3DC9-3201-41BE-8843-14643EBF42B3}">
      <dgm:prSet/>
      <dgm:spPr/>
      <dgm:t>
        <a:bodyPr/>
        <a:lstStyle/>
        <a:p>
          <a:endParaRPr lang="es-ES"/>
        </a:p>
      </dgm:t>
    </dgm:pt>
    <dgm:pt modelId="{8B430D8F-CD24-43FF-99E7-9BCC80C8C3B0}">
      <dgm:prSet/>
      <dgm:spPr/>
      <dgm:t>
        <a:bodyPr/>
        <a:lstStyle/>
        <a:p>
          <a:r>
            <a:rPr lang="es-ES" b="1" dirty="0"/>
            <a:t>&gt; 50%</a:t>
          </a:r>
        </a:p>
      </dgm:t>
    </dgm:pt>
    <dgm:pt modelId="{ED8B8A60-A5CD-4B38-A834-DC83D4620C09}" type="parTrans" cxnId="{F50CB74F-89A7-45AA-B036-7FB1F5AD3867}">
      <dgm:prSet/>
      <dgm:spPr/>
      <dgm:t>
        <a:bodyPr/>
        <a:lstStyle/>
        <a:p>
          <a:endParaRPr lang="es-ES"/>
        </a:p>
      </dgm:t>
    </dgm:pt>
    <dgm:pt modelId="{8B5A9E36-D503-4599-A026-27542B7FD2A5}" type="sibTrans" cxnId="{F50CB74F-89A7-45AA-B036-7FB1F5AD3867}">
      <dgm:prSet/>
      <dgm:spPr/>
      <dgm:t>
        <a:bodyPr/>
        <a:lstStyle/>
        <a:p>
          <a:endParaRPr lang="es-ES"/>
        </a:p>
      </dgm:t>
    </dgm:pt>
    <dgm:pt modelId="{848079E4-1237-4553-84AF-85D9513ED74A}" type="pres">
      <dgm:prSet presAssocID="{038777B1-45C2-4FC5-A0D6-E86B03130FC1}" presName="linear" presStyleCnt="0">
        <dgm:presLayoutVars>
          <dgm:dir/>
          <dgm:animLvl val="lvl"/>
          <dgm:resizeHandles val="exact"/>
        </dgm:presLayoutVars>
      </dgm:prSet>
      <dgm:spPr/>
    </dgm:pt>
    <dgm:pt modelId="{38BE3084-6B25-4D0B-AF7A-50491549F5B3}" type="pres">
      <dgm:prSet presAssocID="{D47ED0B8-1736-45EB-BAE0-806CAD340B59}" presName="parentLin" presStyleCnt="0"/>
      <dgm:spPr/>
    </dgm:pt>
    <dgm:pt modelId="{3197BDCF-916A-4A69-ABE2-C4D75AF9642F}" type="pres">
      <dgm:prSet presAssocID="{D47ED0B8-1736-45EB-BAE0-806CAD340B59}" presName="parentLeftMargin" presStyleLbl="node1" presStyleIdx="0" presStyleCnt="3"/>
      <dgm:spPr/>
    </dgm:pt>
    <dgm:pt modelId="{1E61CAF3-121D-4AE5-B924-F972ABBD71DD}" type="pres">
      <dgm:prSet presAssocID="{D47ED0B8-1736-45EB-BAE0-806CAD340B59}" presName="parentText" presStyleLbl="node1" presStyleIdx="0" presStyleCnt="3" custScaleX="42071">
        <dgm:presLayoutVars>
          <dgm:chMax val="0"/>
          <dgm:bulletEnabled val="1"/>
        </dgm:presLayoutVars>
      </dgm:prSet>
      <dgm:spPr/>
    </dgm:pt>
    <dgm:pt modelId="{36F51B2D-B0F7-4502-9537-E718BEF7F57D}" type="pres">
      <dgm:prSet presAssocID="{D47ED0B8-1736-45EB-BAE0-806CAD340B59}" presName="negativeSpace" presStyleCnt="0"/>
      <dgm:spPr/>
    </dgm:pt>
    <dgm:pt modelId="{EFB94348-4CA8-4819-8547-7E52FD41576D}" type="pres">
      <dgm:prSet presAssocID="{D47ED0B8-1736-45EB-BAE0-806CAD340B59}" presName="childText" presStyleLbl="conFgAcc1" presStyleIdx="0" presStyleCnt="3">
        <dgm:presLayoutVars>
          <dgm:bulletEnabled val="1"/>
        </dgm:presLayoutVars>
      </dgm:prSet>
      <dgm:spPr/>
    </dgm:pt>
    <dgm:pt modelId="{038365D9-EFAD-409D-816B-54DDEC24BF3B}" type="pres">
      <dgm:prSet presAssocID="{4BF1517D-D5E5-4109-9D3E-9F4EA2AD389F}" presName="spaceBetweenRectangles" presStyleCnt="0"/>
      <dgm:spPr/>
    </dgm:pt>
    <dgm:pt modelId="{8AE53A3F-46EC-4677-BB21-7FE11350215D}" type="pres">
      <dgm:prSet presAssocID="{FA5E2BE9-0FB8-44F7-922D-F8DB0216E50A}" presName="parentLin" presStyleCnt="0"/>
      <dgm:spPr/>
    </dgm:pt>
    <dgm:pt modelId="{663BADDD-3E3D-4468-9041-77984DE59EFE}" type="pres">
      <dgm:prSet presAssocID="{FA5E2BE9-0FB8-44F7-922D-F8DB0216E50A}" presName="parentLeftMargin" presStyleLbl="node1" presStyleIdx="0" presStyleCnt="3"/>
      <dgm:spPr/>
    </dgm:pt>
    <dgm:pt modelId="{E138C2DB-674A-41CD-BBD7-92FBEAA29261}" type="pres">
      <dgm:prSet presAssocID="{FA5E2BE9-0FB8-44F7-922D-F8DB0216E50A}" presName="parentText" presStyleLbl="node1" presStyleIdx="1" presStyleCnt="3" custScaleX="58946">
        <dgm:presLayoutVars>
          <dgm:chMax val="0"/>
          <dgm:bulletEnabled val="1"/>
        </dgm:presLayoutVars>
      </dgm:prSet>
      <dgm:spPr/>
    </dgm:pt>
    <dgm:pt modelId="{71993744-781A-4483-89EC-4F8A157E7B22}" type="pres">
      <dgm:prSet presAssocID="{FA5E2BE9-0FB8-44F7-922D-F8DB0216E50A}" presName="negativeSpace" presStyleCnt="0"/>
      <dgm:spPr/>
    </dgm:pt>
    <dgm:pt modelId="{A3F2DBC5-08B7-4BD3-B624-BC00BA47B159}" type="pres">
      <dgm:prSet presAssocID="{FA5E2BE9-0FB8-44F7-922D-F8DB0216E50A}" presName="childText" presStyleLbl="conFgAcc1" presStyleIdx="1" presStyleCnt="3">
        <dgm:presLayoutVars>
          <dgm:bulletEnabled val="1"/>
        </dgm:presLayoutVars>
      </dgm:prSet>
      <dgm:spPr/>
    </dgm:pt>
    <dgm:pt modelId="{D047E684-6073-4074-98B8-3D78C0213EB1}" type="pres">
      <dgm:prSet presAssocID="{D41232B9-E05E-4B47-9613-6B36E36D57B2}" presName="spaceBetweenRectangles" presStyleCnt="0"/>
      <dgm:spPr/>
    </dgm:pt>
    <dgm:pt modelId="{2CDBF8F9-533A-497E-A646-FC915D2D3A27}" type="pres">
      <dgm:prSet presAssocID="{C7CE57C8-E318-47CF-B183-0B56FC86AE6C}" presName="parentLin" presStyleCnt="0"/>
      <dgm:spPr/>
    </dgm:pt>
    <dgm:pt modelId="{26D83C01-EF15-4109-83D6-ACCC7724AEDA}" type="pres">
      <dgm:prSet presAssocID="{C7CE57C8-E318-47CF-B183-0B56FC86AE6C}" presName="parentLeftMargin" presStyleLbl="node1" presStyleIdx="1" presStyleCnt="3"/>
      <dgm:spPr/>
    </dgm:pt>
    <dgm:pt modelId="{3C72B94A-21D2-4AC6-987D-063F89275771}" type="pres">
      <dgm:prSet presAssocID="{C7CE57C8-E318-47CF-B183-0B56FC86AE6C}" presName="parentText" presStyleLbl="node1" presStyleIdx="2" presStyleCnt="3" custScaleX="102820">
        <dgm:presLayoutVars>
          <dgm:chMax val="0"/>
          <dgm:bulletEnabled val="1"/>
        </dgm:presLayoutVars>
      </dgm:prSet>
      <dgm:spPr/>
    </dgm:pt>
    <dgm:pt modelId="{94D3D7C0-1E70-40DC-9ABA-8FD7CE18898A}" type="pres">
      <dgm:prSet presAssocID="{C7CE57C8-E318-47CF-B183-0B56FC86AE6C}" presName="negativeSpace" presStyleCnt="0"/>
      <dgm:spPr/>
    </dgm:pt>
    <dgm:pt modelId="{50571047-B4AD-480F-A2F4-F5572A98B4A9}" type="pres">
      <dgm:prSet presAssocID="{C7CE57C8-E318-47CF-B183-0B56FC86AE6C}" presName="childText" presStyleLbl="conFgAcc1" presStyleIdx="2" presStyleCnt="3">
        <dgm:presLayoutVars>
          <dgm:bulletEnabled val="1"/>
        </dgm:presLayoutVars>
      </dgm:prSet>
      <dgm:spPr/>
    </dgm:pt>
  </dgm:ptLst>
  <dgm:cxnLst>
    <dgm:cxn modelId="{78078C00-4793-4CE2-8933-75482014CCC4}" type="presOf" srcId="{614C039A-8035-4938-AC9B-C2D0CD6CBE92}" destId="{EFB94348-4CA8-4819-8547-7E52FD41576D}" srcOrd="0" destOrd="0" presId="urn:microsoft.com/office/officeart/2005/8/layout/list1"/>
    <dgm:cxn modelId="{79DEB808-6C79-4B88-BEE3-CA08CC62F7D4}" type="presOf" srcId="{038777B1-45C2-4FC5-A0D6-E86B03130FC1}" destId="{848079E4-1237-4553-84AF-85D9513ED74A}" srcOrd="0" destOrd="0" presId="urn:microsoft.com/office/officeart/2005/8/layout/list1"/>
    <dgm:cxn modelId="{EC7A1219-5EBA-435B-9582-4ADB551C856D}" type="presOf" srcId="{8B430D8F-CD24-43FF-99E7-9BCC80C8C3B0}" destId="{50571047-B4AD-480F-A2F4-F5572A98B4A9}" srcOrd="0" destOrd="0" presId="urn:microsoft.com/office/officeart/2005/8/layout/list1"/>
    <dgm:cxn modelId="{8A5D2D25-E793-4412-AE3A-3E1F54047587}" srcId="{D47ED0B8-1736-45EB-BAE0-806CAD340B59}" destId="{614C039A-8035-4938-AC9B-C2D0CD6CBE92}" srcOrd="0" destOrd="0" parTransId="{5772106B-1639-4CDF-958D-8932D745CFF2}" sibTransId="{FDE3FFEC-CD66-46DA-9AE3-3A85B717366D}"/>
    <dgm:cxn modelId="{F50CB74F-89A7-45AA-B036-7FB1F5AD3867}" srcId="{C7CE57C8-E318-47CF-B183-0B56FC86AE6C}" destId="{8B430D8F-CD24-43FF-99E7-9BCC80C8C3B0}" srcOrd="0" destOrd="0" parTransId="{ED8B8A60-A5CD-4B38-A834-DC83D4620C09}" sibTransId="{8B5A9E36-D503-4599-A026-27542B7FD2A5}"/>
    <dgm:cxn modelId="{3D520453-F1E4-4483-AE41-F38B5D02130B}" srcId="{038777B1-45C2-4FC5-A0D6-E86B03130FC1}" destId="{FA5E2BE9-0FB8-44F7-922D-F8DB0216E50A}" srcOrd="1" destOrd="0" parTransId="{17971B65-E051-4B02-BC64-ED6DE0EB09D5}" sibTransId="{D41232B9-E05E-4B47-9613-6B36E36D57B2}"/>
    <dgm:cxn modelId="{45E17F76-12B3-419F-8274-C746EAFFEE68}" srcId="{038777B1-45C2-4FC5-A0D6-E86B03130FC1}" destId="{C7CE57C8-E318-47CF-B183-0B56FC86AE6C}" srcOrd="2" destOrd="0" parTransId="{830C5416-4408-4DC7-B412-CDBCBD6C73AF}" sibTransId="{B19B5E41-B326-4A1D-B90A-E555E6901177}"/>
    <dgm:cxn modelId="{4E637959-06DD-4270-83A2-A12389D5CAFE}" type="presOf" srcId="{D47ED0B8-1736-45EB-BAE0-806CAD340B59}" destId="{3197BDCF-916A-4A69-ABE2-C4D75AF9642F}" srcOrd="0" destOrd="0" presId="urn:microsoft.com/office/officeart/2005/8/layout/list1"/>
    <dgm:cxn modelId="{31A2DD8E-E209-4172-B3AE-7F3192D659B9}" type="presOf" srcId="{D47ED0B8-1736-45EB-BAE0-806CAD340B59}" destId="{1E61CAF3-121D-4AE5-B924-F972ABBD71DD}" srcOrd="1" destOrd="0" presId="urn:microsoft.com/office/officeart/2005/8/layout/list1"/>
    <dgm:cxn modelId="{227550A7-A8BE-4DBA-B22E-188353E5B0BC}" type="presOf" srcId="{FA5E2BE9-0FB8-44F7-922D-F8DB0216E50A}" destId="{663BADDD-3E3D-4468-9041-77984DE59EFE}" srcOrd="0" destOrd="0" presId="urn:microsoft.com/office/officeart/2005/8/layout/list1"/>
    <dgm:cxn modelId="{28C7ABA7-DF3C-41C5-A968-F6DBFB0AB96B}" type="presOf" srcId="{FA5E2BE9-0FB8-44F7-922D-F8DB0216E50A}" destId="{E138C2DB-674A-41CD-BBD7-92FBEAA29261}" srcOrd="1" destOrd="0" presId="urn:microsoft.com/office/officeart/2005/8/layout/list1"/>
    <dgm:cxn modelId="{7C158EB2-7778-409A-849C-7A5AF8AA0870}" type="presOf" srcId="{C7CE57C8-E318-47CF-B183-0B56FC86AE6C}" destId="{3C72B94A-21D2-4AC6-987D-063F89275771}" srcOrd="1" destOrd="0" presId="urn:microsoft.com/office/officeart/2005/8/layout/list1"/>
    <dgm:cxn modelId="{E0EAE3C6-D774-475B-8420-22F00A290FA1}" srcId="{038777B1-45C2-4FC5-A0D6-E86B03130FC1}" destId="{D47ED0B8-1736-45EB-BAE0-806CAD340B59}" srcOrd="0" destOrd="0" parTransId="{0D9410E2-15A6-49B8-B355-633300BF17C4}" sibTransId="{4BF1517D-D5E5-4109-9D3E-9F4EA2AD389F}"/>
    <dgm:cxn modelId="{E51F3DC9-3201-41BE-8843-14643EBF42B3}" srcId="{FA5E2BE9-0FB8-44F7-922D-F8DB0216E50A}" destId="{3787BD8D-736F-48D4-8DE7-82BE10B3B7A1}" srcOrd="0" destOrd="0" parTransId="{3EE8CFE2-96F7-4D3B-8522-FFBFCB16BAE5}" sibTransId="{80919B6D-9049-441F-BF39-135A7C489CCF}"/>
    <dgm:cxn modelId="{56D56AD6-2A6D-4598-9C5B-7B42DD7AAF77}" type="presOf" srcId="{3787BD8D-736F-48D4-8DE7-82BE10B3B7A1}" destId="{A3F2DBC5-08B7-4BD3-B624-BC00BA47B159}" srcOrd="0" destOrd="0" presId="urn:microsoft.com/office/officeart/2005/8/layout/list1"/>
    <dgm:cxn modelId="{B37727D9-7AB4-40D6-8282-1F4188DDFA4E}" type="presOf" srcId="{C7CE57C8-E318-47CF-B183-0B56FC86AE6C}" destId="{26D83C01-EF15-4109-83D6-ACCC7724AEDA}" srcOrd="0" destOrd="0" presId="urn:microsoft.com/office/officeart/2005/8/layout/list1"/>
    <dgm:cxn modelId="{1970A2FF-BDF8-4E57-A57A-D0DD9D9957A7}" type="presParOf" srcId="{848079E4-1237-4553-84AF-85D9513ED74A}" destId="{38BE3084-6B25-4D0B-AF7A-50491549F5B3}" srcOrd="0" destOrd="0" presId="urn:microsoft.com/office/officeart/2005/8/layout/list1"/>
    <dgm:cxn modelId="{207DA9C5-89DB-4085-BF50-693CFDF14E84}" type="presParOf" srcId="{38BE3084-6B25-4D0B-AF7A-50491549F5B3}" destId="{3197BDCF-916A-4A69-ABE2-C4D75AF9642F}" srcOrd="0" destOrd="0" presId="urn:microsoft.com/office/officeart/2005/8/layout/list1"/>
    <dgm:cxn modelId="{D501F006-7159-4852-BBAF-C78ADCFADF2A}" type="presParOf" srcId="{38BE3084-6B25-4D0B-AF7A-50491549F5B3}" destId="{1E61CAF3-121D-4AE5-B924-F972ABBD71DD}" srcOrd="1" destOrd="0" presId="urn:microsoft.com/office/officeart/2005/8/layout/list1"/>
    <dgm:cxn modelId="{FDE81695-E8D6-4379-A1BB-4D94343028BB}" type="presParOf" srcId="{848079E4-1237-4553-84AF-85D9513ED74A}" destId="{36F51B2D-B0F7-4502-9537-E718BEF7F57D}" srcOrd="1" destOrd="0" presId="urn:microsoft.com/office/officeart/2005/8/layout/list1"/>
    <dgm:cxn modelId="{23718887-82B4-4CF9-8858-0F94F5189A2C}" type="presParOf" srcId="{848079E4-1237-4553-84AF-85D9513ED74A}" destId="{EFB94348-4CA8-4819-8547-7E52FD41576D}" srcOrd="2" destOrd="0" presId="urn:microsoft.com/office/officeart/2005/8/layout/list1"/>
    <dgm:cxn modelId="{07F96E11-D906-490F-AE44-C4D8A207B1AC}" type="presParOf" srcId="{848079E4-1237-4553-84AF-85D9513ED74A}" destId="{038365D9-EFAD-409D-816B-54DDEC24BF3B}" srcOrd="3" destOrd="0" presId="urn:microsoft.com/office/officeart/2005/8/layout/list1"/>
    <dgm:cxn modelId="{C82BF181-D98F-4AAF-BD1A-53ACEE047465}" type="presParOf" srcId="{848079E4-1237-4553-84AF-85D9513ED74A}" destId="{8AE53A3F-46EC-4677-BB21-7FE11350215D}" srcOrd="4" destOrd="0" presId="urn:microsoft.com/office/officeart/2005/8/layout/list1"/>
    <dgm:cxn modelId="{ABE10968-43AD-48B5-9089-56CCA5991AB0}" type="presParOf" srcId="{8AE53A3F-46EC-4677-BB21-7FE11350215D}" destId="{663BADDD-3E3D-4468-9041-77984DE59EFE}" srcOrd="0" destOrd="0" presId="urn:microsoft.com/office/officeart/2005/8/layout/list1"/>
    <dgm:cxn modelId="{81DC67A3-471E-421F-B5DE-37F69BA1A3E7}" type="presParOf" srcId="{8AE53A3F-46EC-4677-BB21-7FE11350215D}" destId="{E138C2DB-674A-41CD-BBD7-92FBEAA29261}" srcOrd="1" destOrd="0" presId="urn:microsoft.com/office/officeart/2005/8/layout/list1"/>
    <dgm:cxn modelId="{8D4A33CE-E6C7-415E-BECD-63E5C61142C1}" type="presParOf" srcId="{848079E4-1237-4553-84AF-85D9513ED74A}" destId="{71993744-781A-4483-89EC-4F8A157E7B22}" srcOrd="5" destOrd="0" presId="urn:microsoft.com/office/officeart/2005/8/layout/list1"/>
    <dgm:cxn modelId="{CDFCBD65-B502-4D68-8BD3-6E144C49744E}" type="presParOf" srcId="{848079E4-1237-4553-84AF-85D9513ED74A}" destId="{A3F2DBC5-08B7-4BD3-B624-BC00BA47B159}" srcOrd="6" destOrd="0" presId="urn:microsoft.com/office/officeart/2005/8/layout/list1"/>
    <dgm:cxn modelId="{441461DE-7488-4979-84FC-FD54B2194F28}" type="presParOf" srcId="{848079E4-1237-4553-84AF-85D9513ED74A}" destId="{D047E684-6073-4074-98B8-3D78C0213EB1}" srcOrd="7" destOrd="0" presId="urn:microsoft.com/office/officeart/2005/8/layout/list1"/>
    <dgm:cxn modelId="{29AF2803-F042-44E3-94E7-C7094A34B536}" type="presParOf" srcId="{848079E4-1237-4553-84AF-85D9513ED74A}" destId="{2CDBF8F9-533A-497E-A646-FC915D2D3A27}" srcOrd="8" destOrd="0" presId="urn:microsoft.com/office/officeart/2005/8/layout/list1"/>
    <dgm:cxn modelId="{B388F4D5-B135-4536-99D7-32634BA8A389}" type="presParOf" srcId="{2CDBF8F9-533A-497E-A646-FC915D2D3A27}" destId="{26D83C01-EF15-4109-83D6-ACCC7724AEDA}" srcOrd="0" destOrd="0" presId="urn:microsoft.com/office/officeart/2005/8/layout/list1"/>
    <dgm:cxn modelId="{78F9C0B9-B23B-419B-A919-73C8EE30FB82}" type="presParOf" srcId="{2CDBF8F9-533A-497E-A646-FC915D2D3A27}" destId="{3C72B94A-21D2-4AC6-987D-063F89275771}" srcOrd="1" destOrd="0" presId="urn:microsoft.com/office/officeart/2005/8/layout/list1"/>
    <dgm:cxn modelId="{1E1CE927-7147-459F-9FF1-F44EB82F7170}" type="presParOf" srcId="{848079E4-1237-4553-84AF-85D9513ED74A}" destId="{94D3D7C0-1E70-40DC-9ABA-8FD7CE18898A}" srcOrd="9" destOrd="0" presId="urn:microsoft.com/office/officeart/2005/8/layout/list1"/>
    <dgm:cxn modelId="{C6B058E4-195D-4C7A-B045-1C909DF05B6F}" type="presParOf" srcId="{848079E4-1237-4553-84AF-85D9513ED74A}" destId="{50571047-B4AD-480F-A2F4-F5572A98B4A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94348-4CA8-4819-8547-7E52FD41576D}">
      <dsp:nvSpPr>
        <dsp:cNvPr id="0" name=""/>
        <dsp:cNvSpPr/>
      </dsp:nvSpPr>
      <dsp:spPr>
        <a:xfrm>
          <a:off x="0" y="347514"/>
          <a:ext cx="6096000" cy="935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58216" rIns="473117" bIns="156464" numCol="1" spcCol="1270" anchor="t" anchorCtr="0">
          <a:noAutofit/>
        </a:bodyPr>
        <a:lstStyle/>
        <a:p>
          <a:pPr marL="228600" lvl="1" indent="-228600" algn="l" defTabSz="977900">
            <a:lnSpc>
              <a:spcPct val="90000"/>
            </a:lnSpc>
            <a:spcBef>
              <a:spcPct val="0"/>
            </a:spcBef>
            <a:spcAft>
              <a:spcPct val="15000"/>
            </a:spcAft>
            <a:buChar char="•"/>
          </a:pPr>
          <a:r>
            <a:rPr lang="es-ES" sz="2200" b="1" kern="1200" dirty="0"/>
            <a:t>12-15%</a:t>
          </a:r>
        </a:p>
      </dsp:txBody>
      <dsp:txXfrm>
        <a:off x="0" y="347514"/>
        <a:ext cx="6096000" cy="935550"/>
      </dsp:txXfrm>
    </dsp:sp>
    <dsp:sp modelId="{1E61CAF3-121D-4AE5-B924-F972ABBD71DD}">
      <dsp:nvSpPr>
        <dsp:cNvPr id="0" name=""/>
        <dsp:cNvSpPr/>
      </dsp:nvSpPr>
      <dsp:spPr>
        <a:xfrm>
          <a:off x="304800" y="22794"/>
          <a:ext cx="1795253" cy="649440"/>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977900">
            <a:lnSpc>
              <a:spcPct val="90000"/>
            </a:lnSpc>
            <a:spcBef>
              <a:spcPct val="0"/>
            </a:spcBef>
            <a:spcAft>
              <a:spcPct val="35000"/>
            </a:spcAft>
            <a:buNone/>
          </a:pPr>
          <a:r>
            <a:rPr lang="es-ES" sz="2200" b="1" kern="1200" dirty="0">
              <a:solidFill>
                <a:schemeClr val="bg1"/>
              </a:solidFill>
            </a:rPr>
            <a:t>Proteínas</a:t>
          </a:r>
        </a:p>
      </dsp:txBody>
      <dsp:txXfrm>
        <a:off x="336503" y="54497"/>
        <a:ext cx="1731847" cy="586034"/>
      </dsp:txXfrm>
    </dsp:sp>
    <dsp:sp modelId="{A3F2DBC5-08B7-4BD3-B624-BC00BA47B159}">
      <dsp:nvSpPr>
        <dsp:cNvPr id="0" name=""/>
        <dsp:cNvSpPr/>
      </dsp:nvSpPr>
      <dsp:spPr>
        <a:xfrm>
          <a:off x="0" y="1726585"/>
          <a:ext cx="6096000" cy="935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58216" rIns="473117" bIns="156464" numCol="1" spcCol="1270" anchor="t" anchorCtr="0">
          <a:noAutofit/>
        </a:bodyPr>
        <a:lstStyle/>
        <a:p>
          <a:pPr marL="228600" lvl="1" indent="-228600" algn="l" defTabSz="977900">
            <a:lnSpc>
              <a:spcPct val="90000"/>
            </a:lnSpc>
            <a:spcBef>
              <a:spcPct val="0"/>
            </a:spcBef>
            <a:spcAft>
              <a:spcPct val="15000"/>
            </a:spcAft>
            <a:buChar char="•"/>
          </a:pPr>
          <a:r>
            <a:rPr lang="es-ES" sz="2200" b="1" kern="1200" dirty="0"/>
            <a:t>30-35%</a:t>
          </a:r>
        </a:p>
      </dsp:txBody>
      <dsp:txXfrm>
        <a:off x="0" y="1726585"/>
        <a:ext cx="6096000" cy="935550"/>
      </dsp:txXfrm>
    </dsp:sp>
    <dsp:sp modelId="{E138C2DB-674A-41CD-BBD7-92FBEAA29261}">
      <dsp:nvSpPr>
        <dsp:cNvPr id="0" name=""/>
        <dsp:cNvSpPr/>
      </dsp:nvSpPr>
      <dsp:spPr>
        <a:xfrm>
          <a:off x="304800" y="1401864"/>
          <a:ext cx="2515343" cy="6494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977900">
            <a:lnSpc>
              <a:spcPct val="90000"/>
            </a:lnSpc>
            <a:spcBef>
              <a:spcPct val="0"/>
            </a:spcBef>
            <a:spcAft>
              <a:spcPct val="35000"/>
            </a:spcAft>
            <a:buNone/>
          </a:pPr>
          <a:r>
            <a:rPr lang="es-ES" sz="2200" b="1" kern="1200" dirty="0">
              <a:solidFill>
                <a:schemeClr val="bg1"/>
              </a:solidFill>
            </a:rPr>
            <a:t>Lípidos</a:t>
          </a:r>
        </a:p>
      </dsp:txBody>
      <dsp:txXfrm>
        <a:off x="336503" y="1433567"/>
        <a:ext cx="2451937" cy="586034"/>
      </dsp:txXfrm>
    </dsp:sp>
    <dsp:sp modelId="{50571047-B4AD-480F-A2F4-F5572A98B4A9}">
      <dsp:nvSpPr>
        <dsp:cNvPr id="0" name=""/>
        <dsp:cNvSpPr/>
      </dsp:nvSpPr>
      <dsp:spPr>
        <a:xfrm>
          <a:off x="0" y="3105655"/>
          <a:ext cx="6096000" cy="9355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3117" tIns="458216" rIns="473117" bIns="156464" numCol="1" spcCol="1270" anchor="t" anchorCtr="0">
          <a:noAutofit/>
        </a:bodyPr>
        <a:lstStyle/>
        <a:p>
          <a:pPr marL="228600" lvl="1" indent="-228600" algn="l" defTabSz="977900">
            <a:lnSpc>
              <a:spcPct val="90000"/>
            </a:lnSpc>
            <a:spcBef>
              <a:spcPct val="0"/>
            </a:spcBef>
            <a:spcAft>
              <a:spcPct val="15000"/>
            </a:spcAft>
            <a:buChar char="•"/>
          </a:pPr>
          <a:r>
            <a:rPr lang="es-ES" sz="2200" b="1" kern="1200" dirty="0"/>
            <a:t>&gt; 50%</a:t>
          </a:r>
        </a:p>
      </dsp:txBody>
      <dsp:txXfrm>
        <a:off x="0" y="3105655"/>
        <a:ext cx="6096000" cy="935550"/>
      </dsp:txXfrm>
    </dsp:sp>
    <dsp:sp modelId="{3C72B94A-21D2-4AC6-987D-063F89275771}">
      <dsp:nvSpPr>
        <dsp:cNvPr id="0" name=""/>
        <dsp:cNvSpPr/>
      </dsp:nvSpPr>
      <dsp:spPr>
        <a:xfrm>
          <a:off x="304800" y="2780934"/>
          <a:ext cx="4387535" cy="649440"/>
        </a:xfrm>
        <a:prstGeom prst="roundRect">
          <a:avLst/>
        </a:prstGeom>
        <a:solidFill>
          <a:srgbClr val="0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marL="0" lvl="0" indent="0" algn="l" defTabSz="977900">
            <a:lnSpc>
              <a:spcPct val="90000"/>
            </a:lnSpc>
            <a:spcBef>
              <a:spcPct val="0"/>
            </a:spcBef>
            <a:spcAft>
              <a:spcPct val="35000"/>
            </a:spcAft>
            <a:buNone/>
          </a:pPr>
          <a:r>
            <a:rPr lang="es-ES" sz="2200" b="1" kern="1200" dirty="0">
              <a:solidFill>
                <a:schemeClr val="bg1"/>
              </a:solidFill>
            </a:rPr>
            <a:t>Hidratos de carbono</a:t>
          </a:r>
        </a:p>
      </dsp:txBody>
      <dsp:txXfrm>
        <a:off x="336503" y="2812637"/>
        <a:ext cx="4324129"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gl-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DAA4E-0B7F-4F25-8F90-D94769B97DAE}" type="datetimeFigureOut">
              <a:rPr lang="gl-ES" smtClean="0"/>
              <a:t>22/11/2023</a:t>
            </a:fld>
            <a:endParaRPr lang="gl-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gl-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gl-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FFFB36-A797-444C-969C-D2B08D5D71DE}" type="slidenum">
              <a:rPr lang="gl-ES" smtClean="0"/>
              <a:t>‹Nº›</a:t>
            </a:fld>
            <a:endParaRPr lang="gl-ES"/>
          </a:p>
        </p:txBody>
      </p:sp>
    </p:spTree>
    <p:extLst>
      <p:ext uri="{BB962C8B-B14F-4D97-AF65-F5344CB8AC3E}">
        <p14:creationId xmlns:p14="http://schemas.microsoft.com/office/powerpoint/2010/main" val="209727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lo.isciii.es/scielo.php?script=sci_arttext&amp;pid=S0213-91112019000600584#B71"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scielo.isciii.es/scielo.php?script=sci_arttext&amp;pid=S0213-91112019000600584#f2" TargetMode="External"/><Relationship Id="rId4" Type="http://schemas.openxmlformats.org/officeDocument/2006/relationships/hyperlink" Target="https://scielo.isciii.es/scielo.php?script=sci_arttext&amp;pid=S0213-91112019000600584#B72"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ood.ec.europa.eu/safety/labelling-and-nutrition/food-information-consumers-legislation/nutrition-labelling_e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D38E1683-A45C-11E4-7831-CA7792221E32}"/>
              </a:ext>
            </a:extLst>
          </p:cNvPr>
          <p:cNvSpPr txBox="1">
            <a:spLocks noGrp="1"/>
          </p:cNvSpPr>
          <p:nvPr>
            <p:ph type="sldNum" sz="quarter" idx="5"/>
          </p:nvPr>
        </p:nvSpPr>
        <p:spPr>
          <a:ln/>
        </p:spPr>
        <p:txBody>
          <a:bodyPr vert="horz" lIns="0" tIns="0" rIns="0" bIns="0" anchor="b" anchorCtr="0">
            <a:noAutofit/>
          </a:bodyPr>
          <a:lstStyle/>
          <a:p>
            <a:pPr lvl="0"/>
            <a:fld id="{4C0B5869-34B3-404E-8E0A-52341F91EBEC}" type="slidenum">
              <a:t>2</a:t>
            </a:fld>
            <a:endParaRPr lang="es-ES"/>
          </a:p>
        </p:txBody>
      </p:sp>
      <p:sp>
        <p:nvSpPr>
          <p:cNvPr id="2" name="Marcador de imagen de diapositiva 1">
            <a:extLst>
              <a:ext uri="{FF2B5EF4-FFF2-40B4-BE49-F238E27FC236}">
                <a16:creationId xmlns:a16="http://schemas.microsoft.com/office/drawing/2014/main" id="{1D20F281-AE3D-FC03-B353-F716E0FE8F11}"/>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Marcador de notas 2">
            <a:extLst>
              <a:ext uri="{FF2B5EF4-FFF2-40B4-BE49-F238E27FC236}">
                <a16:creationId xmlns:a16="http://schemas.microsoft.com/office/drawing/2014/main" id="{E0D98B7F-B39C-BFCC-7057-05E05159F24D}"/>
              </a:ext>
            </a:extLst>
          </p:cNvPr>
          <p:cNvSpPr txBox="1">
            <a:spLocks noGrp="1"/>
          </p:cNvSpPr>
          <p:nvPr>
            <p:ph type="body" sz="quarter" idx="1"/>
          </p:nvPr>
        </p:nvSpPr>
        <p:spPr/>
        <p:txBody>
          <a:bodyPr vert="horz"/>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28004"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B58A704-15E2-4C1C-84D1-FAACE166154B}" type="slidenum">
              <a:rPr lang="es-ES_tradnl" altLang="es-ES" smtClean="0"/>
              <a:pPr fontAlgn="base">
                <a:spcBef>
                  <a:spcPct val="0"/>
                </a:spcBef>
                <a:spcAft>
                  <a:spcPct val="0"/>
                </a:spcAft>
                <a:defRPr/>
              </a:pPr>
              <a:t>18</a:t>
            </a:fld>
            <a:endParaRPr lang="es-ES_tradnl" altLang="es-ES"/>
          </a:p>
        </p:txBody>
      </p:sp>
    </p:spTree>
    <p:extLst>
      <p:ext uri="{BB962C8B-B14F-4D97-AF65-F5344CB8AC3E}">
        <p14:creationId xmlns:p14="http://schemas.microsoft.com/office/powerpoint/2010/main" val="348874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28004"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7606660-981B-4CE7-A46F-762B785D2FB0}" type="slidenum">
              <a:rPr lang="es-ES_tradnl" altLang="es-ES" smtClean="0"/>
              <a:pPr fontAlgn="base">
                <a:spcBef>
                  <a:spcPct val="0"/>
                </a:spcBef>
                <a:spcAft>
                  <a:spcPct val="0"/>
                </a:spcAft>
                <a:defRPr/>
              </a:pPr>
              <a:t>19</a:t>
            </a:fld>
            <a:endParaRPr lang="es-ES_tradnl" altLang="es-ES"/>
          </a:p>
        </p:txBody>
      </p:sp>
    </p:spTree>
    <p:extLst>
      <p:ext uri="{BB962C8B-B14F-4D97-AF65-F5344CB8AC3E}">
        <p14:creationId xmlns:p14="http://schemas.microsoft.com/office/powerpoint/2010/main" val="235144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arcador de número de diapositiva 6">
            <a:extLst>
              <a:ext uri="{FF2B5EF4-FFF2-40B4-BE49-F238E27FC236}">
                <a16:creationId xmlns:a16="http://schemas.microsoft.com/office/drawing/2014/main" id="{66274DDA-C13D-4EFB-92E4-1E7A3E929787}"/>
              </a:ext>
            </a:extLst>
          </p:cNvPr>
          <p:cNvSpPr txBox="1">
            <a:spLocks noChangeArrowheads="1"/>
          </p:cNvSpPr>
          <p:nvPr/>
        </p:nvSpPr>
        <p:spPr bwMode="auto">
          <a:xfrm>
            <a:off x="4278313" y="10156825"/>
            <a:ext cx="3281362"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a:fld id="{95CC71F1-D3A5-4678-A2EA-C9361AE57D09}" type="slidenum">
              <a:rPr lang="es-ES" altLang="es-ES" sz="1400">
                <a:solidFill>
                  <a:srgbClr val="000000"/>
                </a:solidFill>
                <a:latin typeface="Liberation Serif"/>
                <a:ea typeface="Segoe UI" panose="020B0502040204020203" pitchFamily="34" charset="0"/>
                <a:cs typeface="Tahoma" panose="020B0604030504040204" pitchFamily="34" charset="0"/>
              </a:rPr>
              <a:pPr algn="r" eaLnBrk="1"/>
              <a:t>20</a:t>
            </a:fld>
            <a:endParaRPr lang="es-ES" altLang="es-ES" sz="1400">
              <a:solidFill>
                <a:srgbClr val="000000"/>
              </a:solidFill>
              <a:latin typeface="Liberation Serif"/>
              <a:ea typeface="Segoe UI" panose="020B0502040204020203" pitchFamily="34" charset="0"/>
              <a:cs typeface="Tahoma" panose="020B0604030504040204" pitchFamily="34" charset="0"/>
            </a:endParaRPr>
          </a:p>
        </p:txBody>
      </p:sp>
      <p:sp>
        <p:nvSpPr>
          <p:cNvPr id="10243" name="Marcador de imagen de diapositiva 1">
            <a:extLst>
              <a:ext uri="{FF2B5EF4-FFF2-40B4-BE49-F238E27FC236}">
                <a16:creationId xmlns:a16="http://schemas.microsoft.com/office/drawing/2014/main" id="{63C27957-0099-41A7-8A17-97296FC4B991}"/>
              </a:ext>
            </a:extLst>
          </p:cNvPr>
          <p:cNvSpPr>
            <a:spLocks noGrp="1" noRot="1" noChangeAspect="1" noTextEdit="1"/>
          </p:cNvSpPr>
          <p:nvPr>
            <p:ph type="sldImg"/>
          </p:nvPr>
        </p:nvSpPr>
        <p:spPr>
          <a:xfrm>
            <a:off x="217488" y="812800"/>
            <a:ext cx="7124700" cy="4008438"/>
          </a:xfrm>
          <a:solidFill>
            <a:srgbClr val="729FCF"/>
          </a:solidFill>
          <a:ln w="25402">
            <a:solidFill>
              <a:srgbClr val="3465A4"/>
            </a:solidFill>
            <a:miter lim="800000"/>
            <a:headEnd/>
            <a:tailEnd/>
          </a:ln>
        </p:spPr>
      </p:sp>
      <p:sp>
        <p:nvSpPr>
          <p:cNvPr id="4" name="Marcador de notas 2">
            <a:extLst>
              <a:ext uri="{FF2B5EF4-FFF2-40B4-BE49-F238E27FC236}">
                <a16:creationId xmlns:a16="http://schemas.microsoft.com/office/drawing/2014/main" id="{7FE5E0B7-1E3A-4081-924E-7ED09CEEEC76}"/>
              </a:ext>
            </a:extLst>
          </p:cNvPr>
          <p:cNvSpPr txBox="1">
            <a:spLocks noGrp="1"/>
          </p:cNvSpPr>
          <p:nvPr>
            <p:ph type="body" sz="quarter" idx="1"/>
          </p:nvPr>
        </p:nvSpPr>
        <p:spPr/>
        <p:txBody>
          <a:bodyPr/>
          <a:lstStyle/>
          <a:p>
            <a:pPr marL="215999" indent="-215999" eaLnBrk="1" fontAlgn="auto">
              <a:spcBef>
                <a:spcPts val="0"/>
              </a:spcBef>
              <a:spcAft>
                <a:spcPts val="0"/>
              </a:spcAft>
              <a:defRPr/>
            </a:pPr>
            <a:endParaRPr/>
          </a:p>
        </p:txBody>
      </p:sp>
    </p:spTree>
    <p:extLst>
      <p:ext uri="{BB962C8B-B14F-4D97-AF65-F5344CB8AC3E}">
        <p14:creationId xmlns:p14="http://schemas.microsoft.com/office/powerpoint/2010/main" val="3703505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Marcador de imagen de diapositiva 1">
            <a:extLst>
              <a:ext uri="{FF2B5EF4-FFF2-40B4-BE49-F238E27FC236}">
                <a16:creationId xmlns:a16="http://schemas.microsoft.com/office/drawing/2014/main" id="{94957641-36AE-9620-767A-0EAC956EEC86}"/>
              </a:ext>
            </a:extLst>
          </p:cNvPr>
          <p:cNvSpPr>
            <a:spLocks noGrp="1" noRot="1" noChangeAspect="1" noChangeArrowheads="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Marcador de notas 2">
            <a:extLst>
              <a:ext uri="{FF2B5EF4-FFF2-40B4-BE49-F238E27FC236}">
                <a16:creationId xmlns:a16="http://schemas.microsoft.com/office/drawing/2014/main" id="{B00C0090-A54D-085C-5C35-31B460AB67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a:solidFill>
                  <a:srgbClr val="000000"/>
                </a:solidFill>
                <a:latin typeface="Verdana" panose="020B0604030504040204" pitchFamily="34" charset="0"/>
              </a:rPr>
              <a:t>La implantación de un sistema de etiquetado frontal interpretativo de los alimentos, basado en códigos de colores, tipo semáforo, es una medida que ayuda al consumidor a diferenciar rápida y fácilmente los alimentos que son más saludables de los menos saludables, y a comprender mejor el contenido de los alimentos que compara, compra y consume</a:t>
            </a:r>
            <a:r>
              <a:rPr lang="es-ES" altLang="es-ES" baseline="30000">
                <a:solidFill>
                  <a:srgbClr val="000000"/>
                </a:solidFill>
                <a:latin typeface="Verdana" panose="020B0604030504040204" pitchFamily="34" charset="0"/>
                <a:hlinkClick r:id="rId3"/>
              </a:rPr>
              <a:t>71</a:t>
            </a:r>
            <a:r>
              <a:rPr lang="es-ES" altLang="es-ES">
                <a:solidFill>
                  <a:srgbClr val="000000"/>
                </a:solidFill>
                <a:latin typeface="Verdana" panose="020B0604030504040204" pitchFamily="34" charset="0"/>
              </a:rPr>
              <a:t>. Fomenta a su vez que la industria alimentaria reformule sus productos para hacerlos más saludables, y promueve la competición de las empresas con este fin.</a:t>
            </a:r>
          </a:p>
          <a:p>
            <a:pPr>
              <a:spcBef>
                <a:spcPct val="0"/>
              </a:spcBef>
            </a:pPr>
            <a:r>
              <a:rPr lang="es-ES" altLang="es-ES">
                <a:solidFill>
                  <a:srgbClr val="000000"/>
                </a:solidFill>
                <a:latin typeface="Verdana" panose="020B0604030504040204" pitchFamily="34" charset="0"/>
              </a:rPr>
              <a:t>La ministra de sanidad anunció en el mes de noviembre de 2018 la decisión del Gobierno de implantar en España el modelo de etiquetado frontal conocido como Nutri-Score, desarrollado en Francia, a partir del perfil nutricional del Reino Unido</a:t>
            </a:r>
            <a:r>
              <a:rPr lang="es-ES" altLang="es-ES" baseline="30000">
                <a:solidFill>
                  <a:srgbClr val="000000"/>
                </a:solidFill>
                <a:latin typeface="Verdana" panose="020B0604030504040204" pitchFamily="34" charset="0"/>
                <a:hlinkClick r:id="rId4"/>
              </a:rPr>
              <a:t>72</a:t>
            </a:r>
            <a:r>
              <a:rPr lang="es-ES" altLang="es-ES">
                <a:solidFill>
                  <a:srgbClr val="000000"/>
                </a:solidFill>
                <a:latin typeface="Verdana" panose="020B0604030504040204" pitchFamily="34" charset="0"/>
              </a:rPr>
              <a:t>. El Nutri-Score calcula, para cada 100g de alimento, el contenido en componentes considerados no favorables para la salud, como calorías, azúcar, grasas saturadas y sodio, y de los considerados favorables, como proteínas, fibra, frutas y verduras. Cada uno de estos componentes recibe una puntuación y mediante un algoritmo se calcula la puntuación final del producto. El etiquetado final contiene cinco letras (ABCDE) con una graduación de colores, desde el verde oscuro (letra A) para la mejor calidad nutricional, al rojo oscuro (letra E) para la peor (</a:t>
            </a:r>
            <a:r>
              <a:rPr lang="es-ES" altLang="es-ES">
                <a:solidFill>
                  <a:srgbClr val="000000"/>
                </a:solidFill>
                <a:latin typeface="Verdana" panose="020B0604030504040204" pitchFamily="34" charset="0"/>
                <a:hlinkClick r:id="rId5"/>
              </a:rPr>
              <a:t>Fig. 2</a:t>
            </a:r>
            <a:r>
              <a:rPr lang="es-ES" altLang="es-ES">
                <a:solidFill>
                  <a:srgbClr val="000000"/>
                </a:solidFill>
                <a:latin typeface="Verdana" panose="020B0604030504040204" pitchFamily="34" charset="0"/>
              </a:rPr>
              <a:t>). La atribución de puntos para cada uno de estos componentes se hace diferenciadamente para alimentos y para bebidas, y hay una escala específica para los quesos y otra para las grasas y los aceites</a:t>
            </a:r>
          </a:p>
          <a:p>
            <a:pPr>
              <a:spcBef>
                <a:spcPct val="0"/>
              </a:spcBef>
            </a:pPr>
            <a:endParaRPr lang="es-ES" altLang="es-ES"/>
          </a:p>
        </p:txBody>
      </p:sp>
      <p:sp>
        <p:nvSpPr>
          <p:cNvPr id="52228" name="Marcador de número de diapositiva 3">
            <a:extLst>
              <a:ext uri="{FF2B5EF4-FFF2-40B4-BE49-F238E27FC236}">
                <a16:creationId xmlns:a16="http://schemas.microsoft.com/office/drawing/2014/main" id="{D60D3418-BAA5-AF9A-F51D-C847F14B0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0A9A572-B2E3-460A-86F4-654D8DD81AA9}" type="slidenum">
              <a:rPr lang="es-ES" altLang="es-ES"/>
              <a:pPr fontAlgn="base">
                <a:spcBef>
                  <a:spcPct val="0"/>
                </a:spcBef>
                <a:spcAft>
                  <a:spcPct val="0"/>
                </a:spcAft>
              </a:pPr>
              <a:t>22</a:t>
            </a:fld>
            <a:endParaRPr lang="es-ES" alt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a:extLst>
              <a:ext uri="{FF2B5EF4-FFF2-40B4-BE49-F238E27FC236}">
                <a16:creationId xmlns:a16="http://schemas.microsoft.com/office/drawing/2014/main" id="{1E6229BA-5954-4107-9EE0-6F1AE3253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a:extLst>
              <a:ext uri="{FF2B5EF4-FFF2-40B4-BE49-F238E27FC236}">
                <a16:creationId xmlns:a16="http://schemas.microsoft.com/office/drawing/2014/main" id="{53493513-65EB-401D-8420-1E9C9CB50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82276" name="3 Marcador de número de diapositiva">
            <a:extLst>
              <a:ext uri="{FF2B5EF4-FFF2-40B4-BE49-F238E27FC236}">
                <a16:creationId xmlns:a16="http://schemas.microsoft.com/office/drawing/2014/main" id="{946149EB-FBFA-457E-B15B-9B630A764A2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0C6F1D2-7FB7-448E-8768-4BD422FA2C18}" type="slidenum">
              <a:rPr lang="es-ES" altLang="es-ES"/>
              <a:pPr eaLnBrk="1" hangingPunct="1"/>
              <a:t>26</a:t>
            </a:fld>
            <a:endParaRPr lang="es-ES" altLang="es-ES"/>
          </a:p>
        </p:txBody>
      </p:sp>
    </p:spTree>
    <p:extLst>
      <p:ext uri="{BB962C8B-B14F-4D97-AF65-F5344CB8AC3E}">
        <p14:creationId xmlns:p14="http://schemas.microsoft.com/office/powerpoint/2010/main" val="2768290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a:extLst>
              <a:ext uri="{FF2B5EF4-FFF2-40B4-BE49-F238E27FC236}">
                <a16:creationId xmlns:a16="http://schemas.microsoft.com/office/drawing/2014/main" id="{1E6229BA-5954-4107-9EE0-6F1AE32539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a:extLst>
              <a:ext uri="{FF2B5EF4-FFF2-40B4-BE49-F238E27FC236}">
                <a16:creationId xmlns:a16="http://schemas.microsoft.com/office/drawing/2014/main" id="{53493513-65EB-401D-8420-1E9C9CB50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82276" name="3 Marcador de número de diapositiva">
            <a:extLst>
              <a:ext uri="{FF2B5EF4-FFF2-40B4-BE49-F238E27FC236}">
                <a16:creationId xmlns:a16="http://schemas.microsoft.com/office/drawing/2014/main" id="{946149EB-FBFA-457E-B15B-9B630A764A2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0C6F1D2-7FB7-448E-8768-4BD422FA2C18}" type="slidenum">
              <a:rPr lang="es-ES" altLang="es-ES"/>
              <a:pPr eaLnBrk="1" hangingPunct="1"/>
              <a:t>27</a:t>
            </a:fld>
            <a:endParaRPr lang="es-ES" altLang="es-ES"/>
          </a:p>
        </p:txBody>
      </p:sp>
    </p:spTree>
    <p:extLst>
      <p:ext uri="{BB962C8B-B14F-4D97-AF65-F5344CB8AC3E}">
        <p14:creationId xmlns:p14="http://schemas.microsoft.com/office/powerpoint/2010/main" val="3817052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EE225EC9-AD69-4326-BC78-DA9A80A0DAF5}" type="slidenum">
              <a:rPr lang="es-ES" smtClean="0"/>
              <a:pPr>
                <a:defRPr/>
              </a:pPr>
              <a:t>34</a:t>
            </a:fld>
            <a:endParaRPr lang="es-ES"/>
          </a:p>
        </p:txBody>
      </p:sp>
    </p:spTree>
    <p:extLst>
      <p:ext uri="{BB962C8B-B14F-4D97-AF65-F5344CB8AC3E}">
        <p14:creationId xmlns:p14="http://schemas.microsoft.com/office/powerpoint/2010/main" val="41993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AFFFB36-A797-444C-969C-D2B08D5D71DE}" type="slidenum">
              <a:rPr lang="gl-ES" smtClean="0"/>
              <a:t>38</a:t>
            </a:fld>
            <a:endParaRPr lang="gl-ES"/>
          </a:p>
        </p:txBody>
      </p:sp>
    </p:spTree>
    <p:extLst>
      <p:ext uri="{BB962C8B-B14F-4D97-AF65-F5344CB8AC3E}">
        <p14:creationId xmlns:p14="http://schemas.microsoft.com/office/powerpoint/2010/main" val="3443966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FED410B-E990-145B-2965-9DABFC2A207B}"/>
              </a:ext>
            </a:extLst>
          </p:cNvPr>
          <p:cNvSpPr txBox="1">
            <a:spLocks noGrp="1"/>
          </p:cNvSpPr>
          <p:nvPr>
            <p:ph type="sldNum" sz="quarter" idx="5"/>
          </p:nvPr>
        </p:nvSpPr>
        <p:spPr>
          <a:ln/>
        </p:spPr>
        <p:txBody>
          <a:bodyPr vert="horz" lIns="0" tIns="0" rIns="0" bIns="0" anchor="b" anchorCtr="0">
            <a:noAutofit/>
          </a:bodyPr>
          <a:lstStyle/>
          <a:p>
            <a:pPr lvl="0"/>
            <a:fld id="{BE01B3EF-ACB9-438F-86ED-289A0E5ED22F}" type="slidenum">
              <a:t>50</a:t>
            </a:fld>
            <a:endParaRPr lang="es-ES"/>
          </a:p>
        </p:txBody>
      </p:sp>
      <p:sp>
        <p:nvSpPr>
          <p:cNvPr id="2" name="Marcador de imagen de diapositiva 1">
            <a:extLst>
              <a:ext uri="{FF2B5EF4-FFF2-40B4-BE49-F238E27FC236}">
                <a16:creationId xmlns:a16="http://schemas.microsoft.com/office/drawing/2014/main" id="{8F791724-2815-2DB5-C2ED-792F04E765E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Marcador de notas 2">
            <a:extLst>
              <a:ext uri="{FF2B5EF4-FFF2-40B4-BE49-F238E27FC236}">
                <a16:creationId xmlns:a16="http://schemas.microsoft.com/office/drawing/2014/main" id="{38063F85-6E48-A783-6A0C-BD859CD893C6}"/>
              </a:ext>
            </a:extLst>
          </p:cNvPr>
          <p:cNvSpPr txBox="1">
            <a:spLocks noGrp="1"/>
          </p:cNvSpPr>
          <p:nvPr>
            <p:ph type="body" sz="quarter" idx="1"/>
          </p:nvPr>
        </p:nvSpPr>
        <p:spPr/>
        <p:txBody>
          <a:bodyPr vert="horz"/>
          <a:lstStyle/>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A partir de diciembre de 2016, el Reglamento (UE) n.º 1169/2011 exige que la gran mayoría de los alimentos preenvasados lleven una declaración nutricional. Debe aportar el valor energético y las cantidades de grasas, saturadas, hidratos de carbono, azúcares, proteínas y sal de los alimentos. La declaración deberá presentarse en un formato tabular legible en el embalaje. Cuando el espacio no lo permita, la información podrá presentarse en formato lineal. Esta declaración nutricional obligatoria a menudo se proporciona en la parte posterior de los envases de los alimentos.</a:t>
            </a:r>
          </a:p>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El contenido de la declaración nutricional obligatoria podrá completarse voluntariamente con la indicación de las cantidades de monoinsaturados, poliinsaturados, polioles, almidón, fibra, vitaminas y minerales. Esta información voluntaria no debe mostrarse en detrimento del espacio asignado a la información obligatoria.</a:t>
            </a:r>
          </a:p>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Toda la información debe expresarse por 100g o por 100ml. Además, podrá expresarse por porción o por unidad de consumo del producto.</a:t>
            </a:r>
          </a:p>
          <a:p>
            <a:endParaRPr lang="es-ES" dirty="0"/>
          </a:p>
        </p:txBody>
      </p:sp>
    </p:spTree>
    <p:extLst>
      <p:ext uri="{BB962C8B-B14F-4D97-AF65-F5344CB8AC3E}">
        <p14:creationId xmlns:p14="http://schemas.microsoft.com/office/powerpoint/2010/main" val="329210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AFED410B-E990-145B-2965-9DABFC2A207B}"/>
              </a:ext>
            </a:extLst>
          </p:cNvPr>
          <p:cNvSpPr txBox="1">
            <a:spLocks noGrp="1"/>
          </p:cNvSpPr>
          <p:nvPr>
            <p:ph type="sldNum" sz="quarter" idx="5"/>
          </p:nvPr>
        </p:nvSpPr>
        <p:spPr>
          <a:ln/>
        </p:spPr>
        <p:txBody>
          <a:bodyPr vert="horz" lIns="0" tIns="0" rIns="0" bIns="0" anchor="b" anchorCtr="0">
            <a:noAutofit/>
          </a:bodyPr>
          <a:lstStyle/>
          <a:p>
            <a:pPr lvl="0"/>
            <a:fld id="{BE01B3EF-ACB9-438F-86ED-289A0E5ED22F}" type="slidenum">
              <a:t>53</a:t>
            </a:fld>
            <a:endParaRPr lang="es-ES"/>
          </a:p>
        </p:txBody>
      </p:sp>
      <p:sp>
        <p:nvSpPr>
          <p:cNvPr id="2" name="Marcador de imagen de diapositiva 1">
            <a:extLst>
              <a:ext uri="{FF2B5EF4-FFF2-40B4-BE49-F238E27FC236}">
                <a16:creationId xmlns:a16="http://schemas.microsoft.com/office/drawing/2014/main" id="{8F791724-2815-2DB5-C2ED-792F04E765EB}"/>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Marcador de notas 2">
            <a:extLst>
              <a:ext uri="{FF2B5EF4-FFF2-40B4-BE49-F238E27FC236}">
                <a16:creationId xmlns:a16="http://schemas.microsoft.com/office/drawing/2014/main" id="{38063F85-6E48-A783-6A0C-BD859CD893C6}"/>
              </a:ext>
            </a:extLst>
          </p:cNvPr>
          <p:cNvSpPr txBox="1">
            <a:spLocks noGrp="1"/>
          </p:cNvSpPr>
          <p:nvPr>
            <p:ph type="body" sz="quarter" idx="1"/>
          </p:nvPr>
        </p:nvSpPr>
        <p:spPr/>
        <p:txBody>
          <a:bodyPr vert="horz"/>
          <a:lstStyle/>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A partir de diciembre de 2016, el Reglamento (UE) n.º 1169/2011 exige que la gran mayoría de los alimentos preenvasados lleven una declaración nutricional. Debe aportar el valor energético y las cantidades de grasas, saturadas, hidratos de carbono, azúcares, proteínas y sal de los alimentos. La declaración deberá presentarse en un formato tabular legible en el embalaje. Cuando el espacio no lo permita, la información podrá presentarse en formato lineal. Esta declaración nutricional obligatoria a menudo se proporciona en la parte posterior de los envases de los alimentos.</a:t>
            </a:r>
          </a:p>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El contenido de la declaración nutricional obligatoria podrá completarse voluntariamente con la indicación de las cantidades de monoinsaturados, poliinsaturados, polioles, almidón, fibra, vitaminas y minerales. Esta información voluntaria no debe mostrarse en detrimento del espacio asignado a la información obligatoria.</a:t>
            </a:r>
          </a:p>
          <a:p>
            <a:pPr marL="0" marR="0" lvl="0" indent="0" rtl="0" hangingPunct="0">
              <a:lnSpc>
                <a:spcPct val="100000"/>
              </a:lnSpc>
              <a:spcBef>
                <a:spcPts val="0"/>
              </a:spcBef>
              <a:spcAft>
                <a:spcPts val="0"/>
              </a:spcAft>
              <a:buNone/>
              <a:tabLst/>
            </a:pPr>
            <a:r>
              <a:rPr lang="es-ES" sz="1200" b="0" i="0" u="none" strike="noStrike" kern="1200" cap="none" dirty="0">
                <a:ln>
                  <a:noFill/>
                </a:ln>
                <a:latin typeface="CIDFont+F1" pitchFamily="18"/>
                <a:ea typeface="CIDFont+F1" pitchFamily="2"/>
                <a:cs typeface="CIDFont+F1" pitchFamily="2"/>
              </a:rPr>
              <a:t>Toda la información debe expresarse por 100g o por 100ml. Además, podrá expresarse por porción o por unidad de consumo del producto.</a:t>
            </a:r>
          </a:p>
          <a:p>
            <a:endParaRPr lang="es-ES" dirty="0"/>
          </a:p>
        </p:txBody>
      </p:sp>
    </p:spTree>
    <p:extLst>
      <p:ext uri="{BB962C8B-B14F-4D97-AF65-F5344CB8AC3E}">
        <p14:creationId xmlns:p14="http://schemas.microsoft.com/office/powerpoint/2010/main" val="298648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número de diapositiva 6">
            <a:extLst>
              <a:ext uri="{FF2B5EF4-FFF2-40B4-BE49-F238E27FC236}">
                <a16:creationId xmlns:a16="http://schemas.microsoft.com/office/drawing/2014/main" id="{F776DEFD-1C69-70C9-A0B0-C1B5C2E7195D}"/>
              </a:ext>
            </a:extLst>
          </p:cNvPr>
          <p:cNvSpPr txBox="1">
            <a:spLocks noGrp="1"/>
          </p:cNvSpPr>
          <p:nvPr>
            <p:ph type="sldNum" sz="quarter" idx="5"/>
          </p:nvPr>
        </p:nvSpPr>
        <p:spPr>
          <a:ln/>
        </p:spPr>
        <p:txBody>
          <a:bodyPr vert="horz" lIns="0" tIns="0" rIns="0" bIns="0" anchor="b" anchorCtr="0">
            <a:noAutofit/>
          </a:bodyPr>
          <a:lstStyle/>
          <a:p>
            <a:pPr lvl="0"/>
            <a:fld id="{1F45071A-D7E2-4A48-A84B-0D29E1EE3196}" type="slidenum">
              <a:t>3</a:t>
            </a:fld>
            <a:endParaRPr lang="es-ES"/>
          </a:p>
        </p:txBody>
      </p:sp>
      <p:sp>
        <p:nvSpPr>
          <p:cNvPr id="2" name="Marcador de imagen de diapositiva 1">
            <a:extLst>
              <a:ext uri="{FF2B5EF4-FFF2-40B4-BE49-F238E27FC236}">
                <a16:creationId xmlns:a16="http://schemas.microsoft.com/office/drawing/2014/main" id="{D1DF9B14-1792-FA72-179B-278EBF0CD74D}"/>
              </a:ext>
            </a:extLst>
          </p:cNvPr>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Marcador de notas 2">
            <a:extLst>
              <a:ext uri="{FF2B5EF4-FFF2-40B4-BE49-F238E27FC236}">
                <a16:creationId xmlns:a16="http://schemas.microsoft.com/office/drawing/2014/main" id="{8C68358D-77E7-E8C5-9A86-7ACD9BD2BCD7}"/>
              </a:ext>
            </a:extLst>
          </p:cNvPr>
          <p:cNvSpPr txBox="1">
            <a:spLocks noGrp="1"/>
          </p:cNvSpPr>
          <p:nvPr>
            <p:ph type="body" sz="quarter" idx="1"/>
          </p:nvPr>
        </p:nvSpPr>
        <p:spPr/>
        <p:txBody>
          <a:bodyPr vert="horz"/>
          <a:lstStyle/>
          <a:p>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50" dirty="0">
                <a:latin typeface="Calibri" panose="020F0502020204030204" pitchFamily="34" charset="0"/>
                <a:ea typeface="Andale Sans UI"/>
                <a:cs typeface="Tahoma" panose="020B0604030504040204" pitchFamily="34" charset="0"/>
              </a:rPr>
              <a:t>Lustig et al, advierten recientemente en </a:t>
            </a:r>
            <a:r>
              <a:rPr lang="es-ES" sz="1200" i="1" kern="150" dirty="0" err="1">
                <a:latin typeface="Calibri" panose="020F0502020204030204" pitchFamily="34" charset="0"/>
                <a:ea typeface="Andale Sans UI"/>
                <a:cs typeface="Tahoma" panose="020B0604030504040204" pitchFamily="34" charset="0"/>
              </a:rPr>
              <a:t>Nature</a:t>
            </a:r>
            <a:r>
              <a:rPr lang="es-ES" sz="1200" kern="150" dirty="0">
                <a:latin typeface="Calibri" panose="020F0502020204030204" pitchFamily="34" charset="0"/>
                <a:ea typeface="Andale Sans UI"/>
                <a:cs typeface="Tahoma" panose="020B0604030504040204" pitchFamily="34" charset="0"/>
              </a:rPr>
              <a:t>, sobre los riesgos que corre la población cuando presenta un elevado consumo de azúcares añadidos. Los autores señalan que, si bien "mucha gente piensa que la obesidad es la causa que subyace a las enfermedades no transmisibles (cáncer, diabetes, patologías cardiovasculares), se trata simplemente de "un marcador de la disfunción metabólica, que es mucho más frecuente".  Aunque el tabaco, el alcohol o el consumo de grasas influyen en la aparición de estas alteraciones metabólicas, el artículo apunta a los azúcares añadidos como pieza fundamental en la epidemia de alteraciones metabólicas a nivel mundial: el 80% de las personas obesas las sufren y también el 40% de los que tienen un peso normal.</a:t>
            </a:r>
            <a:endParaRPr lang="es-ES" sz="1200" kern="150" dirty="0">
              <a:latin typeface="Times New Roman" panose="02020603050405020304" pitchFamily="18" charset="0"/>
              <a:ea typeface="Andale Sans UI"/>
              <a:cs typeface="Tahoma" panose="020B0604030504040204" pitchFamily="34" charset="0"/>
            </a:endParaRPr>
          </a:p>
          <a:p>
            <a:endParaRPr lang="es-ES" dirty="0"/>
          </a:p>
        </p:txBody>
      </p:sp>
      <p:sp>
        <p:nvSpPr>
          <p:cNvPr id="4" name="Marcador de número de diapositiva 3"/>
          <p:cNvSpPr>
            <a:spLocks noGrp="1"/>
          </p:cNvSpPr>
          <p:nvPr>
            <p:ph type="sldNum" sz="quarter" idx="5"/>
          </p:nvPr>
        </p:nvSpPr>
        <p:spPr/>
        <p:txBody>
          <a:bodyPr/>
          <a:lstStyle/>
          <a:p>
            <a:fld id="{36EC3740-BF06-46C5-9091-C428FC0CD1B6}" type="slidenum">
              <a:rPr lang="es-ES" smtClean="0"/>
              <a:pPr/>
              <a:t>54</a:t>
            </a:fld>
            <a:endParaRPr lang="es-ES"/>
          </a:p>
        </p:txBody>
      </p:sp>
    </p:spTree>
    <p:extLst>
      <p:ext uri="{BB962C8B-B14F-4D97-AF65-F5344CB8AC3E}">
        <p14:creationId xmlns:p14="http://schemas.microsoft.com/office/powerpoint/2010/main" val="2248622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Marcador de imagen de diapositiva 1">
            <a:extLst>
              <a:ext uri="{FF2B5EF4-FFF2-40B4-BE49-F238E27FC236}">
                <a16:creationId xmlns:a16="http://schemas.microsoft.com/office/drawing/2014/main" id="{E1A86CE4-CA65-4A24-B9C5-BABFFDC909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Marcador de notas 2">
            <a:extLst>
              <a:ext uri="{FF2B5EF4-FFF2-40B4-BE49-F238E27FC236}">
                <a16:creationId xmlns:a16="http://schemas.microsoft.com/office/drawing/2014/main" id="{B136CFBA-2A61-48F1-B461-F02B5A5239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s-ES" sz="1800" dirty="0">
                <a:latin typeface="Liberation Sans"/>
                <a:ea typeface="Microsoft YaHei" panose="020B0503020204020204" pitchFamily="34" charset="-122"/>
                <a:cs typeface="Mangal" panose="02040503050203030202" pitchFamily="18" charset="0"/>
              </a:rPr>
              <a:t>Lo primero es saber a que </a:t>
            </a:r>
            <a:r>
              <a:rPr lang="en-US" altLang="es-ES" sz="1800" dirty="0" err="1">
                <a:latin typeface="Liberation Sans"/>
                <a:ea typeface="Microsoft YaHei" panose="020B0503020204020204" pitchFamily="34" charset="-122"/>
                <a:cs typeface="Mangal" panose="02040503050203030202" pitchFamily="18" charset="0"/>
              </a:rPr>
              <a:t>nos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referimos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cuando</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hablamos</a:t>
            </a:r>
            <a:r>
              <a:rPr lang="en-US" altLang="es-ES" sz="1800" dirty="0">
                <a:latin typeface="Liberation Sans"/>
                <a:ea typeface="Microsoft YaHei" panose="020B0503020204020204" pitchFamily="34" charset="-122"/>
                <a:cs typeface="Mangal" panose="02040503050203030202" pitchFamily="18" charset="0"/>
              </a:rPr>
              <a:t> de </a:t>
            </a:r>
            <a:r>
              <a:rPr lang="en-US" altLang="es-ES" sz="1800" dirty="0" err="1">
                <a:latin typeface="Liberation Sans"/>
                <a:ea typeface="Microsoft YaHei" panose="020B0503020204020204" pitchFamily="34" charset="-122"/>
                <a:cs typeface="Mangal" panose="02040503050203030202" pitchFamily="18" charset="0"/>
              </a:rPr>
              <a:t>azúcares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libres</a:t>
            </a:r>
            <a:r>
              <a:rPr lang="en-US" altLang="es-ES" sz="1800" dirty="0">
                <a:latin typeface="Liberation Sans"/>
                <a:ea typeface="Microsoft YaHei" panose="020B0503020204020204" pitchFamily="34" charset="-122"/>
                <a:cs typeface="Mangal" panose="02040503050203030202" pitchFamily="18" charset="0"/>
              </a:rPr>
              <a:t>. Los </a:t>
            </a:r>
            <a:r>
              <a:rPr lang="en-US" altLang="es-ES" sz="1800" dirty="0" err="1">
                <a:latin typeface="Liberation Sans"/>
                <a:ea typeface="Microsoft YaHei" panose="020B0503020204020204" pitchFamily="34" charset="-122"/>
                <a:cs typeface="Mangal" panose="02040503050203030202" pitchFamily="18" charset="0"/>
              </a:rPr>
              <a:t>azúcares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libres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incluyen</a:t>
            </a:r>
            <a:r>
              <a:rPr lang="en-US" altLang="es-ES" sz="1800" dirty="0">
                <a:latin typeface="Liberation Sans"/>
                <a:ea typeface="Microsoft YaHei" panose="020B0503020204020204" pitchFamily="34" charset="-122"/>
                <a:cs typeface="Mangal" panose="02040503050203030202" pitchFamily="18" charset="0"/>
              </a:rPr>
              <a:t> los </a:t>
            </a:r>
            <a:r>
              <a:rPr lang="en-US" altLang="es-ES" sz="1800" dirty="0" err="1">
                <a:latin typeface="Liberation Sans"/>
                <a:ea typeface="Microsoft YaHei" panose="020B0503020204020204" pitchFamily="34" charset="-122"/>
                <a:cs typeface="Mangal" panose="02040503050203030202" pitchFamily="18" charset="0"/>
              </a:rPr>
              <a:t>monosacáridos</a:t>
            </a:r>
            <a:r>
              <a:rPr lang="en-US" altLang="es-ES" sz="1800" dirty="0">
                <a:latin typeface="Liberation Sans"/>
                <a:ea typeface="Microsoft YaHei" panose="020B0503020204020204" pitchFamily="34" charset="-122"/>
                <a:cs typeface="Mangal" panose="02040503050203030202" pitchFamily="18" charset="0"/>
              </a:rPr>
              <a:t> y los  </a:t>
            </a:r>
            <a:r>
              <a:rPr lang="en-US" altLang="es-ES" sz="1800" dirty="0" err="1">
                <a:latin typeface="Liberation Sans"/>
                <a:ea typeface="Microsoft YaHei" panose="020B0503020204020204" pitchFamily="34" charset="-122"/>
                <a:cs typeface="Mangal" panose="02040503050203030202" pitchFamily="18" charset="0"/>
              </a:rPr>
              <a:t>disacáridos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añadidos</a:t>
            </a:r>
            <a:r>
              <a:rPr lang="en-US" altLang="es-ES" sz="1800" dirty="0">
                <a:latin typeface="Liberation Sans"/>
                <a:ea typeface="Microsoft YaHei" panose="020B0503020204020204" pitchFamily="34" charset="-122"/>
                <a:cs typeface="Mangal" panose="02040503050203030202" pitchFamily="18" charset="0"/>
              </a:rPr>
              <a:t> a </a:t>
            </a:r>
            <a:r>
              <a:rPr lang="en-US" altLang="es-ES" sz="1800" dirty="0" err="1">
                <a:latin typeface="Liberation Sans"/>
                <a:ea typeface="Microsoft YaHei" panose="020B0503020204020204" pitchFamily="34" charset="-122"/>
                <a:cs typeface="Mangal" panose="02040503050203030202" pitchFamily="18" charset="0"/>
              </a:rPr>
              <a:t>los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alimentos</a:t>
            </a:r>
            <a:r>
              <a:rPr lang="en-US" altLang="es-ES" sz="1800" dirty="0">
                <a:latin typeface="Liberation Sans"/>
                <a:ea typeface="Microsoft YaHei" panose="020B0503020204020204" pitchFamily="34" charset="-122"/>
                <a:cs typeface="Mangal" panose="02040503050203030202" pitchFamily="18" charset="0"/>
              </a:rPr>
              <a:t> y las </a:t>
            </a:r>
            <a:r>
              <a:rPr lang="en-US" altLang="es-ES" sz="1800" dirty="0" err="1">
                <a:latin typeface="Liberation Sans"/>
                <a:ea typeface="Microsoft YaHei" panose="020B0503020204020204" pitchFamily="34" charset="-122"/>
                <a:cs typeface="Mangal" panose="02040503050203030202" pitchFamily="18" charset="0"/>
              </a:rPr>
              <a:t>bebidas</a:t>
            </a:r>
            <a:r>
              <a:rPr lang="en-US" altLang="es-ES" sz="1800" dirty="0">
                <a:latin typeface="Liberation Sans"/>
                <a:ea typeface="Microsoft YaHei" panose="020B0503020204020204" pitchFamily="34" charset="-122"/>
                <a:cs typeface="Mangal" panose="02040503050203030202" pitchFamily="18" charset="0"/>
              </a:rPr>
              <a:t> por el </a:t>
            </a:r>
            <a:r>
              <a:rPr lang="en-US" altLang="es-ES" sz="1800" dirty="0" err="1">
                <a:latin typeface="Liberation Sans"/>
                <a:ea typeface="Microsoft YaHei" panose="020B0503020204020204" pitchFamily="34" charset="-122"/>
                <a:cs typeface="Mangal" panose="02040503050203030202" pitchFamily="18" charset="0"/>
              </a:rPr>
              <a:t>fabricante</a:t>
            </a:r>
            <a:r>
              <a:rPr lang="en-US" altLang="es-ES" sz="1800" dirty="0">
                <a:latin typeface="Liberation Sans"/>
                <a:ea typeface="Microsoft YaHei" panose="020B0503020204020204" pitchFamily="34" charset="-122"/>
                <a:cs typeface="Mangal" panose="02040503050203030202" pitchFamily="18" charset="0"/>
              </a:rPr>
              <a:t>,  el cocinero o el </a:t>
            </a:r>
            <a:r>
              <a:rPr lang="en-US" altLang="es-ES" sz="1800" dirty="0" err="1">
                <a:latin typeface="Liberation Sans"/>
                <a:ea typeface="Microsoft YaHei" panose="020B0503020204020204" pitchFamily="34" charset="-122"/>
                <a:cs typeface="Mangal" panose="02040503050203030202" pitchFamily="18" charset="0"/>
              </a:rPr>
              <a:t>consumidor</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más</a:t>
            </a:r>
            <a:r>
              <a:rPr lang="en-US" altLang="es-ES" sz="1800" dirty="0">
                <a:latin typeface="Liberation Sans"/>
                <a:ea typeface="Microsoft YaHei" panose="020B0503020204020204" pitchFamily="34" charset="-122"/>
                <a:cs typeface="Mangal" panose="02040503050203030202" pitchFamily="18" charset="0"/>
              </a:rPr>
              <a:t> los </a:t>
            </a:r>
            <a:r>
              <a:rPr lang="en-US" altLang="es-ES" sz="1800" dirty="0" err="1">
                <a:latin typeface="Liberation Sans"/>
                <a:ea typeface="Microsoft YaHei" panose="020B0503020204020204" pitchFamily="34" charset="-122"/>
                <a:cs typeface="Mangal" panose="02040503050203030202" pitchFamily="18" charset="0"/>
              </a:rPr>
              <a:t>azúcares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naturalmente</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presentes</a:t>
            </a:r>
            <a:r>
              <a:rPr lang="en-US" altLang="es-ES" sz="1800" dirty="0">
                <a:latin typeface="Liberation Sans"/>
                <a:ea typeface="Microsoft YaHei" panose="020B0503020204020204" pitchFamily="34" charset="-122"/>
                <a:cs typeface="Mangal" panose="02040503050203030202" pitchFamily="18" charset="0"/>
              </a:rPr>
              <a:t> </a:t>
            </a:r>
            <a:r>
              <a:rPr lang="en-US" altLang="es-ES" sz="1800" dirty="0" err="1">
                <a:latin typeface="Liberation Sans"/>
                <a:ea typeface="Microsoft YaHei" panose="020B0503020204020204" pitchFamily="34" charset="-122"/>
                <a:cs typeface="Mangal" panose="02040503050203030202" pitchFamily="18" charset="0"/>
              </a:rPr>
              <a:t>en</a:t>
            </a:r>
            <a:r>
              <a:rPr lang="en-US" altLang="es-ES" sz="1800" dirty="0">
                <a:latin typeface="Liberation Sans"/>
                <a:ea typeface="Microsoft YaHei" panose="020B0503020204020204" pitchFamily="34" charset="-122"/>
                <a:cs typeface="Mangal" panose="02040503050203030202" pitchFamily="18" charset="0"/>
              </a:rPr>
              <a:t> la </a:t>
            </a:r>
            <a:r>
              <a:rPr lang="en-US" altLang="es-ES" sz="1800" dirty="0" err="1">
                <a:latin typeface="Liberation Sans"/>
                <a:ea typeface="Microsoft YaHei" panose="020B0503020204020204" pitchFamily="34" charset="-122"/>
                <a:cs typeface="Mangal" panose="02040503050203030202" pitchFamily="18" charset="0"/>
              </a:rPr>
              <a:t>miel</a:t>
            </a:r>
            <a:r>
              <a:rPr lang="en-US" altLang="es-ES" sz="1800" dirty="0">
                <a:latin typeface="Liberation Sans"/>
                <a:ea typeface="Microsoft YaHei" panose="020B0503020204020204" pitchFamily="34" charset="-122"/>
                <a:cs typeface="Mangal" panose="02040503050203030202" pitchFamily="18" charset="0"/>
              </a:rPr>
              <a:t>,  los </a:t>
            </a:r>
            <a:r>
              <a:rPr lang="en-US" altLang="es-ES" sz="1800" dirty="0" err="1">
                <a:latin typeface="Liberation Sans"/>
                <a:ea typeface="Microsoft YaHei" panose="020B0503020204020204" pitchFamily="34" charset="-122"/>
                <a:cs typeface="Mangal" panose="02040503050203030202" pitchFamily="18" charset="0"/>
              </a:rPr>
              <a:t>jarabes</a:t>
            </a:r>
            <a:r>
              <a:rPr lang="en-US" altLang="es-ES" sz="1800" dirty="0">
                <a:latin typeface="Liberation Sans"/>
                <a:ea typeface="Microsoft YaHei" panose="020B0503020204020204" pitchFamily="34" charset="-122"/>
                <a:cs typeface="Mangal" panose="02040503050203030202" pitchFamily="18" charset="0"/>
              </a:rPr>
              <a:t>, los </a:t>
            </a:r>
            <a:r>
              <a:rPr lang="en-US" altLang="es-ES" sz="1800" dirty="0" err="1">
                <a:latin typeface="Liberation Sans"/>
                <a:ea typeface="Microsoft YaHei" panose="020B0503020204020204" pitchFamily="34" charset="-122"/>
                <a:cs typeface="Mangal" panose="02040503050203030202" pitchFamily="18" charset="0"/>
              </a:rPr>
              <a:t>jugos</a:t>
            </a:r>
            <a:r>
              <a:rPr lang="en-US" altLang="es-ES" sz="1800" dirty="0">
                <a:latin typeface="Liberation Sans"/>
                <a:ea typeface="Microsoft YaHei" panose="020B0503020204020204" pitchFamily="34" charset="-122"/>
                <a:cs typeface="Mangal" panose="02040503050203030202" pitchFamily="18" charset="0"/>
              </a:rPr>
              <a:t> de </a:t>
            </a:r>
            <a:r>
              <a:rPr lang="en-US" altLang="es-ES" sz="1800" dirty="0" err="1">
                <a:latin typeface="Liberation Sans"/>
                <a:ea typeface="Microsoft YaHei" panose="020B0503020204020204" pitchFamily="34" charset="-122"/>
                <a:cs typeface="Mangal" panose="02040503050203030202" pitchFamily="18" charset="0"/>
              </a:rPr>
              <a:t>frutas</a:t>
            </a:r>
            <a:r>
              <a:rPr lang="en-US" altLang="es-ES" sz="1800" dirty="0">
                <a:latin typeface="Liberation Sans"/>
                <a:ea typeface="Microsoft YaHei" panose="020B0503020204020204" pitchFamily="34" charset="-122"/>
                <a:cs typeface="Mangal" panose="02040503050203030202" pitchFamily="18" charset="0"/>
              </a:rPr>
              <a:t> y lo </a:t>
            </a:r>
            <a:r>
              <a:rPr lang="en-US" altLang="es-ES" sz="1800" dirty="0" err="1">
                <a:latin typeface="Liberation Sans"/>
                <a:ea typeface="Microsoft YaHei" panose="020B0503020204020204" pitchFamily="34" charset="-122"/>
                <a:cs typeface="Mangal" panose="02040503050203030202" pitchFamily="18" charset="0"/>
              </a:rPr>
              <a:t>concentrados</a:t>
            </a:r>
            <a:r>
              <a:rPr lang="en-US" altLang="es-ES" sz="1800" dirty="0">
                <a:latin typeface="Liberation Sans"/>
                <a:ea typeface="Microsoft YaHei" panose="020B0503020204020204" pitchFamily="34" charset="-122"/>
                <a:cs typeface="Mangal" panose="02040503050203030202" pitchFamily="18" charset="0"/>
              </a:rPr>
              <a:t> de </a:t>
            </a:r>
            <a:r>
              <a:rPr lang="en-US" altLang="es-ES" sz="1800" dirty="0" err="1">
                <a:latin typeface="Liberation Sans"/>
                <a:ea typeface="Microsoft YaHei" panose="020B0503020204020204" pitchFamily="34" charset="-122"/>
                <a:cs typeface="Mangal" panose="02040503050203030202" pitchFamily="18" charset="0"/>
              </a:rPr>
              <a:t>jugos</a:t>
            </a:r>
            <a:r>
              <a:rPr lang="en-US" altLang="es-ES" sz="1800" dirty="0">
                <a:latin typeface="Liberation Sans"/>
                <a:ea typeface="Microsoft YaHei" panose="020B0503020204020204" pitchFamily="34" charset="-122"/>
                <a:cs typeface="Mangal" panose="02040503050203030202" pitchFamily="18" charset="0"/>
              </a:rPr>
              <a:t> de </a:t>
            </a:r>
            <a:r>
              <a:rPr lang="en-US" altLang="es-ES" sz="1800" dirty="0" err="1">
                <a:latin typeface="Liberation Sans"/>
                <a:ea typeface="Microsoft YaHei" panose="020B0503020204020204" pitchFamily="34" charset="-122"/>
                <a:cs typeface="Mangal" panose="02040503050203030202" pitchFamily="18" charset="0"/>
              </a:rPr>
              <a:t>frutas</a:t>
            </a:r>
            <a:r>
              <a:rPr lang="en-US" altLang="es-ES" sz="2400" dirty="0">
                <a:latin typeface="Liberation Sans"/>
                <a:ea typeface="Microsoft YaHei" panose="020B0503020204020204" pitchFamily="34" charset="-122"/>
                <a:cs typeface="Mangal" panose="02040503050203030202" pitchFamily="18" charset="0"/>
              </a:rPr>
              <a:t>. Se </a:t>
            </a:r>
            <a:r>
              <a:rPr lang="en-US" altLang="es-ES" sz="2400" dirty="0" err="1">
                <a:latin typeface="Liberation Sans"/>
                <a:ea typeface="Microsoft YaHei" panose="020B0503020204020204" pitchFamily="34" charset="-122"/>
                <a:cs typeface="Mangal" panose="02040503050203030202" pitchFamily="18" charset="0"/>
              </a:rPr>
              <a:t>excluyen</a:t>
            </a:r>
            <a:r>
              <a:rPr lang="en-US" altLang="es-ES" sz="2400" dirty="0">
                <a:latin typeface="Liberation Sans"/>
                <a:ea typeface="Microsoft YaHei" panose="020B0503020204020204" pitchFamily="34" charset="-122"/>
                <a:cs typeface="Mangal" panose="02040503050203030202" pitchFamily="18" charset="0"/>
              </a:rPr>
              <a:t> por lo tanto los </a:t>
            </a:r>
            <a:r>
              <a:rPr lang="en-US" altLang="es-ES" sz="2400" dirty="0" err="1">
                <a:latin typeface="Liberation Sans"/>
                <a:ea typeface="Microsoft YaHei" panose="020B0503020204020204" pitchFamily="34" charset="-122"/>
                <a:cs typeface="Mangal" panose="02040503050203030202" pitchFamily="18" charset="0"/>
              </a:rPr>
              <a:t>contenidos</a:t>
            </a:r>
            <a:r>
              <a:rPr lang="en-US" altLang="es-ES" sz="2400" dirty="0">
                <a:latin typeface="Liberation Sans"/>
                <a:ea typeface="Microsoft YaHei" panose="020B0503020204020204" pitchFamily="34" charset="-122"/>
                <a:cs typeface="Mangal" panose="02040503050203030202" pitchFamily="18" charset="0"/>
              </a:rPr>
              <a:t> de forma natural </a:t>
            </a:r>
            <a:r>
              <a:rPr lang="en-US" altLang="es-ES" sz="2400" dirty="0" err="1">
                <a:latin typeface="Liberation Sans"/>
                <a:ea typeface="Microsoft YaHei" panose="020B0503020204020204" pitchFamily="34" charset="-122"/>
                <a:cs typeface="Mangal" panose="02040503050203030202" pitchFamily="18" charset="0"/>
              </a:rPr>
              <a:t>en</a:t>
            </a:r>
            <a:r>
              <a:rPr lang="en-US" altLang="es-ES" sz="2400" dirty="0">
                <a:latin typeface="Liberation Sans"/>
                <a:ea typeface="Microsoft YaHei" panose="020B0503020204020204" pitchFamily="34" charset="-122"/>
                <a:cs typeface="Mangal" panose="02040503050203030202" pitchFamily="18" charset="0"/>
              </a:rPr>
              <a:t> la leche y la </a:t>
            </a:r>
            <a:r>
              <a:rPr lang="en-US" altLang="es-ES" sz="2400" dirty="0" err="1">
                <a:latin typeface="Liberation Sans"/>
                <a:ea typeface="Microsoft YaHei" panose="020B0503020204020204" pitchFamily="34" charset="-122"/>
                <a:cs typeface="Mangal" panose="02040503050203030202" pitchFamily="18" charset="0"/>
              </a:rPr>
              <a:t>fruta</a:t>
            </a:r>
            <a:r>
              <a:rPr lang="en-US" altLang="es-ES" sz="2400" dirty="0">
                <a:latin typeface="Liberation Sans"/>
                <a:ea typeface="Microsoft YaHei" panose="020B0503020204020204" pitchFamily="34" charset="-122"/>
                <a:cs typeface="Mangal" panose="02040503050203030202" pitchFamily="18" charset="0"/>
              </a:rPr>
              <a:t>.</a:t>
            </a:r>
          </a:p>
          <a:p>
            <a:r>
              <a:rPr lang="es-ES" altLang="es-ES" sz="1800" dirty="0">
                <a:solidFill>
                  <a:srgbClr val="003A5E"/>
                </a:solidFill>
                <a:latin typeface="Corbel" panose="020B0503020204020204" pitchFamily="34" charset="0"/>
                <a:ea typeface="Microsoft YaHei" panose="020B0503020204020204" pitchFamily="34" charset="-122"/>
                <a:cs typeface="Mangal" panose="02040503050203030202" pitchFamily="18" charset="0"/>
              </a:rPr>
              <a:t>El comité de Nutrición de la Sociedad Europea de Gastroenterología, Hepatología y Nutrición Pediátrica (ESPGHAN) ha elaborado una guía para brindar asesoramiento sobre el consumo de azúcar en bebés, niños y adolescentes. Destaca el impacto del consumo de azúcar en el sobrepeso y obesidad, enfermedad cardiovascular y diabetes ya en adolescentes, además de señalar el papel del azúcar en la distorsión de las señales de hambre y saciedad.</a:t>
            </a:r>
            <a:endParaRPr lang="es-ES" altLang="es-ES" dirty="0">
              <a:ea typeface="Microsoft YaHei" panose="020B0503020204020204" pitchFamily="34" charset="-122"/>
              <a:cs typeface="Mangal" panose="02040503050203030202" pitchFamily="18" charset="0"/>
            </a:endParaRPr>
          </a:p>
        </p:txBody>
      </p:sp>
      <p:sp>
        <p:nvSpPr>
          <p:cNvPr id="140292" name="Marcador de número de diapositiva 3">
            <a:extLst>
              <a:ext uri="{FF2B5EF4-FFF2-40B4-BE49-F238E27FC236}">
                <a16:creationId xmlns:a16="http://schemas.microsoft.com/office/drawing/2014/main" id="{CC5661A2-CBC6-42E7-8616-22B2488CB2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FE3FE5-2FF9-4ED4-B023-C9799E5847AB}" type="slidenum">
              <a:rPr lang="es-ES" altLang="es-ES" smtClean="0"/>
              <a:pPr/>
              <a:t>55</a:t>
            </a:fld>
            <a:endParaRPr lang="es-ES" altLang="es-ES"/>
          </a:p>
        </p:txBody>
      </p:sp>
    </p:spTree>
    <p:extLst>
      <p:ext uri="{BB962C8B-B14F-4D97-AF65-F5344CB8AC3E}">
        <p14:creationId xmlns:p14="http://schemas.microsoft.com/office/powerpoint/2010/main" val="628611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
        <p:nvSpPr>
          <p:cNvPr id="197636"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EE6733-A55E-4886-95D6-2A8FE96C8E94}" type="slidenum">
              <a:rPr lang="es-ES" altLang="es-ES" smtClean="0"/>
              <a:pPr fontAlgn="base">
                <a:spcBef>
                  <a:spcPct val="0"/>
                </a:spcBef>
                <a:spcAft>
                  <a:spcPct val="0"/>
                </a:spcAft>
                <a:defRPr/>
              </a:pPr>
              <a:t>56</a:t>
            </a:fld>
            <a:endParaRPr lang="es-ES" altLang="es-ES"/>
          </a:p>
        </p:txBody>
      </p:sp>
    </p:spTree>
    <p:extLst>
      <p:ext uri="{BB962C8B-B14F-4D97-AF65-F5344CB8AC3E}">
        <p14:creationId xmlns:p14="http://schemas.microsoft.com/office/powerpoint/2010/main" val="822769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Marcador de imagen de diapositiva 1">
            <a:extLst>
              <a:ext uri="{FF2B5EF4-FFF2-40B4-BE49-F238E27FC236}">
                <a16:creationId xmlns:a16="http://schemas.microsoft.com/office/drawing/2014/main" id="{01E39FB5-6218-4903-9307-E567919D5A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Marcador de notas 2">
            <a:extLst>
              <a:ext uri="{FF2B5EF4-FFF2-40B4-BE49-F238E27FC236}">
                <a16:creationId xmlns:a16="http://schemas.microsoft.com/office/drawing/2014/main" id="{F7E13D51-227B-4D1D-9684-025CCF393E99}"/>
              </a:ext>
            </a:extLst>
          </p:cNvPr>
          <p:cNvSpPr>
            <a:spLocks noGrp="1" noChangeArrowheads="1"/>
          </p:cNvSpPr>
          <p:nvPr>
            <p:ph type="body" idx="1"/>
          </p:nvPr>
        </p:nvSpPr>
        <p:spPr bwMode="auto"/>
        <p:txBody>
          <a:bodyPr wrap="square" numCol="1" anchor="t" anchorCtr="0" compatLnSpc="1">
            <a:prstTxWarp prst="textNoShape">
              <a:avLst/>
            </a:prstTxWarp>
          </a:bodyPr>
          <a:lstStyle/>
          <a:p>
            <a:pPr>
              <a:defRPr/>
            </a:pPr>
            <a:r>
              <a:rPr lang="es-ES" dirty="0">
                <a:solidFill>
                  <a:schemeClr val="bg1"/>
                </a:solidFill>
                <a:latin typeface="+mj-lt"/>
              </a:rPr>
              <a:t>El Comité de Nutrición de Sociedad Europea de </a:t>
            </a:r>
            <a:r>
              <a:rPr lang="es-ES" dirty="0" err="1">
                <a:solidFill>
                  <a:schemeClr val="bg1"/>
                </a:solidFill>
                <a:latin typeface="+mj-lt"/>
              </a:rPr>
              <a:t>gastroenterolgía</a:t>
            </a:r>
            <a:r>
              <a:rPr lang="es-ES" dirty="0">
                <a:solidFill>
                  <a:schemeClr val="bg1"/>
                </a:solidFill>
                <a:latin typeface="+mj-lt"/>
              </a:rPr>
              <a:t>, hepatología y nutrición pediátrica recomienda que la definición de OMS para azúcar libre se use en las recomendaciones dietéticas, normativas y etiquetado de alimentos. El límite de la ingesta ´calórica procedente del azúcar lo sitúa en menos del &lt; 5% del VCT</a:t>
            </a:r>
          </a:p>
          <a:p>
            <a:pPr>
              <a:spcBef>
                <a:spcPts val="0"/>
              </a:spcBef>
              <a:spcAft>
                <a:spcPts val="0"/>
              </a:spcAft>
              <a:defRPr sz="1200"/>
            </a:pPr>
            <a:r>
              <a:rPr lang="es-ES" dirty="0">
                <a:ea typeface="Microsoft YaHei" pitchFamily="2"/>
                <a:cs typeface="Calibri" panose="020F0502020204030204" pitchFamily="34" charset="0"/>
              </a:rPr>
              <a:t>La OMS recomienda una ingesta reducida de azúcares libres a lo largo de toda la vida (R. firme).</a:t>
            </a:r>
          </a:p>
          <a:p>
            <a:pPr>
              <a:spcBef>
                <a:spcPts val="0"/>
              </a:spcBef>
              <a:spcAft>
                <a:spcPts val="0"/>
              </a:spcAft>
              <a:defRPr sz="1200"/>
            </a:pPr>
            <a:r>
              <a:rPr lang="es-ES" dirty="0">
                <a:ea typeface="Microsoft YaHei" pitchFamily="2"/>
                <a:cs typeface="Calibri" panose="020F0502020204030204" pitchFamily="34" charset="0"/>
              </a:rPr>
              <a:t>• Tanto en adultos como en niños, se aconseja reducir  la ingesta de azúcares libres a menos del 10% de la ingesta  calórica total  (R. firme).</a:t>
            </a:r>
          </a:p>
          <a:p>
            <a:pPr>
              <a:spcBef>
                <a:spcPts val="0"/>
              </a:spcBef>
              <a:spcAft>
                <a:spcPts val="0"/>
              </a:spcAft>
              <a:defRPr sz="1200"/>
            </a:pPr>
            <a:r>
              <a:rPr lang="es-ES" dirty="0">
                <a:ea typeface="Microsoft YaHei" pitchFamily="2"/>
                <a:cs typeface="Calibri" panose="020F0502020204030204" pitchFamily="34" charset="0"/>
              </a:rPr>
              <a:t>• La OMS sugiere que se reduzca aún más la ingesta de azúcares  libres a menos del 5% de </a:t>
            </a:r>
            <a:r>
              <a:rPr lang="es-ES" dirty="0">
                <a:latin typeface="+mj-lt"/>
                <a:ea typeface="Microsoft YaHei" pitchFamily="2"/>
                <a:cs typeface="Calibri" panose="020F0502020204030204" pitchFamily="34" charset="0"/>
              </a:rPr>
              <a:t>la ingesta calórica total (</a:t>
            </a:r>
            <a:r>
              <a:rPr lang="es-ES" dirty="0" err="1">
                <a:latin typeface="+mj-lt"/>
                <a:ea typeface="Microsoft YaHei" pitchFamily="2"/>
                <a:cs typeface="Calibri" panose="020F0502020204030204" pitchFamily="34" charset="0"/>
              </a:rPr>
              <a:t>R.condicional</a:t>
            </a:r>
            <a:r>
              <a:rPr lang="es-ES" dirty="0">
                <a:latin typeface="+mj-lt"/>
                <a:ea typeface="Microsoft YaHei" pitchFamily="2"/>
                <a:cs typeface="Calibri" panose="020F0502020204030204" pitchFamily="34" charset="0"/>
              </a:rPr>
              <a:t>)</a:t>
            </a:r>
            <a:r>
              <a:rPr lang="es-ES" dirty="0">
                <a:latin typeface="+mj-lt"/>
                <a:ea typeface="Microsoft YaHei" pitchFamily="2"/>
                <a:cs typeface="Mangal" pitchFamily="2"/>
              </a:rPr>
              <a:t> y basada </a:t>
            </a:r>
            <a:r>
              <a:rPr lang="es-ES" altLang="es-ES" dirty="0"/>
              <a:t>en el efecto negativo y acumulativo que tienen los </a:t>
            </a:r>
            <a:r>
              <a:rPr lang="es-ES" altLang="es-ES" dirty="0" err="1"/>
              <a:t>azúAHA</a:t>
            </a:r>
            <a:r>
              <a:rPr lang="es-ES" altLang="es-ES" dirty="0"/>
              <a:t> cares en la caries dental, como factor de riesgo permanente.</a:t>
            </a:r>
          </a:p>
          <a:p>
            <a:pPr>
              <a:spcBef>
                <a:spcPts val="0"/>
              </a:spcBef>
              <a:spcAft>
                <a:spcPts val="0"/>
              </a:spcAft>
              <a:defRPr sz="1200"/>
            </a:pPr>
            <a:r>
              <a:rPr lang="es-ES" altLang="es-ES" dirty="0"/>
              <a:t>LA AHA aconseja evitar el consumo de azúcares libres en los menores de 2 años.</a:t>
            </a:r>
          </a:p>
        </p:txBody>
      </p:sp>
      <p:sp>
        <p:nvSpPr>
          <p:cNvPr id="150532" name="Marcador de número de diapositiva 3">
            <a:extLst>
              <a:ext uri="{FF2B5EF4-FFF2-40B4-BE49-F238E27FC236}">
                <a16:creationId xmlns:a16="http://schemas.microsoft.com/office/drawing/2014/main" id="{6B4F7975-9AA7-4B5C-89B3-D06C5BD026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FBFA429-A244-4EF8-B6A5-F8F6693F8F4B}" type="slidenum">
              <a:rPr lang="es-ES" altLang="es-ES" smtClean="0"/>
              <a:pPr/>
              <a:t>57</a:t>
            </a:fld>
            <a:endParaRPr lang="es-ES" altLang="es-ES"/>
          </a:p>
        </p:txBody>
      </p:sp>
    </p:spTree>
    <p:extLst>
      <p:ext uri="{BB962C8B-B14F-4D97-AF65-F5344CB8AC3E}">
        <p14:creationId xmlns:p14="http://schemas.microsoft.com/office/powerpoint/2010/main" val="158427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Marcador de imagen de diapositiva 1">
            <a:extLst>
              <a:ext uri="{FF2B5EF4-FFF2-40B4-BE49-F238E27FC236}">
                <a16:creationId xmlns:a16="http://schemas.microsoft.com/office/drawing/2014/main" id="{BF63D756-75E3-420F-9A27-41ABC64E2E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Marcador de notas 2">
            <a:extLst>
              <a:ext uri="{FF2B5EF4-FFF2-40B4-BE49-F238E27FC236}">
                <a16:creationId xmlns:a16="http://schemas.microsoft.com/office/drawing/2014/main" id="{B12040FF-9826-4D6D-8948-97B870A2DF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b="1" dirty="0"/>
              <a:t>Según datos del reportaje científico para la nuevas </a:t>
            </a:r>
            <a:r>
              <a:rPr lang="es-ES" altLang="es-ES" b="1" dirty="0" err="1"/>
              <a:t>guias</a:t>
            </a:r>
            <a:r>
              <a:rPr lang="es-ES" altLang="es-ES" b="1" dirty="0"/>
              <a:t> alimentarias de los Estados Unidos las fuentes de azúcar en la dieta de los niños menores de 24 meses son las bebidas dulces, y los productos de pastelería y bollería. Hay que destacar que las bebidas sean la primera fuente da azúcar en la dieta en una edad en que el agua o la leche deberían constituir el total de ingesta líquida o que este porcentaje suba al 40% en los de 2 a 10 años. </a:t>
            </a:r>
          </a:p>
        </p:txBody>
      </p:sp>
      <p:sp>
        <p:nvSpPr>
          <p:cNvPr id="142340" name="Marcador de número de diapositiva 3">
            <a:extLst>
              <a:ext uri="{FF2B5EF4-FFF2-40B4-BE49-F238E27FC236}">
                <a16:creationId xmlns:a16="http://schemas.microsoft.com/office/drawing/2014/main" id="{40619667-988F-4576-89AC-66E4289BF1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2B631EB-8904-4B69-9932-3B1EF94E8E02}" type="slidenum">
              <a:rPr lang="es-ES" altLang="es-ES" smtClean="0"/>
              <a:pPr/>
              <a:t>59</a:t>
            </a:fld>
            <a:endParaRPr lang="es-ES" altLang="es-ES"/>
          </a:p>
        </p:txBody>
      </p:sp>
    </p:spTree>
    <p:extLst>
      <p:ext uri="{BB962C8B-B14F-4D97-AF65-F5344CB8AC3E}">
        <p14:creationId xmlns:p14="http://schemas.microsoft.com/office/powerpoint/2010/main" val="1444700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36EC3740-BF06-46C5-9091-C428FC0CD1B6}" type="slidenum">
              <a:rPr lang="es-ES" smtClean="0"/>
              <a:t>61</a:t>
            </a:fld>
            <a:endParaRPr lang="es-ES"/>
          </a:p>
        </p:txBody>
      </p:sp>
    </p:spTree>
    <p:extLst>
      <p:ext uri="{BB962C8B-B14F-4D97-AF65-F5344CB8AC3E}">
        <p14:creationId xmlns:p14="http://schemas.microsoft.com/office/powerpoint/2010/main" val="1983959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C3740-BF06-46C5-9091-C428FC0CD1B6}" type="slidenum">
              <a:rPr kumimoji="0" lang="es-E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s-E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25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1 Marcador de imagen de diapositiva">
            <a:extLst>
              <a:ext uri="{FF2B5EF4-FFF2-40B4-BE49-F238E27FC236}">
                <a16:creationId xmlns:a16="http://schemas.microsoft.com/office/drawing/2014/main" id="{C2D6BACD-4EAE-81DE-912A-F3C61FB24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2 Marcador de notas">
            <a:extLst>
              <a:ext uri="{FF2B5EF4-FFF2-40B4-BE49-F238E27FC236}">
                <a16:creationId xmlns:a16="http://schemas.microsoft.com/office/drawing/2014/main" id="{DEFF08A9-39DC-365E-7E21-2F4A97ACF6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a:p>
        </p:txBody>
      </p:sp>
      <p:sp>
        <p:nvSpPr>
          <p:cNvPr id="384004" name="3 Marcador de número de diapositiva">
            <a:extLst>
              <a:ext uri="{FF2B5EF4-FFF2-40B4-BE49-F238E27FC236}">
                <a16:creationId xmlns:a16="http://schemas.microsoft.com/office/drawing/2014/main" id="{9F2CA33A-885A-E386-1BD0-4D0381E881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C402299-E58E-4035-A147-B73C1067B537}" type="slidenum">
              <a:rPr lang="es-ES" altLang="es-ES"/>
              <a:pPr/>
              <a:t>64</a:t>
            </a:fld>
            <a:endParaRPr lang="es-ES" alt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1 Marcador de imagen de diapositiva">
            <a:extLst>
              <a:ext uri="{FF2B5EF4-FFF2-40B4-BE49-F238E27FC236}">
                <a16:creationId xmlns:a16="http://schemas.microsoft.com/office/drawing/2014/main" id="{70E7D159-36AA-74F3-2C69-66FD5F82A4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2 Marcador de notas">
            <a:extLst>
              <a:ext uri="{FF2B5EF4-FFF2-40B4-BE49-F238E27FC236}">
                <a16:creationId xmlns:a16="http://schemas.microsoft.com/office/drawing/2014/main" id="{333E8AC5-D6EC-CC83-04A8-B16BEB6DFB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ES" altLang="es-ES" dirty="0"/>
          </a:p>
        </p:txBody>
      </p:sp>
      <p:sp>
        <p:nvSpPr>
          <p:cNvPr id="385028" name="3 Marcador de número de diapositiva">
            <a:extLst>
              <a:ext uri="{FF2B5EF4-FFF2-40B4-BE49-F238E27FC236}">
                <a16:creationId xmlns:a16="http://schemas.microsoft.com/office/drawing/2014/main" id="{8A8F134B-D7DB-D81E-C82D-8D0992C609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995FC66-6A2D-4897-97CF-36AA0C51F188}" type="slidenum">
              <a:rPr lang="es-ES" altLang="es-ES"/>
              <a:pPr/>
              <a:t>66</a:t>
            </a:fld>
            <a:endParaRPr lang="es-ES" alt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Marcador de número de diapositiva 6">
            <a:extLst>
              <a:ext uri="{FF2B5EF4-FFF2-40B4-BE49-F238E27FC236}">
                <a16:creationId xmlns:a16="http://schemas.microsoft.com/office/drawing/2014/main" id="{5891D1F8-5D98-0718-FC59-6DA6A2B644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F62232-92EE-4499-B4D9-547DF510481D}" type="slidenum">
              <a:rPr lang="en-US" altLang="es-ES">
                <a:cs typeface="Arial" panose="020B0604020202020204" pitchFamily="34" charset="0"/>
              </a:rPr>
              <a:pPr fontAlgn="base">
                <a:spcBef>
                  <a:spcPct val="0"/>
                </a:spcBef>
                <a:spcAft>
                  <a:spcPct val="0"/>
                </a:spcAft>
              </a:pPr>
              <a:t>67</a:t>
            </a:fld>
            <a:endParaRPr lang="en-US" altLang="es-ES">
              <a:cs typeface="Arial" panose="020B0604020202020204" pitchFamily="34" charset="0"/>
            </a:endParaRPr>
          </a:p>
        </p:txBody>
      </p:sp>
      <p:sp>
        <p:nvSpPr>
          <p:cNvPr id="156675" name="Marcador de imagen de diapositiva 1">
            <a:extLst>
              <a:ext uri="{FF2B5EF4-FFF2-40B4-BE49-F238E27FC236}">
                <a16:creationId xmlns:a16="http://schemas.microsoft.com/office/drawing/2014/main" id="{F11B6A38-225D-2498-C0B5-D7129148CCBB}"/>
              </a:ext>
            </a:extLst>
          </p:cNvPr>
          <p:cNvSpPr>
            <a:spLocks noGrp="1" noRot="1" noChangeAspect="1" noTextEdit="1"/>
          </p:cNvSpPr>
          <p:nvPr>
            <p:ph type="sldImg"/>
          </p:nvPr>
        </p:nvSpPr>
        <p:spPr bwMode="auto">
          <a:xfrm>
            <a:off x="217488" y="812800"/>
            <a:ext cx="7124700" cy="4008438"/>
          </a:xfrm>
          <a:solidFill>
            <a:srgbClr val="729FCF"/>
          </a:solidFill>
          <a:ln w="25400">
            <a:solidFill>
              <a:srgbClr val="3465A4"/>
            </a:solidFill>
            <a:miter lim="800000"/>
            <a:headEnd/>
            <a:tailEnd/>
          </a:ln>
        </p:spPr>
      </p:sp>
      <p:sp>
        <p:nvSpPr>
          <p:cNvPr id="117764" name="Marcador de notas 2">
            <a:extLst>
              <a:ext uri="{FF2B5EF4-FFF2-40B4-BE49-F238E27FC236}">
                <a16:creationId xmlns:a16="http://schemas.microsoft.com/office/drawing/2014/main" id="{28AB9539-E023-AC7E-AA66-F3CD2902BA7A}"/>
              </a:ext>
            </a:extLst>
          </p:cNvPr>
          <p:cNvSpPr>
            <a:spLocks noGrp="1" noChangeArrowheads="1"/>
          </p:cNvSpPr>
          <p:nvPr>
            <p:ph type="body" sz="quarter" idx="1"/>
          </p:nvPr>
        </p:nvSpPr>
        <p:spPr bwMode="auto">
          <a:xfrm>
            <a:off x="182563" y="4572000"/>
            <a:ext cx="7407275" cy="6742113"/>
          </a:xfrm>
        </p:spPr>
        <p:txBody>
          <a:bodyPr wrap="square" numCol="1" anchor="t" anchorCtr="0" compatLnSpc="1">
            <a:prstTxWarp prst="textNoShape">
              <a:avLst/>
            </a:prstTxWarp>
          </a:bodyPr>
          <a:lstStyle/>
          <a:p>
            <a:pPr marL="261245" fontAlgn="auto">
              <a:lnSpc>
                <a:spcPct val="150000"/>
              </a:lnSpc>
              <a:spcBef>
                <a:spcPts val="0"/>
              </a:spcBef>
              <a:spcAft>
                <a:spcPts val="0"/>
              </a:spcAft>
              <a:buSzPct val="45000"/>
              <a:buFont typeface="OpenSymbol"/>
              <a:buChar char="➔"/>
              <a:defRPr lang="es-ES"/>
            </a:pPr>
            <a:r>
              <a:rPr lang="es-ES" altLang="es-ES" dirty="0">
                <a:solidFill>
                  <a:srgbClr val="000000"/>
                </a:solidFill>
              </a:rPr>
              <a:t>Los posibles usos de estos modelos son la </a:t>
            </a:r>
            <a:r>
              <a:rPr lang="es-ES" dirty="0">
                <a:solidFill>
                  <a:srgbClr val="000000"/>
                </a:solidFill>
                <a:ea typeface="Minion Pro" pitchFamily="16"/>
                <a:cs typeface="Minion Pro" pitchFamily="16"/>
              </a:rPr>
              <a:t>Restricción de la comercialización de alimentos y bebidas con</a:t>
            </a:r>
          </a:p>
          <a:p>
            <a:pPr marL="261245" fontAlgn="auto">
              <a:lnSpc>
                <a:spcPct val="150000"/>
              </a:lnSpc>
              <a:spcBef>
                <a:spcPts val="0"/>
              </a:spcBef>
              <a:spcAft>
                <a:spcPts val="0"/>
              </a:spcAft>
              <a:buSzPct val="45000"/>
              <a:defRPr lang="es-ES"/>
            </a:pPr>
            <a:r>
              <a:rPr lang="es-ES" dirty="0">
                <a:solidFill>
                  <a:srgbClr val="000000"/>
                </a:solidFill>
                <a:ea typeface="Minion Pro" pitchFamily="16"/>
                <a:cs typeface="Minion Pro" pitchFamily="16"/>
              </a:rPr>
              <a:t>contenido elevado de azúcares.</a:t>
            </a:r>
          </a:p>
          <a:p>
            <a:pPr marL="261245" fontAlgn="auto">
              <a:lnSpc>
                <a:spcPct val="150000"/>
              </a:lnSpc>
              <a:spcBef>
                <a:spcPts val="0"/>
              </a:spcBef>
              <a:spcAft>
                <a:spcPts val="0"/>
              </a:spcAft>
              <a:buSzPct val="45000"/>
              <a:buFont typeface="OpenSymbol"/>
              <a:buChar char="➔"/>
              <a:defRPr lang="es-ES"/>
            </a:pPr>
            <a:r>
              <a:rPr lang="es-ES" dirty="0">
                <a:solidFill>
                  <a:srgbClr val="000000"/>
                </a:solidFill>
                <a:ea typeface="Minion Pro" pitchFamily="16"/>
                <a:cs typeface="Minion Pro" pitchFamily="16"/>
              </a:rPr>
              <a:t>Regulación de los alimentos en el entorno escolar (comedor, </a:t>
            </a:r>
          </a:p>
          <a:p>
            <a:pPr marL="261245" fontAlgn="auto">
              <a:lnSpc>
                <a:spcPct val="150000"/>
              </a:lnSpc>
              <a:spcBef>
                <a:spcPts val="0"/>
              </a:spcBef>
              <a:spcAft>
                <a:spcPts val="0"/>
              </a:spcAft>
              <a:buSzPct val="45000"/>
              <a:defRPr lang="es-ES"/>
            </a:pPr>
            <a:r>
              <a:rPr lang="es-ES" dirty="0">
                <a:solidFill>
                  <a:srgbClr val="000000"/>
                </a:solidFill>
                <a:ea typeface="Minion Pro" pitchFamily="16"/>
                <a:cs typeface="Minion Pro" pitchFamily="16"/>
              </a:rPr>
              <a:t>cafetería, máquinas expendedoras).</a:t>
            </a:r>
          </a:p>
          <a:p>
            <a:pPr marL="261245" fontAlgn="auto">
              <a:lnSpc>
                <a:spcPct val="150000"/>
              </a:lnSpc>
              <a:spcBef>
                <a:spcPts val="0"/>
              </a:spcBef>
              <a:spcAft>
                <a:spcPts val="0"/>
              </a:spcAft>
              <a:buSzPct val="45000"/>
              <a:buFont typeface="OpenSymbol"/>
              <a:buChar char="➔"/>
              <a:defRPr lang="es-ES"/>
            </a:pPr>
            <a:r>
              <a:rPr lang="es-ES" dirty="0">
                <a:solidFill>
                  <a:srgbClr val="000000"/>
                </a:solidFill>
                <a:ea typeface="Minion Pro" pitchFamily="16"/>
                <a:cs typeface="Minion Pro" pitchFamily="16"/>
              </a:rPr>
              <a:t>Definición de políticas impositivas para limitar el consumo excesivo</a:t>
            </a:r>
          </a:p>
          <a:p>
            <a:pPr marL="261245" fontAlgn="auto">
              <a:lnSpc>
                <a:spcPct val="150000"/>
              </a:lnSpc>
              <a:spcBef>
                <a:spcPts val="0"/>
              </a:spcBef>
              <a:spcAft>
                <a:spcPts val="0"/>
              </a:spcAft>
              <a:buSzPct val="45000"/>
              <a:defRPr lang="es-ES"/>
            </a:pPr>
            <a:r>
              <a:rPr lang="es-ES" dirty="0">
                <a:solidFill>
                  <a:srgbClr val="000000"/>
                </a:solidFill>
                <a:ea typeface="Minion Pro" pitchFamily="16"/>
                <a:cs typeface="Minion Pro" pitchFamily="16"/>
              </a:rPr>
              <a:t>de determinados alimentos.</a:t>
            </a:r>
          </a:p>
          <a:p>
            <a:pPr marL="261245" fontAlgn="auto">
              <a:lnSpc>
                <a:spcPct val="150000"/>
              </a:lnSpc>
              <a:spcBef>
                <a:spcPts val="0"/>
              </a:spcBef>
              <a:spcAft>
                <a:spcPts val="0"/>
              </a:spcAft>
              <a:buSzPct val="45000"/>
              <a:buFont typeface="OpenSymbol"/>
              <a:buChar char="➔"/>
              <a:defRPr lang="es-ES"/>
            </a:pPr>
            <a:r>
              <a:rPr lang="es-ES" dirty="0">
                <a:solidFill>
                  <a:srgbClr val="000000"/>
                </a:solidFill>
                <a:ea typeface="Minion Pro" pitchFamily="16"/>
                <a:cs typeface="Minion Pro" pitchFamily="16"/>
              </a:rPr>
              <a:t>Selección de alimentos para programas sociales</a:t>
            </a:r>
          </a:p>
          <a:p>
            <a:pPr fontAlgn="auto">
              <a:spcBef>
                <a:spcPts val="450"/>
              </a:spcBef>
              <a:spcAft>
                <a:spcPts val="0"/>
              </a:spcAft>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defRPr/>
            </a:pPr>
            <a:endParaRPr lang="es-ES" altLang="es-ES" dirty="0">
              <a:solidFill>
                <a:srgbClr val="000000"/>
              </a:solidFill>
            </a:endParaRPr>
          </a:p>
        </p:txBody>
      </p:sp>
    </p:spTree>
    <p:extLst>
      <p:ext uri="{BB962C8B-B14F-4D97-AF65-F5344CB8AC3E}">
        <p14:creationId xmlns:p14="http://schemas.microsoft.com/office/powerpoint/2010/main" val="2691762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17488" y="812800"/>
            <a:ext cx="7124700" cy="4008438"/>
          </a:xfrm>
        </p:spPr>
      </p:sp>
      <p:sp>
        <p:nvSpPr>
          <p:cNvPr id="3" name="2 Marcador de notas"/>
          <p:cNvSpPr>
            <a:spLocks noGrp="1"/>
          </p:cNvSpPr>
          <p:nvPr>
            <p:ph type="body" idx="1"/>
          </p:nvPr>
        </p:nvSpPr>
        <p:spPr/>
        <p:txBody>
          <a:bodyPr/>
          <a:lstStyle/>
          <a:p>
            <a:r>
              <a:rPr lang="es-ES" dirty="0"/>
              <a:t>¿Es tan determinante la alimentación en la</a:t>
            </a:r>
            <a:r>
              <a:rPr lang="es-ES" baseline="0" dirty="0"/>
              <a:t> patogenia de las enfermedades crónicas?</a:t>
            </a:r>
            <a:endParaRPr lang="es-ES" dirty="0"/>
          </a:p>
        </p:txBody>
      </p:sp>
      <p:sp>
        <p:nvSpPr>
          <p:cNvPr id="4" name="3 Marcador de número de diapositiva"/>
          <p:cNvSpPr>
            <a:spLocks noGrp="1"/>
          </p:cNvSpPr>
          <p:nvPr>
            <p:ph type="sldNum" sz="quarter" idx="10"/>
          </p:nvPr>
        </p:nvSpPr>
        <p:spPr/>
        <p:txBody>
          <a:bodyPr/>
          <a:lstStyle/>
          <a:p>
            <a:fld id="{E4B424F9-D14A-4B2A-891A-3392167211B3}" type="slidenum">
              <a:rPr lang="es-ES" smtClean="0"/>
              <a:t>9</a:t>
            </a:fld>
            <a:endParaRPr lang="es-ES"/>
          </a:p>
        </p:txBody>
      </p:sp>
    </p:spTree>
    <p:extLst>
      <p:ext uri="{BB962C8B-B14F-4D97-AF65-F5344CB8AC3E}">
        <p14:creationId xmlns:p14="http://schemas.microsoft.com/office/powerpoint/2010/main" val="61345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Marcador de número de diapositiva 6">
            <a:extLst>
              <a:ext uri="{FF2B5EF4-FFF2-40B4-BE49-F238E27FC236}">
                <a16:creationId xmlns:a16="http://schemas.microsoft.com/office/drawing/2014/main" id="{A54A4E54-F559-FAFF-A35B-8B83E5B8F9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3BAF49A-23DE-40B5-88DB-919577A86CEC}" type="slidenum">
              <a:rPr lang="en-US" altLang="es-ES">
                <a:cs typeface="Arial" panose="020B0604020202020204" pitchFamily="34" charset="0"/>
              </a:rPr>
              <a:pPr fontAlgn="base">
                <a:spcBef>
                  <a:spcPct val="0"/>
                </a:spcBef>
                <a:spcAft>
                  <a:spcPct val="0"/>
                </a:spcAft>
              </a:pPr>
              <a:t>68</a:t>
            </a:fld>
            <a:endParaRPr lang="en-US" altLang="es-ES">
              <a:cs typeface="Arial" panose="020B0604020202020204" pitchFamily="34" charset="0"/>
            </a:endParaRPr>
          </a:p>
        </p:txBody>
      </p:sp>
      <p:sp>
        <p:nvSpPr>
          <p:cNvPr id="158723" name="Marcador de imagen de diapositiva 1">
            <a:extLst>
              <a:ext uri="{FF2B5EF4-FFF2-40B4-BE49-F238E27FC236}">
                <a16:creationId xmlns:a16="http://schemas.microsoft.com/office/drawing/2014/main" id="{34C4220D-79D4-5AD4-C768-C15BD5E5C40A}"/>
              </a:ext>
            </a:extLst>
          </p:cNvPr>
          <p:cNvSpPr>
            <a:spLocks noGrp="1" noRot="1" noChangeAspect="1" noTextEdit="1"/>
          </p:cNvSpPr>
          <p:nvPr>
            <p:ph type="sldImg"/>
          </p:nvPr>
        </p:nvSpPr>
        <p:spPr bwMode="auto">
          <a:xfrm>
            <a:off x="217488" y="812800"/>
            <a:ext cx="7124700" cy="4008438"/>
          </a:xfrm>
          <a:solidFill>
            <a:srgbClr val="729FCF"/>
          </a:solidFill>
          <a:ln w="25400">
            <a:solidFill>
              <a:srgbClr val="3465A4"/>
            </a:solidFill>
            <a:miter lim="800000"/>
            <a:headEnd/>
            <a:tailEnd/>
          </a:ln>
        </p:spPr>
      </p:sp>
      <p:sp>
        <p:nvSpPr>
          <p:cNvPr id="158724" name="Marcador de notas 2">
            <a:extLst>
              <a:ext uri="{FF2B5EF4-FFF2-40B4-BE49-F238E27FC236}">
                <a16:creationId xmlns:a16="http://schemas.microsoft.com/office/drawing/2014/main" id="{770285FD-AE8D-BD26-414B-A6C67C19F571}"/>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50"/>
              </a:spcBef>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pPr>
            <a:r>
              <a:rPr lang="en-US" altLang="es-ES" dirty="0">
                <a:solidFill>
                  <a:srgbClr val="000000"/>
                </a:solidFill>
                <a:latin typeface="Times New Roman" panose="02020603050405020304" pitchFamily="18" charset="0"/>
              </a:rPr>
              <a:t>En </a:t>
            </a:r>
            <a:r>
              <a:rPr lang="en-US" altLang="es-ES" dirty="0" err="1">
                <a:solidFill>
                  <a:srgbClr val="000000"/>
                </a:solidFill>
                <a:latin typeface="Times New Roman" panose="02020603050405020304" pitchFamily="18" charset="0"/>
              </a:rPr>
              <a:t>esta</a:t>
            </a:r>
            <a:r>
              <a:rPr lang="en-US" altLang="es-ES" dirty="0">
                <a:solidFill>
                  <a:srgbClr val="000000"/>
                </a:solidFill>
                <a:latin typeface="Times New Roman" panose="02020603050405020304" pitchFamily="18" charset="0"/>
              </a:rPr>
              <a:t> imagen </a:t>
            </a:r>
            <a:r>
              <a:rPr lang="en-US" altLang="es-ES" dirty="0" err="1">
                <a:solidFill>
                  <a:srgbClr val="000000"/>
                </a:solidFill>
                <a:latin typeface="Times New Roman" panose="02020603050405020304" pitchFamily="18" charset="0"/>
              </a:rPr>
              <a:t>vemos</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algunos</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inicitivas</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basadas</a:t>
            </a:r>
            <a:r>
              <a:rPr lang="en-US" altLang="es-ES" dirty="0">
                <a:solidFill>
                  <a:srgbClr val="000000"/>
                </a:solidFill>
                <a:latin typeface="Times New Roman" panose="02020603050405020304" pitchFamily="18" charset="0"/>
              </a:rPr>
              <a:t> en </a:t>
            </a:r>
            <a:r>
              <a:rPr lang="en-US" altLang="es-ES" dirty="0" err="1">
                <a:solidFill>
                  <a:srgbClr val="000000"/>
                </a:solidFill>
                <a:latin typeface="Times New Roman" panose="02020603050405020304" pitchFamily="18" charset="0"/>
              </a:rPr>
              <a:t>modelos</a:t>
            </a:r>
            <a:r>
              <a:rPr lang="en-US" altLang="es-ES" dirty="0">
                <a:solidFill>
                  <a:srgbClr val="000000"/>
                </a:solidFill>
                <a:latin typeface="Times New Roman" panose="02020603050405020304" pitchFamily="18" charset="0"/>
              </a:rPr>
              <a:t> de </a:t>
            </a:r>
            <a:r>
              <a:rPr lang="en-US" altLang="es-ES" dirty="0" err="1">
                <a:solidFill>
                  <a:srgbClr val="000000"/>
                </a:solidFill>
                <a:latin typeface="Times New Roman" panose="02020603050405020304" pitchFamily="18" charset="0"/>
              </a:rPr>
              <a:t>perfil</a:t>
            </a:r>
            <a:r>
              <a:rPr lang="en-US" altLang="es-ES" dirty="0">
                <a:solidFill>
                  <a:srgbClr val="000000"/>
                </a:solidFill>
                <a:latin typeface="Times New Roman" panose="02020603050405020304" pitchFamily="18" charset="0"/>
              </a:rPr>
              <a:t> de </a:t>
            </a:r>
            <a:r>
              <a:rPr lang="en-US" altLang="es-ES" dirty="0" err="1">
                <a:solidFill>
                  <a:srgbClr val="000000"/>
                </a:solidFill>
                <a:latin typeface="Times New Roman" panose="02020603050405020304" pitchFamily="18" charset="0"/>
              </a:rPr>
              <a:t>nutrientes</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como</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el</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sello</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esn</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escuelas</a:t>
            </a:r>
            <a:r>
              <a:rPr lang="en-US" altLang="es-ES" dirty="0">
                <a:solidFill>
                  <a:srgbClr val="000000"/>
                </a:solidFill>
                <a:latin typeface="Times New Roman" panose="02020603050405020304" pitchFamily="18" charset="0"/>
              </a:rPr>
              <a:t> </a:t>
            </a:r>
            <a:r>
              <a:rPr lang="en-US" altLang="es-ES" dirty="0" err="1">
                <a:solidFill>
                  <a:srgbClr val="000000"/>
                </a:solidFill>
                <a:latin typeface="Times New Roman" panose="02020603050405020304" pitchFamily="18" charset="0"/>
              </a:rPr>
              <a:t>saludables</a:t>
            </a:r>
            <a:r>
              <a:rPr lang="en-US" altLang="es-ES" dirty="0">
                <a:solidFill>
                  <a:srgbClr val="000000"/>
                </a:solidFill>
                <a:latin typeface="Times New Roman" panose="02020603050405020304" pitchFamily="18" charset="0"/>
              </a:rPr>
              <a:t> de </a:t>
            </a:r>
            <a:r>
              <a:rPr lang="en-US" altLang="es-ES" dirty="0" err="1">
                <a:solidFill>
                  <a:srgbClr val="000000"/>
                </a:solidFill>
                <a:latin typeface="Times New Roman" panose="02020603050405020304" pitchFamily="18" charset="0"/>
              </a:rPr>
              <a:t>los</a:t>
            </a:r>
            <a:r>
              <a:rPr lang="en-US" altLang="es-ES" dirty="0">
                <a:solidFill>
                  <a:srgbClr val="000000"/>
                </a:solidFill>
                <a:latin typeface="Times New Roman" panose="02020603050405020304" pitchFamily="18" charset="0"/>
              </a:rPr>
              <a:t> CDC de EEUU ,</a:t>
            </a:r>
            <a:r>
              <a:rPr lang="es-ES" altLang="es-ES" dirty="0"/>
              <a:t> El sello Elige vivir sano de Chile </a:t>
            </a:r>
            <a:r>
              <a:rPr lang="en-US" altLang="es-ES" dirty="0">
                <a:solidFill>
                  <a:srgbClr val="000000"/>
                </a:solidFill>
                <a:latin typeface="Times New Roman" panose="02020603050405020304" pitchFamily="18" charset="0"/>
              </a:rPr>
              <a:t>y sus </a:t>
            </a:r>
            <a:r>
              <a:rPr lang="en-US" altLang="es-ES" dirty="0" err="1">
                <a:solidFill>
                  <a:srgbClr val="000000"/>
                </a:solidFill>
                <a:latin typeface="Times New Roman" panose="02020603050405020304" pitchFamily="18" charset="0"/>
              </a:rPr>
              <a:t>valores</a:t>
            </a:r>
            <a:r>
              <a:rPr lang="en-US" altLang="es-ES" dirty="0">
                <a:solidFill>
                  <a:srgbClr val="000000"/>
                </a:solidFill>
                <a:latin typeface="Times New Roman" panose="02020603050405020304" pitchFamily="18" charset="0"/>
              </a:rPr>
              <a:t> de </a:t>
            </a:r>
            <a:r>
              <a:rPr lang="en-US" altLang="es-ES" dirty="0" err="1">
                <a:solidFill>
                  <a:srgbClr val="000000"/>
                </a:solidFill>
                <a:latin typeface="Times New Roman" panose="02020603050405020304" pitchFamily="18" charset="0"/>
              </a:rPr>
              <a:t>referencia</a:t>
            </a:r>
            <a:r>
              <a:rPr lang="en-US" altLang="es-ES" dirty="0">
                <a:solidFill>
                  <a:srgbClr val="000000"/>
                </a:solidFill>
                <a:latin typeface="Times New Roman" panose="02020603050405020304" pitchFamily="18" charset="0"/>
              </a:rPr>
              <a:t>. </a:t>
            </a:r>
            <a:r>
              <a:rPr lang="es-ES" altLang="es-ES" dirty="0"/>
              <a:t>señala el exceso de calorías sodio azucares y grasas saturadas. A lo largo de tres etapas ha ido estrechando dichos límites para valores como la carga energética o el azúcar.</a:t>
            </a:r>
          </a:p>
          <a:p>
            <a:pPr>
              <a:spcBef>
                <a:spcPts val="450"/>
              </a:spcBef>
              <a:tabLst>
                <a:tab pos="0" algn="l"/>
                <a:tab pos="457200" algn="l"/>
                <a:tab pos="914400" algn="l"/>
                <a:tab pos="1370013" algn="l"/>
                <a:tab pos="1828800" algn="l"/>
                <a:tab pos="2286000" algn="l"/>
                <a:tab pos="2741613" algn="l"/>
                <a:tab pos="3200400" algn="l"/>
                <a:tab pos="3657600" algn="l"/>
                <a:tab pos="4114800" algn="l"/>
                <a:tab pos="4572000" algn="l"/>
                <a:tab pos="5029200" algn="l"/>
                <a:tab pos="5484813" algn="l"/>
                <a:tab pos="5943600" algn="l"/>
                <a:tab pos="6399213" algn="l"/>
                <a:tab pos="6858000" algn="l"/>
                <a:tab pos="7315200" algn="l"/>
                <a:tab pos="7772400" algn="l"/>
                <a:tab pos="8229600" algn="l"/>
                <a:tab pos="8686800" algn="l"/>
                <a:tab pos="9144000" algn="l"/>
              </a:tabLst>
            </a:pPr>
            <a:endParaRPr lang="en-US" altLang="es-ES"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22863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Marcador de número de diapositiva 6">
            <a:extLst>
              <a:ext uri="{FF2B5EF4-FFF2-40B4-BE49-F238E27FC236}">
                <a16:creationId xmlns:a16="http://schemas.microsoft.com/office/drawing/2014/main" id="{78168C25-F917-8384-2442-F062E43864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333113-34F3-4F24-A7B7-F1209E1B383E}" type="slidenum">
              <a:rPr lang="es-ES" altLang="es-ES"/>
              <a:pPr fontAlgn="base">
                <a:spcBef>
                  <a:spcPct val="0"/>
                </a:spcBef>
                <a:spcAft>
                  <a:spcPct val="0"/>
                </a:spcAft>
              </a:pPr>
              <a:t>69</a:t>
            </a:fld>
            <a:endParaRPr lang="es-ES" altLang="es-ES"/>
          </a:p>
        </p:txBody>
      </p:sp>
      <p:sp>
        <p:nvSpPr>
          <p:cNvPr id="144387" name="Marcador de imagen de diapositiva 1">
            <a:extLst>
              <a:ext uri="{FF2B5EF4-FFF2-40B4-BE49-F238E27FC236}">
                <a16:creationId xmlns:a16="http://schemas.microsoft.com/office/drawing/2014/main" id="{7ABFFBDD-65FD-0766-0E6D-F6BBA6E977C7}"/>
              </a:ext>
            </a:extLst>
          </p:cNvPr>
          <p:cNvSpPr>
            <a:spLocks noGrp="1" noRot="1" noChangeAspect="1" noTextEdit="1"/>
          </p:cNvSpPr>
          <p:nvPr>
            <p:ph type="sldImg"/>
          </p:nvPr>
        </p:nvSpPr>
        <p:spPr bwMode="auto">
          <a:xfrm>
            <a:off x="217488" y="812800"/>
            <a:ext cx="7124700" cy="4008438"/>
          </a:xfrm>
          <a:solidFill>
            <a:srgbClr val="729FCF"/>
          </a:solidFill>
          <a:ln w="25400">
            <a:solidFill>
              <a:srgbClr val="3465A4"/>
            </a:solidFill>
            <a:miter lim="800000"/>
            <a:headEnd/>
            <a:tailEnd/>
          </a:ln>
        </p:spPr>
      </p:sp>
      <p:sp>
        <p:nvSpPr>
          <p:cNvPr id="144388" name="Marcador de notas 2">
            <a:extLst>
              <a:ext uri="{FF2B5EF4-FFF2-40B4-BE49-F238E27FC236}">
                <a16:creationId xmlns:a16="http://schemas.microsoft.com/office/drawing/2014/main" id="{AB3F931D-9F65-1875-6194-A1DF8DAC101A}"/>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ct val="45000"/>
              <a:buFont typeface="StarSymbol"/>
              <a:buChar char="●"/>
            </a:pPr>
            <a:r>
              <a:rPr lang="es-ES" altLang="es-ES" dirty="0"/>
              <a:t>El etiquetado nutricional frontal del envase es información nutricional simplificada que se proporciona en la parte frontal de los envases de alimentos con el objetivo de ayudar a los consumidores con sus elecciones de alimentos. </a:t>
            </a:r>
          </a:p>
          <a:p>
            <a:pPr>
              <a:spcBef>
                <a:spcPct val="0"/>
              </a:spcBef>
              <a:buSzPct val="45000"/>
              <a:buFont typeface="StarSymbol"/>
              <a:buChar char="●"/>
            </a:pPr>
            <a:r>
              <a:rPr lang="es-ES" altLang="es-ES" dirty="0"/>
              <a:t>Según las normas actuales de la UE, la indicación de la información nutricional en la parte frontal del envase no es obligatoria, pero podría proporcionarse de forma voluntaria. La etiqueta nutricional frontal muestra la información de manera gráfica en la parte de adelante de los productos procesados, garantizando a todas las personas una información verídica y sencilla sobre el contenido </a:t>
            </a:r>
            <a:r>
              <a:rPr lang="es-ES" altLang="es-ES" dirty="0" err="1"/>
              <a:t>nutriciona</a:t>
            </a:r>
            <a:r>
              <a:rPr lang="es-ES" altLang="es-ES" dirty="0"/>
              <a:t> de los productos alimenticios. Se considera sencilla porque reduce los esfuerzos cognitivos y el tiempo de procesar la información nutricional de las etiquetas, y de esa manera facilita al consumidor la elección de los alimentos y además poder tomar decisiones con discernimiento al momento de comprar. </a:t>
            </a:r>
            <a:r>
              <a:rPr lang="es-ES" altLang="es-ES" dirty="0">
                <a:latin typeface="Liberation Sans"/>
                <a:ea typeface="Microsoft YaHei" panose="020B0503020204020204" pitchFamily="34" charset="-122"/>
                <a:cs typeface="Arial Unicode MS"/>
                <a:hlinkClick r:id="rId3"/>
              </a:rPr>
              <a:t>https://food.ec.europa.eu/safety/labelling-and-nutrition/food-information-consumers-legislation</a:t>
            </a:r>
            <a:endParaRPr lang="es-ES" altLang="es-ES" dirty="0"/>
          </a:p>
          <a:p>
            <a:pPr>
              <a:spcBef>
                <a:spcPct val="0"/>
              </a:spcBef>
              <a:buSzPct val="45000"/>
              <a:buFont typeface="StarSymbol"/>
              <a:buChar char="●"/>
            </a:pPr>
            <a:endParaRPr lang="es-ES" altLang="es-ES" dirty="0"/>
          </a:p>
          <a:p>
            <a:pPr>
              <a:spcBef>
                <a:spcPct val="0"/>
              </a:spcBef>
              <a:buSzPct val="45000"/>
              <a:buFont typeface="StarSymbol"/>
              <a:buChar char="●"/>
            </a:pPr>
            <a:endParaRPr lang="es-ES" altLang="es-ES" dirty="0"/>
          </a:p>
        </p:txBody>
      </p:sp>
    </p:spTree>
    <p:extLst>
      <p:ext uri="{BB962C8B-B14F-4D97-AF65-F5344CB8AC3E}">
        <p14:creationId xmlns:p14="http://schemas.microsoft.com/office/powerpoint/2010/main" val="739005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Marcador de número de diapositiva 6">
            <a:extLst>
              <a:ext uri="{FF2B5EF4-FFF2-40B4-BE49-F238E27FC236}">
                <a16:creationId xmlns:a16="http://schemas.microsoft.com/office/drawing/2014/main" id="{C38229D1-0771-4AB5-076E-1CA2306FDA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536E51-FC84-42F6-B7A8-4989EAE6254D}" type="slidenum">
              <a:rPr lang="es-ES" altLang="es-ES"/>
              <a:pPr fontAlgn="base">
                <a:spcBef>
                  <a:spcPct val="0"/>
                </a:spcBef>
                <a:spcAft>
                  <a:spcPct val="0"/>
                </a:spcAft>
              </a:pPr>
              <a:t>70</a:t>
            </a:fld>
            <a:endParaRPr lang="es-ES" altLang="es-ES"/>
          </a:p>
        </p:txBody>
      </p:sp>
      <p:sp>
        <p:nvSpPr>
          <p:cNvPr id="146435" name="Marcador de imagen de diapositiva 1">
            <a:extLst>
              <a:ext uri="{FF2B5EF4-FFF2-40B4-BE49-F238E27FC236}">
                <a16:creationId xmlns:a16="http://schemas.microsoft.com/office/drawing/2014/main" id="{B1C7FA44-1CCE-F7BC-2843-94D014D88BB7}"/>
              </a:ext>
            </a:extLst>
          </p:cNvPr>
          <p:cNvSpPr>
            <a:spLocks noGrp="1" noRot="1" noChangeAspect="1" noTextEdit="1"/>
          </p:cNvSpPr>
          <p:nvPr>
            <p:ph type="sldImg"/>
          </p:nvPr>
        </p:nvSpPr>
        <p:spPr bwMode="auto">
          <a:xfrm>
            <a:off x="217488" y="812800"/>
            <a:ext cx="7124700" cy="4008438"/>
          </a:xfrm>
          <a:solidFill>
            <a:srgbClr val="729FCF"/>
          </a:solidFill>
          <a:ln w="25400">
            <a:solidFill>
              <a:srgbClr val="3465A4"/>
            </a:solidFill>
            <a:miter lim="800000"/>
            <a:headEnd/>
            <a:tailEnd/>
          </a:ln>
        </p:spPr>
      </p:sp>
      <p:sp>
        <p:nvSpPr>
          <p:cNvPr id="146436" name="Marcador de notas 2">
            <a:extLst>
              <a:ext uri="{FF2B5EF4-FFF2-40B4-BE49-F238E27FC236}">
                <a16:creationId xmlns:a16="http://schemas.microsoft.com/office/drawing/2014/main" id="{7A706E4C-FA5E-6005-FD3D-BA48DA22FEB7}"/>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sz="1600" dirty="0"/>
              <a:t>El logotipo de la cerradura, creado por la Agencia Nacional de Alimentos de Suecia e introducido en Suecia en 1989, fue el primer logotipo para la parte frontal de los envases implantado en la UE. La cerradura es una etiqueta voluntaria y gratuita con una forma verde simbólica que identifica la elección más saludable dentro de treinta y tres grupos de alimentos concretos (por ejemplo, pan, queso o precocinados) en función de criterios nutricionales como 9 El 1 de febrero de 2020, el Reino Unido se retiró de la Unión Europea y pasó a ser un tercer país. 7 el nivel de grasa, azúcares, sal, cereales integrales o fibra. Este logotipo no puede utilizarse en productos con un valor nutricional bajo, como los aperitivos salados o los refrescos. Dinamarca y Lituania introdujeron la etiqueta de la cerradura en 2009 y 2013, respectivamente. Esta etiqueta también ha sido adoptada por países no pertenecientes a la UE (por ejemplo, Noruega e Islandia)</a:t>
            </a:r>
            <a:endParaRPr lang="es-ES" altLang="es-ES" dirty="0"/>
          </a:p>
        </p:txBody>
      </p:sp>
    </p:spTree>
    <p:extLst>
      <p:ext uri="{BB962C8B-B14F-4D97-AF65-F5344CB8AC3E}">
        <p14:creationId xmlns:p14="http://schemas.microsoft.com/office/powerpoint/2010/main" val="215138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Marcador de número de diapositiva 6">
            <a:extLst>
              <a:ext uri="{FF2B5EF4-FFF2-40B4-BE49-F238E27FC236}">
                <a16:creationId xmlns:a16="http://schemas.microsoft.com/office/drawing/2014/main" id="{873E62AB-6E70-35D2-E9FD-7EF0013577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BFA31E7-DEC0-4237-AC55-4C4FAEF1D70C}" type="slidenum">
              <a:rPr lang="es-ES" altLang="es-ES"/>
              <a:pPr fontAlgn="base">
                <a:spcBef>
                  <a:spcPct val="0"/>
                </a:spcBef>
                <a:spcAft>
                  <a:spcPct val="0"/>
                </a:spcAft>
              </a:pPr>
              <a:t>71</a:t>
            </a:fld>
            <a:endParaRPr lang="es-ES" altLang="es-ES"/>
          </a:p>
        </p:txBody>
      </p:sp>
      <p:sp>
        <p:nvSpPr>
          <p:cNvPr id="150531" name="Marcador de imagen de diapositiva 1">
            <a:extLst>
              <a:ext uri="{FF2B5EF4-FFF2-40B4-BE49-F238E27FC236}">
                <a16:creationId xmlns:a16="http://schemas.microsoft.com/office/drawing/2014/main" id="{10CB35D2-A842-4084-EBAA-5178FE527065}"/>
              </a:ext>
            </a:extLst>
          </p:cNvPr>
          <p:cNvSpPr>
            <a:spLocks noGrp="1" noRot="1" noChangeAspect="1" noTextEdit="1"/>
          </p:cNvSpPr>
          <p:nvPr>
            <p:ph type="sldImg"/>
          </p:nvPr>
        </p:nvSpPr>
        <p:spPr bwMode="auto">
          <a:xfrm>
            <a:off x="217488" y="812800"/>
            <a:ext cx="7124700" cy="4008438"/>
          </a:xfrm>
          <a:solidFill>
            <a:srgbClr val="729FCF"/>
          </a:solidFill>
          <a:ln w="25400">
            <a:solidFill>
              <a:srgbClr val="3465A4"/>
            </a:solidFill>
            <a:miter lim="800000"/>
            <a:headEnd/>
            <a:tailEnd/>
          </a:ln>
        </p:spPr>
      </p:sp>
      <p:sp>
        <p:nvSpPr>
          <p:cNvPr id="150532" name="Marcador de notas 2">
            <a:extLst>
              <a:ext uri="{FF2B5EF4-FFF2-40B4-BE49-F238E27FC236}">
                <a16:creationId xmlns:a16="http://schemas.microsoft.com/office/drawing/2014/main" id="{855A75E1-5219-AC70-DBDD-64A34D90B6DD}"/>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dirty="0"/>
              <a:t>Permiten decisiones más rápidas, como un </a:t>
            </a:r>
            <a:r>
              <a:rPr lang="es-ES" altLang="es-ES" dirty="0" err="1"/>
              <a:t>nutriescore</a:t>
            </a:r>
            <a:r>
              <a:rPr lang="es-ES" altLang="es-ES" dirty="0"/>
              <a:t> rojo, porque subconscientemente prevalecen las de evitación.</a:t>
            </a:r>
          </a:p>
          <a:p>
            <a:pPr>
              <a:spcBef>
                <a:spcPct val="0"/>
              </a:spcBef>
            </a:pPr>
            <a:r>
              <a:rPr lang="es-ES" altLang="es-ES" sz="1800" dirty="0">
                <a:latin typeface="GulliverRM"/>
              </a:rPr>
              <a:t>los sistemas de advertencias con imágenes o mensajes sobre las consecuencias para la salud del</a:t>
            </a:r>
          </a:p>
          <a:p>
            <a:pPr>
              <a:spcBef>
                <a:spcPct val="0"/>
              </a:spcBef>
            </a:pPr>
            <a:r>
              <a:rPr lang="es-ES" altLang="es-ES" sz="1800" dirty="0">
                <a:latin typeface="GulliverRM"/>
              </a:rPr>
              <a:t>consumo de bebidas azucaradas se han mostrado particularmente efectivos para reducir su compra.</a:t>
            </a:r>
            <a:r>
              <a:rPr lang="es-ES" altLang="es-ES" sz="2800" dirty="0"/>
              <a:t> En Chile los octógonos de advertencia se implementaron de manera obligatoria en el año 2015, mediante la ley N°29.606, sobre composición nutricional de los alimentos y su publicidad, modificando el reglamento sanitario de los alimentos que se estableció en el 2012, con la finalidad de regular la publicidad de los alimentos e informar a la población el exceso de dichos componentes, que son causantes de la obesidad y otras enfermedades no trasmisibles. Si el producto alimenticio excede a los parámetros establecidos en dicha ley, las empresas no podrán realizar publicidad a menores de 14 años, a excepción que en la publicidad empleen personajes o figuras infantiles apropiados para los niños, además no se debe considerar juegos o incentivos, mucho menos entregarse gratuitamente el producto; estos alimentos no se pueden promocionar dentro de establecimientos de educación como colegios y jardines. Los únicos alimentos que están excluidos de la rotulación son: alimentos en granel, los que se preparan a solicitud del público, alimentos para uso médico, alimentos para deportistas e suplementos, los edulcorantes libres de azúcar. En el símbolo octagonal deberá incluir la frase Ministerio de Salud con letras minúsculas y su ubicación debe ocupar la cara principal de la etiqueta.</a:t>
            </a:r>
            <a:endParaRPr lang="es-ES" altLang="es-ES" sz="1800" dirty="0">
              <a:latin typeface="GulliverRM"/>
            </a:endParaRPr>
          </a:p>
          <a:p>
            <a:pPr>
              <a:spcBef>
                <a:spcPct val="0"/>
              </a:spcBef>
            </a:pPr>
            <a:endParaRPr lang="es-ES" altLang="es-ES" dirty="0"/>
          </a:p>
        </p:txBody>
      </p:sp>
    </p:spTree>
    <p:extLst>
      <p:ext uri="{BB962C8B-B14F-4D97-AF65-F5344CB8AC3E}">
        <p14:creationId xmlns:p14="http://schemas.microsoft.com/office/powerpoint/2010/main" val="1427267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Marcador de imagen de diapositiva 1">
            <a:extLst>
              <a:ext uri="{FF2B5EF4-FFF2-40B4-BE49-F238E27FC236}">
                <a16:creationId xmlns:a16="http://schemas.microsoft.com/office/drawing/2014/main" id="{7369107D-B37E-782D-56AA-53A0ED941400}"/>
              </a:ext>
            </a:extLst>
          </p:cNvPr>
          <p:cNvSpPr>
            <a:spLocks noGrp="1" noRot="1" noChangeAspect="1" noChangeArrowheads="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Marcador de notas 2">
            <a:extLst>
              <a:ext uri="{FF2B5EF4-FFF2-40B4-BE49-F238E27FC236}">
                <a16:creationId xmlns:a16="http://schemas.microsoft.com/office/drawing/2014/main" id="{C8A0C449-4A6A-DAFB-04D8-69749BD72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dirty="0"/>
              <a:t>En las siguientes diapositivas vamos a explicar el modelo Nutriescore, etiqueta que poco a poco y de forma voluntaria para el fabricante, aparece en las etiquetas frontales muchos productos alimenticios. El </a:t>
            </a:r>
            <a:r>
              <a:rPr lang="es-ES" altLang="es-ES" dirty="0" err="1"/>
              <a:t>nutriescore</a:t>
            </a:r>
            <a:r>
              <a:rPr lang="es-ES" altLang="es-ES" dirty="0"/>
              <a:t> es un sistema de información al consumidor que por medio de un graduado en colores proporciona información sobre la calidad nutricional de un producto. Esta basado en estudios de poblaciones y la calidad nutricional de su dieta, y sus asociaciones con distintas patologías</a:t>
            </a:r>
          </a:p>
          <a:p>
            <a:pPr>
              <a:spcBef>
                <a:spcPct val="0"/>
              </a:spcBef>
            </a:pPr>
            <a:endParaRPr lang="es-ES" altLang="es-ES" dirty="0"/>
          </a:p>
        </p:txBody>
      </p:sp>
      <p:sp>
        <p:nvSpPr>
          <p:cNvPr id="23556" name="Marcador de número de diapositiva 3">
            <a:extLst>
              <a:ext uri="{FF2B5EF4-FFF2-40B4-BE49-F238E27FC236}">
                <a16:creationId xmlns:a16="http://schemas.microsoft.com/office/drawing/2014/main" id="{67BEC435-FDEB-A940-F96F-8B7180A5F9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3F26A6B-7DD5-47C3-B94E-98AD9D2C4EA4}" type="slidenum">
              <a:rPr lang="es-ES" altLang="es-ES">
                <a:cs typeface="Arial" panose="020B0604020202020204" pitchFamily="34" charset="0"/>
              </a:rPr>
              <a:pPr fontAlgn="base">
                <a:spcBef>
                  <a:spcPct val="0"/>
                </a:spcBef>
                <a:spcAft>
                  <a:spcPct val="0"/>
                </a:spcAft>
              </a:pPr>
              <a:t>72</a:t>
            </a:fld>
            <a:endParaRPr lang="es-ES" altLang="es-ES">
              <a:cs typeface="Arial" panose="020B0604020202020204" pitchFamily="34" charset="0"/>
            </a:endParaRPr>
          </a:p>
        </p:txBody>
      </p:sp>
    </p:spTree>
    <p:extLst>
      <p:ext uri="{BB962C8B-B14F-4D97-AF65-F5344CB8AC3E}">
        <p14:creationId xmlns:p14="http://schemas.microsoft.com/office/powerpoint/2010/main" val="2485657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Marcador de imagen de diapositiva 1">
            <a:extLst>
              <a:ext uri="{FF2B5EF4-FFF2-40B4-BE49-F238E27FC236}">
                <a16:creationId xmlns:a16="http://schemas.microsoft.com/office/drawing/2014/main" id="{002393D7-7DBD-4AF7-8B58-D12050B0B5F1}"/>
              </a:ext>
            </a:extLst>
          </p:cNvPr>
          <p:cNvSpPr>
            <a:spLocks noGrp="1" noRot="1" noChangeAspect="1" noChangeArrowheads="1" noTextEdit="1"/>
          </p:cNvSpPr>
          <p:nvPr>
            <p:ph type="sldImg"/>
          </p:nvPr>
        </p:nvSpPr>
        <p:spPr bwMode="auto">
          <a:xfrm>
            <a:off x="217488" y="812800"/>
            <a:ext cx="7124700" cy="40084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Marcador de notas 2">
            <a:extLst>
              <a:ext uri="{FF2B5EF4-FFF2-40B4-BE49-F238E27FC236}">
                <a16:creationId xmlns:a16="http://schemas.microsoft.com/office/drawing/2014/main" id="{9242C9C8-B124-40EE-A120-FAD651EEE3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Las variables que puntúan negativamente son el aporte energético y el contenido en grasa saturada, azúcares y sodio. A mayor cantidad, más puntuación negativa. Las variables que puntúan positivamente son los ingredientes procedentes de frutas, hortalizas, legumbre o frutos secos, aporte de fibra y </a:t>
            </a:r>
            <a:r>
              <a:rPr lang="es-ES" altLang="es-ES" dirty="0" err="1"/>
              <a:t>contendio</a:t>
            </a:r>
            <a:r>
              <a:rPr lang="es-ES" altLang="es-ES" dirty="0"/>
              <a:t> en proteínas. A mayor cantidad, mas puntos positivos.</a:t>
            </a:r>
          </a:p>
          <a:p>
            <a:endParaRPr lang="es-ES" altLang="es-ES" dirty="0"/>
          </a:p>
        </p:txBody>
      </p:sp>
      <p:sp>
        <p:nvSpPr>
          <p:cNvPr id="114692" name="Marcador de número de diapositiva 3">
            <a:extLst>
              <a:ext uri="{FF2B5EF4-FFF2-40B4-BE49-F238E27FC236}">
                <a16:creationId xmlns:a16="http://schemas.microsoft.com/office/drawing/2014/main" id="{048E2A50-A0B0-491D-A239-24163A8B9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C7B127-473C-405E-AF24-C69FE0CB2001}"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ES" alt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152709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Marcador de imagen de diapositiva 1">
            <a:extLst>
              <a:ext uri="{FF2B5EF4-FFF2-40B4-BE49-F238E27FC236}">
                <a16:creationId xmlns:a16="http://schemas.microsoft.com/office/drawing/2014/main" id="{8E41B995-EC74-8DD7-4F93-B89E5374DEFA}"/>
              </a:ext>
            </a:extLst>
          </p:cNvPr>
          <p:cNvSpPr>
            <a:spLocks noGrp="1" noRot="1" noChangeAspect="1" noChangeArrowheads="1" noTextEdit="1"/>
          </p:cNvSpPr>
          <p:nvPr>
            <p:ph type="sldImg"/>
          </p:nvPr>
        </p:nvSpPr>
        <p:spPr bwMode="auto">
          <a:xfrm>
            <a:off x="-2147483648" y="-2147483648"/>
            <a:ext cx="0" cy="0"/>
          </a:xfrm>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0771" name="Marcador de notas 2">
            <a:extLst>
              <a:ext uri="{FF2B5EF4-FFF2-40B4-BE49-F238E27FC236}">
                <a16:creationId xmlns:a16="http://schemas.microsoft.com/office/drawing/2014/main" id="{E7F36620-030B-0572-8C14-7F8D3B1CE4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a:t>Al final se suman los puntos positivos al resultado negativo. La mejor y la peor puntuación va desde -15 a 40, respectivamente. Luego, el puntaje se traduce en un código de colores. La mejor y la peor puntuación van desde el verde oscuro al naranja oscuro-rojo, respectivamente</a:t>
            </a:r>
          </a:p>
          <a:p>
            <a:pPr>
              <a:spcBef>
                <a:spcPct val="0"/>
              </a:spcBef>
            </a:pPr>
            <a:endParaRPr lang="es-ES" altLang="es-ES"/>
          </a:p>
        </p:txBody>
      </p:sp>
      <p:sp>
        <p:nvSpPr>
          <p:cNvPr id="160772" name="Marcador de número de diapositiva 3">
            <a:extLst>
              <a:ext uri="{FF2B5EF4-FFF2-40B4-BE49-F238E27FC236}">
                <a16:creationId xmlns:a16="http://schemas.microsoft.com/office/drawing/2014/main" id="{56EEAAD7-3DAE-6912-223E-797F2F49FB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E09262D-8F7E-4226-89C4-533C495A93AA}" type="slidenum">
              <a:rPr lang="es-ES" altLang="es-ES">
                <a:solidFill>
                  <a:srgbClr val="000000"/>
                </a:solidFill>
                <a:ea typeface="DejaVu Sans"/>
                <a:cs typeface="DejaVu Sans"/>
              </a:rPr>
              <a:pPr fontAlgn="base">
                <a:spcBef>
                  <a:spcPct val="0"/>
                </a:spcBef>
                <a:spcAft>
                  <a:spcPct val="0"/>
                </a:spcAft>
              </a:pPr>
              <a:t>75</a:t>
            </a:fld>
            <a:endParaRPr lang="es-ES" altLang="es-ES">
              <a:solidFill>
                <a:srgbClr val="000000"/>
              </a:solidFill>
              <a:ea typeface="DejaVu Sans"/>
              <a:cs typeface="DejaVu Sans"/>
            </a:endParaRPr>
          </a:p>
        </p:txBody>
      </p:sp>
    </p:spTree>
    <p:extLst>
      <p:ext uri="{BB962C8B-B14F-4D97-AF65-F5344CB8AC3E}">
        <p14:creationId xmlns:p14="http://schemas.microsoft.com/office/powerpoint/2010/main" val="960632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a:latin typeface="Arial" panose="020B0604020202020204" pitchFamily="34" charset="0"/>
              </a:rPr>
              <a:t>Del gráfico anterior, podemos concluir que el mayor porcentaje de exposición a un</a:t>
            </a:r>
          </a:p>
          <a:p>
            <a:pPr eaLnBrk="1" hangingPunct="1">
              <a:spcBef>
                <a:spcPct val="0"/>
              </a:spcBef>
            </a:pPr>
            <a:r>
              <a:rPr lang="es-ES" altLang="es-ES">
                <a:latin typeface="Arial" panose="020B0604020202020204" pitchFamily="34" charset="0"/>
              </a:rPr>
              <a:t>comercial de alimento, corresponde a la sub-categoría de “Golosinas, chocolates,</a:t>
            </a:r>
          </a:p>
          <a:p>
            <a:pPr eaLnBrk="1" hangingPunct="1">
              <a:spcBef>
                <a:spcPct val="0"/>
              </a:spcBef>
            </a:pPr>
            <a:r>
              <a:rPr lang="es-ES" altLang="es-ES">
                <a:latin typeface="Arial" panose="020B0604020202020204" pitchFamily="34" charset="0"/>
              </a:rPr>
              <a:t>caramelos, galletas, snacks” con un 39% del tiempo total de los comerciales</a:t>
            </a:r>
          </a:p>
        </p:txBody>
      </p:sp>
      <p:sp>
        <p:nvSpPr>
          <p:cNvPr id="26628" name="3 Marcador de número de diapositiva"/>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1363" indent="-284163" eaLnBrk="0" hangingPunct="0">
              <a:defRPr>
                <a:solidFill>
                  <a:schemeClr val="tx1"/>
                </a:solidFill>
                <a:latin typeface="Calibri" panose="020F0502020204030204" pitchFamily="34" charset="0"/>
                <a:cs typeface="Arial" panose="020B0604020202020204" pitchFamily="34" charset="0"/>
              </a:defRPr>
            </a:lvl2pPr>
            <a:lvl3pPr marL="1141413" indent="-227013" eaLnBrk="0" hangingPunct="0">
              <a:defRPr>
                <a:solidFill>
                  <a:schemeClr val="tx1"/>
                </a:solidFill>
                <a:latin typeface="Calibri" panose="020F0502020204030204" pitchFamily="34" charset="0"/>
                <a:cs typeface="Arial" panose="020B0604020202020204" pitchFamily="34" charset="0"/>
              </a:defRPr>
            </a:lvl3pPr>
            <a:lvl4pPr marL="1598613" indent="-227013" eaLnBrk="0" hangingPunct="0">
              <a:defRPr>
                <a:solidFill>
                  <a:schemeClr val="tx1"/>
                </a:solidFill>
                <a:latin typeface="Calibri" panose="020F0502020204030204" pitchFamily="34" charset="0"/>
                <a:cs typeface="Arial" panose="020B0604020202020204" pitchFamily="34" charset="0"/>
              </a:defRPr>
            </a:lvl4pPr>
            <a:lvl5pPr marL="2055813" indent="-227013" eaLnBrk="0" hangingPunct="0">
              <a:defRPr>
                <a:solidFill>
                  <a:schemeClr val="tx1"/>
                </a:solidFill>
                <a:latin typeface="Calibri" panose="020F050202020403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1B00209-7134-4A5B-B1F9-6EE13746D260}" type="slidenum">
              <a:rPr lang="es-ES" altLang="es-ES">
                <a:latin typeface="Arial" panose="020B0604020202020204" pitchFamily="34" charset="0"/>
              </a:rPr>
              <a:pPr eaLnBrk="1" hangingPunct="1"/>
              <a:t>80</a:t>
            </a:fld>
            <a:endParaRPr lang="es-ES" altLang="es-ES">
              <a:latin typeface="Arial" panose="020B0604020202020204" pitchFamily="34" charset="0"/>
            </a:endParaRPr>
          </a:p>
        </p:txBody>
      </p:sp>
    </p:spTree>
    <p:extLst>
      <p:ext uri="{BB962C8B-B14F-4D97-AF65-F5344CB8AC3E}">
        <p14:creationId xmlns:p14="http://schemas.microsoft.com/office/powerpoint/2010/main" val="1727008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Marcador de número de diapositiva 6">
            <a:extLst>
              <a:ext uri="{FF2B5EF4-FFF2-40B4-BE49-F238E27FC236}">
                <a16:creationId xmlns:a16="http://schemas.microsoft.com/office/drawing/2014/main" id="{8E31240F-DD20-4312-A0DB-7BE1FF2931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D760506-0181-4DC9-8D54-03E745984283}" type="slidenum">
              <a:rPr lang="en-US" altLang="es-ES" smtClean="0"/>
              <a:pPr/>
              <a:t>82</a:t>
            </a:fld>
            <a:endParaRPr lang="en-US" altLang="es-ES"/>
          </a:p>
        </p:txBody>
      </p:sp>
      <p:sp>
        <p:nvSpPr>
          <p:cNvPr id="164867" name="Marcador de imagen de diapositiva 1">
            <a:extLst>
              <a:ext uri="{FF2B5EF4-FFF2-40B4-BE49-F238E27FC236}">
                <a16:creationId xmlns:a16="http://schemas.microsoft.com/office/drawing/2014/main" id="{3D94580E-F500-4E88-913C-0AFA41CF8D9A}"/>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64868" name="Marcador de notas 2">
            <a:extLst>
              <a:ext uri="{FF2B5EF4-FFF2-40B4-BE49-F238E27FC236}">
                <a16:creationId xmlns:a16="http://schemas.microsoft.com/office/drawing/2014/main" id="{739EFCA5-DC30-443B-A2BA-2B7775F32650}"/>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ES" altLang="es-ES" b="1" dirty="0">
                <a:latin typeface="Liberation Sans"/>
                <a:ea typeface="Microsoft YaHei" panose="020B0503020204020204" pitchFamily="34" charset="-122"/>
                <a:cs typeface="Mangal" panose="02040503050203030202" pitchFamily="18" charset="0"/>
              </a:rPr>
              <a:t>Los niños de hoy, de 8 a 18 años, consumen distintas formas de ocio pasivo (a menudo simultáneamente) y pasan más tiempo  (44,5 horas por semana) frente al ordenador, la televisión y las pantallas de juegos. Las investigaciones han encontrado fuertes asociaciones entre la publicidad de alimentos y las tasas de obesidad infantil. De hecho, se ha demostrado que la preferencia de producto ocurre con tan solo una exposición comercial única y se fortalece con exposiciones  repetidas. </a:t>
            </a:r>
            <a:r>
              <a:rPr lang="es-ES" altLang="es-ES" b="1" dirty="0">
                <a:ea typeface="Microsoft YaHei" panose="020B0503020204020204" pitchFamily="34" charset="-122"/>
                <a:cs typeface="Mangal" panose="02040503050203030202" pitchFamily="18" charset="0"/>
              </a:rPr>
              <a:t>Un niño promedio está expuesto a más de 40,000 comerciales de televisión al </a:t>
            </a:r>
            <a:r>
              <a:rPr lang="es-ES" altLang="es-ES" b="1" dirty="0" err="1">
                <a:ea typeface="Microsoft YaHei" panose="020B0503020204020204" pitchFamily="34" charset="-122"/>
                <a:cs typeface="Mangal" panose="02040503050203030202" pitchFamily="18" charset="0"/>
              </a:rPr>
              <a:t>año..</a:t>
            </a:r>
            <a:r>
              <a:rPr lang="es-ES" altLang="es-ES" b="1" dirty="0" err="1">
                <a:latin typeface="Liberation Sans"/>
                <a:ea typeface="Microsoft YaHei" panose="020B0503020204020204" pitchFamily="34" charset="-122"/>
                <a:cs typeface="Mangal" panose="02040503050203030202" pitchFamily="18" charset="0"/>
              </a:rPr>
              <a:t>La</a:t>
            </a:r>
            <a:r>
              <a:rPr lang="es-ES" altLang="es-ES" b="1" dirty="0">
                <a:latin typeface="Liberation Sans"/>
                <a:ea typeface="Microsoft YaHei" panose="020B0503020204020204" pitchFamily="34" charset="-122"/>
                <a:cs typeface="Mangal" panose="02040503050203030202" pitchFamily="18" charset="0"/>
              </a:rPr>
              <a:t> comercialización de alimentos para niños en Internet es aún más compleja, ya que los límites entre el contenido y la publicidad son a menudo menos claros que en la televisión</a:t>
            </a:r>
            <a:r>
              <a:rPr lang="es-ES" altLang="es-ES" dirty="0">
                <a:latin typeface="Liberation Sans"/>
                <a:ea typeface="Microsoft YaHei" panose="020B0503020204020204" pitchFamily="34" charset="-122"/>
                <a:cs typeface="Mangal" panose="02040503050203030202" pitchFamily="18" charset="0"/>
              </a:rPr>
              <a:t>.</a:t>
            </a:r>
          </a:p>
          <a:p>
            <a:pPr>
              <a:spcBef>
                <a:spcPct val="0"/>
              </a:spcBef>
            </a:pPr>
            <a:endParaRPr lang="es-ES" altLang="es-ES" dirty="0">
              <a:latin typeface="Liberation Sans"/>
              <a:ea typeface="Microsoft YaHei" panose="020B0503020204020204" pitchFamily="34" charset="-122"/>
              <a:cs typeface="Mangal" panose="02040503050203030202"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Marcador de imagen de diapositiva 1">
            <a:extLst>
              <a:ext uri="{FF2B5EF4-FFF2-40B4-BE49-F238E27FC236}">
                <a16:creationId xmlns:a16="http://schemas.microsoft.com/office/drawing/2014/main" id="{8228D99F-5E7E-4C5D-A2BE-F701C85764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Marcador de notas 2">
            <a:extLst>
              <a:ext uri="{FF2B5EF4-FFF2-40B4-BE49-F238E27FC236}">
                <a16:creationId xmlns:a16="http://schemas.microsoft.com/office/drawing/2014/main" id="{F9F7CEA4-0144-4660-B895-870C888239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En esta gráfica se observa el porcentaje de anuncios de alimentos y bebidas procesados y ultraprocesados en distintos canales de tv. Llama la atención que el que tienen mayor proporción de este tipo de anuncios es un canal infantil</a:t>
            </a:r>
          </a:p>
        </p:txBody>
      </p:sp>
      <p:sp>
        <p:nvSpPr>
          <p:cNvPr id="166916" name="Marcador de número de diapositiva 3">
            <a:extLst>
              <a:ext uri="{FF2B5EF4-FFF2-40B4-BE49-F238E27FC236}">
                <a16:creationId xmlns:a16="http://schemas.microsoft.com/office/drawing/2014/main" id="{8B03AB38-0407-43E0-AB55-E7073B5C4F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B4DD16-659F-4A33-8FA7-412A73895E17}" type="slidenum">
              <a:rPr lang="es-ES" altLang="es-ES" smtClean="0"/>
              <a:pPr/>
              <a:t>83</a:t>
            </a:fld>
            <a:endParaRPr lang="es-E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Marcador de número de diapositiva 6">
            <a:extLst>
              <a:ext uri="{FF2B5EF4-FFF2-40B4-BE49-F238E27FC236}">
                <a16:creationId xmlns:a16="http://schemas.microsoft.com/office/drawing/2014/main" id="{4B735F70-3C71-E648-DAD8-B0FE8755A3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1E6AFA5D-6861-40F6-8F82-255690292C82}" type="slidenum">
              <a:rPr altLang="es-ES" sz="1400" smtClean="0">
                <a:latin typeface="Liberation Serif"/>
                <a:ea typeface="Segoe UI" panose="020B0502040204020203" pitchFamily="34" charset="0"/>
                <a:cs typeface="Tahoma" panose="020B0604030504040204" pitchFamily="34" charset="0"/>
              </a:rPr>
              <a:pPr fontAlgn="base">
                <a:spcBef>
                  <a:spcPct val="0"/>
                </a:spcBef>
                <a:spcAft>
                  <a:spcPct val="0"/>
                </a:spcAft>
              </a:pPr>
              <a:t>10</a:t>
            </a:fld>
            <a:endParaRPr altLang="es-ES" sz="1400">
              <a:latin typeface="Liberation Serif"/>
              <a:ea typeface="Segoe UI" panose="020B0502040204020203" pitchFamily="34" charset="0"/>
              <a:cs typeface="Tahoma" panose="020B0604030504040204" pitchFamily="34" charset="0"/>
            </a:endParaRPr>
          </a:p>
        </p:txBody>
      </p:sp>
      <p:sp>
        <p:nvSpPr>
          <p:cNvPr id="5123" name="Marcador de imagen de diapositiva 1">
            <a:extLst>
              <a:ext uri="{FF2B5EF4-FFF2-40B4-BE49-F238E27FC236}">
                <a16:creationId xmlns:a16="http://schemas.microsoft.com/office/drawing/2014/main" id="{F253B754-4172-6E4E-8D24-0F73FAA63AC9}"/>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FCC1047A-1BA5-0D45-9466-DFCF7FFEE1F3}"/>
              </a:ext>
            </a:extLst>
          </p:cNvPr>
          <p:cNvSpPr txBox="1">
            <a:spLocks noGrp="1"/>
          </p:cNvSpPr>
          <p:nvPr>
            <p:ph type="body" sz="quarter" idx="1"/>
          </p:nvPr>
        </p:nvSpPr>
        <p:spPr/>
        <p:txBody>
          <a:bodyPr vert="horz"/>
          <a:lstStyle/>
          <a:p>
            <a:pPr eaLnBrk="1" fontAlgn="auto">
              <a:spcBef>
                <a:spcPts val="0"/>
              </a:spcBef>
              <a:spcAft>
                <a:spcPts val="0"/>
              </a:spcAft>
              <a:defRPr/>
            </a:pPr>
            <a:r>
              <a:rPr dirty="0">
                <a:solidFill>
                  <a:sysClr val="windowText" lastClr="000000"/>
                </a:solidFill>
                <a:cs typeface="Arial Unicode MS" pitchFamily="2"/>
              </a:rPr>
              <a:t>A finales del siglo XIX y las primeras décadas del siglo XX, el movimiento higienista español, al igual que ocurrió en el ámbito internacional, avanzó en el desarrollo del concepto de «infancia protegible» (Perdiguero, 2004;</a:t>
            </a:r>
            <a:r>
              <a:rPr sz="4000" dirty="0">
                <a:solidFill>
                  <a:sysClr val="windowText" lastClr="000000"/>
                </a:solidFill>
                <a:cs typeface="Arial Unicode MS" pitchFamily="2"/>
              </a:rPr>
              <a:t> </a:t>
            </a:r>
            <a:r>
              <a:rPr dirty="0">
                <a:solidFill>
                  <a:sysClr val="windowText" lastClr="000000"/>
                </a:solidFill>
                <a:cs typeface="Arial Unicode MS" pitchFamily="2"/>
              </a:rPr>
              <a:t>Barona, 2006).</a:t>
            </a:r>
          </a:p>
          <a:p>
            <a:pPr eaLnBrk="1" fontAlgn="auto">
              <a:spcBef>
                <a:spcPts val="0"/>
              </a:spcBef>
              <a:spcAft>
                <a:spcPts val="0"/>
              </a:spcAft>
              <a:defRPr/>
            </a:pPr>
            <a:r>
              <a:rPr dirty="0">
                <a:solidFill>
                  <a:sysClr val="windowText" lastClr="000000"/>
                </a:solidFill>
                <a:cs typeface="Arial Unicode MS" pitchFamily="2"/>
              </a:rPr>
              <a:t>En 1961 EDALNU se pone en marcha con el fin de educar a la población española en nuevos y mejores hábitos alimentarios</a:t>
            </a:r>
          </a:p>
          <a:p>
            <a:pPr eaLnBrk="1" fontAlgn="auto">
              <a:spcBef>
                <a:spcPts val="0"/>
              </a:spcBef>
              <a:spcAft>
                <a:spcPts val="0"/>
              </a:spcAft>
              <a:defRPr/>
            </a:pPr>
            <a:r>
              <a:rPr lang="es-ES" sz="2000" dirty="0">
                <a:latin typeface="Xunta Sans"/>
                <a:ea typeface="Microsoft YaHei" pitchFamily="2"/>
                <a:cs typeface="Arial Unicode MS" pitchFamily="2"/>
              </a:rPr>
              <a:t>+ 100 encuestas en todo el territorio nacional para conocer el estado nutricional de la población española y sus hábitos alimentarios.</a:t>
            </a:r>
          </a:p>
          <a:p>
            <a:pPr eaLnBrk="1" fontAlgn="auto">
              <a:spcBef>
                <a:spcPts val="0"/>
              </a:spcBef>
              <a:spcAft>
                <a:spcPts val="0"/>
              </a:spcAft>
              <a:defRPr/>
            </a:pPr>
            <a:endParaRPr lang="es-ES" sz="2000" dirty="0">
              <a:latin typeface="Xunta Sans"/>
              <a:ea typeface="Microsoft YaHei" pitchFamily="2"/>
              <a:cs typeface="Arial Unicode MS" pitchFamily="2"/>
            </a:endParaRPr>
          </a:p>
          <a:p>
            <a:pPr eaLnBrk="1" fontAlgn="auto">
              <a:spcBef>
                <a:spcPts val="0"/>
              </a:spcBef>
              <a:spcAft>
                <a:spcPts val="0"/>
              </a:spcAft>
              <a:defRPr/>
            </a:pPr>
            <a:r>
              <a:rPr lang="es-ES" sz="2000" dirty="0">
                <a:latin typeface="Xunta Sans"/>
                <a:ea typeface="Microsoft YaHei" pitchFamily="2"/>
                <a:cs typeface="Arial Unicode MS" pitchFamily="2"/>
              </a:rPr>
              <a:t>+30 millones de publicaciones: libros, folletos, manuales, diapositivas, carteles, etc.</a:t>
            </a:r>
          </a:p>
          <a:p>
            <a:pPr eaLnBrk="1" fontAlgn="auto">
              <a:spcBef>
                <a:spcPts val="0"/>
              </a:spcBef>
              <a:spcAft>
                <a:spcPts val="0"/>
              </a:spcAft>
              <a:defRPr/>
            </a:pPr>
            <a:endParaRPr lang="es-ES" sz="2000" dirty="0">
              <a:latin typeface="Xunta Sans"/>
              <a:ea typeface="Microsoft YaHei" pitchFamily="2"/>
              <a:cs typeface="Arial Unicode MS" pitchFamily="2"/>
            </a:endParaRPr>
          </a:p>
          <a:p>
            <a:pPr eaLnBrk="1" fontAlgn="auto">
              <a:spcBef>
                <a:spcPts val="0"/>
              </a:spcBef>
              <a:spcAft>
                <a:spcPts val="0"/>
              </a:spcAft>
              <a:defRPr/>
            </a:pPr>
            <a:r>
              <a:rPr lang="es-ES" sz="2000" dirty="0">
                <a:latin typeface="Xunta Sans"/>
                <a:ea typeface="Microsoft YaHei" pitchFamily="2"/>
                <a:cs typeface="Arial Unicode MS" pitchFamily="2"/>
              </a:rPr>
              <a:t>Cursos de formación a 3.000 Diplomados y 45.000 Iniciados EDALNU  Intensa campaña en los medios de comunicación (radio, prensa y TV) </a:t>
            </a:r>
          </a:p>
          <a:p>
            <a:pPr eaLnBrk="1" fontAlgn="auto">
              <a:spcBef>
                <a:spcPts val="0"/>
              </a:spcBef>
              <a:spcAft>
                <a:spcPts val="0"/>
              </a:spcAft>
              <a:defRPr/>
            </a:pPr>
            <a:endParaRPr lang="es-ES" sz="2000" dirty="0">
              <a:latin typeface="Xunta Sans"/>
              <a:ea typeface="Microsoft YaHei" pitchFamily="2"/>
              <a:cs typeface="Arial Unicode MS" pitchFamily="2"/>
            </a:endParaRPr>
          </a:p>
          <a:p>
            <a:pPr eaLnBrk="1" fontAlgn="auto">
              <a:spcBef>
                <a:spcPts val="0"/>
              </a:spcBef>
              <a:spcAft>
                <a:spcPts val="0"/>
              </a:spcAft>
              <a:defRPr/>
            </a:pPr>
            <a:r>
              <a:rPr lang="es-ES" sz="2000" dirty="0">
                <a:latin typeface="Xunta Sans"/>
                <a:ea typeface="Microsoft YaHei" pitchFamily="2"/>
                <a:cs typeface="Arial Unicode MS" pitchFamily="2"/>
              </a:rPr>
              <a:t>EDALNU diseñó la primera guía alimentaria española: la Rueda de los 7 Grupos de Alimentos</a:t>
            </a:r>
          </a:p>
          <a:p>
            <a:pPr marL="0" indent="0" eaLnBrk="1" fontAlgn="auto">
              <a:spcBef>
                <a:spcPts val="0"/>
              </a:spcBef>
              <a:spcAft>
                <a:spcPts val="0"/>
              </a:spcAft>
              <a:defRPr/>
            </a:pPr>
            <a:endParaRPr dirty="0">
              <a:solidFill>
                <a:sysClr val="windowText" lastClr="000000"/>
              </a:solidFill>
              <a:cs typeface="Arial Unicode MS" pitchFamily="2"/>
            </a:endParaRPr>
          </a:p>
          <a:p>
            <a:pPr marL="0" indent="0" eaLnBrk="1" fontAlgn="auto">
              <a:spcBef>
                <a:spcPts val="0"/>
              </a:spcBef>
              <a:spcAft>
                <a:spcPts val="0"/>
              </a:spcAft>
              <a:defRPr/>
            </a:pPr>
            <a:endParaRPr dirty="0">
              <a:solidFill>
                <a:sysClr val="windowText" lastClr="000000"/>
              </a:solidFill>
              <a:cs typeface="Arial Unicode MS" pitchFamily="2"/>
            </a:endParaRPr>
          </a:p>
          <a:p>
            <a:pPr marL="0" indent="0" eaLnBrk="1" fontAlgn="auto">
              <a:spcBef>
                <a:spcPts val="0"/>
              </a:spcBef>
              <a:spcAft>
                <a:spcPts val="0"/>
              </a:spcAft>
              <a:defRPr/>
            </a:pPr>
            <a:endParaRPr dirty="0">
              <a:solidFill>
                <a:sysClr val="windowText" lastClr="000000"/>
              </a:solidFill>
              <a:cs typeface="Arial Unicode MS" pitchFamily="2"/>
            </a:endParaRPr>
          </a:p>
          <a:p>
            <a:pPr marL="216000" indent="-216000" eaLnBrk="1" fontAlgn="auto">
              <a:spcBef>
                <a:spcPts val="0"/>
              </a:spcBef>
              <a:spcAft>
                <a:spcPts val="0"/>
              </a:spcAft>
              <a:defRPr/>
            </a:pPr>
            <a:endParaRPr dirty="0">
              <a:solidFill>
                <a:sysClr val="windowText" lastClr="000000"/>
              </a:solidFill>
            </a:endParaRPr>
          </a:p>
        </p:txBody>
      </p:sp>
    </p:spTree>
    <p:extLst>
      <p:ext uri="{BB962C8B-B14F-4D97-AF65-F5344CB8AC3E}">
        <p14:creationId xmlns:p14="http://schemas.microsoft.com/office/powerpoint/2010/main" val="3349353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Marcador de imagen de diapositiva 1">
            <a:extLst>
              <a:ext uri="{FF2B5EF4-FFF2-40B4-BE49-F238E27FC236}">
                <a16:creationId xmlns:a16="http://schemas.microsoft.com/office/drawing/2014/main" id="{5F84B6CC-C7DA-4FE4-9D23-C163EB0630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Marcador de notas 2">
            <a:extLst>
              <a:ext uri="{FF2B5EF4-FFF2-40B4-BE49-F238E27FC236}">
                <a16:creationId xmlns:a16="http://schemas.microsoft.com/office/drawing/2014/main" id="{A21B5518-38E3-401A-B408-DD9E162301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En el mismo estudio, se muestran las categorías de alimentos más publicitados. Es de destacar la práctica ausencia de alimentos frescos y saludables del total de productos anunciados.</a:t>
            </a:r>
          </a:p>
        </p:txBody>
      </p:sp>
      <p:sp>
        <p:nvSpPr>
          <p:cNvPr id="168964" name="Marcador de número de diapositiva 3">
            <a:extLst>
              <a:ext uri="{FF2B5EF4-FFF2-40B4-BE49-F238E27FC236}">
                <a16:creationId xmlns:a16="http://schemas.microsoft.com/office/drawing/2014/main" id="{7EEF19A5-9862-4E87-9693-23AA2D458B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D87E148-DB27-424F-861E-345850C575E3}" type="slidenum">
              <a:rPr lang="es-ES" altLang="es-ES" smtClean="0"/>
              <a:pPr/>
              <a:t>84</a:t>
            </a:fld>
            <a:endParaRPr lang="es-ES" alt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Marcador de número de diapositiva 6">
            <a:extLst>
              <a:ext uri="{FF2B5EF4-FFF2-40B4-BE49-F238E27FC236}">
                <a16:creationId xmlns:a16="http://schemas.microsoft.com/office/drawing/2014/main" id="{4ADC2AD2-A66A-4AC5-B022-9FDF0C642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89A12F-F8F9-4F67-B8FB-3405B7B556F2}" type="slidenum">
              <a:rPr lang="en-US" altLang="es-ES" smtClean="0"/>
              <a:pPr/>
              <a:t>85</a:t>
            </a:fld>
            <a:endParaRPr lang="en-US" altLang="es-ES"/>
          </a:p>
        </p:txBody>
      </p:sp>
      <p:sp>
        <p:nvSpPr>
          <p:cNvPr id="171011" name="Marcador de imagen de diapositiva 1">
            <a:extLst>
              <a:ext uri="{FF2B5EF4-FFF2-40B4-BE49-F238E27FC236}">
                <a16:creationId xmlns:a16="http://schemas.microsoft.com/office/drawing/2014/main" id="{3C749D8C-94AB-477C-B84B-4D7938A9A7C8}"/>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71012" name="Marcador de notas 2">
            <a:extLst>
              <a:ext uri="{FF2B5EF4-FFF2-40B4-BE49-F238E27FC236}">
                <a16:creationId xmlns:a16="http://schemas.microsoft.com/office/drawing/2014/main" id="{2144F650-8C51-4561-A4C3-449DDB57A1DC}"/>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a:t>La </a:t>
            </a:r>
            <a:r>
              <a:rPr lang="en-US" altLang="es-ES" dirty="0" err="1"/>
              <a:t>afirmación</a:t>
            </a:r>
            <a:r>
              <a:rPr lang="en-US" altLang="es-ES" dirty="0"/>
              <a:t> anterior no es </a:t>
            </a:r>
            <a:r>
              <a:rPr lang="en-US" altLang="es-ES" dirty="0" err="1"/>
              <a:t>exagerada</a:t>
            </a:r>
            <a:r>
              <a:rPr lang="en-US" altLang="es-ES" dirty="0"/>
              <a:t> </a:t>
            </a:r>
            <a:r>
              <a:rPr lang="en-US" altLang="es-ES" dirty="0" err="1"/>
              <a:t>si</a:t>
            </a:r>
            <a:r>
              <a:rPr lang="en-US" altLang="es-ES" dirty="0"/>
              <a:t> </a:t>
            </a:r>
            <a:r>
              <a:rPr lang="en-US" altLang="es-ES" dirty="0" err="1"/>
              <a:t>tenenos</a:t>
            </a:r>
            <a:r>
              <a:rPr lang="en-US" altLang="es-ES" dirty="0"/>
              <a:t> </a:t>
            </a:r>
            <a:r>
              <a:rPr lang="en-US" altLang="es-ES" dirty="0" err="1"/>
              <a:t>en</a:t>
            </a:r>
            <a:r>
              <a:rPr lang="en-US" altLang="es-ES" dirty="0"/>
              <a:t> </a:t>
            </a:r>
            <a:r>
              <a:rPr lang="en-US" altLang="es-ES" dirty="0" err="1"/>
              <a:t>cuenta</a:t>
            </a:r>
            <a:r>
              <a:rPr lang="en-US" altLang="es-ES" dirty="0"/>
              <a:t> los </a:t>
            </a:r>
            <a:r>
              <a:rPr lang="en-US" altLang="es-ES" dirty="0" err="1"/>
              <a:t>datos</a:t>
            </a:r>
            <a:r>
              <a:rPr lang="en-US" altLang="es-ES" dirty="0"/>
              <a:t> que </a:t>
            </a:r>
            <a:r>
              <a:rPr lang="en-US" altLang="es-ES" dirty="0" err="1"/>
              <a:t>mostramos</a:t>
            </a:r>
            <a:r>
              <a:rPr lang="en-US" altLang="es-ES" dirty="0"/>
              <a:t> a </a:t>
            </a:r>
            <a:r>
              <a:rPr lang="en-US" altLang="es-ES" dirty="0" err="1"/>
              <a:t>continuación</a:t>
            </a:r>
            <a:r>
              <a:rPr lang="en-US" altLang="es-ES" dirty="0"/>
              <a:t>. </a:t>
            </a:r>
            <a:r>
              <a:rPr lang="en-US" altLang="es-ES" dirty="0" err="1"/>
              <a:t>Según</a:t>
            </a:r>
            <a:r>
              <a:rPr lang="en-US" altLang="es-ES" dirty="0"/>
              <a:t> </a:t>
            </a:r>
            <a:r>
              <a:rPr lang="en-US" altLang="es-ES" dirty="0" err="1"/>
              <a:t>estas</a:t>
            </a:r>
            <a:r>
              <a:rPr lang="en-US" altLang="es-ES" dirty="0"/>
              <a:t> </a:t>
            </a:r>
            <a:r>
              <a:rPr lang="en-US" altLang="es-ES" dirty="0" err="1"/>
              <a:t>asociaciones</a:t>
            </a:r>
            <a:r>
              <a:rPr lang="en-US" altLang="es-ES" dirty="0"/>
              <a:t> de </a:t>
            </a:r>
            <a:r>
              <a:rPr lang="en-US" altLang="es-ES" dirty="0" err="1"/>
              <a:t>jóvenes</a:t>
            </a:r>
            <a:r>
              <a:rPr lang="en-US" altLang="es-ES" dirty="0"/>
              <a:t> </a:t>
            </a:r>
            <a:r>
              <a:rPr lang="en-US" altLang="es-ES" dirty="0" err="1"/>
              <a:t>consumidore</a:t>
            </a:r>
            <a:r>
              <a:rPr lang="en-US" altLang="es-ES" dirty="0"/>
              <a:t>, </a:t>
            </a:r>
            <a:r>
              <a:rPr lang="en-US" altLang="es-ES" dirty="0" err="1"/>
              <a:t>en</a:t>
            </a:r>
            <a:r>
              <a:rPr lang="en-US" altLang="es-ES" dirty="0"/>
              <a:t> el UK </a:t>
            </a:r>
            <a:r>
              <a:rPr lang="en-US" altLang="es-ES" dirty="0" err="1"/>
              <a:t>en</a:t>
            </a:r>
            <a:r>
              <a:rPr lang="en-US" altLang="es-ES" dirty="0"/>
              <a:t> RRSS se </a:t>
            </a:r>
            <a:r>
              <a:rPr lang="en-US" altLang="es-ES" dirty="0" err="1"/>
              <a:t>pueden</a:t>
            </a:r>
            <a:r>
              <a:rPr lang="en-US" altLang="es-ES" dirty="0"/>
              <a:t> visualizer </a:t>
            </a:r>
            <a:r>
              <a:rPr lang="en-US" altLang="es-ES" dirty="0" err="1"/>
              <a:t>unos</a:t>
            </a:r>
            <a:r>
              <a:rPr lang="en-US" altLang="es-ES" dirty="0"/>
              <a:t> 500 </a:t>
            </a:r>
            <a:r>
              <a:rPr lang="en-US" altLang="es-ES" dirty="0" err="1"/>
              <a:t>anuncios</a:t>
            </a:r>
            <a:r>
              <a:rPr lang="en-US" altLang="es-ES" dirty="0"/>
              <a:t> </a:t>
            </a:r>
            <a:r>
              <a:rPr lang="en-US" altLang="es-ES" dirty="0" err="1"/>
              <a:t>dia</a:t>
            </a:r>
            <a:r>
              <a:rPr lang="en-US" altLang="es-ES" dirty="0"/>
              <a:t> de comida </a:t>
            </a:r>
            <a:r>
              <a:rPr lang="en-US" altLang="es-ES" dirty="0" err="1"/>
              <a:t>basura</a:t>
            </a:r>
            <a:r>
              <a:rPr lang="en-US" altLang="es-ES" dirty="0"/>
              <a:t>, y los </a:t>
            </a:r>
            <a:r>
              <a:rPr lang="en-US" altLang="es-ES" dirty="0" err="1"/>
              <a:t>anuncios</a:t>
            </a:r>
            <a:r>
              <a:rPr lang="en-US" altLang="es-ES" dirty="0"/>
              <a:t> con </a:t>
            </a:r>
            <a:r>
              <a:rPr lang="en-US" altLang="es-ES" dirty="0" err="1"/>
              <a:t>productos</a:t>
            </a:r>
            <a:r>
              <a:rPr lang="en-US" altLang="es-ES" dirty="0"/>
              <a:t> altos </a:t>
            </a:r>
            <a:r>
              <a:rPr lang="en-US" altLang="es-ES" dirty="0" err="1"/>
              <a:t>en</a:t>
            </a:r>
            <a:r>
              <a:rPr lang="en-US" altLang="es-ES" dirty="0"/>
              <a:t> </a:t>
            </a:r>
            <a:r>
              <a:rPr lang="en-US" altLang="es-ES" dirty="0" err="1"/>
              <a:t>azúcar</a:t>
            </a:r>
            <a:r>
              <a:rPr lang="en-US" altLang="es-ES" dirty="0"/>
              <a:t>, </a:t>
            </a:r>
            <a:r>
              <a:rPr lang="en-US" altLang="es-ES" dirty="0" err="1"/>
              <a:t>grasas</a:t>
            </a:r>
            <a:r>
              <a:rPr lang="en-US" altLang="es-ES" dirty="0"/>
              <a:t> o </a:t>
            </a:r>
            <a:r>
              <a:rPr lang="en-US" altLang="es-ES" dirty="0" err="1"/>
              <a:t>sal</a:t>
            </a:r>
            <a:r>
              <a:rPr lang="en-US" altLang="es-ES" dirty="0"/>
              <a:t> </a:t>
            </a:r>
            <a:r>
              <a:rPr lang="en-US" altLang="es-ES" dirty="0" err="1"/>
              <a:t>aparecen</a:t>
            </a:r>
            <a:r>
              <a:rPr lang="en-US" altLang="es-ES" dirty="0"/>
              <a:t> </a:t>
            </a:r>
            <a:r>
              <a:rPr lang="en-US" altLang="es-ES" dirty="0" err="1"/>
              <a:t>en</a:t>
            </a:r>
            <a:r>
              <a:rPr lang="en-US" altLang="es-ES" dirty="0"/>
              <a:t> el 49% de los sitios web y </a:t>
            </a:r>
            <a:r>
              <a:rPr lang="en-US" altLang="es-ES" dirty="0" err="1"/>
              <a:t>en</a:t>
            </a:r>
            <a:r>
              <a:rPr lang="en-US" altLang="es-ES" dirty="0"/>
              <a:t> el 79% de los canals de you tube.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Marcador de número de diapositiva 6">
            <a:extLst>
              <a:ext uri="{FF2B5EF4-FFF2-40B4-BE49-F238E27FC236}">
                <a16:creationId xmlns:a16="http://schemas.microsoft.com/office/drawing/2014/main" id="{4ADC2AD2-A66A-4AC5-B022-9FDF0C642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89A12F-F8F9-4F67-B8FB-3405B7B556F2}" type="slidenum">
              <a:rPr lang="en-US" altLang="es-ES" smtClean="0"/>
              <a:pPr/>
              <a:t>86</a:t>
            </a:fld>
            <a:endParaRPr lang="en-US" altLang="es-ES"/>
          </a:p>
        </p:txBody>
      </p:sp>
      <p:sp>
        <p:nvSpPr>
          <p:cNvPr id="171011" name="Marcador de imagen de diapositiva 1">
            <a:extLst>
              <a:ext uri="{FF2B5EF4-FFF2-40B4-BE49-F238E27FC236}">
                <a16:creationId xmlns:a16="http://schemas.microsoft.com/office/drawing/2014/main" id="{3C749D8C-94AB-477C-B84B-4D7938A9A7C8}"/>
              </a:ext>
            </a:extLst>
          </p:cNvPr>
          <p:cNvSpPr>
            <a:spLocks noGrp="1" noRot="1" noChangeAspect="1" noTextEdit="1"/>
          </p:cNvSpPr>
          <p:nvPr>
            <p:ph type="sldImg"/>
          </p:nvPr>
        </p:nvSpPr>
        <p:spPr bwMode="auto">
          <a:xfrm>
            <a:off x="533400" y="763588"/>
            <a:ext cx="6704013" cy="3771900"/>
          </a:xfrm>
          <a:solidFill>
            <a:srgbClr val="729FCF"/>
          </a:solidFill>
          <a:ln w="25400">
            <a:solidFill>
              <a:srgbClr val="3465A4"/>
            </a:solidFill>
            <a:miter lim="800000"/>
            <a:headEnd/>
            <a:tailEnd/>
          </a:ln>
        </p:spPr>
      </p:sp>
      <p:sp>
        <p:nvSpPr>
          <p:cNvPr id="171012" name="Marcador de notas 2">
            <a:extLst>
              <a:ext uri="{FF2B5EF4-FFF2-40B4-BE49-F238E27FC236}">
                <a16:creationId xmlns:a16="http://schemas.microsoft.com/office/drawing/2014/main" id="{2144F650-8C51-4561-A4C3-449DDB57A1DC}"/>
              </a:ext>
            </a:extLst>
          </p:cNvPr>
          <p:cNvSpPr>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s-ES" dirty="0"/>
              <a:t>La </a:t>
            </a:r>
            <a:r>
              <a:rPr lang="en-US" altLang="es-ES" dirty="0" err="1"/>
              <a:t>afirmación</a:t>
            </a:r>
            <a:r>
              <a:rPr lang="en-US" altLang="es-ES" dirty="0"/>
              <a:t> anterior no es </a:t>
            </a:r>
            <a:r>
              <a:rPr lang="en-US" altLang="es-ES" dirty="0" err="1"/>
              <a:t>exagerada</a:t>
            </a:r>
            <a:r>
              <a:rPr lang="en-US" altLang="es-ES" dirty="0"/>
              <a:t> </a:t>
            </a:r>
            <a:r>
              <a:rPr lang="en-US" altLang="es-ES" dirty="0" err="1"/>
              <a:t>si</a:t>
            </a:r>
            <a:r>
              <a:rPr lang="en-US" altLang="es-ES" dirty="0"/>
              <a:t> </a:t>
            </a:r>
            <a:r>
              <a:rPr lang="en-US" altLang="es-ES" dirty="0" err="1"/>
              <a:t>tenenos</a:t>
            </a:r>
            <a:r>
              <a:rPr lang="en-US" altLang="es-ES" dirty="0"/>
              <a:t> </a:t>
            </a:r>
            <a:r>
              <a:rPr lang="en-US" altLang="es-ES" dirty="0" err="1"/>
              <a:t>en</a:t>
            </a:r>
            <a:r>
              <a:rPr lang="en-US" altLang="es-ES" dirty="0"/>
              <a:t> </a:t>
            </a:r>
            <a:r>
              <a:rPr lang="en-US" altLang="es-ES" dirty="0" err="1"/>
              <a:t>cuenta</a:t>
            </a:r>
            <a:r>
              <a:rPr lang="en-US" altLang="es-ES" dirty="0"/>
              <a:t> los </a:t>
            </a:r>
            <a:r>
              <a:rPr lang="en-US" altLang="es-ES" dirty="0" err="1"/>
              <a:t>datos</a:t>
            </a:r>
            <a:r>
              <a:rPr lang="en-US" altLang="es-ES" dirty="0"/>
              <a:t> que </a:t>
            </a:r>
            <a:r>
              <a:rPr lang="en-US" altLang="es-ES" dirty="0" err="1"/>
              <a:t>mostramos</a:t>
            </a:r>
            <a:r>
              <a:rPr lang="en-US" altLang="es-ES" dirty="0"/>
              <a:t> a </a:t>
            </a:r>
            <a:r>
              <a:rPr lang="en-US" altLang="es-ES" dirty="0" err="1"/>
              <a:t>continuación</a:t>
            </a:r>
            <a:r>
              <a:rPr lang="en-US" altLang="es-ES" dirty="0"/>
              <a:t>. </a:t>
            </a:r>
            <a:r>
              <a:rPr lang="en-US" altLang="es-ES" dirty="0" err="1"/>
              <a:t>Según</a:t>
            </a:r>
            <a:r>
              <a:rPr lang="en-US" altLang="es-ES" dirty="0"/>
              <a:t> </a:t>
            </a:r>
            <a:r>
              <a:rPr lang="en-US" altLang="es-ES" dirty="0" err="1"/>
              <a:t>estas</a:t>
            </a:r>
            <a:r>
              <a:rPr lang="en-US" altLang="es-ES" dirty="0"/>
              <a:t> </a:t>
            </a:r>
            <a:r>
              <a:rPr lang="en-US" altLang="es-ES" dirty="0" err="1"/>
              <a:t>asociaciones</a:t>
            </a:r>
            <a:r>
              <a:rPr lang="en-US" altLang="es-ES" dirty="0"/>
              <a:t> de </a:t>
            </a:r>
            <a:r>
              <a:rPr lang="en-US" altLang="es-ES" dirty="0" err="1"/>
              <a:t>jóvenes</a:t>
            </a:r>
            <a:r>
              <a:rPr lang="en-US" altLang="es-ES" dirty="0"/>
              <a:t> </a:t>
            </a:r>
            <a:r>
              <a:rPr lang="en-US" altLang="es-ES" dirty="0" err="1"/>
              <a:t>consumidore</a:t>
            </a:r>
            <a:r>
              <a:rPr lang="en-US" altLang="es-ES" dirty="0"/>
              <a:t>, </a:t>
            </a:r>
            <a:r>
              <a:rPr lang="en-US" altLang="es-ES" dirty="0" err="1"/>
              <a:t>en</a:t>
            </a:r>
            <a:r>
              <a:rPr lang="en-US" altLang="es-ES" dirty="0"/>
              <a:t> el UK </a:t>
            </a:r>
            <a:r>
              <a:rPr lang="en-US" altLang="es-ES" dirty="0" err="1"/>
              <a:t>en</a:t>
            </a:r>
            <a:r>
              <a:rPr lang="en-US" altLang="es-ES" dirty="0"/>
              <a:t> RRSS se </a:t>
            </a:r>
            <a:r>
              <a:rPr lang="en-US" altLang="es-ES" dirty="0" err="1"/>
              <a:t>pueden</a:t>
            </a:r>
            <a:r>
              <a:rPr lang="en-US" altLang="es-ES" dirty="0"/>
              <a:t> visualizer </a:t>
            </a:r>
            <a:r>
              <a:rPr lang="en-US" altLang="es-ES" dirty="0" err="1"/>
              <a:t>unos</a:t>
            </a:r>
            <a:r>
              <a:rPr lang="en-US" altLang="es-ES" dirty="0"/>
              <a:t> 500 </a:t>
            </a:r>
            <a:r>
              <a:rPr lang="en-US" altLang="es-ES" dirty="0" err="1"/>
              <a:t>anuncios</a:t>
            </a:r>
            <a:r>
              <a:rPr lang="en-US" altLang="es-ES" dirty="0"/>
              <a:t> </a:t>
            </a:r>
            <a:r>
              <a:rPr lang="en-US" altLang="es-ES" dirty="0" err="1"/>
              <a:t>dia</a:t>
            </a:r>
            <a:r>
              <a:rPr lang="en-US" altLang="es-ES" dirty="0"/>
              <a:t> de comida </a:t>
            </a:r>
            <a:r>
              <a:rPr lang="en-US" altLang="es-ES" dirty="0" err="1"/>
              <a:t>basura</a:t>
            </a:r>
            <a:r>
              <a:rPr lang="en-US" altLang="es-ES" dirty="0"/>
              <a:t>, y los </a:t>
            </a:r>
            <a:r>
              <a:rPr lang="en-US" altLang="es-ES" dirty="0" err="1"/>
              <a:t>anuncios</a:t>
            </a:r>
            <a:r>
              <a:rPr lang="en-US" altLang="es-ES" dirty="0"/>
              <a:t> con </a:t>
            </a:r>
            <a:r>
              <a:rPr lang="en-US" altLang="es-ES" dirty="0" err="1"/>
              <a:t>productos</a:t>
            </a:r>
            <a:r>
              <a:rPr lang="en-US" altLang="es-ES" dirty="0"/>
              <a:t> altos </a:t>
            </a:r>
            <a:r>
              <a:rPr lang="en-US" altLang="es-ES" dirty="0" err="1"/>
              <a:t>en</a:t>
            </a:r>
            <a:r>
              <a:rPr lang="en-US" altLang="es-ES" dirty="0"/>
              <a:t> </a:t>
            </a:r>
            <a:r>
              <a:rPr lang="en-US" altLang="es-ES" dirty="0" err="1"/>
              <a:t>azúcar</a:t>
            </a:r>
            <a:r>
              <a:rPr lang="en-US" altLang="es-ES" dirty="0"/>
              <a:t>, </a:t>
            </a:r>
            <a:r>
              <a:rPr lang="en-US" altLang="es-ES" dirty="0" err="1"/>
              <a:t>grasas</a:t>
            </a:r>
            <a:r>
              <a:rPr lang="en-US" altLang="es-ES" dirty="0"/>
              <a:t> o </a:t>
            </a:r>
            <a:r>
              <a:rPr lang="en-US" altLang="es-ES" dirty="0" err="1"/>
              <a:t>sal</a:t>
            </a:r>
            <a:r>
              <a:rPr lang="en-US" altLang="es-ES" dirty="0"/>
              <a:t> </a:t>
            </a:r>
            <a:r>
              <a:rPr lang="en-US" altLang="es-ES" dirty="0" err="1"/>
              <a:t>aparecen</a:t>
            </a:r>
            <a:r>
              <a:rPr lang="en-US" altLang="es-ES" dirty="0"/>
              <a:t> </a:t>
            </a:r>
            <a:r>
              <a:rPr lang="en-US" altLang="es-ES" dirty="0" err="1"/>
              <a:t>en</a:t>
            </a:r>
            <a:r>
              <a:rPr lang="en-US" altLang="es-ES" dirty="0"/>
              <a:t> el 49% de los sitios web y </a:t>
            </a:r>
            <a:r>
              <a:rPr lang="en-US" altLang="es-ES" dirty="0" err="1"/>
              <a:t>en</a:t>
            </a:r>
            <a:r>
              <a:rPr lang="en-US" altLang="es-ES" dirty="0"/>
              <a:t> el 79% de los canals de you tube.</a:t>
            </a:r>
          </a:p>
        </p:txBody>
      </p:sp>
    </p:spTree>
    <p:extLst>
      <p:ext uri="{BB962C8B-B14F-4D97-AF65-F5344CB8AC3E}">
        <p14:creationId xmlns:p14="http://schemas.microsoft.com/office/powerpoint/2010/main" val="10078341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número de diapositiva 6">
            <a:extLst>
              <a:ext uri="{FF2B5EF4-FFF2-40B4-BE49-F238E27FC236}">
                <a16:creationId xmlns:a16="http://schemas.microsoft.com/office/drawing/2014/main" id="{56420B4D-8B28-8BC5-3608-7C996F72B0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324CBC3A-70A9-4B4B-ACBA-6AA7C63BF950}"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93</a:t>
            </a:fld>
            <a:endParaRPr altLang="es-ES" sz="1400">
              <a:latin typeface="Liberation Serif" charset="0"/>
              <a:ea typeface="Segoe UI" panose="020B0502040204020203" pitchFamily="34" charset="0"/>
              <a:cs typeface="Tahoma" panose="020B0604030504040204" pitchFamily="34" charset="0"/>
            </a:endParaRPr>
          </a:p>
        </p:txBody>
      </p:sp>
      <p:sp>
        <p:nvSpPr>
          <p:cNvPr id="34819" name="Marcador de imagen de diapositiva 1">
            <a:extLst>
              <a:ext uri="{FF2B5EF4-FFF2-40B4-BE49-F238E27FC236}">
                <a16:creationId xmlns:a16="http://schemas.microsoft.com/office/drawing/2014/main" id="{23D61E6A-DD24-29D8-FE98-20FA4CD334DC}"/>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149D0A93-516D-A566-4AAC-DE7D4E6980C5}"/>
              </a:ext>
            </a:extLst>
          </p:cNvPr>
          <p:cNvSpPr txBox="1">
            <a:spLocks noGrp="1"/>
          </p:cNvSpPr>
          <p:nvPr>
            <p:ph type="body" sz="quarter" idx="1"/>
          </p:nvPr>
        </p:nvSpPr>
        <p:spPr/>
        <p:txBody>
          <a:bodyPr vert="horz"/>
          <a:lstStyle/>
          <a:p>
            <a:pPr marL="457200" indent="-457200">
              <a:buFontTx/>
              <a:buAutoNum type="arabicPeriod"/>
              <a:defRPr/>
            </a:pPr>
            <a:r>
              <a:rPr dirty="0"/>
              <a:t>Una vez hechos estos dos comentarios, comenzamos con las necesidades de energía en el embarazo. </a:t>
            </a:r>
          </a:p>
          <a:p>
            <a:pPr marL="0" indent="0">
              <a:defRPr/>
            </a:pPr>
            <a:r>
              <a:rPr dirty="0"/>
              <a:t>Como sabéis, el requerimiento energético de un individuo está directamente relacionado con el gasto energético. Este gasto, a su vez es la suma de varios factores como es</a:t>
            </a:r>
          </a:p>
          <a:p>
            <a:pPr>
              <a:defRPr/>
            </a:pPr>
            <a:r>
              <a:rPr dirty="0"/>
              <a:t>el gasto energético basal, para garantizar los procesos vitales como el mantenimiento de la estructura corporal, la circulación y respiración o los fenómenos de membrana. el consecuente de la práctica de la actividad física, o  el que tiene lugar por el efecto de la termogénesis de los alimentos. En el embarazo, los cambios fisiológicos producidos como el aumento del trabajo cardíaco materno o la síntesis de las nuevas estructuras, originan un aumento sobre el gasto energético basal y por lo tanto, un aumento de los requerimientos de nutrientes, aunque no para todos de manera uniforme, puesto que cada uno de ellos va a desempeñar un papel distinto.</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a:extLst>
              <a:ext uri="{FF2B5EF4-FFF2-40B4-BE49-F238E27FC236}">
                <a16:creationId xmlns:a16="http://schemas.microsoft.com/office/drawing/2014/main" id="{83172AD7-F041-166D-DDD0-8BF0CA9A5965}"/>
              </a:ext>
            </a:extLst>
          </p:cNvPr>
          <p:cNvSpPr>
            <a:spLocks noGrp="1" noRot="1" noChangeAspect="1" noTextEdit="1"/>
          </p:cNvSpPr>
          <p:nvPr>
            <p:ph type="sldImg"/>
          </p:nvPr>
        </p:nvSpPr>
        <p:spPr>
          <a:xfrm>
            <a:off x="217488" y="812800"/>
            <a:ext cx="7124700" cy="4008438"/>
          </a:xfrm>
          <a:ln>
            <a:solidFill>
              <a:srgbClr val="000000"/>
            </a:solidFill>
            <a:miter lim="800000"/>
            <a:headEnd/>
            <a:tailEnd/>
          </a:ln>
        </p:spPr>
      </p:sp>
      <p:sp>
        <p:nvSpPr>
          <p:cNvPr id="265219" name="2 Marcador de notas">
            <a:extLst>
              <a:ext uri="{FF2B5EF4-FFF2-40B4-BE49-F238E27FC236}">
                <a16:creationId xmlns:a16="http://schemas.microsoft.com/office/drawing/2014/main" id="{95DFF0A1-B9DF-E6C1-14FF-2D51DEA1FE0B}"/>
              </a:ext>
            </a:extLst>
          </p:cNvPr>
          <p:cNvSpPr>
            <a:spLocks noGrp="1"/>
          </p:cNvSpPr>
          <p:nvPr>
            <p:ph type="body" idx="1"/>
          </p:nvPr>
        </p:nvSpPr>
        <p:spPr bwMode="auto"/>
        <p:txBody>
          <a:bodyPr wrap="square" numCol="1" anchor="t" anchorCtr="0" compatLnSpc="1">
            <a:prstTxWarp prst="textNoShape">
              <a:avLst/>
            </a:prstTxWarp>
          </a:bodyPr>
          <a:lstStyle/>
          <a:p>
            <a:pPr>
              <a:defRPr/>
            </a:pPr>
            <a:r>
              <a:rPr lang="it-IT" altLang="es-ES" dirty="0"/>
              <a:t>1. ¿Cómo se calculan los requerimientos y la recomendación de ingesta energética?. Pues se calculan en función del nutriente y del efecto que deseamos conseguir. Hay que considerar que </a:t>
            </a:r>
            <a:r>
              <a:rPr altLang="es-ES" dirty="0">
                <a:latin typeface="Xunta Sans"/>
              </a:rPr>
              <a:t>l</a:t>
            </a:r>
            <a:r>
              <a:rPr dirty="0">
                <a:latin typeface="Xunta Sans"/>
              </a:rPr>
              <a:t>os requerimientos varían entre individuos. En un grupo de población el rango puede ser amplio (por ejemplo las necesidades de un chico de 30 años están alrededor de 3’000kcal/día. Las de una mujer de 60 alrededor de 1800kcal . y entre cada grupo población, además de su edad y sexo, varían en función de su nivel de actividad física o en función de su estado de salud.</a:t>
            </a:r>
          </a:p>
          <a:p>
            <a:pPr>
              <a:defRPr/>
            </a:pPr>
            <a:r>
              <a:rPr dirty="0">
                <a:latin typeface="Xunta Sans"/>
              </a:rPr>
              <a:t>En este ejemplo, os mostramos cómo puede variar los requerimientos promedio estimados en la población, en función de diferentes condiciones. En este caso para el calcio</a:t>
            </a:r>
          </a:p>
          <a:p>
            <a:pPr>
              <a:defRPr/>
            </a:pPr>
            <a:endParaRPr lang="it-IT" altLang="es-ES" dirty="0"/>
          </a:p>
        </p:txBody>
      </p:sp>
      <p:sp>
        <p:nvSpPr>
          <p:cNvPr id="36868" name="3 Marcador de número de diapositiva">
            <a:extLst>
              <a:ext uri="{FF2B5EF4-FFF2-40B4-BE49-F238E27FC236}">
                <a16:creationId xmlns:a16="http://schemas.microsoft.com/office/drawing/2014/main" id="{69F6C633-DE13-C2E4-1855-7FA630FF772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hangingPunct="1">
              <a:spcBef>
                <a:spcPct val="0"/>
              </a:spcBef>
              <a:spcAft>
                <a:spcPct val="0"/>
              </a:spcAft>
            </a:pPr>
            <a:fld id="{80EDC856-9897-4A32-82A1-8530A89DEC18}" type="slidenum">
              <a:rPr altLang="es-ES" sz="1400" smtClean="0">
                <a:latin typeface="Calibri" panose="020F0502020204030204" pitchFamily="34" charset="0"/>
                <a:cs typeface="Segoe UI" panose="020B0502040204020203" pitchFamily="34" charset="0"/>
              </a:rPr>
              <a:pPr fontAlgn="base" hangingPunct="1">
                <a:spcBef>
                  <a:spcPct val="0"/>
                </a:spcBef>
                <a:spcAft>
                  <a:spcPct val="0"/>
                </a:spcAft>
              </a:pPr>
              <a:t>94</a:t>
            </a:fld>
            <a:endParaRPr altLang="es-ES" sz="1400">
              <a:latin typeface="Calibri" panose="020F0502020204030204" pitchFamily="34" charset="0"/>
              <a:cs typeface="Segoe UI" panose="020B0502040204020203"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Marcador de imagen de diapositiva 1">
            <a:extLst>
              <a:ext uri="{FF2B5EF4-FFF2-40B4-BE49-F238E27FC236}">
                <a16:creationId xmlns:a16="http://schemas.microsoft.com/office/drawing/2014/main" id="{5FEB68A9-17F9-B217-11BA-E2AEB3FBA368}"/>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FC12900B-07F6-5709-E044-5255757B9672}"/>
              </a:ext>
            </a:extLst>
          </p:cNvPr>
          <p:cNvSpPr>
            <a:spLocks noGrp="1"/>
          </p:cNvSpPr>
          <p:nvPr>
            <p:ph type="body" idx="1"/>
          </p:nvPr>
        </p:nvSpPr>
        <p:spPr/>
        <p:txBody>
          <a:bodyPr/>
          <a:lstStyle/>
          <a:p>
            <a:pPr>
              <a:defRPr/>
            </a:pPr>
            <a:r>
              <a:rPr dirty="0"/>
              <a:t>1. En el caso de la vitamina C, en función de lo quiera conseguir, la cantidad recomendada de nutriente va aumentando. La más alta es aquella capaz de reducir el riesgo de enfermedades crónicas, por otro lado muy prevalentes en nuestra población, por eso se elige esta. </a:t>
            </a:r>
          </a:p>
        </p:txBody>
      </p:sp>
      <p:sp>
        <p:nvSpPr>
          <p:cNvPr id="38916" name="Marcador de número de diapositiva 3">
            <a:extLst>
              <a:ext uri="{FF2B5EF4-FFF2-40B4-BE49-F238E27FC236}">
                <a16:creationId xmlns:a16="http://schemas.microsoft.com/office/drawing/2014/main" id="{5328BE16-4EB0-5D6C-C5F6-88CB77AC33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AF1CF19C-3335-4F61-B8DC-D0D4AEE69D70}"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95</a:t>
            </a:fld>
            <a:endParaRPr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Marcador de imagen de diapositiva 1">
            <a:extLst>
              <a:ext uri="{FF2B5EF4-FFF2-40B4-BE49-F238E27FC236}">
                <a16:creationId xmlns:a16="http://schemas.microsoft.com/office/drawing/2014/main" id="{9A5F0879-E3BB-F09F-3F75-5CCD5E31E41E}"/>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ADD72EE0-B40A-6A46-4DCF-79B5F3B05403}"/>
              </a:ext>
            </a:extLst>
          </p:cNvPr>
          <p:cNvSpPr>
            <a:spLocks noGrp="1"/>
          </p:cNvSpPr>
          <p:nvPr>
            <p:ph type="body" idx="1"/>
          </p:nvPr>
        </p:nvSpPr>
        <p:spPr/>
        <p:txBody>
          <a:bodyPr/>
          <a:lstStyle/>
          <a:p>
            <a:pPr>
              <a:defRPr/>
            </a:pPr>
            <a:r>
              <a:rPr dirty="0"/>
              <a:t>1.Y hablando de requerimientos e ingestas, me gustaría explicaros algo. Hay que hacer una diferencia entre lo que significan las ingestas recomendadas, que son ….2</a:t>
            </a:r>
          </a:p>
          <a:p>
            <a:pPr eaLnBrk="1" hangingPunct="1">
              <a:defRPr/>
            </a:pPr>
            <a:endParaRPr altLang="es-ES" dirty="0"/>
          </a:p>
          <a:p>
            <a:pPr eaLnBrk="1" hangingPunct="1">
              <a:defRPr/>
            </a:pPr>
            <a:r>
              <a:rPr altLang="es-ES" dirty="0"/>
              <a:t>1Es decir, </a:t>
            </a:r>
            <a:r>
              <a:rPr dirty="0"/>
              <a:t>son recomendaciones para grupos uniformes de población</a:t>
            </a:r>
            <a:r>
              <a:rPr altLang="es-ES" dirty="0"/>
              <a:t>. Tratan de responder a la pregunta ¿qué nutrientes y en qué cantidades necesita comer la gente para satisfacer los posibles requerimientos?.  </a:t>
            </a:r>
            <a:r>
              <a:rPr dirty="0"/>
              <a:t>Es decir, que los requerimientos nos hablan de necesidades individuales y que puedo satisfacer o no mediante los valores propuestos de ingestas recomendadas.</a:t>
            </a:r>
          </a:p>
        </p:txBody>
      </p:sp>
      <p:sp>
        <p:nvSpPr>
          <p:cNvPr id="40964" name="Marcador de número de diapositiva 3">
            <a:extLst>
              <a:ext uri="{FF2B5EF4-FFF2-40B4-BE49-F238E27FC236}">
                <a16:creationId xmlns:a16="http://schemas.microsoft.com/office/drawing/2014/main" id="{1856F590-74C8-A560-7044-A36FF94F72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CD5E5ADA-7DAF-40D0-9500-FA01916F93D7}"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96</a:t>
            </a:fld>
            <a:endParaRPr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Marcador de imagen de diapositiva 1">
            <a:extLst>
              <a:ext uri="{FF2B5EF4-FFF2-40B4-BE49-F238E27FC236}">
                <a16:creationId xmlns:a16="http://schemas.microsoft.com/office/drawing/2014/main" id="{FFD0D39A-53E6-9993-2103-BA676486A9E2}"/>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30AC9CF0-A822-439E-90E3-41C4F3F29B49}"/>
              </a:ext>
            </a:extLst>
          </p:cNvPr>
          <p:cNvSpPr>
            <a:spLocks noGrp="1"/>
          </p:cNvSpPr>
          <p:nvPr>
            <p:ph type="body" idx="1"/>
          </p:nvPr>
        </p:nvSpPr>
        <p:spPr/>
        <p:txBody>
          <a:bodyPr/>
          <a:lstStyle/>
          <a:p>
            <a:pPr>
              <a:defRPr/>
            </a:pPr>
            <a:endParaRPr dirty="0"/>
          </a:p>
        </p:txBody>
      </p:sp>
      <p:sp>
        <p:nvSpPr>
          <p:cNvPr id="43012" name="Marcador de número de diapositiva 3">
            <a:extLst>
              <a:ext uri="{FF2B5EF4-FFF2-40B4-BE49-F238E27FC236}">
                <a16:creationId xmlns:a16="http://schemas.microsoft.com/office/drawing/2014/main" id="{FB4717B8-A4B8-AC89-578B-279D2A9031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7CDB19D3-42F7-4166-9653-085E15033C7E}"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97</a:t>
            </a:fld>
            <a:endParaRPr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Marcador de imagen de diapositiva 1">
            <a:extLst>
              <a:ext uri="{FF2B5EF4-FFF2-40B4-BE49-F238E27FC236}">
                <a16:creationId xmlns:a16="http://schemas.microsoft.com/office/drawing/2014/main" id="{2046E4BA-CF82-7595-C64F-3F62E8696FF6}"/>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D5C17650-722F-DC00-F63B-52543CFF5A2E}"/>
              </a:ext>
            </a:extLst>
          </p:cNvPr>
          <p:cNvSpPr>
            <a:spLocks noGrp="1"/>
          </p:cNvSpPr>
          <p:nvPr>
            <p:ph type="body" idx="1"/>
          </p:nvPr>
        </p:nvSpPr>
        <p:spPr/>
        <p:txBody>
          <a:bodyPr/>
          <a:lstStyle/>
          <a:p>
            <a:pPr>
              <a:defRPr/>
            </a:pPr>
            <a:r>
              <a:rPr dirty="0"/>
              <a:t> 2…</a:t>
            </a:r>
          </a:p>
          <a:p>
            <a:pPr>
              <a:defRPr/>
            </a:pPr>
            <a:r>
              <a:rPr dirty="0"/>
              <a:t>1-Por ejemplo, un requerimiento proteico para un varón de edad avanzada diferente que los valores propuestos de ingestas </a:t>
            </a:r>
            <a:r>
              <a:rPr dirty="0" err="1"/>
              <a:t>recomedandas</a:t>
            </a:r>
            <a:r>
              <a:rPr dirty="0"/>
              <a:t> para su grupo poblacional (por ejemplo en una insuficiencia renal o en una situación catabólica.</a:t>
            </a:r>
          </a:p>
        </p:txBody>
      </p:sp>
      <p:sp>
        <p:nvSpPr>
          <p:cNvPr id="45060" name="Marcador de número de diapositiva 3">
            <a:extLst>
              <a:ext uri="{FF2B5EF4-FFF2-40B4-BE49-F238E27FC236}">
                <a16:creationId xmlns:a16="http://schemas.microsoft.com/office/drawing/2014/main" id="{BA16A696-B616-7AB8-0B6A-55D23D38E0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75539D3E-FA3C-467A-B7A0-256A78EA8451}"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98</a:t>
            </a:fld>
            <a:endParaRPr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Marcador de imagen de diapositiva 1">
            <a:extLst>
              <a:ext uri="{FF2B5EF4-FFF2-40B4-BE49-F238E27FC236}">
                <a16:creationId xmlns:a16="http://schemas.microsoft.com/office/drawing/2014/main" id="{16421AF8-F29D-C232-FA07-E4B20AF1EFEC}"/>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8F380CC4-35E0-FD52-1A4F-8AD5A487A6E5}"/>
              </a:ext>
            </a:extLst>
          </p:cNvPr>
          <p:cNvSpPr>
            <a:spLocks noGrp="1"/>
          </p:cNvSpPr>
          <p:nvPr>
            <p:ph type="body" idx="1"/>
          </p:nvPr>
        </p:nvSpPr>
        <p:spPr/>
        <p:txBody>
          <a:bodyPr/>
          <a:lstStyle/>
          <a:p>
            <a:pPr>
              <a:defRPr/>
            </a:pPr>
            <a:endParaRPr dirty="0"/>
          </a:p>
        </p:txBody>
      </p:sp>
      <p:sp>
        <p:nvSpPr>
          <p:cNvPr id="47108" name="Marcador de número de diapositiva 3">
            <a:extLst>
              <a:ext uri="{FF2B5EF4-FFF2-40B4-BE49-F238E27FC236}">
                <a16:creationId xmlns:a16="http://schemas.microsoft.com/office/drawing/2014/main" id="{F2FBD777-0551-D12A-5253-8738C0A4A5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0D6BF568-18E3-47E6-8706-CC643650EC17}"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99</a:t>
            </a:fld>
            <a:endParaRPr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a:extLst>
              <a:ext uri="{FF2B5EF4-FFF2-40B4-BE49-F238E27FC236}">
                <a16:creationId xmlns:a16="http://schemas.microsoft.com/office/drawing/2014/main" id="{1C9287B4-1A8F-1DAC-224A-6923D6545B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2 Marcador de notas">
            <a:extLst>
              <a:ext uri="{FF2B5EF4-FFF2-40B4-BE49-F238E27FC236}">
                <a16:creationId xmlns:a16="http://schemas.microsoft.com/office/drawing/2014/main" id="{2FEAD61C-AFA6-874D-CD24-B59CA3AB8B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a:t>Además de interpretar correctamente los valores de referencia, y de estudiar la tendencia actual, conviene desarrollar intervenciones en todos los ámbitos y direcciones. En estaimagen, y recordando el modelo multinivel, se propone trabajar de forma conjunta los factores indiviuales, familiares y sociales, siguiendo la propuestade Dalgren para la promoción de la salud.</a:t>
            </a:r>
          </a:p>
        </p:txBody>
      </p:sp>
      <p:sp>
        <p:nvSpPr>
          <p:cNvPr id="71684" name="3 Marcador de número de diapositiva">
            <a:extLst>
              <a:ext uri="{FF2B5EF4-FFF2-40B4-BE49-F238E27FC236}">
                <a16:creationId xmlns:a16="http://schemas.microsoft.com/office/drawing/2014/main" id="{05DCB3D0-AE94-4D2F-7C90-0EDB3C093D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FC7042E-C17F-4707-9E05-C264506A405A}" type="slidenum">
              <a:rPr lang="es-ES" altLang="es-ES" smtClean="0"/>
              <a:pPr/>
              <a:t>12</a:t>
            </a:fld>
            <a:endParaRPr lang="es-ES" altLang="es-ES"/>
          </a:p>
        </p:txBody>
      </p:sp>
    </p:spTree>
    <p:extLst>
      <p:ext uri="{BB962C8B-B14F-4D97-AF65-F5344CB8AC3E}">
        <p14:creationId xmlns:p14="http://schemas.microsoft.com/office/powerpoint/2010/main" val="4069887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Marcador de número de diapositiva 6">
            <a:extLst>
              <a:ext uri="{FF2B5EF4-FFF2-40B4-BE49-F238E27FC236}">
                <a16:creationId xmlns:a16="http://schemas.microsoft.com/office/drawing/2014/main" id="{B3EC4599-74EF-0101-3D1B-D3431A41AB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2B6849F4-A926-438E-B276-E9F8566C86B4}" type="slidenum">
              <a:rPr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100</a:t>
            </a:fld>
            <a:endParaRPr altLang="es-ES" sz="1400">
              <a:latin typeface="Liberation Serif" charset="0"/>
              <a:ea typeface="Segoe UI" panose="020B0502040204020203" pitchFamily="34" charset="0"/>
              <a:cs typeface="Tahoma" panose="020B0604030504040204" pitchFamily="34" charset="0"/>
            </a:endParaRPr>
          </a:p>
        </p:txBody>
      </p:sp>
      <p:sp>
        <p:nvSpPr>
          <p:cNvPr id="49155" name="Marcador de imagen de diapositiva 1">
            <a:extLst>
              <a:ext uri="{FF2B5EF4-FFF2-40B4-BE49-F238E27FC236}">
                <a16:creationId xmlns:a16="http://schemas.microsoft.com/office/drawing/2014/main" id="{3ABDC881-3B69-C1F5-C6B9-A5C399C0984B}"/>
              </a:ext>
            </a:extLst>
          </p:cNvPr>
          <p:cNvSpPr>
            <a:spLocks noGrp="1" noRot="1" noChangeAspect="1" noTextEdit="1"/>
          </p:cNvSpPr>
          <p:nvPr>
            <p:ph type="sldImg"/>
          </p:nvPr>
        </p:nvSpPr>
        <p:spPr>
          <a:xfrm>
            <a:off x="217488" y="812800"/>
            <a:ext cx="7124700" cy="4008438"/>
          </a:xfrm>
          <a:solidFill>
            <a:srgbClr val="729FCF"/>
          </a:solidFill>
          <a:ln w="25400">
            <a:solidFill>
              <a:srgbClr val="3465A4"/>
            </a:solidFill>
            <a:miter lim="800000"/>
            <a:headEnd/>
            <a:tailEnd/>
          </a:ln>
        </p:spPr>
      </p:sp>
      <p:sp>
        <p:nvSpPr>
          <p:cNvPr id="3" name="Marcador de notas 2">
            <a:extLst>
              <a:ext uri="{FF2B5EF4-FFF2-40B4-BE49-F238E27FC236}">
                <a16:creationId xmlns:a16="http://schemas.microsoft.com/office/drawing/2014/main" id="{2EB06AFE-DD75-BDFE-E171-8C5EC084D752}"/>
              </a:ext>
            </a:extLst>
          </p:cNvPr>
          <p:cNvSpPr txBox="1">
            <a:spLocks noGrp="1"/>
          </p:cNvSpPr>
          <p:nvPr>
            <p:ph type="body" sz="quarter" idx="1"/>
          </p:nvPr>
        </p:nvSpPr>
        <p:spPr/>
        <p:txBody>
          <a:bodyPr vert="horz"/>
          <a:lstStyle/>
          <a:p>
            <a:pPr eaLnBrk="1" hangingPunct="1">
              <a:defRPr/>
            </a:pPr>
            <a:r>
              <a:rPr altLang="es-ES" b="1" dirty="0">
                <a:solidFill>
                  <a:srgbClr val="FF0000"/>
                </a:solidFill>
              </a:rPr>
              <a:t>1. La Autoridad Europea de Seguridad Alimentaria ha propuesto en el año 2017 unos </a:t>
            </a:r>
            <a:r>
              <a:rPr altLang="es-ES" dirty="0"/>
              <a:t>estándares de referencia de la ingesta de energía y nutrientes.</a:t>
            </a:r>
          </a:p>
          <a:p>
            <a:pPr eaLnBrk="1" hangingPunct="1">
              <a:defRPr/>
            </a:pPr>
            <a:r>
              <a:rPr altLang="es-ES" b="1" dirty="0"/>
              <a:t>Por un lado las PRI </a:t>
            </a:r>
            <a:r>
              <a:rPr altLang="es-ES" dirty="0"/>
              <a:t>(ingestas de referencia de la población) establecen la ingesta que se juzga apropiada para mantener la salud de prácticamente todos los individuos sanos del grupo (97-98%).  </a:t>
            </a:r>
            <a:endParaRPr altLang="es-ES" b="1" dirty="0">
              <a:solidFill>
                <a:srgbClr val="FF0000"/>
              </a:solidFill>
            </a:endParaRPr>
          </a:p>
          <a:p>
            <a:pPr eaLnBrk="1" hangingPunct="1">
              <a:defRPr/>
            </a:pPr>
            <a:r>
              <a:rPr altLang="es-ES" b="1" dirty="0">
                <a:solidFill>
                  <a:srgbClr val="FF0000"/>
                </a:solidFill>
              </a:rPr>
              <a:t>Por otro, las AR (Requerimiento promedio) </a:t>
            </a:r>
            <a:r>
              <a:rPr altLang="es-ES" dirty="0"/>
              <a:t>Niveles de ingesta de un nutriente que satisfacen las necesidades metabólicas de la mitad de las personas de una población. </a:t>
            </a:r>
          </a:p>
          <a:p>
            <a:pPr eaLnBrk="1" hangingPunct="1">
              <a:defRPr/>
            </a:pPr>
            <a:r>
              <a:rPr altLang="es-ES" dirty="0"/>
              <a:t>Por otro lado, también considera las </a:t>
            </a:r>
            <a:r>
              <a:rPr altLang="es-ES" b="1" dirty="0"/>
              <a:t>IA Ingestas adecuadas </a:t>
            </a:r>
            <a:r>
              <a:rPr altLang="es-ES" dirty="0"/>
              <a:t>(</a:t>
            </a:r>
            <a:r>
              <a:rPr altLang="es-ES" dirty="0" err="1"/>
              <a:t>Adecuate</a:t>
            </a:r>
            <a:r>
              <a:rPr altLang="es-ES" dirty="0"/>
              <a:t> </a:t>
            </a:r>
            <a:r>
              <a:rPr altLang="es-ES" dirty="0" err="1"/>
              <a:t>intake</a:t>
            </a:r>
            <a:r>
              <a:rPr altLang="es-ES" dirty="0"/>
              <a:t>) que son intervalos de ingesta de nutrientes, aceptados convencionalmente cuando las PRI no pueden establecerse. Este es el caso del hierro.</a:t>
            </a:r>
          </a:p>
          <a:p>
            <a:pPr eaLnBrk="1" hangingPunct="1">
              <a:defRPr/>
            </a:pPr>
            <a:r>
              <a:rPr altLang="es-ES" dirty="0"/>
              <a:t>También se contempla el intervalo de ingesta de referencia para macronutrientes (p. </a:t>
            </a:r>
            <a:r>
              <a:rPr altLang="es-ES" dirty="0" err="1"/>
              <a:t>ej</a:t>
            </a:r>
            <a:r>
              <a:rPr altLang="es-ES" dirty="0"/>
              <a:t> entre un 12 y un 15% de proteínas sobre el valor calórico total de la ingesta) y el límite máximo de seguridad (UL) Tolerable </a:t>
            </a:r>
            <a:r>
              <a:rPr altLang="es-ES" dirty="0" err="1"/>
              <a:t>Upper</a:t>
            </a:r>
            <a:r>
              <a:rPr altLang="es-ES" dirty="0"/>
              <a:t> </a:t>
            </a:r>
            <a:r>
              <a:rPr altLang="es-ES" dirty="0" err="1"/>
              <a:t>intake</a:t>
            </a:r>
            <a:r>
              <a:rPr altLang="es-ES" dirty="0"/>
              <a:t> </a:t>
            </a:r>
            <a:r>
              <a:rPr altLang="es-ES" dirty="0" err="1"/>
              <a:t>level</a:t>
            </a:r>
            <a:r>
              <a:rPr altLang="es-ES" dirty="0"/>
              <a:t>, Por ej. en el caso de vitaminas liposolubles como la A. </a:t>
            </a:r>
          </a:p>
          <a:p>
            <a:pPr>
              <a:defRPr/>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Marcador de imagen de diapositiva 1">
            <a:extLst>
              <a:ext uri="{FF2B5EF4-FFF2-40B4-BE49-F238E27FC236}">
                <a16:creationId xmlns:a16="http://schemas.microsoft.com/office/drawing/2014/main" id="{0F928C66-E88D-A970-B58B-22550708CB01}"/>
              </a:ext>
            </a:extLst>
          </p:cNvPr>
          <p:cNvSpPr>
            <a:spLocks noGrp="1" noRot="1" noChangeAspect="1" noChangeArrowheads="1" noTextEdit="1"/>
          </p:cNvSpPr>
          <p:nvPr>
            <p:ph type="sldImg"/>
          </p:nvPr>
        </p:nvSpPr>
        <p:spPr>
          <a:xfrm>
            <a:off x="217488" y="812800"/>
            <a:ext cx="7124700" cy="4008438"/>
          </a:xfrm>
        </p:spPr>
      </p:sp>
      <p:sp>
        <p:nvSpPr>
          <p:cNvPr id="3" name="Marcador de notas 2">
            <a:extLst>
              <a:ext uri="{FF2B5EF4-FFF2-40B4-BE49-F238E27FC236}">
                <a16:creationId xmlns:a16="http://schemas.microsoft.com/office/drawing/2014/main" id="{B0EAC118-117D-1FB7-150B-2DEB367D6CF8}"/>
              </a:ext>
            </a:extLst>
          </p:cNvPr>
          <p:cNvSpPr>
            <a:spLocks noGrp="1"/>
          </p:cNvSpPr>
          <p:nvPr>
            <p:ph type="body" idx="1"/>
          </p:nvPr>
        </p:nvSpPr>
        <p:spPr/>
        <p:txBody>
          <a:bodyPr/>
          <a:lstStyle/>
          <a:p>
            <a:pPr eaLnBrk="1" hangingPunct="1">
              <a:defRPr/>
            </a:pPr>
            <a:r>
              <a:rPr altLang="es-ES" sz="1200" b="1" dirty="0">
                <a:solidFill>
                  <a:srgbClr val="FF0000"/>
                </a:solidFill>
              </a:rPr>
              <a:t>En España, Las INR se formularon por el comité de expertos de la AESAN en 2019 a partir de los valores de referencia de otro países y organismos internacionales mediante la aplicación de un algoritmo para su selección. En el caso de los macronutrientes y energía se han adoptado directamente las ingestas nutricionales de referencia determinadas por la Autoridad Europea de Seguridad alimentaria. EFSA mientras que para las vitaminas y minerales se ha elaborado otro algoritmo</a:t>
            </a:r>
          </a:p>
          <a:p>
            <a:pPr>
              <a:defRPr/>
            </a:pPr>
            <a:endParaRPr dirty="0"/>
          </a:p>
        </p:txBody>
      </p:sp>
      <p:sp>
        <p:nvSpPr>
          <p:cNvPr id="51204" name="Marcador de número de diapositiva 3">
            <a:extLst>
              <a:ext uri="{FF2B5EF4-FFF2-40B4-BE49-F238E27FC236}">
                <a16:creationId xmlns:a16="http://schemas.microsoft.com/office/drawing/2014/main" id="{B68D6BC1-2C87-8CA8-B50B-B23E200E3E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spcBef>
                <a:spcPct val="30000"/>
              </a:spcBef>
              <a:defRPr sz="2000">
                <a:solidFill>
                  <a:schemeClr val="tx1"/>
                </a:solidFill>
                <a:latin typeface="Liberation Sans"/>
                <a:ea typeface="Microsoft YaHei" panose="020B0503020204020204" pitchFamily="34" charset="-122"/>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ea typeface="Microsoft YaHei" panose="020B0503020204020204" pitchFamily="34" charset="-122"/>
              </a:defRPr>
            </a:lvl2pPr>
            <a:lvl3pPr marL="1143000" indent="-228600">
              <a:spcBef>
                <a:spcPct val="30000"/>
              </a:spcBef>
              <a:defRPr sz="1200">
                <a:solidFill>
                  <a:schemeClr val="tx1"/>
                </a:solidFill>
                <a:latin typeface="Calibri" panose="020F0502020204030204" pitchFamily="34" charset="0"/>
                <a:ea typeface="Microsoft YaHei" panose="020B0503020204020204" pitchFamily="34" charset="-122"/>
              </a:defRPr>
            </a:lvl3pPr>
            <a:lvl4pPr marL="1600200" indent="-228600">
              <a:spcBef>
                <a:spcPct val="30000"/>
              </a:spcBef>
              <a:defRPr sz="1200">
                <a:solidFill>
                  <a:schemeClr val="tx1"/>
                </a:solidFill>
                <a:latin typeface="Calibri" panose="020F0502020204030204" pitchFamily="34" charset="0"/>
                <a:ea typeface="Microsoft YaHei" panose="020B0503020204020204" pitchFamily="34" charset="-122"/>
              </a:defRPr>
            </a:lvl4pPr>
            <a:lvl5pPr marL="2057400" indent="-228600">
              <a:spcBef>
                <a:spcPct val="30000"/>
              </a:spcBef>
              <a:defRPr sz="1200">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icrosoft YaHei" panose="020B0503020204020204" pitchFamily="34" charset="-122"/>
              </a:defRPr>
            </a:lvl9pPr>
          </a:lstStyle>
          <a:p>
            <a:pPr fontAlgn="base">
              <a:spcBef>
                <a:spcPct val="0"/>
              </a:spcBef>
              <a:spcAft>
                <a:spcPct val="0"/>
              </a:spcAft>
            </a:pPr>
            <a:fld id="{46094C9D-7918-4210-894E-674F501D7D93}" type="slidenum">
              <a:rPr lang="gl-ES" altLang="es-ES" sz="1400" smtClean="0">
                <a:latin typeface="Liberation Serif" charset="0"/>
                <a:ea typeface="Segoe UI" panose="020B0502040204020203" pitchFamily="34" charset="0"/>
                <a:cs typeface="Tahoma" panose="020B0604030504040204" pitchFamily="34" charset="0"/>
              </a:rPr>
              <a:pPr fontAlgn="base">
                <a:spcBef>
                  <a:spcPct val="0"/>
                </a:spcBef>
                <a:spcAft>
                  <a:spcPct val="0"/>
                </a:spcAft>
              </a:pPr>
              <a:t>101</a:t>
            </a:fld>
            <a:endParaRPr lang="gl-ES" altLang="es-ES" sz="1400">
              <a:latin typeface="Liberation Serif" charset="0"/>
              <a:ea typeface="Segoe UI" panose="020B0502040204020203" pitchFamily="34" charset="0"/>
              <a:cs typeface="Tahom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56FF29B5-807D-497C-A965-BB3BE414D912}" type="slidenum">
              <a:rPr lang="es-ES" smtClean="0"/>
              <a:pPr>
                <a:defRPr/>
              </a:pPr>
              <a:t>13</a:t>
            </a:fld>
            <a:endParaRPr lang="es-ES"/>
          </a:p>
        </p:txBody>
      </p:sp>
    </p:spTree>
    <p:extLst>
      <p:ext uri="{BB962C8B-B14F-4D97-AF65-F5344CB8AC3E}">
        <p14:creationId xmlns:p14="http://schemas.microsoft.com/office/powerpoint/2010/main" val="137269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17488" y="812800"/>
            <a:ext cx="7124700" cy="4008438"/>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56FF29B5-807D-497C-A965-BB3BE414D912}" type="slidenum">
              <a:rPr lang="es-ES" smtClean="0"/>
              <a:pPr>
                <a:defRPr/>
              </a:pPr>
              <a:t>14</a:t>
            </a:fld>
            <a:endParaRPr lang="es-ES"/>
          </a:p>
        </p:txBody>
      </p:sp>
    </p:spTree>
    <p:extLst>
      <p:ext uri="{BB962C8B-B14F-4D97-AF65-F5344CB8AC3E}">
        <p14:creationId xmlns:p14="http://schemas.microsoft.com/office/powerpoint/2010/main" val="756857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a:extLst>
              <a:ext uri="{FF2B5EF4-FFF2-40B4-BE49-F238E27FC236}">
                <a16:creationId xmlns:a16="http://schemas.microsoft.com/office/drawing/2014/main" id="{D2D404B5-BD91-2ABC-939D-23667BADFE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a:extLst>
              <a:ext uri="{FF2B5EF4-FFF2-40B4-BE49-F238E27FC236}">
                <a16:creationId xmlns:a16="http://schemas.microsoft.com/office/drawing/2014/main" id="{567C229C-8C7C-E66C-C15C-BD752DCCDB5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b="1">
                <a:latin typeface="ArialMT"/>
                <a:cs typeface="Arial" panose="020B0604020202020204" pitchFamily="34" charset="0"/>
              </a:rPr>
              <a:t>La epidemia mundial de la obesidad en niños progresa de forma alarmante, habiéndose multiplicado por 10 en los cuatro últimos decenios.. Según el estudio ALADINO el 40,6% de los escolares entre 6 y 9 años en España tienen sobrecarga ponderal total distribuyéndose esta entre un 23,3%, sobrepeso, más prevalente en niñas y un 17.3% obesidad, más prevalente en niños. </a:t>
            </a:r>
          </a:p>
          <a:p>
            <a:endParaRPr lang="es-ES" altLang="es-ES" b="1">
              <a:latin typeface="ArialMT"/>
              <a:cs typeface="Arial" panose="020B0604020202020204" pitchFamily="34" charset="0"/>
            </a:endParaRPr>
          </a:p>
          <a:p>
            <a:endParaRPr lang="es-ES" altLang="es-ES" b="1">
              <a:latin typeface="ArialMT"/>
              <a:cs typeface="Arial" panose="020B0604020202020204" pitchFamily="34" charset="0"/>
            </a:endParaRPr>
          </a:p>
          <a:p>
            <a:r>
              <a:rPr lang="es-ES" altLang="es-ES">
                <a:latin typeface="ArialMT"/>
                <a:cs typeface="Arial" panose="020B0604020202020204" pitchFamily="34" charset="0"/>
              </a:rPr>
              <a:t>Aunque En principio el problema de la obesidad se centraba en los países más desarrollados. Hoy, el sobrepeso y la obesidad constituyen un riesgo alto en países de bajos y medianos ingresos, donde la desnutrición y obesidad coexisten y generan una doble carga de enfermedad, Por ejemplo, en Africa el número de menores de 5 años con sobrepeso se ha incrementado un 24%. En estos países, los niños son más vulnerables por la escasez de recursos y por  la dieta de mala calidad con carencias importantes de nutrientes. </a:t>
            </a:r>
            <a:endParaRPr lang="en-US" altLang="es-ES">
              <a:solidFill>
                <a:srgbClr val="3C4245"/>
              </a:solidFill>
              <a:latin typeface="Arial" panose="020B0604020202020204" pitchFamily="34" charset="0"/>
            </a:endParaRPr>
          </a:p>
          <a:p>
            <a:endParaRPr lang="en-US" altLang="es-ES">
              <a:solidFill>
                <a:srgbClr val="3C4245"/>
              </a:solidFill>
              <a:latin typeface="Arial" panose="020B0604020202020204" pitchFamily="34" charset="0"/>
            </a:endParaRPr>
          </a:p>
          <a:p>
            <a:endParaRPr lang="en-US" altLang="es-ES">
              <a:solidFill>
                <a:srgbClr val="3C4245"/>
              </a:solidFill>
              <a:latin typeface="Arial" panose="020B0604020202020204" pitchFamily="34" charset="0"/>
            </a:endParaRPr>
          </a:p>
          <a:p>
            <a:pPr eaLnBrk="1" hangingPunct="1">
              <a:spcBef>
                <a:spcPct val="0"/>
              </a:spcBef>
            </a:pPr>
            <a:endParaRPr lang="es-ES" altLang="es-ES"/>
          </a:p>
        </p:txBody>
      </p:sp>
      <p:sp>
        <p:nvSpPr>
          <p:cNvPr id="16388" name="3 Marcador de número de diapositiva">
            <a:extLst>
              <a:ext uri="{FF2B5EF4-FFF2-40B4-BE49-F238E27FC236}">
                <a16:creationId xmlns:a16="http://schemas.microsoft.com/office/drawing/2014/main" id="{7993650B-D2F2-9B36-FCD8-6FC5DF8B40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C035F43-789F-464A-A6E2-89A60E5EE8F3}" type="slidenum">
              <a:rPr lang="es-ES_tradnl" altLang="es-ES" smtClean="0">
                <a:solidFill>
                  <a:srgbClr val="000000"/>
                </a:solidFill>
              </a:rPr>
              <a:pPr>
                <a:spcBef>
                  <a:spcPct val="0"/>
                </a:spcBef>
              </a:pPr>
              <a:t>15</a:t>
            </a:fld>
            <a:endParaRPr lang="es-ES_tradnl" altLang="es-ES">
              <a:solidFill>
                <a:srgbClr val="000000"/>
              </a:solidFill>
            </a:endParaRPr>
          </a:p>
        </p:txBody>
      </p:sp>
    </p:spTree>
    <p:extLst>
      <p:ext uri="{BB962C8B-B14F-4D97-AF65-F5344CB8AC3E}">
        <p14:creationId xmlns:p14="http://schemas.microsoft.com/office/powerpoint/2010/main" val="301264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AFFFB36-A797-444C-969C-D2B08D5D71DE}" type="slidenum">
              <a:rPr lang="gl-ES" smtClean="0"/>
              <a:t>17</a:t>
            </a:fld>
            <a:endParaRPr lang="gl-ES"/>
          </a:p>
        </p:txBody>
      </p:sp>
    </p:spTree>
    <p:extLst>
      <p:ext uri="{BB962C8B-B14F-4D97-AF65-F5344CB8AC3E}">
        <p14:creationId xmlns:p14="http://schemas.microsoft.com/office/powerpoint/2010/main" val="2676113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06D99-35F8-4117-947F-DC7AAC476FB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gl-ES"/>
          </a:p>
        </p:txBody>
      </p:sp>
      <p:sp>
        <p:nvSpPr>
          <p:cNvPr id="3" name="Subtítulo 2">
            <a:extLst>
              <a:ext uri="{FF2B5EF4-FFF2-40B4-BE49-F238E27FC236}">
                <a16:creationId xmlns:a16="http://schemas.microsoft.com/office/drawing/2014/main" id="{8734544B-CD86-4DF0-BF1D-720BA46976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gl-ES"/>
          </a:p>
        </p:txBody>
      </p:sp>
      <p:sp>
        <p:nvSpPr>
          <p:cNvPr id="4" name="Marcador de fecha 3">
            <a:extLst>
              <a:ext uri="{FF2B5EF4-FFF2-40B4-BE49-F238E27FC236}">
                <a16:creationId xmlns:a16="http://schemas.microsoft.com/office/drawing/2014/main" id="{C004F013-1728-472D-80FB-C7796D451A63}"/>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77EF0CBC-DB7F-4D88-9988-FAD843852F49}"/>
              </a:ext>
            </a:extLst>
          </p:cNvPr>
          <p:cNvSpPr>
            <a:spLocks noGrp="1"/>
          </p:cNvSpPr>
          <p:nvPr>
            <p:ph type="ftr" sz="quarter" idx="11"/>
          </p:nvPr>
        </p:nvSpPr>
        <p:spPr/>
        <p:txBody>
          <a:bodyPr/>
          <a:lstStyle/>
          <a:p>
            <a:endParaRPr lang="gl-ES"/>
          </a:p>
        </p:txBody>
      </p:sp>
      <p:sp>
        <p:nvSpPr>
          <p:cNvPr id="6" name="Marcador de número de diapositiva 5">
            <a:extLst>
              <a:ext uri="{FF2B5EF4-FFF2-40B4-BE49-F238E27FC236}">
                <a16:creationId xmlns:a16="http://schemas.microsoft.com/office/drawing/2014/main" id="{9E8D5AEF-C07E-4097-A989-23306D85AF17}"/>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1952811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33CAC-8856-46D0-998F-65883B9248CB}"/>
              </a:ext>
            </a:extLst>
          </p:cNvPr>
          <p:cNvSpPr>
            <a:spLocks noGrp="1"/>
          </p:cNvSpPr>
          <p:nvPr>
            <p:ph type="title"/>
          </p:nvPr>
        </p:nvSpPr>
        <p:spPr/>
        <p:txBody>
          <a:bodyPr/>
          <a:lstStyle/>
          <a:p>
            <a:r>
              <a:rPr lang="es-ES"/>
              <a:t>Haga clic para modificar el estilo de título del patrón</a:t>
            </a:r>
            <a:endParaRPr lang="gl-ES"/>
          </a:p>
        </p:txBody>
      </p:sp>
      <p:sp>
        <p:nvSpPr>
          <p:cNvPr id="3" name="Marcador de texto vertical 2">
            <a:extLst>
              <a:ext uri="{FF2B5EF4-FFF2-40B4-BE49-F238E27FC236}">
                <a16:creationId xmlns:a16="http://schemas.microsoft.com/office/drawing/2014/main" id="{8D2193E6-3235-4F56-BD1E-06A1872ECF5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a:extLst>
              <a:ext uri="{FF2B5EF4-FFF2-40B4-BE49-F238E27FC236}">
                <a16:creationId xmlns:a16="http://schemas.microsoft.com/office/drawing/2014/main" id="{C6035BD2-458B-4C81-B9DF-70C39C871CE2}"/>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564346AE-DAA3-4733-8809-D64F1837C494}"/>
              </a:ext>
            </a:extLst>
          </p:cNvPr>
          <p:cNvSpPr>
            <a:spLocks noGrp="1"/>
          </p:cNvSpPr>
          <p:nvPr>
            <p:ph type="ftr" sz="quarter" idx="11"/>
          </p:nvPr>
        </p:nvSpPr>
        <p:spPr/>
        <p:txBody>
          <a:bodyPr/>
          <a:lstStyle/>
          <a:p>
            <a:endParaRPr lang="gl-ES"/>
          </a:p>
        </p:txBody>
      </p:sp>
      <p:sp>
        <p:nvSpPr>
          <p:cNvPr id="6" name="Marcador de número de diapositiva 5">
            <a:extLst>
              <a:ext uri="{FF2B5EF4-FFF2-40B4-BE49-F238E27FC236}">
                <a16:creationId xmlns:a16="http://schemas.microsoft.com/office/drawing/2014/main" id="{191D45DA-77F1-4063-A821-6A3851E45A4E}"/>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3304551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4935A43-04CF-4328-9301-1D49732A2F3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gl-ES"/>
          </a:p>
        </p:txBody>
      </p:sp>
      <p:sp>
        <p:nvSpPr>
          <p:cNvPr id="3" name="Marcador de texto vertical 2">
            <a:extLst>
              <a:ext uri="{FF2B5EF4-FFF2-40B4-BE49-F238E27FC236}">
                <a16:creationId xmlns:a16="http://schemas.microsoft.com/office/drawing/2014/main" id="{07D8FEB5-B783-4908-9D8F-840A0560F756}"/>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a:extLst>
              <a:ext uri="{FF2B5EF4-FFF2-40B4-BE49-F238E27FC236}">
                <a16:creationId xmlns:a16="http://schemas.microsoft.com/office/drawing/2014/main" id="{59E3021D-762B-4120-B766-AE67100DB723}"/>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15412DAD-1682-4E86-9A3E-B4033F46DEED}"/>
              </a:ext>
            </a:extLst>
          </p:cNvPr>
          <p:cNvSpPr>
            <a:spLocks noGrp="1"/>
          </p:cNvSpPr>
          <p:nvPr>
            <p:ph type="ftr" sz="quarter" idx="11"/>
          </p:nvPr>
        </p:nvSpPr>
        <p:spPr/>
        <p:txBody>
          <a:bodyPr/>
          <a:lstStyle/>
          <a:p>
            <a:endParaRPr lang="gl-ES"/>
          </a:p>
        </p:txBody>
      </p:sp>
      <p:sp>
        <p:nvSpPr>
          <p:cNvPr id="6" name="Marcador de número de diapositiva 5">
            <a:extLst>
              <a:ext uri="{FF2B5EF4-FFF2-40B4-BE49-F238E27FC236}">
                <a16:creationId xmlns:a16="http://schemas.microsoft.com/office/drawing/2014/main" id="{3233DF72-3189-4A9B-9A86-010ADEE21940}"/>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1045283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594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En blanco">
    <p:spTree>
      <p:nvGrpSpPr>
        <p:cNvPr id="1" name=""/>
        <p:cNvGrpSpPr/>
        <p:nvPr/>
      </p:nvGrpSpPr>
      <p:grpSpPr>
        <a:xfrm>
          <a:off x="0" y="0"/>
          <a:ext cx="0" cy="0"/>
          <a:chOff x="0" y="0"/>
          <a:chExt cx="0" cy="0"/>
        </a:xfrm>
      </p:grpSpPr>
      <p:sp>
        <p:nvSpPr>
          <p:cNvPr id="6" name="5 Marcador de posición de imagen"/>
          <p:cNvSpPr>
            <a:spLocks noGrp="1"/>
          </p:cNvSpPr>
          <p:nvPr>
            <p:ph type="pic" sz="quarter" idx="13"/>
          </p:nvPr>
        </p:nvSpPr>
        <p:spPr>
          <a:xfrm>
            <a:off x="334434" y="188914"/>
            <a:ext cx="1824567" cy="6480175"/>
          </a:xfrm>
        </p:spPr>
        <p:txBody>
          <a:bodyPr rtlCol="0">
            <a:normAutofit/>
          </a:bodyPr>
          <a:lstStyle/>
          <a:p>
            <a:pPr lvl="0"/>
            <a:endParaRPr lang="es-ES_tradnl" noProof="0"/>
          </a:p>
        </p:txBody>
      </p:sp>
      <p:sp>
        <p:nvSpPr>
          <p:cNvPr id="3" name="3 Marcador de fecha"/>
          <p:cNvSpPr>
            <a:spLocks noGrp="1"/>
          </p:cNvSpPr>
          <p:nvPr>
            <p:ph type="dt" sz="half" idx="14"/>
          </p:nvPr>
        </p:nvSpPr>
        <p:spPr/>
        <p:txBody>
          <a:bodyPr/>
          <a:lstStyle>
            <a:lvl1pPr>
              <a:defRPr/>
            </a:lvl1pPr>
          </a:lstStyle>
          <a:p>
            <a:pPr>
              <a:defRPr/>
            </a:pPr>
            <a:fld id="{2FE8CF44-2388-4A24-8BAF-C5EFDD40E064}" type="datetimeFigureOut">
              <a:rPr lang="es-ES"/>
              <a:pPr>
                <a:defRPr/>
              </a:pPr>
              <a:t>22/11/2023</a:t>
            </a:fld>
            <a:endParaRPr lang="es-ES"/>
          </a:p>
        </p:txBody>
      </p:sp>
      <p:sp>
        <p:nvSpPr>
          <p:cNvPr id="4" name="4 Marcador de pie de página"/>
          <p:cNvSpPr>
            <a:spLocks noGrp="1"/>
          </p:cNvSpPr>
          <p:nvPr>
            <p:ph type="ftr" sz="quarter" idx="15"/>
          </p:nvPr>
        </p:nvSpPr>
        <p:spPr/>
        <p:txBody>
          <a:bodyPr/>
          <a:lstStyle>
            <a:lvl1pPr>
              <a:defRPr/>
            </a:lvl1pPr>
          </a:lstStyle>
          <a:p>
            <a:pPr>
              <a:defRPr/>
            </a:pPr>
            <a:endParaRPr lang="es-ES"/>
          </a:p>
        </p:txBody>
      </p:sp>
      <p:sp>
        <p:nvSpPr>
          <p:cNvPr id="5" name="5 Marcador de número de diapositiva"/>
          <p:cNvSpPr>
            <a:spLocks noGrp="1"/>
          </p:cNvSpPr>
          <p:nvPr>
            <p:ph type="sldNum" sz="quarter" idx="16"/>
          </p:nvPr>
        </p:nvSpPr>
        <p:spPr/>
        <p:txBody>
          <a:bodyPr/>
          <a:lstStyle>
            <a:lvl1pPr>
              <a:defRPr/>
            </a:lvl1pPr>
          </a:lstStyle>
          <a:p>
            <a:pPr>
              <a:defRPr/>
            </a:pPr>
            <a:fld id="{97E8173E-2E21-41E1-A65B-AB82BD7841D4}" type="slidenum">
              <a:rPr lang="es-ES"/>
              <a:pPr>
                <a:defRPr/>
              </a:pPr>
              <a:t>‹Nº›</a:t>
            </a:fld>
            <a:endParaRPr lang="es-ES"/>
          </a:p>
        </p:txBody>
      </p:sp>
    </p:spTree>
    <p:extLst>
      <p:ext uri="{BB962C8B-B14F-4D97-AF65-F5344CB8AC3E}">
        <p14:creationId xmlns:p14="http://schemas.microsoft.com/office/powerpoint/2010/main" val="427772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22/11/2023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
        <p:nvSpPr>
          <p:cNvPr id="6" name="5 Marcador de posición de imagen"/>
          <p:cNvSpPr>
            <a:spLocks noGrp="1"/>
          </p:cNvSpPr>
          <p:nvPr>
            <p:ph type="pic" sz="quarter" idx="13"/>
          </p:nvPr>
        </p:nvSpPr>
        <p:spPr>
          <a:xfrm>
            <a:off x="334434" y="188914"/>
            <a:ext cx="1824567" cy="6480175"/>
          </a:xfrm>
        </p:spPr>
        <p:txBody>
          <a:bodyPr/>
          <a:lstStyle/>
          <a:p>
            <a:endParaRPr lang="es-ES_tradnl"/>
          </a:p>
        </p:txBody>
      </p:sp>
    </p:spTree>
    <p:extLst>
      <p:ext uri="{BB962C8B-B14F-4D97-AF65-F5344CB8AC3E}">
        <p14:creationId xmlns:p14="http://schemas.microsoft.com/office/powerpoint/2010/main" val="4149471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6" name="5 Marcador de posición de imagen"/>
          <p:cNvSpPr>
            <a:spLocks noGrp="1"/>
          </p:cNvSpPr>
          <p:nvPr>
            <p:ph type="pic" sz="quarter" idx="13"/>
          </p:nvPr>
        </p:nvSpPr>
        <p:spPr>
          <a:xfrm>
            <a:off x="334436" y="188916"/>
            <a:ext cx="1824567" cy="6480175"/>
          </a:xfrm>
        </p:spPr>
        <p:txBody>
          <a:bodyPr rtlCol="0">
            <a:normAutofit/>
          </a:bodyPr>
          <a:lstStyle/>
          <a:p>
            <a:pPr lvl="0"/>
            <a:endParaRPr lang="es-ES_tradnl" noProof="0"/>
          </a:p>
        </p:txBody>
      </p:sp>
      <p:sp>
        <p:nvSpPr>
          <p:cNvPr id="2" name="3 Marcador de fecha">
            <a:extLst>
              <a:ext uri="{FF2B5EF4-FFF2-40B4-BE49-F238E27FC236}">
                <a16:creationId xmlns:a16="http://schemas.microsoft.com/office/drawing/2014/main" id="{EB9769A5-070D-AA42-A175-1EF3FA03BF59}"/>
              </a:ext>
            </a:extLst>
          </p:cNvPr>
          <p:cNvSpPr>
            <a:spLocks noGrp="1"/>
          </p:cNvSpPr>
          <p:nvPr>
            <p:ph type="dt" sz="half" idx="14"/>
          </p:nvPr>
        </p:nvSpPr>
        <p:spPr/>
        <p:txBody>
          <a:bodyPr/>
          <a:lstStyle>
            <a:lvl1pPr>
              <a:defRPr/>
            </a:lvl1pPr>
          </a:lstStyle>
          <a:p>
            <a:pPr>
              <a:defRPr/>
            </a:pPr>
            <a:fld id="{48C01EBE-2C80-438B-A921-39C65E70502E}" type="datetimeFigureOut">
              <a:rPr lang="es-ES"/>
              <a:pPr>
                <a:defRPr/>
              </a:pPr>
              <a:t>22/11/2023</a:t>
            </a:fld>
            <a:endParaRPr lang="es-ES"/>
          </a:p>
        </p:txBody>
      </p:sp>
      <p:sp>
        <p:nvSpPr>
          <p:cNvPr id="3" name="4 Marcador de pie de página">
            <a:extLst>
              <a:ext uri="{FF2B5EF4-FFF2-40B4-BE49-F238E27FC236}">
                <a16:creationId xmlns:a16="http://schemas.microsoft.com/office/drawing/2014/main" id="{007F496C-77CA-4D2C-FCFE-473FE2C95BCB}"/>
              </a:ext>
            </a:extLst>
          </p:cNvPr>
          <p:cNvSpPr>
            <a:spLocks noGrp="1"/>
          </p:cNvSpPr>
          <p:nvPr>
            <p:ph type="ftr" sz="quarter" idx="15"/>
          </p:nvPr>
        </p:nvSpPr>
        <p:spPr/>
        <p:txBody>
          <a:bodyPr/>
          <a:lstStyle>
            <a:lvl1pPr>
              <a:defRPr/>
            </a:lvl1pPr>
          </a:lstStyle>
          <a:p>
            <a:pPr>
              <a:defRPr/>
            </a:pPr>
            <a:endParaRPr lang="es-ES"/>
          </a:p>
        </p:txBody>
      </p:sp>
      <p:sp>
        <p:nvSpPr>
          <p:cNvPr id="4" name="5 Marcador de número de diapositiva">
            <a:extLst>
              <a:ext uri="{FF2B5EF4-FFF2-40B4-BE49-F238E27FC236}">
                <a16:creationId xmlns:a16="http://schemas.microsoft.com/office/drawing/2014/main" id="{96C54571-FAD7-2143-6DD9-3668DCCA3F8D}"/>
              </a:ext>
            </a:extLst>
          </p:cNvPr>
          <p:cNvSpPr>
            <a:spLocks noGrp="1"/>
          </p:cNvSpPr>
          <p:nvPr>
            <p:ph type="sldNum" sz="quarter" idx="16"/>
          </p:nvPr>
        </p:nvSpPr>
        <p:spPr/>
        <p:txBody>
          <a:bodyPr/>
          <a:lstStyle>
            <a:lvl1pPr>
              <a:defRPr/>
            </a:lvl1pPr>
          </a:lstStyle>
          <a:p>
            <a:pPr>
              <a:defRPr/>
            </a:pPr>
            <a:fld id="{6EE4369C-3937-434F-ACF8-3132BEEBBC4F}" type="slidenum">
              <a:rPr lang="es-ES" altLang="es-ES"/>
              <a:pPr>
                <a:defRPr/>
              </a:pPr>
              <a:t>‹Nº›</a:t>
            </a:fld>
            <a:endParaRPr lang="es-ES" altLang="es-ES"/>
          </a:p>
        </p:txBody>
      </p:sp>
    </p:spTree>
    <p:extLst>
      <p:ext uri="{BB962C8B-B14F-4D97-AF65-F5344CB8AC3E}">
        <p14:creationId xmlns:p14="http://schemas.microsoft.com/office/powerpoint/2010/main" val="189732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1A1209-2C00-72B3-FE15-FD95B7A5E0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24955F1-FB6C-B76E-EDD0-AAC67A60B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A27516A-7E2C-054E-4C88-D5133C17BDA7}"/>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46163B36-4A00-7D03-9A80-3282341A6D2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B280EE9-02CA-6BD9-6602-8CBE4A78BB76}"/>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25998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45EA54-0AA3-CE1C-83A6-E24328FE02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C7A30D-9239-67BB-F692-04722610AB5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A11DAFE-AB1D-A606-1FB3-78EBF419A04C}"/>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7134FB3B-4EFB-9FDF-8CCE-B55DB97248C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B68400-76DB-3C09-AAAA-F502535BBC53}"/>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3847782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D057B-2A27-0DAA-F09C-1E0C5A7CC32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E548EB3-5B52-4128-F37F-6993969498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580152-F016-54E5-62E1-9ED8AF77D631}"/>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494807DC-1226-7946-A153-BDC5DE4099F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1EAC00-A505-F89E-5F0B-1BE56CBEA215}"/>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29795022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4C128E-0AD3-D25E-8A27-D2E04459C3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4B3E3AB-5300-DE28-8637-220A61A4906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419FDCE-5207-4E30-DD83-796EC78C712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5F60273-1388-A719-C988-AD8ADB847501}"/>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6" name="Marcador de pie de página 5">
            <a:extLst>
              <a:ext uri="{FF2B5EF4-FFF2-40B4-BE49-F238E27FC236}">
                <a16:creationId xmlns:a16="http://schemas.microsoft.com/office/drawing/2014/main" id="{A206DD1D-D4E0-EDB7-AD80-9B1E91DC55F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8E4A790-B924-684F-6F64-EA5CFABB558B}"/>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54127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46069E-869E-42BD-A799-322BFE06010B}"/>
              </a:ext>
            </a:extLst>
          </p:cNvPr>
          <p:cNvSpPr>
            <a:spLocks noGrp="1"/>
          </p:cNvSpPr>
          <p:nvPr>
            <p:ph type="title"/>
          </p:nvPr>
        </p:nvSpPr>
        <p:spPr/>
        <p:txBody>
          <a:bodyPr/>
          <a:lstStyle/>
          <a:p>
            <a:r>
              <a:rPr lang="es-ES"/>
              <a:t>Haga clic para modificar el estilo de título del patrón</a:t>
            </a:r>
            <a:endParaRPr lang="gl-ES"/>
          </a:p>
        </p:txBody>
      </p:sp>
      <p:sp>
        <p:nvSpPr>
          <p:cNvPr id="3" name="Marcador de contenido 2">
            <a:extLst>
              <a:ext uri="{FF2B5EF4-FFF2-40B4-BE49-F238E27FC236}">
                <a16:creationId xmlns:a16="http://schemas.microsoft.com/office/drawing/2014/main" id="{CEF431F8-1277-4731-9194-4BA3E8EDA5BD}"/>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a:extLst>
              <a:ext uri="{FF2B5EF4-FFF2-40B4-BE49-F238E27FC236}">
                <a16:creationId xmlns:a16="http://schemas.microsoft.com/office/drawing/2014/main" id="{34E43BD5-614B-4B56-ADAB-91AA55BCE3DE}"/>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0BDB2E1D-C30D-4760-A6F2-66339548DD45}"/>
              </a:ext>
            </a:extLst>
          </p:cNvPr>
          <p:cNvSpPr>
            <a:spLocks noGrp="1"/>
          </p:cNvSpPr>
          <p:nvPr>
            <p:ph type="ftr" sz="quarter" idx="11"/>
          </p:nvPr>
        </p:nvSpPr>
        <p:spPr/>
        <p:txBody>
          <a:bodyPr/>
          <a:lstStyle/>
          <a:p>
            <a:endParaRPr lang="gl-ES"/>
          </a:p>
        </p:txBody>
      </p:sp>
      <p:sp>
        <p:nvSpPr>
          <p:cNvPr id="6" name="Marcador de número de diapositiva 5">
            <a:extLst>
              <a:ext uri="{FF2B5EF4-FFF2-40B4-BE49-F238E27FC236}">
                <a16:creationId xmlns:a16="http://schemas.microsoft.com/office/drawing/2014/main" id="{57C6A3A0-E82B-47D9-A3AF-A6BDD3DDD737}"/>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790402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9E0FD-DC56-3375-418F-664645F80C3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938E81-6EC4-87A0-251D-DF96603FD7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C96125-3573-A9CF-C89B-EBBA17EBADF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EC4B1BD-CBD4-87D3-42A7-CE433E9DE5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66D3FF-D614-D3AF-537D-29A679C3DFB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2B2DBBC-7C62-79A7-00B1-3E4C178F3E98}"/>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8" name="Marcador de pie de página 7">
            <a:extLst>
              <a:ext uri="{FF2B5EF4-FFF2-40B4-BE49-F238E27FC236}">
                <a16:creationId xmlns:a16="http://schemas.microsoft.com/office/drawing/2014/main" id="{5A5E2625-CDFC-9F13-6303-CE86E9819CA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32CDD4-3DB3-D4BC-C9C0-6DA1EF3C3062}"/>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401881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79A57A-B863-9B44-E6A0-0990835E2BC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4062E3D-7EBA-B14E-4DC1-0B9D3972B40D}"/>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4" name="Marcador de pie de página 3">
            <a:extLst>
              <a:ext uri="{FF2B5EF4-FFF2-40B4-BE49-F238E27FC236}">
                <a16:creationId xmlns:a16="http://schemas.microsoft.com/office/drawing/2014/main" id="{AAA7E0FA-36FD-F212-EC27-538C8512266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CB1A8B8-F43E-B0F6-9E31-D3D8DE9F0D2F}"/>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316493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52EF9A-9EB7-A563-69AC-2A00EA4C18EC}"/>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3" name="Marcador de pie de página 2">
            <a:extLst>
              <a:ext uri="{FF2B5EF4-FFF2-40B4-BE49-F238E27FC236}">
                <a16:creationId xmlns:a16="http://schemas.microsoft.com/office/drawing/2014/main" id="{834211BD-4452-B873-8323-7FE45EA4B4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F66D2AF-92BE-25B2-6309-E5F5663905E1}"/>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3174251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5667D-31D7-7697-1123-750DFF8881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EA16380-258F-4611-7F5E-BA89E4730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CAF681A-F6FA-66D9-D3AA-70C6718C7B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390F348-EE31-457C-B1D3-E47A7CAEC3A6}"/>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6" name="Marcador de pie de página 5">
            <a:extLst>
              <a:ext uri="{FF2B5EF4-FFF2-40B4-BE49-F238E27FC236}">
                <a16:creationId xmlns:a16="http://schemas.microsoft.com/office/drawing/2014/main" id="{9DC83A42-CF0E-CE22-E4C4-552D8343A02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224EBB3-B2D9-ECEB-41B4-2584A8192915}"/>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275999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C4C50-6388-51A2-FA8D-E4EE0E4DB54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4E1F11-9F6A-C89D-0BE9-3348948997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8B03F24-7698-FCAF-11D0-B8E57411C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1C18787-C9E9-EDC1-423F-A8B72188ED75}"/>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6" name="Marcador de pie de página 5">
            <a:extLst>
              <a:ext uri="{FF2B5EF4-FFF2-40B4-BE49-F238E27FC236}">
                <a16:creationId xmlns:a16="http://schemas.microsoft.com/office/drawing/2014/main" id="{A6BB42F7-99D4-25D3-42AF-253A4607D7D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A05D94-85EF-337E-EA1F-8BC6154630F7}"/>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1070935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BA6D0D-379F-647C-6736-276FCDC632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6F4EDFF-A26B-38BA-C313-AEE4D5ECB5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095275B-A9D2-C04D-FC94-9532BC9D3CE7}"/>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8F94D539-69B3-5E7D-7E6C-FB16F2A676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78F2A8C-332B-1083-FB31-6CFACFEABB77}"/>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3602107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E61338B-31A3-0E61-5C9B-A0F15ED7F44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D0B72C-4AD0-271D-0545-B56ACE5B457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6FC90C-9B51-4C4D-96B4-7708093EC5C0}"/>
              </a:ext>
            </a:extLst>
          </p:cNvPr>
          <p:cNvSpPr>
            <a:spLocks noGrp="1"/>
          </p:cNvSpPr>
          <p:nvPr>
            <p:ph type="dt" sz="half" idx="10"/>
          </p:nvPr>
        </p:nvSpPr>
        <p:spPr/>
        <p:txBody>
          <a:body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CDBC5B76-2DE4-0019-BEDD-C22E1A6C63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54D657-C045-0D3C-C943-C1D5A6CBC811}"/>
              </a:ext>
            </a:extLst>
          </p:cNvPr>
          <p:cNvSpPr>
            <a:spLocks noGrp="1"/>
          </p:cNvSpPr>
          <p:nvPr>
            <p:ph type="sldNum" sz="quarter" idx="12"/>
          </p:nvPr>
        </p:nvSpPr>
        <p:spPr/>
        <p:txBody>
          <a:bodyPr/>
          <a:lstStyle/>
          <a:p>
            <a:fld id="{2F76F864-136E-4B8A-884B-3A291C2D6E46}" type="slidenum">
              <a:rPr lang="es-ES" smtClean="0"/>
              <a:t>‹Nº›</a:t>
            </a:fld>
            <a:endParaRPr lang="es-ES"/>
          </a:p>
        </p:txBody>
      </p:sp>
    </p:spTree>
    <p:extLst>
      <p:ext uri="{BB962C8B-B14F-4D97-AF65-F5344CB8AC3E}">
        <p14:creationId xmlns:p14="http://schemas.microsoft.com/office/powerpoint/2010/main" val="383415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F3FF9-255D-46B1-9E7D-44A50DDE921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gl-ES"/>
          </a:p>
        </p:txBody>
      </p:sp>
      <p:sp>
        <p:nvSpPr>
          <p:cNvPr id="3" name="Marcador de texto 2">
            <a:extLst>
              <a:ext uri="{FF2B5EF4-FFF2-40B4-BE49-F238E27FC236}">
                <a16:creationId xmlns:a16="http://schemas.microsoft.com/office/drawing/2014/main" id="{83AA5519-A260-4649-A009-1EDEBAB809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0B21A12-5871-4075-8328-C87C33BFB0CC}"/>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7D6164CB-FA9D-4365-A87D-5EDB4C1C3799}"/>
              </a:ext>
            </a:extLst>
          </p:cNvPr>
          <p:cNvSpPr>
            <a:spLocks noGrp="1"/>
          </p:cNvSpPr>
          <p:nvPr>
            <p:ph type="ftr" sz="quarter" idx="11"/>
          </p:nvPr>
        </p:nvSpPr>
        <p:spPr/>
        <p:txBody>
          <a:bodyPr/>
          <a:lstStyle/>
          <a:p>
            <a:endParaRPr lang="gl-ES"/>
          </a:p>
        </p:txBody>
      </p:sp>
      <p:sp>
        <p:nvSpPr>
          <p:cNvPr id="6" name="Marcador de número de diapositiva 5">
            <a:extLst>
              <a:ext uri="{FF2B5EF4-FFF2-40B4-BE49-F238E27FC236}">
                <a16:creationId xmlns:a16="http://schemas.microsoft.com/office/drawing/2014/main" id="{01D97738-E10E-4A8A-8CD7-F7143DA843F6}"/>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264554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B0B275-F8B2-4C18-AEBC-D922EE698E90}"/>
              </a:ext>
            </a:extLst>
          </p:cNvPr>
          <p:cNvSpPr>
            <a:spLocks noGrp="1"/>
          </p:cNvSpPr>
          <p:nvPr>
            <p:ph type="title"/>
          </p:nvPr>
        </p:nvSpPr>
        <p:spPr/>
        <p:txBody>
          <a:bodyPr/>
          <a:lstStyle/>
          <a:p>
            <a:r>
              <a:rPr lang="es-ES"/>
              <a:t>Haga clic para modificar el estilo de título del patrón</a:t>
            </a:r>
            <a:endParaRPr lang="gl-ES"/>
          </a:p>
        </p:txBody>
      </p:sp>
      <p:sp>
        <p:nvSpPr>
          <p:cNvPr id="3" name="Marcador de contenido 2">
            <a:extLst>
              <a:ext uri="{FF2B5EF4-FFF2-40B4-BE49-F238E27FC236}">
                <a16:creationId xmlns:a16="http://schemas.microsoft.com/office/drawing/2014/main" id="{448240A0-1516-4DE4-9B9B-E1A43E4928D0}"/>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contenido 3">
            <a:extLst>
              <a:ext uri="{FF2B5EF4-FFF2-40B4-BE49-F238E27FC236}">
                <a16:creationId xmlns:a16="http://schemas.microsoft.com/office/drawing/2014/main" id="{60139EC5-C5E8-44AE-9987-88B8A4635215}"/>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Marcador de fecha 4">
            <a:extLst>
              <a:ext uri="{FF2B5EF4-FFF2-40B4-BE49-F238E27FC236}">
                <a16:creationId xmlns:a16="http://schemas.microsoft.com/office/drawing/2014/main" id="{A9FF11C4-BB8A-4137-B296-87D56018CEC2}"/>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6" name="Marcador de pie de página 5">
            <a:extLst>
              <a:ext uri="{FF2B5EF4-FFF2-40B4-BE49-F238E27FC236}">
                <a16:creationId xmlns:a16="http://schemas.microsoft.com/office/drawing/2014/main" id="{5238A9B4-C1C9-4796-9C8F-5D8AD483E7FF}"/>
              </a:ext>
            </a:extLst>
          </p:cNvPr>
          <p:cNvSpPr>
            <a:spLocks noGrp="1"/>
          </p:cNvSpPr>
          <p:nvPr>
            <p:ph type="ftr" sz="quarter" idx="11"/>
          </p:nvPr>
        </p:nvSpPr>
        <p:spPr/>
        <p:txBody>
          <a:bodyPr/>
          <a:lstStyle/>
          <a:p>
            <a:endParaRPr lang="gl-ES"/>
          </a:p>
        </p:txBody>
      </p:sp>
      <p:sp>
        <p:nvSpPr>
          <p:cNvPr id="7" name="Marcador de número de diapositiva 6">
            <a:extLst>
              <a:ext uri="{FF2B5EF4-FFF2-40B4-BE49-F238E27FC236}">
                <a16:creationId xmlns:a16="http://schemas.microsoft.com/office/drawing/2014/main" id="{EB74DE09-C36E-4F55-95C0-A97C075BA5CA}"/>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302081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FE9325-4A19-430E-9C67-DA74435DCD0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gl-ES"/>
          </a:p>
        </p:txBody>
      </p:sp>
      <p:sp>
        <p:nvSpPr>
          <p:cNvPr id="3" name="Marcador de texto 2">
            <a:extLst>
              <a:ext uri="{FF2B5EF4-FFF2-40B4-BE49-F238E27FC236}">
                <a16:creationId xmlns:a16="http://schemas.microsoft.com/office/drawing/2014/main" id="{20A200A3-990D-4ED3-A018-336A6E6366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083BAD4-0A0D-45B7-965D-5DB72F96300A}"/>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5" name="Marcador de texto 4">
            <a:extLst>
              <a:ext uri="{FF2B5EF4-FFF2-40B4-BE49-F238E27FC236}">
                <a16:creationId xmlns:a16="http://schemas.microsoft.com/office/drawing/2014/main" id="{54F17634-5385-417B-B21D-75CB319989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034092AD-9B7F-402E-8C36-F08357D4C49F}"/>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7" name="Marcador de fecha 6">
            <a:extLst>
              <a:ext uri="{FF2B5EF4-FFF2-40B4-BE49-F238E27FC236}">
                <a16:creationId xmlns:a16="http://schemas.microsoft.com/office/drawing/2014/main" id="{7DDE8F37-54E9-440A-AEC4-13DF875D5F1F}"/>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8" name="Marcador de pie de página 7">
            <a:extLst>
              <a:ext uri="{FF2B5EF4-FFF2-40B4-BE49-F238E27FC236}">
                <a16:creationId xmlns:a16="http://schemas.microsoft.com/office/drawing/2014/main" id="{48E4A1CE-733F-460F-9C43-A310084A1BDA}"/>
              </a:ext>
            </a:extLst>
          </p:cNvPr>
          <p:cNvSpPr>
            <a:spLocks noGrp="1"/>
          </p:cNvSpPr>
          <p:nvPr>
            <p:ph type="ftr" sz="quarter" idx="11"/>
          </p:nvPr>
        </p:nvSpPr>
        <p:spPr/>
        <p:txBody>
          <a:bodyPr/>
          <a:lstStyle/>
          <a:p>
            <a:endParaRPr lang="gl-ES"/>
          </a:p>
        </p:txBody>
      </p:sp>
      <p:sp>
        <p:nvSpPr>
          <p:cNvPr id="9" name="Marcador de número de diapositiva 8">
            <a:extLst>
              <a:ext uri="{FF2B5EF4-FFF2-40B4-BE49-F238E27FC236}">
                <a16:creationId xmlns:a16="http://schemas.microsoft.com/office/drawing/2014/main" id="{E1365209-91E8-4CF8-8894-D0D3F8A2A35F}"/>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3534115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D989B-11C6-430E-88E1-1389575624FB}"/>
              </a:ext>
            </a:extLst>
          </p:cNvPr>
          <p:cNvSpPr>
            <a:spLocks noGrp="1"/>
          </p:cNvSpPr>
          <p:nvPr>
            <p:ph type="title"/>
          </p:nvPr>
        </p:nvSpPr>
        <p:spPr/>
        <p:txBody>
          <a:bodyPr/>
          <a:lstStyle/>
          <a:p>
            <a:r>
              <a:rPr lang="es-ES"/>
              <a:t>Haga clic para modificar el estilo de título del patrón</a:t>
            </a:r>
            <a:endParaRPr lang="gl-ES"/>
          </a:p>
        </p:txBody>
      </p:sp>
      <p:sp>
        <p:nvSpPr>
          <p:cNvPr id="3" name="Marcador de fecha 2">
            <a:extLst>
              <a:ext uri="{FF2B5EF4-FFF2-40B4-BE49-F238E27FC236}">
                <a16:creationId xmlns:a16="http://schemas.microsoft.com/office/drawing/2014/main" id="{CF91468C-0468-4D21-A9BF-73E7F60B584D}"/>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4" name="Marcador de pie de página 3">
            <a:extLst>
              <a:ext uri="{FF2B5EF4-FFF2-40B4-BE49-F238E27FC236}">
                <a16:creationId xmlns:a16="http://schemas.microsoft.com/office/drawing/2014/main" id="{5DD0D38D-3AB8-4A74-91BF-54D1D4740FC4}"/>
              </a:ext>
            </a:extLst>
          </p:cNvPr>
          <p:cNvSpPr>
            <a:spLocks noGrp="1"/>
          </p:cNvSpPr>
          <p:nvPr>
            <p:ph type="ftr" sz="quarter" idx="11"/>
          </p:nvPr>
        </p:nvSpPr>
        <p:spPr/>
        <p:txBody>
          <a:bodyPr/>
          <a:lstStyle/>
          <a:p>
            <a:endParaRPr lang="gl-ES"/>
          </a:p>
        </p:txBody>
      </p:sp>
      <p:sp>
        <p:nvSpPr>
          <p:cNvPr id="5" name="Marcador de número de diapositiva 4">
            <a:extLst>
              <a:ext uri="{FF2B5EF4-FFF2-40B4-BE49-F238E27FC236}">
                <a16:creationId xmlns:a16="http://schemas.microsoft.com/office/drawing/2014/main" id="{902BCBD3-206E-4707-9A54-BDB744AE9FB8}"/>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276104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0E65262-E333-48BF-AE4C-5B9C216D5579}"/>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3" name="Marcador de pie de página 2">
            <a:extLst>
              <a:ext uri="{FF2B5EF4-FFF2-40B4-BE49-F238E27FC236}">
                <a16:creationId xmlns:a16="http://schemas.microsoft.com/office/drawing/2014/main" id="{40C8F8B5-6125-4870-A335-C7FF3520909A}"/>
              </a:ext>
            </a:extLst>
          </p:cNvPr>
          <p:cNvSpPr>
            <a:spLocks noGrp="1"/>
          </p:cNvSpPr>
          <p:nvPr>
            <p:ph type="ftr" sz="quarter" idx="11"/>
          </p:nvPr>
        </p:nvSpPr>
        <p:spPr/>
        <p:txBody>
          <a:bodyPr/>
          <a:lstStyle/>
          <a:p>
            <a:endParaRPr lang="gl-ES"/>
          </a:p>
        </p:txBody>
      </p:sp>
      <p:sp>
        <p:nvSpPr>
          <p:cNvPr id="4" name="Marcador de número de diapositiva 3">
            <a:extLst>
              <a:ext uri="{FF2B5EF4-FFF2-40B4-BE49-F238E27FC236}">
                <a16:creationId xmlns:a16="http://schemas.microsoft.com/office/drawing/2014/main" id="{244F501C-DA23-4C2E-A222-7B1584F14585}"/>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289112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EB049-2E88-4CB3-BD0C-BF14AB7400C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gl-ES"/>
          </a:p>
        </p:txBody>
      </p:sp>
      <p:sp>
        <p:nvSpPr>
          <p:cNvPr id="3" name="Marcador de contenido 2">
            <a:extLst>
              <a:ext uri="{FF2B5EF4-FFF2-40B4-BE49-F238E27FC236}">
                <a16:creationId xmlns:a16="http://schemas.microsoft.com/office/drawing/2014/main" id="{3AEEE7EA-9821-4813-8609-4F3520B1BD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texto 3">
            <a:extLst>
              <a:ext uri="{FF2B5EF4-FFF2-40B4-BE49-F238E27FC236}">
                <a16:creationId xmlns:a16="http://schemas.microsoft.com/office/drawing/2014/main" id="{131EFBDF-656F-4D65-8E72-54EE6EEA6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BD33E36-CFB8-4100-BBB7-F93BFA4D2502}"/>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6" name="Marcador de pie de página 5">
            <a:extLst>
              <a:ext uri="{FF2B5EF4-FFF2-40B4-BE49-F238E27FC236}">
                <a16:creationId xmlns:a16="http://schemas.microsoft.com/office/drawing/2014/main" id="{F4DA3E5E-017F-4EC9-89BC-6DC921233D25}"/>
              </a:ext>
            </a:extLst>
          </p:cNvPr>
          <p:cNvSpPr>
            <a:spLocks noGrp="1"/>
          </p:cNvSpPr>
          <p:nvPr>
            <p:ph type="ftr" sz="quarter" idx="11"/>
          </p:nvPr>
        </p:nvSpPr>
        <p:spPr/>
        <p:txBody>
          <a:bodyPr/>
          <a:lstStyle/>
          <a:p>
            <a:endParaRPr lang="gl-ES"/>
          </a:p>
        </p:txBody>
      </p:sp>
      <p:sp>
        <p:nvSpPr>
          <p:cNvPr id="7" name="Marcador de número de diapositiva 6">
            <a:extLst>
              <a:ext uri="{FF2B5EF4-FFF2-40B4-BE49-F238E27FC236}">
                <a16:creationId xmlns:a16="http://schemas.microsoft.com/office/drawing/2014/main" id="{F5B4F8C0-183C-4FD7-8C99-08D2E0850DDE}"/>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934467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C3A623-5A26-4A26-ABB1-DDA8A06D8E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gl-ES"/>
          </a:p>
        </p:txBody>
      </p:sp>
      <p:sp>
        <p:nvSpPr>
          <p:cNvPr id="3" name="Marcador de posición de imagen 2">
            <a:extLst>
              <a:ext uri="{FF2B5EF4-FFF2-40B4-BE49-F238E27FC236}">
                <a16:creationId xmlns:a16="http://schemas.microsoft.com/office/drawing/2014/main" id="{A627431E-48CC-440A-AB64-00C15FEC06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gl-ES"/>
          </a:p>
        </p:txBody>
      </p:sp>
      <p:sp>
        <p:nvSpPr>
          <p:cNvPr id="4" name="Marcador de texto 3">
            <a:extLst>
              <a:ext uri="{FF2B5EF4-FFF2-40B4-BE49-F238E27FC236}">
                <a16:creationId xmlns:a16="http://schemas.microsoft.com/office/drawing/2014/main" id="{1D515091-CDE4-448B-8397-EF6494C7A7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F4F1F9C-7062-44F0-AA6E-9B36FF135D9A}"/>
              </a:ext>
            </a:extLst>
          </p:cNvPr>
          <p:cNvSpPr>
            <a:spLocks noGrp="1"/>
          </p:cNvSpPr>
          <p:nvPr>
            <p:ph type="dt" sz="half" idx="10"/>
          </p:nvPr>
        </p:nvSpPr>
        <p:spPr/>
        <p:txBody>
          <a:bodyPr/>
          <a:lstStyle/>
          <a:p>
            <a:fld id="{AA8FC9F3-46FC-4026-8080-2A1278BC87E4}" type="datetimeFigureOut">
              <a:rPr lang="gl-ES" smtClean="0"/>
              <a:t>22/11/2023</a:t>
            </a:fld>
            <a:endParaRPr lang="gl-ES"/>
          </a:p>
        </p:txBody>
      </p:sp>
      <p:sp>
        <p:nvSpPr>
          <p:cNvPr id="6" name="Marcador de pie de página 5">
            <a:extLst>
              <a:ext uri="{FF2B5EF4-FFF2-40B4-BE49-F238E27FC236}">
                <a16:creationId xmlns:a16="http://schemas.microsoft.com/office/drawing/2014/main" id="{E14C720F-61AA-4D17-8193-6BC67179230E}"/>
              </a:ext>
            </a:extLst>
          </p:cNvPr>
          <p:cNvSpPr>
            <a:spLocks noGrp="1"/>
          </p:cNvSpPr>
          <p:nvPr>
            <p:ph type="ftr" sz="quarter" idx="11"/>
          </p:nvPr>
        </p:nvSpPr>
        <p:spPr/>
        <p:txBody>
          <a:bodyPr/>
          <a:lstStyle/>
          <a:p>
            <a:endParaRPr lang="gl-ES"/>
          </a:p>
        </p:txBody>
      </p:sp>
      <p:sp>
        <p:nvSpPr>
          <p:cNvPr id="7" name="Marcador de número de diapositiva 6">
            <a:extLst>
              <a:ext uri="{FF2B5EF4-FFF2-40B4-BE49-F238E27FC236}">
                <a16:creationId xmlns:a16="http://schemas.microsoft.com/office/drawing/2014/main" id="{640A62D6-6060-4B1A-AE49-A08EE3C6AADA}"/>
              </a:ext>
            </a:extLst>
          </p:cNvPr>
          <p:cNvSpPr>
            <a:spLocks noGrp="1"/>
          </p:cNvSpPr>
          <p:nvPr>
            <p:ph type="sldNum" sz="quarter" idx="12"/>
          </p:nvPr>
        </p:nvSpPr>
        <p:spPr/>
        <p:txBody>
          <a:bodyPr/>
          <a:lstStyle/>
          <a:p>
            <a:fld id="{979A13FE-0BA6-446D-863D-1DBC988FE031}" type="slidenum">
              <a:rPr lang="gl-ES" smtClean="0"/>
              <a:t>‹Nº›</a:t>
            </a:fld>
            <a:endParaRPr lang="gl-ES"/>
          </a:p>
        </p:txBody>
      </p:sp>
    </p:spTree>
    <p:extLst>
      <p:ext uri="{BB962C8B-B14F-4D97-AF65-F5344CB8AC3E}">
        <p14:creationId xmlns:p14="http://schemas.microsoft.com/office/powerpoint/2010/main" val="226094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EDDF34F-9457-4AEF-AEC4-0FD4552A9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gl-ES"/>
          </a:p>
        </p:txBody>
      </p:sp>
      <p:sp>
        <p:nvSpPr>
          <p:cNvPr id="3" name="Marcador de texto 2">
            <a:extLst>
              <a:ext uri="{FF2B5EF4-FFF2-40B4-BE49-F238E27FC236}">
                <a16:creationId xmlns:a16="http://schemas.microsoft.com/office/drawing/2014/main" id="{579842BB-07D0-4993-80F5-D0790D2D7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gl-ES"/>
          </a:p>
        </p:txBody>
      </p:sp>
      <p:sp>
        <p:nvSpPr>
          <p:cNvPr id="4" name="Marcador de fecha 3">
            <a:extLst>
              <a:ext uri="{FF2B5EF4-FFF2-40B4-BE49-F238E27FC236}">
                <a16:creationId xmlns:a16="http://schemas.microsoft.com/office/drawing/2014/main" id="{F33BB6DF-C3D5-4FAC-98ED-0C6832AC0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FC9F3-46FC-4026-8080-2A1278BC87E4}" type="datetimeFigureOut">
              <a:rPr lang="gl-ES" smtClean="0"/>
              <a:t>22/11/2023</a:t>
            </a:fld>
            <a:endParaRPr lang="gl-ES"/>
          </a:p>
        </p:txBody>
      </p:sp>
      <p:sp>
        <p:nvSpPr>
          <p:cNvPr id="5" name="Marcador de pie de página 4">
            <a:extLst>
              <a:ext uri="{FF2B5EF4-FFF2-40B4-BE49-F238E27FC236}">
                <a16:creationId xmlns:a16="http://schemas.microsoft.com/office/drawing/2014/main" id="{0F0A85E1-6871-4D5B-AAC3-44ED1964FD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gl-ES"/>
          </a:p>
        </p:txBody>
      </p:sp>
      <p:sp>
        <p:nvSpPr>
          <p:cNvPr id="6" name="Marcador de número de diapositiva 5">
            <a:extLst>
              <a:ext uri="{FF2B5EF4-FFF2-40B4-BE49-F238E27FC236}">
                <a16:creationId xmlns:a16="http://schemas.microsoft.com/office/drawing/2014/main" id="{61E29E49-04C4-4FA6-BA6A-A36DF478F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9A13FE-0BA6-446D-863D-1DBC988FE031}" type="slidenum">
              <a:rPr lang="gl-ES" smtClean="0"/>
              <a:t>‹Nº›</a:t>
            </a:fld>
            <a:endParaRPr lang="gl-ES"/>
          </a:p>
        </p:txBody>
      </p:sp>
    </p:spTree>
    <p:extLst>
      <p:ext uri="{BB962C8B-B14F-4D97-AF65-F5344CB8AC3E}">
        <p14:creationId xmlns:p14="http://schemas.microsoft.com/office/powerpoint/2010/main" val="2958586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EC7CB94-E732-2178-8819-D9FA8B504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73D6F2-AFB6-B69C-AA25-BFF5D4AB3A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3E116A0-217D-C3A9-AF0C-A4C1045C0C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F66B7-7960-4145-A935-0D894C5B183F}" type="datetimeFigureOut">
              <a:rPr lang="es-ES" smtClean="0"/>
              <a:t>22/11/2023</a:t>
            </a:fld>
            <a:endParaRPr lang="es-ES"/>
          </a:p>
        </p:txBody>
      </p:sp>
      <p:sp>
        <p:nvSpPr>
          <p:cNvPr id="5" name="Marcador de pie de página 4">
            <a:extLst>
              <a:ext uri="{FF2B5EF4-FFF2-40B4-BE49-F238E27FC236}">
                <a16:creationId xmlns:a16="http://schemas.microsoft.com/office/drawing/2014/main" id="{5224033B-897F-70C1-B3BC-7A41E16F5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30592BA1-2359-AF35-5A62-A809E70EF9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76F864-136E-4B8A-884B-3A291C2D6E46}" type="slidenum">
              <a:rPr lang="es-ES" smtClean="0"/>
              <a:t>‹Nº›</a:t>
            </a:fld>
            <a:endParaRPr lang="es-ES"/>
          </a:p>
        </p:txBody>
      </p:sp>
    </p:spTree>
    <p:extLst>
      <p:ext uri="{BB962C8B-B14F-4D97-AF65-F5344CB8AC3E}">
        <p14:creationId xmlns:p14="http://schemas.microsoft.com/office/powerpoint/2010/main" val="95479977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hyperlink" Target="http://www.google.es/url?sa=i&amp;rct=j&amp;q=&amp;esrc=s&amp;source=images&amp;cd=&amp;cad=rja&amp;uact=8&amp;ved=0ahUKEwiTp5_h9sDKAhVLXBoKHSS4AEgQjRwIBw&amp;url=http://timerime.com/es/evento/2200122/La+Olla/&amp;psig=AFQjCNGRtkgs7wyap1kOHzYn03s6FRffbA&amp;ust=1453672636432486" TargetMode="External"/><Relationship Id="rId7" Type="http://schemas.openxmlformats.org/officeDocument/2006/relationships/hyperlink" Target="http://www.google.es/url?sa=i&amp;rct=j&amp;q=&amp;esrc=s&amp;source=images&amp;cd=&amp;cad=rja&amp;uact=8&amp;ved=0ahUKEwjkoaj9_cDKAhVCuhoKHehmCe4QjRwIBw&amp;url=http://es.slideshare.net/vianey346/guias-alimentarias-35079010&amp;psig=AFQjCNHkg2d09pAONAD2JlREAgj0L84AQg&amp;ust=1453674547001531" TargetMode="Externa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google.es/url?sa=i&amp;rct=j&amp;q=&amp;esrc=s&amp;source=images&amp;cd=&amp;cad=rja&amp;uact=8&amp;ved=0ahUKEwjp3qOqsYrNAhWEMhoKHeoAAbQQjRwIBw&amp;url=http://blocdietasana.blogspot.com/2016/01/kids-healthy-eating-plate.html&amp;bvm=bv.123664746,d.d2s&amp;psig=AFQjCNERc5k9q4mk2Lu3zYAt37BG4Y5KuQ&amp;ust=1464992720924971"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13.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hyperlink" Target="https://www.google.es/imgres?imgurl=http://www.guiaparalospadres.es/wp-content/themes/html5blank-master/timthumb.php?src%3Dhttp://www.guiaparalospadres.es/wp-content/uploads/2015/11/zucchero-di-canna.jpg%26h%3D320%26w%3D480%26zc%3D1&amp;imgrefurl=http://www.guiaparalospadres.es/el-crecimiento/suministro/11939-la-azucar-de-cana-o-de-remolacha-origenes-diferentes-pero-a-la-vez-dulce/&amp;docid=T45P1fILphRVRM&amp;tbnid=0lC9r7ej8norJM:&amp;vet=10ahUKEwiEkffP9fHeAhVCKewKHdUZDnkQMwi5ASgKMAo..i&amp;w=480&amp;h=320&amp;bih=592&amp;biw=1242&amp;q=azucar%20de%20ca%C3%B1a&amp;ved=0ahUKEwiEkffP9fHeAhVCKewKHdUZDnkQMwi5ASgKMAo&amp;iact=mrc&amp;uact=8" TargetMode="Externa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pexels.com/es-es/foto/161967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2.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8.emf"/><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 Id="rId5" Type="http://schemas.openxmlformats.org/officeDocument/2006/relationships/image" Target="../media/image15.sv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hyperlink" Target="http://flickr.com/photos/13796443@n05/6063228917" TargetMode="External"/><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es/url?sa=i&amp;rct=j&amp;q=grasa&amp;source=images&amp;cd=&amp;docid=U-1q2DBlF-ofuM&amp;tbnid=nU3GwYULmzBEtM:&amp;ved=0CAUQjRw&amp;url=http://www.eleconomista.es/blogs/running-de-ciudad/tag/grasa-corporal/&amp;ei=1CF4UcLQFMil0wW7zYGYAg&amp;bvm=bv.45580626,d.ZGU&amp;psig=AFQjCNHVDkxFB_16fpT45jRqfq6Cx_3dMQ&amp;ust=1366913732610493"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s>
</file>

<file path=ppt/slides/_rels/slide7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5.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hyperlink" Target="https://www.gov.uk/government/consultations/totalrestriction-of-online-advertising-for-products-high-in"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google.es/url?url=https://pixabay.com/es/pictograma-personas-wc-s%C3%ADmbolo-884043/&amp;rct=j&amp;frm=1&amp;q=&amp;esrc=s&amp;sa=U&amp;ved=0ahUKEwjFotPZ76PQAhWB3YMKHSgiA7wQwW4IODAQ&amp;usg=AFQjCNGioou8_P7gNx5640AtwUeaq0yuuA"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B6B521-7A92-1BC2-A482-E4CBE89F7323}"/>
              </a:ext>
            </a:extLst>
          </p:cNvPr>
          <p:cNvSpPr txBox="1"/>
          <p:nvPr/>
        </p:nvSpPr>
        <p:spPr>
          <a:xfrm>
            <a:off x="1005994" y="730011"/>
            <a:ext cx="10682240" cy="5220340"/>
          </a:xfrm>
          <a:prstGeom prst="rect">
            <a:avLst/>
          </a:prstGeom>
          <a:noFill/>
        </p:spPr>
        <p:txBody>
          <a:bodyPr wrap="square">
            <a:spAutoFit/>
          </a:bodyPr>
          <a:lstStyle/>
          <a:p>
            <a:pPr algn="ctr"/>
            <a:r>
              <a:rPr lang="es-ES" sz="4000" b="1" dirty="0">
                <a:solidFill>
                  <a:schemeClr val="accent6">
                    <a:lumMod val="50000"/>
                  </a:schemeClr>
                </a:solidFill>
                <a:latin typeface="Xunta Sans"/>
              </a:rPr>
              <a:t>Plan de actividad física y hábitos saludables</a:t>
            </a:r>
          </a:p>
          <a:p>
            <a:endParaRPr lang="es-ES" sz="5805" b="1" dirty="0">
              <a:solidFill>
                <a:srgbClr val="78BA02"/>
              </a:solidFill>
              <a:latin typeface="Xunta Sans"/>
            </a:endParaRPr>
          </a:p>
          <a:p>
            <a:pPr algn="ctr"/>
            <a:r>
              <a:rPr lang="es-ES" sz="5805" b="1" dirty="0">
                <a:solidFill>
                  <a:schemeClr val="accent6">
                    <a:lumMod val="50000"/>
                  </a:schemeClr>
                </a:solidFill>
                <a:latin typeface="Xunta Sans"/>
              </a:rPr>
              <a:t>Proyectos de alimentación</a:t>
            </a:r>
          </a:p>
          <a:p>
            <a:pPr algn="ctr"/>
            <a:endParaRPr lang="es-ES" sz="5805" b="1" dirty="0">
              <a:solidFill>
                <a:schemeClr val="accent6">
                  <a:lumMod val="50000"/>
                </a:schemeClr>
              </a:solidFill>
              <a:latin typeface="Xunta Sans"/>
            </a:endParaRPr>
          </a:p>
          <a:p>
            <a:pPr algn="ctr"/>
            <a:r>
              <a:rPr lang="es-ES" sz="3200" b="1" dirty="0">
                <a:solidFill>
                  <a:schemeClr val="accent6">
                    <a:lumMod val="50000"/>
                  </a:schemeClr>
                </a:solidFill>
                <a:latin typeface="Xunta Sans"/>
              </a:rPr>
              <a:t>Programa formativo profesorado 2023</a:t>
            </a:r>
          </a:p>
          <a:p>
            <a:pPr algn="ctr"/>
            <a:endParaRPr lang="es-ES" sz="5805" b="1" dirty="0">
              <a:solidFill>
                <a:srgbClr val="78BA02"/>
              </a:solidFill>
              <a:latin typeface="Xunta Sans"/>
            </a:endParaRPr>
          </a:p>
          <a:p>
            <a:pPr algn="r"/>
            <a:r>
              <a:rPr lang="es-ES" sz="2903" dirty="0">
                <a:latin typeface="Xunta Sans"/>
              </a:rPr>
              <a:t>Ana </a:t>
            </a:r>
            <a:r>
              <a:rPr lang="es-ES" sz="2903" dirty="0" err="1">
                <a:latin typeface="Xunta Sans"/>
              </a:rPr>
              <a:t>Mª</a:t>
            </a:r>
            <a:r>
              <a:rPr lang="es-ES" sz="2903" dirty="0">
                <a:latin typeface="Xunta Sans"/>
              </a:rPr>
              <a:t> Martínez Lorente</a:t>
            </a:r>
            <a:endParaRPr lang="es-ES" sz="2903" dirty="0"/>
          </a:p>
        </p:txBody>
      </p:sp>
    </p:spTree>
    <p:extLst>
      <p:ext uri="{BB962C8B-B14F-4D97-AF65-F5344CB8AC3E}">
        <p14:creationId xmlns:p14="http://schemas.microsoft.com/office/powerpoint/2010/main" val="302972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EEE24FC-539D-109A-7D68-7F26E5625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26" t="37464" r="57067" b="23721"/>
          <a:stretch/>
        </p:blipFill>
        <p:spPr bwMode="auto">
          <a:xfrm>
            <a:off x="738401" y="3201640"/>
            <a:ext cx="2766219" cy="344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EF87899A-ED40-3F86-B23A-F02B92CFD54E}"/>
              </a:ext>
            </a:extLst>
          </p:cNvPr>
          <p:cNvSpPr txBox="1"/>
          <p:nvPr/>
        </p:nvSpPr>
        <p:spPr>
          <a:xfrm>
            <a:off x="388843" y="579573"/>
            <a:ext cx="4433124" cy="2507129"/>
          </a:xfrm>
          <a:prstGeom prst="rect">
            <a:avLst/>
          </a:prstGeom>
          <a:solidFill>
            <a:srgbClr val="FFFFCC"/>
          </a:solidFill>
          <a:ln>
            <a:noFill/>
          </a:ln>
        </p:spPr>
        <p:txBody>
          <a:bodyPr wrap="none" lIns="108847" tIns="54423" rIns="108847" bIns="54423" compatLnSpc="0"/>
          <a:lstStyle/>
          <a:p>
            <a:pPr>
              <a:defRPr/>
            </a:pPr>
            <a:r>
              <a:rPr lang="es-ES" sz="1693" i="1" dirty="0">
                <a:latin typeface="Xunta Sans"/>
                <a:ea typeface="Microsoft YaHei" pitchFamily="2"/>
                <a:cs typeface="Arial Unicode MS" pitchFamily="2"/>
              </a:rPr>
              <a:t>“…Para alimento y vestido de los niños se crea</a:t>
            </a:r>
          </a:p>
          <a:p>
            <a:pPr>
              <a:defRPr/>
            </a:pPr>
            <a:r>
              <a:rPr lang="es-ES" sz="1693" i="1" dirty="0">
                <a:latin typeface="Xunta Sans"/>
                <a:ea typeface="Microsoft YaHei" pitchFamily="2"/>
                <a:cs typeface="Arial Unicode MS" pitchFamily="2"/>
              </a:rPr>
              <a:t>en todas las Escuelas públicas (…) el servicio de</a:t>
            </a:r>
          </a:p>
          <a:p>
            <a:pPr>
              <a:defRPr/>
            </a:pPr>
            <a:r>
              <a:rPr lang="es-ES" sz="1693" i="1" dirty="0">
                <a:latin typeface="Xunta Sans"/>
                <a:ea typeface="Microsoft YaHei" pitchFamily="2"/>
                <a:cs typeface="Arial Unicode MS" pitchFamily="2"/>
              </a:rPr>
              <a:t>comedores y roperos escolares. </a:t>
            </a:r>
          </a:p>
          <a:p>
            <a:pPr>
              <a:defRPr/>
            </a:pPr>
            <a:r>
              <a:rPr lang="es-ES" sz="1693" i="1" dirty="0">
                <a:latin typeface="Xunta Sans"/>
                <a:ea typeface="Microsoft YaHei" pitchFamily="2"/>
                <a:cs typeface="Arial Unicode MS" pitchFamily="2"/>
              </a:rPr>
              <a:t>Los niños pudientes que utilizaren el comedor</a:t>
            </a:r>
          </a:p>
          <a:p>
            <a:pPr>
              <a:defRPr/>
            </a:pPr>
            <a:r>
              <a:rPr lang="es-ES" sz="1693" i="1" dirty="0">
                <a:latin typeface="Xunta Sans"/>
                <a:ea typeface="Microsoft YaHei" pitchFamily="2"/>
                <a:cs typeface="Arial Unicode MS" pitchFamily="2"/>
              </a:rPr>
              <a:t>o el ropero escolar abonarán el importe que </a:t>
            </a:r>
          </a:p>
          <a:p>
            <a:pPr>
              <a:defRPr/>
            </a:pPr>
            <a:r>
              <a:rPr lang="es-ES" sz="1693" i="1" dirty="0">
                <a:latin typeface="Xunta Sans"/>
                <a:ea typeface="Microsoft YaHei" pitchFamily="2"/>
                <a:cs typeface="Arial Unicode MS" pitchFamily="2"/>
              </a:rPr>
              <a:t>corresponda (…). Los niños que carezcan de </a:t>
            </a:r>
          </a:p>
          <a:p>
            <a:pPr>
              <a:defRPr/>
            </a:pPr>
            <a:r>
              <a:rPr lang="es-ES" sz="1693" i="1" dirty="0">
                <a:latin typeface="Xunta Sans"/>
                <a:ea typeface="Microsoft YaHei" pitchFamily="2"/>
                <a:cs typeface="Arial Unicode MS" pitchFamily="2"/>
              </a:rPr>
              <a:t>recursos disfrutarán del servicio gratuito, y su</a:t>
            </a:r>
          </a:p>
          <a:p>
            <a:pPr>
              <a:defRPr/>
            </a:pPr>
            <a:r>
              <a:rPr lang="es-ES" sz="1693" i="1" dirty="0">
                <a:latin typeface="Xunta Sans"/>
                <a:ea typeface="Microsoft YaHei" pitchFamily="2"/>
                <a:cs typeface="Arial Unicode MS" pitchFamily="2"/>
              </a:rPr>
              <a:t>sostenimiento corresponderá, en todo o en </a:t>
            </a:r>
          </a:p>
          <a:p>
            <a:pPr>
              <a:defRPr/>
            </a:pPr>
            <a:r>
              <a:rPr lang="es-ES" sz="1693" i="1" dirty="0">
                <a:latin typeface="Xunta Sans"/>
                <a:ea typeface="Microsoft YaHei" pitchFamily="2"/>
                <a:cs typeface="Arial Unicode MS" pitchFamily="2"/>
              </a:rPr>
              <a:t>parte, al Estado y a las Corporaciones públicas…”</a:t>
            </a:r>
          </a:p>
        </p:txBody>
      </p:sp>
      <p:grpSp>
        <p:nvGrpSpPr>
          <p:cNvPr id="4" name="Grupo 3">
            <a:extLst>
              <a:ext uri="{FF2B5EF4-FFF2-40B4-BE49-F238E27FC236}">
                <a16:creationId xmlns:a16="http://schemas.microsoft.com/office/drawing/2014/main" id="{94682666-16AB-F06D-AA53-2E9A3F732411}"/>
              </a:ext>
            </a:extLst>
          </p:cNvPr>
          <p:cNvGrpSpPr/>
          <p:nvPr/>
        </p:nvGrpSpPr>
        <p:grpSpPr>
          <a:xfrm>
            <a:off x="5203029" y="436936"/>
            <a:ext cx="5259404" cy="2223423"/>
            <a:chOff x="4241799" y="361281"/>
            <a:chExt cx="5182437" cy="2271263"/>
          </a:xfrm>
        </p:grpSpPr>
        <p:pic>
          <p:nvPicPr>
            <p:cNvPr id="4101" name="Imagen 9">
              <a:extLst>
                <a:ext uri="{FF2B5EF4-FFF2-40B4-BE49-F238E27FC236}">
                  <a16:creationId xmlns:a16="http://schemas.microsoft.com/office/drawing/2014/main" id="{E2C1670A-944F-8FC0-1502-03A7B4F13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843" t="13197" b="8331"/>
            <a:stretch>
              <a:fillRect/>
            </a:stretch>
          </p:blipFill>
          <p:spPr bwMode="auto">
            <a:xfrm>
              <a:off x="5415798" y="361281"/>
              <a:ext cx="4008438"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D0079FD1-8C5D-EE27-7E4C-0807A7ED89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387" t="37548" r="42708" b="27248"/>
            <a:stretch/>
          </p:blipFill>
          <p:spPr bwMode="auto">
            <a:xfrm>
              <a:off x="4241799" y="361281"/>
              <a:ext cx="1173999" cy="167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0A3863A8-EB56-247E-D980-FEABBD494456}"/>
                </a:ext>
              </a:extLst>
            </p:cNvPr>
            <p:cNvSpPr txBox="1"/>
            <p:nvPr/>
          </p:nvSpPr>
          <p:spPr>
            <a:xfrm>
              <a:off x="4664827" y="1787524"/>
              <a:ext cx="4549775" cy="845020"/>
            </a:xfrm>
            <a:prstGeom prst="rect">
              <a:avLst/>
            </a:prstGeom>
            <a:solidFill>
              <a:srgbClr val="FFFFCC"/>
            </a:solidFill>
            <a:ln>
              <a:noFill/>
            </a:ln>
          </p:spPr>
          <p:txBody>
            <a:bodyPr lIns="108847" tIns="54423" rIns="108847" bIns="54423" compatLnSpc="0">
              <a:spAutoFit/>
            </a:bodyPr>
            <a:lstStyle/>
            <a:p>
              <a:pPr>
                <a:defRPr/>
              </a:pPr>
              <a:r>
                <a:rPr lang="es-ES" sz="3386" b="1" dirty="0">
                  <a:latin typeface="Xunta Sans"/>
                  <a:ea typeface="Microsoft YaHei" pitchFamily="2"/>
                  <a:cs typeface="Arial Unicode MS" pitchFamily="2"/>
                </a:rPr>
                <a:t>Programa EDALNU</a:t>
              </a:r>
            </a:p>
            <a:p>
              <a:pPr>
                <a:defRPr/>
              </a:pPr>
              <a:endParaRPr lang="es-ES" sz="1270" dirty="0">
                <a:latin typeface="Liberation Sans" pitchFamily="18"/>
                <a:ea typeface="Microsoft YaHei" pitchFamily="2"/>
                <a:cs typeface="Arial Unicode MS" pitchFamily="2"/>
              </a:endParaRPr>
            </a:p>
          </p:txBody>
        </p:sp>
      </p:grpSp>
      <p:pic>
        <p:nvPicPr>
          <p:cNvPr id="5" name="Picture 2">
            <a:extLst>
              <a:ext uri="{FF2B5EF4-FFF2-40B4-BE49-F238E27FC236}">
                <a16:creationId xmlns:a16="http://schemas.microsoft.com/office/drawing/2014/main" id="{A8AB9D44-38F5-8801-F83E-FB77E2A812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327" t="24066" r="20097" b="18787"/>
          <a:stretch>
            <a:fillRect/>
          </a:stretch>
        </p:blipFill>
        <p:spPr bwMode="auto">
          <a:xfrm>
            <a:off x="7332177" y="2860625"/>
            <a:ext cx="4617347" cy="340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C081574-C878-54D8-FC24-ECBA7C79B5B6}"/>
              </a:ext>
            </a:extLst>
          </p:cNvPr>
          <p:cNvPicPr>
            <a:picLocks noChangeAspect="1"/>
          </p:cNvPicPr>
          <p:nvPr/>
        </p:nvPicPr>
        <p:blipFill>
          <a:blip r:embed="rId6"/>
          <a:stretch>
            <a:fillRect/>
          </a:stretch>
        </p:blipFill>
        <p:spPr>
          <a:xfrm>
            <a:off x="3608401" y="2860625"/>
            <a:ext cx="4047876" cy="3716083"/>
          </a:xfrm>
          <a:prstGeom prst="rect">
            <a:avLst/>
          </a:prstGeom>
        </p:spPr>
      </p:pic>
      <p:grpSp>
        <p:nvGrpSpPr>
          <p:cNvPr id="12" name="Grupo 11">
            <a:extLst>
              <a:ext uri="{FF2B5EF4-FFF2-40B4-BE49-F238E27FC236}">
                <a16:creationId xmlns:a16="http://schemas.microsoft.com/office/drawing/2014/main" id="{18C1F9F4-8169-0F6E-E8E0-A3A601F4AC3B}"/>
              </a:ext>
            </a:extLst>
          </p:cNvPr>
          <p:cNvGrpSpPr/>
          <p:nvPr/>
        </p:nvGrpSpPr>
        <p:grpSpPr>
          <a:xfrm>
            <a:off x="7513910" y="3428999"/>
            <a:ext cx="1390066" cy="824391"/>
            <a:chOff x="6212713" y="2835274"/>
            <a:chExt cx="1149379" cy="681649"/>
          </a:xfrm>
        </p:grpSpPr>
        <p:cxnSp>
          <p:nvCxnSpPr>
            <p:cNvPr id="9" name="Conector recto 8">
              <a:extLst>
                <a:ext uri="{FF2B5EF4-FFF2-40B4-BE49-F238E27FC236}">
                  <a16:creationId xmlns:a16="http://schemas.microsoft.com/office/drawing/2014/main" id="{3F57DFD3-BC8E-86E5-C8B1-357BF0E1BAF0}"/>
                </a:ext>
              </a:extLst>
            </p:cNvPr>
            <p:cNvCxnSpPr>
              <a:cxnSpLocks/>
            </p:cNvCxnSpPr>
            <p:nvPr/>
          </p:nvCxnSpPr>
          <p:spPr>
            <a:xfrm flipV="1">
              <a:off x="6212713" y="3223884"/>
              <a:ext cx="235433" cy="164085"/>
            </a:xfrm>
            <a:prstGeom prst="line">
              <a:avLst/>
            </a:prstGeom>
          </p:spPr>
          <p:style>
            <a:lnRef idx="1">
              <a:schemeClr val="accent1"/>
            </a:lnRef>
            <a:fillRef idx="0">
              <a:schemeClr val="accent1"/>
            </a:fillRef>
            <a:effectRef idx="0">
              <a:schemeClr val="accent1"/>
            </a:effectRef>
            <a:fontRef idx="minor">
              <a:schemeClr val="tx1"/>
            </a:fontRef>
          </p:style>
        </p:cxnSp>
        <p:sp>
          <p:nvSpPr>
            <p:cNvPr id="10" name="Elipse 9">
              <a:extLst>
                <a:ext uri="{FF2B5EF4-FFF2-40B4-BE49-F238E27FC236}">
                  <a16:creationId xmlns:a16="http://schemas.microsoft.com/office/drawing/2014/main" id="{325BE970-D1E5-4730-224D-1E5F076576AE}"/>
                </a:ext>
              </a:extLst>
            </p:cNvPr>
            <p:cNvSpPr/>
            <p:nvPr/>
          </p:nvSpPr>
          <p:spPr>
            <a:xfrm>
              <a:off x="6448146" y="2835274"/>
              <a:ext cx="913946" cy="6816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grpSp>
    </p:spTree>
    <p:extLst>
      <p:ext uri="{BB962C8B-B14F-4D97-AF65-F5344CB8AC3E}">
        <p14:creationId xmlns:p14="http://schemas.microsoft.com/office/powerpoint/2010/main" val="29933707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460F199E-2C01-8E30-7F23-0DECBAB8D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58" r="1164" b="8215"/>
          <a:stretch>
            <a:fillRect/>
          </a:stretch>
        </p:blipFill>
        <p:spPr bwMode="auto">
          <a:xfrm>
            <a:off x="975541" y="1547466"/>
            <a:ext cx="8850890" cy="463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17F461F7-C200-DCD1-5903-CE584643191F}"/>
              </a:ext>
            </a:extLst>
          </p:cNvPr>
          <p:cNvSpPr txBox="1"/>
          <p:nvPr/>
        </p:nvSpPr>
        <p:spPr>
          <a:xfrm>
            <a:off x="910262" y="170875"/>
            <a:ext cx="8979526" cy="427361"/>
          </a:xfrm>
          <a:prstGeom prst="rect">
            <a:avLst/>
          </a:prstGeom>
          <a:noFill/>
        </p:spPr>
        <p:txBody>
          <a:bodyPr>
            <a:spAutoFit/>
          </a:bodyPr>
          <a:lstStyle/>
          <a:p>
            <a:pPr algn="ctr" eaLnBrk="1" hangingPunct="1">
              <a:defRPr/>
            </a:pPr>
            <a:r>
              <a:rPr lang="es-ES" altLang="es-ES" sz="2177" b="1" dirty="0">
                <a:solidFill>
                  <a:schemeClr val="accent1">
                    <a:lumMod val="50000"/>
                  </a:schemeClr>
                </a:solidFill>
                <a:latin typeface="Verdana" panose="020B0604030504040204" pitchFamily="34" charset="0"/>
                <a:ea typeface="Verdana" panose="020B0604030504040204" pitchFamily="34" charset="0"/>
              </a:rPr>
              <a:t>Aspectos nutricionales claves en el embarazo</a:t>
            </a:r>
            <a:endParaRPr lang="es-ES" altLang="es-ES" sz="2177" dirty="0">
              <a:solidFill>
                <a:schemeClr val="accent1">
                  <a:lumMod val="50000"/>
                </a:schemeClr>
              </a:solidFill>
              <a:latin typeface="Verdana" panose="020B0604030504040204" pitchFamily="34" charset="0"/>
              <a:ea typeface="Verdana" panose="020B0604030504040204" pitchFamily="34" charset="0"/>
            </a:endParaRPr>
          </a:p>
        </p:txBody>
      </p:sp>
      <p:sp>
        <p:nvSpPr>
          <p:cNvPr id="48132" name="CuadroTexto 5">
            <a:extLst>
              <a:ext uri="{FF2B5EF4-FFF2-40B4-BE49-F238E27FC236}">
                <a16:creationId xmlns:a16="http://schemas.microsoft.com/office/drawing/2014/main" id="{42AEEBEF-A6EB-21B7-A89D-E6DEC6C13064}"/>
              </a:ext>
            </a:extLst>
          </p:cNvPr>
          <p:cNvSpPr txBox="1">
            <a:spLocks noChangeArrowheads="1"/>
          </p:cNvSpPr>
          <p:nvPr/>
        </p:nvSpPr>
        <p:spPr bwMode="auto">
          <a:xfrm>
            <a:off x="2071823" y="804453"/>
            <a:ext cx="6093867" cy="53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lgn="ctr">
              <a:spcBef>
                <a:spcPct val="0"/>
              </a:spcBef>
            </a:pPr>
            <a:r>
              <a:rPr lang="es-ES" altLang="es-ES" sz="2903" b="1">
                <a:solidFill>
                  <a:srgbClr val="FF0000"/>
                </a:solidFill>
                <a:latin typeface="Xunta Sans"/>
              </a:rPr>
              <a:t>Medidas de ingesta de referencia</a:t>
            </a:r>
          </a:p>
        </p:txBody>
      </p:sp>
      <p:sp>
        <p:nvSpPr>
          <p:cNvPr id="48133" name="CuadroTexto 6">
            <a:extLst>
              <a:ext uri="{FF2B5EF4-FFF2-40B4-BE49-F238E27FC236}">
                <a16:creationId xmlns:a16="http://schemas.microsoft.com/office/drawing/2014/main" id="{A5B23215-7AC4-5E49-05C3-6B6E4C5C330E}"/>
              </a:ext>
            </a:extLst>
          </p:cNvPr>
          <p:cNvSpPr txBox="1">
            <a:spLocks noChangeArrowheads="1"/>
          </p:cNvSpPr>
          <p:nvPr/>
        </p:nvSpPr>
        <p:spPr bwMode="auto">
          <a:xfrm>
            <a:off x="413000" y="6053549"/>
            <a:ext cx="10359957"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spcBef>
                <a:spcPct val="0"/>
              </a:spcBef>
            </a:pPr>
            <a:r>
              <a:rPr lang="es-ES" altLang="es-ES" sz="2177">
                <a:latin typeface="Calibri" panose="020F0502020204030204" pitchFamily="34" charset="0"/>
              </a:rPr>
              <a:t>Fuente: EFSA, 2017</a:t>
            </a:r>
          </a:p>
        </p:txBody>
      </p:sp>
      <p:sp>
        <p:nvSpPr>
          <p:cNvPr id="8" name="Flecha: hacia la izquierda 7">
            <a:extLst>
              <a:ext uri="{FF2B5EF4-FFF2-40B4-BE49-F238E27FC236}">
                <a16:creationId xmlns:a16="http://schemas.microsoft.com/office/drawing/2014/main" id="{82AEECE5-D85A-DED8-77D9-79C17BCA4053}"/>
              </a:ext>
            </a:extLst>
          </p:cNvPr>
          <p:cNvSpPr/>
          <p:nvPr/>
        </p:nvSpPr>
        <p:spPr>
          <a:xfrm>
            <a:off x="8864545" y="4321770"/>
            <a:ext cx="1132760" cy="610539"/>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2903" dirty="0">
                <a:solidFill>
                  <a:schemeClr val="accent1">
                    <a:lumMod val="50000"/>
                  </a:schemeClr>
                </a:solidFill>
                <a:latin typeface="Xunta Sans"/>
              </a:rPr>
              <a:t>PRI</a:t>
            </a:r>
          </a:p>
        </p:txBody>
      </p:sp>
      <p:sp>
        <p:nvSpPr>
          <p:cNvPr id="10" name="CuadroTexto 9">
            <a:extLst>
              <a:ext uri="{FF2B5EF4-FFF2-40B4-BE49-F238E27FC236}">
                <a16:creationId xmlns:a16="http://schemas.microsoft.com/office/drawing/2014/main" id="{E62A13B5-142C-E73F-9925-DE3F80BF19A0}"/>
              </a:ext>
            </a:extLst>
          </p:cNvPr>
          <p:cNvSpPr txBox="1"/>
          <p:nvPr/>
        </p:nvSpPr>
        <p:spPr>
          <a:xfrm>
            <a:off x="8864545" y="4932308"/>
            <a:ext cx="6091946" cy="762388"/>
          </a:xfrm>
          <a:prstGeom prst="rect">
            <a:avLst/>
          </a:prstGeom>
          <a:noFill/>
        </p:spPr>
        <p:txBody>
          <a:bodyPr>
            <a:spAutoFit/>
          </a:bodyPr>
          <a:lstStyle/>
          <a:p>
            <a:pPr>
              <a:defRPr/>
            </a:pPr>
            <a:r>
              <a:rPr lang="es-ES" altLang="es-ES" sz="2177" b="1" dirty="0">
                <a:solidFill>
                  <a:schemeClr val="tx2">
                    <a:lumMod val="50000"/>
                  </a:schemeClr>
                </a:solidFill>
              </a:rPr>
              <a:t>Population Reference </a:t>
            </a:r>
            <a:r>
              <a:rPr lang="es-ES" altLang="es-ES" sz="2177" b="1" dirty="0" err="1">
                <a:solidFill>
                  <a:schemeClr val="tx2">
                    <a:lumMod val="50000"/>
                  </a:schemeClr>
                </a:solidFill>
              </a:rPr>
              <a:t>intake</a:t>
            </a:r>
            <a:endParaRPr lang="es-ES" altLang="es-ES" sz="2177" b="1" dirty="0">
              <a:solidFill>
                <a:schemeClr val="tx2">
                  <a:lumMod val="50000"/>
                </a:schemeClr>
              </a:solidFill>
            </a:endParaRPr>
          </a:p>
          <a:p>
            <a:pPr>
              <a:defRPr/>
            </a:pPr>
            <a:r>
              <a:rPr lang="es-ES" sz="2177" b="1" dirty="0">
                <a:solidFill>
                  <a:schemeClr val="tx2">
                    <a:lumMod val="50000"/>
                  </a:schemeClr>
                </a:solidFill>
              </a:rPr>
              <a:t>                  97-98%</a:t>
            </a:r>
            <a:endParaRPr lang="es-ES" sz="2177" dirty="0">
              <a:solidFill>
                <a:schemeClr val="tx2">
                  <a:lumMod val="50000"/>
                </a:schemeClr>
              </a:solidFill>
            </a:endParaRPr>
          </a:p>
        </p:txBody>
      </p:sp>
      <p:sp>
        <p:nvSpPr>
          <p:cNvPr id="11" name="Flecha: hacia arriba 10">
            <a:extLst>
              <a:ext uri="{FF2B5EF4-FFF2-40B4-BE49-F238E27FC236}">
                <a16:creationId xmlns:a16="http://schemas.microsoft.com/office/drawing/2014/main" id="{DD93EC90-8A92-B476-C916-FEB0AA52B18D}"/>
              </a:ext>
            </a:extLst>
          </p:cNvPr>
          <p:cNvSpPr/>
          <p:nvPr/>
        </p:nvSpPr>
        <p:spPr>
          <a:xfrm>
            <a:off x="4949801" y="4321770"/>
            <a:ext cx="1286355" cy="610539"/>
          </a:xfrm>
          <a:prstGeom prst="up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2419" b="1" dirty="0">
                <a:solidFill>
                  <a:schemeClr val="tx2">
                    <a:lumMod val="50000"/>
                  </a:schemeClr>
                </a:solidFill>
                <a:latin typeface="Xunta Sans"/>
              </a:rPr>
              <a:t>AR</a:t>
            </a:r>
          </a:p>
        </p:txBody>
      </p:sp>
      <p:sp>
        <p:nvSpPr>
          <p:cNvPr id="13" name="CuadroTexto 12">
            <a:extLst>
              <a:ext uri="{FF2B5EF4-FFF2-40B4-BE49-F238E27FC236}">
                <a16:creationId xmlns:a16="http://schemas.microsoft.com/office/drawing/2014/main" id="{1EAB0416-B06B-52D0-AB71-AE08A31A53C6}"/>
              </a:ext>
            </a:extLst>
          </p:cNvPr>
          <p:cNvSpPr txBox="1"/>
          <p:nvPr/>
        </p:nvSpPr>
        <p:spPr>
          <a:xfrm>
            <a:off x="4028234" y="4807512"/>
            <a:ext cx="7478139" cy="1097416"/>
          </a:xfrm>
          <a:prstGeom prst="rect">
            <a:avLst/>
          </a:prstGeom>
          <a:noFill/>
        </p:spPr>
        <p:txBody>
          <a:bodyPr>
            <a:spAutoFit/>
          </a:bodyPr>
          <a:lstStyle/>
          <a:p>
            <a:pPr eaLnBrk="1" hangingPunct="1">
              <a:defRPr/>
            </a:pPr>
            <a:r>
              <a:rPr lang="es-ES" altLang="es-ES" sz="2177" b="1" dirty="0">
                <a:solidFill>
                  <a:schemeClr val="tx2">
                    <a:lumMod val="50000"/>
                  </a:schemeClr>
                </a:solidFill>
              </a:rPr>
              <a:t>Requerimiento promedio</a:t>
            </a:r>
          </a:p>
          <a:p>
            <a:pPr eaLnBrk="1" hangingPunct="1">
              <a:defRPr/>
            </a:pPr>
            <a:r>
              <a:rPr lang="es-ES" altLang="es-ES" sz="2177" b="1" dirty="0">
                <a:solidFill>
                  <a:schemeClr val="tx2">
                    <a:lumMod val="50000"/>
                  </a:schemeClr>
                </a:solidFill>
              </a:rPr>
              <a:t>                    50%</a:t>
            </a:r>
          </a:p>
          <a:p>
            <a:pPr eaLnBrk="1" hangingPunct="1">
              <a:defRPr/>
            </a:pPr>
            <a:endParaRPr lang="es-ES" altLang="es-ES" sz="2177" b="1" dirty="0">
              <a:solidFill>
                <a:srgbClr val="FF0000"/>
              </a:solidFill>
            </a:endParaRPr>
          </a:p>
        </p:txBody>
      </p:sp>
      <p:sp>
        <p:nvSpPr>
          <p:cNvPr id="2" name="Flecha: hacia abajo 1">
            <a:extLst>
              <a:ext uri="{FF2B5EF4-FFF2-40B4-BE49-F238E27FC236}">
                <a16:creationId xmlns:a16="http://schemas.microsoft.com/office/drawing/2014/main" id="{8056335A-8436-50A8-0550-D27968842E93}"/>
              </a:ext>
            </a:extLst>
          </p:cNvPr>
          <p:cNvSpPr/>
          <p:nvPr/>
        </p:nvSpPr>
        <p:spPr>
          <a:xfrm>
            <a:off x="4949801" y="1489868"/>
            <a:ext cx="1286355" cy="754534"/>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s-ES" sz="2419" b="1" dirty="0">
                <a:solidFill>
                  <a:schemeClr val="accent1">
                    <a:lumMod val="50000"/>
                  </a:schemeClr>
                </a:solidFill>
                <a:latin typeface="Xunta Sans"/>
              </a:rPr>
              <a:t>AI</a:t>
            </a:r>
          </a:p>
        </p:txBody>
      </p:sp>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Rectángulo">
            <a:extLst>
              <a:ext uri="{FF2B5EF4-FFF2-40B4-BE49-F238E27FC236}">
                <a16:creationId xmlns:a16="http://schemas.microsoft.com/office/drawing/2014/main" id="{F495059F-84AB-4AEC-CF06-E0129AD6D3DD}"/>
              </a:ext>
            </a:extLst>
          </p:cNvPr>
          <p:cNvSpPr>
            <a:spLocks noChangeArrowheads="1"/>
          </p:cNvSpPr>
          <p:nvPr/>
        </p:nvSpPr>
        <p:spPr bwMode="auto">
          <a:xfrm>
            <a:off x="378441" y="174715"/>
            <a:ext cx="11435120" cy="539058"/>
          </a:xfrm>
          <a:prstGeom prst="rect">
            <a:avLst/>
          </a:prstGeom>
          <a:noFill/>
          <a:ln>
            <a:noFill/>
          </a:ln>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defRPr/>
            </a:pPr>
            <a:r>
              <a:rPr lang="es-ES" altLang="es-ES" sz="2903" b="1" dirty="0">
                <a:solidFill>
                  <a:schemeClr val="accent1">
                    <a:lumMod val="50000"/>
                  </a:schemeClr>
                </a:solidFill>
                <a:latin typeface="Xunta Sans"/>
                <a:ea typeface="Verdana" panose="020B0604030504040204" pitchFamily="34" charset="0"/>
              </a:rPr>
              <a:t>Ingestas Nutricionales de Referencia (INR). Comité científico AESAN, 2019</a:t>
            </a:r>
            <a:endParaRPr lang="es-ES" altLang="es-ES" sz="2903" dirty="0">
              <a:solidFill>
                <a:schemeClr val="accent1">
                  <a:lumMod val="50000"/>
                </a:schemeClr>
              </a:solidFill>
              <a:latin typeface="Xunta Sans"/>
              <a:ea typeface="Verdana" panose="020B0604030504040204" pitchFamily="34" charset="0"/>
            </a:endParaRPr>
          </a:p>
        </p:txBody>
      </p:sp>
      <p:pic>
        <p:nvPicPr>
          <p:cNvPr id="50179" name="Picture 3">
            <a:extLst>
              <a:ext uri="{FF2B5EF4-FFF2-40B4-BE49-F238E27FC236}">
                <a16:creationId xmlns:a16="http://schemas.microsoft.com/office/drawing/2014/main" id="{6ADE32A3-1BBF-A51E-551E-471C78057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589" y="892769"/>
            <a:ext cx="5736759" cy="11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60003707-C73B-BC47-273F-D9B3696486B6}"/>
              </a:ext>
            </a:extLst>
          </p:cNvPr>
          <p:cNvSpPr txBox="1"/>
          <p:nvPr/>
        </p:nvSpPr>
        <p:spPr>
          <a:xfrm>
            <a:off x="652992" y="2029370"/>
            <a:ext cx="10886019" cy="3970318"/>
          </a:xfrm>
          <a:prstGeom prst="rect">
            <a:avLst/>
          </a:prstGeom>
          <a:solidFill>
            <a:srgbClr val="FFFF00">
              <a:alpha val="10000"/>
            </a:srgbClr>
          </a:solidFill>
        </p:spPr>
        <p:txBody>
          <a:bodyPr>
            <a:spAutoFit/>
          </a:bodyPr>
          <a:lstStyle/>
          <a:p>
            <a:pPr>
              <a:defRPr/>
            </a:pPr>
            <a:r>
              <a:rPr lang="es-ES" sz="2800" dirty="0"/>
              <a:t>Cubren al 97-98% de la población</a:t>
            </a:r>
          </a:p>
          <a:p>
            <a:pPr>
              <a:defRPr/>
            </a:pPr>
            <a:r>
              <a:rPr lang="es-ES" sz="2800" dirty="0"/>
              <a:t>Utilidades</a:t>
            </a:r>
          </a:p>
          <a:p>
            <a:pPr marL="342877" indent="-342877">
              <a:buFont typeface="Arial" panose="020B0604020202020204" pitchFamily="34" charset="0"/>
              <a:buChar char="•"/>
              <a:defRPr/>
            </a:pPr>
            <a:r>
              <a:rPr lang="es-ES" sz="2800" dirty="0"/>
              <a:t>Valorar el estado nutricional de una población</a:t>
            </a:r>
          </a:p>
          <a:p>
            <a:pPr marL="342877" indent="-342877">
              <a:buFont typeface="Arial" panose="020B0604020202020204" pitchFamily="34" charset="0"/>
              <a:buChar char="•"/>
              <a:defRPr/>
            </a:pPr>
            <a:r>
              <a:rPr lang="es-ES" sz="2800" dirty="0"/>
              <a:t>Desarrollar políticas alimentarias en función de las deficiencias detectadas</a:t>
            </a:r>
          </a:p>
          <a:p>
            <a:pPr marL="342877" indent="-342877">
              <a:buFont typeface="Arial" panose="020B0604020202020204" pitchFamily="34" charset="0"/>
              <a:buChar char="•"/>
              <a:defRPr/>
            </a:pPr>
            <a:r>
              <a:rPr lang="es-ES" sz="2800" dirty="0"/>
              <a:t>Desarrollar recomendaciones y guías alimentarias</a:t>
            </a:r>
          </a:p>
          <a:p>
            <a:pPr marL="342877" indent="-342877">
              <a:buFont typeface="Arial" panose="020B0604020202020204" pitchFamily="34" charset="0"/>
              <a:buChar char="•"/>
              <a:defRPr/>
            </a:pPr>
            <a:r>
              <a:rPr lang="es-ES" sz="2800" dirty="0"/>
              <a:t>Establecer valores y planificar dietas en restauración colectiva</a:t>
            </a:r>
          </a:p>
          <a:p>
            <a:pPr marL="342877" indent="-342877">
              <a:buFont typeface="Arial" panose="020B0604020202020204" pitchFamily="34" charset="0"/>
              <a:buChar char="•"/>
              <a:defRPr/>
            </a:pPr>
            <a:r>
              <a:rPr lang="es-ES" sz="2800" dirty="0"/>
              <a:t>Diseñar nuevos productos para grupos de población específicos</a:t>
            </a:r>
          </a:p>
          <a:p>
            <a:pPr marL="342877" indent="-342877">
              <a:buFont typeface="Arial" panose="020B0604020202020204" pitchFamily="34" charset="0"/>
              <a:buChar char="•"/>
              <a:defRPr/>
            </a:pPr>
            <a:r>
              <a:rPr lang="es-ES" sz="2800" dirty="0"/>
              <a:t>Establecer valores de referencia de nutrientes para el etiquetado.</a:t>
            </a:r>
          </a:p>
        </p:txBody>
      </p:sp>
      <p:sp>
        <p:nvSpPr>
          <p:cNvPr id="50181" name="CuadroTexto 1">
            <a:extLst>
              <a:ext uri="{FF2B5EF4-FFF2-40B4-BE49-F238E27FC236}">
                <a16:creationId xmlns:a16="http://schemas.microsoft.com/office/drawing/2014/main" id="{D7F1C1C7-0503-F9FF-EDEE-FE3E1302FFAD}"/>
              </a:ext>
            </a:extLst>
          </p:cNvPr>
          <p:cNvSpPr txBox="1">
            <a:spLocks noChangeArrowheads="1"/>
          </p:cNvSpPr>
          <p:nvPr/>
        </p:nvSpPr>
        <p:spPr bwMode="auto">
          <a:xfrm>
            <a:off x="384200" y="6316580"/>
            <a:ext cx="7357183" cy="42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spcBef>
                <a:spcPct val="0"/>
              </a:spcBef>
            </a:pPr>
            <a:r>
              <a:rPr lang="es-ES" altLang="es-ES" sz="2177">
                <a:latin typeface="Calibri" panose="020F0502020204030204" pitchFamily="34" charset="0"/>
              </a:rPr>
              <a:t>Fuente: Comité científico AESAN, 2019</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0242" name="1 CuadroTexto">
            <a:extLst>
              <a:ext uri="{FF2B5EF4-FFF2-40B4-BE49-F238E27FC236}">
                <a16:creationId xmlns:a16="http://schemas.microsoft.com/office/drawing/2014/main" id="{A49CEF64-B4A4-4EB7-A6F1-DBE4E49395AE}"/>
              </a:ext>
            </a:extLst>
          </p:cNvPr>
          <p:cNvSpPr txBox="1">
            <a:spLocks noChangeArrowheads="1"/>
          </p:cNvSpPr>
          <p:nvPr/>
        </p:nvSpPr>
        <p:spPr bwMode="auto">
          <a:xfrm>
            <a:off x="147710" y="528311"/>
            <a:ext cx="11896579" cy="689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2800" dirty="0"/>
              <a:t>¿Exceso de grasas y obesidad?</a:t>
            </a:r>
          </a:p>
          <a:p>
            <a:pPr eaLnBrk="1" hangingPunct="1">
              <a:lnSpc>
                <a:spcPct val="150000"/>
              </a:lnSpc>
              <a:spcBef>
                <a:spcPct val="0"/>
              </a:spcBef>
              <a:buFontTx/>
              <a:buNone/>
            </a:pPr>
            <a:r>
              <a:rPr lang="es-ES" altLang="es-ES" sz="2800" dirty="0"/>
              <a:t>¿Exceso de proteínas y obesidad?</a:t>
            </a:r>
          </a:p>
          <a:p>
            <a:pPr eaLnBrk="1" hangingPunct="1">
              <a:lnSpc>
                <a:spcPct val="150000"/>
              </a:lnSpc>
              <a:spcBef>
                <a:spcPct val="0"/>
              </a:spcBef>
              <a:buFontTx/>
              <a:buNone/>
            </a:pPr>
            <a:r>
              <a:rPr lang="es-ES" altLang="es-ES" sz="2800" dirty="0"/>
              <a:t>¿Qué es un factor de riesgo?</a:t>
            </a:r>
          </a:p>
          <a:p>
            <a:pPr eaLnBrk="1" hangingPunct="1">
              <a:lnSpc>
                <a:spcPct val="150000"/>
              </a:lnSpc>
              <a:spcBef>
                <a:spcPct val="0"/>
              </a:spcBef>
              <a:buFontTx/>
              <a:buNone/>
            </a:pPr>
            <a:r>
              <a:rPr lang="es-ES" altLang="es-ES" sz="2800" dirty="0"/>
              <a:t>¿Cuál padece obesidad?</a:t>
            </a:r>
          </a:p>
          <a:p>
            <a:pPr eaLnBrk="1" hangingPunct="1">
              <a:lnSpc>
                <a:spcPct val="150000"/>
              </a:lnSpc>
              <a:spcBef>
                <a:spcPct val="0"/>
              </a:spcBef>
              <a:buFontTx/>
              <a:buNone/>
            </a:pPr>
            <a:r>
              <a:rPr lang="es-ES" altLang="es-ES" sz="2800" dirty="0"/>
              <a:t>¿Obesidad como patología o como factor de riesgo?</a:t>
            </a:r>
          </a:p>
          <a:p>
            <a:pPr eaLnBrk="1" hangingPunct="1">
              <a:lnSpc>
                <a:spcPct val="150000"/>
              </a:lnSpc>
              <a:spcBef>
                <a:spcPct val="0"/>
              </a:spcBef>
              <a:buFontTx/>
              <a:buNone/>
            </a:pPr>
            <a:r>
              <a:rPr lang="es-ES" altLang="es-ES" sz="2800" dirty="0"/>
              <a:t>¿Tipos de cáncer y factores dietéticos?</a:t>
            </a:r>
          </a:p>
          <a:p>
            <a:pPr eaLnBrk="1" hangingPunct="1">
              <a:lnSpc>
                <a:spcPct val="150000"/>
              </a:lnSpc>
              <a:spcBef>
                <a:spcPct val="0"/>
              </a:spcBef>
              <a:buFontTx/>
              <a:buNone/>
            </a:pPr>
            <a:r>
              <a:rPr lang="es-ES" altLang="es-ES" sz="2800" dirty="0"/>
              <a:t>¿Ingesta recomendada igual a requerimiento?</a:t>
            </a:r>
          </a:p>
          <a:p>
            <a:pPr eaLnBrk="1" hangingPunct="1">
              <a:lnSpc>
                <a:spcPct val="150000"/>
              </a:lnSpc>
              <a:spcBef>
                <a:spcPct val="0"/>
              </a:spcBef>
              <a:buFontTx/>
              <a:buNone/>
            </a:pPr>
            <a:endParaRPr lang="es-ES" altLang="es-ES" sz="3600" dirty="0"/>
          </a:p>
          <a:p>
            <a:pPr algn="ctr" eaLnBrk="1" hangingPunct="1">
              <a:spcBef>
                <a:spcPct val="0"/>
              </a:spcBef>
              <a:buFontTx/>
              <a:buNone/>
            </a:pPr>
            <a:r>
              <a:rPr lang="es-ES" altLang="es-ES" sz="3600" dirty="0">
                <a:solidFill>
                  <a:srgbClr val="0033CC"/>
                </a:solidFill>
              </a:rPr>
              <a:t>¿Qué hay de nuevo?</a:t>
            </a:r>
          </a:p>
          <a:p>
            <a:pPr eaLnBrk="1" hangingPunct="1">
              <a:spcBef>
                <a:spcPct val="0"/>
              </a:spcBef>
              <a:buFontTx/>
              <a:buNone/>
            </a:pPr>
            <a:endParaRPr lang="es-ES" altLang="es-ES" sz="2000" dirty="0"/>
          </a:p>
          <a:p>
            <a:pPr eaLnBrk="1" hangingPunct="1">
              <a:spcBef>
                <a:spcPct val="0"/>
              </a:spcBef>
              <a:buFontTx/>
              <a:buNone/>
            </a:pPr>
            <a:endParaRPr lang="es-ES" altLang="es-ES" sz="2000" dirty="0"/>
          </a:p>
          <a:p>
            <a:pPr eaLnBrk="1" hangingPunct="1">
              <a:spcBef>
                <a:spcPct val="0"/>
              </a:spcBef>
              <a:buFontTx/>
              <a:buNone/>
            </a:pPr>
            <a:endParaRPr lang="es-ES" altLang="es-ES" sz="1800" dirty="0"/>
          </a:p>
        </p:txBody>
      </p:sp>
      <p:sp>
        <p:nvSpPr>
          <p:cNvPr id="3" name="2 Llamada rectangular redondeada">
            <a:extLst>
              <a:ext uri="{FF2B5EF4-FFF2-40B4-BE49-F238E27FC236}">
                <a16:creationId xmlns:a16="http://schemas.microsoft.com/office/drawing/2014/main" id="{B2E172CE-0B79-48D0-8B39-160CAB92A77F}"/>
              </a:ext>
            </a:extLst>
          </p:cNvPr>
          <p:cNvSpPr/>
          <p:nvPr/>
        </p:nvSpPr>
        <p:spPr>
          <a:xfrm>
            <a:off x="8872392" y="219374"/>
            <a:ext cx="3024188" cy="1635125"/>
          </a:xfrm>
          <a:prstGeom prst="wedgeRoundRectCallout">
            <a:avLst>
              <a:gd name="adj1" fmla="val -81185"/>
              <a:gd name="adj2" fmla="val 2855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t>Os </a:t>
            </a:r>
            <a:r>
              <a:rPr lang="es-ES" sz="3600" b="1" dirty="0" err="1"/>
              <a:t>animais</a:t>
            </a:r>
            <a:r>
              <a:rPr lang="es-ES" sz="3600" b="1" dirty="0"/>
              <a:t> a contestar?</a:t>
            </a:r>
            <a:endParaRPr lang="it-IT" sz="3600" b="1" dirty="0"/>
          </a:p>
        </p:txBody>
      </p:sp>
      <p:pic>
        <p:nvPicPr>
          <p:cNvPr id="6" name="Imagen 5">
            <a:extLst>
              <a:ext uri="{FF2B5EF4-FFF2-40B4-BE49-F238E27FC236}">
                <a16:creationId xmlns:a16="http://schemas.microsoft.com/office/drawing/2014/main" id="{C3D9D135-496B-409B-A662-F96729A05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344" y="1854499"/>
            <a:ext cx="2245339" cy="2245339"/>
          </a:xfrm>
          <a:prstGeom prst="rect">
            <a:avLst/>
          </a:prstGeom>
        </p:spPr>
      </p:pic>
    </p:spTree>
    <p:extLst>
      <p:ext uri="{BB962C8B-B14F-4D97-AF65-F5344CB8AC3E}">
        <p14:creationId xmlns:p14="http://schemas.microsoft.com/office/powerpoint/2010/main" val="113533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a:extLst>
              <a:ext uri="{FF2B5EF4-FFF2-40B4-BE49-F238E27FC236}">
                <a16:creationId xmlns:a16="http://schemas.microsoft.com/office/drawing/2014/main" id="{E70227E3-D5F8-C6E8-9D6C-14A828C61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9" t="30470" r="40465" b="18686"/>
          <a:stretch>
            <a:fillRect/>
          </a:stretch>
        </p:blipFill>
        <p:spPr bwMode="auto">
          <a:xfrm>
            <a:off x="2027239" y="1266825"/>
            <a:ext cx="7786687" cy="473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0659" name="3 Rectángulo">
            <a:extLst>
              <a:ext uri="{FF2B5EF4-FFF2-40B4-BE49-F238E27FC236}">
                <a16:creationId xmlns:a16="http://schemas.microsoft.com/office/drawing/2014/main" id="{699713F3-754F-F526-E2A1-8350CD926DD5}"/>
              </a:ext>
            </a:extLst>
          </p:cNvPr>
          <p:cNvSpPr>
            <a:spLocks noChangeArrowheads="1"/>
          </p:cNvSpPr>
          <p:nvPr/>
        </p:nvSpPr>
        <p:spPr bwMode="auto">
          <a:xfrm>
            <a:off x="2027238" y="6003926"/>
            <a:ext cx="8640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s-ES" sz="1800"/>
              <a:t>Fuente. Modificado deDAHLGREN G, WHITEHEAD M. Policies and strategies to promote social equity in health. Stockholm: Institute of Futures Studies, 1991.</a:t>
            </a:r>
            <a:endParaRPr lang="es-ES" altLang="es-ES" sz="1800"/>
          </a:p>
        </p:txBody>
      </p:sp>
      <p:sp>
        <p:nvSpPr>
          <p:cNvPr id="70660" name="AutoShape 2" descr="Resultado de imagen de enfoque">
            <a:extLst>
              <a:ext uri="{FF2B5EF4-FFF2-40B4-BE49-F238E27FC236}">
                <a16:creationId xmlns:a16="http://schemas.microsoft.com/office/drawing/2014/main" id="{396ECE2B-FDAD-66B8-8162-0BF2BD90A985}"/>
              </a:ext>
            </a:extLst>
          </p:cNvPr>
          <p:cNvSpPr>
            <a:spLocks noChangeAspect="1" noChangeArrowheads="1"/>
          </p:cNvSpPr>
          <p:nvPr/>
        </p:nvSpPr>
        <p:spPr bwMode="auto">
          <a:xfrm>
            <a:off x="149225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s-ES" altLang="es-ES" sz="1800"/>
          </a:p>
        </p:txBody>
      </p:sp>
      <p:sp>
        <p:nvSpPr>
          <p:cNvPr id="6" name="Diagrama de flujo: disco magnético 5">
            <a:extLst>
              <a:ext uri="{FF2B5EF4-FFF2-40B4-BE49-F238E27FC236}">
                <a16:creationId xmlns:a16="http://schemas.microsoft.com/office/drawing/2014/main" id="{DB2D03DE-A2B7-0A7C-1CB3-F32BB0AC1F82}"/>
              </a:ext>
            </a:extLst>
          </p:cNvPr>
          <p:cNvSpPr/>
          <p:nvPr/>
        </p:nvSpPr>
        <p:spPr>
          <a:xfrm>
            <a:off x="5124450" y="4652963"/>
            <a:ext cx="1943100" cy="754062"/>
          </a:xfrm>
          <a:prstGeom prst="flowChartMagneticDisk">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bg1"/>
                </a:solidFill>
              </a:rPr>
              <a:t>Individuo</a:t>
            </a:r>
          </a:p>
        </p:txBody>
      </p:sp>
      <p:sp>
        <p:nvSpPr>
          <p:cNvPr id="12" name="Diagrama de flujo: disco magnético 11">
            <a:extLst>
              <a:ext uri="{FF2B5EF4-FFF2-40B4-BE49-F238E27FC236}">
                <a16:creationId xmlns:a16="http://schemas.microsoft.com/office/drawing/2014/main" id="{97786280-30A5-7637-0E86-1D96F8C7B2B8}"/>
              </a:ext>
            </a:extLst>
          </p:cNvPr>
          <p:cNvSpPr/>
          <p:nvPr/>
        </p:nvSpPr>
        <p:spPr>
          <a:xfrm>
            <a:off x="4908550" y="3408363"/>
            <a:ext cx="2374900" cy="754062"/>
          </a:xfrm>
          <a:prstGeom prst="flowChartMagneticDisk">
            <a:avLst/>
          </a:prstGeom>
          <a:solidFill>
            <a:schemeClr val="accent4">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bg1"/>
                </a:solidFill>
              </a:rPr>
              <a:t>Familia</a:t>
            </a:r>
          </a:p>
        </p:txBody>
      </p:sp>
      <p:sp>
        <p:nvSpPr>
          <p:cNvPr id="13" name="Diagrama de flujo: disco magnético 12">
            <a:extLst>
              <a:ext uri="{FF2B5EF4-FFF2-40B4-BE49-F238E27FC236}">
                <a16:creationId xmlns:a16="http://schemas.microsoft.com/office/drawing/2014/main" id="{3713627F-10DE-43C9-DE33-96FA8AB43C5C}"/>
              </a:ext>
            </a:extLst>
          </p:cNvPr>
          <p:cNvSpPr/>
          <p:nvPr/>
        </p:nvSpPr>
        <p:spPr>
          <a:xfrm>
            <a:off x="4656139" y="2319339"/>
            <a:ext cx="2808287" cy="752475"/>
          </a:xfrm>
          <a:prstGeom prst="flowChartMagneticDisk">
            <a:avLst/>
          </a:prstGeom>
          <a:solidFill>
            <a:schemeClr val="accent6">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bg1"/>
                </a:solidFill>
              </a:rPr>
              <a:t>Escuela</a:t>
            </a:r>
          </a:p>
        </p:txBody>
      </p:sp>
      <p:sp>
        <p:nvSpPr>
          <p:cNvPr id="14" name="Diagrama de flujo: disco magnético 13">
            <a:extLst>
              <a:ext uri="{FF2B5EF4-FFF2-40B4-BE49-F238E27FC236}">
                <a16:creationId xmlns:a16="http://schemas.microsoft.com/office/drawing/2014/main" id="{6E00A408-4B7F-C25D-8D89-6EBD780488AC}"/>
              </a:ext>
            </a:extLst>
          </p:cNvPr>
          <p:cNvSpPr/>
          <p:nvPr/>
        </p:nvSpPr>
        <p:spPr>
          <a:xfrm>
            <a:off x="4295775" y="993775"/>
            <a:ext cx="3455988" cy="750888"/>
          </a:xfrm>
          <a:prstGeom prst="flowChartMagneticDisk">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dirty="0">
                <a:solidFill>
                  <a:schemeClr val="bg1"/>
                </a:solidFill>
              </a:rPr>
              <a:t>Comunidad</a:t>
            </a:r>
          </a:p>
        </p:txBody>
      </p:sp>
      <p:sp>
        <p:nvSpPr>
          <p:cNvPr id="2" name="CuadroTexto 1">
            <a:extLst>
              <a:ext uri="{FF2B5EF4-FFF2-40B4-BE49-F238E27FC236}">
                <a16:creationId xmlns:a16="http://schemas.microsoft.com/office/drawing/2014/main" id="{5D268A46-A2E7-B742-F706-D3E5B2A7C057}"/>
              </a:ext>
            </a:extLst>
          </p:cNvPr>
          <p:cNvSpPr txBox="1"/>
          <p:nvPr/>
        </p:nvSpPr>
        <p:spPr>
          <a:xfrm>
            <a:off x="1600823" y="302281"/>
            <a:ext cx="8918917" cy="523220"/>
          </a:xfrm>
          <a:prstGeom prst="rect">
            <a:avLst/>
          </a:prstGeom>
          <a:noFill/>
        </p:spPr>
        <p:txBody>
          <a:bodyPr wrap="square" rtlCol="0">
            <a:spAutoFit/>
          </a:bodyPr>
          <a:lstStyle/>
          <a:p>
            <a:pPr algn="ctr"/>
            <a:r>
              <a:rPr lang="es-ES" sz="2800" dirty="0">
                <a:solidFill>
                  <a:srgbClr val="FF0000"/>
                </a:solidFill>
              </a:rPr>
              <a:t>Modelo socioeconómico de salud</a:t>
            </a:r>
          </a:p>
        </p:txBody>
      </p:sp>
    </p:spTree>
    <p:extLst>
      <p:ext uri="{BB962C8B-B14F-4D97-AF65-F5344CB8AC3E}">
        <p14:creationId xmlns:p14="http://schemas.microsoft.com/office/powerpoint/2010/main" val="274462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en 4">
            <a:extLst>
              <a:ext uri="{FF2B5EF4-FFF2-40B4-BE49-F238E27FC236}">
                <a16:creationId xmlns:a16="http://schemas.microsoft.com/office/drawing/2014/main" id="{4793007E-88ED-00ED-A021-853D65146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11" t="16931" r="38188" b="9381"/>
          <a:stretch>
            <a:fillRect/>
          </a:stretch>
        </p:blipFill>
        <p:spPr bwMode="auto">
          <a:xfrm>
            <a:off x="575042" y="100013"/>
            <a:ext cx="82296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416592F5-63A7-11AE-0BDB-ABAF1F9AA611}"/>
              </a:ext>
            </a:extLst>
          </p:cNvPr>
          <p:cNvSpPr txBox="1"/>
          <p:nvPr/>
        </p:nvSpPr>
        <p:spPr>
          <a:xfrm>
            <a:off x="3046605" y="2745336"/>
            <a:ext cx="8838502" cy="4112664"/>
          </a:xfrm>
          <a:prstGeom prst="rect">
            <a:avLst/>
          </a:prstGeom>
          <a:solidFill>
            <a:schemeClr val="bg1"/>
          </a:solidFill>
          <a:ln w="22225">
            <a:solidFill>
              <a:srgbClr val="FF0066"/>
            </a:solidFill>
          </a:ln>
        </p:spPr>
        <p:txBody>
          <a:bodyPr wrap="square">
            <a:spAutoFit/>
          </a:bodyPr>
          <a:lstStyle/>
          <a:p>
            <a:pPr>
              <a:defRPr/>
            </a:pPr>
            <a:r>
              <a:rPr lang="es-ES" sz="2177" b="1" dirty="0">
                <a:solidFill>
                  <a:schemeClr val="tx2">
                    <a:lumMod val="75000"/>
                  </a:schemeClr>
                </a:solidFill>
              </a:rPr>
              <a:t>Promover productos alimenticios que contribuyan a un dieta sostenible y saludable</a:t>
            </a:r>
          </a:p>
          <a:p>
            <a:pPr>
              <a:defRPr/>
            </a:pPr>
            <a:r>
              <a:rPr lang="es-ES" sz="2177" dirty="0">
                <a:solidFill>
                  <a:schemeClr val="tx2">
                    <a:lumMod val="75000"/>
                  </a:schemeClr>
                </a:solidFill>
              </a:rPr>
              <a:t>• Adoptar una diversa y sostenible mezcla de proteínas, aumentando las diversas fuentes de </a:t>
            </a:r>
            <a:r>
              <a:rPr lang="es-ES" sz="2177" b="1" dirty="0">
                <a:solidFill>
                  <a:srgbClr val="FF0000"/>
                </a:solidFill>
              </a:rPr>
              <a:t>proteínas de origen vegetal</a:t>
            </a:r>
            <a:r>
              <a:rPr lang="es-ES" sz="2177" dirty="0">
                <a:solidFill>
                  <a:schemeClr val="tx2">
                    <a:lumMod val="75000"/>
                  </a:schemeClr>
                </a:solidFill>
              </a:rPr>
              <a:t>.</a:t>
            </a:r>
          </a:p>
          <a:p>
            <a:pPr>
              <a:defRPr/>
            </a:pPr>
            <a:r>
              <a:rPr lang="es-ES" sz="2177" dirty="0">
                <a:solidFill>
                  <a:schemeClr val="tx2">
                    <a:lumMod val="75000"/>
                  </a:schemeClr>
                </a:solidFill>
              </a:rPr>
              <a:t>• Expandir y estandarizar </a:t>
            </a:r>
            <a:r>
              <a:rPr lang="es-ES" sz="2177" b="1" dirty="0">
                <a:solidFill>
                  <a:srgbClr val="FF0000"/>
                </a:solidFill>
              </a:rPr>
              <a:t>el etiquetado de alimentos </a:t>
            </a:r>
            <a:r>
              <a:rPr lang="es-ES" sz="2177" dirty="0">
                <a:solidFill>
                  <a:schemeClr val="tx2">
                    <a:lumMod val="75000"/>
                  </a:schemeClr>
                </a:solidFill>
              </a:rPr>
              <a:t>para incluir información sobre </a:t>
            </a:r>
            <a:r>
              <a:rPr lang="es-ES" sz="2177" b="1" dirty="0">
                <a:solidFill>
                  <a:srgbClr val="FF0000"/>
                </a:solidFill>
              </a:rPr>
              <a:t>las implicaciones en la salud y la sostenibilidad </a:t>
            </a:r>
            <a:r>
              <a:rPr lang="es-ES" sz="2177" dirty="0">
                <a:solidFill>
                  <a:schemeClr val="tx2">
                    <a:lumMod val="75000"/>
                  </a:schemeClr>
                </a:solidFill>
              </a:rPr>
              <a:t>de los productos, incluidas el tamaño de las porciones y las implicaciones ambientales.</a:t>
            </a:r>
          </a:p>
          <a:p>
            <a:pPr>
              <a:defRPr/>
            </a:pPr>
            <a:r>
              <a:rPr lang="es-ES" sz="2177" dirty="0">
                <a:solidFill>
                  <a:schemeClr val="tx2">
                    <a:lumMod val="75000"/>
                  </a:schemeClr>
                </a:solidFill>
              </a:rPr>
              <a:t>• Impulsar </a:t>
            </a:r>
            <a:r>
              <a:rPr lang="es-ES" sz="2177" dirty="0">
                <a:solidFill>
                  <a:srgbClr val="FF0000"/>
                </a:solidFill>
              </a:rPr>
              <a:t>prácticas de marketing </a:t>
            </a:r>
            <a:r>
              <a:rPr lang="es-ES" sz="2177" dirty="0">
                <a:solidFill>
                  <a:schemeClr val="tx2">
                    <a:lumMod val="75000"/>
                  </a:schemeClr>
                </a:solidFill>
              </a:rPr>
              <a:t>transparentes que promuevan el consumo de alimentos saludables y sostenibles.</a:t>
            </a:r>
          </a:p>
          <a:p>
            <a:pPr>
              <a:defRPr/>
            </a:pPr>
            <a:r>
              <a:rPr lang="es-ES" sz="2177" dirty="0">
                <a:solidFill>
                  <a:schemeClr val="tx2">
                    <a:lumMod val="75000"/>
                  </a:schemeClr>
                </a:solidFill>
              </a:rPr>
              <a:t>• Desarrollar estrategias para hacer ingredientes</a:t>
            </a:r>
            <a:r>
              <a:rPr lang="es-ES" sz="2177" b="1" dirty="0">
                <a:solidFill>
                  <a:schemeClr val="tx2">
                    <a:lumMod val="75000"/>
                  </a:schemeClr>
                </a:solidFill>
              </a:rPr>
              <a:t> saludables </a:t>
            </a:r>
            <a:r>
              <a:rPr lang="es-ES" sz="2177" dirty="0">
                <a:solidFill>
                  <a:schemeClr val="tx2">
                    <a:lumMod val="75000"/>
                  </a:schemeClr>
                </a:solidFill>
              </a:rPr>
              <a:t>y </a:t>
            </a:r>
            <a:r>
              <a:rPr lang="es-ES" sz="2177" b="1" dirty="0">
                <a:solidFill>
                  <a:srgbClr val="FF0000"/>
                </a:solidFill>
              </a:rPr>
              <a:t>alimentos más accesibles y asequibles</a:t>
            </a:r>
            <a:r>
              <a:rPr lang="es-ES" sz="2177" dirty="0">
                <a:solidFill>
                  <a:schemeClr val="tx2">
                    <a:lumMod val="75000"/>
                  </a:schemeClr>
                </a:solidFill>
              </a:rPr>
              <a:t>, especialmente en mercados</a:t>
            </a:r>
          </a:p>
        </p:txBody>
      </p:sp>
    </p:spTree>
    <p:extLst>
      <p:ext uri="{BB962C8B-B14F-4D97-AF65-F5344CB8AC3E}">
        <p14:creationId xmlns:p14="http://schemas.microsoft.com/office/powerpoint/2010/main" val="1632355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uadroTexto 3">
            <a:extLst>
              <a:ext uri="{FF2B5EF4-FFF2-40B4-BE49-F238E27FC236}">
                <a16:creationId xmlns:a16="http://schemas.microsoft.com/office/drawing/2014/main" id="{3C15BB02-CAB4-84B7-7975-8B85043A8FEE}"/>
              </a:ext>
            </a:extLst>
          </p:cNvPr>
          <p:cNvSpPr txBox="1">
            <a:spLocks noChangeArrowheads="1"/>
          </p:cNvSpPr>
          <p:nvPr/>
        </p:nvSpPr>
        <p:spPr bwMode="auto">
          <a:xfrm>
            <a:off x="450758" y="2426094"/>
            <a:ext cx="11318216" cy="2698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419" dirty="0">
                <a:latin typeface="Xunta Sans"/>
              </a:rPr>
              <a:t>El </a:t>
            </a:r>
            <a:r>
              <a:rPr lang="es-ES" altLang="es-ES" sz="2419" b="1" dirty="0">
                <a:latin typeface="Xunta Sans"/>
              </a:rPr>
              <a:t>Parlamento Europeo, en su Resolución de 16 de febrero de 2022 </a:t>
            </a:r>
            <a:r>
              <a:rPr lang="es-ES" altLang="es-ES" sz="2419" dirty="0">
                <a:latin typeface="Xunta Sans"/>
              </a:rPr>
              <a:t>sobre el refuerzo de Europa en la lucha contra el cáncer “Hacia una Estrategia Global y Coordinada”, hace hincapié en la necesidad de una dieta sana para limitar y prevenir la incidencia y recurrencia del cáncer. En este sentido, “apoya a los Estados miembros en la revisión de las disposiciones pertinentes para </a:t>
            </a:r>
            <a:r>
              <a:rPr lang="es-ES" altLang="es-ES" sz="2419" b="1" dirty="0">
                <a:solidFill>
                  <a:srgbClr val="FF0000"/>
                </a:solidFill>
                <a:latin typeface="Xunta Sans"/>
              </a:rPr>
              <a:t>restringir la publicidad de las bebidas edulcoradas y los productos alimenticios transformados con alto contenido en grasas, sal y azúcar, incluida la publicidad en las redes sociales”</a:t>
            </a:r>
            <a:endParaRPr lang="es-ES" altLang="es-ES" sz="2419" dirty="0">
              <a:latin typeface="Xunta Sans"/>
            </a:endParaRPr>
          </a:p>
        </p:txBody>
      </p:sp>
      <p:sp>
        <p:nvSpPr>
          <p:cNvPr id="3" name="CuadroTexto 2">
            <a:extLst>
              <a:ext uri="{FF2B5EF4-FFF2-40B4-BE49-F238E27FC236}">
                <a16:creationId xmlns:a16="http://schemas.microsoft.com/office/drawing/2014/main" id="{A27C3676-DE9C-E3B1-1AD3-976324F5D651}"/>
              </a:ext>
            </a:extLst>
          </p:cNvPr>
          <p:cNvSpPr txBox="1"/>
          <p:nvPr/>
        </p:nvSpPr>
        <p:spPr>
          <a:xfrm>
            <a:off x="450758" y="356906"/>
            <a:ext cx="11454746" cy="1953740"/>
          </a:xfrm>
          <a:prstGeom prst="rect">
            <a:avLst/>
          </a:prstGeom>
          <a:noFill/>
        </p:spPr>
        <p:txBody>
          <a:bodyPr wrap="square">
            <a:spAutoFit/>
          </a:bodyPr>
          <a:lstStyle/>
          <a:p>
            <a:r>
              <a:rPr lang="es-ES" sz="2419" dirty="0">
                <a:latin typeface="Xunta Sans"/>
              </a:rPr>
              <a:t>En el </a:t>
            </a:r>
            <a:r>
              <a:rPr lang="es-ES" sz="2419" b="1" dirty="0">
                <a:latin typeface="Xunta Sans"/>
              </a:rPr>
              <a:t>Pacto Verde Europeo</a:t>
            </a:r>
            <a:r>
              <a:rPr lang="es-ES" sz="2419" dirty="0">
                <a:latin typeface="Xunta Sans"/>
              </a:rPr>
              <a:t>, adoptado por la Comisión el 11 de diciembre de 2019, se anuncia que en el marco de la </a:t>
            </a:r>
            <a:r>
              <a:rPr lang="es-ES" sz="2419" b="1" dirty="0">
                <a:solidFill>
                  <a:srgbClr val="FF0000"/>
                </a:solidFill>
                <a:latin typeface="Xunta Sans"/>
              </a:rPr>
              <a:t>Estrategia de la Granja a la Mesa </a:t>
            </a:r>
            <a:r>
              <a:rPr lang="es-ES" sz="2419" dirty="0">
                <a:latin typeface="Xunta Sans"/>
              </a:rPr>
              <a:t>se propondrán acciones para ayudar a los consumidores a elegir </a:t>
            </a:r>
            <a:r>
              <a:rPr lang="es-ES" sz="2419" b="1" dirty="0">
                <a:solidFill>
                  <a:srgbClr val="FF0000"/>
                </a:solidFill>
                <a:latin typeface="Xunta Sans"/>
              </a:rPr>
              <a:t>dietas saludables y sostenibles</a:t>
            </a:r>
            <a:r>
              <a:rPr lang="es-ES" sz="2419" dirty="0">
                <a:latin typeface="Xunta Sans"/>
              </a:rPr>
              <a:t>. En concreto, la Comisión estudiará </a:t>
            </a:r>
            <a:r>
              <a:rPr lang="es-ES" sz="2419" b="1" dirty="0">
                <a:solidFill>
                  <a:srgbClr val="FF0000"/>
                </a:solidFill>
                <a:latin typeface="Xunta Sans"/>
              </a:rPr>
              <a:t>nuevas maneras de informar mejor a los consumidores </a:t>
            </a:r>
            <a:r>
              <a:rPr lang="es-ES" sz="2419" dirty="0">
                <a:latin typeface="Xunta Sans"/>
              </a:rPr>
              <a:t>sobre el valor nutritivo de los alimentos. </a:t>
            </a:r>
          </a:p>
        </p:txBody>
      </p:sp>
      <p:sp>
        <p:nvSpPr>
          <p:cNvPr id="2" name="CuadroTexto 1">
            <a:extLst>
              <a:ext uri="{FF2B5EF4-FFF2-40B4-BE49-F238E27FC236}">
                <a16:creationId xmlns:a16="http://schemas.microsoft.com/office/drawing/2014/main" id="{2FDE64BD-F04E-CC7A-02C5-5BEDD64656D9}"/>
              </a:ext>
            </a:extLst>
          </p:cNvPr>
          <p:cNvSpPr txBox="1"/>
          <p:nvPr/>
        </p:nvSpPr>
        <p:spPr>
          <a:xfrm>
            <a:off x="2064774" y="5362510"/>
            <a:ext cx="9542206" cy="584775"/>
          </a:xfrm>
          <a:prstGeom prst="rect">
            <a:avLst/>
          </a:prstGeom>
          <a:noFill/>
        </p:spPr>
        <p:txBody>
          <a:bodyPr wrap="square" rtlCol="0">
            <a:spAutoFit/>
          </a:bodyPr>
          <a:lstStyle/>
          <a:p>
            <a:r>
              <a:rPr lang="es-ES" sz="3200" b="1" dirty="0">
                <a:solidFill>
                  <a:srgbClr val="FF0000"/>
                </a:solidFill>
                <a:latin typeface="Verdana" panose="020B0604030504040204" pitchFamily="34" charset="0"/>
                <a:ea typeface="Verdana" panose="020B0604030504040204" pitchFamily="34" charset="0"/>
              </a:rPr>
              <a:t>ONE HEALTH.-. DIETA DEL PLANETA</a:t>
            </a:r>
          </a:p>
        </p:txBody>
      </p:sp>
    </p:spTree>
    <p:extLst>
      <p:ext uri="{BB962C8B-B14F-4D97-AF65-F5344CB8AC3E}">
        <p14:creationId xmlns:p14="http://schemas.microsoft.com/office/powerpoint/2010/main" val="2766822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t1.gstatic.com/images?q=tbn:ANd9GcRKUjmvKvWabW3i3dxCFRYSwaODy2kPFVm1T_4FmwL0_eL-xUg">
            <a:extLst>
              <a:ext uri="{FF2B5EF4-FFF2-40B4-BE49-F238E27FC236}">
                <a16:creationId xmlns:a16="http://schemas.microsoft.com/office/drawing/2014/main" id="{CE7F8EB0-A78B-55C5-2C89-65888DCF6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987426"/>
            <a:ext cx="357505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Proceso alternativo">
            <a:extLst>
              <a:ext uri="{FF2B5EF4-FFF2-40B4-BE49-F238E27FC236}">
                <a16:creationId xmlns:a16="http://schemas.microsoft.com/office/drawing/2014/main" id="{5BE0F316-AFF2-EC3D-ACF8-670D59B98190}"/>
              </a:ext>
            </a:extLst>
          </p:cNvPr>
          <p:cNvSpPr/>
          <p:nvPr/>
        </p:nvSpPr>
        <p:spPr>
          <a:xfrm>
            <a:off x="2908301" y="1457325"/>
            <a:ext cx="6265863" cy="1028700"/>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prstClr val="white"/>
                </a:solidFill>
                <a:latin typeface="Trebuchet MS" pitchFamily="34" charset="0"/>
              </a:rPr>
              <a:t>38 millones de &lt; 5 años con sobrecarga ponderal</a:t>
            </a:r>
          </a:p>
          <a:p>
            <a:pPr algn="ctr">
              <a:defRPr/>
            </a:pPr>
            <a:r>
              <a:rPr lang="es-ES" sz="2000" b="1" dirty="0">
                <a:solidFill>
                  <a:prstClr val="white"/>
                </a:solidFill>
                <a:latin typeface="Trebuchet MS" pitchFamily="34" charset="0"/>
              </a:rPr>
              <a:t>en 2019.</a:t>
            </a:r>
          </a:p>
          <a:p>
            <a:pPr algn="ctr">
              <a:defRPr/>
            </a:pPr>
            <a:r>
              <a:rPr lang="es-ES" sz="2000" b="1" dirty="0"/>
              <a:t>340 millones de 5-19 años</a:t>
            </a:r>
            <a:endParaRPr lang="es-ES" sz="2000" b="1" dirty="0">
              <a:solidFill>
                <a:prstClr val="white"/>
              </a:solidFill>
              <a:latin typeface="Trebuchet MS" pitchFamily="34" charset="0"/>
            </a:endParaRPr>
          </a:p>
        </p:txBody>
      </p:sp>
      <p:sp>
        <p:nvSpPr>
          <p:cNvPr id="24587" name="12 CuadroTexto">
            <a:extLst>
              <a:ext uri="{FF2B5EF4-FFF2-40B4-BE49-F238E27FC236}">
                <a16:creationId xmlns:a16="http://schemas.microsoft.com/office/drawing/2014/main" id="{947AB5F7-4554-B05F-9869-C0690A9766D3}"/>
              </a:ext>
            </a:extLst>
          </p:cNvPr>
          <p:cNvSpPr txBox="1">
            <a:spLocks noChangeArrowheads="1"/>
          </p:cNvSpPr>
          <p:nvPr/>
        </p:nvSpPr>
        <p:spPr bwMode="auto">
          <a:xfrm>
            <a:off x="2116139" y="306389"/>
            <a:ext cx="7850187" cy="523875"/>
          </a:xfrm>
          <a:prstGeom prst="rect">
            <a:avLst/>
          </a:prstGeom>
          <a:solidFill>
            <a:schemeClr val="tx2">
              <a:lumMod val="75000"/>
            </a:schemeClr>
          </a:solidFill>
          <a:ln w="9525">
            <a:noFill/>
            <a:miter lim="800000"/>
            <a:headEnd/>
            <a:tailEnd/>
          </a:ln>
        </p:spPr>
        <p:txBody>
          <a:bodyPr>
            <a:spAutoFit/>
          </a:bodyPr>
          <a:lstStyle/>
          <a:p>
            <a:pPr algn="ctr" eaLnBrk="1" hangingPunct="1">
              <a:defRPr/>
            </a:pPr>
            <a:r>
              <a:rPr lang="es-ES" sz="2800" b="1" dirty="0">
                <a:solidFill>
                  <a:schemeClr val="bg1"/>
                </a:solidFill>
                <a:latin typeface="+mj-lt"/>
                <a:ea typeface="+mj-ea"/>
                <a:cs typeface="+mj-cs"/>
              </a:rPr>
              <a:t>Prevalencia Obesidad infantil</a:t>
            </a:r>
            <a:endParaRPr lang="es-ES" sz="2800" b="1" dirty="0">
              <a:solidFill>
                <a:prstClr val="white"/>
              </a:solidFill>
              <a:cs typeface="Arial" charset="0"/>
            </a:endParaRPr>
          </a:p>
        </p:txBody>
      </p:sp>
      <p:sp>
        <p:nvSpPr>
          <p:cNvPr id="17" name="11 Proceso alternativo">
            <a:extLst>
              <a:ext uri="{FF2B5EF4-FFF2-40B4-BE49-F238E27FC236}">
                <a16:creationId xmlns:a16="http://schemas.microsoft.com/office/drawing/2014/main" id="{133F0A21-2DC3-8B42-0BD8-37946E9F265C}"/>
              </a:ext>
            </a:extLst>
          </p:cNvPr>
          <p:cNvSpPr/>
          <p:nvPr/>
        </p:nvSpPr>
        <p:spPr>
          <a:xfrm>
            <a:off x="2909889" y="2643188"/>
            <a:ext cx="6264275" cy="811212"/>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b="1" dirty="0">
                <a:solidFill>
                  <a:prstClr val="white"/>
                </a:solidFill>
                <a:latin typeface="Trebuchet MS" pitchFamily="34" charset="0"/>
              </a:rPr>
              <a:t>70 millones de &lt; 5 años con sobrecarga ponderal </a:t>
            </a:r>
          </a:p>
          <a:p>
            <a:pPr algn="ctr">
              <a:defRPr/>
            </a:pPr>
            <a:r>
              <a:rPr lang="es-ES" sz="2000" b="1" dirty="0">
                <a:solidFill>
                  <a:prstClr val="white"/>
                </a:solidFill>
                <a:latin typeface="Trebuchet MS" pitchFamily="34" charset="0"/>
              </a:rPr>
              <a:t>en 2025</a:t>
            </a:r>
          </a:p>
        </p:txBody>
      </p:sp>
      <p:sp>
        <p:nvSpPr>
          <p:cNvPr id="21" name="11 Proceso alternativo">
            <a:extLst>
              <a:ext uri="{FF2B5EF4-FFF2-40B4-BE49-F238E27FC236}">
                <a16:creationId xmlns:a16="http://schemas.microsoft.com/office/drawing/2014/main" id="{117E0D6E-8E81-75E7-2850-D88404CA5C6A}"/>
              </a:ext>
            </a:extLst>
          </p:cNvPr>
          <p:cNvSpPr/>
          <p:nvPr/>
        </p:nvSpPr>
        <p:spPr>
          <a:xfrm>
            <a:off x="3287714" y="4940300"/>
            <a:ext cx="3095625" cy="1512888"/>
          </a:xfrm>
          <a:prstGeom prst="flowChartAlternateProcess">
            <a:avLst/>
          </a:prstGeom>
          <a:pattFill prst="pct5">
            <a:fgClr>
              <a:schemeClr val="bg1">
                <a:lumMod val="6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rgbClr val="FF0000"/>
                </a:solidFill>
                <a:latin typeface="Trebuchet MS" pitchFamily="34" charset="0"/>
              </a:rPr>
              <a:t>33% </a:t>
            </a:r>
            <a:r>
              <a:rPr lang="es-ES" sz="2000" b="1" dirty="0">
                <a:solidFill>
                  <a:schemeClr val="bg2">
                    <a:lumMod val="10000"/>
                  </a:schemeClr>
                </a:solidFill>
                <a:latin typeface="Trebuchet MS" pitchFamily="34" charset="0"/>
              </a:rPr>
              <a:t>de 2-17 años con sobrecarga ponderal 2017</a:t>
            </a:r>
          </a:p>
        </p:txBody>
      </p:sp>
      <p:pic>
        <p:nvPicPr>
          <p:cNvPr id="14343" name="Imagen 6" descr="spain-23531_640">
            <a:extLst>
              <a:ext uri="{FF2B5EF4-FFF2-40B4-BE49-F238E27FC236}">
                <a16:creationId xmlns:a16="http://schemas.microsoft.com/office/drawing/2014/main" id="{7363E82D-DEED-F362-CE2C-A0410795C4F5}"/>
              </a:ext>
            </a:extLst>
          </p:cNvPr>
          <p:cNvPicPr>
            <a:picLocks noGrp="1" noChangeAspect="1" noChangeArrowheads="1"/>
          </p:cNvPicPr>
          <p:nvPr isPhoto="1"/>
        </p:nvPicPr>
        <p:blipFill>
          <a:blip r:embed="rId4">
            <a:extLst>
              <a:ext uri="{28A0092B-C50C-407E-A947-70E740481C1C}">
                <a14:useLocalDpi xmlns:a14="http://schemas.microsoft.com/office/drawing/2010/main" val="0"/>
              </a:ext>
            </a:extLst>
          </a:blip>
          <a:srcRect/>
          <a:stretch>
            <a:fillRect/>
          </a:stretch>
        </p:blipFill>
        <p:spPr bwMode="auto">
          <a:xfrm>
            <a:off x="1962150" y="4189413"/>
            <a:ext cx="20320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descr="mapa GALICIA - Busca de Google | Mapas, Decoración de unas, Fotos">
            <a:extLst>
              <a:ext uri="{FF2B5EF4-FFF2-40B4-BE49-F238E27FC236}">
                <a16:creationId xmlns:a16="http://schemas.microsoft.com/office/drawing/2014/main" id="{B666F838-55A6-661B-8457-72C8645E51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9614" y="3668713"/>
            <a:ext cx="277177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1 Proceso alternativo">
            <a:extLst>
              <a:ext uri="{FF2B5EF4-FFF2-40B4-BE49-F238E27FC236}">
                <a16:creationId xmlns:a16="http://schemas.microsoft.com/office/drawing/2014/main" id="{3FB0BCDB-C4D8-CBCB-5AED-E2A4E7CD6787}"/>
              </a:ext>
            </a:extLst>
          </p:cNvPr>
          <p:cNvSpPr/>
          <p:nvPr/>
        </p:nvSpPr>
        <p:spPr>
          <a:xfrm>
            <a:off x="7391401" y="4938713"/>
            <a:ext cx="3241675" cy="1352550"/>
          </a:xfrm>
          <a:prstGeom prst="flowChartAlternateProcess">
            <a:avLst/>
          </a:prstGeom>
          <a:pattFill prst="pct5">
            <a:fgClr>
              <a:schemeClr val="bg1">
                <a:lumMod val="65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400" b="1" dirty="0">
                <a:solidFill>
                  <a:srgbClr val="FF0000"/>
                </a:solidFill>
                <a:latin typeface="Trebuchet MS" pitchFamily="34" charset="0"/>
              </a:rPr>
              <a:t>33,1 % </a:t>
            </a:r>
            <a:r>
              <a:rPr lang="es-ES" sz="2000" b="1" dirty="0">
                <a:solidFill>
                  <a:schemeClr val="bg2">
                    <a:lumMod val="10000"/>
                  </a:schemeClr>
                </a:solidFill>
                <a:latin typeface="Trebuchet MS" pitchFamily="34" charset="0"/>
              </a:rPr>
              <a:t>de 6-15 años con sobrecarga ponderal 2013</a:t>
            </a:r>
          </a:p>
        </p:txBody>
      </p:sp>
      <p:sp>
        <p:nvSpPr>
          <p:cNvPr id="2" name="Rectángulo 1">
            <a:extLst>
              <a:ext uri="{FF2B5EF4-FFF2-40B4-BE49-F238E27FC236}">
                <a16:creationId xmlns:a16="http://schemas.microsoft.com/office/drawing/2014/main" id="{17807065-C4D0-A717-C0E1-EDE28C51504B}"/>
              </a:ext>
            </a:extLst>
          </p:cNvPr>
          <p:cNvSpPr/>
          <p:nvPr/>
        </p:nvSpPr>
        <p:spPr>
          <a:xfrm>
            <a:off x="7589826" y="4637088"/>
            <a:ext cx="2844824" cy="1872208"/>
          </a:xfrm>
          <a:prstGeom prst="rect">
            <a:avLst/>
          </a:prstGeom>
          <a:gradFill>
            <a:gsLst>
              <a:gs pos="0">
                <a:srgbClr val="FF0000"/>
              </a:gs>
              <a:gs pos="80000">
                <a:schemeClr val="accent2">
                  <a:shade val="93000"/>
                  <a:satMod val="130000"/>
                </a:schemeClr>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anchor="ctr"/>
          <a:lstStyle/>
          <a:p>
            <a:pPr>
              <a:lnSpc>
                <a:spcPct val="150000"/>
              </a:lnSpc>
              <a:defRPr/>
            </a:pPr>
            <a:r>
              <a:rPr lang="es-ES" dirty="0">
                <a:latin typeface="Verdana" panose="020B0604030504040204" pitchFamily="34" charset="0"/>
                <a:ea typeface="Verdana" panose="020B0604030504040204" pitchFamily="34" charset="0"/>
              </a:rPr>
              <a:t>Sobrepeso: 24.9</a:t>
            </a:r>
          </a:p>
          <a:p>
            <a:pPr>
              <a:lnSpc>
                <a:spcPct val="150000"/>
              </a:lnSpc>
              <a:defRPr/>
            </a:pPr>
            <a:r>
              <a:rPr lang="es-ES" dirty="0">
                <a:latin typeface="Verdana" panose="020B0604030504040204" pitchFamily="34" charset="0"/>
                <a:ea typeface="Verdana" panose="020B0604030504040204" pitchFamily="34" charset="0"/>
              </a:rPr>
              <a:t>Obesidad: 8,2</a:t>
            </a:r>
          </a:p>
          <a:p>
            <a:pPr>
              <a:lnSpc>
                <a:spcPct val="150000"/>
              </a:lnSpc>
              <a:defRPr/>
            </a:pPr>
            <a:r>
              <a:rPr lang="es-ES" dirty="0">
                <a:latin typeface="Verdana" panose="020B0604030504040204" pitchFamily="34" charset="0"/>
                <a:ea typeface="Verdana" panose="020B0604030504040204" pitchFamily="34" charset="0"/>
              </a:rPr>
              <a:t>C. Cintura: 25.8</a:t>
            </a:r>
          </a:p>
          <a:p>
            <a:pPr>
              <a:lnSpc>
                <a:spcPct val="150000"/>
              </a:lnSpc>
              <a:defRPr/>
            </a:pPr>
            <a:r>
              <a:rPr lang="es-ES" dirty="0">
                <a:latin typeface="Verdana" panose="020B0604030504040204" pitchFamily="34" charset="0"/>
                <a:ea typeface="Verdana" panose="020B0604030504040204" pitchFamily="34" charset="0"/>
              </a:rPr>
              <a:t>I. Cintura/Altura: 20,8</a:t>
            </a:r>
          </a:p>
        </p:txBody>
      </p:sp>
    </p:spTree>
    <p:extLst>
      <p:ext uri="{BB962C8B-B14F-4D97-AF65-F5344CB8AC3E}">
        <p14:creationId xmlns:p14="http://schemas.microsoft.com/office/powerpoint/2010/main" val="169132663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4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34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9"/>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10" grpId="0" animBg="1" autoUpdateAnimBg="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D3317EC-6CCE-59F4-2DF1-3B63628369D7}"/>
              </a:ext>
            </a:extLst>
          </p:cNvPr>
          <p:cNvPicPr>
            <a:picLocks noChangeAspect="1"/>
          </p:cNvPicPr>
          <p:nvPr/>
        </p:nvPicPr>
        <p:blipFill rotWithShape="1">
          <a:blip r:embed="rId2"/>
          <a:srcRect l="25380" t="18567" r="27616" b="25888"/>
          <a:stretch/>
        </p:blipFill>
        <p:spPr>
          <a:xfrm>
            <a:off x="363744" y="197808"/>
            <a:ext cx="3442319" cy="2485075"/>
          </a:xfrm>
          <a:prstGeom prst="rect">
            <a:avLst/>
          </a:prstGeom>
        </p:spPr>
      </p:pic>
      <p:pic>
        <p:nvPicPr>
          <p:cNvPr id="5" name="Imagen 4">
            <a:extLst>
              <a:ext uri="{FF2B5EF4-FFF2-40B4-BE49-F238E27FC236}">
                <a16:creationId xmlns:a16="http://schemas.microsoft.com/office/drawing/2014/main" id="{38E5A489-3EF3-0A9B-AD4D-BBFD7007626D}"/>
              </a:ext>
            </a:extLst>
          </p:cNvPr>
          <p:cNvPicPr>
            <a:picLocks noChangeAspect="1"/>
          </p:cNvPicPr>
          <p:nvPr/>
        </p:nvPicPr>
        <p:blipFill rotWithShape="1">
          <a:blip r:embed="rId3"/>
          <a:srcRect l="22949" t="18135" r="22527" b="24863"/>
          <a:stretch/>
        </p:blipFill>
        <p:spPr>
          <a:xfrm>
            <a:off x="7319608" y="342335"/>
            <a:ext cx="3830066" cy="2252307"/>
          </a:xfrm>
          <a:prstGeom prst="rect">
            <a:avLst/>
          </a:prstGeom>
        </p:spPr>
      </p:pic>
      <p:sp>
        <p:nvSpPr>
          <p:cNvPr id="2" name="CuadroTexto 1">
            <a:extLst>
              <a:ext uri="{FF2B5EF4-FFF2-40B4-BE49-F238E27FC236}">
                <a16:creationId xmlns:a16="http://schemas.microsoft.com/office/drawing/2014/main" id="{A75232B5-29B8-BFEF-3AB1-1927E8473105}"/>
              </a:ext>
            </a:extLst>
          </p:cNvPr>
          <p:cNvSpPr txBox="1"/>
          <p:nvPr/>
        </p:nvSpPr>
        <p:spPr>
          <a:xfrm>
            <a:off x="490999" y="2502409"/>
            <a:ext cx="11295246" cy="4954626"/>
          </a:xfrm>
          <a:prstGeom prst="rect">
            <a:avLst/>
          </a:prstGeom>
          <a:noFill/>
        </p:spPr>
        <p:txBody>
          <a:bodyPr wrap="square" rtlCol="0">
            <a:spAutoFit/>
          </a:bodyPr>
          <a:lstStyle/>
          <a:p>
            <a:pPr marL="345586" indent="-345586">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Mortalidad por factores de riesgo dietéticos para ENT.</a:t>
            </a:r>
          </a:p>
          <a:p>
            <a:pPr marL="342900" indent="-342900">
              <a:lnSpc>
                <a:spcPct val="150000"/>
              </a:lnSpc>
              <a:buFont typeface="Arial" panose="020B0604020202020204" pitchFamily="34" charset="0"/>
              <a:buChar char="•"/>
              <a:defRPr/>
            </a:pPr>
            <a:r>
              <a:rPr lang="es-ES" sz="2000" dirty="0">
                <a:latin typeface="Verdana" panose="020B0604030504040204" pitchFamily="34" charset="0"/>
                <a:ea typeface="Verdana" panose="020B0604030504040204" pitchFamily="34" charset="0"/>
              </a:rPr>
              <a:t>La reducción calórica del 20% en los alimentos con alto contenido en </a:t>
            </a:r>
            <a:r>
              <a:rPr lang="es-ES" sz="2000" b="1" dirty="0">
                <a:latin typeface="Verdana" panose="020B0604030504040204" pitchFamily="34" charset="0"/>
                <a:ea typeface="Verdana" panose="020B0604030504040204" pitchFamily="34" charset="0"/>
              </a:rPr>
              <a:t>azúcar, sal, calorías y grasas saturadas </a:t>
            </a:r>
            <a:r>
              <a:rPr lang="es-ES" sz="2000" dirty="0">
                <a:latin typeface="Verdana" panose="020B0604030504040204" pitchFamily="34" charset="0"/>
                <a:ea typeface="Verdana" panose="020B0604030504040204" pitchFamily="34" charset="0"/>
              </a:rPr>
              <a:t>podría: </a:t>
            </a:r>
          </a:p>
          <a:p>
            <a:pPr lvl="2">
              <a:lnSpc>
                <a:spcPct val="150000"/>
              </a:lnSpc>
              <a:defRPr/>
            </a:pPr>
            <a:r>
              <a:rPr lang="es-ES" sz="2000" dirty="0">
                <a:solidFill>
                  <a:srgbClr val="FF0000"/>
                </a:solidFill>
                <a:latin typeface="Verdana" panose="020B0604030504040204" pitchFamily="34" charset="0"/>
                <a:ea typeface="Verdana" panose="020B0604030504040204" pitchFamily="34" charset="0"/>
              </a:rPr>
              <a:t>Prevenir 472.000 </a:t>
            </a:r>
            <a:r>
              <a:rPr lang="es-ES" sz="2000" dirty="0">
                <a:latin typeface="Verdana" panose="020B0604030504040204" pitchFamily="34" charset="0"/>
                <a:ea typeface="Verdana" panose="020B0604030504040204" pitchFamily="34" charset="0"/>
              </a:rPr>
              <a:t>ENT al 2050.</a:t>
            </a:r>
          </a:p>
          <a:p>
            <a:pPr lvl="2">
              <a:lnSpc>
                <a:spcPct val="150000"/>
              </a:lnSpc>
              <a:defRPr/>
            </a:pPr>
            <a:r>
              <a:rPr lang="es-ES" sz="2000" dirty="0">
                <a:latin typeface="Verdana" panose="020B0604030504040204" pitchFamily="34" charset="0"/>
                <a:ea typeface="Verdana" panose="020B0604030504040204" pitchFamily="34" charset="0"/>
              </a:rPr>
              <a:t>Ahorrar </a:t>
            </a:r>
            <a:r>
              <a:rPr lang="es-ES" sz="2000" dirty="0">
                <a:solidFill>
                  <a:srgbClr val="FF0000"/>
                </a:solidFill>
                <a:latin typeface="Verdana" panose="020B0604030504040204" pitchFamily="34" charset="0"/>
                <a:ea typeface="Verdana" panose="020B0604030504040204" pitchFamily="34" charset="0"/>
              </a:rPr>
              <a:t>169 millones de €/año </a:t>
            </a:r>
            <a:r>
              <a:rPr lang="es-ES" sz="2000" dirty="0">
                <a:latin typeface="Verdana" panose="020B0604030504040204" pitchFamily="34" charset="0"/>
                <a:ea typeface="Verdana" panose="020B0604030504040204" pitchFamily="34" charset="0"/>
              </a:rPr>
              <a:t>en costes sanitarios.</a:t>
            </a:r>
          </a:p>
          <a:p>
            <a:pPr marL="345586" indent="-345586">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Consumo de bebidas azucaradas en Galicia 2021: 166ml/habitante/día (Ingesta óptima: &lt;20ml/día).</a:t>
            </a:r>
          </a:p>
          <a:p>
            <a:pPr marL="345586" indent="-345586">
              <a:lnSpc>
                <a:spcPct val="150000"/>
              </a:lnSpc>
              <a:buFont typeface="Arial" panose="020B0604020202020204" pitchFamily="34" charset="0"/>
              <a:buChar char="•"/>
            </a:pPr>
            <a:r>
              <a:rPr lang="es-ES" altLang="es-ES" sz="2000" dirty="0">
                <a:solidFill>
                  <a:srgbClr val="C00000"/>
                </a:solidFill>
                <a:latin typeface="Verdana" panose="020B0604030504040204" pitchFamily="34" charset="0"/>
                <a:ea typeface="Verdana" panose="020B0604030504040204" pitchFamily="34" charset="0"/>
              </a:rPr>
              <a:t>Consumo medio de sal en España 7,8g (ingesta óptima: 5g en &gt;18 años; 3g&lt;18 años.  84.5 % de los consumidores ≤10 años consume &gt; 4 g sal/día.</a:t>
            </a:r>
            <a:r>
              <a:rPr lang="es-ES" sz="2000" dirty="0">
                <a:latin typeface="Verdana" panose="020B0604030504040204" pitchFamily="34" charset="0"/>
                <a:ea typeface="Verdana" panose="020B0604030504040204" pitchFamily="34" charset="0"/>
              </a:rPr>
              <a:t> </a:t>
            </a:r>
          </a:p>
          <a:p>
            <a:pPr marL="345586" indent="-345586">
              <a:buFont typeface="Arial" panose="020B0604020202020204" pitchFamily="34" charset="0"/>
              <a:buChar char="•"/>
            </a:pPr>
            <a:endParaRPr lang="es-ES" altLang="es-ES" sz="2419" dirty="0">
              <a:solidFill>
                <a:srgbClr val="C00000"/>
              </a:solidFill>
              <a:latin typeface="Xunta Sans"/>
            </a:endParaRPr>
          </a:p>
          <a:p>
            <a:endParaRPr lang="es-ES" sz="2177" dirty="0"/>
          </a:p>
        </p:txBody>
      </p:sp>
      <p:pic>
        <p:nvPicPr>
          <p:cNvPr id="6" name="Imagen 5">
            <a:extLst>
              <a:ext uri="{FF2B5EF4-FFF2-40B4-BE49-F238E27FC236}">
                <a16:creationId xmlns:a16="http://schemas.microsoft.com/office/drawing/2014/main" id="{6CD65B11-F1A9-EB11-634C-28DCB3EFBB11}"/>
              </a:ext>
            </a:extLst>
          </p:cNvPr>
          <p:cNvPicPr>
            <a:picLocks noChangeAspect="1"/>
          </p:cNvPicPr>
          <p:nvPr/>
        </p:nvPicPr>
        <p:blipFill rotWithShape="1">
          <a:blip r:embed="rId4"/>
          <a:srcRect l="30485" t="21015" r="16205" b="10912"/>
          <a:stretch/>
        </p:blipFill>
        <p:spPr>
          <a:xfrm>
            <a:off x="4110369" y="338343"/>
            <a:ext cx="2904933" cy="2256299"/>
          </a:xfrm>
          <a:prstGeom prst="rect">
            <a:avLst/>
          </a:prstGeom>
        </p:spPr>
      </p:pic>
    </p:spTree>
    <p:extLst>
      <p:ext uri="{BB962C8B-B14F-4D97-AF65-F5344CB8AC3E}">
        <p14:creationId xmlns:p14="http://schemas.microsoft.com/office/powerpoint/2010/main" val="66185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7E9F843-8186-D5D1-57CF-625D2FD173A7}"/>
              </a:ext>
            </a:extLst>
          </p:cNvPr>
          <p:cNvSpPr txBox="1"/>
          <p:nvPr/>
        </p:nvSpPr>
        <p:spPr>
          <a:xfrm>
            <a:off x="1052051" y="2526632"/>
            <a:ext cx="10087897" cy="1569660"/>
          </a:xfrm>
          <a:prstGeom prst="rect">
            <a:avLst/>
          </a:prstGeom>
          <a:noFill/>
        </p:spPr>
        <p:txBody>
          <a:bodyPr wrap="square" rtlCol="0">
            <a:spAutoFit/>
          </a:bodyPr>
          <a:lstStyle/>
          <a:p>
            <a:pPr algn="ctr"/>
            <a:r>
              <a:rPr lang="es-ES" sz="3200" dirty="0">
                <a:latin typeface="Verdana" panose="020B0604030504040204" pitchFamily="34" charset="0"/>
                <a:ea typeface="Verdana" panose="020B0604030504040204" pitchFamily="34" charset="0"/>
              </a:rPr>
              <a:t>Recordad que hablamos de sistemas alimentarios globales y siempre de patrones alimentarios</a:t>
            </a:r>
          </a:p>
        </p:txBody>
      </p:sp>
    </p:spTree>
    <p:extLst>
      <p:ext uri="{BB962C8B-B14F-4D97-AF65-F5344CB8AC3E}">
        <p14:creationId xmlns:p14="http://schemas.microsoft.com/office/powerpoint/2010/main" val="251357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79009" y="856357"/>
            <a:ext cx="11633981" cy="6001643"/>
          </a:xfrm>
          <a:prstGeom prst="rect">
            <a:avLst/>
          </a:prstGeom>
          <a:pattFill prst="ltUpDiag">
            <a:fgClr>
              <a:schemeClr val="accent2">
                <a:lumMod val="40000"/>
                <a:lumOff val="60000"/>
              </a:schemeClr>
            </a:fgClr>
            <a:bgClr>
              <a:schemeClr val="bg1"/>
            </a:bgClr>
          </a:pattFill>
          <a:effectLst>
            <a:glow rad="127000">
              <a:srgbClr val="FFFF00">
                <a:alpha val="82000"/>
              </a:srgbClr>
            </a:glow>
          </a:effectLst>
        </p:spPr>
        <p:txBody>
          <a:bodyPr wrap="square">
            <a:spAutoFit/>
          </a:bodyPr>
          <a:lstStyle/>
          <a:p>
            <a:pPr algn="ctr">
              <a:defRPr/>
            </a:pPr>
            <a:r>
              <a:rPr lang="es-ES" sz="2800" b="1" dirty="0">
                <a:solidFill>
                  <a:schemeClr val="tx2"/>
                </a:solidFill>
              </a:rPr>
              <a:t>Mantenga el peso corporal dentro de los márgenes normales. </a:t>
            </a:r>
          </a:p>
          <a:p>
            <a:pPr algn="ctr">
              <a:defRPr/>
            </a:pPr>
            <a:r>
              <a:rPr lang="es-ES" sz="2800" b="1" dirty="0">
                <a:solidFill>
                  <a:schemeClr val="tx2"/>
                </a:solidFill>
              </a:rPr>
              <a:t>Evite los aumentos de peso y el aumento de la circunferencia de la cintura durante toda la vida adulta.</a:t>
            </a:r>
          </a:p>
          <a:p>
            <a:pPr algn="ctr">
              <a:defRPr/>
            </a:pPr>
            <a:r>
              <a:rPr lang="es-ES" sz="2800" b="1" dirty="0">
                <a:solidFill>
                  <a:srgbClr val="7030A0"/>
                </a:solidFill>
              </a:rPr>
              <a:t>Consuma por lo menos cinco porciones diarias (como mínimo 400 g)  de hortalizas y frutas de colores diversos </a:t>
            </a:r>
          </a:p>
          <a:p>
            <a:pPr algn="ctr">
              <a:defRPr/>
            </a:pPr>
            <a:r>
              <a:rPr lang="es-ES" sz="2800" b="1" dirty="0">
                <a:solidFill>
                  <a:srgbClr val="C49500"/>
                </a:solidFill>
              </a:rPr>
              <a:t>Incremente el consumo de pescado y legumbres</a:t>
            </a:r>
          </a:p>
          <a:p>
            <a:pPr algn="ctr">
              <a:defRPr/>
            </a:pPr>
            <a:r>
              <a:rPr lang="es-ES" sz="2800" b="1" dirty="0">
                <a:solidFill>
                  <a:schemeClr val="accent5">
                    <a:lumMod val="50000"/>
                  </a:schemeClr>
                </a:solidFill>
              </a:rPr>
              <a:t>Cuide la calidad de la grasa</a:t>
            </a:r>
            <a:endParaRPr lang="es-ES" sz="2800" b="1" dirty="0">
              <a:solidFill>
                <a:schemeClr val="accent5">
                  <a:lumMod val="75000"/>
                </a:schemeClr>
              </a:solidFill>
            </a:endParaRPr>
          </a:p>
          <a:p>
            <a:pPr algn="ctr">
              <a:defRPr/>
            </a:pPr>
            <a:r>
              <a:rPr lang="es-ES" sz="2800" b="1" dirty="0">
                <a:solidFill>
                  <a:srgbClr val="00B050"/>
                </a:solidFill>
              </a:rPr>
              <a:t>Consuma pocos alimentos de alta densidad energética. Evite el consumo de bebidas. Consuma poca “comida rápida”, o evítela del todo</a:t>
            </a:r>
            <a:endParaRPr lang="es-ES" sz="2800" b="1" dirty="0">
              <a:solidFill>
                <a:schemeClr val="accent5">
                  <a:lumMod val="75000"/>
                </a:schemeClr>
              </a:solidFill>
            </a:endParaRPr>
          </a:p>
          <a:p>
            <a:pPr algn="ctr">
              <a:defRPr/>
            </a:pPr>
            <a:r>
              <a:rPr lang="es-ES" sz="2800" b="1" dirty="0">
                <a:solidFill>
                  <a:schemeClr val="tx2">
                    <a:lumMod val="60000"/>
                    <a:lumOff val="40000"/>
                  </a:schemeClr>
                </a:solidFill>
              </a:rPr>
              <a:t>Evite los alimentos conservados en salazón o salmuera, y los salados</a:t>
            </a:r>
          </a:p>
          <a:p>
            <a:pPr algn="ctr">
              <a:defRPr/>
            </a:pPr>
            <a:r>
              <a:rPr lang="es-ES" sz="2800" b="1" dirty="0">
                <a:solidFill>
                  <a:schemeClr val="tx2">
                    <a:lumMod val="60000"/>
                    <a:lumOff val="40000"/>
                  </a:schemeClr>
                </a:solidFill>
              </a:rPr>
              <a:t>Limite el consumo de alimentos elaborados con sal añadida </a:t>
            </a:r>
          </a:p>
          <a:p>
            <a:pPr algn="ctr">
              <a:defRPr/>
            </a:pPr>
            <a:endParaRPr lang="es-ES" sz="2800" b="1" dirty="0">
              <a:solidFill>
                <a:schemeClr val="tx2">
                  <a:lumMod val="60000"/>
                  <a:lumOff val="40000"/>
                </a:schemeClr>
              </a:solidFill>
            </a:endParaRPr>
          </a:p>
          <a:p>
            <a:pPr algn="ctr">
              <a:defRPr/>
            </a:pPr>
            <a:r>
              <a:rPr lang="es-ES" sz="2800" b="1" dirty="0">
                <a:solidFill>
                  <a:srgbClr val="FF0000"/>
                </a:solidFill>
              </a:rPr>
              <a:t>Realice actividad física</a:t>
            </a:r>
            <a:endParaRPr lang="es-ES" sz="2800" b="1" dirty="0">
              <a:solidFill>
                <a:schemeClr val="tx2"/>
              </a:solidFill>
            </a:endParaRPr>
          </a:p>
          <a:p>
            <a:pPr algn="ctr">
              <a:defRPr/>
            </a:pPr>
            <a:endParaRPr lang="es-ES" sz="2000" b="1" dirty="0">
              <a:solidFill>
                <a:srgbClr val="00B050"/>
              </a:solidFill>
            </a:endParaRPr>
          </a:p>
        </p:txBody>
      </p:sp>
      <p:sp>
        <p:nvSpPr>
          <p:cNvPr id="67589" name="2 CuadroTexto"/>
          <p:cNvSpPr txBox="1">
            <a:spLocks noChangeArrowheads="1"/>
          </p:cNvSpPr>
          <p:nvPr/>
        </p:nvSpPr>
        <p:spPr bwMode="auto">
          <a:xfrm>
            <a:off x="279009" y="226132"/>
            <a:ext cx="10902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gl-ES" sz="2800" dirty="0">
                <a:solidFill>
                  <a:srgbClr val="FF0000"/>
                </a:solidFill>
                <a:latin typeface="Comic Sans MS" panose="030F0702030302020204" pitchFamily="66" charset="0"/>
              </a:rPr>
              <a:t>Factores de protección </a:t>
            </a:r>
            <a:r>
              <a:rPr lang="gl-ES" sz="2800" dirty="0" err="1">
                <a:solidFill>
                  <a:srgbClr val="FF0000"/>
                </a:solidFill>
                <a:latin typeface="Comic Sans MS" panose="030F0702030302020204" pitchFamily="66" charset="0"/>
              </a:rPr>
              <a:t>frente</a:t>
            </a:r>
            <a:r>
              <a:rPr lang="gl-ES" sz="2800" dirty="0">
                <a:solidFill>
                  <a:srgbClr val="FF0000"/>
                </a:solidFill>
                <a:latin typeface="Comic Sans MS" panose="030F0702030302020204" pitchFamily="66" charset="0"/>
              </a:rPr>
              <a:t> a la </a:t>
            </a:r>
            <a:r>
              <a:rPr lang="gl-ES" sz="2800" dirty="0" err="1">
                <a:solidFill>
                  <a:srgbClr val="FF0000"/>
                </a:solidFill>
                <a:latin typeface="Comic Sans MS" panose="030F0702030302020204" pitchFamily="66" charset="0"/>
              </a:rPr>
              <a:t>enfermedad</a:t>
            </a:r>
            <a:r>
              <a:rPr lang="gl-ES" sz="2800" dirty="0">
                <a:solidFill>
                  <a:srgbClr val="FF0000"/>
                </a:solidFill>
                <a:latin typeface="Comic Sans MS" panose="030F0702030302020204" pitchFamily="66" charset="0"/>
              </a:rPr>
              <a:t> cardiovascular</a:t>
            </a:r>
          </a:p>
        </p:txBody>
      </p:sp>
      <p:pic>
        <p:nvPicPr>
          <p:cNvPr id="4" name="Imagen 3"/>
          <p:cNvPicPr>
            <a:picLocks noChangeAspect="1"/>
          </p:cNvPicPr>
          <p:nvPr/>
        </p:nvPicPr>
        <p:blipFill rotWithShape="1">
          <a:blip r:embed="rId3"/>
          <a:srcRect l="80996" t="8515" r="2803" b="66894"/>
          <a:stretch/>
        </p:blipFill>
        <p:spPr>
          <a:xfrm>
            <a:off x="10833779" y="226131"/>
            <a:ext cx="514160" cy="523221"/>
          </a:xfrm>
          <a:prstGeom prst="rect">
            <a:avLst/>
          </a:prstGeom>
        </p:spPr>
      </p:pic>
    </p:spTree>
    <p:extLst>
      <p:ext uri="{BB962C8B-B14F-4D97-AF65-F5344CB8AC3E}">
        <p14:creationId xmlns:p14="http://schemas.microsoft.com/office/powerpoint/2010/main" val="377042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42314" y="527194"/>
            <a:ext cx="11507372" cy="6186309"/>
          </a:xfrm>
          <a:prstGeom prst="rect">
            <a:avLst/>
          </a:prstGeom>
          <a:pattFill prst="ltUpDiag">
            <a:fgClr>
              <a:srgbClr val="FFFF00"/>
            </a:fgClr>
            <a:bgClr>
              <a:schemeClr val="bg1"/>
            </a:bgClr>
          </a:pattFill>
          <a:effectLst>
            <a:glow rad="127000">
              <a:srgbClr val="FFFF00">
                <a:alpha val="82000"/>
              </a:srgbClr>
            </a:glow>
          </a:effectLst>
        </p:spPr>
        <p:txBody>
          <a:bodyPr wrap="square">
            <a:spAutoFit/>
          </a:bodyPr>
          <a:lstStyle/>
          <a:p>
            <a:pPr algn="ctr">
              <a:defRPr/>
            </a:pPr>
            <a:r>
              <a:rPr lang="es-ES" sz="2400" b="1" dirty="0">
                <a:solidFill>
                  <a:schemeClr val="tx2"/>
                </a:solidFill>
              </a:rPr>
              <a:t>Mantenga el peso corporal dentro en márgenes normales. Evite los aumentos de peso y el aumento de la circunferencia de la cintura durante toda la vida adulta.</a:t>
            </a:r>
          </a:p>
          <a:p>
            <a:pPr algn="ctr">
              <a:defRPr/>
            </a:pPr>
            <a:r>
              <a:rPr lang="es-ES" sz="2400" b="1" dirty="0">
                <a:solidFill>
                  <a:schemeClr val="tx2"/>
                </a:solidFill>
              </a:rPr>
              <a:t>Realice actividad física</a:t>
            </a:r>
          </a:p>
          <a:p>
            <a:pPr algn="ctr">
              <a:defRPr/>
            </a:pPr>
            <a:r>
              <a:rPr lang="es-ES" sz="2400" b="1" dirty="0">
                <a:solidFill>
                  <a:schemeClr val="accent5">
                    <a:lumMod val="75000"/>
                  </a:schemeClr>
                </a:solidFill>
              </a:rPr>
              <a:t>Consuma pocos alimentos de alta densidad energética. Evite el consumo de bebidas azucaradas. Consuma poca “comida rápida”, o evítela del todo</a:t>
            </a:r>
          </a:p>
          <a:p>
            <a:pPr algn="ctr">
              <a:defRPr/>
            </a:pPr>
            <a:r>
              <a:rPr lang="es-ES" sz="2400" b="1" dirty="0">
                <a:solidFill>
                  <a:srgbClr val="7030A0"/>
                </a:solidFill>
              </a:rPr>
              <a:t>Consuma por lo menos cinco porciones diarias (como mínimo 400 g)  de hortalizas y frutas de colores diversos, en particular los productos a base de tomate y de vegetales del género </a:t>
            </a:r>
            <a:r>
              <a:rPr lang="es-ES" sz="2400" b="1" i="1" dirty="0" err="1">
                <a:solidFill>
                  <a:srgbClr val="7030A0"/>
                </a:solidFill>
              </a:rPr>
              <a:t>Allium</a:t>
            </a:r>
            <a:r>
              <a:rPr lang="es-ES" sz="2400" b="1" dirty="0">
                <a:solidFill>
                  <a:srgbClr val="7030A0"/>
                </a:solidFill>
              </a:rPr>
              <a:t>, como el ajo.</a:t>
            </a:r>
          </a:p>
          <a:p>
            <a:pPr algn="ctr">
              <a:defRPr/>
            </a:pPr>
            <a:r>
              <a:rPr lang="es-ES" sz="2400" b="1" dirty="0">
                <a:solidFill>
                  <a:srgbClr val="C49500"/>
                </a:solidFill>
              </a:rPr>
              <a:t>Consuma cereales y leguminosas. Limite el consumo de alimentos ricos en almidón refinado.</a:t>
            </a:r>
          </a:p>
          <a:p>
            <a:pPr algn="ctr">
              <a:defRPr/>
            </a:pPr>
            <a:r>
              <a:rPr lang="es-ES" sz="2400" b="1" dirty="0">
                <a:solidFill>
                  <a:srgbClr val="FF0000"/>
                </a:solidFill>
              </a:rPr>
              <a:t>Limite el consumo de carnes rojas, con una mínima proporción (o ninguna) de carnes procesadas</a:t>
            </a:r>
            <a:r>
              <a:rPr lang="es-ES" sz="2400" b="1" dirty="0"/>
              <a:t>.</a:t>
            </a:r>
          </a:p>
          <a:p>
            <a:pPr algn="ctr">
              <a:defRPr/>
            </a:pPr>
            <a:r>
              <a:rPr lang="es-ES" sz="2400" b="1" dirty="0">
                <a:solidFill>
                  <a:schemeClr val="tx2"/>
                </a:solidFill>
              </a:rPr>
              <a:t>Evite el alcohol. </a:t>
            </a:r>
            <a:endParaRPr lang="es-ES" sz="2400" b="1" dirty="0"/>
          </a:p>
          <a:p>
            <a:pPr algn="ctr">
              <a:defRPr/>
            </a:pPr>
            <a:r>
              <a:rPr lang="es-ES" sz="2400" b="1" dirty="0">
                <a:solidFill>
                  <a:srgbClr val="00B050"/>
                </a:solidFill>
              </a:rPr>
              <a:t>Evite los alimentos conservados en salazón y los que tienen mucha sal; </a:t>
            </a:r>
          </a:p>
          <a:p>
            <a:pPr algn="ctr">
              <a:defRPr/>
            </a:pPr>
            <a:r>
              <a:rPr lang="es-ES" sz="2400" b="1" dirty="0">
                <a:solidFill>
                  <a:srgbClr val="00B050"/>
                </a:solidFill>
              </a:rPr>
              <a:t>Limite el consumo de alimentos elaborados con sal añadida </a:t>
            </a:r>
          </a:p>
          <a:p>
            <a:pPr algn="ctr">
              <a:defRPr/>
            </a:pPr>
            <a:r>
              <a:rPr lang="es-ES" sz="2400" b="1" dirty="0"/>
              <a:t>Para prevenir el cáncer no se recomiendan los suplementos alimenticios</a:t>
            </a:r>
          </a:p>
          <a:p>
            <a:pPr>
              <a:defRPr/>
            </a:pPr>
            <a:r>
              <a:rPr lang="es-ES" sz="1200" b="1" dirty="0"/>
              <a:t>Fondo Mundial para la Investigación del Cáncer</a:t>
            </a:r>
            <a:endParaRPr lang="es-ES" sz="1200" dirty="0"/>
          </a:p>
        </p:txBody>
      </p:sp>
      <p:sp>
        <p:nvSpPr>
          <p:cNvPr id="3" name="2 CuadroTexto"/>
          <p:cNvSpPr txBox="1"/>
          <p:nvPr/>
        </p:nvSpPr>
        <p:spPr>
          <a:xfrm>
            <a:off x="1967136" y="4629"/>
            <a:ext cx="8568952" cy="461665"/>
          </a:xfrm>
          <a:prstGeom prst="rect">
            <a:avLst/>
          </a:prstGeom>
          <a:solidFill>
            <a:schemeClr val="bg1"/>
          </a:solidFill>
        </p:spPr>
        <p:txBody>
          <a:bodyPr wrap="square" rtlCol="0">
            <a:spAutoFit/>
          </a:bodyPr>
          <a:lstStyle/>
          <a:p>
            <a:pPr algn="ctr"/>
            <a:r>
              <a:rPr lang="gl-ES" sz="2400" dirty="0">
                <a:solidFill>
                  <a:srgbClr val="FF0000"/>
                </a:solidFill>
                <a:latin typeface="Comic Sans MS" panose="030F0702030302020204" pitchFamily="66" charset="0"/>
              </a:rPr>
              <a:t>Factores de protección </a:t>
            </a:r>
            <a:r>
              <a:rPr lang="gl-ES" sz="2400" dirty="0" err="1">
                <a:solidFill>
                  <a:srgbClr val="FF0000"/>
                </a:solidFill>
                <a:latin typeface="Comic Sans MS" panose="030F0702030302020204" pitchFamily="66" charset="0"/>
              </a:rPr>
              <a:t>frente</a:t>
            </a:r>
            <a:r>
              <a:rPr lang="gl-ES" sz="2400" dirty="0">
                <a:solidFill>
                  <a:srgbClr val="FF0000"/>
                </a:solidFill>
                <a:latin typeface="Comic Sans MS" panose="030F0702030302020204" pitchFamily="66" charset="0"/>
              </a:rPr>
              <a:t> a </a:t>
            </a:r>
            <a:r>
              <a:rPr lang="gl-ES" sz="2400" dirty="0" err="1">
                <a:solidFill>
                  <a:srgbClr val="FF0000"/>
                </a:solidFill>
                <a:latin typeface="Comic Sans MS" panose="030F0702030302020204" pitchFamily="66" charset="0"/>
              </a:rPr>
              <a:t>algunos</a:t>
            </a:r>
            <a:r>
              <a:rPr lang="gl-ES" sz="2400" dirty="0">
                <a:solidFill>
                  <a:srgbClr val="FF0000"/>
                </a:solidFill>
                <a:latin typeface="Comic Sans MS" panose="030F0702030302020204" pitchFamily="66" charset="0"/>
              </a:rPr>
              <a:t> tipos de cáncer:</a:t>
            </a:r>
            <a:endParaRPr lang="es-ES" sz="2400" b="1" dirty="0">
              <a:solidFill>
                <a:schemeClr val="bg1"/>
              </a:solidFill>
            </a:endParaRPr>
          </a:p>
        </p:txBody>
      </p:sp>
    </p:spTree>
    <p:extLst>
      <p:ext uri="{BB962C8B-B14F-4D97-AF65-F5344CB8AC3E}">
        <p14:creationId xmlns:p14="http://schemas.microsoft.com/office/powerpoint/2010/main" val="221556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63AA59-1B38-D06C-EFCF-78AFBF87CA9A}"/>
              </a:ext>
            </a:extLst>
          </p:cNvPr>
          <p:cNvSpPr txBox="1"/>
          <p:nvPr/>
        </p:nvSpPr>
        <p:spPr>
          <a:xfrm>
            <a:off x="5317591" y="3317702"/>
            <a:ext cx="5842449" cy="562340"/>
          </a:xfrm>
          <a:prstGeom prst="rect">
            <a:avLst/>
          </a:prstGeom>
          <a:noFill/>
          <a:ln>
            <a:noFill/>
          </a:ln>
        </p:spPr>
        <p:txBody>
          <a:bodyPr vert="horz" wrap="none" lIns="108847" tIns="54423" rIns="108847" bIns="54423" anchorCtr="0" compatLnSpc="0">
            <a:spAutoFit/>
          </a:bodyPr>
          <a:lstStyle/>
          <a:p>
            <a:pPr algn="ctr" hangingPunct="0">
              <a:defRPr>
                <a:solidFill>
                  <a:srgbClr val="C9211E"/>
                </a:solidFill>
              </a:defRPr>
            </a:pPr>
            <a:r>
              <a:rPr lang="es-ES" sz="2177" dirty="0">
                <a:solidFill>
                  <a:srgbClr val="C9211E"/>
                </a:solidFill>
                <a:latin typeface="Liberation Sans" pitchFamily="18"/>
                <a:ea typeface="Microsoft YaHei" pitchFamily="2"/>
                <a:cs typeface="Arial Unicode MS" pitchFamily="2"/>
              </a:rPr>
              <a:t>“...</a:t>
            </a:r>
            <a:r>
              <a:rPr lang="es-ES" sz="2903" dirty="0">
                <a:solidFill>
                  <a:srgbClr val="C9211E"/>
                </a:solidFill>
                <a:latin typeface="Verdana" panose="020B0604030504040204" pitchFamily="34" charset="0"/>
                <a:ea typeface="Verdana" panose="020B0604030504040204" pitchFamily="34" charset="0"/>
              </a:rPr>
              <a:t>algunas</a:t>
            </a:r>
            <a:r>
              <a:rPr lang="es-ES" sz="2177" dirty="0">
                <a:solidFill>
                  <a:srgbClr val="C9211E"/>
                </a:solidFill>
                <a:latin typeface="Liberation Sans" pitchFamily="18"/>
                <a:ea typeface="Microsoft YaHei" pitchFamily="2"/>
                <a:cs typeface="Arial Unicode MS" pitchFamily="2"/>
              </a:rPr>
              <a:t>, </a:t>
            </a:r>
            <a:r>
              <a:rPr lang="es-ES" sz="2903" dirty="0">
                <a:solidFill>
                  <a:srgbClr val="C9211E"/>
                </a:solidFill>
                <a:latin typeface="Verdana" panose="020B0604030504040204" pitchFamily="34" charset="0"/>
                <a:ea typeface="Verdana" panose="020B0604030504040204" pitchFamily="34" charset="0"/>
                <a:cs typeface="Arial Unicode MS" pitchFamily="2"/>
              </a:rPr>
              <a:t>solamente una vez”</a:t>
            </a:r>
          </a:p>
        </p:txBody>
      </p:sp>
      <p:sp>
        <p:nvSpPr>
          <p:cNvPr id="3" name="CuadroTexto 2">
            <a:extLst>
              <a:ext uri="{FF2B5EF4-FFF2-40B4-BE49-F238E27FC236}">
                <a16:creationId xmlns:a16="http://schemas.microsoft.com/office/drawing/2014/main" id="{585EFFC7-09B6-6801-AFE6-4B44B5AFF09E}"/>
              </a:ext>
            </a:extLst>
          </p:cNvPr>
          <p:cNvSpPr txBox="1"/>
          <p:nvPr/>
        </p:nvSpPr>
        <p:spPr>
          <a:xfrm>
            <a:off x="4988047" y="1585677"/>
            <a:ext cx="6501540" cy="562340"/>
          </a:xfrm>
          <a:prstGeom prst="rect">
            <a:avLst/>
          </a:prstGeom>
          <a:noFill/>
          <a:ln>
            <a:noFill/>
          </a:ln>
        </p:spPr>
        <p:txBody>
          <a:bodyPr vert="horz" wrap="none" lIns="108847" tIns="54423" rIns="108847" bIns="54423" anchorCtr="0" compatLnSpc="0">
            <a:spAutoFit/>
          </a:bodyPr>
          <a:lstStyle/>
          <a:p>
            <a:pPr algn="ctr" hangingPunct="0">
              <a:defRPr>
                <a:solidFill>
                  <a:srgbClr val="C9211E"/>
                </a:solidFill>
              </a:defRPr>
            </a:pPr>
            <a:r>
              <a:rPr lang="es-ES" sz="2903" dirty="0">
                <a:solidFill>
                  <a:srgbClr val="C9211E"/>
                </a:solidFill>
                <a:latin typeface="Verdana" panose="020B0604030504040204" pitchFamily="34" charset="0"/>
                <a:ea typeface="Verdana" panose="020B0604030504040204" pitchFamily="34" charset="0"/>
                <a:cs typeface="Arial Unicode MS" pitchFamily="2"/>
              </a:rPr>
              <a:t>“Todas las setas son comestibles”</a:t>
            </a:r>
          </a:p>
        </p:txBody>
      </p:sp>
      <p:pic>
        <p:nvPicPr>
          <p:cNvPr id="4" name="Imagen 3">
            <a:extLst>
              <a:ext uri="{FF2B5EF4-FFF2-40B4-BE49-F238E27FC236}">
                <a16:creationId xmlns:a16="http://schemas.microsoft.com/office/drawing/2014/main" id="{E50E782C-7DB0-5803-3BC6-211F08A2BF32}"/>
              </a:ext>
            </a:extLst>
          </p:cNvPr>
          <p:cNvPicPr>
            <a:picLocks noChangeAspect="1"/>
          </p:cNvPicPr>
          <p:nvPr/>
        </p:nvPicPr>
        <p:blipFill>
          <a:blip r:embed="rId3">
            <a:lum/>
            <a:alphaModFix/>
          </a:blip>
          <a:srcRect/>
          <a:stretch>
            <a:fillRect/>
          </a:stretch>
        </p:blipFill>
        <p:spPr>
          <a:xfrm>
            <a:off x="609753" y="1585677"/>
            <a:ext cx="4203220" cy="2594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6">
            <a:extLst>
              <a:ext uri="{FF2B5EF4-FFF2-40B4-BE49-F238E27FC236}">
                <a16:creationId xmlns:a16="http://schemas.microsoft.com/office/drawing/2014/main" id="{90E4EB60-EF48-4D86-AC31-5DF9D258DC04}"/>
              </a:ext>
            </a:extLst>
          </p:cNvPr>
          <p:cNvGraphicFramePr>
            <a:graphicFrameLocks noGrp="1"/>
          </p:cNvGraphicFramePr>
          <p:nvPr/>
        </p:nvGraphicFramePr>
        <p:xfrm>
          <a:off x="180688" y="222712"/>
          <a:ext cx="11830626" cy="6180473"/>
        </p:xfrm>
        <a:graphic>
          <a:graphicData uri="http://schemas.openxmlformats.org/drawingml/2006/table">
            <a:tbl>
              <a:tblPr firstRow="1" bandRow="1">
                <a:effectLst/>
                <a:tableStyleId>{8A107856-5554-42FB-B03E-39F5DBC370BA}</a:tableStyleId>
              </a:tblPr>
              <a:tblGrid>
                <a:gridCol w="5930971">
                  <a:extLst>
                    <a:ext uri="{9D8B030D-6E8A-4147-A177-3AD203B41FA5}">
                      <a16:colId xmlns:a16="http://schemas.microsoft.com/office/drawing/2014/main" val="20000"/>
                    </a:ext>
                  </a:extLst>
                </a:gridCol>
                <a:gridCol w="5899655">
                  <a:extLst>
                    <a:ext uri="{9D8B030D-6E8A-4147-A177-3AD203B41FA5}">
                      <a16:colId xmlns:a16="http://schemas.microsoft.com/office/drawing/2014/main" val="20001"/>
                    </a:ext>
                  </a:extLst>
                </a:gridCol>
              </a:tblGrid>
              <a:tr h="626664">
                <a:tc gridSpan="2">
                  <a:txBody>
                    <a:bodyPr/>
                    <a:lstStyle/>
                    <a:p>
                      <a:pPr lvl="0" algn="ctr"/>
                      <a:r>
                        <a:rPr lang="es-ES" sz="3400" b="0" dirty="0"/>
                        <a:t>Factores dietéticos en </a:t>
                      </a:r>
                      <a:r>
                        <a:rPr lang="es-ES" sz="3400" b="0" dirty="0" err="1"/>
                        <a:t>ECnT</a:t>
                      </a:r>
                      <a:endParaRPr lang="es-ES" sz="3400" b="0" dirty="0"/>
                    </a:p>
                  </a:txBody>
                  <a:tcPr marL="110576" marR="110576" marT="55293" marB="55293"/>
                </a:tc>
                <a:tc hMerge="1">
                  <a:txBody>
                    <a:bodyPr/>
                    <a:lstStyle/>
                    <a:p>
                      <a:endParaRPr lang="es-ES"/>
                    </a:p>
                  </a:txBody>
                  <a:tcPr/>
                </a:tc>
                <a:extLst>
                  <a:ext uri="{0D108BD9-81ED-4DB2-BD59-A6C34878D82A}">
                    <a16:rowId xmlns:a16="http://schemas.microsoft.com/office/drawing/2014/main" val="10000"/>
                  </a:ext>
                </a:extLst>
              </a:tr>
              <a:tr h="759406">
                <a:tc>
                  <a:txBody>
                    <a:bodyPr/>
                    <a:lstStyle/>
                    <a:p>
                      <a:pPr lvl="0"/>
                      <a:r>
                        <a:rPr lang="es-ES" sz="2900"/>
                        <a:t>Dieta baja en frutas</a:t>
                      </a:r>
                    </a:p>
                  </a:txBody>
                  <a:tcPr marL="110576" marR="110576" marT="55293" marB="55293"/>
                </a:tc>
                <a:tc>
                  <a:txBody>
                    <a:bodyPr/>
                    <a:lstStyle/>
                    <a:p>
                      <a:pPr lvl="0"/>
                      <a:r>
                        <a:rPr lang="es-ES" sz="2900"/>
                        <a:t>Dieta rica en carnes rojas</a:t>
                      </a:r>
                    </a:p>
                  </a:txBody>
                  <a:tcPr marL="110576" marR="110576" marT="55293" marB="55293"/>
                </a:tc>
                <a:extLst>
                  <a:ext uri="{0D108BD9-81ED-4DB2-BD59-A6C34878D82A}">
                    <a16:rowId xmlns:a16="http://schemas.microsoft.com/office/drawing/2014/main" val="10001"/>
                  </a:ext>
                </a:extLst>
              </a:tr>
              <a:tr h="759406">
                <a:tc>
                  <a:txBody>
                    <a:bodyPr/>
                    <a:lstStyle/>
                    <a:p>
                      <a:pPr lvl="0"/>
                      <a:r>
                        <a:rPr lang="es-ES" sz="2900"/>
                        <a:t>Dieta baja en verduras</a:t>
                      </a:r>
                    </a:p>
                  </a:txBody>
                  <a:tcPr marL="110576" marR="110576" marT="55293" marB="55293"/>
                </a:tc>
                <a:tc>
                  <a:txBody>
                    <a:bodyPr/>
                    <a:lstStyle/>
                    <a:p>
                      <a:pPr lvl="0"/>
                      <a:r>
                        <a:rPr lang="es-ES" sz="2900"/>
                        <a:t>Dieta rica en carne procesada</a:t>
                      </a:r>
                    </a:p>
                  </a:txBody>
                  <a:tcPr marL="110576" marR="110576" marT="55293" marB="55293"/>
                </a:tc>
                <a:extLst>
                  <a:ext uri="{0D108BD9-81ED-4DB2-BD59-A6C34878D82A}">
                    <a16:rowId xmlns:a16="http://schemas.microsoft.com/office/drawing/2014/main" val="10002"/>
                  </a:ext>
                </a:extLst>
              </a:tr>
              <a:tr h="759406">
                <a:tc>
                  <a:txBody>
                    <a:bodyPr/>
                    <a:lstStyle/>
                    <a:p>
                      <a:pPr lvl="0"/>
                      <a:r>
                        <a:rPr lang="es-ES" sz="2900"/>
                        <a:t>Dieta baja en legumbres</a:t>
                      </a:r>
                    </a:p>
                  </a:txBody>
                  <a:tcPr marL="110576" marR="110576" marT="55293" marB="55293"/>
                </a:tc>
                <a:tc>
                  <a:txBody>
                    <a:bodyPr/>
                    <a:lstStyle/>
                    <a:p>
                      <a:pPr lvl="0"/>
                      <a:r>
                        <a:rPr lang="es-ES" sz="2900"/>
                        <a:t>Dieta alta en azúcar</a:t>
                      </a:r>
                    </a:p>
                  </a:txBody>
                  <a:tcPr marL="110576" marR="110576" marT="55293" marB="55293"/>
                </a:tc>
                <a:extLst>
                  <a:ext uri="{0D108BD9-81ED-4DB2-BD59-A6C34878D82A}">
                    <a16:rowId xmlns:a16="http://schemas.microsoft.com/office/drawing/2014/main" val="10003"/>
                  </a:ext>
                </a:extLst>
              </a:tr>
              <a:tr h="759406">
                <a:tc>
                  <a:txBody>
                    <a:bodyPr/>
                    <a:lstStyle/>
                    <a:p>
                      <a:pPr lvl="0"/>
                      <a:r>
                        <a:rPr lang="es-ES" sz="2900"/>
                        <a:t>Dieta baja en cereales integrales</a:t>
                      </a:r>
                    </a:p>
                  </a:txBody>
                  <a:tcPr marL="110576" marR="110576" marT="55293" marB="55293"/>
                </a:tc>
                <a:tc>
                  <a:txBody>
                    <a:bodyPr/>
                    <a:lstStyle/>
                    <a:p>
                      <a:pPr lvl="0"/>
                      <a:r>
                        <a:rPr lang="es-ES" sz="2900"/>
                        <a:t>Dieta rica en AGTrans</a:t>
                      </a:r>
                    </a:p>
                  </a:txBody>
                  <a:tcPr marL="110576" marR="110576" marT="55293" marB="55293"/>
                </a:tc>
                <a:extLst>
                  <a:ext uri="{0D108BD9-81ED-4DB2-BD59-A6C34878D82A}">
                    <a16:rowId xmlns:a16="http://schemas.microsoft.com/office/drawing/2014/main" val="10004"/>
                  </a:ext>
                </a:extLst>
              </a:tr>
              <a:tr h="759406">
                <a:tc>
                  <a:txBody>
                    <a:bodyPr/>
                    <a:lstStyle/>
                    <a:p>
                      <a:pPr lvl="0"/>
                      <a:r>
                        <a:rPr lang="es-ES" sz="2900"/>
                        <a:t>Dieta baja en frutos secos y semillas</a:t>
                      </a:r>
                    </a:p>
                  </a:txBody>
                  <a:tcPr marL="110576" marR="110576" marT="55293" marB="55293"/>
                </a:tc>
                <a:tc>
                  <a:txBody>
                    <a:bodyPr/>
                    <a:lstStyle/>
                    <a:p>
                      <a:pPr lvl="0"/>
                      <a:r>
                        <a:rPr lang="es-ES" sz="2900"/>
                        <a:t>Dieta rica en sodio</a:t>
                      </a:r>
                    </a:p>
                  </a:txBody>
                  <a:tcPr marL="110576" marR="110576" marT="55293" marB="55293"/>
                </a:tc>
                <a:extLst>
                  <a:ext uri="{0D108BD9-81ED-4DB2-BD59-A6C34878D82A}">
                    <a16:rowId xmlns:a16="http://schemas.microsoft.com/office/drawing/2014/main" val="10005"/>
                  </a:ext>
                </a:extLst>
              </a:tr>
              <a:tr h="759406">
                <a:tc>
                  <a:txBody>
                    <a:bodyPr/>
                    <a:lstStyle/>
                    <a:p>
                      <a:pPr lvl="0"/>
                      <a:r>
                        <a:rPr lang="es-ES" sz="2900"/>
                        <a:t>Dieta baja en leche</a:t>
                      </a:r>
                    </a:p>
                  </a:txBody>
                  <a:tcPr marL="110576" marR="110576" marT="55293" marB="55293"/>
                </a:tc>
                <a:tc>
                  <a:txBody>
                    <a:bodyPr/>
                    <a:lstStyle/>
                    <a:p>
                      <a:pPr lvl="0"/>
                      <a:r>
                        <a:rPr lang="es-ES" sz="2900"/>
                        <a:t>Dieta baja en AG polinsaturados</a:t>
                      </a:r>
                    </a:p>
                  </a:txBody>
                  <a:tcPr marL="110576" marR="110576" marT="55293" marB="55293"/>
                </a:tc>
                <a:extLst>
                  <a:ext uri="{0D108BD9-81ED-4DB2-BD59-A6C34878D82A}">
                    <a16:rowId xmlns:a16="http://schemas.microsoft.com/office/drawing/2014/main" val="10006"/>
                  </a:ext>
                </a:extLst>
              </a:tr>
              <a:tr h="995291">
                <a:tc>
                  <a:txBody>
                    <a:bodyPr/>
                    <a:lstStyle/>
                    <a:p>
                      <a:pPr marL="0" marR="0" lvl="0" indent="0" algn="l" defTabSz="914400" rtl="0" fontAlgn="auto" hangingPunct="1">
                        <a:lnSpc>
                          <a:spcPct val="100000"/>
                        </a:lnSpc>
                        <a:spcBef>
                          <a:spcPts val="0"/>
                        </a:spcBef>
                        <a:spcAft>
                          <a:spcPts val="0"/>
                        </a:spcAft>
                        <a:buNone/>
                        <a:tabLst/>
                      </a:pPr>
                      <a:r>
                        <a:rPr lang="es-ES" sz="2900"/>
                        <a:t>Dieta baja en calcio</a:t>
                      </a:r>
                    </a:p>
                  </a:txBody>
                  <a:tcPr marL="110576" marR="110576" marT="55293" marB="55293"/>
                </a:tc>
                <a:tc>
                  <a:txBody>
                    <a:bodyPr/>
                    <a:lstStyle/>
                    <a:p>
                      <a:pPr marL="0" marR="0" lvl="0" indent="0" algn="l" defTabSz="914400" rtl="0" fontAlgn="auto" hangingPunct="1">
                        <a:lnSpc>
                          <a:spcPct val="100000"/>
                        </a:lnSpc>
                        <a:spcBef>
                          <a:spcPts val="0"/>
                        </a:spcBef>
                        <a:spcAft>
                          <a:spcPts val="0"/>
                        </a:spcAft>
                        <a:buNone/>
                        <a:tabLst/>
                      </a:pPr>
                      <a:r>
                        <a:rPr lang="es-ES" sz="2900" dirty="0"/>
                        <a:t>Dieta baja en fibra</a:t>
                      </a:r>
                    </a:p>
                    <a:p>
                      <a:pPr lvl="0"/>
                      <a:endParaRPr lang="es-ES" sz="2900" dirty="0"/>
                    </a:p>
                  </a:txBody>
                  <a:tcPr marL="110576" marR="110576" marT="55293" marB="55293"/>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4719284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8AC846E1-2B6B-D706-B7D9-0359DBF5C346}"/>
              </a:ext>
            </a:extLst>
          </p:cNvPr>
          <p:cNvGraphicFramePr>
            <a:graphicFrameLocks noGrp="1"/>
          </p:cNvGraphicFramePr>
          <p:nvPr>
            <p:extLst>
              <p:ext uri="{D42A27DB-BD31-4B8C-83A1-F6EECF244321}">
                <p14:modId xmlns:p14="http://schemas.microsoft.com/office/powerpoint/2010/main" val="131612667"/>
              </p:ext>
            </p:extLst>
          </p:nvPr>
        </p:nvGraphicFramePr>
        <p:xfrm>
          <a:off x="55931" y="15716"/>
          <a:ext cx="12192000" cy="7558087"/>
        </p:xfrm>
        <a:graphic>
          <a:graphicData uri="http://schemas.openxmlformats.org/drawingml/2006/table">
            <a:tbl>
              <a:tblPr>
                <a:tableStyleId>{D27102A9-8310-4765-A935-A1911B00CA55}</a:tableStyleId>
              </a:tblPr>
              <a:tblGrid>
                <a:gridCol w="10119663">
                  <a:extLst>
                    <a:ext uri="{9D8B030D-6E8A-4147-A177-3AD203B41FA5}">
                      <a16:colId xmlns:a16="http://schemas.microsoft.com/office/drawing/2014/main" val="3457134217"/>
                    </a:ext>
                  </a:extLst>
                </a:gridCol>
                <a:gridCol w="1149617">
                  <a:extLst>
                    <a:ext uri="{9D8B030D-6E8A-4147-A177-3AD203B41FA5}">
                      <a16:colId xmlns:a16="http://schemas.microsoft.com/office/drawing/2014/main" val="354067302"/>
                    </a:ext>
                  </a:extLst>
                </a:gridCol>
                <a:gridCol w="922720">
                  <a:extLst>
                    <a:ext uri="{9D8B030D-6E8A-4147-A177-3AD203B41FA5}">
                      <a16:colId xmlns:a16="http://schemas.microsoft.com/office/drawing/2014/main" val="4118927732"/>
                    </a:ext>
                  </a:extLst>
                </a:gridCol>
              </a:tblGrid>
              <a:tr h="700087">
                <a:tc>
                  <a:txBody>
                    <a:bodyPr/>
                    <a:lstStyle/>
                    <a:p>
                      <a:endParaRPr lang="es-ES" dirty="0"/>
                    </a:p>
                  </a:txBody>
                  <a:tcPr/>
                </a:tc>
                <a:tc>
                  <a:txBody>
                    <a:bodyPr/>
                    <a:lstStyle/>
                    <a:p>
                      <a:r>
                        <a:rPr lang="es-ES" dirty="0"/>
                        <a:t>Verdad absoluta</a:t>
                      </a:r>
                    </a:p>
                  </a:txBody>
                  <a:tcPr/>
                </a:tc>
                <a:tc>
                  <a:txBody>
                    <a:bodyPr/>
                    <a:lstStyle/>
                    <a:p>
                      <a:r>
                        <a:rPr lang="es-ES" dirty="0"/>
                        <a:t>Verdad</a:t>
                      </a:r>
                    </a:p>
                    <a:p>
                      <a:r>
                        <a:rPr lang="es-ES" dirty="0"/>
                        <a:t>relativa</a:t>
                      </a:r>
                    </a:p>
                  </a:txBody>
                  <a:tcPr/>
                </a:tc>
                <a:extLst>
                  <a:ext uri="{0D108BD9-81ED-4DB2-BD59-A6C34878D82A}">
                    <a16:rowId xmlns:a16="http://schemas.microsoft.com/office/drawing/2014/main" val="2300703331"/>
                  </a:ext>
                </a:extLst>
              </a:tr>
              <a:tr h="411755">
                <a:tc>
                  <a:txBody>
                    <a:bodyPr/>
                    <a:lstStyle/>
                    <a:p>
                      <a:r>
                        <a:rPr lang="es-ES" sz="2400" dirty="0"/>
                        <a:t>Hablo con sus padres: que lo lleven al pediatra cuanto antes.</a:t>
                      </a:r>
                    </a:p>
                  </a:txBody>
                  <a:tcPr/>
                </a:tc>
                <a:tc>
                  <a:txBody>
                    <a:bodyPr/>
                    <a:lstStyle/>
                    <a:p>
                      <a:endParaRPr lang="es-ES" dirty="0"/>
                    </a:p>
                  </a:txBody>
                  <a:tcPr/>
                </a:tc>
                <a:tc>
                  <a:txBody>
                    <a:bodyPr/>
                    <a:lstStyle/>
                    <a:p>
                      <a:endParaRPr lang="es-ES"/>
                    </a:p>
                  </a:txBody>
                  <a:tcPr/>
                </a:tc>
                <a:extLst>
                  <a:ext uri="{0D108BD9-81ED-4DB2-BD59-A6C34878D82A}">
                    <a16:rowId xmlns:a16="http://schemas.microsoft.com/office/drawing/2014/main" val="854918065"/>
                  </a:ext>
                </a:extLst>
              </a:tr>
              <a:tr h="411755">
                <a:tc>
                  <a:txBody>
                    <a:bodyPr/>
                    <a:lstStyle/>
                    <a:p>
                      <a:r>
                        <a:rPr lang="es-ES" sz="2400" dirty="0"/>
                        <a:t>Les aconsejo que cuiden la alimentación del escolar, siendo más restrictivos:</a:t>
                      </a:r>
                    </a:p>
                  </a:txBody>
                  <a:tcPr/>
                </a:tc>
                <a:tc>
                  <a:txBody>
                    <a:bodyPr/>
                    <a:lstStyle/>
                    <a:p>
                      <a:endParaRPr lang="es-ES" dirty="0"/>
                    </a:p>
                  </a:txBody>
                  <a:tcPr/>
                </a:tc>
                <a:tc>
                  <a:txBody>
                    <a:bodyPr/>
                    <a:lstStyle/>
                    <a:p>
                      <a:endParaRPr lang="es-ES"/>
                    </a:p>
                  </a:txBody>
                  <a:tcPr/>
                </a:tc>
                <a:extLst>
                  <a:ext uri="{0D108BD9-81ED-4DB2-BD59-A6C34878D82A}">
                    <a16:rowId xmlns:a16="http://schemas.microsoft.com/office/drawing/2014/main" val="1581801659"/>
                  </a:ext>
                </a:extLst>
              </a:tr>
              <a:tr h="728489">
                <a:tc>
                  <a:txBody>
                    <a:bodyPr/>
                    <a:lstStyle/>
                    <a:p>
                      <a:pPr lvl="1"/>
                      <a:r>
                        <a:rPr lang="es-ES" sz="2400" dirty="0"/>
                        <a:t>Les propongo:</a:t>
                      </a:r>
                    </a:p>
                    <a:p>
                      <a:pPr lvl="1"/>
                      <a:r>
                        <a:rPr lang="es-ES" sz="2400" dirty="0"/>
                        <a:t>Ofrecerle más fruta, verduras y menos “hidratos”, en particular por la noche.</a:t>
                      </a:r>
                    </a:p>
                  </a:txBody>
                  <a:tcPr/>
                </a:tc>
                <a:tc>
                  <a:txBody>
                    <a:bodyPr/>
                    <a:lstStyle/>
                    <a:p>
                      <a:endParaRPr lang="es-ES" dirty="0"/>
                    </a:p>
                  </a:txBody>
                  <a:tcPr/>
                </a:tc>
                <a:tc>
                  <a:txBody>
                    <a:bodyPr/>
                    <a:lstStyle/>
                    <a:p>
                      <a:endParaRPr lang="es-ES"/>
                    </a:p>
                  </a:txBody>
                  <a:tcPr/>
                </a:tc>
                <a:extLst>
                  <a:ext uri="{0D108BD9-81ED-4DB2-BD59-A6C34878D82A}">
                    <a16:rowId xmlns:a16="http://schemas.microsoft.com/office/drawing/2014/main" val="2887072131"/>
                  </a:ext>
                </a:extLst>
              </a:tr>
              <a:tr h="411755">
                <a:tc>
                  <a:txBody>
                    <a:bodyPr/>
                    <a:lstStyle/>
                    <a:p>
                      <a:pPr lvl="1"/>
                      <a:r>
                        <a:rPr lang="es-ES" sz="2400" dirty="0"/>
                        <a:t>Limitar los alimentos ricos en proteína</a:t>
                      </a:r>
                    </a:p>
                  </a:txBody>
                  <a:tcPr/>
                </a:tc>
                <a:tc>
                  <a:txBody>
                    <a:bodyPr/>
                    <a:lstStyle/>
                    <a:p>
                      <a:endParaRPr lang="es-ES" dirty="0"/>
                    </a:p>
                  </a:txBody>
                  <a:tcPr/>
                </a:tc>
                <a:tc>
                  <a:txBody>
                    <a:bodyPr/>
                    <a:lstStyle/>
                    <a:p>
                      <a:endParaRPr lang="es-ES"/>
                    </a:p>
                  </a:txBody>
                  <a:tcPr/>
                </a:tc>
                <a:extLst>
                  <a:ext uri="{0D108BD9-81ED-4DB2-BD59-A6C34878D82A}">
                    <a16:rowId xmlns:a16="http://schemas.microsoft.com/office/drawing/2014/main" val="261583128"/>
                  </a:ext>
                </a:extLst>
              </a:tr>
              <a:tr h="411755">
                <a:tc>
                  <a:txBody>
                    <a:bodyPr/>
                    <a:lstStyle/>
                    <a:p>
                      <a:pPr lvl="1"/>
                      <a:r>
                        <a:rPr lang="es-ES" sz="2400" dirty="0"/>
                        <a:t>No tomar chuches</a:t>
                      </a:r>
                    </a:p>
                  </a:txBody>
                  <a:tcPr/>
                </a:tc>
                <a:tc>
                  <a:txBody>
                    <a:bodyPr/>
                    <a:lstStyle/>
                    <a:p>
                      <a:endParaRPr lang="es-ES" dirty="0"/>
                    </a:p>
                  </a:txBody>
                  <a:tcPr/>
                </a:tc>
                <a:tc>
                  <a:txBody>
                    <a:bodyPr/>
                    <a:lstStyle/>
                    <a:p>
                      <a:endParaRPr lang="es-ES"/>
                    </a:p>
                  </a:txBody>
                  <a:tcPr/>
                </a:tc>
                <a:extLst>
                  <a:ext uri="{0D108BD9-81ED-4DB2-BD59-A6C34878D82A}">
                    <a16:rowId xmlns:a16="http://schemas.microsoft.com/office/drawing/2014/main" val="2662796061"/>
                  </a:ext>
                </a:extLst>
              </a:tr>
              <a:tr h="411755">
                <a:tc>
                  <a:txBody>
                    <a:bodyPr/>
                    <a:lstStyle/>
                    <a:p>
                      <a:pPr lvl="1"/>
                      <a:r>
                        <a:rPr lang="es-ES" sz="2400" dirty="0"/>
                        <a:t>Eviten poner demasiados platos de legumbres y potajes</a:t>
                      </a:r>
                    </a:p>
                    <a:p>
                      <a:pPr lvl="1"/>
                      <a:r>
                        <a:rPr lang="es-ES" sz="2400" dirty="0"/>
                        <a:t>Poner el menú semanal en la puerta del frigorífico</a:t>
                      </a:r>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351494417"/>
                  </a:ext>
                </a:extLst>
              </a:tr>
              <a:tr h="411755">
                <a:tc>
                  <a:txBody>
                    <a:bodyPr/>
                    <a:lstStyle/>
                    <a:p>
                      <a:pPr lvl="1"/>
                      <a:r>
                        <a:rPr lang="es-ES" sz="2400" dirty="0"/>
                        <a:t>Permitir la comida con el televisor para bajar la ansiedad.</a:t>
                      </a:r>
                    </a:p>
                  </a:txBody>
                  <a:tcPr/>
                </a:tc>
                <a:tc>
                  <a:txBody>
                    <a:bodyPr/>
                    <a:lstStyle/>
                    <a:p>
                      <a:endParaRPr lang="es-ES"/>
                    </a:p>
                  </a:txBody>
                  <a:tcPr/>
                </a:tc>
                <a:tc>
                  <a:txBody>
                    <a:bodyPr/>
                    <a:lstStyle/>
                    <a:p>
                      <a:endParaRPr lang="es-ES" dirty="0"/>
                    </a:p>
                  </a:txBody>
                  <a:tcPr/>
                </a:tc>
                <a:extLst>
                  <a:ext uri="{0D108BD9-81ED-4DB2-BD59-A6C34878D82A}">
                    <a16:rowId xmlns:a16="http://schemas.microsoft.com/office/drawing/2014/main" val="1124877720"/>
                  </a:ext>
                </a:extLst>
              </a:tr>
              <a:tr h="728489">
                <a:tc>
                  <a:txBody>
                    <a:bodyPr/>
                    <a:lstStyle/>
                    <a:p>
                      <a:r>
                        <a:rPr lang="es-ES" sz="2400" dirty="0"/>
                        <a:t>Les advierto que, aunque ellos coman de todo, su hijo debe hacer algún         tipo de dieta</a:t>
                      </a:r>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4251175555"/>
                  </a:ext>
                </a:extLst>
              </a:tr>
              <a:tr h="411755">
                <a:tc>
                  <a:txBody>
                    <a:bodyPr/>
                    <a:lstStyle/>
                    <a:p>
                      <a:r>
                        <a:rPr lang="es-ES" sz="2400" dirty="0"/>
                        <a:t>Les comento que en clase calibraremos su masa muscular y grasa, para que sean conscientes de lo que tienen.</a:t>
                      </a:r>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2962955011"/>
                  </a:ext>
                </a:extLst>
              </a:tr>
              <a:tr h="728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t>Les recuerdo “lo malo” que es comer ciertas cosas y el peligro que tienen</a:t>
                      </a:r>
                    </a:p>
                    <a:p>
                      <a:endParaRPr lang="es-ES" sz="2400" dirty="0"/>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2448391277"/>
                  </a:ext>
                </a:extLst>
              </a:tr>
              <a:tr h="411755">
                <a:tc>
                  <a:txBody>
                    <a:bodyPr/>
                    <a:lstStyle/>
                    <a:p>
                      <a:endParaRPr lang="es-ES" sz="2400" dirty="0"/>
                    </a:p>
                  </a:txBody>
                  <a:tcPr/>
                </a:tc>
                <a:tc>
                  <a:txBody>
                    <a:bodyPr/>
                    <a:lstStyle/>
                    <a:p>
                      <a:endParaRPr lang="es-ES" dirty="0"/>
                    </a:p>
                  </a:txBody>
                  <a:tcPr/>
                </a:tc>
                <a:tc>
                  <a:txBody>
                    <a:bodyPr/>
                    <a:lstStyle/>
                    <a:p>
                      <a:endParaRPr lang="es-ES" dirty="0"/>
                    </a:p>
                  </a:txBody>
                  <a:tcPr/>
                </a:tc>
                <a:extLst>
                  <a:ext uri="{0D108BD9-81ED-4DB2-BD59-A6C34878D82A}">
                    <a16:rowId xmlns:a16="http://schemas.microsoft.com/office/drawing/2014/main" val="3403801827"/>
                  </a:ext>
                </a:extLst>
              </a:tr>
            </a:tbl>
          </a:graphicData>
        </a:graphic>
      </p:graphicFrame>
      <p:sp>
        <p:nvSpPr>
          <p:cNvPr id="3" name="CuadroTexto 2">
            <a:extLst>
              <a:ext uri="{FF2B5EF4-FFF2-40B4-BE49-F238E27FC236}">
                <a16:creationId xmlns:a16="http://schemas.microsoft.com/office/drawing/2014/main" id="{0656F756-77ED-D035-E65D-405705D23670}"/>
              </a:ext>
            </a:extLst>
          </p:cNvPr>
          <p:cNvSpPr txBox="1"/>
          <p:nvPr/>
        </p:nvSpPr>
        <p:spPr>
          <a:xfrm>
            <a:off x="1327355" y="268604"/>
            <a:ext cx="8626988" cy="523220"/>
          </a:xfrm>
          <a:prstGeom prst="rect">
            <a:avLst/>
          </a:prstGeom>
          <a:noFill/>
        </p:spPr>
        <p:txBody>
          <a:bodyPr wrap="square" rtlCol="0">
            <a:spAutoFit/>
          </a:bodyPr>
          <a:lstStyle/>
          <a:p>
            <a:pPr algn="ctr"/>
            <a:r>
              <a:rPr lang="es-ES" sz="2800" dirty="0">
                <a:solidFill>
                  <a:srgbClr val="FF0000"/>
                </a:solidFill>
              </a:rPr>
              <a:t>8 escolares con obesidad en mi clase de 3º ESO</a:t>
            </a:r>
          </a:p>
        </p:txBody>
      </p:sp>
    </p:spTree>
    <p:extLst>
      <p:ext uri="{BB962C8B-B14F-4D97-AF65-F5344CB8AC3E}">
        <p14:creationId xmlns:p14="http://schemas.microsoft.com/office/powerpoint/2010/main" val="358250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Imagen 4">
            <a:extLst>
              <a:ext uri="{FF2B5EF4-FFF2-40B4-BE49-F238E27FC236}">
                <a16:creationId xmlns:a16="http://schemas.microsoft.com/office/drawing/2014/main" id="{D7496F96-4580-34D8-9D3C-EBF6B2F24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00" t="14984" r="21651" b="16383"/>
          <a:stretch>
            <a:fillRect/>
          </a:stretch>
        </p:blipFill>
        <p:spPr bwMode="auto">
          <a:xfrm>
            <a:off x="2130425" y="765175"/>
            <a:ext cx="79311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CuadroTexto 5">
            <a:extLst>
              <a:ext uri="{FF2B5EF4-FFF2-40B4-BE49-F238E27FC236}">
                <a16:creationId xmlns:a16="http://schemas.microsoft.com/office/drawing/2014/main" id="{594600B3-E091-CEA5-5750-4F176237989F}"/>
              </a:ext>
            </a:extLst>
          </p:cNvPr>
          <p:cNvSpPr txBox="1">
            <a:spLocks noChangeArrowheads="1"/>
          </p:cNvSpPr>
          <p:nvPr/>
        </p:nvSpPr>
        <p:spPr bwMode="auto">
          <a:xfrm>
            <a:off x="2640013" y="231776"/>
            <a:ext cx="6985000" cy="7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sz="2177" b="1">
                <a:solidFill>
                  <a:srgbClr val="FF0000"/>
                </a:solidFill>
                <a:latin typeface="Verdana" panose="020B0604030504040204" pitchFamily="34" charset="0"/>
              </a:rPr>
              <a:t>Políticas alimentarias para prevenir las principales enfermedades no transmisibles</a:t>
            </a:r>
            <a:endParaRPr lang="es-ES" altLang="es-ES" sz="2177">
              <a:solidFill>
                <a:srgbClr val="FF0000"/>
              </a:solidFill>
            </a:endParaRPr>
          </a:p>
        </p:txBody>
      </p:sp>
      <p:sp>
        <p:nvSpPr>
          <p:cNvPr id="51204" name="CuadroTexto 7">
            <a:extLst>
              <a:ext uri="{FF2B5EF4-FFF2-40B4-BE49-F238E27FC236}">
                <a16:creationId xmlns:a16="http://schemas.microsoft.com/office/drawing/2014/main" id="{7F927537-717D-A793-716A-F8A9A4FCD2D1}"/>
              </a:ext>
            </a:extLst>
          </p:cNvPr>
          <p:cNvSpPr txBox="1">
            <a:spLocks noChangeArrowheads="1"/>
          </p:cNvSpPr>
          <p:nvPr/>
        </p:nvSpPr>
        <p:spPr bwMode="auto">
          <a:xfrm>
            <a:off x="363151" y="5868664"/>
            <a:ext cx="115387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1600" dirty="0">
                <a:solidFill>
                  <a:srgbClr val="000000"/>
                </a:solidFill>
              </a:rPr>
              <a:t>Royo-</a:t>
            </a:r>
            <a:r>
              <a:rPr lang="es-ES" altLang="es-ES" sz="1600" dirty="0" err="1">
                <a:solidFill>
                  <a:srgbClr val="000000"/>
                </a:solidFill>
              </a:rPr>
              <a:t>Bordonada</a:t>
            </a:r>
            <a:r>
              <a:rPr lang="es-ES" altLang="es-ES" sz="1600" dirty="0">
                <a:solidFill>
                  <a:srgbClr val="000000"/>
                </a:solidFill>
              </a:rPr>
              <a:t> MÁ, Rodríguez-Artalejo F, </a:t>
            </a:r>
            <a:r>
              <a:rPr lang="es-ES" altLang="es-ES" sz="1600" dirty="0" err="1">
                <a:solidFill>
                  <a:srgbClr val="000000"/>
                </a:solidFill>
              </a:rPr>
              <a:t>Bes-Rastrollod</a:t>
            </a:r>
            <a:r>
              <a:rPr lang="es-ES" altLang="es-ES" sz="1600" dirty="0">
                <a:solidFill>
                  <a:srgbClr val="000000"/>
                </a:solidFill>
              </a:rPr>
              <a:t> M, Fernández-Escobar C, et al. Grupo de Nutrición de la Sociedad Española de Epidemiología). </a:t>
            </a:r>
            <a:r>
              <a:rPr lang="es-ES" altLang="es-ES" sz="1600" dirty="0"/>
              <a:t>Políticas alimentarias para prevenir la obesidad y las principales enfermedades no transmisibles en España: querer es poder. </a:t>
            </a:r>
            <a:r>
              <a:rPr lang="es-ES" altLang="es-ES" sz="1600" dirty="0" err="1"/>
              <a:t>Gac</a:t>
            </a:r>
            <a:r>
              <a:rPr lang="es-ES" altLang="es-ES" sz="1600" dirty="0"/>
              <a:t> </a:t>
            </a:r>
            <a:r>
              <a:rPr lang="es-ES" altLang="es-ES" sz="1600" dirty="0" err="1"/>
              <a:t>Sanit</a:t>
            </a:r>
            <a:r>
              <a:rPr lang="es-ES" altLang="es-ES" sz="1600" dirty="0"/>
              <a:t>. 2019;33(6):584–592</a:t>
            </a:r>
          </a:p>
        </p:txBody>
      </p:sp>
      <p:sp>
        <p:nvSpPr>
          <p:cNvPr id="9" name="Rectángulo: esquinas redondeadas 8">
            <a:extLst>
              <a:ext uri="{FF2B5EF4-FFF2-40B4-BE49-F238E27FC236}">
                <a16:creationId xmlns:a16="http://schemas.microsoft.com/office/drawing/2014/main" id="{DC57F414-095F-7F61-69AF-5D2CA8BF1939}"/>
              </a:ext>
            </a:extLst>
          </p:cNvPr>
          <p:cNvSpPr/>
          <p:nvPr/>
        </p:nvSpPr>
        <p:spPr>
          <a:xfrm>
            <a:off x="4079875" y="4171951"/>
            <a:ext cx="5691188" cy="646113"/>
          </a:xfrm>
          <a:prstGeom prst="round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E504C0-65C5-C3D4-5237-34C217E514CD}"/>
              </a:ext>
            </a:extLst>
          </p:cNvPr>
          <p:cNvSpPr txBox="1"/>
          <p:nvPr/>
        </p:nvSpPr>
        <p:spPr>
          <a:xfrm>
            <a:off x="487135" y="1153080"/>
            <a:ext cx="11217729"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¡Área de descanso!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Grupos o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Comenta los posibles riesgos nutricionales de tu alumnado con relación a su patrón alimentario habitual</a:t>
            </a:r>
          </a:p>
        </p:txBody>
      </p:sp>
    </p:spTree>
    <p:extLst>
      <p:ext uri="{BB962C8B-B14F-4D97-AF65-F5344CB8AC3E}">
        <p14:creationId xmlns:p14="http://schemas.microsoft.com/office/powerpoint/2010/main" val="3912153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DAA9C3-8D10-0564-F36F-08A7BA5B8B26}"/>
              </a:ext>
            </a:extLst>
          </p:cNvPr>
          <p:cNvSpPr txBox="1"/>
          <p:nvPr/>
        </p:nvSpPr>
        <p:spPr>
          <a:xfrm>
            <a:off x="3882189" y="2518611"/>
            <a:ext cx="7732295" cy="1077218"/>
          </a:xfrm>
          <a:prstGeom prst="rect">
            <a:avLst/>
          </a:prstGeom>
          <a:noFill/>
        </p:spPr>
        <p:txBody>
          <a:bodyPr wrap="square" rtlCol="0">
            <a:spAutoFit/>
          </a:bodyPr>
          <a:lstStyle/>
          <a:p>
            <a:pPr algn="r"/>
            <a:r>
              <a:rPr lang="es-ES" sz="3200" dirty="0">
                <a:solidFill>
                  <a:srgbClr val="FF0000"/>
                </a:solidFill>
                <a:latin typeface="Verdana" panose="020B0604030504040204" pitchFamily="34" charset="0"/>
                <a:ea typeface="Verdana" panose="020B0604030504040204" pitchFamily="34" charset="0"/>
              </a:rPr>
              <a:t>Criterios necesarios para evaluar la oferta alimentaria</a:t>
            </a:r>
          </a:p>
        </p:txBody>
      </p:sp>
    </p:spTree>
    <p:extLst>
      <p:ext uri="{BB962C8B-B14F-4D97-AF65-F5344CB8AC3E}">
        <p14:creationId xmlns:p14="http://schemas.microsoft.com/office/powerpoint/2010/main" val="3730819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6A1C289E-7033-44A1-BBC7-A7825C858839}"/>
              </a:ext>
            </a:extLst>
          </p:cNvPr>
          <p:cNvSpPr txBox="1"/>
          <p:nvPr/>
        </p:nvSpPr>
        <p:spPr>
          <a:xfrm>
            <a:off x="912392" y="1119366"/>
            <a:ext cx="9957170" cy="5078313"/>
          </a:xfrm>
          <a:prstGeom prst="rect">
            <a:avLst/>
          </a:prstGeom>
          <a:noFill/>
        </p:spPr>
        <p:txBody>
          <a:bodyPr wrap="square">
            <a:spAutoFit/>
          </a:bodyPr>
          <a:lstStyle/>
          <a:p>
            <a:pPr>
              <a:defRPr/>
            </a:pPr>
            <a:r>
              <a:rPr lang="es-ES" sz="2400" dirty="0">
                <a:solidFill>
                  <a:schemeClr val="tx2">
                    <a:lumMod val="50000"/>
                  </a:schemeClr>
                </a:solidFill>
                <a:latin typeface="Verdana" panose="020B0604030504040204" pitchFamily="34" charset="0"/>
                <a:ea typeface="Verdana" panose="020B0604030504040204" pitchFamily="34" charset="0"/>
              </a:rPr>
              <a:t>PODEMOS VALORAR EN BASE A:</a:t>
            </a:r>
          </a:p>
          <a:p>
            <a:pPr>
              <a:defRPr/>
            </a:pPr>
            <a:endParaRPr lang="es-ES" sz="2400" dirty="0">
              <a:solidFill>
                <a:schemeClr val="tx2">
                  <a:lumMod val="50000"/>
                </a:schemeClr>
              </a:solidFill>
              <a:latin typeface="Verdana" panose="020B0604030504040204" pitchFamily="34" charset="0"/>
              <a:ea typeface="Verdana" panose="020B0604030504040204" pitchFamily="34" charset="0"/>
            </a:endParaRPr>
          </a:p>
          <a:p>
            <a:pPr marL="342900" indent="-342900">
              <a:lnSpc>
                <a:spcPct val="150000"/>
              </a:lnSpc>
              <a:buFont typeface="Arial" panose="020B0604020202020204" pitchFamily="34" charset="0"/>
              <a:buChar char="•"/>
              <a:defRPr/>
            </a:pPr>
            <a:r>
              <a:rPr lang="es-ES" sz="2400" dirty="0">
                <a:solidFill>
                  <a:schemeClr val="tx2">
                    <a:lumMod val="50000"/>
                  </a:schemeClr>
                </a:solidFill>
                <a:latin typeface="Verdana" panose="020B0604030504040204" pitchFamily="34" charset="0"/>
                <a:ea typeface="Verdana" panose="020B0604030504040204" pitchFamily="34" charset="0"/>
              </a:rPr>
              <a:t>HÁBITOS EN TORNO AL HECHO ALIMENTARIO</a:t>
            </a:r>
          </a:p>
          <a:p>
            <a:pPr marL="342900" indent="-342900">
              <a:lnSpc>
                <a:spcPct val="150000"/>
              </a:lnSpc>
              <a:buFont typeface="Arial" panose="020B0604020202020204" pitchFamily="34" charset="0"/>
              <a:buChar char="•"/>
              <a:defRPr/>
            </a:pPr>
            <a:r>
              <a:rPr lang="es-ES" sz="2400" dirty="0">
                <a:solidFill>
                  <a:schemeClr val="tx2">
                    <a:lumMod val="50000"/>
                  </a:schemeClr>
                </a:solidFill>
                <a:latin typeface="Verdana" panose="020B0604030504040204" pitchFamily="34" charset="0"/>
                <a:ea typeface="Verdana" panose="020B0604030504040204" pitchFamily="34" charset="0"/>
              </a:rPr>
              <a:t>OFERTA ALIMENTARIA: INGESTA POR GRUPOS DE ALIMENTOS Y PROCESADO.</a:t>
            </a:r>
          </a:p>
          <a:p>
            <a:pPr marL="342900" indent="-342900">
              <a:lnSpc>
                <a:spcPct val="150000"/>
              </a:lnSpc>
              <a:buFont typeface="Arial" panose="020B0604020202020204" pitchFamily="34" charset="0"/>
              <a:buChar char="•"/>
              <a:defRPr/>
            </a:pPr>
            <a:r>
              <a:rPr lang="es-ES" sz="2400" dirty="0">
                <a:solidFill>
                  <a:schemeClr val="tx2">
                    <a:lumMod val="50000"/>
                  </a:schemeClr>
                </a:solidFill>
                <a:latin typeface="Verdana" panose="020B0604030504040204" pitchFamily="34" charset="0"/>
                <a:ea typeface="Verdana" panose="020B0604030504040204" pitchFamily="34" charset="0"/>
              </a:rPr>
              <a:t>INFORMACIÓN ETIQUETA NUTRICIONAL</a:t>
            </a:r>
          </a:p>
          <a:p>
            <a:pPr marL="342900" indent="-342900">
              <a:lnSpc>
                <a:spcPct val="150000"/>
              </a:lnSpc>
              <a:buFont typeface="Arial" panose="020B0604020202020204" pitchFamily="34" charset="0"/>
              <a:buChar char="•"/>
              <a:defRPr/>
            </a:pPr>
            <a:r>
              <a:rPr lang="es-ES" sz="2400" dirty="0">
                <a:solidFill>
                  <a:schemeClr val="tx2">
                    <a:lumMod val="50000"/>
                  </a:schemeClr>
                </a:solidFill>
                <a:latin typeface="Verdana" panose="020B0604030504040204" pitchFamily="34" charset="0"/>
                <a:ea typeface="Verdana" panose="020B0604030504040204" pitchFamily="34" charset="0"/>
              </a:rPr>
              <a:t>ESTRATEGIAS PUBLICITARIAS DE ALIMENTOS</a:t>
            </a:r>
          </a:p>
          <a:p>
            <a:pPr marL="342900" indent="-342900">
              <a:lnSpc>
                <a:spcPct val="150000"/>
              </a:lnSpc>
              <a:buFont typeface="Arial" panose="020B0604020202020204" pitchFamily="34" charset="0"/>
              <a:buChar char="•"/>
              <a:defRPr/>
            </a:pPr>
            <a:r>
              <a:rPr lang="es-ES" sz="2400" dirty="0">
                <a:solidFill>
                  <a:schemeClr val="tx2">
                    <a:lumMod val="50000"/>
                  </a:schemeClr>
                </a:solidFill>
                <a:latin typeface="Verdana" panose="020B0604030504040204" pitchFamily="34" charset="0"/>
                <a:ea typeface="Verdana" panose="020B0604030504040204" pitchFamily="34" charset="0"/>
              </a:rPr>
              <a:t>ANÁLISIS NUTRICIONAL MÁS EXHAUSTIVO (MACRO Y MICRONUTRIENTES)</a:t>
            </a:r>
          </a:p>
          <a:p>
            <a:pPr>
              <a:defRPr/>
            </a:pPr>
            <a:endParaRPr lang="es-ES" sz="2400" b="1" dirty="0">
              <a:solidFill>
                <a:schemeClr val="bg1"/>
              </a:solidFill>
            </a:endParaRPr>
          </a:p>
        </p:txBody>
      </p:sp>
      <p:sp>
        <p:nvSpPr>
          <p:cNvPr id="3" name="Flecha: hacia abajo 2">
            <a:extLst>
              <a:ext uri="{FF2B5EF4-FFF2-40B4-BE49-F238E27FC236}">
                <a16:creationId xmlns:a16="http://schemas.microsoft.com/office/drawing/2014/main" id="{78666217-1DFD-4BFB-B4D6-071CF19BD889}"/>
              </a:ext>
            </a:extLst>
          </p:cNvPr>
          <p:cNvSpPr/>
          <p:nvPr/>
        </p:nvSpPr>
        <p:spPr>
          <a:xfrm>
            <a:off x="10372407" y="1461147"/>
            <a:ext cx="1025206" cy="3953021"/>
          </a:xfrm>
          <a:prstGeom prst="downArrow">
            <a:avLst/>
          </a:prstGeom>
          <a:gradFill flip="none" rotWithShape="1">
            <a:gsLst>
              <a:gs pos="30000">
                <a:srgbClr val="92D050"/>
              </a:gs>
              <a:gs pos="46000">
                <a:srgbClr val="FFFF00"/>
              </a:gs>
              <a:gs pos="65480">
                <a:srgbClr val="FFC000"/>
              </a:gs>
              <a:gs pos="83000">
                <a:srgbClr val="FF0000"/>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27183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35842" name="Picture 3">
            <a:extLst>
              <a:ext uri="{FF2B5EF4-FFF2-40B4-BE49-F238E27FC236}">
                <a16:creationId xmlns:a16="http://schemas.microsoft.com/office/drawing/2014/main" id="{78E67E89-2D06-4CD5-9113-AA96E443D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75" y="4822723"/>
            <a:ext cx="1800225" cy="1591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4" name="Picture 5" descr="C:\Users\Paco\AppData\Local\Microsoft\Windows\INetCache\IE\8QD37GLG\familia[1].jpg">
            <a:extLst>
              <a:ext uri="{FF2B5EF4-FFF2-40B4-BE49-F238E27FC236}">
                <a16:creationId xmlns:a16="http://schemas.microsoft.com/office/drawing/2014/main" id="{AAC3F0A9-A6AC-4AC4-8463-62D32AE55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93" y="2899371"/>
            <a:ext cx="172878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1 CuadroTexto">
            <a:extLst>
              <a:ext uri="{FF2B5EF4-FFF2-40B4-BE49-F238E27FC236}">
                <a16:creationId xmlns:a16="http://schemas.microsoft.com/office/drawing/2014/main" id="{EC6B8D19-FF63-434F-94E6-E3627AB52DF3}"/>
              </a:ext>
            </a:extLst>
          </p:cNvPr>
          <p:cNvSpPr txBox="1">
            <a:spLocks noChangeArrowheads="1"/>
          </p:cNvSpPr>
          <p:nvPr/>
        </p:nvSpPr>
        <p:spPr bwMode="auto">
          <a:xfrm>
            <a:off x="2807164" y="2501889"/>
            <a:ext cx="8228016" cy="4191276"/>
          </a:xfrm>
          <a:prstGeom prst="rect">
            <a:avLst/>
          </a:prstGeom>
          <a:no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¿Habitualmente comemos todos juntos?</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¿Habitualmente los más pequeños comemos solos?</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¿Tenemos normas en la mesa? ¿Cada uno come lo que le gusta?</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¿La comida es igual para todos?</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¿Si creo no me gusta, la tengo que probar? ¿En la forma de comer nuestra familia se parece a los Simpson? (hábitos de Lisa, de </a:t>
            </a:r>
            <a:r>
              <a:rPr lang="es-ES" altLang="es-ES" sz="1800" i="1" dirty="0" err="1">
                <a:solidFill>
                  <a:schemeClr val="tx2">
                    <a:lumMod val="50000"/>
                  </a:schemeClr>
                </a:solidFill>
                <a:latin typeface="Verdana" panose="020B0604030504040204" pitchFamily="34" charset="0"/>
                <a:ea typeface="Verdana" panose="020B0604030504040204" pitchFamily="34" charset="0"/>
              </a:rPr>
              <a:t>Homer</a:t>
            </a:r>
            <a:r>
              <a:rPr lang="es-ES" altLang="es-ES" sz="1800" i="1" dirty="0">
                <a:solidFill>
                  <a:schemeClr val="tx2">
                    <a:lumMod val="50000"/>
                  </a:schemeClr>
                </a:solidFill>
                <a:latin typeface="Verdana" panose="020B0604030504040204" pitchFamily="34" charset="0"/>
                <a:ea typeface="Verdana" panose="020B0604030504040204" pitchFamily="34" charset="0"/>
              </a:rPr>
              <a:t>…) </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¿Habitualmente podemos comer o cenar con la tele?</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¿Podemos comer mientras usamos el móvil?</a:t>
            </a:r>
          </a:p>
          <a:p>
            <a:pPr marL="342900" indent="-342900" eaLnBrk="1" hangingPunct="1">
              <a:lnSpc>
                <a:spcPct val="150000"/>
              </a:lnSpc>
              <a:spcBef>
                <a:spcPct val="0"/>
              </a:spcBef>
              <a:buFont typeface="+mj-lt"/>
              <a:buAutoNum type="arabicPeriod"/>
            </a:pPr>
            <a:r>
              <a:rPr lang="es-ES" altLang="es-ES" sz="1800" i="1" dirty="0">
                <a:solidFill>
                  <a:schemeClr val="tx2">
                    <a:lumMod val="50000"/>
                  </a:schemeClr>
                </a:solidFill>
                <a:latin typeface="Verdana" panose="020B0604030504040204" pitchFamily="34" charset="0"/>
                <a:ea typeface="Verdana" panose="020B0604030504040204" pitchFamily="34" charset="0"/>
              </a:rPr>
              <a:t>¿La tele está en la cocina?</a:t>
            </a:r>
          </a:p>
        </p:txBody>
      </p:sp>
      <p:sp>
        <p:nvSpPr>
          <p:cNvPr id="35849" name="5 Rectángulo">
            <a:extLst>
              <a:ext uri="{FF2B5EF4-FFF2-40B4-BE49-F238E27FC236}">
                <a16:creationId xmlns:a16="http://schemas.microsoft.com/office/drawing/2014/main" id="{B89C9864-E99D-4BFF-8F26-7A49737774D6}"/>
              </a:ext>
            </a:extLst>
          </p:cNvPr>
          <p:cNvSpPr>
            <a:spLocks noChangeArrowheads="1"/>
          </p:cNvSpPr>
          <p:nvPr/>
        </p:nvSpPr>
        <p:spPr bwMode="auto">
          <a:xfrm>
            <a:off x="340846" y="625157"/>
            <a:ext cx="11510305" cy="1876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AutoNum type="arabicPeriod"/>
            </a:pPr>
            <a:r>
              <a:rPr lang="es-ES" altLang="es-ES" sz="2000" b="1" dirty="0">
                <a:solidFill>
                  <a:srgbClr val="FF0000"/>
                </a:solidFill>
                <a:latin typeface="Verdana" panose="020B0604030504040204" pitchFamily="34" charset="0"/>
                <a:ea typeface="Verdana" panose="020B0604030504040204" pitchFamily="34" charset="0"/>
              </a:rPr>
              <a:t>Reflexionar, responder </a:t>
            </a:r>
            <a:r>
              <a:rPr lang="es-ES" altLang="es-ES" sz="2000" dirty="0">
                <a:solidFill>
                  <a:schemeClr val="tx2">
                    <a:lumMod val="50000"/>
                  </a:schemeClr>
                </a:solidFill>
                <a:latin typeface="Verdana" panose="020B0604030504040204" pitchFamily="34" charset="0"/>
                <a:ea typeface="Verdana" panose="020B0604030504040204" pitchFamily="34" charset="0"/>
              </a:rPr>
              <a:t>(preguntas formuladas al alumnado o bien a la familia)</a:t>
            </a:r>
          </a:p>
          <a:p>
            <a:pPr lvl="1" indent="0" eaLnBrk="1" hangingPunct="1">
              <a:lnSpc>
                <a:spcPct val="150000"/>
              </a:lnSpc>
              <a:spcBef>
                <a:spcPct val="0"/>
              </a:spcBef>
              <a:buNone/>
            </a:pPr>
            <a:r>
              <a:rPr lang="es-ES" altLang="es-ES" sz="2000" dirty="0">
                <a:solidFill>
                  <a:schemeClr val="tx2">
                    <a:lumMod val="50000"/>
                  </a:schemeClr>
                </a:solidFill>
                <a:latin typeface="Verdana" panose="020B0604030504040204" pitchFamily="34" charset="0"/>
                <a:ea typeface="Verdana" panose="020B0604030504040204" pitchFamily="34" charset="0"/>
              </a:rPr>
              <a:t>Recordad que su </a:t>
            </a:r>
            <a:r>
              <a:rPr lang="es-ES" altLang="es-ES" sz="2000" dirty="0" err="1">
                <a:solidFill>
                  <a:schemeClr val="tx2">
                    <a:lumMod val="50000"/>
                  </a:schemeClr>
                </a:solidFill>
                <a:latin typeface="Verdana" panose="020B0604030504040204" pitchFamily="34" charset="0"/>
                <a:ea typeface="Verdana" panose="020B0604030504040204" pitchFamily="34" charset="0"/>
              </a:rPr>
              <a:t>check-list</a:t>
            </a:r>
            <a:r>
              <a:rPr lang="es-ES" altLang="es-ES" sz="2000" dirty="0">
                <a:solidFill>
                  <a:schemeClr val="tx2">
                    <a:lumMod val="50000"/>
                  </a:schemeClr>
                </a:solidFill>
                <a:latin typeface="Verdana" panose="020B0604030504040204" pitchFamily="34" charset="0"/>
                <a:ea typeface="Verdana" panose="020B0604030504040204" pitchFamily="34" charset="0"/>
              </a:rPr>
              <a:t> debe ser en función de la edad</a:t>
            </a:r>
          </a:p>
          <a:p>
            <a:pPr lvl="1" indent="0" eaLnBrk="1" hangingPunct="1">
              <a:lnSpc>
                <a:spcPct val="150000"/>
              </a:lnSpc>
              <a:spcBef>
                <a:spcPct val="0"/>
              </a:spcBef>
              <a:buNone/>
            </a:pPr>
            <a:r>
              <a:rPr lang="es-ES" altLang="es-ES" sz="2000" dirty="0">
                <a:solidFill>
                  <a:schemeClr val="tx2">
                    <a:lumMod val="50000"/>
                  </a:schemeClr>
                </a:solidFill>
                <a:latin typeface="Verdana" panose="020B0604030504040204" pitchFamily="34" charset="0"/>
                <a:ea typeface="Verdana" panose="020B0604030504040204" pitchFamily="34" charset="0"/>
              </a:rPr>
              <a:t>Ayudaos por las tablas anteriores y la información adjunta</a:t>
            </a:r>
          </a:p>
          <a:p>
            <a:pPr lvl="1" indent="0" eaLnBrk="1" hangingPunct="1">
              <a:lnSpc>
                <a:spcPct val="150000"/>
              </a:lnSpc>
              <a:spcBef>
                <a:spcPct val="0"/>
              </a:spcBef>
              <a:buNone/>
            </a:pPr>
            <a:r>
              <a:rPr lang="es-ES" altLang="es-ES" sz="2000" dirty="0">
                <a:solidFill>
                  <a:schemeClr val="tx2">
                    <a:lumMod val="50000"/>
                  </a:schemeClr>
                </a:solidFill>
                <a:latin typeface="Verdana" panose="020B0604030504040204" pitchFamily="34" charset="0"/>
                <a:ea typeface="Verdana" panose="020B0604030504040204" pitchFamily="34" charset="0"/>
              </a:rPr>
              <a:t>Buscad los aspectos más adecuados y relevantes en vuestro proyecto</a:t>
            </a:r>
          </a:p>
        </p:txBody>
      </p:sp>
      <p:sp>
        <p:nvSpPr>
          <p:cNvPr id="4" name="CuadroTexto 3">
            <a:extLst>
              <a:ext uri="{FF2B5EF4-FFF2-40B4-BE49-F238E27FC236}">
                <a16:creationId xmlns:a16="http://schemas.microsoft.com/office/drawing/2014/main" id="{DAE1169F-05CF-14D0-490D-4C8E737DE5A4}"/>
              </a:ext>
            </a:extLst>
          </p:cNvPr>
          <p:cNvSpPr txBox="1"/>
          <p:nvPr/>
        </p:nvSpPr>
        <p:spPr>
          <a:xfrm>
            <a:off x="340846" y="98722"/>
            <a:ext cx="11510305" cy="589072"/>
          </a:xfrm>
          <a:prstGeom prst="rect">
            <a:avLst/>
          </a:prstGeom>
          <a:noFill/>
        </p:spPr>
        <p:txBody>
          <a:bodyPr wrap="square">
            <a:spAutoFit/>
          </a:bodyPr>
          <a:lstStyle/>
          <a:p>
            <a:pPr algn="ctr" eaLnBrk="1" hangingPunct="1">
              <a:lnSpc>
                <a:spcPct val="150000"/>
              </a:lnSpc>
              <a:spcBef>
                <a:spcPct val="0"/>
              </a:spcBef>
              <a:buFontTx/>
              <a:buNone/>
            </a:pPr>
            <a:r>
              <a:rPr lang="es-ES" altLang="es-ES" sz="2400" b="1" dirty="0">
                <a:solidFill>
                  <a:srgbClr val="FF0000"/>
                </a:solidFill>
              </a:rPr>
              <a:t>HÁBITOS: Propuestas de trabajo </a:t>
            </a:r>
            <a:r>
              <a:rPr lang="es-ES" altLang="es-ES" sz="2400" dirty="0"/>
              <a:t>(Recomendables para los más pequeños de los mayores):</a:t>
            </a:r>
          </a:p>
        </p:txBody>
      </p:sp>
    </p:spTree>
    <p:extLst>
      <p:ext uri="{BB962C8B-B14F-4D97-AF65-F5344CB8AC3E}">
        <p14:creationId xmlns:p14="http://schemas.microsoft.com/office/powerpoint/2010/main" val="3680476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5849" name="5 Rectángulo">
            <a:extLst>
              <a:ext uri="{FF2B5EF4-FFF2-40B4-BE49-F238E27FC236}">
                <a16:creationId xmlns:a16="http://schemas.microsoft.com/office/drawing/2014/main" id="{B89C9864-E99D-4BFF-8F26-7A49737774D6}"/>
              </a:ext>
            </a:extLst>
          </p:cNvPr>
          <p:cNvSpPr>
            <a:spLocks noChangeArrowheads="1"/>
          </p:cNvSpPr>
          <p:nvPr/>
        </p:nvSpPr>
        <p:spPr bwMode="auto">
          <a:xfrm>
            <a:off x="428519" y="845556"/>
            <a:ext cx="115103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indent="0" eaLnBrk="1" hangingPunct="1">
              <a:spcBef>
                <a:spcPct val="0"/>
              </a:spcBef>
              <a:buNone/>
            </a:pPr>
            <a:r>
              <a:rPr lang="es-ES" altLang="es-ES" sz="2400" b="1" dirty="0">
                <a:solidFill>
                  <a:srgbClr val="FF0000"/>
                </a:solidFill>
              </a:rPr>
              <a:t>2. Valorar y comparar con las recomendaciones</a:t>
            </a:r>
            <a:endParaRPr lang="es-ES" altLang="es-ES" sz="2000" dirty="0">
              <a:solidFill>
                <a:srgbClr val="FF0000"/>
              </a:solidFill>
            </a:endParaRPr>
          </a:p>
        </p:txBody>
      </p:sp>
      <p:graphicFrame>
        <p:nvGraphicFramePr>
          <p:cNvPr id="11" name="1 Tabla">
            <a:extLst>
              <a:ext uri="{FF2B5EF4-FFF2-40B4-BE49-F238E27FC236}">
                <a16:creationId xmlns:a16="http://schemas.microsoft.com/office/drawing/2014/main" id="{7C85D2A1-CB7A-4189-92D0-293C2B3A2D2A}"/>
              </a:ext>
            </a:extLst>
          </p:cNvPr>
          <p:cNvGraphicFramePr>
            <a:graphicFrameLocks noGrp="1"/>
          </p:cNvGraphicFramePr>
          <p:nvPr>
            <p:extLst>
              <p:ext uri="{D42A27DB-BD31-4B8C-83A1-F6EECF244321}">
                <p14:modId xmlns:p14="http://schemas.microsoft.com/office/powerpoint/2010/main" val="427017166"/>
              </p:ext>
            </p:extLst>
          </p:nvPr>
        </p:nvGraphicFramePr>
        <p:xfrm>
          <a:off x="516193" y="1600579"/>
          <a:ext cx="11334959" cy="4567189"/>
        </p:xfrm>
        <a:graphic>
          <a:graphicData uri="http://schemas.openxmlformats.org/drawingml/2006/table">
            <a:tbl>
              <a:tblPr firstRow="1" bandRow="1">
                <a:tableStyleId>{5C22544A-7EE6-4342-B048-85BDC9FD1C3A}</a:tableStyleId>
              </a:tblPr>
              <a:tblGrid>
                <a:gridCol w="10643960">
                  <a:extLst>
                    <a:ext uri="{9D8B030D-6E8A-4147-A177-3AD203B41FA5}">
                      <a16:colId xmlns:a16="http://schemas.microsoft.com/office/drawing/2014/main" val="20000"/>
                    </a:ext>
                  </a:extLst>
                </a:gridCol>
                <a:gridCol w="690999">
                  <a:extLst>
                    <a:ext uri="{9D8B030D-6E8A-4147-A177-3AD203B41FA5}">
                      <a16:colId xmlns:a16="http://schemas.microsoft.com/office/drawing/2014/main" val="20001"/>
                    </a:ext>
                  </a:extLst>
                </a:gridCol>
              </a:tblGrid>
              <a:tr h="457169">
                <a:tc>
                  <a:txBody>
                    <a:bodyPr/>
                    <a:lstStyle/>
                    <a:p>
                      <a:r>
                        <a:rPr lang="es-ES" sz="2000" b="0" i="0" dirty="0">
                          <a:solidFill>
                            <a:schemeClr val="tx2">
                              <a:lumMod val="50000"/>
                            </a:schemeClr>
                          </a:solidFill>
                          <a:latin typeface="Verdana" panose="020B0604030504040204" pitchFamily="34" charset="0"/>
                          <a:ea typeface="Verdana" panose="020B0604030504040204" pitchFamily="34" charset="0"/>
                        </a:rPr>
                        <a:t>Comer todos juntos</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b="0" dirty="0">
                          <a:solidFill>
                            <a:schemeClr val="tx2">
                              <a:lumMod val="50000"/>
                            </a:schemeClr>
                          </a:solidFill>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457169">
                <a:tc>
                  <a:txBody>
                    <a:bodyPr/>
                    <a:lstStyle/>
                    <a:p>
                      <a:r>
                        <a:rPr lang="es-ES" sz="2000" i="0" dirty="0">
                          <a:latin typeface="Verdana" panose="020B0604030504040204" pitchFamily="34" charset="0"/>
                          <a:ea typeface="Verdana" panose="020B0604030504040204" pitchFamily="34" charset="0"/>
                        </a:rPr>
                        <a:t>Un</a:t>
                      </a:r>
                      <a:r>
                        <a:rPr lang="es-ES" sz="2000" i="0" baseline="0" dirty="0">
                          <a:latin typeface="Verdana" panose="020B0604030504040204" pitchFamily="34" charset="0"/>
                          <a:ea typeface="Verdana" panose="020B0604030504040204" pitchFamily="34" charset="0"/>
                        </a:rPr>
                        <a:t> mismo menú para todos</a:t>
                      </a:r>
                      <a:endParaRPr lang="es-ES" sz="2000" i="0" dirty="0">
                        <a:latin typeface="Verdana" panose="020B0604030504040204" pitchFamily="34" charset="0"/>
                        <a:ea typeface="Verdana" panose="020B0604030504040204" pitchFamily="34" charset="0"/>
                      </a:endParaRP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519228">
                <a:tc>
                  <a:txBody>
                    <a:bodyPr/>
                    <a:lstStyle/>
                    <a:p>
                      <a:r>
                        <a:rPr lang="es-ES" sz="2000" i="0" dirty="0">
                          <a:latin typeface="Verdana" panose="020B0604030504040204" pitchFamily="34" charset="0"/>
                          <a:ea typeface="Verdana" panose="020B0604030504040204" pitchFamily="34" charset="0"/>
                        </a:rPr>
                        <a:t>Probar</a:t>
                      </a:r>
                      <a:r>
                        <a:rPr lang="es-ES" sz="2000" i="0" baseline="0" dirty="0">
                          <a:latin typeface="Verdana" panose="020B0604030504040204" pitchFamily="34" charset="0"/>
                          <a:ea typeface="Verdana" panose="020B0604030504040204" pitchFamily="34" charset="0"/>
                        </a:rPr>
                        <a:t> los nuevos alimentos (e</a:t>
                      </a:r>
                      <a:r>
                        <a:rPr lang="es-ES" sz="2000" i="0" dirty="0">
                          <a:latin typeface="Verdana" panose="020B0604030504040204" pitchFamily="34" charset="0"/>
                          <a:ea typeface="Verdana" panose="020B0604030504040204" pitchFamily="34" charset="0"/>
                        </a:rPr>
                        <a:t>xposición sucesiva…de menos a más)</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457169">
                <a:tc>
                  <a:txBody>
                    <a:bodyPr/>
                    <a:lstStyle/>
                    <a:p>
                      <a:r>
                        <a:rPr lang="es-ES" sz="2000" i="0" dirty="0">
                          <a:latin typeface="Verdana" panose="020B0604030504040204" pitchFamily="34" charset="0"/>
                          <a:ea typeface="Verdana" panose="020B0604030504040204" pitchFamily="34" charset="0"/>
                        </a:rPr>
                        <a:t>Tomar muchos alimentos de origen vegetal</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482021">
                <a:tc>
                  <a:txBody>
                    <a:bodyPr/>
                    <a:lstStyle/>
                    <a:p>
                      <a:r>
                        <a:rPr lang="es-ES" sz="2000" i="0" dirty="0">
                          <a:latin typeface="Verdana" panose="020B0604030504040204" pitchFamily="34" charset="0"/>
                          <a:ea typeface="Verdana" panose="020B0604030504040204" pitchFamily="34" charset="0"/>
                        </a:rPr>
                        <a:t>Tomar pocos alimentos de origen animal y/o muy procesados</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r h="457169">
                <a:tc>
                  <a:txBody>
                    <a:bodyPr/>
                    <a:lstStyle/>
                    <a:p>
                      <a:r>
                        <a:rPr lang="es-ES" sz="2000" i="0" dirty="0">
                          <a:latin typeface="Verdana" panose="020B0604030504040204" pitchFamily="34" charset="0"/>
                          <a:ea typeface="Verdana" panose="020B0604030504040204" pitchFamily="34" charset="0"/>
                        </a:rPr>
                        <a:t>Comer sin la TV</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r h="457169">
                <a:tc>
                  <a:txBody>
                    <a:bodyPr/>
                    <a:lstStyle/>
                    <a:p>
                      <a:r>
                        <a:rPr lang="es-ES" sz="2000" i="0" dirty="0">
                          <a:latin typeface="Verdana" panose="020B0604030504040204" pitchFamily="34" charset="0"/>
                          <a:ea typeface="Verdana" panose="020B0604030504040204" pitchFamily="34" charset="0"/>
                        </a:rPr>
                        <a:t>Comer sin el móvil</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7"/>
                  </a:ext>
                </a:extLst>
              </a:tr>
              <a:tr h="457169">
                <a:tc>
                  <a:txBody>
                    <a:bodyPr/>
                    <a:lstStyle/>
                    <a:p>
                      <a:r>
                        <a:rPr lang="es-ES" sz="2000" i="0" dirty="0">
                          <a:latin typeface="Verdana" panose="020B0604030504040204" pitchFamily="34" charset="0"/>
                          <a:ea typeface="Verdana" panose="020B0604030504040204" pitchFamily="34" charset="0"/>
                        </a:rPr>
                        <a:t>Participar en la elección</a:t>
                      </a:r>
                      <a:r>
                        <a:rPr lang="es-ES" sz="2000" i="0" baseline="0" dirty="0">
                          <a:latin typeface="Verdana" panose="020B0604030504040204" pitchFamily="34" charset="0"/>
                          <a:ea typeface="Verdana" panose="020B0604030504040204" pitchFamily="34" charset="0"/>
                        </a:rPr>
                        <a:t> y elaboración del menú familiar</a:t>
                      </a:r>
                      <a:endParaRPr lang="es-ES" sz="2000" i="0" dirty="0">
                        <a:latin typeface="Verdana" panose="020B0604030504040204" pitchFamily="34" charset="0"/>
                        <a:ea typeface="Verdana" panose="020B0604030504040204" pitchFamily="34" charset="0"/>
                      </a:endParaRP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8"/>
                  </a:ext>
                </a:extLst>
              </a:tr>
              <a:tr h="822926">
                <a:tc>
                  <a:txBody>
                    <a:bodyPr/>
                    <a:lstStyle/>
                    <a:p>
                      <a:r>
                        <a:rPr lang="es-ES" sz="2000" i="0" dirty="0">
                          <a:latin typeface="Verdana" panose="020B0604030504040204" pitchFamily="34" charset="0"/>
                          <a:ea typeface="Verdana" panose="020B0604030504040204" pitchFamily="34" charset="0"/>
                        </a:rPr>
                        <a:t>Tomar decisiones informadas (consultar etiqueta</a:t>
                      </a:r>
                      <a:r>
                        <a:rPr lang="es-ES" sz="2000" i="0" baseline="0" dirty="0">
                          <a:latin typeface="Verdana" panose="020B0604030504040204" pitchFamily="34" charset="0"/>
                          <a:ea typeface="Verdana" panose="020B0604030504040204" pitchFamily="34" charset="0"/>
                        </a:rPr>
                        <a:t> nutricional, consultar guías alimentarias…)</a:t>
                      </a:r>
                      <a:endParaRPr lang="es-ES" sz="2000" i="0" dirty="0">
                        <a:latin typeface="Verdana" panose="020B0604030504040204" pitchFamily="34" charset="0"/>
                        <a:ea typeface="Verdana" panose="020B0604030504040204" pitchFamily="34" charset="0"/>
                      </a:endParaRP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s-ES" sz="2000" dirty="0">
                          <a:latin typeface="Verdana" panose="020B0604030504040204" pitchFamily="34" charset="0"/>
                          <a:ea typeface="Verdana" panose="020B0604030504040204" pitchFamily="34" charset="0"/>
                        </a:rPr>
                        <a:t>x</a:t>
                      </a:r>
                    </a:p>
                  </a:txBody>
                  <a:tcPr marL="91455" marR="91455" marT="45707" marB="4570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9"/>
                  </a:ext>
                </a:extLst>
              </a:tr>
            </a:tbl>
          </a:graphicData>
        </a:graphic>
      </p:graphicFrame>
      <p:sp>
        <p:nvSpPr>
          <p:cNvPr id="2" name="CuadroTexto 1">
            <a:extLst>
              <a:ext uri="{FF2B5EF4-FFF2-40B4-BE49-F238E27FC236}">
                <a16:creationId xmlns:a16="http://schemas.microsoft.com/office/drawing/2014/main" id="{10C637E4-9894-88E1-78D8-61A8EA48D85F}"/>
              </a:ext>
            </a:extLst>
          </p:cNvPr>
          <p:cNvSpPr txBox="1"/>
          <p:nvPr/>
        </p:nvSpPr>
        <p:spPr>
          <a:xfrm>
            <a:off x="166182" y="109805"/>
            <a:ext cx="11510305" cy="589072"/>
          </a:xfrm>
          <a:prstGeom prst="rect">
            <a:avLst/>
          </a:prstGeom>
          <a:noFill/>
        </p:spPr>
        <p:txBody>
          <a:bodyPr wrap="square">
            <a:spAutoFit/>
          </a:bodyPr>
          <a:lstStyle/>
          <a:p>
            <a:pPr algn="ctr" eaLnBrk="1" hangingPunct="1">
              <a:lnSpc>
                <a:spcPct val="150000"/>
              </a:lnSpc>
              <a:spcBef>
                <a:spcPct val="0"/>
              </a:spcBef>
              <a:buFontTx/>
              <a:buNone/>
            </a:pPr>
            <a:r>
              <a:rPr lang="es-ES" altLang="es-ES" sz="2400" b="1" dirty="0">
                <a:solidFill>
                  <a:srgbClr val="FF0000"/>
                </a:solidFill>
              </a:rPr>
              <a:t>HÁBITOS: Propuestas de trabajo </a:t>
            </a:r>
            <a:r>
              <a:rPr lang="es-ES" altLang="es-ES" sz="2400" dirty="0"/>
              <a:t>(Recomendables para los más pequeños de los mayores):</a:t>
            </a:r>
          </a:p>
        </p:txBody>
      </p:sp>
    </p:spTree>
    <p:extLst>
      <p:ext uri="{BB962C8B-B14F-4D97-AF65-F5344CB8AC3E}">
        <p14:creationId xmlns:p14="http://schemas.microsoft.com/office/powerpoint/2010/main" val="2061953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B0C73FB-13F3-E520-AC95-DE415AD0249D}"/>
              </a:ext>
            </a:extLst>
          </p:cNvPr>
          <p:cNvSpPr txBox="1"/>
          <p:nvPr/>
        </p:nvSpPr>
        <p:spPr>
          <a:xfrm>
            <a:off x="485293" y="1645414"/>
            <a:ext cx="11256764" cy="3913059"/>
          </a:xfrm>
          <a:prstGeom prst="rect">
            <a:avLst/>
          </a:prstGeom>
          <a:noFill/>
        </p:spPr>
        <p:txBody>
          <a:bodyPr wrap="square">
            <a:spAutoFit/>
          </a:bodyPr>
          <a:lstStyle/>
          <a:p>
            <a:pPr eaLnBrk="1" hangingPunct="1">
              <a:lnSpc>
                <a:spcPct val="150000"/>
              </a:lnSpc>
              <a:spcBef>
                <a:spcPct val="0"/>
              </a:spcBef>
              <a:buFontTx/>
              <a:buNone/>
            </a:pPr>
            <a:r>
              <a:rPr lang="es-ES" altLang="es-ES" sz="2400" b="1" dirty="0">
                <a:solidFill>
                  <a:srgbClr val="FF0000"/>
                </a:solidFill>
              </a:rPr>
              <a:t>3. Reflexionar: </a:t>
            </a:r>
          </a:p>
          <a:p>
            <a:pPr eaLnBrk="1" hangingPunct="1">
              <a:lnSpc>
                <a:spcPct val="150000"/>
              </a:lnSpc>
              <a:spcBef>
                <a:spcPct val="0"/>
              </a:spcBef>
              <a:buFontTx/>
              <a:buNone/>
            </a:pPr>
            <a:r>
              <a:rPr lang="es-ES" altLang="es-ES" sz="2400" dirty="0"/>
              <a:t>1.Alimentos de la nevera y despensa que están en el pico de la pirámide: listado de todos los que forman el grupo de trabajo: </a:t>
            </a:r>
            <a:r>
              <a:rPr lang="es-ES" altLang="es-ES" sz="2400" b="1" dirty="0" err="1">
                <a:solidFill>
                  <a:schemeClr val="tx2">
                    <a:lumMod val="50000"/>
                  </a:schemeClr>
                </a:solidFill>
              </a:rPr>
              <a:t>Ej</a:t>
            </a:r>
            <a:r>
              <a:rPr lang="es-ES" altLang="es-ES" sz="2400" b="1" dirty="0">
                <a:solidFill>
                  <a:schemeClr val="tx2">
                    <a:lumMod val="50000"/>
                  </a:schemeClr>
                </a:solidFill>
              </a:rPr>
              <a:t>: un salchichón, una copa de chocolate con nata, 3 croissants,  2 tabletas de chocolate, fiambre de lomo, una caja de helados.</a:t>
            </a:r>
          </a:p>
          <a:p>
            <a:pPr eaLnBrk="1" hangingPunct="1">
              <a:lnSpc>
                <a:spcPct val="150000"/>
              </a:lnSpc>
              <a:spcBef>
                <a:spcPct val="0"/>
              </a:spcBef>
              <a:buNone/>
            </a:pPr>
            <a:r>
              <a:rPr lang="es-ES" altLang="es-ES" sz="2400" dirty="0">
                <a:solidFill>
                  <a:schemeClr val="tx2">
                    <a:lumMod val="50000"/>
                  </a:schemeClr>
                </a:solidFill>
              </a:rPr>
              <a:t>2. Listado de hábitos en cuanto a frecuencia de consumo (TV, cena fría….) </a:t>
            </a:r>
            <a:r>
              <a:rPr lang="es-ES" altLang="es-ES" sz="2400" b="1" dirty="0">
                <a:solidFill>
                  <a:schemeClr val="tx2">
                    <a:lumMod val="50000"/>
                  </a:schemeClr>
                </a:solidFill>
              </a:rPr>
              <a:t>EJ: Todos los del grupo tomamos plato frio con fiambre para la cena viendo la tele, 5 de nosotros tomamos leche antes de ir a dormir…</a:t>
            </a:r>
          </a:p>
        </p:txBody>
      </p:sp>
      <p:pic>
        <p:nvPicPr>
          <p:cNvPr id="2" name="Imagen 1">
            <a:extLst>
              <a:ext uri="{FF2B5EF4-FFF2-40B4-BE49-F238E27FC236}">
                <a16:creationId xmlns:a16="http://schemas.microsoft.com/office/drawing/2014/main" id="{6D067184-4E4C-079B-5808-0C1B4BAFB665}"/>
              </a:ext>
            </a:extLst>
          </p:cNvPr>
          <p:cNvPicPr>
            <a:picLocks noChangeAspect="1"/>
          </p:cNvPicPr>
          <p:nvPr/>
        </p:nvPicPr>
        <p:blipFill>
          <a:blip r:embed="rId2"/>
          <a:stretch>
            <a:fillRect/>
          </a:stretch>
        </p:blipFill>
        <p:spPr>
          <a:xfrm>
            <a:off x="485293" y="366598"/>
            <a:ext cx="11540728" cy="725487"/>
          </a:xfrm>
          <a:prstGeom prst="rect">
            <a:avLst/>
          </a:prstGeom>
        </p:spPr>
      </p:pic>
    </p:spTree>
    <p:extLst>
      <p:ext uri="{BB962C8B-B14F-4D97-AF65-F5344CB8AC3E}">
        <p14:creationId xmlns:p14="http://schemas.microsoft.com/office/powerpoint/2010/main" val="2478771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9938" name="1 CuadroTexto">
            <a:extLst>
              <a:ext uri="{FF2B5EF4-FFF2-40B4-BE49-F238E27FC236}">
                <a16:creationId xmlns:a16="http://schemas.microsoft.com/office/drawing/2014/main" id="{9A1AD734-24A5-4DCD-B3D0-8B8A4C5F6A9C}"/>
              </a:ext>
            </a:extLst>
          </p:cNvPr>
          <p:cNvSpPr txBox="1">
            <a:spLocks noChangeArrowheads="1"/>
          </p:cNvSpPr>
          <p:nvPr/>
        </p:nvSpPr>
        <p:spPr bwMode="auto">
          <a:xfrm>
            <a:off x="600075" y="1166251"/>
            <a:ext cx="11272838" cy="4467057"/>
          </a:xfrm>
          <a:prstGeom prst="rect">
            <a:avLst/>
          </a:prstGeom>
          <a:no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None/>
            </a:pPr>
            <a:r>
              <a:rPr lang="es-ES" altLang="es-ES" sz="2400" b="1" dirty="0">
                <a:solidFill>
                  <a:srgbClr val="FF0000"/>
                </a:solidFill>
              </a:rPr>
              <a:t>2. Valorar y comparar</a:t>
            </a:r>
          </a:p>
          <a:p>
            <a:pPr eaLnBrk="1" hangingPunct="1">
              <a:lnSpc>
                <a:spcPct val="150000"/>
              </a:lnSpc>
              <a:spcBef>
                <a:spcPct val="0"/>
              </a:spcBef>
              <a:buFontTx/>
              <a:buNone/>
            </a:pPr>
            <a:r>
              <a:rPr lang="es-ES" altLang="es-ES" sz="2400" dirty="0"/>
              <a:t>1.  Alimentos y hábitos que estamos dispuestos a cambiar (del pico a la base). Sondeo familiar</a:t>
            </a:r>
          </a:p>
          <a:p>
            <a:pPr eaLnBrk="1" hangingPunct="1">
              <a:lnSpc>
                <a:spcPct val="150000"/>
              </a:lnSpc>
              <a:spcBef>
                <a:spcPct val="0"/>
              </a:spcBef>
              <a:buFontTx/>
              <a:buNone/>
            </a:pPr>
            <a:r>
              <a:rPr lang="es-ES" altLang="es-ES" sz="2400" dirty="0"/>
              <a:t>2. ¿Cómo lo hemos hecho?¿nos costó trabajo? ¿A quién le costó más?</a:t>
            </a:r>
          </a:p>
          <a:p>
            <a:pPr eaLnBrk="1" hangingPunct="1">
              <a:lnSpc>
                <a:spcPct val="150000"/>
              </a:lnSpc>
              <a:spcBef>
                <a:spcPct val="0"/>
              </a:spcBef>
              <a:buFontTx/>
              <a:buNone/>
            </a:pPr>
            <a:r>
              <a:rPr lang="es-ES" altLang="es-ES" sz="2400" dirty="0"/>
              <a:t>3. Encuesta a familia: preferencias y aversiones; qué opinas sobre (huevos, leche, diferentes mitos…)</a:t>
            </a:r>
          </a:p>
          <a:p>
            <a:pPr eaLnBrk="1" hangingPunct="1">
              <a:lnSpc>
                <a:spcPct val="150000"/>
              </a:lnSpc>
              <a:spcBef>
                <a:spcPct val="0"/>
              </a:spcBef>
              <a:buFontTx/>
              <a:buNone/>
            </a:pPr>
            <a:r>
              <a:rPr lang="es-ES" altLang="es-ES" sz="2400" dirty="0"/>
              <a:t>4. Todos los sábados, algún miembro de la familia comprará un alimento que habrá que tomar….</a:t>
            </a:r>
          </a:p>
        </p:txBody>
      </p:sp>
      <p:pic>
        <p:nvPicPr>
          <p:cNvPr id="3" name="Imagen 2">
            <a:extLst>
              <a:ext uri="{FF2B5EF4-FFF2-40B4-BE49-F238E27FC236}">
                <a16:creationId xmlns:a16="http://schemas.microsoft.com/office/drawing/2014/main" id="{BCE91073-8587-DFD3-D739-CF450C48899F}"/>
              </a:ext>
            </a:extLst>
          </p:cNvPr>
          <p:cNvPicPr>
            <a:picLocks noChangeAspect="1"/>
          </p:cNvPicPr>
          <p:nvPr/>
        </p:nvPicPr>
        <p:blipFill>
          <a:blip r:embed="rId2"/>
          <a:stretch>
            <a:fillRect/>
          </a:stretch>
        </p:blipFill>
        <p:spPr>
          <a:xfrm>
            <a:off x="466130" y="499205"/>
            <a:ext cx="11540728" cy="725487"/>
          </a:xfrm>
          <a:prstGeom prst="rect">
            <a:avLst/>
          </a:prstGeom>
        </p:spPr>
      </p:pic>
    </p:spTree>
    <p:extLst>
      <p:ext uri="{BB962C8B-B14F-4D97-AF65-F5344CB8AC3E}">
        <p14:creationId xmlns:p14="http://schemas.microsoft.com/office/powerpoint/2010/main" val="354963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93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9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4807395-7C2C-35FD-CD3E-C5D91293406A}"/>
              </a:ext>
            </a:extLst>
          </p:cNvPr>
          <p:cNvPicPr>
            <a:picLocks noChangeAspect="1"/>
          </p:cNvPicPr>
          <p:nvPr/>
        </p:nvPicPr>
        <p:blipFill>
          <a:blip r:embed="rId3">
            <a:lum/>
            <a:alphaModFix/>
          </a:blip>
          <a:srcRect r="6" b="4510"/>
          <a:stretch>
            <a:fillRect/>
          </a:stretch>
        </p:blipFill>
        <p:spPr>
          <a:xfrm>
            <a:off x="1965613" y="519521"/>
            <a:ext cx="5534613" cy="3919986"/>
          </a:xfrm>
          <a:prstGeom prst="rect">
            <a:avLst/>
          </a:prstGeom>
          <a:noFill/>
          <a:ln>
            <a:noFill/>
          </a:ln>
        </p:spPr>
      </p:pic>
      <p:grpSp>
        <p:nvGrpSpPr>
          <p:cNvPr id="9" name="Grupo 8">
            <a:extLst>
              <a:ext uri="{FF2B5EF4-FFF2-40B4-BE49-F238E27FC236}">
                <a16:creationId xmlns:a16="http://schemas.microsoft.com/office/drawing/2014/main" id="{7744994D-5527-B31F-A16B-73C309EC6ED6}"/>
              </a:ext>
            </a:extLst>
          </p:cNvPr>
          <p:cNvGrpSpPr/>
          <p:nvPr/>
        </p:nvGrpSpPr>
        <p:grpSpPr>
          <a:xfrm>
            <a:off x="7860897" y="1241518"/>
            <a:ext cx="3213775" cy="2351086"/>
            <a:chOff x="5334684" y="864000"/>
            <a:chExt cx="2657316" cy="1944000"/>
          </a:xfrm>
        </p:grpSpPr>
        <p:pic>
          <p:nvPicPr>
            <p:cNvPr id="3" name="Imagen 2">
              <a:extLst>
                <a:ext uri="{FF2B5EF4-FFF2-40B4-BE49-F238E27FC236}">
                  <a16:creationId xmlns:a16="http://schemas.microsoft.com/office/drawing/2014/main" id="{766D0FF6-3408-24CC-32CC-FD9BCDD7795A}"/>
                </a:ext>
              </a:extLst>
            </p:cNvPr>
            <p:cNvPicPr>
              <a:picLocks noChangeAspect="1"/>
            </p:cNvPicPr>
            <p:nvPr/>
          </p:nvPicPr>
          <p:blipFill>
            <a:blip r:embed="rId4">
              <a:lum/>
              <a:alphaModFix/>
            </a:blip>
            <a:srcRect/>
            <a:stretch>
              <a:fillRect/>
            </a:stretch>
          </p:blipFill>
          <p:spPr>
            <a:xfrm>
              <a:off x="6629400" y="864000"/>
              <a:ext cx="1362600" cy="1944000"/>
            </a:xfrm>
            <a:prstGeom prst="rect">
              <a:avLst/>
            </a:prstGeom>
            <a:noFill/>
            <a:ln>
              <a:noFill/>
            </a:ln>
          </p:spPr>
        </p:pic>
        <p:sp>
          <p:nvSpPr>
            <p:cNvPr id="4" name="Forma libre: forma 3">
              <a:extLst>
                <a:ext uri="{FF2B5EF4-FFF2-40B4-BE49-F238E27FC236}">
                  <a16:creationId xmlns:a16="http://schemas.microsoft.com/office/drawing/2014/main" id="{4ADC71B7-CE55-685A-A94F-13E1C266FE23}"/>
                </a:ext>
              </a:extLst>
            </p:cNvPr>
            <p:cNvSpPr/>
            <p:nvPr/>
          </p:nvSpPr>
          <p:spPr>
            <a:xfrm>
              <a:off x="5334684" y="1512002"/>
              <a:ext cx="1296000" cy="1007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3465A4"/>
              </a:solidFill>
              <a:prstDash val="solid"/>
            </a:ln>
          </p:spPr>
          <p:txBody>
            <a:bodyPr vert="horz" wrap="none" lIns="108847" tIns="54423" rIns="108847" bIns="54423" anchor="ctr" anchorCtr="0" compatLnSpc="0">
              <a:noAutofit/>
            </a:bodyPr>
            <a:lstStyle/>
            <a:p>
              <a:pPr algn="ctr" hangingPunct="0"/>
              <a:r>
                <a:rPr lang="es-ES" sz="1693" dirty="0">
                  <a:latin typeface="Verdana" pitchFamily="34"/>
                  <a:ea typeface="Microsoft YaHei" pitchFamily="2"/>
                  <a:cs typeface="Arial Unicode MS" pitchFamily="2"/>
                </a:rPr>
                <a:t>Mejor, ¡come</a:t>
              </a:r>
            </a:p>
            <a:p>
              <a:pPr algn="ctr" hangingPunct="0"/>
              <a:r>
                <a:rPr lang="es-ES" sz="1693" dirty="0">
                  <a:latin typeface="Verdana" pitchFamily="34"/>
                  <a:ea typeface="Microsoft YaHei" pitchFamily="2"/>
                  <a:cs typeface="Arial Unicode MS" pitchFamily="2"/>
                </a:rPr>
                <a:t>más pescado!</a:t>
              </a:r>
            </a:p>
          </p:txBody>
        </p:sp>
      </p:grpSp>
      <p:grpSp>
        <p:nvGrpSpPr>
          <p:cNvPr id="10" name="Grupo 9">
            <a:extLst>
              <a:ext uri="{FF2B5EF4-FFF2-40B4-BE49-F238E27FC236}">
                <a16:creationId xmlns:a16="http://schemas.microsoft.com/office/drawing/2014/main" id="{9D78B30B-71E8-D8EA-292E-63D419E94BFA}"/>
              </a:ext>
            </a:extLst>
          </p:cNvPr>
          <p:cNvGrpSpPr/>
          <p:nvPr/>
        </p:nvGrpSpPr>
        <p:grpSpPr>
          <a:xfrm>
            <a:off x="6857955" y="4439507"/>
            <a:ext cx="5137559" cy="2200878"/>
            <a:chOff x="5328000" y="3240000"/>
            <a:chExt cx="4248000" cy="1819800"/>
          </a:xfrm>
        </p:grpSpPr>
        <p:pic>
          <p:nvPicPr>
            <p:cNvPr id="5" name="Imagen 4">
              <a:extLst>
                <a:ext uri="{FF2B5EF4-FFF2-40B4-BE49-F238E27FC236}">
                  <a16:creationId xmlns:a16="http://schemas.microsoft.com/office/drawing/2014/main" id="{2FEDD385-FCFC-6338-07A3-53CCDDFDA2B4}"/>
                </a:ext>
              </a:extLst>
            </p:cNvPr>
            <p:cNvPicPr>
              <a:picLocks noChangeAspect="1"/>
            </p:cNvPicPr>
            <p:nvPr/>
          </p:nvPicPr>
          <p:blipFill>
            <a:blip r:embed="rId5">
              <a:lum/>
              <a:alphaModFix/>
            </a:blip>
            <a:srcRect/>
            <a:stretch>
              <a:fillRect/>
            </a:stretch>
          </p:blipFill>
          <p:spPr>
            <a:xfrm>
              <a:off x="5328000" y="3240000"/>
              <a:ext cx="2343240" cy="1819800"/>
            </a:xfrm>
            <a:prstGeom prst="rect">
              <a:avLst/>
            </a:prstGeom>
            <a:noFill/>
            <a:ln>
              <a:noFill/>
            </a:ln>
          </p:spPr>
        </p:pic>
        <p:sp>
          <p:nvSpPr>
            <p:cNvPr id="6" name="Forma libre: forma 5">
              <a:extLst>
                <a:ext uri="{FF2B5EF4-FFF2-40B4-BE49-F238E27FC236}">
                  <a16:creationId xmlns:a16="http://schemas.microsoft.com/office/drawing/2014/main" id="{863FB60E-C8EC-8E16-FB48-E413DB8B0CC6}"/>
                </a:ext>
              </a:extLst>
            </p:cNvPr>
            <p:cNvSpPr/>
            <p:nvPr/>
          </p:nvSpPr>
          <p:spPr>
            <a:xfrm>
              <a:off x="8136000" y="3671999"/>
              <a:ext cx="1440000" cy="792000"/>
            </a:xfrm>
            <a:custGeom>
              <a:avLst>
                <a:gd name="f0" fmla="val -7930"/>
                <a:gd name="f1" fmla="val 2101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vert="horz" wrap="none" lIns="108847" tIns="54423" rIns="108847" bIns="54423" anchor="ctr" anchorCtr="0" compatLnSpc="0">
              <a:noAutofit/>
            </a:bodyPr>
            <a:lstStyle/>
            <a:p>
              <a:pPr algn="ctr" hangingPunct="0"/>
              <a:r>
                <a:rPr lang="es-ES" sz="1693" dirty="0">
                  <a:latin typeface="Verdana" pitchFamily="34"/>
                  <a:ea typeface="Microsoft YaHei" pitchFamily="2"/>
                  <a:cs typeface="Arial Unicode MS" pitchFamily="2"/>
                </a:rPr>
                <a:t>Sin duda,</a:t>
              </a:r>
            </a:p>
            <a:p>
              <a:pPr algn="ctr" hangingPunct="0"/>
              <a:r>
                <a:rPr lang="es-ES" sz="1693" dirty="0">
                  <a:latin typeface="Verdana" pitchFamily="34"/>
                  <a:ea typeface="Microsoft YaHei" pitchFamily="2"/>
                  <a:cs typeface="Arial Unicode MS" pitchFamily="2"/>
                </a:rPr>
                <a:t>hazte vegano</a:t>
              </a:r>
            </a:p>
          </p:txBody>
        </p:sp>
      </p:grpSp>
      <p:grpSp>
        <p:nvGrpSpPr>
          <p:cNvPr id="8" name="Grupo 7">
            <a:extLst>
              <a:ext uri="{FF2B5EF4-FFF2-40B4-BE49-F238E27FC236}">
                <a16:creationId xmlns:a16="http://schemas.microsoft.com/office/drawing/2014/main" id="{C2CFDED9-3C8E-69EF-2F53-37499BB3D021}"/>
              </a:ext>
            </a:extLst>
          </p:cNvPr>
          <p:cNvGrpSpPr/>
          <p:nvPr/>
        </p:nvGrpSpPr>
        <p:grpSpPr>
          <a:xfrm>
            <a:off x="2559371" y="4620968"/>
            <a:ext cx="2173548" cy="2019417"/>
            <a:chOff x="2559371" y="4620968"/>
            <a:chExt cx="2173548" cy="2019417"/>
          </a:xfrm>
        </p:grpSpPr>
        <p:pic>
          <p:nvPicPr>
            <p:cNvPr id="1026" name="Picture 2" descr="Dibujo de Una flor sonriente pintado por en Dibujos.net el día 31-07-19 a  las 19:49:46. Imprime, pinta o colorea tus propios dibujos!">
              <a:extLst>
                <a:ext uri="{FF2B5EF4-FFF2-40B4-BE49-F238E27FC236}">
                  <a16:creationId xmlns:a16="http://schemas.microsoft.com/office/drawing/2014/main" id="{A9FD7874-A733-54F4-047B-C76CFC2BB0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371" y="4620968"/>
              <a:ext cx="2173548" cy="201941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CDC41401-E756-BEA4-4454-2AD5458DC2CF}"/>
                </a:ext>
              </a:extLst>
            </p:cNvPr>
            <p:cNvGrpSpPr/>
            <p:nvPr/>
          </p:nvGrpSpPr>
          <p:grpSpPr>
            <a:xfrm>
              <a:off x="3157083" y="5109620"/>
              <a:ext cx="1001245" cy="982334"/>
              <a:chOff x="3157083" y="5109620"/>
              <a:chExt cx="1001245" cy="982334"/>
            </a:xfrm>
          </p:grpSpPr>
          <p:sp>
            <p:nvSpPr>
              <p:cNvPr id="11" name="Elipse 10">
                <a:extLst>
                  <a:ext uri="{FF2B5EF4-FFF2-40B4-BE49-F238E27FC236}">
                    <a16:creationId xmlns:a16="http://schemas.microsoft.com/office/drawing/2014/main" id="{93C4F419-B810-A886-90D2-CB79D03A02F6}"/>
                  </a:ext>
                </a:extLst>
              </p:cNvPr>
              <p:cNvSpPr/>
              <p:nvPr/>
            </p:nvSpPr>
            <p:spPr>
              <a:xfrm>
                <a:off x="3157083" y="5109620"/>
                <a:ext cx="1001245" cy="982333"/>
              </a:xfrm>
              <a:prstGeom prst="ellips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177"/>
              </a:p>
            </p:txBody>
          </p:sp>
          <p:pic>
            <p:nvPicPr>
              <p:cNvPr id="13" name="Gráfico 12" descr="Una cara enfadada">
                <a:extLst>
                  <a:ext uri="{FF2B5EF4-FFF2-40B4-BE49-F238E27FC236}">
                    <a16:creationId xmlns:a16="http://schemas.microsoft.com/office/drawing/2014/main" id="{10122FB1-3303-80C7-64C5-9E0E7B01F9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5167" y="5161708"/>
                <a:ext cx="685076" cy="930246"/>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4412864-52C8-6C87-E232-B23F5F5542D8}"/>
              </a:ext>
            </a:extLst>
          </p:cNvPr>
          <p:cNvSpPr txBox="1"/>
          <p:nvPr/>
        </p:nvSpPr>
        <p:spPr>
          <a:xfrm>
            <a:off x="2069690" y="700549"/>
            <a:ext cx="7796982" cy="1569660"/>
          </a:xfrm>
          <a:prstGeom prst="rect">
            <a:avLst/>
          </a:prstGeom>
          <a:noFill/>
        </p:spPr>
        <p:txBody>
          <a:bodyPr wrap="square" rtlCol="0">
            <a:spAutoFit/>
          </a:bodyPr>
          <a:lstStyle/>
          <a:p>
            <a:r>
              <a:rPr lang="es-ES" sz="2400" dirty="0">
                <a:solidFill>
                  <a:schemeClr val="tx2">
                    <a:lumMod val="50000"/>
                  </a:schemeClr>
                </a:solidFill>
                <a:latin typeface="Verdana" panose="020B0604030504040204" pitchFamily="34" charset="0"/>
                <a:ea typeface="Verdana" panose="020B0604030504040204" pitchFamily="34" charset="0"/>
              </a:rPr>
              <a:t>Información de apoyo</a:t>
            </a:r>
          </a:p>
          <a:p>
            <a:pPr marL="342900" indent="-342900">
              <a:buFont typeface="Arial" panose="020B0604020202020204" pitchFamily="34" charset="0"/>
              <a:buChar char="•"/>
            </a:pPr>
            <a:r>
              <a:rPr lang="es-ES" sz="2400" dirty="0">
                <a:solidFill>
                  <a:schemeClr val="tx2">
                    <a:lumMod val="50000"/>
                  </a:schemeClr>
                </a:solidFill>
                <a:latin typeface="Verdana" panose="020B0604030504040204" pitchFamily="34" charset="0"/>
                <a:ea typeface="Verdana" panose="020B0604030504040204" pitchFamily="34" charset="0"/>
              </a:rPr>
              <a:t>Carpeta do docente. Capítulo para la familia</a:t>
            </a:r>
          </a:p>
          <a:p>
            <a:pPr marL="342900" indent="-342900">
              <a:buFont typeface="Arial" panose="020B0604020202020204" pitchFamily="34" charset="0"/>
              <a:buChar char="•"/>
            </a:pPr>
            <a:r>
              <a:rPr lang="es-ES" sz="2400" dirty="0">
                <a:solidFill>
                  <a:schemeClr val="tx2">
                    <a:lumMod val="50000"/>
                  </a:schemeClr>
                </a:solidFill>
                <a:latin typeface="Verdana" panose="020B0604030504040204" pitchFamily="34" charset="0"/>
                <a:ea typeface="Verdana" panose="020B0604030504040204" pitchFamily="34" charset="0"/>
              </a:rPr>
              <a:t>Presentación </a:t>
            </a:r>
            <a:r>
              <a:rPr lang="es-ES" sz="2400" dirty="0" err="1">
                <a:solidFill>
                  <a:schemeClr val="tx2">
                    <a:lumMod val="50000"/>
                  </a:schemeClr>
                </a:solidFill>
                <a:latin typeface="Verdana" panose="020B0604030504040204" pitchFamily="34" charset="0"/>
                <a:ea typeface="Verdana" panose="020B0604030504040204" pitchFamily="34" charset="0"/>
              </a:rPr>
              <a:t>Nutriescolas</a:t>
            </a:r>
            <a:r>
              <a:rPr lang="es-ES" sz="2400" dirty="0">
                <a:solidFill>
                  <a:schemeClr val="tx2">
                    <a:lumMod val="50000"/>
                  </a:schemeClr>
                </a:solidFill>
                <a:latin typeface="Verdana" panose="020B0604030504040204" pitchFamily="34" charset="0"/>
                <a:ea typeface="Verdana" panose="020B0604030504040204" pitchFamily="34" charset="0"/>
              </a:rPr>
              <a:t> 2</a:t>
            </a:r>
          </a:p>
          <a:p>
            <a:pPr marL="342900" indent="-342900">
              <a:buFont typeface="Arial" panose="020B0604020202020204" pitchFamily="34" charset="0"/>
              <a:buChar char="•"/>
            </a:pPr>
            <a:r>
              <a:rPr lang="es-ES" sz="2400" dirty="0">
                <a:solidFill>
                  <a:schemeClr val="tx2">
                    <a:lumMod val="50000"/>
                  </a:schemeClr>
                </a:solidFill>
                <a:latin typeface="Verdana" panose="020B0604030504040204" pitchFamily="34" charset="0"/>
                <a:ea typeface="Verdana" panose="020B0604030504040204" pitchFamily="34" charset="0"/>
              </a:rPr>
              <a:t>Guía ABC</a:t>
            </a:r>
          </a:p>
        </p:txBody>
      </p:sp>
      <p:pic>
        <p:nvPicPr>
          <p:cNvPr id="6" name="Imagen 5">
            <a:extLst>
              <a:ext uri="{FF2B5EF4-FFF2-40B4-BE49-F238E27FC236}">
                <a16:creationId xmlns:a16="http://schemas.microsoft.com/office/drawing/2014/main" id="{CB54A73E-D582-C4F3-7334-3420488D2AB7}"/>
              </a:ext>
            </a:extLst>
          </p:cNvPr>
          <p:cNvPicPr>
            <a:picLocks noChangeAspect="1"/>
          </p:cNvPicPr>
          <p:nvPr/>
        </p:nvPicPr>
        <p:blipFill rotWithShape="1">
          <a:blip r:embed="rId2"/>
          <a:srcRect l="23383" t="22138" r="27782" b="5570"/>
          <a:stretch/>
        </p:blipFill>
        <p:spPr>
          <a:xfrm>
            <a:off x="1887794" y="2458034"/>
            <a:ext cx="4444740" cy="3699417"/>
          </a:xfrm>
          <a:prstGeom prst="rect">
            <a:avLst/>
          </a:prstGeom>
        </p:spPr>
      </p:pic>
      <p:pic>
        <p:nvPicPr>
          <p:cNvPr id="8" name="Imagen 7">
            <a:extLst>
              <a:ext uri="{FF2B5EF4-FFF2-40B4-BE49-F238E27FC236}">
                <a16:creationId xmlns:a16="http://schemas.microsoft.com/office/drawing/2014/main" id="{A3DCD6EC-F740-BAC2-AB2B-EB9077692AF4}"/>
              </a:ext>
            </a:extLst>
          </p:cNvPr>
          <p:cNvPicPr>
            <a:picLocks noChangeAspect="1"/>
          </p:cNvPicPr>
          <p:nvPr/>
        </p:nvPicPr>
        <p:blipFill rotWithShape="1">
          <a:blip r:embed="rId3"/>
          <a:srcRect l="32903" t="17887" r="12904" b="14391"/>
          <a:stretch/>
        </p:blipFill>
        <p:spPr>
          <a:xfrm>
            <a:off x="6902246" y="3210922"/>
            <a:ext cx="4242618" cy="2753740"/>
          </a:xfrm>
          <a:prstGeom prst="rect">
            <a:avLst/>
          </a:prstGeom>
        </p:spPr>
      </p:pic>
      <p:sp>
        <p:nvSpPr>
          <p:cNvPr id="9" name="CuadroTexto 8">
            <a:extLst>
              <a:ext uri="{FF2B5EF4-FFF2-40B4-BE49-F238E27FC236}">
                <a16:creationId xmlns:a16="http://schemas.microsoft.com/office/drawing/2014/main" id="{9C232002-501A-2435-DA53-022363A9E0DB}"/>
              </a:ext>
            </a:extLst>
          </p:cNvPr>
          <p:cNvSpPr txBox="1"/>
          <p:nvPr/>
        </p:nvSpPr>
        <p:spPr>
          <a:xfrm>
            <a:off x="3046771" y="173367"/>
            <a:ext cx="6098458" cy="451790"/>
          </a:xfrm>
          <a:prstGeom prst="rect">
            <a:avLst/>
          </a:prstGeom>
          <a:noFill/>
        </p:spPr>
        <p:txBody>
          <a:bodyPr wrap="square">
            <a:spAutoFit/>
          </a:bodyPr>
          <a:lstStyle/>
          <a:p>
            <a:pP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HÁBITOS EN TORNO AL HECHO ALIMENTARIO</a:t>
            </a:r>
          </a:p>
        </p:txBody>
      </p:sp>
      <p:pic>
        <p:nvPicPr>
          <p:cNvPr id="11" name="Imagen 10">
            <a:extLst>
              <a:ext uri="{FF2B5EF4-FFF2-40B4-BE49-F238E27FC236}">
                <a16:creationId xmlns:a16="http://schemas.microsoft.com/office/drawing/2014/main" id="{53AEA4B1-AA73-FB35-F14F-EDD162D8A4A2}"/>
              </a:ext>
            </a:extLst>
          </p:cNvPr>
          <p:cNvPicPr>
            <a:picLocks noChangeAspect="1"/>
          </p:cNvPicPr>
          <p:nvPr/>
        </p:nvPicPr>
        <p:blipFill rotWithShape="1">
          <a:blip r:embed="rId4"/>
          <a:srcRect l="3750" t="9096" r="68790" b="71408"/>
          <a:stretch/>
        </p:blipFill>
        <p:spPr>
          <a:xfrm>
            <a:off x="8568839" y="1695960"/>
            <a:ext cx="3347884" cy="1336378"/>
          </a:xfrm>
          <a:prstGeom prst="rect">
            <a:avLst/>
          </a:prstGeom>
        </p:spPr>
      </p:pic>
    </p:spTree>
    <p:extLst>
      <p:ext uri="{BB962C8B-B14F-4D97-AF65-F5344CB8AC3E}">
        <p14:creationId xmlns:p14="http://schemas.microsoft.com/office/powerpoint/2010/main" val="3170922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1ED11A8-702E-05E7-48BC-70472781EA18}"/>
              </a:ext>
            </a:extLst>
          </p:cNvPr>
          <p:cNvPicPr>
            <a:picLocks noChangeAspect="1"/>
          </p:cNvPicPr>
          <p:nvPr/>
        </p:nvPicPr>
        <p:blipFill rotWithShape="1">
          <a:blip r:embed="rId2"/>
          <a:srcRect l="1120" t="24267" r="7425" b="7839"/>
          <a:stretch/>
        </p:blipFill>
        <p:spPr>
          <a:xfrm>
            <a:off x="232012" y="245660"/>
            <a:ext cx="11832609" cy="6196083"/>
          </a:xfrm>
          <a:prstGeom prst="rect">
            <a:avLst/>
          </a:prstGeom>
        </p:spPr>
      </p:pic>
    </p:spTree>
    <p:extLst>
      <p:ext uri="{BB962C8B-B14F-4D97-AF65-F5344CB8AC3E}">
        <p14:creationId xmlns:p14="http://schemas.microsoft.com/office/powerpoint/2010/main" val="3542885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38915" name="Picture 2">
            <a:extLst>
              <a:ext uri="{FF2B5EF4-FFF2-40B4-BE49-F238E27FC236}">
                <a16:creationId xmlns:a16="http://schemas.microsoft.com/office/drawing/2014/main" id="{8930A359-4629-45D8-BD56-7CDAE85CA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53" r="10400" b="7336"/>
          <a:stretch>
            <a:fillRect/>
          </a:stretch>
        </p:blipFill>
        <p:spPr bwMode="auto">
          <a:xfrm>
            <a:off x="122145" y="2905432"/>
            <a:ext cx="2686228" cy="395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6" name="1 CuadroTexto">
            <a:extLst>
              <a:ext uri="{FF2B5EF4-FFF2-40B4-BE49-F238E27FC236}">
                <a16:creationId xmlns:a16="http://schemas.microsoft.com/office/drawing/2014/main" id="{01BFFC58-F8BE-4248-88C6-3F0E98EAE3F3}"/>
              </a:ext>
            </a:extLst>
          </p:cNvPr>
          <p:cNvSpPr txBox="1">
            <a:spLocks noChangeArrowheads="1"/>
          </p:cNvSpPr>
          <p:nvPr/>
        </p:nvSpPr>
        <p:spPr bwMode="auto">
          <a:xfrm>
            <a:off x="2687741" y="2744679"/>
            <a:ext cx="9223415" cy="3786101"/>
          </a:xfrm>
          <a:prstGeom prst="rect">
            <a:avLst/>
          </a:prstGeom>
          <a:solidFill>
            <a:schemeClr val="bg1">
              <a:alpha val="44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¿Qué alimentos hay en casa? ¿Hay alimentos de cada uno de los grupos?</a:t>
            </a:r>
          </a:p>
          <a:p>
            <a:pPr eaLnBrk="1" hangingPunct="1">
              <a:lnSpc>
                <a:spcPct val="150000"/>
              </a:lnSpc>
              <a:spcBef>
                <a:spcPct val="0"/>
              </a:spcBef>
              <a:buNone/>
            </a:pPr>
            <a:r>
              <a:rPr lang="es-ES" altLang="es-ES" sz="1800" i="1" dirty="0">
                <a:latin typeface="Verdana" panose="020B0604030504040204" pitchFamily="34" charset="0"/>
                <a:ea typeface="Verdana" panose="020B0604030504040204" pitchFamily="34" charset="0"/>
              </a:rPr>
              <a:t>¿Qué alimentos vemos en más cantidad? ¿son los identificados en la pirámide como de “consumo ocasional”? ¿de cuáles podríamos prescindir?</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¿Qué tipo de bebidas hay?</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Comida del mediodía a lo largo de 2 semanas</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Comida del mediodía de 2 fines de semana</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Menú familiar de fiesta</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Despensa familiar (Envasados, conservas, precocinadas)</a:t>
            </a:r>
          </a:p>
          <a:p>
            <a:pPr eaLnBrk="1" hangingPunct="1">
              <a:lnSpc>
                <a:spcPct val="150000"/>
              </a:lnSpc>
              <a:spcBef>
                <a:spcPct val="0"/>
              </a:spcBef>
              <a:buFontTx/>
              <a:buNone/>
            </a:pPr>
            <a:r>
              <a:rPr lang="es-ES" altLang="es-ES" sz="1800" i="1" dirty="0">
                <a:latin typeface="Verdana" panose="020B0604030504040204" pitchFamily="34" charset="0"/>
                <a:ea typeface="Verdana" panose="020B0604030504040204" pitchFamily="34" charset="0"/>
              </a:rPr>
              <a:t>Alimentos compartidos por el grupo</a:t>
            </a:r>
            <a:endParaRPr lang="es-ES" altLang="es-ES" sz="1800" dirty="0"/>
          </a:p>
        </p:txBody>
      </p:sp>
      <p:sp>
        <p:nvSpPr>
          <p:cNvPr id="9" name="5 Rectángulo">
            <a:extLst>
              <a:ext uri="{FF2B5EF4-FFF2-40B4-BE49-F238E27FC236}">
                <a16:creationId xmlns:a16="http://schemas.microsoft.com/office/drawing/2014/main" id="{1CC22F32-5C16-43BC-9F85-FF27B34658B0}"/>
              </a:ext>
            </a:extLst>
          </p:cNvPr>
          <p:cNvSpPr>
            <a:spLocks noChangeArrowheads="1"/>
          </p:cNvSpPr>
          <p:nvPr/>
        </p:nvSpPr>
        <p:spPr bwMode="auto">
          <a:xfrm>
            <a:off x="280219" y="497910"/>
            <a:ext cx="1151030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AutoNum type="arabicPeriod"/>
            </a:pPr>
            <a:r>
              <a:rPr lang="es-ES" altLang="es-ES" sz="2000" b="1" dirty="0">
                <a:solidFill>
                  <a:srgbClr val="002060"/>
                </a:solidFill>
                <a:latin typeface="Verdana" panose="020B0604030504040204" pitchFamily="34" charset="0"/>
                <a:ea typeface="Verdana" panose="020B0604030504040204" pitchFamily="34" charset="0"/>
              </a:rPr>
              <a:t>Reflexionar, responder (en función de la edad)</a:t>
            </a:r>
          </a:p>
          <a:p>
            <a:pPr lvl="1" indent="0" eaLnBrk="1" hangingPunct="1">
              <a:lnSpc>
                <a:spcPct val="150000"/>
              </a:lnSpc>
              <a:spcBef>
                <a:spcPct val="0"/>
              </a:spcBef>
              <a:buNone/>
            </a:pPr>
            <a:r>
              <a:rPr lang="es-ES" altLang="es-ES" sz="2000" dirty="0">
                <a:solidFill>
                  <a:schemeClr val="tx2">
                    <a:lumMod val="50000"/>
                  </a:schemeClr>
                </a:solidFill>
                <a:latin typeface="Verdana" panose="020B0604030504040204" pitchFamily="34" charset="0"/>
                <a:ea typeface="Verdana" panose="020B0604030504040204" pitchFamily="34" charset="0"/>
              </a:rPr>
              <a:t>Ayudaos por las guías alimentarias e información adjunta.</a:t>
            </a:r>
          </a:p>
          <a:p>
            <a:pPr lvl="1" indent="0" eaLnBrk="1" hangingPunct="1">
              <a:lnSpc>
                <a:spcPct val="150000"/>
              </a:lnSpc>
              <a:spcBef>
                <a:spcPct val="0"/>
              </a:spcBef>
              <a:buNone/>
            </a:pPr>
            <a:r>
              <a:rPr lang="es-ES" altLang="es-ES" sz="2000" dirty="0">
                <a:solidFill>
                  <a:schemeClr val="tx2">
                    <a:lumMod val="50000"/>
                  </a:schemeClr>
                </a:solidFill>
                <a:latin typeface="Verdana" panose="020B0604030504040204" pitchFamily="34" charset="0"/>
                <a:ea typeface="Verdana" panose="020B0604030504040204" pitchFamily="34" charset="0"/>
              </a:rPr>
              <a:t>Elaborad una “pirámide” casera donde encajen los grupos de alimentos</a:t>
            </a:r>
          </a:p>
          <a:p>
            <a:pPr indent="0" eaLnBrk="1" hangingPunct="1">
              <a:spcBef>
                <a:spcPct val="0"/>
              </a:spcBef>
              <a:buNone/>
            </a:pPr>
            <a:r>
              <a:rPr lang="es-ES" altLang="es-ES" sz="2000" dirty="0">
                <a:solidFill>
                  <a:schemeClr val="tx2">
                    <a:lumMod val="50000"/>
                  </a:schemeClr>
                </a:solidFill>
              </a:rPr>
              <a:t> </a:t>
            </a:r>
          </a:p>
        </p:txBody>
      </p:sp>
      <p:sp>
        <p:nvSpPr>
          <p:cNvPr id="3" name="CuadroTexto 2">
            <a:extLst>
              <a:ext uri="{FF2B5EF4-FFF2-40B4-BE49-F238E27FC236}">
                <a16:creationId xmlns:a16="http://schemas.microsoft.com/office/drawing/2014/main" id="{DAA2E934-7215-E9F1-9FE6-53B095C80F59}"/>
              </a:ext>
            </a:extLst>
          </p:cNvPr>
          <p:cNvSpPr txBox="1"/>
          <p:nvPr/>
        </p:nvSpPr>
        <p:spPr>
          <a:xfrm>
            <a:off x="280219" y="0"/>
            <a:ext cx="11751569" cy="451790"/>
          </a:xfrm>
          <a:prstGeom prst="rect">
            <a:avLst/>
          </a:prstGeom>
          <a:noFill/>
        </p:spPr>
        <p:txBody>
          <a:bodyPr wrap="square">
            <a:spAutoFit/>
          </a:bodyPr>
          <a:lstStyle/>
          <a:p>
            <a:pPr>
              <a:lnSpc>
                <a:spcPct val="150000"/>
              </a:lnSpc>
              <a:defRPr/>
            </a:pPr>
            <a:r>
              <a:rPr lang="es-ES" sz="1800" b="1" dirty="0">
                <a:solidFill>
                  <a:srgbClr val="002060"/>
                </a:solidFill>
                <a:latin typeface="Verdana" panose="020B0604030504040204" pitchFamily="34" charset="0"/>
                <a:ea typeface="Verdana" panose="020B0604030504040204" pitchFamily="34" charset="0"/>
              </a:rPr>
              <a:t>VALORAR OFERTA ALIMENTARIA POR GRUPOS DE ALIMENTOS</a:t>
            </a:r>
          </a:p>
        </p:txBody>
      </p:sp>
      <p:pic>
        <p:nvPicPr>
          <p:cNvPr id="38914" name="Picture 4">
            <a:extLst>
              <a:ext uri="{FF2B5EF4-FFF2-40B4-BE49-F238E27FC236}">
                <a16:creationId xmlns:a16="http://schemas.microsoft.com/office/drawing/2014/main" id="{EBF9BE1C-132A-493F-8103-E4367855F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102" t="5058" r="8704" b="7985"/>
          <a:stretch>
            <a:fillRect/>
          </a:stretch>
        </p:blipFill>
        <p:spPr bwMode="auto">
          <a:xfrm>
            <a:off x="9504259" y="4113322"/>
            <a:ext cx="2527529" cy="276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294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6BB0ED8-E26A-FD21-F590-7913B1409BC1}"/>
              </a:ext>
            </a:extLst>
          </p:cNvPr>
          <p:cNvPicPr>
            <a:picLocks noChangeAspect="1"/>
          </p:cNvPicPr>
          <p:nvPr/>
        </p:nvPicPr>
        <p:blipFill rotWithShape="1">
          <a:blip r:embed="rId2"/>
          <a:srcRect t="6533" r="8162"/>
          <a:stretch/>
        </p:blipFill>
        <p:spPr>
          <a:xfrm>
            <a:off x="190349" y="993242"/>
            <a:ext cx="5678991" cy="5634546"/>
          </a:xfrm>
          <a:prstGeom prst="rect">
            <a:avLst/>
          </a:prstGeom>
        </p:spPr>
      </p:pic>
      <p:pic>
        <p:nvPicPr>
          <p:cNvPr id="4" name="Imagen 3">
            <a:extLst>
              <a:ext uri="{FF2B5EF4-FFF2-40B4-BE49-F238E27FC236}">
                <a16:creationId xmlns:a16="http://schemas.microsoft.com/office/drawing/2014/main" id="{02890779-E85A-CB95-7D1A-C6E230567FCE}"/>
              </a:ext>
            </a:extLst>
          </p:cNvPr>
          <p:cNvPicPr>
            <a:picLocks noChangeAspect="1"/>
          </p:cNvPicPr>
          <p:nvPr/>
        </p:nvPicPr>
        <p:blipFill rotWithShape="1">
          <a:blip r:embed="rId3"/>
          <a:srcRect l="26371" t="18480" r="4073" b="5569"/>
          <a:stretch/>
        </p:blipFill>
        <p:spPr>
          <a:xfrm>
            <a:off x="5985128" y="1040552"/>
            <a:ext cx="6091084" cy="5457241"/>
          </a:xfrm>
          <a:prstGeom prst="rect">
            <a:avLst/>
          </a:prstGeom>
        </p:spPr>
      </p:pic>
      <p:sp>
        <p:nvSpPr>
          <p:cNvPr id="6" name="CuadroTexto 5">
            <a:extLst>
              <a:ext uri="{FF2B5EF4-FFF2-40B4-BE49-F238E27FC236}">
                <a16:creationId xmlns:a16="http://schemas.microsoft.com/office/drawing/2014/main" id="{7C635EAE-658B-367F-2A87-FE3CD3FBF829}"/>
              </a:ext>
            </a:extLst>
          </p:cNvPr>
          <p:cNvSpPr txBox="1"/>
          <p:nvPr/>
        </p:nvSpPr>
        <p:spPr>
          <a:xfrm>
            <a:off x="5159477" y="6364085"/>
            <a:ext cx="7032523" cy="369332"/>
          </a:xfrm>
          <a:prstGeom prst="rect">
            <a:avLst/>
          </a:prstGeom>
          <a:noFill/>
        </p:spPr>
        <p:txBody>
          <a:bodyPr wrap="square">
            <a:spAutoFit/>
          </a:bodyPr>
          <a:lstStyle/>
          <a:p>
            <a:r>
              <a:rPr lang="es-ES" b="1" dirty="0">
                <a:solidFill>
                  <a:schemeClr val="tx2">
                    <a:lumMod val="50000"/>
                  </a:schemeClr>
                </a:solidFill>
              </a:rPr>
              <a:t>https://dietamediterranea.com/piramidedm/piramide_GALLEGO.pdf</a:t>
            </a:r>
          </a:p>
        </p:txBody>
      </p:sp>
      <p:sp>
        <p:nvSpPr>
          <p:cNvPr id="8" name="CuadroTexto 7">
            <a:extLst>
              <a:ext uri="{FF2B5EF4-FFF2-40B4-BE49-F238E27FC236}">
                <a16:creationId xmlns:a16="http://schemas.microsoft.com/office/drawing/2014/main" id="{404EB5F3-B1D1-FDC0-1984-E12CF7B63377}"/>
              </a:ext>
            </a:extLst>
          </p:cNvPr>
          <p:cNvSpPr txBox="1"/>
          <p:nvPr/>
        </p:nvSpPr>
        <p:spPr>
          <a:xfrm>
            <a:off x="451335" y="6076439"/>
            <a:ext cx="6098458" cy="369332"/>
          </a:xfrm>
          <a:prstGeom prst="rect">
            <a:avLst/>
          </a:prstGeom>
          <a:noFill/>
        </p:spPr>
        <p:txBody>
          <a:bodyPr wrap="square">
            <a:spAutoFit/>
          </a:bodyPr>
          <a:lstStyle/>
          <a:p>
            <a:r>
              <a:rPr lang="es-ES" b="1" dirty="0">
                <a:solidFill>
                  <a:schemeClr val="tx2">
                    <a:lumMod val="50000"/>
                  </a:schemeClr>
                </a:solidFill>
              </a:rPr>
              <a:t>https://www.fundaciondietatlantica.com/</a:t>
            </a:r>
          </a:p>
        </p:txBody>
      </p:sp>
      <p:sp>
        <p:nvSpPr>
          <p:cNvPr id="3" name="CuadroTexto 2">
            <a:extLst>
              <a:ext uri="{FF2B5EF4-FFF2-40B4-BE49-F238E27FC236}">
                <a16:creationId xmlns:a16="http://schemas.microsoft.com/office/drawing/2014/main" id="{E3F2D1CA-206D-9DD0-F478-E7DFADEB05FF}"/>
              </a:ext>
            </a:extLst>
          </p:cNvPr>
          <p:cNvSpPr txBox="1"/>
          <p:nvPr/>
        </p:nvSpPr>
        <p:spPr>
          <a:xfrm>
            <a:off x="6044121" y="162245"/>
            <a:ext cx="6091084" cy="830997"/>
          </a:xfrm>
          <a:prstGeom prst="rect">
            <a:avLst/>
          </a:prstGeom>
          <a:solidFill>
            <a:srgbClr val="FFFF00"/>
          </a:solidFill>
        </p:spPr>
        <p:txBody>
          <a:bodyPr wrap="square" rtlCol="0">
            <a:spAutoFit/>
          </a:bodyPr>
          <a:lstStyle/>
          <a:p>
            <a:pPr algn="ctr"/>
            <a:r>
              <a:rPr lang="es-ES" sz="2400" dirty="0">
                <a:latin typeface="Verdana" panose="020B0604030504040204" pitchFamily="34" charset="0"/>
                <a:ea typeface="Verdana" panose="020B0604030504040204" pitchFamily="34" charset="0"/>
              </a:rPr>
              <a:t>Patrón dietético saludable</a:t>
            </a:r>
          </a:p>
          <a:p>
            <a:pPr algn="ctr"/>
            <a:r>
              <a:rPr lang="es-ES" sz="2400" dirty="0">
                <a:latin typeface="Verdana" panose="020B0604030504040204" pitchFamily="34" charset="0"/>
                <a:ea typeface="Verdana" panose="020B0604030504040204" pitchFamily="34" charset="0"/>
              </a:rPr>
              <a:t>Importante tradición y cultura</a:t>
            </a:r>
          </a:p>
        </p:txBody>
      </p:sp>
      <p:sp>
        <p:nvSpPr>
          <p:cNvPr id="7" name="CuadroTexto 6">
            <a:extLst>
              <a:ext uri="{FF2B5EF4-FFF2-40B4-BE49-F238E27FC236}">
                <a16:creationId xmlns:a16="http://schemas.microsoft.com/office/drawing/2014/main" id="{6FF00243-01AC-E80A-A713-60079C1C631E}"/>
              </a:ext>
            </a:extLst>
          </p:cNvPr>
          <p:cNvSpPr txBox="1"/>
          <p:nvPr/>
        </p:nvSpPr>
        <p:spPr>
          <a:xfrm>
            <a:off x="190349" y="260125"/>
            <a:ext cx="6098458" cy="646331"/>
          </a:xfrm>
          <a:prstGeom prst="rect">
            <a:avLst/>
          </a:prstGeom>
          <a:noFill/>
        </p:spPr>
        <p:txBody>
          <a:bodyPr wrap="square">
            <a:spAutoFit/>
          </a:bodyPr>
          <a:lstStyle/>
          <a:p>
            <a:r>
              <a:rPr lang="es-ES" sz="1800" b="1" dirty="0">
                <a:solidFill>
                  <a:srgbClr val="002060"/>
                </a:solidFill>
                <a:latin typeface="Verdana" panose="020B0604030504040204" pitchFamily="34" charset="0"/>
                <a:ea typeface="Verdana" panose="020B0604030504040204" pitchFamily="34" charset="0"/>
              </a:rPr>
              <a:t>VALORAR OFERTA ALIMENTARIA POR GRUPOS DE ALIMENTOS </a:t>
            </a:r>
            <a:endParaRPr lang="es-ES" b="1" dirty="0">
              <a:solidFill>
                <a:srgbClr val="002060"/>
              </a:solidFill>
            </a:endParaRPr>
          </a:p>
        </p:txBody>
      </p:sp>
    </p:spTree>
    <p:extLst>
      <p:ext uri="{BB962C8B-B14F-4D97-AF65-F5344CB8AC3E}">
        <p14:creationId xmlns:p14="http://schemas.microsoft.com/office/powerpoint/2010/main" val="158552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C6E1C74-FB07-4EB0-807E-57F1B09F5EB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Lst>
          </a:blip>
          <a:srcRect l="51184" t="28035" r="10136" b="17285"/>
          <a:stretch/>
        </p:blipFill>
        <p:spPr>
          <a:xfrm>
            <a:off x="1814051" y="651792"/>
            <a:ext cx="8349658" cy="5881743"/>
          </a:xfrm>
          <a:prstGeom prst="rect">
            <a:avLst/>
          </a:prstGeom>
        </p:spPr>
      </p:pic>
      <p:sp>
        <p:nvSpPr>
          <p:cNvPr id="2" name="CuadroTexto 1">
            <a:extLst>
              <a:ext uri="{FF2B5EF4-FFF2-40B4-BE49-F238E27FC236}">
                <a16:creationId xmlns:a16="http://schemas.microsoft.com/office/drawing/2014/main" id="{9AEA550A-8C72-4B4C-9D04-FD750729ACC7}"/>
              </a:ext>
            </a:extLst>
          </p:cNvPr>
          <p:cNvSpPr txBox="1"/>
          <p:nvPr/>
        </p:nvSpPr>
        <p:spPr>
          <a:xfrm rot="16200000">
            <a:off x="-3697706" y="1781326"/>
            <a:ext cx="9416715" cy="400110"/>
          </a:xfrm>
          <a:prstGeom prst="rect">
            <a:avLst/>
          </a:prstGeom>
          <a:noFill/>
        </p:spPr>
        <p:txBody>
          <a:bodyPr wrap="square" rtlCol="0">
            <a:spAutoFit/>
          </a:bodyPr>
          <a:lstStyle/>
          <a:p>
            <a:r>
              <a:rPr lang="es-ES" sz="2000" b="1" dirty="0"/>
              <a:t>OBJETIVOS NUTRICIONALES  PARA LA POBLACIÓN ESPAÑOLA</a:t>
            </a:r>
          </a:p>
        </p:txBody>
      </p:sp>
      <p:sp>
        <p:nvSpPr>
          <p:cNvPr id="4" name="CuadroTexto 3">
            <a:extLst>
              <a:ext uri="{FF2B5EF4-FFF2-40B4-BE49-F238E27FC236}">
                <a16:creationId xmlns:a16="http://schemas.microsoft.com/office/drawing/2014/main" id="{905DBDA8-D8AA-427E-776C-1F4A164BD552}"/>
              </a:ext>
            </a:extLst>
          </p:cNvPr>
          <p:cNvSpPr txBox="1"/>
          <p:nvPr/>
        </p:nvSpPr>
        <p:spPr>
          <a:xfrm>
            <a:off x="2033897" y="139799"/>
            <a:ext cx="8349658" cy="369332"/>
          </a:xfrm>
          <a:prstGeom prst="rect">
            <a:avLst/>
          </a:prstGeom>
          <a:noFill/>
        </p:spPr>
        <p:txBody>
          <a:bodyPr wrap="square">
            <a:spAutoFit/>
          </a:bodyPr>
          <a:lstStyle/>
          <a:p>
            <a:r>
              <a:rPr lang="es-ES" sz="1800" dirty="0">
                <a:solidFill>
                  <a:schemeClr val="tx2">
                    <a:lumMod val="50000"/>
                  </a:schemeClr>
                </a:solidFill>
                <a:latin typeface="Verdana" panose="020B0604030504040204" pitchFamily="34" charset="0"/>
                <a:ea typeface="Verdana" panose="020B0604030504040204" pitchFamily="34" charset="0"/>
              </a:rPr>
              <a:t>VALORAR OFERTA ALIMENTARIA POR GRUPOS DE ALIMENTOS </a:t>
            </a:r>
            <a:endParaRPr lang="es-ES" dirty="0"/>
          </a:p>
        </p:txBody>
      </p:sp>
    </p:spTree>
    <p:extLst>
      <p:ext uri="{BB962C8B-B14F-4D97-AF65-F5344CB8AC3E}">
        <p14:creationId xmlns:p14="http://schemas.microsoft.com/office/powerpoint/2010/main" val="34366081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027C031-49BC-74B6-97B4-ECF14FE94B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1488" y="321733"/>
            <a:ext cx="3194539" cy="22361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http://timerime.com/upload/resized/191219/2199890/resized_image2_92aeb071b6b7072750e770d45b46f64f.jpg">
            <a:hlinkClick r:id="rId3"/>
            <a:extLst>
              <a:ext uri="{FF2B5EF4-FFF2-40B4-BE49-F238E27FC236}">
                <a16:creationId xmlns:a16="http://schemas.microsoft.com/office/drawing/2014/main" id="{0406B3A6-9A8B-CE45-992E-F32CC93FD3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020202" y="313080"/>
            <a:ext cx="2064330" cy="2262279"/>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3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4">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9144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Diagrama&#10;&#10;Descripción generada automáticamente">
            <a:extLst>
              <a:ext uri="{FF2B5EF4-FFF2-40B4-BE49-F238E27FC236}">
                <a16:creationId xmlns:a16="http://schemas.microsoft.com/office/drawing/2014/main" id="{23B10977-9F1B-D276-137A-86D11618147B}"/>
              </a:ext>
            </a:extLst>
          </p:cNvPr>
          <p:cNvPicPr>
            <a:picLocks noChangeAspect="1"/>
          </p:cNvPicPr>
          <p:nvPr/>
        </p:nvPicPr>
        <p:blipFill>
          <a:blip r:embed="rId5"/>
          <a:stretch>
            <a:fillRect/>
          </a:stretch>
        </p:blipFill>
        <p:spPr>
          <a:xfrm>
            <a:off x="599952" y="3006496"/>
            <a:ext cx="6703285" cy="3385159"/>
          </a:xfrm>
          <a:prstGeom prst="rect">
            <a:avLst/>
          </a:prstGeom>
        </p:spPr>
      </p:pic>
      <p:sp>
        <p:nvSpPr>
          <p:cNvPr id="47" name="Rectangle 36">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Gráfico, Gráfico de embudo&#10;&#10;Descripción generada automáticamente">
            <a:extLst>
              <a:ext uri="{FF2B5EF4-FFF2-40B4-BE49-F238E27FC236}">
                <a16:creationId xmlns:a16="http://schemas.microsoft.com/office/drawing/2014/main" id="{43670383-865D-0368-9D3B-18F3479E9CCF}"/>
              </a:ext>
            </a:extLst>
          </p:cNvPr>
          <p:cNvPicPr>
            <a:picLocks noChangeAspect="1"/>
          </p:cNvPicPr>
          <p:nvPr/>
        </p:nvPicPr>
        <p:blipFill>
          <a:blip r:embed="rId6"/>
          <a:stretch>
            <a:fillRect/>
          </a:stretch>
        </p:blipFill>
        <p:spPr>
          <a:xfrm>
            <a:off x="7853268" y="368356"/>
            <a:ext cx="3567362" cy="3219544"/>
          </a:xfrm>
          <a:prstGeom prst="rect">
            <a:avLst/>
          </a:prstGeom>
        </p:spPr>
      </p:pic>
      <p:sp>
        <p:nvSpPr>
          <p:cNvPr id="48" name="Rectangle 38">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http://image.slidesharecdn.com/guiasalimentariasfinal2014-140524113641-phpapp02/95/guias-alimentarias-13-638.jpg?cb=1400931547">
            <a:hlinkClick r:id="rId7"/>
            <a:extLst>
              <a:ext uri="{FF2B5EF4-FFF2-40B4-BE49-F238E27FC236}">
                <a16:creationId xmlns:a16="http://schemas.microsoft.com/office/drawing/2014/main" id="{FD79A5FD-5D03-BD70-F92B-1DEDC918544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96" t="21926" r="53171"/>
          <a:stretch/>
        </p:blipFill>
        <p:spPr bwMode="auto">
          <a:xfrm>
            <a:off x="8856158" y="4172622"/>
            <a:ext cx="1561059" cy="222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22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C51EC2-797B-8647-6CD8-5A060D7E79BF}"/>
              </a:ext>
            </a:extLst>
          </p:cNvPr>
          <p:cNvPicPr>
            <a:picLocks noChangeAspect="1"/>
          </p:cNvPicPr>
          <p:nvPr/>
        </p:nvPicPr>
        <p:blipFill>
          <a:blip r:embed="rId2"/>
          <a:stretch>
            <a:fillRect/>
          </a:stretch>
        </p:blipFill>
        <p:spPr>
          <a:xfrm>
            <a:off x="2285121" y="733431"/>
            <a:ext cx="7123470" cy="5391138"/>
          </a:xfrm>
          <a:prstGeom prst="rect">
            <a:avLst/>
          </a:prstGeom>
        </p:spPr>
      </p:pic>
      <p:sp>
        <p:nvSpPr>
          <p:cNvPr id="4" name="CuadroTexto 3">
            <a:extLst>
              <a:ext uri="{FF2B5EF4-FFF2-40B4-BE49-F238E27FC236}">
                <a16:creationId xmlns:a16="http://schemas.microsoft.com/office/drawing/2014/main" id="{BBF9AC4C-214D-C233-0543-E813290E2082}"/>
              </a:ext>
            </a:extLst>
          </p:cNvPr>
          <p:cNvSpPr txBox="1"/>
          <p:nvPr/>
        </p:nvSpPr>
        <p:spPr>
          <a:xfrm>
            <a:off x="2086208" y="215124"/>
            <a:ext cx="8230980" cy="369332"/>
          </a:xfrm>
          <a:prstGeom prst="rect">
            <a:avLst/>
          </a:prstGeom>
          <a:noFill/>
        </p:spPr>
        <p:txBody>
          <a:bodyPr wrap="square">
            <a:spAutoFit/>
          </a:bodyPr>
          <a:lstStyle/>
          <a:p>
            <a:r>
              <a:rPr lang="es-ES" sz="1800" dirty="0">
                <a:solidFill>
                  <a:schemeClr val="tx2">
                    <a:lumMod val="50000"/>
                  </a:schemeClr>
                </a:solidFill>
                <a:latin typeface="Verdana" panose="020B0604030504040204" pitchFamily="34" charset="0"/>
                <a:ea typeface="Verdana" panose="020B0604030504040204" pitchFamily="34" charset="0"/>
              </a:rPr>
              <a:t>VALORAR OFERTA ALIMENTARIA POR GRUPOS DE ALIMENTOS </a:t>
            </a:r>
            <a:endParaRPr lang="es-ES" dirty="0"/>
          </a:p>
        </p:txBody>
      </p:sp>
    </p:spTree>
    <p:extLst>
      <p:ext uri="{BB962C8B-B14F-4D97-AF65-F5344CB8AC3E}">
        <p14:creationId xmlns:p14="http://schemas.microsoft.com/office/powerpoint/2010/main" val="775077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2" name="Picture 2" descr="http://3.bp.blogspot.com/-bs0pwmEfhjw/VpjRBmbB1PI/AAAAAAAAAlo/KHYYqAgDuks/s1600/csi-my-child-plate-planner.jpg">
            <a:hlinkClick r:id="rId2"/>
            <a:extLst>
              <a:ext uri="{FF2B5EF4-FFF2-40B4-BE49-F238E27FC236}">
                <a16:creationId xmlns:a16="http://schemas.microsoft.com/office/drawing/2014/main" id="{46287DA1-FEE9-4800-9F97-9CE046730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48" r="17871"/>
          <a:stretch>
            <a:fillRect/>
          </a:stretch>
        </p:blipFill>
        <p:spPr bwMode="auto">
          <a:xfrm>
            <a:off x="2893325" y="1388196"/>
            <a:ext cx="5277282" cy="4657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9844CFB-F08D-23CD-5AB2-613E3A212B33}"/>
              </a:ext>
            </a:extLst>
          </p:cNvPr>
          <p:cNvSpPr txBox="1"/>
          <p:nvPr/>
        </p:nvSpPr>
        <p:spPr>
          <a:xfrm>
            <a:off x="2137135" y="812523"/>
            <a:ext cx="8186735" cy="646331"/>
          </a:xfrm>
          <a:prstGeom prst="rect">
            <a:avLst/>
          </a:prstGeom>
          <a:noFill/>
        </p:spPr>
        <p:txBody>
          <a:bodyPr wrap="square">
            <a:spAutoFit/>
          </a:bodyPr>
          <a:lstStyle/>
          <a:p>
            <a:r>
              <a:rPr lang="es-ES" sz="1800" b="1" dirty="0">
                <a:solidFill>
                  <a:srgbClr val="002060"/>
                </a:solidFill>
                <a:latin typeface="Verdana" panose="020B0604030504040204" pitchFamily="34" charset="0"/>
                <a:ea typeface="Verdana" panose="020B0604030504040204" pitchFamily="34" charset="0"/>
              </a:rPr>
              <a:t>VALORAR OFERTA ALIMENTARIA POR GRUPOS DE ALIMENTOS </a:t>
            </a:r>
            <a:endParaRPr lang="es-ES" b="1" dirty="0">
              <a:solidFill>
                <a:srgbClr val="002060"/>
              </a:solidFill>
            </a:endParaRPr>
          </a:p>
        </p:txBody>
      </p:sp>
    </p:spTree>
    <p:extLst>
      <p:ext uri="{BB962C8B-B14F-4D97-AF65-F5344CB8AC3E}">
        <p14:creationId xmlns:p14="http://schemas.microsoft.com/office/powerpoint/2010/main" val="15399052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517587B-77A6-2510-723F-12F7A2B14B45}"/>
              </a:ext>
            </a:extLst>
          </p:cNvPr>
          <p:cNvPicPr>
            <a:picLocks noChangeAspect="1"/>
          </p:cNvPicPr>
          <p:nvPr/>
        </p:nvPicPr>
        <p:blipFill rotWithShape="1">
          <a:blip r:embed="rId3"/>
          <a:srcRect l="12097" t="20201" r="36371" b="6646"/>
          <a:stretch/>
        </p:blipFill>
        <p:spPr>
          <a:xfrm>
            <a:off x="2784399" y="1653738"/>
            <a:ext cx="6115923" cy="4881252"/>
          </a:xfrm>
          <a:prstGeom prst="rect">
            <a:avLst/>
          </a:prstGeom>
        </p:spPr>
      </p:pic>
      <p:sp>
        <p:nvSpPr>
          <p:cNvPr id="6" name="CuadroTexto 5">
            <a:extLst>
              <a:ext uri="{FF2B5EF4-FFF2-40B4-BE49-F238E27FC236}">
                <a16:creationId xmlns:a16="http://schemas.microsoft.com/office/drawing/2014/main" id="{F75E03E0-0945-9219-111C-0F66DD0601C4}"/>
              </a:ext>
            </a:extLst>
          </p:cNvPr>
          <p:cNvSpPr txBox="1"/>
          <p:nvPr/>
        </p:nvSpPr>
        <p:spPr>
          <a:xfrm>
            <a:off x="1103671" y="515416"/>
            <a:ext cx="9984657" cy="461665"/>
          </a:xfrm>
          <a:prstGeom prst="rect">
            <a:avLst/>
          </a:prstGeom>
          <a:noFill/>
        </p:spPr>
        <p:txBody>
          <a:bodyPr wrap="square">
            <a:spAutoFit/>
          </a:bodyPr>
          <a:lstStyle/>
          <a:p>
            <a:r>
              <a:rPr lang="es-ES" sz="2400" b="1" dirty="0">
                <a:latin typeface="Verdana" panose="020B0604030504040204" pitchFamily="34" charset="0"/>
                <a:ea typeface="Verdana" panose="020B0604030504040204" pitchFamily="34" charset="0"/>
              </a:rPr>
              <a:t>GUÍAS ALIMENTARIAS PARA LA POBLACIÓN ESPAÑOLA</a:t>
            </a:r>
          </a:p>
        </p:txBody>
      </p:sp>
      <p:sp>
        <p:nvSpPr>
          <p:cNvPr id="7" name="CuadroTexto 6">
            <a:extLst>
              <a:ext uri="{FF2B5EF4-FFF2-40B4-BE49-F238E27FC236}">
                <a16:creationId xmlns:a16="http://schemas.microsoft.com/office/drawing/2014/main" id="{ECC80B39-B01B-C15C-1843-2792933EF745}"/>
              </a:ext>
            </a:extLst>
          </p:cNvPr>
          <p:cNvSpPr txBox="1"/>
          <p:nvPr/>
        </p:nvSpPr>
        <p:spPr>
          <a:xfrm>
            <a:off x="2122386" y="146084"/>
            <a:ext cx="8348967" cy="369332"/>
          </a:xfrm>
          <a:prstGeom prst="rect">
            <a:avLst/>
          </a:prstGeom>
          <a:noFill/>
        </p:spPr>
        <p:txBody>
          <a:bodyPr wrap="square">
            <a:spAutoFit/>
          </a:bodyPr>
          <a:lstStyle/>
          <a:p>
            <a:r>
              <a:rPr lang="es-ES" sz="1800" b="1" dirty="0">
                <a:solidFill>
                  <a:srgbClr val="002060"/>
                </a:solidFill>
                <a:latin typeface="Verdana" panose="020B0604030504040204" pitchFamily="34" charset="0"/>
                <a:ea typeface="Verdana" panose="020B0604030504040204" pitchFamily="34" charset="0"/>
              </a:rPr>
              <a:t>VALORAR OFERTA ALIMENTARIA POR GRUPOS DE ALIMENTOS </a:t>
            </a:r>
            <a:endParaRPr lang="es-ES" b="1" dirty="0">
              <a:solidFill>
                <a:srgbClr val="002060"/>
              </a:solidFill>
            </a:endParaRPr>
          </a:p>
        </p:txBody>
      </p:sp>
    </p:spTree>
    <p:extLst>
      <p:ext uri="{BB962C8B-B14F-4D97-AF65-F5344CB8AC3E}">
        <p14:creationId xmlns:p14="http://schemas.microsoft.com/office/powerpoint/2010/main" val="216837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sp>
        <p:nvSpPr>
          <p:cNvPr id="34818" name="3 Marcador de número de diapositiva">
            <a:extLst>
              <a:ext uri="{FF2B5EF4-FFF2-40B4-BE49-F238E27FC236}">
                <a16:creationId xmlns:a16="http://schemas.microsoft.com/office/drawing/2014/main" id="{8D7665A3-D518-4BF0-B0BF-3E9CFDFC1777}"/>
              </a:ext>
            </a:extLst>
          </p:cNvPr>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fld id="{22B1D518-BDD7-4157-9A8F-7FA8AF5F7D05}" type="slidenum">
              <a:rPr lang="es-ES" altLang="es-ES" sz="1200">
                <a:solidFill>
                  <a:srgbClr val="2A4A75"/>
                </a:solidFill>
                <a:latin typeface="Arial" panose="020B0604020202020204" pitchFamily="34" charset="0"/>
                <a:ea typeface="MS PGothic" panose="020B0600070205080204" pitchFamily="34" charset="-128"/>
              </a:rPr>
              <a:pPr eaLnBrk="1" hangingPunct="1">
                <a:spcBef>
                  <a:spcPct val="0"/>
                </a:spcBef>
                <a:buFontTx/>
                <a:buNone/>
              </a:pPr>
              <a:t>39</a:t>
            </a:fld>
            <a:endParaRPr lang="es-ES" altLang="es-ES" sz="1200">
              <a:solidFill>
                <a:srgbClr val="2A4A75"/>
              </a:solidFill>
              <a:latin typeface="Arial" panose="020B0604020202020204" pitchFamily="34" charset="0"/>
              <a:ea typeface="MS PGothic" panose="020B0600070205080204" pitchFamily="34" charset="-128"/>
            </a:endParaRPr>
          </a:p>
        </p:txBody>
      </p:sp>
      <p:pic>
        <p:nvPicPr>
          <p:cNvPr id="49155" name="Picture 2">
            <a:extLst>
              <a:ext uri="{FF2B5EF4-FFF2-40B4-BE49-F238E27FC236}">
                <a16:creationId xmlns:a16="http://schemas.microsoft.com/office/drawing/2014/main" id="{C5E590A0-3962-4C6F-959A-6A25B163D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75" y="1317707"/>
            <a:ext cx="4878729" cy="4687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6 Tabla">
            <a:extLst>
              <a:ext uri="{FF2B5EF4-FFF2-40B4-BE49-F238E27FC236}">
                <a16:creationId xmlns:a16="http://schemas.microsoft.com/office/drawing/2014/main" id="{C7B28070-E54C-46D8-A843-E1C564E0E8B9}"/>
              </a:ext>
            </a:extLst>
          </p:cNvPr>
          <p:cNvGraphicFramePr>
            <a:graphicFrameLocks noGrp="1"/>
          </p:cNvGraphicFramePr>
          <p:nvPr/>
        </p:nvGraphicFramePr>
        <p:xfrm>
          <a:off x="207181" y="454819"/>
          <a:ext cx="2316152" cy="2219125"/>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20000"/>
                    </a:ext>
                  </a:extLst>
                </a:gridCol>
                <a:gridCol w="1253000">
                  <a:extLst>
                    <a:ext uri="{9D8B030D-6E8A-4147-A177-3AD203B41FA5}">
                      <a16:colId xmlns:a16="http://schemas.microsoft.com/office/drawing/2014/main" val="20001"/>
                    </a:ext>
                  </a:extLst>
                </a:gridCol>
              </a:tblGrid>
              <a:tr h="37068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Desayuno</a:t>
                      </a:r>
                    </a:p>
                  </a:txBody>
                  <a:tcPr marL="91420" marR="91420" marT="45700" marB="45700"/>
                </a:tc>
                <a:tc hMerge="1">
                  <a:txBody>
                    <a:bodyPr/>
                    <a:lstStyle/>
                    <a:p>
                      <a:endParaRPr lang="es-ES" dirty="0"/>
                    </a:p>
                  </a:txBody>
                  <a:tcPr/>
                </a:tc>
                <a:extLst>
                  <a:ext uri="{0D108BD9-81ED-4DB2-BD59-A6C34878D82A}">
                    <a16:rowId xmlns:a16="http://schemas.microsoft.com/office/drawing/2014/main" val="10000"/>
                  </a:ext>
                </a:extLst>
              </a:tr>
              <a:tr h="370681">
                <a:tc>
                  <a:txBody>
                    <a:bodyPr/>
                    <a:lstStyle/>
                    <a:p>
                      <a:pPr algn="l"/>
                      <a:r>
                        <a:rPr lang="es-ES" sz="1800" dirty="0"/>
                        <a:t>Pan</a:t>
                      </a:r>
                    </a:p>
                  </a:txBody>
                  <a:tcPr marL="91420" marR="91420" marT="45700" marB="45700"/>
                </a:tc>
                <a:tc>
                  <a:txBody>
                    <a:bodyPr/>
                    <a:lstStyle/>
                    <a:p>
                      <a:endParaRPr lang="es-ES" sz="1800" dirty="0"/>
                    </a:p>
                  </a:txBody>
                  <a:tcPr marL="91420" marR="91420" marT="45700" marB="45700">
                    <a:solidFill>
                      <a:srgbClr val="FFC000"/>
                    </a:solidFill>
                  </a:tcPr>
                </a:tc>
                <a:extLst>
                  <a:ext uri="{0D108BD9-81ED-4DB2-BD59-A6C34878D82A}">
                    <a16:rowId xmlns:a16="http://schemas.microsoft.com/office/drawing/2014/main" val="10001"/>
                  </a:ext>
                </a:extLst>
              </a:tr>
              <a:tr h="339994">
                <a:tc>
                  <a:txBody>
                    <a:bodyPr/>
                    <a:lstStyle/>
                    <a:p>
                      <a:pPr algn="l"/>
                      <a:r>
                        <a:rPr lang="es-ES" sz="1800" dirty="0"/>
                        <a:t>Aceite</a:t>
                      </a:r>
                    </a:p>
                  </a:txBody>
                  <a:tcPr marL="91420" marR="91420" marT="45700" marB="45700"/>
                </a:tc>
                <a:tc>
                  <a:txBody>
                    <a:bodyPr/>
                    <a:lstStyle/>
                    <a:p>
                      <a:endParaRPr lang="es-ES" sz="1800" dirty="0"/>
                    </a:p>
                  </a:txBody>
                  <a:tcPr marL="91420" marR="91420" marT="45700" marB="45700">
                    <a:solidFill>
                      <a:srgbClr val="FFFF00"/>
                    </a:solidFill>
                  </a:tcPr>
                </a:tc>
                <a:extLst>
                  <a:ext uri="{0D108BD9-81ED-4DB2-BD59-A6C34878D82A}">
                    <a16:rowId xmlns:a16="http://schemas.microsoft.com/office/drawing/2014/main" val="10002"/>
                  </a:ext>
                </a:extLst>
              </a:tr>
              <a:tr h="370681">
                <a:tc>
                  <a:txBody>
                    <a:bodyPr/>
                    <a:lstStyle/>
                    <a:p>
                      <a:pPr algn="l"/>
                      <a:r>
                        <a:rPr lang="es-ES" sz="1800" dirty="0"/>
                        <a:t>Tomate</a:t>
                      </a:r>
                    </a:p>
                  </a:txBody>
                  <a:tcPr marL="91420" marR="91420" marT="45700" marB="45700"/>
                </a:tc>
                <a:tc>
                  <a:txBody>
                    <a:bodyPr/>
                    <a:lstStyle/>
                    <a:p>
                      <a:endParaRPr lang="es-ES" sz="1800" dirty="0"/>
                    </a:p>
                  </a:txBody>
                  <a:tcPr marL="91420" marR="91420" marT="45700" marB="45700">
                    <a:solidFill>
                      <a:srgbClr val="00B050"/>
                    </a:solidFill>
                  </a:tcPr>
                </a:tc>
                <a:extLst>
                  <a:ext uri="{0D108BD9-81ED-4DB2-BD59-A6C34878D82A}">
                    <a16:rowId xmlns:a16="http://schemas.microsoft.com/office/drawing/2014/main" val="10003"/>
                  </a:ext>
                </a:extLst>
              </a:tr>
              <a:tr h="370681">
                <a:tc>
                  <a:txBody>
                    <a:bodyPr/>
                    <a:lstStyle/>
                    <a:p>
                      <a:pPr algn="l"/>
                      <a:r>
                        <a:rPr lang="es-ES" sz="1800" dirty="0"/>
                        <a:t>Leche</a:t>
                      </a:r>
                    </a:p>
                  </a:txBody>
                  <a:tcPr marL="91420" marR="91420" marT="45700" marB="45700"/>
                </a:tc>
                <a:tc>
                  <a:txBody>
                    <a:bodyPr/>
                    <a:lstStyle/>
                    <a:p>
                      <a:endParaRPr lang="es-ES" sz="1800" dirty="0"/>
                    </a:p>
                  </a:txBody>
                  <a:tcPr marL="91420" marR="91420" marT="45700" marB="45700">
                    <a:solidFill>
                      <a:srgbClr val="FF0000"/>
                    </a:solidFill>
                  </a:tcPr>
                </a:tc>
                <a:extLst>
                  <a:ext uri="{0D108BD9-81ED-4DB2-BD59-A6C34878D82A}">
                    <a16:rowId xmlns:a16="http://schemas.microsoft.com/office/drawing/2014/main" val="10004"/>
                  </a:ext>
                </a:extLst>
              </a:tr>
              <a:tr h="3706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Pera</a:t>
                      </a:r>
                    </a:p>
                  </a:txBody>
                  <a:tcPr marL="91420" marR="91420" marT="45700" marB="45700"/>
                </a:tc>
                <a:tc>
                  <a:txBody>
                    <a:bodyPr/>
                    <a:lstStyle/>
                    <a:p>
                      <a:endParaRPr lang="es-ES" sz="1800" dirty="0"/>
                    </a:p>
                  </a:txBody>
                  <a:tcPr marL="91420" marR="91420" marT="45700" marB="45700">
                    <a:solidFill>
                      <a:srgbClr val="92D050"/>
                    </a:solidFill>
                  </a:tcPr>
                </a:tc>
                <a:extLst>
                  <a:ext uri="{0D108BD9-81ED-4DB2-BD59-A6C34878D82A}">
                    <a16:rowId xmlns:a16="http://schemas.microsoft.com/office/drawing/2014/main" val="10005"/>
                  </a:ext>
                </a:extLst>
              </a:tr>
            </a:tbl>
          </a:graphicData>
        </a:graphic>
      </p:graphicFrame>
      <p:graphicFrame>
        <p:nvGraphicFramePr>
          <p:cNvPr id="8" name="7 Tabla">
            <a:extLst>
              <a:ext uri="{FF2B5EF4-FFF2-40B4-BE49-F238E27FC236}">
                <a16:creationId xmlns:a16="http://schemas.microsoft.com/office/drawing/2014/main" id="{98486BBA-BDD3-489D-8F4E-36BB82D4D3D4}"/>
              </a:ext>
            </a:extLst>
          </p:cNvPr>
          <p:cNvGraphicFramePr>
            <a:graphicFrameLocks noGrp="1"/>
          </p:cNvGraphicFramePr>
          <p:nvPr/>
        </p:nvGraphicFramePr>
        <p:xfrm>
          <a:off x="207181" y="3896210"/>
          <a:ext cx="2316152" cy="2595565"/>
        </p:xfrm>
        <a:graphic>
          <a:graphicData uri="http://schemas.openxmlformats.org/drawingml/2006/table">
            <a:tbl>
              <a:tblPr firstRow="1" bandRow="1">
                <a:tableStyleId>{5C22544A-7EE6-4342-B048-85BDC9FD1C3A}</a:tableStyleId>
              </a:tblPr>
              <a:tblGrid>
                <a:gridCol w="1063152">
                  <a:extLst>
                    <a:ext uri="{9D8B030D-6E8A-4147-A177-3AD203B41FA5}">
                      <a16:colId xmlns:a16="http://schemas.microsoft.com/office/drawing/2014/main" val="20000"/>
                    </a:ext>
                  </a:extLst>
                </a:gridCol>
                <a:gridCol w="1253000">
                  <a:extLst>
                    <a:ext uri="{9D8B030D-6E8A-4147-A177-3AD203B41FA5}">
                      <a16:colId xmlns:a16="http://schemas.microsoft.com/office/drawing/2014/main" val="20001"/>
                    </a:ext>
                  </a:extLst>
                </a:gridCol>
              </a:tblGrid>
              <a:tr h="370795">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Comida</a:t>
                      </a:r>
                    </a:p>
                  </a:txBody>
                  <a:tcPr marL="91420" marR="91420" marT="45714" marB="45714"/>
                </a:tc>
                <a:tc hMerge="1">
                  <a:txBody>
                    <a:bodyPr/>
                    <a:lstStyle/>
                    <a:p>
                      <a:endParaRPr lang="es-ES" dirty="0"/>
                    </a:p>
                  </a:txBody>
                  <a:tcPr/>
                </a:tc>
                <a:extLst>
                  <a:ext uri="{0D108BD9-81ED-4DB2-BD59-A6C34878D82A}">
                    <a16:rowId xmlns:a16="http://schemas.microsoft.com/office/drawing/2014/main" val="10000"/>
                  </a:ext>
                </a:extLst>
              </a:tr>
              <a:tr h="370795">
                <a:tc>
                  <a:txBody>
                    <a:bodyPr/>
                    <a:lstStyle/>
                    <a:p>
                      <a:pPr algn="l"/>
                      <a:r>
                        <a:rPr lang="es-ES" sz="1800" dirty="0"/>
                        <a:t>Pan</a:t>
                      </a:r>
                    </a:p>
                  </a:txBody>
                  <a:tcPr marL="91420" marR="91420" marT="45714" marB="45714"/>
                </a:tc>
                <a:tc>
                  <a:txBody>
                    <a:bodyPr/>
                    <a:lstStyle/>
                    <a:p>
                      <a:endParaRPr lang="es-ES" sz="1800" dirty="0"/>
                    </a:p>
                  </a:txBody>
                  <a:tcPr marL="91420" marR="91420" marT="45714" marB="45714">
                    <a:solidFill>
                      <a:srgbClr val="FFC000"/>
                    </a:solidFill>
                  </a:tcPr>
                </a:tc>
                <a:extLst>
                  <a:ext uri="{0D108BD9-81ED-4DB2-BD59-A6C34878D82A}">
                    <a16:rowId xmlns:a16="http://schemas.microsoft.com/office/drawing/2014/main" val="10001"/>
                  </a:ext>
                </a:extLst>
              </a:tr>
              <a:tr h="370795">
                <a:tc>
                  <a:txBody>
                    <a:bodyPr/>
                    <a:lstStyle/>
                    <a:p>
                      <a:pPr algn="l"/>
                      <a:r>
                        <a:rPr lang="es-ES" sz="1800" dirty="0"/>
                        <a:t>Aceite</a:t>
                      </a:r>
                    </a:p>
                  </a:txBody>
                  <a:tcPr marL="91420" marR="91420" marT="45714" marB="45714"/>
                </a:tc>
                <a:tc>
                  <a:txBody>
                    <a:bodyPr/>
                    <a:lstStyle/>
                    <a:p>
                      <a:endParaRPr lang="es-ES" sz="1800" dirty="0"/>
                    </a:p>
                  </a:txBody>
                  <a:tcPr marL="91420" marR="91420" marT="45714" marB="45714">
                    <a:solidFill>
                      <a:srgbClr val="FFFF00"/>
                    </a:solidFill>
                  </a:tcPr>
                </a:tc>
                <a:extLst>
                  <a:ext uri="{0D108BD9-81ED-4DB2-BD59-A6C34878D82A}">
                    <a16:rowId xmlns:a16="http://schemas.microsoft.com/office/drawing/2014/main" val="10002"/>
                  </a:ext>
                </a:extLst>
              </a:tr>
              <a:tr h="370795">
                <a:tc>
                  <a:txBody>
                    <a:bodyPr/>
                    <a:lstStyle/>
                    <a:p>
                      <a:pPr algn="l"/>
                      <a:r>
                        <a:rPr lang="es-ES" sz="1800" dirty="0"/>
                        <a:t>Coliflor</a:t>
                      </a:r>
                    </a:p>
                  </a:txBody>
                  <a:tcPr marL="91420" marR="91420" marT="45714" marB="45714"/>
                </a:tc>
                <a:tc>
                  <a:txBody>
                    <a:bodyPr/>
                    <a:lstStyle/>
                    <a:p>
                      <a:endParaRPr lang="es-ES" sz="1800" dirty="0"/>
                    </a:p>
                  </a:txBody>
                  <a:tcPr marL="91420" marR="91420" marT="45714" marB="45714">
                    <a:solidFill>
                      <a:srgbClr val="00B050"/>
                    </a:solidFill>
                  </a:tcPr>
                </a:tc>
                <a:extLst>
                  <a:ext uri="{0D108BD9-81ED-4DB2-BD59-A6C34878D82A}">
                    <a16:rowId xmlns:a16="http://schemas.microsoft.com/office/drawing/2014/main" val="10003"/>
                  </a:ext>
                </a:extLst>
              </a:tr>
              <a:tr h="370795">
                <a:tc>
                  <a:txBody>
                    <a:bodyPr/>
                    <a:lstStyle/>
                    <a:p>
                      <a:pPr algn="l"/>
                      <a:r>
                        <a:rPr lang="es-ES" sz="1800" dirty="0"/>
                        <a:t>Patata</a:t>
                      </a:r>
                    </a:p>
                  </a:txBody>
                  <a:tcPr marL="91420" marR="91420" marT="45714" marB="45714"/>
                </a:tc>
                <a:tc>
                  <a:txBody>
                    <a:bodyPr/>
                    <a:lstStyle/>
                    <a:p>
                      <a:endParaRPr lang="es-ES" sz="1800" dirty="0"/>
                    </a:p>
                  </a:txBody>
                  <a:tcPr marL="91420" marR="91420" marT="45714" marB="45714">
                    <a:solidFill>
                      <a:srgbClr val="FFC000"/>
                    </a:solidFill>
                  </a:tcPr>
                </a:tc>
                <a:extLst>
                  <a:ext uri="{0D108BD9-81ED-4DB2-BD59-A6C34878D82A}">
                    <a16:rowId xmlns:a16="http://schemas.microsoft.com/office/drawing/2014/main" val="10004"/>
                  </a:ext>
                </a:extLst>
              </a:tr>
              <a:tr h="370795">
                <a:tc>
                  <a:txBody>
                    <a:bodyPr/>
                    <a:lstStyle/>
                    <a:p>
                      <a:pPr algn="l"/>
                      <a:r>
                        <a:rPr lang="es-ES" sz="1800" dirty="0"/>
                        <a:t>Carne</a:t>
                      </a:r>
                    </a:p>
                  </a:txBody>
                  <a:tcPr marL="91420" marR="91420" marT="45714" marB="45714"/>
                </a:tc>
                <a:tc>
                  <a:txBody>
                    <a:bodyPr/>
                    <a:lstStyle/>
                    <a:p>
                      <a:endParaRPr lang="es-ES" sz="1800" dirty="0"/>
                    </a:p>
                  </a:txBody>
                  <a:tcPr marL="91420" marR="91420" marT="45714" marB="45714">
                    <a:solidFill>
                      <a:srgbClr val="FF0000"/>
                    </a:solidFill>
                  </a:tcPr>
                </a:tc>
                <a:extLst>
                  <a:ext uri="{0D108BD9-81ED-4DB2-BD59-A6C34878D82A}">
                    <a16:rowId xmlns:a16="http://schemas.microsoft.com/office/drawing/2014/main" val="10005"/>
                  </a:ext>
                </a:extLst>
              </a:tr>
              <a:tr h="3707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Kiwi</a:t>
                      </a:r>
                    </a:p>
                  </a:txBody>
                  <a:tcPr marL="91420" marR="91420" marT="45714" marB="45714"/>
                </a:tc>
                <a:tc>
                  <a:txBody>
                    <a:bodyPr/>
                    <a:lstStyle/>
                    <a:p>
                      <a:endParaRPr lang="es-ES" sz="1800" dirty="0"/>
                    </a:p>
                  </a:txBody>
                  <a:tcPr marL="91420" marR="91420" marT="45714" marB="45714">
                    <a:solidFill>
                      <a:srgbClr val="92D050"/>
                    </a:solidFill>
                  </a:tcPr>
                </a:tc>
                <a:extLst>
                  <a:ext uri="{0D108BD9-81ED-4DB2-BD59-A6C34878D82A}">
                    <a16:rowId xmlns:a16="http://schemas.microsoft.com/office/drawing/2014/main" val="10006"/>
                  </a:ext>
                </a:extLst>
              </a:tr>
            </a:tbl>
          </a:graphicData>
        </a:graphic>
      </p:graphicFrame>
      <p:graphicFrame>
        <p:nvGraphicFramePr>
          <p:cNvPr id="9" name="8 Tabla">
            <a:extLst>
              <a:ext uri="{FF2B5EF4-FFF2-40B4-BE49-F238E27FC236}">
                <a16:creationId xmlns:a16="http://schemas.microsoft.com/office/drawing/2014/main" id="{6896354D-8E84-488E-85CB-D550BD5A32DB}"/>
              </a:ext>
            </a:extLst>
          </p:cNvPr>
          <p:cNvGraphicFramePr>
            <a:graphicFrameLocks noGrp="1"/>
          </p:cNvGraphicFramePr>
          <p:nvPr/>
        </p:nvGraphicFramePr>
        <p:xfrm>
          <a:off x="2701535" y="1123949"/>
          <a:ext cx="2339975" cy="1111251"/>
        </p:xfrm>
        <a:graphic>
          <a:graphicData uri="http://schemas.openxmlformats.org/drawingml/2006/table">
            <a:tbl>
              <a:tblPr firstRow="1" bandRow="1">
                <a:tableStyleId>{5C22544A-7EE6-4342-B048-85BDC9FD1C3A}</a:tableStyleId>
              </a:tblPr>
              <a:tblGrid>
                <a:gridCol w="1151988">
                  <a:extLst>
                    <a:ext uri="{9D8B030D-6E8A-4147-A177-3AD203B41FA5}">
                      <a16:colId xmlns:a16="http://schemas.microsoft.com/office/drawing/2014/main" val="20000"/>
                    </a:ext>
                  </a:extLst>
                </a:gridCol>
                <a:gridCol w="1187987">
                  <a:extLst>
                    <a:ext uri="{9D8B030D-6E8A-4147-A177-3AD203B41FA5}">
                      <a16:colId xmlns:a16="http://schemas.microsoft.com/office/drawing/2014/main" val="20001"/>
                    </a:ext>
                  </a:extLst>
                </a:gridCol>
              </a:tblGrid>
              <a:tr h="3704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Merienda 1</a:t>
                      </a:r>
                    </a:p>
                  </a:txBody>
                  <a:tcPr marL="91439" marR="91439" marT="45667" marB="45667"/>
                </a:tc>
                <a:tc hMerge="1">
                  <a:txBody>
                    <a:bodyPr/>
                    <a:lstStyle/>
                    <a:p>
                      <a:endParaRPr lang="es-ES" dirty="0"/>
                    </a:p>
                  </a:txBody>
                  <a:tcPr/>
                </a:tc>
                <a:extLst>
                  <a:ext uri="{0D108BD9-81ED-4DB2-BD59-A6C34878D82A}">
                    <a16:rowId xmlns:a16="http://schemas.microsoft.com/office/drawing/2014/main" val="10000"/>
                  </a:ext>
                </a:extLst>
              </a:tr>
              <a:tr h="370417">
                <a:tc>
                  <a:txBody>
                    <a:bodyPr/>
                    <a:lstStyle/>
                    <a:p>
                      <a:pPr algn="l"/>
                      <a:r>
                        <a:rPr lang="es-ES" sz="1800" dirty="0"/>
                        <a:t>Yogur</a:t>
                      </a:r>
                    </a:p>
                  </a:txBody>
                  <a:tcPr marL="91439" marR="91439" marT="45667" marB="45667"/>
                </a:tc>
                <a:tc>
                  <a:txBody>
                    <a:bodyPr/>
                    <a:lstStyle/>
                    <a:p>
                      <a:endParaRPr lang="es-ES" sz="1800" dirty="0"/>
                    </a:p>
                  </a:txBody>
                  <a:tcPr marL="91439" marR="91439" marT="45667" marB="45667">
                    <a:solidFill>
                      <a:srgbClr val="FF0000"/>
                    </a:solidFill>
                  </a:tcPr>
                </a:tc>
                <a:extLst>
                  <a:ext uri="{0D108BD9-81ED-4DB2-BD59-A6C34878D82A}">
                    <a16:rowId xmlns:a16="http://schemas.microsoft.com/office/drawing/2014/main" val="10001"/>
                  </a:ext>
                </a:extLst>
              </a:tr>
              <a:tr h="370417">
                <a:tc>
                  <a:txBody>
                    <a:bodyPr/>
                    <a:lstStyle/>
                    <a:p>
                      <a:pPr algn="l"/>
                      <a:r>
                        <a:rPr lang="es-ES" sz="1800" dirty="0"/>
                        <a:t>Manzana</a:t>
                      </a:r>
                    </a:p>
                  </a:txBody>
                  <a:tcPr marL="91439" marR="91439" marT="45667" marB="45667"/>
                </a:tc>
                <a:tc>
                  <a:txBody>
                    <a:bodyPr/>
                    <a:lstStyle/>
                    <a:p>
                      <a:endParaRPr lang="es-ES" sz="1800" dirty="0"/>
                    </a:p>
                  </a:txBody>
                  <a:tcPr marL="91439" marR="91439" marT="45667" marB="45667">
                    <a:solidFill>
                      <a:srgbClr val="92D050"/>
                    </a:solidFill>
                  </a:tcPr>
                </a:tc>
                <a:extLst>
                  <a:ext uri="{0D108BD9-81ED-4DB2-BD59-A6C34878D82A}">
                    <a16:rowId xmlns:a16="http://schemas.microsoft.com/office/drawing/2014/main" val="10002"/>
                  </a:ext>
                </a:extLst>
              </a:tr>
            </a:tbl>
          </a:graphicData>
        </a:graphic>
      </p:graphicFrame>
      <p:graphicFrame>
        <p:nvGraphicFramePr>
          <p:cNvPr id="10" name="9 Tabla">
            <a:extLst>
              <a:ext uri="{FF2B5EF4-FFF2-40B4-BE49-F238E27FC236}">
                <a16:creationId xmlns:a16="http://schemas.microsoft.com/office/drawing/2014/main" id="{F83216F0-6071-4C54-80C2-2149F2346940}"/>
              </a:ext>
            </a:extLst>
          </p:cNvPr>
          <p:cNvGraphicFramePr>
            <a:graphicFrameLocks noGrp="1"/>
          </p:cNvGraphicFramePr>
          <p:nvPr/>
        </p:nvGraphicFramePr>
        <p:xfrm>
          <a:off x="2609861" y="2583071"/>
          <a:ext cx="2431649" cy="3200480"/>
        </p:xfrm>
        <a:graphic>
          <a:graphicData uri="http://schemas.openxmlformats.org/drawingml/2006/table">
            <a:tbl>
              <a:tblPr firstRow="1" bandRow="1">
                <a:tableStyleId>{5C22544A-7EE6-4342-B048-85BDC9FD1C3A}</a:tableStyleId>
              </a:tblPr>
              <a:tblGrid>
                <a:gridCol w="1158497">
                  <a:extLst>
                    <a:ext uri="{9D8B030D-6E8A-4147-A177-3AD203B41FA5}">
                      <a16:colId xmlns:a16="http://schemas.microsoft.com/office/drawing/2014/main" val="20000"/>
                    </a:ext>
                  </a:extLst>
                </a:gridCol>
                <a:gridCol w="1273152">
                  <a:extLst>
                    <a:ext uri="{9D8B030D-6E8A-4147-A177-3AD203B41FA5}">
                      <a16:colId xmlns:a16="http://schemas.microsoft.com/office/drawing/2014/main" val="20001"/>
                    </a:ext>
                  </a:extLst>
                </a:gridCol>
              </a:tblGrid>
              <a:tr h="353591">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Cena</a:t>
                      </a:r>
                    </a:p>
                  </a:txBody>
                  <a:tcPr marL="91428" marR="91428" marT="45725" marB="45725"/>
                </a:tc>
                <a:tc hMerge="1">
                  <a:txBody>
                    <a:bodyPr/>
                    <a:lstStyle/>
                    <a:p>
                      <a:endParaRPr lang="es-ES" dirty="0"/>
                    </a:p>
                  </a:txBody>
                  <a:tcPr/>
                </a:tc>
                <a:extLst>
                  <a:ext uri="{0D108BD9-81ED-4DB2-BD59-A6C34878D82A}">
                    <a16:rowId xmlns:a16="http://schemas.microsoft.com/office/drawing/2014/main" val="10000"/>
                  </a:ext>
                </a:extLst>
              </a:tr>
              <a:tr h="353591">
                <a:tc>
                  <a:txBody>
                    <a:bodyPr/>
                    <a:lstStyle/>
                    <a:p>
                      <a:pPr algn="l"/>
                      <a:r>
                        <a:rPr lang="es-ES" sz="1800" dirty="0"/>
                        <a:t>Pan</a:t>
                      </a:r>
                    </a:p>
                  </a:txBody>
                  <a:tcPr marL="91428" marR="91428" marT="45725" marB="45725"/>
                </a:tc>
                <a:tc>
                  <a:txBody>
                    <a:bodyPr/>
                    <a:lstStyle/>
                    <a:p>
                      <a:endParaRPr lang="es-ES" sz="1800" dirty="0"/>
                    </a:p>
                  </a:txBody>
                  <a:tcPr marL="91428" marR="91428" marT="45725" marB="45725">
                    <a:solidFill>
                      <a:srgbClr val="FFC000"/>
                    </a:solidFill>
                  </a:tcPr>
                </a:tc>
                <a:extLst>
                  <a:ext uri="{0D108BD9-81ED-4DB2-BD59-A6C34878D82A}">
                    <a16:rowId xmlns:a16="http://schemas.microsoft.com/office/drawing/2014/main" val="10001"/>
                  </a:ext>
                </a:extLst>
              </a:tr>
              <a:tr h="353591">
                <a:tc>
                  <a:txBody>
                    <a:bodyPr/>
                    <a:lstStyle/>
                    <a:p>
                      <a:pPr algn="l"/>
                      <a:r>
                        <a:rPr lang="es-ES" sz="1800" dirty="0"/>
                        <a:t>Arroz</a:t>
                      </a:r>
                    </a:p>
                  </a:txBody>
                  <a:tcPr marL="91428" marR="91428" marT="45725" marB="45725"/>
                </a:tc>
                <a:tc>
                  <a:txBody>
                    <a:bodyPr/>
                    <a:lstStyle/>
                    <a:p>
                      <a:endParaRPr lang="es-ES" sz="1800" dirty="0"/>
                    </a:p>
                  </a:txBody>
                  <a:tcPr marL="91428" marR="91428" marT="45725" marB="45725">
                    <a:solidFill>
                      <a:srgbClr val="FFC000"/>
                    </a:solidFill>
                  </a:tcPr>
                </a:tc>
                <a:extLst>
                  <a:ext uri="{0D108BD9-81ED-4DB2-BD59-A6C34878D82A}">
                    <a16:rowId xmlns:a16="http://schemas.microsoft.com/office/drawing/2014/main" val="10002"/>
                  </a:ext>
                </a:extLst>
              </a:tr>
              <a:tr h="353591">
                <a:tc>
                  <a:txBody>
                    <a:bodyPr/>
                    <a:lstStyle/>
                    <a:p>
                      <a:pPr algn="l"/>
                      <a:r>
                        <a:rPr lang="es-ES" sz="1800" dirty="0"/>
                        <a:t>Aceite</a:t>
                      </a:r>
                    </a:p>
                  </a:txBody>
                  <a:tcPr marL="91428" marR="91428" marT="45725" marB="45725"/>
                </a:tc>
                <a:tc>
                  <a:txBody>
                    <a:bodyPr/>
                    <a:lstStyle/>
                    <a:p>
                      <a:endParaRPr lang="es-ES" sz="1800" dirty="0"/>
                    </a:p>
                  </a:txBody>
                  <a:tcPr marL="91428" marR="91428" marT="45725" marB="45725">
                    <a:solidFill>
                      <a:srgbClr val="FFFF00"/>
                    </a:solidFill>
                  </a:tcPr>
                </a:tc>
                <a:extLst>
                  <a:ext uri="{0D108BD9-81ED-4DB2-BD59-A6C34878D82A}">
                    <a16:rowId xmlns:a16="http://schemas.microsoft.com/office/drawing/2014/main" val="10003"/>
                  </a:ext>
                </a:extLst>
              </a:tr>
              <a:tr h="353591">
                <a:tc>
                  <a:txBody>
                    <a:bodyPr/>
                    <a:lstStyle/>
                    <a:p>
                      <a:pPr algn="l"/>
                      <a:r>
                        <a:rPr lang="es-ES" sz="1800" dirty="0"/>
                        <a:t>Zanahoria</a:t>
                      </a:r>
                    </a:p>
                  </a:txBody>
                  <a:tcPr marL="91428" marR="91428" marT="45725" marB="45725"/>
                </a:tc>
                <a:tc>
                  <a:txBody>
                    <a:bodyPr/>
                    <a:lstStyle/>
                    <a:p>
                      <a:endParaRPr lang="es-ES" sz="1800" dirty="0"/>
                    </a:p>
                  </a:txBody>
                  <a:tcPr marL="91428" marR="91428" marT="45725" marB="45725">
                    <a:solidFill>
                      <a:srgbClr val="00B050"/>
                    </a:solidFill>
                  </a:tcPr>
                </a:tc>
                <a:extLst>
                  <a:ext uri="{0D108BD9-81ED-4DB2-BD59-A6C34878D82A}">
                    <a16:rowId xmlns:a16="http://schemas.microsoft.com/office/drawing/2014/main" val="10004"/>
                  </a:ext>
                </a:extLst>
              </a:tr>
              <a:tr h="353591">
                <a:tc>
                  <a:txBody>
                    <a:bodyPr/>
                    <a:lstStyle/>
                    <a:p>
                      <a:pPr algn="l"/>
                      <a:r>
                        <a:rPr lang="es-ES" sz="1800" dirty="0"/>
                        <a:t>Judías</a:t>
                      </a:r>
                      <a:r>
                        <a:rPr lang="es-ES" sz="1800" baseline="0" dirty="0"/>
                        <a:t> </a:t>
                      </a:r>
                      <a:r>
                        <a:rPr lang="es-ES" sz="1800" baseline="0" dirty="0" err="1"/>
                        <a:t>verd</a:t>
                      </a:r>
                      <a:r>
                        <a:rPr lang="es-ES" sz="1800" baseline="0" dirty="0"/>
                        <a:t>.</a:t>
                      </a:r>
                      <a:endParaRPr lang="es-ES" sz="1800" dirty="0"/>
                    </a:p>
                  </a:txBody>
                  <a:tcPr marL="91428" marR="91428" marT="45725" marB="45725"/>
                </a:tc>
                <a:tc>
                  <a:txBody>
                    <a:bodyPr/>
                    <a:lstStyle/>
                    <a:p>
                      <a:endParaRPr lang="es-ES" sz="1800" dirty="0"/>
                    </a:p>
                  </a:txBody>
                  <a:tcPr marL="91428" marR="91428" marT="45725" marB="45725">
                    <a:solidFill>
                      <a:srgbClr val="00B050"/>
                    </a:solidFill>
                  </a:tcPr>
                </a:tc>
                <a:extLst>
                  <a:ext uri="{0D108BD9-81ED-4DB2-BD59-A6C34878D82A}">
                    <a16:rowId xmlns:a16="http://schemas.microsoft.com/office/drawing/2014/main" val="10005"/>
                  </a:ext>
                </a:extLst>
              </a:tr>
              <a:tr h="353591">
                <a:tc>
                  <a:txBody>
                    <a:bodyPr/>
                    <a:lstStyle/>
                    <a:p>
                      <a:pPr algn="l"/>
                      <a:r>
                        <a:rPr lang="es-ES" sz="1800" dirty="0"/>
                        <a:t>Huevo</a:t>
                      </a:r>
                    </a:p>
                  </a:txBody>
                  <a:tcPr marL="91428" marR="91428" marT="45725" marB="45725"/>
                </a:tc>
                <a:tc>
                  <a:txBody>
                    <a:bodyPr/>
                    <a:lstStyle/>
                    <a:p>
                      <a:endParaRPr lang="es-ES" sz="1800" dirty="0"/>
                    </a:p>
                  </a:txBody>
                  <a:tcPr marL="91428" marR="91428" marT="45725" marB="45725">
                    <a:solidFill>
                      <a:srgbClr val="FF0000"/>
                    </a:solidFill>
                  </a:tcPr>
                </a:tc>
                <a:extLst>
                  <a:ext uri="{0D108BD9-81ED-4DB2-BD59-A6C34878D82A}">
                    <a16:rowId xmlns:a16="http://schemas.microsoft.com/office/drawing/2014/main" val="10006"/>
                  </a:ext>
                </a:extLst>
              </a:tr>
              <a:tr h="3535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a:t>Leche</a:t>
                      </a:r>
                    </a:p>
                  </a:txBody>
                  <a:tcPr marL="91428" marR="91428" marT="45725" marB="45725"/>
                </a:tc>
                <a:tc>
                  <a:txBody>
                    <a:bodyPr/>
                    <a:lstStyle/>
                    <a:p>
                      <a:endParaRPr lang="es-ES" sz="1800" dirty="0"/>
                    </a:p>
                  </a:txBody>
                  <a:tcPr marL="91428" marR="91428" marT="45725" marB="45725">
                    <a:solidFill>
                      <a:srgbClr val="92D050"/>
                    </a:solidFill>
                  </a:tcPr>
                </a:tc>
                <a:extLst>
                  <a:ext uri="{0D108BD9-81ED-4DB2-BD59-A6C34878D82A}">
                    <a16:rowId xmlns:a16="http://schemas.microsoft.com/office/drawing/2014/main" val="10007"/>
                  </a:ext>
                </a:extLst>
              </a:tr>
            </a:tbl>
          </a:graphicData>
        </a:graphic>
      </p:graphicFrame>
      <p:graphicFrame>
        <p:nvGraphicFramePr>
          <p:cNvPr id="11" name="10 Tabla">
            <a:extLst>
              <a:ext uri="{FF2B5EF4-FFF2-40B4-BE49-F238E27FC236}">
                <a16:creationId xmlns:a16="http://schemas.microsoft.com/office/drawing/2014/main" id="{DD9421E6-4823-47E8-93C9-90BF4AC43684}"/>
              </a:ext>
            </a:extLst>
          </p:cNvPr>
          <p:cNvGraphicFramePr>
            <a:graphicFrameLocks noGrp="1"/>
          </p:cNvGraphicFramePr>
          <p:nvPr/>
        </p:nvGraphicFramePr>
        <p:xfrm>
          <a:off x="207181" y="2872184"/>
          <a:ext cx="2339975" cy="741364"/>
        </p:xfrm>
        <a:graphic>
          <a:graphicData uri="http://schemas.openxmlformats.org/drawingml/2006/table">
            <a:tbl>
              <a:tblPr firstRow="1" bandRow="1">
                <a:tableStyleId>{5C22544A-7EE6-4342-B048-85BDC9FD1C3A}</a:tableStyleId>
              </a:tblPr>
              <a:tblGrid>
                <a:gridCol w="1151988">
                  <a:extLst>
                    <a:ext uri="{9D8B030D-6E8A-4147-A177-3AD203B41FA5}">
                      <a16:colId xmlns:a16="http://schemas.microsoft.com/office/drawing/2014/main" val="20000"/>
                    </a:ext>
                  </a:extLst>
                </a:gridCol>
                <a:gridCol w="1187987">
                  <a:extLst>
                    <a:ext uri="{9D8B030D-6E8A-4147-A177-3AD203B41FA5}">
                      <a16:colId xmlns:a16="http://schemas.microsoft.com/office/drawing/2014/main" val="20001"/>
                    </a:ext>
                  </a:extLst>
                </a:gridCol>
              </a:tblGrid>
              <a:tr h="37068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dirty="0"/>
                        <a:t>Merienda 2</a:t>
                      </a:r>
                    </a:p>
                  </a:txBody>
                  <a:tcPr marL="91439" marR="91439" marT="45700" marB="45700"/>
                </a:tc>
                <a:tc hMerge="1">
                  <a:txBody>
                    <a:bodyPr/>
                    <a:lstStyle/>
                    <a:p>
                      <a:endParaRPr lang="es-ES" dirty="0"/>
                    </a:p>
                  </a:txBody>
                  <a:tcPr/>
                </a:tc>
                <a:extLst>
                  <a:ext uri="{0D108BD9-81ED-4DB2-BD59-A6C34878D82A}">
                    <a16:rowId xmlns:a16="http://schemas.microsoft.com/office/drawing/2014/main" val="10000"/>
                  </a:ext>
                </a:extLst>
              </a:tr>
              <a:tr h="370682">
                <a:tc>
                  <a:txBody>
                    <a:bodyPr/>
                    <a:lstStyle/>
                    <a:p>
                      <a:pPr algn="l"/>
                      <a:r>
                        <a:rPr lang="es-ES" sz="1800" dirty="0"/>
                        <a:t>Naranja</a:t>
                      </a:r>
                    </a:p>
                  </a:txBody>
                  <a:tcPr marL="91439" marR="91439" marT="45700" marB="45700"/>
                </a:tc>
                <a:tc>
                  <a:txBody>
                    <a:bodyPr/>
                    <a:lstStyle/>
                    <a:p>
                      <a:endParaRPr lang="es-ES" sz="1800" dirty="0"/>
                    </a:p>
                  </a:txBody>
                  <a:tcPr marL="91439" marR="91439" marT="45700" marB="45700">
                    <a:solidFill>
                      <a:srgbClr val="FF0000"/>
                    </a:solidFill>
                  </a:tcPr>
                </a:tc>
                <a:extLst>
                  <a:ext uri="{0D108BD9-81ED-4DB2-BD59-A6C34878D82A}">
                    <a16:rowId xmlns:a16="http://schemas.microsoft.com/office/drawing/2014/main" val="10001"/>
                  </a:ext>
                </a:extLst>
              </a:tr>
            </a:tbl>
          </a:graphicData>
        </a:graphic>
      </p:graphicFrame>
      <p:sp>
        <p:nvSpPr>
          <p:cNvPr id="2" name="Rectángulo 1">
            <a:extLst>
              <a:ext uri="{FF2B5EF4-FFF2-40B4-BE49-F238E27FC236}">
                <a16:creationId xmlns:a16="http://schemas.microsoft.com/office/drawing/2014/main" id="{B3E0C415-EFBB-4E16-9351-C5A79DCF6CAE}"/>
              </a:ext>
            </a:extLst>
          </p:cNvPr>
          <p:cNvSpPr/>
          <p:nvPr/>
        </p:nvSpPr>
        <p:spPr>
          <a:xfrm>
            <a:off x="6987713" y="3970118"/>
            <a:ext cx="2935323" cy="1754326"/>
          </a:xfrm>
          <a:prstGeom prst="rect">
            <a:avLst/>
          </a:prstGeom>
          <a:solidFill>
            <a:schemeClr val="accent6">
              <a:lumMod val="20000"/>
              <a:lumOff val="80000"/>
              <a:alpha val="62000"/>
            </a:schemeClr>
          </a:solidFill>
        </p:spPr>
        <p:txBody>
          <a:bodyPr wrap="square">
            <a:spAutoFit/>
          </a:bodyPr>
          <a:lstStyle/>
          <a:p>
            <a:pPr>
              <a:defRPr/>
            </a:pPr>
            <a:r>
              <a:rPr lang="es-ES" b="1" dirty="0">
                <a:solidFill>
                  <a:schemeClr val="accent6">
                    <a:lumMod val="50000"/>
                  </a:schemeClr>
                </a:solidFill>
              </a:rPr>
              <a:t>Muchas y variadas</a:t>
            </a:r>
          </a:p>
          <a:p>
            <a:pPr>
              <a:defRPr/>
            </a:pPr>
            <a:r>
              <a:rPr lang="es-ES" b="1" dirty="0">
                <a:solidFill>
                  <a:schemeClr val="accent6">
                    <a:lumMod val="50000"/>
                  </a:schemeClr>
                </a:solidFill>
              </a:rPr>
              <a:t>De todos los colores</a:t>
            </a:r>
          </a:p>
          <a:p>
            <a:pPr>
              <a:defRPr/>
            </a:pPr>
            <a:r>
              <a:rPr lang="es-ES" b="1" dirty="0">
                <a:solidFill>
                  <a:schemeClr val="accent6">
                    <a:lumMod val="50000"/>
                  </a:schemeClr>
                </a:solidFill>
              </a:rPr>
              <a:t>5 al día: 3 + 2 </a:t>
            </a:r>
          </a:p>
          <a:p>
            <a:pPr>
              <a:defRPr/>
            </a:pPr>
            <a:r>
              <a:rPr lang="es-ES" b="1" dirty="0">
                <a:solidFill>
                  <a:schemeClr val="accent6">
                    <a:lumMod val="50000"/>
                  </a:schemeClr>
                </a:solidFill>
              </a:rPr>
              <a:t>Verduras crudas y cocinadas.</a:t>
            </a:r>
          </a:p>
          <a:p>
            <a:pPr>
              <a:defRPr/>
            </a:pPr>
            <a:r>
              <a:rPr lang="es-ES" b="1" dirty="0">
                <a:solidFill>
                  <a:schemeClr val="accent6">
                    <a:lumMod val="50000"/>
                  </a:schemeClr>
                </a:solidFill>
              </a:rPr>
              <a:t>Piezas de fruta enteras</a:t>
            </a:r>
          </a:p>
          <a:p>
            <a:pPr>
              <a:defRPr/>
            </a:pPr>
            <a:r>
              <a:rPr lang="es-ES" b="1" dirty="0">
                <a:solidFill>
                  <a:schemeClr val="accent6">
                    <a:lumMod val="50000"/>
                  </a:schemeClr>
                </a:solidFill>
              </a:rPr>
              <a:t>Al menos 1 cítrico. </a:t>
            </a:r>
          </a:p>
        </p:txBody>
      </p:sp>
      <p:sp>
        <p:nvSpPr>
          <p:cNvPr id="3" name="CuadroTexto 2">
            <a:extLst>
              <a:ext uri="{FF2B5EF4-FFF2-40B4-BE49-F238E27FC236}">
                <a16:creationId xmlns:a16="http://schemas.microsoft.com/office/drawing/2014/main" id="{ED5261E7-8238-4FAB-880A-124DD47E4F35}"/>
              </a:ext>
            </a:extLst>
          </p:cNvPr>
          <p:cNvSpPr txBox="1"/>
          <p:nvPr/>
        </p:nvSpPr>
        <p:spPr>
          <a:xfrm>
            <a:off x="5314104" y="1544152"/>
            <a:ext cx="2719052" cy="1477328"/>
          </a:xfrm>
          <a:prstGeom prst="rect">
            <a:avLst/>
          </a:prstGeom>
          <a:noFill/>
        </p:spPr>
        <p:txBody>
          <a:bodyPr wrap="square" rtlCol="0">
            <a:spAutoFit/>
          </a:bodyPr>
          <a:lstStyle/>
          <a:p>
            <a:r>
              <a:rPr lang="es-ES" dirty="0">
                <a:highlight>
                  <a:srgbClr val="FFFF00"/>
                </a:highlight>
              </a:rPr>
              <a:t>Variedades integrales</a:t>
            </a:r>
          </a:p>
          <a:p>
            <a:r>
              <a:rPr lang="es-ES" dirty="0">
                <a:highlight>
                  <a:srgbClr val="FFFF00"/>
                </a:highlight>
              </a:rPr>
              <a:t>Garantizar presencia en todas las comidas</a:t>
            </a:r>
          </a:p>
          <a:p>
            <a:r>
              <a:rPr lang="es-ES" dirty="0">
                <a:highlight>
                  <a:srgbClr val="FFFF00"/>
                </a:highlight>
              </a:rPr>
              <a:t>Evitar bollería y variedades azucaradas o de “diseño”</a:t>
            </a:r>
          </a:p>
        </p:txBody>
      </p:sp>
      <p:sp>
        <p:nvSpPr>
          <p:cNvPr id="16" name="3 CuadroTexto">
            <a:extLst>
              <a:ext uri="{FF2B5EF4-FFF2-40B4-BE49-F238E27FC236}">
                <a16:creationId xmlns:a16="http://schemas.microsoft.com/office/drawing/2014/main" id="{CB68234A-76B9-4EC9-8181-FC1D1D9126C2}"/>
              </a:ext>
            </a:extLst>
          </p:cNvPr>
          <p:cNvSpPr txBox="1">
            <a:spLocks noChangeArrowheads="1"/>
          </p:cNvSpPr>
          <p:nvPr/>
        </p:nvSpPr>
        <p:spPr bwMode="auto">
          <a:xfrm>
            <a:off x="9064242" y="73170"/>
            <a:ext cx="2665413" cy="1477328"/>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s-ES" altLang="es-ES" sz="1800" dirty="0">
                <a:solidFill>
                  <a:schemeClr val="accent4">
                    <a:lumMod val="20000"/>
                    <a:lumOff val="80000"/>
                  </a:schemeClr>
                </a:solidFill>
                <a:highlight>
                  <a:srgbClr val="808000"/>
                </a:highlight>
                <a:latin typeface="+mn-lt"/>
              </a:rPr>
              <a:t>Más aceite de oliva</a:t>
            </a:r>
          </a:p>
          <a:p>
            <a:pPr eaLnBrk="1" hangingPunct="1">
              <a:spcBef>
                <a:spcPct val="0"/>
              </a:spcBef>
              <a:buFontTx/>
              <a:buNone/>
              <a:defRPr/>
            </a:pPr>
            <a:r>
              <a:rPr lang="es-ES" altLang="es-ES" sz="1800" dirty="0">
                <a:solidFill>
                  <a:schemeClr val="accent4">
                    <a:lumMod val="20000"/>
                    <a:lumOff val="80000"/>
                  </a:schemeClr>
                </a:solidFill>
                <a:highlight>
                  <a:srgbClr val="808000"/>
                </a:highlight>
                <a:latin typeface="+mn-lt"/>
              </a:rPr>
              <a:t>Limitar alimentos ricos en grasas de origen animal</a:t>
            </a:r>
          </a:p>
          <a:p>
            <a:pPr eaLnBrk="1" hangingPunct="1">
              <a:spcBef>
                <a:spcPct val="0"/>
              </a:spcBef>
              <a:buFontTx/>
              <a:buNone/>
              <a:defRPr/>
            </a:pPr>
            <a:r>
              <a:rPr lang="es-ES" altLang="es-ES" sz="1800" dirty="0">
                <a:solidFill>
                  <a:schemeClr val="accent4">
                    <a:lumMod val="20000"/>
                    <a:lumOff val="80000"/>
                  </a:schemeClr>
                </a:solidFill>
                <a:highlight>
                  <a:srgbClr val="808000"/>
                </a:highlight>
                <a:latin typeface="+mn-lt"/>
              </a:rPr>
              <a:t>Limitar bollería, embutidos….</a:t>
            </a:r>
          </a:p>
        </p:txBody>
      </p:sp>
      <p:sp>
        <p:nvSpPr>
          <p:cNvPr id="4" name="Rectángulo 3">
            <a:extLst>
              <a:ext uri="{FF2B5EF4-FFF2-40B4-BE49-F238E27FC236}">
                <a16:creationId xmlns:a16="http://schemas.microsoft.com/office/drawing/2014/main" id="{A3FA9965-86AA-4E3F-9E0D-8DB0895728F1}"/>
              </a:ext>
            </a:extLst>
          </p:cNvPr>
          <p:cNvSpPr/>
          <p:nvPr/>
        </p:nvSpPr>
        <p:spPr>
          <a:xfrm>
            <a:off x="9582139" y="1899839"/>
            <a:ext cx="2402680" cy="1754326"/>
          </a:xfrm>
          <a:prstGeom prst="rect">
            <a:avLst/>
          </a:prstGeom>
          <a:solidFill>
            <a:srgbClr val="FEC2F1">
              <a:alpha val="76000"/>
            </a:srgbClr>
          </a:solidFill>
        </p:spPr>
        <p:txBody>
          <a:bodyPr wrap="square">
            <a:spAutoFit/>
          </a:bodyPr>
          <a:lstStyle/>
          <a:p>
            <a:pPr algn="r">
              <a:spcBef>
                <a:spcPct val="0"/>
              </a:spcBef>
            </a:pPr>
            <a:r>
              <a:rPr kumimoji="1" lang="es-ES" altLang="es-ES" dirty="0">
                <a:cs typeface="Calibri" panose="020F0502020204030204" pitchFamily="34" charset="0"/>
              </a:rPr>
              <a:t>Limitar tamaño ración</a:t>
            </a:r>
          </a:p>
          <a:p>
            <a:pPr algn="r">
              <a:spcBef>
                <a:spcPct val="0"/>
              </a:spcBef>
            </a:pPr>
            <a:r>
              <a:rPr kumimoji="1" lang="es-ES" altLang="es-ES" b="1" dirty="0">
                <a:solidFill>
                  <a:schemeClr val="tx2"/>
                </a:solidFill>
                <a:cs typeface="Calibri" panose="020F0502020204030204" pitchFamily="34" charset="0"/>
              </a:rPr>
              <a:t>+ </a:t>
            </a:r>
            <a:r>
              <a:rPr kumimoji="1" lang="es-ES" altLang="es-ES" dirty="0">
                <a:cs typeface="Calibri" panose="020F0502020204030204" pitchFamily="34" charset="0"/>
              </a:rPr>
              <a:t>Pescado </a:t>
            </a:r>
            <a:r>
              <a:rPr kumimoji="1" lang="es-ES" altLang="es-ES" b="1" dirty="0">
                <a:solidFill>
                  <a:schemeClr val="tx2"/>
                </a:solidFill>
                <a:cs typeface="Calibri" panose="020F0502020204030204" pitchFamily="34" charset="0"/>
              </a:rPr>
              <a:t>Azul 2 </a:t>
            </a:r>
            <a:r>
              <a:rPr kumimoji="1" lang="es-ES" altLang="es-ES" dirty="0">
                <a:cs typeface="Calibri" panose="020F0502020204030204" pitchFamily="34" charset="0"/>
              </a:rPr>
              <a:t>a la semana</a:t>
            </a:r>
          </a:p>
          <a:p>
            <a:pPr algn="r">
              <a:spcBef>
                <a:spcPct val="0"/>
              </a:spcBef>
            </a:pPr>
            <a:r>
              <a:rPr kumimoji="1" lang="es-ES" altLang="es-ES" dirty="0">
                <a:cs typeface="Calibri" panose="020F0502020204030204" pitchFamily="34" charset="0"/>
              </a:rPr>
              <a:t>Carnes (predominando las aves)</a:t>
            </a:r>
          </a:p>
          <a:p>
            <a:pPr algn="r">
              <a:spcBef>
                <a:spcPct val="0"/>
              </a:spcBef>
            </a:pPr>
            <a:r>
              <a:rPr kumimoji="1" lang="es-ES" altLang="es-ES" dirty="0">
                <a:cs typeface="Calibri" panose="020F0502020204030204" pitchFamily="34" charset="0"/>
              </a:rPr>
              <a:t> Huevos: </a:t>
            </a:r>
            <a:r>
              <a:rPr kumimoji="1" lang="es-ES" altLang="es-ES" b="1" dirty="0">
                <a:solidFill>
                  <a:srgbClr val="FF0000"/>
                </a:solidFill>
                <a:cs typeface="Calibri" panose="020F0502020204030204" pitchFamily="34" charset="0"/>
              </a:rPr>
              <a:t>3- 4</a:t>
            </a:r>
            <a:r>
              <a:rPr kumimoji="1" lang="es-ES" altLang="es-ES" dirty="0">
                <a:cs typeface="Calibri" panose="020F0502020204030204" pitchFamily="34" charset="0"/>
              </a:rPr>
              <a:t> la semana</a:t>
            </a:r>
            <a:endParaRPr kumimoji="1" lang="es-ES_tradnl" altLang="es-ES" dirty="0">
              <a:cs typeface="Calibri" panose="020F0502020204030204" pitchFamily="34" charset="0"/>
            </a:endParaRPr>
          </a:p>
        </p:txBody>
      </p:sp>
      <p:sp>
        <p:nvSpPr>
          <p:cNvPr id="19" name="9 CuadroTexto">
            <a:extLst>
              <a:ext uri="{FF2B5EF4-FFF2-40B4-BE49-F238E27FC236}">
                <a16:creationId xmlns:a16="http://schemas.microsoft.com/office/drawing/2014/main" id="{A7500134-7125-475E-A661-F1266740D936}"/>
              </a:ext>
            </a:extLst>
          </p:cNvPr>
          <p:cNvSpPr txBox="1"/>
          <p:nvPr/>
        </p:nvSpPr>
        <p:spPr>
          <a:xfrm>
            <a:off x="9464539" y="5244785"/>
            <a:ext cx="2520280" cy="830997"/>
          </a:xfrm>
          <a:prstGeom prst="rect">
            <a:avLst/>
          </a:prstGeom>
          <a:blipFill>
            <a:blip r:embed="rId3" cstate="print"/>
            <a:srcRect/>
            <a:stretch>
              <a:fillRect t="-42303" b="42303"/>
            </a:stretch>
          </a:blipFill>
          <a:ln w="38100">
            <a:solidFill>
              <a:schemeClr val="accent6">
                <a:lumMod val="50000"/>
              </a:schemeClr>
            </a:solidFill>
          </a:ln>
        </p:spPr>
        <p:txBody>
          <a:bodyPr>
            <a:spAutoFit/>
          </a:bodyPr>
          <a:lstStyle/>
          <a:p>
            <a:pPr algn="ctr">
              <a:defRPr/>
            </a:pPr>
            <a:r>
              <a:rPr lang="es-ES" sz="1600" dirty="0">
                <a:cs typeface="Calibri" pitchFamily="34" charset="0"/>
              </a:rPr>
              <a:t>Legumbres: Variar entre semanas</a:t>
            </a:r>
          </a:p>
          <a:p>
            <a:pPr algn="ctr">
              <a:defRPr/>
            </a:pPr>
            <a:r>
              <a:rPr lang="es-ES" sz="1600" dirty="0">
                <a:cs typeface="Calibri" pitchFamily="34" charset="0"/>
              </a:rPr>
              <a:t>1-2 a la semana</a:t>
            </a:r>
            <a:endParaRPr lang="es-ES_tradnl" sz="1600" dirty="0">
              <a:cs typeface="Calibri" pitchFamily="34" charset="0"/>
            </a:endParaRPr>
          </a:p>
        </p:txBody>
      </p:sp>
      <p:sp>
        <p:nvSpPr>
          <p:cNvPr id="20" name="7 CuadroTexto">
            <a:extLst>
              <a:ext uri="{FF2B5EF4-FFF2-40B4-BE49-F238E27FC236}">
                <a16:creationId xmlns:a16="http://schemas.microsoft.com/office/drawing/2014/main" id="{6647BA90-63DA-4B82-8C57-CDB9C34D2AAE}"/>
              </a:ext>
            </a:extLst>
          </p:cNvPr>
          <p:cNvSpPr txBox="1">
            <a:spLocks noChangeArrowheads="1"/>
          </p:cNvSpPr>
          <p:nvPr/>
        </p:nvSpPr>
        <p:spPr bwMode="auto">
          <a:xfrm>
            <a:off x="4727575" y="5809794"/>
            <a:ext cx="27368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kumimoji="1" lang="es-ES" altLang="es-ES" sz="4400" b="1" dirty="0">
                <a:solidFill>
                  <a:schemeClr val="tx2"/>
                </a:solidFill>
                <a:cs typeface="Calibri" panose="020F0502020204030204" pitchFamily="34" charset="0"/>
              </a:rPr>
              <a:t>¡¡AGUA!!</a:t>
            </a:r>
          </a:p>
        </p:txBody>
      </p:sp>
      <p:sp>
        <p:nvSpPr>
          <p:cNvPr id="6" name="CuadroTexto 5">
            <a:extLst>
              <a:ext uri="{FF2B5EF4-FFF2-40B4-BE49-F238E27FC236}">
                <a16:creationId xmlns:a16="http://schemas.microsoft.com/office/drawing/2014/main" id="{4E0BC697-91A8-3BAF-F752-0A12C6577B52}"/>
              </a:ext>
            </a:extLst>
          </p:cNvPr>
          <p:cNvSpPr txBox="1"/>
          <p:nvPr/>
        </p:nvSpPr>
        <p:spPr>
          <a:xfrm>
            <a:off x="2738653" y="141331"/>
            <a:ext cx="6098458" cy="646331"/>
          </a:xfrm>
          <a:prstGeom prst="rect">
            <a:avLst/>
          </a:prstGeom>
          <a:noFill/>
        </p:spPr>
        <p:txBody>
          <a:bodyPr wrap="square">
            <a:spAutoFit/>
          </a:bodyPr>
          <a:lstStyle/>
          <a:p>
            <a:r>
              <a:rPr lang="es-ES" sz="1800" dirty="0">
                <a:solidFill>
                  <a:schemeClr val="tx2">
                    <a:lumMod val="50000"/>
                  </a:schemeClr>
                </a:solidFill>
                <a:latin typeface="Verdana" panose="020B0604030504040204" pitchFamily="34" charset="0"/>
                <a:ea typeface="Verdana" panose="020B0604030504040204" pitchFamily="34" charset="0"/>
              </a:rPr>
              <a:t>VALORAR OFERTA ALIMENTARIA POR GRUPOS DE ALIMENTOS. CRITERIOS </a:t>
            </a:r>
            <a:endParaRPr lang="es-ES" dirty="0"/>
          </a:p>
        </p:txBody>
      </p:sp>
    </p:spTree>
    <p:extLst>
      <p:ext uri="{BB962C8B-B14F-4D97-AF65-F5344CB8AC3E}">
        <p14:creationId xmlns:p14="http://schemas.microsoft.com/office/powerpoint/2010/main" val="3602634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84542187-9CCC-23C8-693E-AA2AFADF910B}"/>
              </a:ext>
            </a:extLst>
          </p:cNvPr>
          <p:cNvSpPr/>
          <p:nvPr/>
        </p:nvSpPr>
        <p:spPr>
          <a:xfrm>
            <a:off x="561832" y="3744951"/>
            <a:ext cx="11068335" cy="2246769"/>
          </a:xfrm>
          <a:prstGeom prst="rect">
            <a:avLst/>
          </a:prstGeom>
        </p:spPr>
        <p:txBody>
          <a:bodyPr wrap="square">
            <a:spAutoFit/>
          </a:bodyPr>
          <a:lstStyle/>
          <a:p>
            <a:pPr marL="457200" indent="-457200">
              <a:buFont typeface="Arial" pitchFamily="34" charset="0"/>
              <a:buChar char="•"/>
              <a:defRPr/>
            </a:pPr>
            <a:r>
              <a:rPr lang="es-ES" sz="2800" dirty="0">
                <a:solidFill>
                  <a:schemeClr val="accent1">
                    <a:lumMod val="75000"/>
                  </a:schemeClr>
                </a:solidFill>
              </a:rPr>
              <a:t>Materia prima de calidad </a:t>
            </a:r>
          </a:p>
          <a:p>
            <a:pPr marL="457200" indent="-457200">
              <a:buFont typeface="Arial" pitchFamily="34" charset="0"/>
              <a:buChar char="•"/>
              <a:defRPr/>
            </a:pPr>
            <a:r>
              <a:rPr lang="es-ES" sz="2800" dirty="0" err="1">
                <a:solidFill>
                  <a:schemeClr val="accent1">
                    <a:lumMod val="75000"/>
                  </a:schemeClr>
                </a:solidFill>
              </a:rPr>
              <a:t>Mmmm</a:t>
            </a:r>
            <a:r>
              <a:rPr lang="es-ES" sz="2800" dirty="0">
                <a:solidFill>
                  <a:schemeClr val="accent1">
                    <a:lumMod val="75000"/>
                  </a:schemeClr>
                </a:solidFill>
              </a:rPr>
              <a:t>…que rico</a:t>
            </a:r>
          </a:p>
          <a:p>
            <a:pPr marL="457200" indent="-457200">
              <a:buFont typeface="Arial" pitchFamily="34" charset="0"/>
              <a:buChar char="•"/>
              <a:defRPr/>
            </a:pPr>
            <a:r>
              <a:rPr lang="es-ES" sz="2800" dirty="0">
                <a:solidFill>
                  <a:schemeClr val="accent1">
                    <a:lumMod val="75000"/>
                  </a:schemeClr>
                </a:solidFill>
              </a:rPr>
              <a:t>Además de nutritivo, posee un elevado valor simbólico, tradicional cultural y social </a:t>
            </a:r>
          </a:p>
          <a:p>
            <a:pPr>
              <a:defRPr/>
            </a:pPr>
            <a:endParaRPr lang="es-ES" sz="2800" dirty="0">
              <a:solidFill>
                <a:schemeClr val="accent6">
                  <a:lumMod val="75000"/>
                </a:schemeClr>
              </a:solidFill>
            </a:endParaRPr>
          </a:p>
        </p:txBody>
      </p:sp>
      <p:pic>
        <p:nvPicPr>
          <p:cNvPr id="113667" name="Picture 2">
            <a:extLst>
              <a:ext uri="{FF2B5EF4-FFF2-40B4-BE49-F238E27FC236}">
                <a16:creationId xmlns:a16="http://schemas.microsoft.com/office/drawing/2014/main" id="{E926B2A2-DB06-8BF7-8C6F-7C652A4B2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7446" y="1216443"/>
            <a:ext cx="3626047" cy="2212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Un Locutor De La Televisión En El Estudio Durante La Transmisión En Vivo  Fotos, retratos, imágenes y fotografía de archivo libres de derecho. Image  12115553">
            <a:extLst>
              <a:ext uri="{FF2B5EF4-FFF2-40B4-BE49-F238E27FC236}">
                <a16:creationId xmlns:a16="http://schemas.microsoft.com/office/drawing/2014/main" id="{708B7973-805A-1F18-9C80-C2BE94DCD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6" y="1015931"/>
            <a:ext cx="2856043" cy="1900567"/>
          </a:xfrm>
          <a:prstGeom prst="rect">
            <a:avLst/>
          </a:prstGeom>
          <a:noFill/>
          <a:extLst>
            <a:ext uri="{909E8E84-426E-40DD-AFC4-6F175D3DCCD1}">
              <a14:hiddenFill xmlns:a14="http://schemas.microsoft.com/office/drawing/2010/main">
                <a:solidFill>
                  <a:srgbClr val="FFFFFF"/>
                </a:solidFill>
              </a14:hiddenFill>
            </a:ext>
          </a:extLst>
        </p:spPr>
      </p:pic>
      <p:sp>
        <p:nvSpPr>
          <p:cNvPr id="4" name="Bocadillo: rectángulo 3">
            <a:extLst>
              <a:ext uri="{FF2B5EF4-FFF2-40B4-BE49-F238E27FC236}">
                <a16:creationId xmlns:a16="http://schemas.microsoft.com/office/drawing/2014/main" id="{2E2E1128-2B49-01CC-F51C-CEE0BEB368BF}"/>
              </a:ext>
            </a:extLst>
          </p:cNvPr>
          <p:cNvSpPr/>
          <p:nvPr/>
        </p:nvSpPr>
        <p:spPr>
          <a:xfrm rot="10800000">
            <a:off x="466568" y="3744951"/>
            <a:ext cx="10697778" cy="1896606"/>
          </a:xfrm>
          <a:prstGeom prst="wedgeRectCallout">
            <a:avLst>
              <a:gd name="adj1" fmla="val 33324"/>
              <a:gd name="adj2" fmla="val 98255"/>
            </a:avLst>
          </a:prstGeom>
          <a:noFill/>
          <a:ln w="41275">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2D11F22-1278-D07A-679A-D6F14FFC7871}"/>
              </a:ext>
            </a:extLst>
          </p:cNvPr>
          <p:cNvSpPr/>
          <p:nvPr/>
        </p:nvSpPr>
        <p:spPr>
          <a:xfrm>
            <a:off x="3714736" y="90471"/>
            <a:ext cx="4603376" cy="923330"/>
          </a:xfrm>
          <a:prstGeom prst="rect">
            <a:avLst/>
          </a:prstGeom>
          <a:noFill/>
        </p:spPr>
        <p:style>
          <a:lnRef idx="1">
            <a:schemeClr val="accent2"/>
          </a:lnRef>
          <a:fillRef idx="3">
            <a:schemeClr val="accent2"/>
          </a:fillRef>
          <a:effectRef idx="2">
            <a:schemeClr val="accent2"/>
          </a:effectRef>
          <a:fontRef idx="minor">
            <a:schemeClr val="lt1"/>
          </a:fontRef>
        </p:style>
        <p:txBody>
          <a:bodyPr wrap="none" lIns="91440" tIns="45720" rIns="91440" bIns="45720">
            <a:spAutoFit/>
          </a:bodyPr>
          <a:lstStyle/>
          <a:p>
            <a:pPr algn="ctr"/>
            <a:r>
              <a:rPr lang="es-E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Festa do cocido</a:t>
            </a:r>
          </a:p>
        </p:txBody>
      </p:sp>
    </p:spTree>
  </p:cSld>
  <p:clrMapOvr>
    <a:masterClrMapping/>
  </p:clrMapOvr>
  <p:transition spd="slow" advClick="0"/>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F839B8-961B-B53A-C1AD-0BDCD9C89A14}"/>
              </a:ext>
            </a:extLst>
          </p:cNvPr>
          <p:cNvSpPr txBox="1"/>
          <p:nvPr/>
        </p:nvSpPr>
        <p:spPr>
          <a:xfrm>
            <a:off x="1359855" y="472797"/>
            <a:ext cx="9105361" cy="646331"/>
          </a:xfrm>
          <a:prstGeom prst="rect">
            <a:avLst/>
          </a:prstGeom>
          <a:noFill/>
        </p:spPr>
        <p:txBody>
          <a:bodyPr wrap="square">
            <a:spAutoFit/>
          </a:bodyPr>
          <a:lstStyle/>
          <a:p>
            <a:pPr algn="ctr"/>
            <a:r>
              <a:rPr lang="es-ES" sz="1800" b="1" dirty="0">
                <a:solidFill>
                  <a:srgbClr val="002060"/>
                </a:solidFill>
                <a:latin typeface="Verdana" panose="020B0604030504040204" pitchFamily="34" charset="0"/>
                <a:ea typeface="Verdana" panose="020B0604030504040204" pitchFamily="34" charset="0"/>
              </a:rPr>
              <a:t>VALORAR OFERTA ALIMENTARIA POR GRUPOS DE ALIMENTOS. CRITERIOS </a:t>
            </a:r>
            <a:endParaRPr lang="es-ES" b="1" dirty="0">
              <a:solidFill>
                <a:srgbClr val="002060"/>
              </a:solidFill>
            </a:endParaRPr>
          </a:p>
        </p:txBody>
      </p:sp>
      <p:sp>
        <p:nvSpPr>
          <p:cNvPr id="3" name="CuadroTexto 2">
            <a:extLst>
              <a:ext uri="{FF2B5EF4-FFF2-40B4-BE49-F238E27FC236}">
                <a16:creationId xmlns:a16="http://schemas.microsoft.com/office/drawing/2014/main" id="{BD44C13B-8206-12D3-0887-7FFEB2C89B71}"/>
              </a:ext>
            </a:extLst>
          </p:cNvPr>
          <p:cNvSpPr txBox="1"/>
          <p:nvPr/>
        </p:nvSpPr>
        <p:spPr>
          <a:xfrm>
            <a:off x="481090" y="1519083"/>
            <a:ext cx="9105361" cy="4646721"/>
          </a:xfrm>
          <a:prstGeom prst="rect">
            <a:avLst/>
          </a:prstGeom>
          <a:noFill/>
        </p:spPr>
        <p:txBody>
          <a:bodyPr wrap="square" rtlCol="0">
            <a:spAutoFit/>
          </a:bodyPr>
          <a:lstStyle/>
          <a:p>
            <a:pPr>
              <a:lnSpc>
                <a:spcPct val="150000"/>
              </a:lnSpc>
            </a:pPr>
            <a:r>
              <a:rPr lang="es-ES" sz="2000" b="1" dirty="0">
                <a:latin typeface="Verdana" panose="020B0604030504040204" pitchFamily="34" charset="0"/>
                <a:ea typeface="Verdana" panose="020B0604030504040204" pitchFamily="34" charset="0"/>
              </a:rPr>
              <a:t>Generalidades</a:t>
            </a:r>
          </a:p>
          <a:p>
            <a:pPr>
              <a:lnSpc>
                <a:spcPct val="150000"/>
              </a:lnSpc>
            </a:pPr>
            <a:r>
              <a:rPr lang="es-ES" sz="2000" dirty="0">
                <a:latin typeface="Verdana" panose="020B0604030504040204" pitchFamily="34" charset="0"/>
                <a:ea typeface="Verdana" panose="020B0604030504040204" pitchFamily="34" charset="0"/>
              </a:rPr>
              <a:t>Usar documentos anexos en aula virtual y en la </a:t>
            </a:r>
            <a:r>
              <a:rPr lang="es-ES" sz="2000" i="1" dirty="0">
                <a:latin typeface="Verdana" panose="020B0604030504040204" pitchFamily="34" charset="0"/>
                <a:ea typeface="Verdana" panose="020B0604030504040204" pitchFamily="34" charset="0"/>
              </a:rPr>
              <a:t>Carpeta do docente</a:t>
            </a:r>
            <a:r>
              <a:rPr lang="es-ES" sz="2000" dirty="0">
                <a:latin typeface="Verdana" panose="020B0604030504040204" pitchFamily="34" charset="0"/>
                <a:ea typeface="Verdana" panose="020B0604030504040204" pitchFamily="34" charset="0"/>
              </a:rPr>
              <a:t>. </a:t>
            </a:r>
          </a:p>
          <a:p>
            <a:pPr>
              <a:lnSpc>
                <a:spcPct val="150000"/>
              </a:lnSpc>
            </a:pPr>
            <a:r>
              <a:rPr lang="es-ES" sz="2000" dirty="0">
                <a:latin typeface="Verdana" panose="020B0604030504040204" pitchFamily="34" charset="0"/>
                <a:ea typeface="Verdana" panose="020B0604030504040204" pitchFamily="34" charset="0"/>
              </a:rPr>
              <a:t>Alimentos mínimamente procesados</a:t>
            </a:r>
          </a:p>
          <a:p>
            <a:pPr>
              <a:lnSpc>
                <a:spcPct val="150000"/>
              </a:lnSpc>
            </a:pPr>
            <a:r>
              <a:rPr lang="es-ES" sz="2000" dirty="0">
                <a:latin typeface="Verdana" panose="020B0604030504040204" pitchFamily="34" charset="0"/>
                <a:ea typeface="Verdana" panose="020B0604030504040204" pitchFamily="34" charset="0"/>
              </a:rPr>
              <a:t>Alimentos de origen vegetal: Más del 50% del total </a:t>
            </a:r>
          </a:p>
          <a:p>
            <a:pPr>
              <a:lnSpc>
                <a:spcPct val="150000"/>
              </a:lnSpc>
            </a:pPr>
            <a:r>
              <a:rPr lang="es-ES" sz="2000" dirty="0">
                <a:latin typeface="Verdana" panose="020B0604030504040204" pitchFamily="34" charset="0"/>
                <a:ea typeface="Verdana" panose="020B0604030504040204" pitchFamily="34" charset="0"/>
              </a:rPr>
              <a:t>Alimentos ricos en proteína vegetal: Legumbres</a:t>
            </a:r>
          </a:p>
          <a:p>
            <a:pPr>
              <a:lnSpc>
                <a:spcPct val="150000"/>
              </a:lnSpc>
            </a:pPr>
            <a:r>
              <a:rPr lang="es-ES" sz="2000" dirty="0">
                <a:latin typeface="Verdana" panose="020B0604030504040204" pitchFamily="34" charset="0"/>
                <a:ea typeface="Verdana" panose="020B0604030504040204" pitchFamily="34" charset="0"/>
              </a:rPr>
              <a:t>Cantidades moderadas, pero garantizados de alimentos ricos en proteína animal (</a:t>
            </a:r>
            <a:r>
              <a:rPr lang="es-ES" sz="2000" dirty="0" err="1">
                <a:latin typeface="Verdana" panose="020B0604030504040204" pitchFamily="34" charset="0"/>
                <a:ea typeface="Verdana" panose="020B0604030504040204" pitchFamily="34" charset="0"/>
              </a:rPr>
              <a:t>Fe+Ca</a:t>
            </a:r>
            <a:r>
              <a:rPr lang="es-ES" sz="2000" dirty="0">
                <a:latin typeface="Verdana" panose="020B0604030504040204" pitchFamily="34" charset="0"/>
                <a:ea typeface="Verdana" panose="020B0604030504040204" pitchFamily="34" charset="0"/>
              </a:rPr>
              <a:t>): huevos, carne magra, pescado azul, lácteos.</a:t>
            </a:r>
          </a:p>
          <a:p>
            <a:pPr>
              <a:lnSpc>
                <a:spcPct val="150000"/>
              </a:lnSpc>
            </a:pPr>
            <a:r>
              <a:rPr lang="es-ES" sz="2000" dirty="0">
                <a:latin typeface="Verdana" panose="020B0604030504040204" pitchFamily="34" charset="0"/>
                <a:ea typeface="Verdana" panose="020B0604030504040204" pitchFamily="34" charset="0"/>
              </a:rPr>
              <a:t>Alimentos ricos en hidratos de carbono complejos preferiblemente de variedades integrales.</a:t>
            </a:r>
          </a:p>
        </p:txBody>
      </p:sp>
      <p:pic>
        <p:nvPicPr>
          <p:cNvPr id="5" name="Imagen 4">
            <a:extLst>
              <a:ext uri="{FF2B5EF4-FFF2-40B4-BE49-F238E27FC236}">
                <a16:creationId xmlns:a16="http://schemas.microsoft.com/office/drawing/2014/main" id="{48EDAD0C-62CF-6482-0296-7D6C394538F3}"/>
              </a:ext>
            </a:extLst>
          </p:cNvPr>
          <p:cNvPicPr>
            <a:picLocks noChangeAspect="1"/>
          </p:cNvPicPr>
          <p:nvPr/>
        </p:nvPicPr>
        <p:blipFill rotWithShape="1">
          <a:blip r:embed="rId2"/>
          <a:srcRect l="46088" t="18694" r="25726" b="10303"/>
          <a:stretch/>
        </p:blipFill>
        <p:spPr>
          <a:xfrm>
            <a:off x="8952449" y="1375303"/>
            <a:ext cx="2612156" cy="3699617"/>
          </a:xfrm>
          <a:prstGeom prst="rect">
            <a:avLst/>
          </a:prstGeom>
        </p:spPr>
      </p:pic>
    </p:spTree>
    <p:extLst>
      <p:ext uri="{BB962C8B-B14F-4D97-AF65-F5344CB8AC3E}">
        <p14:creationId xmlns:p14="http://schemas.microsoft.com/office/powerpoint/2010/main" val="241233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FFF"/>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1C2DEB-EFA2-6FA3-83C3-B951B1D94E84}"/>
              </a:ext>
            </a:extLst>
          </p:cNvPr>
          <p:cNvSpPr txBox="1"/>
          <p:nvPr/>
        </p:nvSpPr>
        <p:spPr>
          <a:xfrm>
            <a:off x="910713" y="606118"/>
            <a:ext cx="4029997" cy="451790"/>
          </a:xfrm>
          <a:prstGeom prst="rect">
            <a:avLst/>
          </a:prstGeom>
          <a:noFill/>
        </p:spPr>
        <p:txBody>
          <a:bodyPr wrap="square">
            <a:spAutoFit/>
          </a:bodyPr>
          <a:lstStyle/>
          <a:p>
            <a:pPr algn="l" rtl="0">
              <a:lnSpc>
                <a:spcPct val="150000"/>
              </a:lnSpc>
            </a:pPr>
            <a:r>
              <a:rPr lang="es-ES" altLang="zh-CN" sz="1800" i="0" u="none" strike="noStrike" baseline="0" dirty="0">
                <a:solidFill>
                  <a:srgbClr val="000000"/>
                </a:solidFill>
                <a:latin typeface="Verdana" panose="020B0604030504040204" pitchFamily="34" charset="0"/>
                <a:ea typeface="Verdana" panose="020B0604030504040204" pitchFamily="34" charset="0"/>
              </a:rPr>
              <a:t>COMPOSICIÓN DEL MENÚ CENA</a:t>
            </a:r>
          </a:p>
        </p:txBody>
      </p:sp>
      <p:sp>
        <p:nvSpPr>
          <p:cNvPr id="4" name="CuadroTexto 3">
            <a:extLst>
              <a:ext uri="{FF2B5EF4-FFF2-40B4-BE49-F238E27FC236}">
                <a16:creationId xmlns:a16="http://schemas.microsoft.com/office/drawing/2014/main" id="{CF5A92DE-6216-7315-B15D-45F5F8F5D119}"/>
              </a:ext>
            </a:extLst>
          </p:cNvPr>
          <p:cNvSpPr txBox="1"/>
          <p:nvPr/>
        </p:nvSpPr>
        <p:spPr>
          <a:xfrm>
            <a:off x="910713" y="1224115"/>
            <a:ext cx="10294374" cy="1631216"/>
          </a:xfrm>
          <a:prstGeom prst="rect">
            <a:avLst/>
          </a:prstGeom>
          <a:solidFill>
            <a:schemeClr val="accent4">
              <a:lumMod val="20000"/>
              <a:lumOff val="80000"/>
            </a:schemeClr>
          </a:solidFill>
        </p:spPr>
        <p:txBody>
          <a:bodyPr wrap="square" rtlCol="0">
            <a:spAutoFit/>
          </a:bodyPr>
          <a:lstStyle/>
          <a:p>
            <a:r>
              <a:rPr lang="es-ES" sz="2000" dirty="0">
                <a:latin typeface="Verdana" panose="020B0604030504040204" pitchFamily="34" charset="0"/>
                <a:ea typeface="Verdana" panose="020B0604030504040204" pitchFamily="34" charset="0"/>
              </a:rPr>
              <a:t>Se recomienda complementar con el menú del mediodía</a:t>
            </a:r>
          </a:p>
          <a:p>
            <a:r>
              <a:rPr lang="es-ES" sz="2000" dirty="0">
                <a:latin typeface="Verdana" panose="020B0604030504040204" pitchFamily="34" charset="0"/>
                <a:ea typeface="Verdana" panose="020B0604030504040204" pitchFamily="34" charset="0"/>
              </a:rPr>
              <a:t>Preparaciones sencillas </a:t>
            </a:r>
          </a:p>
          <a:p>
            <a:r>
              <a:rPr lang="es-ES" sz="2000" dirty="0">
                <a:latin typeface="Verdana" panose="020B0604030504040204" pitchFamily="34" charset="0"/>
                <a:ea typeface="Verdana" panose="020B0604030504040204" pitchFamily="34" charset="0"/>
              </a:rPr>
              <a:t>Menos densa que el menú del mediodía</a:t>
            </a:r>
          </a:p>
          <a:p>
            <a:r>
              <a:rPr lang="es-ES" sz="2000" dirty="0">
                <a:latin typeface="Verdana" panose="020B0604030504040204" pitchFamily="34" charset="0"/>
                <a:ea typeface="Verdana" panose="020B0604030504040204" pitchFamily="34" charset="0"/>
              </a:rPr>
              <a:t>Evitar la ingesta de alimentos antes de acostarse para favorecer el descanso nocturno</a:t>
            </a:r>
          </a:p>
        </p:txBody>
      </p:sp>
      <p:sp>
        <p:nvSpPr>
          <p:cNvPr id="5" name="CuadroTexto 4">
            <a:extLst>
              <a:ext uri="{FF2B5EF4-FFF2-40B4-BE49-F238E27FC236}">
                <a16:creationId xmlns:a16="http://schemas.microsoft.com/office/drawing/2014/main" id="{9CA15D8A-B993-B05B-0B0C-2BABFB2B6BA3}"/>
              </a:ext>
            </a:extLst>
          </p:cNvPr>
          <p:cNvSpPr txBox="1"/>
          <p:nvPr/>
        </p:nvSpPr>
        <p:spPr>
          <a:xfrm>
            <a:off x="910713" y="3761150"/>
            <a:ext cx="10294374" cy="1015663"/>
          </a:xfrm>
          <a:prstGeom prst="rect">
            <a:avLst/>
          </a:prstGeom>
          <a:solidFill>
            <a:srgbClr val="CCFFCC"/>
          </a:solidFill>
        </p:spPr>
        <p:txBody>
          <a:bodyPr wrap="square" rtlCol="0">
            <a:spAutoFit/>
          </a:bodyPr>
          <a:lstStyle/>
          <a:p>
            <a:r>
              <a:rPr lang="es-ES" sz="2000" dirty="0">
                <a:latin typeface="Verdana" panose="020B0604030504040204" pitchFamily="34" charset="0"/>
                <a:ea typeface="Verdana" panose="020B0604030504040204" pitchFamily="34" charset="0"/>
              </a:rPr>
              <a:t>Evitar fiambres, embutidos y carne procesada</a:t>
            </a:r>
          </a:p>
          <a:p>
            <a:r>
              <a:rPr lang="es-ES" sz="2000" dirty="0">
                <a:latin typeface="Verdana" panose="020B0604030504040204" pitchFamily="34" charset="0"/>
                <a:ea typeface="Verdana" panose="020B0604030504040204" pitchFamily="34" charset="0"/>
              </a:rPr>
              <a:t>Basar las meriendas en fruta, queso, yogur, y vegetales como hummus y aguacate para untar el pan.</a:t>
            </a:r>
          </a:p>
        </p:txBody>
      </p:sp>
      <p:sp>
        <p:nvSpPr>
          <p:cNvPr id="7" name="CuadroTexto 6">
            <a:extLst>
              <a:ext uri="{FF2B5EF4-FFF2-40B4-BE49-F238E27FC236}">
                <a16:creationId xmlns:a16="http://schemas.microsoft.com/office/drawing/2014/main" id="{7562D203-8E76-062A-4F8A-3FACE3CA31F9}"/>
              </a:ext>
            </a:extLst>
          </p:cNvPr>
          <p:cNvSpPr txBox="1"/>
          <p:nvPr/>
        </p:nvSpPr>
        <p:spPr>
          <a:xfrm>
            <a:off x="910713" y="3199778"/>
            <a:ext cx="6098458" cy="369332"/>
          </a:xfrm>
          <a:prstGeom prst="rect">
            <a:avLst/>
          </a:prstGeom>
          <a:noFill/>
        </p:spPr>
        <p:txBody>
          <a:bodyPr wrap="square">
            <a:spAutoFit/>
          </a:bodyPr>
          <a:lstStyle/>
          <a:p>
            <a:r>
              <a:rPr lang="es-ES" altLang="zh-CN" sz="1800" i="0" u="none" strike="noStrike" baseline="0" dirty="0">
                <a:solidFill>
                  <a:srgbClr val="000000"/>
                </a:solidFill>
                <a:latin typeface="Verdana" panose="020B0604030504040204" pitchFamily="34" charset="0"/>
                <a:ea typeface="Verdana" panose="020B0604030504040204" pitchFamily="34" charset="0"/>
              </a:rPr>
              <a:t>COMPOSICIÓN DE LAS MERIENDAS</a:t>
            </a:r>
          </a:p>
        </p:txBody>
      </p:sp>
      <p:sp>
        <p:nvSpPr>
          <p:cNvPr id="8" name="CuadroTexto 7">
            <a:extLst>
              <a:ext uri="{FF2B5EF4-FFF2-40B4-BE49-F238E27FC236}">
                <a16:creationId xmlns:a16="http://schemas.microsoft.com/office/drawing/2014/main" id="{1E247AD5-350D-5BE9-4B8B-51C46230E831}"/>
              </a:ext>
            </a:extLst>
          </p:cNvPr>
          <p:cNvSpPr txBox="1"/>
          <p:nvPr/>
        </p:nvSpPr>
        <p:spPr>
          <a:xfrm>
            <a:off x="910713" y="5010637"/>
            <a:ext cx="6098458" cy="369332"/>
          </a:xfrm>
          <a:prstGeom prst="rect">
            <a:avLst/>
          </a:prstGeom>
          <a:noFill/>
        </p:spPr>
        <p:txBody>
          <a:bodyPr wrap="square">
            <a:spAutoFit/>
          </a:bodyPr>
          <a:lstStyle/>
          <a:p>
            <a:r>
              <a:rPr lang="es-ES" altLang="zh-CN" sz="1800" i="0" u="none" strike="noStrike" baseline="0" dirty="0">
                <a:solidFill>
                  <a:srgbClr val="000000"/>
                </a:solidFill>
                <a:latin typeface="Verdana" panose="020B0604030504040204" pitchFamily="34" charset="0"/>
                <a:ea typeface="Verdana" panose="020B0604030504040204" pitchFamily="34" charset="0"/>
              </a:rPr>
              <a:t>COMPOSICIÓN DEL DESAYUNO</a:t>
            </a:r>
          </a:p>
        </p:txBody>
      </p:sp>
      <p:sp>
        <p:nvSpPr>
          <p:cNvPr id="9" name="CuadroTexto 8">
            <a:extLst>
              <a:ext uri="{FF2B5EF4-FFF2-40B4-BE49-F238E27FC236}">
                <a16:creationId xmlns:a16="http://schemas.microsoft.com/office/drawing/2014/main" id="{807D9154-6814-6E78-7BD1-162E9114C78F}"/>
              </a:ext>
            </a:extLst>
          </p:cNvPr>
          <p:cNvSpPr txBox="1"/>
          <p:nvPr/>
        </p:nvSpPr>
        <p:spPr>
          <a:xfrm>
            <a:off x="910713" y="5613793"/>
            <a:ext cx="10294374" cy="707886"/>
          </a:xfrm>
          <a:prstGeom prst="rect">
            <a:avLst/>
          </a:prstGeom>
          <a:solidFill>
            <a:srgbClr val="FFFF00"/>
          </a:solidFill>
        </p:spPr>
        <p:txBody>
          <a:bodyPr wrap="square" rtlCol="0">
            <a:spAutoFit/>
          </a:bodyPr>
          <a:lstStyle/>
          <a:p>
            <a:r>
              <a:rPr lang="es-ES" sz="2000" dirty="0">
                <a:latin typeface="Verdana" panose="020B0604030504040204" pitchFamily="34" charset="0"/>
                <a:ea typeface="Verdana" panose="020B0604030504040204" pitchFamily="34" charset="0"/>
              </a:rPr>
              <a:t>CEREAL+FRUTA ENTERA+LÁCTEO</a:t>
            </a:r>
          </a:p>
          <a:p>
            <a:r>
              <a:rPr lang="es-ES" sz="2000" dirty="0">
                <a:latin typeface="Verdana" panose="020B0604030504040204" pitchFamily="34" charset="0"/>
                <a:ea typeface="Verdana" panose="020B0604030504040204" pitchFamily="34" charset="0"/>
              </a:rPr>
              <a:t>HACERLO SIEMPRE</a:t>
            </a:r>
          </a:p>
        </p:txBody>
      </p:sp>
      <p:sp>
        <p:nvSpPr>
          <p:cNvPr id="6" name="CuadroTexto 5">
            <a:extLst>
              <a:ext uri="{FF2B5EF4-FFF2-40B4-BE49-F238E27FC236}">
                <a16:creationId xmlns:a16="http://schemas.microsoft.com/office/drawing/2014/main" id="{38879DC5-BC10-EF8B-EABB-F834045D31AF}"/>
              </a:ext>
            </a:extLst>
          </p:cNvPr>
          <p:cNvSpPr txBox="1"/>
          <p:nvPr/>
        </p:nvSpPr>
        <p:spPr>
          <a:xfrm>
            <a:off x="1662880" y="153683"/>
            <a:ext cx="9649133" cy="369332"/>
          </a:xfrm>
          <a:prstGeom prst="rect">
            <a:avLst/>
          </a:prstGeom>
          <a:noFill/>
        </p:spPr>
        <p:txBody>
          <a:bodyPr wrap="square">
            <a:spAutoFit/>
          </a:bodyPr>
          <a:lstStyle/>
          <a:p>
            <a:r>
              <a:rPr lang="es-ES" sz="1800" dirty="0">
                <a:solidFill>
                  <a:schemeClr val="tx2">
                    <a:lumMod val="50000"/>
                  </a:schemeClr>
                </a:solidFill>
                <a:latin typeface="Verdana" panose="020B0604030504040204" pitchFamily="34" charset="0"/>
                <a:ea typeface="Verdana" panose="020B0604030504040204" pitchFamily="34" charset="0"/>
              </a:rPr>
              <a:t>VALORAR OFERTA ALIMENTARIA POR GRUPOS DE ALIMENTOS. CRITERIOS </a:t>
            </a:r>
            <a:endParaRPr lang="es-ES" dirty="0"/>
          </a:p>
        </p:txBody>
      </p:sp>
    </p:spTree>
    <p:extLst>
      <p:ext uri="{BB962C8B-B14F-4D97-AF65-F5344CB8AC3E}">
        <p14:creationId xmlns:p14="http://schemas.microsoft.com/office/powerpoint/2010/main" val="359229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E504C0-65C5-C3D4-5237-34C217E514CD}"/>
              </a:ext>
            </a:extLst>
          </p:cNvPr>
          <p:cNvSpPr txBox="1"/>
          <p:nvPr/>
        </p:nvSpPr>
        <p:spPr>
          <a:xfrm>
            <a:off x="487135" y="889843"/>
            <a:ext cx="11217729" cy="50783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¡Área de descanso!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Grupos o individual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rPr>
              <a:t>Describe los problemas principales en cuanto hábitos alimentarios de tu alumnado. ¿Alguna idea de proyecto?</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b="1" dirty="0">
                <a:solidFill>
                  <a:prstClr val="white"/>
                </a:solidFill>
                <a:latin typeface="Calibri" panose="020F0502020204030204"/>
              </a:rPr>
              <a:t>10 minutos</a:t>
            </a:r>
            <a:endParaRPr kumimoji="0" lang="es-ES" sz="5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844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BB1EFED-76B2-FD7A-7A14-8793A402AE09}"/>
              </a:ext>
            </a:extLst>
          </p:cNvPr>
          <p:cNvPicPr>
            <a:picLocks noChangeAspect="1"/>
          </p:cNvPicPr>
          <p:nvPr/>
        </p:nvPicPr>
        <p:blipFill rotWithShape="1">
          <a:blip r:embed="rId2"/>
          <a:srcRect l="20863" t="35993" r="18500" b="21987"/>
          <a:stretch/>
        </p:blipFill>
        <p:spPr>
          <a:xfrm>
            <a:off x="1519311" y="2314162"/>
            <a:ext cx="9084498" cy="3539416"/>
          </a:xfrm>
          <a:prstGeom prst="rect">
            <a:avLst/>
          </a:prstGeom>
        </p:spPr>
      </p:pic>
      <p:sp>
        <p:nvSpPr>
          <p:cNvPr id="2" name="CuadroTexto 1">
            <a:extLst>
              <a:ext uri="{FF2B5EF4-FFF2-40B4-BE49-F238E27FC236}">
                <a16:creationId xmlns:a16="http://schemas.microsoft.com/office/drawing/2014/main" id="{AA8DBA30-D1DA-D1F3-F108-27443ADD7491}"/>
              </a:ext>
            </a:extLst>
          </p:cNvPr>
          <p:cNvSpPr txBox="1"/>
          <p:nvPr/>
        </p:nvSpPr>
        <p:spPr>
          <a:xfrm>
            <a:off x="1473877" y="1583194"/>
            <a:ext cx="9129932" cy="584775"/>
          </a:xfrm>
          <a:prstGeom prst="rect">
            <a:avLst/>
          </a:prstGeom>
          <a:noFill/>
        </p:spPr>
        <p:txBody>
          <a:bodyPr wrap="square" rtlCol="0">
            <a:spAutoFit/>
          </a:bodyPr>
          <a:lstStyle/>
          <a:p>
            <a:pPr algn="ctr"/>
            <a:r>
              <a:rPr lang="es-ES" sz="3200" dirty="0"/>
              <a:t>CLASIFICACION</a:t>
            </a:r>
            <a:r>
              <a:rPr lang="es-ES" sz="3200" dirty="0">
                <a:solidFill>
                  <a:srgbClr val="FF0000"/>
                </a:solidFill>
              </a:rPr>
              <a:t> “NOVA” </a:t>
            </a:r>
            <a:r>
              <a:rPr lang="es-ES" sz="3200" dirty="0"/>
              <a:t>DE ALIMENTOS</a:t>
            </a:r>
          </a:p>
        </p:txBody>
      </p:sp>
      <p:sp>
        <p:nvSpPr>
          <p:cNvPr id="5" name="CuadroTexto 4">
            <a:extLst>
              <a:ext uri="{FF2B5EF4-FFF2-40B4-BE49-F238E27FC236}">
                <a16:creationId xmlns:a16="http://schemas.microsoft.com/office/drawing/2014/main" id="{58ADE594-42F6-59BC-9797-40318C70A244}"/>
              </a:ext>
            </a:extLst>
          </p:cNvPr>
          <p:cNvSpPr txBox="1"/>
          <p:nvPr/>
        </p:nvSpPr>
        <p:spPr>
          <a:xfrm>
            <a:off x="2261419" y="442451"/>
            <a:ext cx="7669161" cy="707886"/>
          </a:xfrm>
          <a:prstGeom prst="rect">
            <a:avLst/>
          </a:prstGeom>
          <a:noFill/>
        </p:spPr>
        <p:txBody>
          <a:bodyPr wrap="square" rtlCol="0">
            <a:spAutoFit/>
          </a:bodyPr>
          <a:lstStyle/>
          <a:p>
            <a:pPr algn="ctr"/>
            <a:r>
              <a:rPr lang="es-ES" sz="2000" b="1" dirty="0">
                <a:solidFill>
                  <a:srgbClr val="7030A0"/>
                </a:solidFill>
                <a:latin typeface="Verdana" panose="020B0604030504040204" pitchFamily="34" charset="0"/>
                <a:ea typeface="Verdana" panose="020B0604030504040204" pitchFamily="34" charset="0"/>
              </a:rPr>
              <a:t>VALORAR ALIMENTOS EN FUNCIÓN DE SU PROCESADO</a:t>
            </a:r>
          </a:p>
        </p:txBody>
      </p:sp>
    </p:spTree>
    <p:extLst>
      <p:ext uri="{BB962C8B-B14F-4D97-AF65-F5344CB8AC3E}">
        <p14:creationId xmlns:p14="http://schemas.microsoft.com/office/powerpoint/2010/main" val="3302065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6927605-13A6-4F01-B1B6-218F0DC8D768}"/>
              </a:ext>
            </a:extLst>
          </p:cNvPr>
          <p:cNvSpPr/>
          <p:nvPr/>
        </p:nvSpPr>
        <p:spPr>
          <a:xfrm>
            <a:off x="469136" y="1177753"/>
            <a:ext cx="11534273" cy="5509200"/>
          </a:xfrm>
          <a:prstGeom prst="rect">
            <a:avLst/>
          </a:prstGeom>
        </p:spPr>
        <p:txBody>
          <a:bodyPr wrap="square">
            <a:spAutoFit/>
          </a:bodyPr>
          <a:lstStyle/>
          <a:p>
            <a:r>
              <a:rPr lang="es-ES" sz="2000" b="1" dirty="0">
                <a:solidFill>
                  <a:srgbClr val="FF0000"/>
                </a:solidFill>
                <a:latin typeface="Verdana" panose="020B0604030504040204" pitchFamily="34" charset="0"/>
                <a:ea typeface="Verdana" panose="020B0604030504040204" pitchFamily="34" charset="0"/>
              </a:rPr>
              <a:t>Grupo 1. Alimentos no procesados o mínimamente procesados</a:t>
            </a:r>
          </a:p>
          <a:p>
            <a:endParaRPr lang="es-ES" sz="2000" b="1" dirty="0">
              <a:solidFill>
                <a:srgbClr val="FF0000"/>
              </a:solidFill>
              <a:latin typeface="Verdana" panose="020B0604030504040204" pitchFamily="34" charset="0"/>
              <a:ea typeface="Verdana" panose="020B0604030504040204" pitchFamily="34" charset="0"/>
            </a:endParaRPr>
          </a:p>
          <a:p>
            <a:r>
              <a:rPr lang="es-ES" sz="2000" b="1" dirty="0">
                <a:solidFill>
                  <a:srgbClr val="FF0000"/>
                </a:solidFill>
                <a:latin typeface="Verdana" panose="020B0604030504040204" pitchFamily="34" charset="0"/>
                <a:ea typeface="Verdana" panose="020B0604030504040204" pitchFamily="34" charset="0"/>
              </a:rPr>
              <a:t>No procesados</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rPr>
              <a:t>Partes comestibles de las plantas (semillas, frutas, hojas, tallos, raíces) </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rPr>
              <a:t>Partes comestibles de animales (músculo, huevos, leche)</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rPr>
              <a:t>Hongos, algas, tras ser separados de la naturaleza. </a:t>
            </a:r>
          </a:p>
          <a:p>
            <a:pPr marL="742950" lvl="1" indent="-285750">
              <a:buFont typeface="Arial" panose="020B0604020202020204" pitchFamily="34" charset="0"/>
              <a:buChar char="•"/>
            </a:pPr>
            <a:endParaRPr lang="es-ES" sz="2000" dirty="0">
              <a:solidFill>
                <a:srgbClr val="333333"/>
              </a:solidFill>
              <a:latin typeface="Verdana" panose="020B0604030504040204" pitchFamily="34" charset="0"/>
              <a:ea typeface="Verdana" panose="020B0604030504040204" pitchFamily="34" charset="0"/>
            </a:endParaRPr>
          </a:p>
          <a:p>
            <a:r>
              <a:rPr lang="es-ES" sz="2000" b="1" dirty="0">
                <a:solidFill>
                  <a:srgbClr val="FF0000"/>
                </a:solidFill>
                <a:latin typeface="Verdana" panose="020B0604030504040204" pitchFamily="34" charset="0"/>
                <a:ea typeface="Verdana" panose="020B0604030504040204" pitchFamily="34" charset="0"/>
              </a:rPr>
              <a:t>Mínimamente procesados </a:t>
            </a:r>
          </a:p>
          <a:p>
            <a:pPr marL="800100" lvl="1" indent="-34290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rPr>
              <a:t>Alimentos naturales alterados por procesos que incluyen la eliminación de partes no comestibles y el teñido, molido, fraccionamiento, filtrado, asado, hervido, fermentación no alcohólica, pasteurización, refrigeración, congelación, envasado y envasado al vacío. Estos procesos se efectúan para conservar los alimentos naturales, hacerlos adecuados para su almacenamiento o para volverlos seguros o comestibles o placenteros para consumir.</a:t>
            </a:r>
          </a:p>
          <a:p>
            <a:endParaRPr lang="es-ES" dirty="0">
              <a:solidFill>
                <a:srgbClr val="333333"/>
              </a:solidFill>
              <a:latin typeface="ArialMT"/>
            </a:endParaRPr>
          </a:p>
          <a:p>
            <a:endParaRPr lang="es-ES" dirty="0">
              <a:solidFill>
                <a:srgbClr val="333333"/>
              </a:solidFill>
              <a:latin typeface="ArialMT"/>
            </a:endParaRPr>
          </a:p>
          <a:p>
            <a:endParaRPr lang="es-ES" dirty="0">
              <a:solidFill>
                <a:srgbClr val="333333"/>
              </a:solidFill>
              <a:latin typeface="ArialMT"/>
            </a:endParaRPr>
          </a:p>
          <a:p>
            <a:endParaRPr lang="es-ES" dirty="0">
              <a:solidFill>
                <a:srgbClr val="333333"/>
              </a:solidFill>
              <a:latin typeface="ArialMT"/>
            </a:endParaRPr>
          </a:p>
        </p:txBody>
      </p:sp>
      <p:sp>
        <p:nvSpPr>
          <p:cNvPr id="2" name="Rectángulo 1">
            <a:extLst>
              <a:ext uri="{FF2B5EF4-FFF2-40B4-BE49-F238E27FC236}">
                <a16:creationId xmlns:a16="http://schemas.microsoft.com/office/drawing/2014/main" id="{7A0B80C2-107F-4090-AC9A-CEA340A2EED3}"/>
              </a:ext>
            </a:extLst>
          </p:cNvPr>
          <p:cNvSpPr/>
          <p:nvPr/>
        </p:nvSpPr>
        <p:spPr>
          <a:xfrm>
            <a:off x="3866394" y="774422"/>
            <a:ext cx="4367286" cy="400110"/>
          </a:xfrm>
          <a:prstGeom prst="rect">
            <a:avLst/>
          </a:prstGeom>
        </p:spPr>
        <p:txBody>
          <a:bodyPr wrap="none">
            <a:spAutoFit/>
          </a:bodyPr>
          <a:lstStyle/>
          <a:p>
            <a:pPr algn="ctr"/>
            <a:r>
              <a:rPr lang="es-ES" sz="2000" b="1" dirty="0"/>
              <a:t>CLASIFICACION</a:t>
            </a:r>
            <a:r>
              <a:rPr lang="es-ES" sz="2000" b="1" dirty="0">
                <a:solidFill>
                  <a:srgbClr val="FF0000"/>
                </a:solidFill>
              </a:rPr>
              <a:t> “NOVA” </a:t>
            </a:r>
            <a:r>
              <a:rPr lang="es-ES" sz="2000" b="1" dirty="0"/>
              <a:t>DE ALIMENTOS</a:t>
            </a:r>
          </a:p>
        </p:txBody>
      </p:sp>
      <p:pic>
        <p:nvPicPr>
          <p:cNvPr id="7" name="Imagen 6">
            <a:extLst>
              <a:ext uri="{FF2B5EF4-FFF2-40B4-BE49-F238E27FC236}">
                <a16:creationId xmlns:a16="http://schemas.microsoft.com/office/drawing/2014/main" id="{6EC234CE-11EB-4D73-836A-3CFD748D3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5864" y="1917775"/>
            <a:ext cx="1357000" cy="897048"/>
          </a:xfrm>
          <a:prstGeom prst="rect">
            <a:avLst/>
          </a:prstGeom>
        </p:spPr>
      </p:pic>
      <p:pic>
        <p:nvPicPr>
          <p:cNvPr id="9" name="Imagen 8">
            <a:extLst>
              <a:ext uri="{FF2B5EF4-FFF2-40B4-BE49-F238E27FC236}">
                <a16:creationId xmlns:a16="http://schemas.microsoft.com/office/drawing/2014/main" id="{6426ED98-B9B9-40D8-8F44-B949757BF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83" y="5492017"/>
            <a:ext cx="1415562" cy="1132449"/>
          </a:xfrm>
          <a:prstGeom prst="rect">
            <a:avLst/>
          </a:prstGeom>
        </p:spPr>
      </p:pic>
      <p:pic>
        <p:nvPicPr>
          <p:cNvPr id="11" name="Imagen 10">
            <a:extLst>
              <a:ext uri="{FF2B5EF4-FFF2-40B4-BE49-F238E27FC236}">
                <a16:creationId xmlns:a16="http://schemas.microsoft.com/office/drawing/2014/main" id="{4BF4AD85-749D-4C09-AE65-833CFB206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7733" y="206758"/>
            <a:ext cx="1915258" cy="1535439"/>
          </a:xfrm>
          <a:prstGeom prst="rect">
            <a:avLst/>
          </a:prstGeom>
        </p:spPr>
      </p:pic>
      <p:pic>
        <p:nvPicPr>
          <p:cNvPr id="17" name="Imagen 16">
            <a:extLst>
              <a:ext uri="{FF2B5EF4-FFF2-40B4-BE49-F238E27FC236}">
                <a16:creationId xmlns:a16="http://schemas.microsoft.com/office/drawing/2014/main" id="{0BCC8436-ED10-4D82-8FE3-0B8A47F4905A}"/>
              </a:ext>
            </a:extLst>
          </p:cNvPr>
          <p:cNvPicPr>
            <a:picLocks noChangeAspect="1"/>
          </p:cNvPicPr>
          <p:nvPr/>
        </p:nvPicPr>
        <p:blipFill rotWithShape="1">
          <a:blip r:embed="rId5">
            <a:extLst>
              <a:ext uri="{28A0092B-C50C-407E-A947-70E740481C1C}">
                <a14:useLocalDpi xmlns:a14="http://schemas.microsoft.com/office/drawing/2010/main" val="0"/>
              </a:ext>
            </a:extLst>
          </a:blip>
          <a:srcRect t="4623" r="54842" b="1"/>
          <a:stretch/>
        </p:blipFill>
        <p:spPr>
          <a:xfrm rot="5400000">
            <a:off x="7031418" y="5203725"/>
            <a:ext cx="1195754" cy="2016536"/>
          </a:xfrm>
          <a:prstGeom prst="rect">
            <a:avLst/>
          </a:prstGeom>
        </p:spPr>
      </p:pic>
      <p:pic>
        <p:nvPicPr>
          <p:cNvPr id="13" name="Imagen 12">
            <a:extLst>
              <a:ext uri="{FF2B5EF4-FFF2-40B4-BE49-F238E27FC236}">
                <a16:creationId xmlns:a16="http://schemas.microsoft.com/office/drawing/2014/main" id="{AF00828F-B1B2-4AD9-931B-D35A1CDC12FD}"/>
              </a:ext>
            </a:extLst>
          </p:cNvPr>
          <p:cNvPicPr>
            <a:picLocks noChangeAspect="1"/>
          </p:cNvPicPr>
          <p:nvPr/>
        </p:nvPicPr>
        <p:blipFill rotWithShape="1">
          <a:blip r:embed="rId6">
            <a:extLst>
              <a:ext uri="{28A0092B-C50C-407E-A947-70E740481C1C}">
                <a14:useLocalDpi xmlns:a14="http://schemas.microsoft.com/office/drawing/2010/main" val="0"/>
              </a:ext>
            </a:extLst>
          </a:blip>
          <a:srcRect l="27522" t="20367" r="33486" b="7954"/>
          <a:stretch/>
        </p:blipFill>
        <p:spPr>
          <a:xfrm>
            <a:off x="5252868" y="5723514"/>
            <a:ext cx="797169" cy="976958"/>
          </a:xfrm>
          <a:prstGeom prst="rect">
            <a:avLst/>
          </a:prstGeom>
        </p:spPr>
      </p:pic>
      <p:pic>
        <p:nvPicPr>
          <p:cNvPr id="15" name="Imagen 14">
            <a:extLst>
              <a:ext uri="{FF2B5EF4-FFF2-40B4-BE49-F238E27FC236}">
                <a16:creationId xmlns:a16="http://schemas.microsoft.com/office/drawing/2014/main" id="{B206704E-5301-44A6-B8F0-6C1BE0EB8093}"/>
              </a:ext>
            </a:extLst>
          </p:cNvPr>
          <p:cNvPicPr>
            <a:picLocks noChangeAspect="1"/>
          </p:cNvPicPr>
          <p:nvPr/>
        </p:nvPicPr>
        <p:blipFill rotWithShape="1">
          <a:blip r:embed="rId7">
            <a:extLst>
              <a:ext uri="{28A0092B-C50C-407E-A947-70E740481C1C}">
                <a14:useLocalDpi xmlns:a14="http://schemas.microsoft.com/office/drawing/2010/main" val="0"/>
              </a:ext>
            </a:extLst>
          </a:blip>
          <a:srcRect l="26425" r="23904"/>
          <a:stretch/>
        </p:blipFill>
        <p:spPr>
          <a:xfrm>
            <a:off x="124324" y="4332850"/>
            <a:ext cx="1151537" cy="2318334"/>
          </a:xfrm>
          <a:prstGeom prst="rect">
            <a:avLst/>
          </a:prstGeom>
        </p:spPr>
      </p:pic>
      <p:pic>
        <p:nvPicPr>
          <p:cNvPr id="19" name="Imagen 18">
            <a:extLst>
              <a:ext uri="{FF2B5EF4-FFF2-40B4-BE49-F238E27FC236}">
                <a16:creationId xmlns:a16="http://schemas.microsoft.com/office/drawing/2014/main" id="{5F1EB31A-B344-4DFA-A088-DB60BF0958F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200104" y="5521382"/>
            <a:ext cx="1915258" cy="1309164"/>
          </a:xfrm>
          <a:prstGeom prst="rect">
            <a:avLst/>
          </a:prstGeom>
        </p:spPr>
      </p:pic>
      <p:sp>
        <p:nvSpPr>
          <p:cNvPr id="4" name="CuadroTexto 3">
            <a:extLst>
              <a:ext uri="{FF2B5EF4-FFF2-40B4-BE49-F238E27FC236}">
                <a16:creationId xmlns:a16="http://schemas.microsoft.com/office/drawing/2014/main" id="{CFA0995E-59F8-A8D0-EDA6-710FA6F0E7EB}"/>
              </a:ext>
            </a:extLst>
          </p:cNvPr>
          <p:cNvSpPr txBox="1"/>
          <p:nvPr/>
        </p:nvSpPr>
        <p:spPr>
          <a:xfrm>
            <a:off x="2261419" y="176695"/>
            <a:ext cx="7669161" cy="707886"/>
          </a:xfrm>
          <a:prstGeom prst="rect">
            <a:avLst/>
          </a:prstGeom>
          <a:noFill/>
        </p:spPr>
        <p:txBody>
          <a:bodyPr wrap="square" rtlCol="0">
            <a:spAutoFit/>
          </a:bodyPr>
          <a:lstStyle/>
          <a:p>
            <a:pPr algn="ctr"/>
            <a:r>
              <a:rPr lang="es-ES" sz="2000" b="1" dirty="0">
                <a:solidFill>
                  <a:srgbClr val="7030A0"/>
                </a:solidFill>
                <a:latin typeface="Verdana" panose="020B0604030504040204" pitchFamily="34" charset="0"/>
                <a:ea typeface="Verdana" panose="020B0604030504040204" pitchFamily="34" charset="0"/>
              </a:rPr>
              <a:t>VALORAR ALIMENTOS EN FUNCIÓN DE SU PROCESADO</a:t>
            </a:r>
          </a:p>
        </p:txBody>
      </p:sp>
    </p:spTree>
    <p:extLst>
      <p:ext uri="{BB962C8B-B14F-4D97-AF65-F5344CB8AC3E}">
        <p14:creationId xmlns:p14="http://schemas.microsoft.com/office/powerpoint/2010/main" val="1980826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6927605-13A6-4F01-B1B6-218F0DC8D768}"/>
              </a:ext>
            </a:extLst>
          </p:cNvPr>
          <p:cNvSpPr/>
          <p:nvPr/>
        </p:nvSpPr>
        <p:spPr>
          <a:xfrm>
            <a:off x="469136" y="958032"/>
            <a:ext cx="11534273" cy="1661993"/>
          </a:xfrm>
          <a:prstGeom prst="rect">
            <a:avLst/>
          </a:prstGeom>
        </p:spPr>
        <p:txBody>
          <a:bodyPr wrap="square">
            <a:spAutoFit/>
          </a:bodyPr>
          <a:lstStyle/>
          <a:p>
            <a:pPr lvl="1"/>
            <a:endParaRPr lang="es-ES" sz="2400" dirty="0">
              <a:solidFill>
                <a:srgbClr val="333333"/>
              </a:solidFill>
              <a:latin typeface="+mn-lt"/>
            </a:endParaRPr>
          </a:p>
          <a:p>
            <a:r>
              <a:rPr lang="es-ES" sz="2000" b="1" dirty="0">
                <a:solidFill>
                  <a:schemeClr val="accent6">
                    <a:lumMod val="75000"/>
                  </a:schemeClr>
                </a:solidFill>
                <a:latin typeface="Verdana" panose="020B0604030504040204" pitchFamily="34" charset="0"/>
                <a:ea typeface="Verdana" panose="020B0604030504040204" pitchFamily="34" charset="0"/>
              </a:rPr>
              <a:t>Grupo 2. Ingredientes culinarios procesados</a:t>
            </a:r>
          </a:p>
          <a:p>
            <a:endParaRPr lang="es-ES" dirty="0">
              <a:solidFill>
                <a:srgbClr val="333333"/>
              </a:solidFill>
              <a:latin typeface="ArialMT"/>
            </a:endParaRPr>
          </a:p>
          <a:p>
            <a:endParaRPr lang="es-ES" dirty="0">
              <a:solidFill>
                <a:srgbClr val="333333"/>
              </a:solidFill>
              <a:latin typeface="ArialMT"/>
            </a:endParaRPr>
          </a:p>
          <a:p>
            <a:endParaRPr lang="es-ES" dirty="0">
              <a:solidFill>
                <a:srgbClr val="333333"/>
              </a:solidFill>
              <a:latin typeface="ArialMT"/>
            </a:endParaRPr>
          </a:p>
        </p:txBody>
      </p:sp>
      <p:sp>
        <p:nvSpPr>
          <p:cNvPr id="2" name="Rectángulo 1">
            <a:extLst>
              <a:ext uri="{FF2B5EF4-FFF2-40B4-BE49-F238E27FC236}">
                <a16:creationId xmlns:a16="http://schemas.microsoft.com/office/drawing/2014/main" id="{7A0B80C2-107F-4090-AC9A-CEA340A2EED3}"/>
              </a:ext>
            </a:extLst>
          </p:cNvPr>
          <p:cNvSpPr/>
          <p:nvPr/>
        </p:nvSpPr>
        <p:spPr>
          <a:xfrm>
            <a:off x="3785747" y="743811"/>
            <a:ext cx="4367286" cy="400110"/>
          </a:xfrm>
          <a:prstGeom prst="rect">
            <a:avLst/>
          </a:prstGeom>
        </p:spPr>
        <p:txBody>
          <a:bodyPr wrap="none">
            <a:spAutoFit/>
          </a:bodyPr>
          <a:lstStyle/>
          <a:p>
            <a:pPr algn="ctr"/>
            <a:r>
              <a:rPr lang="es-ES" sz="2000" b="1" dirty="0"/>
              <a:t>CLASIFICACION</a:t>
            </a:r>
            <a:r>
              <a:rPr lang="es-ES" sz="2000" b="1" dirty="0">
                <a:solidFill>
                  <a:srgbClr val="FF0000"/>
                </a:solidFill>
              </a:rPr>
              <a:t> “NOVA” </a:t>
            </a:r>
            <a:r>
              <a:rPr lang="es-ES" sz="2000" b="1" dirty="0"/>
              <a:t>DE ALIMENTOS</a:t>
            </a:r>
          </a:p>
        </p:txBody>
      </p:sp>
      <p:sp>
        <p:nvSpPr>
          <p:cNvPr id="4" name="Rectángulo 3">
            <a:extLst>
              <a:ext uri="{FF2B5EF4-FFF2-40B4-BE49-F238E27FC236}">
                <a16:creationId xmlns:a16="http://schemas.microsoft.com/office/drawing/2014/main" id="{2B0ECF9F-06B3-4B63-B941-C069336400C1}"/>
              </a:ext>
            </a:extLst>
          </p:cNvPr>
          <p:cNvSpPr/>
          <p:nvPr/>
        </p:nvSpPr>
        <p:spPr>
          <a:xfrm>
            <a:off x="469136" y="1905506"/>
            <a:ext cx="11253728" cy="1938992"/>
          </a:xfrm>
          <a:prstGeom prst="rect">
            <a:avLst/>
          </a:prstGeom>
        </p:spPr>
        <p:txBody>
          <a:bodyPr wrap="square">
            <a:spAutoFit/>
          </a:bodyPr>
          <a:lstStyle/>
          <a:p>
            <a:pPr marL="342900" lvl="0" indent="-342900">
              <a:buFont typeface="Arial" panose="020B0604020202020204" pitchFamily="34" charset="0"/>
              <a:buChar char="•"/>
            </a:pPr>
            <a:r>
              <a:rPr lang="es-ES" sz="2400" dirty="0">
                <a:solidFill>
                  <a:srgbClr val="333333"/>
                </a:solidFill>
                <a:latin typeface="Calibri" panose="020F0502020204030204"/>
              </a:rPr>
              <a:t>Son sustancias derivadas de los alimentos del Grupo 1 o de la naturaleza por procesos de prensado, refinado, molido, molienda y secado. </a:t>
            </a:r>
          </a:p>
          <a:p>
            <a:pPr marL="342900" lvl="0" indent="-342900">
              <a:buFont typeface="Arial" panose="020B0604020202020204" pitchFamily="34" charset="0"/>
              <a:buChar char="•"/>
            </a:pPr>
            <a:r>
              <a:rPr lang="es-ES" sz="2400" dirty="0">
                <a:solidFill>
                  <a:srgbClr val="333333"/>
                </a:solidFill>
                <a:latin typeface="Calibri" panose="020F0502020204030204"/>
              </a:rPr>
              <a:t>No se usan para ser consumidos solos y se emplean junto con alimentos del grupo 1 para preparar guisos, sopas y caldos, ensaladas, panes…</a:t>
            </a:r>
            <a:endParaRPr lang="es-ES" sz="2400" b="1" i="1" dirty="0">
              <a:solidFill>
                <a:srgbClr val="70AD47">
                  <a:lumMod val="75000"/>
                </a:srgbClr>
              </a:solidFill>
            </a:endParaRPr>
          </a:p>
          <a:p>
            <a:pPr marL="342900" lvl="0" indent="-342900">
              <a:buFont typeface="Arial" panose="020B0604020202020204" pitchFamily="34" charset="0"/>
              <a:buChar char="•"/>
            </a:pPr>
            <a:r>
              <a:rPr lang="es-ES" sz="2400" dirty="0">
                <a:solidFill>
                  <a:srgbClr val="333333"/>
                </a:solidFill>
              </a:rPr>
              <a:t>Son los aceites, la mantequilla, el azúcar, la sal… </a:t>
            </a:r>
            <a:endParaRPr lang="es-ES" sz="2400" dirty="0">
              <a:solidFill>
                <a:srgbClr val="333333"/>
              </a:solidFill>
              <a:latin typeface="Calibri" panose="020F0502020204030204"/>
            </a:endParaRPr>
          </a:p>
        </p:txBody>
      </p:sp>
      <p:pic>
        <p:nvPicPr>
          <p:cNvPr id="12" name="Imagen 11">
            <a:extLst>
              <a:ext uri="{FF2B5EF4-FFF2-40B4-BE49-F238E27FC236}">
                <a16:creationId xmlns:a16="http://schemas.microsoft.com/office/drawing/2014/main" id="{2A0AAA10-C53D-4B1E-93DF-BF20FA42A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3033" y="3334544"/>
            <a:ext cx="2432685" cy="2865120"/>
          </a:xfrm>
          <a:prstGeom prst="rect">
            <a:avLst/>
          </a:prstGeom>
        </p:spPr>
      </p:pic>
      <p:pic>
        <p:nvPicPr>
          <p:cNvPr id="14" name="Imagen 13">
            <a:extLst>
              <a:ext uri="{FF2B5EF4-FFF2-40B4-BE49-F238E27FC236}">
                <a16:creationId xmlns:a16="http://schemas.microsoft.com/office/drawing/2014/main" id="{C9BD6318-3814-4B3F-9621-6DF2AED2626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7000"/>
                    </a14:imgEffect>
                    <a14:imgEffect>
                      <a14:saturation sat="14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5317808" y="4150851"/>
            <a:ext cx="2163457" cy="1428612"/>
          </a:xfrm>
          <a:prstGeom prst="rect">
            <a:avLst/>
          </a:prstGeom>
        </p:spPr>
      </p:pic>
      <p:pic>
        <p:nvPicPr>
          <p:cNvPr id="16" name="Picture 3" descr="Resultado de imagen de azucar de caña">
            <a:hlinkClick r:id="rId5"/>
            <a:extLst>
              <a:ext uri="{FF2B5EF4-FFF2-40B4-BE49-F238E27FC236}">
                <a16:creationId xmlns:a16="http://schemas.microsoft.com/office/drawing/2014/main" id="{9E722443-16F2-4440-9961-B4A7ECEB46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5000" y="4150851"/>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C5DE7A4-AFA8-4C36-D55E-12A9F79C4961}"/>
              </a:ext>
            </a:extLst>
          </p:cNvPr>
          <p:cNvSpPr txBox="1"/>
          <p:nvPr/>
        </p:nvSpPr>
        <p:spPr>
          <a:xfrm>
            <a:off x="2401691" y="258226"/>
            <a:ext cx="7669161" cy="707886"/>
          </a:xfrm>
          <a:prstGeom prst="rect">
            <a:avLst/>
          </a:prstGeom>
          <a:noFill/>
        </p:spPr>
        <p:txBody>
          <a:bodyPr wrap="square" rtlCol="0">
            <a:spAutoFit/>
          </a:bodyPr>
          <a:lstStyle/>
          <a:p>
            <a:pPr algn="ctr"/>
            <a:r>
              <a:rPr lang="es-ES" sz="2000" b="1" dirty="0">
                <a:solidFill>
                  <a:srgbClr val="7030A0"/>
                </a:solidFill>
                <a:latin typeface="Verdana" panose="020B0604030504040204" pitchFamily="34" charset="0"/>
                <a:ea typeface="Verdana" panose="020B0604030504040204" pitchFamily="34" charset="0"/>
              </a:rPr>
              <a:t>VALORAR ALIMENTOS EN FUNCIÓN DE SU PROCESADO</a:t>
            </a:r>
          </a:p>
        </p:txBody>
      </p:sp>
    </p:spTree>
    <p:extLst>
      <p:ext uri="{BB962C8B-B14F-4D97-AF65-F5344CB8AC3E}">
        <p14:creationId xmlns:p14="http://schemas.microsoft.com/office/powerpoint/2010/main" val="1773838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DEB301D-C8B1-4D09-88F4-3BF033ECC60A}"/>
              </a:ext>
            </a:extLst>
          </p:cNvPr>
          <p:cNvPicPr>
            <a:picLocks noChangeAspect="1"/>
          </p:cNvPicPr>
          <p:nvPr/>
        </p:nvPicPr>
        <p:blipFill rotWithShape="1">
          <a:blip r:embed="rId2"/>
          <a:srcRect r="4312" b="14726"/>
          <a:stretch/>
        </p:blipFill>
        <p:spPr>
          <a:xfrm>
            <a:off x="6763524" y="4237665"/>
            <a:ext cx="2901645" cy="2361943"/>
          </a:xfrm>
          <a:prstGeom prst="rect">
            <a:avLst/>
          </a:prstGeom>
        </p:spPr>
      </p:pic>
      <p:sp>
        <p:nvSpPr>
          <p:cNvPr id="3" name="Rectángulo 2">
            <a:extLst>
              <a:ext uri="{FF2B5EF4-FFF2-40B4-BE49-F238E27FC236}">
                <a16:creationId xmlns:a16="http://schemas.microsoft.com/office/drawing/2014/main" id="{36927605-13A6-4F01-B1B6-218F0DC8D768}"/>
              </a:ext>
            </a:extLst>
          </p:cNvPr>
          <p:cNvSpPr/>
          <p:nvPr/>
        </p:nvSpPr>
        <p:spPr>
          <a:xfrm>
            <a:off x="328861" y="738638"/>
            <a:ext cx="11534273" cy="6463308"/>
          </a:xfrm>
          <a:prstGeom prst="rect">
            <a:avLst/>
          </a:prstGeom>
        </p:spPr>
        <p:txBody>
          <a:bodyPr wrap="square">
            <a:spAutoFit/>
          </a:bodyPr>
          <a:lstStyle/>
          <a:p>
            <a:pPr>
              <a:lnSpc>
                <a:spcPct val="150000"/>
              </a:lnSpc>
            </a:pPr>
            <a:r>
              <a:rPr lang="es-ES" sz="2000" b="1" dirty="0">
                <a:solidFill>
                  <a:schemeClr val="accent4">
                    <a:lumMod val="75000"/>
                  </a:schemeClr>
                </a:solidFill>
                <a:latin typeface="Verdana" panose="020B0604030504040204" pitchFamily="34" charset="0"/>
                <a:ea typeface="Verdana" panose="020B0604030504040204" pitchFamily="34" charset="0"/>
              </a:rPr>
              <a:t>Grupo 3. Alimentos procesados</a:t>
            </a:r>
          </a:p>
          <a:p>
            <a:pPr>
              <a:lnSpc>
                <a:spcPct val="150000"/>
              </a:lnSpc>
            </a:pPr>
            <a:r>
              <a:rPr lang="es-ES" sz="2000" dirty="0">
                <a:latin typeface="Verdana" panose="020B0604030504040204" pitchFamily="34" charset="0"/>
                <a:ea typeface="Verdana" panose="020B0604030504040204" pitchFamily="34" charset="0"/>
              </a:rPr>
              <a:t>La mayor parte de los alimentos procesados tienen dos o tres ingredientes y </a:t>
            </a:r>
            <a:r>
              <a:rPr lang="es-ES" sz="2000" b="1" dirty="0">
                <a:latin typeface="Verdana" panose="020B0604030504040204" pitchFamily="34" charset="0"/>
                <a:ea typeface="Verdana" panose="020B0604030504040204" pitchFamily="34" charset="0"/>
              </a:rPr>
              <a:t>se pueden reconocer </a:t>
            </a:r>
            <a:r>
              <a:rPr lang="es-ES" sz="2000" dirty="0">
                <a:latin typeface="Verdana" panose="020B0604030504040204" pitchFamily="34" charset="0"/>
                <a:ea typeface="Verdana" panose="020B0604030504040204" pitchFamily="34" charset="0"/>
              </a:rPr>
              <a:t>como versiones modificadas de los alimentos del grupo 1.</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El procesamiento incluye diversos métodos de conservación o cocción, y, en el caso de panes y quesos, fermentación no alcohólica. </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Se preparan agregando sal, aceite, azúcar u otras sustancias del grupo 2 a alimentos del grupo 1.</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Son comestibles de por sí o asociados con otros alimentos. </a:t>
            </a:r>
          </a:p>
          <a:p>
            <a:pPr>
              <a:lnSpc>
                <a:spcPct val="150000"/>
              </a:lnSpc>
            </a:pPr>
            <a:r>
              <a:rPr lang="es-ES" sz="2000" dirty="0">
                <a:latin typeface="Verdana" panose="020B0604030504040204" pitchFamily="34" charset="0"/>
                <a:ea typeface="Verdana" panose="020B0604030504040204" pitchFamily="34" charset="0"/>
              </a:rPr>
              <a:t>El propósito de su procesamiento es aumentar la durabilidad de los alimentos del grupo 1, o modificar o aumentar sus cualidades organolépticas.</a:t>
            </a:r>
            <a:r>
              <a:rPr lang="es-ES" sz="2000" b="1" dirty="0">
                <a:latin typeface="Verdana" panose="020B0604030504040204" pitchFamily="34" charset="0"/>
                <a:ea typeface="Verdana" panose="020B0604030504040204" pitchFamily="34" charset="0"/>
              </a:rPr>
              <a:t> </a:t>
            </a:r>
          </a:p>
          <a:p>
            <a:pPr marL="800100" lvl="1" indent="-342900">
              <a:lnSpc>
                <a:spcPct val="150000"/>
              </a:lnSpc>
              <a:buFont typeface="Arial" panose="020B0604020202020204" pitchFamily="34" charset="0"/>
              <a:buChar char="•"/>
            </a:pPr>
            <a:r>
              <a:rPr lang="es-ES" sz="2000" b="1" dirty="0">
                <a:latin typeface="Verdana" panose="020B0604030504040204" pitchFamily="34" charset="0"/>
                <a:ea typeface="Verdana" panose="020B0604030504040204" pitchFamily="34" charset="0"/>
              </a:rPr>
              <a:t>Vegetales envasados embotellados, </a:t>
            </a:r>
          </a:p>
          <a:p>
            <a:pPr marL="800100" lvl="1" indent="-342900">
              <a:lnSpc>
                <a:spcPct val="150000"/>
              </a:lnSpc>
              <a:buFont typeface="Arial" panose="020B0604020202020204" pitchFamily="34" charset="0"/>
              <a:buChar char="•"/>
            </a:pPr>
            <a:r>
              <a:rPr lang="es-ES" sz="2000" b="1" dirty="0">
                <a:latin typeface="Verdana" panose="020B0604030504040204" pitchFamily="34" charset="0"/>
                <a:ea typeface="Verdana" panose="020B0604030504040204" pitchFamily="34" charset="0"/>
              </a:rPr>
              <a:t>Pescado enlatado, </a:t>
            </a:r>
          </a:p>
          <a:p>
            <a:pPr marL="800100" lvl="1" indent="-342900">
              <a:lnSpc>
                <a:spcPct val="150000"/>
              </a:lnSpc>
              <a:buFont typeface="Arial" panose="020B0604020202020204" pitchFamily="34" charset="0"/>
              <a:buChar char="•"/>
            </a:pPr>
            <a:r>
              <a:rPr lang="es-ES" sz="2000" b="1" dirty="0">
                <a:latin typeface="Verdana" panose="020B0604030504040204" pitchFamily="34" charset="0"/>
                <a:ea typeface="Verdana" panose="020B0604030504040204" pitchFamily="34" charset="0"/>
              </a:rPr>
              <a:t>Frutas en almíbar, quesos y panes recién hechos</a:t>
            </a:r>
            <a:endParaRPr lang="es-ES" sz="2000" dirty="0">
              <a:latin typeface="Verdana" panose="020B0604030504040204" pitchFamily="34" charset="0"/>
              <a:ea typeface="Verdana" panose="020B0604030504040204" pitchFamily="34" charset="0"/>
            </a:endParaRPr>
          </a:p>
          <a:p>
            <a:endParaRPr lang="es-ES" sz="2400" dirty="0"/>
          </a:p>
        </p:txBody>
      </p:sp>
      <p:pic>
        <p:nvPicPr>
          <p:cNvPr id="2" name="Imagen 1">
            <a:extLst>
              <a:ext uri="{FF2B5EF4-FFF2-40B4-BE49-F238E27FC236}">
                <a16:creationId xmlns:a16="http://schemas.microsoft.com/office/drawing/2014/main" id="{DCECD8FC-57F8-43F4-B529-184BCAD4990C}"/>
              </a:ext>
            </a:extLst>
          </p:cNvPr>
          <p:cNvPicPr>
            <a:picLocks noChangeAspect="1"/>
          </p:cNvPicPr>
          <p:nvPr/>
        </p:nvPicPr>
        <p:blipFill>
          <a:blip r:embed="rId3"/>
          <a:stretch>
            <a:fillRect/>
          </a:stretch>
        </p:blipFill>
        <p:spPr>
          <a:xfrm>
            <a:off x="10174741" y="4911213"/>
            <a:ext cx="1688395" cy="1688395"/>
          </a:xfrm>
          <a:prstGeom prst="rect">
            <a:avLst/>
          </a:prstGeom>
        </p:spPr>
      </p:pic>
      <p:sp>
        <p:nvSpPr>
          <p:cNvPr id="7" name="Rectángulo 6">
            <a:extLst>
              <a:ext uri="{FF2B5EF4-FFF2-40B4-BE49-F238E27FC236}">
                <a16:creationId xmlns:a16="http://schemas.microsoft.com/office/drawing/2014/main" id="{938911B8-48E3-4D1A-8CE8-1D738E206E88}"/>
              </a:ext>
            </a:extLst>
          </p:cNvPr>
          <p:cNvSpPr/>
          <p:nvPr/>
        </p:nvSpPr>
        <p:spPr>
          <a:xfrm>
            <a:off x="4113918" y="538583"/>
            <a:ext cx="4367286" cy="400110"/>
          </a:xfrm>
          <a:prstGeom prst="rect">
            <a:avLst/>
          </a:prstGeom>
        </p:spPr>
        <p:txBody>
          <a:bodyPr wrap="none">
            <a:spAutoFit/>
          </a:bodyPr>
          <a:lstStyle/>
          <a:p>
            <a:pPr algn="ctr"/>
            <a:r>
              <a:rPr lang="es-ES" sz="2000" b="1" dirty="0"/>
              <a:t>CLASIFICACION</a:t>
            </a:r>
            <a:r>
              <a:rPr lang="es-ES" sz="2000" b="1" dirty="0">
                <a:solidFill>
                  <a:srgbClr val="FF0000"/>
                </a:solidFill>
              </a:rPr>
              <a:t> “NOVA” </a:t>
            </a:r>
            <a:r>
              <a:rPr lang="es-ES" sz="2000" b="1" dirty="0"/>
              <a:t>DE ALIMENTOS</a:t>
            </a:r>
          </a:p>
        </p:txBody>
      </p:sp>
      <p:pic>
        <p:nvPicPr>
          <p:cNvPr id="8" name="Imagen 7">
            <a:extLst>
              <a:ext uri="{FF2B5EF4-FFF2-40B4-BE49-F238E27FC236}">
                <a16:creationId xmlns:a16="http://schemas.microsoft.com/office/drawing/2014/main" id="{89AFCA03-A6F8-44ED-8C1C-7F4368F3EFB3}"/>
              </a:ext>
            </a:extLst>
          </p:cNvPr>
          <p:cNvPicPr>
            <a:picLocks noChangeAspect="1"/>
          </p:cNvPicPr>
          <p:nvPr/>
        </p:nvPicPr>
        <p:blipFill rotWithShape="1">
          <a:blip r:embed="rId4">
            <a:extLst>
              <a:ext uri="{28A0092B-C50C-407E-A947-70E740481C1C}">
                <a14:useLocalDpi xmlns:a14="http://schemas.microsoft.com/office/drawing/2010/main" val="0"/>
              </a:ext>
            </a:extLst>
          </a:blip>
          <a:srcRect t="15576" r="3027" b="11546"/>
          <a:stretch/>
        </p:blipFill>
        <p:spPr>
          <a:xfrm>
            <a:off x="10384137" y="3592896"/>
            <a:ext cx="1149101" cy="863587"/>
          </a:xfrm>
          <a:prstGeom prst="rect">
            <a:avLst/>
          </a:prstGeom>
        </p:spPr>
      </p:pic>
      <p:sp>
        <p:nvSpPr>
          <p:cNvPr id="4" name="CuadroTexto 3">
            <a:extLst>
              <a:ext uri="{FF2B5EF4-FFF2-40B4-BE49-F238E27FC236}">
                <a16:creationId xmlns:a16="http://schemas.microsoft.com/office/drawing/2014/main" id="{009209F6-212A-4633-94F7-1FFB068D5E85}"/>
              </a:ext>
            </a:extLst>
          </p:cNvPr>
          <p:cNvSpPr txBox="1"/>
          <p:nvPr/>
        </p:nvSpPr>
        <p:spPr>
          <a:xfrm>
            <a:off x="1033119" y="111163"/>
            <a:ext cx="9601716" cy="400110"/>
          </a:xfrm>
          <a:prstGeom prst="rect">
            <a:avLst/>
          </a:prstGeom>
          <a:noFill/>
        </p:spPr>
        <p:txBody>
          <a:bodyPr wrap="square" rtlCol="0">
            <a:spAutoFit/>
          </a:bodyPr>
          <a:lstStyle/>
          <a:p>
            <a:pPr algn="ctr"/>
            <a:r>
              <a:rPr lang="es-ES" sz="2000" b="1" dirty="0">
                <a:solidFill>
                  <a:srgbClr val="7030A0"/>
                </a:solidFill>
                <a:latin typeface="Verdana" panose="020B0604030504040204" pitchFamily="34" charset="0"/>
                <a:ea typeface="Verdana" panose="020B0604030504040204" pitchFamily="34" charset="0"/>
              </a:rPr>
              <a:t>VALORAR ALIMENTOS EN FUNCIÓN DE SU PROCESADO</a:t>
            </a:r>
          </a:p>
        </p:txBody>
      </p:sp>
    </p:spTree>
    <p:extLst>
      <p:ext uri="{BB962C8B-B14F-4D97-AF65-F5344CB8AC3E}">
        <p14:creationId xmlns:p14="http://schemas.microsoft.com/office/powerpoint/2010/main" val="7797271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E1FFE16-67BE-4BCE-96CB-3D0C217853C9}"/>
              </a:ext>
            </a:extLst>
          </p:cNvPr>
          <p:cNvSpPr/>
          <p:nvPr/>
        </p:nvSpPr>
        <p:spPr>
          <a:xfrm>
            <a:off x="506437" y="1144171"/>
            <a:ext cx="10872845" cy="2862322"/>
          </a:xfrm>
          <a:prstGeom prst="rect">
            <a:avLst/>
          </a:prstGeom>
        </p:spPr>
        <p:txBody>
          <a:bodyPr wrap="square">
            <a:spAutoFit/>
          </a:bodyPr>
          <a:lstStyle/>
          <a:p>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Objetivo:</a:t>
            </a:r>
          </a:p>
          <a:p>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Crear productos alimentarios:</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De marca</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Convenientes (durables, listos para consumir)</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Atractivos (super sabrosos)</a:t>
            </a:r>
          </a:p>
          <a:p>
            <a:pPr marL="742950" lvl="1" indent="-285750">
              <a:buFont typeface="Arial" panose="020B0604020202020204" pitchFamily="34" charset="0"/>
              <a:buChar char="•"/>
            </a:pPr>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Altamente rentables, diseñados para desplazar a todos los otros grupos alimentarios.</a:t>
            </a:r>
          </a:p>
          <a:p>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Los productos </a:t>
            </a:r>
            <a:r>
              <a:rPr lang="es-ES" sz="2000" dirty="0" err="1">
                <a:solidFill>
                  <a:srgbClr val="333333"/>
                </a:solidFill>
                <a:latin typeface="Verdana" panose="020B0604030504040204" pitchFamily="34" charset="0"/>
                <a:ea typeface="Verdana" panose="020B0604030504040204" pitchFamily="34" charset="0"/>
                <a:cs typeface="Calibri" panose="020F0502020204030204" pitchFamily="34" charset="0"/>
              </a:rPr>
              <a:t>ultraprocesados</a:t>
            </a:r>
            <a:r>
              <a:rPr lang="es-ES" sz="2000" dirty="0">
                <a:solidFill>
                  <a:srgbClr val="333333"/>
                </a:solidFill>
                <a:latin typeface="Verdana" panose="020B0604030504040204" pitchFamily="34" charset="0"/>
                <a:ea typeface="Verdana" panose="020B0604030504040204" pitchFamily="34" charset="0"/>
                <a:cs typeface="Calibri" panose="020F0502020204030204" pitchFamily="34" charset="0"/>
              </a:rPr>
              <a:t> en general tienen un envase atractivo y una intensa comercialización.</a:t>
            </a:r>
            <a:endParaRPr lang="es-ES" sz="2000" dirty="0">
              <a:latin typeface="Verdana" panose="020B0604030504040204" pitchFamily="34" charset="0"/>
              <a:ea typeface="Verdana" panose="020B0604030504040204" pitchFamily="34" charset="0"/>
              <a:cs typeface="Calibri" panose="020F0502020204030204" pitchFamily="34" charset="0"/>
            </a:endParaRPr>
          </a:p>
        </p:txBody>
      </p:sp>
      <p:sp>
        <p:nvSpPr>
          <p:cNvPr id="2" name="Rectángulo 1">
            <a:extLst>
              <a:ext uri="{FF2B5EF4-FFF2-40B4-BE49-F238E27FC236}">
                <a16:creationId xmlns:a16="http://schemas.microsoft.com/office/drawing/2014/main" id="{2D293977-BB08-4041-8538-47F6C767B154}"/>
              </a:ext>
            </a:extLst>
          </p:cNvPr>
          <p:cNvSpPr/>
          <p:nvPr/>
        </p:nvSpPr>
        <p:spPr>
          <a:xfrm>
            <a:off x="506437" y="3957753"/>
            <a:ext cx="11513498" cy="2554545"/>
          </a:xfrm>
          <a:prstGeom prst="rect">
            <a:avLst/>
          </a:prstGeom>
        </p:spPr>
        <p:txBody>
          <a:bodyPr wrap="square">
            <a:spAutoFit/>
          </a:bodyPr>
          <a:lstStyle/>
          <a:p>
            <a:r>
              <a:rPr lang="es-ES" sz="2000" dirty="0">
                <a:latin typeface="Verdana" panose="020B0604030504040204" pitchFamily="34" charset="0"/>
                <a:ea typeface="Verdana" panose="020B0604030504040204" pitchFamily="34" charset="0"/>
              </a:rPr>
              <a:t>Muchos provienen de más procesamiento de los constituyentes alimentarios, como los aceites hidrogenados o </a:t>
            </a:r>
            <a:r>
              <a:rPr lang="es-ES" sz="2000" dirty="0" err="1">
                <a:latin typeface="Verdana" panose="020B0604030504040204" pitchFamily="34" charset="0"/>
                <a:ea typeface="Verdana" panose="020B0604030504040204" pitchFamily="34" charset="0"/>
              </a:rPr>
              <a:t>interesterificados</a:t>
            </a:r>
            <a:r>
              <a:rPr lang="es-ES" sz="2000" dirty="0">
                <a:latin typeface="Verdana" panose="020B0604030504040204" pitchFamily="34" charset="0"/>
                <a:ea typeface="Verdana" panose="020B0604030504040204" pitchFamily="34" charset="0"/>
              </a:rPr>
              <a:t>, las proteínas hidrolizadas, la proteína de soja purificada, la maltodextrina o el jarabe de maíz rico en fructosa. </a:t>
            </a:r>
          </a:p>
          <a:p>
            <a:r>
              <a:rPr lang="es-ES" sz="2000" dirty="0">
                <a:latin typeface="Verdana" panose="020B0604030504040204" pitchFamily="34" charset="0"/>
                <a:ea typeface="Verdana" panose="020B0604030504040204" pitchFamily="34" charset="0"/>
              </a:rPr>
              <a:t>Los aditivos de los alimentos </a:t>
            </a:r>
            <a:r>
              <a:rPr lang="es-ES" sz="2000" dirty="0" err="1">
                <a:latin typeface="Verdana" panose="020B0604030504040204" pitchFamily="34" charset="0"/>
                <a:ea typeface="Verdana" panose="020B0604030504040204" pitchFamily="34" charset="0"/>
              </a:rPr>
              <a:t>ultraprocesados</a:t>
            </a:r>
            <a:r>
              <a:rPr lang="es-ES" sz="2000" dirty="0">
                <a:latin typeface="Verdana" panose="020B0604030504040204" pitchFamily="34" charset="0"/>
                <a:ea typeface="Verdana" panose="020B0604030504040204" pitchFamily="34" charset="0"/>
              </a:rPr>
              <a:t> son algunos que también se emplean en las comidas procesadas, como los conservantes, antioxidantes y estabilizadores. </a:t>
            </a:r>
          </a:p>
          <a:p>
            <a:r>
              <a:rPr lang="es-ES" sz="2000" dirty="0">
                <a:latin typeface="Verdana" panose="020B0604030504040204" pitchFamily="34" charset="0"/>
                <a:ea typeface="Verdana" panose="020B0604030504040204" pitchFamily="34" charset="0"/>
              </a:rPr>
              <a:t>Los aditivos usados solo en productos </a:t>
            </a:r>
            <a:r>
              <a:rPr lang="es-ES" sz="2000" dirty="0" err="1">
                <a:latin typeface="Verdana" panose="020B0604030504040204" pitchFamily="34" charset="0"/>
                <a:ea typeface="Verdana" panose="020B0604030504040204" pitchFamily="34" charset="0"/>
              </a:rPr>
              <a:t>ultraprocesados</a:t>
            </a:r>
            <a:r>
              <a:rPr lang="es-ES" sz="2000" dirty="0">
                <a:latin typeface="Verdana" panose="020B0604030504040204" pitchFamily="34" charset="0"/>
                <a:ea typeface="Verdana" panose="020B0604030504040204" pitchFamily="34" charset="0"/>
              </a:rPr>
              <a:t> son aquellos usados para imitar o aumentar las características organolépticas de los alimentos o para enmascarar aspectos desagradables del producto final.</a:t>
            </a:r>
          </a:p>
        </p:txBody>
      </p:sp>
      <p:sp>
        <p:nvSpPr>
          <p:cNvPr id="4" name="Rectángulo 3">
            <a:extLst>
              <a:ext uri="{FF2B5EF4-FFF2-40B4-BE49-F238E27FC236}">
                <a16:creationId xmlns:a16="http://schemas.microsoft.com/office/drawing/2014/main" id="{DA492A98-025D-424C-8998-655266CC7B4E}"/>
              </a:ext>
            </a:extLst>
          </p:cNvPr>
          <p:cNvSpPr/>
          <p:nvPr/>
        </p:nvSpPr>
        <p:spPr>
          <a:xfrm>
            <a:off x="506437" y="661550"/>
            <a:ext cx="5368777" cy="400110"/>
          </a:xfrm>
          <a:prstGeom prst="rect">
            <a:avLst/>
          </a:prstGeom>
        </p:spPr>
        <p:txBody>
          <a:bodyPr wrap="none">
            <a:spAutoFit/>
          </a:bodyPr>
          <a:lstStyle/>
          <a:p>
            <a:r>
              <a:rPr lang="es-ES" sz="2000" b="1" dirty="0">
                <a:solidFill>
                  <a:srgbClr val="FF0000"/>
                </a:solidFill>
                <a:latin typeface="Verdana" panose="020B0604030504040204" pitchFamily="34" charset="0"/>
                <a:ea typeface="Verdana" panose="020B0604030504040204" pitchFamily="34" charset="0"/>
              </a:rPr>
              <a:t>Grupo 4. Alimentos </a:t>
            </a:r>
            <a:r>
              <a:rPr lang="es-ES" sz="2000" b="1" dirty="0" err="1">
                <a:solidFill>
                  <a:srgbClr val="FF0000"/>
                </a:solidFill>
                <a:latin typeface="Verdana" panose="020B0604030504040204" pitchFamily="34" charset="0"/>
                <a:ea typeface="Verdana" panose="020B0604030504040204" pitchFamily="34" charset="0"/>
              </a:rPr>
              <a:t>ultraprocesados</a:t>
            </a:r>
            <a:endParaRPr lang="es-ES" sz="2000" b="1" dirty="0">
              <a:solidFill>
                <a:srgbClr val="FF0000"/>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AB9FAB6D-9763-4D4F-90DB-01D53083BE9E}"/>
              </a:ext>
            </a:extLst>
          </p:cNvPr>
          <p:cNvPicPr>
            <a:picLocks noChangeAspect="1"/>
          </p:cNvPicPr>
          <p:nvPr/>
        </p:nvPicPr>
        <p:blipFill>
          <a:blip r:embed="rId2"/>
          <a:stretch>
            <a:fillRect/>
          </a:stretch>
        </p:blipFill>
        <p:spPr>
          <a:xfrm>
            <a:off x="7814912" y="563154"/>
            <a:ext cx="3300932" cy="1767508"/>
          </a:xfrm>
          <a:prstGeom prst="rect">
            <a:avLst/>
          </a:prstGeom>
        </p:spPr>
      </p:pic>
      <p:sp>
        <p:nvSpPr>
          <p:cNvPr id="6" name="CuadroTexto 5">
            <a:extLst>
              <a:ext uri="{FF2B5EF4-FFF2-40B4-BE49-F238E27FC236}">
                <a16:creationId xmlns:a16="http://schemas.microsoft.com/office/drawing/2014/main" id="{472E850A-873C-2268-C736-454D523DD732}"/>
              </a:ext>
            </a:extLst>
          </p:cNvPr>
          <p:cNvSpPr txBox="1"/>
          <p:nvPr/>
        </p:nvSpPr>
        <p:spPr>
          <a:xfrm>
            <a:off x="2261419" y="73950"/>
            <a:ext cx="7669161" cy="400110"/>
          </a:xfrm>
          <a:prstGeom prst="rect">
            <a:avLst/>
          </a:prstGeom>
          <a:noFill/>
        </p:spPr>
        <p:txBody>
          <a:bodyPr wrap="square" rtlCol="0">
            <a:spAutoFit/>
          </a:bodyPr>
          <a:lstStyle/>
          <a:p>
            <a:pPr algn="ctr"/>
            <a:r>
              <a:rPr lang="es-ES" sz="2000" dirty="0">
                <a:latin typeface="Verdana" panose="020B0604030504040204" pitchFamily="34" charset="0"/>
                <a:ea typeface="Verdana" panose="020B0604030504040204" pitchFamily="34" charset="0"/>
              </a:rPr>
              <a:t>VALORAR ALIMENTOS EN FUNCIÓN DE SU PROCESADO</a:t>
            </a:r>
          </a:p>
        </p:txBody>
      </p:sp>
    </p:spTree>
    <p:extLst>
      <p:ext uri="{BB962C8B-B14F-4D97-AF65-F5344CB8AC3E}">
        <p14:creationId xmlns:p14="http://schemas.microsoft.com/office/powerpoint/2010/main" val="32214254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6927605-13A6-4F01-B1B6-218F0DC8D768}"/>
              </a:ext>
            </a:extLst>
          </p:cNvPr>
          <p:cNvSpPr/>
          <p:nvPr/>
        </p:nvSpPr>
        <p:spPr>
          <a:xfrm>
            <a:off x="328863" y="482898"/>
            <a:ext cx="11534273" cy="6678751"/>
          </a:xfrm>
          <a:prstGeom prst="rect">
            <a:avLst/>
          </a:prstGeom>
        </p:spPr>
        <p:txBody>
          <a:bodyPr wrap="square">
            <a:spAutoFit/>
          </a:bodyPr>
          <a:lstStyle/>
          <a:p>
            <a:r>
              <a:rPr lang="es-ES" sz="2000" b="1" dirty="0">
                <a:solidFill>
                  <a:srgbClr val="FF0000"/>
                </a:solidFill>
                <a:latin typeface="Verdana" panose="020B0604030504040204" pitchFamily="34" charset="0"/>
                <a:ea typeface="Verdana" panose="020B0604030504040204" pitchFamily="34" charset="0"/>
              </a:rPr>
              <a:t>Grupo 4. Alimentos </a:t>
            </a:r>
            <a:r>
              <a:rPr lang="es-ES" sz="2000" b="1" dirty="0" err="1">
                <a:solidFill>
                  <a:srgbClr val="FF0000"/>
                </a:solidFill>
                <a:latin typeface="Verdana" panose="020B0604030504040204" pitchFamily="34" charset="0"/>
                <a:ea typeface="Verdana" panose="020B0604030504040204" pitchFamily="34" charset="0"/>
              </a:rPr>
              <a:t>ultraprocesados</a:t>
            </a:r>
            <a:endParaRPr lang="es-ES" sz="2000" b="1" dirty="0">
              <a:solidFill>
                <a:srgbClr val="FF0000"/>
              </a:solidFill>
              <a:latin typeface="Verdana" panose="020B0604030504040204" pitchFamily="34" charset="0"/>
              <a:ea typeface="Verdana" panose="020B0604030504040204" pitchFamily="34" charset="0"/>
            </a:endParaRPr>
          </a:p>
          <a:p>
            <a:pPr marL="800100" lvl="1"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Bebidas no alcohólicas </a:t>
            </a:r>
          </a:p>
          <a:p>
            <a:pPr marL="800100" lvl="1"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“Snacks” empaquetados, dulces o salados </a:t>
            </a:r>
          </a:p>
          <a:p>
            <a:pPr marL="800100" lvl="1"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Productos de carne reconstituida</a:t>
            </a:r>
          </a:p>
          <a:p>
            <a:pPr marL="800100" lvl="1"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Platos congelados </a:t>
            </a:r>
            <a:r>
              <a:rPr lang="es-ES" sz="2000" dirty="0" err="1">
                <a:latin typeface="Verdana" panose="020B0604030504040204" pitchFamily="34" charset="0"/>
                <a:ea typeface="Verdana" panose="020B0604030504040204" pitchFamily="34" charset="0"/>
              </a:rPr>
              <a:t>prepreparados</a:t>
            </a:r>
            <a:r>
              <a:rPr lang="es-ES" sz="2000" dirty="0">
                <a:latin typeface="Verdana" panose="020B0604030504040204" pitchFamily="34" charset="0"/>
                <a:ea typeface="Verdana" panose="020B0604030504040204" pitchFamily="34" charset="0"/>
              </a:rPr>
              <a:t>, </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No son alimentos modificados, sino preparaciones hechas en su mayor parte o completamente de sustancias derivadas de alimentos y aditivos, con poco o ningún alimento intacto del grupo 1.</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También contienen otras fuentes calóricas y nutrientes que normalmente no se emplean en las preparaciones culinarias. Algunos se extraen directamente de alimentos, como la caseína, la lactosa, el suero de la leche y el gluten. </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Habitualmente incluyen también aquellos empleados en las comidas procesadas, como azúcares, aceites, grasas o sal. </a:t>
            </a:r>
          </a:p>
          <a:p>
            <a:pPr marL="342900" indent="-342900">
              <a:buFont typeface="Arial" panose="020B0604020202020204" pitchFamily="34" charset="0"/>
              <a:buChar char="•"/>
            </a:pPr>
            <a:endParaRPr lang="es-ES" sz="2400" b="1" dirty="0"/>
          </a:p>
          <a:p>
            <a:pPr marL="342900" indent="-342900">
              <a:buFont typeface="Arial" panose="020B0604020202020204" pitchFamily="34" charset="0"/>
              <a:buChar char="•"/>
            </a:pPr>
            <a:endParaRPr lang="es-ES" sz="2400" b="1" dirty="0"/>
          </a:p>
        </p:txBody>
      </p:sp>
      <p:pic>
        <p:nvPicPr>
          <p:cNvPr id="4" name="Imagen 3">
            <a:extLst>
              <a:ext uri="{FF2B5EF4-FFF2-40B4-BE49-F238E27FC236}">
                <a16:creationId xmlns:a16="http://schemas.microsoft.com/office/drawing/2014/main" id="{6847C6F2-D934-4DDF-83BE-FA61F06C150E}"/>
              </a:ext>
            </a:extLst>
          </p:cNvPr>
          <p:cNvPicPr>
            <a:picLocks noChangeAspect="1"/>
          </p:cNvPicPr>
          <p:nvPr/>
        </p:nvPicPr>
        <p:blipFill rotWithShape="1">
          <a:blip r:embed="rId2">
            <a:extLst>
              <a:ext uri="{28A0092B-C50C-407E-A947-70E740481C1C}">
                <a14:useLocalDpi xmlns:a14="http://schemas.microsoft.com/office/drawing/2010/main" val="0"/>
              </a:ext>
            </a:extLst>
          </a:blip>
          <a:srcRect r="667" b="50000"/>
          <a:stretch/>
        </p:blipFill>
        <p:spPr>
          <a:xfrm>
            <a:off x="6794695" y="139402"/>
            <a:ext cx="5397305" cy="2037573"/>
          </a:xfrm>
          <a:prstGeom prst="rect">
            <a:avLst/>
          </a:prstGeom>
        </p:spPr>
      </p:pic>
      <p:pic>
        <p:nvPicPr>
          <p:cNvPr id="6" name="Imagen 5">
            <a:extLst>
              <a:ext uri="{FF2B5EF4-FFF2-40B4-BE49-F238E27FC236}">
                <a16:creationId xmlns:a16="http://schemas.microsoft.com/office/drawing/2014/main" id="{2149190C-5EA9-4C57-94F0-C38A44E8D1ED}"/>
              </a:ext>
            </a:extLst>
          </p:cNvPr>
          <p:cNvPicPr>
            <a:picLocks noChangeAspect="1"/>
          </p:cNvPicPr>
          <p:nvPr/>
        </p:nvPicPr>
        <p:blipFill rotWithShape="1">
          <a:blip r:embed="rId3">
            <a:extLst>
              <a:ext uri="{28A0092B-C50C-407E-A947-70E740481C1C}">
                <a14:useLocalDpi xmlns:a14="http://schemas.microsoft.com/office/drawing/2010/main" val="0"/>
              </a:ext>
            </a:extLst>
          </a:blip>
          <a:srcRect t="32018" r="4075" b="11668"/>
          <a:stretch/>
        </p:blipFill>
        <p:spPr>
          <a:xfrm>
            <a:off x="10167220" y="5869858"/>
            <a:ext cx="1695916" cy="800212"/>
          </a:xfrm>
          <a:prstGeom prst="rect">
            <a:avLst/>
          </a:prstGeom>
        </p:spPr>
      </p:pic>
    </p:spTree>
    <p:extLst>
      <p:ext uri="{BB962C8B-B14F-4D97-AF65-F5344CB8AC3E}">
        <p14:creationId xmlns:p14="http://schemas.microsoft.com/office/powerpoint/2010/main" val="3404296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8B2C9A-AADB-AFA7-F5CF-91E781A1F872}"/>
              </a:ext>
            </a:extLst>
          </p:cNvPr>
          <p:cNvPicPr>
            <a:picLocks noChangeAspect="1"/>
          </p:cNvPicPr>
          <p:nvPr/>
        </p:nvPicPr>
        <p:blipFill rotWithShape="1">
          <a:blip r:embed="rId2">
            <a:extLst>
              <a:ext uri="{28A0092B-C50C-407E-A947-70E740481C1C}">
                <a14:useLocalDpi xmlns:a14="http://schemas.microsoft.com/office/drawing/2010/main" val="0"/>
              </a:ext>
            </a:extLst>
          </a:blip>
          <a:srcRect l="23246" t="526"/>
          <a:stretch/>
        </p:blipFill>
        <p:spPr>
          <a:xfrm rot="5400000">
            <a:off x="-793013" y="1452211"/>
            <a:ext cx="6447275" cy="3953576"/>
          </a:xfrm>
          <a:prstGeom prst="rect">
            <a:avLst/>
          </a:prstGeom>
        </p:spPr>
      </p:pic>
      <p:sp>
        <p:nvSpPr>
          <p:cNvPr id="4" name="CuadroTexto 3">
            <a:extLst>
              <a:ext uri="{FF2B5EF4-FFF2-40B4-BE49-F238E27FC236}">
                <a16:creationId xmlns:a16="http://schemas.microsoft.com/office/drawing/2014/main" id="{11E9880C-159D-45C6-6BCD-0EBC2E25218E}"/>
              </a:ext>
            </a:extLst>
          </p:cNvPr>
          <p:cNvSpPr txBox="1"/>
          <p:nvPr/>
        </p:nvSpPr>
        <p:spPr>
          <a:xfrm>
            <a:off x="5741960" y="1573162"/>
            <a:ext cx="5383162" cy="4585871"/>
          </a:xfrm>
          <a:prstGeom prst="rect">
            <a:avLst/>
          </a:prstGeom>
          <a:noFill/>
        </p:spPr>
        <p:txBody>
          <a:bodyPr wrap="square" rtlCol="0">
            <a:spAutoFit/>
          </a:bodyPr>
          <a:lstStyle/>
          <a:p>
            <a:pPr algn="ctr"/>
            <a:r>
              <a:rPr lang="es-ES" sz="2800" dirty="0">
                <a:solidFill>
                  <a:srgbClr val="FF0000"/>
                </a:solidFill>
              </a:rPr>
              <a:t>Posibilidades de trabajo</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Legislación</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Alegaciones nutricionales y de salud</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Azúcar, grasas y sal</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Etiquetado nutricional obligatorio</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Sistemas de perfil de nutrientes</a:t>
            </a:r>
          </a:p>
          <a:p>
            <a:pPr marL="342900" indent="-342900">
              <a:lnSpc>
                <a:spcPct val="150000"/>
              </a:lnSpc>
              <a:buFont typeface="Arial" panose="020B0604020202020204" pitchFamily="34" charset="0"/>
              <a:buChar char="•"/>
            </a:pPr>
            <a:r>
              <a:rPr lang="es-ES" sz="2000" dirty="0">
                <a:latin typeface="Verdana" panose="020B0604030504040204" pitchFamily="34" charset="0"/>
                <a:ea typeface="Verdana" panose="020B0604030504040204" pitchFamily="34" charset="0"/>
              </a:rPr>
              <a:t>Etiquetado frontal interpretativo </a:t>
            </a:r>
            <a:r>
              <a:rPr lang="es-ES" sz="2000" dirty="0" err="1">
                <a:latin typeface="Verdana" panose="020B0604030504040204" pitchFamily="34" charset="0"/>
                <a:ea typeface="Verdana" panose="020B0604030504040204" pitchFamily="34" charset="0"/>
              </a:rPr>
              <a:t>Nutriescore</a:t>
            </a:r>
            <a:endParaRPr lang="es-ES" sz="2000" dirty="0">
              <a:latin typeface="Verdana" panose="020B0604030504040204" pitchFamily="34" charset="0"/>
              <a:ea typeface="Verdana" panose="020B0604030504040204" pitchFamily="34" charset="0"/>
            </a:endParaRPr>
          </a:p>
          <a:p>
            <a:endParaRPr lang="es-ES" dirty="0"/>
          </a:p>
          <a:p>
            <a:endParaRPr lang="es-ES" dirty="0"/>
          </a:p>
          <a:p>
            <a:endParaRPr lang="es-ES" dirty="0"/>
          </a:p>
        </p:txBody>
      </p:sp>
      <p:sp>
        <p:nvSpPr>
          <p:cNvPr id="6" name="CuadroTexto 5">
            <a:extLst>
              <a:ext uri="{FF2B5EF4-FFF2-40B4-BE49-F238E27FC236}">
                <a16:creationId xmlns:a16="http://schemas.microsoft.com/office/drawing/2014/main" id="{7B7FD2E6-8C08-1AF8-5D3B-2399057CD032}"/>
              </a:ext>
            </a:extLst>
          </p:cNvPr>
          <p:cNvSpPr txBox="1"/>
          <p:nvPr/>
        </p:nvSpPr>
        <p:spPr>
          <a:xfrm>
            <a:off x="5027647" y="31979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1913867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84542187-9CCC-23C8-693E-AA2AFADF910B}"/>
              </a:ext>
            </a:extLst>
          </p:cNvPr>
          <p:cNvSpPr/>
          <p:nvPr/>
        </p:nvSpPr>
        <p:spPr>
          <a:xfrm>
            <a:off x="682387" y="3385747"/>
            <a:ext cx="11068335" cy="2246769"/>
          </a:xfrm>
          <a:prstGeom prst="rect">
            <a:avLst/>
          </a:prstGeom>
        </p:spPr>
        <p:txBody>
          <a:bodyPr wrap="square">
            <a:spAutoFit/>
          </a:bodyPr>
          <a:lstStyle/>
          <a:p>
            <a:pPr>
              <a:defRPr/>
            </a:pPr>
            <a:r>
              <a:rPr lang="es-ES" sz="2800" b="1" dirty="0">
                <a:solidFill>
                  <a:srgbClr val="FF0000"/>
                </a:solidFill>
              </a:rPr>
              <a:t>Tecnología alimentaria:</a:t>
            </a:r>
          </a:p>
          <a:p>
            <a:pPr marL="457200" indent="-457200">
              <a:buFont typeface="Arial" pitchFamily="34" charset="0"/>
              <a:buChar char="•"/>
              <a:defRPr/>
            </a:pPr>
            <a:r>
              <a:rPr lang="es-ES" sz="2800" dirty="0">
                <a:solidFill>
                  <a:srgbClr val="FF0000"/>
                </a:solidFill>
              </a:rPr>
              <a:t>Cocción:</a:t>
            </a:r>
          </a:p>
          <a:p>
            <a:pPr marL="914400" lvl="1" indent="-457200">
              <a:buFont typeface="Arial" pitchFamily="34" charset="0"/>
              <a:buChar char="•"/>
              <a:defRPr/>
            </a:pPr>
            <a:r>
              <a:rPr lang="es-ES" sz="2800" dirty="0">
                <a:solidFill>
                  <a:srgbClr val="FF0000"/>
                </a:solidFill>
              </a:rPr>
              <a:t>Aumenta digestibilidad de las proteínas e H C complejos.</a:t>
            </a:r>
          </a:p>
          <a:p>
            <a:pPr marL="914400" lvl="1" indent="-457200">
              <a:buFont typeface="Arial" pitchFamily="34" charset="0"/>
              <a:buChar char="•"/>
              <a:defRPr/>
            </a:pPr>
            <a:r>
              <a:rPr lang="es-ES" sz="2800" dirty="0">
                <a:solidFill>
                  <a:srgbClr val="FF0000"/>
                </a:solidFill>
              </a:rPr>
              <a:t>Se inactivan factores antinutritivos: Solanina</a:t>
            </a:r>
          </a:p>
          <a:p>
            <a:pPr marL="914400" lvl="1" indent="-457200">
              <a:buFont typeface="Arial" pitchFamily="34" charset="0"/>
              <a:buChar char="•"/>
              <a:defRPr/>
            </a:pPr>
            <a:r>
              <a:rPr lang="es-ES" sz="2800" dirty="0">
                <a:solidFill>
                  <a:srgbClr val="FF0000"/>
                </a:solidFill>
              </a:rPr>
              <a:t>Pérdida de nutrientes al agua: “Sopa del cocido”</a:t>
            </a:r>
          </a:p>
        </p:txBody>
      </p:sp>
      <p:pic>
        <p:nvPicPr>
          <p:cNvPr id="113667" name="Picture 2">
            <a:extLst>
              <a:ext uri="{FF2B5EF4-FFF2-40B4-BE49-F238E27FC236}">
                <a16:creationId xmlns:a16="http://schemas.microsoft.com/office/drawing/2014/main" id="{E926B2A2-DB06-8BF7-8C6F-7C652A4B2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892" y="565566"/>
            <a:ext cx="4223229" cy="257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Bocadillo: rectángulo 3">
            <a:extLst>
              <a:ext uri="{FF2B5EF4-FFF2-40B4-BE49-F238E27FC236}">
                <a16:creationId xmlns:a16="http://schemas.microsoft.com/office/drawing/2014/main" id="{2E2E1128-2B49-01CC-F51C-CEE0BEB368BF}"/>
              </a:ext>
            </a:extLst>
          </p:cNvPr>
          <p:cNvSpPr/>
          <p:nvPr/>
        </p:nvSpPr>
        <p:spPr>
          <a:xfrm rot="10800000">
            <a:off x="441278" y="3229188"/>
            <a:ext cx="10697778" cy="2576948"/>
          </a:xfrm>
          <a:prstGeom prst="wedgeRectCallout">
            <a:avLst>
              <a:gd name="adj1" fmla="val 35137"/>
              <a:gd name="adj2" fmla="val 72623"/>
            </a:avLst>
          </a:prstGeom>
          <a:noFill/>
          <a:ln w="412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áfico 6" descr="Profesora con relleno sólido">
            <a:extLst>
              <a:ext uri="{FF2B5EF4-FFF2-40B4-BE49-F238E27FC236}">
                <a16:creationId xmlns:a16="http://schemas.microsoft.com/office/drawing/2014/main" id="{F96A29E4-8885-E916-32B0-862AA91568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235" y="93900"/>
            <a:ext cx="2576947" cy="2576947"/>
          </a:xfrm>
          <a:prstGeom prst="rect">
            <a:avLst/>
          </a:prstGeom>
        </p:spPr>
      </p:pic>
      <p:pic>
        <p:nvPicPr>
          <p:cNvPr id="8" name="Imagen 7">
            <a:extLst>
              <a:ext uri="{FF2B5EF4-FFF2-40B4-BE49-F238E27FC236}">
                <a16:creationId xmlns:a16="http://schemas.microsoft.com/office/drawing/2014/main" id="{478F360C-9F1B-38E8-E5D3-4C968FBBA3A9}"/>
              </a:ext>
            </a:extLst>
          </p:cNvPr>
          <p:cNvPicPr>
            <a:picLocks noChangeAspect="1"/>
          </p:cNvPicPr>
          <p:nvPr/>
        </p:nvPicPr>
        <p:blipFill>
          <a:blip r:embed="rId5"/>
          <a:stretch>
            <a:fillRect/>
          </a:stretch>
        </p:blipFill>
        <p:spPr>
          <a:xfrm>
            <a:off x="2953001" y="125191"/>
            <a:ext cx="4615072" cy="926672"/>
          </a:xfrm>
          <a:prstGeom prst="rect">
            <a:avLst/>
          </a:prstGeom>
        </p:spPr>
      </p:pic>
    </p:spTree>
    <p:extLst>
      <p:ext uri="{BB962C8B-B14F-4D97-AF65-F5344CB8AC3E}">
        <p14:creationId xmlns:p14="http://schemas.microsoft.com/office/powerpoint/2010/main" val="1687817905"/>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90A020-B406-C2C6-C0AD-394E4A806D83}"/>
              </a:ext>
            </a:extLst>
          </p:cNvPr>
          <p:cNvSpPr txBox="1">
            <a:spLocks noGrp="1"/>
          </p:cNvSpPr>
          <p:nvPr>
            <p:ph type="title" idx="4294967295"/>
          </p:nvPr>
        </p:nvSpPr>
        <p:spPr>
          <a:xfrm>
            <a:off x="2640706" y="1451882"/>
            <a:ext cx="8229600" cy="1143000"/>
          </a:xfrm>
        </p:spPr>
        <p:txBody>
          <a:bodyPr vert="horz">
            <a:normAutofit/>
          </a:bodyPr>
          <a:lstStyle/>
          <a:p>
            <a:pPr lvl="0"/>
            <a:r>
              <a:rPr lang="es-ES" sz="2400" dirty="0">
                <a:solidFill>
                  <a:schemeClr val="tx2">
                    <a:lumMod val="75000"/>
                  </a:schemeClr>
                </a:solidFill>
                <a:latin typeface="Verdana" panose="020B0604030504040204" pitchFamily="34" charset="0"/>
                <a:ea typeface="Verdana" panose="020B0604030504040204" pitchFamily="34" charset="0"/>
              </a:rPr>
              <a:t>Información nutricional obligatoria</a:t>
            </a:r>
          </a:p>
        </p:txBody>
      </p:sp>
      <p:sp>
        <p:nvSpPr>
          <p:cNvPr id="5" name="CuadroTexto 4">
            <a:extLst>
              <a:ext uri="{FF2B5EF4-FFF2-40B4-BE49-F238E27FC236}">
                <a16:creationId xmlns:a16="http://schemas.microsoft.com/office/drawing/2014/main" id="{4F7BF4C3-9AE6-B6E7-13A7-18F8F58E6DCB}"/>
              </a:ext>
            </a:extLst>
          </p:cNvPr>
          <p:cNvSpPr txBox="1"/>
          <p:nvPr/>
        </p:nvSpPr>
        <p:spPr>
          <a:xfrm>
            <a:off x="1393883" y="2231571"/>
            <a:ext cx="8582704" cy="3046988"/>
          </a:xfrm>
          <a:prstGeom prst="rect">
            <a:avLst/>
          </a:prstGeom>
          <a:noFill/>
          <a:ln w="15875">
            <a:solidFill>
              <a:srgbClr val="FF0000"/>
            </a:solidFill>
          </a:ln>
        </p:spPr>
        <p:txBody>
          <a:bodyPr wrap="square">
            <a:spAutoFit/>
          </a:bodyPr>
          <a:lstStyle/>
          <a:p>
            <a:pPr hangingPunct="0">
              <a:defRPr sz="1100">
                <a:latin typeface="CIDFont+F1"/>
                <a:ea typeface="CIDFont+F1"/>
                <a:cs typeface="CIDFont+F1"/>
              </a:defRPr>
            </a:pPr>
            <a:endParaRPr lang="es-ES" sz="2400" b="1" dirty="0">
              <a:solidFill>
                <a:schemeClr val="tx2">
                  <a:lumMod val="75000"/>
                </a:schemeClr>
              </a:solidFill>
              <a:latin typeface="Calibri" panose="020F0502020204030204" pitchFamily="34" charset="0"/>
              <a:ea typeface="CIDFont+F1" pitchFamily="2"/>
              <a:cs typeface="Calibri" panose="020F0502020204030204" pitchFamily="34" charset="0"/>
            </a:endParaRPr>
          </a:p>
          <a:p>
            <a:pPr hangingPunct="0">
              <a:defRPr sz="1100">
                <a:latin typeface="CIDFont+F1"/>
                <a:ea typeface="CIDFont+F1"/>
                <a:cs typeface="CIDFont+F1"/>
              </a:defRPr>
            </a:pPr>
            <a:r>
              <a:rPr lang="es-ES" sz="2400" b="1" dirty="0">
                <a:solidFill>
                  <a:schemeClr val="tx2">
                    <a:lumMod val="75000"/>
                  </a:schemeClr>
                </a:solidFill>
                <a:latin typeface="Calibri" panose="020F0502020204030204" pitchFamily="34" charset="0"/>
                <a:ea typeface="CIDFont+F1" pitchFamily="2"/>
                <a:cs typeface="Calibri" panose="020F0502020204030204" pitchFamily="34" charset="0"/>
              </a:rPr>
              <a:t>Elementos a declarar de forma obligatoria y en el mismo campo visual:</a:t>
            </a:r>
          </a:p>
          <a:p>
            <a:pPr marL="800100" lvl="1" indent="-342900" hangingPunct="0">
              <a:buFont typeface="Arial" panose="020B0604020202020204" pitchFamily="34" charset="0"/>
              <a:buChar char="•"/>
              <a:defRPr sz="1100">
                <a:latin typeface="CIDFont+F1"/>
                <a:ea typeface="CIDFont+F1"/>
                <a:cs typeface="CIDFont+F1"/>
              </a:defRPr>
            </a:pPr>
            <a:r>
              <a:rPr lang="es-ES" sz="2400" dirty="0">
                <a:solidFill>
                  <a:schemeClr val="tx2">
                    <a:lumMod val="75000"/>
                  </a:schemeClr>
                </a:solidFill>
                <a:latin typeface="Calibri" panose="020F0502020204030204" pitchFamily="34" charset="0"/>
                <a:ea typeface="CIDFont+F1" pitchFamily="2"/>
                <a:cs typeface="Calibri" panose="020F0502020204030204" pitchFamily="34" charset="0"/>
              </a:rPr>
              <a:t>Valor energético (kJ/kcal)</a:t>
            </a:r>
          </a:p>
          <a:p>
            <a:pPr marL="800100" lvl="1" indent="-342900" hangingPunct="0">
              <a:buFont typeface="Arial" panose="020B0604020202020204" pitchFamily="34" charset="0"/>
              <a:buChar char="•"/>
              <a:defRPr sz="1100">
                <a:latin typeface="CIDFont+F1"/>
                <a:ea typeface="CIDFont+F1"/>
                <a:cs typeface="CIDFont+F1"/>
              </a:defRPr>
            </a:pPr>
            <a:r>
              <a:rPr lang="es-ES" sz="2400" dirty="0">
                <a:solidFill>
                  <a:schemeClr val="tx2">
                    <a:lumMod val="75000"/>
                  </a:schemeClr>
                </a:solidFill>
                <a:latin typeface="Calibri" panose="020F0502020204030204" pitchFamily="34" charset="0"/>
                <a:ea typeface="CIDFont+F1" pitchFamily="2"/>
                <a:cs typeface="Calibri" panose="020F0502020204030204" pitchFamily="34" charset="0"/>
              </a:rPr>
              <a:t>Grasas/grasas saturadas</a:t>
            </a:r>
          </a:p>
          <a:p>
            <a:pPr marL="800100" lvl="1" indent="-342900" hangingPunct="0">
              <a:buFont typeface="Arial" panose="020B0604020202020204" pitchFamily="34" charset="0"/>
              <a:buChar char="•"/>
              <a:defRPr sz="1100">
                <a:latin typeface="CIDFont+F1"/>
                <a:ea typeface="CIDFont+F1"/>
                <a:cs typeface="CIDFont+F1"/>
              </a:defRPr>
            </a:pPr>
            <a:r>
              <a:rPr lang="es-ES" sz="2400" dirty="0">
                <a:solidFill>
                  <a:schemeClr val="tx2">
                    <a:lumMod val="75000"/>
                  </a:schemeClr>
                </a:solidFill>
                <a:latin typeface="Calibri" panose="020F0502020204030204" pitchFamily="34" charset="0"/>
                <a:ea typeface="CIDFont+F1" pitchFamily="2"/>
                <a:cs typeface="Calibri" panose="020F0502020204030204" pitchFamily="34" charset="0"/>
              </a:rPr>
              <a:t>Hidratos de carbono/azúcares</a:t>
            </a:r>
          </a:p>
          <a:p>
            <a:pPr marL="800100" lvl="1" indent="-342900" hangingPunct="0">
              <a:buFont typeface="Arial" panose="020B0604020202020204" pitchFamily="34" charset="0"/>
              <a:buChar char="•"/>
              <a:defRPr sz="1100">
                <a:latin typeface="CIDFont+F1"/>
                <a:ea typeface="CIDFont+F1"/>
                <a:cs typeface="CIDFont+F1"/>
              </a:defRPr>
            </a:pPr>
            <a:r>
              <a:rPr lang="es-ES" sz="2400" dirty="0">
                <a:solidFill>
                  <a:schemeClr val="tx2">
                    <a:lumMod val="75000"/>
                  </a:schemeClr>
                </a:solidFill>
                <a:latin typeface="Calibri" panose="020F0502020204030204" pitchFamily="34" charset="0"/>
                <a:ea typeface="CIDFont+F1" pitchFamily="2"/>
                <a:cs typeface="Calibri" panose="020F0502020204030204" pitchFamily="34" charset="0"/>
              </a:rPr>
              <a:t>Proteínas</a:t>
            </a:r>
          </a:p>
          <a:p>
            <a:pPr marL="800100" lvl="1" indent="-342900" hangingPunct="0">
              <a:buFont typeface="Arial" panose="020B0604020202020204" pitchFamily="34" charset="0"/>
              <a:buChar char="•"/>
              <a:defRPr sz="1100">
                <a:latin typeface="CIDFont+F1"/>
                <a:ea typeface="CIDFont+F1"/>
                <a:cs typeface="CIDFont+F1"/>
              </a:defRPr>
            </a:pPr>
            <a:r>
              <a:rPr lang="es-ES" sz="2400" dirty="0">
                <a:solidFill>
                  <a:schemeClr val="tx2">
                    <a:lumMod val="75000"/>
                  </a:schemeClr>
                </a:solidFill>
                <a:latin typeface="Calibri" panose="020F0502020204030204" pitchFamily="34" charset="0"/>
                <a:ea typeface="CIDFont+F1" pitchFamily="2"/>
                <a:cs typeface="Calibri" panose="020F0502020204030204" pitchFamily="34" charset="0"/>
              </a:rPr>
              <a:t>Sal</a:t>
            </a:r>
          </a:p>
        </p:txBody>
      </p:sp>
      <p:sp>
        <p:nvSpPr>
          <p:cNvPr id="4" name="CuadroTexto 3">
            <a:extLst>
              <a:ext uri="{FF2B5EF4-FFF2-40B4-BE49-F238E27FC236}">
                <a16:creationId xmlns:a16="http://schemas.microsoft.com/office/drawing/2014/main" id="{EBECBB49-C6F1-9F35-8097-8E5792527F22}"/>
              </a:ext>
            </a:extLst>
          </p:cNvPr>
          <p:cNvSpPr txBox="1"/>
          <p:nvPr/>
        </p:nvSpPr>
        <p:spPr>
          <a:xfrm>
            <a:off x="3810000" y="-319336"/>
            <a:ext cx="4572000" cy="369332"/>
          </a:xfrm>
          <a:prstGeom prst="rect">
            <a:avLst/>
          </a:prstGeom>
          <a:noFill/>
        </p:spPr>
        <p:txBody>
          <a:bodyPr wrap="square">
            <a:spAutoFit/>
          </a:bodyPr>
          <a:lstStyle/>
          <a:p>
            <a:pPr hangingPunct="0"/>
            <a:r>
              <a:rPr lang="es-ES" dirty="0">
                <a:latin typeface="CIDFont+F1" pitchFamily="18"/>
                <a:ea typeface="CIDFont+F1" pitchFamily="2"/>
                <a:cs typeface="CIDFont+F1" pitchFamily="2"/>
              </a:rPr>
              <a:t>A</a:t>
            </a:r>
          </a:p>
        </p:txBody>
      </p:sp>
      <p:pic>
        <p:nvPicPr>
          <p:cNvPr id="6" name="Imagen 5">
            <a:extLst>
              <a:ext uri="{FF2B5EF4-FFF2-40B4-BE49-F238E27FC236}">
                <a16:creationId xmlns:a16="http://schemas.microsoft.com/office/drawing/2014/main" id="{588039E7-4B9E-ECA4-3E78-1A99D484C54E}"/>
              </a:ext>
            </a:extLst>
          </p:cNvPr>
          <p:cNvPicPr>
            <a:picLocks noChangeAspect="1"/>
          </p:cNvPicPr>
          <p:nvPr/>
        </p:nvPicPr>
        <p:blipFill>
          <a:blip r:embed="rId3"/>
          <a:stretch>
            <a:fillRect/>
          </a:stretch>
        </p:blipFill>
        <p:spPr>
          <a:xfrm>
            <a:off x="8866215" y="3274142"/>
            <a:ext cx="2637331" cy="2366027"/>
          </a:xfrm>
          <a:prstGeom prst="rect">
            <a:avLst/>
          </a:prstGeom>
        </p:spPr>
      </p:pic>
      <p:sp>
        <p:nvSpPr>
          <p:cNvPr id="12" name="CuadroTexto 11">
            <a:extLst>
              <a:ext uri="{FF2B5EF4-FFF2-40B4-BE49-F238E27FC236}">
                <a16:creationId xmlns:a16="http://schemas.microsoft.com/office/drawing/2014/main" id="{6A142414-1421-BA91-8D96-1CD39CCF55DB}"/>
              </a:ext>
            </a:extLst>
          </p:cNvPr>
          <p:cNvSpPr txBox="1"/>
          <p:nvPr/>
        </p:nvSpPr>
        <p:spPr>
          <a:xfrm>
            <a:off x="941070" y="738962"/>
            <a:ext cx="10748305" cy="1015663"/>
          </a:xfrm>
          <a:prstGeom prst="rect">
            <a:avLst/>
          </a:prstGeom>
          <a:noFill/>
        </p:spPr>
        <p:txBody>
          <a:bodyPr wrap="square" rtlCol="0">
            <a:spAutoFit/>
          </a:bodyPr>
          <a:lstStyle/>
          <a:p>
            <a:r>
              <a:rPr lang="es-ES" sz="2000" b="1" dirty="0">
                <a:solidFill>
                  <a:srgbClr val="FF0066"/>
                </a:solidFill>
                <a:latin typeface="Verdana" panose="020B0604030504040204" pitchFamily="34" charset="0"/>
                <a:ea typeface="Verdana" panose="020B0604030504040204" pitchFamily="34" charset="0"/>
              </a:rPr>
              <a:t>REGLAMENTO (UE) Nº1169/2011 DEL PARLAMENTO EUROPEO Y DEL CONSEJO </a:t>
            </a:r>
            <a:r>
              <a:rPr lang="es-ES" sz="2000" dirty="0">
                <a:solidFill>
                  <a:srgbClr val="FF0066"/>
                </a:solidFill>
                <a:latin typeface="Verdana" panose="020B0604030504040204" pitchFamily="34" charset="0"/>
                <a:ea typeface="Verdana" panose="020B0604030504040204" pitchFamily="34" charset="0"/>
              </a:rPr>
              <a:t>de 25 octubre de 2011, sobre la información alimentaria facilitada por el consumidor</a:t>
            </a:r>
          </a:p>
        </p:txBody>
      </p:sp>
      <p:sp>
        <p:nvSpPr>
          <p:cNvPr id="3" name="CuadroTexto 2">
            <a:extLst>
              <a:ext uri="{FF2B5EF4-FFF2-40B4-BE49-F238E27FC236}">
                <a16:creationId xmlns:a16="http://schemas.microsoft.com/office/drawing/2014/main" id="{DD690BEE-1923-64D2-C6B9-4802457AABF4}"/>
              </a:ext>
            </a:extLst>
          </p:cNvPr>
          <p:cNvSpPr txBox="1"/>
          <p:nvPr/>
        </p:nvSpPr>
        <p:spPr>
          <a:xfrm>
            <a:off x="344276" y="5884445"/>
            <a:ext cx="11503448" cy="400110"/>
          </a:xfrm>
          <a:prstGeom prst="rect">
            <a:avLst/>
          </a:prstGeom>
          <a:noFill/>
        </p:spPr>
        <p:txBody>
          <a:bodyPr wrap="square" rtlCol="0">
            <a:spAutoFit/>
          </a:bodyPr>
          <a:lstStyle/>
          <a:p>
            <a:r>
              <a:rPr lang="es-ES" sz="2000" b="1" dirty="0">
                <a:solidFill>
                  <a:srgbClr val="FF0000"/>
                </a:solidFill>
                <a:latin typeface="Verdana" panose="020B0604030504040204" pitchFamily="34" charset="0"/>
                <a:ea typeface="Verdana" panose="020B0604030504040204" pitchFamily="34" charset="0"/>
              </a:rPr>
              <a:t>En todos los alimentos que se declaren, deberán expresarse por 100g o 100ml</a:t>
            </a:r>
          </a:p>
        </p:txBody>
      </p:sp>
      <p:sp>
        <p:nvSpPr>
          <p:cNvPr id="7" name="CuadroTexto 6">
            <a:extLst>
              <a:ext uri="{FF2B5EF4-FFF2-40B4-BE49-F238E27FC236}">
                <a16:creationId xmlns:a16="http://schemas.microsoft.com/office/drawing/2014/main" id="{5C0E5AFB-AA17-CAED-81C7-58A3A1151112}"/>
              </a:ext>
            </a:extLst>
          </p:cNvPr>
          <p:cNvSpPr txBox="1"/>
          <p:nvPr/>
        </p:nvSpPr>
        <p:spPr>
          <a:xfrm>
            <a:off x="2092106" y="156234"/>
            <a:ext cx="7536525"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 LEGISLACIÓN</a:t>
            </a:r>
          </a:p>
        </p:txBody>
      </p:sp>
    </p:spTree>
    <p:extLst>
      <p:ext uri="{BB962C8B-B14F-4D97-AF65-F5344CB8AC3E}">
        <p14:creationId xmlns:p14="http://schemas.microsoft.com/office/powerpoint/2010/main" val="3599747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7D9BB5FE-2FE2-8AFC-FC56-562179CD107D}"/>
              </a:ext>
            </a:extLst>
          </p:cNvPr>
          <p:cNvGraphicFramePr>
            <a:graphicFrameLocks noGrp="1"/>
          </p:cNvGraphicFramePr>
          <p:nvPr/>
        </p:nvGraphicFramePr>
        <p:xfrm>
          <a:off x="2838450" y="1671638"/>
          <a:ext cx="6497638" cy="4048955"/>
        </p:xfrm>
        <a:graphic>
          <a:graphicData uri="http://schemas.openxmlformats.org/drawingml/2006/table">
            <a:tbl>
              <a:tblPr firstRow="1" bandRow="1">
                <a:tableStyleId>{22838BEF-8BB2-4498-84A7-C5851F593DF1}</a:tableStyleId>
              </a:tblPr>
              <a:tblGrid>
                <a:gridCol w="3253883">
                  <a:extLst>
                    <a:ext uri="{9D8B030D-6E8A-4147-A177-3AD203B41FA5}">
                      <a16:colId xmlns:a16="http://schemas.microsoft.com/office/drawing/2014/main" val="20000"/>
                    </a:ext>
                  </a:extLst>
                </a:gridCol>
                <a:gridCol w="3243755">
                  <a:extLst>
                    <a:ext uri="{9D8B030D-6E8A-4147-A177-3AD203B41FA5}">
                      <a16:colId xmlns:a16="http://schemas.microsoft.com/office/drawing/2014/main" val="20001"/>
                    </a:ext>
                  </a:extLst>
                </a:gridCol>
              </a:tblGrid>
              <a:tr h="828668">
                <a:tc>
                  <a:txBody>
                    <a:bodyPr/>
                    <a:lstStyle/>
                    <a:p>
                      <a:pPr algn="ctr"/>
                      <a:r>
                        <a:rPr lang="es-ES" sz="2400" dirty="0"/>
                        <a:t>Valor energético o nutriente</a:t>
                      </a:r>
                    </a:p>
                  </a:txBody>
                  <a:tcPr marT="45707" marB="45707"/>
                </a:tc>
                <a:tc>
                  <a:txBody>
                    <a:bodyPr/>
                    <a:lstStyle/>
                    <a:p>
                      <a:pPr algn="ctr"/>
                      <a:r>
                        <a:rPr lang="es-ES" sz="2400" dirty="0"/>
                        <a:t>Ingesta de referencia</a:t>
                      </a:r>
                    </a:p>
                  </a:txBody>
                  <a:tcPr marT="45707" marB="45707"/>
                </a:tc>
                <a:extLst>
                  <a:ext uri="{0D108BD9-81ED-4DB2-BD59-A6C34878D82A}">
                    <a16:rowId xmlns:a16="http://schemas.microsoft.com/office/drawing/2014/main" val="10000"/>
                  </a:ext>
                </a:extLst>
              </a:tr>
              <a:tr h="460041">
                <a:tc>
                  <a:txBody>
                    <a:bodyPr/>
                    <a:lstStyle/>
                    <a:p>
                      <a:pPr algn="ctr"/>
                      <a:r>
                        <a:rPr lang="es-ES" sz="2400" dirty="0"/>
                        <a:t>Valor energético</a:t>
                      </a:r>
                    </a:p>
                  </a:txBody>
                  <a:tcPr marT="45707" marB="45707"/>
                </a:tc>
                <a:tc>
                  <a:txBody>
                    <a:bodyPr/>
                    <a:lstStyle/>
                    <a:p>
                      <a:pPr algn="ctr"/>
                      <a:r>
                        <a:rPr lang="es-ES" sz="2400" dirty="0"/>
                        <a:t>8.400kJ/2.000kcal</a:t>
                      </a:r>
                    </a:p>
                  </a:txBody>
                  <a:tcPr marT="45707" marB="45707"/>
                </a:tc>
                <a:extLst>
                  <a:ext uri="{0D108BD9-81ED-4DB2-BD59-A6C34878D82A}">
                    <a16:rowId xmlns:a16="http://schemas.microsoft.com/office/drawing/2014/main" val="10001"/>
                  </a:ext>
                </a:extLst>
              </a:tr>
              <a:tr h="460041">
                <a:tc>
                  <a:txBody>
                    <a:bodyPr/>
                    <a:lstStyle/>
                    <a:p>
                      <a:pPr algn="ctr"/>
                      <a:r>
                        <a:rPr lang="es-ES" sz="2400" dirty="0"/>
                        <a:t>Grasa total</a:t>
                      </a:r>
                    </a:p>
                  </a:txBody>
                  <a:tcPr marT="45707" marB="45707"/>
                </a:tc>
                <a:tc>
                  <a:txBody>
                    <a:bodyPr/>
                    <a:lstStyle/>
                    <a:p>
                      <a:pPr algn="ctr"/>
                      <a:r>
                        <a:rPr lang="es-ES" sz="2400" dirty="0"/>
                        <a:t>70g</a:t>
                      </a:r>
                    </a:p>
                  </a:txBody>
                  <a:tcPr marT="45707" marB="45707"/>
                </a:tc>
                <a:extLst>
                  <a:ext uri="{0D108BD9-81ED-4DB2-BD59-A6C34878D82A}">
                    <a16:rowId xmlns:a16="http://schemas.microsoft.com/office/drawing/2014/main" val="10002"/>
                  </a:ext>
                </a:extLst>
              </a:tr>
              <a:tr h="460041">
                <a:tc>
                  <a:txBody>
                    <a:bodyPr/>
                    <a:lstStyle/>
                    <a:p>
                      <a:pPr algn="ctr"/>
                      <a:r>
                        <a:rPr lang="es-ES" sz="2400" dirty="0"/>
                        <a:t>Ácidos grasos saturados</a:t>
                      </a:r>
                    </a:p>
                  </a:txBody>
                  <a:tcPr marT="45707" marB="45707"/>
                </a:tc>
                <a:tc>
                  <a:txBody>
                    <a:bodyPr/>
                    <a:lstStyle/>
                    <a:p>
                      <a:pPr algn="ctr"/>
                      <a:r>
                        <a:rPr lang="es-ES" sz="2400" dirty="0"/>
                        <a:t>20g</a:t>
                      </a:r>
                    </a:p>
                  </a:txBody>
                  <a:tcPr marT="45707" marB="45707"/>
                </a:tc>
                <a:extLst>
                  <a:ext uri="{0D108BD9-81ED-4DB2-BD59-A6C34878D82A}">
                    <a16:rowId xmlns:a16="http://schemas.microsoft.com/office/drawing/2014/main" val="10003"/>
                  </a:ext>
                </a:extLst>
              </a:tr>
              <a:tr h="460041">
                <a:tc>
                  <a:txBody>
                    <a:bodyPr/>
                    <a:lstStyle/>
                    <a:p>
                      <a:pPr algn="ctr"/>
                      <a:r>
                        <a:rPr lang="es-ES" sz="2400" dirty="0"/>
                        <a:t>Hidratos de carbono</a:t>
                      </a:r>
                    </a:p>
                  </a:txBody>
                  <a:tcPr marT="45707" marB="45707"/>
                </a:tc>
                <a:tc>
                  <a:txBody>
                    <a:bodyPr/>
                    <a:lstStyle/>
                    <a:p>
                      <a:pPr algn="ctr"/>
                      <a:r>
                        <a:rPr lang="es-ES" sz="2400" dirty="0"/>
                        <a:t>260g</a:t>
                      </a:r>
                    </a:p>
                  </a:txBody>
                  <a:tcPr marT="45707" marB="45707"/>
                </a:tc>
                <a:extLst>
                  <a:ext uri="{0D108BD9-81ED-4DB2-BD59-A6C34878D82A}">
                    <a16:rowId xmlns:a16="http://schemas.microsoft.com/office/drawing/2014/main" val="10004"/>
                  </a:ext>
                </a:extLst>
              </a:tr>
              <a:tr h="460041">
                <a:tc>
                  <a:txBody>
                    <a:bodyPr/>
                    <a:lstStyle/>
                    <a:p>
                      <a:pPr algn="ctr"/>
                      <a:r>
                        <a:rPr lang="es-ES" sz="2400" dirty="0"/>
                        <a:t>Azúcares</a:t>
                      </a:r>
                    </a:p>
                  </a:txBody>
                  <a:tcPr marT="45707" marB="45707"/>
                </a:tc>
                <a:tc>
                  <a:txBody>
                    <a:bodyPr/>
                    <a:lstStyle/>
                    <a:p>
                      <a:pPr algn="ctr"/>
                      <a:r>
                        <a:rPr lang="es-ES" sz="2400" dirty="0"/>
                        <a:t>90g</a:t>
                      </a:r>
                    </a:p>
                  </a:txBody>
                  <a:tcPr marT="45707" marB="45707"/>
                </a:tc>
                <a:extLst>
                  <a:ext uri="{0D108BD9-81ED-4DB2-BD59-A6C34878D82A}">
                    <a16:rowId xmlns:a16="http://schemas.microsoft.com/office/drawing/2014/main" val="10005"/>
                  </a:ext>
                </a:extLst>
              </a:tr>
              <a:tr h="460041">
                <a:tc>
                  <a:txBody>
                    <a:bodyPr/>
                    <a:lstStyle/>
                    <a:p>
                      <a:pPr algn="ctr"/>
                      <a:r>
                        <a:rPr lang="es-ES" sz="2400" dirty="0"/>
                        <a:t>Proteínas</a:t>
                      </a:r>
                    </a:p>
                  </a:txBody>
                  <a:tcPr marT="45707" marB="45707"/>
                </a:tc>
                <a:tc>
                  <a:txBody>
                    <a:bodyPr/>
                    <a:lstStyle/>
                    <a:p>
                      <a:pPr algn="ctr"/>
                      <a:r>
                        <a:rPr lang="es-ES" sz="2400" dirty="0"/>
                        <a:t>50g</a:t>
                      </a:r>
                    </a:p>
                  </a:txBody>
                  <a:tcPr marT="45707" marB="45707"/>
                </a:tc>
                <a:extLst>
                  <a:ext uri="{0D108BD9-81ED-4DB2-BD59-A6C34878D82A}">
                    <a16:rowId xmlns:a16="http://schemas.microsoft.com/office/drawing/2014/main" val="10006"/>
                  </a:ext>
                </a:extLst>
              </a:tr>
              <a:tr h="460041">
                <a:tc>
                  <a:txBody>
                    <a:bodyPr/>
                    <a:lstStyle/>
                    <a:p>
                      <a:pPr algn="ctr"/>
                      <a:r>
                        <a:rPr lang="es-ES" sz="2400" dirty="0"/>
                        <a:t>Sal</a:t>
                      </a:r>
                    </a:p>
                  </a:txBody>
                  <a:tcPr marT="45707" marB="45707"/>
                </a:tc>
                <a:tc>
                  <a:txBody>
                    <a:bodyPr/>
                    <a:lstStyle/>
                    <a:p>
                      <a:pPr algn="ctr"/>
                      <a:r>
                        <a:rPr lang="es-ES" sz="2400" dirty="0"/>
                        <a:t>6g</a:t>
                      </a:r>
                    </a:p>
                  </a:txBody>
                  <a:tcPr marT="45707" marB="45707"/>
                </a:tc>
                <a:extLst>
                  <a:ext uri="{0D108BD9-81ED-4DB2-BD59-A6C34878D82A}">
                    <a16:rowId xmlns:a16="http://schemas.microsoft.com/office/drawing/2014/main" val="10007"/>
                  </a:ext>
                </a:extLst>
              </a:tr>
            </a:tbl>
          </a:graphicData>
        </a:graphic>
      </p:graphicFrame>
      <p:sp>
        <p:nvSpPr>
          <p:cNvPr id="4" name="Elipse 3">
            <a:extLst>
              <a:ext uri="{FF2B5EF4-FFF2-40B4-BE49-F238E27FC236}">
                <a16:creationId xmlns:a16="http://schemas.microsoft.com/office/drawing/2014/main" id="{18E06A93-151B-5256-91E1-91A3EF7B9B4F}"/>
              </a:ext>
            </a:extLst>
          </p:cNvPr>
          <p:cNvSpPr/>
          <p:nvPr/>
        </p:nvSpPr>
        <p:spPr>
          <a:xfrm>
            <a:off x="6940550" y="4259264"/>
            <a:ext cx="1512888" cy="504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p>
        </p:txBody>
      </p:sp>
      <p:sp>
        <p:nvSpPr>
          <p:cNvPr id="5" name="Elipse 4">
            <a:extLst>
              <a:ext uri="{FF2B5EF4-FFF2-40B4-BE49-F238E27FC236}">
                <a16:creationId xmlns:a16="http://schemas.microsoft.com/office/drawing/2014/main" id="{176DED27-E235-3E8B-A8AE-78002894A474}"/>
              </a:ext>
            </a:extLst>
          </p:cNvPr>
          <p:cNvSpPr/>
          <p:nvPr/>
        </p:nvSpPr>
        <p:spPr>
          <a:xfrm>
            <a:off x="6981825" y="5281614"/>
            <a:ext cx="1511300" cy="504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2177"/>
          </a:p>
        </p:txBody>
      </p:sp>
      <p:sp>
        <p:nvSpPr>
          <p:cNvPr id="78882" name="CuadroTexto 5">
            <a:extLst>
              <a:ext uri="{FF2B5EF4-FFF2-40B4-BE49-F238E27FC236}">
                <a16:creationId xmlns:a16="http://schemas.microsoft.com/office/drawing/2014/main" id="{7F7AFAD7-8900-6074-FA3B-456CB82E578C}"/>
              </a:ext>
            </a:extLst>
          </p:cNvPr>
          <p:cNvSpPr txBox="1">
            <a:spLocks noChangeArrowheads="1"/>
          </p:cNvSpPr>
          <p:nvPr/>
        </p:nvSpPr>
        <p:spPr bwMode="auto">
          <a:xfrm>
            <a:off x="3071813" y="5876926"/>
            <a:ext cx="7777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800">
                <a:solidFill>
                  <a:srgbClr val="FF0066"/>
                </a:solidFill>
              </a:rPr>
              <a:t>*No se han establecido IR para AGM, ni AGP, almidón ni fibra </a:t>
            </a:r>
          </a:p>
        </p:txBody>
      </p:sp>
      <p:sp>
        <p:nvSpPr>
          <p:cNvPr id="78883" name="CuadroTexto 6">
            <a:extLst>
              <a:ext uri="{FF2B5EF4-FFF2-40B4-BE49-F238E27FC236}">
                <a16:creationId xmlns:a16="http://schemas.microsoft.com/office/drawing/2014/main" id="{A7FF6BE7-D9DF-001B-97D4-C393B3E1D150}"/>
              </a:ext>
            </a:extLst>
          </p:cNvPr>
          <p:cNvSpPr txBox="1">
            <a:spLocks noChangeArrowheads="1"/>
          </p:cNvSpPr>
          <p:nvPr/>
        </p:nvSpPr>
        <p:spPr bwMode="auto">
          <a:xfrm>
            <a:off x="2738438" y="849314"/>
            <a:ext cx="67151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1800" b="1" dirty="0">
                <a:solidFill>
                  <a:srgbClr val="FF0066"/>
                </a:solidFill>
                <a:latin typeface="Verdana" panose="020B0604030504040204" pitchFamily="34" charset="0"/>
                <a:ea typeface="Verdana" panose="020B0604030504040204" pitchFamily="34" charset="0"/>
              </a:rPr>
              <a:t>INGESTAS DIARIAS DE REFERENCIA ESTABLECIDAS POR LA LEGISLACIÓN EUROPEA</a:t>
            </a:r>
          </a:p>
        </p:txBody>
      </p:sp>
      <p:sp>
        <p:nvSpPr>
          <p:cNvPr id="6" name="CuadroTexto 5">
            <a:extLst>
              <a:ext uri="{FF2B5EF4-FFF2-40B4-BE49-F238E27FC236}">
                <a16:creationId xmlns:a16="http://schemas.microsoft.com/office/drawing/2014/main" id="{B74E6887-8DA9-C56D-A71C-7083535C5F0C}"/>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3038350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B6C85899-873E-E5D4-1C3A-C5F66F1D4C0C}"/>
              </a:ext>
            </a:extLst>
          </p:cNvPr>
          <p:cNvGraphicFramePr/>
          <p:nvPr/>
        </p:nvGraphicFramePr>
        <p:xfrm>
          <a:off x="3048001"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18AC6F8D-18EC-631F-3428-F5F71E48A438}"/>
              </a:ext>
            </a:extLst>
          </p:cNvPr>
          <p:cNvSpPr txBox="1"/>
          <p:nvPr/>
        </p:nvSpPr>
        <p:spPr>
          <a:xfrm>
            <a:off x="2807804" y="620689"/>
            <a:ext cx="6576392" cy="523220"/>
          </a:xfrm>
          <a:prstGeom prst="rect">
            <a:avLst/>
          </a:prstGeom>
          <a:noFill/>
        </p:spPr>
        <p:txBody>
          <a:bodyPr wrap="square" rtlCol="0">
            <a:spAutoFit/>
          </a:bodyPr>
          <a:lstStyle/>
          <a:p>
            <a:pPr defTabSz="914448"/>
            <a:r>
              <a:rPr lang="es-ES" sz="2800" b="1" dirty="0">
                <a:solidFill>
                  <a:srgbClr val="1F497D">
                    <a:lumMod val="50000"/>
                  </a:srgbClr>
                </a:solidFill>
                <a:latin typeface="Calibri"/>
              </a:rPr>
              <a:t>Proporción adecuada de macronutrientes</a:t>
            </a:r>
          </a:p>
        </p:txBody>
      </p:sp>
      <mc:AlternateContent xmlns:mc="http://schemas.openxmlformats.org/markup-compatibility/2006">
        <mc:Choice xmlns:a14="http://schemas.microsoft.com/office/drawing/2010/main" Requires="a14">
          <p:sp>
            <p:nvSpPr>
              <p:cNvPr id="4" name="Elipse 3">
                <a:extLst>
                  <a:ext uri="{FF2B5EF4-FFF2-40B4-BE49-F238E27FC236}">
                    <a16:creationId xmlns:a16="http://schemas.microsoft.com/office/drawing/2014/main" id="{62F9354F-AF13-5047-8239-E5BE8A32FAC4}"/>
                  </a:ext>
                </a:extLst>
              </p:cNvPr>
              <p:cNvSpPr/>
              <p:nvPr/>
            </p:nvSpPr>
            <p:spPr>
              <a:xfrm>
                <a:off x="3048001" y="5714091"/>
                <a:ext cx="6096000" cy="648073"/>
              </a:xfrm>
              <a:prstGeom prst="ellipse">
                <a:avLst/>
              </a:prstGeom>
              <a:solidFill>
                <a:srgbClr val="66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8"/>
                <a:r>
                  <a:rPr lang="es-ES" sz="2401" b="1" dirty="0">
                    <a:solidFill>
                      <a:srgbClr val="FF0000"/>
                    </a:solidFill>
                    <a:latin typeface="Calibri"/>
                  </a:rPr>
                  <a:t>Dieta 2000 kcal: </a:t>
                </a:r>
                <a14:m>
                  <m:oMath xmlns:m="http://schemas.openxmlformats.org/officeDocument/2006/math">
                    <m:r>
                      <a:rPr lang="es-ES" sz="2401" b="1" i="1">
                        <a:solidFill>
                          <a:srgbClr val="FF0000"/>
                        </a:solidFill>
                        <a:latin typeface="Cambria Math" panose="02040503050406030204" pitchFamily="18" charset="0"/>
                        <a:ea typeface="Cambria Math" panose="02040503050406030204" pitchFamily="18" charset="0"/>
                      </a:rPr>
                      <m:t>±</m:t>
                    </m:r>
                  </m:oMath>
                </a14:m>
                <a:r>
                  <a:rPr lang="es-ES" sz="2401" b="1" dirty="0">
                    <a:solidFill>
                      <a:srgbClr val="FF0000"/>
                    </a:solidFill>
                    <a:latin typeface="Calibri"/>
                  </a:rPr>
                  <a:t> 70g proteína</a:t>
                </a:r>
              </a:p>
            </p:txBody>
          </p:sp>
        </mc:Choice>
        <mc:Fallback>
          <p:sp>
            <p:nvSpPr>
              <p:cNvPr id="4" name="Elipse 3">
                <a:extLst>
                  <a:ext uri="{FF2B5EF4-FFF2-40B4-BE49-F238E27FC236}">
                    <a16:creationId xmlns:a16="http://schemas.microsoft.com/office/drawing/2014/main" id="{62F9354F-AF13-5047-8239-E5BE8A32FAC4}"/>
                  </a:ext>
                </a:extLst>
              </p:cNvPr>
              <p:cNvSpPr>
                <a:spLocks noRot="1" noChangeAspect="1" noMove="1" noResize="1" noEditPoints="1" noAdjustHandles="1" noChangeArrowheads="1" noChangeShapeType="1" noTextEdit="1"/>
              </p:cNvSpPr>
              <p:nvPr/>
            </p:nvSpPr>
            <p:spPr>
              <a:xfrm>
                <a:off x="3048001" y="5714091"/>
                <a:ext cx="6096000" cy="648073"/>
              </a:xfrm>
              <a:prstGeom prst="ellipse">
                <a:avLst/>
              </a:prstGeom>
              <a:blipFill>
                <a:blip r:embed="rId7"/>
                <a:stretch>
                  <a:fillRect b="-5505"/>
                </a:stretch>
              </a:blipFill>
              <a:ln>
                <a:solidFill>
                  <a:srgbClr val="FF0000"/>
                </a:solidFill>
              </a:ln>
            </p:spPr>
            <p:txBody>
              <a:bodyPr/>
              <a:lstStyle/>
              <a:p>
                <a:r>
                  <a:rPr lang="es-ES">
                    <a:noFill/>
                  </a:rPr>
                  <a:t> </a:t>
                </a:r>
              </a:p>
            </p:txBody>
          </p:sp>
        </mc:Fallback>
      </mc:AlternateContent>
    </p:spTree>
    <p:extLst>
      <p:ext uri="{BB962C8B-B14F-4D97-AF65-F5344CB8AC3E}">
        <p14:creationId xmlns:p14="http://schemas.microsoft.com/office/powerpoint/2010/main" val="2921857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BECBB49-C6F1-9F35-8097-8E5792527F22}"/>
              </a:ext>
            </a:extLst>
          </p:cNvPr>
          <p:cNvSpPr txBox="1"/>
          <p:nvPr/>
        </p:nvSpPr>
        <p:spPr>
          <a:xfrm>
            <a:off x="3810000" y="-319336"/>
            <a:ext cx="4572000" cy="369332"/>
          </a:xfrm>
          <a:prstGeom prst="rect">
            <a:avLst/>
          </a:prstGeom>
          <a:noFill/>
        </p:spPr>
        <p:txBody>
          <a:bodyPr wrap="square">
            <a:spAutoFit/>
          </a:bodyPr>
          <a:lstStyle/>
          <a:p>
            <a:pPr hangingPunct="0"/>
            <a:r>
              <a:rPr lang="es-ES" dirty="0">
                <a:latin typeface="CIDFont+F1" pitchFamily="18"/>
                <a:ea typeface="CIDFont+F1" pitchFamily="2"/>
                <a:cs typeface="CIDFont+F1" pitchFamily="2"/>
              </a:rPr>
              <a:t>A</a:t>
            </a:r>
          </a:p>
        </p:txBody>
      </p:sp>
      <p:pic>
        <p:nvPicPr>
          <p:cNvPr id="6" name="Imagen 5">
            <a:extLst>
              <a:ext uri="{FF2B5EF4-FFF2-40B4-BE49-F238E27FC236}">
                <a16:creationId xmlns:a16="http://schemas.microsoft.com/office/drawing/2014/main" id="{588039E7-4B9E-ECA4-3E78-1A99D484C54E}"/>
              </a:ext>
            </a:extLst>
          </p:cNvPr>
          <p:cNvPicPr>
            <a:picLocks noChangeAspect="1"/>
          </p:cNvPicPr>
          <p:nvPr/>
        </p:nvPicPr>
        <p:blipFill>
          <a:blip r:embed="rId3"/>
          <a:stretch>
            <a:fillRect/>
          </a:stretch>
        </p:blipFill>
        <p:spPr>
          <a:xfrm>
            <a:off x="11178516" y="229236"/>
            <a:ext cx="864096" cy="1438908"/>
          </a:xfrm>
          <a:prstGeom prst="rect">
            <a:avLst/>
          </a:prstGeom>
        </p:spPr>
      </p:pic>
      <p:sp>
        <p:nvSpPr>
          <p:cNvPr id="12" name="CuadroTexto 11">
            <a:extLst>
              <a:ext uri="{FF2B5EF4-FFF2-40B4-BE49-F238E27FC236}">
                <a16:creationId xmlns:a16="http://schemas.microsoft.com/office/drawing/2014/main" id="{6A142414-1421-BA91-8D96-1CD39CCF55DB}"/>
              </a:ext>
            </a:extLst>
          </p:cNvPr>
          <p:cNvSpPr txBox="1"/>
          <p:nvPr/>
        </p:nvSpPr>
        <p:spPr>
          <a:xfrm>
            <a:off x="445402" y="852028"/>
            <a:ext cx="10708440" cy="1015663"/>
          </a:xfrm>
          <a:prstGeom prst="rect">
            <a:avLst/>
          </a:prstGeom>
          <a:noFill/>
        </p:spPr>
        <p:txBody>
          <a:bodyPr wrap="square" rtlCol="0">
            <a:spAutoFit/>
          </a:bodyPr>
          <a:lstStyle/>
          <a:p>
            <a:r>
              <a:rPr lang="es-ES" sz="2000" b="1" dirty="0">
                <a:solidFill>
                  <a:srgbClr val="FF0066"/>
                </a:solidFill>
                <a:latin typeface="Verdana" panose="020B0604030504040204" pitchFamily="34" charset="0"/>
                <a:ea typeface="Verdana" panose="020B0604030504040204" pitchFamily="34" charset="0"/>
              </a:rPr>
              <a:t>REGLAMENTO (UE) Nº1169/2011 DEL PARLAMENTO EUROPEO Y DEL CONSEJO </a:t>
            </a:r>
            <a:r>
              <a:rPr lang="es-ES" sz="2000" dirty="0">
                <a:solidFill>
                  <a:srgbClr val="FF0066"/>
                </a:solidFill>
                <a:latin typeface="Verdana" panose="020B0604030504040204" pitchFamily="34" charset="0"/>
                <a:ea typeface="Verdana" panose="020B0604030504040204" pitchFamily="34" charset="0"/>
              </a:rPr>
              <a:t>de 25 octubre de 2011, sobre la información alimentaria facilitada por el consumidor</a:t>
            </a:r>
          </a:p>
        </p:txBody>
      </p:sp>
      <p:sp>
        <p:nvSpPr>
          <p:cNvPr id="9" name="CuadroTexto 8">
            <a:extLst>
              <a:ext uri="{FF2B5EF4-FFF2-40B4-BE49-F238E27FC236}">
                <a16:creationId xmlns:a16="http://schemas.microsoft.com/office/drawing/2014/main" id="{431B174F-C701-C4F0-3E0F-AD5B853D45CD}"/>
              </a:ext>
            </a:extLst>
          </p:cNvPr>
          <p:cNvSpPr txBox="1"/>
          <p:nvPr/>
        </p:nvSpPr>
        <p:spPr>
          <a:xfrm>
            <a:off x="510011" y="1900927"/>
            <a:ext cx="11165162" cy="4646721"/>
          </a:xfrm>
          <a:prstGeom prst="rect">
            <a:avLst/>
          </a:prstGeom>
          <a:noFill/>
        </p:spPr>
        <p:txBody>
          <a:bodyPr wrap="square">
            <a:spAutoFit/>
          </a:bodyPr>
          <a:lstStyle/>
          <a:p>
            <a:pPr hangingPunct="0">
              <a:lnSpc>
                <a:spcPct val="150000"/>
              </a:lnSpc>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Se permite indicación </a:t>
            </a:r>
            <a:r>
              <a:rPr lang="es-ES" sz="2000" b="1" dirty="0">
                <a:solidFill>
                  <a:schemeClr val="tx2">
                    <a:lumMod val="50000"/>
                  </a:schemeClr>
                </a:solidFill>
                <a:latin typeface="Verdana" panose="020B0604030504040204" pitchFamily="34" charset="0"/>
                <a:ea typeface="Verdana" panose="020B0604030504040204" pitchFamily="34" charset="0"/>
                <a:cs typeface="Arial Unicode MS" pitchFamily="2"/>
              </a:rPr>
              <a:t>voluntaria</a:t>
            </a: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 con la cantidad incluida y por este orden:</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Grasas Monoinsaturadas MUFA </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Grasas Poliinsaturadas PUFA </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Polialcoholes</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Almidón </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Fibra alimentaria</a:t>
            </a:r>
          </a:p>
          <a:p>
            <a:pPr hangingPunct="0">
              <a:lnSpc>
                <a:spcPct val="150000"/>
              </a:lnSpc>
            </a:pPr>
            <a:r>
              <a:rPr lang="es-ES" sz="2000" b="1" dirty="0">
                <a:solidFill>
                  <a:srgbClr val="FF0000"/>
                </a:solidFill>
                <a:latin typeface="Verdana" panose="020B0604030504040204" pitchFamily="34" charset="0"/>
                <a:ea typeface="Verdana" panose="020B0604030504040204" pitchFamily="34" charset="0"/>
                <a:cs typeface="Arial Unicode MS" pitchFamily="2"/>
              </a:rPr>
              <a:t>Se expresarán por 100g o 100ml. No como IR</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Vitaminas </a:t>
            </a:r>
          </a:p>
          <a:p>
            <a:pPr marL="285750" indent="-285750" hangingPunct="0">
              <a:lnSpc>
                <a:spcPct val="150000"/>
              </a:lnSpc>
              <a:buFont typeface="Arial" panose="020B0604020202020204" pitchFamily="34" charset="0"/>
              <a:buChar char="•"/>
            </a:pP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Minerales </a:t>
            </a:r>
            <a:r>
              <a:rPr lang="es-ES" sz="2000" dirty="0" err="1">
                <a:solidFill>
                  <a:schemeClr val="tx2">
                    <a:lumMod val="50000"/>
                  </a:schemeClr>
                </a:solidFill>
                <a:latin typeface="Verdana" panose="020B0604030504040204" pitchFamily="34" charset="0"/>
                <a:ea typeface="Verdana" panose="020B0604030504040204" pitchFamily="34" charset="0"/>
                <a:cs typeface="Arial Unicode MS" pitchFamily="2"/>
              </a:rPr>
              <a:t>p.ej</a:t>
            </a:r>
            <a:r>
              <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rPr>
              <a:t> calcio).</a:t>
            </a:r>
          </a:p>
          <a:p>
            <a:pPr hangingPunct="0">
              <a:lnSpc>
                <a:spcPct val="150000"/>
              </a:lnSpc>
            </a:pPr>
            <a:r>
              <a:rPr lang="es-ES" sz="2000" b="1" dirty="0">
                <a:solidFill>
                  <a:srgbClr val="FF0000"/>
                </a:solidFill>
                <a:latin typeface="Verdana" panose="020B0604030504040204" pitchFamily="34" charset="0"/>
                <a:ea typeface="Verdana" panose="020B0604030504040204" pitchFamily="34" charset="0"/>
                <a:cs typeface="Arial Unicode MS" pitchFamily="2"/>
              </a:rPr>
              <a:t>Se expresarán </a:t>
            </a:r>
            <a:r>
              <a:rPr lang="es-ES" sz="2000" b="1" dirty="0">
                <a:solidFill>
                  <a:srgbClr val="FF0000"/>
                </a:solidFill>
                <a:latin typeface="Verdana" panose="020B0604030504040204" pitchFamily="34" charset="0"/>
                <a:ea typeface="Verdana" panose="020B0604030504040204" pitchFamily="34" charset="0"/>
              </a:rPr>
              <a:t>por 100g/ 100ml y como (% Valor Referencia Nutrientes). </a:t>
            </a:r>
            <a:endParaRPr lang="es-ES" sz="2000" dirty="0">
              <a:solidFill>
                <a:schemeClr val="tx2">
                  <a:lumMod val="50000"/>
                </a:schemeClr>
              </a:solidFill>
              <a:latin typeface="Verdana" panose="020B0604030504040204" pitchFamily="34" charset="0"/>
              <a:ea typeface="Verdana" panose="020B0604030504040204" pitchFamily="34" charset="0"/>
              <a:cs typeface="Arial Unicode MS" pitchFamily="2"/>
            </a:endParaRPr>
          </a:p>
        </p:txBody>
      </p:sp>
      <p:sp>
        <p:nvSpPr>
          <p:cNvPr id="3" name="CuadroTexto 2">
            <a:extLst>
              <a:ext uri="{FF2B5EF4-FFF2-40B4-BE49-F238E27FC236}">
                <a16:creationId xmlns:a16="http://schemas.microsoft.com/office/drawing/2014/main" id="{7E3C73A6-3AE2-24BC-6C30-9656766E2DA8}"/>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40852267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03BC535-87B1-F9B1-5D16-5059750F7B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29279" y="644494"/>
            <a:ext cx="8375028" cy="4293451"/>
          </a:xfrm>
          <a:prstGeom prst="rect">
            <a:avLst/>
          </a:prstGeom>
          <a:solidFill>
            <a:srgbClr val="7030A0"/>
          </a:solidFill>
        </p:spPr>
      </p:pic>
      <p:sp>
        <p:nvSpPr>
          <p:cNvPr id="2" name="Rectángulo 1"/>
          <p:cNvSpPr/>
          <p:nvPr/>
        </p:nvSpPr>
        <p:spPr>
          <a:xfrm>
            <a:off x="637556" y="5090223"/>
            <a:ext cx="11066764" cy="1200329"/>
          </a:xfrm>
          <a:prstGeom prst="rect">
            <a:avLst/>
          </a:prstGeom>
        </p:spPr>
        <p:txBody>
          <a:bodyPr wrap="square">
            <a:spAutoFit/>
          </a:bodyPr>
          <a:lstStyle/>
          <a:p>
            <a:r>
              <a:rPr lang="es-ES" sz="2400" b="1" dirty="0">
                <a:solidFill>
                  <a:srgbClr val="FA0652"/>
                </a:solidFill>
                <a:cs typeface="Calibri" panose="020F0502020204030204" pitchFamily="34" charset="0"/>
              </a:rPr>
              <a:t>Cantidad excesiva de azúcares libres</a:t>
            </a:r>
          </a:p>
          <a:p>
            <a:r>
              <a:rPr lang="es-ES" sz="2400" dirty="0">
                <a:solidFill>
                  <a:srgbClr val="000000"/>
                </a:solidFill>
              </a:rPr>
              <a:t>si la cantidad de energía (kcal) proveniente de los azúcares libres es igual o mayor a 10% del total de energía (kcal). </a:t>
            </a:r>
            <a:endParaRPr lang="es-ES" sz="2400" dirty="0"/>
          </a:p>
        </p:txBody>
      </p:sp>
      <p:sp>
        <p:nvSpPr>
          <p:cNvPr id="7" name="Rectángulo 6"/>
          <p:cNvSpPr/>
          <p:nvPr/>
        </p:nvSpPr>
        <p:spPr>
          <a:xfrm>
            <a:off x="1689116" y="552393"/>
            <a:ext cx="3114363" cy="830997"/>
          </a:xfrm>
          <a:prstGeom prst="rect">
            <a:avLst/>
          </a:prstGeom>
          <a:noFill/>
        </p:spPr>
        <p:txBody>
          <a:bodyPr wrap="square">
            <a:spAutoFit/>
          </a:bodyPr>
          <a:lstStyle/>
          <a:p>
            <a:pPr algn="ctr"/>
            <a:r>
              <a:rPr lang="es-ES" sz="4800" b="1" dirty="0">
                <a:solidFill>
                  <a:srgbClr val="FA0652"/>
                </a:solidFill>
              </a:rPr>
              <a:t>Azúcar</a:t>
            </a:r>
          </a:p>
        </p:txBody>
      </p:sp>
      <p:sp>
        <p:nvSpPr>
          <p:cNvPr id="4" name="Rectángulo 3"/>
          <p:cNvSpPr/>
          <p:nvPr/>
        </p:nvSpPr>
        <p:spPr>
          <a:xfrm>
            <a:off x="2288463" y="1564559"/>
            <a:ext cx="7456659" cy="954107"/>
          </a:xfrm>
          <a:prstGeom prst="rect">
            <a:avLst/>
          </a:prstGeom>
          <a:solidFill>
            <a:srgbClr val="7030A0">
              <a:alpha val="76000"/>
            </a:srgbClr>
          </a:solidFill>
        </p:spPr>
        <p:txBody>
          <a:bodyPr wrap="square">
            <a:spAutoFit/>
          </a:bodyPr>
          <a:lstStyle/>
          <a:p>
            <a:pPr algn="ctr"/>
            <a:r>
              <a:rPr lang="es-ES" sz="2800" b="1" dirty="0">
                <a:solidFill>
                  <a:schemeClr val="bg1"/>
                </a:solidFill>
                <a:latin typeface="+mj-lt"/>
                <a:ea typeface="Andale Sans UI"/>
                <a:cs typeface="Tahoma" panose="020B0604030504040204" pitchFamily="34" charset="0"/>
              </a:rPr>
              <a:t>“El riesgo de enfermedad cardiovascular aumenta conforme lo hace el consumo de azúcares”</a:t>
            </a:r>
            <a:endParaRPr lang="es-ES" sz="2800" b="1" dirty="0">
              <a:solidFill>
                <a:schemeClr val="bg1"/>
              </a:solidFill>
              <a:latin typeface="+mj-lt"/>
            </a:endParaRPr>
          </a:p>
        </p:txBody>
      </p:sp>
      <p:sp>
        <p:nvSpPr>
          <p:cNvPr id="3" name="CuadroTexto 2">
            <a:extLst>
              <a:ext uri="{FF2B5EF4-FFF2-40B4-BE49-F238E27FC236}">
                <a16:creationId xmlns:a16="http://schemas.microsoft.com/office/drawing/2014/main" id="{99E1D540-7D85-5A13-F436-5872D91551AC}"/>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598514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upo 8">
            <a:extLst>
              <a:ext uri="{FF2B5EF4-FFF2-40B4-BE49-F238E27FC236}">
                <a16:creationId xmlns:a16="http://schemas.microsoft.com/office/drawing/2014/main" id="{0650BF6E-573F-4950-980F-746768F528EF}"/>
              </a:ext>
            </a:extLst>
          </p:cNvPr>
          <p:cNvGrpSpPr>
            <a:grpSpLocks/>
          </p:cNvGrpSpPr>
          <p:nvPr/>
        </p:nvGrpSpPr>
        <p:grpSpPr bwMode="auto">
          <a:xfrm>
            <a:off x="1061884" y="602974"/>
            <a:ext cx="10532517" cy="6011946"/>
            <a:chOff x="303290" y="463651"/>
            <a:chExt cx="6968700" cy="5837471"/>
          </a:xfrm>
        </p:grpSpPr>
        <p:pic>
          <p:nvPicPr>
            <p:cNvPr id="139268" name="Imagen 2">
              <a:extLst>
                <a:ext uri="{FF2B5EF4-FFF2-40B4-BE49-F238E27FC236}">
                  <a16:creationId xmlns:a16="http://schemas.microsoft.com/office/drawing/2014/main" id="{4A66A8B5-EE50-4858-A27B-19E69F70A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85" t="37001" r="47443" b="34369"/>
            <a:stretch>
              <a:fillRect/>
            </a:stretch>
          </p:blipFill>
          <p:spPr bwMode="auto">
            <a:xfrm>
              <a:off x="303290" y="463651"/>
              <a:ext cx="6913931" cy="535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9" name="CuadroTexto 3">
              <a:extLst>
                <a:ext uri="{FF2B5EF4-FFF2-40B4-BE49-F238E27FC236}">
                  <a16:creationId xmlns:a16="http://schemas.microsoft.com/office/drawing/2014/main" id="{25250BF8-C2C5-46E1-8AD8-A81057B56E2F}"/>
                </a:ext>
              </a:extLst>
            </p:cNvPr>
            <p:cNvSpPr txBox="1">
              <a:spLocks noChangeArrowheads="1"/>
            </p:cNvSpPr>
            <p:nvPr/>
          </p:nvSpPr>
          <p:spPr bwMode="auto">
            <a:xfrm>
              <a:off x="303290" y="550867"/>
              <a:ext cx="2594634" cy="19723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800" b="1" dirty="0"/>
                <a:t>Sobrepeso y obesidad</a:t>
              </a:r>
            </a:p>
            <a:p>
              <a:pPr>
                <a:spcBef>
                  <a:spcPct val="0"/>
                </a:spcBef>
                <a:buFontTx/>
                <a:buNone/>
              </a:pPr>
              <a:r>
                <a:rPr lang="es-ES" altLang="es-ES" sz="1800" dirty="0"/>
                <a:t>Los estudios han demostrado que superar la recomendaciones de ingesta para el azúcar está asociado a un incremento significativo de sobrepeso y obesidad</a:t>
              </a:r>
            </a:p>
          </p:txBody>
        </p:sp>
        <p:sp>
          <p:nvSpPr>
            <p:cNvPr id="139270" name="CuadroTexto 4">
              <a:extLst>
                <a:ext uri="{FF2B5EF4-FFF2-40B4-BE49-F238E27FC236}">
                  <a16:creationId xmlns:a16="http://schemas.microsoft.com/office/drawing/2014/main" id="{73717583-9092-4123-B355-FC5F55FEE2CE}"/>
                </a:ext>
              </a:extLst>
            </p:cNvPr>
            <p:cNvSpPr txBox="1">
              <a:spLocks noChangeArrowheads="1"/>
            </p:cNvSpPr>
            <p:nvPr/>
          </p:nvSpPr>
          <p:spPr bwMode="auto">
            <a:xfrm>
              <a:off x="386145" y="2714988"/>
              <a:ext cx="2243453" cy="3586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800" b="1" dirty="0"/>
                <a:t>Enfermedad cardiovascular y Diabetes tipo 2</a:t>
              </a:r>
            </a:p>
            <a:p>
              <a:pPr>
                <a:spcBef>
                  <a:spcPct val="0"/>
                </a:spcBef>
                <a:buFontTx/>
                <a:buNone/>
              </a:pPr>
              <a:r>
                <a:rPr lang="es-ES" altLang="es-ES" sz="1800" dirty="0"/>
                <a:t>Los datos en adolescentes sugieren que un mayor consumo de fructosa (a partir del contenido en azúcares añadidos) se asocia a muchos factores relacionados con aumento de riesgo para estas 2 patologías</a:t>
              </a:r>
            </a:p>
            <a:p>
              <a:pPr>
                <a:spcBef>
                  <a:spcPct val="0"/>
                </a:spcBef>
                <a:buFontTx/>
                <a:buNone/>
              </a:pPr>
              <a:endParaRPr lang="es-ES" altLang="es-ES" sz="1800" dirty="0"/>
            </a:p>
          </p:txBody>
        </p:sp>
        <p:sp>
          <p:nvSpPr>
            <p:cNvPr id="7" name="CuadroTexto 6">
              <a:extLst>
                <a:ext uri="{FF2B5EF4-FFF2-40B4-BE49-F238E27FC236}">
                  <a16:creationId xmlns:a16="http://schemas.microsoft.com/office/drawing/2014/main" id="{E388C50C-16EE-4B6F-980C-25C17232A405}"/>
                </a:ext>
              </a:extLst>
            </p:cNvPr>
            <p:cNvSpPr txBox="1"/>
            <p:nvPr/>
          </p:nvSpPr>
          <p:spPr>
            <a:xfrm>
              <a:off x="4177428" y="3582346"/>
              <a:ext cx="3094562" cy="2510293"/>
            </a:xfrm>
            <a:prstGeom prst="rect">
              <a:avLst/>
            </a:prstGeom>
            <a:solidFill>
              <a:schemeClr val="bg1"/>
            </a:solidFill>
          </p:spPr>
          <p:txBody>
            <a:bodyPr>
              <a:spAutoFit/>
            </a:bodyPr>
            <a:lstStyle/>
            <a:p>
              <a:pPr>
                <a:defRPr/>
              </a:pPr>
              <a:r>
                <a:rPr lang="es-ES" b="1" dirty="0">
                  <a:solidFill>
                    <a:schemeClr val="tx1">
                      <a:lumMod val="95000"/>
                      <a:lumOff val="5000"/>
                    </a:schemeClr>
                  </a:solidFill>
                </a:rPr>
                <a:t>Saciedad</a:t>
              </a:r>
            </a:p>
            <a:p>
              <a:pPr>
                <a:defRPr/>
              </a:pPr>
              <a:r>
                <a:rPr lang="es-ES" dirty="0">
                  <a:solidFill>
                    <a:srgbClr val="52565B"/>
                  </a:solidFill>
                </a:rPr>
                <a:t>Las bebidas con azúcar (bebidas azucaradas y zumos de frutas) aportan menos saciedad que un alimento en forma sólida con una cantidad equivalente de azúcar, lo que lleva a un aumento del consumo de</a:t>
              </a:r>
            </a:p>
            <a:p>
              <a:pPr>
                <a:defRPr/>
              </a:pPr>
              <a:r>
                <a:rPr lang="es-ES" dirty="0">
                  <a:solidFill>
                    <a:srgbClr val="52565B"/>
                  </a:solidFill>
                </a:rPr>
                <a:t>alimentos y de energía.</a:t>
              </a:r>
              <a:endParaRPr lang="es-ES" dirty="0"/>
            </a:p>
          </p:txBody>
        </p:sp>
        <p:sp>
          <p:nvSpPr>
            <p:cNvPr id="139272" name="CuadroTexto 7">
              <a:extLst>
                <a:ext uri="{FF2B5EF4-FFF2-40B4-BE49-F238E27FC236}">
                  <a16:creationId xmlns:a16="http://schemas.microsoft.com/office/drawing/2014/main" id="{C0C108B3-4B12-419E-A7A2-90E1ADC9994F}"/>
                </a:ext>
              </a:extLst>
            </p:cNvPr>
            <p:cNvSpPr txBox="1">
              <a:spLocks noChangeArrowheads="1"/>
            </p:cNvSpPr>
            <p:nvPr/>
          </p:nvSpPr>
          <p:spPr bwMode="auto">
            <a:xfrm>
              <a:off x="4355975" y="493270"/>
              <a:ext cx="2737466" cy="27941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dirty="0">
                  <a:solidFill>
                    <a:srgbClr val="FF0000"/>
                  </a:solidFill>
                </a:rPr>
                <a:t> </a:t>
              </a:r>
            </a:p>
            <a:p>
              <a:pPr>
                <a:spcBef>
                  <a:spcPct val="0"/>
                </a:spcBef>
                <a:buFontTx/>
                <a:buNone/>
              </a:pPr>
              <a:r>
                <a:rPr lang="es-ES" altLang="es-ES" dirty="0">
                  <a:solidFill>
                    <a:srgbClr val="FF0000"/>
                  </a:solidFill>
                </a:rPr>
                <a:t>Impacto del consumo  de azúcar en la salud</a:t>
              </a:r>
            </a:p>
            <a:p>
              <a:pPr>
                <a:spcBef>
                  <a:spcPct val="0"/>
                </a:spcBef>
                <a:buFontTx/>
                <a:buNone/>
              </a:pPr>
              <a:endParaRPr lang="es-ES" altLang="es-ES" dirty="0">
                <a:solidFill>
                  <a:srgbClr val="FF0000"/>
                </a:solidFill>
              </a:endParaRPr>
            </a:p>
            <a:p>
              <a:pPr>
                <a:spcBef>
                  <a:spcPct val="0"/>
                </a:spcBef>
                <a:buFontTx/>
                <a:buNone/>
              </a:pPr>
              <a:endParaRPr lang="es-ES" altLang="es-ES" sz="2100" dirty="0">
                <a:solidFill>
                  <a:srgbClr val="FF0000"/>
                </a:solidFill>
              </a:endParaRPr>
            </a:p>
          </p:txBody>
        </p:sp>
      </p:grpSp>
      <p:sp>
        <p:nvSpPr>
          <p:cNvPr id="2" name="CuadroTexto 1">
            <a:extLst>
              <a:ext uri="{FF2B5EF4-FFF2-40B4-BE49-F238E27FC236}">
                <a16:creationId xmlns:a16="http://schemas.microsoft.com/office/drawing/2014/main" id="{6515B14A-D4BB-4DBD-8A24-32818109B50B}"/>
              </a:ext>
            </a:extLst>
          </p:cNvPr>
          <p:cNvSpPr txBox="1"/>
          <p:nvPr/>
        </p:nvSpPr>
        <p:spPr>
          <a:xfrm>
            <a:off x="783834" y="6020424"/>
            <a:ext cx="10810567" cy="553998"/>
          </a:xfrm>
          <a:prstGeom prst="rect">
            <a:avLst/>
          </a:prstGeom>
          <a:solidFill>
            <a:schemeClr val="tx2">
              <a:lumMod val="75000"/>
            </a:schemeClr>
          </a:solidFill>
        </p:spPr>
        <p:txBody>
          <a:bodyPr wrap="square">
            <a:spAutoFit/>
          </a:bodyPr>
          <a:lstStyle/>
          <a:p>
            <a:pPr>
              <a:defRPr/>
            </a:pPr>
            <a:r>
              <a:rPr lang="es-ES" altLang="es-ES" sz="1500" b="1" dirty="0">
                <a:solidFill>
                  <a:schemeClr val="bg1"/>
                </a:solidFill>
                <a:latin typeface="Corbel" panose="020B0503020204020204" pitchFamily="34" charset="0"/>
              </a:rPr>
              <a:t>ESPGHAN. European </a:t>
            </a:r>
            <a:r>
              <a:rPr lang="es-ES" altLang="es-ES" sz="1500" b="1" dirty="0" err="1">
                <a:solidFill>
                  <a:schemeClr val="bg1"/>
                </a:solidFill>
                <a:latin typeface="Corbel" panose="020B0503020204020204" pitchFamily="34" charset="0"/>
              </a:rPr>
              <a:t>Society</a:t>
            </a:r>
            <a:r>
              <a:rPr lang="es-ES" altLang="es-ES" sz="1500" b="1" dirty="0">
                <a:solidFill>
                  <a:schemeClr val="bg1"/>
                </a:solidFill>
                <a:latin typeface="Corbel" panose="020B0503020204020204" pitchFamily="34" charset="0"/>
              </a:rPr>
              <a:t> </a:t>
            </a:r>
            <a:r>
              <a:rPr lang="es-ES" altLang="es-ES" sz="1500" b="1" dirty="0" err="1">
                <a:solidFill>
                  <a:schemeClr val="bg1"/>
                </a:solidFill>
                <a:latin typeface="Corbel" panose="020B0503020204020204" pitchFamily="34" charset="0"/>
              </a:rPr>
              <a:t>for</a:t>
            </a:r>
            <a:r>
              <a:rPr lang="es-ES" altLang="es-ES" sz="1500" b="1" dirty="0">
                <a:solidFill>
                  <a:schemeClr val="bg1"/>
                </a:solidFill>
                <a:latin typeface="Corbel" panose="020B0503020204020204" pitchFamily="34" charset="0"/>
              </a:rPr>
              <a:t> </a:t>
            </a:r>
            <a:r>
              <a:rPr lang="es-ES" altLang="es-ES" sz="1500" b="1" dirty="0" err="1">
                <a:solidFill>
                  <a:schemeClr val="bg1"/>
                </a:solidFill>
                <a:latin typeface="Corbel" panose="020B0503020204020204" pitchFamily="34" charset="0"/>
              </a:rPr>
              <a:t>Paediatric</a:t>
            </a:r>
            <a:r>
              <a:rPr lang="es-ES" altLang="es-ES" sz="1500" b="1" dirty="0">
                <a:solidFill>
                  <a:schemeClr val="bg1"/>
                </a:solidFill>
                <a:latin typeface="Corbel" panose="020B0503020204020204" pitchFamily="34" charset="0"/>
              </a:rPr>
              <a:t> </a:t>
            </a:r>
            <a:r>
              <a:rPr lang="es-ES" altLang="es-ES" sz="1500" b="1" dirty="0" err="1">
                <a:solidFill>
                  <a:schemeClr val="bg1"/>
                </a:solidFill>
                <a:latin typeface="Corbel" panose="020B0503020204020204" pitchFamily="34" charset="0"/>
              </a:rPr>
              <a:t>Gastroenterology</a:t>
            </a:r>
            <a:r>
              <a:rPr lang="es-ES" altLang="es-ES" sz="1500" b="1" dirty="0">
                <a:solidFill>
                  <a:schemeClr val="bg1"/>
                </a:solidFill>
                <a:latin typeface="Corbel" panose="020B0503020204020204" pitchFamily="34" charset="0"/>
              </a:rPr>
              <a:t>, </a:t>
            </a:r>
            <a:r>
              <a:rPr lang="es-ES" altLang="es-ES" sz="1500" b="1" dirty="0" err="1">
                <a:solidFill>
                  <a:schemeClr val="bg1"/>
                </a:solidFill>
                <a:latin typeface="Corbel" panose="020B0503020204020204" pitchFamily="34" charset="0"/>
              </a:rPr>
              <a:t>Hapatology</a:t>
            </a:r>
            <a:r>
              <a:rPr lang="es-ES" altLang="es-ES" sz="1500" b="1" dirty="0">
                <a:solidFill>
                  <a:schemeClr val="bg1"/>
                </a:solidFill>
                <a:latin typeface="Corbel" panose="020B0503020204020204" pitchFamily="34" charset="0"/>
              </a:rPr>
              <a:t> and </a:t>
            </a:r>
            <a:r>
              <a:rPr lang="es-ES" altLang="es-ES" sz="1500" b="1" dirty="0" err="1">
                <a:solidFill>
                  <a:schemeClr val="bg1"/>
                </a:solidFill>
                <a:latin typeface="Corbel" panose="020B0503020204020204" pitchFamily="34" charset="0"/>
              </a:rPr>
              <a:t>Nutrition</a:t>
            </a:r>
            <a:r>
              <a:rPr lang="es-ES" altLang="es-ES" sz="1500" b="1" dirty="0">
                <a:solidFill>
                  <a:schemeClr val="bg1"/>
                </a:solidFill>
                <a:latin typeface="Corbel" panose="020B0503020204020204" pitchFamily="34" charset="0"/>
              </a:rPr>
              <a:t>. Ingesta de azúcar en bebés, niños y adolescentes</a:t>
            </a:r>
            <a:endParaRPr lang="es-ES" sz="1500" b="1" dirty="0">
              <a:solidFill>
                <a:schemeClr val="bg1"/>
              </a:solidFill>
            </a:endParaRPr>
          </a:p>
        </p:txBody>
      </p:sp>
      <p:sp>
        <p:nvSpPr>
          <p:cNvPr id="3" name="CuadroTexto 2">
            <a:extLst>
              <a:ext uri="{FF2B5EF4-FFF2-40B4-BE49-F238E27FC236}">
                <a16:creationId xmlns:a16="http://schemas.microsoft.com/office/drawing/2014/main" id="{F3E7FE6C-E945-FD8C-0CFC-0A6C5DD5DA88}"/>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3320703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84" t="15768" r="35354" b="26651"/>
          <a:stretch/>
        </p:blipFill>
        <p:spPr bwMode="auto">
          <a:xfrm>
            <a:off x="2034504" y="1168545"/>
            <a:ext cx="3294552" cy="4520910"/>
          </a:xfrm>
          <a:prstGeom prst="rect">
            <a:avLst/>
          </a:prstGeom>
          <a:noFill/>
          <a:ln w="25400">
            <a:solidFill>
              <a:srgbClr val="002060"/>
            </a:solidFill>
            <a:miter lim="800000"/>
            <a:headEnd/>
            <a:tailEnd/>
          </a:ln>
          <a:extLst>
            <a:ext uri="{909E8E84-426E-40DD-AFC4-6F175D3DCCD1}">
              <a14:hiddenFill xmlns:a14="http://schemas.microsoft.com/office/drawing/2010/main">
                <a:solidFill>
                  <a:schemeClr val="accent1"/>
                </a:solidFill>
              </a14:hiddenFill>
            </a:ext>
          </a:extLst>
        </p:spPr>
      </p:pic>
      <p:sp>
        <p:nvSpPr>
          <p:cNvPr id="149507" name="3 Rectángulo"/>
          <p:cNvSpPr>
            <a:spLocks noChangeArrowheads="1"/>
          </p:cNvSpPr>
          <p:nvPr/>
        </p:nvSpPr>
        <p:spPr bwMode="auto">
          <a:xfrm>
            <a:off x="5712112" y="1766384"/>
            <a:ext cx="5776881" cy="281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s-ES" altLang="es-ES" sz="2000" dirty="0"/>
              <a:t>«Azúcares libres»: «Los azúcares libres incluyen los monosacáridos y los disacáridos añadidos a los alimentos y las bebidas por el fabricante, el cocinero o el consumidor, más los azúcares naturalmente presentes en la miel, los jarabes, los jugos de frutas y los concentrados de jugos de frutas».</a:t>
            </a:r>
          </a:p>
        </p:txBody>
      </p:sp>
      <p:sp>
        <p:nvSpPr>
          <p:cNvPr id="3" name="CuadroTexto 2">
            <a:extLst>
              <a:ext uri="{FF2B5EF4-FFF2-40B4-BE49-F238E27FC236}">
                <a16:creationId xmlns:a16="http://schemas.microsoft.com/office/drawing/2014/main" id="{596916D1-C5D9-8ED1-AA87-13A872D0DF39}"/>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22412000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9E1C44-C6DD-40A2-8975-8826999695B5}"/>
              </a:ext>
            </a:extLst>
          </p:cNvPr>
          <p:cNvSpPr txBox="1"/>
          <p:nvPr/>
        </p:nvSpPr>
        <p:spPr>
          <a:xfrm>
            <a:off x="464570" y="3261521"/>
            <a:ext cx="11621730" cy="1631216"/>
          </a:xfrm>
          <a:prstGeom prst="rect">
            <a:avLst/>
          </a:prstGeom>
          <a:solidFill>
            <a:schemeClr val="tx2">
              <a:lumMod val="75000"/>
            </a:schemeClr>
          </a:solidFill>
        </p:spPr>
        <p:txBody>
          <a:bodyPr wrap="square">
            <a:spAutoFit/>
          </a:bodyPr>
          <a:lstStyle/>
          <a:p>
            <a:pPr>
              <a:defRPr/>
            </a:pPr>
            <a:r>
              <a:rPr lang="es-ES" sz="2000" b="1" dirty="0">
                <a:solidFill>
                  <a:schemeClr val="bg1"/>
                </a:solidFill>
                <a:latin typeface="Verdana" panose="020B0604030504040204" pitchFamily="34" charset="0"/>
                <a:ea typeface="Verdana" panose="020B0604030504040204" pitchFamily="34" charset="0"/>
              </a:rPr>
              <a:t>Recomendación del comité de Nutrición de ESPGHAN (</a:t>
            </a:r>
            <a:r>
              <a:rPr lang="en-US" sz="2000" dirty="0">
                <a:solidFill>
                  <a:schemeClr val="bg1"/>
                </a:solidFill>
                <a:latin typeface="Verdana" panose="020B0604030504040204" pitchFamily="34" charset="0"/>
                <a:ea typeface="Verdana" panose="020B0604030504040204" pitchFamily="34" charset="0"/>
              </a:rPr>
              <a:t>European Society for </a:t>
            </a:r>
            <a:r>
              <a:rPr lang="en-US" sz="2000" dirty="0" err="1">
                <a:solidFill>
                  <a:schemeClr val="bg1"/>
                </a:solidFill>
                <a:latin typeface="Verdana" panose="020B0604030504040204" pitchFamily="34" charset="0"/>
                <a:ea typeface="Verdana" panose="020B0604030504040204" pitchFamily="34" charset="0"/>
              </a:rPr>
              <a:t>Paediatric</a:t>
            </a:r>
            <a:r>
              <a:rPr lang="en-US" sz="2000" dirty="0">
                <a:solidFill>
                  <a:schemeClr val="bg1"/>
                </a:solidFill>
                <a:latin typeface="Verdana" panose="020B0604030504040204" pitchFamily="34" charset="0"/>
                <a:ea typeface="Verdana" panose="020B0604030504040204" pitchFamily="34" charset="0"/>
              </a:rPr>
              <a:t> Gastroenterology Hepatology and Nutrition):</a:t>
            </a:r>
            <a:endParaRPr lang="es-ES" sz="2000" b="1" dirty="0">
              <a:solidFill>
                <a:schemeClr val="bg1"/>
              </a:solidFill>
              <a:latin typeface="Verdana" panose="020B0604030504040204" pitchFamily="34" charset="0"/>
              <a:ea typeface="Verdana" panose="020B0604030504040204" pitchFamily="34" charset="0"/>
            </a:endParaRPr>
          </a:p>
          <a:p>
            <a:pPr>
              <a:defRPr/>
            </a:pPr>
            <a:r>
              <a:rPr lang="es-ES" sz="2000" dirty="0">
                <a:solidFill>
                  <a:schemeClr val="bg1"/>
                </a:solidFill>
                <a:latin typeface="Verdana" panose="020B0604030504040204" pitchFamily="34" charset="0"/>
                <a:ea typeface="Verdana" panose="020B0604030504040204" pitchFamily="34" charset="0"/>
              </a:rPr>
              <a:t>La definición de OMS para azúcar libre se use en las recomendaciones dietéticas, normativas y etiquetado de alimentos. </a:t>
            </a:r>
          </a:p>
          <a:p>
            <a:pPr>
              <a:defRPr/>
            </a:pPr>
            <a:r>
              <a:rPr lang="es-ES" sz="2000" dirty="0">
                <a:solidFill>
                  <a:schemeClr val="bg1"/>
                </a:solidFill>
                <a:latin typeface="Verdana" panose="020B0604030504040204" pitchFamily="34" charset="0"/>
                <a:ea typeface="Verdana" panose="020B0604030504040204" pitchFamily="34" charset="0"/>
              </a:rPr>
              <a:t>Recomendación: ingesta diaria &lt; 5% del VCT</a:t>
            </a:r>
          </a:p>
        </p:txBody>
      </p:sp>
      <p:sp>
        <p:nvSpPr>
          <p:cNvPr id="4" name="CuadroTexto 3">
            <a:extLst>
              <a:ext uri="{FF2B5EF4-FFF2-40B4-BE49-F238E27FC236}">
                <a16:creationId xmlns:a16="http://schemas.microsoft.com/office/drawing/2014/main" id="{28B609FB-D868-49F8-AFB1-A032E0E549C5}"/>
              </a:ext>
            </a:extLst>
          </p:cNvPr>
          <p:cNvSpPr txBox="1"/>
          <p:nvPr/>
        </p:nvSpPr>
        <p:spPr>
          <a:xfrm>
            <a:off x="464570" y="847978"/>
            <a:ext cx="11621730" cy="2246769"/>
          </a:xfrm>
          <a:prstGeom prst="rect">
            <a:avLst/>
          </a:prstGeom>
          <a:solidFill>
            <a:srgbClr val="BDC7D5"/>
          </a:solidFill>
        </p:spPr>
        <p:txBody>
          <a:bodyPr wrap="square">
            <a:spAutoFit/>
          </a:bodyPr>
          <a:lstStyle/>
          <a:p>
            <a:pPr>
              <a:defRPr/>
            </a:pPr>
            <a:r>
              <a:rPr lang="es-ES" sz="2000" b="1" dirty="0">
                <a:solidFill>
                  <a:schemeClr val="tx2">
                    <a:lumMod val="50000"/>
                  </a:schemeClr>
                </a:solidFill>
                <a:latin typeface="Verdana" panose="020B0604030504040204" pitchFamily="34" charset="0"/>
                <a:ea typeface="Verdana" panose="020B0604030504040204" pitchFamily="34" charset="0"/>
              </a:rPr>
              <a:t>Recomendación OMS</a:t>
            </a:r>
          </a:p>
          <a:p>
            <a:pPr>
              <a:defRPr sz="1200"/>
            </a:pPr>
            <a:r>
              <a:rPr lang="es-ES" sz="2000" dirty="0">
                <a:latin typeface="Verdana" panose="020B0604030504040204" pitchFamily="34" charset="0"/>
                <a:ea typeface="Verdana" panose="020B0604030504040204" pitchFamily="34" charset="0"/>
                <a:cs typeface="Calibri" panose="020F0502020204030204" pitchFamily="34" charset="0"/>
              </a:rPr>
              <a:t>La OMS recomienda una ingesta reducida de azúcares libres a lo largo de toda la vida (R. firme).</a:t>
            </a:r>
          </a:p>
          <a:p>
            <a:pPr>
              <a:defRPr sz="1200"/>
            </a:pPr>
            <a:r>
              <a:rPr lang="es-ES" sz="2000" dirty="0">
                <a:latin typeface="Verdana" panose="020B0604030504040204" pitchFamily="34" charset="0"/>
                <a:ea typeface="Verdana" panose="020B0604030504040204" pitchFamily="34" charset="0"/>
                <a:cs typeface="Calibri" panose="020F0502020204030204" pitchFamily="34" charset="0"/>
              </a:rPr>
              <a:t>• Tanto en adultos como en niños, la OMS recomienda reducir la ingesta de azúcares libres a menos del 10% de la ingesta calórica total  (R. firme).</a:t>
            </a:r>
          </a:p>
          <a:p>
            <a:pPr>
              <a:defRPr sz="1200"/>
            </a:pPr>
            <a:r>
              <a:rPr lang="es-ES" sz="2000" dirty="0">
                <a:latin typeface="Verdana" panose="020B0604030504040204" pitchFamily="34" charset="0"/>
                <a:ea typeface="Verdana" panose="020B0604030504040204" pitchFamily="34" charset="0"/>
                <a:cs typeface="Calibri" panose="020F0502020204030204" pitchFamily="34" charset="0"/>
              </a:rPr>
              <a:t>• La OMS sugiere que se reduzca aún más la ingesta de azúcares libres a menos del 5% de la ingesta calórica total (R. condicional)</a:t>
            </a:r>
            <a:r>
              <a:rPr lang="es-ES" sz="2000" dirty="0">
                <a:latin typeface="Verdana" panose="020B0604030504040204" pitchFamily="34" charset="0"/>
                <a:ea typeface="Verdana" panose="020B0604030504040204" pitchFamily="34" charset="0"/>
                <a:cs typeface="Mangal" pitchFamily="2"/>
              </a:rPr>
              <a:t>.</a:t>
            </a:r>
            <a:endParaRPr lang="es-ES" sz="2000" dirty="0">
              <a:solidFill>
                <a:schemeClr val="tx2">
                  <a:lumMod val="50000"/>
                </a:schemeClr>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1C24FAC5-ADAC-485E-AC90-AB376131B607}"/>
              </a:ext>
            </a:extLst>
          </p:cNvPr>
          <p:cNvSpPr txBox="1"/>
          <p:nvPr/>
        </p:nvSpPr>
        <p:spPr>
          <a:xfrm flipH="1">
            <a:off x="464570" y="5059511"/>
            <a:ext cx="11621729" cy="1631216"/>
          </a:xfrm>
          <a:prstGeom prst="rect">
            <a:avLst/>
          </a:prstGeom>
          <a:solidFill>
            <a:schemeClr val="accent2">
              <a:lumMod val="20000"/>
              <a:lumOff val="80000"/>
            </a:schemeClr>
          </a:solidFill>
        </p:spPr>
        <p:txBody>
          <a:bodyPr wrap="square">
            <a:spAutoFit/>
          </a:bodyPr>
          <a:lstStyle/>
          <a:p>
            <a:pPr>
              <a:defRPr/>
            </a:pPr>
            <a:r>
              <a:rPr lang="es-ES" sz="2000" b="1" dirty="0">
                <a:solidFill>
                  <a:schemeClr val="tx2">
                    <a:lumMod val="50000"/>
                  </a:schemeClr>
                </a:solidFill>
                <a:latin typeface="Verdana" panose="020B0604030504040204" pitchFamily="34" charset="0"/>
                <a:ea typeface="Verdana" panose="020B0604030504040204" pitchFamily="34" charset="0"/>
              </a:rPr>
              <a:t>Recomendación American Heart </a:t>
            </a:r>
            <a:r>
              <a:rPr lang="es-ES" sz="2000" b="1" dirty="0" err="1">
                <a:solidFill>
                  <a:schemeClr val="tx2">
                    <a:lumMod val="50000"/>
                  </a:schemeClr>
                </a:solidFill>
                <a:latin typeface="Verdana" panose="020B0604030504040204" pitchFamily="34" charset="0"/>
                <a:ea typeface="Verdana" panose="020B0604030504040204" pitchFamily="34" charset="0"/>
              </a:rPr>
              <a:t>Association</a:t>
            </a:r>
            <a:endParaRPr lang="es-ES" sz="2000" b="1" dirty="0">
              <a:solidFill>
                <a:schemeClr val="tx2">
                  <a:lumMod val="50000"/>
                </a:schemeClr>
              </a:solidFill>
              <a:latin typeface="Verdana" panose="020B0604030504040204" pitchFamily="34" charset="0"/>
              <a:ea typeface="Verdana" panose="020B0604030504040204" pitchFamily="34" charset="0"/>
            </a:endParaRPr>
          </a:p>
          <a:p>
            <a:pPr>
              <a:defRPr/>
            </a:pPr>
            <a:r>
              <a:rPr lang="es-ES" sz="2000" dirty="0">
                <a:solidFill>
                  <a:schemeClr val="tx2">
                    <a:lumMod val="50000"/>
                  </a:schemeClr>
                </a:solidFill>
                <a:latin typeface="Verdana" panose="020B0604030504040204" pitchFamily="34" charset="0"/>
                <a:ea typeface="Verdana" panose="020B0604030504040204" pitchFamily="34" charset="0"/>
              </a:rPr>
              <a:t>Límite superior de 25g de ingesta de azúcares para los menores de 18 años, independientemente de la ingesta calórica recomendada por edad. Aconsejó también evitar los azúcares en todos los menores de 2 años, a excepción de los contenidos de forma natural en la leche y la fruta</a:t>
            </a:r>
          </a:p>
        </p:txBody>
      </p:sp>
      <p:sp>
        <p:nvSpPr>
          <p:cNvPr id="2" name="CuadroTexto 1">
            <a:extLst>
              <a:ext uri="{FF2B5EF4-FFF2-40B4-BE49-F238E27FC236}">
                <a16:creationId xmlns:a16="http://schemas.microsoft.com/office/drawing/2014/main" id="{356091B5-7359-E45A-5FEC-C28285C27850}"/>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957822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2" name="Rectángulo 1"/>
          <p:cNvSpPr/>
          <p:nvPr/>
        </p:nvSpPr>
        <p:spPr>
          <a:xfrm>
            <a:off x="365760" y="754856"/>
            <a:ext cx="11460480" cy="5722079"/>
          </a:xfrm>
          <a:prstGeom prst="rect">
            <a:avLst/>
          </a:prstGeom>
        </p:spPr>
        <p:txBody>
          <a:bodyPr wrap="square">
            <a:spAutoFit/>
          </a:bodyPr>
          <a:lstStyle/>
          <a:p>
            <a:pPr algn="just"/>
            <a:r>
              <a:rPr lang="es-ES" sz="2000" b="1" kern="50" dirty="0">
                <a:solidFill>
                  <a:srgbClr val="333399"/>
                </a:solidFill>
                <a:latin typeface="Verdana" panose="020B0604030504040204" pitchFamily="34" charset="0"/>
                <a:ea typeface="Verdana" panose="020B0604030504040204" pitchFamily="34" charset="0"/>
                <a:cs typeface="Calibri" panose="020F0502020204030204" pitchFamily="34" charset="0"/>
              </a:rPr>
              <a:t>Los carbohidratos</a:t>
            </a: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 son nutrientes que encontramos en el pan, la pasta, el arroz… y también en bebidas azucaradas, los zumos de frutas y los refrescos. Incluyen los almidones, los azúcares y la fibra. </a:t>
            </a:r>
            <a:endParaRPr lang="es-ES" sz="2000" dirty="0">
              <a:solidFill>
                <a:srgbClr val="333399"/>
              </a:solidFill>
              <a:latin typeface="Verdana" panose="020B0604030504040204" pitchFamily="34" charset="0"/>
              <a:ea typeface="Verdana" panose="020B0604030504040204" pitchFamily="34" charset="0"/>
            </a:endParaRPr>
          </a:p>
          <a:p>
            <a:pPr algn="just">
              <a:spcBef>
                <a:spcPts val="450"/>
              </a:spcBef>
              <a:tabLst>
                <a:tab pos="514350" algn="l"/>
              </a:tabLst>
            </a:pPr>
            <a:r>
              <a:rPr lang="es-ES" sz="2000" b="1" kern="50" dirty="0">
                <a:solidFill>
                  <a:srgbClr val="333399"/>
                </a:solidFill>
                <a:latin typeface="Verdana" panose="020B0604030504040204" pitchFamily="34" charset="0"/>
                <a:ea typeface="Verdana" panose="020B0604030504040204" pitchFamily="34" charset="0"/>
                <a:cs typeface="Calibri" panose="020F0502020204030204" pitchFamily="34" charset="0"/>
              </a:rPr>
              <a:t>Almidones:</a:t>
            </a:r>
          </a:p>
          <a:p>
            <a:pPr algn="just">
              <a:spcBef>
                <a:spcPts val="450"/>
              </a:spcBef>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Moléculas grandes  de absorción lenta</a:t>
            </a:r>
          </a:p>
          <a:p>
            <a:pPr algn="just">
              <a:spcBef>
                <a:spcPts val="450"/>
              </a:spcBef>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Imprescindibles en una dieta saludable. Proporcionan vitaminas, minerales…</a:t>
            </a:r>
          </a:p>
          <a:p>
            <a:pPr algn="just">
              <a:spcBef>
                <a:spcPts val="450"/>
              </a:spcBef>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Pan, arroz, avena. </a:t>
            </a:r>
          </a:p>
          <a:p>
            <a:pPr algn="just">
              <a:spcBef>
                <a:spcPts val="450"/>
              </a:spcBef>
              <a:tabLst>
                <a:tab pos="514350" algn="l"/>
              </a:tabLst>
            </a:pPr>
            <a:r>
              <a:rPr lang="es-ES" sz="2000" b="1" kern="50" dirty="0">
                <a:solidFill>
                  <a:srgbClr val="333399"/>
                </a:solidFill>
                <a:latin typeface="Verdana" panose="020B0604030504040204" pitchFamily="34" charset="0"/>
                <a:ea typeface="Verdana" panose="020B0604030504040204" pitchFamily="34" charset="0"/>
                <a:cs typeface="Calibri" panose="020F0502020204030204" pitchFamily="34" charset="0"/>
              </a:rPr>
              <a:t>Polisacáridos no absorbibles:</a:t>
            </a:r>
          </a:p>
          <a:p>
            <a:pPr algn="just">
              <a:spcBef>
                <a:spcPts val="450"/>
              </a:spcBef>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Fibra dietética: importantes funciones metabólicas y mecánicas.</a:t>
            </a:r>
          </a:p>
          <a:p>
            <a:pPr algn="just">
              <a:spcBef>
                <a:spcPts val="450"/>
              </a:spcBef>
              <a:tabLst>
                <a:tab pos="514350" algn="l"/>
              </a:tabLst>
            </a:pPr>
            <a:r>
              <a:rPr lang="es-ES" sz="2000" b="1" kern="50" dirty="0">
                <a:solidFill>
                  <a:srgbClr val="333399"/>
                </a:solidFill>
                <a:latin typeface="Verdana" panose="020B0604030504040204" pitchFamily="34" charset="0"/>
                <a:ea typeface="Verdana" panose="020B0604030504040204" pitchFamily="34" charset="0"/>
                <a:cs typeface="Calibri" panose="020F0502020204030204" pitchFamily="34" charset="0"/>
              </a:rPr>
              <a:t>Los azúcares </a:t>
            </a: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son moléculas sencillas que pasan rápidamente a la sangre. Los encontramos de forma natural en la fruta y la leche. También los encontramos “añadidos” durante el procesado industrial en muchos alimentos: </a:t>
            </a:r>
          </a:p>
          <a:p>
            <a:pPr marL="600075" lvl="1" indent="-257175" algn="just">
              <a:spcBef>
                <a:spcPts val="450"/>
              </a:spcBef>
              <a:buFont typeface="Arial" panose="020B0604020202020204" pitchFamily="34" charset="0"/>
              <a:buChar char="•"/>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Bebidas refrescantes y zumos industriales</a:t>
            </a:r>
          </a:p>
          <a:p>
            <a:pPr marL="600075" lvl="1" indent="-257175" algn="just">
              <a:spcBef>
                <a:spcPts val="450"/>
              </a:spcBef>
              <a:buFont typeface="Arial" panose="020B0604020202020204" pitchFamily="34" charset="0"/>
              <a:buChar char="•"/>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Productos de bollería y pastelería.</a:t>
            </a:r>
          </a:p>
          <a:p>
            <a:pPr marL="600075" lvl="1" indent="-257175" algn="just">
              <a:spcBef>
                <a:spcPts val="450"/>
              </a:spcBef>
              <a:buFont typeface="Arial" panose="020B0604020202020204" pitchFamily="34" charset="0"/>
              <a:buChar char="•"/>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Postres lácteos, yogures </a:t>
            </a:r>
            <a:r>
              <a:rPr lang="es-ES" sz="2000" kern="50" dirty="0" err="1">
                <a:solidFill>
                  <a:srgbClr val="333399"/>
                </a:solidFill>
                <a:latin typeface="Verdana" panose="020B0604030504040204" pitchFamily="34" charset="0"/>
                <a:ea typeface="Verdana" panose="020B0604030504040204" pitchFamily="34" charset="0"/>
                <a:cs typeface="Calibri" panose="020F0502020204030204" pitchFamily="34" charset="0"/>
              </a:rPr>
              <a:t>saborizados</a:t>
            </a: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 y edulcorados, helados.</a:t>
            </a:r>
          </a:p>
          <a:p>
            <a:pPr marL="600075" lvl="1" indent="-257175" algn="just">
              <a:spcBef>
                <a:spcPts val="450"/>
              </a:spcBef>
              <a:buFont typeface="Arial" panose="020B0604020202020204" pitchFamily="34" charset="0"/>
              <a:buChar char="•"/>
              <a:tabLst>
                <a:tab pos="514350" algn="l"/>
              </a:tabLst>
            </a:pPr>
            <a:r>
              <a:rPr lang="es-ES" sz="2000" kern="50" dirty="0">
                <a:solidFill>
                  <a:srgbClr val="333399"/>
                </a:solidFill>
                <a:latin typeface="Verdana" panose="020B0604030504040204" pitchFamily="34" charset="0"/>
                <a:ea typeface="Verdana" panose="020B0604030504040204" pitchFamily="34" charset="0"/>
                <a:cs typeface="Calibri" panose="020F0502020204030204" pitchFamily="34" charset="0"/>
              </a:rPr>
              <a:t>Cremas para untar en la merienda</a:t>
            </a:r>
          </a:p>
        </p:txBody>
      </p:sp>
      <p:sp>
        <p:nvSpPr>
          <p:cNvPr id="3" name="AutoShape 2" descr="Resultado de imagen de pan"/>
          <p:cNvSpPr>
            <a:spLocks noChangeAspect="1" noChangeArrowheads="1"/>
          </p:cNvSpPr>
          <p:nvPr/>
        </p:nvSpPr>
        <p:spPr bwMode="auto">
          <a:xfrm>
            <a:off x="2643188" y="7548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sz="135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058" y="1637993"/>
            <a:ext cx="2090511" cy="669634"/>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8827" y="1605980"/>
            <a:ext cx="2157413" cy="701647"/>
          </a:xfrm>
          <a:prstGeom prst="rect">
            <a:avLst/>
          </a:prstGeom>
        </p:spPr>
      </p:pic>
      <p:sp>
        <p:nvSpPr>
          <p:cNvPr id="7" name="AutoShape 4" descr="Resultado de imagen de alimentos ricos en hidratos de carbono"/>
          <p:cNvSpPr>
            <a:spLocks noChangeAspect="1" noChangeArrowheads="1"/>
          </p:cNvSpPr>
          <p:nvPr/>
        </p:nvSpPr>
        <p:spPr bwMode="auto">
          <a:xfrm>
            <a:off x="2757488" y="869156"/>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ES" sz="1350"/>
          </a:p>
        </p:txBody>
      </p:sp>
      <p:pic>
        <p:nvPicPr>
          <p:cNvPr id="8" name="Imagen 7"/>
          <p:cNvPicPr>
            <a:picLocks noChangeAspect="1"/>
          </p:cNvPicPr>
          <p:nvPr/>
        </p:nvPicPr>
        <p:blipFill>
          <a:blip r:embed="rId4"/>
          <a:stretch>
            <a:fillRect/>
          </a:stretch>
        </p:blipFill>
        <p:spPr>
          <a:xfrm>
            <a:off x="9179777" y="2769796"/>
            <a:ext cx="1798514" cy="846099"/>
          </a:xfrm>
          <a:prstGeom prst="rect">
            <a:avLst/>
          </a:prstGeom>
        </p:spPr>
      </p:pic>
      <p:pic>
        <p:nvPicPr>
          <p:cNvPr id="4" name="Imagen 3">
            <a:extLst>
              <a:ext uri="{FF2B5EF4-FFF2-40B4-BE49-F238E27FC236}">
                <a16:creationId xmlns:a16="http://schemas.microsoft.com/office/drawing/2014/main" id="{B741F74A-F0C2-72CD-8498-6354DC83FE80}"/>
              </a:ext>
            </a:extLst>
          </p:cNvPr>
          <p:cNvPicPr>
            <a:picLocks noChangeAspect="1"/>
          </p:cNvPicPr>
          <p:nvPr/>
        </p:nvPicPr>
        <p:blipFill>
          <a:blip r:embed="rId5"/>
          <a:stretch>
            <a:fillRect/>
          </a:stretch>
        </p:blipFill>
        <p:spPr>
          <a:xfrm>
            <a:off x="410528" y="138048"/>
            <a:ext cx="1105257" cy="486033"/>
          </a:xfrm>
          <a:prstGeom prst="rect">
            <a:avLst/>
          </a:prstGeom>
        </p:spPr>
      </p:pic>
      <p:sp>
        <p:nvSpPr>
          <p:cNvPr id="9" name="CuadroTexto 8">
            <a:extLst>
              <a:ext uri="{FF2B5EF4-FFF2-40B4-BE49-F238E27FC236}">
                <a16:creationId xmlns:a16="http://schemas.microsoft.com/office/drawing/2014/main" id="{61A1ADAF-DA81-E2A5-E01D-C26E784B868E}"/>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3124285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graphicFrame>
        <p:nvGraphicFramePr>
          <p:cNvPr id="141314" name="Gráfico 3">
            <a:extLst>
              <a:ext uri="{FF2B5EF4-FFF2-40B4-BE49-F238E27FC236}">
                <a16:creationId xmlns:a16="http://schemas.microsoft.com/office/drawing/2014/main" id="{06457CAB-F053-48C6-ADB8-D0A04FAC5261}"/>
              </a:ext>
            </a:extLst>
          </p:cNvPr>
          <p:cNvGraphicFramePr>
            <a:graphicFrameLocks/>
          </p:cNvGraphicFramePr>
          <p:nvPr/>
        </p:nvGraphicFramePr>
        <p:xfrm>
          <a:off x="695400" y="983183"/>
          <a:ext cx="7632848" cy="5402250"/>
        </p:xfrm>
        <a:graphic>
          <a:graphicData uri="http://schemas.openxmlformats.org/presentationml/2006/ole">
            <mc:AlternateContent xmlns:mc="http://schemas.openxmlformats.org/markup-compatibility/2006">
              <mc:Choice xmlns:v="urn:schemas-microsoft-com:vml" Requires="v">
                <p:oleObj name="Chart" r:id="rId3" imgW="7523116" imgH="5072312" progId="Excel.Chart.8">
                  <p:embed/>
                </p:oleObj>
              </mc:Choice>
              <mc:Fallback>
                <p:oleObj name="Chart" r:id="rId3" imgW="7523116" imgH="5072312" progId="Excel.Chart.8">
                  <p:embed/>
                  <p:pic>
                    <p:nvPicPr>
                      <p:cNvPr id="141314" name="Gráfico 3">
                        <a:extLst>
                          <a:ext uri="{FF2B5EF4-FFF2-40B4-BE49-F238E27FC236}">
                            <a16:creationId xmlns:a16="http://schemas.microsoft.com/office/drawing/2014/main" id="{06457CAB-F053-48C6-ADB8-D0A04FAC526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00" y="983183"/>
                        <a:ext cx="7632848" cy="5402250"/>
                      </a:xfrm>
                      <a:prstGeom prst="rect">
                        <a:avLst/>
                      </a:prstGeom>
                      <a:noFill/>
                      <a:ln>
                        <a:noFill/>
                      </a:ln>
                    </p:spPr>
                  </p:pic>
                </p:oleObj>
              </mc:Fallback>
            </mc:AlternateContent>
          </a:graphicData>
        </a:graphic>
      </p:graphicFrame>
      <p:sp>
        <p:nvSpPr>
          <p:cNvPr id="141315" name="CuadroTexto 1">
            <a:extLst>
              <a:ext uri="{FF2B5EF4-FFF2-40B4-BE49-F238E27FC236}">
                <a16:creationId xmlns:a16="http://schemas.microsoft.com/office/drawing/2014/main" id="{68BE7C2A-6C7A-43B4-8703-4533AF69DCDE}"/>
              </a:ext>
            </a:extLst>
          </p:cNvPr>
          <p:cNvSpPr txBox="1">
            <a:spLocks noChangeArrowheads="1"/>
          </p:cNvSpPr>
          <p:nvPr/>
        </p:nvSpPr>
        <p:spPr bwMode="auto">
          <a:xfrm flipH="1">
            <a:off x="2691899" y="6085351"/>
            <a:ext cx="70109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350" dirty="0"/>
              <a:t>Fuente: USDA. </a:t>
            </a:r>
            <a:r>
              <a:rPr lang="es-ES" altLang="es-ES" sz="1350" dirty="0" err="1"/>
              <a:t>Scientific</a:t>
            </a:r>
            <a:r>
              <a:rPr lang="es-ES" altLang="es-ES" sz="1350" dirty="0"/>
              <a:t> </a:t>
            </a:r>
            <a:r>
              <a:rPr lang="es-ES" altLang="es-ES" sz="1350" dirty="0" err="1"/>
              <a:t>Report</a:t>
            </a:r>
            <a:r>
              <a:rPr lang="es-ES" altLang="es-ES" sz="1350" dirty="0"/>
              <a:t> of </a:t>
            </a:r>
            <a:r>
              <a:rPr lang="es-ES" altLang="es-ES" sz="1350" dirty="0" err="1"/>
              <a:t>the</a:t>
            </a:r>
            <a:r>
              <a:rPr lang="es-ES" altLang="es-ES" sz="1350" dirty="0"/>
              <a:t> 2020 Dietary </a:t>
            </a:r>
            <a:r>
              <a:rPr lang="es-ES" altLang="es-ES" sz="1350" dirty="0" err="1"/>
              <a:t>Guidelines</a:t>
            </a:r>
            <a:r>
              <a:rPr lang="es-ES" altLang="es-ES" sz="1350" dirty="0"/>
              <a:t> </a:t>
            </a:r>
            <a:r>
              <a:rPr lang="es-ES" altLang="es-ES" sz="1350" dirty="0" err="1"/>
              <a:t>Advisory</a:t>
            </a:r>
            <a:r>
              <a:rPr lang="es-ES" altLang="es-ES" sz="1350" dirty="0"/>
              <a:t> </a:t>
            </a:r>
            <a:r>
              <a:rPr lang="es-ES" altLang="es-ES" sz="1350" dirty="0" err="1"/>
              <a:t>Commitee</a:t>
            </a:r>
            <a:r>
              <a:rPr lang="es-ES" altLang="es-ES" sz="1350" dirty="0"/>
              <a:t>. 2020.</a:t>
            </a:r>
          </a:p>
        </p:txBody>
      </p:sp>
      <p:pic>
        <p:nvPicPr>
          <p:cNvPr id="2" name="Imagen 1">
            <a:extLst>
              <a:ext uri="{FF2B5EF4-FFF2-40B4-BE49-F238E27FC236}">
                <a16:creationId xmlns:a16="http://schemas.microsoft.com/office/drawing/2014/main" id="{AC504C64-B494-4CC4-A1F9-07D69DA131B0}"/>
              </a:ext>
            </a:extLst>
          </p:cNvPr>
          <p:cNvPicPr>
            <a:picLocks noChangeAspect="1"/>
          </p:cNvPicPr>
          <p:nvPr/>
        </p:nvPicPr>
        <p:blipFill rotWithShape="1">
          <a:blip r:embed="rId5"/>
          <a:srcRect r="5455" b="33178"/>
          <a:stretch/>
        </p:blipFill>
        <p:spPr>
          <a:xfrm>
            <a:off x="4871864" y="1418749"/>
            <a:ext cx="6552728" cy="4020503"/>
          </a:xfrm>
          <a:prstGeom prst="rect">
            <a:avLst/>
          </a:prstGeom>
        </p:spPr>
      </p:pic>
      <p:sp>
        <p:nvSpPr>
          <p:cNvPr id="3" name="CuadroTexto 2">
            <a:extLst>
              <a:ext uri="{FF2B5EF4-FFF2-40B4-BE49-F238E27FC236}">
                <a16:creationId xmlns:a16="http://schemas.microsoft.com/office/drawing/2014/main" id="{96E905AD-CF90-4DE0-5B13-FB05EE41B3CD}"/>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99080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a:extLst>
              <a:ext uri="{FF2B5EF4-FFF2-40B4-BE49-F238E27FC236}">
                <a16:creationId xmlns:a16="http://schemas.microsoft.com/office/drawing/2014/main" id="{3961EEA0-C9DB-C70C-D6CA-1A5DFFDFF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385" y="2213974"/>
            <a:ext cx="3827462" cy="32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1" name="3 Rectángulo">
            <a:extLst>
              <a:ext uri="{FF2B5EF4-FFF2-40B4-BE49-F238E27FC236}">
                <a16:creationId xmlns:a16="http://schemas.microsoft.com/office/drawing/2014/main" id="{91C8E05B-83EF-5627-B74F-D4C92A6F1A76}"/>
              </a:ext>
            </a:extLst>
          </p:cNvPr>
          <p:cNvSpPr>
            <a:spLocks noChangeArrowheads="1"/>
          </p:cNvSpPr>
          <p:nvPr/>
        </p:nvSpPr>
        <p:spPr bwMode="auto">
          <a:xfrm>
            <a:off x="8634806" y="2864521"/>
            <a:ext cx="3544437" cy="1938992"/>
          </a:xfrm>
          <a:prstGeom prst="rect">
            <a:avLst/>
          </a:prstGeom>
          <a:solidFill>
            <a:srgbClr val="11F51C">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400" dirty="0">
                <a:latin typeface="+mn-lt"/>
              </a:rPr>
              <a:t>Fibra</a:t>
            </a:r>
          </a:p>
          <a:p>
            <a:pPr algn="ctr"/>
            <a:r>
              <a:rPr lang="es-ES" altLang="es-ES" sz="2400" dirty="0">
                <a:latin typeface="+mn-lt"/>
              </a:rPr>
              <a:t>Vitamina A, K, </a:t>
            </a:r>
          </a:p>
          <a:p>
            <a:pPr algn="ctr"/>
            <a:r>
              <a:rPr lang="es-ES" altLang="es-ES" sz="2400" dirty="0">
                <a:latin typeface="+mn-lt"/>
              </a:rPr>
              <a:t>Potasio, calcio</a:t>
            </a:r>
          </a:p>
          <a:p>
            <a:pPr algn="ctr"/>
            <a:r>
              <a:rPr lang="es-ES" altLang="es-ES" sz="2400" dirty="0">
                <a:latin typeface="+mn-lt"/>
              </a:rPr>
              <a:t>Compuestos bioactivos:</a:t>
            </a:r>
          </a:p>
          <a:p>
            <a:pPr algn="ctr"/>
            <a:r>
              <a:rPr lang="es-ES" altLang="es-ES" sz="2400" dirty="0">
                <a:latin typeface="+mn-lt"/>
              </a:rPr>
              <a:t>Glucosinolatos </a:t>
            </a:r>
          </a:p>
        </p:txBody>
      </p:sp>
      <p:sp>
        <p:nvSpPr>
          <p:cNvPr id="5" name="4 Rectángulo">
            <a:extLst>
              <a:ext uri="{FF2B5EF4-FFF2-40B4-BE49-F238E27FC236}">
                <a16:creationId xmlns:a16="http://schemas.microsoft.com/office/drawing/2014/main" id="{3D8441E3-48BB-FE28-B904-894573307DE8}"/>
              </a:ext>
            </a:extLst>
          </p:cNvPr>
          <p:cNvSpPr/>
          <p:nvPr/>
        </p:nvSpPr>
        <p:spPr>
          <a:xfrm>
            <a:off x="1159285" y="2171244"/>
            <a:ext cx="3827462" cy="2308324"/>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defRPr/>
            </a:pPr>
            <a:r>
              <a:rPr lang="es-ES" sz="2400" dirty="0">
                <a:solidFill>
                  <a:prstClr val="black"/>
                </a:solidFill>
              </a:rPr>
              <a:t>Hierro </a:t>
            </a:r>
          </a:p>
          <a:p>
            <a:pPr algn="ctr">
              <a:defRPr/>
            </a:pPr>
            <a:r>
              <a:rPr lang="es-ES" sz="2400" dirty="0">
                <a:solidFill>
                  <a:prstClr val="black"/>
                </a:solidFill>
              </a:rPr>
              <a:t>Facilidad para absorción de hierro mineral</a:t>
            </a:r>
          </a:p>
          <a:p>
            <a:pPr algn="ctr">
              <a:defRPr/>
            </a:pPr>
            <a:r>
              <a:rPr lang="es-ES" sz="2400" dirty="0">
                <a:solidFill>
                  <a:prstClr val="black"/>
                </a:solidFill>
              </a:rPr>
              <a:t>Capacidad formación compuestos saludables</a:t>
            </a:r>
          </a:p>
          <a:p>
            <a:pPr algn="ctr">
              <a:defRPr/>
            </a:pPr>
            <a:r>
              <a:rPr lang="es-ES" sz="2400" dirty="0">
                <a:solidFill>
                  <a:prstClr val="black"/>
                </a:solidFill>
              </a:rPr>
              <a:t>Vitaminas grupo B</a:t>
            </a:r>
          </a:p>
        </p:txBody>
      </p:sp>
      <p:sp>
        <p:nvSpPr>
          <p:cNvPr id="6" name="5 Rectángulo">
            <a:extLst>
              <a:ext uri="{FF2B5EF4-FFF2-40B4-BE49-F238E27FC236}">
                <a16:creationId xmlns:a16="http://schemas.microsoft.com/office/drawing/2014/main" id="{A8DBCEDD-5332-E80E-82CE-F2FEDA90B362}"/>
              </a:ext>
            </a:extLst>
          </p:cNvPr>
          <p:cNvSpPr/>
          <p:nvPr/>
        </p:nvSpPr>
        <p:spPr>
          <a:xfrm>
            <a:off x="6718300" y="4906963"/>
            <a:ext cx="1314450" cy="368300"/>
          </a:xfrm>
          <a:prstGeom prst="rect">
            <a:avLst/>
          </a:prstGeom>
          <a:solidFill>
            <a:schemeClr val="accent3">
              <a:lumMod val="40000"/>
              <a:lumOff val="60000"/>
            </a:schemeClr>
          </a:solidFill>
        </p:spPr>
        <p:txBody>
          <a:bodyPr wrap="none">
            <a:spAutoFit/>
          </a:bodyPr>
          <a:lstStyle/>
          <a:p>
            <a:pPr>
              <a:defRPr/>
            </a:pPr>
            <a:r>
              <a:rPr lang="es-ES" dirty="0">
                <a:solidFill>
                  <a:prstClr val="black"/>
                </a:solidFill>
              </a:rPr>
              <a:t>Acido Fólico</a:t>
            </a:r>
          </a:p>
        </p:txBody>
      </p:sp>
      <p:sp>
        <p:nvSpPr>
          <p:cNvPr id="114694" name="6 Rectángulo">
            <a:extLst>
              <a:ext uri="{FF2B5EF4-FFF2-40B4-BE49-F238E27FC236}">
                <a16:creationId xmlns:a16="http://schemas.microsoft.com/office/drawing/2014/main" id="{C49BB1F5-EF6F-5446-0F99-016C9B51181B}"/>
              </a:ext>
            </a:extLst>
          </p:cNvPr>
          <p:cNvSpPr>
            <a:spLocks noChangeArrowheads="1"/>
          </p:cNvSpPr>
          <p:nvPr/>
        </p:nvSpPr>
        <p:spPr bwMode="auto">
          <a:xfrm>
            <a:off x="1233104" y="4767136"/>
            <a:ext cx="3827462" cy="830997"/>
          </a:xfrm>
          <a:prstGeom prst="rect">
            <a:avLst/>
          </a:prstGeom>
          <a:solidFill>
            <a:srgbClr val="FFC0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a:solidFill>
                  <a:srgbClr val="000000"/>
                </a:solidFill>
                <a:latin typeface="+mn-lt"/>
              </a:rPr>
              <a:t>Proteína de elevado valor biológico</a:t>
            </a:r>
          </a:p>
        </p:txBody>
      </p:sp>
      <p:grpSp>
        <p:nvGrpSpPr>
          <p:cNvPr id="3" name="Grupo 2">
            <a:extLst>
              <a:ext uri="{FF2B5EF4-FFF2-40B4-BE49-F238E27FC236}">
                <a16:creationId xmlns:a16="http://schemas.microsoft.com/office/drawing/2014/main" id="{9E6EDB5E-5732-73D3-087C-22B9E821F0A9}"/>
              </a:ext>
            </a:extLst>
          </p:cNvPr>
          <p:cNvGrpSpPr/>
          <p:nvPr/>
        </p:nvGrpSpPr>
        <p:grpSpPr>
          <a:xfrm>
            <a:off x="476552" y="125191"/>
            <a:ext cx="13692422" cy="2516178"/>
            <a:chOff x="476552" y="125191"/>
            <a:chExt cx="13692422" cy="2516178"/>
          </a:xfrm>
        </p:grpSpPr>
        <p:sp>
          <p:nvSpPr>
            <p:cNvPr id="4" name="1 Rectángulo">
              <a:extLst>
                <a:ext uri="{FF2B5EF4-FFF2-40B4-BE49-F238E27FC236}">
                  <a16:creationId xmlns:a16="http://schemas.microsoft.com/office/drawing/2014/main" id="{9E67EEB0-0137-A1C3-3259-6FAEFFA0C17B}"/>
                </a:ext>
              </a:extLst>
            </p:cNvPr>
            <p:cNvSpPr/>
            <p:nvPr/>
          </p:nvSpPr>
          <p:spPr>
            <a:xfrm>
              <a:off x="3100639" y="1259867"/>
              <a:ext cx="11068335" cy="954107"/>
            </a:xfrm>
            <a:prstGeom prst="rect">
              <a:avLst/>
            </a:prstGeom>
          </p:spPr>
          <p:txBody>
            <a:bodyPr wrap="square">
              <a:spAutoFit/>
            </a:bodyPr>
            <a:lstStyle/>
            <a:p>
              <a:pPr>
                <a:defRPr/>
              </a:pPr>
              <a:r>
                <a:rPr lang="es-ES" sz="2800" b="1" dirty="0">
                  <a:solidFill>
                    <a:srgbClr val="FF0000"/>
                  </a:solidFill>
                </a:rPr>
                <a:t>Dietista nutricionista:</a:t>
              </a:r>
            </a:p>
            <a:p>
              <a:pPr>
                <a:defRPr/>
              </a:pPr>
              <a:endParaRPr lang="es-ES" sz="2800" dirty="0">
                <a:solidFill>
                  <a:srgbClr val="FF0000"/>
                </a:solidFill>
              </a:endParaRPr>
            </a:p>
          </p:txBody>
        </p:sp>
        <p:pic>
          <p:nvPicPr>
            <p:cNvPr id="8" name="Imagen 7">
              <a:extLst>
                <a:ext uri="{FF2B5EF4-FFF2-40B4-BE49-F238E27FC236}">
                  <a16:creationId xmlns:a16="http://schemas.microsoft.com/office/drawing/2014/main" id="{8BE755CF-F463-D194-6F95-22D0978A6321}"/>
                </a:ext>
              </a:extLst>
            </p:cNvPr>
            <p:cNvPicPr>
              <a:picLocks noChangeAspect="1"/>
            </p:cNvPicPr>
            <p:nvPr/>
          </p:nvPicPr>
          <p:blipFill>
            <a:blip r:embed="rId3"/>
            <a:stretch>
              <a:fillRect/>
            </a:stretch>
          </p:blipFill>
          <p:spPr>
            <a:xfrm>
              <a:off x="2953001" y="125191"/>
              <a:ext cx="4615072" cy="926672"/>
            </a:xfrm>
            <a:prstGeom prst="rect">
              <a:avLst/>
            </a:prstGeom>
          </p:spPr>
        </p:pic>
        <p:pic>
          <p:nvPicPr>
            <p:cNvPr id="9" name="Gráfico 8" descr="Mujer sosteniendo un portátil">
              <a:extLst>
                <a:ext uri="{FF2B5EF4-FFF2-40B4-BE49-F238E27FC236}">
                  <a16:creationId xmlns:a16="http://schemas.microsoft.com/office/drawing/2014/main" id="{8A8AA95F-2F81-BBE5-6736-56C2FC450F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552" y="125191"/>
              <a:ext cx="2476449" cy="2516178"/>
            </a:xfrm>
            <a:prstGeom prst="rect">
              <a:avLst/>
            </a:prstGeom>
          </p:spPr>
        </p:pic>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7" name="Imagen 6" descr="Variedad de colores&#10;&#10;Descripción generada automáticamente con confianza media">
            <a:extLst>
              <a:ext uri="{FF2B5EF4-FFF2-40B4-BE49-F238E27FC236}">
                <a16:creationId xmlns:a16="http://schemas.microsoft.com/office/drawing/2014/main" id="{2FFDDCF7-4404-D033-9DB7-B721977CC75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00981" y="824881"/>
            <a:ext cx="8136194" cy="5764461"/>
          </a:xfrm>
          <a:prstGeom prst="rect">
            <a:avLst/>
          </a:prstGeom>
        </p:spPr>
      </p:pic>
      <p:graphicFrame>
        <p:nvGraphicFramePr>
          <p:cNvPr id="4" name="2 Tabla"/>
          <p:cNvGraphicFramePr>
            <a:graphicFrameLocks noGrp="1"/>
          </p:cNvGraphicFramePr>
          <p:nvPr>
            <p:extLst>
              <p:ext uri="{D42A27DB-BD31-4B8C-83A1-F6EECF244321}">
                <p14:modId xmlns:p14="http://schemas.microsoft.com/office/powerpoint/2010/main" val="339826688"/>
              </p:ext>
            </p:extLst>
          </p:nvPr>
        </p:nvGraphicFramePr>
        <p:xfrm>
          <a:off x="3715589" y="1097292"/>
          <a:ext cx="4106978" cy="4274798"/>
        </p:xfrm>
        <a:graphic>
          <a:graphicData uri="http://schemas.openxmlformats.org/drawingml/2006/table">
            <a:tbl>
              <a:tblPr firstRow="1" bandRow="1">
                <a:tableStyleId>{5C22544A-7EE6-4342-B048-85BDC9FD1C3A}</a:tableStyleId>
              </a:tblPr>
              <a:tblGrid>
                <a:gridCol w="2269513">
                  <a:extLst>
                    <a:ext uri="{9D8B030D-6E8A-4147-A177-3AD203B41FA5}">
                      <a16:colId xmlns:a16="http://schemas.microsoft.com/office/drawing/2014/main" val="20000"/>
                    </a:ext>
                  </a:extLst>
                </a:gridCol>
                <a:gridCol w="1837465">
                  <a:extLst>
                    <a:ext uri="{9D8B030D-6E8A-4147-A177-3AD203B41FA5}">
                      <a16:colId xmlns:a16="http://schemas.microsoft.com/office/drawing/2014/main" val="20001"/>
                    </a:ext>
                  </a:extLst>
                </a:gridCol>
              </a:tblGrid>
              <a:tr h="388617">
                <a:tc>
                  <a:txBody>
                    <a:bodyPr/>
                    <a:lstStyle/>
                    <a:p>
                      <a:pPr marL="0" algn="ctr" defTabSz="914400" rtl="0" eaLnBrk="1" latinLnBrk="0" hangingPunct="1"/>
                      <a:r>
                        <a:rPr lang="es-ES_tradnl" sz="2100" b="1" kern="1200" dirty="0">
                          <a:solidFill>
                            <a:schemeClr val="bg1"/>
                          </a:solidFill>
                          <a:latin typeface="+mn-lt"/>
                          <a:ea typeface="+mn-ea"/>
                          <a:cs typeface="Calibri" pitchFamily="34" charset="0"/>
                        </a:rPr>
                        <a:t>Alimento</a:t>
                      </a:r>
                    </a:p>
                  </a:txBody>
                  <a:tcPr marL="68580" marR="68580" marT="34289" marB="34289">
                    <a:solidFill>
                      <a:srgbClr val="FF0066"/>
                    </a:solidFill>
                  </a:tcPr>
                </a:tc>
                <a:tc>
                  <a:txBody>
                    <a:bodyPr/>
                    <a:lstStyle/>
                    <a:p>
                      <a:pPr marL="0" algn="ctr" defTabSz="914400" rtl="0" eaLnBrk="1" latinLnBrk="0" hangingPunct="1"/>
                      <a:r>
                        <a:rPr lang="es-ES" sz="2100" b="1" kern="1200" dirty="0">
                          <a:solidFill>
                            <a:schemeClr val="bg1"/>
                          </a:solidFill>
                          <a:latin typeface="+mn-lt"/>
                          <a:ea typeface="+mn-ea"/>
                          <a:cs typeface="Calibri" pitchFamily="34" charset="0"/>
                        </a:rPr>
                        <a:t>Azúcares (g)</a:t>
                      </a:r>
                      <a:endParaRPr lang="es-ES_tradnl" sz="2100" b="1" kern="1200" dirty="0">
                        <a:solidFill>
                          <a:schemeClr val="bg1"/>
                        </a:solidFill>
                        <a:latin typeface="+mn-lt"/>
                        <a:ea typeface="+mn-ea"/>
                        <a:cs typeface="Calibri" pitchFamily="34" charset="0"/>
                      </a:endParaRPr>
                    </a:p>
                  </a:txBody>
                  <a:tcPr marL="68580" marR="68580" marT="34289" marB="34289">
                    <a:solidFill>
                      <a:srgbClr val="FF0066"/>
                    </a:solidFill>
                  </a:tcPr>
                </a:tc>
                <a:extLst>
                  <a:ext uri="{0D108BD9-81ED-4DB2-BD59-A6C34878D82A}">
                    <a16:rowId xmlns:a16="http://schemas.microsoft.com/office/drawing/2014/main" val="10000"/>
                  </a:ext>
                </a:extLst>
              </a:tr>
              <a:tr h="388617">
                <a:tc>
                  <a:txBody>
                    <a:bodyPr/>
                    <a:lstStyle/>
                    <a:p>
                      <a:r>
                        <a:rPr lang="es-ES" sz="2100" b="1" dirty="0">
                          <a:solidFill>
                            <a:schemeClr val="bg1"/>
                          </a:solidFill>
                          <a:latin typeface="+mn-lt"/>
                        </a:rPr>
                        <a:t>Refrescos</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10,5</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1"/>
                  </a:ext>
                </a:extLst>
              </a:tr>
              <a:tr h="388617">
                <a:tc>
                  <a:txBody>
                    <a:bodyPr/>
                    <a:lstStyle/>
                    <a:p>
                      <a:r>
                        <a:rPr lang="es-ES" sz="2100" b="1" dirty="0">
                          <a:solidFill>
                            <a:schemeClr val="bg1"/>
                          </a:solidFill>
                          <a:latin typeface="+mn-lt"/>
                        </a:rPr>
                        <a:t>Zumos comerciales</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12-16</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2"/>
                  </a:ext>
                </a:extLst>
              </a:tr>
              <a:tr h="388617">
                <a:tc>
                  <a:txBody>
                    <a:bodyPr/>
                    <a:lstStyle/>
                    <a:p>
                      <a:r>
                        <a:rPr lang="es-ES" sz="2100" b="1" dirty="0" err="1">
                          <a:solidFill>
                            <a:schemeClr val="bg1"/>
                          </a:solidFill>
                          <a:latin typeface="+mn-lt"/>
                        </a:rPr>
                        <a:t>Ketchup</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22,9</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3"/>
                  </a:ext>
                </a:extLst>
              </a:tr>
              <a:tr h="388617">
                <a:tc>
                  <a:txBody>
                    <a:bodyPr/>
                    <a:lstStyle/>
                    <a:p>
                      <a:r>
                        <a:rPr lang="es-ES" sz="2100" b="1" dirty="0" err="1">
                          <a:solidFill>
                            <a:schemeClr val="bg1"/>
                          </a:solidFill>
                          <a:latin typeface="+mn-lt"/>
                        </a:rPr>
                        <a:t>Nocilla</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58,3</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5"/>
                  </a:ext>
                </a:extLst>
              </a:tr>
              <a:tr h="388617">
                <a:tc>
                  <a:txBody>
                    <a:bodyPr/>
                    <a:lstStyle/>
                    <a:p>
                      <a:r>
                        <a:rPr lang="es-ES" sz="2100" b="1" dirty="0">
                          <a:solidFill>
                            <a:schemeClr val="bg1"/>
                          </a:solidFill>
                          <a:latin typeface="+mn-lt"/>
                        </a:rPr>
                        <a:t>Yogur de sabores</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15,6</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6"/>
                  </a:ext>
                </a:extLst>
              </a:tr>
              <a:tr h="388617">
                <a:tc>
                  <a:txBody>
                    <a:bodyPr/>
                    <a:lstStyle/>
                    <a:p>
                      <a:r>
                        <a:rPr lang="es-ES" sz="2100" b="1" dirty="0">
                          <a:solidFill>
                            <a:schemeClr val="bg1"/>
                          </a:solidFill>
                          <a:latin typeface="+mn-lt"/>
                        </a:rPr>
                        <a:t>Yogur natural</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5,5</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7"/>
                  </a:ext>
                </a:extLst>
              </a:tr>
              <a:tr h="388617">
                <a:tc>
                  <a:txBody>
                    <a:bodyPr/>
                    <a:lstStyle/>
                    <a:p>
                      <a:r>
                        <a:rPr lang="es-ES" sz="2100" b="1" dirty="0">
                          <a:solidFill>
                            <a:schemeClr val="bg1"/>
                          </a:solidFill>
                          <a:latin typeface="+mn-lt"/>
                        </a:rPr>
                        <a:t>Cacao en polvo</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61,5</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8"/>
                  </a:ext>
                </a:extLst>
              </a:tr>
              <a:tr h="388617">
                <a:tc>
                  <a:txBody>
                    <a:bodyPr/>
                    <a:lstStyle/>
                    <a:p>
                      <a:r>
                        <a:rPr lang="es-ES" sz="2100" b="1" dirty="0">
                          <a:solidFill>
                            <a:schemeClr val="bg1"/>
                          </a:solidFill>
                          <a:latin typeface="+mn-lt"/>
                        </a:rPr>
                        <a:t>Sobaos</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45</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09"/>
                  </a:ext>
                </a:extLst>
              </a:tr>
              <a:tr h="388617">
                <a:tc>
                  <a:txBody>
                    <a:bodyPr/>
                    <a:lstStyle/>
                    <a:p>
                      <a:r>
                        <a:rPr lang="es-ES" sz="2100" b="1" dirty="0">
                          <a:solidFill>
                            <a:schemeClr val="bg1"/>
                          </a:solidFill>
                          <a:latin typeface="+mn-lt"/>
                        </a:rPr>
                        <a:t>Pan</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2</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10"/>
                  </a:ext>
                </a:extLst>
              </a:tr>
              <a:tr h="388617">
                <a:tc>
                  <a:txBody>
                    <a:bodyPr/>
                    <a:lstStyle/>
                    <a:p>
                      <a:r>
                        <a:rPr lang="es-ES" sz="2100" b="1" dirty="0">
                          <a:solidFill>
                            <a:schemeClr val="bg1"/>
                          </a:solidFill>
                          <a:latin typeface="+mn-lt"/>
                        </a:rPr>
                        <a:t>Galletas</a:t>
                      </a:r>
                      <a:endParaRPr lang="es-ES_tradnl" sz="2100" b="1" dirty="0">
                        <a:solidFill>
                          <a:schemeClr val="bg1"/>
                        </a:solidFill>
                        <a:latin typeface="+mn-lt"/>
                      </a:endParaRPr>
                    </a:p>
                  </a:txBody>
                  <a:tcPr marL="68580" marR="68580" marT="34289" marB="34289">
                    <a:solidFill>
                      <a:srgbClr val="009999"/>
                    </a:solidFill>
                  </a:tcPr>
                </a:tc>
                <a:tc>
                  <a:txBody>
                    <a:bodyPr/>
                    <a:lstStyle/>
                    <a:p>
                      <a:pPr algn="ctr"/>
                      <a:r>
                        <a:rPr lang="es-ES" sz="2100" b="1" dirty="0">
                          <a:solidFill>
                            <a:schemeClr val="bg1"/>
                          </a:solidFill>
                          <a:latin typeface="+mn-lt"/>
                        </a:rPr>
                        <a:t>29,8</a:t>
                      </a:r>
                      <a:endParaRPr lang="es-ES_tradnl" sz="2100" b="1" dirty="0">
                        <a:solidFill>
                          <a:schemeClr val="bg1"/>
                        </a:solidFill>
                        <a:latin typeface="+mn-lt"/>
                      </a:endParaRPr>
                    </a:p>
                  </a:txBody>
                  <a:tcPr marL="68580" marR="68580" marT="34289" marB="34289">
                    <a:solidFill>
                      <a:srgbClr val="009999"/>
                    </a:solidFill>
                  </a:tcPr>
                </a:tc>
                <a:extLst>
                  <a:ext uri="{0D108BD9-81ED-4DB2-BD59-A6C34878D82A}">
                    <a16:rowId xmlns:a16="http://schemas.microsoft.com/office/drawing/2014/main" val="10011"/>
                  </a:ext>
                </a:extLst>
              </a:tr>
            </a:tbl>
          </a:graphicData>
        </a:graphic>
      </p:graphicFrame>
      <p:sp>
        <p:nvSpPr>
          <p:cNvPr id="2" name="CuadroTexto 1">
            <a:extLst>
              <a:ext uri="{FF2B5EF4-FFF2-40B4-BE49-F238E27FC236}">
                <a16:creationId xmlns:a16="http://schemas.microsoft.com/office/drawing/2014/main" id="{0145D145-6FDB-2D5C-CFA7-8AB5BB869049}"/>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18421679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628" y="459698"/>
            <a:ext cx="4071169" cy="2855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ángulo 1"/>
          <p:cNvSpPr/>
          <p:nvPr/>
        </p:nvSpPr>
        <p:spPr>
          <a:xfrm>
            <a:off x="501445" y="898936"/>
            <a:ext cx="5675183" cy="2308324"/>
          </a:xfrm>
          <a:prstGeom prst="rect">
            <a:avLst/>
          </a:prstGeom>
        </p:spPr>
        <p:txBody>
          <a:bodyPr wrap="square">
            <a:spAutoFit/>
          </a:bodyPr>
          <a:lstStyle/>
          <a:p>
            <a:pPr algn="ctr"/>
            <a:r>
              <a:rPr lang="es-ES" altLang="es-ES" sz="2400" dirty="0">
                <a:solidFill>
                  <a:srgbClr val="FF0000"/>
                </a:solidFill>
                <a:latin typeface="Verdana" panose="020B0604030504040204" pitchFamily="34" charset="0"/>
                <a:ea typeface="Verdana" panose="020B0604030504040204" pitchFamily="34" charset="0"/>
              </a:rPr>
              <a:t>El exceso de sodio causa al año 2,3 millones de muertes</a:t>
            </a:r>
          </a:p>
          <a:p>
            <a:pPr algn="ctr"/>
            <a:r>
              <a:rPr lang="es-ES" altLang="es-ES" sz="2400" dirty="0">
                <a:solidFill>
                  <a:srgbClr val="FF0000"/>
                </a:solidFill>
                <a:latin typeface="Verdana" panose="020B0604030504040204" pitchFamily="34" charset="0"/>
                <a:ea typeface="Verdana" panose="020B0604030504040204" pitchFamily="34" charset="0"/>
              </a:rPr>
              <a:t>Más del 70% llega a través de alimentos preparados y procesados</a:t>
            </a:r>
          </a:p>
          <a:p>
            <a:pPr algn="ctr"/>
            <a:r>
              <a:rPr lang="es-ES" altLang="es-ES" sz="2400" dirty="0">
                <a:solidFill>
                  <a:srgbClr val="FF0000"/>
                </a:solidFill>
                <a:latin typeface="Verdana" panose="020B0604030504040204" pitchFamily="34" charset="0"/>
                <a:ea typeface="Verdana" panose="020B0604030504040204" pitchFamily="34" charset="0"/>
              </a:rPr>
              <a:t>En España el consumo de sal es superior al aconsejado por la OMS</a:t>
            </a:r>
          </a:p>
        </p:txBody>
      </p:sp>
      <p:graphicFrame>
        <p:nvGraphicFramePr>
          <p:cNvPr id="6" name="Tabla 6">
            <a:extLst>
              <a:ext uri="{FF2B5EF4-FFF2-40B4-BE49-F238E27FC236}">
                <a16:creationId xmlns:a16="http://schemas.microsoft.com/office/drawing/2014/main" id="{0870AC1D-81EF-FA98-E3C1-F7C48FDD3A54}"/>
              </a:ext>
            </a:extLst>
          </p:cNvPr>
          <p:cNvGraphicFramePr>
            <a:graphicFrameLocks noGrp="1"/>
          </p:cNvGraphicFramePr>
          <p:nvPr>
            <p:extLst>
              <p:ext uri="{D42A27DB-BD31-4B8C-83A1-F6EECF244321}">
                <p14:modId xmlns:p14="http://schemas.microsoft.com/office/powerpoint/2010/main" val="1624948547"/>
              </p:ext>
            </p:extLst>
          </p:nvPr>
        </p:nvGraphicFramePr>
        <p:xfrm>
          <a:off x="2466103" y="3537220"/>
          <a:ext cx="6802040" cy="914400"/>
        </p:xfrm>
        <a:graphic>
          <a:graphicData uri="http://schemas.openxmlformats.org/drawingml/2006/table">
            <a:tbl>
              <a:tblPr firstRow="1" bandRow="1">
                <a:tableStyleId>{5A111915-BE36-4E01-A7E5-04B1672EAD32}</a:tableStyleId>
              </a:tblPr>
              <a:tblGrid>
                <a:gridCol w="3918566">
                  <a:extLst>
                    <a:ext uri="{9D8B030D-6E8A-4147-A177-3AD203B41FA5}">
                      <a16:colId xmlns:a16="http://schemas.microsoft.com/office/drawing/2014/main" val="1948306670"/>
                    </a:ext>
                  </a:extLst>
                </a:gridCol>
                <a:gridCol w="1330834">
                  <a:extLst>
                    <a:ext uri="{9D8B030D-6E8A-4147-A177-3AD203B41FA5}">
                      <a16:colId xmlns:a16="http://schemas.microsoft.com/office/drawing/2014/main" val="1737032429"/>
                    </a:ext>
                  </a:extLst>
                </a:gridCol>
                <a:gridCol w="1552640">
                  <a:extLst>
                    <a:ext uri="{9D8B030D-6E8A-4147-A177-3AD203B41FA5}">
                      <a16:colId xmlns:a16="http://schemas.microsoft.com/office/drawing/2014/main" val="679290875"/>
                    </a:ext>
                  </a:extLst>
                </a:gridCol>
              </a:tblGrid>
              <a:tr h="323156">
                <a:tc>
                  <a:txBody>
                    <a:bodyPr/>
                    <a:lstStyle/>
                    <a:p>
                      <a:pPr algn="ctr"/>
                      <a:endParaRPr lang="es-ES" sz="2400" dirty="0"/>
                    </a:p>
                  </a:txBody>
                  <a:tcPr/>
                </a:tc>
                <a:tc>
                  <a:txBody>
                    <a:bodyPr/>
                    <a:lstStyle/>
                    <a:p>
                      <a:pPr algn="ctr"/>
                      <a:r>
                        <a:rPr lang="es-ES" sz="2400" dirty="0"/>
                        <a:t>2011</a:t>
                      </a:r>
                    </a:p>
                  </a:txBody>
                  <a:tcPr/>
                </a:tc>
                <a:tc>
                  <a:txBody>
                    <a:bodyPr/>
                    <a:lstStyle/>
                    <a:p>
                      <a:pPr algn="ctr"/>
                      <a:r>
                        <a:rPr lang="es-ES" sz="2400" dirty="0"/>
                        <a:t>2017</a:t>
                      </a:r>
                    </a:p>
                  </a:txBody>
                  <a:tcPr/>
                </a:tc>
                <a:extLst>
                  <a:ext uri="{0D108BD9-81ED-4DB2-BD59-A6C34878D82A}">
                    <a16:rowId xmlns:a16="http://schemas.microsoft.com/office/drawing/2014/main" val="3540737978"/>
                  </a:ext>
                </a:extLst>
              </a:tr>
              <a:tr h="3933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b="1" dirty="0">
                          <a:solidFill>
                            <a:schemeClr val="tx2">
                              <a:lumMod val="75000"/>
                            </a:schemeClr>
                          </a:solidFill>
                        </a:rPr>
                        <a:t>Ingesta dietética sal (g/día)</a:t>
                      </a:r>
                    </a:p>
                  </a:txBody>
                  <a:tcPr/>
                </a:tc>
                <a:tc>
                  <a:txBody>
                    <a:bodyPr/>
                    <a:lstStyle/>
                    <a:p>
                      <a:pPr algn="ctr"/>
                      <a:r>
                        <a:rPr lang="es-ES" sz="2400" b="1" dirty="0">
                          <a:solidFill>
                            <a:schemeClr val="tx2">
                              <a:lumMod val="75000"/>
                            </a:schemeClr>
                          </a:solidFill>
                        </a:rPr>
                        <a:t>9,8</a:t>
                      </a:r>
                    </a:p>
                  </a:txBody>
                  <a:tcPr/>
                </a:tc>
                <a:tc>
                  <a:txBody>
                    <a:bodyPr/>
                    <a:lstStyle/>
                    <a:p>
                      <a:pPr algn="ctr"/>
                      <a:r>
                        <a:rPr lang="es-ES" sz="2400" b="1" dirty="0">
                          <a:solidFill>
                            <a:schemeClr val="tx2">
                              <a:lumMod val="75000"/>
                            </a:schemeClr>
                          </a:solidFill>
                        </a:rPr>
                        <a:t>7,8</a:t>
                      </a:r>
                    </a:p>
                  </a:txBody>
                  <a:tcPr/>
                </a:tc>
                <a:extLst>
                  <a:ext uri="{0D108BD9-81ED-4DB2-BD59-A6C34878D82A}">
                    <a16:rowId xmlns:a16="http://schemas.microsoft.com/office/drawing/2014/main" val="4225888585"/>
                  </a:ext>
                </a:extLst>
              </a:tr>
            </a:tbl>
          </a:graphicData>
        </a:graphic>
      </p:graphicFrame>
      <p:sp>
        <p:nvSpPr>
          <p:cNvPr id="8" name="CuadroTexto 7">
            <a:extLst>
              <a:ext uri="{FF2B5EF4-FFF2-40B4-BE49-F238E27FC236}">
                <a16:creationId xmlns:a16="http://schemas.microsoft.com/office/drawing/2014/main" id="{00EEE490-2C3F-8E11-96BE-ECB4EA05A234}"/>
              </a:ext>
            </a:extLst>
          </p:cNvPr>
          <p:cNvSpPr txBox="1"/>
          <p:nvPr/>
        </p:nvSpPr>
        <p:spPr>
          <a:xfrm>
            <a:off x="501445" y="4669063"/>
            <a:ext cx="11430000" cy="954107"/>
          </a:xfrm>
          <a:prstGeom prst="rect">
            <a:avLst/>
          </a:prstGeom>
          <a:noFill/>
        </p:spPr>
        <p:txBody>
          <a:bodyPr wrap="square">
            <a:spAutoFit/>
          </a:bodyPr>
          <a:lstStyle/>
          <a:p>
            <a:r>
              <a:rPr lang="en-US" sz="2800" dirty="0">
                <a:solidFill>
                  <a:srgbClr val="FF0066"/>
                </a:solidFill>
                <a:latin typeface="Verdana" panose="020B0604030504040204" pitchFamily="34" charset="0"/>
                <a:ea typeface="Verdana" panose="020B0604030504040204" pitchFamily="34" charset="0"/>
              </a:rPr>
              <a:t>84.5 % de </a:t>
            </a:r>
            <a:r>
              <a:rPr lang="en-US" sz="2800" dirty="0" err="1">
                <a:solidFill>
                  <a:srgbClr val="FF0066"/>
                </a:solidFill>
                <a:latin typeface="Verdana" panose="020B0604030504040204" pitchFamily="34" charset="0"/>
                <a:ea typeface="Verdana" panose="020B0604030504040204" pitchFamily="34" charset="0"/>
              </a:rPr>
              <a:t>los</a:t>
            </a:r>
            <a:r>
              <a:rPr lang="en-US" sz="2800" dirty="0">
                <a:solidFill>
                  <a:srgbClr val="FF0066"/>
                </a:solidFill>
                <a:latin typeface="Verdana" panose="020B0604030504040204" pitchFamily="34" charset="0"/>
                <a:ea typeface="Verdana" panose="020B0604030504040204" pitchFamily="34" charset="0"/>
              </a:rPr>
              <a:t> </a:t>
            </a:r>
            <a:r>
              <a:rPr lang="en-US" sz="2800" dirty="0" err="1">
                <a:solidFill>
                  <a:srgbClr val="FF0066"/>
                </a:solidFill>
                <a:latin typeface="Verdana" panose="020B0604030504040204" pitchFamily="34" charset="0"/>
                <a:ea typeface="Verdana" panose="020B0604030504040204" pitchFamily="34" charset="0"/>
              </a:rPr>
              <a:t>consumidores</a:t>
            </a:r>
            <a:r>
              <a:rPr lang="en-US" sz="2800" dirty="0">
                <a:solidFill>
                  <a:srgbClr val="FF0066"/>
                </a:solidFill>
                <a:latin typeface="Verdana" panose="020B0604030504040204" pitchFamily="34" charset="0"/>
                <a:ea typeface="Verdana" panose="020B0604030504040204" pitchFamily="34" charset="0"/>
              </a:rPr>
              <a:t> ≤10 </a:t>
            </a:r>
            <a:r>
              <a:rPr lang="en-US" sz="2800" dirty="0" err="1">
                <a:solidFill>
                  <a:srgbClr val="FF0066"/>
                </a:solidFill>
                <a:latin typeface="Verdana" panose="020B0604030504040204" pitchFamily="34" charset="0"/>
                <a:ea typeface="Verdana" panose="020B0604030504040204" pitchFamily="34" charset="0"/>
              </a:rPr>
              <a:t>años</a:t>
            </a:r>
            <a:r>
              <a:rPr lang="en-US" sz="2800" dirty="0">
                <a:solidFill>
                  <a:srgbClr val="FF0066"/>
                </a:solidFill>
                <a:latin typeface="Verdana" panose="020B0604030504040204" pitchFamily="34" charset="0"/>
                <a:ea typeface="Verdana" panose="020B0604030504040204" pitchFamily="34" charset="0"/>
              </a:rPr>
              <a:t> consume &gt;4 g </a:t>
            </a:r>
            <a:r>
              <a:rPr lang="en-US" sz="2800" dirty="0" err="1">
                <a:solidFill>
                  <a:srgbClr val="FF0066"/>
                </a:solidFill>
                <a:latin typeface="Verdana" panose="020B0604030504040204" pitchFamily="34" charset="0"/>
                <a:ea typeface="Verdana" panose="020B0604030504040204" pitchFamily="34" charset="0"/>
              </a:rPr>
              <a:t>sal</a:t>
            </a:r>
            <a:r>
              <a:rPr lang="en-US" sz="2800" dirty="0">
                <a:solidFill>
                  <a:srgbClr val="FF0066"/>
                </a:solidFill>
                <a:latin typeface="Verdana" panose="020B0604030504040204" pitchFamily="34" charset="0"/>
                <a:ea typeface="Verdana" panose="020B0604030504040204" pitchFamily="34" charset="0"/>
              </a:rPr>
              <a:t>/día</a:t>
            </a:r>
          </a:p>
          <a:p>
            <a:r>
              <a:rPr lang="en-US" sz="2800" dirty="0">
                <a:solidFill>
                  <a:srgbClr val="FF0066"/>
                </a:solidFill>
                <a:latin typeface="Verdana" panose="020B0604030504040204" pitchFamily="34" charset="0"/>
                <a:ea typeface="Verdana" panose="020B0604030504040204" pitchFamily="34" charset="0"/>
              </a:rPr>
              <a:t>66.7 % de </a:t>
            </a:r>
            <a:r>
              <a:rPr lang="en-US" sz="2800" dirty="0" err="1">
                <a:solidFill>
                  <a:srgbClr val="FF0066"/>
                </a:solidFill>
                <a:latin typeface="Verdana" panose="020B0604030504040204" pitchFamily="34" charset="0"/>
                <a:ea typeface="Verdana" panose="020B0604030504040204" pitchFamily="34" charset="0"/>
              </a:rPr>
              <a:t>los</a:t>
            </a:r>
            <a:r>
              <a:rPr lang="en-US" sz="2800" dirty="0">
                <a:solidFill>
                  <a:srgbClr val="FF0066"/>
                </a:solidFill>
                <a:latin typeface="Verdana" panose="020B0604030504040204" pitchFamily="34" charset="0"/>
                <a:ea typeface="Verdana" panose="020B0604030504040204" pitchFamily="34" charset="0"/>
              </a:rPr>
              <a:t> </a:t>
            </a:r>
            <a:r>
              <a:rPr lang="en-US" sz="2800" dirty="0" err="1">
                <a:solidFill>
                  <a:srgbClr val="FF0066"/>
                </a:solidFill>
                <a:latin typeface="Verdana" panose="020B0604030504040204" pitchFamily="34" charset="0"/>
                <a:ea typeface="Verdana" panose="020B0604030504040204" pitchFamily="34" charset="0"/>
              </a:rPr>
              <a:t>consumidores</a:t>
            </a:r>
            <a:r>
              <a:rPr lang="en-US" sz="2800" dirty="0">
                <a:solidFill>
                  <a:srgbClr val="FF0066"/>
                </a:solidFill>
                <a:latin typeface="Verdana" panose="020B0604030504040204" pitchFamily="34" charset="0"/>
                <a:ea typeface="Verdana" panose="020B0604030504040204" pitchFamily="34" charset="0"/>
              </a:rPr>
              <a:t> &gt;10 </a:t>
            </a:r>
            <a:r>
              <a:rPr lang="en-US" sz="2800" dirty="0" err="1">
                <a:solidFill>
                  <a:srgbClr val="FF0066"/>
                </a:solidFill>
                <a:latin typeface="Verdana" panose="020B0604030504040204" pitchFamily="34" charset="0"/>
                <a:ea typeface="Verdana" panose="020B0604030504040204" pitchFamily="34" charset="0"/>
              </a:rPr>
              <a:t>años</a:t>
            </a:r>
            <a:r>
              <a:rPr lang="en-US" sz="2800" dirty="0">
                <a:solidFill>
                  <a:srgbClr val="FF0066"/>
                </a:solidFill>
                <a:latin typeface="Verdana" panose="020B0604030504040204" pitchFamily="34" charset="0"/>
                <a:ea typeface="Verdana" panose="020B0604030504040204" pitchFamily="34" charset="0"/>
              </a:rPr>
              <a:t> consume &gt;5 g </a:t>
            </a:r>
            <a:r>
              <a:rPr lang="en-US" sz="2800" dirty="0" err="1">
                <a:solidFill>
                  <a:srgbClr val="FF0066"/>
                </a:solidFill>
                <a:latin typeface="Verdana" panose="020B0604030504040204" pitchFamily="34" charset="0"/>
                <a:ea typeface="Verdana" panose="020B0604030504040204" pitchFamily="34" charset="0"/>
              </a:rPr>
              <a:t>sal</a:t>
            </a:r>
            <a:r>
              <a:rPr lang="en-US" sz="2800" dirty="0">
                <a:solidFill>
                  <a:srgbClr val="FF0066"/>
                </a:solidFill>
                <a:latin typeface="Verdana" panose="020B0604030504040204" pitchFamily="34" charset="0"/>
                <a:ea typeface="Verdana" panose="020B0604030504040204" pitchFamily="34" charset="0"/>
              </a:rPr>
              <a:t>/día</a:t>
            </a:r>
            <a:endParaRPr lang="es-ES" sz="2800" dirty="0">
              <a:solidFill>
                <a:srgbClr val="FF0066"/>
              </a:solidFill>
              <a:latin typeface="Verdana" panose="020B0604030504040204" pitchFamily="34" charset="0"/>
              <a:ea typeface="Verdana" panose="020B0604030504040204" pitchFamily="34" charset="0"/>
            </a:endParaRPr>
          </a:p>
        </p:txBody>
      </p:sp>
      <p:sp>
        <p:nvSpPr>
          <p:cNvPr id="12" name="CuadroTexto 11">
            <a:extLst>
              <a:ext uri="{FF2B5EF4-FFF2-40B4-BE49-F238E27FC236}">
                <a16:creationId xmlns:a16="http://schemas.microsoft.com/office/drawing/2014/main" id="{12D5E638-BB3B-EB04-ED53-688BA8E289FD}"/>
              </a:ext>
            </a:extLst>
          </p:cNvPr>
          <p:cNvSpPr txBox="1"/>
          <p:nvPr/>
        </p:nvSpPr>
        <p:spPr>
          <a:xfrm>
            <a:off x="616508" y="5998192"/>
            <a:ext cx="8386790" cy="400110"/>
          </a:xfrm>
          <a:prstGeom prst="rect">
            <a:avLst/>
          </a:prstGeom>
          <a:noFill/>
        </p:spPr>
        <p:txBody>
          <a:bodyPr wrap="square">
            <a:spAutoFit/>
          </a:bodyPr>
          <a:lstStyle/>
          <a:p>
            <a:r>
              <a:rPr lang="es-ES" sz="1000" dirty="0">
                <a:solidFill>
                  <a:srgbClr val="212121"/>
                </a:solidFill>
                <a:latin typeface="Roboto" panose="02000000000000000000" pitchFamily="2" charset="0"/>
              </a:rPr>
              <a:t>Aparicio A, Rodríguez-Rodríguez E, Cuadrado-Soto E, Navia B, López-</a:t>
            </a:r>
            <a:r>
              <a:rPr lang="es-ES" sz="1000" dirty="0" err="1">
                <a:solidFill>
                  <a:srgbClr val="212121"/>
                </a:solidFill>
                <a:latin typeface="Roboto" panose="02000000000000000000" pitchFamily="2" charset="0"/>
              </a:rPr>
              <a:t>Sobaler</a:t>
            </a:r>
            <a:r>
              <a:rPr lang="es-ES" sz="1000" dirty="0">
                <a:solidFill>
                  <a:srgbClr val="212121"/>
                </a:solidFill>
                <a:latin typeface="Roboto" panose="02000000000000000000" pitchFamily="2" charset="0"/>
              </a:rPr>
              <a:t> AM, Ortega RM. </a:t>
            </a:r>
            <a:r>
              <a:rPr lang="es-ES" sz="1000" dirty="0" err="1">
                <a:solidFill>
                  <a:srgbClr val="212121"/>
                </a:solidFill>
                <a:latin typeface="Roboto" panose="02000000000000000000" pitchFamily="2" charset="0"/>
              </a:rPr>
              <a:t>Estimation</a:t>
            </a:r>
            <a:r>
              <a:rPr lang="es-ES" sz="1000" dirty="0">
                <a:solidFill>
                  <a:srgbClr val="212121"/>
                </a:solidFill>
                <a:latin typeface="Roboto" panose="02000000000000000000" pitchFamily="2" charset="0"/>
              </a:rPr>
              <a:t> of </a:t>
            </a:r>
            <a:r>
              <a:rPr lang="es-ES" sz="1000" dirty="0" err="1">
                <a:solidFill>
                  <a:srgbClr val="212121"/>
                </a:solidFill>
                <a:latin typeface="Roboto" panose="02000000000000000000" pitchFamily="2" charset="0"/>
              </a:rPr>
              <a:t>salt</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intake</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assessed</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by</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urinary</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excretion</a:t>
            </a:r>
            <a:r>
              <a:rPr lang="es-ES" sz="1000" dirty="0">
                <a:solidFill>
                  <a:srgbClr val="212121"/>
                </a:solidFill>
                <a:latin typeface="Roboto" panose="02000000000000000000" pitchFamily="2" charset="0"/>
              </a:rPr>
              <a:t> of </a:t>
            </a:r>
            <a:r>
              <a:rPr lang="es-ES" sz="1000" dirty="0" err="1">
                <a:solidFill>
                  <a:srgbClr val="212121"/>
                </a:solidFill>
                <a:latin typeface="Roboto" panose="02000000000000000000" pitchFamily="2" charset="0"/>
              </a:rPr>
              <a:t>sodium</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over</a:t>
            </a:r>
            <a:r>
              <a:rPr lang="es-ES" sz="1000" dirty="0">
                <a:solidFill>
                  <a:srgbClr val="212121"/>
                </a:solidFill>
                <a:latin typeface="Roboto" panose="02000000000000000000" pitchFamily="2" charset="0"/>
              </a:rPr>
              <a:t> 24 h in </a:t>
            </a:r>
            <a:r>
              <a:rPr lang="es-ES" sz="1000" dirty="0" err="1">
                <a:solidFill>
                  <a:srgbClr val="212121"/>
                </a:solidFill>
                <a:latin typeface="Roboto" panose="02000000000000000000" pitchFamily="2" charset="0"/>
              </a:rPr>
              <a:t>Spanish</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subjects</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aged</a:t>
            </a:r>
            <a:r>
              <a:rPr lang="es-ES" sz="1000" dirty="0">
                <a:solidFill>
                  <a:srgbClr val="212121"/>
                </a:solidFill>
                <a:latin typeface="Roboto" panose="02000000000000000000" pitchFamily="2" charset="0"/>
              </a:rPr>
              <a:t> 7-11 </a:t>
            </a:r>
            <a:r>
              <a:rPr lang="es-ES" sz="1000" dirty="0" err="1">
                <a:solidFill>
                  <a:srgbClr val="212121"/>
                </a:solidFill>
                <a:latin typeface="Roboto" panose="02000000000000000000" pitchFamily="2" charset="0"/>
              </a:rPr>
              <a:t>years</a:t>
            </a:r>
            <a:r>
              <a:rPr lang="es-ES" sz="1000" dirty="0">
                <a:solidFill>
                  <a:srgbClr val="212121"/>
                </a:solidFill>
                <a:latin typeface="Roboto" panose="02000000000000000000" pitchFamily="2" charset="0"/>
              </a:rPr>
              <a:t>. </a:t>
            </a:r>
            <a:r>
              <a:rPr lang="es-ES" sz="1000" dirty="0" err="1">
                <a:solidFill>
                  <a:srgbClr val="212121"/>
                </a:solidFill>
                <a:latin typeface="Roboto" panose="02000000000000000000" pitchFamily="2" charset="0"/>
              </a:rPr>
              <a:t>Eur</a:t>
            </a:r>
            <a:r>
              <a:rPr lang="es-ES" sz="1000" dirty="0">
                <a:solidFill>
                  <a:srgbClr val="212121"/>
                </a:solidFill>
                <a:latin typeface="Roboto" panose="02000000000000000000" pitchFamily="2" charset="0"/>
              </a:rPr>
              <a:t> J Nutr. 2017 Feb;56(1):171-178. </a:t>
            </a:r>
            <a:r>
              <a:rPr lang="es-ES" sz="1000" dirty="0" err="1">
                <a:solidFill>
                  <a:srgbClr val="212121"/>
                </a:solidFill>
                <a:latin typeface="Roboto" panose="02000000000000000000" pitchFamily="2" charset="0"/>
              </a:rPr>
              <a:t>doi:doi</a:t>
            </a:r>
            <a:r>
              <a:rPr lang="es-ES" sz="1000" dirty="0">
                <a:solidFill>
                  <a:srgbClr val="212121"/>
                </a:solidFill>
                <a:latin typeface="Roboto" panose="02000000000000000000" pitchFamily="2" charset="0"/>
              </a:rPr>
              <a:t>: 10.1007/s00394-015-1067-y</a:t>
            </a:r>
            <a:endParaRPr lang="es-ES" sz="1000" dirty="0"/>
          </a:p>
        </p:txBody>
      </p:sp>
      <p:sp>
        <p:nvSpPr>
          <p:cNvPr id="3" name="CuadroTexto 2">
            <a:extLst>
              <a:ext uri="{FF2B5EF4-FFF2-40B4-BE49-F238E27FC236}">
                <a16:creationId xmlns:a16="http://schemas.microsoft.com/office/drawing/2014/main" id="{B0747776-D89F-3E9E-F5E8-7A3464B90DD7}"/>
              </a:ext>
            </a:extLst>
          </p:cNvPr>
          <p:cNvSpPr txBox="1"/>
          <p:nvPr/>
        </p:nvSpPr>
        <p:spPr>
          <a:xfrm>
            <a:off x="2735277"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1365927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pic>
        <p:nvPicPr>
          <p:cNvPr id="5" name="Imagen 4" descr="Tabla&#10;&#10;Descripción generada automáticamente">
            <a:extLst>
              <a:ext uri="{FF2B5EF4-FFF2-40B4-BE49-F238E27FC236}">
                <a16:creationId xmlns:a16="http://schemas.microsoft.com/office/drawing/2014/main" id="{FCDCDCFA-39C1-C49D-8522-5101516B9F25}"/>
              </a:ext>
            </a:extLst>
          </p:cNvPr>
          <p:cNvPicPr>
            <a:picLocks noChangeAspect="1"/>
          </p:cNvPicPr>
          <p:nvPr/>
        </p:nvPicPr>
        <p:blipFill rotWithShape="1">
          <a:blip r:embed="rId2">
            <a:extLst>
              <a:ext uri="{28A0092B-C50C-407E-A947-70E740481C1C}">
                <a14:useLocalDpi xmlns:a14="http://schemas.microsoft.com/office/drawing/2010/main" val="0"/>
              </a:ext>
            </a:extLst>
          </a:blip>
          <a:srcRect t="4651"/>
          <a:stretch/>
        </p:blipFill>
        <p:spPr>
          <a:xfrm>
            <a:off x="2351585" y="620688"/>
            <a:ext cx="7704855" cy="5904656"/>
          </a:xfrm>
          <a:prstGeom prst="rect">
            <a:avLst/>
          </a:prstGeom>
        </p:spPr>
      </p:pic>
      <p:sp>
        <p:nvSpPr>
          <p:cNvPr id="6" name="CuadroTexto 5">
            <a:extLst>
              <a:ext uri="{FF2B5EF4-FFF2-40B4-BE49-F238E27FC236}">
                <a16:creationId xmlns:a16="http://schemas.microsoft.com/office/drawing/2014/main" id="{C83902EE-3B1E-6ED0-B457-EDF0A04E56D1}"/>
              </a:ext>
            </a:extLst>
          </p:cNvPr>
          <p:cNvSpPr txBox="1"/>
          <p:nvPr/>
        </p:nvSpPr>
        <p:spPr>
          <a:xfrm>
            <a:off x="2351585" y="2636912"/>
            <a:ext cx="1080120" cy="369332"/>
          </a:xfrm>
          <a:prstGeom prst="rect">
            <a:avLst/>
          </a:prstGeom>
          <a:solidFill>
            <a:schemeClr val="bg1"/>
          </a:solidFill>
        </p:spPr>
        <p:txBody>
          <a:bodyPr wrap="square" rtlCol="0">
            <a:spAutoFit/>
          </a:bodyPr>
          <a:lstStyle/>
          <a:p>
            <a:pPr defTabSz="914448"/>
            <a:endParaRPr lang="es-ES" dirty="0">
              <a:solidFill>
                <a:prstClr val="black"/>
              </a:solidFill>
              <a:latin typeface="Calibri"/>
            </a:endParaRPr>
          </a:p>
        </p:txBody>
      </p:sp>
      <p:sp>
        <p:nvSpPr>
          <p:cNvPr id="7" name="CuadroTexto 6">
            <a:extLst>
              <a:ext uri="{FF2B5EF4-FFF2-40B4-BE49-F238E27FC236}">
                <a16:creationId xmlns:a16="http://schemas.microsoft.com/office/drawing/2014/main" id="{A3D228D2-5A81-20FE-CD82-2FAC06896EA4}"/>
              </a:ext>
            </a:extLst>
          </p:cNvPr>
          <p:cNvSpPr txBox="1"/>
          <p:nvPr/>
        </p:nvSpPr>
        <p:spPr>
          <a:xfrm>
            <a:off x="2513602" y="166474"/>
            <a:ext cx="7380820" cy="461793"/>
          </a:xfrm>
          <a:prstGeom prst="rect">
            <a:avLst/>
          </a:prstGeom>
          <a:noFill/>
        </p:spPr>
        <p:txBody>
          <a:bodyPr wrap="square" rtlCol="0">
            <a:spAutoFit/>
          </a:bodyPr>
          <a:lstStyle/>
          <a:p>
            <a:pPr defTabSz="914448"/>
            <a:r>
              <a:rPr lang="es-ES" sz="2401" b="1" dirty="0">
                <a:solidFill>
                  <a:srgbClr val="FF0000"/>
                </a:solidFill>
                <a:latin typeface="Calibri"/>
              </a:rPr>
              <a:t>Recomendaciones aporte sodio en la población infantil</a:t>
            </a:r>
          </a:p>
        </p:txBody>
      </p:sp>
    </p:spTree>
    <p:extLst>
      <p:ext uri="{BB962C8B-B14F-4D97-AF65-F5344CB8AC3E}">
        <p14:creationId xmlns:p14="http://schemas.microsoft.com/office/powerpoint/2010/main" val="36587109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cxnSp>
        <p:nvCxnSpPr>
          <p:cNvPr id="5" name="AutoShape 2388"/>
          <p:cNvCxnSpPr>
            <a:cxnSpLocks noChangeShapeType="1"/>
          </p:cNvCxnSpPr>
          <p:nvPr/>
        </p:nvCxnSpPr>
        <p:spPr bwMode="auto">
          <a:xfrm>
            <a:off x="19278600" y="35585400"/>
            <a:ext cx="14630400" cy="0"/>
          </a:xfrm>
          <a:prstGeom prst="straightConnector1">
            <a:avLst/>
          </a:prstGeom>
          <a:noFill/>
          <a:ln w="9525">
            <a:solidFill>
              <a:srgbClr val="FF3300"/>
            </a:solidFill>
            <a:miter lim="800000"/>
            <a:headEnd/>
            <a:tailEnd/>
          </a:ln>
          <a:extLst>
            <a:ext uri="{909E8E84-426E-40DD-AFC4-6F175D3DCCD1}">
              <a14:hiddenFill xmlns:a14="http://schemas.microsoft.com/office/drawing/2010/main">
                <a:noFill/>
              </a14:hiddenFill>
            </a:ext>
          </a:extLst>
        </p:spPr>
      </p:cxnSp>
      <p:sp>
        <p:nvSpPr>
          <p:cNvPr id="6" name="Text Box 2389"/>
          <p:cNvSpPr txBox="1">
            <a:spLocks noChangeArrowheads="1"/>
          </p:cNvSpPr>
          <p:nvPr/>
        </p:nvSpPr>
        <p:spPr bwMode="auto">
          <a:xfrm>
            <a:off x="31226126" y="35347275"/>
            <a:ext cx="2234907" cy="5232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defTabSz="914448" eaLnBrk="1" hangingPunct="1"/>
            <a:r>
              <a:rPr lang="es-ES_tradnl" altLang="es-ES" sz="2800" dirty="0">
                <a:solidFill>
                  <a:prstClr val="white"/>
                </a:solidFill>
              </a:rPr>
              <a:t>Recomendado</a:t>
            </a:r>
            <a:endParaRPr lang="es-ES" altLang="es-ES" sz="2800" dirty="0">
              <a:solidFill>
                <a:prstClr val="white"/>
              </a:solidFill>
            </a:endParaRPr>
          </a:p>
        </p:txBody>
      </p:sp>
      <p:sp>
        <p:nvSpPr>
          <p:cNvPr id="12" name="11 CuadroTexto"/>
          <p:cNvSpPr txBox="1"/>
          <p:nvPr/>
        </p:nvSpPr>
        <p:spPr>
          <a:xfrm>
            <a:off x="3899756" y="342300"/>
            <a:ext cx="4392488" cy="461793"/>
          </a:xfrm>
          <a:prstGeom prst="rect">
            <a:avLst/>
          </a:prstGeom>
          <a:noFill/>
        </p:spPr>
        <p:txBody>
          <a:bodyPr wrap="square" rtlCol="0">
            <a:spAutoFit/>
          </a:bodyPr>
          <a:lstStyle/>
          <a:p>
            <a:pPr algn="ctr" defTabSz="914448"/>
            <a:r>
              <a:rPr lang="es-ES" sz="2401" b="1" dirty="0">
                <a:solidFill>
                  <a:srgbClr val="8064A2">
                    <a:lumMod val="75000"/>
                  </a:srgbClr>
                </a:solidFill>
                <a:latin typeface="Calibri"/>
              </a:rPr>
              <a:t>Escolares a riesgo nutricional</a:t>
            </a:r>
          </a:p>
        </p:txBody>
      </p:sp>
      <p:cxnSp>
        <p:nvCxnSpPr>
          <p:cNvPr id="4" name="3 Conector recto"/>
          <p:cNvCxnSpPr/>
          <p:nvPr/>
        </p:nvCxnSpPr>
        <p:spPr>
          <a:xfrm>
            <a:off x="2387588" y="5661248"/>
            <a:ext cx="273630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3">
            <a:extLst>
              <a:ext uri="{28A0092B-C50C-407E-A947-70E740481C1C}">
                <a14:useLocalDpi xmlns:a14="http://schemas.microsoft.com/office/drawing/2010/main" val="0"/>
              </a:ext>
            </a:extLst>
          </a:blip>
          <a:srcRect l="30304" t="35616" r="33975" b="24374"/>
          <a:stretch>
            <a:fillRect/>
          </a:stretch>
        </p:blipFill>
        <p:spPr bwMode="auto">
          <a:xfrm>
            <a:off x="1703512" y="980728"/>
            <a:ext cx="8784978" cy="5124391"/>
          </a:xfrm>
          <a:prstGeom prst="rect">
            <a:avLst/>
          </a:prstGeom>
          <a:noFill/>
          <a:ln>
            <a:noFill/>
          </a:ln>
          <a:effectLst/>
          <a:extLst>
            <a:ext uri="{909E8E84-426E-40DD-AFC4-6F175D3DCCD1}">
              <a14:hiddenFill xmlns:a14="http://schemas.microsoft.com/office/drawing/2010/main">
                <a:blipFill dpi="0" rotWithShape="0">
                  <a:blip/>
                  <a:srcRect l="30304" t="35616" r="33975" b="24374"/>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33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D9C725-F608-CBCC-ADA9-D1636C3B2127}"/>
              </a:ext>
            </a:extLst>
          </p:cNvPr>
          <p:cNvSpPr>
            <a:spLocks noChangeArrowheads="1"/>
          </p:cNvSpPr>
          <p:nvPr/>
        </p:nvSpPr>
        <p:spPr bwMode="auto">
          <a:xfrm>
            <a:off x="435361" y="699094"/>
            <a:ext cx="9575030"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defRPr/>
            </a:pPr>
            <a:r>
              <a:rPr lang="es-ES" sz="2000" b="1" dirty="0">
                <a:solidFill>
                  <a:srgbClr val="00B050"/>
                </a:solidFill>
                <a:latin typeface="Verdana" panose="020B0604030504040204" pitchFamily="34" charset="0"/>
                <a:ea typeface="Verdana" panose="020B0604030504040204" pitchFamily="34" charset="0"/>
              </a:rPr>
              <a:t>Funciones de la grasa corporal</a:t>
            </a:r>
          </a:p>
          <a:p>
            <a:pPr>
              <a:lnSpc>
                <a:spcPct val="150000"/>
              </a:lnSpc>
              <a:defRPr/>
            </a:pPr>
            <a:r>
              <a:rPr lang="es-ES" sz="2000" dirty="0">
                <a:latin typeface="Verdana" panose="020B0604030504040204" pitchFamily="34" charset="0"/>
                <a:ea typeface="Verdana" panose="020B0604030504040204" pitchFamily="34" charset="0"/>
              </a:rPr>
              <a:t>Reserva energética </a:t>
            </a:r>
          </a:p>
          <a:p>
            <a:pPr eaLnBrk="0" hangingPunct="0">
              <a:lnSpc>
                <a:spcPct val="150000"/>
              </a:lnSpc>
              <a:defRPr/>
            </a:pPr>
            <a:r>
              <a:rPr lang="es-ES" sz="2000" dirty="0">
                <a:latin typeface="Verdana" panose="020B0604030504040204" pitchFamily="34" charset="0"/>
                <a:ea typeface="Verdana" panose="020B0604030504040204" pitchFamily="34" charset="0"/>
              </a:rPr>
              <a:t>Aislante térmico y amortiguador </a:t>
            </a:r>
          </a:p>
          <a:p>
            <a:pPr eaLnBrk="0" hangingPunct="0">
              <a:lnSpc>
                <a:spcPct val="150000"/>
              </a:lnSpc>
              <a:defRPr/>
            </a:pPr>
            <a:r>
              <a:rPr lang="es-ES" sz="2000" dirty="0">
                <a:latin typeface="Verdana" panose="020B0604030504040204" pitchFamily="34" charset="0"/>
                <a:ea typeface="Verdana" panose="020B0604030504040204" pitchFamily="34" charset="0"/>
              </a:rPr>
              <a:t>Forma parte de la membrana celular </a:t>
            </a:r>
          </a:p>
          <a:p>
            <a:pPr eaLnBrk="0" hangingPunct="0">
              <a:lnSpc>
                <a:spcPct val="150000"/>
              </a:lnSpc>
              <a:defRPr/>
            </a:pPr>
            <a:r>
              <a:rPr lang="es-ES" sz="2000" dirty="0">
                <a:latin typeface="Verdana" panose="020B0604030504040204" pitchFamily="34" charset="0"/>
                <a:ea typeface="Verdana" panose="020B0604030504040204" pitchFamily="34" charset="0"/>
              </a:rPr>
              <a:t>Mantienen la temperatura corporal</a:t>
            </a:r>
          </a:p>
          <a:p>
            <a:pPr eaLnBrk="0" hangingPunct="0">
              <a:lnSpc>
                <a:spcPct val="150000"/>
              </a:lnSpc>
              <a:defRPr/>
            </a:pPr>
            <a:r>
              <a:rPr lang="es-ES" sz="2000" dirty="0">
                <a:latin typeface="Verdana" panose="020B0604030504040204" pitchFamily="34" charset="0"/>
                <a:ea typeface="Verdana" panose="020B0604030504040204" pitchFamily="34" charset="0"/>
              </a:rPr>
              <a:t>Protegen la integridad de la piel</a:t>
            </a:r>
          </a:p>
          <a:p>
            <a:pPr eaLnBrk="0" hangingPunct="0">
              <a:lnSpc>
                <a:spcPct val="150000"/>
              </a:lnSpc>
              <a:defRPr/>
            </a:pPr>
            <a:r>
              <a:rPr lang="es-ES" sz="2000" dirty="0">
                <a:latin typeface="Verdana" panose="020B0604030504040204" pitchFamily="34" charset="0"/>
                <a:ea typeface="Verdana" panose="020B0604030504040204" pitchFamily="34" charset="0"/>
              </a:rPr>
              <a:t>Colesterol y fosfolípidos actúan como precursores de la biosíntesis de importantes moléculas (ácidos biliares, hormonas esteroideas, hormonas sexuales) </a:t>
            </a:r>
          </a:p>
          <a:p>
            <a:pPr eaLnBrk="0" hangingPunct="0">
              <a:lnSpc>
                <a:spcPct val="150000"/>
              </a:lnSpc>
              <a:defRPr/>
            </a:pPr>
            <a:r>
              <a:rPr lang="es-ES" sz="2000" dirty="0">
                <a:latin typeface="Verdana" panose="020B0604030504040204" pitchFamily="34" charset="0"/>
                <a:ea typeface="Verdana" panose="020B0604030504040204" pitchFamily="34" charset="0"/>
              </a:rPr>
              <a:t>Constituyen entre un 50 a 60% de la masa cerebral </a:t>
            </a:r>
          </a:p>
          <a:p>
            <a:pPr eaLnBrk="0" hangingPunct="0">
              <a:lnSpc>
                <a:spcPct val="150000"/>
              </a:lnSpc>
              <a:defRPr/>
            </a:pPr>
            <a:r>
              <a:rPr lang="es-ES" sz="2000" dirty="0">
                <a:latin typeface="Verdana" panose="020B0604030504040204" pitchFamily="34" charset="0"/>
                <a:ea typeface="Verdana" panose="020B0604030504040204" pitchFamily="34" charset="0"/>
              </a:rPr>
              <a:t>A través de la grasa se vehiculizan las vitaminas liposolubles </a:t>
            </a:r>
          </a:p>
          <a:p>
            <a:pPr eaLnBrk="0" hangingPunct="0">
              <a:lnSpc>
                <a:spcPct val="150000"/>
              </a:lnSpc>
              <a:defRPr/>
            </a:pPr>
            <a:r>
              <a:rPr lang="es-ES" sz="2000" dirty="0">
                <a:latin typeface="Verdana" panose="020B0604030504040204" pitchFamily="34" charset="0"/>
                <a:ea typeface="Verdana" panose="020B0604030504040204" pitchFamily="34" charset="0"/>
              </a:rPr>
              <a:t>Son indispensables para crecimiento y la regeneración de tejidos. </a:t>
            </a:r>
          </a:p>
          <a:p>
            <a:pPr eaLnBrk="0" hangingPunct="0">
              <a:defRPr/>
            </a:pPr>
            <a:endParaRPr lang="es-ES" sz="1600" dirty="0">
              <a:latin typeface="+mj-lt"/>
            </a:endParaRPr>
          </a:p>
        </p:txBody>
      </p:sp>
      <p:pic>
        <p:nvPicPr>
          <p:cNvPr id="248835" name="Picture 2" descr="http://www.eleconomista.es/blogs/running-de-ciudad/wp-content/uploads/2012/05/obesidad.jpg">
            <a:hlinkClick r:id="rId3"/>
            <a:extLst>
              <a:ext uri="{FF2B5EF4-FFF2-40B4-BE49-F238E27FC236}">
                <a16:creationId xmlns:a16="http://schemas.microsoft.com/office/drawing/2014/main" id="{49350F68-BA22-170B-C82E-78D38FBA0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347" t="17798" r="16911"/>
          <a:stretch>
            <a:fillRect/>
          </a:stretch>
        </p:blipFill>
        <p:spPr bwMode="auto">
          <a:xfrm>
            <a:off x="8239945" y="655639"/>
            <a:ext cx="3046413"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A568873E-ABE0-68A6-8E5D-7C158E069FFF}"/>
              </a:ext>
            </a:extLst>
          </p:cNvPr>
          <p:cNvSpPr txBox="1"/>
          <p:nvPr/>
        </p:nvSpPr>
        <p:spPr>
          <a:xfrm>
            <a:off x="4435489" y="11535"/>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id="{A894FD5F-B628-D003-7CD5-BC9B5B42CCA7}"/>
              </a:ext>
            </a:extLst>
          </p:cNvPr>
          <p:cNvGraphicFramePr>
            <a:graphicFrameLocks/>
          </p:cNvGraphicFramePr>
          <p:nvPr>
            <p:extLst>
              <p:ext uri="{D42A27DB-BD31-4B8C-83A1-F6EECF244321}">
                <p14:modId xmlns:p14="http://schemas.microsoft.com/office/powerpoint/2010/main" val="2116379518"/>
              </p:ext>
            </p:extLst>
          </p:nvPr>
        </p:nvGraphicFramePr>
        <p:xfrm>
          <a:off x="2568576" y="1470025"/>
          <a:ext cx="6696075" cy="4983162"/>
        </p:xfrm>
        <a:graphic>
          <a:graphicData uri="http://schemas.openxmlformats.org/drawingml/2006/table">
            <a:tbl>
              <a:tblPr>
                <a:tableStyleId>{16D9F66E-5EB9-4882-86FB-DCBF35E3C3E4}</a:tableStyleId>
              </a:tblPr>
              <a:tblGrid>
                <a:gridCol w="3697571">
                  <a:extLst>
                    <a:ext uri="{9D8B030D-6E8A-4147-A177-3AD203B41FA5}">
                      <a16:colId xmlns:a16="http://schemas.microsoft.com/office/drawing/2014/main" val="20000"/>
                    </a:ext>
                  </a:extLst>
                </a:gridCol>
                <a:gridCol w="1486269">
                  <a:extLst>
                    <a:ext uri="{9D8B030D-6E8A-4147-A177-3AD203B41FA5}">
                      <a16:colId xmlns:a16="http://schemas.microsoft.com/office/drawing/2014/main" val="20001"/>
                    </a:ext>
                  </a:extLst>
                </a:gridCol>
                <a:gridCol w="1512235">
                  <a:extLst>
                    <a:ext uri="{9D8B030D-6E8A-4147-A177-3AD203B41FA5}">
                      <a16:colId xmlns:a16="http://schemas.microsoft.com/office/drawing/2014/main" val="20002"/>
                    </a:ext>
                  </a:extLst>
                </a:gridCol>
              </a:tblGrid>
              <a:tr h="83686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Alimentos (100g)</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Grasas (g)</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b="1" u="none" strike="noStrike" kern="1200" cap="none" normalizeH="0" baseline="0" dirty="0">
                          <a:ln>
                            <a:noFill/>
                          </a:ln>
                          <a:solidFill>
                            <a:schemeClr val="tx2"/>
                          </a:solidFill>
                          <a:effectLst/>
                          <a:latin typeface="+mn-lt"/>
                          <a:ea typeface="+mn-ea"/>
                          <a:cs typeface="+mn-cs"/>
                        </a:rPr>
                        <a:t>Col (mg)</a:t>
                      </a:r>
                    </a:p>
                  </a:txBody>
                  <a:tcPr marL="91444" marR="91444" marT="45732" marB="45732" horzOverflow="overflow">
                    <a:solidFill>
                      <a:srgbClr val="EDF67E"/>
                    </a:solidFill>
                  </a:tcPr>
                </a:tc>
                <a:extLst>
                  <a:ext uri="{0D108BD9-81ED-4DB2-BD59-A6C34878D82A}">
                    <a16:rowId xmlns:a16="http://schemas.microsoft.com/office/drawing/2014/main" val="10000"/>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Leche entera</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3,5</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14</a:t>
                      </a:r>
                    </a:p>
                  </a:txBody>
                  <a:tcPr marL="91444" marR="91444" marT="45732" marB="45732" horzOverflow="overflow">
                    <a:solidFill>
                      <a:srgbClr val="EDF67E"/>
                    </a:solidFill>
                  </a:tcPr>
                </a:tc>
                <a:extLst>
                  <a:ext uri="{0D108BD9-81ED-4DB2-BD59-A6C34878D82A}">
                    <a16:rowId xmlns:a16="http://schemas.microsoft.com/office/drawing/2014/main" val="10001"/>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Leche desnatada</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0,1</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2</a:t>
                      </a:r>
                    </a:p>
                  </a:txBody>
                  <a:tcPr marL="91444" marR="91444" marT="45732" marB="45732" horzOverflow="overflow">
                    <a:solidFill>
                      <a:srgbClr val="EDF67E"/>
                    </a:solidFill>
                  </a:tcPr>
                </a:tc>
                <a:extLst>
                  <a:ext uri="{0D108BD9-81ED-4DB2-BD59-A6C34878D82A}">
                    <a16:rowId xmlns:a16="http://schemas.microsoft.com/office/drawing/2014/main" val="10002"/>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Queso en porciones</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47</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94</a:t>
                      </a:r>
                    </a:p>
                  </a:txBody>
                  <a:tcPr marL="91444" marR="91444" marT="45732" marB="45732" horzOverflow="overflow">
                    <a:solidFill>
                      <a:srgbClr val="EDF67E"/>
                    </a:solidFill>
                  </a:tcPr>
                </a:tc>
                <a:extLst>
                  <a:ext uri="{0D108BD9-81ED-4DB2-BD59-A6C34878D82A}">
                    <a16:rowId xmlns:a16="http://schemas.microsoft.com/office/drawing/2014/main" val="10003"/>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Atún</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12</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38</a:t>
                      </a:r>
                    </a:p>
                  </a:txBody>
                  <a:tcPr marL="91444" marR="91444" marT="45732" marB="45732" horzOverflow="overflow">
                    <a:solidFill>
                      <a:srgbClr val="EDF67E"/>
                    </a:solidFill>
                  </a:tcPr>
                </a:tc>
                <a:extLst>
                  <a:ext uri="{0D108BD9-81ED-4DB2-BD59-A6C34878D82A}">
                    <a16:rowId xmlns:a16="http://schemas.microsoft.com/office/drawing/2014/main" val="10004"/>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Gallo/lenguado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1,3</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60</a:t>
                      </a:r>
                    </a:p>
                  </a:txBody>
                  <a:tcPr marL="91444" marR="91444" marT="45732" marB="45732" horzOverflow="overflow">
                    <a:solidFill>
                      <a:srgbClr val="EDF67E"/>
                    </a:solidFill>
                  </a:tcPr>
                </a:tc>
                <a:extLst>
                  <a:ext uri="{0D108BD9-81ED-4DB2-BD59-A6C34878D82A}">
                    <a16:rowId xmlns:a16="http://schemas.microsoft.com/office/drawing/2014/main" val="10005"/>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Jamón serrano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4,5</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69</a:t>
                      </a:r>
                    </a:p>
                  </a:txBody>
                  <a:tcPr marL="91444" marR="91444" marT="45732" marB="45732" horzOverflow="overflow">
                    <a:solidFill>
                      <a:srgbClr val="EDF67E"/>
                    </a:solidFill>
                  </a:tcPr>
                </a:tc>
                <a:extLst>
                  <a:ext uri="{0D108BD9-81ED-4DB2-BD59-A6C34878D82A}">
                    <a16:rowId xmlns:a16="http://schemas.microsoft.com/office/drawing/2014/main" val="10006"/>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Cerdo magro</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8,3</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69</a:t>
                      </a:r>
                    </a:p>
                  </a:txBody>
                  <a:tcPr marL="91444" marR="91444" marT="45732" marB="45732" horzOverflow="overflow">
                    <a:solidFill>
                      <a:srgbClr val="EDF67E"/>
                    </a:solidFill>
                  </a:tcPr>
                </a:tc>
                <a:extLst>
                  <a:ext uri="{0D108BD9-81ED-4DB2-BD59-A6C34878D82A}">
                    <a16:rowId xmlns:a16="http://schemas.microsoft.com/office/drawing/2014/main" val="10007"/>
                  </a:ext>
                </a:extLst>
              </a:tr>
              <a:tr h="51828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a:ln>
                            <a:noFill/>
                          </a:ln>
                          <a:solidFill>
                            <a:schemeClr val="tx2"/>
                          </a:solidFill>
                          <a:effectLst/>
                          <a:latin typeface="+mn-lt"/>
                          <a:ea typeface="+mn-ea"/>
                          <a:cs typeface="+mn-cs"/>
                        </a:rPr>
                        <a:t>Salchichón</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38,1</a:t>
                      </a:r>
                    </a:p>
                  </a:txBody>
                  <a:tcPr marL="91444" marR="91444" marT="45732" marB="45732" horzOverflow="overflow">
                    <a:solidFill>
                      <a:srgbClr val="EDF67E"/>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2000" u="none" strike="noStrike" kern="1200" cap="none" normalizeH="0" baseline="0" dirty="0">
                          <a:ln>
                            <a:noFill/>
                          </a:ln>
                          <a:solidFill>
                            <a:schemeClr val="tx2"/>
                          </a:solidFill>
                          <a:effectLst/>
                          <a:latin typeface="+mn-lt"/>
                          <a:ea typeface="+mn-ea"/>
                          <a:cs typeface="+mn-cs"/>
                        </a:rPr>
                        <a:t>72</a:t>
                      </a:r>
                    </a:p>
                  </a:txBody>
                  <a:tcPr marL="91444" marR="91444" marT="45732" marB="45732" horzOverflow="overflow">
                    <a:solidFill>
                      <a:srgbClr val="EDF67E"/>
                    </a:solidFill>
                  </a:tcPr>
                </a:tc>
                <a:extLst>
                  <a:ext uri="{0D108BD9-81ED-4DB2-BD59-A6C34878D82A}">
                    <a16:rowId xmlns:a16="http://schemas.microsoft.com/office/drawing/2014/main" val="10008"/>
                  </a:ext>
                </a:extLst>
              </a:tr>
            </a:tbl>
          </a:graphicData>
        </a:graphic>
      </p:graphicFrame>
      <p:sp>
        <p:nvSpPr>
          <p:cNvPr id="2" name="1 Elipse">
            <a:extLst>
              <a:ext uri="{FF2B5EF4-FFF2-40B4-BE49-F238E27FC236}">
                <a16:creationId xmlns:a16="http://schemas.microsoft.com/office/drawing/2014/main" id="{B7F85041-4D90-65BE-0F96-76432B37DFD0}"/>
              </a:ext>
            </a:extLst>
          </p:cNvPr>
          <p:cNvSpPr/>
          <p:nvPr/>
        </p:nvSpPr>
        <p:spPr>
          <a:xfrm>
            <a:off x="6600825" y="5387975"/>
            <a:ext cx="863600" cy="4333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6" name="5 Elipse">
            <a:extLst>
              <a:ext uri="{FF2B5EF4-FFF2-40B4-BE49-F238E27FC236}">
                <a16:creationId xmlns:a16="http://schemas.microsoft.com/office/drawing/2014/main" id="{F3E3E9B6-6F82-D5B1-CB44-B8D8B5EB3B6C}"/>
              </a:ext>
            </a:extLst>
          </p:cNvPr>
          <p:cNvSpPr/>
          <p:nvPr/>
        </p:nvSpPr>
        <p:spPr>
          <a:xfrm>
            <a:off x="6600825" y="3391054"/>
            <a:ext cx="863600" cy="431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7" name="6 CuadroTexto">
            <a:extLst>
              <a:ext uri="{FF2B5EF4-FFF2-40B4-BE49-F238E27FC236}">
                <a16:creationId xmlns:a16="http://schemas.microsoft.com/office/drawing/2014/main" id="{90AA559F-D611-7F47-6F5E-7E6CFC07D4F3}"/>
              </a:ext>
            </a:extLst>
          </p:cNvPr>
          <p:cNvSpPr txBox="1"/>
          <p:nvPr/>
        </p:nvSpPr>
        <p:spPr>
          <a:xfrm>
            <a:off x="2063749" y="838200"/>
            <a:ext cx="8064500" cy="461962"/>
          </a:xfrm>
          <a:prstGeom prst="rect">
            <a:avLst/>
          </a:prstGeom>
          <a:noFill/>
        </p:spPr>
        <p:txBody>
          <a:bodyPr>
            <a:spAutoFit/>
          </a:bodyPr>
          <a:lstStyle/>
          <a:p>
            <a:pPr algn="ctr">
              <a:spcBef>
                <a:spcPct val="20000"/>
              </a:spcBef>
              <a:defRPr/>
            </a:pPr>
            <a:r>
              <a:rPr lang="es-ES" sz="2400" b="1" dirty="0">
                <a:solidFill>
                  <a:schemeClr val="tx2"/>
                </a:solidFill>
              </a:rPr>
              <a:t>Contenido en grasas de diferentes alimentos </a:t>
            </a:r>
            <a:endParaRPr lang="es-ES" sz="2400" dirty="0">
              <a:solidFill>
                <a:schemeClr val="tx2">
                  <a:lumMod val="50000"/>
                </a:schemeClr>
              </a:solidFill>
            </a:endParaRPr>
          </a:p>
        </p:txBody>
      </p:sp>
      <p:sp>
        <p:nvSpPr>
          <p:cNvPr id="3" name="CuadroTexto 2">
            <a:extLst>
              <a:ext uri="{FF2B5EF4-FFF2-40B4-BE49-F238E27FC236}">
                <a16:creationId xmlns:a16="http://schemas.microsoft.com/office/drawing/2014/main" id="{5ACB3CF6-C688-0215-8972-1D821D70090D}"/>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D1"/>
        </a:solidFill>
        <a:effectLst/>
      </p:bgPr>
    </p:bg>
    <p:spTree>
      <p:nvGrpSpPr>
        <p:cNvPr id="1" name=""/>
        <p:cNvGrpSpPr/>
        <p:nvPr/>
      </p:nvGrpSpPr>
      <p:grpSpPr>
        <a:xfrm>
          <a:off x="0" y="0"/>
          <a:ext cx="0" cy="0"/>
          <a:chOff x="0" y="0"/>
          <a:chExt cx="0" cy="0"/>
        </a:xfrm>
      </p:grpSpPr>
      <p:sp>
        <p:nvSpPr>
          <p:cNvPr id="4" name="3 Rectángulo">
            <a:extLst>
              <a:ext uri="{FF2B5EF4-FFF2-40B4-BE49-F238E27FC236}">
                <a16:creationId xmlns:a16="http://schemas.microsoft.com/office/drawing/2014/main" id="{9EA2DD0D-44FF-144E-F249-F5793B33A8D8}"/>
              </a:ext>
            </a:extLst>
          </p:cNvPr>
          <p:cNvSpPr/>
          <p:nvPr/>
        </p:nvSpPr>
        <p:spPr>
          <a:xfrm>
            <a:off x="3630588" y="1008269"/>
            <a:ext cx="8182870" cy="5632311"/>
          </a:xfrm>
          <a:prstGeom prst="rect">
            <a:avLst/>
          </a:prstGeom>
          <a:solidFill>
            <a:schemeClr val="accent5">
              <a:lumMod val="20000"/>
              <a:lumOff val="80000"/>
            </a:schemeClr>
          </a:solidFill>
        </p:spPr>
        <p:txBody>
          <a:bodyPr wrap="square">
            <a:spAutoFit/>
          </a:bodyPr>
          <a:lstStyle/>
          <a:p>
            <a:pPr>
              <a:defRPr/>
            </a:pPr>
            <a:r>
              <a:rPr lang="es-ES" sz="2000" b="1" dirty="0">
                <a:solidFill>
                  <a:schemeClr val="tx2"/>
                </a:solidFill>
                <a:latin typeface="Verdana" panose="020B0604030504040204" pitchFamily="34" charset="0"/>
                <a:ea typeface="Verdana" panose="020B0604030504040204" pitchFamily="34" charset="0"/>
              </a:rPr>
              <a:t>Dependiente del sexo</a:t>
            </a:r>
          </a:p>
          <a:p>
            <a:pPr>
              <a:defRPr/>
            </a:pPr>
            <a:r>
              <a:rPr lang="es-ES" sz="2000" dirty="0">
                <a:latin typeface="Verdana" panose="020B0604030504040204" pitchFamily="34" charset="0"/>
                <a:ea typeface="Verdana" panose="020B0604030504040204" pitchFamily="34" charset="0"/>
              </a:rPr>
              <a:t>• Hombre:                  Mujer:</a:t>
            </a:r>
          </a:p>
          <a:p>
            <a:pPr>
              <a:defRPr/>
            </a:pPr>
            <a:r>
              <a:rPr lang="es-ES" sz="2000" dirty="0">
                <a:latin typeface="Verdana" panose="020B0604030504040204" pitchFamily="34" charset="0"/>
                <a:ea typeface="Verdana" panose="020B0604030504040204" pitchFamily="34" charset="0"/>
              </a:rPr>
              <a:t>  20 – 25%                 25 – 35 %</a:t>
            </a:r>
          </a:p>
          <a:p>
            <a:pPr>
              <a:defRPr/>
            </a:pPr>
            <a:r>
              <a:rPr lang="es-ES" sz="2000" b="1" dirty="0">
                <a:solidFill>
                  <a:schemeClr val="tx2"/>
                </a:solidFill>
                <a:latin typeface="Verdana" panose="020B0604030504040204" pitchFamily="34" charset="0"/>
                <a:ea typeface="Verdana" panose="020B0604030504040204" pitchFamily="34" charset="0"/>
              </a:rPr>
              <a:t>Dependiente de la edad</a:t>
            </a:r>
            <a:r>
              <a:rPr lang="es-ES" sz="2000" dirty="0">
                <a:latin typeface="Verdana" panose="020B0604030504040204" pitchFamily="34" charset="0"/>
                <a:ea typeface="Verdana" panose="020B0604030504040204" pitchFamily="34" charset="0"/>
              </a:rPr>
              <a:t>:</a:t>
            </a:r>
          </a:p>
          <a:p>
            <a:pPr marL="285750" indent="-285750">
              <a:buFont typeface="Arial" pitchFamily="34" charset="0"/>
              <a:buChar char="•"/>
              <a:defRPr/>
            </a:pPr>
            <a:r>
              <a:rPr lang="es-ES" sz="2000" dirty="0">
                <a:latin typeface="Verdana" panose="020B0604030504040204" pitchFamily="34" charset="0"/>
                <a:ea typeface="Verdana" panose="020B0604030504040204" pitchFamily="34" charset="0"/>
              </a:rPr>
              <a:t>30 años: 30%</a:t>
            </a:r>
          </a:p>
          <a:p>
            <a:pPr marL="285750" indent="-285750">
              <a:buFont typeface="Arial" pitchFamily="34" charset="0"/>
              <a:buChar char="•"/>
              <a:defRPr/>
            </a:pPr>
            <a:r>
              <a:rPr lang="es-ES" sz="2000" dirty="0">
                <a:latin typeface="Verdana" panose="020B0604030504040204" pitchFamily="34" charset="0"/>
                <a:ea typeface="Verdana" panose="020B0604030504040204" pitchFamily="34" charset="0"/>
              </a:rPr>
              <a:t>60 años: 40%</a:t>
            </a:r>
            <a:endParaRPr lang="es-ES" sz="2000" b="1" dirty="0">
              <a:solidFill>
                <a:schemeClr val="tx2"/>
              </a:solidFill>
              <a:latin typeface="Verdana" panose="020B0604030504040204" pitchFamily="34" charset="0"/>
              <a:ea typeface="Verdana" panose="020B0604030504040204" pitchFamily="34" charset="0"/>
            </a:endParaRPr>
          </a:p>
          <a:p>
            <a:pPr>
              <a:defRPr/>
            </a:pPr>
            <a:r>
              <a:rPr lang="es-ES" sz="2000" b="1" dirty="0">
                <a:solidFill>
                  <a:schemeClr val="tx2"/>
                </a:solidFill>
                <a:latin typeface="Verdana" panose="020B0604030504040204" pitchFamily="34" charset="0"/>
                <a:ea typeface="Verdana" panose="020B0604030504040204" pitchFamily="34" charset="0"/>
              </a:rPr>
              <a:t>Contenido</a:t>
            </a:r>
          </a:p>
          <a:p>
            <a:pPr>
              <a:defRPr/>
            </a:pPr>
            <a:r>
              <a:rPr lang="es-ES" sz="2000" dirty="0">
                <a:latin typeface="Verdana" panose="020B0604030504040204" pitchFamily="34" charset="0"/>
                <a:ea typeface="Verdana" panose="020B0604030504040204" pitchFamily="34" charset="0"/>
              </a:rPr>
              <a:t>Triglicéridos en su mayoría (+ </a:t>
            </a:r>
            <a:r>
              <a:rPr lang="es-ES" sz="2000" dirty="0" err="1">
                <a:latin typeface="Verdana" panose="020B0604030504040204" pitchFamily="34" charset="0"/>
                <a:ea typeface="Verdana" panose="020B0604030504040204" pitchFamily="34" charset="0"/>
              </a:rPr>
              <a:t>Fl</a:t>
            </a:r>
            <a:r>
              <a:rPr lang="es-ES" sz="2000" dirty="0">
                <a:latin typeface="Verdana" panose="020B0604030504040204" pitchFamily="34" charset="0"/>
                <a:ea typeface="Verdana" panose="020B0604030504040204" pitchFamily="34" charset="0"/>
              </a:rPr>
              <a:t> + CT)</a:t>
            </a:r>
            <a:br>
              <a:rPr lang="es-ES" sz="2000" dirty="0">
                <a:latin typeface="Verdana" panose="020B0604030504040204" pitchFamily="34" charset="0"/>
                <a:ea typeface="Verdana" panose="020B0604030504040204" pitchFamily="34" charset="0"/>
              </a:rPr>
            </a:br>
            <a:r>
              <a:rPr lang="es-ES" sz="2000" dirty="0">
                <a:latin typeface="Verdana" panose="020B0604030504040204" pitchFamily="34" charset="0"/>
                <a:ea typeface="Verdana" panose="020B0604030504040204" pitchFamily="34" charset="0"/>
              </a:rPr>
              <a:t>Elevada variabilidad interindividual:</a:t>
            </a:r>
            <a:br>
              <a:rPr lang="es-ES" sz="2000" dirty="0">
                <a:latin typeface="Verdana" panose="020B0604030504040204" pitchFamily="34" charset="0"/>
                <a:ea typeface="Verdana" panose="020B0604030504040204" pitchFamily="34" charset="0"/>
              </a:rPr>
            </a:br>
            <a:r>
              <a:rPr lang="es-ES" sz="2000" dirty="0">
                <a:latin typeface="Verdana" panose="020B0604030504040204" pitchFamily="34" charset="0"/>
                <a:ea typeface="Verdana" panose="020B0604030504040204" pitchFamily="34" charset="0"/>
              </a:rPr>
              <a:t>• En sujetos bien entrenados: 10 % del peso</a:t>
            </a:r>
            <a:br>
              <a:rPr lang="es-ES" sz="2000" dirty="0">
                <a:latin typeface="Verdana" panose="020B0604030504040204" pitchFamily="34" charset="0"/>
                <a:ea typeface="Verdana" panose="020B0604030504040204" pitchFamily="34" charset="0"/>
              </a:rPr>
            </a:br>
            <a:r>
              <a:rPr lang="es-ES" sz="2000" dirty="0">
                <a:latin typeface="Verdana" panose="020B0604030504040204" pitchFamily="34" charset="0"/>
                <a:ea typeface="Verdana" panose="020B0604030504040204" pitchFamily="34" charset="0"/>
              </a:rPr>
              <a:t>• En obesos: Hasta el 50 %</a:t>
            </a:r>
            <a:endParaRPr lang="es-ES" sz="2000" b="1" dirty="0">
              <a:solidFill>
                <a:schemeClr val="tx2"/>
              </a:solidFill>
              <a:latin typeface="Verdana" panose="020B0604030504040204" pitchFamily="34" charset="0"/>
              <a:ea typeface="Verdana" panose="020B0604030504040204" pitchFamily="34" charset="0"/>
            </a:endParaRPr>
          </a:p>
          <a:p>
            <a:pPr>
              <a:defRPr/>
            </a:pPr>
            <a:r>
              <a:rPr lang="es-ES" sz="2000" b="1" dirty="0">
                <a:solidFill>
                  <a:schemeClr val="tx2"/>
                </a:solidFill>
                <a:latin typeface="Verdana" panose="020B0604030504040204" pitchFamily="34" charset="0"/>
                <a:ea typeface="Verdana" panose="020B0604030504040204" pitchFamily="34" charset="0"/>
              </a:rPr>
              <a:t>Alteraciones metabólicas relacionadas con la grasa intrabdominal</a:t>
            </a:r>
          </a:p>
          <a:p>
            <a:pPr>
              <a:defRPr/>
            </a:pPr>
            <a:r>
              <a:rPr lang="es-ES" sz="2000" dirty="0">
                <a:latin typeface="Verdana" panose="020B0604030504040204" pitchFamily="34" charset="0"/>
                <a:ea typeface="Verdana" panose="020B0604030504040204" pitchFamily="34" charset="0"/>
              </a:rPr>
              <a:t>Resistencia a la insulina</a:t>
            </a:r>
          </a:p>
          <a:p>
            <a:pPr>
              <a:defRPr/>
            </a:pPr>
            <a:r>
              <a:rPr lang="es-ES" sz="2000" dirty="0">
                <a:latin typeface="Verdana" panose="020B0604030504040204" pitchFamily="34" charset="0"/>
                <a:ea typeface="Verdana" panose="020B0604030504040204" pitchFamily="34" charset="0"/>
              </a:rPr>
              <a:t>Intolerancia a la glucosa</a:t>
            </a:r>
          </a:p>
          <a:p>
            <a:pPr>
              <a:defRPr/>
            </a:pPr>
            <a:r>
              <a:rPr lang="es-ES" sz="2000" dirty="0">
                <a:latin typeface="Verdana" panose="020B0604030504040204" pitchFamily="34" charset="0"/>
                <a:ea typeface="Verdana" panose="020B0604030504040204" pitchFamily="34" charset="0"/>
              </a:rPr>
              <a:t>Diabetes tipo 2</a:t>
            </a:r>
          </a:p>
          <a:p>
            <a:pPr>
              <a:defRPr/>
            </a:pPr>
            <a:r>
              <a:rPr lang="es-ES" sz="2000" dirty="0" err="1">
                <a:latin typeface="Verdana" panose="020B0604030504040204" pitchFamily="34" charset="0"/>
                <a:ea typeface="Verdana" panose="020B0604030504040204" pitchFamily="34" charset="0"/>
              </a:rPr>
              <a:t>Dislipemia</a:t>
            </a:r>
            <a:r>
              <a:rPr lang="es-ES" sz="2000" dirty="0">
                <a:latin typeface="Verdana" panose="020B0604030504040204" pitchFamily="34" charset="0"/>
                <a:ea typeface="Verdana" panose="020B0604030504040204" pitchFamily="34" charset="0"/>
              </a:rPr>
              <a:t> </a:t>
            </a:r>
          </a:p>
          <a:p>
            <a:pPr>
              <a:defRPr/>
            </a:pPr>
            <a:r>
              <a:rPr lang="es-ES" sz="2000" dirty="0">
                <a:latin typeface="Verdana" panose="020B0604030504040204" pitchFamily="34" charset="0"/>
                <a:ea typeface="Verdana" panose="020B0604030504040204" pitchFamily="34" charset="0"/>
              </a:rPr>
              <a:t>Hipertensión arterial</a:t>
            </a:r>
          </a:p>
        </p:txBody>
      </p:sp>
      <p:sp>
        <p:nvSpPr>
          <p:cNvPr id="249860" name="8 CuadroTexto">
            <a:extLst>
              <a:ext uri="{FF2B5EF4-FFF2-40B4-BE49-F238E27FC236}">
                <a16:creationId xmlns:a16="http://schemas.microsoft.com/office/drawing/2014/main" id="{1B6C63F8-F701-7CD3-8A14-1F637BCE3437}"/>
              </a:ext>
            </a:extLst>
          </p:cNvPr>
          <p:cNvSpPr txBox="1">
            <a:spLocks noChangeArrowheads="1"/>
          </p:cNvSpPr>
          <p:nvPr/>
        </p:nvSpPr>
        <p:spPr bwMode="auto">
          <a:xfrm>
            <a:off x="-7117" y="1651819"/>
            <a:ext cx="3629025"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ES" altLang="es-ES" sz="2800" b="1" dirty="0">
                <a:solidFill>
                  <a:schemeClr val="bg1"/>
                </a:solidFill>
              </a:rPr>
              <a:t>Grasa corporal</a:t>
            </a:r>
          </a:p>
        </p:txBody>
      </p:sp>
      <p:pic>
        <p:nvPicPr>
          <p:cNvPr id="2" name="Imagen 1">
            <a:extLst>
              <a:ext uri="{FF2B5EF4-FFF2-40B4-BE49-F238E27FC236}">
                <a16:creationId xmlns:a16="http://schemas.microsoft.com/office/drawing/2014/main" id="{B0B2E1F5-3C04-B59D-23EC-578A18532626}"/>
              </a:ext>
            </a:extLst>
          </p:cNvPr>
          <p:cNvPicPr>
            <a:picLocks noChangeAspect="1"/>
          </p:cNvPicPr>
          <p:nvPr/>
        </p:nvPicPr>
        <p:blipFill rotWithShape="1">
          <a:blip r:embed="rId3"/>
          <a:srcRect l="22153" t="30431" r="24625" b="9359"/>
          <a:stretch/>
        </p:blipFill>
        <p:spPr>
          <a:xfrm>
            <a:off x="132736" y="2364333"/>
            <a:ext cx="3349320" cy="2841848"/>
          </a:xfrm>
          <a:prstGeom prst="rect">
            <a:avLst/>
          </a:prstGeom>
        </p:spPr>
      </p:pic>
      <p:sp>
        <p:nvSpPr>
          <p:cNvPr id="3" name="CuadroTexto 2">
            <a:extLst>
              <a:ext uri="{FF2B5EF4-FFF2-40B4-BE49-F238E27FC236}">
                <a16:creationId xmlns:a16="http://schemas.microsoft.com/office/drawing/2014/main" id="{C6CA4197-E258-4711-F533-E5089CFA4741}"/>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cxnSp>
        <p:nvCxnSpPr>
          <p:cNvPr id="6" name="Conector recto de flecha 5">
            <a:extLst>
              <a:ext uri="{FF2B5EF4-FFF2-40B4-BE49-F238E27FC236}">
                <a16:creationId xmlns:a16="http://schemas.microsoft.com/office/drawing/2014/main" id="{6C85D8BC-1A1E-4F1D-1BBD-9B7EF97FC0EF}"/>
              </a:ext>
            </a:extLst>
          </p:cNvPr>
          <p:cNvCxnSpPr>
            <a:cxnSpLocks/>
          </p:cNvCxnSpPr>
          <p:nvPr/>
        </p:nvCxnSpPr>
        <p:spPr>
          <a:xfrm flipH="1">
            <a:off x="7800975" y="1500188"/>
            <a:ext cx="1000125"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072782-BEF9-02CD-CA90-310D23F6C738}"/>
              </a:ext>
            </a:extLst>
          </p:cNvPr>
          <p:cNvSpPr txBox="1"/>
          <p:nvPr/>
        </p:nvSpPr>
        <p:spPr>
          <a:xfrm>
            <a:off x="665758" y="1371909"/>
            <a:ext cx="11162447" cy="5800272"/>
          </a:xfrm>
          <a:prstGeom prst="rect">
            <a:avLst/>
          </a:prstGeom>
          <a:noFill/>
          <a:ln>
            <a:noFill/>
          </a:ln>
        </p:spPr>
        <p:txBody>
          <a:bodyPr wrap="none" lIns="0" tIns="0" rIns="0" bIns="0" compatLnSpc="0"/>
          <a:lstStyle/>
          <a:p>
            <a:pPr marL="195945">
              <a:lnSpc>
                <a:spcPct val="150000"/>
              </a:lnSpc>
              <a:buSzPct val="45000"/>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Posibles usos:</a:t>
            </a:r>
          </a:p>
          <a:p>
            <a:pPr marL="195945">
              <a:lnSpc>
                <a:spcPct val="150000"/>
              </a:lnSpc>
              <a:buSzPct val="45000"/>
              <a:buFont typeface="Open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Restricción de la comercialización de alimentos y bebidas con</a:t>
            </a:r>
          </a:p>
          <a:p>
            <a:pPr marL="195945">
              <a:lnSpc>
                <a:spcPct val="150000"/>
              </a:lnSpc>
              <a:buSzPct val="45000"/>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contenido elevado de azúcares.</a:t>
            </a:r>
          </a:p>
          <a:p>
            <a:pPr marL="195945">
              <a:lnSpc>
                <a:spcPct val="150000"/>
              </a:lnSpc>
              <a:buSzPct val="45000"/>
              <a:buFont typeface="Open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Regulación de los alimentos en el entorno escolar (comedor, </a:t>
            </a:r>
          </a:p>
          <a:p>
            <a:pPr marL="195945">
              <a:lnSpc>
                <a:spcPct val="150000"/>
              </a:lnSpc>
              <a:buSzPct val="45000"/>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cafetería, máquinas expendedoras).</a:t>
            </a:r>
          </a:p>
          <a:p>
            <a:pPr marL="195945">
              <a:lnSpc>
                <a:spcPct val="150000"/>
              </a:lnSpc>
              <a:buSzPct val="45000"/>
              <a:buFont typeface="Open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Uso de etiquetas de advertencia en el frente del envase.</a:t>
            </a:r>
          </a:p>
          <a:p>
            <a:pPr marL="195945">
              <a:lnSpc>
                <a:spcPct val="150000"/>
              </a:lnSpc>
              <a:buSzPct val="45000"/>
              <a:buFont typeface="Open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Definición de políticas impositivas para limitar el consumo excesivo</a:t>
            </a:r>
          </a:p>
          <a:p>
            <a:pPr marL="195945">
              <a:lnSpc>
                <a:spcPct val="150000"/>
              </a:lnSpc>
              <a:buSzPct val="45000"/>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de determinados alimentos.</a:t>
            </a:r>
          </a:p>
          <a:p>
            <a:pPr marL="195945">
              <a:lnSpc>
                <a:spcPct val="150000"/>
              </a:lnSpc>
              <a:buSzPct val="45000"/>
              <a:buFont typeface="Open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Selección de alimentos para programas sociales.</a:t>
            </a:r>
          </a:p>
          <a:p>
            <a:pPr marL="195945">
              <a:lnSpc>
                <a:spcPct val="150000"/>
              </a:lnSpc>
              <a:buSzPct val="45000"/>
              <a:buFont typeface="StarSymbol"/>
              <a:buChar char="●"/>
              <a:defRPr lang="es-ES"/>
            </a:pPr>
            <a:r>
              <a:rPr lang="es-ES" sz="2000" dirty="0">
                <a:solidFill>
                  <a:srgbClr val="000000"/>
                </a:solidFill>
                <a:latin typeface="Verdana" panose="020B0604030504040204" pitchFamily="34" charset="0"/>
                <a:ea typeface="Verdana" panose="020B0604030504040204" pitchFamily="34" charset="0"/>
                <a:cs typeface="Minion Pro" pitchFamily="16"/>
              </a:rPr>
              <a:t>Política impuestos a determinados alimentos</a:t>
            </a:r>
            <a:r>
              <a:rPr lang="es-ES" sz="2400" dirty="0">
                <a:solidFill>
                  <a:srgbClr val="000000"/>
                </a:solidFill>
                <a:latin typeface="Verdana" panose="020B0604030504040204" pitchFamily="34" charset="0"/>
                <a:ea typeface="Verdana" panose="020B0604030504040204" pitchFamily="34" charset="0"/>
                <a:cs typeface="Minion Pro" pitchFamily="16"/>
              </a:rPr>
              <a:t>.</a:t>
            </a:r>
          </a:p>
        </p:txBody>
      </p:sp>
      <p:sp>
        <p:nvSpPr>
          <p:cNvPr id="155651" name="CuadroTexto 2">
            <a:extLst>
              <a:ext uri="{FF2B5EF4-FFF2-40B4-BE49-F238E27FC236}">
                <a16:creationId xmlns:a16="http://schemas.microsoft.com/office/drawing/2014/main" id="{DACACF59-7A9D-4540-404E-BC70E53D6356}"/>
              </a:ext>
            </a:extLst>
          </p:cNvPr>
          <p:cNvSpPr txBox="1">
            <a:spLocks noChangeArrowheads="1"/>
          </p:cNvSpPr>
          <p:nvPr/>
        </p:nvSpPr>
        <p:spPr bwMode="auto">
          <a:xfrm>
            <a:off x="1769806" y="910244"/>
            <a:ext cx="822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dirty="0">
                <a:solidFill>
                  <a:srgbClr val="FF0000"/>
                </a:solidFill>
                <a:latin typeface="Verdana" panose="020B0604030504040204" pitchFamily="34" charset="0"/>
                <a:ea typeface="Verdana" panose="020B0604030504040204" pitchFamily="34" charset="0"/>
              </a:rPr>
              <a:t>Modelos basados en el perfil de nutrientes</a:t>
            </a:r>
          </a:p>
        </p:txBody>
      </p:sp>
      <p:pic>
        <p:nvPicPr>
          <p:cNvPr id="3" name="Imagen 2">
            <a:extLst>
              <a:ext uri="{FF2B5EF4-FFF2-40B4-BE49-F238E27FC236}">
                <a16:creationId xmlns:a16="http://schemas.microsoft.com/office/drawing/2014/main" id="{1BA6DDA3-0A82-3278-F511-65AFFCF60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857" y="0"/>
            <a:ext cx="2952498" cy="405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B6CD8233-5274-F821-DC84-F7122B1691D1}"/>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2181418927"/>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a:extLst>
              <a:ext uri="{FF2B5EF4-FFF2-40B4-BE49-F238E27FC236}">
                <a16:creationId xmlns:a16="http://schemas.microsoft.com/office/drawing/2014/main" id="{F543CCB5-EBC6-59C6-43BB-D2FB0256B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82" t="17540" r="31219" b="42136"/>
          <a:stretch>
            <a:fillRect/>
          </a:stretch>
        </p:blipFill>
        <p:spPr bwMode="auto">
          <a:xfrm>
            <a:off x="206477" y="528696"/>
            <a:ext cx="9306233" cy="628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Imagen 1">
            <a:extLst>
              <a:ext uri="{FF2B5EF4-FFF2-40B4-BE49-F238E27FC236}">
                <a16:creationId xmlns:a16="http://schemas.microsoft.com/office/drawing/2014/main" id="{2D23A549-E8D4-4C32-9D15-AE18515FB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7515" y="1852711"/>
            <a:ext cx="2504768" cy="342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2">
            <a:extLst>
              <a:ext uri="{FF2B5EF4-FFF2-40B4-BE49-F238E27FC236}">
                <a16:creationId xmlns:a16="http://schemas.microsoft.com/office/drawing/2014/main" id="{CE192115-EA90-68B8-6BA0-5F0C803FDE10}"/>
              </a:ext>
            </a:extLst>
          </p:cNvPr>
          <p:cNvSpPr txBox="1">
            <a:spLocks noChangeArrowheads="1"/>
          </p:cNvSpPr>
          <p:nvPr/>
        </p:nvSpPr>
        <p:spPr bwMode="auto">
          <a:xfrm>
            <a:off x="-510696" y="749653"/>
            <a:ext cx="11085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0" dirty="0">
                <a:solidFill>
                  <a:srgbClr val="FF0000"/>
                </a:solidFill>
                <a:latin typeface="Verdana" panose="020B0604030504040204" pitchFamily="34" charset="0"/>
                <a:ea typeface="Verdana" panose="020B0604030504040204" pitchFamily="34" charset="0"/>
              </a:rPr>
              <a:t>Información de apoyo</a:t>
            </a:r>
          </a:p>
        </p:txBody>
      </p:sp>
      <p:sp>
        <p:nvSpPr>
          <p:cNvPr id="3" name="CuadroTexto 2">
            <a:extLst>
              <a:ext uri="{FF2B5EF4-FFF2-40B4-BE49-F238E27FC236}">
                <a16:creationId xmlns:a16="http://schemas.microsoft.com/office/drawing/2014/main" id="{2621A484-4DFE-E06D-F28E-B004CDEA21B1}"/>
              </a:ext>
            </a:extLst>
          </p:cNvPr>
          <p:cNvSpPr txBox="1"/>
          <p:nvPr/>
        </p:nvSpPr>
        <p:spPr>
          <a:xfrm>
            <a:off x="2814483" y="156234"/>
            <a:ext cx="6563032"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INFORMACIÓN ETIQUETA NUTRICIONAL</a:t>
            </a:r>
          </a:p>
        </p:txBody>
      </p:sp>
    </p:spTree>
    <p:extLst>
      <p:ext uri="{BB962C8B-B14F-4D97-AF65-F5344CB8AC3E}">
        <p14:creationId xmlns:p14="http://schemas.microsoft.com/office/powerpoint/2010/main" val="3665998199"/>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F89829D-5ADC-6806-D802-FB5B5FDFA50B}"/>
              </a:ext>
            </a:extLst>
          </p:cNvPr>
          <p:cNvSpPr txBox="1"/>
          <p:nvPr/>
        </p:nvSpPr>
        <p:spPr>
          <a:xfrm>
            <a:off x="662552" y="1227810"/>
            <a:ext cx="8293100" cy="4124325"/>
          </a:xfrm>
          <a:prstGeom prst="rect">
            <a:avLst/>
          </a:prstGeom>
          <a:noFill/>
          <a:ln>
            <a:noFill/>
          </a:ln>
        </p:spPr>
        <p:txBody>
          <a:bodyPr wrap="none" lIns="81639" tIns="40819" rIns="81639" bIns="40819" compatLnSpc="0"/>
          <a:lstStyle/>
          <a:p>
            <a:pPr marL="457200" indent="-457200">
              <a:buAutoNum type="arabicPeriod"/>
              <a:defRPr sz="1100"/>
            </a:pPr>
            <a:r>
              <a:rPr lang="es-ES" sz="2000" dirty="0">
                <a:latin typeface="Verdana" panose="020B0604030504040204" pitchFamily="34" charset="0"/>
                <a:ea typeface="Verdana" panose="020B0604030504040204" pitchFamily="34" charset="0"/>
                <a:cs typeface="Calibri" panose="020F0502020204030204" pitchFamily="34" charset="0"/>
              </a:rPr>
              <a:t>Valoración global de la calidad nutricional del producto</a:t>
            </a:r>
          </a:p>
          <a:p>
            <a:pP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r>
              <a:rPr lang="es-ES" sz="2000" dirty="0">
                <a:latin typeface="Verdana" panose="020B0604030504040204" pitchFamily="34" charset="0"/>
                <a:ea typeface="Verdana" panose="020B0604030504040204" pitchFamily="34" charset="0"/>
                <a:cs typeface="Calibri" panose="020F0502020204030204" pitchFamily="34" charset="0"/>
              </a:rPr>
              <a:t>Código de colores tipo semáforo</a:t>
            </a:r>
          </a:p>
          <a:p>
            <a:pPr marL="457225" indent="-457225">
              <a:buFont typeface="Arial" panose="020B0604020202020204" pitchFamily="34" charset="0"/>
              <a:buChar cha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endParaRPr lang="es-ES" sz="2000" dirty="0">
              <a:latin typeface="Verdana" panose="020B0604030504040204" pitchFamily="34" charset="0"/>
              <a:ea typeface="Verdana" panose="020B0604030504040204" pitchFamily="34" charset="0"/>
              <a:cs typeface="Calibri" panose="020F0502020204030204" pitchFamily="34" charset="0"/>
            </a:endParaRPr>
          </a:p>
          <a:p>
            <a:pPr marL="457225" indent="-457225">
              <a:buFont typeface="Arial" panose="020B0604020202020204" pitchFamily="34" charset="0"/>
              <a:buChar char="•"/>
              <a:defRPr sz="1100"/>
            </a:pPr>
            <a:r>
              <a:rPr lang="es-ES" sz="2000" dirty="0">
                <a:latin typeface="Verdana" panose="020B0604030504040204" pitchFamily="34" charset="0"/>
                <a:ea typeface="Verdana" panose="020B0604030504040204" pitchFamily="34" charset="0"/>
                <a:cs typeface="Calibri" panose="020F0502020204030204" pitchFamily="34" charset="0"/>
              </a:rPr>
              <a:t>Puntuación numérica   </a:t>
            </a:r>
          </a:p>
          <a:p>
            <a:pPr>
              <a:defRPr sz="1100"/>
            </a:pPr>
            <a:r>
              <a:rPr lang="es-ES" sz="2000" dirty="0">
                <a:latin typeface="Verdana" panose="020B0604030504040204" pitchFamily="34" charset="0"/>
                <a:ea typeface="Verdana" panose="020B0604030504040204" pitchFamily="34" charset="0"/>
                <a:cs typeface="Calibri" panose="020F0502020204030204" pitchFamily="34" charset="0"/>
              </a:rPr>
              <a:t>                                     </a:t>
            </a:r>
            <a:r>
              <a:rPr lang="es-ES" sz="2000" dirty="0">
                <a:latin typeface="Verdana" panose="020B0604030504040204" pitchFamily="34" charset="0"/>
                <a:ea typeface="Verdana" panose="020B0604030504040204" pitchFamily="34" charset="0"/>
                <a:cs typeface="Arial Unicode MS" pitchFamily="2"/>
              </a:rPr>
              <a:t>HEALTH STAR RATING SYSTEM</a:t>
            </a:r>
          </a:p>
          <a:p>
            <a:pPr marL="457225" indent="-457225">
              <a:buFont typeface="Arial" panose="020B0604020202020204" pitchFamily="34" charset="0"/>
              <a:buChar char="•"/>
              <a:defRPr sz="1100"/>
            </a:pPr>
            <a:endParaRPr lang="es-ES" sz="2401" b="1" dirty="0">
              <a:solidFill>
                <a:srgbClr val="FF0000"/>
              </a:solidFill>
              <a:ea typeface="Microsoft YaHei" pitchFamily="2"/>
              <a:cs typeface="Calibri" panose="020F0502020204030204" pitchFamily="34" charset="0"/>
            </a:endParaRPr>
          </a:p>
          <a:p>
            <a:pPr>
              <a:defRPr sz="1100"/>
            </a:pPr>
            <a:endParaRPr lang="es-ES" sz="2401" b="1" dirty="0">
              <a:solidFill>
                <a:schemeClr val="bg1">
                  <a:lumMod val="50000"/>
                </a:schemeClr>
              </a:solidFill>
              <a:ea typeface="Microsoft YaHei" pitchFamily="2"/>
              <a:cs typeface="Calibri" panose="020F0502020204030204" pitchFamily="34" charset="0"/>
            </a:endParaRPr>
          </a:p>
          <a:p>
            <a:pPr>
              <a:defRPr sz="1100"/>
            </a:pPr>
            <a:r>
              <a:rPr lang="es-ES" sz="2800" b="1" dirty="0">
                <a:solidFill>
                  <a:schemeClr val="bg1">
                    <a:lumMod val="50000"/>
                  </a:schemeClr>
                </a:solidFill>
                <a:ea typeface="Microsoft YaHei" pitchFamily="2"/>
                <a:cs typeface="Calibri" panose="020F0502020204030204" pitchFamily="34" charset="0"/>
              </a:rPr>
              <a:t>                       </a:t>
            </a:r>
            <a:endParaRPr lang="es-ES" sz="2800" b="1" dirty="0">
              <a:solidFill>
                <a:schemeClr val="bg2">
                  <a:lumMod val="25000"/>
                </a:schemeClr>
              </a:solidFill>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p:txBody>
      </p:sp>
      <p:pic>
        <p:nvPicPr>
          <p:cNvPr id="143363" name="Imagen 2">
            <a:extLst>
              <a:ext uri="{FF2B5EF4-FFF2-40B4-BE49-F238E27FC236}">
                <a16:creationId xmlns:a16="http://schemas.microsoft.com/office/drawing/2014/main" id="{8F33FCDD-CD49-6E1A-B807-836B920BF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143" y="2211470"/>
            <a:ext cx="16557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4" name="Imagen 4">
            <a:extLst>
              <a:ext uri="{FF2B5EF4-FFF2-40B4-BE49-F238E27FC236}">
                <a16:creationId xmlns:a16="http://schemas.microsoft.com/office/drawing/2014/main" id="{DFD2DB99-2FAB-B8E7-5B46-7C9BBA707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993" y="4572472"/>
            <a:ext cx="4187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5" name="CuadroTexto 7">
            <a:extLst>
              <a:ext uri="{FF2B5EF4-FFF2-40B4-BE49-F238E27FC236}">
                <a16:creationId xmlns:a16="http://schemas.microsoft.com/office/drawing/2014/main" id="{40105948-1F03-452B-56BF-6E005C6A82C0}"/>
              </a:ext>
            </a:extLst>
          </p:cNvPr>
          <p:cNvSpPr txBox="1">
            <a:spLocks noChangeArrowheads="1"/>
          </p:cNvSpPr>
          <p:nvPr/>
        </p:nvSpPr>
        <p:spPr bwMode="auto">
          <a:xfrm>
            <a:off x="2640014" y="200027"/>
            <a:ext cx="6551613" cy="36933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dirty="0">
                <a:latin typeface="Verdana" panose="020B0604030504040204" pitchFamily="34" charset="0"/>
                <a:ea typeface="Verdana" panose="020B0604030504040204" pitchFamily="34" charset="0"/>
              </a:rPr>
              <a:t>ETIQUETADO FRONTAL INTERPRETATIVO</a:t>
            </a:r>
          </a:p>
        </p:txBody>
      </p:sp>
      <p:sp>
        <p:nvSpPr>
          <p:cNvPr id="143366" name="CuadroTexto 5">
            <a:extLst>
              <a:ext uri="{FF2B5EF4-FFF2-40B4-BE49-F238E27FC236}">
                <a16:creationId xmlns:a16="http://schemas.microsoft.com/office/drawing/2014/main" id="{1578438A-C6AB-9A52-F2AD-8989C083F559}"/>
              </a:ext>
            </a:extLst>
          </p:cNvPr>
          <p:cNvSpPr txBox="1">
            <a:spLocks noChangeArrowheads="1"/>
          </p:cNvSpPr>
          <p:nvPr/>
        </p:nvSpPr>
        <p:spPr bwMode="auto">
          <a:xfrm>
            <a:off x="2297112" y="687676"/>
            <a:ext cx="7237413" cy="4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sz="2401" b="1" dirty="0">
                <a:solidFill>
                  <a:srgbClr val="4C8402"/>
                </a:solidFill>
                <a:ea typeface="CIDFont+F1"/>
                <a:cs typeface="Calibri" panose="020F0502020204030204" pitchFamily="34" charset="0"/>
              </a:rPr>
              <a:t>Información simple, fácilmente visible y comprensible</a:t>
            </a:r>
          </a:p>
        </p:txBody>
      </p:sp>
      <p:sp>
        <p:nvSpPr>
          <p:cNvPr id="3" name="CuadroTexto 2">
            <a:extLst>
              <a:ext uri="{FF2B5EF4-FFF2-40B4-BE49-F238E27FC236}">
                <a16:creationId xmlns:a16="http://schemas.microsoft.com/office/drawing/2014/main" id="{23AF59E5-A645-7843-D631-DE3641ABA82F}"/>
              </a:ext>
            </a:extLst>
          </p:cNvPr>
          <p:cNvSpPr txBox="1"/>
          <p:nvPr/>
        </p:nvSpPr>
        <p:spPr>
          <a:xfrm>
            <a:off x="8380492" y="2049663"/>
            <a:ext cx="3506708" cy="3777637"/>
          </a:xfrm>
          <a:prstGeom prst="rect">
            <a:avLst/>
          </a:prstGeom>
          <a:solidFill>
            <a:srgbClr val="FFFECE"/>
          </a:solidFill>
        </p:spPr>
        <p:txBody>
          <a:bodyPr wrap="square">
            <a:spAutoFit/>
          </a:bodyPr>
          <a:lstStyle/>
          <a:p>
            <a:pPr algn="ctr">
              <a:spcBef>
                <a:spcPts val="726"/>
              </a:spcBef>
              <a:spcAft>
                <a:spcPts val="726"/>
              </a:spcAft>
            </a:pPr>
            <a:r>
              <a:rPr lang="es-ES" sz="2177" kern="150" dirty="0">
                <a:solidFill>
                  <a:srgbClr val="000000"/>
                </a:solidFill>
                <a:latin typeface="Xunta Sans"/>
                <a:ea typeface="EC Square Sans Pro"/>
                <a:cs typeface="EC Square Sans Pro"/>
              </a:rPr>
              <a:t>Los aspectos del diseño visual pueden ser especialmente relevantes para los consumidores que tienen limitaciones de tiempo, tienen menos capacidad para procesar la información o están menos interesados en la información relacionada con la salud.</a:t>
            </a:r>
          </a:p>
        </p:txBody>
      </p:sp>
    </p:spTree>
    <p:extLst>
      <p:ext uri="{BB962C8B-B14F-4D97-AF65-F5344CB8AC3E}">
        <p14:creationId xmlns:p14="http://schemas.microsoft.com/office/powerpoint/2010/main" val="94471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a:extLst>
              <a:ext uri="{FF2B5EF4-FFF2-40B4-BE49-F238E27FC236}">
                <a16:creationId xmlns:a16="http://schemas.microsoft.com/office/drawing/2014/main" id="{32164380-EC0E-1F70-C1F1-6EC558E35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0767" y="2728567"/>
            <a:ext cx="3827462" cy="324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a:extLst>
              <a:ext uri="{FF2B5EF4-FFF2-40B4-BE49-F238E27FC236}">
                <a16:creationId xmlns:a16="http://schemas.microsoft.com/office/drawing/2014/main" id="{24DDA1B5-F8F5-3526-D92C-24EA8DF24719}"/>
              </a:ext>
            </a:extLst>
          </p:cNvPr>
          <p:cNvSpPr/>
          <p:nvPr/>
        </p:nvSpPr>
        <p:spPr>
          <a:xfrm>
            <a:off x="1003300" y="2693968"/>
            <a:ext cx="2286000" cy="1569660"/>
          </a:xfrm>
          <a:prstGeom prst="rect">
            <a:avLst/>
          </a:prstGeom>
          <a:solidFill>
            <a:schemeClr val="accent2">
              <a:lumMod val="20000"/>
              <a:lumOff val="80000"/>
            </a:schemeClr>
          </a:solidFill>
          <a:ln>
            <a:solidFill>
              <a:schemeClr val="accent2">
                <a:lumMod val="75000"/>
              </a:schemeClr>
            </a:solidFill>
          </a:ln>
        </p:spPr>
        <p:txBody>
          <a:bodyPr>
            <a:spAutoFit/>
          </a:bodyPr>
          <a:lstStyle/>
          <a:p>
            <a:pPr algn="ctr">
              <a:defRPr/>
            </a:pPr>
            <a:r>
              <a:rPr lang="es-ES" sz="2400" dirty="0">
                <a:solidFill>
                  <a:prstClr val="black"/>
                </a:solidFill>
              </a:rPr>
              <a:t>Exceso </a:t>
            </a:r>
            <a:r>
              <a:rPr lang="es-ES" sz="2400" dirty="0" err="1">
                <a:solidFill>
                  <a:prstClr val="black"/>
                </a:solidFill>
              </a:rPr>
              <a:t>energia</a:t>
            </a:r>
            <a:endParaRPr lang="es-ES" sz="2400" dirty="0">
              <a:solidFill>
                <a:prstClr val="black"/>
              </a:solidFill>
            </a:endParaRPr>
          </a:p>
          <a:p>
            <a:pPr algn="ctr">
              <a:defRPr/>
            </a:pPr>
            <a:r>
              <a:rPr lang="es-ES" sz="2400" dirty="0">
                <a:solidFill>
                  <a:prstClr val="black"/>
                </a:solidFill>
              </a:rPr>
              <a:t>Exceso de proteína</a:t>
            </a:r>
          </a:p>
          <a:p>
            <a:pPr algn="ctr">
              <a:defRPr/>
            </a:pPr>
            <a:r>
              <a:rPr lang="es-ES" sz="2400" dirty="0">
                <a:solidFill>
                  <a:prstClr val="black"/>
                </a:solidFill>
              </a:rPr>
              <a:t>Exceso de sal</a:t>
            </a:r>
          </a:p>
        </p:txBody>
      </p:sp>
      <p:sp>
        <p:nvSpPr>
          <p:cNvPr id="115716" name="6 Rectángulo">
            <a:extLst>
              <a:ext uri="{FF2B5EF4-FFF2-40B4-BE49-F238E27FC236}">
                <a16:creationId xmlns:a16="http://schemas.microsoft.com/office/drawing/2014/main" id="{CB34C0BD-BC6A-C244-F64B-AD61362F18A0}"/>
              </a:ext>
            </a:extLst>
          </p:cNvPr>
          <p:cNvSpPr>
            <a:spLocks noChangeArrowheads="1"/>
          </p:cNvSpPr>
          <p:nvPr/>
        </p:nvSpPr>
        <p:spPr bwMode="auto">
          <a:xfrm>
            <a:off x="7743825" y="3748445"/>
            <a:ext cx="2286000" cy="1200329"/>
          </a:xfrm>
          <a:prstGeom prst="rect">
            <a:avLst/>
          </a:prstGeom>
          <a:solidFill>
            <a:srgbClr val="FFC000">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ES" altLang="es-ES" sz="2400">
                <a:solidFill>
                  <a:srgbClr val="000000"/>
                </a:solidFill>
              </a:rPr>
              <a:t>Exceso de grasas Exceso de grasa saturada</a:t>
            </a:r>
          </a:p>
        </p:txBody>
      </p:sp>
      <p:sp>
        <p:nvSpPr>
          <p:cNvPr id="9" name="8 Rectángulo">
            <a:extLst>
              <a:ext uri="{FF2B5EF4-FFF2-40B4-BE49-F238E27FC236}">
                <a16:creationId xmlns:a16="http://schemas.microsoft.com/office/drawing/2014/main" id="{889B9AAC-EB79-5CBA-DF95-147EF4038951}"/>
              </a:ext>
            </a:extLst>
          </p:cNvPr>
          <p:cNvSpPr/>
          <p:nvPr/>
        </p:nvSpPr>
        <p:spPr>
          <a:xfrm>
            <a:off x="1003300" y="4644027"/>
            <a:ext cx="2286000" cy="1200329"/>
          </a:xfrm>
          <a:prstGeom prst="rect">
            <a:avLst/>
          </a:prstGeom>
          <a:solidFill>
            <a:schemeClr val="accent2">
              <a:lumMod val="20000"/>
              <a:lumOff val="80000"/>
            </a:schemeClr>
          </a:solidFill>
          <a:ln>
            <a:solidFill>
              <a:schemeClr val="accent2">
                <a:lumMod val="75000"/>
              </a:schemeClr>
            </a:solidFill>
          </a:ln>
        </p:spPr>
        <p:txBody>
          <a:bodyPr>
            <a:spAutoFit/>
          </a:bodyPr>
          <a:lstStyle/>
          <a:p>
            <a:pPr algn="ctr">
              <a:defRPr/>
            </a:pPr>
            <a:r>
              <a:rPr lang="es-ES" sz="2400" dirty="0">
                <a:solidFill>
                  <a:prstClr val="black"/>
                </a:solidFill>
              </a:rPr>
              <a:t>Prudencia con el ahumado y salado!!!!</a:t>
            </a:r>
          </a:p>
        </p:txBody>
      </p:sp>
      <p:grpSp>
        <p:nvGrpSpPr>
          <p:cNvPr id="2" name="Grupo 1">
            <a:extLst>
              <a:ext uri="{FF2B5EF4-FFF2-40B4-BE49-F238E27FC236}">
                <a16:creationId xmlns:a16="http://schemas.microsoft.com/office/drawing/2014/main" id="{09B7C7D7-EDB6-81D6-455A-8A948A3AF623}"/>
              </a:ext>
            </a:extLst>
          </p:cNvPr>
          <p:cNvGrpSpPr/>
          <p:nvPr/>
        </p:nvGrpSpPr>
        <p:grpSpPr>
          <a:xfrm>
            <a:off x="476552" y="125191"/>
            <a:ext cx="13692422" cy="2516178"/>
            <a:chOff x="476552" y="125191"/>
            <a:chExt cx="13692422" cy="2516178"/>
          </a:xfrm>
        </p:grpSpPr>
        <p:sp>
          <p:nvSpPr>
            <p:cNvPr id="3" name="1 Rectángulo">
              <a:extLst>
                <a:ext uri="{FF2B5EF4-FFF2-40B4-BE49-F238E27FC236}">
                  <a16:creationId xmlns:a16="http://schemas.microsoft.com/office/drawing/2014/main" id="{11EC01D0-8606-279D-38C8-69C48ADF0AB9}"/>
                </a:ext>
              </a:extLst>
            </p:cNvPr>
            <p:cNvSpPr/>
            <p:nvPr/>
          </p:nvSpPr>
          <p:spPr>
            <a:xfrm>
              <a:off x="3100639" y="1259867"/>
              <a:ext cx="11068335" cy="954107"/>
            </a:xfrm>
            <a:prstGeom prst="rect">
              <a:avLst/>
            </a:prstGeom>
          </p:spPr>
          <p:txBody>
            <a:bodyPr wrap="square">
              <a:spAutoFit/>
            </a:bodyPr>
            <a:lstStyle/>
            <a:p>
              <a:pPr>
                <a:defRPr/>
              </a:pPr>
              <a:r>
                <a:rPr lang="es-ES" sz="2800" b="1" dirty="0">
                  <a:solidFill>
                    <a:srgbClr val="FF0000"/>
                  </a:solidFill>
                </a:rPr>
                <a:t>Salud Pública</a:t>
              </a:r>
            </a:p>
            <a:p>
              <a:pPr>
                <a:defRPr/>
              </a:pPr>
              <a:endParaRPr lang="es-ES" sz="2800" dirty="0">
                <a:solidFill>
                  <a:srgbClr val="FF0000"/>
                </a:solidFill>
              </a:endParaRPr>
            </a:p>
          </p:txBody>
        </p:sp>
        <p:pic>
          <p:nvPicPr>
            <p:cNvPr id="4" name="Imagen 3">
              <a:extLst>
                <a:ext uri="{FF2B5EF4-FFF2-40B4-BE49-F238E27FC236}">
                  <a16:creationId xmlns:a16="http://schemas.microsoft.com/office/drawing/2014/main" id="{BC617ADB-861D-C84A-7C89-16C6C4703926}"/>
                </a:ext>
              </a:extLst>
            </p:cNvPr>
            <p:cNvPicPr>
              <a:picLocks noChangeAspect="1"/>
            </p:cNvPicPr>
            <p:nvPr/>
          </p:nvPicPr>
          <p:blipFill>
            <a:blip r:embed="rId3"/>
            <a:stretch>
              <a:fillRect/>
            </a:stretch>
          </p:blipFill>
          <p:spPr>
            <a:xfrm>
              <a:off x="2953001" y="125191"/>
              <a:ext cx="4615072" cy="926672"/>
            </a:xfrm>
            <a:prstGeom prst="rect">
              <a:avLst/>
            </a:prstGeom>
          </p:spPr>
        </p:pic>
        <p:pic>
          <p:nvPicPr>
            <p:cNvPr id="6" name="Gráfico 5" descr="Mujer sosteniendo un portátil">
              <a:extLst>
                <a:ext uri="{FF2B5EF4-FFF2-40B4-BE49-F238E27FC236}">
                  <a16:creationId xmlns:a16="http://schemas.microsoft.com/office/drawing/2014/main" id="{8CA4775E-DB02-2A32-E535-9A59213952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6552" y="125191"/>
              <a:ext cx="2476449" cy="2516178"/>
            </a:xfrm>
            <a:prstGeom prst="rect">
              <a:avLst/>
            </a:prstGeom>
          </p:spPr>
        </p:pic>
      </p:grpSp>
      <p:pic>
        <p:nvPicPr>
          <p:cNvPr id="8" name="Imagen 7">
            <a:extLst>
              <a:ext uri="{FF2B5EF4-FFF2-40B4-BE49-F238E27FC236}">
                <a16:creationId xmlns:a16="http://schemas.microsoft.com/office/drawing/2014/main" id="{00CF979A-0275-35B0-6AC3-49C6FCA6BDF2}"/>
              </a:ext>
            </a:extLst>
          </p:cNvPr>
          <p:cNvPicPr>
            <a:picLocks noChangeAspect="1"/>
          </p:cNvPicPr>
          <p:nvPr/>
        </p:nvPicPr>
        <p:blipFill rotWithShape="1">
          <a:blip r:embed="rId6"/>
          <a:srcRect l="14883" t="25197" r="24766" b="12950"/>
          <a:stretch/>
        </p:blipFill>
        <p:spPr>
          <a:xfrm>
            <a:off x="3436938" y="1728788"/>
            <a:ext cx="8143573" cy="4692494"/>
          </a:xfrm>
          <a:prstGeom prst="rect">
            <a:avLst/>
          </a:prstGeom>
        </p:spPr>
      </p:pic>
      <p:pic>
        <p:nvPicPr>
          <p:cNvPr id="11" name="Imagen 10">
            <a:extLst>
              <a:ext uri="{FF2B5EF4-FFF2-40B4-BE49-F238E27FC236}">
                <a16:creationId xmlns:a16="http://schemas.microsoft.com/office/drawing/2014/main" id="{6062E557-575F-519B-AB6B-CA426FB891A5}"/>
              </a:ext>
            </a:extLst>
          </p:cNvPr>
          <p:cNvPicPr>
            <a:picLocks noChangeAspect="1"/>
          </p:cNvPicPr>
          <p:nvPr/>
        </p:nvPicPr>
        <p:blipFill rotWithShape="1">
          <a:blip r:embed="rId7"/>
          <a:srcRect l="5976" t="9146" r="39531" b="4562"/>
          <a:stretch/>
        </p:blipFill>
        <p:spPr>
          <a:xfrm>
            <a:off x="3625599" y="1686514"/>
            <a:ext cx="7751762" cy="5915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374520D-1272-FE80-72F5-86B87BDE802E}"/>
              </a:ext>
            </a:extLst>
          </p:cNvPr>
          <p:cNvSpPr txBox="1"/>
          <p:nvPr/>
        </p:nvSpPr>
        <p:spPr>
          <a:xfrm>
            <a:off x="480425" y="1038888"/>
            <a:ext cx="11379440" cy="4122739"/>
          </a:xfrm>
          <a:prstGeom prst="rect">
            <a:avLst/>
          </a:prstGeom>
          <a:noFill/>
          <a:ln>
            <a:noFill/>
          </a:ln>
        </p:spPr>
        <p:txBody>
          <a:bodyPr wrap="none" lIns="81639" tIns="40819" rIns="81639" bIns="40819" compatLnSpc="0"/>
          <a:lstStyle/>
          <a:p>
            <a:pPr>
              <a:lnSpc>
                <a:spcPct val="150000"/>
              </a:lnSpc>
              <a:defRPr sz="1100"/>
            </a:pPr>
            <a:r>
              <a:rPr lang="es-ES" sz="2419" dirty="0">
                <a:latin typeface="Xunta Sans"/>
                <a:ea typeface="Microsoft YaHei" pitchFamily="2"/>
                <a:cs typeface="Calibri" panose="020F0502020204030204" pitchFamily="34" charset="0"/>
              </a:rPr>
              <a:t>2. Valoración de un </a:t>
            </a:r>
            <a:r>
              <a:rPr lang="es-ES" sz="2419" dirty="0">
                <a:latin typeface="Xunta Sans"/>
                <a:ea typeface="Microsoft YaHei" pitchFamily="2"/>
                <a:cs typeface="Arial Unicode MS" pitchFamily="2"/>
              </a:rPr>
              <a:t>perfil nutricional </a:t>
            </a:r>
            <a:r>
              <a:rPr lang="es-ES" sz="2419" b="1" dirty="0">
                <a:solidFill>
                  <a:srgbClr val="00B050"/>
                </a:solidFill>
                <a:latin typeface="Xunta Sans"/>
                <a:ea typeface="Microsoft YaHei" pitchFamily="2"/>
                <a:cs typeface="Arial Unicode MS" pitchFamily="2"/>
              </a:rPr>
              <a:t>mejor que el resto de los productos de su categoría</a:t>
            </a:r>
          </a:p>
          <a:p>
            <a:pPr>
              <a:lnSpc>
                <a:spcPct val="150000"/>
              </a:lnSpc>
              <a:defRPr sz="1100"/>
            </a:pPr>
            <a:r>
              <a:rPr lang="es-ES" sz="2419" dirty="0">
                <a:latin typeface="Xunta Sans"/>
                <a:ea typeface="Microsoft YaHei" pitchFamily="2"/>
                <a:cs typeface="Arial Unicode MS" pitchFamily="2"/>
              </a:rPr>
              <a:t>a modo de alegación nutricional.</a:t>
            </a:r>
            <a:endParaRPr lang="es-ES" sz="2419" b="1" dirty="0">
              <a:solidFill>
                <a:srgbClr val="666666"/>
              </a:solidFill>
              <a:latin typeface="Xunta Sans"/>
              <a:ea typeface="Microsoft YaHei" pitchFamily="2"/>
              <a:cs typeface="Calibri" panose="020F0502020204030204" pitchFamily="34" charset="0"/>
            </a:endParaRPr>
          </a:p>
          <a:p>
            <a:pPr>
              <a:defRPr sz="1100"/>
            </a:pPr>
            <a:endParaRPr lang="es-ES" sz="2401" b="1" dirty="0">
              <a:solidFill>
                <a:srgbClr val="666666"/>
              </a:solidFill>
              <a:latin typeface="Liberation Sans" pitchFamily="18"/>
              <a:ea typeface="Microsoft YaHei" pitchFamily="2"/>
              <a:cs typeface="Calibri" panose="020F0502020204030204" pitchFamily="34" charset="0"/>
            </a:endParaRPr>
          </a:p>
          <a:p>
            <a:pPr>
              <a:defRPr sz="1100"/>
            </a:pPr>
            <a:endParaRPr lang="es-ES" sz="2401" b="1" dirty="0">
              <a:solidFill>
                <a:srgbClr val="666666"/>
              </a:solidFill>
              <a:latin typeface="Liberation Sans" pitchFamily="18"/>
              <a:ea typeface="Microsoft YaHei" pitchFamily="2"/>
              <a:cs typeface="Calibri" panose="020F0502020204030204" pitchFamily="34" charset="0"/>
            </a:endParaRPr>
          </a:p>
          <a:p>
            <a:pPr>
              <a:defRPr sz="1100"/>
            </a:pPr>
            <a:endParaRPr lang="es-ES" sz="2401" b="1" dirty="0">
              <a:solidFill>
                <a:srgbClr val="666666"/>
              </a:solidFill>
              <a:latin typeface="Liberation Sans" pitchFamily="18"/>
              <a:ea typeface="Microsoft YaHei" pitchFamily="2"/>
              <a:cs typeface="Calibri" panose="020F0502020204030204" pitchFamily="34" charset="0"/>
            </a:endParaRPr>
          </a:p>
          <a:p>
            <a:pPr>
              <a:defRPr sz="1100"/>
            </a:pPr>
            <a:endParaRPr lang="es-ES" sz="2401" b="1" dirty="0">
              <a:solidFill>
                <a:schemeClr val="bg1">
                  <a:lumMod val="50000"/>
                </a:schemeClr>
              </a:solidFill>
              <a:ea typeface="Microsoft YaHei" pitchFamily="2"/>
              <a:cs typeface="Calibri" panose="020F0502020204030204" pitchFamily="34" charset="0"/>
            </a:endParaRPr>
          </a:p>
          <a:p>
            <a:pPr>
              <a:defRPr sz="1100"/>
            </a:pPr>
            <a:r>
              <a:rPr lang="es-ES" sz="2800" b="1" dirty="0">
                <a:solidFill>
                  <a:schemeClr val="bg1">
                    <a:lumMod val="50000"/>
                  </a:schemeClr>
                </a:solidFill>
                <a:ea typeface="Microsoft YaHei" pitchFamily="2"/>
                <a:cs typeface="Calibri" panose="020F0502020204030204" pitchFamily="34" charset="0"/>
              </a:rPr>
              <a:t>                       </a:t>
            </a: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p:txBody>
      </p:sp>
      <p:pic>
        <p:nvPicPr>
          <p:cNvPr id="145411" name="Imagen 3">
            <a:extLst>
              <a:ext uri="{FF2B5EF4-FFF2-40B4-BE49-F238E27FC236}">
                <a16:creationId xmlns:a16="http://schemas.microsoft.com/office/drawing/2014/main" id="{A48EC7E7-E136-6492-D212-094F3C99C9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86" r="20248" b="4787"/>
          <a:stretch>
            <a:fillRect/>
          </a:stretch>
        </p:blipFill>
        <p:spPr bwMode="auto">
          <a:xfrm>
            <a:off x="5432231" y="1991096"/>
            <a:ext cx="1747465" cy="137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a:extLst>
              <a:ext uri="{FF2B5EF4-FFF2-40B4-BE49-F238E27FC236}">
                <a16:creationId xmlns:a16="http://schemas.microsoft.com/office/drawing/2014/main" id="{EF67ECA2-5A61-1A93-BD4F-21027E261F2A}"/>
              </a:ext>
            </a:extLst>
          </p:cNvPr>
          <p:cNvSpPr txBox="1"/>
          <p:nvPr/>
        </p:nvSpPr>
        <p:spPr>
          <a:xfrm>
            <a:off x="-128900" y="1552809"/>
            <a:ext cx="7146926" cy="523220"/>
          </a:xfrm>
          <a:prstGeom prst="rect">
            <a:avLst/>
          </a:prstGeom>
          <a:noFill/>
        </p:spPr>
        <p:txBody>
          <a:bodyPr>
            <a:spAutoFit/>
          </a:bodyPr>
          <a:lstStyle/>
          <a:p>
            <a:pPr>
              <a:defRPr/>
            </a:pPr>
            <a:r>
              <a:rPr lang="es-ES" sz="2800" dirty="0">
                <a:ea typeface="Microsoft YaHei" pitchFamily="2"/>
                <a:cs typeface="Calibri" panose="020F0502020204030204" pitchFamily="34" charset="0"/>
              </a:rPr>
              <a:t>. </a:t>
            </a:r>
            <a:r>
              <a:rPr lang="es-ES" sz="2800" dirty="0">
                <a:ea typeface="Microsoft YaHei" pitchFamily="2"/>
                <a:cs typeface="Arial Unicode MS" pitchFamily="2"/>
              </a:rPr>
              <a:t>                                                                  </a:t>
            </a:r>
            <a:r>
              <a:rPr lang="es-ES" sz="2800" b="1" dirty="0">
                <a:solidFill>
                  <a:schemeClr val="bg1">
                    <a:lumMod val="50000"/>
                  </a:schemeClr>
                </a:solidFill>
                <a:ea typeface="Microsoft YaHei" pitchFamily="2"/>
                <a:cs typeface="Arial Unicode MS" pitchFamily="2"/>
              </a:rPr>
              <a:t>KAY HOLE</a:t>
            </a:r>
            <a:endParaRPr lang="es-ES" sz="2800" dirty="0"/>
          </a:p>
        </p:txBody>
      </p:sp>
      <p:pic>
        <p:nvPicPr>
          <p:cNvPr id="145414" name="Imagen 10">
            <a:extLst>
              <a:ext uri="{FF2B5EF4-FFF2-40B4-BE49-F238E27FC236}">
                <a16:creationId xmlns:a16="http://schemas.microsoft.com/office/drawing/2014/main" id="{9CFB3F00-A91A-9E3A-50CF-8F13D2AA3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381" t="42998" r="32675" b="23387"/>
          <a:stretch>
            <a:fillRect/>
          </a:stretch>
        </p:blipFill>
        <p:spPr bwMode="auto">
          <a:xfrm>
            <a:off x="7652716" y="1795059"/>
            <a:ext cx="2244846" cy="177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800538B3-928D-281D-4B9E-E44F5FC7098D}"/>
              </a:ext>
            </a:extLst>
          </p:cNvPr>
          <p:cNvSpPr txBox="1"/>
          <p:nvPr/>
        </p:nvSpPr>
        <p:spPr>
          <a:xfrm>
            <a:off x="480425" y="3649111"/>
            <a:ext cx="5360103" cy="1271588"/>
          </a:xfrm>
          <a:prstGeom prst="rect">
            <a:avLst/>
          </a:prstGeom>
          <a:noFill/>
          <a:ln>
            <a:noFill/>
          </a:ln>
        </p:spPr>
        <p:txBody>
          <a:bodyPr wrap="none" lIns="81639" tIns="40819" rIns="81639" bIns="40819" compatLnSpc="0"/>
          <a:lstStyle/>
          <a:p>
            <a:pPr>
              <a:lnSpc>
                <a:spcPct val="150000"/>
              </a:lnSpc>
              <a:defRPr sz="1100"/>
            </a:pPr>
            <a:r>
              <a:rPr lang="es-ES" sz="2419" dirty="0">
                <a:latin typeface="Xunta Sans"/>
                <a:ea typeface="Microsoft YaHei" pitchFamily="2"/>
                <a:cs typeface="Calibri" panose="020F0502020204030204" pitchFamily="34" charset="0"/>
              </a:rPr>
              <a:t>3. Valoración de varios nutrientes críticos.</a:t>
            </a:r>
            <a:endParaRPr lang="es-ES" sz="2419" dirty="0">
              <a:latin typeface="Xunta Sans"/>
              <a:ea typeface="Microsoft YaHei" pitchFamily="2"/>
              <a:cs typeface="Arial Unicode MS" pitchFamily="2"/>
            </a:endParaRPr>
          </a:p>
          <a:p>
            <a:pPr>
              <a:defRPr sz="1100"/>
            </a:pPr>
            <a:endParaRPr lang="es-ES" sz="2401" b="1" dirty="0">
              <a:solidFill>
                <a:srgbClr val="666666"/>
              </a:solidFill>
              <a:latin typeface="Liberation Sans" pitchFamily="18"/>
              <a:ea typeface="Microsoft YaHei" pitchFamily="2"/>
              <a:cs typeface="Calibri" panose="020F0502020204030204" pitchFamily="34" charset="0"/>
            </a:endParaRPr>
          </a:p>
          <a:p>
            <a:pPr>
              <a:defRPr sz="1100"/>
            </a:pPr>
            <a:endParaRPr lang="es-ES" sz="2401" b="1" dirty="0">
              <a:solidFill>
                <a:srgbClr val="666666"/>
              </a:solidFill>
              <a:latin typeface="Liberation Sans" pitchFamily="18"/>
              <a:ea typeface="Microsoft YaHei" pitchFamily="2"/>
              <a:cs typeface="Calibri" panose="020F0502020204030204" pitchFamily="34" charset="0"/>
            </a:endParaRPr>
          </a:p>
          <a:p>
            <a:pPr>
              <a:defRPr sz="1100"/>
            </a:pPr>
            <a:endParaRPr lang="es-ES" sz="2401" b="1" dirty="0">
              <a:solidFill>
                <a:schemeClr val="bg1">
                  <a:lumMod val="50000"/>
                </a:schemeClr>
              </a:solidFill>
              <a:ea typeface="Microsoft YaHei" pitchFamily="2"/>
              <a:cs typeface="Calibri" panose="020F0502020204030204" pitchFamily="34" charset="0"/>
            </a:endParaRPr>
          </a:p>
          <a:p>
            <a:pPr>
              <a:defRPr sz="1100"/>
            </a:pPr>
            <a:r>
              <a:rPr lang="es-ES" sz="2800" b="1" dirty="0">
                <a:solidFill>
                  <a:schemeClr val="bg1">
                    <a:lumMod val="50000"/>
                  </a:schemeClr>
                </a:solidFill>
                <a:ea typeface="Microsoft YaHei" pitchFamily="2"/>
                <a:cs typeface="Calibri" panose="020F0502020204030204" pitchFamily="34" charset="0"/>
              </a:rPr>
              <a:t>                       </a:t>
            </a: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p:txBody>
      </p:sp>
      <p:pic>
        <p:nvPicPr>
          <p:cNvPr id="4" name="Imagen 3">
            <a:extLst>
              <a:ext uri="{FF2B5EF4-FFF2-40B4-BE49-F238E27FC236}">
                <a16:creationId xmlns:a16="http://schemas.microsoft.com/office/drawing/2014/main" id="{FEAD9F0F-789F-90BF-425B-D41C03D1CC16}"/>
              </a:ext>
            </a:extLst>
          </p:cNvPr>
          <p:cNvPicPr>
            <a:picLocks noChangeAspect="1"/>
          </p:cNvPicPr>
          <p:nvPr/>
        </p:nvPicPr>
        <p:blipFill>
          <a:blip r:embed="rId5"/>
          <a:stretch>
            <a:fillRect/>
          </a:stretch>
        </p:blipFill>
        <p:spPr>
          <a:xfrm>
            <a:off x="1554146" y="4284906"/>
            <a:ext cx="2705958" cy="1998132"/>
          </a:xfrm>
          <a:prstGeom prst="rect">
            <a:avLst/>
          </a:prstGeom>
        </p:spPr>
      </p:pic>
      <p:pic>
        <p:nvPicPr>
          <p:cNvPr id="5" name="Imagen 4">
            <a:extLst>
              <a:ext uri="{FF2B5EF4-FFF2-40B4-BE49-F238E27FC236}">
                <a16:creationId xmlns:a16="http://schemas.microsoft.com/office/drawing/2014/main" id="{38E9E8D1-5B3F-3602-972D-693FD43CC033}"/>
              </a:ext>
            </a:extLst>
          </p:cNvPr>
          <p:cNvPicPr>
            <a:picLocks noChangeAspect="1"/>
          </p:cNvPicPr>
          <p:nvPr/>
        </p:nvPicPr>
        <p:blipFill>
          <a:blip r:embed="rId6"/>
          <a:stretch>
            <a:fillRect/>
          </a:stretch>
        </p:blipFill>
        <p:spPr>
          <a:xfrm>
            <a:off x="6170145" y="3649111"/>
            <a:ext cx="2489657" cy="2839249"/>
          </a:xfrm>
          <a:prstGeom prst="rect">
            <a:avLst/>
          </a:prstGeom>
        </p:spPr>
      </p:pic>
      <p:sp>
        <p:nvSpPr>
          <p:cNvPr id="6" name="CuadroTexto 5">
            <a:extLst>
              <a:ext uri="{FF2B5EF4-FFF2-40B4-BE49-F238E27FC236}">
                <a16:creationId xmlns:a16="http://schemas.microsoft.com/office/drawing/2014/main" id="{C41344E2-3B72-8FB5-A1F6-EF2DC1648E98}"/>
              </a:ext>
            </a:extLst>
          </p:cNvPr>
          <p:cNvSpPr txBox="1"/>
          <p:nvPr/>
        </p:nvSpPr>
        <p:spPr>
          <a:xfrm>
            <a:off x="8907493" y="4806918"/>
            <a:ext cx="2692036" cy="954107"/>
          </a:xfrm>
          <a:prstGeom prst="rect">
            <a:avLst/>
          </a:prstGeom>
          <a:noFill/>
        </p:spPr>
        <p:txBody>
          <a:bodyPr wrap="square">
            <a:spAutoFit/>
          </a:bodyPr>
          <a:lstStyle/>
          <a:p>
            <a:pPr>
              <a:defRPr/>
            </a:pPr>
            <a:r>
              <a:rPr lang="es-ES" sz="2800" b="1" dirty="0">
                <a:solidFill>
                  <a:schemeClr val="bg1">
                    <a:lumMod val="50000"/>
                  </a:schemeClr>
                </a:solidFill>
                <a:ea typeface="Microsoft YaHei" pitchFamily="2"/>
                <a:cs typeface="Arial Unicode MS" pitchFamily="2"/>
              </a:rPr>
              <a:t>MULTIPLE TRAFFIC LIGHTS</a:t>
            </a:r>
            <a:endParaRPr lang="es-ES" sz="2800" dirty="0"/>
          </a:p>
        </p:txBody>
      </p:sp>
      <p:sp>
        <p:nvSpPr>
          <p:cNvPr id="7" name="CuadroTexto 7">
            <a:extLst>
              <a:ext uri="{FF2B5EF4-FFF2-40B4-BE49-F238E27FC236}">
                <a16:creationId xmlns:a16="http://schemas.microsoft.com/office/drawing/2014/main" id="{DB2617D7-7E21-2773-3FDD-AFC8922FDBF6}"/>
              </a:ext>
            </a:extLst>
          </p:cNvPr>
          <p:cNvSpPr txBox="1">
            <a:spLocks noChangeArrowheads="1"/>
          </p:cNvSpPr>
          <p:nvPr/>
        </p:nvSpPr>
        <p:spPr bwMode="auto">
          <a:xfrm>
            <a:off x="2640014" y="200027"/>
            <a:ext cx="6551613" cy="36933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dirty="0">
                <a:latin typeface="Verdana" panose="020B0604030504040204" pitchFamily="34" charset="0"/>
                <a:ea typeface="Verdana" panose="020B0604030504040204" pitchFamily="34" charset="0"/>
              </a:rPr>
              <a:t>ETIQUETADO FRONTAL INTERPRETATIVO</a:t>
            </a:r>
          </a:p>
        </p:txBody>
      </p:sp>
    </p:spTree>
    <p:extLst>
      <p:ext uri="{BB962C8B-B14F-4D97-AF65-F5344CB8AC3E}">
        <p14:creationId xmlns:p14="http://schemas.microsoft.com/office/powerpoint/2010/main" val="2799943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F1F4916-35A8-BDE6-9165-625B531D1E68}"/>
              </a:ext>
            </a:extLst>
          </p:cNvPr>
          <p:cNvSpPr txBox="1"/>
          <p:nvPr/>
        </p:nvSpPr>
        <p:spPr>
          <a:xfrm>
            <a:off x="1949451" y="1052515"/>
            <a:ext cx="8293100" cy="4122737"/>
          </a:xfrm>
          <a:prstGeom prst="rect">
            <a:avLst/>
          </a:prstGeom>
          <a:noFill/>
          <a:ln>
            <a:noFill/>
          </a:ln>
        </p:spPr>
        <p:txBody>
          <a:bodyPr wrap="none" lIns="81639" tIns="40819" rIns="81639" bIns="40819" compatLnSpc="0"/>
          <a:lstStyle/>
          <a:p>
            <a:pPr>
              <a:defRPr/>
            </a:pPr>
            <a:r>
              <a:rPr lang="es-ES" sz="5400" b="1" dirty="0">
                <a:solidFill>
                  <a:srgbClr val="00B050"/>
                </a:solidFill>
                <a:ea typeface="Microsoft YaHei" pitchFamily="2"/>
                <a:cs typeface="Calibri" panose="020F0502020204030204" pitchFamily="34" charset="0"/>
              </a:rPr>
              <a:t>4</a:t>
            </a:r>
            <a:r>
              <a:rPr lang="es-ES" sz="3600" b="1" dirty="0">
                <a:solidFill>
                  <a:srgbClr val="00B050"/>
                </a:solidFill>
                <a:ea typeface="Microsoft YaHei" pitchFamily="2"/>
                <a:cs typeface="Calibri" panose="020F0502020204030204" pitchFamily="34" charset="0"/>
              </a:rPr>
              <a:t>. </a:t>
            </a:r>
            <a:r>
              <a:rPr lang="es-ES" sz="3200" dirty="0">
                <a:solidFill>
                  <a:srgbClr val="00B050"/>
                </a:solidFill>
                <a:ea typeface="Microsoft YaHei" pitchFamily="2"/>
                <a:cs typeface="Calibri" panose="020F0502020204030204" pitchFamily="34" charset="0"/>
              </a:rPr>
              <a:t>I</a:t>
            </a:r>
            <a:r>
              <a:rPr lang="es-ES" sz="3200" dirty="0"/>
              <a:t>ndican la presencia, en exceso, de uno o</a:t>
            </a:r>
          </a:p>
          <a:p>
            <a:pPr>
              <a:defRPr/>
            </a:pPr>
            <a:r>
              <a:rPr lang="es-ES" sz="3200" dirty="0"/>
              <a:t>varios nutrientes. </a:t>
            </a:r>
            <a:endParaRPr lang="es-ES" sz="3200" b="1" dirty="0">
              <a:solidFill>
                <a:schemeClr val="bg1">
                  <a:lumMod val="50000"/>
                </a:schemeClr>
              </a:solidFill>
              <a:ea typeface="Microsoft YaHei" pitchFamily="2"/>
              <a:cs typeface="Calibri" panose="020F0502020204030204" pitchFamily="34" charset="0"/>
            </a:endParaRPr>
          </a:p>
          <a:p>
            <a:pPr>
              <a:defRPr sz="1100"/>
            </a:pPr>
            <a:r>
              <a:rPr lang="es-ES" sz="2800" b="1" dirty="0">
                <a:solidFill>
                  <a:schemeClr val="bg1">
                    <a:lumMod val="50000"/>
                  </a:schemeClr>
                </a:solidFill>
                <a:ea typeface="Microsoft YaHei" pitchFamily="2"/>
                <a:cs typeface="Calibri" panose="020F0502020204030204" pitchFamily="34" charset="0"/>
              </a:rPr>
              <a:t>                       </a:t>
            </a: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a:p>
            <a:pPr>
              <a:defRPr sz="1100"/>
            </a:pPr>
            <a:endParaRPr lang="es-ES" sz="998" dirty="0">
              <a:latin typeface="Liberation Sans" pitchFamily="18"/>
              <a:ea typeface="Microsoft YaHei" pitchFamily="2"/>
              <a:cs typeface="Arial Unicode MS" pitchFamily="2"/>
            </a:endParaRPr>
          </a:p>
        </p:txBody>
      </p:sp>
      <p:pic>
        <p:nvPicPr>
          <p:cNvPr id="149508" name="Imagen 4">
            <a:extLst>
              <a:ext uri="{FF2B5EF4-FFF2-40B4-BE49-F238E27FC236}">
                <a16:creationId xmlns:a16="http://schemas.microsoft.com/office/drawing/2014/main" id="{1C4245C4-CBC6-008F-94E0-F8DE63206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350" t="42998" r="38976" b="37395"/>
          <a:stretch>
            <a:fillRect/>
          </a:stretch>
        </p:blipFill>
        <p:spPr bwMode="auto">
          <a:xfrm>
            <a:off x="1925639" y="3068638"/>
            <a:ext cx="8728075"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7">
            <a:extLst>
              <a:ext uri="{FF2B5EF4-FFF2-40B4-BE49-F238E27FC236}">
                <a16:creationId xmlns:a16="http://schemas.microsoft.com/office/drawing/2014/main" id="{E2D89734-6E03-74FB-A6C8-30415342D0F7}"/>
              </a:ext>
            </a:extLst>
          </p:cNvPr>
          <p:cNvSpPr txBox="1">
            <a:spLocks noChangeArrowheads="1"/>
          </p:cNvSpPr>
          <p:nvPr/>
        </p:nvSpPr>
        <p:spPr bwMode="auto">
          <a:xfrm>
            <a:off x="2640014" y="200027"/>
            <a:ext cx="6551613" cy="36933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dirty="0">
                <a:latin typeface="Verdana" panose="020B0604030504040204" pitchFamily="34" charset="0"/>
                <a:ea typeface="Verdana" panose="020B0604030504040204" pitchFamily="34" charset="0"/>
              </a:rPr>
              <a:t>ETIQUETADO FRONTAL INTERPRETATIVO</a:t>
            </a:r>
          </a:p>
        </p:txBody>
      </p:sp>
    </p:spTree>
    <p:extLst>
      <p:ext uri="{BB962C8B-B14F-4D97-AF65-F5344CB8AC3E}">
        <p14:creationId xmlns:p14="http://schemas.microsoft.com/office/powerpoint/2010/main" val="2854791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1">
            <a:extLst>
              <a:ext uri="{FF2B5EF4-FFF2-40B4-BE49-F238E27FC236}">
                <a16:creationId xmlns:a16="http://schemas.microsoft.com/office/drawing/2014/main" id="{7A36A1DA-34F7-EA94-1BD3-C2A7F670D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7" t="64684" r="30489" b="17113"/>
          <a:stretch>
            <a:fillRect/>
          </a:stretch>
        </p:blipFill>
        <p:spPr bwMode="auto">
          <a:xfrm>
            <a:off x="3632265" y="684619"/>
            <a:ext cx="75136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uadroTexto 1">
            <a:extLst>
              <a:ext uri="{FF2B5EF4-FFF2-40B4-BE49-F238E27FC236}">
                <a16:creationId xmlns:a16="http://schemas.microsoft.com/office/drawing/2014/main" id="{07127A39-9E34-F845-B848-9D8E55A83D70}"/>
              </a:ext>
            </a:extLst>
          </p:cNvPr>
          <p:cNvSpPr txBox="1">
            <a:spLocks noChangeArrowheads="1"/>
          </p:cNvSpPr>
          <p:nvPr/>
        </p:nvSpPr>
        <p:spPr bwMode="auto">
          <a:xfrm>
            <a:off x="3632266" y="753327"/>
            <a:ext cx="6956486" cy="4617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2401" dirty="0">
                <a:solidFill>
                  <a:srgbClr val="FF0000"/>
                </a:solidFill>
              </a:rPr>
              <a:t>Modelo Nutriescore</a:t>
            </a:r>
          </a:p>
        </p:txBody>
      </p:sp>
      <p:grpSp>
        <p:nvGrpSpPr>
          <p:cNvPr id="4" name="Grupo 3">
            <a:extLst>
              <a:ext uri="{FF2B5EF4-FFF2-40B4-BE49-F238E27FC236}">
                <a16:creationId xmlns:a16="http://schemas.microsoft.com/office/drawing/2014/main" id="{8D59E605-3D1A-2239-38B4-27347DEEC74D}"/>
              </a:ext>
            </a:extLst>
          </p:cNvPr>
          <p:cNvGrpSpPr>
            <a:grpSpLocks/>
          </p:cNvGrpSpPr>
          <p:nvPr/>
        </p:nvGrpSpPr>
        <p:grpSpPr bwMode="auto">
          <a:xfrm>
            <a:off x="6422645" y="2138229"/>
            <a:ext cx="3706813" cy="1682750"/>
            <a:chOff x="1941661" y="1493296"/>
            <a:chExt cx="8116740" cy="3374893"/>
          </a:xfrm>
        </p:grpSpPr>
        <p:pic>
          <p:nvPicPr>
            <p:cNvPr id="22538" name="Imagen 2">
              <a:extLst>
                <a:ext uri="{FF2B5EF4-FFF2-40B4-BE49-F238E27FC236}">
                  <a16:creationId xmlns:a16="http://schemas.microsoft.com/office/drawing/2014/main" id="{0A925B10-39D9-7EC0-C26B-4D2AECD0C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5397" t="71657" r="29997" b="17113"/>
            <a:stretch>
              <a:fillRect/>
            </a:stretch>
          </p:blipFill>
          <p:spPr bwMode="auto">
            <a:xfrm>
              <a:off x="1941661" y="1493296"/>
              <a:ext cx="8116740" cy="92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lecha: hacia abajo 5">
              <a:extLst>
                <a:ext uri="{FF2B5EF4-FFF2-40B4-BE49-F238E27FC236}">
                  <a16:creationId xmlns:a16="http://schemas.microsoft.com/office/drawing/2014/main" id="{4E13D8C9-0312-56D1-5AF8-4A200BED426D}"/>
                </a:ext>
              </a:extLst>
            </p:cNvPr>
            <p:cNvSpPr/>
            <p:nvPr/>
          </p:nvSpPr>
          <p:spPr>
            <a:xfrm>
              <a:off x="7628592" y="2107780"/>
              <a:ext cx="622226" cy="276040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77">
                <a:defRPr/>
              </a:pPr>
              <a:endParaRPr lang="es-ES" sz="1013" dirty="0">
                <a:solidFill>
                  <a:prstClr val="white"/>
                </a:solidFill>
              </a:endParaRPr>
            </a:p>
          </p:txBody>
        </p:sp>
        <p:sp>
          <p:nvSpPr>
            <p:cNvPr id="7" name="Flecha: hacia abajo 6">
              <a:extLst>
                <a:ext uri="{FF2B5EF4-FFF2-40B4-BE49-F238E27FC236}">
                  <a16:creationId xmlns:a16="http://schemas.microsoft.com/office/drawing/2014/main" id="{040E1F10-9833-A1C6-D1C4-E1DF34E54F5A}"/>
                </a:ext>
              </a:extLst>
            </p:cNvPr>
            <p:cNvSpPr/>
            <p:nvPr/>
          </p:nvSpPr>
          <p:spPr>
            <a:xfrm>
              <a:off x="6342428" y="2044103"/>
              <a:ext cx="618749" cy="2215967"/>
            </a:xfrm>
            <a:prstGeom prst="downArrow">
              <a:avLst/>
            </a:prstGeom>
            <a:solidFill>
              <a:srgbClr val="EC6B1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77">
                <a:defRPr/>
              </a:pPr>
              <a:endParaRPr lang="es-ES" sz="1013" dirty="0">
                <a:solidFill>
                  <a:prstClr val="white"/>
                </a:solidFill>
              </a:endParaRPr>
            </a:p>
          </p:txBody>
        </p:sp>
        <p:sp>
          <p:nvSpPr>
            <p:cNvPr id="8" name="Flecha: hacia abajo 7">
              <a:extLst>
                <a:ext uri="{FF2B5EF4-FFF2-40B4-BE49-F238E27FC236}">
                  <a16:creationId xmlns:a16="http://schemas.microsoft.com/office/drawing/2014/main" id="{05893FBC-4FFD-D975-321A-4A0692F90A1A}"/>
                </a:ext>
              </a:extLst>
            </p:cNvPr>
            <p:cNvSpPr/>
            <p:nvPr/>
          </p:nvSpPr>
          <p:spPr>
            <a:xfrm>
              <a:off x="5056264" y="2044103"/>
              <a:ext cx="622226" cy="1642872"/>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77">
                <a:defRPr/>
              </a:pPr>
              <a:endParaRPr lang="es-ES" sz="1013">
                <a:solidFill>
                  <a:prstClr val="white"/>
                </a:solidFill>
              </a:endParaRPr>
            </a:p>
          </p:txBody>
        </p:sp>
        <p:sp>
          <p:nvSpPr>
            <p:cNvPr id="9" name="Flecha: hacia abajo 8">
              <a:extLst>
                <a:ext uri="{FF2B5EF4-FFF2-40B4-BE49-F238E27FC236}">
                  <a16:creationId xmlns:a16="http://schemas.microsoft.com/office/drawing/2014/main" id="{3F662B0F-C60C-2E3D-8CEB-102D78A2AD29}"/>
                </a:ext>
              </a:extLst>
            </p:cNvPr>
            <p:cNvSpPr/>
            <p:nvPr/>
          </p:nvSpPr>
          <p:spPr>
            <a:xfrm>
              <a:off x="3770100" y="2044103"/>
              <a:ext cx="615274" cy="1241706"/>
            </a:xfrm>
            <a:prstGeom prst="downArrow">
              <a:avLst/>
            </a:prstGeom>
            <a:solidFill>
              <a:srgbClr val="A1DC8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77">
                <a:defRPr/>
              </a:pPr>
              <a:endParaRPr lang="es-ES" sz="1013">
                <a:solidFill>
                  <a:prstClr val="white"/>
                </a:solidFill>
              </a:endParaRPr>
            </a:p>
          </p:txBody>
        </p:sp>
        <p:sp>
          <p:nvSpPr>
            <p:cNvPr id="10" name="Flecha: hacia abajo 9">
              <a:extLst>
                <a:ext uri="{FF2B5EF4-FFF2-40B4-BE49-F238E27FC236}">
                  <a16:creationId xmlns:a16="http://schemas.microsoft.com/office/drawing/2014/main" id="{4AA35E36-8F2D-BC15-7907-9A6AA33802D6}"/>
                </a:ext>
              </a:extLst>
            </p:cNvPr>
            <p:cNvSpPr/>
            <p:nvPr/>
          </p:nvSpPr>
          <p:spPr>
            <a:xfrm>
              <a:off x="2504792" y="2044103"/>
              <a:ext cx="618749" cy="92013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77">
                <a:defRPr/>
              </a:pPr>
              <a:endParaRPr lang="es-ES" sz="1013">
                <a:solidFill>
                  <a:prstClr val="white"/>
                </a:solidFill>
              </a:endParaRPr>
            </a:p>
          </p:txBody>
        </p:sp>
      </p:grpSp>
      <p:sp>
        <p:nvSpPr>
          <p:cNvPr id="11" name="CuadroTexto 10">
            <a:extLst>
              <a:ext uri="{FF2B5EF4-FFF2-40B4-BE49-F238E27FC236}">
                <a16:creationId xmlns:a16="http://schemas.microsoft.com/office/drawing/2014/main" id="{35621C31-FFB2-04A7-A447-915FDD757930}"/>
              </a:ext>
            </a:extLst>
          </p:cNvPr>
          <p:cNvSpPr txBox="1">
            <a:spLocks noChangeArrowheads="1"/>
          </p:cNvSpPr>
          <p:nvPr/>
        </p:nvSpPr>
        <p:spPr bwMode="auto">
          <a:xfrm>
            <a:off x="5847620" y="3579813"/>
            <a:ext cx="3082925" cy="101566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14350">
              <a:defRPr>
                <a:solidFill>
                  <a:schemeClr val="tx1"/>
                </a:solidFill>
                <a:latin typeface="Calibri" panose="020F0502020204030204" pitchFamily="34" charset="0"/>
              </a:defRPr>
            </a:lvl1pPr>
            <a:lvl2pPr marL="742950" indent="-285750" defTabSz="514350">
              <a:defRPr>
                <a:solidFill>
                  <a:schemeClr val="tx1"/>
                </a:solidFill>
                <a:latin typeface="Calibri" panose="020F0502020204030204" pitchFamily="34" charset="0"/>
              </a:defRPr>
            </a:lvl2pPr>
            <a:lvl3pPr marL="1143000" indent="-228600" defTabSz="514350">
              <a:defRPr>
                <a:solidFill>
                  <a:schemeClr val="tx1"/>
                </a:solidFill>
                <a:latin typeface="Calibri" panose="020F0502020204030204" pitchFamily="34" charset="0"/>
              </a:defRPr>
            </a:lvl3pPr>
            <a:lvl4pPr marL="1600200" indent="-228600" defTabSz="514350">
              <a:defRPr>
                <a:solidFill>
                  <a:schemeClr val="tx1"/>
                </a:solidFill>
                <a:latin typeface="Calibri" panose="020F0502020204030204" pitchFamily="34" charset="0"/>
              </a:defRPr>
            </a:lvl4pPr>
            <a:lvl5pPr marL="2057400" indent="-228600" defTabSz="514350">
              <a:defRPr>
                <a:solidFill>
                  <a:schemeClr val="tx1"/>
                </a:solidFill>
                <a:latin typeface="Calibri" panose="020F0502020204030204" pitchFamily="34" charset="0"/>
              </a:defRPr>
            </a:lvl5pPr>
            <a:lvl6pPr marL="2514600" indent="-228600" defTabSz="514350" fontAlgn="base">
              <a:spcBef>
                <a:spcPct val="0"/>
              </a:spcBef>
              <a:spcAft>
                <a:spcPct val="0"/>
              </a:spcAft>
              <a:defRPr>
                <a:solidFill>
                  <a:schemeClr val="tx1"/>
                </a:solidFill>
                <a:latin typeface="Calibri" panose="020F0502020204030204" pitchFamily="34" charset="0"/>
              </a:defRPr>
            </a:lvl6pPr>
            <a:lvl7pPr marL="2971800" indent="-228600" defTabSz="514350" fontAlgn="base">
              <a:spcBef>
                <a:spcPct val="0"/>
              </a:spcBef>
              <a:spcAft>
                <a:spcPct val="0"/>
              </a:spcAft>
              <a:defRPr>
                <a:solidFill>
                  <a:schemeClr val="tx1"/>
                </a:solidFill>
                <a:latin typeface="Calibri" panose="020F0502020204030204" pitchFamily="34" charset="0"/>
              </a:defRPr>
            </a:lvl7pPr>
            <a:lvl8pPr marL="3429000" indent="-228600" defTabSz="514350" fontAlgn="base">
              <a:spcBef>
                <a:spcPct val="0"/>
              </a:spcBef>
              <a:spcAft>
                <a:spcPct val="0"/>
              </a:spcAft>
              <a:defRPr>
                <a:solidFill>
                  <a:schemeClr val="tx1"/>
                </a:solidFill>
                <a:latin typeface="Calibri" panose="020F0502020204030204" pitchFamily="34" charset="0"/>
              </a:defRPr>
            </a:lvl8pPr>
            <a:lvl9pPr marL="3886200" indent="-228600" defTabSz="51435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000" b="1">
                <a:solidFill>
                  <a:srgbClr val="000000"/>
                </a:solidFill>
              </a:rPr>
              <a:t>+Riesgo CVD (40-60%)</a:t>
            </a:r>
          </a:p>
          <a:p>
            <a:pPr eaLnBrk="1" hangingPunct="1"/>
            <a:r>
              <a:rPr lang="es-ES" altLang="es-ES" sz="2000" b="1">
                <a:solidFill>
                  <a:srgbClr val="000000"/>
                </a:solidFill>
              </a:rPr>
              <a:t>+Riesgo de SM (43%)</a:t>
            </a:r>
          </a:p>
          <a:p>
            <a:pPr eaLnBrk="1" hangingPunct="1"/>
            <a:r>
              <a:rPr lang="es-ES" altLang="es-ES" sz="2000" b="1">
                <a:solidFill>
                  <a:srgbClr val="000000"/>
                </a:solidFill>
              </a:rPr>
              <a:t>+Riesgo de obesidad (61%)</a:t>
            </a:r>
          </a:p>
        </p:txBody>
      </p:sp>
      <p:sp>
        <p:nvSpPr>
          <p:cNvPr id="12" name="CuadroTexto 11">
            <a:extLst>
              <a:ext uri="{FF2B5EF4-FFF2-40B4-BE49-F238E27FC236}">
                <a16:creationId xmlns:a16="http://schemas.microsoft.com/office/drawing/2014/main" id="{65E58C5D-7D63-68A8-4BB1-03950E8E5BA6}"/>
              </a:ext>
            </a:extLst>
          </p:cNvPr>
          <p:cNvSpPr txBox="1">
            <a:spLocks noChangeArrowheads="1"/>
          </p:cNvSpPr>
          <p:nvPr/>
        </p:nvSpPr>
        <p:spPr bwMode="auto">
          <a:xfrm>
            <a:off x="9019795" y="3861781"/>
            <a:ext cx="2522538" cy="1570173"/>
          </a:xfrm>
          <a:prstGeom prst="rect">
            <a:avLst/>
          </a:prstGeom>
          <a:noFill/>
          <a:ln w="9525">
            <a:solidFill>
              <a:srgbClr val="FA065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514350">
              <a:defRPr>
                <a:solidFill>
                  <a:schemeClr val="tx1"/>
                </a:solidFill>
                <a:latin typeface="Calibri" panose="020F0502020204030204" pitchFamily="34" charset="0"/>
              </a:defRPr>
            </a:lvl1pPr>
            <a:lvl2pPr marL="742950" indent="-285750" defTabSz="514350">
              <a:defRPr>
                <a:solidFill>
                  <a:schemeClr val="tx1"/>
                </a:solidFill>
                <a:latin typeface="Calibri" panose="020F0502020204030204" pitchFamily="34" charset="0"/>
              </a:defRPr>
            </a:lvl2pPr>
            <a:lvl3pPr marL="1143000" indent="-228600" defTabSz="514350">
              <a:defRPr>
                <a:solidFill>
                  <a:schemeClr val="tx1"/>
                </a:solidFill>
                <a:latin typeface="Calibri" panose="020F0502020204030204" pitchFamily="34" charset="0"/>
              </a:defRPr>
            </a:lvl3pPr>
            <a:lvl4pPr marL="1600200" indent="-228600" defTabSz="514350">
              <a:defRPr>
                <a:solidFill>
                  <a:schemeClr val="tx1"/>
                </a:solidFill>
                <a:latin typeface="Calibri" panose="020F0502020204030204" pitchFamily="34" charset="0"/>
              </a:defRPr>
            </a:lvl4pPr>
            <a:lvl5pPr marL="2057400" indent="-228600" defTabSz="514350">
              <a:defRPr>
                <a:solidFill>
                  <a:schemeClr val="tx1"/>
                </a:solidFill>
                <a:latin typeface="Calibri" panose="020F0502020204030204" pitchFamily="34" charset="0"/>
              </a:defRPr>
            </a:lvl5pPr>
            <a:lvl6pPr marL="2514600" indent="-228600" defTabSz="514350" fontAlgn="base">
              <a:spcBef>
                <a:spcPct val="0"/>
              </a:spcBef>
              <a:spcAft>
                <a:spcPct val="0"/>
              </a:spcAft>
              <a:defRPr>
                <a:solidFill>
                  <a:schemeClr val="tx1"/>
                </a:solidFill>
                <a:latin typeface="Calibri" panose="020F0502020204030204" pitchFamily="34" charset="0"/>
              </a:defRPr>
            </a:lvl6pPr>
            <a:lvl7pPr marL="2971800" indent="-228600" defTabSz="514350" fontAlgn="base">
              <a:spcBef>
                <a:spcPct val="0"/>
              </a:spcBef>
              <a:spcAft>
                <a:spcPct val="0"/>
              </a:spcAft>
              <a:defRPr>
                <a:solidFill>
                  <a:schemeClr val="tx1"/>
                </a:solidFill>
                <a:latin typeface="Calibri" panose="020F0502020204030204" pitchFamily="34" charset="0"/>
              </a:defRPr>
            </a:lvl7pPr>
            <a:lvl8pPr marL="3429000" indent="-228600" defTabSz="514350" fontAlgn="base">
              <a:spcBef>
                <a:spcPct val="0"/>
              </a:spcBef>
              <a:spcAft>
                <a:spcPct val="0"/>
              </a:spcAft>
              <a:defRPr>
                <a:solidFill>
                  <a:schemeClr val="tx1"/>
                </a:solidFill>
                <a:latin typeface="Calibri" panose="020F0502020204030204" pitchFamily="34" charset="0"/>
              </a:defRPr>
            </a:lvl8pPr>
            <a:lvl9pPr marL="3886200" indent="-228600" defTabSz="51435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2401" b="1">
                <a:solidFill>
                  <a:srgbClr val="000000"/>
                </a:solidFill>
              </a:rPr>
              <a:t>+Riesgo cáncer (34%)</a:t>
            </a:r>
          </a:p>
          <a:p>
            <a:pPr eaLnBrk="1" hangingPunct="1"/>
            <a:r>
              <a:rPr lang="es-ES" altLang="es-ES" sz="2401" b="1">
                <a:solidFill>
                  <a:srgbClr val="000000"/>
                </a:solidFill>
              </a:rPr>
              <a:t>+Riesgo cáncer mama (52 %)</a:t>
            </a:r>
            <a:endParaRPr lang="es-ES" altLang="es-ES" sz="2401">
              <a:solidFill>
                <a:srgbClr val="000000"/>
              </a:solidFill>
            </a:endParaRPr>
          </a:p>
        </p:txBody>
      </p:sp>
      <p:pic>
        <p:nvPicPr>
          <p:cNvPr id="22535" name="Imagen 1">
            <a:extLst>
              <a:ext uri="{FF2B5EF4-FFF2-40B4-BE49-F238E27FC236}">
                <a16:creationId xmlns:a16="http://schemas.microsoft.com/office/drawing/2014/main" id="{F8BBA542-244B-D648-35FF-2D68EEB82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493" y="2079520"/>
            <a:ext cx="883310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CuadroTexto 4">
            <a:extLst>
              <a:ext uri="{FF2B5EF4-FFF2-40B4-BE49-F238E27FC236}">
                <a16:creationId xmlns:a16="http://schemas.microsoft.com/office/drawing/2014/main" id="{02B670CA-F517-D0A2-78E1-FEDCDBD1FE1C}"/>
              </a:ext>
            </a:extLst>
          </p:cNvPr>
          <p:cNvSpPr txBox="1">
            <a:spLocks noChangeArrowheads="1"/>
          </p:cNvSpPr>
          <p:nvPr/>
        </p:nvSpPr>
        <p:spPr bwMode="auto">
          <a:xfrm>
            <a:off x="520630" y="5653088"/>
            <a:ext cx="996480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ES" sz="1000" dirty="0">
                <a:solidFill>
                  <a:srgbClr val="181817"/>
                </a:solidFill>
              </a:rPr>
              <a:t>Fuente: </a:t>
            </a:r>
            <a:r>
              <a:rPr lang="es-ES" altLang="es-ES" sz="1000" dirty="0" err="1">
                <a:solidFill>
                  <a:srgbClr val="181817"/>
                </a:solidFill>
              </a:rPr>
              <a:t>Egnell</a:t>
            </a:r>
            <a:r>
              <a:rPr lang="es-ES" altLang="es-ES" sz="1000" dirty="0">
                <a:solidFill>
                  <a:srgbClr val="181817"/>
                </a:solidFill>
              </a:rPr>
              <a:t>, M., </a:t>
            </a:r>
            <a:r>
              <a:rPr lang="es-ES" altLang="es-ES" sz="1000" dirty="0" err="1">
                <a:solidFill>
                  <a:srgbClr val="181817"/>
                </a:solidFill>
              </a:rPr>
              <a:t>Seconda</a:t>
            </a:r>
            <a:r>
              <a:rPr lang="es-ES" altLang="es-ES" sz="1000" dirty="0">
                <a:solidFill>
                  <a:srgbClr val="181817"/>
                </a:solidFill>
              </a:rPr>
              <a:t>, L., Neal, B., </a:t>
            </a:r>
            <a:r>
              <a:rPr lang="es-ES" altLang="es-ES" sz="1000" dirty="0" err="1">
                <a:solidFill>
                  <a:srgbClr val="181817"/>
                </a:solidFill>
              </a:rPr>
              <a:t>Mhurchu</a:t>
            </a:r>
            <a:r>
              <a:rPr lang="es-ES" altLang="es-ES" sz="1000" dirty="0">
                <a:solidFill>
                  <a:srgbClr val="181817"/>
                </a:solidFill>
              </a:rPr>
              <a:t>, C., </a:t>
            </a:r>
            <a:r>
              <a:rPr lang="es-ES" altLang="es-ES" sz="1000" dirty="0" err="1">
                <a:solidFill>
                  <a:srgbClr val="181817"/>
                </a:solidFill>
              </a:rPr>
              <a:t>Rayner</a:t>
            </a:r>
            <a:r>
              <a:rPr lang="es-ES" altLang="es-ES" sz="1000" dirty="0">
                <a:solidFill>
                  <a:srgbClr val="181817"/>
                </a:solidFill>
              </a:rPr>
              <a:t>, M., Jones, A., . . . Julia, C. (2021). Prospective </a:t>
            </a:r>
            <a:r>
              <a:rPr lang="es-ES" altLang="es-ES" sz="1000" dirty="0" err="1">
                <a:solidFill>
                  <a:srgbClr val="181817"/>
                </a:solidFill>
              </a:rPr>
              <a:t>associations</a:t>
            </a:r>
            <a:r>
              <a:rPr lang="es-ES" altLang="es-ES" sz="1000" dirty="0">
                <a:solidFill>
                  <a:srgbClr val="181817"/>
                </a:solidFill>
              </a:rPr>
              <a:t> of </a:t>
            </a:r>
            <a:r>
              <a:rPr lang="es-ES" altLang="es-ES" sz="1000" dirty="0" err="1">
                <a:solidFill>
                  <a:srgbClr val="181817"/>
                </a:solidFill>
              </a:rPr>
              <a:t>the</a:t>
            </a:r>
            <a:r>
              <a:rPr lang="es-ES" altLang="es-ES" sz="1000" dirty="0">
                <a:solidFill>
                  <a:srgbClr val="181817"/>
                </a:solidFill>
              </a:rPr>
              <a:t> original </a:t>
            </a:r>
            <a:r>
              <a:rPr lang="es-ES" altLang="es-ES" sz="1000" dirty="0" err="1">
                <a:solidFill>
                  <a:srgbClr val="181817"/>
                </a:solidFill>
              </a:rPr>
              <a:t>Food</a:t>
            </a:r>
            <a:r>
              <a:rPr lang="es-ES" altLang="es-ES" sz="1000" dirty="0">
                <a:solidFill>
                  <a:srgbClr val="181817"/>
                </a:solidFill>
              </a:rPr>
              <a:t> </a:t>
            </a:r>
            <a:r>
              <a:rPr lang="es-ES" altLang="es-ES" sz="1000" dirty="0" err="1">
                <a:solidFill>
                  <a:srgbClr val="181817"/>
                </a:solidFill>
              </a:rPr>
              <a:t>Standards</a:t>
            </a:r>
            <a:r>
              <a:rPr lang="es-ES" altLang="es-ES" sz="1000" dirty="0">
                <a:solidFill>
                  <a:srgbClr val="181817"/>
                </a:solidFill>
              </a:rPr>
              <a:t> Agency </a:t>
            </a:r>
            <a:r>
              <a:rPr lang="es-ES" altLang="es-ES" sz="1000" dirty="0" err="1">
                <a:solidFill>
                  <a:srgbClr val="181817"/>
                </a:solidFill>
              </a:rPr>
              <a:t>nutrient</a:t>
            </a:r>
            <a:r>
              <a:rPr lang="es-ES" altLang="es-ES" sz="1000" dirty="0">
                <a:solidFill>
                  <a:srgbClr val="181817"/>
                </a:solidFill>
              </a:rPr>
              <a:t> </a:t>
            </a:r>
            <a:r>
              <a:rPr lang="es-ES" altLang="es-ES" sz="1000" dirty="0" err="1">
                <a:solidFill>
                  <a:srgbClr val="181817"/>
                </a:solidFill>
              </a:rPr>
              <a:t>profiling</a:t>
            </a:r>
            <a:r>
              <a:rPr lang="es-ES" altLang="es-ES" sz="1000" dirty="0">
                <a:solidFill>
                  <a:srgbClr val="181817"/>
                </a:solidFill>
              </a:rPr>
              <a:t> </a:t>
            </a:r>
            <a:r>
              <a:rPr lang="es-ES" altLang="es-ES" sz="1000" dirty="0" err="1">
                <a:solidFill>
                  <a:srgbClr val="181817"/>
                </a:solidFill>
              </a:rPr>
              <a:t>system</a:t>
            </a:r>
            <a:r>
              <a:rPr lang="es-ES" altLang="es-ES" sz="1000" dirty="0">
                <a:solidFill>
                  <a:srgbClr val="181817"/>
                </a:solidFill>
              </a:rPr>
              <a:t> and </a:t>
            </a:r>
            <a:r>
              <a:rPr lang="es-ES" altLang="es-ES" sz="1000" dirty="0" err="1">
                <a:solidFill>
                  <a:srgbClr val="181817"/>
                </a:solidFill>
              </a:rPr>
              <a:t>three</a:t>
            </a:r>
            <a:r>
              <a:rPr lang="es-ES" altLang="es-ES" sz="1000" dirty="0">
                <a:solidFill>
                  <a:srgbClr val="181817"/>
                </a:solidFill>
              </a:rPr>
              <a:t> </a:t>
            </a:r>
            <a:r>
              <a:rPr lang="es-ES" altLang="es-ES" sz="1000" dirty="0" err="1">
                <a:solidFill>
                  <a:srgbClr val="181817"/>
                </a:solidFill>
              </a:rPr>
              <a:t>variants</a:t>
            </a:r>
            <a:r>
              <a:rPr lang="es-ES" altLang="es-ES" sz="1000" dirty="0">
                <a:solidFill>
                  <a:srgbClr val="181817"/>
                </a:solidFill>
              </a:rPr>
              <a:t> </a:t>
            </a:r>
            <a:r>
              <a:rPr lang="es-ES" altLang="es-ES" sz="1000" dirty="0" err="1">
                <a:solidFill>
                  <a:srgbClr val="181817"/>
                </a:solidFill>
              </a:rPr>
              <a:t>with</a:t>
            </a:r>
            <a:r>
              <a:rPr lang="es-ES" altLang="es-ES" sz="1000" dirty="0">
                <a:solidFill>
                  <a:srgbClr val="181817"/>
                </a:solidFill>
              </a:rPr>
              <a:t> </a:t>
            </a:r>
            <a:r>
              <a:rPr lang="es-ES" altLang="es-ES" sz="1000" dirty="0" err="1">
                <a:solidFill>
                  <a:srgbClr val="181817"/>
                </a:solidFill>
              </a:rPr>
              <a:t>weight</a:t>
            </a:r>
            <a:r>
              <a:rPr lang="es-ES" altLang="es-ES" sz="1000" dirty="0">
                <a:solidFill>
                  <a:srgbClr val="181817"/>
                </a:solidFill>
              </a:rPr>
              <a:t> </a:t>
            </a:r>
            <a:r>
              <a:rPr lang="es-ES" altLang="es-ES" sz="1000" dirty="0" err="1">
                <a:solidFill>
                  <a:srgbClr val="181817"/>
                </a:solidFill>
              </a:rPr>
              <a:t>gain</a:t>
            </a:r>
            <a:r>
              <a:rPr lang="es-ES" altLang="es-ES" sz="1000" dirty="0">
                <a:solidFill>
                  <a:srgbClr val="181817"/>
                </a:solidFill>
              </a:rPr>
              <a:t>, </a:t>
            </a:r>
            <a:r>
              <a:rPr lang="es-ES" altLang="es-ES" sz="1000" dirty="0" err="1">
                <a:solidFill>
                  <a:srgbClr val="181817"/>
                </a:solidFill>
              </a:rPr>
              <a:t>overweight</a:t>
            </a:r>
            <a:r>
              <a:rPr lang="es-ES" altLang="es-ES" sz="1000" dirty="0">
                <a:solidFill>
                  <a:srgbClr val="181817"/>
                </a:solidFill>
              </a:rPr>
              <a:t> and obesity </a:t>
            </a:r>
            <a:r>
              <a:rPr lang="es-ES" altLang="es-ES" sz="1000" dirty="0" err="1">
                <a:solidFill>
                  <a:srgbClr val="181817"/>
                </a:solidFill>
              </a:rPr>
              <a:t>risk</a:t>
            </a:r>
            <a:r>
              <a:rPr lang="es-ES" altLang="es-ES" sz="1000" dirty="0">
                <a:solidFill>
                  <a:srgbClr val="181817"/>
                </a:solidFill>
              </a:rPr>
              <a:t>: </a:t>
            </a:r>
            <a:r>
              <a:rPr lang="es-ES" altLang="es-ES" sz="1000" dirty="0" err="1">
                <a:solidFill>
                  <a:srgbClr val="181817"/>
                </a:solidFill>
              </a:rPr>
              <a:t>Results</a:t>
            </a:r>
            <a:r>
              <a:rPr lang="es-ES" altLang="es-ES" sz="1000" dirty="0">
                <a:solidFill>
                  <a:srgbClr val="181817"/>
                </a:solidFill>
              </a:rPr>
              <a:t> </a:t>
            </a:r>
            <a:r>
              <a:rPr lang="es-ES" altLang="es-ES" sz="1000" dirty="0" err="1">
                <a:solidFill>
                  <a:srgbClr val="181817"/>
                </a:solidFill>
              </a:rPr>
              <a:t>from</a:t>
            </a:r>
            <a:r>
              <a:rPr lang="es-ES" altLang="es-ES" sz="1000" dirty="0">
                <a:solidFill>
                  <a:srgbClr val="181817"/>
                </a:solidFill>
              </a:rPr>
              <a:t> </a:t>
            </a:r>
            <a:r>
              <a:rPr lang="es-ES" altLang="es-ES" sz="1000" dirty="0" err="1">
                <a:solidFill>
                  <a:srgbClr val="181817"/>
                </a:solidFill>
              </a:rPr>
              <a:t>the</a:t>
            </a:r>
            <a:r>
              <a:rPr lang="es-ES" altLang="es-ES" sz="1000" dirty="0">
                <a:solidFill>
                  <a:srgbClr val="181817"/>
                </a:solidFill>
              </a:rPr>
              <a:t> French </a:t>
            </a:r>
            <a:r>
              <a:rPr lang="es-ES" altLang="es-ES" sz="1000" dirty="0" err="1">
                <a:solidFill>
                  <a:srgbClr val="181817"/>
                </a:solidFill>
              </a:rPr>
              <a:t>NutriNet-Santé</a:t>
            </a:r>
            <a:r>
              <a:rPr lang="es-ES" altLang="es-ES" sz="1000" dirty="0">
                <a:solidFill>
                  <a:srgbClr val="181817"/>
                </a:solidFill>
              </a:rPr>
              <a:t> </a:t>
            </a:r>
            <a:r>
              <a:rPr lang="es-ES" altLang="es-ES" sz="1000" dirty="0" err="1">
                <a:solidFill>
                  <a:srgbClr val="181817"/>
                </a:solidFill>
              </a:rPr>
              <a:t>cohort</a:t>
            </a:r>
            <a:r>
              <a:rPr lang="es-ES" altLang="es-ES" sz="1000" dirty="0">
                <a:solidFill>
                  <a:srgbClr val="181817"/>
                </a:solidFill>
              </a:rPr>
              <a:t>. </a:t>
            </a:r>
            <a:r>
              <a:rPr lang="es-ES" altLang="es-ES" sz="1000" i="1" dirty="0">
                <a:solidFill>
                  <a:srgbClr val="181817"/>
                </a:solidFill>
              </a:rPr>
              <a:t>British </a:t>
            </a:r>
            <a:r>
              <a:rPr lang="es-ES" altLang="es-ES" sz="1000" i="1" dirty="0" err="1">
                <a:solidFill>
                  <a:srgbClr val="181817"/>
                </a:solidFill>
              </a:rPr>
              <a:t>Journal</a:t>
            </a:r>
            <a:r>
              <a:rPr lang="es-ES" altLang="es-ES" sz="1000" i="1" dirty="0">
                <a:solidFill>
                  <a:srgbClr val="181817"/>
                </a:solidFill>
              </a:rPr>
              <a:t> of </a:t>
            </a:r>
            <a:r>
              <a:rPr lang="es-ES" altLang="es-ES" sz="1000" i="1" dirty="0" err="1">
                <a:solidFill>
                  <a:srgbClr val="181817"/>
                </a:solidFill>
              </a:rPr>
              <a:t>Nutrition</a:t>
            </a:r>
            <a:r>
              <a:rPr lang="es-ES" altLang="es-ES" sz="1000" i="1" dirty="0">
                <a:solidFill>
                  <a:srgbClr val="181817"/>
                </a:solidFill>
              </a:rPr>
              <a:t>,</a:t>
            </a:r>
            <a:r>
              <a:rPr lang="es-ES" altLang="es-ES" sz="1000" dirty="0">
                <a:solidFill>
                  <a:srgbClr val="181817"/>
                </a:solidFill>
              </a:rPr>
              <a:t> </a:t>
            </a:r>
            <a:r>
              <a:rPr lang="es-ES" altLang="es-ES" sz="1000" i="1" dirty="0">
                <a:solidFill>
                  <a:srgbClr val="181817"/>
                </a:solidFill>
              </a:rPr>
              <a:t>125</a:t>
            </a:r>
            <a:r>
              <a:rPr lang="es-ES" altLang="es-ES" sz="1000" dirty="0">
                <a:solidFill>
                  <a:srgbClr val="181817"/>
                </a:solidFill>
              </a:rPr>
              <a:t>(8), 902-914. </a:t>
            </a:r>
          </a:p>
          <a:p>
            <a:pPr eaLnBrk="1" hangingPunct="1"/>
            <a:endParaRPr lang="es-ES" altLang="es-ES" sz="1000" dirty="0"/>
          </a:p>
        </p:txBody>
      </p:sp>
      <p:sp>
        <p:nvSpPr>
          <p:cNvPr id="2" name="CuadroTexto 7">
            <a:extLst>
              <a:ext uri="{FF2B5EF4-FFF2-40B4-BE49-F238E27FC236}">
                <a16:creationId xmlns:a16="http://schemas.microsoft.com/office/drawing/2014/main" id="{5D6840C9-CF10-4E43-4B82-74CD2BE404AB}"/>
              </a:ext>
            </a:extLst>
          </p:cNvPr>
          <p:cNvSpPr txBox="1">
            <a:spLocks noChangeArrowheads="1"/>
          </p:cNvSpPr>
          <p:nvPr/>
        </p:nvSpPr>
        <p:spPr bwMode="auto">
          <a:xfrm>
            <a:off x="2820193" y="190349"/>
            <a:ext cx="6551613" cy="36933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dirty="0">
                <a:latin typeface="Verdana" panose="020B0604030504040204" pitchFamily="34" charset="0"/>
                <a:ea typeface="Verdana" panose="020B0604030504040204" pitchFamily="34" charset="0"/>
              </a:rPr>
              <a:t>ETIQUETADO FRONTAL INTERPRETATIVO</a:t>
            </a:r>
          </a:p>
        </p:txBody>
      </p:sp>
      <p:pic>
        <p:nvPicPr>
          <p:cNvPr id="3" name="Imagen 2">
            <a:extLst>
              <a:ext uri="{FF2B5EF4-FFF2-40B4-BE49-F238E27FC236}">
                <a16:creationId xmlns:a16="http://schemas.microsoft.com/office/drawing/2014/main" id="{DF4D2838-D194-2FD8-D448-819BB5784A1F}"/>
              </a:ext>
            </a:extLst>
          </p:cNvPr>
          <p:cNvPicPr>
            <a:picLocks noChangeAspect="1"/>
          </p:cNvPicPr>
          <p:nvPr/>
        </p:nvPicPr>
        <p:blipFill>
          <a:blip r:embed="rId5"/>
          <a:stretch>
            <a:fillRect/>
          </a:stretch>
        </p:blipFill>
        <p:spPr>
          <a:xfrm>
            <a:off x="-16307" y="1215381"/>
            <a:ext cx="3559322" cy="3995439"/>
          </a:xfrm>
          <a:prstGeom prst="rect">
            <a:avLst/>
          </a:prstGeom>
        </p:spPr>
      </p:pic>
    </p:spTree>
    <p:extLst>
      <p:ext uri="{BB962C8B-B14F-4D97-AF65-F5344CB8AC3E}">
        <p14:creationId xmlns:p14="http://schemas.microsoft.com/office/powerpoint/2010/main" val="2688334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agen 2">
            <a:extLst>
              <a:ext uri="{FF2B5EF4-FFF2-40B4-BE49-F238E27FC236}">
                <a16:creationId xmlns:a16="http://schemas.microsoft.com/office/drawing/2014/main" id="{AFD6E385-5F3A-41F1-8D8D-E9415B5D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11" t="23260" r="21445" b="13197"/>
          <a:stretch>
            <a:fillRect/>
          </a:stretch>
        </p:blipFill>
        <p:spPr bwMode="auto">
          <a:xfrm>
            <a:off x="472057" y="50329"/>
            <a:ext cx="10852382" cy="675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9013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2C224E-8840-757E-01E4-2189DD42E9F9}"/>
              </a:ext>
            </a:extLst>
          </p:cNvPr>
          <p:cNvPicPr>
            <a:picLocks noChangeAspect="1"/>
          </p:cNvPicPr>
          <p:nvPr/>
        </p:nvPicPr>
        <p:blipFill>
          <a:blip r:embed="rId2"/>
          <a:stretch>
            <a:fillRect/>
          </a:stretch>
        </p:blipFill>
        <p:spPr>
          <a:xfrm>
            <a:off x="1146071" y="176941"/>
            <a:ext cx="9843442" cy="6251916"/>
          </a:xfrm>
          <a:prstGeom prst="rect">
            <a:avLst/>
          </a:prstGeom>
        </p:spPr>
      </p:pic>
    </p:spTree>
    <p:extLst>
      <p:ext uri="{BB962C8B-B14F-4D97-AF65-F5344CB8AC3E}">
        <p14:creationId xmlns:p14="http://schemas.microsoft.com/office/powerpoint/2010/main" val="903065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8C30160F-CAEB-F76C-056D-029D232608B1}"/>
              </a:ext>
            </a:extLst>
          </p:cNvPr>
          <p:cNvGraphicFramePr>
            <a:graphicFrameLocks noGrp="1"/>
          </p:cNvGraphicFramePr>
          <p:nvPr>
            <p:extLst>
              <p:ext uri="{D42A27DB-BD31-4B8C-83A1-F6EECF244321}">
                <p14:modId xmlns:p14="http://schemas.microsoft.com/office/powerpoint/2010/main" val="210885643"/>
              </p:ext>
            </p:extLst>
          </p:nvPr>
        </p:nvGraphicFramePr>
        <p:xfrm>
          <a:off x="3874839" y="4217390"/>
          <a:ext cx="3747378" cy="2640610"/>
        </p:xfrm>
        <a:graphic>
          <a:graphicData uri="http://schemas.openxmlformats.org/drawingml/2006/table">
            <a:tbl>
              <a:tblPr firstRow="1" bandRow="1">
                <a:tableStyleId>{5FD0F851-EC5A-4D38-B0AD-8093EC10F338}</a:tableStyleId>
              </a:tblPr>
              <a:tblGrid>
                <a:gridCol w="1249126">
                  <a:extLst>
                    <a:ext uri="{9D8B030D-6E8A-4147-A177-3AD203B41FA5}">
                      <a16:colId xmlns:a16="http://schemas.microsoft.com/office/drawing/2014/main" val="20000"/>
                    </a:ext>
                  </a:extLst>
                </a:gridCol>
                <a:gridCol w="1249126">
                  <a:extLst>
                    <a:ext uri="{9D8B030D-6E8A-4147-A177-3AD203B41FA5}">
                      <a16:colId xmlns:a16="http://schemas.microsoft.com/office/drawing/2014/main" val="20001"/>
                    </a:ext>
                  </a:extLst>
                </a:gridCol>
                <a:gridCol w="1249126">
                  <a:extLst>
                    <a:ext uri="{9D8B030D-6E8A-4147-A177-3AD203B41FA5}">
                      <a16:colId xmlns:a16="http://schemas.microsoft.com/office/drawing/2014/main" val="20002"/>
                    </a:ext>
                  </a:extLst>
                </a:gridCol>
              </a:tblGrid>
              <a:tr h="0">
                <a:tc>
                  <a:txBody>
                    <a:bodyPr/>
                    <a:lstStyle/>
                    <a:p>
                      <a:r>
                        <a:rPr lang="es-ES" sz="1500" dirty="0"/>
                        <a:t>Alimentos</a:t>
                      </a:r>
                    </a:p>
                  </a:txBody>
                  <a:tcPr marL="51438" marR="51438" marT="25714" marB="25714"/>
                </a:tc>
                <a:tc>
                  <a:txBody>
                    <a:bodyPr/>
                    <a:lstStyle/>
                    <a:p>
                      <a:r>
                        <a:rPr lang="es-ES" sz="1500" dirty="0"/>
                        <a:t>Bebidas</a:t>
                      </a:r>
                    </a:p>
                  </a:txBody>
                  <a:tcPr marL="51438" marR="51438" marT="25714" marB="25714" anchor="ctr"/>
                </a:tc>
                <a:tc>
                  <a:txBody>
                    <a:bodyPr/>
                    <a:lstStyle/>
                    <a:p>
                      <a:r>
                        <a:rPr lang="es-ES" sz="1500" dirty="0"/>
                        <a:t>Color</a:t>
                      </a:r>
                    </a:p>
                  </a:txBody>
                  <a:tcPr marL="51438" marR="51438" marT="25714" marB="25714"/>
                </a:tc>
                <a:extLst>
                  <a:ext uri="{0D108BD9-81ED-4DB2-BD59-A6C34878D82A}">
                    <a16:rowId xmlns:a16="http://schemas.microsoft.com/office/drawing/2014/main" val="10000"/>
                  </a:ext>
                </a:extLst>
              </a:tr>
              <a:tr h="351678">
                <a:tc>
                  <a:txBody>
                    <a:bodyPr/>
                    <a:lstStyle/>
                    <a:p>
                      <a:r>
                        <a:rPr lang="es-ES" sz="1500" dirty="0"/>
                        <a:t>- a -1</a:t>
                      </a:r>
                    </a:p>
                  </a:txBody>
                  <a:tcPr marL="51438" marR="51438" marT="25714" marB="25714"/>
                </a:tc>
                <a:tc>
                  <a:txBody>
                    <a:bodyPr/>
                    <a:lstStyle/>
                    <a:p>
                      <a:r>
                        <a:rPr lang="es-ES" sz="1500" dirty="0"/>
                        <a:t>agua</a:t>
                      </a:r>
                    </a:p>
                  </a:txBody>
                  <a:tcPr marL="51438" marR="51438" marT="25714" marB="25714"/>
                </a:tc>
                <a:tc>
                  <a:txBody>
                    <a:bodyPr/>
                    <a:lstStyle/>
                    <a:p>
                      <a:r>
                        <a:rPr lang="es-ES" sz="1500" dirty="0"/>
                        <a:t>Verde oscuro</a:t>
                      </a:r>
                    </a:p>
                  </a:txBody>
                  <a:tcPr marL="51438" marR="51438" marT="25714" marB="25714"/>
                </a:tc>
                <a:extLst>
                  <a:ext uri="{0D108BD9-81ED-4DB2-BD59-A6C34878D82A}">
                    <a16:rowId xmlns:a16="http://schemas.microsoft.com/office/drawing/2014/main" val="10001"/>
                  </a:ext>
                </a:extLst>
              </a:tr>
              <a:tr h="351678">
                <a:tc>
                  <a:txBody>
                    <a:bodyPr/>
                    <a:lstStyle/>
                    <a:p>
                      <a:r>
                        <a:rPr lang="es-ES" sz="1500" dirty="0"/>
                        <a:t>0 a 2</a:t>
                      </a:r>
                    </a:p>
                  </a:txBody>
                  <a:tcPr marL="51438" marR="51438" marT="25714" marB="25714"/>
                </a:tc>
                <a:tc>
                  <a:txBody>
                    <a:bodyPr/>
                    <a:lstStyle/>
                    <a:p>
                      <a:r>
                        <a:rPr lang="es-ES" sz="1500" dirty="0"/>
                        <a:t>Min a 1</a:t>
                      </a:r>
                    </a:p>
                  </a:txBody>
                  <a:tcPr marL="51438" marR="51438" marT="25714" marB="25714"/>
                </a:tc>
                <a:tc>
                  <a:txBody>
                    <a:bodyPr/>
                    <a:lstStyle/>
                    <a:p>
                      <a:r>
                        <a:rPr lang="es-ES" sz="1500" dirty="0"/>
                        <a:t>Verde</a:t>
                      </a:r>
                    </a:p>
                  </a:txBody>
                  <a:tcPr marL="51438" marR="51438" marT="25714" marB="25714"/>
                </a:tc>
                <a:extLst>
                  <a:ext uri="{0D108BD9-81ED-4DB2-BD59-A6C34878D82A}">
                    <a16:rowId xmlns:a16="http://schemas.microsoft.com/office/drawing/2014/main" val="10002"/>
                  </a:ext>
                </a:extLst>
              </a:tr>
              <a:tr h="351678">
                <a:tc>
                  <a:txBody>
                    <a:bodyPr/>
                    <a:lstStyle/>
                    <a:p>
                      <a:r>
                        <a:rPr lang="es-ES" sz="1500" dirty="0"/>
                        <a:t>3 a 10</a:t>
                      </a:r>
                    </a:p>
                  </a:txBody>
                  <a:tcPr marL="51438" marR="51438" marT="25714" marB="25714"/>
                </a:tc>
                <a:tc>
                  <a:txBody>
                    <a:bodyPr/>
                    <a:lstStyle/>
                    <a:p>
                      <a:r>
                        <a:rPr lang="es-ES" sz="1500" dirty="0"/>
                        <a:t>2 a 5</a:t>
                      </a:r>
                    </a:p>
                  </a:txBody>
                  <a:tcPr marL="51438" marR="51438" marT="25714" marB="25714"/>
                </a:tc>
                <a:tc>
                  <a:txBody>
                    <a:bodyPr/>
                    <a:lstStyle/>
                    <a:p>
                      <a:r>
                        <a:rPr lang="es-ES" sz="1500" dirty="0"/>
                        <a:t>Amarillo</a:t>
                      </a:r>
                    </a:p>
                  </a:txBody>
                  <a:tcPr marL="51438" marR="51438" marT="25714" marB="25714"/>
                </a:tc>
                <a:extLst>
                  <a:ext uri="{0D108BD9-81ED-4DB2-BD59-A6C34878D82A}">
                    <a16:rowId xmlns:a16="http://schemas.microsoft.com/office/drawing/2014/main" val="10003"/>
                  </a:ext>
                </a:extLst>
              </a:tr>
              <a:tr h="351678">
                <a:tc>
                  <a:txBody>
                    <a:bodyPr/>
                    <a:lstStyle/>
                    <a:p>
                      <a:r>
                        <a:rPr lang="es-ES" sz="1500" dirty="0"/>
                        <a:t>11 a 18</a:t>
                      </a:r>
                    </a:p>
                  </a:txBody>
                  <a:tcPr marL="51438" marR="51438" marT="25714" marB="25714"/>
                </a:tc>
                <a:tc>
                  <a:txBody>
                    <a:bodyPr/>
                    <a:lstStyle/>
                    <a:p>
                      <a:r>
                        <a:rPr lang="es-ES" sz="1500" dirty="0"/>
                        <a:t>6 a 9</a:t>
                      </a:r>
                    </a:p>
                  </a:txBody>
                  <a:tcPr marL="51438" marR="51438" marT="25714" marB="25714"/>
                </a:tc>
                <a:tc>
                  <a:txBody>
                    <a:bodyPr/>
                    <a:lstStyle/>
                    <a:p>
                      <a:r>
                        <a:rPr lang="es-ES" sz="1500" dirty="0"/>
                        <a:t>Naranja</a:t>
                      </a:r>
                    </a:p>
                  </a:txBody>
                  <a:tcPr marL="51438" marR="51438" marT="25714" marB="25714"/>
                </a:tc>
                <a:extLst>
                  <a:ext uri="{0D108BD9-81ED-4DB2-BD59-A6C34878D82A}">
                    <a16:rowId xmlns:a16="http://schemas.microsoft.com/office/drawing/2014/main" val="10004"/>
                  </a:ext>
                </a:extLst>
              </a:tr>
              <a:tr h="607006">
                <a:tc>
                  <a:txBody>
                    <a:bodyPr/>
                    <a:lstStyle/>
                    <a:p>
                      <a:r>
                        <a:rPr lang="es-ES" sz="1500" dirty="0"/>
                        <a:t>19 a </a:t>
                      </a:r>
                      <a:r>
                        <a:rPr lang="es-ES" sz="1500" dirty="0" err="1"/>
                        <a:t>max</a:t>
                      </a:r>
                      <a:endParaRPr lang="es-ES" sz="1500" dirty="0"/>
                    </a:p>
                  </a:txBody>
                  <a:tcPr marL="51438" marR="51438" marT="25714" marB="25714"/>
                </a:tc>
                <a:tc>
                  <a:txBody>
                    <a:bodyPr/>
                    <a:lstStyle/>
                    <a:p>
                      <a:r>
                        <a:rPr lang="es-ES" sz="1500" dirty="0"/>
                        <a:t>10 a </a:t>
                      </a:r>
                      <a:r>
                        <a:rPr lang="es-ES" sz="1500" dirty="0" err="1"/>
                        <a:t>max</a:t>
                      </a:r>
                      <a:endParaRPr lang="es-ES" sz="1500" dirty="0"/>
                    </a:p>
                  </a:txBody>
                  <a:tcPr marL="51438" marR="51438" marT="25714" marB="25714"/>
                </a:tc>
                <a:tc>
                  <a:txBody>
                    <a:bodyPr/>
                    <a:lstStyle/>
                    <a:p>
                      <a:r>
                        <a:rPr lang="es-ES" sz="1500" dirty="0"/>
                        <a:t>Naranja oscuro/rojo</a:t>
                      </a:r>
                    </a:p>
                  </a:txBody>
                  <a:tcPr marL="51438" marR="51438" marT="25714" marB="25714"/>
                </a:tc>
                <a:extLst>
                  <a:ext uri="{0D108BD9-81ED-4DB2-BD59-A6C34878D82A}">
                    <a16:rowId xmlns:a16="http://schemas.microsoft.com/office/drawing/2014/main" val="10005"/>
                  </a:ext>
                </a:extLst>
              </a:tr>
              <a:tr h="346864">
                <a:tc>
                  <a:txBody>
                    <a:bodyPr/>
                    <a:lstStyle/>
                    <a:p>
                      <a:endParaRPr lang="es-ES" sz="800" dirty="0"/>
                    </a:p>
                  </a:txBody>
                  <a:tcPr marL="51438" marR="51438" marT="25714" marB="25714"/>
                </a:tc>
                <a:tc>
                  <a:txBody>
                    <a:bodyPr/>
                    <a:lstStyle/>
                    <a:p>
                      <a:endParaRPr lang="es-ES" sz="800"/>
                    </a:p>
                  </a:txBody>
                  <a:tcPr marL="51438" marR="51438" marT="25714" marB="25714"/>
                </a:tc>
                <a:tc>
                  <a:txBody>
                    <a:bodyPr/>
                    <a:lstStyle/>
                    <a:p>
                      <a:endParaRPr lang="es-ES" sz="800" dirty="0"/>
                    </a:p>
                  </a:txBody>
                  <a:tcPr marL="51438" marR="51438" marT="25714" marB="25714"/>
                </a:tc>
                <a:extLst>
                  <a:ext uri="{0D108BD9-81ED-4DB2-BD59-A6C34878D82A}">
                    <a16:rowId xmlns:a16="http://schemas.microsoft.com/office/drawing/2014/main" val="10006"/>
                  </a:ext>
                </a:extLst>
              </a:tr>
            </a:tbl>
          </a:graphicData>
        </a:graphic>
      </p:graphicFrame>
      <p:pic>
        <p:nvPicPr>
          <p:cNvPr id="9" name="Imagen 8">
            <a:extLst>
              <a:ext uri="{FF2B5EF4-FFF2-40B4-BE49-F238E27FC236}">
                <a16:creationId xmlns:a16="http://schemas.microsoft.com/office/drawing/2014/main" id="{A88D5155-18A3-B075-A604-63E308484103}"/>
              </a:ext>
            </a:extLst>
          </p:cNvPr>
          <p:cNvPicPr>
            <a:picLocks noChangeAspect="1"/>
          </p:cNvPicPr>
          <p:nvPr/>
        </p:nvPicPr>
        <p:blipFill>
          <a:blip r:embed="rId3"/>
          <a:stretch>
            <a:fillRect/>
          </a:stretch>
        </p:blipFill>
        <p:spPr>
          <a:xfrm>
            <a:off x="585216" y="458101"/>
            <a:ext cx="9884663" cy="3792384"/>
          </a:xfrm>
          <a:prstGeom prst="rect">
            <a:avLst/>
          </a:prstGeom>
        </p:spPr>
      </p:pic>
      <p:sp>
        <p:nvSpPr>
          <p:cNvPr id="2" name="CuadroTexto 7">
            <a:extLst>
              <a:ext uri="{FF2B5EF4-FFF2-40B4-BE49-F238E27FC236}">
                <a16:creationId xmlns:a16="http://schemas.microsoft.com/office/drawing/2014/main" id="{A6A9FD01-F87D-B148-1655-146C83F10B32}"/>
              </a:ext>
            </a:extLst>
          </p:cNvPr>
          <p:cNvSpPr txBox="1">
            <a:spLocks noChangeArrowheads="1"/>
          </p:cNvSpPr>
          <p:nvPr/>
        </p:nvSpPr>
        <p:spPr bwMode="auto">
          <a:xfrm>
            <a:off x="2640014" y="200027"/>
            <a:ext cx="6551613" cy="369332"/>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s-ES" dirty="0">
                <a:latin typeface="Verdana" panose="020B0604030504040204" pitchFamily="34" charset="0"/>
                <a:ea typeface="Verdana" panose="020B0604030504040204" pitchFamily="34" charset="0"/>
              </a:rPr>
              <a:t>ETIQUETADO FRONTAL INTERPRETATIVO</a:t>
            </a:r>
          </a:p>
        </p:txBody>
      </p:sp>
    </p:spTree>
    <p:extLst>
      <p:ext uri="{BB962C8B-B14F-4D97-AF65-F5344CB8AC3E}">
        <p14:creationId xmlns:p14="http://schemas.microsoft.com/office/powerpoint/2010/main" val="2925630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4D10E3-DA40-F9EA-DBFC-D3C58929FE0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5000"/>
                    </a14:imgEffect>
                    <a14:imgEffect>
                      <a14:brightnessContrast contrast="6000"/>
                    </a14:imgEffect>
                  </a14:imgLayer>
                </a14:imgProps>
              </a:ext>
            </a:extLst>
          </a:blip>
          <a:stretch>
            <a:fillRect/>
          </a:stretch>
        </p:blipFill>
        <p:spPr>
          <a:xfrm>
            <a:off x="154286" y="1490325"/>
            <a:ext cx="8995281" cy="5367676"/>
          </a:xfrm>
          <a:prstGeom prst="rect">
            <a:avLst/>
          </a:prstGeom>
        </p:spPr>
      </p:pic>
      <p:pic>
        <p:nvPicPr>
          <p:cNvPr id="2" name="Imagen 1">
            <a:extLst>
              <a:ext uri="{FF2B5EF4-FFF2-40B4-BE49-F238E27FC236}">
                <a16:creationId xmlns:a16="http://schemas.microsoft.com/office/drawing/2014/main" id="{ABA542D9-398C-9E98-2339-2701F0E8D2B9}"/>
              </a:ext>
            </a:extLst>
          </p:cNvPr>
          <p:cNvPicPr>
            <a:picLocks noChangeAspect="1"/>
          </p:cNvPicPr>
          <p:nvPr/>
        </p:nvPicPr>
        <p:blipFill>
          <a:blip r:embed="rId4"/>
          <a:stretch>
            <a:fillRect/>
          </a:stretch>
        </p:blipFill>
        <p:spPr>
          <a:xfrm>
            <a:off x="3042435" y="1"/>
            <a:ext cx="2403657" cy="2057117"/>
          </a:xfrm>
          <a:prstGeom prst="rect">
            <a:avLst/>
          </a:prstGeom>
        </p:spPr>
      </p:pic>
      <p:pic>
        <p:nvPicPr>
          <p:cNvPr id="4" name="Imagen 3">
            <a:extLst>
              <a:ext uri="{FF2B5EF4-FFF2-40B4-BE49-F238E27FC236}">
                <a16:creationId xmlns:a16="http://schemas.microsoft.com/office/drawing/2014/main" id="{95D2D585-0456-2418-9D21-596085014D3D}"/>
              </a:ext>
            </a:extLst>
          </p:cNvPr>
          <p:cNvPicPr>
            <a:picLocks noChangeAspect="1"/>
          </p:cNvPicPr>
          <p:nvPr/>
        </p:nvPicPr>
        <p:blipFill>
          <a:blip r:embed="rId5"/>
          <a:stretch>
            <a:fillRect/>
          </a:stretch>
        </p:blipFill>
        <p:spPr>
          <a:xfrm>
            <a:off x="6439922" y="447877"/>
            <a:ext cx="5419288" cy="3568620"/>
          </a:xfrm>
          <a:prstGeom prst="rect">
            <a:avLst/>
          </a:prstGeom>
        </p:spPr>
      </p:pic>
      <p:sp>
        <p:nvSpPr>
          <p:cNvPr id="8" name="CuadroTexto 7">
            <a:extLst>
              <a:ext uri="{FF2B5EF4-FFF2-40B4-BE49-F238E27FC236}">
                <a16:creationId xmlns:a16="http://schemas.microsoft.com/office/drawing/2014/main" id="{F6180C87-11C5-5A86-50F5-5EF23F8BFE92}"/>
              </a:ext>
            </a:extLst>
          </p:cNvPr>
          <p:cNvSpPr txBox="1"/>
          <p:nvPr/>
        </p:nvSpPr>
        <p:spPr>
          <a:xfrm>
            <a:off x="6763215" y="3922969"/>
            <a:ext cx="6097092" cy="762388"/>
          </a:xfrm>
          <a:prstGeom prst="rect">
            <a:avLst/>
          </a:prstGeom>
          <a:noFill/>
        </p:spPr>
        <p:txBody>
          <a:bodyPr wrap="square">
            <a:spAutoFit/>
          </a:bodyPr>
          <a:lstStyle/>
          <a:p>
            <a:r>
              <a:rPr lang="es-ES" sz="2177" b="1" dirty="0">
                <a:solidFill>
                  <a:srgbClr val="FF3300"/>
                </a:solidFill>
              </a:rPr>
              <a:t>En contra: 10 </a:t>
            </a:r>
          </a:p>
          <a:p>
            <a:r>
              <a:rPr lang="es-ES" sz="2177" b="1" dirty="0">
                <a:solidFill>
                  <a:srgbClr val="00B050"/>
                </a:solidFill>
              </a:rPr>
              <a:t>A favor: 9</a:t>
            </a:r>
          </a:p>
        </p:txBody>
      </p:sp>
      <p:pic>
        <p:nvPicPr>
          <p:cNvPr id="9" name="Picture 2">
            <a:extLst>
              <a:ext uri="{FF2B5EF4-FFF2-40B4-BE49-F238E27FC236}">
                <a16:creationId xmlns:a16="http://schemas.microsoft.com/office/drawing/2014/main" id="{ED1FAE8F-9C01-B562-6C71-7C9E7F835C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440" t="16771" r="7420" b="21523"/>
          <a:stretch/>
        </p:blipFill>
        <p:spPr bwMode="auto">
          <a:xfrm>
            <a:off x="7860665" y="4824496"/>
            <a:ext cx="3144271" cy="1239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22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BF9F6B1-DF7C-4568-9738-1CBCE03CF0E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2000"/>
                    </a14:imgEffect>
                  </a14:imgLayer>
                </a14:imgProps>
              </a:ext>
            </a:extLst>
          </a:blip>
          <a:stretch>
            <a:fillRect/>
          </a:stretch>
        </p:blipFill>
        <p:spPr>
          <a:xfrm>
            <a:off x="214" y="1288095"/>
            <a:ext cx="6382204" cy="5324511"/>
          </a:xfrm>
          <a:prstGeom prst="rect">
            <a:avLst/>
          </a:prstGeom>
        </p:spPr>
      </p:pic>
      <p:pic>
        <p:nvPicPr>
          <p:cNvPr id="4" name="Imagen 3">
            <a:extLst>
              <a:ext uri="{FF2B5EF4-FFF2-40B4-BE49-F238E27FC236}">
                <a16:creationId xmlns:a16="http://schemas.microsoft.com/office/drawing/2014/main" id="{DBD98313-3360-B1FD-46A1-80ECDD651864}"/>
              </a:ext>
            </a:extLst>
          </p:cNvPr>
          <p:cNvPicPr>
            <a:picLocks noChangeAspect="1"/>
          </p:cNvPicPr>
          <p:nvPr/>
        </p:nvPicPr>
        <p:blipFill>
          <a:blip r:embed="rId4"/>
          <a:stretch>
            <a:fillRect/>
          </a:stretch>
        </p:blipFill>
        <p:spPr>
          <a:xfrm>
            <a:off x="6203517" y="444222"/>
            <a:ext cx="5426661" cy="3568620"/>
          </a:xfrm>
          <a:prstGeom prst="rect">
            <a:avLst/>
          </a:prstGeom>
        </p:spPr>
      </p:pic>
      <p:pic>
        <p:nvPicPr>
          <p:cNvPr id="5" name="Imagen 4">
            <a:extLst>
              <a:ext uri="{FF2B5EF4-FFF2-40B4-BE49-F238E27FC236}">
                <a16:creationId xmlns:a16="http://schemas.microsoft.com/office/drawing/2014/main" id="{42A185F9-EAF4-F825-4245-56E2F1E54442}"/>
              </a:ext>
            </a:extLst>
          </p:cNvPr>
          <p:cNvPicPr>
            <a:picLocks noChangeAspect="1"/>
          </p:cNvPicPr>
          <p:nvPr/>
        </p:nvPicPr>
        <p:blipFill>
          <a:blip r:embed="rId5"/>
          <a:stretch>
            <a:fillRect/>
          </a:stretch>
        </p:blipFill>
        <p:spPr>
          <a:xfrm>
            <a:off x="8156530" y="5259321"/>
            <a:ext cx="2189835" cy="929021"/>
          </a:xfrm>
          <a:prstGeom prst="rect">
            <a:avLst/>
          </a:prstGeom>
        </p:spPr>
      </p:pic>
      <p:pic>
        <p:nvPicPr>
          <p:cNvPr id="2" name="Imagen 1">
            <a:extLst>
              <a:ext uri="{FF2B5EF4-FFF2-40B4-BE49-F238E27FC236}">
                <a16:creationId xmlns:a16="http://schemas.microsoft.com/office/drawing/2014/main" id="{4E303FDE-A494-9E2A-991F-008FCF52B8A5}"/>
              </a:ext>
            </a:extLst>
          </p:cNvPr>
          <p:cNvPicPr>
            <a:picLocks noChangeAspect="1"/>
          </p:cNvPicPr>
          <p:nvPr/>
        </p:nvPicPr>
        <p:blipFill>
          <a:blip r:embed="rId6">
            <a:lum/>
            <a:alphaModFix/>
          </a:blip>
          <a:srcRect l="30402" t="34516" r="53522" b="21032"/>
          <a:stretch>
            <a:fillRect/>
          </a:stretch>
        </p:blipFill>
        <p:spPr>
          <a:xfrm>
            <a:off x="2653440" y="245393"/>
            <a:ext cx="1788827" cy="2052015"/>
          </a:xfrm>
          <a:prstGeom prst="rect">
            <a:avLst/>
          </a:prstGeom>
          <a:noFill/>
          <a:ln>
            <a:noFill/>
          </a:ln>
        </p:spPr>
      </p:pic>
      <p:sp>
        <p:nvSpPr>
          <p:cNvPr id="7" name="CuadroTexto 6">
            <a:extLst>
              <a:ext uri="{FF2B5EF4-FFF2-40B4-BE49-F238E27FC236}">
                <a16:creationId xmlns:a16="http://schemas.microsoft.com/office/drawing/2014/main" id="{C44968F1-E6B4-7784-D156-3DCBA216F9D4}"/>
              </a:ext>
            </a:extLst>
          </p:cNvPr>
          <p:cNvSpPr txBox="1"/>
          <p:nvPr/>
        </p:nvSpPr>
        <p:spPr>
          <a:xfrm>
            <a:off x="6850976" y="4245243"/>
            <a:ext cx="6097092" cy="762388"/>
          </a:xfrm>
          <a:prstGeom prst="rect">
            <a:avLst/>
          </a:prstGeom>
          <a:noFill/>
        </p:spPr>
        <p:txBody>
          <a:bodyPr wrap="square">
            <a:spAutoFit/>
          </a:bodyPr>
          <a:lstStyle/>
          <a:p>
            <a:r>
              <a:rPr lang="es-ES" sz="2177" b="1" dirty="0">
                <a:solidFill>
                  <a:srgbClr val="FF3300"/>
                </a:solidFill>
              </a:rPr>
              <a:t>En contra: 4 (energía)</a:t>
            </a:r>
          </a:p>
          <a:p>
            <a:r>
              <a:rPr lang="es-ES" sz="2177" b="1" dirty="0">
                <a:solidFill>
                  <a:srgbClr val="00B050"/>
                </a:solidFill>
              </a:rPr>
              <a:t>A favor: 8 (fibra y proteína)</a:t>
            </a:r>
          </a:p>
        </p:txBody>
      </p:sp>
    </p:spTree>
    <p:extLst>
      <p:ext uri="{BB962C8B-B14F-4D97-AF65-F5344CB8AC3E}">
        <p14:creationId xmlns:p14="http://schemas.microsoft.com/office/powerpoint/2010/main" val="246934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532E5DD5-6392-4ED0-BAAD-BDE24BFE86EA}"/>
              </a:ext>
            </a:extLst>
          </p:cNvPr>
          <p:cNvGraphicFramePr>
            <a:graphicFrameLocks noGrp="1"/>
          </p:cNvGraphicFramePr>
          <p:nvPr/>
        </p:nvGraphicFramePr>
        <p:xfrm>
          <a:off x="336882" y="132882"/>
          <a:ext cx="11518236" cy="6741160"/>
        </p:xfrm>
        <a:graphic>
          <a:graphicData uri="http://schemas.openxmlformats.org/drawingml/2006/table">
            <a:tbl>
              <a:tblPr firstRow="1" bandRow="1">
                <a:tableStyleId>{10A1B5D5-9B99-4C35-A422-299274C87663}</a:tableStyleId>
              </a:tblPr>
              <a:tblGrid>
                <a:gridCol w="5101390">
                  <a:extLst>
                    <a:ext uri="{9D8B030D-6E8A-4147-A177-3AD203B41FA5}">
                      <a16:colId xmlns:a16="http://schemas.microsoft.com/office/drawing/2014/main" val="827033444"/>
                    </a:ext>
                  </a:extLst>
                </a:gridCol>
                <a:gridCol w="2005264">
                  <a:extLst>
                    <a:ext uri="{9D8B030D-6E8A-4147-A177-3AD203B41FA5}">
                      <a16:colId xmlns:a16="http://schemas.microsoft.com/office/drawing/2014/main" val="2729208803"/>
                    </a:ext>
                  </a:extLst>
                </a:gridCol>
                <a:gridCol w="2294022">
                  <a:extLst>
                    <a:ext uri="{9D8B030D-6E8A-4147-A177-3AD203B41FA5}">
                      <a16:colId xmlns:a16="http://schemas.microsoft.com/office/drawing/2014/main" val="499905298"/>
                    </a:ext>
                  </a:extLst>
                </a:gridCol>
                <a:gridCol w="2117560">
                  <a:extLst>
                    <a:ext uri="{9D8B030D-6E8A-4147-A177-3AD203B41FA5}">
                      <a16:colId xmlns:a16="http://schemas.microsoft.com/office/drawing/2014/main" val="2655426319"/>
                    </a:ext>
                  </a:extLst>
                </a:gridCol>
              </a:tblGrid>
              <a:tr h="370840">
                <a:tc>
                  <a:txBody>
                    <a:bodyPr/>
                    <a:lstStyle/>
                    <a:p>
                      <a:endParaRPr lang="es-ES" dirty="0"/>
                    </a:p>
                  </a:txBody>
                  <a:tcPr/>
                </a:tc>
                <a:tc>
                  <a:txBody>
                    <a:bodyPr/>
                    <a:lstStyle/>
                    <a:p>
                      <a:r>
                        <a:rPr lang="es-ES" dirty="0"/>
                        <a:t>10</a:t>
                      </a:r>
                    </a:p>
                  </a:txBody>
                  <a:tcPr/>
                </a:tc>
                <a:tc>
                  <a:txBody>
                    <a:bodyPr/>
                    <a:lstStyle/>
                    <a:p>
                      <a:r>
                        <a:rPr lang="es-ES" dirty="0"/>
                        <a:t>5</a:t>
                      </a:r>
                    </a:p>
                  </a:txBody>
                  <a:tcPr/>
                </a:tc>
                <a:tc>
                  <a:txBody>
                    <a:bodyPr/>
                    <a:lstStyle/>
                    <a:p>
                      <a:r>
                        <a:rPr lang="es-ES" dirty="0"/>
                        <a:t>0</a:t>
                      </a:r>
                    </a:p>
                  </a:txBody>
                  <a:tcPr/>
                </a:tc>
                <a:extLst>
                  <a:ext uri="{0D108BD9-81ED-4DB2-BD59-A6C34878D82A}">
                    <a16:rowId xmlns:a16="http://schemas.microsoft.com/office/drawing/2014/main" val="946817516"/>
                  </a:ext>
                </a:extLst>
              </a:tr>
              <a:tr h="370840">
                <a:tc>
                  <a:txBody>
                    <a:bodyPr/>
                    <a:lstStyle/>
                    <a:p>
                      <a:r>
                        <a:rPr lang="es-ES" sz="2800" dirty="0"/>
                        <a:t>Colesterol (mg)</a:t>
                      </a:r>
                      <a:endParaRPr lang="es-ES" sz="2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kern="150" dirty="0">
                          <a:effectLst/>
                        </a:rPr>
                        <a:t>&lt;300</a:t>
                      </a:r>
                      <a:endParaRPr lang="es-ES" sz="2800" dirty="0">
                        <a:latin typeface="+mn-lt"/>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u="none" kern="150" dirty="0">
                          <a:effectLst/>
                        </a:rPr>
                        <a:t>300-400</a:t>
                      </a:r>
                      <a:endParaRPr lang="es-ES" sz="2800" dirty="0">
                        <a:latin typeface="+mn-lt"/>
                      </a:endParaRPr>
                    </a:p>
                  </a:txBody>
                  <a:tcPr>
                    <a:solidFill>
                      <a:srgbClr val="FBF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kern="150" dirty="0">
                          <a:effectLst/>
                        </a:rPr>
                        <a:t>&gt;400</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4115176295"/>
                  </a:ext>
                </a:extLst>
              </a:tr>
              <a:tr h="370840">
                <a:tc>
                  <a:txBody>
                    <a:bodyPr/>
                    <a:lstStyle/>
                    <a:p>
                      <a:r>
                        <a:rPr lang="es-ES" sz="2800" dirty="0" err="1"/>
                        <a:t>Enerxía</a:t>
                      </a:r>
                      <a:r>
                        <a:rPr lang="es-ES" sz="2800" dirty="0"/>
                        <a:t> </a:t>
                      </a:r>
                      <a:r>
                        <a:rPr lang="es-ES" sz="2800" dirty="0" err="1"/>
                        <a:t>Graxas</a:t>
                      </a:r>
                      <a:r>
                        <a:rPr lang="es-ES" sz="2800" dirty="0"/>
                        <a:t> (%)</a:t>
                      </a:r>
                      <a:endParaRPr lang="es-ES" sz="2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kern="150" dirty="0">
                          <a:effectLst/>
                        </a:rPr>
                        <a:t>&lt;35</a:t>
                      </a:r>
                      <a:endParaRPr lang="es-ES" sz="2800" dirty="0">
                        <a:latin typeface="+mn-lt"/>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u="sng" kern="150" dirty="0">
                          <a:effectLst/>
                        </a:rPr>
                        <a:t>&lt;</a:t>
                      </a:r>
                      <a:r>
                        <a:rPr lang="es-ES" sz="2800" kern="150" dirty="0">
                          <a:effectLst/>
                        </a:rPr>
                        <a:t> 40</a:t>
                      </a:r>
                      <a:endParaRPr lang="es-ES" sz="2800" dirty="0">
                        <a:latin typeface="+mn-lt"/>
                      </a:endParaRPr>
                    </a:p>
                  </a:txBody>
                  <a:tcPr>
                    <a:solidFill>
                      <a:srgbClr val="FBF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kern="150" dirty="0">
                          <a:effectLst/>
                        </a:rPr>
                        <a:t>&gt; 45</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1848159330"/>
                  </a:ext>
                </a:extLst>
              </a:tr>
              <a:tr h="370840">
                <a:tc>
                  <a:txBody>
                    <a:bodyPr/>
                    <a:lstStyle/>
                    <a:p>
                      <a:pPr algn="r"/>
                      <a:r>
                        <a:rPr lang="es-ES" sz="2000" dirty="0">
                          <a:latin typeface="+mn-lt"/>
                        </a:rPr>
                        <a:t>Grasas (g/100)</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2000" dirty="0">
                          <a:latin typeface="+mn-lt"/>
                        </a:rPr>
                        <a:t>&lt;3</a:t>
                      </a:r>
                    </a:p>
                  </a:txBody>
                  <a:tcPr>
                    <a:solidFill>
                      <a:srgbClr val="92D05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2000" dirty="0">
                          <a:latin typeface="+mn-lt"/>
                        </a:rPr>
                        <a:t>3-20</a:t>
                      </a:r>
                    </a:p>
                  </a:txBody>
                  <a:tcPr>
                    <a:solidFill>
                      <a:srgbClr val="FBFB7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2000" dirty="0">
                          <a:latin typeface="+mn-lt"/>
                        </a:rPr>
                        <a:t>&gt;20</a:t>
                      </a:r>
                    </a:p>
                  </a:txBody>
                  <a:tcPr>
                    <a:solidFill>
                      <a:schemeClr val="accent2">
                        <a:lumMod val="20000"/>
                        <a:lumOff val="80000"/>
                      </a:schemeClr>
                    </a:solidFill>
                  </a:tcPr>
                </a:tc>
                <a:extLst>
                  <a:ext uri="{0D108BD9-81ED-4DB2-BD59-A6C34878D82A}">
                    <a16:rowId xmlns:a16="http://schemas.microsoft.com/office/drawing/2014/main" val="1866522158"/>
                  </a:ext>
                </a:extLst>
              </a:tr>
              <a:tr h="476718">
                <a:tc>
                  <a:txBody>
                    <a:bodyPr/>
                    <a:lstStyle/>
                    <a:p>
                      <a:r>
                        <a:rPr lang="es-ES" sz="2800" dirty="0" err="1"/>
                        <a:t>Enerxía</a:t>
                      </a:r>
                      <a:r>
                        <a:rPr lang="es-ES" sz="2800" dirty="0"/>
                        <a:t> </a:t>
                      </a:r>
                      <a:r>
                        <a:rPr lang="es-ES" sz="2800" dirty="0" err="1"/>
                        <a:t>A.G.Saturados</a:t>
                      </a:r>
                      <a:r>
                        <a:rPr lang="es-ES" sz="2800" dirty="0"/>
                        <a:t> (%)</a:t>
                      </a:r>
                      <a:endParaRPr lang="es-ES" sz="2800" dirty="0">
                        <a:latin typeface="+mn-lt"/>
                      </a:endParaRPr>
                    </a:p>
                  </a:txBody>
                  <a:tcPr/>
                </a:tc>
                <a:tc>
                  <a:txBody>
                    <a:bodyPr/>
                    <a:lstStyle/>
                    <a:p>
                      <a:r>
                        <a:rPr lang="es-ES" sz="2800" dirty="0"/>
                        <a:t>&lt;10</a:t>
                      </a:r>
                      <a:endParaRPr lang="es-ES" sz="2800" dirty="0">
                        <a:latin typeface="+mn-lt"/>
                      </a:endParaRPr>
                    </a:p>
                  </a:txBody>
                  <a:tcPr>
                    <a:solidFill>
                      <a:srgbClr val="92D050"/>
                    </a:solidFill>
                  </a:tcPr>
                </a:tc>
                <a:tc>
                  <a:txBody>
                    <a:bodyPr/>
                    <a:lstStyle/>
                    <a:p>
                      <a:r>
                        <a:rPr lang="es-ES" sz="2800" dirty="0"/>
                        <a:t>10-13</a:t>
                      </a:r>
                      <a:endParaRPr lang="es-ES" sz="2800" dirty="0">
                        <a:latin typeface="+mn-lt"/>
                      </a:endParaRPr>
                    </a:p>
                  </a:txBody>
                  <a:tcPr>
                    <a:solidFill>
                      <a:srgbClr val="FBFB71"/>
                    </a:solidFill>
                  </a:tcPr>
                </a:tc>
                <a:tc>
                  <a:txBody>
                    <a:bodyPr/>
                    <a:lstStyle/>
                    <a:p>
                      <a:r>
                        <a:rPr lang="es-ES" sz="2800" dirty="0"/>
                        <a:t>&gt;13</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805757143"/>
                  </a:ext>
                </a:extLst>
              </a:tr>
              <a:tr h="370840">
                <a:tc>
                  <a:txBody>
                    <a:bodyPr/>
                    <a:lstStyle/>
                    <a:p>
                      <a:r>
                        <a:rPr lang="es-ES" sz="2800" dirty="0" err="1"/>
                        <a:t>Enerxía</a:t>
                      </a:r>
                      <a:r>
                        <a:rPr lang="es-ES" sz="2800" dirty="0"/>
                        <a:t> Azúcar (%)</a:t>
                      </a:r>
                      <a:endParaRPr lang="es-ES" sz="2800" dirty="0">
                        <a:latin typeface="+mn-lt"/>
                      </a:endParaRPr>
                    </a:p>
                  </a:txBody>
                  <a:tcPr/>
                </a:tc>
                <a:tc>
                  <a:txBody>
                    <a:bodyPr/>
                    <a:lstStyle/>
                    <a:p>
                      <a:r>
                        <a:rPr lang="es-ES" sz="2800" dirty="0"/>
                        <a:t>&lt;</a:t>
                      </a:r>
                      <a:r>
                        <a:rPr lang="es-ES" sz="2800" kern="150" dirty="0">
                          <a:effectLst/>
                        </a:rPr>
                        <a:t>5</a:t>
                      </a:r>
                      <a:endParaRPr lang="es-ES" sz="2800" dirty="0">
                        <a:latin typeface="+mn-lt"/>
                      </a:endParaRPr>
                    </a:p>
                  </a:txBody>
                  <a:tcPr>
                    <a:solidFill>
                      <a:srgbClr val="92D050"/>
                    </a:solidFill>
                  </a:tcPr>
                </a:tc>
                <a:tc>
                  <a:txBody>
                    <a:bodyPr/>
                    <a:lstStyle/>
                    <a:p>
                      <a:r>
                        <a:rPr lang="es-ES" sz="2800" dirty="0"/>
                        <a:t>5-10</a:t>
                      </a:r>
                      <a:endParaRPr lang="es-ES" sz="2800" dirty="0">
                        <a:latin typeface="+mn-lt"/>
                      </a:endParaRPr>
                    </a:p>
                  </a:txBody>
                  <a:tcPr>
                    <a:solidFill>
                      <a:srgbClr val="FBFB71"/>
                    </a:solidFill>
                  </a:tcPr>
                </a:tc>
                <a:tc>
                  <a:txBody>
                    <a:bodyPr/>
                    <a:lstStyle/>
                    <a:p>
                      <a:r>
                        <a:rPr lang="es-ES" sz="2800" dirty="0"/>
                        <a:t>&lt;10</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3991963886"/>
                  </a:ext>
                </a:extLst>
              </a:tr>
              <a:tr h="370840">
                <a:tc>
                  <a:txBody>
                    <a:bodyPr/>
                    <a:lstStyle/>
                    <a:p>
                      <a:pPr algn="r"/>
                      <a:r>
                        <a:rPr lang="es-ES" sz="2000" dirty="0">
                          <a:latin typeface="+mn-lt"/>
                        </a:rPr>
                        <a:t>Azúcar (g/100)</a:t>
                      </a:r>
                    </a:p>
                  </a:txBody>
                  <a:tcPr/>
                </a:tc>
                <a:tc>
                  <a:txBody>
                    <a:bodyPr/>
                    <a:lstStyle/>
                    <a:p>
                      <a:pPr algn="r"/>
                      <a:r>
                        <a:rPr lang="es-ES" sz="2000" dirty="0">
                          <a:latin typeface="+mn-lt"/>
                        </a:rPr>
                        <a:t>&lt;5</a:t>
                      </a:r>
                    </a:p>
                  </a:txBody>
                  <a:tcPr>
                    <a:solidFill>
                      <a:srgbClr val="92D050"/>
                    </a:solidFill>
                  </a:tcPr>
                </a:tc>
                <a:tc>
                  <a:txBody>
                    <a:bodyPr/>
                    <a:lstStyle/>
                    <a:p>
                      <a:pPr algn="r"/>
                      <a:r>
                        <a:rPr lang="es-ES" sz="2000" dirty="0">
                          <a:latin typeface="+mn-lt"/>
                        </a:rPr>
                        <a:t>5-10</a:t>
                      </a:r>
                    </a:p>
                  </a:txBody>
                  <a:tcPr>
                    <a:solidFill>
                      <a:srgbClr val="FBFB71"/>
                    </a:solidFill>
                  </a:tcPr>
                </a:tc>
                <a:tc>
                  <a:txBody>
                    <a:bodyPr/>
                    <a:lstStyle/>
                    <a:p>
                      <a:pPr algn="r"/>
                      <a:r>
                        <a:rPr lang="es-ES" sz="2000" dirty="0">
                          <a:latin typeface="+mn-lt"/>
                        </a:rPr>
                        <a:t>&gt;10</a:t>
                      </a:r>
                    </a:p>
                  </a:txBody>
                  <a:tcPr>
                    <a:solidFill>
                      <a:schemeClr val="accent2">
                        <a:lumMod val="20000"/>
                        <a:lumOff val="80000"/>
                      </a:schemeClr>
                    </a:solidFill>
                  </a:tcPr>
                </a:tc>
                <a:extLst>
                  <a:ext uri="{0D108BD9-81ED-4DB2-BD59-A6C34878D82A}">
                    <a16:rowId xmlns:a16="http://schemas.microsoft.com/office/drawing/2014/main" val="2144007613"/>
                  </a:ext>
                </a:extLst>
              </a:tr>
              <a:tr h="370840">
                <a:tc>
                  <a:txBody>
                    <a:bodyPr/>
                    <a:lstStyle/>
                    <a:p>
                      <a:pPr algn="l"/>
                      <a:r>
                        <a:rPr lang="es-ES" sz="2800" dirty="0">
                          <a:latin typeface="+mn-lt"/>
                        </a:rPr>
                        <a:t>Sal (g)</a:t>
                      </a:r>
                    </a:p>
                  </a:txBody>
                  <a:tcPr/>
                </a:tc>
                <a:tc>
                  <a:txBody>
                    <a:bodyPr/>
                    <a:lstStyle/>
                    <a:p>
                      <a:pPr algn="l"/>
                      <a:r>
                        <a:rPr lang="es-ES" sz="2800" dirty="0">
                          <a:latin typeface="+mn-lt"/>
                        </a:rPr>
                        <a:t>&lt;5</a:t>
                      </a:r>
                    </a:p>
                  </a:txBody>
                  <a:tcPr>
                    <a:solidFill>
                      <a:srgbClr val="92D050"/>
                    </a:solidFill>
                  </a:tcPr>
                </a:tc>
                <a:tc>
                  <a:txBody>
                    <a:bodyPr/>
                    <a:lstStyle/>
                    <a:p>
                      <a:pPr algn="l"/>
                      <a:r>
                        <a:rPr lang="es-ES" sz="2800" dirty="0">
                          <a:latin typeface="+mn-lt"/>
                        </a:rPr>
                        <a:t>2,5-5</a:t>
                      </a:r>
                    </a:p>
                  </a:txBody>
                  <a:tcPr>
                    <a:solidFill>
                      <a:srgbClr val="FBFB71"/>
                    </a:solidFill>
                  </a:tcPr>
                </a:tc>
                <a:tc>
                  <a:txBody>
                    <a:bodyPr/>
                    <a:lstStyle/>
                    <a:p>
                      <a:pPr algn="l"/>
                      <a:r>
                        <a:rPr lang="es-ES" sz="2800" dirty="0">
                          <a:latin typeface="+mn-lt"/>
                        </a:rPr>
                        <a:t>&gt;5</a:t>
                      </a:r>
                    </a:p>
                  </a:txBody>
                  <a:tcPr>
                    <a:solidFill>
                      <a:schemeClr val="accent2">
                        <a:lumMod val="20000"/>
                        <a:lumOff val="80000"/>
                      </a:schemeClr>
                    </a:solidFill>
                  </a:tcPr>
                </a:tc>
                <a:extLst>
                  <a:ext uri="{0D108BD9-81ED-4DB2-BD59-A6C34878D82A}">
                    <a16:rowId xmlns:a16="http://schemas.microsoft.com/office/drawing/2014/main" val="231620355"/>
                  </a:ext>
                </a:extLst>
              </a:tr>
              <a:tr h="370840">
                <a:tc>
                  <a:txBody>
                    <a:bodyPr/>
                    <a:lstStyle/>
                    <a:p>
                      <a:pPr algn="r"/>
                      <a:r>
                        <a:rPr lang="es-ES" sz="2000" dirty="0">
                          <a:latin typeface="+mn-lt"/>
                        </a:rPr>
                        <a:t>Sal (g/100)</a:t>
                      </a:r>
                    </a:p>
                  </a:txBody>
                  <a:tcPr/>
                </a:tc>
                <a:tc>
                  <a:txBody>
                    <a:bodyPr/>
                    <a:lstStyle/>
                    <a:p>
                      <a:pPr algn="r"/>
                      <a:r>
                        <a:rPr lang="es-ES" sz="2000" dirty="0">
                          <a:latin typeface="+mn-lt"/>
                        </a:rPr>
                        <a:t>&lt;0,3</a:t>
                      </a:r>
                    </a:p>
                  </a:txBody>
                  <a:tcPr>
                    <a:solidFill>
                      <a:srgbClr val="92D050"/>
                    </a:solidFill>
                  </a:tcPr>
                </a:tc>
                <a:tc>
                  <a:txBody>
                    <a:bodyPr/>
                    <a:lstStyle/>
                    <a:p>
                      <a:pPr algn="r"/>
                      <a:r>
                        <a:rPr lang="es-ES" sz="2000" dirty="0">
                          <a:latin typeface="+mn-lt"/>
                        </a:rPr>
                        <a:t>&gt;1.5</a:t>
                      </a:r>
                    </a:p>
                  </a:txBody>
                  <a:tcPr>
                    <a:solidFill>
                      <a:srgbClr val="FBFB71"/>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2000" dirty="0">
                          <a:latin typeface="+mn-lt"/>
                        </a:rPr>
                        <a:t>&gt;1.5</a:t>
                      </a:r>
                    </a:p>
                  </a:txBody>
                  <a:tcPr>
                    <a:solidFill>
                      <a:schemeClr val="accent2">
                        <a:lumMod val="20000"/>
                        <a:lumOff val="80000"/>
                      </a:schemeClr>
                    </a:solidFill>
                  </a:tcPr>
                </a:tc>
                <a:extLst>
                  <a:ext uri="{0D108BD9-81ED-4DB2-BD59-A6C34878D82A}">
                    <a16:rowId xmlns:a16="http://schemas.microsoft.com/office/drawing/2014/main" val="3383542026"/>
                  </a:ext>
                </a:extLst>
              </a:tr>
              <a:tr h="370840">
                <a:tc>
                  <a:txBody>
                    <a:bodyPr/>
                    <a:lstStyle/>
                    <a:p>
                      <a:r>
                        <a:rPr lang="es-ES" sz="2800" dirty="0"/>
                        <a:t>Variedad alimentos</a:t>
                      </a:r>
                      <a:endParaRPr lang="es-ES" sz="2800" dirty="0">
                        <a:latin typeface="+mn-lt"/>
                      </a:endParaRPr>
                    </a:p>
                  </a:txBody>
                  <a:tcPr/>
                </a:tc>
                <a:tc>
                  <a:txBody>
                    <a:bodyPr/>
                    <a:lstStyle/>
                    <a:p>
                      <a:r>
                        <a:rPr lang="es-ES" sz="2800" dirty="0"/>
                        <a:t>&gt;12</a:t>
                      </a:r>
                      <a:endParaRPr lang="es-ES" sz="2800" dirty="0">
                        <a:latin typeface="+mn-lt"/>
                      </a:endParaRPr>
                    </a:p>
                  </a:txBody>
                  <a:tcPr>
                    <a:solidFill>
                      <a:srgbClr val="92D050"/>
                    </a:solidFill>
                  </a:tcPr>
                </a:tc>
                <a:tc>
                  <a:txBody>
                    <a:bodyPr/>
                    <a:lstStyle/>
                    <a:p>
                      <a:r>
                        <a:rPr lang="es-ES" sz="2800" dirty="0"/>
                        <a:t>12-6</a:t>
                      </a:r>
                      <a:endParaRPr lang="es-ES" sz="2800" dirty="0">
                        <a:latin typeface="+mn-lt"/>
                      </a:endParaRPr>
                    </a:p>
                  </a:txBody>
                  <a:tcPr>
                    <a:solidFill>
                      <a:srgbClr val="FBFB71"/>
                    </a:solidFill>
                  </a:tcPr>
                </a:tc>
                <a:tc>
                  <a:txBody>
                    <a:bodyPr/>
                    <a:lstStyle/>
                    <a:p>
                      <a:r>
                        <a:rPr lang="es-ES" sz="2800" dirty="0"/>
                        <a:t>&lt;6</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2894762924"/>
                  </a:ext>
                </a:extLst>
              </a:tr>
              <a:tr h="370840">
                <a:tc>
                  <a:txBody>
                    <a:bodyPr/>
                    <a:lstStyle/>
                    <a:p>
                      <a:r>
                        <a:rPr lang="es-ES" sz="2800" dirty="0"/>
                        <a:t>Pescado (g)</a:t>
                      </a:r>
                      <a:endParaRPr lang="es-ES" sz="2800" dirty="0">
                        <a:latin typeface="+mn-lt"/>
                      </a:endParaRPr>
                    </a:p>
                  </a:txBody>
                  <a:tcPr/>
                </a:tc>
                <a:tc>
                  <a:txBody>
                    <a:bodyPr/>
                    <a:lstStyle/>
                    <a:p>
                      <a:r>
                        <a:rPr lang="es-ES" sz="2800" dirty="0"/>
                        <a:t>&gt;60</a:t>
                      </a:r>
                      <a:endParaRPr lang="es-ES" sz="2800" dirty="0">
                        <a:latin typeface="+mn-lt"/>
                      </a:endParaRPr>
                    </a:p>
                  </a:txBody>
                  <a:tcPr>
                    <a:solidFill>
                      <a:srgbClr val="92D050"/>
                    </a:solidFill>
                  </a:tcPr>
                </a:tc>
                <a:tc>
                  <a:txBody>
                    <a:bodyPr/>
                    <a:lstStyle/>
                    <a:p>
                      <a:r>
                        <a:rPr lang="es-ES" sz="2800" dirty="0"/>
                        <a:t>60-30</a:t>
                      </a:r>
                      <a:endParaRPr lang="es-ES" sz="2800" dirty="0">
                        <a:latin typeface="+mn-lt"/>
                      </a:endParaRPr>
                    </a:p>
                  </a:txBody>
                  <a:tcPr>
                    <a:solidFill>
                      <a:srgbClr val="FBFB71"/>
                    </a:solidFill>
                  </a:tcPr>
                </a:tc>
                <a:tc>
                  <a:txBody>
                    <a:bodyPr/>
                    <a:lstStyle/>
                    <a:p>
                      <a:r>
                        <a:rPr lang="es-ES" sz="2800" dirty="0"/>
                        <a:t>&lt;30</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2953169014"/>
                  </a:ext>
                </a:extLst>
              </a:tr>
              <a:tr h="259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Vegetales + frutas (g)</a:t>
                      </a:r>
                      <a:endParaRPr lang="es-ES" sz="2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&gt;700</a:t>
                      </a:r>
                      <a:endParaRPr lang="es-ES" sz="2800" dirty="0">
                        <a:latin typeface="+mn-lt"/>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700-400</a:t>
                      </a:r>
                      <a:endParaRPr lang="es-ES" sz="2800" dirty="0">
                        <a:latin typeface="+mn-lt"/>
                      </a:endParaRPr>
                    </a:p>
                  </a:txBody>
                  <a:tcPr>
                    <a:solidFill>
                      <a:srgbClr val="FBF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&lt;400</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2385869103"/>
                  </a:ext>
                </a:extLst>
              </a:tr>
              <a:tr h="259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Fibra (g) </a:t>
                      </a:r>
                      <a:r>
                        <a:rPr lang="es-ES" sz="2800" dirty="0" err="1"/>
                        <a:t>ó</a:t>
                      </a:r>
                      <a:r>
                        <a:rPr lang="es-ES" sz="2800" dirty="0"/>
                        <a:t> (Edad+5)</a:t>
                      </a:r>
                      <a:endParaRPr lang="es-ES" sz="2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&gt; 25 o &gt;E+5</a:t>
                      </a:r>
                      <a:endParaRPr lang="es-ES" sz="2800" dirty="0">
                        <a:latin typeface="+mn-lt"/>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25-15 =(E+-5)</a:t>
                      </a:r>
                      <a:endParaRPr lang="es-ES" sz="2800" dirty="0">
                        <a:latin typeface="+mn-lt"/>
                      </a:endParaRPr>
                    </a:p>
                  </a:txBody>
                  <a:tcPr>
                    <a:solidFill>
                      <a:srgbClr val="FBF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&lt;15 &lt;(E-5)</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2344201664"/>
                  </a:ext>
                </a:extLst>
              </a:tr>
              <a:tr h="259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8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90</a:t>
                      </a:r>
                      <a:endParaRPr lang="es-ES" sz="2800" dirty="0">
                        <a:latin typeface="+mn-lt"/>
                      </a:endParaRPr>
                    </a:p>
                  </a:txBody>
                  <a:tcPr>
                    <a:solidFill>
                      <a:srgbClr val="92D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40</a:t>
                      </a:r>
                      <a:endParaRPr lang="es-ES" sz="2800" dirty="0">
                        <a:latin typeface="+mn-lt"/>
                      </a:endParaRPr>
                    </a:p>
                  </a:txBody>
                  <a:tcPr>
                    <a:solidFill>
                      <a:srgbClr val="FBF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dirty="0"/>
                        <a:t>0</a:t>
                      </a:r>
                      <a:endParaRPr lang="es-ES" sz="2800" dirty="0">
                        <a:latin typeface="+mn-lt"/>
                      </a:endParaRPr>
                    </a:p>
                  </a:txBody>
                  <a:tcPr>
                    <a:solidFill>
                      <a:schemeClr val="accent2">
                        <a:lumMod val="20000"/>
                        <a:lumOff val="80000"/>
                      </a:schemeClr>
                    </a:solidFill>
                  </a:tcPr>
                </a:tc>
                <a:extLst>
                  <a:ext uri="{0D108BD9-81ED-4DB2-BD59-A6C34878D82A}">
                    <a16:rowId xmlns:a16="http://schemas.microsoft.com/office/drawing/2014/main" val="2132603626"/>
                  </a:ext>
                </a:extLst>
              </a:tr>
            </a:tbl>
          </a:graphicData>
        </a:graphic>
      </p:graphicFrame>
    </p:spTree>
    <p:extLst>
      <p:ext uri="{BB962C8B-B14F-4D97-AF65-F5344CB8AC3E}">
        <p14:creationId xmlns:p14="http://schemas.microsoft.com/office/powerpoint/2010/main" val="40011527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7EF0062-EE80-4CD9-9196-AAC6C4BA90E3}"/>
              </a:ext>
            </a:extLst>
          </p:cNvPr>
          <p:cNvPicPr>
            <a:picLocks noChangeAspect="1"/>
          </p:cNvPicPr>
          <p:nvPr/>
        </p:nvPicPr>
        <p:blipFill>
          <a:blip r:embed="rId2"/>
          <a:stretch>
            <a:fillRect/>
          </a:stretch>
        </p:blipFill>
        <p:spPr>
          <a:xfrm>
            <a:off x="0" y="0"/>
            <a:ext cx="12192000" cy="6643688"/>
          </a:xfrm>
          <a:prstGeom prst="rect">
            <a:avLst/>
          </a:prstGeom>
        </p:spPr>
      </p:pic>
    </p:spTree>
    <p:extLst>
      <p:ext uri="{BB962C8B-B14F-4D97-AF65-F5344CB8AC3E}">
        <p14:creationId xmlns:p14="http://schemas.microsoft.com/office/powerpoint/2010/main" val="286710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B4CB4CF1-E769-0CBF-60FA-AC8421808F78}"/>
              </a:ext>
            </a:extLst>
          </p:cNvPr>
          <p:cNvGraphicFramePr>
            <a:graphicFrameLocks noGrp="1"/>
          </p:cNvGraphicFramePr>
          <p:nvPr/>
        </p:nvGraphicFramePr>
        <p:xfrm>
          <a:off x="56535" y="129294"/>
          <a:ext cx="12078930" cy="7132320"/>
        </p:xfrm>
        <a:graphic>
          <a:graphicData uri="http://schemas.openxmlformats.org/drawingml/2006/table">
            <a:tbl>
              <a:tblPr bandRow="1">
                <a:tableStyleId>{5C22544A-7EE6-4342-B048-85BDC9FD1C3A}</a:tableStyleId>
              </a:tblPr>
              <a:tblGrid>
                <a:gridCol w="3188110">
                  <a:extLst>
                    <a:ext uri="{9D8B030D-6E8A-4147-A177-3AD203B41FA5}">
                      <a16:colId xmlns:a16="http://schemas.microsoft.com/office/drawing/2014/main" val="2817121231"/>
                    </a:ext>
                  </a:extLst>
                </a:gridCol>
                <a:gridCol w="3967316">
                  <a:extLst>
                    <a:ext uri="{9D8B030D-6E8A-4147-A177-3AD203B41FA5}">
                      <a16:colId xmlns:a16="http://schemas.microsoft.com/office/drawing/2014/main" val="3455657832"/>
                    </a:ext>
                  </a:extLst>
                </a:gridCol>
                <a:gridCol w="4923504">
                  <a:extLst>
                    <a:ext uri="{9D8B030D-6E8A-4147-A177-3AD203B41FA5}">
                      <a16:colId xmlns:a16="http://schemas.microsoft.com/office/drawing/2014/main" val="1865416694"/>
                    </a:ext>
                  </a:extLst>
                </a:gridCol>
              </a:tblGrid>
              <a:tr h="311675">
                <a:tc>
                  <a:txBody>
                    <a:bodyPr/>
                    <a:lstStyle/>
                    <a:p>
                      <a:r>
                        <a:rPr lang="es-ES" dirty="0">
                          <a:latin typeface="Verdana" panose="020B0604030504040204" pitchFamily="34" charset="0"/>
                          <a:ea typeface="Verdana" panose="020B0604030504040204" pitchFamily="34" charset="0"/>
                        </a:rPr>
                        <a:t>1936-1939-1945-1950</a:t>
                      </a:r>
                    </a:p>
                    <a:p>
                      <a:r>
                        <a:rPr lang="es-ES" dirty="0">
                          <a:latin typeface="Verdana" panose="020B0604030504040204" pitchFamily="34" charset="0"/>
                          <a:ea typeface="Verdana" panose="020B0604030504040204" pitchFamily="34" charset="0"/>
                        </a:rPr>
                        <a:t>Período guerras y postguerra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Enfermedades carenciales</a:t>
                      </a:r>
                    </a:p>
                    <a:p>
                      <a:pPr algn="ctr"/>
                      <a:r>
                        <a:rPr lang="es-ES" dirty="0">
                          <a:latin typeface="Verdana" panose="020B0604030504040204" pitchFamily="34" charset="0"/>
                          <a:ea typeface="Verdana" panose="020B0604030504040204" pitchFamily="34" charset="0"/>
                        </a:rPr>
                        <a:t>Malnutrición energético proteica</a:t>
                      </a:r>
                    </a:p>
                  </a:txBody>
                  <a:tcPr/>
                </a:tc>
                <a:tc>
                  <a:txBody>
                    <a:bodyPr/>
                    <a:lstStyle/>
                    <a:p>
                      <a:pPr algn="ctr"/>
                      <a:r>
                        <a:rPr lang="es-ES" dirty="0">
                          <a:latin typeface="Verdana" panose="020B0604030504040204" pitchFamily="34" charset="0"/>
                          <a:ea typeface="Verdana" panose="020B0604030504040204" pitchFamily="34" charset="0"/>
                        </a:rPr>
                        <a:t>Interés por: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Acabar con el hambre: Comer</a:t>
                      </a:r>
                    </a:p>
                  </a:txBody>
                  <a:tcPr/>
                </a:tc>
                <a:extLst>
                  <a:ext uri="{0D108BD9-81ED-4DB2-BD59-A6C34878D82A}">
                    <a16:rowId xmlns:a16="http://schemas.microsoft.com/office/drawing/2014/main" val="2863438006"/>
                  </a:ext>
                </a:extLst>
              </a:tr>
              <a:tr h="0">
                <a:tc>
                  <a:txBody>
                    <a:bodyPr/>
                    <a:lstStyle/>
                    <a:p>
                      <a:r>
                        <a:rPr lang="es-ES" dirty="0">
                          <a:latin typeface="Verdana" panose="020B0604030504040204" pitchFamily="34" charset="0"/>
                          <a:ea typeface="Verdana" panose="020B0604030504040204" pitchFamily="34" charset="0"/>
                        </a:rPr>
                        <a:t>1950-1960</a:t>
                      </a:r>
                    </a:p>
                    <a:p>
                      <a:r>
                        <a:rPr lang="es-ES" dirty="0">
                          <a:latin typeface="Verdana" panose="020B0604030504040204" pitchFamily="34" charset="0"/>
                          <a:ea typeface="Verdana" panose="020B0604030504040204" pitchFamily="34" charset="0"/>
                        </a:rPr>
                        <a:t>Mejora condiciones vida</a:t>
                      </a:r>
                    </a:p>
                  </a:txBody>
                  <a:tcPr anchor="ctr"/>
                </a:tc>
                <a:tc>
                  <a:txBody>
                    <a:bodyPr/>
                    <a:lstStyle/>
                    <a:p>
                      <a:pPr algn="ctr"/>
                      <a:r>
                        <a:rPr lang="es-ES" dirty="0">
                          <a:latin typeface="Verdana" panose="020B0604030504040204" pitchFamily="34" charset="0"/>
                          <a:ea typeface="Verdana" panose="020B0604030504040204" pitchFamily="34" charset="0"/>
                        </a:rPr>
                        <a:t>Dieta como determinante estado salud</a:t>
                      </a:r>
                    </a:p>
                    <a:p>
                      <a:pPr algn="ctr"/>
                      <a:r>
                        <a:rPr lang="es-ES" dirty="0">
                          <a:latin typeface="Verdana" panose="020B0604030504040204" pitchFamily="34" charset="0"/>
                          <a:ea typeface="Verdana" panose="020B0604030504040204" pitchFamily="34" charset="0"/>
                        </a:rPr>
                        <a:t>Primeras nociones  DM</a:t>
                      </a:r>
                    </a:p>
                    <a:p>
                      <a:endParaRPr lang="es-ES" dirty="0">
                        <a:latin typeface="Verdana" panose="020B0604030504040204" pitchFamily="34" charset="0"/>
                        <a:ea typeface="Verdana" panose="020B060403050404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Interés por: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Los micronutrientes</a:t>
                      </a:r>
                    </a:p>
                    <a:p>
                      <a:pPr algn="ctr"/>
                      <a:r>
                        <a:rPr lang="es-ES" dirty="0">
                          <a:latin typeface="Verdana" panose="020B0604030504040204" pitchFamily="34" charset="0"/>
                          <a:ea typeface="Verdana" panose="020B0604030504040204" pitchFamily="34" charset="0"/>
                        </a:rPr>
                        <a:t>Aumentar los alimentos básicos</a:t>
                      </a:r>
                    </a:p>
                  </a:txBody>
                  <a:tcPr/>
                </a:tc>
                <a:extLst>
                  <a:ext uri="{0D108BD9-81ED-4DB2-BD59-A6C34878D82A}">
                    <a16:rowId xmlns:a16="http://schemas.microsoft.com/office/drawing/2014/main" val="14794895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1960-1980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Aumento poder adquisitivo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Dieta como determinante estado salud</a:t>
                      </a:r>
                    </a:p>
                    <a:p>
                      <a:endParaRPr lang="es-ES" dirty="0">
                        <a:latin typeface="Verdana" panose="020B0604030504040204" pitchFamily="34" charset="0"/>
                        <a:ea typeface="Verdana" panose="020B0604030504040204" pitchFamily="34" charset="0"/>
                      </a:endParaRPr>
                    </a:p>
                  </a:txBody>
                  <a:tcPr/>
                </a:tc>
                <a:tc>
                  <a:txBody>
                    <a:bodyPr/>
                    <a:lstStyle/>
                    <a:p>
                      <a:pPr algn="ctr"/>
                      <a:r>
                        <a:rPr lang="es-ES" dirty="0">
                          <a:latin typeface="Verdana" panose="020B0604030504040204" pitchFamily="34" charset="0"/>
                          <a:ea typeface="Verdana" panose="020B0604030504040204" pitchFamily="34" charset="0"/>
                        </a:rPr>
                        <a:t>Interés por:</a:t>
                      </a:r>
                    </a:p>
                    <a:p>
                      <a:pPr algn="ctr"/>
                      <a:r>
                        <a:rPr lang="es-ES" dirty="0">
                          <a:latin typeface="Verdana" panose="020B0604030504040204" pitchFamily="34" charset="0"/>
                          <a:ea typeface="Verdana" panose="020B0604030504040204" pitchFamily="34" charset="0"/>
                        </a:rPr>
                        <a:t>Factores dietéticos </a:t>
                      </a:r>
                    </a:p>
                    <a:p>
                      <a:pPr algn="ctr"/>
                      <a:r>
                        <a:rPr lang="es-ES" dirty="0">
                          <a:latin typeface="Verdana" panose="020B0604030504040204" pitchFamily="34" charset="0"/>
                          <a:ea typeface="Verdana" panose="020B0604030504040204" pitchFamily="34" charset="0"/>
                        </a:rPr>
                        <a:t>(colesterol, huevos, aceite, grasas)</a:t>
                      </a:r>
                    </a:p>
                    <a:p>
                      <a:endParaRPr lang="es-ES"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111842245"/>
                  </a:ext>
                </a:extLst>
              </a:tr>
              <a:tr h="0">
                <a:tc>
                  <a:txBody>
                    <a:bodyPr/>
                    <a:lstStyle/>
                    <a:p>
                      <a:r>
                        <a:rPr lang="es-ES" dirty="0">
                          <a:latin typeface="Verdana" panose="020B0604030504040204" pitchFamily="34" charset="0"/>
                          <a:ea typeface="Verdana" panose="020B0604030504040204" pitchFamily="34" charset="0"/>
                        </a:rPr>
                        <a:t>1980-2000</a:t>
                      </a:r>
                    </a:p>
                    <a:p>
                      <a:r>
                        <a:rPr lang="es-ES" dirty="0">
                          <a:latin typeface="Verdana" panose="020B0604030504040204" pitchFamily="34" charset="0"/>
                          <a:ea typeface="Verdana" panose="020B0604030504040204" pitchFamily="34" charset="0"/>
                        </a:rPr>
                        <a:t>Transición nutricional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dirty="0">
                        <a:latin typeface="Verdana" panose="020B0604030504040204" pitchFamily="34" charset="0"/>
                        <a:ea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Incorporación de nuevas culturas (TV)</a:t>
                      </a:r>
                    </a:p>
                  </a:txBody>
                  <a:tcPr/>
                </a:tc>
                <a:tc>
                  <a:txBody>
                    <a:bodyPr/>
                    <a:lstStyle/>
                    <a:p>
                      <a:pPr algn="ctr"/>
                      <a:r>
                        <a:rPr lang="es-ES" dirty="0">
                          <a:latin typeface="Verdana" panose="020B0604030504040204" pitchFamily="34" charset="0"/>
                          <a:ea typeface="Verdana" panose="020B0604030504040204" pitchFamily="34" charset="0"/>
                        </a:rPr>
                        <a:t>Cambios sociales</a:t>
                      </a:r>
                    </a:p>
                    <a:p>
                      <a:pPr algn="ctr"/>
                      <a:r>
                        <a:rPr lang="es-ES" dirty="0">
                          <a:latin typeface="Verdana" panose="020B0604030504040204" pitchFamily="34" charset="0"/>
                          <a:ea typeface="Verdana" panose="020B0604030504040204" pitchFamily="34" charset="0"/>
                        </a:rPr>
                        <a:t>Interés por comida rápida y preparada</a:t>
                      </a:r>
                    </a:p>
                    <a:p>
                      <a:pPr algn="ctr"/>
                      <a:r>
                        <a:rPr lang="es-ES" dirty="0">
                          <a:latin typeface="Verdana" panose="020B0604030504040204" pitchFamily="34" charset="0"/>
                          <a:ea typeface="Verdana" panose="020B0604030504040204" pitchFamily="34" charset="0"/>
                        </a:rPr>
                        <a:t>Nuevas formas cocinado</a:t>
                      </a:r>
                    </a:p>
                  </a:txBody>
                  <a:tcPr/>
                </a:tc>
                <a:extLst>
                  <a:ext uri="{0D108BD9-81ED-4DB2-BD59-A6C34878D82A}">
                    <a16:rowId xmlns:a16="http://schemas.microsoft.com/office/drawing/2014/main" val="2210866113"/>
                  </a:ext>
                </a:extLst>
              </a:tr>
              <a:tr h="370840">
                <a:tc>
                  <a:txBody>
                    <a:bodyPr/>
                    <a:lstStyle/>
                    <a:p>
                      <a:r>
                        <a:rPr lang="es-ES" dirty="0">
                          <a:latin typeface="Verdana" panose="020B0604030504040204" pitchFamily="34" charset="0"/>
                          <a:ea typeface="Verdana" panose="020B0604030504040204" pitchFamily="34" charset="0"/>
                        </a:rPr>
                        <a:t>2000-2020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Malnutrición por exceso</a:t>
                      </a:r>
                    </a:p>
                    <a:p>
                      <a:endParaRPr lang="es-ES" dirty="0">
                        <a:latin typeface="Verdana" panose="020B0604030504040204" pitchFamily="34" charset="0"/>
                        <a:ea typeface="Verdana" panose="020B0604030504040204" pitchFamily="34" charset="0"/>
                      </a:endParaRPr>
                    </a:p>
                  </a:txBody>
                  <a:tcPr anchor="ctr"/>
                </a:tc>
                <a:tc>
                  <a:txBody>
                    <a:bodyPr/>
                    <a:lstStyle/>
                    <a:p>
                      <a:endParaRPr lang="es-ES" dirty="0">
                        <a:latin typeface="Verdana" panose="020B0604030504040204" pitchFamily="34" charset="0"/>
                        <a:ea typeface="Verdana" panose="020B0604030504040204" pitchFamily="34" charset="0"/>
                      </a:endParaRPr>
                    </a:p>
                    <a:p>
                      <a:pPr algn="ctr"/>
                      <a:r>
                        <a:rPr lang="es-ES" dirty="0">
                          <a:latin typeface="Verdana" panose="020B0604030504040204" pitchFamily="34" charset="0"/>
                          <a:ea typeface="Verdana" panose="020B0604030504040204" pitchFamily="34" charset="0"/>
                        </a:rPr>
                        <a:t>Adquisición hábitos no saludables</a:t>
                      </a:r>
                    </a:p>
                  </a:txBody>
                  <a:tcPr/>
                </a:tc>
                <a:tc>
                  <a:txBody>
                    <a:bodyPr/>
                    <a:lstStyle/>
                    <a:p>
                      <a:pPr algn="ctr"/>
                      <a:r>
                        <a:rPr lang="es-ES" dirty="0">
                          <a:latin typeface="Verdana" panose="020B0604030504040204" pitchFamily="34" charset="0"/>
                          <a:ea typeface="Verdana" panose="020B0604030504040204" pitchFamily="34" charset="0"/>
                        </a:rPr>
                        <a:t>Interés por:</a:t>
                      </a:r>
                    </a:p>
                    <a:p>
                      <a:pPr algn="ctr"/>
                      <a:r>
                        <a:rPr lang="es-ES" dirty="0">
                          <a:latin typeface="Verdana" panose="020B0604030504040204" pitchFamily="34" charset="0"/>
                          <a:ea typeface="Verdana" panose="020B0604030504040204" pitchFamily="34" charset="0"/>
                        </a:rPr>
                        <a:t> Obesidad</a:t>
                      </a:r>
                    </a:p>
                    <a:p>
                      <a:pPr algn="ctr"/>
                      <a:r>
                        <a:rPr lang="es-ES" dirty="0">
                          <a:latin typeface="Verdana" panose="020B0604030504040204" pitchFamily="34" charset="0"/>
                          <a:ea typeface="Verdana" panose="020B0604030504040204" pitchFamily="34" charset="0"/>
                        </a:rPr>
                        <a:t>alimentos funcionales, compuestos </a:t>
                      </a:r>
                      <a:r>
                        <a:rPr lang="es-ES" dirty="0" err="1">
                          <a:latin typeface="Verdana" panose="020B0604030504040204" pitchFamily="34" charset="0"/>
                          <a:ea typeface="Verdana" panose="020B0604030504040204" pitchFamily="34" charset="0"/>
                        </a:rPr>
                        <a:t>biactivos</a:t>
                      </a:r>
                      <a:endParaRPr lang="es-ES"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057822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Verdana" panose="020B0604030504040204" pitchFamily="34" charset="0"/>
                          <a:ea typeface="Verdana" panose="020B0604030504040204" pitchFamily="34" charset="0"/>
                        </a:rPr>
                        <a:t>2020---</a:t>
                      </a:r>
                    </a:p>
                    <a:p>
                      <a:r>
                        <a:rPr lang="es-ES" dirty="0">
                          <a:latin typeface="Verdana" panose="020B0604030504040204" pitchFamily="34" charset="0"/>
                          <a:ea typeface="Verdana" panose="020B0604030504040204" pitchFamily="34" charset="0"/>
                        </a:rPr>
                        <a:t>Exceso desinformación</a:t>
                      </a:r>
                    </a:p>
                    <a:p>
                      <a:endParaRPr lang="es-ES" dirty="0">
                        <a:latin typeface="Verdana" panose="020B0604030504040204" pitchFamily="34" charset="0"/>
                        <a:ea typeface="Verdana" panose="020B0604030504040204" pitchFamily="34" charset="0"/>
                      </a:endParaRPr>
                    </a:p>
                  </a:txBody>
                  <a:tcPr anchor="ctr"/>
                </a:tc>
                <a:tc>
                  <a:txBody>
                    <a:bodyPr/>
                    <a:lstStyle/>
                    <a:p>
                      <a:pPr algn="ctr"/>
                      <a:endParaRPr lang="es-ES" dirty="0">
                        <a:latin typeface="Verdana" panose="020B0604030504040204" pitchFamily="34" charset="0"/>
                        <a:ea typeface="Verdana" panose="020B0604030504040204" pitchFamily="34" charset="0"/>
                      </a:endParaRPr>
                    </a:p>
                    <a:p>
                      <a:pPr algn="ctr"/>
                      <a:r>
                        <a:rPr lang="es-ES" dirty="0">
                          <a:latin typeface="Verdana" panose="020B0604030504040204" pitchFamily="34" charset="0"/>
                          <a:ea typeface="Verdana" panose="020B0604030504040204" pitchFamily="34" charset="0"/>
                        </a:rPr>
                        <a:t>Proliferación recomendaciones, modas, dietas</a:t>
                      </a:r>
                    </a:p>
                    <a:p>
                      <a:pPr algn="ctr"/>
                      <a:r>
                        <a:rPr lang="es-ES" dirty="0">
                          <a:latin typeface="Verdana" panose="020B0604030504040204" pitchFamily="34" charset="0"/>
                          <a:ea typeface="Verdana" panose="020B0604030504040204" pitchFamily="34" charset="0"/>
                        </a:rPr>
                        <a:t>Preocupación imagen corporal</a:t>
                      </a:r>
                    </a:p>
                  </a:txBody>
                  <a:tcPr/>
                </a:tc>
                <a:tc>
                  <a:txBody>
                    <a:bodyPr/>
                    <a:lstStyle/>
                    <a:p>
                      <a:pPr algn="ctr"/>
                      <a:r>
                        <a:rPr lang="es-ES" dirty="0">
                          <a:latin typeface="Verdana" panose="020B0604030504040204" pitchFamily="34" charset="0"/>
                          <a:ea typeface="Verdana" panose="020B0604030504040204" pitchFamily="34" charset="0"/>
                        </a:rPr>
                        <a:t>Guerra a las grasas</a:t>
                      </a:r>
                    </a:p>
                    <a:p>
                      <a:pPr algn="ctr"/>
                      <a:r>
                        <a:rPr lang="es-ES" dirty="0">
                          <a:latin typeface="Verdana" panose="020B0604030504040204" pitchFamily="34" charset="0"/>
                          <a:ea typeface="Verdana" panose="020B0604030504040204" pitchFamily="34" charset="0"/>
                        </a:rPr>
                        <a:t>Guerra al azúcar</a:t>
                      </a:r>
                    </a:p>
                    <a:p>
                      <a:pPr algn="ctr"/>
                      <a:r>
                        <a:rPr lang="es-ES" dirty="0">
                          <a:latin typeface="Verdana" panose="020B0604030504040204" pitchFamily="34" charset="0"/>
                          <a:ea typeface="Verdana" panose="020B0604030504040204" pitchFamily="34" charset="0"/>
                        </a:rPr>
                        <a:t>Guerra a las calorías</a:t>
                      </a:r>
                    </a:p>
                    <a:p>
                      <a:pPr algn="ctr"/>
                      <a:r>
                        <a:rPr lang="es-ES" dirty="0">
                          <a:latin typeface="Verdana" panose="020B0604030504040204" pitchFamily="34" charset="0"/>
                          <a:ea typeface="Verdana" panose="020B0604030504040204" pitchFamily="34" charset="0"/>
                        </a:rPr>
                        <a:t>Guerra a los conservantes, colorantes</a:t>
                      </a:r>
                    </a:p>
                    <a:p>
                      <a:pPr algn="ctr"/>
                      <a:r>
                        <a:rPr lang="es-ES" dirty="0">
                          <a:latin typeface="Verdana" panose="020B0604030504040204" pitchFamily="34" charset="0"/>
                          <a:ea typeface="Verdana" panose="020B0604030504040204" pitchFamily="34" charset="0"/>
                        </a:rPr>
                        <a:t>Guerra a la leche</a:t>
                      </a:r>
                    </a:p>
                    <a:p>
                      <a:endParaRPr lang="es-ES"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651564212"/>
                  </a:ext>
                </a:extLst>
              </a:tr>
            </a:tbl>
          </a:graphicData>
        </a:graphic>
      </p:graphicFrame>
      <p:sp>
        <p:nvSpPr>
          <p:cNvPr id="4" name="CuadroTexto 3">
            <a:extLst>
              <a:ext uri="{FF2B5EF4-FFF2-40B4-BE49-F238E27FC236}">
                <a16:creationId xmlns:a16="http://schemas.microsoft.com/office/drawing/2014/main" id="{660EAD82-56F1-E524-4C7D-0C68A911424A}"/>
              </a:ext>
            </a:extLst>
          </p:cNvPr>
          <p:cNvSpPr txBox="1"/>
          <p:nvPr/>
        </p:nvSpPr>
        <p:spPr>
          <a:xfrm>
            <a:off x="7263089" y="480842"/>
            <a:ext cx="948813" cy="6247864"/>
          </a:xfrm>
          <a:prstGeom prst="rect">
            <a:avLst/>
          </a:prstGeom>
          <a:noFill/>
        </p:spPr>
        <p:txBody>
          <a:bodyPr wrap="square" rtlCol="0">
            <a:spAutoFit/>
          </a:bodyPr>
          <a:lstStyle/>
          <a:p>
            <a:r>
              <a:rPr lang="es-ES" sz="8000" b="1" dirty="0">
                <a:solidFill>
                  <a:srgbClr val="FF0000"/>
                </a:solidFill>
                <a:latin typeface="Verdana" panose="020B0604030504040204" pitchFamily="34" charset="0"/>
                <a:ea typeface="Verdana" panose="020B0604030504040204" pitchFamily="34" charset="0"/>
              </a:rPr>
              <a:t>SSSSS</a:t>
            </a:r>
          </a:p>
        </p:txBody>
      </p:sp>
      <p:sp>
        <p:nvSpPr>
          <p:cNvPr id="5" name="CuadroTexto 4">
            <a:extLst>
              <a:ext uri="{FF2B5EF4-FFF2-40B4-BE49-F238E27FC236}">
                <a16:creationId xmlns:a16="http://schemas.microsoft.com/office/drawing/2014/main" id="{350D0E30-10CA-696B-9B0B-F11487092739}"/>
              </a:ext>
            </a:extLst>
          </p:cNvPr>
          <p:cNvSpPr txBox="1"/>
          <p:nvPr/>
        </p:nvSpPr>
        <p:spPr>
          <a:xfrm>
            <a:off x="8190271" y="577807"/>
            <a:ext cx="4729316" cy="830997"/>
          </a:xfrm>
          <a:prstGeom prst="rect">
            <a:avLst/>
          </a:prstGeom>
          <a:noFill/>
        </p:spPr>
        <p:txBody>
          <a:bodyPr wrap="square" rtlCol="0">
            <a:spAutoFit/>
          </a:bodyPr>
          <a:lstStyle/>
          <a:p>
            <a:r>
              <a:rPr lang="es-ES" sz="4800" b="1" dirty="0">
                <a:solidFill>
                  <a:srgbClr val="FF0000"/>
                </a:solidFill>
                <a:latin typeface="Verdana" panose="020B0604030504040204" pitchFamily="34" charset="0"/>
                <a:ea typeface="Verdana" panose="020B0604030504040204" pitchFamily="34" charset="0"/>
              </a:rPr>
              <a:t>Segura</a:t>
            </a:r>
          </a:p>
        </p:txBody>
      </p:sp>
      <p:sp>
        <p:nvSpPr>
          <p:cNvPr id="6" name="CuadroTexto 5">
            <a:extLst>
              <a:ext uri="{FF2B5EF4-FFF2-40B4-BE49-F238E27FC236}">
                <a16:creationId xmlns:a16="http://schemas.microsoft.com/office/drawing/2014/main" id="{7C709468-07DD-8F8B-5637-8545EAC8A7F3}"/>
              </a:ext>
            </a:extLst>
          </p:cNvPr>
          <p:cNvSpPr txBox="1"/>
          <p:nvPr/>
        </p:nvSpPr>
        <p:spPr>
          <a:xfrm>
            <a:off x="8190271" y="1914079"/>
            <a:ext cx="4729316" cy="830997"/>
          </a:xfrm>
          <a:prstGeom prst="rect">
            <a:avLst/>
          </a:prstGeom>
          <a:noFill/>
        </p:spPr>
        <p:txBody>
          <a:bodyPr wrap="square" rtlCol="0">
            <a:spAutoFit/>
          </a:bodyPr>
          <a:lstStyle/>
          <a:p>
            <a:r>
              <a:rPr lang="es-ES" sz="4800" b="1" dirty="0">
                <a:solidFill>
                  <a:srgbClr val="FF0000"/>
                </a:solidFill>
                <a:latin typeface="Verdana" panose="020B0604030504040204" pitchFamily="34" charset="0"/>
                <a:ea typeface="Verdana" panose="020B0604030504040204" pitchFamily="34" charset="0"/>
              </a:rPr>
              <a:t>Suficiente</a:t>
            </a:r>
          </a:p>
        </p:txBody>
      </p:sp>
      <p:sp>
        <p:nvSpPr>
          <p:cNvPr id="7" name="CuadroTexto 6">
            <a:extLst>
              <a:ext uri="{FF2B5EF4-FFF2-40B4-BE49-F238E27FC236}">
                <a16:creationId xmlns:a16="http://schemas.microsoft.com/office/drawing/2014/main" id="{C9844D02-49E8-01E6-5693-58009AF8AC3A}"/>
              </a:ext>
            </a:extLst>
          </p:cNvPr>
          <p:cNvSpPr txBox="1"/>
          <p:nvPr/>
        </p:nvSpPr>
        <p:spPr>
          <a:xfrm>
            <a:off x="8190271" y="3429000"/>
            <a:ext cx="4729316" cy="830997"/>
          </a:xfrm>
          <a:prstGeom prst="rect">
            <a:avLst/>
          </a:prstGeom>
          <a:noFill/>
        </p:spPr>
        <p:txBody>
          <a:bodyPr wrap="square" rtlCol="0">
            <a:spAutoFit/>
          </a:bodyPr>
          <a:lstStyle/>
          <a:p>
            <a:r>
              <a:rPr lang="es-ES" sz="4800" b="1" dirty="0">
                <a:solidFill>
                  <a:srgbClr val="FF0000"/>
                </a:solidFill>
                <a:latin typeface="Verdana" panose="020B0604030504040204" pitchFamily="34" charset="0"/>
                <a:ea typeface="Verdana" panose="020B0604030504040204" pitchFamily="34" charset="0"/>
              </a:rPr>
              <a:t>Saludable</a:t>
            </a:r>
          </a:p>
        </p:txBody>
      </p:sp>
      <p:sp>
        <p:nvSpPr>
          <p:cNvPr id="8" name="CuadroTexto 7">
            <a:extLst>
              <a:ext uri="{FF2B5EF4-FFF2-40B4-BE49-F238E27FC236}">
                <a16:creationId xmlns:a16="http://schemas.microsoft.com/office/drawing/2014/main" id="{09915436-C83E-B21F-36E7-291D9C129C44}"/>
              </a:ext>
            </a:extLst>
          </p:cNvPr>
          <p:cNvSpPr txBox="1"/>
          <p:nvPr/>
        </p:nvSpPr>
        <p:spPr>
          <a:xfrm>
            <a:off x="8190271" y="4796849"/>
            <a:ext cx="4729316" cy="830997"/>
          </a:xfrm>
          <a:prstGeom prst="rect">
            <a:avLst/>
          </a:prstGeom>
          <a:noFill/>
        </p:spPr>
        <p:txBody>
          <a:bodyPr wrap="square" rtlCol="0">
            <a:spAutoFit/>
          </a:bodyPr>
          <a:lstStyle/>
          <a:p>
            <a:r>
              <a:rPr lang="es-ES" sz="4800" b="1" dirty="0">
                <a:solidFill>
                  <a:srgbClr val="FF0000"/>
                </a:solidFill>
                <a:latin typeface="Verdana" panose="020B0604030504040204" pitchFamily="34" charset="0"/>
                <a:ea typeface="Verdana" panose="020B0604030504040204" pitchFamily="34" charset="0"/>
              </a:rPr>
              <a:t>Sostenible</a:t>
            </a:r>
          </a:p>
        </p:txBody>
      </p:sp>
      <p:sp>
        <p:nvSpPr>
          <p:cNvPr id="9" name="CuadroTexto 8">
            <a:extLst>
              <a:ext uri="{FF2B5EF4-FFF2-40B4-BE49-F238E27FC236}">
                <a16:creationId xmlns:a16="http://schemas.microsoft.com/office/drawing/2014/main" id="{1C30DF7E-A012-EB08-9A9B-46C227F96313}"/>
              </a:ext>
            </a:extLst>
          </p:cNvPr>
          <p:cNvSpPr txBox="1"/>
          <p:nvPr/>
        </p:nvSpPr>
        <p:spPr>
          <a:xfrm>
            <a:off x="8190271" y="5807400"/>
            <a:ext cx="4729316" cy="830997"/>
          </a:xfrm>
          <a:prstGeom prst="rect">
            <a:avLst/>
          </a:prstGeom>
          <a:noFill/>
        </p:spPr>
        <p:txBody>
          <a:bodyPr wrap="square" rtlCol="0">
            <a:spAutoFit/>
          </a:bodyPr>
          <a:lstStyle/>
          <a:p>
            <a:r>
              <a:rPr lang="es-ES" sz="4800" b="1" dirty="0">
                <a:solidFill>
                  <a:srgbClr val="FF0000"/>
                </a:solidFill>
                <a:latin typeface="Verdana" panose="020B0604030504040204" pitchFamily="34" charset="0"/>
                <a:ea typeface="Verdana" panose="020B0604030504040204" pitchFamily="34" charset="0"/>
              </a:rPr>
              <a:t>Sabrosa</a:t>
            </a:r>
          </a:p>
        </p:txBody>
      </p:sp>
    </p:spTree>
    <p:extLst>
      <p:ext uri="{BB962C8B-B14F-4D97-AF65-F5344CB8AC3E}">
        <p14:creationId xmlns:p14="http://schemas.microsoft.com/office/powerpoint/2010/main" val="151566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5122" name="2 Rectángulo"/>
          <p:cNvSpPr>
            <a:spLocks noChangeArrowheads="1"/>
          </p:cNvSpPr>
          <p:nvPr/>
        </p:nvSpPr>
        <p:spPr bwMode="auto">
          <a:xfrm>
            <a:off x="2133600" y="6477001"/>
            <a:ext cx="7543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000" b="1"/>
              <a:t>Análisis de contenido nutricional de la publicidad de alimentos dirigida al público infantil. Cáceres C, Ibarra I. Chile, 2008.</a:t>
            </a:r>
            <a:endParaRPr lang="es-ES" altLang="es-ES" sz="1000"/>
          </a:p>
        </p:txBody>
      </p:sp>
      <p:sp>
        <p:nvSpPr>
          <p:cNvPr id="5125" name="5 Rectángulo"/>
          <p:cNvSpPr>
            <a:spLocks noChangeArrowheads="1"/>
          </p:cNvSpPr>
          <p:nvPr/>
        </p:nvSpPr>
        <p:spPr bwMode="auto">
          <a:xfrm>
            <a:off x="6024563" y="974726"/>
            <a:ext cx="5820434" cy="5078313"/>
          </a:xfrm>
          <a:prstGeom prst="rect">
            <a:avLst/>
          </a:prstGeom>
          <a:solidFill>
            <a:schemeClr val="bg1">
              <a:alpha val="44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200000"/>
              </a:lnSpc>
              <a:spcBef>
                <a:spcPct val="0"/>
              </a:spcBef>
              <a:buFontTx/>
              <a:buNone/>
            </a:pPr>
            <a:r>
              <a:rPr lang="es-ES" altLang="es-ES" sz="1800" b="1" dirty="0">
                <a:solidFill>
                  <a:srgbClr val="002060"/>
                </a:solidFill>
                <a:latin typeface="Comic Sans MS" panose="030F0702030302020204" pitchFamily="66" charset="0"/>
              </a:rPr>
              <a:t>Un 56,6% de la publicidad de alimentos está  dirigida a niños y solo el 6% es saludable</a:t>
            </a:r>
          </a:p>
          <a:p>
            <a:pPr eaLnBrk="1" hangingPunct="1">
              <a:lnSpc>
                <a:spcPct val="200000"/>
              </a:lnSpc>
              <a:spcBef>
                <a:spcPct val="0"/>
              </a:spcBef>
              <a:buFontTx/>
              <a:buNone/>
            </a:pPr>
            <a:r>
              <a:rPr lang="es-ES" altLang="es-ES" sz="1800" b="1" dirty="0">
                <a:solidFill>
                  <a:srgbClr val="002060"/>
                </a:solidFill>
                <a:latin typeface="Comic Sans MS" panose="030F0702030302020204" pitchFamily="66" charset="0"/>
              </a:rPr>
              <a:t>El 97,8% de los alimentos anunciados son excesivos en grasa, azúcares o sodio</a:t>
            </a:r>
          </a:p>
          <a:p>
            <a:pPr eaLnBrk="1" hangingPunct="1">
              <a:lnSpc>
                <a:spcPct val="200000"/>
              </a:lnSpc>
              <a:spcBef>
                <a:spcPct val="0"/>
              </a:spcBef>
              <a:buFontTx/>
              <a:buNone/>
            </a:pPr>
            <a:r>
              <a:rPr lang="es-ES" altLang="es-ES" sz="1800" b="1" dirty="0">
                <a:solidFill>
                  <a:srgbClr val="002060"/>
                </a:solidFill>
                <a:latin typeface="Comic Sans MS" panose="030F0702030302020204" pitchFamily="66" charset="0"/>
              </a:rPr>
              <a:t>El 95% son bebidas azucaradas</a:t>
            </a:r>
          </a:p>
          <a:p>
            <a:pPr eaLnBrk="1" hangingPunct="1">
              <a:lnSpc>
                <a:spcPct val="200000"/>
              </a:lnSpc>
              <a:spcBef>
                <a:spcPct val="0"/>
              </a:spcBef>
              <a:buFontTx/>
              <a:buNone/>
            </a:pPr>
            <a:r>
              <a:rPr lang="es-ES" altLang="es-ES" sz="1800" b="1" dirty="0">
                <a:solidFill>
                  <a:srgbClr val="002060"/>
                </a:solidFill>
                <a:latin typeface="Comic Sans MS" panose="030F0702030302020204" pitchFamily="66" charset="0"/>
              </a:rPr>
              <a:t>Ninguno de los 15 productos más anunciados promociona fruta, verdura o alimentos frescos</a:t>
            </a:r>
          </a:p>
          <a:p>
            <a:pPr eaLnBrk="1" hangingPunct="1">
              <a:lnSpc>
                <a:spcPct val="200000"/>
              </a:lnSpc>
              <a:spcBef>
                <a:spcPct val="0"/>
              </a:spcBef>
              <a:buFontTx/>
              <a:buNone/>
            </a:pPr>
            <a:r>
              <a:rPr lang="es-ES" altLang="es-ES" sz="1800" b="1" dirty="0">
                <a:solidFill>
                  <a:srgbClr val="002060"/>
                </a:solidFill>
                <a:latin typeface="Comic Sans MS" panose="030F0702030302020204" pitchFamily="66" charset="0"/>
              </a:rPr>
              <a:t>Las marcas afectan más a los niños que el propio sabor del alimento</a:t>
            </a:r>
          </a:p>
        </p:txBody>
      </p:sp>
      <p:sp>
        <p:nvSpPr>
          <p:cNvPr id="2" name="CuadroTexto 1">
            <a:extLst>
              <a:ext uri="{FF2B5EF4-FFF2-40B4-BE49-F238E27FC236}">
                <a16:creationId xmlns:a16="http://schemas.microsoft.com/office/drawing/2014/main" id="{9797DFCF-7772-424D-A6E8-BA49016946BD}"/>
              </a:ext>
            </a:extLst>
          </p:cNvPr>
          <p:cNvSpPr txBox="1"/>
          <p:nvPr/>
        </p:nvSpPr>
        <p:spPr>
          <a:xfrm>
            <a:off x="1031630" y="224759"/>
            <a:ext cx="10128739" cy="954107"/>
          </a:xfrm>
          <a:prstGeom prst="rect">
            <a:avLst/>
          </a:prstGeom>
          <a:noFill/>
        </p:spPr>
        <p:txBody>
          <a:bodyPr wrap="square" rtlCol="0">
            <a:spAutoFit/>
          </a:bodyPr>
          <a:lstStyle/>
          <a:p>
            <a:r>
              <a:rPr lang="es-ES" sz="2800" b="1" dirty="0">
                <a:solidFill>
                  <a:srgbClr val="FA0652"/>
                </a:solidFill>
              </a:rPr>
              <a:t>Tiempo de exposición a la publicidad en TV según subcategorías de alimentos</a:t>
            </a:r>
          </a:p>
        </p:txBody>
      </p:sp>
      <p:pic>
        <p:nvPicPr>
          <p:cNvPr id="6" name="Imagen 5">
            <a:extLst>
              <a:ext uri="{FF2B5EF4-FFF2-40B4-BE49-F238E27FC236}">
                <a16:creationId xmlns:a16="http://schemas.microsoft.com/office/drawing/2014/main" id="{C11CCD12-BF1F-4CF5-A5CD-513941CA428A}"/>
              </a:ext>
            </a:extLst>
          </p:cNvPr>
          <p:cNvPicPr>
            <a:picLocks noChangeAspect="1"/>
          </p:cNvPicPr>
          <p:nvPr/>
        </p:nvPicPr>
        <p:blipFill rotWithShape="1">
          <a:blip r:embed="rId3"/>
          <a:srcRect l="6974" t="18096" r="39098" b="8362"/>
          <a:stretch/>
        </p:blipFill>
        <p:spPr>
          <a:xfrm>
            <a:off x="590844" y="1016548"/>
            <a:ext cx="5233182" cy="4830981"/>
          </a:xfrm>
          <a:prstGeom prst="rect">
            <a:avLst/>
          </a:prstGeom>
        </p:spPr>
      </p:pic>
    </p:spTree>
    <p:extLst>
      <p:ext uri="{BB962C8B-B14F-4D97-AF65-F5344CB8AC3E}">
        <p14:creationId xmlns:p14="http://schemas.microsoft.com/office/powerpoint/2010/main" val="2527291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294914" name="1 Rectángulo">
            <a:extLst>
              <a:ext uri="{FF2B5EF4-FFF2-40B4-BE49-F238E27FC236}">
                <a16:creationId xmlns:a16="http://schemas.microsoft.com/office/drawing/2014/main" id="{50893709-CAE9-6CC6-9E3B-7C90D7A33B89}"/>
              </a:ext>
            </a:extLst>
          </p:cNvPr>
          <p:cNvSpPr>
            <a:spLocks noChangeArrowheads="1"/>
          </p:cNvSpPr>
          <p:nvPr/>
        </p:nvSpPr>
        <p:spPr bwMode="auto">
          <a:xfrm>
            <a:off x="403122" y="862264"/>
            <a:ext cx="1138575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it-IT" altLang="es-ES" sz="2000" b="1" dirty="0">
                <a:latin typeface="Verdana" panose="020B0604030504040204" pitchFamily="34" charset="0"/>
                <a:ea typeface="Verdana" panose="020B0604030504040204" pitchFamily="34" charset="0"/>
              </a:rPr>
              <a:t>Informe Eurodata TV Worldwide</a:t>
            </a:r>
          </a:p>
          <a:p>
            <a:pPr algn="ctr"/>
            <a:endParaRPr lang="it-IT" altLang="es-ES" sz="2000" b="1" dirty="0">
              <a:latin typeface="Verdana" panose="020B0604030504040204" pitchFamily="34" charset="0"/>
              <a:ea typeface="Verdana" panose="020B0604030504040204" pitchFamily="34" charset="0"/>
            </a:endParaRPr>
          </a:p>
          <a:p>
            <a:pPr algn="ctr"/>
            <a:r>
              <a:rPr lang="es-ES" altLang="es-ES" sz="2000" dirty="0">
                <a:latin typeface="Verdana" panose="020B0604030504040204" pitchFamily="34" charset="0"/>
                <a:ea typeface="Verdana" panose="020B0604030504040204" pitchFamily="34" charset="0"/>
              </a:rPr>
              <a:t>Los niños españoles de entre 3 y 12 años son los segundos en Europa que más tiempo pasan frente a la televisión (por detrás de los italianos), con una media de 2 horas y 30 minutos. </a:t>
            </a:r>
          </a:p>
          <a:p>
            <a:pPr algn="ctr"/>
            <a:endParaRPr lang="es-ES" altLang="es-ES" sz="2000" dirty="0">
              <a:latin typeface="Verdana" panose="020B0604030504040204" pitchFamily="34" charset="0"/>
              <a:ea typeface="Verdana" panose="020B0604030504040204" pitchFamily="34" charset="0"/>
            </a:endParaRPr>
          </a:p>
          <a:p>
            <a:pPr algn="ctr"/>
            <a:r>
              <a:rPr lang="es-ES" altLang="es-ES" sz="2000" dirty="0">
                <a:latin typeface="Verdana" panose="020B0604030504040204" pitchFamily="34" charset="0"/>
                <a:ea typeface="Verdana" panose="020B0604030504040204" pitchFamily="34" charset="0"/>
              </a:rPr>
              <a:t>Cada niño puede llegar a visionar 54 anuncios en un día, la mayoría de ellos, de alimentos y bebidas ricos en calorías y azúcares.</a:t>
            </a:r>
          </a:p>
          <a:p>
            <a:pPr algn="ctr"/>
            <a:endParaRPr lang="es-ES" altLang="es-ES" sz="2000" dirty="0">
              <a:latin typeface="Verdana" panose="020B0604030504040204" pitchFamily="34" charset="0"/>
              <a:ea typeface="Verdana" panose="020B0604030504040204" pitchFamily="34" charset="0"/>
            </a:endParaRPr>
          </a:p>
          <a:p>
            <a:pPr algn="ctr"/>
            <a:r>
              <a:rPr lang="it-IT" altLang="es-ES" sz="2000" dirty="0">
                <a:latin typeface="Verdana" panose="020B0604030504040204" pitchFamily="34" charset="0"/>
                <a:ea typeface="Verdana" panose="020B0604030504040204" pitchFamily="34" charset="0"/>
              </a:rPr>
              <a:t>Los fabricantes de alimentos procesados y </a:t>
            </a:r>
            <a:r>
              <a:rPr lang="es-ES" altLang="es-ES" sz="2000" dirty="0">
                <a:latin typeface="Verdana" panose="020B0604030504040204" pitchFamily="34" charset="0"/>
                <a:ea typeface="Verdana" panose="020B0604030504040204" pitchFamily="34" charset="0"/>
              </a:rPr>
              <a:t>cadenas de comida rápida están utilizando cada vez más los medios sociales </a:t>
            </a:r>
            <a:r>
              <a:rPr lang="it-IT" altLang="es-ES" sz="2000" dirty="0">
                <a:latin typeface="Verdana" panose="020B0604030504040204" pitchFamily="34" charset="0"/>
                <a:ea typeface="Verdana" panose="020B0604030504040204" pitchFamily="34" charset="0"/>
              </a:rPr>
              <a:t>—como Facebook, Twitter, YouTube, vídeos online…para promocionar sus productos, </a:t>
            </a:r>
            <a:r>
              <a:rPr lang="es-ES" altLang="es-ES" sz="2000" dirty="0">
                <a:latin typeface="Verdana" panose="020B0604030504040204" pitchFamily="34" charset="0"/>
                <a:ea typeface="Verdana" panose="020B0604030504040204" pitchFamily="34" charset="0"/>
              </a:rPr>
              <a:t>y animan a los niños a que compartan la información con sus amigos, «nativos digitales» como ellos. </a:t>
            </a:r>
          </a:p>
        </p:txBody>
      </p:sp>
      <p:sp>
        <p:nvSpPr>
          <p:cNvPr id="294915" name="2 Rectángulo">
            <a:extLst>
              <a:ext uri="{FF2B5EF4-FFF2-40B4-BE49-F238E27FC236}">
                <a16:creationId xmlns:a16="http://schemas.microsoft.com/office/drawing/2014/main" id="{87815135-A449-E07E-30ED-15B8A174338C}"/>
              </a:ext>
            </a:extLst>
          </p:cNvPr>
          <p:cNvSpPr>
            <a:spLocks noChangeArrowheads="1"/>
          </p:cNvSpPr>
          <p:nvPr/>
        </p:nvSpPr>
        <p:spPr bwMode="auto">
          <a:xfrm>
            <a:off x="312444" y="5995736"/>
            <a:ext cx="5848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it-IT" altLang="es-ES" dirty="0"/>
              <a:t>Datos informe Eurodata TV Worldwide . Kids TV Report 2012</a:t>
            </a:r>
            <a:endParaRPr lang="es-ES" altLang="es-ES" dirty="0"/>
          </a:p>
        </p:txBody>
      </p:sp>
      <p:pic>
        <p:nvPicPr>
          <p:cNvPr id="294916" name="Picture 2">
            <a:extLst>
              <a:ext uri="{FF2B5EF4-FFF2-40B4-BE49-F238E27FC236}">
                <a16:creationId xmlns:a16="http://schemas.microsoft.com/office/drawing/2014/main" id="{2A452020-E80E-E8BE-56A9-24CB0BBDD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4630" y="4960556"/>
            <a:ext cx="2462981" cy="140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uadroTexto 3">
            <a:extLst>
              <a:ext uri="{FF2B5EF4-FFF2-40B4-BE49-F238E27FC236}">
                <a16:creationId xmlns:a16="http://schemas.microsoft.com/office/drawing/2014/main" id="{6868978A-BA94-1DA8-1916-DF37D7E74E5E}"/>
              </a:ext>
            </a:extLst>
          </p:cNvPr>
          <p:cNvSpPr txBox="1"/>
          <p:nvPr/>
        </p:nvSpPr>
        <p:spPr>
          <a:xfrm>
            <a:off x="3236835" y="210952"/>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3F0F0A-A1C7-49C6-BC84-E2B6FC8453A8}"/>
              </a:ext>
            </a:extLst>
          </p:cNvPr>
          <p:cNvSpPr txBox="1"/>
          <p:nvPr/>
        </p:nvSpPr>
        <p:spPr>
          <a:xfrm>
            <a:off x="501445" y="6080126"/>
            <a:ext cx="11238118" cy="777875"/>
          </a:xfrm>
          <a:prstGeom prst="rect">
            <a:avLst/>
          </a:prstGeom>
          <a:noFill/>
          <a:ln>
            <a:noFill/>
          </a:ln>
        </p:spPr>
        <p:txBody>
          <a:bodyPr wrap="none" lIns="81638" tIns="40819" rIns="81638" bIns="40819" compatLnSpc="0"/>
          <a:lstStyle/>
          <a:p>
            <a:pPr>
              <a:defRPr/>
            </a:pPr>
            <a:r>
              <a:rPr lang="en-US" sz="1400" dirty="0">
                <a:latin typeface="Verdana" panose="020B0604030504040204" pitchFamily="34" charset="0"/>
                <a:ea typeface="Verdana" panose="020B0604030504040204" pitchFamily="34" charset="0"/>
                <a:cs typeface="Mangal" pitchFamily="2"/>
                <a:hlinkClick r:id="rId3"/>
              </a:rPr>
              <a:t>Fuente: https://www.gov.uk/government/consultations/totalrestriction-of-online-advertising-for-products-high-in</a:t>
            </a:r>
            <a:endParaRPr lang="en-US" sz="1400" dirty="0">
              <a:latin typeface="Verdana" panose="020B0604030504040204" pitchFamily="34" charset="0"/>
              <a:ea typeface="Verdana" panose="020B0604030504040204" pitchFamily="34" charset="0"/>
              <a:cs typeface="Mangal" pitchFamily="2"/>
            </a:endParaRPr>
          </a:p>
          <a:p>
            <a:pPr>
              <a:defRPr/>
            </a:pPr>
            <a:r>
              <a:rPr lang="en-US" sz="1400" dirty="0">
                <a:latin typeface="Verdana" panose="020B0604030504040204" pitchFamily="34" charset="0"/>
                <a:ea typeface="Verdana" panose="020B0604030504040204" pitchFamily="34" charset="0"/>
                <a:cs typeface="Mangal" pitchFamily="2"/>
              </a:rPr>
              <a:t>-</a:t>
            </a:r>
            <a:r>
              <a:rPr lang="en-US" sz="1400" dirty="0" err="1">
                <a:latin typeface="Verdana" panose="020B0604030504040204" pitchFamily="34" charset="0"/>
                <a:ea typeface="Verdana" panose="020B0604030504040204" pitchFamily="34" charset="0"/>
                <a:cs typeface="Mangal" pitchFamily="2"/>
              </a:rPr>
              <a:t>fatsugar</a:t>
            </a:r>
            <a:r>
              <a:rPr lang="en-US" sz="1400" dirty="0">
                <a:latin typeface="Verdana" panose="020B0604030504040204" pitchFamily="34" charset="0"/>
                <a:ea typeface="Verdana" panose="020B0604030504040204" pitchFamily="34" charset="0"/>
                <a:cs typeface="Mangal" pitchFamily="2"/>
              </a:rPr>
              <a:t>-and-salt-</a:t>
            </a:r>
            <a:r>
              <a:rPr lang="en-US" sz="1400" dirty="0" err="1">
                <a:latin typeface="Verdana" panose="020B0604030504040204" pitchFamily="34" charset="0"/>
                <a:ea typeface="Verdana" panose="020B0604030504040204" pitchFamily="34" charset="0"/>
                <a:cs typeface="Mangal" pitchFamily="2"/>
              </a:rPr>
              <a:t>hfss</a:t>
            </a:r>
            <a:r>
              <a:rPr lang="en-US" sz="1400" dirty="0">
                <a:latin typeface="Verdana" panose="020B0604030504040204" pitchFamily="34" charset="0"/>
                <a:ea typeface="Verdana" panose="020B0604030504040204" pitchFamily="34" charset="0"/>
                <a:cs typeface="Mangal" pitchFamily="2"/>
              </a:rPr>
              <a:t>/introducing-a-total-online-advertisingrestriction-for-products-high-in-fat-sugar-and-salt-hfs</a:t>
            </a:r>
            <a:r>
              <a:rPr lang="en-US" sz="1089" dirty="0">
                <a:latin typeface="Liberation Sans" pitchFamily="18"/>
                <a:ea typeface="Microsoft YaHei" pitchFamily="2"/>
                <a:cs typeface="Mangal" pitchFamily="2"/>
              </a:rPr>
              <a:t>s</a:t>
            </a:r>
          </a:p>
          <a:p>
            <a:pPr>
              <a:defRPr/>
            </a:pPr>
            <a:endParaRPr lang="en-US" sz="1089" dirty="0">
              <a:latin typeface="Liberation Sans" pitchFamily="18"/>
              <a:ea typeface="Microsoft YaHei" pitchFamily="2"/>
              <a:cs typeface="Mangal" pitchFamily="2"/>
            </a:endParaRPr>
          </a:p>
        </p:txBody>
      </p:sp>
      <p:pic>
        <p:nvPicPr>
          <p:cNvPr id="163843" name="Picture 5" descr="http://t0.gstatic.com/images?q=tbn:ANd9GcTqoxk3HhYMF8uMX8Vajh6EzUIxUHIQQaRPn6ymhu2yTsO_GS2jHtZ_B1c8">
            <a:extLst>
              <a:ext uri="{FF2B5EF4-FFF2-40B4-BE49-F238E27FC236}">
                <a16:creationId xmlns:a16="http://schemas.microsoft.com/office/drawing/2014/main" id="{165EA3EE-0974-4FAA-A808-BE2FD0195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2" y="3445890"/>
            <a:ext cx="1797254" cy="251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EA8A649C-FF72-419B-9FD2-C16842C3E84B}"/>
              </a:ext>
            </a:extLst>
          </p:cNvPr>
          <p:cNvSpPr txBox="1"/>
          <p:nvPr/>
        </p:nvSpPr>
        <p:spPr>
          <a:xfrm>
            <a:off x="1537007" y="1131256"/>
            <a:ext cx="9166994" cy="1757363"/>
          </a:xfrm>
          <a:prstGeom prst="rect">
            <a:avLst/>
          </a:prstGeom>
          <a:noFill/>
          <a:ln>
            <a:noFill/>
          </a:ln>
        </p:spPr>
        <p:txBody>
          <a:bodyPr wrap="none" lIns="81638" tIns="40819" rIns="81638" bIns="40819" compatLnSpc="0"/>
          <a:lstStyle/>
          <a:p>
            <a:pPr algn="ctr">
              <a:lnSpc>
                <a:spcPct val="150000"/>
              </a:lnSpc>
              <a:defRPr/>
            </a:pPr>
            <a:r>
              <a:rPr lang="en-US" sz="2000" dirty="0">
                <a:latin typeface="Verdana" panose="020B0604030504040204" pitchFamily="34" charset="0"/>
                <a:ea typeface="Verdana" panose="020B0604030504040204" pitchFamily="34" charset="0"/>
                <a:cs typeface="Mangal" pitchFamily="2"/>
              </a:rPr>
              <a:t>El </a:t>
            </a:r>
            <a:r>
              <a:rPr lang="en-US" sz="2000" dirty="0" err="1">
                <a:latin typeface="Verdana" panose="020B0604030504040204" pitchFamily="34" charset="0"/>
                <a:ea typeface="Verdana" panose="020B0604030504040204" pitchFamily="34" charset="0"/>
                <a:cs typeface="Mangal" pitchFamily="2"/>
              </a:rPr>
              <a:t>gobierno</a:t>
            </a:r>
            <a:r>
              <a:rPr lang="en-US" sz="2000" dirty="0">
                <a:latin typeface="Verdana" panose="020B0604030504040204" pitchFamily="34" charset="0"/>
                <a:ea typeface="Verdana" panose="020B0604030504040204" pitchFamily="34" charset="0"/>
                <a:cs typeface="Mangal" pitchFamily="2"/>
              </a:rPr>
              <a:t> de UK </a:t>
            </a:r>
            <a:r>
              <a:rPr lang="en-US" sz="2000" dirty="0" err="1">
                <a:latin typeface="Verdana" panose="020B0604030504040204" pitchFamily="34" charset="0"/>
                <a:ea typeface="Verdana" panose="020B0604030504040204" pitchFamily="34" charset="0"/>
                <a:cs typeface="Mangal" pitchFamily="2"/>
              </a:rPr>
              <a:t>estima</a:t>
            </a:r>
            <a:r>
              <a:rPr lang="en-US" sz="2000" dirty="0">
                <a:latin typeface="Verdana" panose="020B0604030504040204" pitchFamily="34" charset="0"/>
                <a:ea typeface="Verdana" panose="020B0604030504040204" pitchFamily="34" charset="0"/>
                <a:cs typeface="Mangal" pitchFamily="2"/>
              </a:rPr>
              <a:t> que </a:t>
            </a:r>
            <a:r>
              <a:rPr lang="en-US" sz="2000" dirty="0" err="1">
                <a:latin typeface="Verdana" panose="020B0604030504040204" pitchFamily="34" charset="0"/>
                <a:ea typeface="Verdana" panose="020B0604030504040204" pitchFamily="34" charset="0"/>
                <a:cs typeface="Mangal" pitchFamily="2"/>
              </a:rPr>
              <a:t>suprimir</a:t>
            </a:r>
            <a:r>
              <a:rPr lang="en-US" sz="2000" dirty="0">
                <a:latin typeface="Verdana" panose="020B0604030504040204" pitchFamily="34" charset="0"/>
                <a:ea typeface="Verdana" panose="020B0604030504040204" pitchFamily="34" charset="0"/>
                <a:cs typeface="Mangal" pitchFamily="2"/>
              </a:rPr>
              <a:t> los </a:t>
            </a:r>
            <a:r>
              <a:rPr lang="en-US" sz="2000" dirty="0" err="1">
                <a:latin typeface="Verdana" panose="020B0604030504040204" pitchFamily="34" charset="0"/>
                <a:ea typeface="Verdana" panose="020B0604030504040204" pitchFamily="34" charset="0"/>
                <a:cs typeface="Mangal" pitchFamily="2"/>
              </a:rPr>
              <a:t>anuncios</a:t>
            </a:r>
            <a:r>
              <a:rPr lang="en-US" sz="2000" dirty="0">
                <a:latin typeface="Verdana" panose="020B0604030504040204" pitchFamily="34" charset="0"/>
                <a:ea typeface="Verdana" panose="020B0604030504040204" pitchFamily="34" charset="0"/>
                <a:cs typeface="Mangal" pitchFamily="2"/>
              </a:rPr>
              <a:t> de </a:t>
            </a:r>
          </a:p>
          <a:p>
            <a:pPr algn="ctr">
              <a:lnSpc>
                <a:spcPct val="150000"/>
              </a:lnSpc>
              <a:defRPr/>
            </a:pPr>
            <a:r>
              <a:rPr lang="en-US" sz="2000" dirty="0">
                <a:latin typeface="Verdana" panose="020B0604030504040204" pitchFamily="34" charset="0"/>
                <a:ea typeface="Verdana" panose="020B0604030504040204" pitchFamily="34" charset="0"/>
                <a:cs typeface="Mangal" pitchFamily="2"/>
              </a:rPr>
              <a:t>comida “</a:t>
            </a:r>
            <a:r>
              <a:rPr lang="en-US" sz="2000" dirty="0" err="1">
                <a:latin typeface="Verdana" panose="020B0604030504040204" pitchFamily="34" charset="0"/>
                <a:ea typeface="Verdana" panose="020B0604030504040204" pitchFamily="34" charset="0"/>
                <a:cs typeface="Mangal" pitchFamily="2"/>
              </a:rPr>
              <a:t>basura</a:t>
            </a:r>
            <a:r>
              <a:rPr lang="en-US" sz="2000" dirty="0">
                <a:latin typeface="Verdana" panose="020B0604030504040204" pitchFamily="34" charset="0"/>
                <a:ea typeface="Verdana" panose="020B0604030504040204" pitchFamily="34" charset="0"/>
                <a:cs typeface="Mangal" pitchFamily="2"/>
              </a:rPr>
              <a:t>” de la </a:t>
            </a:r>
            <a:r>
              <a:rPr lang="en-US" sz="2000" dirty="0" err="1">
                <a:latin typeface="Verdana" panose="020B0604030504040204" pitchFamily="34" charset="0"/>
                <a:ea typeface="Verdana" panose="020B0604030504040204" pitchFamily="34" charset="0"/>
                <a:cs typeface="Mangal" pitchFamily="2"/>
              </a:rPr>
              <a:t>televisión</a:t>
            </a:r>
            <a:r>
              <a:rPr lang="en-US" sz="2000" dirty="0">
                <a:latin typeface="Verdana" panose="020B0604030504040204" pitchFamily="34" charset="0"/>
                <a:ea typeface="Verdana" panose="020B0604030504040204" pitchFamily="34" charset="0"/>
                <a:cs typeface="Mangal" pitchFamily="2"/>
              </a:rPr>
              <a:t> </a:t>
            </a:r>
            <a:r>
              <a:rPr lang="en-US" sz="2000" dirty="0" err="1">
                <a:latin typeface="Verdana" panose="020B0604030504040204" pitchFamily="34" charset="0"/>
                <a:ea typeface="Verdana" panose="020B0604030504040204" pitchFamily="34" charset="0"/>
                <a:cs typeface="Mangal" pitchFamily="2"/>
              </a:rPr>
              <a:t>eliminaría</a:t>
            </a:r>
            <a:r>
              <a:rPr lang="en-US" sz="2000" dirty="0">
                <a:latin typeface="Verdana" panose="020B0604030504040204" pitchFamily="34" charset="0"/>
                <a:ea typeface="Verdana" panose="020B0604030504040204" pitchFamily="34" charset="0"/>
                <a:cs typeface="Mangal" pitchFamily="2"/>
              </a:rPr>
              <a:t> </a:t>
            </a:r>
          </a:p>
          <a:p>
            <a:pPr algn="ctr">
              <a:lnSpc>
                <a:spcPct val="150000"/>
              </a:lnSpc>
              <a:defRPr/>
            </a:pPr>
            <a:r>
              <a:rPr lang="en-US" sz="2000" b="1" dirty="0">
                <a:solidFill>
                  <a:srgbClr val="FF3300"/>
                </a:solidFill>
                <a:latin typeface="Verdana" panose="020B0604030504040204" pitchFamily="34" charset="0"/>
                <a:ea typeface="Verdana" panose="020B0604030504040204" pitchFamily="34" charset="0"/>
              </a:rPr>
              <a:t>12.5 mil </a:t>
            </a:r>
            <a:r>
              <a:rPr lang="en-US" sz="2000" b="1" dirty="0" err="1">
                <a:solidFill>
                  <a:srgbClr val="FF3300"/>
                </a:solidFill>
                <a:latin typeface="Verdana" panose="020B0604030504040204" pitchFamily="34" charset="0"/>
                <a:ea typeface="Verdana" panose="020B0604030504040204" pitchFamily="34" charset="0"/>
              </a:rPr>
              <a:t>millones</a:t>
            </a:r>
            <a:r>
              <a:rPr lang="en-US" sz="2000" b="1" dirty="0">
                <a:solidFill>
                  <a:srgbClr val="FF3300"/>
                </a:solidFill>
                <a:latin typeface="Verdana" panose="020B0604030504040204" pitchFamily="34" charset="0"/>
                <a:ea typeface="Verdana" panose="020B0604030504040204" pitchFamily="34" charset="0"/>
              </a:rPr>
              <a:t> de </a:t>
            </a:r>
            <a:r>
              <a:rPr lang="en-US" sz="2000" b="1" dirty="0" err="1">
                <a:solidFill>
                  <a:srgbClr val="FF3300"/>
                </a:solidFill>
                <a:latin typeface="Verdana" panose="020B0604030504040204" pitchFamily="34" charset="0"/>
                <a:ea typeface="Verdana" panose="020B0604030504040204" pitchFamily="34" charset="0"/>
              </a:rPr>
              <a:t>calorías</a:t>
            </a:r>
            <a:r>
              <a:rPr lang="en-US" sz="2000" b="1" dirty="0">
                <a:solidFill>
                  <a:srgbClr val="FF3300"/>
                </a:solidFill>
                <a:latin typeface="Verdana" panose="020B0604030504040204" pitchFamily="34" charset="0"/>
                <a:ea typeface="Verdana" panose="020B0604030504040204" pitchFamily="34" charset="0"/>
              </a:rPr>
              <a:t> </a:t>
            </a:r>
            <a:r>
              <a:rPr lang="en-US" sz="2000" dirty="0">
                <a:latin typeface="Verdana" panose="020B0604030504040204" pitchFamily="34" charset="0"/>
                <a:ea typeface="Verdana" panose="020B0604030504040204" pitchFamily="34" charset="0"/>
              </a:rPr>
              <a:t>de</a:t>
            </a:r>
          </a:p>
          <a:p>
            <a:pPr algn="ctr">
              <a:lnSpc>
                <a:spcPct val="150000"/>
              </a:lnSpc>
              <a:defRPr/>
            </a:pPr>
            <a:r>
              <a:rPr lang="en-US" sz="2000" dirty="0">
                <a:latin typeface="Verdana" panose="020B0604030504040204" pitchFamily="34" charset="0"/>
                <a:ea typeface="Verdana" panose="020B0604030504040204" pitchFamily="34" charset="0"/>
                <a:cs typeface="Mangal" pitchFamily="2"/>
              </a:rPr>
              <a:t>las </a:t>
            </a:r>
            <a:r>
              <a:rPr lang="en-US" sz="2000" dirty="0" err="1">
                <a:latin typeface="Verdana" panose="020B0604030504040204" pitchFamily="34" charset="0"/>
                <a:ea typeface="Verdana" panose="020B0604030504040204" pitchFamily="34" charset="0"/>
                <a:cs typeface="Mangal" pitchFamily="2"/>
              </a:rPr>
              <a:t>dietas</a:t>
            </a:r>
            <a:r>
              <a:rPr lang="en-US" sz="2000" dirty="0">
                <a:latin typeface="Verdana" panose="020B0604030504040204" pitchFamily="34" charset="0"/>
                <a:ea typeface="Verdana" panose="020B0604030504040204" pitchFamily="34" charset="0"/>
                <a:cs typeface="Mangal" pitchFamily="2"/>
              </a:rPr>
              <a:t> de los </a:t>
            </a:r>
            <a:r>
              <a:rPr lang="en-US" sz="2000" dirty="0" err="1">
                <a:latin typeface="Verdana" panose="020B0604030504040204" pitchFamily="34" charset="0"/>
                <a:ea typeface="Verdana" panose="020B0604030504040204" pitchFamily="34" charset="0"/>
                <a:cs typeface="Mangal" pitchFamily="2"/>
              </a:rPr>
              <a:t>niños</a:t>
            </a:r>
            <a:r>
              <a:rPr lang="en-US" sz="2000" dirty="0">
                <a:latin typeface="Verdana" panose="020B0604030504040204" pitchFamily="34" charset="0"/>
                <a:ea typeface="Verdana" panose="020B0604030504040204" pitchFamily="34" charset="0"/>
                <a:cs typeface="Mangal" pitchFamily="2"/>
              </a:rPr>
              <a:t> </a:t>
            </a:r>
            <a:r>
              <a:rPr lang="en-US" sz="2000" dirty="0" err="1">
                <a:latin typeface="Verdana" panose="020B0604030504040204" pitchFamily="34" charset="0"/>
                <a:ea typeface="Verdana" panose="020B0604030504040204" pitchFamily="34" charset="0"/>
                <a:cs typeface="Mangal" pitchFamily="2"/>
              </a:rPr>
              <a:t>británicos</a:t>
            </a:r>
            <a:r>
              <a:rPr lang="en-US" sz="2000" dirty="0">
                <a:latin typeface="Verdana" panose="020B0604030504040204" pitchFamily="34" charset="0"/>
                <a:ea typeface="Verdana" panose="020B0604030504040204" pitchFamily="34" charset="0"/>
                <a:cs typeface="Mangal" pitchFamily="2"/>
              </a:rPr>
              <a:t> </a:t>
            </a:r>
            <a:r>
              <a:rPr lang="en-US" sz="2000" dirty="0" err="1">
                <a:latin typeface="Verdana" panose="020B0604030504040204" pitchFamily="34" charset="0"/>
                <a:ea typeface="Verdana" panose="020B0604030504040204" pitchFamily="34" charset="0"/>
                <a:cs typeface="Mangal" pitchFamily="2"/>
              </a:rPr>
              <a:t>cada</a:t>
            </a:r>
            <a:r>
              <a:rPr lang="en-US" sz="2000" dirty="0">
                <a:latin typeface="Verdana" panose="020B0604030504040204" pitchFamily="34" charset="0"/>
                <a:ea typeface="Verdana" panose="020B0604030504040204" pitchFamily="34" charset="0"/>
                <a:cs typeface="Mangal" pitchFamily="2"/>
              </a:rPr>
              <a:t> </a:t>
            </a:r>
            <a:r>
              <a:rPr lang="en-US" sz="2000" dirty="0" err="1">
                <a:latin typeface="Verdana" panose="020B0604030504040204" pitchFamily="34" charset="0"/>
                <a:ea typeface="Verdana" panose="020B0604030504040204" pitchFamily="34" charset="0"/>
                <a:cs typeface="Mangal" pitchFamily="2"/>
              </a:rPr>
              <a:t>año</a:t>
            </a:r>
            <a:endParaRPr lang="en-US" sz="2000" dirty="0">
              <a:latin typeface="Verdana" panose="020B0604030504040204" pitchFamily="34" charset="0"/>
              <a:ea typeface="Verdana" panose="020B0604030504040204" pitchFamily="34" charset="0"/>
              <a:cs typeface="Mangal" pitchFamily="2"/>
            </a:endParaRPr>
          </a:p>
        </p:txBody>
      </p:sp>
      <p:sp>
        <p:nvSpPr>
          <p:cNvPr id="5" name="CuadroTexto 4">
            <a:extLst>
              <a:ext uri="{FF2B5EF4-FFF2-40B4-BE49-F238E27FC236}">
                <a16:creationId xmlns:a16="http://schemas.microsoft.com/office/drawing/2014/main" id="{36DFCDC2-5872-D036-9546-1F1E67C21074}"/>
              </a:ext>
            </a:extLst>
          </p:cNvPr>
          <p:cNvSpPr txBox="1"/>
          <p:nvPr/>
        </p:nvSpPr>
        <p:spPr>
          <a:xfrm>
            <a:off x="3046771" y="122196"/>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165890" name="CuadroTexto 9">
            <a:extLst>
              <a:ext uri="{FF2B5EF4-FFF2-40B4-BE49-F238E27FC236}">
                <a16:creationId xmlns:a16="http://schemas.microsoft.com/office/drawing/2014/main" id="{BC31A3B0-4CC5-48A8-BE24-8CD76F2903DA}"/>
              </a:ext>
            </a:extLst>
          </p:cNvPr>
          <p:cNvSpPr txBox="1">
            <a:spLocks noChangeArrowheads="1"/>
          </p:cNvSpPr>
          <p:nvPr/>
        </p:nvSpPr>
        <p:spPr bwMode="auto">
          <a:xfrm>
            <a:off x="501445" y="6183252"/>
            <a:ext cx="1097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000" b="1" dirty="0">
                <a:cs typeface="Calibri" panose="020F0502020204030204" pitchFamily="34" charset="0"/>
              </a:rPr>
              <a:t>Fuente: Morales Rodríguez FA, </a:t>
            </a:r>
            <a:r>
              <a:rPr lang="es-ES" altLang="es-ES" sz="1000" b="1" dirty="0" err="1">
                <a:cs typeface="Calibri" panose="020F0502020204030204" pitchFamily="34" charset="0"/>
              </a:rPr>
              <a:t>Berdonces</a:t>
            </a:r>
            <a:r>
              <a:rPr lang="es-ES" altLang="es-ES" sz="1000" b="1" dirty="0">
                <a:cs typeface="Calibri" panose="020F0502020204030204" pitchFamily="34" charset="0"/>
              </a:rPr>
              <a:t> Gago A, Guerrero </a:t>
            </a:r>
            <a:r>
              <a:rPr lang="es-ES" altLang="es-ES" sz="1000" b="1" dirty="0" err="1">
                <a:cs typeface="Calibri" panose="020F0502020204030204" pitchFamily="34" charset="0"/>
              </a:rPr>
              <a:t>Anarte</a:t>
            </a:r>
            <a:r>
              <a:rPr lang="es-ES" altLang="es-ES" sz="1000" b="1" dirty="0">
                <a:cs typeface="Calibri" panose="020F0502020204030204" pitchFamily="34" charset="0"/>
              </a:rPr>
              <a:t> I, Peñalver Moreno JP, Pérez Ramos L, Latorre-Moratalla ML. Evaluación de los anuncios de alimentos procesados y </a:t>
            </a:r>
            <a:r>
              <a:rPr lang="es-ES" altLang="es-ES" sz="1000" b="1" dirty="0" err="1">
                <a:cs typeface="Calibri" panose="020F0502020204030204" pitchFamily="34" charset="0"/>
              </a:rPr>
              <a:t>ultraprocesados</a:t>
            </a:r>
            <a:r>
              <a:rPr lang="es-ES" altLang="es-ES" sz="1000" b="1" dirty="0">
                <a:cs typeface="Calibri" panose="020F0502020204030204" pitchFamily="34" charset="0"/>
              </a:rPr>
              <a:t> en la televisión en España, aplicando el modelo de Semáforo Nutricional de Reino Unido. </a:t>
            </a:r>
            <a:r>
              <a:rPr lang="es-ES" altLang="es-ES" sz="1000" b="1" dirty="0" err="1">
                <a:cs typeface="Calibri" panose="020F0502020204030204" pitchFamily="34" charset="0"/>
              </a:rPr>
              <a:t>Rev</a:t>
            </a:r>
            <a:r>
              <a:rPr lang="es-ES" altLang="es-ES" sz="1000" b="1" dirty="0">
                <a:cs typeface="Calibri" panose="020F0502020204030204" pitchFamily="34" charset="0"/>
              </a:rPr>
              <a:t> </a:t>
            </a:r>
            <a:r>
              <a:rPr lang="es-ES" altLang="es-ES" sz="1000" b="1" dirty="0" err="1">
                <a:cs typeface="Calibri" panose="020F0502020204030204" pitchFamily="34" charset="0"/>
              </a:rPr>
              <a:t>Esp</a:t>
            </a:r>
            <a:r>
              <a:rPr lang="es-ES" altLang="es-ES" sz="1000" b="1" dirty="0">
                <a:cs typeface="Calibri" panose="020F0502020204030204" pitchFamily="34" charset="0"/>
              </a:rPr>
              <a:t> Nutr Hum </a:t>
            </a:r>
            <a:r>
              <a:rPr lang="es-ES" altLang="es-ES" sz="1000" b="1" dirty="0" err="1">
                <a:cs typeface="Calibri" panose="020F0502020204030204" pitchFamily="34" charset="0"/>
              </a:rPr>
              <a:t>Diet</a:t>
            </a:r>
            <a:r>
              <a:rPr lang="es-ES" altLang="es-ES" sz="1000" b="1" dirty="0">
                <a:cs typeface="Calibri" panose="020F0502020204030204" pitchFamily="34" charset="0"/>
              </a:rPr>
              <a:t>. 2017; 21(3): 221-9. doi: 10.14306/ renhyd.21.3.348</a:t>
            </a:r>
            <a:endParaRPr lang="es-ES" altLang="es-ES" sz="1000" dirty="0">
              <a:cs typeface="Calibri" panose="020F0502020204030204" pitchFamily="34" charset="0"/>
            </a:endParaRPr>
          </a:p>
        </p:txBody>
      </p:sp>
      <p:pic>
        <p:nvPicPr>
          <p:cNvPr id="165891" name="Imagen 6">
            <a:extLst>
              <a:ext uri="{FF2B5EF4-FFF2-40B4-BE49-F238E27FC236}">
                <a16:creationId xmlns:a16="http://schemas.microsoft.com/office/drawing/2014/main" id="{3CEDB019-0902-4B3B-A719-B52F594D32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612" t="18208" r="31966" b="17360"/>
          <a:stretch>
            <a:fillRect/>
          </a:stretch>
        </p:blipFill>
        <p:spPr bwMode="auto">
          <a:xfrm>
            <a:off x="1745083" y="818417"/>
            <a:ext cx="8942723" cy="527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lipse 8">
            <a:extLst>
              <a:ext uri="{FF2B5EF4-FFF2-40B4-BE49-F238E27FC236}">
                <a16:creationId xmlns:a16="http://schemas.microsoft.com/office/drawing/2014/main" id="{1AD3F6C1-CC2F-48C3-ACA8-5EE35AA5A928}"/>
              </a:ext>
            </a:extLst>
          </p:cNvPr>
          <p:cNvSpPr/>
          <p:nvPr/>
        </p:nvSpPr>
        <p:spPr>
          <a:xfrm>
            <a:off x="3542532" y="4055805"/>
            <a:ext cx="647700" cy="930327"/>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3" name="CuadroTexto 2">
            <a:extLst>
              <a:ext uri="{FF2B5EF4-FFF2-40B4-BE49-F238E27FC236}">
                <a16:creationId xmlns:a16="http://schemas.microsoft.com/office/drawing/2014/main" id="{9C14508B-50D7-9AB4-6075-9EB1936A17BC}"/>
              </a:ext>
            </a:extLst>
          </p:cNvPr>
          <p:cNvSpPr txBox="1"/>
          <p:nvPr/>
        </p:nvSpPr>
        <p:spPr>
          <a:xfrm>
            <a:off x="3167216" y="274638"/>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167938" name="CuadroTexto 9">
            <a:extLst>
              <a:ext uri="{FF2B5EF4-FFF2-40B4-BE49-F238E27FC236}">
                <a16:creationId xmlns:a16="http://schemas.microsoft.com/office/drawing/2014/main" id="{58B0E51B-C5C8-4F2D-9057-515EAD21776A}"/>
              </a:ext>
            </a:extLst>
          </p:cNvPr>
          <p:cNvSpPr txBox="1">
            <a:spLocks noChangeArrowheads="1"/>
          </p:cNvSpPr>
          <p:nvPr/>
        </p:nvSpPr>
        <p:spPr bwMode="auto">
          <a:xfrm>
            <a:off x="530942" y="5732464"/>
            <a:ext cx="109580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1000" b="1" dirty="0">
                <a:cs typeface="Calibri" panose="020F0502020204030204" pitchFamily="34" charset="0"/>
              </a:rPr>
              <a:t>Fuente: Morales Rodríguez FA, </a:t>
            </a:r>
            <a:r>
              <a:rPr lang="es-ES" altLang="es-ES" sz="1000" b="1" dirty="0" err="1">
                <a:cs typeface="Calibri" panose="020F0502020204030204" pitchFamily="34" charset="0"/>
              </a:rPr>
              <a:t>Berdonces</a:t>
            </a:r>
            <a:r>
              <a:rPr lang="es-ES" altLang="es-ES" sz="1000" b="1" dirty="0">
                <a:cs typeface="Calibri" panose="020F0502020204030204" pitchFamily="34" charset="0"/>
              </a:rPr>
              <a:t> Gago A, Guerrero </a:t>
            </a:r>
            <a:r>
              <a:rPr lang="es-ES" altLang="es-ES" sz="1000" b="1" dirty="0" err="1">
                <a:cs typeface="Calibri" panose="020F0502020204030204" pitchFamily="34" charset="0"/>
              </a:rPr>
              <a:t>Anarte</a:t>
            </a:r>
            <a:r>
              <a:rPr lang="es-ES" altLang="es-ES" sz="1000" b="1" dirty="0">
                <a:cs typeface="Calibri" panose="020F0502020204030204" pitchFamily="34" charset="0"/>
              </a:rPr>
              <a:t> I, Peñalver Moreno JP, Pérez Ramos L, Latorre-Moratalla ML. Evaluación de los anuncios de alimentos procesados y </a:t>
            </a:r>
            <a:r>
              <a:rPr lang="es-ES" altLang="es-ES" sz="1000" b="1" dirty="0" err="1">
                <a:cs typeface="Calibri" panose="020F0502020204030204" pitchFamily="34" charset="0"/>
              </a:rPr>
              <a:t>ultraprocesados</a:t>
            </a:r>
            <a:r>
              <a:rPr lang="es-ES" altLang="es-ES" sz="1000" b="1" dirty="0">
                <a:cs typeface="Calibri" panose="020F0502020204030204" pitchFamily="34" charset="0"/>
              </a:rPr>
              <a:t> en la televisión en España, aplicando el modelo de Semáforo Nutricional de Reino Unido. </a:t>
            </a:r>
            <a:r>
              <a:rPr lang="es-ES" altLang="es-ES" sz="1000" b="1" dirty="0" err="1">
                <a:cs typeface="Calibri" panose="020F0502020204030204" pitchFamily="34" charset="0"/>
              </a:rPr>
              <a:t>Rev</a:t>
            </a:r>
            <a:r>
              <a:rPr lang="es-ES" altLang="es-ES" sz="1000" b="1" dirty="0">
                <a:cs typeface="Calibri" panose="020F0502020204030204" pitchFamily="34" charset="0"/>
              </a:rPr>
              <a:t> </a:t>
            </a:r>
            <a:r>
              <a:rPr lang="es-ES" altLang="es-ES" sz="1000" b="1" dirty="0" err="1">
                <a:cs typeface="Calibri" panose="020F0502020204030204" pitchFamily="34" charset="0"/>
              </a:rPr>
              <a:t>Esp</a:t>
            </a:r>
            <a:r>
              <a:rPr lang="es-ES" altLang="es-ES" sz="1000" b="1" dirty="0">
                <a:cs typeface="Calibri" panose="020F0502020204030204" pitchFamily="34" charset="0"/>
              </a:rPr>
              <a:t> Nutr Hum </a:t>
            </a:r>
            <a:r>
              <a:rPr lang="es-ES" altLang="es-ES" sz="1000" b="1" dirty="0" err="1">
                <a:cs typeface="Calibri" panose="020F0502020204030204" pitchFamily="34" charset="0"/>
              </a:rPr>
              <a:t>Diet</a:t>
            </a:r>
            <a:r>
              <a:rPr lang="es-ES" altLang="es-ES" sz="1000" b="1" dirty="0">
                <a:cs typeface="Calibri" panose="020F0502020204030204" pitchFamily="34" charset="0"/>
              </a:rPr>
              <a:t>. 2017; 21(3): 221-9. doi: 10.14306/ renhyd.21.3.348</a:t>
            </a:r>
            <a:endParaRPr lang="es-ES" altLang="es-ES" sz="1000" dirty="0">
              <a:cs typeface="Calibri" panose="020F0502020204030204" pitchFamily="34" charset="0"/>
            </a:endParaRPr>
          </a:p>
        </p:txBody>
      </p:sp>
      <p:pic>
        <p:nvPicPr>
          <p:cNvPr id="167939" name="Imagen 2">
            <a:extLst>
              <a:ext uri="{FF2B5EF4-FFF2-40B4-BE49-F238E27FC236}">
                <a16:creationId xmlns:a16="http://schemas.microsoft.com/office/drawing/2014/main" id="{3F002055-739A-472D-B4AB-926E927F7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7" t="36015" r="32121" b="16360"/>
          <a:stretch>
            <a:fillRect/>
          </a:stretch>
        </p:blipFill>
        <p:spPr bwMode="auto">
          <a:xfrm>
            <a:off x="817593" y="1147403"/>
            <a:ext cx="10039732" cy="4319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BB313F6B-AEA1-3E21-5434-68EB0595E8B3}"/>
              </a:ext>
            </a:extLst>
          </p:cNvPr>
          <p:cNvSpPr txBox="1"/>
          <p:nvPr/>
        </p:nvSpPr>
        <p:spPr>
          <a:xfrm>
            <a:off x="2788230" y="430141"/>
            <a:ext cx="6098458" cy="451790"/>
          </a:xfrm>
          <a:prstGeom prst="rect">
            <a:avLst/>
          </a:prstGeom>
          <a:noFill/>
        </p:spPr>
        <p:txBody>
          <a:bodyPr wrap="square">
            <a:spAutoFit/>
          </a:bodyPr>
          <a:lstStyle/>
          <a:p>
            <a:pP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AC68DEA2-AE44-4720-B0D6-475674C5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82" t="22379" r="33240" b="6657"/>
          <a:stretch>
            <a:fillRect/>
          </a:stretch>
        </p:blipFill>
        <p:spPr bwMode="auto">
          <a:xfrm>
            <a:off x="2208213" y="719138"/>
            <a:ext cx="5148262"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B7F910E8-370F-4FBD-AF08-9F02D8D78636}"/>
              </a:ext>
            </a:extLst>
          </p:cNvPr>
          <p:cNvSpPr txBox="1"/>
          <p:nvPr/>
        </p:nvSpPr>
        <p:spPr>
          <a:xfrm>
            <a:off x="7358064" y="4522789"/>
            <a:ext cx="4422775" cy="314325"/>
          </a:xfrm>
          <a:prstGeom prst="rect">
            <a:avLst/>
          </a:prstGeom>
          <a:noFill/>
          <a:ln>
            <a:noFill/>
          </a:ln>
        </p:spPr>
        <p:txBody>
          <a:bodyPr wrap="none" lIns="81638" tIns="40819" rIns="81638" bIns="40819" compatLnSpc="0"/>
          <a:lstStyle/>
          <a:p>
            <a:pPr>
              <a:defRPr/>
            </a:pPr>
            <a:r>
              <a:rPr lang="es-ES" dirty="0">
                <a:latin typeface="+mj-lt"/>
              </a:rPr>
              <a:t>Fuente:</a:t>
            </a:r>
          </a:p>
          <a:p>
            <a:pPr>
              <a:defRPr/>
            </a:pPr>
            <a:r>
              <a:rPr lang="es-ES" dirty="0">
                <a:latin typeface="+mj-lt"/>
              </a:rPr>
              <a:t>Advertising </a:t>
            </a:r>
            <a:r>
              <a:rPr lang="es-ES" dirty="0" err="1">
                <a:latin typeface="+mj-lt"/>
              </a:rPr>
              <a:t>Stándars</a:t>
            </a:r>
            <a:r>
              <a:rPr lang="es-ES" dirty="0">
                <a:latin typeface="+mj-lt"/>
              </a:rPr>
              <a:t> </a:t>
            </a:r>
            <a:r>
              <a:rPr lang="es-ES" dirty="0" err="1">
                <a:latin typeface="+mj-lt"/>
              </a:rPr>
              <a:t>Asocciation</a:t>
            </a:r>
            <a:endParaRPr lang="es-ES" dirty="0">
              <a:latin typeface="+mj-lt"/>
            </a:endParaRPr>
          </a:p>
          <a:p>
            <a:pPr>
              <a:defRPr/>
            </a:pPr>
            <a:r>
              <a:rPr lang="es-ES" dirty="0" err="1">
                <a:latin typeface="+mj-lt"/>
              </a:rPr>
              <a:t>Study</a:t>
            </a:r>
            <a:r>
              <a:rPr lang="es-ES" dirty="0">
                <a:latin typeface="+mj-lt"/>
              </a:rPr>
              <a:t> </a:t>
            </a:r>
            <a:r>
              <a:rPr lang="en-US" dirty="0">
                <a:latin typeface="+mj-lt"/>
                <a:ea typeface="Microsoft YaHei" pitchFamily="2"/>
                <a:cs typeface="Mangal" pitchFamily="2"/>
              </a:rPr>
              <a:t>Bite Back 2030 – </a:t>
            </a:r>
          </a:p>
          <a:p>
            <a:pPr>
              <a:defRPr/>
            </a:pPr>
            <a:r>
              <a:rPr lang="en-US" dirty="0">
                <a:latin typeface="+mj-lt"/>
                <a:ea typeface="Microsoft YaHei" pitchFamily="2"/>
                <a:cs typeface="Mangal" pitchFamily="2"/>
              </a:rPr>
              <a:t>Junk Food Marketing Exposé</a:t>
            </a:r>
          </a:p>
          <a:p>
            <a:pPr>
              <a:defRPr/>
            </a:pPr>
            <a:r>
              <a:rPr lang="es-ES" altLang="es-ES" sz="1800" dirty="0" err="1"/>
              <a:t>Cancer</a:t>
            </a:r>
            <a:r>
              <a:rPr lang="es-ES" altLang="es-ES" sz="1800" dirty="0"/>
              <a:t> </a:t>
            </a:r>
            <a:r>
              <a:rPr lang="es-ES" altLang="es-ES" sz="1800" dirty="0" err="1"/>
              <a:t>Research</a:t>
            </a:r>
            <a:r>
              <a:rPr lang="es-ES" altLang="es-ES" sz="1800" dirty="0"/>
              <a:t> UK </a:t>
            </a:r>
            <a:r>
              <a:rPr lang="es-ES" altLang="es-ES" sz="1800" dirty="0" err="1"/>
              <a:t>study</a:t>
            </a:r>
            <a:r>
              <a:rPr lang="es-ES" altLang="es-ES" sz="1800" dirty="0"/>
              <a:t>, 2018</a:t>
            </a:r>
            <a:endParaRPr lang="en-US" dirty="0">
              <a:latin typeface="+mj-lt"/>
              <a:ea typeface="Microsoft YaHei" pitchFamily="2"/>
              <a:cs typeface="Mangal" pitchFamily="2"/>
            </a:endParaRPr>
          </a:p>
          <a:p>
            <a:pPr>
              <a:defRPr/>
            </a:pPr>
            <a:endParaRPr lang="en-US" dirty="0">
              <a:latin typeface="+mj-lt"/>
              <a:ea typeface="Microsoft YaHei" pitchFamily="2"/>
              <a:cs typeface="Mangal" pitchFamily="2"/>
            </a:endParaRPr>
          </a:p>
        </p:txBody>
      </p:sp>
      <p:sp>
        <p:nvSpPr>
          <p:cNvPr id="2" name="CuadroTexto 1">
            <a:extLst>
              <a:ext uri="{FF2B5EF4-FFF2-40B4-BE49-F238E27FC236}">
                <a16:creationId xmlns:a16="http://schemas.microsoft.com/office/drawing/2014/main" id="{C59494B0-4CE4-459D-89C0-5F417B8C3526}"/>
              </a:ext>
            </a:extLst>
          </p:cNvPr>
          <p:cNvSpPr txBox="1"/>
          <p:nvPr/>
        </p:nvSpPr>
        <p:spPr>
          <a:xfrm>
            <a:off x="2419845" y="1658044"/>
            <a:ext cx="2376264" cy="923330"/>
          </a:xfrm>
          <a:prstGeom prst="rect">
            <a:avLst/>
          </a:prstGeom>
          <a:solidFill>
            <a:schemeClr val="tx2">
              <a:lumMod val="75000"/>
            </a:schemeClr>
          </a:solidFill>
        </p:spPr>
        <p:txBody>
          <a:bodyPr>
            <a:spAutoFit/>
          </a:bodyPr>
          <a:lstStyle/>
          <a:p>
            <a:pPr>
              <a:defRPr/>
            </a:pPr>
            <a:r>
              <a:rPr lang="es-ES" dirty="0">
                <a:highlight>
                  <a:srgbClr val="FFFF00"/>
                </a:highlight>
              </a:rPr>
              <a:t>UK: 500 anuncios por segundo de comida “basura” en RRSS</a:t>
            </a:r>
          </a:p>
        </p:txBody>
      </p:sp>
      <p:sp>
        <p:nvSpPr>
          <p:cNvPr id="4" name="CuadroTexto 3">
            <a:extLst>
              <a:ext uri="{FF2B5EF4-FFF2-40B4-BE49-F238E27FC236}">
                <a16:creationId xmlns:a16="http://schemas.microsoft.com/office/drawing/2014/main" id="{F6C5C2D7-CAD8-41FC-AF09-A90A67B3B6F5}"/>
              </a:ext>
            </a:extLst>
          </p:cNvPr>
          <p:cNvSpPr txBox="1"/>
          <p:nvPr/>
        </p:nvSpPr>
        <p:spPr>
          <a:xfrm>
            <a:off x="4592527" y="3938375"/>
            <a:ext cx="2763614" cy="923330"/>
          </a:xfrm>
          <a:prstGeom prst="rect">
            <a:avLst/>
          </a:prstGeom>
          <a:solidFill>
            <a:schemeClr val="tx2">
              <a:lumMod val="75000"/>
            </a:schemeClr>
          </a:solidFill>
        </p:spPr>
        <p:txBody>
          <a:bodyPr>
            <a:spAutoFit/>
          </a:bodyPr>
          <a:lstStyle/>
          <a:p>
            <a:pPr>
              <a:defRPr/>
            </a:pPr>
            <a:r>
              <a:rPr lang="es-ES" dirty="0">
                <a:highlight>
                  <a:srgbClr val="FFFF00"/>
                </a:highlight>
              </a:rPr>
              <a:t>243. 000 seguidores para un </a:t>
            </a:r>
            <a:r>
              <a:rPr lang="es-ES" dirty="0" err="1">
                <a:highlight>
                  <a:srgbClr val="FFFF00"/>
                </a:highlight>
              </a:rPr>
              <a:t>influencer</a:t>
            </a:r>
            <a:r>
              <a:rPr lang="es-ES" dirty="0">
                <a:highlight>
                  <a:srgbClr val="FFFF00"/>
                </a:highlight>
              </a:rPr>
              <a:t> que patrocina </a:t>
            </a:r>
            <a:r>
              <a:rPr lang="es-ES" dirty="0" err="1">
                <a:highlight>
                  <a:srgbClr val="FFFF00"/>
                </a:highlight>
              </a:rPr>
              <a:t>McDonals</a:t>
            </a:r>
            <a:endParaRPr lang="es-ES" dirty="0">
              <a:highlight>
                <a:srgbClr val="FFFF00"/>
              </a:highlight>
            </a:endParaRPr>
          </a:p>
        </p:txBody>
      </p:sp>
      <p:sp>
        <p:nvSpPr>
          <p:cNvPr id="169990" name="CuadroTexto 4">
            <a:extLst>
              <a:ext uri="{FF2B5EF4-FFF2-40B4-BE49-F238E27FC236}">
                <a16:creationId xmlns:a16="http://schemas.microsoft.com/office/drawing/2014/main" id="{E83EC17E-9893-43CD-9825-EC7024601C7E}"/>
              </a:ext>
            </a:extLst>
          </p:cNvPr>
          <p:cNvSpPr txBox="1">
            <a:spLocks noChangeArrowheads="1"/>
          </p:cNvSpPr>
          <p:nvPr/>
        </p:nvSpPr>
        <p:spPr bwMode="auto">
          <a:xfrm>
            <a:off x="7751764" y="965200"/>
            <a:ext cx="2232025" cy="338613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000" b="1" dirty="0">
                <a:solidFill>
                  <a:schemeClr val="bg1"/>
                </a:solidFill>
              </a:rPr>
              <a:t>Anuncios con productos altos en grasa, azúcar y sal en el </a:t>
            </a:r>
            <a:r>
              <a:rPr lang="es-ES" altLang="es-ES" sz="2800" b="1" dirty="0">
                <a:solidFill>
                  <a:schemeClr val="bg1"/>
                </a:solidFill>
              </a:rPr>
              <a:t>49%</a:t>
            </a:r>
            <a:r>
              <a:rPr lang="es-ES" altLang="es-ES" sz="2000" b="1" dirty="0">
                <a:solidFill>
                  <a:schemeClr val="bg1"/>
                </a:solidFill>
              </a:rPr>
              <a:t> de sitios web para niños y en el </a:t>
            </a:r>
            <a:r>
              <a:rPr lang="es-ES" altLang="es-ES" sz="2800" b="1" dirty="0">
                <a:solidFill>
                  <a:schemeClr val="bg1"/>
                </a:solidFill>
              </a:rPr>
              <a:t>79%</a:t>
            </a:r>
            <a:r>
              <a:rPr lang="es-ES" altLang="es-ES" sz="2000" b="1" dirty="0">
                <a:solidFill>
                  <a:schemeClr val="bg1"/>
                </a:solidFill>
              </a:rPr>
              <a:t> de los canales de </a:t>
            </a:r>
            <a:r>
              <a:rPr lang="es-ES" altLang="es-ES" sz="2000" b="1" dirty="0" err="1">
                <a:solidFill>
                  <a:schemeClr val="bg1"/>
                </a:solidFill>
              </a:rPr>
              <a:t>youtube</a:t>
            </a:r>
            <a:r>
              <a:rPr lang="es-ES" altLang="es-ES" sz="2000" b="1" dirty="0">
                <a:solidFill>
                  <a:schemeClr val="bg1"/>
                </a:solidFill>
              </a:rPr>
              <a:t> dirigidos a niños</a:t>
            </a:r>
          </a:p>
          <a:p>
            <a:pPr>
              <a:spcBef>
                <a:spcPct val="0"/>
              </a:spcBef>
              <a:buFontTx/>
              <a:buNone/>
            </a:pPr>
            <a:endParaRPr lang="es-ES" altLang="es-ES" sz="1800" dirty="0"/>
          </a:p>
        </p:txBody>
      </p:sp>
      <p:sp>
        <p:nvSpPr>
          <p:cNvPr id="8" name="CuadroTexto 7">
            <a:extLst>
              <a:ext uri="{FF2B5EF4-FFF2-40B4-BE49-F238E27FC236}">
                <a16:creationId xmlns:a16="http://schemas.microsoft.com/office/drawing/2014/main" id="{E1A46F51-1F80-E6B2-D567-74B995B9D3D2}"/>
              </a:ext>
            </a:extLst>
          </p:cNvPr>
          <p:cNvSpPr txBox="1"/>
          <p:nvPr/>
        </p:nvSpPr>
        <p:spPr>
          <a:xfrm>
            <a:off x="2925105" y="75148"/>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pic>
        <p:nvPicPr>
          <p:cNvPr id="169986" name="Picture 2">
            <a:extLst>
              <a:ext uri="{FF2B5EF4-FFF2-40B4-BE49-F238E27FC236}">
                <a16:creationId xmlns:a16="http://schemas.microsoft.com/office/drawing/2014/main" id="{AC68DEA2-AE44-4720-B0D6-475674C59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482" t="22379" r="33240" b="6657"/>
          <a:stretch>
            <a:fillRect/>
          </a:stretch>
        </p:blipFill>
        <p:spPr bwMode="auto">
          <a:xfrm>
            <a:off x="2208213" y="719138"/>
            <a:ext cx="5148262"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B7F910E8-370F-4FBD-AF08-9F02D8D78636}"/>
              </a:ext>
            </a:extLst>
          </p:cNvPr>
          <p:cNvSpPr txBox="1"/>
          <p:nvPr/>
        </p:nvSpPr>
        <p:spPr>
          <a:xfrm>
            <a:off x="7358064" y="4522789"/>
            <a:ext cx="4422775" cy="314325"/>
          </a:xfrm>
          <a:prstGeom prst="rect">
            <a:avLst/>
          </a:prstGeom>
          <a:noFill/>
          <a:ln>
            <a:noFill/>
          </a:ln>
        </p:spPr>
        <p:txBody>
          <a:bodyPr wrap="none" lIns="81638" tIns="40819" rIns="81638" bIns="40819" compatLnSpc="0"/>
          <a:lstStyle/>
          <a:p>
            <a:pPr>
              <a:defRPr/>
            </a:pPr>
            <a:r>
              <a:rPr lang="es-ES" dirty="0">
                <a:latin typeface="+mj-lt"/>
              </a:rPr>
              <a:t>Fuente:</a:t>
            </a:r>
          </a:p>
          <a:p>
            <a:pPr>
              <a:defRPr/>
            </a:pPr>
            <a:r>
              <a:rPr lang="es-ES" dirty="0">
                <a:latin typeface="+mj-lt"/>
              </a:rPr>
              <a:t>Advertising </a:t>
            </a:r>
            <a:r>
              <a:rPr lang="es-ES" dirty="0" err="1">
                <a:latin typeface="+mj-lt"/>
              </a:rPr>
              <a:t>Stándars</a:t>
            </a:r>
            <a:r>
              <a:rPr lang="es-ES" dirty="0">
                <a:latin typeface="+mj-lt"/>
              </a:rPr>
              <a:t> </a:t>
            </a:r>
            <a:r>
              <a:rPr lang="es-ES" dirty="0" err="1">
                <a:latin typeface="+mj-lt"/>
              </a:rPr>
              <a:t>Asocciation</a:t>
            </a:r>
            <a:endParaRPr lang="es-ES" dirty="0">
              <a:latin typeface="+mj-lt"/>
            </a:endParaRPr>
          </a:p>
          <a:p>
            <a:pPr>
              <a:defRPr/>
            </a:pPr>
            <a:r>
              <a:rPr lang="es-ES" dirty="0" err="1">
                <a:latin typeface="+mj-lt"/>
              </a:rPr>
              <a:t>Study</a:t>
            </a:r>
            <a:r>
              <a:rPr lang="es-ES" dirty="0">
                <a:latin typeface="+mj-lt"/>
              </a:rPr>
              <a:t> </a:t>
            </a:r>
            <a:r>
              <a:rPr lang="en-US" dirty="0">
                <a:latin typeface="+mj-lt"/>
                <a:ea typeface="Microsoft YaHei" pitchFamily="2"/>
                <a:cs typeface="Mangal" pitchFamily="2"/>
              </a:rPr>
              <a:t>Bite Back 2030 – </a:t>
            </a:r>
          </a:p>
          <a:p>
            <a:pPr>
              <a:defRPr/>
            </a:pPr>
            <a:r>
              <a:rPr lang="en-US" dirty="0">
                <a:latin typeface="+mj-lt"/>
                <a:ea typeface="Microsoft YaHei" pitchFamily="2"/>
                <a:cs typeface="Mangal" pitchFamily="2"/>
              </a:rPr>
              <a:t>Junk Food Marketing Exposé</a:t>
            </a:r>
          </a:p>
          <a:p>
            <a:pPr>
              <a:defRPr/>
            </a:pPr>
            <a:r>
              <a:rPr lang="es-ES" altLang="es-ES" sz="1800" dirty="0" err="1"/>
              <a:t>Cancer</a:t>
            </a:r>
            <a:r>
              <a:rPr lang="es-ES" altLang="es-ES" sz="1800" dirty="0"/>
              <a:t> </a:t>
            </a:r>
            <a:r>
              <a:rPr lang="es-ES" altLang="es-ES" sz="1800" dirty="0" err="1"/>
              <a:t>Research</a:t>
            </a:r>
            <a:r>
              <a:rPr lang="es-ES" altLang="es-ES" sz="1800" dirty="0"/>
              <a:t> UK </a:t>
            </a:r>
            <a:r>
              <a:rPr lang="es-ES" altLang="es-ES" sz="1800" dirty="0" err="1"/>
              <a:t>study</a:t>
            </a:r>
            <a:r>
              <a:rPr lang="es-ES" altLang="es-ES" sz="1800" dirty="0"/>
              <a:t>, 2018</a:t>
            </a:r>
            <a:endParaRPr lang="en-US" dirty="0">
              <a:latin typeface="+mj-lt"/>
              <a:ea typeface="Microsoft YaHei" pitchFamily="2"/>
              <a:cs typeface="Mangal" pitchFamily="2"/>
            </a:endParaRPr>
          </a:p>
          <a:p>
            <a:pPr>
              <a:defRPr/>
            </a:pPr>
            <a:endParaRPr lang="en-US" dirty="0">
              <a:latin typeface="+mj-lt"/>
              <a:ea typeface="Microsoft YaHei" pitchFamily="2"/>
              <a:cs typeface="Mangal" pitchFamily="2"/>
            </a:endParaRPr>
          </a:p>
        </p:txBody>
      </p:sp>
      <p:sp>
        <p:nvSpPr>
          <p:cNvPr id="2" name="CuadroTexto 1">
            <a:extLst>
              <a:ext uri="{FF2B5EF4-FFF2-40B4-BE49-F238E27FC236}">
                <a16:creationId xmlns:a16="http://schemas.microsoft.com/office/drawing/2014/main" id="{C59494B0-4CE4-459D-89C0-5F417B8C3526}"/>
              </a:ext>
            </a:extLst>
          </p:cNvPr>
          <p:cNvSpPr txBox="1"/>
          <p:nvPr/>
        </p:nvSpPr>
        <p:spPr>
          <a:xfrm>
            <a:off x="2419845" y="1658044"/>
            <a:ext cx="2376264" cy="923330"/>
          </a:xfrm>
          <a:prstGeom prst="rect">
            <a:avLst/>
          </a:prstGeom>
          <a:solidFill>
            <a:schemeClr val="tx2">
              <a:lumMod val="75000"/>
            </a:schemeClr>
          </a:solidFill>
        </p:spPr>
        <p:txBody>
          <a:bodyPr>
            <a:spAutoFit/>
          </a:bodyPr>
          <a:lstStyle/>
          <a:p>
            <a:pPr>
              <a:defRPr/>
            </a:pPr>
            <a:r>
              <a:rPr lang="es-ES" dirty="0">
                <a:highlight>
                  <a:srgbClr val="FFFF00"/>
                </a:highlight>
              </a:rPr>
              <a:t>UK: 500 anuncios por segundo de comida “basura” en RRSS</a:t>
            </a:r>
          </a:p>
        </p:txBody>
      </p:sp>
      <p:sp>
        <p:nvSpPr>
          <p:cNvPr id="4" name="CuadroTexto 3">
            <a:extLst>
              <a:ext uri="{FF2B5EF4-FFF2-40B4-BE49-F238E27FC236}">
                <a16:creationId xmlns:a16="http://schemas.microsoft.com/office/drawing/2014/main" id="{F6C5C2D7-CAD8-41FC-AF09-A90A67B3B6F5}"/>
              </a:ext>
            </a:extLst>
          </p:cNvPr>
          <p:cNvSpPr txBox="1"/>
          <p:nvPr/>
        </p:nvSpPr>
        <p:spPr>
          <a:xfrm>
            <a:off x="4592527" y="3938375"/>
            <a:ext cx="2763614" cy="923330"/>
          </a:xfrm>
          <a:prstGeom prst="rect">
            <a:avLst/>
          </a:prstGeom>
          <a:solidFill>
            <a:schemeClr val="tx2">
              <a:lumMod val="75000"/>
            </a:schemeClr>
          </a:solidFill>
        </p:spPr>
        <p:txBody>
          <a:bodyPr>
            <a:spAutoFit/>
          </a:bodyPr>
          <a:lstStyle/>
          <a:p>
            <a:pPr>
              <a:defRPr/>
            </a:pPr>
            <a:r>
              <a:rPr lang="es-ES" dirty="0">
                <a:highlight>
                  <a:srgbClr val="FFFF00"/>
                </a:highlight>
              </a:rPr>
              <a:t>243. 000 seguidores para un </a:t>
            </a:r>
            <a:r>
              <a:rPr lang="es-ES" dirty="0" err="1">
                <a:highlight>
                  <a:srgbClr val="FFFF00"/>
                </a:highlight>
              </a:rPr>
              <a:t>influencer</a:t>
            </a:r>
            <a:r>
              <a:rPr lang="es-ES" dirty="0">
                <a:highlight>
                  <a:srgbClr val="FFFF00"/>
                </a:highlight>
              </a:rPr>
              <a:t> que patrocina </a:t>
            </a:r>
            <a:r>
              <a:rPr lang="es-ES" dirty="0" err="1">
                <a:highlight>
                  <a:srgbClr val="FFFF00"/>
                </a:highlight>
              </a:rPr>
              <a:t>McDonals</a:t>
            </a:r>
            <a:endParaRPr lang="es-ES" dirty="0">
              <a:highlight>
                <a:srgbClr val="FFFF00"/>
              </a:highlight>
            </a:endParaRPr>
          </a:p>
        </p:txBody>
      </p:sp>
      <p:sp>
        <p:nvSpPr>
          <p:cNvPr id="169990" name="CuadroTexto 4">
            <a:extLst>
              <a:ext uri="{FF2B5EF4-FFF2-40B4-BE49-F238E27FC236}">
                <a16:creationId xmlns:a16="http://schemas.microsoft.com/office/drawing/2014/main" id="{E83EC17E-9893-43CD-9825-EC7024601C7E}"/>
              </a:ext>
            </a:extLst>
          </p:cNvPr>
          <p:cNvSpPr txBox="1">
            <a:spLocks noChangeArrowheads="1"/>
          </p:cNvSpPr>
          <p:nvPr/>
        </p:nvSpPr>
        <p:spPr bwMode="auto">
          <a:xfrm>
            <a:off x="7751764" y="965200"/>
            <a:ext cx="2232025" cy="338613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2000" b="1" dirty="0">
                <a:solidFill>
                  <a:schemeClr val="bg1"/>
                </a:solidFill>
              </a:rPr>
              <a:t>Anuncios con productos altos en grasa, azúcar y sal en el </a:t>
            </a:r>
            <a:r>
              <a:rPr lang="es-ES" altLang="es-ES" sz="2800" b="1" dirty="0">
                <a:solidFill>
                  <a:schemeClr val="bg1"/>
                </a:solidFill>
              </a:rPr>
              <a:t>49%</a:t>
            </a:r>
            <a:r>
              <a:rPr lang="es-ES" altLang="es-ES" sz="2000" b="1" dirty="0">
                <a:solidFill>
                  <a:schemeClr val="bg1"/>
                </a:solidFill>
              </a:rPr>
              <a:t> de sitios web para niños y en el </a:t>
            </a:r>
            <a:r>
              <a:rPr lang="es-ES" altLang="es-ES" sz="2800" b="1" dirty="0">
                <a:solidFill>
                  <a:schemeClr val="bg1"/>
                </a:solidFill>
              </a:rPr>
              <a:t>79%</a:t>
            </a:r>
            <a:r>
              <a:rPr lang="es-ES" altLang="es-ES" sz="2000" b="1" dirty="0">
                <a:solidFill>
                  <a:schemeClr val="bg1"/>
                </a:solidFill>
              </a:rPr>
              <a:t> de los canales de </a:t>
            </a:r>
            <a:r>
              <a:rPr lang="es-ES" altLang="es-ES" sz="2000" b="1" dirty="0" err="1">
                <a:solidFill>
                  <a:schemeClr val="bg1"/>
                </a:solidFill>
              </a:rPr>
              <a:t>youtube</a:t>
            </a:r>
            <a:r>
              <a:rPr lang="es-ES" altLang="es-ES" sz="2000" b="1" dirty="0">
                <a:solidFill>
                  <a:schemeClr val="bg1"/>
                </a:solidFill>
              </a:rPr>
              <a:t> dirigidos a niños</a:t>
            </a:r>
          </a:p>
          <a:p>
            <a:pPr>
              <a:spcBef>
                <a:spcPct val="0"/>
              </a:spcBef>
              <a:buFontTx/>
              <a:buNone/>
            </a:pPr>
            <a:endParaRPr lang="es-ES" altLang="es-ES" sz="1800" dirty="0"/>
          </a:p>
        </p:txBody>
      </p:sp>
      <p:sp>
        <p:nvSpPr>
          <p:cNvPr id="8" name="CuadroTexto 7">
            <a:extLst>
              <a:ext uri="{FF2B5EF4-FFF2-40B4-BE49-F238E27FC236}">
                <a16:creationId xmlns:a16="http://schemas.microsoft.com/office/drawing/2014/main" id="{E1A46F51-1F80-E6B2-D567-74B995B9D3D2}"/>
              </a:ext>
            </a:extLst>
          </p:cNvPr>
          <p:cNvSpPr txBox="1"/>
          <p:nvPr/>
        </p:nvSpPr>
        <p:spPr>
          <a:xfrm>
            <a:off x="2925105" y="75148"/>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sp>
        <p:nvSpPr>
          <p:cNvPr id="5" name="CuadroTexto 1">
            <a:extLst>
              <a:ext uri="{FF2B5EF4-FFF2-40B4-BE49-F238E27FC236}">
                <a16:creationId xmlns:a16="http://schemas.microsoft.com/office/drawing/2014/main" id="{D24453FD-ECF8-B456-1E76-4C3B3FCF8253}"/>
              </a:ext>
            </a:extLst>
          </p:cNvPr>
          <p:cNvSpPr txBox="1">
            <a:spLocks noChangeArrowheads="1"/>
          </p:cNvSpPr>
          <p:nvPr/>
        </p:nvSpPr>
        <p:spPr bwMode="auto">
          <a:xfrm>
            <a:off x="984235" y="1048872"/>
            <a:ext cx="3424769" cy="4893263"/>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 altLang="es-ES" sz="2399" dirty="0">
                <a:latin typeface="Xunta Sans"/>
              </a:rPr>
              <a:t>Uso infantil de internet &gt;  3 horas/día </a:t>
            </a:r>
          </a:p>
          <a:p>
            <a:pPr algn="ctr">
              <a:spcBef>
                <a:spcPct val="0"/>
              </a:spcBef>
              <a:buFontTx/>
              <a:buNone/>
            </a:pPr>
            <a:r>
              <a:rPr lang="es-ES" altLang="es-ES" sz="4400" b="1" dirty="0">
                <a:solidFill>
                  <a:srgbClr val="FF0000"/>
                </a:solidFill>
                <a:latin typeface="Xunta Sans"/>
              </a:rPr>
              <a:t>3x</a:t>
            </a:r>
            <a:r>
              <a:rPr lang="es-ES" altLang="es-ES" sz="4400" dirty="0">
                <a:latin typeface="Xunta Sans"/>
              </a:rPr>
              <a:t> </a:t>
            </a:r>
          </a:p>
          <a:p>
            <a:pPr algn="ctr">
              <a:spcBef>
                <a:spcPct val="0"/>
              </a:spcBef>
              <a:buFontTx/>
              <a:buNone/>
            </a:pPr>
            <a:r>
              <a:rPr lang="es-ES" altLang="es-ES" sz="1800" dirty="0">
                <a:latin typeface="Xunta Sans"/>
              </a:rPr>
              <a:t>más propensos a persuadir a sus padres</a:t>
            </a:r>
          </a:p>
          <a:p>
            <a:pPr algn="ctr">
              <a:spcBef>
                <a:spcPct val="0"/>
              </a:spcBef>
              <a:buFontTx/>
              <a:buNone/>
            </a:pPr>
            <a:r>
              <a:rPr lang="es-ES" altLang="es-ES" sz="1800" dirty="0">
                <a:latin typeface="Xunta Sans"/>
              </a:rPr>
              <a:t> con este tipo de alimentos </a:t>
            </a:r>
          </a:p>
          <a:p>
            <a:pPr algn="ctr">
              <a:spcBef>
                <a:spcPct val="0"/>
              </a:spcBef>
              <a:buFontTx/>
              <a:buNone/>
            </a:pPr>
            <a:r>
              <a:rPr lang="es-ES" altLang="es-ES" sz="4400" b="1" dirty="0">
                <a:solidFill>
                  <a:srgbClr val="FF0000"/>
                </a:solidFill>
                <a:latin typeface="Xunta Sans"/>
              </a:rPr>
              <a:t>4x </a:t>
            </a:r>
          </a:p>
          <a:p>
            <a:pPr algn="ctr">
              <a:spcBef>
                <a:spcPct val="0"/>
              </a:spcBef>
              <a:buFontTx/>
              <a:buNone/>
            </a:pPr>
            <a:r>
              <a:rPr lang="es-ES" altLang="es-ES" sz="2000" dirty="0">
                <a:latin typeface="Xunta Sans"/>
              </a:rPr>
              <a:t>más propensos a comprarla</a:t>
            </a:r>
            <a:r>
              <a:rPr lang="es-ES" altLang="es-ES" sz="3999" dirty="0">
                <a:latin typeface="Xunta Sans"/>
              </a:rPr>
              <a:t> </a:t>
            </a:r>
          </a:p>
          <a:p>
            <a:pPr algn="ctr">
              <a:spcBef>
                <a:spcPct val="0"/>
              </a:spcBef>
              <a:buFontTx/>
              <a:buNone/>
            </a:pPr>
            <a:r>
              <a:rPr lang="es-ES" altLang="es-ES" sz="4400" b="1" dirty="0">
                <a:solidFill>
                  <a:srgbClr val="FF0000"/>
                </a:solidFill>
                <a:latin typeface="Xunta Sans"/>
              </a:rPr>
              <a:t>3x</a:t>
            </a:r>
          </a:p>
          <a:p>
            <a:pPr algn="ctr">
              <a:spcBef>
                <a:spcPct val="0"/>
              </a:spcBef>
              <a:buFontTx/>
              <a:buNone/>
            </a:pPr>
            <a:r>
              <a:rPr lang="es-ES" altLang="es-ES" sz="2000" dirty="0">
                <a:latin typeface="Xunta Sans"/>
              </a:rPr>
              <a:t>menos fruta y vegetales </a:t>
            </a:r>
          </a:p>
          <a:p>
            <a:pPr>
              <a:spcBef>
                <a:spcPct val="0"/>
              </a:spcBef>
              <a:buFontTx/>
              <a:buNone/>
            </a:pPr>
            <a:endParaRPr lang="es-ES" altLang="es-ES" sz="1800" dirty="0"/>
          </a:p>
        </p:txBody>
      </p:sp>
      <p:sp>
        <p:nvSpPr>
          <p:cNvPr id="6" name="CuadroTexto 6">
            <a:extLst>
              <a:ext uri="{FF2B5EF4-FFF2-40B4-BE49-F238E27FC236}">
                <a16:creationId xmlns:a16="http://schemas.microsoft.com/office/drawing/2014/main" id="{50BDB6E5-9234-68B2-D7EC-2D66E753D556}"/>
              </a:ext>
            </a:extLst>
          </p:cNvPr>
          <p:cNvSpPr txBox="1">
            <a:spLocks noChangeArrowheads="1"/>
          </p:cNvSpPr>
          <p:nvPr/>
        </p:nvSpPr>
        <p:spPr bwMode="auto">
          <a:xfrm>
            <a:off x="4572837" y="1048872"/>
            <a:ext cx="3097104" cy="5028749"/>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50000"/>
              </a:lnSpc>
              <a:spcBef>
                <a:spcPct val="0"/>
              </a:spcBef>
              <a:buFontTx/>
              <a:buNone/>
            </a:pPr>
            <a:r>
              <a:rPr lang="es-ES" altLang="es-ES" sz="2800" b="1" dirty="0">
                <a:solidFill>
                  <a:srgbClr val="FF0000"/>
                </a:solidFill>
                <a:latin typeface="Xunta Sans"/>
              </a:rPr>
              <a:t>Los 5 niños </a:t>
            </a:r>
            <a:r>
              <a:rPr lang="es-ES" altLang="es-ES" sz="2800" b="1" dirty="0" err="1">
                <a:solidFill>
                  <a:srgbClr val="FF0000"/>
                </a:solidFill>
                <a:latin typeface="Xunta Sans"/>
              </a:rPr>
              <a:t>influencers</a:t>
            </a:r>
            <a:r>
              <a:rPr lang="es-ES" altLang="es-ES" sz="2800" b="1" dirty="0">
                <a:solidFill>
                  <a:srgbClr val="FF0000"/>
                </a:solidFill>
                <a:latin typeface="Xunta Sans"/>
              </a:rPr>
              <a:t>  con más seguidores </a:t>
            </a:r>
            <a:r>
              <a:rPr lang="es-ES" altLang="es-ES" sz="1800" dirty="0">
                <a:latin typeface="Xunta Sans"/>
              </a:rPr>
              <a:t>han hecho videos con comida no saludable que han sido vistos más de </a:t>
            </a:r>
          </a:p>
          <a:p>
            <a:pPr algn="ctr">
              <a:lnSpc>
                <a:spcPct val="150000"/>
              </a:lnSpc>
              <a:spcBef>
                <a:spcPct val="0"/>
              </a:spcBef>
              <a:buFontTx/>
              <a:buNone/>
            </a:pPr>
            <a:r>
              <a:rPr lang="es-ES" altLang="es-ES" sz="3999" dirty="0">
                <a:solidFill>
                  <a:srgbClr val="FF0000"/>
                </a:solidFill>
                <a:latin typeface="Xunta Sans"/>
              </a:rPr>
              <a:t>1 billón de veces</a:t>
            </a:r>
          </a:p>
        </p:txBody>
      </p:sp>
    </p:spTree>
    <p:extLst>
      <p:ext uri="{BB962C8B-B14F-4D97-AF65-F5344CB8AC3E}">
        <p14:creationId xmlns:p14="http://schemas.microsoft.com/office/powerpoint/2010/main" val="27475978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FF68148-D174-E8CA-A94A-74B24A884C51}"/>
              </a:ext>
            </a:extLst>
          </p:cNvPr>
          <p:cNvSpPr txBox="1"/>
          <p:nvPr/>
        </p:nvSpPr>
        <p:spPr>
          <a:xfrm>
            <a:off x="722671" y="1047133"/>
            <a:ext cx="11120284" cy="5632311"/>
          </a:xfrm>
          <a:prstGeom prst="rect">
            <a:avLst/>
          </a:prstGeom>
          <a:noFill/>
        </p:spPr>
        <p:txBody>
          <a:bodyPr wrap="square" rtlCol="0">
            <a:spAutoFit/>
          </a:bodyPr>
          <a:lstStyle/>
          <a:p>
            <a:pPr>
              <a:lnSpc>
                <a:spcPct val="150000"/>
              </a:lnSpc>
            </a:pPr>
            <a:r>
              <a:rPr lang="es-ES" sz="2400" dirty="0">
                <a:latin typeface="Verdana" panose="020B0604030504040204" pitchFamily="34" charset="0"/>
                <a:ea typeface="Verdana" panose="020B0604030504040204" pitchFamily="34" charset="0"/>
              </a:rPr>
              <a:t>Las estrategias publicitarias nos dan “mucho juego”.</a:t>
            </a:r>
          </a:p>
          <a:p>
            <a:pPr>
              <a:lnSpc>
                <a:spcPct val="150000"/>
              </a:lnSpc>
            </a:pPr>
            <a:r>
              <a:rPr lang="es-ES" sz="2400" dirty="0">
                <a:latin typeface="Verdana" panose="020B0604030504040204" pitchFamily="34" charset="0"/>
                <a:ea typeface="Verdana" panose="020B0604030504040204" pitchFamily="34" charset="0"/>
              </a:rPr>
              <a:t>Pueden acompañarse con criterios de </a:t>
            </a:r>
            <a:r>
              <a:rPr lang="es-ES" sz="2400" dirty="0">
                <a:solidFill>
                  <a:srgbClr val="FF0000"/>
                </a:solidFill>
                <a:latin typeface="Verdana" panose="020B0604030504040204" pitchFamily="34" charset="0"/>
                <a:ea typeface="Verdana" panose="020B0604030504040204" pitchFamily="34" charset="0"/>
              </a:rPr>
              <a:t>igualdad y equidad </a:t>
            </a:r>
            <a:r>
              <a:rPr lang="es-ES" sz="2400" dirty="0">
                <a:latin typeface="Verdana" panose="020B0604030504040204" pitchFamily="34" charset="0"/>
                <a:ea typeface="Verdana" panose="020B0604030504040204" pitchFamily="34" charset="0"/>
              </a:rPr>
              <a:t>en salud.</a:t>
            </a:r>
          </a:p>
          <a:p>
            <a:pPr>
              <a:lnSpc>
                <a:spcPct val="150000"/>
              </a:lnSpc>
            </a:pPr>
            <a:r>
              <a:rPr lang="es-ES" sz="2400" dirty="0">
                <a:latin typeface="Verdana" panose="020B0604030504040204" pitchFamily="34" charset="0"/>
                <a:ea typeface="Verdana" panose="020B0604030504040204" pitchFamily="34" charset="0"/>
              </a:rPr>
              <a:t>Buen campo para trabajar la </a:t>
            </a:r>
            <a:r>
              <a:rPr lang="es-ES" sz="2400" dirty="0">
                <a:solidFill>
                  <a:srgbClr val="FF0000"/>
                </a:solidFill>
                <a:latin typeface="Verdana" panose="020B0604030504040204" pitchFamily="34" charset="0"/>
                <a:ea typeface="Verdana" panose="020B0604030504040204" pitchFamily="34" charset="0"/>
              </a:rPr>
              <a:t>imagen corporal </a:t>
            </a:r>
            <a:r>
              <a:rPr lang="es-ES" sz="2400" dirty="0">
                <a:latin typeface="Verdana" panose="020B0604030504040204" pitchFamily="34" charset="0"/>
                <a:ea typeface="Verdana" panose="020B0604030504040204" pitchFamily="34" charset="0"/>
              </a:rPr>
              <a:t>y la exposición de la mujer en los medios.</a:t>
            </a:r>
          </a:p>
          <a:p>
            <a:pPr>
              <a:lnSpc>
                <a:spcPct val="150000"/>
              </a:lnSpc>
            </a:pPr>
            <a:r>
              <a:rPr lang="es-ES" sz="2400" dirty="0">
                <a:latin typeface="Verdana" panose="020B0604030504040204" pitchFamily="34" charset="0"/>
                <a:ea typeface="Verdana" panose="020B0604030504040204" pitchFamily="34" charset="0"/>
              </a:rPr>
              <a:t>La búsqueda de alegaciones de salud, inclusión de nutrientes, alegaciones tipo </a:t>
            </a:r>
            <a:r>
              <a:rPr lang="es-ES" sz="2400" dirty="0">
                <a:solidFill>
                  <a:srgbClr val="FF0000"/>
                </a:solidFill>
                <a:latin typeface="Verdana" panose="020B0604030504040204" pitchFamily="34" charset="0"/>
                <a:ea typeface="Verdana" panose="020B0604030504040204" pitchFamily="34" charset="0"/>
              </a:rPr>
              <a:t>“casero” “light” o natural” </a:t>
            </a:r>
            <a:r>
              <a:rPr lang="es-ES" sz="2400" dirty="0">
                <a:latin typeface="Verdana" panose="020B0604030504040204" pitchFamily="34" charset="0"/>
                <a:ea typeface="Verdana" panose="020B0604030504040204" pitchFamily="34" charset="0"/>
              </a:rPr>
              <a:t>puede ser un buen estímulo para empezar.</a:t>
            </a:r>
          </a:p>
          <a:p>
            <a:pPr>
              <a:lnSpc>
                <a:spcPct val="150000"/>
              </a:lnSpc>
            </a:pPr>
            <a:r>
              <a:rPr lang="es-ES" sz="2400" dirty="0">
                <a:latin typeface="Verdana" panose="020B0604030504040204" pitchFamily="34" charset="0"/>
                <a:ea typeface="Verdana" panose="020B0604030504040204" pitchFamily="34" charset="0"/>
              </a:rPr>
              <a:t>La </a:t>
            </a:r>
            <a:r>
              <a:rPr lang="es-ES" sz="2400" dirty="0">
                <a:solidFill>
                  <a:srgbClr val="FF0000"/>
                </a:solidFill>
                <a:latin typeface="Verdana" panose="020B0604030504040204" pitchFamily="34" charset="0"/>
                <a:ea typeface="Verdana" panose="020B0604030504040204" pitchFamily="34" charset="0"/>
              </a:rPr>
              <a:t>visualización de videos publicitarios </a:t>
            </a:r>
            <a:r>
              <a:rPr lang="es-ES" sz="2400" dirty="0">
                <a:latin typeface="Verdana" panose="020B0604030504040204" pitchFamily="34" charset="0"/>
                <a:ea typeface="Verdana" panose="020B0604030504040204" pitchFamily="34" charset="0"/>
              </a:rPr>
              <a:t>de alimentos desde los años 60 hasta hoy puede ser muy enriquecedora</a:t>
            </a:r>
          </a:p>
          <a:p>
            <a:endParaRPr lang="es-ES" dirty="0"/>
          </a:p>
          <a:p>
            <a:endParaRPr lang="es-ES" dirty="0"/>
          </a:p>
        </p:txBody>
      </p:sp>
    </p:spTree>
    <p:extLst>
      <p:ext uri="{BB962C8B-B14F-4D97-AF65-F5344CB8AC3E}">
        <p14:creationId xmlns:p14="http://schemas.microsoft.com/office/powerpoint/2010/main" val="2789646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pic>
        <p:nvPicPr>
          <p:cNvPr id="52226" name="Picture 2" descr="http://www.folkvox.com/fail/wp-content/uploads/Publicidad-FAIL-Comparada-con-la-Realidad-de-la-Comida-R%C3%A1p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919" y="1401096"/>
            <a:ext cx="3398081" cy="462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2 CuadroTexto"/>
          <p:cNvSpPr txBox="1">
            <a:spLocks noChangeArrowheads="1"/>
          </p:cNvSpPr>
          <p:nvPr/>
        </p:nvSpPr>
        <p:spPr bwMode="auto">
          <a:xfrm rot="-941639">
            <a:off x="726693" y="3242110"/>
            <a:ext cx="20887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Black" pitchFamily="34" charset="0"/>
              </a:defRPr>
            </a:lvl1pPr>
            <a:lvl2pPr marL="742950" indent="-285750" eaLnBrk="0" hangingPunct="0">
              <a:defRPr sz="2400">
                <a:solidFill>
                  <a:schemeClr val="tx1"/>
                </a:solidFill>
                <a:latin typeface="Arial Black" pitchFamily="34" charset="0"/>
              </a:defRPr>
            </a:lvl2pPr>
            <a:lvl3pPr marL="1143000" indent="-228600" eaLnBrk="0" hangingPunct="0">
              <a:defRPr sz="2400">
                <a:solidFill>
                  <a:schemeClr val="tx1"/>
                </a:solidFill>
                <a:latin typeface="Arial Black" pitchFamily="34" charset="0"/>
              </a:defRPr>
            </a:lvl3pPr>
            <a:lvl4pPr marL="1600200" indent="-228600" eaLnBrk="0" hangingPunct="0">
              <a:defRPr sz="2400">
                <a:solidFill>
                  <a:schemeClr val="tx1"/>
                </a:solidFill>
                <a:latin typeface="Arial Black" pitchFamily="34" charset="0"/>
              </a:defRPr>
            </a:lvl4pPr>
            <a:lvl5pPr marL="2057400" indent="-228600" eaLnBrk="0" hangingPunct="0">
              <a:defRPr sz="2400">
                <a:solidFill>
                  <a:schemeClr val="tx1"/>
                </a:solidFill>
                <a:latin typeface="Arial Black" pitchFamily="34" charset="0"/>
              </a:defRPr>
            </a:lvl5pPr>
            <a:lvl6pPr marL="2514600" indent="-228600" eaLnBrk="0" fontAlgn="base" hangingPunct="0">
              <a:spcBef>
                <a:spcPct val="0"/>
              </a:spcBef>
              <a:spcAft>
                <a:spcPct val="0"/>
              </a:spcAft>
              <a:defRPr sz="2400">
                <a:solidFill>
                  <a:schemeClr val="tx1"/>
                </a:solidFill>
                <a:latin typeface="Arial Black" pitchFamily="34" charset="0"/>
              </a:defRPr>
            </a:lvl6pPr>
            <a:lvl7pPr marL="2971800" indent="-228600" eaLnBrk="0" fontAlgn="base" hangingPunct="0">
              <a:spcBef>
                <a:spcPct val="0"/>
              </a:spcBef>
              <a:spcAft>
                <a:spcPct val="0"/>
              </a:spcAft>
              <a:defRPr sz="2400">
                <a:solidFill>
                  <a:schemeClr val="tx1"/>
                </a:solidFill>
                <a:latin typeface="Arial Black" pitchFamily="34" charset="0"/>
              </a:defRPr>
            </a:lvl7pPr>
            <a:lvl8pPr marL="3429000" indent="-228600" eaLnBrk="0" fontAlgn="base" hangingPunct="0">
              <a:spcBef>
                <a:spcPct val="0"/>
              </a:spcBef>
              <a:spcAft>
                <a:spcPct val="0"/>
              </a:spcAft>
              <a:defRPr sz="2400">
                <a:solidFill>
                  <a:schemeClr val="tx1"/>
                </a:solidFill>
                <a:latin typeface="Arial Black" pitchFamily="34" charset="0"/>
              </a:defRPr>
            </a:lvl8pPr>
            <a:lvl9pPr marL="3886200" indent="-228600" eaLnBrk="0" fontAlgn="base" hangingPunct="0">
              <a:spcBef>
                <a:spcPct val="0"/>
              </a:spcBef>
              <a:spcAft>
                <a:spcPct val="0"/>
              </a:spcAft>
              <a:defRPr sz="2400">
                <a:solidFill>
                  <a:schemeClr val="tx1"/>
                </a:solidFill>
                <a:latin typeface="Arial Black" pitchFamily="34" charset="0"/>
              </a:defRPr>
            </a:lvl9pPr>
          </a:lstStyle>
          <a:p>
            <a:pPr eaLnBrk="1" hangingPunct="1"/>
            <a:r>
              <a:rPr lang="es-ES" altLang="es-ES" b="1" dirty="0">
                <a:solidFill>
                  <a:srgbClr val="CC0000"/>
                </a:solidFill>
                <a:latin typeface="Verdana" panose="020B0604030504040204" pitchFamily="34" charset="0"/>
                <a:ea typeface="Verdana" panose="020B0604030504040204" pitchFamily="34" charset="0"/>
              </a:rPr>
              <a:t>1. ¿Sabes lo que comes?</a:t>
            </a:r>
          </a:p>
        </p:txBody>
      </p:sp>
      <p:sp>
        <p:nvSpPr>
          <p:cNvPr id="2" name="CuadroTexto 1">
            <a:extLst>
              <a:ext uri="{FF2B5EF4-FFF2-40B4-BE49-F238E27FC236}">
                <a16:creationId xmlns:a16="http://schemas.microsoft.com/office/drawing/2014/main" id="{8B1BB201-96B8-AED5-A53B-70497CB81C06}"/>
              </a:ext>
            </a:extLst>
          </p:cNvPr>
          <p:cNvSpPr txBox="1"/>
          <p:nvPr/>
        </p:nvSpPr>
        <p:spPr>
          <a:xfrm>
            <a:off x="2925105" y="75148"/>
            <a:ext cx="6098458" cy="451790"/>
          </a:xfrm>
          <a:prstGeom prst="rect">
            <a:avLst/>
          </a:prstGeom>
          <a:noFill/>
        </p:spPr>
        <p:txBody>
          <a:bodyPr wrap="square">
            <a:spAutoFit/>
          </a:bodyPr>
          <a:lstStyle/>
          <a:p>
            <a:pPr algn="ctr">
              <a:lnSpc>
                <a:spcPct val="150000"/>
              </a:lnSpc>
              <a:defRPr/>
            </a:pPr>
            <a:r>
              <a:rPr lang="es-ES" sz="1800" dirty="0">
                <a:solidFill>
                  <a:schemeClr val="tx2">
                    <a:lumMod val="50000"/>
                  </a:schemeClr>
                </a:solidFill>
                <a:latin typeface="Verdana" panose="020B0604030504040204" pitchFamily="34" charset="0"/>
                <a:ea typeface="Verdana" panose="020B0604030504040204" pitchFamily="34" charset="0"/>
              </a:rPr>
              <a:t>ESTRATEGIAS PUBLICITARIAS DE ALIMENTOS</a:t>
            </a:r>
          </a:p>
        </p:txBody>
      </p:sp>
      <p:pic>
        <p:nvPicPr>
          <p:cNvPr id="3" name="Imagen 2">
            <a:extLst>
              <a:ext uri="{FF2B5EF4-FFF2-40B4-BE49-F238E27FC236}">
                <a16:creationId xmlns:a16="http://schemas.microsoft.com/office/drawing/2014/main" id="{EB25A686-24CE-4CEB-E303-F9865EDE1A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022" y="929041"/>
            <a:ext cx="5179081" cy="2913233"/>
          </a:xfrm>
          <a:prstGeom prst="rect">
            <a:avLst/>
          </a:prstGeom>
        </p:spPr>
      </p:pic>
    </p:spTree>
    <p:extLst>
      <p:ext uri="{BB962C8B-B14F-4D97-AF65-F5344CB8AC3E}">
        <p14:creationId xmlns:p14="http://schemas.microsoft.com/office/powerpoint/2010/main" val="14899849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3FF"/>
        </a:solidFill>
        <a:effectLst/>
      </p:bgPr>
    </p:bg>
    <p:spTree>
      <p:nvGrpSpPr>
        <p:cNvPr id="1" name=""/>
        <p:cNvGrpSpPr/>
        <p:nvPr/>
      </p:nvGrpSpPr>
      <p:grpSpPr>
        <a:xfrm>
          <a:off x="0" y="0"/>
          <a:ext cx="0" cy="0"/>
          <a:chOff x="0" y="0"/>
          <a:chExt cx="0" cy="0"/>
        </a:xfrm>
      </p:grpSpPr>
      <p:grpSp>
        <p:nvGrpSpPr>
          <p:cNvPr id="11266" name="6 Grupo"/>
          <p:cNvGrpSpPr>
            <a:grpSpLocks/>
          </p:cNvGrpSpPr>
          <p:nvPr/>
        </p:nvGrpSpPr>
        <p:grpSpPr bwMode="auto">
          <a:xfrm>
            <a:off x="804082" y="448059"/>
            <a:ext cx="9847383" cy="4077071"/>
            <a:chOff x="762000" y="1883609"/>
            <a:chExt cx="8392082" cy="3602791"/>
          </a:xfrm>
        </p:grpSpPr>
        <p:pic>
          <p:nvPicPr>
            <p:cNvPr id="1128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328" r="19082" b="51305"/>
            <a:stretch/>
          </p:blipFill>
          <p:spPr bwMode="auto">
            <a:xfrm>
              <a:off x="762000" y="1883609"/>
              <a:ext cx="8392082" cy="3602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2 CuadroTexto"/>
            <p:cNvSpPr txBox="1">
              <a:spLocks noChangeArrowheads="1"/>
            </p:cNvSpPr>
            <p:nvPr/>
          </p:nvSpPr>
          <p:spPr bwMode="auto">
            <a:xfrm>
              <a:off x="2286000" y="2743200"/>
              <a:ext cx="838200" cy="2719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a:latin typeface="Arial" panose="020B0604020202020204" pitchFamily="34" charset="0"/>
                </a:rPr>
                <a:t>De: TV</a:t>
              </a:r>
            </a:p>
          </p:txBody>
        </p:sp>
        <p:sp>
          <p:nvSpPr>
            <p:cNvPr id="11291" name="3 CuadroTexto"/>
            <p:cNvSpPr txBox="1">
              <a:spLocks noChangeArrowheads="1"/>
            </p:cNvSpPr>
            <p:nvPr/>
          </p:nvSpPr>
          <p:spPr bwMode="auto">
            <a:xfrm>
              <a:off x="3657600" y="2743200"/>
              <a:ext cx="838200" cy="2719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400">
                  <a:latin typeface="Arial" panose="020B0604020202020204" pitchFamily="34" charset="0"/>
                </a:rPr>
                <a:t>Al: Real</a:t>
              </a:r>
            </a:p>
          </p:txBody>
        </p:sp>
        <p:sp>
          <p:nvSpPr>
            <p:cNvPr id="11292" name="4 CuadroTexto"/>
            <p:cNvSpPr txBox="1">
              <a:spLocks noChangeArrowheads="1"/>
            </p:cNvSpPr>
            <p:nvPr/>
          </p:nvSpPr>
          <p:spPr bwMode="auto">
            <a:xfrm>
              <a:off x="1143000" y="3733800"/>
              <a:ext cx="4572000" cy="32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800">
                  <a:latin typeface="Arial" panose="020B0604020202020204" pitchFamily="34" charset="0"/>
                </a:rPr>
                <a:t>Te revitaliza</a:t>
              </a:r>
            </a:p>
          </p:txBody>
        </p:sp>
        <p:sp>
          <p:nvSpPr>
            <p:cNvPr id="11293" name="5 CuadroTexto"/>
            <p:cNvSpPr txBox="1">
              <a:spLocks noChangeArrowheads="1"/>
            </p:cNvSpPr>
            <p:nvPr/>
          </p:nvSpPr>
          <p:spPr bwMode="auto">
            <a:xfrm>
              <a:off x="6019800" y="3733800"/>
              <a:ext cx="2438400" cy="57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1800">
                  <a:latin typeface="Arial" panose="020B0604020202020204" pitchFamily="34" charset="0"/>
                </a:rPr>
                <a:t>Proporciona muchas calorías</a:t>
              </a:r>
            </a:p>
          </p:txBody>
        </p:sp>
      </p:grpSp>
      <p:sp>
        <p:nvSpPr>
          <p:cNvPr id="11267" name="7 CuadroTexto"/>
          <p:cNvSpPr txBox="1">
            <a:spLocks noChangeArrowheads="1"/>
          </p:cNvSpPr>
          <p:nvPr/>
        </p:nvSpPr>
        <p:spPr bwMode="auto">
          <a:xfrm>
            <a:off x="3701845" y="977039"/>
            <a:ext cx="5897791" cy="1446550"/>
          </a:xfrm>
          <a:prstGeom prst="rect">
            <a:avLst/>
          </a:prstGeom>
          <a:solidFill>
            <a:schemeClr val="bg1"/>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b="1" dirty="0">
              <a:solidFill>
                <a:srgbClr val="FF0000"/>
              </a:solidFill>
              <a:latin typeface="Verdana" panose="020B0604030504040204" pitchFamily="34" charset="0"/>
              <a:ea typeface="Verdana" panose="020B0604030504040204" pitchFamily="34" charset="0"/>
            </a:endParaRPr>
          </a:p>
          <a:p>
            <a:pPr eaLnBrk="1" hangingPunct="1">
              <a:spcBef>
                <a:spcPct val="0"/>
              </a:spcBef>
              <a:buFontTx/>
              <a:buNone/>
            </a:pPr>
            <a:r>
              <a:rPr lang="es-ES" altLang="es-ES" sz="2400" b="1" dirty="0">
                <a:solidFill>
                  <a:srgbClr val="C00000"/>
                </a:solidFill>
                <a:latin typeface="Verdana" panose="020B0604030504040204" pitchFamily="34" charset="0"/>
                <a:ea typeface="Verdana" panose="020B0604030504040204" pitchFamily="34" charset="0"/>
              </a:rPr>
              <a:t>2. Aprende nuevos idiomas</a:t>
            </a:r>
          </a:p>
          <a:p>
            <a:pPr eaLnBrk="1" hangingPunct="1">
              <a:spcBef>
                <a:spcPct val="0"/>
              </a:spcBef>
              <a:buFontTx/>
              <a:buNone/>
            </a:pPr>
            <a:endParaRPr lang="es-ES" altLang="es-ES" sz="2000" dirty="0">
              <a:latin typeface="Verdana" panose="020B0604030504040204" pitchFamily="34" charset="0"/>
              <a:ea typeface="Verdana" panose="020B0604030504040204" pitchFamily="34" charset="0"/>
            </a:endParaRPr>
          </a:p>
          <a:p>
            <a:pPr eaLnBrk="1" hangingPunct="1">
              <a:spcBef>
                <a:spcPct val="0"/>
              </a:spcBef>
              <a:buFontTx/>
              <a:buNone/>
            </a:pPr>
            <a:endParaRPr lang="es-ES" altLang="es-ES" sz="2000" dirty="0">
              <a:latin typeface="Verdana" panose="020B0604030504040204" pitchFamily="34" charset="0"/>
              <a:ea typeface="Verdana" panose="020B0604030504040204" pitchFamily="34"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638687971"/>
              </p:ext>
            </p:extLst>
          </p:nvPr>
        </p:nvGraphicFramePr>
        <p:xfrm>
          <a:off x="804082" y="1915361"/>
          <a:ext cx="9847384" cy="4954438"/>
        </p:xfrm>
        <a:graphic>
          <a:graphicData uri="http://schemas.openxmlformats.org/drawingml/2006/table">
            <a:tbl>
              <a:tblPr firstRow="1" bandRow="1">
                <a:tableStyleId>{5C22544A-7EE6-4342-B048-85BDC9FD1C3A}</a:tableStyleId>
              </a:tblPr>
              <a:tblGrid>
                <a:gridCol w="3950548">
                  <a:extLst>
                    <a:ext uri="{9D8B030D-6E8A-4147-A177-3AD203B41FA5}">
                      <a16:colId xmlns:a16="http://schemas.microsoft.com/office/drawing/2014/main" val="20000"/>
                    </a:ext>
                  </a:extLst>
                </a:gridCol>
                <a:gridCol w="2948418">
                  <a:extLst>
                    <a:ext uri="{9D8B030D-6E8A-4147-A177-3AD203B41FA5}">
                      <a16:colId xmlns:a16="http://schemas.microsoft.com/office/drawing/2014/main" val="20001"/>
                    </a:ext>
                  </a:extLst>
                </a:gridCol>
                <a:gridCol w="2948418">
                  <a:extLst>
                    <a:ext uri="{9D8B030D-6E8A-4147-A177-3AD203B41FA5}">
                      <a16:colId xmlns:a16="http://schemas.microsoft.com/office/drawing/2014/main" val="1015913997"/>
                    </a:ext>
                  </a:extLst>
                </a:gridCol>
              </a:tblGrid>
              <a:tr h="118314">
                <a:tc>
                  <a:txBody>
                    <a:bodyPr/>
                    <a:lstStyle/>
                    <a:p>
                      <a:pPr algn="just">
                        <a:lnSpc>
                          <a:spcPct val="115000"/>
                        </a:lnSpc>
                        <a:spcAft>
                          <a:spcPts val="0"/>
                        </a:spcAft>
                      </a:pPr>
                      <a:r>
                        <a:rPr lang="es-ES" sz="2000" dirty="0">
                          <a:effectLst/>
                        </a:rPr>
                        <a:t>La tele dice…</a:t>
                      </a:r>
                      <a:endParaRPr lang="es-ES" sz="2000" dirty="0">
                        <a:solidFill>
                          <a:srgbClr val="000000"/>
                        </a:solidFill>
                        <a:effectLst/>
                        <a:latin typeface="Calibri"/>
                        <a:ea typeface="Calibri"/>
                        <a:cs typeface="Times New Roman"/>
                      </a:endParaRPr>
                    </a:p>
                  </a:txBody>
                  <a:tcPr marL="68586" marR="68586" marT="0" marB="0"/>
                </a:tc>
                <a:tc gridSpan="2">
                  <a:txBody>
                    <a:bodyPr/>
                    <a:lstStyle/>
                    <a:p>
                      <a:pPr algn="just">
                        <a:lnSpc>
                          <a:spcPct val="115000"/>
                        </a:lnSpc>
                        <a:spcAft>
                          <a:spcPts val="0"/>
                        </a:spcAft>
                      </a:pPr>
                      <a:r>
                        <a:rPr lang="es-ES" sz="2000" dirty="0">
                          <a:effectLst/>
                        </a:rPr>
                        <a:t>y tú debes entender…</a:t>
                      </a:r>
                      <a:endParaRPr lang="es-ES" sz="2000" dirty="0">
                        <a:solidFill>
                          <a:srgbClr val="000000"/>
                        </a:solidFill>
                        <a:effectLst/>
                        <a:latin typeface="Calibri"/>
                        <a:ea typeface="Calibri"/>
                        <a:cs typeface="Times New Roman"/>
                      </a:endParaRPr>
                    </a:p>
                  </a:txBody>
                  <a:tcPr marL="68586" marR="68586" marT="0" marB="0"/>
                </a:tc>
                <a:tc hMerge="1">
                  <a:txBody>
                    <a:bodyPr/>
                    <a:lstStyle/>
                    <a:p>
                      <a:endParaRPr lang="es-ES"/>
                    </a:p>
                  </a:txBody>
                  <a:tcPr/>
                </a:tc>
                <a:extLst>
                  <a:ext uri="{0D108BD9-81ED-4DB2-BD59-A6C34878D82A}">
                    <a16:rowId xmlns:a16="http://schemas.microsoft.com/office/drawing/2014/main" val="10000"/>
                  </a:ext>
                </a:extLst>
              </a:tr>
              <a:tr h="705004">
                <a:tc>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…producto enriquecido. “Te revitaliza”</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gridSpan="2">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…producto hipercalórico, seguramente estará enriquecido en grasas, azúcares y sal..</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hMerge="1">
                  <a:txBody>
                    <a:bodyPr/>
                    <a:lstStyle/>
                    <a:p>
                      <a:endParaRPr lang="es-ES"/>
                    </a:p>
                  </a:txBody>
                  <a:tcPr/>
                </a:tc>
                <a:extLst>
                  <a:ext uri="{0D108BD9-81ED-4DB2-BD59-A6C34878D82A}">
                    <a16:rowId xmlns:a16="http://schemas.microsoft.com/office/drawing/2014/main" val="10001"/>
                  </a:ext>
                </a:extLst>
              </a:tr>
              <a:tr h="705004">
                <a:tc>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…le ayuda a crecer</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gridSpan="2">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..posiblemente sea rico en calcio y proteínas, pero también en grasas lácteas</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hMerge="1">
                  <a:txBody>
                    <a:bodyPr/>
                    <a:lstStyle/>
                    <a:p>
                      <a:endParaRPr lang="es-ES"/>
                    </a:p>
                  </a:txBody>
                  <a:tcPr/>
                </a:tc>
                <a:extLst>
                  <a:ext uri="{0D108BD9-81ED-4DB2-BD59-A6C34878D82A}">
                    <a16:rowId xmlns:a16="http://schemas.microsoft.com/office/drawing/2014/main" val="10002"/>
                  </a:ext>
                </a:extLst>
              </a:tr>
              <a:tr h="625624">
                <a:tc>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…el regalo es una muestra de lo que se le quiere</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gridSpan="2">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...para enseñarles a comer bien, no son necesarios premios ni castigos </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hMerge="1">
                  <a:txBody>
                    <a:bodyPr/>
                    <a:lstStyle/>
                    <a:p>
                      <a:endParaRPr lang="es-ES"/>
                    </a:p>
                  </a:txBody>
                  <a:tcPr/>
                </a:tc>
                <a:extLst>
                  <a:ext uri="{0D108BD9-81ED-4DB2-BD59-A6C34878D82A}">
                    <a16:rowId xmlns:a16="http://schemas.microsoft.com/office/drawing/2014/main" val="10003"/>
                  </a:ext>
                </a:extLst>
              </a:tr>
              <a:tr h="1368551">
                <a:tc rowSpan="3">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…te da propiedades mágicas, te dinamiza</a:t>
                      </a:r>
                    </a:p>
                    <a:p>
                      <a:pPr algn="just">
                        <a:lnSpc>
                          <a:spcPct val="115000"/>
                        </a:lnSpc>
                        <a:spcAft>
                          <a:spcPts val="0"/>
                        </a:spcAft>
                      </a:pPr>
                      <a:r>
                        <a:rPr lang="es-ES" sz="2000" dirty="0">
                          <a:solidFill>
                            <a:srgbClr val="000000"/>
                          </a:solidFill>
                          <a:effectLst/>
                          <a:latin typeface="Verdana" panose="020B0604030504040204" pitchFamily="34" charset="0"/>
                          <a:ea typeface="Verdana" panose="020B0604030504040204" pitchFamily="34" charset="0"/>
                          <a:cs typeface="Times New Roman"/>
                        </a:rPr>
                        <a:t>Te da alas</a:t>
                      </a:r>
                    </a:p>
                    <a:p>
                      <a:pPr algn="just">
                        <a:lnSpc>
                          <a:spcPct val="115000"/>
                        </a:lnSpc>
                        <a:spcAft>
                          <a:spcPts val="0"/>
                        </a:spcAft>
                      </a:pPr>
                      <a:endParaRPr lang="es-ES" sz="2000" dirty="0">
                        <a:solidFill>
                          <a:srgbClr val="000000"/>
                        </a:solidFill>
                        <a:effectLst/>
                        <a:latin typeface="Verdana" panose="020B0604030504040204" pitchFamily="34" charset="0"/>
                        <a:ea typeface="Verdana" panose="020B0604030504040204" pitchFamily="34" charset="0"/>
                        <a:cs typeface="Times New Roman"/>
                      </a:endParaRPr>
                    </a:p>
                    <a:p>
                      <a:pPr algn="just">
                        <a:lnSpc>
                          <a:spcPct val="115000"/>
                        </a:lnSpc>
                        <a:spcAft>
                          <a:spcPts val="0"/>
                        </a:spcAft>
                      </a:pPr>
                      <a:r>
                        <a:rPr lang="es-ES" sz="2000" dirty="0">
                          <a:solidFill>
                            <a:srgbClr val="000000"/>
                          </a:solidFill>
                          <a:effectLst/>
                          <a:latin typeface="Verdana" panose="020B0604030504040204" pitchFamily="34" charset="0"/>
                          <a:ea typeface="Verdana" panose="020B0604030504040204" pitchFamily="34" charset="0"/>
                          <a:cs typeface="Times New Roman"/>
                        </a:rPr>
                        <a:t>Te proporciona todo lo bueno de la leche</a:t>
                      </a:r>
                    </a:p>
                  </a:txBody>
                  <a:tcPr marL="68586" marR="68586" marT="0" marB="0"/>
                </a:tc>
                <a:tc gridSpan="2">
                  <a:txBody>
                    <a:bodyPr/>
                    <a:lstStyle/>
                    <a:p>
                      <a:pPr algn="just">
                        <a:lnSpc>
                          <a:spcPct val="115000"/>
                        </a:lnSpc>
                        <a:spcAft>
                          <a:spcPts val="0"/>
                        </a:spcAft>
                      </a:pPr>
                      <a:r>
                        <a:rPr lang="es-ES" sz="2000" dirty="0">
                          <a:effectLst/>
                          <a:latin typeface="Verdana" panose="020B0604030504040204" pitchFamily="34" charset="0"/>
                          <a:ea typeface="Verdana" panose="020B0604030504040204" pitchFamily="34" charset="0"/>
                        </a:rPr>
                        <a:t>…exceso de energía y/o posiblemente de excitantes como cafeína en el caso de bebidas energizantes</a:t>
                      </a:r>
                    </a:p>
                    <a:p>
                      <a:pPr algn="just">
                        <a:lnSpc>
                          <a:spcPct val="115000"/>
                        </a:lnSpc>
                        <a:spcAft>
                          <a:spcPts val="0"/>
                        </a:spcAft>
                      </a:pP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hMerge="1">
                  <a:txBody>
                    <a:bodyPr/>
                    <a:lstStyle/>
                    <a:p>
                      <a:pPr algn="just">
                        <a:lnSpc>
                          <a:spcPct val="115000"/>
                        </a:lnSpc>
                        <a:spcAft>
                          <a:spcPts val="0"/>
                        </a:spcAft>
                      </a:pPr>
                      <a:endParaRPr lang="es-ES" sz="14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extLst>
                  <a:ext uri="{0D108BD9-81ED-4DB2-BD59-A6C34878D82A}">
                    <a16:rowId xmlns:a16="http://schemas.microsoft.com/office/drawing/2014/main" val="10004"/>
                  </a:ext>
                </a:extLst>
              </a:tr>
              <a:tr h="552781">
                <a:tc vMerge="1">
                  <a:txBody>
                    <a:bodyPr/>
                    <a:lstStyle/>
                    <a:p>
                      <a:endParaRPr lang="es-ES"/>
                    </a:p>
                  </a:txBody>
                  <a:tcPr/>
                </a:tc>
                <a:tc gridSpan="2">
                  <a:txBody>
                    <a:bodyPr/>
                    <a:lstStyle/>
                    <a:p>
                      <a:pPr algn="just">
                        <a:lnSpc>
                          <a:spcPct val="115000"/>
                        </a:lnSpc>
                        <a:spcAft>
                          <a:spcPts val="0"/>
                        </a:spcAft>
                      </a:pPr>
                      <a:r>
                        <a:rPr lang="es-ES" sz="2000" dirty="0">
                          <a:solidFill>
                            <a:srgbClr val="000000"/>
                          </a:solidFill>
                          <a:effectLst/>
                          <a:latin typeface="Verdana" panose="020B0604030504040204" pitchFamily="34" charset="0"/>
                          <a:ea typeface="Verdana" panose="020B0604030504040204" pitchFamily="34" charset="0"/>
                          <a:cs typeface="Times New Roman"/>
                        </a:rPr>
                        <a:t>Generalmente</a:t>
                      </a:r>
                      <a:r>
                        <a:rPr lang="es-ES" sz="2000" baseline="0" dirty="0">
                          <a:solidFill>
                            <a:srgbClr val="000000"/>
                          </a:solidFill>
                          <a:effectLst/>
                          <a:latin typeface="Verdana" panose="020B0604030504040204" pitchFamily="34" charset="0"/>
                          <a:ea typeface="Verdana" panose="020B0604030504040204" pitchFamily="34" charset="0"/>
                          <a:cs typeface="Times New Roman"/>
                        </a:rPr>
                        <a:t> derivado lácteo graso</a:t>
                      </a: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hMerge="1">
                  <a:txBody>
                    <a:bodyPr/>
                    <a:lstStyle/>
                    <a:p>
                      <a:pPr algn="just">
                        <a:lnSpc>
                          <a:spcPct val="115000"/>
                        </a:lnSpc>
                        <a:spcAft>
                          <a:spcPts val="0"/>
                        </a:spcAft>
                      </a:pPr>
                      <a:endParaRPr lang="es-ES" sz="14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extLst>
                  <a:ext uri="{0D108BD9-81ED-4DB2-BD59-A6C34878D82A}">
                    <a16:rowId xmlns:a16="http://schemas.microsoft.com/office/drawing/2014/main" val="293352084"/>
                  </a:ext>
                </a:extLst>
              </a:tr>
              <a:tr h="273710">
                <a:tc vMerge="1">
                  <a:txBody>
                    <a:bodyPr/>
                    <a:lstStyle/>
                    <a:p>
                      <a:endParaRPr lang="es-ES"/>
                    </a:p>
                  </a:txBody>
                  <a:tcPr/>
                </a:tc>
                <a:tc>
                  <a:txBody>
                    <a:bodyPr/>
                    <a:lstStyle/>
                    <a:p>
                      <a:pPr algn="just">
                        <a:lnSpc>
                          <a:spcPct val="115000"/>
                        </a:lnSpc>
                        <a:spcAft>
                          <a:spcPts val="0"/>
                        </a:spcAft>
                      </a:pPr>
                      <a:endParaRPr lang="es-ES" sz="2000" dirty="0">
                        <a:solidFill>
                          <a:srgbClr val="000000"/>
                        </a:solidFill>
                        <a:effectLst/>
                        <a:latin typeface="Verdana" panose="020B0604030504040204" pitchFamily="34" charset="0"/>
                        <a:ea typeface="Verdana" panose="020B0604030504040204" pitchFamily="34" charset="0"/>
                        <a:cs typeface="Times New Roman"/>
                      </a:endParaRPr>
                    </a:p>
                  </a:txBody>
                  <a:tcPr marL="68586" marR="68586" marT="0" marB="0"/>
                </a:tc>
                <a:tc>
                  <a:txBody>
                    <a:bodyPr/>
                    <a:lstStyle/>
                    <a:p>
                      <a:pPr algn="just">
                        <a:lnSpc>
                          <a:spcPct val="115000"/>
                        </a:lnSpc>
                        <a:spcAft>
                          <a:spcPts val="0"/>
                        </a:spcAft>
                      </a:pPr>
                      <a:endParaRPr lang="es-ES" sz="1400" dirty="0">
                        <a:solidFill>
                          <a:srgbClr val="000000"/>
                        </a:solidFill>
                        <a:effectLst/>
                        <a:latin typeface="Calibri"/>
                        <a:ea typeface="Calibri"/>
                        <a:cs typeface="Times New Roman"/>
                      </a:endParaRPr>
                    </a:p>
                  </a:txBody>
                  <a:tcPr marL="68586" marR="68586" marT="0" marB="0"/>
                </a:tc>
                <a:extLst>
                  <a:ext uri="{0D108BD9-81ED-4DB2-BD59-A6C34878D82A}">
                    <a16:rowId xmlns:a16="http://schemas.microsoft.com/office/drawing/2014/main" val="1919193416"/>
                  </a:ext>
                </a:extLst>
              </a:tr>
            </a:tbl>
          </a:graphicData>
        </a:graphic>
      </p:graphicFrame>
    </p:spTree>
    <p:extLst>
      <p:ext uri="{BB962C8B-B14F-4D97-AF65-F5344CB8AC3E}">
        <p14:creationId xmlns:p14="http://schemas.microsoft.com/office/powerpoint/2010/main" val="1289950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55511" t="19562" r="17717" b="32849"/>
          <a:stretch>
            <a:fillRect/>
          </a:stretch>
        </p:blipFill>
        <p:spPr bwMode="auto">
          <a:xfrm>
            <a:off x="751633" y="482052"/>
            <a:ext cx="3977544" cy="5654851"/>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l="16830" t="16609" r="14764" b="23622"/>
          <a:stretch>
            <a:fillRect/>
          </a:stretch>
        </p:blipFill>
        <p:spPr bwMode="auto">
          <a:xfrm>
            <a:off x="4419493" y="2155221"/>
            <a:ext cx="4325938" cy="3025775"/>
          </a:xfrm>
          <a:prstGeom prst="rect">
            <a:avLst/>
          </a:prstGeom>
          <a:noFill/>
          <a:ln w="9525">
            <a:noFill/>
            <a:miter lim="800000"/>
            <a:headEnd/>
            <a:tailEnd/>
          </a:ln>
        </p:spPr>
      </p:pic>
      <p:pic>
        <p:nvPicPr>
          <p:cNvPr id="8" name="Picture 4"/>
          <p:cNvPicPr>
            <a:picLocks noChangeAspect="1" noChangeArrowheads="1"/>
          </p:cNvPicPr>
          <p:nvPr/>
        </p:nvPicPr>
        <p:blipFill>
          <a:blip r:embed="rId5" cstate="print"/>
          <a:srcRect l="13287" t="15871" r="53445" b="25838"/>
          <a:stretch>
            <a:fillRect/>
          </a:stretch>
        </p:blipFill>
        <p:spPr bwMode="auto">
          <a:xfrm>
            <a:off x="8435746" y="755482"/>
            <a:ext cx="3610358" cy="5059004"/>
          </a:xfrm>
          <a:prstGeom prst="rect">
            <a:avLst/>
          </a:prstGeom>
          <a:noFill/>
          <a:ln w="9525">
            <a:noFill/>
            <a:miter lim="800000"/>
            <a:headEnd/>
            <a:tailEnd/>
          </a:ln>
        </p:spPr>
      </p:pic>
    </p:spTree>
    <p:extLst>
      <p:ext uri="{BB962C8B-B14F-4D97-AF65-F5344CB8AC3E}">
        <p14:creationId xmlns:p14="http://schemas.microsoft.com/office/powerpoint/2010/main" val="227690655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78850" name="1 Rectángulo">
            <a:extLst>
              <a:ext uri="{FF2B5EF4-FFF2-40B4-BE49-F238E27FC236}">
                <a16:creationId xmlns:a16="http://schemas.microsoft.com/office/drawing/2014/main" id="{B3BCEC06-33E7-4B29-9E3E-D249F28CA196}"/>
              </a:ext>
            </a:extLst>
          </p:cNvPr>
          <p:cNvSpPr>
            <a:spLocks noChangeArrowheads="1"/>
          </p:cNvSpPr>
          <p:nvPr/>
        </p:nvSpPr>
        <p:spPr bwMode="auto">
          <a:xfrm>
            <a:off x="1988527" y="123459"/>
            <a:ext cx="8496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800" b="1" dirty="0">
                <a:solidFill>
                  <a:schemeClr val="bg1"/>
                </a:solidFill>
              </a:rPr>
              <a:t>Evalúa hábitos alimentarios de la familia </a:t>
            </a:r>
            <a:r>
              <a:rPr lang="es-ES" altLang="es-ES" sz="2800" b="1" dirty="0" err="1">
                <a:solidFill>
                  <a:schemeClr val="bg1"/>
                </a:solidFill>
              </a:rPr>
              <a:t>Dopico</a:t>
            </a:r>
            <a:r>
              <a:rPr lang="es-ES" altLang="es-ES" sz="2800" b="1" dirty="0">
                <a:solidFill>
                  <a:schemeClr val="bg1"/>
                </a:solidFill>
              </a:rPr>
              <a:t>-Ruíz</a:t>
            </a:r>
          </a:p>
        </p:txBody>
      </p:sp>
      <p:sp>
        <p:nvSpPr>
          <p:cNvPr id="78851" name="2 CuadroTexto">
            <a:extLst>
              <a:ext uri="{FF2B5EF4-FFF2-40B4-BE49-F238E27FC236}">
                <a16:creationId xmlns:a16="http://schemas.microsoft.com/office/drawing/2014/main" id="{E2DF4205-58E2-4502-AF18-0A602B5B210E}"/>
              </a:ext>
            </a:extLst>
          </p:cNvPr>
          <p:cNvSpPr txBox="1">
            <a:spLocks noChangeArrowheads="1"/>
          </p:cNvSpPr>
          <p:nvPr/>
        </p:nvSpPr>
        <p:spPr bwMode="auto">
          <a:xfrm>
            <a:off x="140677" y="732898"/>
            <a:ext cx="1191064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400" dirty="0">
                <a:solidFill>
                  <a:schemeClr val="bg1"/>
                </a:solidFill>
              </a:rPr>
              <a:t>La compra la hace Juan </a:t>
            </a:r>
            <a:r>
              <a:rPr lang="es-ES" altLang="es-ES" sz="2400" dirty="0" err="1">
                <a:solidFill>
                  <a:schemeClr val="bg1"/>
                </a:solidFill>
              </a:rPr>
              <a:t>Dopico</a:t>
            </a:r>
            <a:r>
              <a:rPr lang="es-ES" altLang="es-ES" sz="2400" dirty="0">
                <a:solidFill>
                  <a:schemeClr val="bg1"/>
                </a:solidFill>
              </a:rPr>
              <a:t> en una gran superficie una vez a la semana. Acude solo al centro comercial. Compara precios pero no suele leer la etiqueta nutricional. Solo hace caso a ciertas alegaciones, p ejemplo compra pan de molde sin colesterol, o cereales sin gluten. También compra mayonesa “light”. De los embutidos se fía del criterio de los dependientes y compra solo los “caseros”.</a:t>
            </a:r>
          </a:p>
          <a:p>
            <a:pPr eaLnBrk="1" hangingPunct="1">
              <a:spcBef>
                <a:spcPct val="0"/>
              </a:spcBef>
              <a:buFontTx/>
              <a:buNone/>
            </a:pPr>
            <a:r>
              <a:rPr lang="es-ES" altLang="es-ES" sz="2400" dirty="0">
                <a:solidFill>
                  <a:schemeClr val="bg1"/>
                </a:solidFill>
              </a:rPr>
              <a:t>A Luisa Ruíz le encantan las verduras. </a:t>
            </a:r>
          </a:p>
          <a:p>
            <a:pPr eaLnBrk="1" hangingPunct="1">
              <a:spcBef>
                <a:spcPct val="0"/>
              </a:spcBef>
              <a:buFontTx/>
              <a:buNone/>
            </a:pPr>
            <a:r>
              <a:rPr lang="es-ES" altLang="es-ES" sz="2400" dirty="0">
                <a:solidFill>
                  <a:schemeClr val="bg1"/>
                </a:solidFill>
              </a:rPr>
              <a:t>A Pedrito </a:t>
            </a:r>
            <a:r>
              <a:rPr lang="es-ES" altLang="es-ES" sz="2400" dirty="0" err="1">
                <a:solidFill>
                  <a:schemeClr val="bg1"/>
                </a:solidFill>
              </a:rPr>
              <a:t>Dopico</a:t>
            </a:r>
            <a:r>
              <a:rPr lang="es-ES" altLang="es-ES" sz="2400" dirty="0">
                <a:solidFill>
                  <a:schemeClr val="bg1"/>
                </a:solidFill>
              </a:rPr>
              <a:t> (10 años) le encantan los bollos de marca “Regordete” que anuncian por la TV. No le gusta la verdura. Le encantan las patatas fritas. Es un niño de complexión “muy fuerte” según su familia.</a:t>
            </a:r>
          </a:p>
          <a:p>
            <a:pPr eaLnBrk="1" hangingPunct="1">
              <a:spcBef>
                <a:spcPct val="0"/>
              </a:spcBef>
              <a:buFontTx/>
              <a:buNone/>
            </a:pPr>
            <a:r>
              <a:rPr lang="es-ES" altLang="es-ES" sz="2400" dirty="0">
                <a:solidFill>
                  <a:schemeClr val="bg1"/>
                </a:solidFill>
              </a:rPr>
              <a:t>Alba </a:t>
            </a:r>
            <a:r>
              <a:rPr lang="es-ES" altLang="es-ES" sz="2400" dirty="0" err="1">
                <a:solidFill>
                  <a:schemeClr val="bg1"/>
                </a:solidFill>
              </a:rPr>
              <a:t>Dopico</a:t>
            </a:r>
            <a:r>
              <a:rPr lang="es-ES" altLang="es-ES" sz="2400" dirty="0">
                <a:solidFill>
                  <a:schemeClr val="bg1"/>
                </a:solidFill>
              </a:rPr>
              <a:t> (7 años) no come pescado (lo probó una vez y no le gustó). Solo toma varitas de merluza comerciales.</a:t>
            </a:r>
          </a:p>
          <a:p>
            <a:pPr eaLnBrk="1" hangingPunct="1">
              <a:spcBef>
                <a:spcPct val="0"/>
              </a:spcBef>
              <a:buFontTx/>
              <a:buNone/>
            </a:pPr>
            <a:r>
              <a:rPr lang="es-ES" altLang="es-ES" sz="2400" dirty="0">
                <a:solidFill>
                  <a:schemeClr val="bg1"/>
                </a:solidFill>
              </a:rPr>
              <a:t>Uxía </a:t>
            </a:r>
            <a:r>
              <a:rPr lang="es-ES" altLang="es-ES" sz="2400" dirty="0" err="1">
                <a:solidFill>
                  <a:schemeClr val="bg1"/>
                </a:solidFill>
              </a:rPr>
              <a:t>Dopico</a:t>
            </a:r>
            <a:r>
              <a:rPr lang="es-ES" altLang="es-ES" sz="2400" dirty="0">
                <a:solidFill>
                  <a:schemeClr val="bg1"/>
                </a:solidFill>
              </a:rPr>
              <a:t> (3 años)acaba de empezar el colegio y la abuela está preocupada porque cada vez come menos. </a:t>
            </a:r>
          </a:p>
          <a:p>
            <a:pPr eaLnBrk="1" hangingPunct="1">
              <a:spcBef>
                <a:spcPct val="0"/>
              </a:spcBef>
              <a:buFontTx/>
              <a:buNone/>
            </a:pPr>
            <a:r>
              <a:rPr lang="es-ES" altLang="es-ES" sz="2400" dirty="0">
                <a:solidFill>
                  <a:schemeClr val="bg1"/>
                </a:solidFill>
              </a:rPr>
              <a:t>Juana </a:t>
            </a:r>
            <a:r>
              <a:rPr lang="es-ES" altLang="es-ES" sz="2400" dirty="0" err="1">
                <a:solidFill>
                  <a:schemeClr val="bg1"/>
                </a:solidFill>
              </a:rPr>
              <a:t>Dopico</a:t>
            </a:r>
            <a:r>
              <a:rPr lang="es-ES" altLang="es-ES" sz="2400" dirty="0">
                <a:solidFill>
                  <a:schemeClr val="bg1"/>
                </a:solidFill>
              </a:rPr>
              <a:t> tiene 70 años. Es la cocinera oficial de la familia.</a:t>
            </a:r>
          </a:p>
          <a:p>
            <a:pPr eaLnBrk="1" hangingPunct="1">
              <a:spcBef>
                <a:spcPct val="0"/>
              </a:spcBef>
              <a:buFontTx/>
              <a:buNone/>
            </a:pPr>
            <a:r>
              <a:rPr lang="es-ES" altLang="es-ES" sz="2400" dirty="0">
                <a:solidFill>
                  <a:schemeClr val="bg1"/>
                </a:solidFill>
              </a:rPr>
              <a:t>Luisa y Juan desayunan juntos. Pedrito, Alba y Uxía desayunan con la persona que los cuida, a veces en casa y a veces de camino al cole.</a:t>
            </a:r>
          </a:p>
        </p:txBody>
      </p:sp>
    </p:spTree>
    <p:extLst>
      <p:ext uri="{BB962C8B-B14F-4D97-AF65-F5344CB8AC3E}">
        <p14:creationId xmlns:p14="http://schemas.microsoft.com/office/powerpoint/2010/main" val="15404035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79875" name="2 CuadroTexto">
            <a:extLst>
              <a:ext uri="{FF2B5EF4-FFF2-40B4-BE49-F238E27FC236}">
                <a16:creationId xmlns:a16="http://schemas.microsoft.com/office/drawing/2014/main" id="{DC97ACE2-7972-45FD-84FB-D72D72629CAF}"/>
              </a:ext>
            </a:extLst>
          </p:cNvPr>
          <p:cNvSpPr txBox="1">
            <a:spLocks noChangeArrowheads="1"/>
          </p:cNvSpPr>
          <p:nvPr/>
        </p:nvSpPr>
        <p:spPr bwMode="auto">
          <a:xfrm>
            <a:off x="226142" y="383457"/>
            <a:ext cx="11739716"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800" dirty="0">
                <a:solidFill>
                  <a:schemeClr val="bg1"/>
                </a:solidFill>
              </a:rPr>
              <a:t>Menú familiar de un jueves:</a:t>
            </a:r>
          </a:p>
          <a:p>
            <a:pPr eaLnBrk="1" hangingPunct="1">
              <a:spcBef>
                <a:spcPct val="0"/>
              </a:spcBef>
              <a:buFontTx/>
              <a:buNone/>
            </a:pPr>
            <a:r>
              <a:rPr lang="es-ES" altLang="es-ES" sz="2800" dirty="0">
                <a:solidFill>
                  <a:schemeClr val="bg1"/>
                </a:solidFill>
              </a:rPr>
              <a:t>Desayuno:</a:t>
            </a:r>
          </a:p>
          <a:p>
            <a:pPr lvl="1" eaLnBrk="1" hangingPunct="1">
              <a:spcBef>
                <a:spcPct val="0"/>
              </a:spcBef>
              <a:buFontTx/>
              <a:buNone/>
            </a:pPr>
            <a:r>
              <a:rPr lang="es-ES" altLang="es-ES" dirty="0">
                <a:solidFill>
                  <a:schemeClr val="bg1"/>
                </a:solidFill>
              </a:rPr>
              <a:t>Juan:  Café con leche.</a:t>
            </a:r>
          </a:p>
          <a:p>
            <a:pPr lvl="1" eaLnBrk="1" hangingPunct="1">
              <a:spcBef>
                <a:spcPct val="0"/>
              </a:spcBef>
              <a:buFontTx/>
              <a:buNone/>
            </a:pPr>
            <a:r>
              <a:rPr lang="es-ES" altLang="es-ES" dirty="0">
                <a:solidFill>
                  <a:schemeClr val="bg1"/>
                </a:solidFill>
              </a:rPr>
              <a:t>Luisa: Barrita de cereales, yogur natural, 1 kiwi</a:t>
            </a:r>
          </a:p>
          <a:p>
            <a:pPr lvl="1" eaLnBrk="1" hangingPunct="1">
              <a:spcBef>
                <a:spcPct val="0"/>
              </a:spcBef>
              <a:buFontTx/>
              <a:buNone/>
            </a:pPr>
            <a:r>
              <a:rPr lang="es-ES" altLang="es-ES" dirty="0">
                <a:solidFill>
                  <a:schemeClr val="bg1"/>
                </a:solidFill>
              </a:rPr>
              <a:t>Pedrito: No quiso nada en casa. Un croissant camino al cole y un bollo “regordete” para el recreo.</a:t>
            </a:r>
          </a:p>
          <a:p>
            <a:pPr lvl="1" eaLnBrk="1" hangingPunct="1">
              <a:spcBef>
                <a:spcPct val="0"/>
              </a:spcBef>
              <a:buFontTx/>
              <a:buNone/>
            </a:pPr>
            <a:r>
              <a:rPr lang="es-ES" altLang="es-ES" dirty="0">
                <a:solidFill>
                  <a:schemeClr val="bg1"/>
                </a:solidFill>
              </a:rPr>
              <a:t>Alba: Cola-cao con galletas. Un zumo comercial</a:t>
            </a:r>
          </a:p>
          <a:p>
            <a:pPr lvl="1" eaLnBrk="1" hangingPunct="1">
              <a:spcBef>
                <a:spcPct val="0"/>
              </a:spcBef>
              <a:buFontTx/>
              <a:buNone/>
            </a:pPr>
            <a:r>
              <a:rPr lang="es-ES" altLang="es-ES" dirty="0">
                <a:solidFill>
                  <a:schemeClr val="bg1"/>
                </a:solidFill>
              </a:rPr>
              <a:t>Uxía:  Papilla de cereales</a:t>
            </a:r>
          </a:p>
          <a:p>
            <a:pPr eaLnBrk="1" hangingPunct="1">
              <a:spcBef>
                <a:spcPct val="0"/>
              </a:spcBef>
              <a:buFontTx/>
              <a:buNone/>
            </a:pPr>
            <a:r>
              <a:rPr lang="es-ES" altLang="es-ES" sz="2800" dirty="0">
                <a:solidFill>
                  <a:schemeClr val="bg1"/>
                </a:solidFill>
              </a:rPr>
              <a:t>Media mañana:</a:t>
            </a:r>
          </a:p>
          <a:p>
            <a:pPr lvl="1" eaLnBrk="1" hangingPunct="1">
              <a:spcBef>
                <a:spcPct val="0"/>
              </a:spcBef>
              <a:buFontTx/>
              <a:buNone/>
            </a:pPr>
            <a:r>
              <a:rPr lang="es-ES" altLang="es-ES" dirty="0">
                <a:solidFill>
                  <a:schemeClr val="bg1"/>
                </a:solidFill>
              </a:rPr>
              <a:t>Juan:  Bocadillo de tortilla. Una caña</a:t>
            </a:r>
          </a:p>
          <a:p>
            <a:pPr lvl="1" eaLnBrk="1" hangingPunct="1">
              <a:spcBef>
                <a:spcPct val="0"/>
              </a:spcBef>
              <a:buFontTx/>
              <a:buNone/>
            </a:pPr>
            <a:r>
              <a:rPr lang="es-ES" altLang="es-ES" dirty="0">
                <a:solidFill>
                  <a:schemeClr val="bg1"/>
                </a:solidFill>
              </a:rPr>
              <a:t>Luisa: Un suplemento alimenticio con vitamina C, calcio y otras vitaminas.</a:t>
            </a:r>
          </a:p>
          <a:p>
            <a:pPr lvl="1" eaLnBrk="1" hangingPunct="1">
              <a:spcBef>
                <a:spcPct val="0"/>
              </a:spcBef>
              <a:buFontTx/>
              <a:buNone/>
            </a:pPr>
            <a:r>
              <a:rPr lang="es-ES" altLang="es-ES" dirty="0">
                <a:solidFill>
                  <a:schemeClr val="bg1"/>
                </a:solidFill>
              </a:rPr>
              <a:t>Pedrito: Un bollo “regordete”.</a:t>
            </a:r>
          </a:p>
          <a:p>
            <a:pPr lvl="1" eaLnBrk="1" hangingPunct="1">
              <a:spcBef>
                <a:spcPct val="0"/>
              </a:spcBef>
              <a:buFontTx/>
              <a:buNone/>
            </a:pPr>
            <a:r>
              <a:rPr lang="es-ES" altLang="es-ES" dirty="0">
                <a:solidFill>
                  <a:schemeClr val="bg1"/>
                </a:solidFill>
              </a:rPr>
              <a:t>Alba: Nada</a:t>
            </a:r>
          </a:p>
          <a:p>
            <a:pPr lvl="1" eaLnBrk="1" hangingPunct="1">
              <a:spcBef>
                <a:spcPct val="0"/>
              </a:spcBef>
              <a:buFontTx/>
              <a:buNone/>
            </a:pPr>
            <a:r>
              <a:rPr lang="es-ES" altLang="es-ES" dirty="0">
                <a:solidFill>
                  <a:schemeClr val="bg1"/>
                </a:solidFill>
              </a:rPr>
              <a:t>Uxía:  Galletas dinosaurios con los demás del cole.</a:t>
            </a:r>
          </a:p>
          <a:p>
            <a:pPr lvl="1" eaLnBrk="1" hangingPunct="1">
              <a:spcBef>
                <a:spcPct val="0"/>
              </a:spcBef>
              <a:buFontTx/>
              <a:buNone/>
            </a:pPr>
            <a:endParaRPr lang="es-ES" altLang="es-ES" sz="1600" dirty="0"/>
          </a:p>
          <a:p>
            <a:pPr eaLnBrk="1" hangingPunct="1">
              <a:spcBef>
                <a:spcPct val="0"/>
              </a:spcBef>
              <a:buFontTx/>
              <a:buNone/>
            </a:pPr>
            <a:endParaRPr lang="es-ES" altLang="es-ES" sz="1800" dirty="0"/>
          </a:p>
          <a:p>
            <a:pPr eaLnBrk="1" hangingPunct="1">
              <a:spcBef>
                <a:spcPct val="0"/>
              </a:spcBef>
              <a:buFontTx/>
              <a:buNone/>
            </a:pPr>
            <a:endParaRPr lang="es-ES" altLang="es-ES" sz="1800" dirty="0"/>
          </a:p>
          <a:p>
            <a:pPr eaLnBrk="1" hangingPunct="1">
              <a:spcBef>
                <a:spcPct val="0"/>
              </a:spcBef>
              <a:buFontTx/>
              <a:buNone/>
            </a:pPr>
            <a:endParaRPr lang="es-ES" altLang="es-ES" sz="1800" dirty="0"/>
          </a:p>
          <a:p>
            <a:pPr eaLnBrk="1" hangingPunct="1">
              <a:spcBef>
                <a:spcPct val="0"/>
              </a:spcBef>
              <a:buFontTx/>
              <a:buNone/>
            </a:pPr>
            <a:endParaRPr lang="es-ES" altLang="es-ES" sz="1800" dirty="0"/>
          </a:p>
        </p:txBody>
      </p:sp>
    </p:spTree>
    <p:extLst>
      <p:ext uri="{BB962C8B-B14F-4D97-AF65-F5344CB8AC3E}">
        <p14:creationId xmlns:p14="http://schemas.microsoft.com/office/powerpoint/2010/main" val="2458385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79875" name="2 CuadroTexto">
            <a:extLst>
              <a:ext uri="{FF2B5EF4-FFF2-40B4-BE49-F238E27FC236}">
                <a16:creationId xmlns:a16="http://schemas.microsoft.com/office/drawing/2014/main" id="{DC97ACE2-7972-45FD-84FB-D72D72629CAF}"/>
              </a:ext>
            </a:extLst>
          </p:cNvPr>
          <p:cNvSpPr txBox="1">
            <a:spLocks noChangeArrowheads="1"/>
          </p:cNvSpPr>
          <p:nvPr/>
        </p:nvSpPr>
        <p:spPr bwMode="auto">
          <a:xfrm>
            <a:off x="226142" y="294968"/>
            <a:ext cx="11739716" cy="766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 altLang="es-ES" sz="2400" dirty="0">
                <a:solidFill>
                  <a:schemeClr val="bg1"/>
                </a:solidFill>
              </a:rPr>
              <a:t>Menú familiar de un jueves:</a:t>
            </a:r>
          </a:p>
          <a:p>
            <a:pPr eaLnBrk="1" hangingPunct="1">
              <a:spcBef>
                <a:spcPct val="0"/>
              </a:spcBef>
              <a:buFontTx/>
              <a:buNone/>
            </a:pPr>
            <a:r>
              <a:rPr lang="es-ES" altLang="es-ES" sz="2400" dirty="0">
                <a:solidFill>
                  <a:schemeClr val="bg1"/>
                </a:solidFill>
              </a:rPr>
              <a:t>Comida:</a:t>
            </a:r>
          </a:p>
          <a:p>
            <a:pPr lvl="1" eaLnBrk="1" hangingPunct="1">
              <a:spcBef>
                <a:spcPct val="0"/>
              </a:spcBef>
              <a:buFontTx/>
              <a:buNone/>
            </a:pPr>
            <a:r>
              <a:rPr lang="es-ES" altLang="es-ES" sz="2400" dirty="0">
                <a:solidFill>
                  <a:schemeClr val="bg1"/>
                </a:solidFill>
              </a:rPr>
              <a:t>Churrasco con patatas fritas para Juan y Alba. La ración de alba es pequeña porque esa carne es dura. Se enfada y come muy poco.</a:t>
            </a:r>
          </a:p>
          <a:p>
            <a:pPr lvl="1" eaLnBrk="1" hangingPunct="1">
              <a:spcBef>
                <a:spcPct val="0"/>
              </a:spcBef>
              <a:buFontTx/>
              <a:buNone/>
            </a:pPr>
            <a:r>
              <a:rPr lang="es-ES" altLang="es-ES" sz="2400" dirty="0">
                <a:solidFill>
                  <a:schemeClr val="bg1"/>
                </a:solidFill>
              </a:rPr>
              <a:t>Pescado con patatas fritas para Pedrito. Toma doble ración de patatas porque está creciendo.</a:t>
            </a:r>
          </a:p>
          <a:p>
            <a:pPr lvl="1" eaLnBrk="1" hangingPunct="1">
              <a:spcBef>
                <a:spcPct val="0"/>
              </a:spcBef>
              <a:buFontTx/>
              <a:buNone/>
            </a:pPr>
            <a:r>
              <a:rPr lang="es-ES" altLang="es-ES" sz="2400" dirty="0">
                <a:solidFill>
                  <a:schemeClr val="bg1"/>
                </a:solidFill>
              </a:rPr>
              <a:t>Pescado con patata cocida y pisto de verduras para Juana y Luisa.</a:t>
            </a:r>
          </a:p>
          <a:p>
            <a:pPr lvl="1" eaLnBrk="1" hangingPunct="1">
              <a:spcBef>
                <a:spcPct val="0"/>
              </a:spcBef>
              <a:buFontTx/>
              <a:buNone/>
            </a:pPr>
            <a:r>
              <a:rPr lang="es-ES" altLang="es-ES" sz="2400" dirty="0">
                <a:solidFill>
                  <a:schemeClr val="bg1"/>
                </a:solidFill>
              </a:rPr>
              <a:t>Puré de carne y verduras para Uxía, que bebe leche con la comida. Lo rechaza y deja la mitad en el plato. La abuela le promete que si se lo come todo tiene una sorpresa para ella. </a:t>
            </a:r>
          </a:p>
          <a:p>
            <a:pPr lvl="1" eaLnBrk="1" hangingPunct="1">
              <a:spcBef>
                <a:spcPct val="0"/>
              </a:spcBef>
              <a:buFontTx/>
              <a:buNone/>
            </a:pPr>
            <a:r>
              <a:rPr lang="es-ES" altLang="es-ES" sz="2400" dirty="0">
                <a:solidFill>
                  <a:schemeClr val="bg1"/>
                </a:solidFill>
              </a:rPr>
              <a:t>Como Pedrito se comió el pescado sin rechistar, puede tomar de postre tarta helada.</a:t>
            </a:r>
          </a:p>
          <a:p>
            <a:pPr lvl="1" eaLnBrk="1" hangingPunct="1">
              <a:spcBef>
                <a:spcPct val="0"/>
              </a:spcBef>
              <a:buFontTx/>
              <a:buNone/>
            </a:pPr>
            <a:r>
              <a:rPr lang="es-ES" altLang="es-ES" sz="2400" dirty="0">
                <a:solidFill>
                  <a:schemeClr val="bg1"/>
                </a:solidFill>
              </a:rPr>
              <a:t>A Alba la convence su madre (hay premio de juguete)para que tome fruta de postre: (1/2  mandarina)</a:t>
            </a:r>
          </a:p>
          <a:p>
            <a:pPr eaLnBrk="1" hangingPunct="1">
              <a:spcBef>
                <a:spcPct val="0"/>
              </a:spcBef>
              <a:buFontTx/>
              <a:buNone/>
            </a:pPr>
            <a:r>
              <a:rPr lang="es-ES" altLang="es-ES" sz="2400" dirty="0">
                <a:solidFill>
                  <a:schemeClr val="bg1"/>
                </a:solidFill>
              </a:rPr>
              <a:t>Merienda cena para picar viendo en la tele el programa favorito de la familia:</a:t>
            </a:r>
          </a:p>
          <a:p>
            <a:pPr lvl="1" eaLnBrk="1" hangingPunct="1">
              <a:spcBef>
                <a:spcPct val="0"/>
              </a:spcBef>
              <a:buFontTx/>
              <a:buNone/>
            </a:pPr>
            <a:r>
              <a:rPr lang="es-ES" altLang="es-ES" sz="2400" dirty="0">
                <a:solidFill>
                  <a:schemeClr val="bg1"/>
                </a:solidFill>
              </a:rPr>
              <a:t>Embutidos , queso y fiambres variados, y una pizza hecha por Juana.</a:t>
            </a:r>
          </a:p>
          <a:p>
            <a:pPr lvl="1" eaLnBrk="1" hangingPunct="1">
              <a:spcBef>
                <a:spcPct val="0"/>
              </a:spcBef>
              <a:buFontTx/>
              <a:buNone/>
            </a:pPr>
            <a:r>
              <a:rPr lang="es-ES" altLang="es-ES" sz="2400" dirty="0">
                <a:solidFill>
                  <a:schemeClr val="bg1"/>
                </a:solidFill>
              </a:rPr>
              <a:t>Pedrito envía la foto de su ración de pizza (por grande) a sus amigos del grupo de </a:t>
            </a:r>
            <a:r>
              <a:rPr lang="es-ES" altLang="es-ES" sz="2400" dirty="0" err="1">
                <a:solidFill>
                  <a:schemeClr val="bg1"/>
                </a:solidFill>
              </a:rPr>
              <a:t>whats</a:t>
            </a:r>
            <a:r>
              <a:rPr lang="es-ES" altLang="es-ES" sz="2400" dirty="0">
                <a:solidFill>
                  <a:schemeClr val="bg1"/>
                </a:solidFill>
              </a:rPr>
              <a:t>.</a:t>
            </a:r>
          </a:p>
          <a:p>
            <a:pPr eaLnBrk="1" hangingPunct="1">
              <a:spcBef>
                <a:spcPct val="0"/>
              </a:spcBef>
              <a:buFontTx/>
              <a:buNone/>
            </a:pPr>
            <a:r>
              <a:rPr lang="es-ES" altLang="es-ES" sz="2400" dirty="0">
                <a:solidFill>
                  <a:schemeClr val="bg1"/>
                </a:solidFill>
              </a:rPr>
              <a:t>Se van  a la cama al acabar el programa. </a:t>
            </a:r>
          </a:p>
          <a:p>
            <a:pPr lvl="1" eaLnBrk="1" hangingPunct="1">
              <a:spcBef>
                <a:spcPct val="0"/>
              </a:spcBef>
              <a:buFontTx/>
              <a:buNone/>
            </a:pPr>
            <a:endParaRPr lang="es-ES" altLang="es-ES" sz="1600" dirty="0"/>
          </a:p>
          <a:p>
            <a:pPr eaLnBrk="1" hangingPunct="1">
              <a:spcBef>
                <a:spcPct val="0"/>
              </a:spcBef>
              <a:buFontTx/>
              <a:buNone/>
            </a:pPr>
            <a:endParaRPr lang="es-ES" altLang="es-ES" sz="1800" dirty="0"/>
          </a:p>
          <a:p>
            <a:pPr eaLnBrk="1" hangingPunct="1">
              <a:spcBef>
                <a:spcPct val="0"/>
              </a:spcBef>
              <a:buFontTx/>
              <a:buNone/>
            </a:pPr>
            <a:endParaRPr lang="es-ES" altLang="es-ES" sz="1800" dirty="0"/>
          </a:p>
          <a:p>
            <a:pPr eaLnBrk="1" hangingPunct="1">
              <a:spcBef>
                <a:spcPct val="0"/>
              </a:spcBef>
              <a:buFontTx/>
              <a:buNone/>
            </a:pPr>
            <a:endParaRPr lang="es-ES" altLang="es-ES" sz="1800" dirty="0"/>
          </a:p>
          <a:p>
            <a:pPr eaLnBrk="1" hangingPunct="1">
              <a:spcBef>
                <a:spcPct val="0"/>
              </a:spcBef>
              <a:buFontTx/>
              <a:buNone/>
            </a:pPr>
            <a:endParaRPr lang="es-ES" altLang="es-ES" sz="1800" dirty="0"/>
          </a:p>
        </p:txBody>
      </p:sp>
    </p:spTree>
    <p:extLst>
      <p:ext uri="{BB962C8B-B14F-4D97-AF65-F5344CB8AC3E}">
        <p14:creationId xmlns:p14="http://schemas.microsoft.com/office/powerpoint/2010/main" val="38479836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039A72D6-E7B5-B51F-F08E-E1A142188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430" t="4469" r="1884"/>
          <a:stretch>
            <a:fillRect/>
          </a:stretch>
        </p:blipFill>
        <p:spPr bwMode="auto">
          <a:xfrm>
            <a:off x="3584729" y="721895"/>
            <a:ext cx="7462778" cy="5679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D8B63796-762E-7D8E-CAFE-3DA60E85183B}"/>
              </a:ext>
            </a:extLst>
          </p:cNvPr>
          <p:cNvSpPr txBox="1"/>
          <p:nvPr/>
        </p:nvSpPr>
        <p:spPr>
          <a:xfrm>
            <a:off x="338122" y="668137"/>
            <a:ext cx="2958617" cy="5580574"/>
          </a:xfrm>
          <a:prstGeom prst="rect">
            <a:avLst/>
          </a:prstGeom>
          <a:solidFill>
            <a:srgbClr val="FFFF00"/>
          </a:solidFill>
          <a:ln>
            <a:noFill/>
          </a:ln>
        </p:spPr>
        <p:txBody>
          <a:bodyPr lIns="108847" tIns="54423" rIns="108847" bIns="54423" compatLnSpc="0">
            <a:spAutoFit/>
          </a:bodyPr>
          <a:lstStyle/>
          <a:p>
            <a:pPr>
              <a:defRPr/>
            </a:pPr>
            <a:r>
              <a:rPr lang="es-ES" sz="2903" b="1" spc="242" dirty="0">
                <a:solidFill>
                  <a:schemeClr val="accent1">
                    <a:lumMod val="50000"/>
                  </a:schemeClr>
                </a:solidFill>
                <a:latin typeface="Xunta Sans"/>
                <a:ea typeface="Microsoft YaHei" pitchFamily="2"/>
                <a:cs typeface="Arial" pitchFamily="2"/>
              </a:rPr>
              <a:t>Desayuno</a:t>
            </a:r>
          </a:p>
          <a:p>
            <a:pPr>
              <a:defRPr/>
            </a:pPr>
            <a:r>
              <a:rPr lang="es-ES" sz="1935" b="1" dirty="0">
                <a:solidFill>
                  <a:schemeClr val="accent1">
                    <a:lumMod val="50000"/>
                  </a:schemeClr>
                </a:solidFill>
                <a:latin typeface="Xunta Sans"/>
                <a:ea typeface="Microsoft YaHei" pitchFamily="2"/>
                <a:cs typeface="Arial" pitchFamily="2"/>
              </a:rPr>
              <a:t>1 vaso leche desnatada</a:t>
            </a:r>
          </a:p>
          <a:p>
            <a:pPr>
              <a:defRPr/>
            </a:pPr>
            <a:r>
              <a:rPr lang="es-ES" sz="1935" b="1" dirty="0">
                <a:solidFill>
                  <a:schemeClr val="accent1">
                    <a:lumMod val="50000"/>
                  </a:schemeClr>
                </a:solidFill>
                <a:latin typeface="Xunta Sans"/>
                <a:ea typeface="Microsoft YaHei" pitchFamily="2"/>
                <a:cs typeface="Arial" pitchFamily="2"/>
              </a:rPr>
              <a:t>Café</a:t>
            </a:r>
          </a:p>
          <a:p>
            <a:pPr>
              <a:defRPr/>
            </a:pPr>
            <a:r>
              <a:rPr lang="es-ES" sz="1935" b="1" dirty="0">
                <a:solidFill>
                  <a:schemeClr val="accent1">
                    <a:lumMod val="50000"/>
                  </a:schemeClr>
                </a:solidFill>
                <a:latin typeface="Xunta Sans"/>
                <a:ea typeface="Microsoft YaHei" pitchFamily="2"/>
                <a:cs typeface="Arial" pitchFamily="2"/>
              </a:rPr>
              <a:t>3 galletas</a:t>
            </a:r>
          </a:p>
          <a:p>
            <a:pPr>
              <a:defRPr/>
            </a:pPr>
            <a:r>
              <a:rPr lang="es-ES" sz="2903" b="1" spc="242" dirty="0">
                <a:solidFill>
                  <a:schemeClr val="accent1">
                    <a:lumMod val="50000"/>
                  </a:schemeClr>
                </a:solidFill>
                <a:latin typeface="Xunta Sans"/>
                <a:ea typeface="Microsoft YaHei" pitchFamily="2"/>
                <a:cs typeface="Arial" pitchFamily="2"/>
              </a:rPr>
              <a:t>Comida</a:t>
            </a:r>
          </a:p>
          <a:p>
            <a:pPr>
              <a:defRPr/>
            </a:pPr>
            <a:r>
              <a:rPr lang="es-ES" sz="1935" b="1" dirty="0">
                <a:solidFill>
                  <a:schemeClr val="accent1">
                    <a:lumMod val="50000"/>
                  </a:schemeClr>
                </a:solidFill>
                <a:latin typeface="Xunta Sans"/>
                <a:ea typeface="Microsoft YaHei" pitchFamily="2"/>
                <a:cs typeface="Arial" pitchFamily="2"/>
              </a:rPr>
              <a:t>Tortilla patata con ensalada</a:t>
            </a:r>
          </a:p>
          <a:p>
            <a:pPr>
              <a:defRPr/>
            </a:pPr>
            <a:r>
              <a:rPr lang="es-ES" sz="1935" b="1" dirty="0">
                <a:solidFill>
                  <a:schemeClr val="accent1">
                    <a:lumMod val="50000"/>
                  </a:schemeClr>
                </a:solidFill>
                <a:latin typeface="Xunta Sans"/>
                <a:ea typeface="Microsoft YaHei" pitchFamily="2"/>
                <a:cs typeface="Arial" pitchFamily="2"/>
              </a:rPr>
              <a:t>Naranja</a:t>
            </a:r>
          </a:p>
          <a:p>
            <a:pPr>
              <a:defRPr/>
            </a:pPr>
            <a:r>
              <a:rPr lang="es-ES" sz="1935" b="1" dirty="0">
                <a:solidFill>
                  <a:schemeClr val="accent1">
                    <a:lumMod val="50000"/>
                  </a:schemeClr>
                </a:solidFill>
                <a:latin typeface="Xunta Sans"/>
                <a:ea typeface="Microsoft YaHei" pitchFamily="2"/>
                <a:cs typeface="Arial" pitchFamily="2"/>
              </a:rPr>
              <a:t>Pan</a:t>
            </a:r>
          </a:p>
          <a:p>
            <a:pPr>
              <a:defRPr/>
            </a:pPr>
            <a:r>
              <a:rPr lang="es-ES" sz="2903" b="1" spc="242" dirty="0">
                <a:solidFill>
                  <a:schemeClr val="accent1">
                    <a:lumMod val="50000"/>
                  </a:schemeClr>
                </a:solidFill>
                <a:latin typeface="Xunta Sans"/>
                <a:ea typeface="Microsoft YaHei" pitchFamily="2"/>
                <a:cs typeface="Arial" pitchFamily="2"/>
              </a:rPr>
              <a:t>Merienda</a:t>
            </a:r>
          </a:p>
          <a:p>
            <a:pPr>
              <a:defRPr/>
            </a:pPr>
            <a:r>
              <a:rPr lang="es-ES" sz="1935" b="1" dirty="0">
                <a:solidFill>
                  <a:schemeClr val="accent1">
                    <a:lumMod val="50000"/>
                  </a:schemeClr>
                </a:solidFill>
                <a:latin typeface="Xunta Sans"/>
                <a:ea typeface="Microsoft YaHei" pitchFamily="2"/>
                <a:cs typeface="Arial" pitchFamily="2"/>
              </a:rPr>
              <a:t>Melocotón</a:t>
            </a:r>
          </a:p>
          <a:p>
            <a:pPr>
              <a:defRPr/>
            </a:pPr>
            <a:r>
              <a:rPr lang="es-ES" sz="2903" b="1" spc="242" dirty="0">
                <a:solidFill>
                  <a:schemeClr val="accent1">
                    <a:lumMod val="50000"/>
                  </a:schemeClr>
                </a:solidFill>
                <a:latin typeface="Xunta Sans"/>
                <a:ea typeface="Microsoft YaHei" pitchFamily="2"/>
                <a:cs typeface="Arial" pitchFamily="2"/>
              </a:rPr>
              <a:t>Cena</a:t>
            </a:r>
          </a:p>
          <a:p>
            <a:pPr>
              <a:defRPr/>
            </a:pPr>
            <a:r>
              <a:rPr lang="es-ES" sz="1935" b="1" dirty="0">
                <a:solidFill>
                  <a:schemeClr val="accent1">
                    <a:lumMod val="50000"/>
                  </a:schemeClr>
                </a:solidFill>
                <a:latin typeface="Xunta Sans"/>
                <a:ea typeface="Microsoft YaHei" pitchFamily="2"/>
                <a:cs typeface="Arial" pitchFamily="2"/>
              </a:rPr>
              <a:t>Filete pollo plancha</a:t>
            </a:r>
          </a:p>
          <a:p>
            <a:pPr>
              <a:defRPr/>
            </a:pPr>
            <a:r>
              <a:rPr lang="es-ES" sz="1935" b="1" dirty="0">
                <a:solidFill>
                  <a:schemeClr val="accent1">
                    <a:lumMod val="50000"/>
                  </a:schemeClr>
                </a:solidFill>
                <a:latin typeface="Xunta Sans"/>
                <a:ea typeface="Microsoft YaHei" pitchFamily="2"/>
                <a:cs typeface="Arial" pitchFamily="2"/>
              </a:rPr>
              <a:t>Arroz blanco</a:t>
            </a:r>
          </a:p>
          <a:p>
            <a:pPr>
              <a:defRPr/>
            </a:pPr>
            <a:r>
              <a:rPr lang="es-ES" sz="1935" b="1" dirty="0">
                <a:solidFill>
                  <a:schemeClr val="accent1">
                    <a:lumMod val="50000"/>
                  </a:schemeClr>
                </a:solidFill>
                <a:latin typeface="Xunta Sans"/>
                <a:ea typeface="Microsoft YaHei" pitchFamily="2"/>
                <a:cs typeface="Arial" pitchFamily="2"/>
              </a:rPr>
              <a:t>Yogur desnatado con fruta</a:t>
            </a:r>
          </a:p>
          <a:p>
            <a:pPr>
              <a:defRPr/>
            </a:pPr>
            <a:endParaRPr lang="es-ES" sz="2177" dirty="0">
              <a:latin typeface="Liberation Sans" pitchFamily="18"/>
              <a:ea typeface="Microsoft YaHei" pitchFamily="2"/>
              <a:cs typeface="Arial" pitchFamily="2"/>
            </a:endParaRPr>
          </a:p>
        </p:txBody>
      </p:sp>
      <p:cxnSp>
        <p:nvCxnSpPr>
          <p:cNvPr id="5" name="Conector recto 4">
            <a:extLst>
              <a:ext uri="{FF2B5EF4-FFF2-40B4-BE49-F238E27FC236}">
                <a16:creationId xmlns:a16="http://schemas.microsoft.com/office/drawing/2014/main" id="{1614356F-2D28-83AA-2781-14554ED19C55}"/>
              </a:ext>
            </a:extLst>
          </p:cNvPr>
          <p:cNvCxnSpPr>
            <a:cxnSpLocks/>
          </p:cNvCxnSpPr>
          <p:nvPr/>
        </p:nvCxnSpPr>
        <p:spPr>
          <a:xfrm>
            <a:off x="7580109" y="677738"/>
            <a:ext cx="0" cy="5754038"/>
          </a:xfrm>
          <a:prstGeom prst="line">
            <a:avLst/>
          </a:prstGeom>
          <a:ln w="349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026EC1FF-4D81-5DE6-73FE-AEDD6D9D028B}"/>
              </a:ext>
            </a:extLst>
          </p:cNvPr>
          <p:cNvSpPr txBox="1"/>
          <p:nvPr/>
        </p:nvSpPr>
        <p:spPr>
          <a:xfrm>
            <a:off x="1440164" y="97917"/>
            <a:ext cx="9853095" cy="539058"/>
          </a:xfrm>
          <a:prstGeom prst="rect">
            <a:avLst/>
          </a:prstGeom>
          <a:noFill/>
        </p:spPr>
        <p:txBody>
          <a:bodyPr>
            <a:spAutoFit/>
          </a:bodyPr>
          <a:lstStyle/>
          <a:p>
            <a:pPr algn="ctr">
              <a:defRPr/>
            </a:pPr>
            <a:r>
              <a:rPr lang="es-ES" sz="2903" b="1" dirty="0">
                <a:solidFill>
                  <a:schemeClr val="tx2">
                    <a:lumMod val="50000"/>
                  </a:schemeClr>
                </a:solidFill>
                <a:latin typeface="Xunta Sans"/>
                <a:ea typeface="Microsoft YaHei" pitchFamily="2"/>
                <a:cs typeface="Arial" pitchFamily="2"/>
              </a:rPr>
              <a:t>Aspectos nutricionales clave</a:t>
            </a:r>
          </a:p>
        </p:txBody>
      </p:sp>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8B65DDED-E412-B129-C9FF-441DCB24B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0351" y="224633"/>
            <a:ext cx="2411436" cy="163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a:extLst>
              <a:ext uri="{FF2B5EF4-FFF2-40B4-BE49-F238E27FC236}">
                <a16:creationId xmlns:a16="http://schemas.microsoft.com/office/drawing/2014/main" id="{54B2AADE-3D4E-316D-3A63-0776699C9F40}"/>
              </a:ext>
            </a:extLst>
          </p:cNvPr>
          <p:cNvSpPr/>
          <p:nvPr/>
        </p:nvSpPr>
        <p:spPr>
          <a:xfrm>
            <a:off x="532036" y="729574"/>
            <a:ext cx="11127931" cy="5306517"/>
          </a:xfrm>
          <a:prstGeom prst="rect">
            <a:avLst/>
          </a:prstGeom>
        </p:spPr>
        <p:txBody>
          <a:bodyPr>
            <a:spAutoFit/>
          </a:bodyPr>
          <a:lstStyle/>
          <a:p>
            <a:pPr>
              <a:defRPr/>
            </a:pPr>
            <a:r>
              <a:rPr lang="es-ES" sz="2903" dirty="0">
                <a:solidFill>
                  <a:schemeClr val="accent1">
                    <a:lumMod val="50000"/>
                  </a:schemeClr>
                </a:solidFill>
                <a:latin typeface="Xunta Sans"/>
              </a:rPr>
              <a:t>Ej. 1. Criterio para establecer recomendaciones de calcio: </a:t>
            </a:r>
          </a:p>
          <a:p>
            <a:pPr>
              <a:defRPr/>
            </a:pPr>
            <a:endParaRPr lang="es-ES" sz="2399" dirty="0"/>
          </a:p>
          <a:p>
            <a:pPr>
              <a:defRPr/>
            </a:pPr>
            <a:r>
              <a:rPr lang="es-ES" sz="2903" dirty="0">
                <a:latin typeface="Xunta Sans"/>
              </a:rPr>
              <a:t>Diferentes en función de:</a:t>
            </a:r>
          </a:p>
          <a:p>
            <a:pPr marL="285730" indent="-285730">
              <a:lnSpc>
                <a:spcPct val="150000"/>
              </a:lnSpc>
              <a:buFont typeface="Arial" pitchFamily="34" charset="0"/>
              <a:buChar char="•"/>
              <a:defRPr/>
            </a:pPr>
            <a:r>
              <a:rPr lang="es-ES" sz="2903" dirty="0">
                <a:latin typeface="Xunta Sans"/>
              </a:rPr>
              <a:t>en el caso del calcio para los </a:t>
            </a:r>
            <a:r>
              <a:rPr lang="es-ES" sz="2903" b="1" dirty="0">
                <a:solidFill>
                  <a:srgbClr val="7030A0"/>
                </a:solidFill>
                <a:latin typeface="Xunta Sans"/>
              </a:rPr>
              <a:t>bebés</a:t>
            </a:r>
            <a:r>
              <a:rPr lang="es-ES" sz="2903" dirty="0">
                <a:latin typeface="Xunta Sans"/>
              </a:rPr>
              <a:t>, se basa en la cantidad contenida en la leche lactancia natural de madres sanas bien nutridas. </a:t>
            </a:r>
          </a:p>
          <a:p>
            <a:pPr marL="285730" indent="-285730">
              <a:lnSpc>
                <a:spcPct val="150000"/>
              </a:lnSpc>
              <a:buFont typeface="Arial" pitchFamily="34" charset="0"/>
              <a:buChar char="•"/>
              <a:defRPr/>
            </a:pPr>
            <a:r>
              <a:rPr lang="es-ES" sz="2903" dirty="0">
                <a:latin typeface="Xunta Sans"/>
              </a:rPr>
              <a:t>en los </a:t>
            </a:r>
            <a:r>
              <a:rPr lang="es-ES" sz="2903" b="1" dirty="0">
                <a:solidFill>
                  <a:srgbClr val="8CA10F"/>
                </a:solidFill>
                <a:latin typeface="Xunta Sans"/>
              </a:rPr>
              <a:t>niños</a:t>
            </a:r>
            <a:r>
              <a:rPr lang="es-ES" sz="2903" dirty="0">
                <a:latin typeface="Xunta Sans"/>
              </a:rPr>
              <a:t>, la cantidad necesaria para hacer frente a un adecuado crecimiento. </a:t>
            </a:r>
          </a:p>
          <a:p>
            <a:pPr marL="285730" indent="-285730">
              <a:lnSpc>
                <a:spcPct val="150000"/>
              </a:lnSpc>
              <a:buFont typeface="Arial" pitchFamily="34" charset="0"/>
              <a:buChar char="•"/>
              <a:defRPr/>
            </a:pPr>
            <a:r>
              <a:rPr lang="es-ES" sz="2903" dirty="0">
                <a:latin typeface="Xunta Sans"/>
              </a:rPr>
              <a:t>en los </a:t>
            </a:r>
            <a:r>
              <a:rPr lang="es-ES" sz="2903" b="1" dirty="0">
                <a:solidFill>
                  <a:srgbClr val="FF0000"/>
                </a:solidFill>
                <a:latin typeface="Xunta Sans"/>
              </a:rPr>
              <a:t>adultos</a:t>
            </a:r>
            <a:r>
              <a:rPr lang="es-ES" sz="2903" dirty="0">
                <a:latin typeface="Xunta Sans"/>
              </a:rPr>
              <a:t>, aquella para conseguir una retención máxima del nutriente para garantizar un pilar óseo óptimo y resistente.</a:t>
            </a:r>
          </a:p>
        </p:txBody>
      </p:sp>
      <p:sp>
        <p:nvSpPr>
          <p:cNvPr id="3" name="CuadroTexto 2">
            <a:extLst>
              <a:ext uri="{FF2B5EF4-FFF2-40B4-BE49-F238E27FC236}">
                <a16:creationId xmlns:a16="http://schemas.microsoft.com/office/drawing/2014/main" id="{5E0EE7C0-C35F-EA2E-EE39-901AA2FAF08B}"/>
              </a:ext>
            </a:extLst>
          </p:cNvPr>
          <p:cNvSpPr txBox="1"/>
          <p:nvPr/>
        </p:nvSpPr>
        <p:spPr>
          <a:xfrm>
            <a:off x="1440164" y="97917"/>
            <a:ext cx="9853095" cy="539058"/>
          </a:xfrm>
          <a:prstGeom prst="rect">
            <a:avLst/>
          </a:prstGeom>
          <a:noFill/>
        </p:spPr>
        <p:txBody>
          <a:bodyPr>
            <a:spAutoFit/>
          </a:bodyPr>
          <a:lstStyle/>
          <a:p>
            <a:pPr algn="ctr">
              <a:defRPr/>
            </a:pPr>
            <a:r>
              <a:rPr lang="es-ES" sz="2903" b="1" dirty="0">
                <a:solidFill>
                  <a:schemeClr val="accent1">
                    <a:lumMod val="50000"/>
                  </a:schemeClr>
                </a:solidFill>
                <a:latin typeface="Xunta Sans"/>
                <a:ea typeface="Microsoft YaHei" pitchFamily="2"/>
                <a:cs typeface="Arial" pitchFamily="2"/>
              </a:rPr>
              <a:t>Aspectos nutricionales clave</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5D0A60B-D0AA-6ED5-5F9B-7C661E336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827" y="2549671"/>
            <a:ext cx="3828346" cy="28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1 Rectángulo">
            <a:extLst>
              <a:ext uri="{FF2B5EF4-FFF2-40B4-BE49-F238E27FC236}">
                <a16:creationId xmlns:a16="http://schemas.microsoft.com/office/drawing/2014/main" id="{A98BD153-A607-EF41-31DA-0991CFDA6DD4}"/>
              </a:ext>
            </a:extLst>
          </p:cNvPr>
          <p:cNvSpPr>
            <a:spLocks noChangeArrowheads="1"/>
          </p:cNvSpPr>
          <p:nvPr/>
        </p:nvSpPr>
        <p:spPr bwMode="auto">
          <a:xfrm>
            <a:off x="363083" y="1507149"/>
            <a:ext cx="11828705" cy="4043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eaLnBrk="1" hangingPunct="1">
              <a:lnSpc>
                <a:spcPct val="150000"/>
              </a:lnSpc>
              <a:spcBef>
                <a:spcPct val="0"/>
              </a:spcBef>
              <a:buFontTx/>
              <a:buChar char="•"/>
            </a:pPr>
            <a:r>
              <a:rPr lang="es-ES" altLang="es-ES" sz="2903">
                <a:latin typeface="Xunta Sans"/>
              </a:rPr>
              <a:t>Cantidad para </a:t>
            </a:r>
            <a:r>
              <a:rPr lang="es-ES" altLang="es-ES" sz="2903" b="1">
                <a:solidFill>
                  <a:srgbClr val="7030A0"/>
                </a:solidFill>
                <a:latin typeface="Xunta Sans"/>
              </a:rPr>
              <a:t>prevenir la aparición de síntomas de deficiencia</a:t>
            </a:r>
            <a:r>
              <a:rPr lang="es-ES" altLang="es-ES" sz="2903">
                <a:latin typeface="Xunta Sans"/>
              </a:rPr>
              <a:t>, para evitar el escorbuto (posiblemente ingestas de 5 a 10 mg/día), para que no sangren las encías o para que no aparezcan petequias.</a:t>
            </a:r>
          </a:p>
          <a:p>
            <a:pPr eaLnBrk="1" hangingPunct="1">
              <a:lnSpc>
                <a:spcPct val="150000"/>
              </a:lnSpc>
              <a:spcBef>
                <a:spcPct val="0"/>
              </a:spcBef>
              <a:buFontTx/>
              <a:buChar char="•"/>
            </a:pPr>
            <a:r>
              <a:rPr lang="es-ES" altLang="es-ES" sz="2903">
                <a:latin typeface="Xunta Sans"/>
              </a:rPr>
              <a:t>Cantidad para </a:t>
            </a:r>
            <a:r>
              <a:rPr lang="es-ES" altLang="es-ES" sz="2903">
                <a:solidFill>
                  <a:srgbClr val="8CA10F"/>
                </a:solidFill>
                <a:latin typeface="Xunta Sans"/>
              </a:rPr>
              <a:t>maximizar la absorción del hierro inorgánico</a:t>
            </a:r>
            <a:r>
              <a:rPr lang="es-ES" altLang="es-ES" sz="2903">
                <a:latin typeface="Xunta Sans"/>
              </a:rPr>
              <a:t>.</a:t>
            </a:r>
          </a:p>
          <a:p>
            <a:pPr eaLnBrk="1" hangingPunct="1">
              <a:lnSpc>
                <a:spcPct val="150000"/>
              </a:lnSpc>
              <a:spcBef>
                <a:spcPct val="0"/>
              </a:spcBef>
              <a:buFontTx/>
              <a:buChar char="•"/>
            </a:pPr>
            <a:r>
              <a:rPr lang="es-ES" altLang="es-ES" sz="2903">
                <a:latin typeface="Xunta Sans"/>
              </a:rPr>
              <a:t>Cantidad para hacer frente al </a:t>
            </a:r>
            <a:r>
              <a:rPr lang="es-ES" altLang="es-ES" sz="2903" b="1">
                <a:solidFill>
                  <a:srgbClr val="FF3300"/>
                </a:solidFill>
                <a:latin typeface="Xunta Sans"/>
              </a:rPr>
              <a:t>estrés oxidativo en un fumador</a:t>
            </a:r>
            <a:r>
              <a:rPr lang="es-ES" altLang="es-ES" sz="2903">
                <a:latin typeface="Xunta Sans"/>
              </a:rPr>
              <a:t>.</a:t>
            </a:r>
          </a:p>
          <a:p>
            <a:pPr eaLnBrk="1" hangingPunct="1">
              <a:lnSpc>
                <a:spcPct val="150000"/>
              </a:lnSpc>
              <a:spcBef>
                <a:spcPct val="0"/>
              </a:spcBef>
              <a:buFontTx/>
              <a:buChar char="•"/>
            </a:pPr>
            <a:r>
              <a:rPr lang="es-ES" altLang="es-ES" sz="2903">
                <a:latin typeface="Xunta Sans"/>
              </a:rPr>
              <a:t>Cantidad para </a:t>
            </a:r>
            <a:r>
              <a:rPr lang="es-ES" altLang="es-ES" sz="2903" b="1">
                <a:solidFill>
                  <a:srgbClr val="00B050"/>
                </a:solidFill>
                <a:latin typeface="Xunta Sans"/>
              </a:rPr>
              <a:t>reducir el riesgo de algunas enfermedades crónicas (75mg)</a:t>
            </a:r>
          </a:p>
        </p:txBody>
      </p:sp>
      <p:sp>
        <p:nvSpPr>
          <p:cNvPr id="32772" name="5 Rectángulo">
            <a:extLst>
              <a:ext uri="{FF2B5EF4-FFF2-40B4-BE49-F238E27FC236}">
                <a16:creationId xmlns:a16="http://schemas.microsoft.com/office/drawing/2014/main" id="{662D9BBE-74BD-8F69-1C5D-6DBAA69C7251}"/>
              </a:ext>
            </a:extLst>
          </p:cNvPr>
          <p:cNvSpPr>
            <a:spLocks noChangeArrowheads="1"/>
          </p:cNvSpPr>
          <p:nvPr/>
        </p:nvSpPr>
        <p:spPr bwMode="auto">
          <a:xfrm>
            <a:off x="297804" y="97918"/>
            <a:ext cx="11596394" cy="1060098"/>
          </a:xfrm>
          <a:prstGeom prst="rect">
            <a:avLst/>
          </a:prstGeom>
          <a:noFill/>
          <a:ln>
            <a:noFill/>
          </a:ln>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defRPr/>
            </a:pPr>
            <a:endParaRPr lang="es-ES" altLang="es-ES" sz="3386" dirty="0">
              <a:latin typeface="Calibri" panose="020F0502020204030204" pitchFamily="34" charset="0"/>
            </a:endParaRPr>
          </a:p>
          <a:p>
            <a:pPr>
              <a:spcBef>
                <a:spcPct val="0"/>
              </a:spcBef>
              <a:defRPr/>
            </a:pPr>
            <a:r>
              <a:rPr lang="es-ES" altLang="es-ES" sz="2903" dirty="0">
                <a:solidFill>
                  <a:schemeClr val="accent1">
                    <a:lumMod val="50000"/>
                  </a:schemeClr>
                </a:solidFill>
                <a:latin typeface="Xunta Sans"/>
                <a:ea typeface="+mn-ea"/>
                <a:cs typeface="+mn-cs"/>
              </a:rPr>
              <a:t>Ej.2. Criterios para emitir recomendaciones de ingesta de vitamina C</a:t>
            </a:r>
            <a:endParaRPr lang="it-IT" altLang="es-ES" sz="2903" dirty="0">
              <a:solidFill>
                <a:schemeClr val="accent1">
                  <a:lumMod val="50000"/>
                </a:schemeClr>
              </a:solidFill>
              <a:latin typeface="Xunta Sans"/>
              <a:ea typeface="+mn-ea"/>
              <a:cs typeface="+mn-cs"/>
            </a:endParaRPr>
          </a:p>
        </p:txBody>
      </p:sp>
      <p:sp>
        <p:nvSpPr>
          <p:cNvPr id="2" name="CuadroTexto 1">
            <a:extLst>
              <a:ext uri="{FF2B5EF4-FFF2-40B4-BE49-F238E27FC236}">
                <a16:creationId xmlns:a16="http://schemas.microsoft.com/office/drawing/2014/main" id="{776C73AB-EE51-1A2D-94A8-856595FD510F}"/>
              </a:ext>
            </a:extLst>
          </p:cNvPr>
          <p:cNvSpPr txBox="1"/>
          <p:nvPr/>
        </p:nvSpPr>
        <p:spPr>
          <a:xfrm>
            <a:off x="1440164" y="97917"/>
            <a:ext cx="9853095" cy="539058"/>
          </a:xfrm>
          <a:prstGeom prst="rect">
            <a:avLst/>
          </a:prstGeom>
          <a:noFill/>
        </p:spPr>
        <p:txBody>
          <a:bodyPr>
            <a:spAutoFit/>
          </a:bodyPr>
          <a:lstStyle/>
          <a:p>
            <a:pPr algn="ctr">
              <a:defRPr/>
            </a:pPr>
            <a:r>
              <a:rPr lang="es-ES" sz="2903" b="1" dirty="0">
                <a:solidFill>
                  <a:schemeClr val="tx2">
                    <a:lumMod val="50000"/>
                  </a:schemeClr>
                </a:solidFill>
                <a:latin typeface="Xunta Sans"/>
                <a:ea typeface="Microsoft YaHei" pitchFamily="2"/>
                <a:cs typeface="Arial" pitchFamily="2"/>
              </a:rPr>
              <a:t>Aspectos nutricionales clave</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Rectángulo">
            <a:extLst>
              <a:ext uri="{FF2B5EF4-FFF2-40B4-BE49-F238E27FC236}">
                <a16:creationId xmlns:a16="http://schemas.microsoft.com/office/drawing/2014/main" id="{F9159F4D-1F88-0CA8-1FFB-15E88D908824}"/>
              </a:ext>
            </a:extLst>
          </p:cNvPr>
          <p:cNvSpPr>
            <a:spLocks noChangeArrowheads="1"/>
          </p:cNvSpPr>
          <p:nvPr/>
        </p:nvSpPr>
        <p:spPr bwMode="auto">
          <a:xfrm>
            <a:off x="378441" y="142076"/>
            <a:ext cx="11435120" cy="671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es-ES" altLang="es-ES" sz="2782" b="1" dirty="0">
                <a:solidFill>
                  <a:srgbClr val="203864"/>
                </a:solidFill>
                <a:latin typeface="Verdana" panose="020B0604030504040204" pitchFamily="34" charset="0"/>
              </a:rPr>
              <a:t>Aspectos nutricionales clave</a:t>
            </a:r>
            <a:endParaRPr lang="es-ES" altLang="es-ES" sz="2782" dirty="0">
              <a:solidFill>
                <a:srgbClr val="203864"/>
              </a:solidFill>
              <a:latin typeface="Verdana" panose="020B0604030504040204" pitchFamily="34" charset="0"/>
            </a:endParaRPr>
          </a:p>
          <a:p>
            <a:pPr eaLnBrk="1" hangingPunct="1">
              <a:spcBef>
                <a:spcPct val="0"/>
              </a:spcBef>
            </a:pPr>
            <a:endParaRPr lang="es-ES" altLang="es-ES" sz="2903" b="1" dirty="0">
              <a:solidFill>
                <a:srgbClr val="203864"/>
              </a:solidFill>
              <a:latin typeface="Xunta Sans"/>
            </a:endParaRPr>
          </a:p>
          <a:p>
            <a:pPr eaLnBrk="1" hangingPunct="1">
              <a:spcBef>
                <a:spcPct val="0"/>
              </a:spcBef>
            </a:pPr>
            <a:r>
              <a:rPr lang="es-ES" altLang="es-ES" sz="2903" b="1" dirty="0">
                <a:solidFill>
                  <a:srgbClr val="203864"/>
                </a:solidFill>
                <a:latin typeface="Xunta Sans"/>
              </a:rPr>
              <a:t>Ingestas recomendadas</a:t>
            </a:r>
            <a:r>
              <a:rPr lang="es-ES" altLang="es-ES" sz="2903" dirty="0">
                <a:latin typeface="Xunta Sans"/>
              </a:rPr>
              <a:t>: </a:t>
            </a:r>
          </a:p>
          <a:p>
            <a:pPr eaLnBrk="1" hangingPunct="1">
              <a:spcBef>
                <a:spcPct val="0"/>
              </a:spcBef>
            </a:pPr>
            <a:endParaRPr lang="es-ES" altLang="es-ES" sz="2903" dirty="0">
              <a:latin typeface="Xunta Sans"/>
            </a:endParaRPr>
          </a:p>
          <a:p>
            <a:pPr eaLnBrk="1" hangingPunct="1">
              <a:spcBef>
                <a:spcPct val="0"/>
              </a:spcBef>
              <a:buFontTx/>
              <a:buChar char="•"/>
            </a:pPr>
            <a:r>
              <a:rPr lang="es-ES" altLang="es-ES" sz="2903" dirty="0">
                <a:latin typeface="Xunta Sans"/>
              </a:rPr>
              <a:t>Son </a:t>
            </a:r>
            <a:r>
              <a:rPr lang="es-ES" altLang="es-ES" sz="2903" b="1" dirty="0">
                <a:latin typeface="Xunta Sans"/>
              </a:rPr>
              <a:t>estándares de referencia de la ingesta de energía y nutrientes que se juzga apropiada</a:t>
            </a:r>
            <a:r>
              <a:rPr lang="es-ES" altLang="es-ES" sz="2903" dirty="0">
                <a:latin typeface="Xunta Sans"/>
              </a:rPr>
              <a:t> para mantener la salud de prácticamente todos los individuos sanos de un </a:t>
            </a:r>
            <a:r>
              <a:rPr lang="es-ES" altLang="es-ES" sz="2903" b="1" dirty="0">
                <a:latin typeface="Xunta Sans"/>
              </a:rPr>
              <a:t>grupo poblacional homogéneo </a:t>
            </a:r>
            <a:r>
              <a:rPr lang="es-ES" altLang="es-ES" sz="2903" dirty="0">
                <a:latin typeface="Xunta Sans"/>
              </a:rPr>
              <a:t>(mujeres en edad fértil con un nivel bajo de actividad física para las necesidades de energía; varones en edad avanzada para ingesta adecuada de proteínas). </a:t>
            </a:r>
          </a:p>
          <a:p>
            <a:pPr eaLnBrk="1" hangingPunct="1">
              <a:spcBef>
                <a:spcPct val="0"/>
              </a:spcBef>
            </a:pPr>
            <a:endParaRPr lang="es-ES" altLang="es-ES" sz="2903" dirty="0">
              <a:latin typeface="Xunta Sans"/>
            </a:endParaRPr>
          </a:p>
          <a:p>
            <a:pPr eaLnBrk="1" hangingPunct="1">
              <a:spcBef>
                <a:spcPct val="0"/>
              </a:spcBef>
              <a:buFontTx/>
              <a:buChar char="•"/>
            </a:pPr>
            <a:r>
              <a:rPr lang="es-ES" altLang="es-ES" sz="2903" dirty="0">
                <a:latin typeface="Xunta Sans"/>
              </a:rPr>
              <a:t>Se estiman para determinados </a:t>
            </a:r>
            <a:r>
              <a:rPr lang="es-ES" altLang="es-ES" sz="2903" b="1" dirty="0">
                <a:latin typeface="Xunta Sans"/>
              </a:rPr>
              <a:t>grupos homogéneos </a:t>
            </a:r>
            <a:r>
              <a:rPr lang="es-ES" altLang="es-ES" sz="2903" dirty="0">
                <a:latin typeface="Xunta Sans"/>
              </a:rPr>
              <a:t>de edad, sexo, actividad física y situación fisiológica de gestación y lactancia.</a:t>
            </a:r>
          </a:p>
          <a:p>
            <a:pPr eaLnBrk="1" hangingPunct="1">
              <a:spcBef>
                <a:spcPct val="0"/>
              </a:spcBef>
            </a:pPr>
            <a:endParaRPr lang="es-ES" altLang="es-ES" sz="2782" dirty="0">
              <a:latin typeface="Calibri" panose="020F0502020204030204" pitchFamily="34" charset="0"/>
            </a:endParaRPr>
          </a:p>
          <a:p>
            <a:pPr eaLnBrk="1" hangingPunct="1">
              <a:spcBef>
                <a:spcPct val="0"/>
              </a:spcBef>
            </a:pPr>
            <a:endParaRPr lang="es-ES" altLang="es-ES" sz="2782" dirty="0">
              <a:latin typeface="Calibri" panose="020F0502020204030204" pitchFamily="34" charset="0"/>
            </a:endParaRPr>
          </a:p>
          <a:p>
            <a:pPr eaLnBrk="1" hangingPunct="1">
              <a:spcBef>
                <a:spcPct val="0"/>
              </a:spcBef>
            </a:pPr>
            <a:endParaRPr lang="es-ES" altLang="es-ES" sz="2782" dirty="0">
              <a:latin typeface="Calibri" panose="020F0502020204030204" pitchFamily="34" charset="0"/>
            </a:endParaRPr>
          </a:p>
        </p:txBody>
      </p:sp>
      <p:pic>
        <p:nvPicPr>
          <p:cNvPr id="39939" name="Picture 3">
            <a:extLst>
              <a:ext uri="{FF2B5EF4-FFF2-40B4-BE49-F238E27FC236}">
                <a16:creationId xmlns:a16="http://schemas.microsoft.com/office/drawing/2014/main" id="{89E1BC72-AED4-20B8-55E1-C9A4612ED4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1795" y="894689"/>
            <a:ext cx="4765273" cy="9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Rectángulo">
            <a:extLst>
              <a:ext uri="{FF2B5EF4-FFF2-40B4-BE49-F238E27FC236}">
                <a16:creationId xmlns:a16="http://schemas.microsoft.com/office/drawing/2014/main" id="{C77041BF-8916-5D69-0C4F-3210B7129A97}"/>
              </a:ext>
            </a:extLst>
          </p:cNvPr>
          <p:cNvSpPr>
            <a:spLocks noChangeArrowheads="1"/>
          </p:cNvSpPr>
          <p:nvPr/>
        </p:nvSpPr>
        <p:spPr bwMode="auto">
          <a:xfrm>
            <a:off x="378441" y="272631"/>
            <a:ext cx="11435120" cy="625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es-ES" altLang="es-ES" sz="2782" b="1" dirty="0">
                <a:solidFill>
                  <a:srgbClr val="203864"/>
                </a:solidFill>
                <a:latin typeface="Verdana" panose="020B0604030504040204" pitchFamily="34" charset="0"/>
              </a:rPr>
              <a:t>Aspectos nutricionales clave</a:t>
            </a:r>
            <a:endParaRPr lang="es-ES" altLang="es-ES" sz="2782" dirty="0">
              <a:solidFill>
                <a:srgbClr val="203864"/>
              </a:solidFill>
              <a:latin typeface="Verdana" panose="020B0604030504040204" pitchFamily="34" charset="0"/>
            </a:endParaRPr>
          </a:p>
          <a:p>
            <a:pPr eaLnBrk="1" hangingPunct="1">
              <a:spcBef>
                <a:spcPct val="0"/>
              </a:spcBef>
            </a:pPr>
            <a:endParaRPr lang="es-ES" altLang="es-ES" sz="2782" dirty="0">
              <a:solidFill>
                <a:srgbClr val="40F248"/>
              </a:solidFill>
              <a:latin typeface="Calibri" panose="020F0502020204030204" pitchFamily="34" charset="0"/>
            </a:endParaRPr>
          </a:p>
          <a:p>
            <a:pPr eaLnBrk="1" hangingPunct="1">
              <a:spcBef>
                <a:spcPct val="0"/>
              </a:spcBef>
            </a:pPr>
            <a:r>
              <a:rPr lang="es-ES" altLang="es-ES" sz="2903" b="1" dirty="0">
                <a:solidFill>
                  <a:srgbClr val="203864"/>
                </a:solidFill>
                <a:latin typeface="Xunta Sans"/>
              </a:rPr>
              <a:t>Ingestas recomendadas</a:t>
            </a:r>
            <a:r>
              <a:rPr lang="es-ES" altLang="es-ES" sz="2903" dirty="0">
                <a:latin typeface="Xunta Sans"/>
              </a:rPr>
              <a:t>: </a:t>
            </a:r>
          </a:p>
          <a:p>
            <a:pPr eaLnBrk="1" hangingPunct="1">
              <a:spcBef>
                <a:spcPct val="0"/>
              </a:spcBef>
              <a:buFontTx/>
              <a:buChar char="•"/>
            </a:pPr>
            <a:r>
              <a:rPr lang="es-ES" altLang="es-ES" sz="2903" dirty="0">
                <a:latin typeface="Xunta Sans"/>
              </a:rPr>
              <a:t>Incluyen un </a:t>
            </a:r>
            <a:r>
              <a:rPr lang="es-ES" altLang="es-ES" sz="2903" b="1" dirty="0">
                <a:latin typeface="Xunta Sans"/>
              </a:rPr>
              <a:t>amplio margen de seguridad </a:t>
            </a:r>
            <a:r>
              <a:rPr lang="es-ES" altLang="es-ES" sz="2903" dirty="0">
                <a:latin typeface="Xunta Sans"/>
              </a:rPr>
              <a:t>para compensar las variaciones individuales de los requerimientos.</a:t>
            </a:r>
          </a:p>
          <a:p>
            <a:pPr eaLnBrk="1" hangingPunct="1">
              <a:spcBef>
                <a:spcPct val="0"/>
              </a:spcBef>
              <a:buFontTx/>
              <a:buChar char="•"/>
            </a:pPr>
            <a:r>
              <a:rPr lang="es-ES" altLang="es-ES" sz="2903" dirty="0">
                <a:latin typeface="Xunta Sans"/>
              </a:rPr>
              <a:t>Método para estimar las IR de todos los nutrientes (excepto energía):</a:t>
            </a:r>
          </a:p>
          <a:p>
            <a:pPr lvl="1" eaLnBrk="1" hangingPunct="1">
              <a:lnSpc>
                <a:spcPct val="100000"/>
              </a:lnSpc>
              <a:spcBef>
                <a:spcPct val="0"/>
              </a:spcBef>
              <a:buFontTx/>
              <a:buNone/>
            </a:pPr>
            <a:r>
              <a:rPr lang="es-ES" altLang="es-ES" sz="2903" b="1" dirty="0">
                <a:solidFill>
                  <a:srgbClr val="203864"/>
                </a:solidFill>
                <a:latin typeface="Xunta Sans"/>
                <a:cs typeface="Arial" panose="020B0604020202020204" pitchFamily="34" charset="0"/>
              </a:rPr>
              <a:t>IR=Requerimiento medio (50%) +2 desviaciones standard. </a:t>
            </a:r>
          </a:p>
          <a:p>
            <a:pPr lvl="1" eaLnBrk="1" hangingPunct="1">
              <a:lnSpc>
                <a:spcPct val="100000"/>
              </a:lnSpc>
              <a:spcBef>
                <a:spcPct val="0"/>
              </a:spcBef>
              <a:buFontTx/>
              <a:buNone/>
            </a:pPr>
            <a:r>
              <a:rPr lang="es-ES" altLang="es-ES" sz="2903" dirty="0">
                <a:latin typeface="Xunta Sans"/>
                <a:cs typeface="Arial" panose="020B0604020202020204" pitchFamily="34" charset="0"/>
              </a:rPr>
              <a:t>Con esto, abarcamos el 97,5% de todos los individuos.</a:t>
            </a:r>
          </a:p>
          <a:p>
            <a:pPr eaLnBrk="1" hangingPunct="1">
              <a:spcBef>
                <a:spcPct val="0"/>
              </a:spcBef>
              <a:buFontTx/>
              <a:buChar char="•"/>
            </a:pPr>
            <a:r>
              <a:rPr lang="es-ES" altLang="es-ES" sz="2903" dirty="0">
                <a:latin typeface="Xunta Sans"/>
              </a:rPr>
              <a:t>Método para estimar las IR de energía</a:t>
            </a:r>
          </a:p>
          <a:p>
            <a:pPr lvl="1" eaLnBrk="1" hangingPunct="1">
              <a:lnSpc>
                <a:spcPct val="100000"/>
              </a:lnSpc>
              <a:spcBef>
                <a:spcPct val="0"/>
              </a:spcBef>
              <a:buFontTx/>
              <a:buNone/>
            </a:pPr>
            <a:r>
              <a:rPr lang="es-ES" altLang="es-ES" sz="2903" dirty="0">
                <a:latin typeface="Xunta Sans"/>
                <a:cs typeface="Arial" panose="020B0604020202020204" pitchFamily="34" charset="0"/>
              </a:rPr>
              <a:t>IR= Requerimiento medio (si no obesidad) a partir de gasto, y nivel de</a:t>
            </a:r>
          </a:p>
          <a:p>
            <a:pPr lvl="1" eaLnBrk="1" hangingPunct="1">
              <a:lnSpc>
                <a:spcPct val="100000"/>
              </a:lnSpc>
              <a:spcBef>
                <a:spcPct val="0"/>
              </a:spcBef>
              <a:buFontTx/>
              <a:buNone/>
            </a:pPr>
            <a:r>
              <a:rPr lang="es-ES" altLang="es-ES" sz="2903" dirty="0">
                <a:latin typeface="Xunta Sans"/>
                <a:cs typeface="Arial" panose="020B0604020202020204" pitchFamily="34" charset="0"/>
              </a:rPr>
              <a:t>A. Física.</a:t>
            </a:r>
          </a:p>
          <a:p>
            <a:pPr eaLnBrk="1" hangingPunct="1">
              <a:spcBef>
                <a:spcPct val="0"/>
              </a:spcBef>
            </a:pPr>
            <a:endParaRPr lang="es-ES" altLang="es-ES" sz="2782" dirty="0">
              <a:latin typeface="Calibri" panose="020F0502020204030204" pitchFamily="34" charset="0"/>
            </a:endParaRPr>
          </a:p>
          <a:p>
            <a:pPr eaLnBrk="1" hangingPunct="1">
              <a:spcBef>
                <a:spcPct val="0"/>
              </a:spcBef>
            </a:pPr>
            <a:endParaRPr lang="es-ES" altLang="es-ES" sz="2782" dirty="0">
              <a:latin typeface="Calibri" panose="020F0502020204030204" pitchFamily="34" charset="0"/>
            </a:endParaRPr>
          </a:p>
          <a:p>
            <a:pPr eaLnBrk="1" hangingPunct="1">
              <a:spcBef>
                <a:spcPct val="0"/>
              </a:spcBef>
            </a:pPr>
            <a:endParaRPr lang="es-ES" altLang="es-ES" sz="2782" dirty="0">
              <a:latin typeface="Calibri" panose="020F0502020204030204" pitchFamily="34" charset="0"/>
            </a:endParaRPr>
          </a:p>
        </p:txBody>
      </p:sp>
      <p:pic>
        <p:nvPicPr>
          <p:cNvPr id="41987" name="Picture 3">
            <a:extLst>
              <a:ext uri="{FF2B5EF4-FFF2-40B4-BE49-F238E27FC236}">
                <a16:creationId xmlns:a16="http://schemas.microsoft.com/office/drawing/2014/main" id="{D626D1D3-8A20-CD06-13D8-EBF7039C7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569" y="712296"/>
            <a:ext cx="4765273" cy="9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Imagen 2">
            <a:extLst>
              <a:ext uri="{FF2B5EF4-FFF2-40B4-BE49-F238E27FC236}">
                <a16:creationId xmlns:a16="http://schemas.microsoft.com/office/drawing/2014/main" id="{5F9D0D0E-BF2D-5E8F-89D4-9CFBA64271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023" y="5308615"/>
            <a:ext cx="10736264" cy="127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Rectángulo">
            <a:extLst>
              <a:ext uri="{FF2B5EF4-FFF2-40B4-BE49-F238E27FC236}">
                <a16:creationId xmlns:a16="http://schemas.microsoft.com/office/drawing/2014/main" id="{64529C57-5749-D51F-E701-4B816EA143DD}"/>
              </a:ext>
            </a:extLst>
          </p:cNvPr>
          <p:cNvSpPr>
            <a:spLocks noChangeArrowheads="1"/>
          </p:cNvSpPr>
          <p:nvPr/>
        </p:nvSpPr>
        <p:spPr bwMode="auto">
          <a:xfrm>
            <a:off x="378441" y="272631"/>
            <a:ext cx="11435120" cy="52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algn="ctr" eaLnBrk="1" hangingPunct="1">
              <a:spcBef>
                <a:spcPct val="0"/>
              </a:spcBef>
            </a:pPr>
            <a:r>
              <a:rPr lang="es-ES" altLang="es-ES" sz="2782" b="1" dirty="0">
                <a:solidFill>
                  <a:srgbClr val="203864"/>
                </a:solidFill>
                <a:latin typeface="Verdana" panose="020B0604030504040204" pitchFamily="34" charset="0"/>
              </a:rPr>
              <a:t>Aspectos nutricionales clave</a:t>
            </a:r>
            <a:endParaRPr lang="es-ES" altLang="es-ES" sz="2782" dirty="0">
              <a:solidFill>
                <a:srgbClr val="203864"/>
              </a:solidFill>
              <a:latin typeface="Verdana" panose="020B0604030504040204" pitchFamily="34" charset="0"/>
            </a:endParaRPr>
          </a:p>
          <a:p>
            <a:pPr eaLnBrk="1" hangingPunct="1">
              <a:spcBef>
                <a:spcPct val="0"/>
              </a:spcBef>
            </a:pPr>
            <a:endParaRPr lang="es-ES" altLang="es-ES" sz="2782" dirty="0">
              <a:solidFill>
                <a:srgbClr val="40F248"/>
              </a:solidFill>
              <a:latin typeface="Calibri" panose="020F0502020204030204" pitchFamily="34" charset="0"/>
            </a:endParaRPr>
          </a:p>
          <a:p>
            <a:pPr eaLnBrk="1" hangingPunct="1">
              <a:spcBef>
                <a:spcPct val="0"/>
              </a:spcBef>
            </a:pPr>
            <a:endParaRPr lang="es-ES" altLang="es-ES" sz="2782" dirty="0">
              <a:latin typeface="Calibri" panose="020F0502020204030204" pitchFamily="34" charset="0"/>
            </a:endParaRPr>
          </a:p>
          <a:p>
            <a:pPr eaLnBrk="1" hangingPunct="1">
              <a:spcBef>
                <a:spcPct val="0"/>
              </a:spcBef>
            </a:pPr>
            <a:r>
              <a:rPr lang="es-ES" altLang="es-ES" sz="2903" b="1" dirty="0">
                <a:solidFill>
                  <a:srgbClr val="203864"/>
                </a:solidFill>
                <a:latin typeface="Xunta Sans"/>
              </a:rPr>
              <a:t>Requerimiento nutricional (concepto individual)</a:t>
            </a:r>
          </a:p>
          <a:p>
            <a:pPr eaLnBrk="1" hangingPunct="1">
              <a:spcBef>
                <a:spcPct val="0"/>
              </a:spcBef>
            </a:pPr>
            <a:endParaRPr lang="es-ES" altLang="es-ES" sz="2782" dirty="0">
              <a:latin typeface="Calibri" panose="020F0502020204030204" pitchFamily="34" charset="0"/>
            </a:endParaRPr>
          </a:p>
          <a:p>
            <a:pPr eaLnBrk="1" hangingPunct="1">
              <a:spcBef>
                <a:spcPct val="0"/>
              </a:spcBef>
              <a:buFontTx/>
              <a:buChar char="•"/>
            </a:pPr>
            <a:r>
              <a:rPr lang="es-ES" altLang="es-ES" sz="2782" dirty="0">
                <a:latin typeface="Calibri" panose="020F0502020204030204" pitchFamily="34" charset="0"/>
              </a:rPr>
              <a:t>Cantidad de un nutriente que un </a:t>
            </a:r>
            <a:r>
              <a:rPr lang="es-ES" altLang="es-ES" sz="2782" b="1" dirty="0">
                <a:latin typeface="Calibri" panose="020F0502020204030204" pitchFamily="34" charset="0"/>
              </a:rPr>
              <a:t>individuo</a:t>
            </a:r>
            <a:r>
              <a:rPr lang="es-ES" altLang="es-ES" sz="2782" dirty="0">
                <a:latin typeface="Calibri" panose="020F0502020204030204" pitchFamily="34" charset="0"/>
              </a:rPr>
              <a:t> necesita para evitar deficiencias o, en general, para mantener en estado óptimo </a:t>
            </a:r>
            <a:r>
              <a:rPr lang="es-ES" altLang="es-ES" sz="2782" b="1" dirty="0">
                <a:latin typeface="Calibri" panose="020F0502020204030204" pitchFamily="34" charset="0"/>
              </a:rPr>
              <a:t>su</a:t>
            </a:r>
            <a:r>
              <a:rPr lang="es-ES" altLang="es-ES" sz="2782" dirty="0">
                <a:latin typeface="Calibri" panose="020F0502020204030204" pitchFamily="34" charset="0"/>
              </a:rPr>
              <a:t> metabolismo y </a:t>
            </a:r>
            <a:r>
              <a:rPr lang="es-ES" altLang="es-ES" sz="2782" b="1" dirty="0">
                <a:latin typeface="Calibri" panose="020F0502020204030204" pitchFamily="34" charset="0"/>
              </a:rPr>
              <a:t>sus </a:t>
            </a:r>
            <a:r>
              <a:rPr lang="es-ES" altLang="es-ES" sz="2782" dirty="0">
                <a:latin typeface="Calibri" panose="020F0502020204030204" pitchFamily="34" charset="0"/>
              </a:rPr>
              <a:t>funciones, pero con sus circunstancias particulares. </a:t>
            </a:r>
          </a:p>
          <a:p>
            <a:pPr eaLnBrk="1" hangingPunct="1">
              <a:spcBef>
                <a:spcPct val="0"/>
              </a:spcBef>
              <a:buFontTx/>
              <a:buChar char="•"/>
            </a:pPr>
            <a:r>
              <a:rPr lang="es-ES" altLang="es-ES" sz="2782" dirty="0">
                <a:latin typeface="Calibri" panose="020F0502020204030204" pitchFamily="34" charset="0"/>
              </a:rPr>
              <a:t>Los requerimientos pueden quedar definidos por distintos criterios que pueden dar diferentes valores. Varían de un individuo a otro pues dependen de múltiples factores</a:t>
            </a:r>
            <a:r>
              <a:rPr lang="es-ES" altLang="es-ES" sz="2298" dirty="0">
                <a:latin typeface="Calibri" panose="020F0502020204030204" pitchFamily="34" charset="0"/>
              </a:rPr>
              <a:t>.</a:t>
            </a:r>
          </a:p>
          <a:p>
            <a:pPr eaLnBrk="1" hangingPunct="1">
              <a:spcBef>
                <a:spcPct val="0"/>
              </a:spcBef>
            </a:pPr>
            <a:endParaRPr lang="es-ES" altLang="es-ES" sz="2782" dirty="0">
              <a:latin typeface="Calibri" panose="020F0502020204030204" pitchFamily="34" charset="0"/>
            </a:endParaRPr>
          </a:p>
        </p:txBody>
      </p:sp>
      <p:pic>
        <p:nvPicPr>
          <p:cNvPr id="2" name="Picture 2">
            <a:extLst>
              <a:ext uri="{FF2B5EF4-FFF2-40B4-BE49-F238E27FC236}">
                <a16:creationId xmlns:a16="http://schemas.microsoft.com/office/drawing/2014/main" id="{E71EEE31-730D-E150-6F3C-D550D3D72C55}"/>
              </a:ext>
            </a:extLst>
          </p:cNvPr>
          <p:cNvPicPr>
            <a:picLocks noChangeAspect="1" noChangeArrowheads="1"/>
          </p:cNvPicPr>
          <p:nvPr/>
        </p:nvPicPr>
        <p:blipFill>
          <a:blip r:embed="rId3">
            <a:duotone>
              <a:schemeClr val="accent5">
                <a:shade val="45000"/>
                <a:satMod val="135000"/>
              </a:schemeClr>
              <a:prstClr val="white"/>
            </a:duotone>
          </a:blip>
          <a:srcRect/>
          <a:stretch>
            <a:fillRect/>
          </a:stretch>
        </p:blipFill>
        <p:spPr bwMode="auto">
          <a:xfrm>
            <a:off x="6091584" y="4658735"/>
            <a:ext cx="3562052" cy="2036696"/>
          </a:xfrm>
          <a:prstGeom prst="rect">
            <a:avLst/>
          </a:prstGeom>
          <a:noFill/>
          <a:ln>
            <a:noFill/>
          </a:ln>
        </p:spPr>
      </p:pic>
      <p:sp>
        <p:nvSpPr>
          <p:cNvPr id="4" name="Triángulo isósceles 3">
            <a:extLst>
              <a:ext uri="{FF2B5EF4-FFF2-40B4-BE49-F238E27FC236}">
                <a16:creationId xmlns:a16="http://schemas.microsoft.com/office/drawing/2014/main" id="{1CE97EF8-D956-A128-471C-B417BD7800D4}"/>
              </a:ext>
            </a:extLst>
          </p:cNvPr>
          <p:cNvSpPr/>
          <p:nvPr/>
        </p:nvSpPr>
        <p:spPr>
          <a:xfrm>
            <a:off x="7203802" y="4659678"/>
            <a:ext cx="622058" cy="1626182"/>
          </a:xfrm>
          <a:prstGeom prst="triangle">
            <a:avLst/>
          </a:prstGeom>
          <a:solidFill>
            <a:srgbClr val="FFFF00">
              <a:alpha val="26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s-ES" sz="2177"/>
          </a:p>
        </p:txBody>
      </p:sp>
    </p:spTree>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7 Grupo">
            <a:extLst>
              <a:ext uri="{FF2B5EF4-FFF2-40B4-BE49-F238E27FC236}">
                <a16:creationId xmlns:a16="http://schemas.microsoft.com/office/drawing/2014/main" id="{D6B81DD8-5453-DBB6-814D-8EFD6A371366}"/>
              </a:ext>
            </a:extLst>
          </p:cNvPr>
          <p:cNvGrpSpPr>
            <a:grpSpLocks/>
          </p:cNvGrpSpPr>
          <p:nvPr/>
        </p:nvGrpSpPr>
        <p:grpSpPr bwMode="auto">
          <a:xfrm>
            <a:off x="2782197" y="549101"/>
            <a:ext cx="4076017" cy="5638843"/>
            <a:chOff x="1259632" y="548680"/>
            <a:chExt cx="4074404" cy="5638856"/>
          </a:xfrm>
        </p:grpSpPr>
        <p:pic>
          <p:nvPicPr>
            <p:cNvPr id="36871" name="Picture 2" descr="Resultado de imagen de personas">
              <a:hlinkClick r:id="rId3"/>
              <a:extLst>
                <a:ext uri="{FF2B5EF4-FFF2-40B4-BE49-F238E27FC236}">
                  <a16:creationId xmlns:a16="http://schemas.microsoft.com/office/drawing/2014/main" id="{3C29A144-E7A9-B62C-0BFC-70268A8E710C}"/>
                </a:ext>
              </a:extLst>
            </p:cNvPr>
            <p:cNvPicPr>
              <a:picLocks noChangeAspect="1" noChangeArrowheads="1"/>
            </p:cNvPicPr>
            <p:nvPr/>
          </p:nvPicPr>
          <p:blipFill>
            <a:blip r:embed="rId4">
              <a:duotone>
                <a:prstClr val="black"/>
                <a:schemeClr val="accent5">
                  <a:tint val="45000"/>
                  <a:satMod val="400000"/>
                </a:schemeClr>
              </a:duotone>
            </a:blip>
            <a:srcRect l="45549" r="10495"/>
            <a:stretch>
              <a:fillRect/>
            </a:stretch>
          </p:blipFill>
          <p:spPr bwMode="auto">
            <a:xfrm>
              <a:off x="1259632" y="548680"/>
              <a:ext cx="1266092" cy="3118400"/>
            </a:xfrm>
            <a:prstGeom prst="rect">
              <a:avLst/>
            </a:prstGeom>
            <a:noFill/>
            <a:ln>
              <a:noFill/>
            </a:ln>
          </p:spPr>
        </p:pic>
        <p:pic>
          <p:nvPicPr>
            <p:cNvPr id="36872" name="Picture 2" descr="Resultado de imagen de personas">
              <a:hlinkClick r:id="rId3"/>
              <a:extLst>
                <a:ext uri="{FF2B5EF4-FFF2-40B4-BE49-F238E27FC236}">
                  <a16:creationId xmlns:a16="http://schemas.microsoft.com/office/drawing/2014/main" id="{1983FAFF-4992-22D6-3625-07A98E300F9B}"/>
                </a:ext>
              </a:extLst>
            </p:cNvPr>
            <p:cNvPicPr>
              <a:picLocks noChangeAspect="1" noChangeArrowheads="1"/>
            </p:cNvPicPr>
            <p:nvPr/>
          </p:nvPicPr>
          <p:blipFill>
            <a:blip r:embed="rId4">
              <a:duotone>
                <a:prstClr val="black"/>
                <a:schemeClr val="accent5">
                  <a:tint val="45000"/>
                  <a:satMod val="400000"/>
                </a:schemeClr>
              </a:duotone>
            </a:blip>
            <a:srcRect l="45549" r="10495"/>
            <a:stretch>
              <a:fillRect/>
            </a:stretch>
          </p:blipFill>
          <p:spPr bwMode="auto">
            <a:xfrm>
              <a:off x="2060358" y="1196008"/>
              <a:ext cx="1266092" cy="3118400"/>
            </a:xfrm>
            <a:prstGeom prst="rect">
              <a:avLst/>
            </a:prstGeom>
            <a:noFill/>
            <a:ln>
              <a:noFill/>
            </a:ln>
          </p:spPr>
        </p:pic>
        <p:pic>
          <p:nvPicPr>
            <p:cNvPr id="36873" name="Picture 2" descr="Resultado de imagen de personas">
              <a:hlinkClick r:id="rId3"/>
              <a:extLst>
                <a:ext uri="{FF2B5EF4-FFF2-40B4-BE49-F238E27FC236}">
                  <a16:creationId xmlns:a16="http://schemas.microsoft.com/office/drawing/2014/main" id="{D18836E1-35FF-375F-AC00-7571AC2F8A0D}"/>
                </a:ext>
              </a:extLst>
            </p:cNvPr>
            <p:cNvPicPr>
              <a:picLocks noChangeAspect="1" noChangeArrowheads="1"/>
            </p:cNvPicPr>
            <p:nvPr/>
          </p:nvPicPr>
          <p:blipFill>
            <a:blip r:embed="rId4">
              <a:duotone>
                <a:prstClr val="black"/>
                <a:schemeClr val="accent5">
                  <a:tint val="45000"/>
                  <a:satMod val="400000"/>
                </a:schemeClr>
              </a:duotone>
            </a:blip>
            <a:srcRect l="45549" r="10495"/>
            <a:stretch>
              <a:fillRect/>
            </a:stretch>
          </p:blipFill>
          <p:spPr bwMode="auto">
            <a:xfrm>
              <a:off x="2693404" y="1772816"/>
              <a:ext cx="1266092" cy="3118400"/>
            </a:xfrm>
            <a:prstGeom prst="rect">
              <a:avLst/>
            </a:prstGeom>
            <a:noFill/>
            <a:ln>
              <a:noFill/>
            </a:ln>
          </p:spPr>
        </p:pic>
        <p:pic>
          <p:nvPicPr>
            <p:cNvPr id="36874" name="Picture 2" descr="Resultado de imagen de personas">
              <a:hlinkClick r:id="rId3"/>
              <a:extLst>
                <a:ext uri="{FF2B5EF4-FFF2-40B4-BE49-F238E27FC236}">
                  <a16:creationId xmlns:a16="http://schemas.microsoft.com/office/drawing/2014/main" id="{97FC134D-3554-2819-15D1-C4E3203A3E6A}"/>
                </a:ext>
              </a:extLst>
            </p:cNvPr>
            <p:cNvPicPr>
              <a:picLocks noChangeAspect="1" noChangeArrowheads="1"/>
            </p:cNvPicPr>
            <p:nvPr/>
          </p:nvPicPr>
          <p:blipFill>
            <a:blip r:embed="rId4">
              <a:duotone>
                <a:prstClr val="black"/>
                <a:schemeClr val="accent5">
                  <a:tint val="45000"/>
                  <a:satMod val="400000"/>
                </a:schemeClr>
              </a:duotone>
            </a:blip>
            <a:srcRect l="45549" r="10495"/>
            <a:stretch>
              <a:fillRect/>
            </a:stretch>
          </p:blipFill>
          <p:spPr bwMode="auto">
            <a:xfrm>
              <a:off x="3427584" y="2420888"/>
              <a:ext cx="1266092" cy="3118400"/>
            </a:xfrm>
            <a:prstGeom prst="rect">
              <a:avLst/>
            </a:prstGeom>
            <a:noFill/>
            <a:ln>
              <a:noFill/>
            </a:ln>
          </p:spPr>
        </p:pic>
        <p:pic>
          <p:nvPicPr>
            <p:cNvPr id="36875" name="Picture 2" descr="Resultado de imagen de personas">
              <a:hlinkClick r:id="rId3"/>
              <a:extLst>
                <a:ext uri="{FF2B5EF4-FFF2-40B4-BE49-F238E27FC236}">
                  <a16:creationId xmlns:a16="http://schemas.microsoft.com/office/drawing/2014/main" id="{C0FDC248-4365-1718-F074-645F37DFBEDA}"/>
                </a:ext>
              </a:extLst>
            </p:cNvPr>
            <p:cNvPicPr>
              <a:picLocks noChangeAspect="1" noChangeArrowheads="1"/>
            </p:cNvPicPr>
            <p:nvPr/>
          </p:nvPicPr>
          <p:blipFill>
            <a:blip r:embed="rId4">
              <a:duotone>
                <a:prstClr val="black"/>
                <a:schemeClr val="accent5">
                  <a:tint val="45000"/>
                  <a:satMod val="400000"/>
                </a:schemeClr>
              </a:duotone>
            </a:blip>
            <a:srcRect l="45549" r="10495"/>
            <a:stretch>
              <a:fillRect/>
            </a:stretch>
          </p:blipFill>
          <p:spPr bwMode="auto">
            <a:xfrm>
              <a:off x="4067944" y="3069136"/>
              <a:ext cx="1266092" cy="3118400"/>
            </a:xfrm>
            <a:prstGeom prst="rect">
              <a:avLst/>
            </a:prstGeom>
            <a:noFill/>
            <a:ln>
              <a:noFill/>
            </a:ln>
          </p:spPr>
        </p:pic>
      </p:grpSp>
      <p:sp>
        <p:nvSpPr>
          <p:cNvPr id="2" name="1 CuadroTexto">
            <a:extLst>
              <a:ext uri="{FF2B5EF4-FFF2-40B4-BE49-F238E27FC236}">
                <a16:creationId xmlns:a16="http://schemas.microsoft.com/office/drawing/2014/main" id="{2794EE04-BF9F-5942-FB69-FC49224C4125}"/>
              </a:ext>
            </a:extLst>
          </p:cNvPr>
          <p:cNvSpPr txBox="1">
            <a:spLocks noChangeArrowheads="1"/>
          </p:cNvSpPr>
          <p:nvPr/>
        </p:nvSpPr>
        <p:spPr bwMode="auto">
          <a:xfrm>
            <a:off x="5625618" y="113277"/>
            <a:ext cx="4890069" cy="1879232"/>
          </a:xfrm>
          <a:prstGeom prst="rect">
            <a:avLst/>
          </a:prstGeom>
          <a:noFill/>
          <a:ln>
            <a:noFill/>
          </a:ln>
        </p:spPr>
        <p:txBody>
          <a:bodyPr>
            <a:spAutoFit/>
          </a:bodyPr>
          <a:lstStyle>
            <a:lvl1pPr>
              <a:spcBef>
                <a:spcPts val="1413"/>
              </a:spcBef>
              <a:defRPr sz="3200">
                <a:solidFill>
                  <a:schemeClr val="tx1"/>
                </a:solidFill>
                <a:latin typeface="Liberation Sans"/>
                <a:ea typeface="Microsoft YaHei"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icrosoft YaHei" panose="020B0503020204020204" pitchFamily="34" charset="-122"/>
              </a:defRPr>
            </a:lvl9pPr>
          </a:lstStyle>
          <a:p>
            <a:pPr eaLnBrk="1" hangingPunct="1">
              <a:spcBef>
                <a:spcPct val="0"/>
              </a:spcBef>
              <a:defRPr/>
            </a:pPr>
            <a:r>
              <a:rPr lang="es-ES" altLang="es-ES" sz="2903" dirty="0">
                <a:solidFill>
                  <a:schemeClr val="accent1">
                    <a:lumMod val="50000"/>
                  </a:schemeClr>
                </a:solidFill>
                <a:latin typeface="Xunta Sans"/>
              </a:rPr>
              <a:t>Todas son mujeres entre 18  y 35 años</a:t>
            </a:r>
          </a:p>
          <a:p>
            <a:pPr eaLnBrk="1" hangingPunct="1">
              <a:spcBef>
                <a:spcPct val="0"/>
              </a:spcBef>
              <a:defRPr/>
            </a:pPr>
            <a:r>
              <a:rPr lang="es-ES" altLang="es-ES" sz="2903" dirty="0">
                <a:solidFill>
                  <a:schemeClr val="accent1">
                    <a:lumMod val="50000"/>
                  </a:schemeClr>
                </a:solidFill>
                <a:latin typeface="Xunta Sans"/>
              </a:rPr>
              <a:t>= ingestas recomendadas</a:t>
            </a:r>
          </a:p>
          <a:p>
            <a:pPr eaLnBrk="1" hangingPunct="1">
              <a:spcBef>
                <a:spcPct val="0"/>
              </a:spcBef>
              <a:defRPr/>
            </a:pPr>
            <a:r>
              <a:rPr lang="es-ES" altLang="es-ES" sz="2903" dirty="0">
                <a:solidFill>
                  <a:schemeClr val="accent1">
                    <a:lumMod val="50000"/>
                  </a:schemeClr>
                </a:solidFill>
                <a:latin typeface="Xunta Sans"/>
              </a:rPr>
              <a:t>≠ requerimientos:</a:t>
            </a:r>
          </a:p>
        </p:txBody>
      </p:sp>
      <p:sp>
        <p:nvSpPr>
          <p:cNvPr id="7" name="6 Llamada ovalada">
            <a:extLst>
              <a:ext uri="{FF2B5EF4-FFF2-40B4-BE49-F238E27FC236}">
                <a16:creationId xmlns:a16="http://schemas.microsoft.com/office/drawing/2014/main" id="{751D889F-17E0-8B2E-8CC9-53DCB4AA9B35}"/>
              </a:ext>
            </a:extLst>
          </p:cNvPr>
          <p:cNvSpPr/>
          <p:nvPr/>
        </p:nvSpPr>
        <p:spPr>
          <a:xfrm>
            <a:off x="6858214" y="3194768"/>
            <a:ext cx="3809147" cy="2236722"/>
          </a:xfrm>
          <a:prstGeom prst="wedgeEllipseCallout">
            <a:avLst>
              <a:gd name="adj1" fmla="val -65654"/>
              <a:gd name="adj2" fmla="val -371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1997" tIns="0" rIns="71997" bIns="0" anchor="ctr"/>
          <a:lstStyle/>
          <a:p>
            <a:pPr algn="ctr">
              <a:defRPr/>
            </a:pPr>
            <a:r>
              <a:rPr lang="es-ES" sz="2800" b="1" dirty="0">
                <a:solidFill>
                  <a:srgbClr val="027C5C"/>
                </a:solidFill>
              </a:rPr>
              <a:t>Trabaja a turnos</a:t>
            </a:r>
          </a:p>
          <a:p>
            <a:pPr algn="ctr">
              <a:defRPr/>
            </a:pPr>
            <a:r>
              <a:rPr lang="es-ES" sz="2800" b="1" dirty="0">
                <a:solidFill>
                  <a:srgbClr val="027C5C"/>
                </a:solidFill>
              </a:rPr>
              <a:t>Fuma</a:t>
            </a:r>
          </a:p>
          <a:p>
            <a:pPr algn="ctr">
              <a:defRPr/>
            </a:pPr>
            <a:r>
              <a:rPr lang="es-ES" sz="2800" b="1" dirty="0">
                <a:solidFill>
                  <a:srgbClr val="027C5C"/>
                </a:solidFill>
              </a:rPr>
              <a:t>Padece obesidad</a:t>
            </a:r>
          </a:p>
        </p:txBody>
      </p:sp>
      <p:sp>
        <p:nvSpPr>
          <p:cNvPr id="9" name="8 Llamada ovalada">
            <a:extLst>
              <a:ext uri="{FF2B5EF4-FFF2-40B4-BE49-F238E27FC236}">
                <a16:creationId xmlns:a16="http://schemas.microsoft.com/office/drawing/2014/main" id="{9D9A2482-69DC-2182-A8C0-40E9756C7AFC}"/>
              </a:ext>
            </a:extLst>
          </p:cNvPr>
          <p:cNvSpPr/>
          <p:nvPr/>
        </p:nvSpPr>
        <p:spPr>
          <a:xfrm>
            <a:off x="2187019" y="4285290"/>
            <a:ext cx="3296524" cy="1430351"/>
          </a:xfrm>
          <a:prstGeom prst="wedgeEllipseCallout">
            <a:avLst>
              <a:gd name="adj1" fmla="val 47916"/>
              <a:gd name="adj2" fmla="val -14262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1997" tIns="0" rIns="71997" bIns="0" anchor="ctr"/>
          <a:lstStyle/>
          <a:p>
            <a:pPr algn="ctr">
              <a:defRPr/>
            </a:pPr>
            <a:endParaRPr lang="es-ES" sz="2800" b="1" dirty="0">
              <a:solidFill>
                <a:srgbClr val="027C5C"/>
              </a:solidFill>
            </a:endParaRPr>
          </a:p>
          <a:p>
            <a:pPr algn="ctr">
              <a:defRPr/>
            </a:pPr>
            <a:endParaRPr lang="es-ES" sz="2800" b="1" dirty="0">
              <a:solidFill>
                <a:srgbClr val="027C5C"/>
              </a:solidFill>
            </a:endParaRPr>
          </a:p>
          <a:p>
            <a:pPr algn="ctr">
              <a:defRPr/>
            </a:pPr>
            <a:r>
              <a:rPr lang="es-ES" sz="2800" b="1" dirty="0">
                <a:solidFill>
                  <a:srgbClr val="027C5C"/>
                </a:solidFill>
              </a:rPr>
              <a:t>Hace un mes tuvo su primer hijo</a:t>
            </a:r>
          </a:p>
          <a:p>
            <a:pPr algn="ctr">
              <a:defRPr/>
            </a:pPr>
            <a:endParaRPr lang="es-ES" sz="2800" b="1" dirty="0">
              <a:solidFill>
                <a:srgbClr val="027C5C"/>
              </a:solidFill>
            </a:endParaRPr>
          </a:p>
          <a:p>
            <a:pPr algn="ctr">
              <a:defRPr/>
            </a:pPr>
            <a:endParaRPr lang="es-ES" sz="2800" b="1" dirty="0">
              <a:solidFill>
                <a:srgbClr val="027C5C"/>
              </a:solidFill>
            </a:endParaRPr>
          </a:p>
        </p:txBody>
      </p:sp>
      <p:sp>
        <p:nvSpPr>
          <p:cNvPr id="10" name="9 Llamada ovalada">
            <a:extLst>
              <a:ext uri="{FF2B5EF4-FFF2-40B4-BE49-F238E27FC236}">
                <a16:creationId xmlns:a16="http://schemas.microsoft.com/office/drawing/2014/main" id="{E075620A-7FCE-529A-78AB-F8A615267315}"/>
              </a:ext>
            </a:extLst>
          </p:cNvPr>
          <p:cNvSpPr/>
          <p:nvPr/>
        </p:nvSpPr>
        <p:spPr>
          <a:xfrm>
            <a:off x="1774232" y="2755105"/>
            <a:ext cx="2881820" cy="1224917"/>
          </a:xfrm>
          <a:prstGeom prst="wedgeEllipseCallout">
            <a:avLst>
              <a:gd name="adj1" fmla="val 54870"/>
              <a:gd name="adj2" fmla="val -959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1997" tIns="0" rIns="71997" bIns="0" anchor="ctr"/>
          <a:lstStyle/>
          <a:p>
            <a:pPr algn="ctr">
              <a:defRPr/>
            </a:pPr>
            <a:r>
              <a:rPr lang="es-ES" sz="2800" b="1" dirty="0">
                <a:solidFill>
                  <a:srgbClr val="027C5C"/>
                </a:solidFill>
              </a:rPr>
              <a:t>Es vegetariana</a:t>
            </a:r>
          </a:p>
          <a:p>
            <a:pPr algn="ctr">
              <a:defRPr/>
            </a:pPr>
            <a:endParaRPr lang="es-ES" sz="2177" b="1" dirty="0">
              <a:solidFill>
                <a:srgbClr val="03991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2203</TotalTime>
  <Words>10756</Words>
  <Application>Microsoft Office PowerPoint</Application>
  <PresentationFormat>Panorámica</PresentationFormat>
  <Paragraphs>1089</Paragraphs>
  <Slides>101</Slides>
  <Notes>51</Notes>
  <HiddenSlides>1</HiddenSlides>
  <MMClips>0</MMClips>
  <ScaleCrop>false</ScaleCrop>
  <HeadingPairs>
    <vt:vector size="8" baseType="variant">
      <vt:variant>
        <vt:lpstr>Fuentes usadas</vt:lpstr>
      </vt:variant>
      <vt:variant>
        <vt:i4>18</vt:i4>
      </vt:variant>
      <vt:variant>
        <vt:lpstr>Tema</vt:lpstr>
      </vt:variant>
      <vt:variant>
        <vt:i4>2</vt:i4>
      </vt:variant>
      <vt:variant>
        <vt:lpstr>Servidores OLE incrustados</vt:lpstr>
      </vt:variant>
      <vt:variant>
        <vt:i4>1</vt:i4>
      </vt:variant>
      <vt:variant>
        <vt:lpstr>Títulos de diapositiva</vt:lpstr>
      </vt:variant>
      <vt:variant>
        <vt:i4>101</vt:i4>
      </vt:variant>
    </vt:vector>
  </HeadingPairs>
  <TitlesOfParts>
    <vt:vector size="122" baseType="lpstr">
      <vt:lpstr>Arial</vt:lpstr>
      <vt:lpstr>ArialMT</vt:lpstr>
      <vt:lpstr>Calibri</vt:lpstr>
      <vt:lpstr>Calibri Light</vt:lpstr>
      <vt:lpstr>Cambria Math</vt:lpstr>
      <vt:lpstr>CIDFont+F1</vt:lpstr>
      <vt:lpstr>Comic Sans MS</vt:lpstr>
      <vt:lpstr>Corbel</vt:lpstr>
      <vt:lpstr>GulliverRM</vt:lpstr>
      <vt:lpstr>Liberation Sans</vt:lpstr>
      <vt:lpstr>Liberation Serif</vt:lpstr>
      <vt:lpstr>OpenSymbol</vt:lpstr>
      <vt:lpstr>Roboto</vt:lpstr>
      <vt:lpstr>StarSymbol</vt:lpstr>
      <vt:lpstr>Times New Roman</vt:lpstr>
      <vt:lpstr>Trebuchet MS</vt:lpstr>
      <vt:lpstr>Verdana</vt:lpstr>
      <vt:lpstr>Xunta Sans</vt:lpstr>
      <vt:lpstr>Tema de Office</vt:lpstr>
      <vt:lpstr>1_Tema de Office</vt:lpstr>
      <vt:lpstr>Chart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Información nutricional obligatoria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Maria Martinez Lorente</dc:creator>
  <cp:lastModifiedBy>Ana Maria Martinez Lorente</cp:lastModifiedBy>
  <cp:revision>31</cp:revision>
  <dcterms:created xsi:type="dcterms:W3CDTF">2019-01-11T20:24:50Z</dcterms:created>
  <dcterms:modified xsi:type="dcterms:W3CDTF">2023-11-22T09:52:26Z</dcterms:modified>
</cp:coreProperties>
</file>