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75" r:id="rId2"/>
    <p:sldId id="1091" r:id="rId3"/>
    <p:sldId id="1092" r:id="rId4"/>
    <p:sldId id="1093" r:id="rId5"/>
    <p:sldId id="421" r:id="rId6"/>
    <p:sldId id="276" r:id="rId7"/>
    <p:sldId id="264" r:id="rId8"/>
    <p:sldId id="277" r:id="rId9"/>
    <p:sldId id="278" r:id="rId10"/>
    <p:sldId id="420" r:id="rId11"/>
    <p:sldId id="1094" r:id="rId12"/>
    <p:sldId id="1099" r:id="rId13"/>
    <p:sldId id="265" r:id="rId14"/>
    <p:sldId id="261" r:id="rId15"/>
    <p:sldId id="267" r:id="rId16"/>
    <p:sldId id="372" r:id="rId17"/>
    <p:sldId id="1100" r:id="rId18"/>
    <p:sldId id="262" r:id="rId19"/>
    <p:sldId id="266" r:id="rId20"/>
    <p:sldId id="1101" r:id="rId21"/>
    <p:sldId id="1104" r:id="rId22"/>
    <p:sldId id="622" r:id="rId2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99"/>
    <a:srgbClr val="619428"/>
    <a:srgbClr val="E81867"/>
    <a:srgbClr val="18503F"/>
    <a:srgbClr val="32A481"/>
    <a:srgbClr val="2EA894"/>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866" autoAdjust="0"/>
  </p:normalViewPr>
  <p:slideViewPr>
    <p:cSldViewPr snapToGrid="0">
      <p:cViewPr varScale="1">
        <p:scale>
          <a:sx n="95" d="100"/>
          <a:sy n="95" d="100"/>
        </p:scale>
        <p:origin x="1158" y="78"/>
      </p:cViewPr>
      <p:guideLst/>
    </p:cSldViewPr>
  </p:slideViewPr>
  <p:notesTextViewPr>
    <p:cViewPr>
      <p:scale>
        <a:sx n="1" d="1"/>
        <a:sy n="1" d="1"/>
      </p:scale>
      <p:origin x="0" y="0"/>
    </p:cViewPr>
  </p:notesTextViewPr>
  <p:sorterViewPr>
    <p:cViewPr varScale="1">
      <p:scale>
        <a:sx n="100" d="100"/>
        <a:sy n="100" d="100"/>
      </p:scale>
      <p:origin x="0" y="-819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2F7D79-3FFE-4C56-A77E-88668EDEC833}" type="doc">
      <dgm:prSet loTypeId="urn:microsoft.com/office/officeart/2005/8/layout/venn2" loCatId="relationship" qsTypeId="urn:microsoft.com/office/officeart/2005/8/quickstyle/3d5" qsCatId="3D" csTypeId="urn:microsoft.com/office/officeart/2005/8/colors/colorful4" csCatId="colorful" phldr="1"/>
      <dgm:spPr/>
      <dgm:t>
        <a:bodyPr/>
        <a:lstStyle/>
        <a:p>
          <a:endParaRPr lang="es-ES"/>
        </a:p>
      </dgm:t>
    </dgm:pt>
    <dgm:pt modelId="{7B4D0CA5-A8A5-4C5A-A60B-D5165FFE95E9}">
      <dgm:prSet phldrT="[Texto]" custT="1"/>
      <dgm:spPr/>
      <dgm:t>
        <a:bodyPr/>
        <a:lstStyle/>
        <a:p>
          <a:r>
            <a:rPr lang="es-ES" sz="2000" dirty="0">
              <a:solidFill>
                <a:schemeClr val="bg2">
                  <a:lumMod val="10000"/>
                </a:schemeClr>
              </a:solidFill>
              <a:latin typeface="Xunta Sans"/>
            </a:rPr>
            <a:t>Obesidad infantil</a:t>
          </a:r>
        </a:p>
      </dgm:t>
    </dgm:pt>
    <dgm:pt modelId="{1233C3DF-8F9E-4696-AFE3-5ACF7BCF4025}" type="parTrans" cxnId="{6CF0DC13-8C39-4EEC-AF5B-51ED0500F7E0}">
      <dgm:prSet/>
      <dgm:spPr/>
      <dgm:t>
        <a:bodyPr/>
        <a:lstStyle/>
        <a:p>
          <a:endParaRPr lang="es-ES"/>
        </a:p>
      </dgm:t>
    </dgm:pt>
    <dgm:pt modelId="{DFB26788-A02D-4696-AC0A-D76F315B0F05}" type="sibTrans" cxnId="{6CF0DC13-8C39-4EEC-AF5B-51ED0500F7E0}">
      <dgm:prSet/>
      <dgm:spPr/>
      <dgm:t>
        <a:bodyPr/>
        <a:lstStyle/>
        <a:p>
          <a:endParaRPr lang="es-ES"/>
        </a:p>
      </dgm:t>
    </dgm:pt>
    <dgm:pt modelId="{B1299457-EC36-4128-8B34-06C58C3AC6C5}">
      <dgm:prSet phldrT="[Texto]" custT="1"/>
      <dgm:spPr/>
      <dgm:t>
        <a:bodyPr/>
        <a:lstStyle/>
        <a:p>
          <a:r>
            <a:rPr lang="es-ES" sz="2000" dirty="0">
              <a:solidFill>
                <a:schemeClr val="bg2">
                  <a:lumMod val="10000"/>
                </a:schemeClr>
              </a:solidFill>
            </a:rPr>
            <a:t>Hábitos saludables</a:t>
          </a:r>
        </a:p>
      </dgm:t>
    </dgm:pt>
    <dgm:pt modelId="{D1A20407-BDD8-49B2-9215-7BDC1AB1A702}" type="parTrans" cxnId="{727F051B-26DC-46BB-A4ED-569AE95A0D0F}">
      <dgm:prSet/>
      <dgm:spPr/>
      <dgm:t>
        <a:bodyPr/>
        <a:lstStyle/>
        <a:p>
          <a:endParaRPr lang="es-ES"/>
        </a:p>
      </dgm:t>
    </dgm:pt>
    <dgm:pt modelId="{C380C8FA-751F-44DB-A038-8F2DF0E8360C}" type="sibTrans" cxnId="{727F051B-26DC-46BB-A4ED-569AE95A0D0F}">
      <dgm:prSet/>
      <dgm:spPr/>
      <dgm:t>
        <a:bodyPr/>
        <a:lstStyle/>
        <a:p>
          <a:endParaRPr lang="es-ES"/>
        </a:p>
      </dgm:t>
    </dgm:pt>
    <dgm:pt modelId="{63339936-D3B6-4FFF-B2A4-85F42E471A11}">
      <dgm:prSet phldrT="[Texto]" custT="1"/>
      <dgm:spPr/>
      <dgm:t>
        <a:bodyPr/>
        <a:lstStyle/>
        <a:p>
          <a:r>
            <a:rPr lang="es-ES" sz="2000" dirty="0">
              <a:solidFill>
                <a:schemeClr val="tx1"/>
              </a:solidFill>
            </a:rPr>
            <a:t>Hábitos alimentación</a:t>
          </a:r>
        </a:p>
      </dgm:t>
    </dgm:pt>
    <dgm:pt modelId="{2B1BFF61-A84B-4DE3-97FD-133D45CFADA5}" type="parTrans" cxnId="{1D4637EA-C4E3-4279-B089-32909DFCD1FF}">
      <dgm:prSet/>
      <dgm:spPr/>
      <dgm:t>
        <a:bodyPr/>
        <a:lstStyle/>
        <a:p>
          <a:endParaRPr lang="es-ES"/>
        </a:p>
      </dgm:t>
    </dgm:pt>
    <dgm:pt modelId="{81508AAE-BA24-4D74-B88F-D2425D809309}" type="sibTrans" cxnId="{1D4637EA-C4E3-4279-B089-32909DFCD1FF}">
      <dgm:prSet/>
      <dgm:spPr/>
      <dgm:t>
        <a:bodyPr/>
        <a:lstStyle/>
        <a:p>
          <a:endParaRPr lang="es-ES"/>
        </a:p>
      </dgm:t>
    </dgm:pt>
    <dgm:pt modelId="{A6599D47-A179-48B7-9A5A-4B99B65C0C29}">
      <dgm:prSet phldrT="[Texto]" custT="1"/>
      <dgm:spPr/>
      <dgm:t>
        <a:bodyPr/>
        <a:lstStyle/>
        <a:p>
          <a:r>
            <a:rPr lang="es-ES" sz="2400" dirty="0">
              <a:solidFill>
                <a:schemeClr val="tx1"/>
              </a:solidFill>
            </a:rPr>
            <a:t>Entorno escolar</a:t>
          </a:r>
        </a:p>
      </dgm:t>
    </dgm:pt>
    <dgm:pt modelId="{740B6691-B299-4976-A637-3C885CCF002E}" type="parTrans" cxnId="{30BA82A5-649E-4793-B11A-FF3D584BC7E7}">
      <dgm:prSet/>
      <dgm:spPr/>
      <dgm:t>
        <a:bodyPr/>
        <a:lstStyle/>
        <a:p>
          <a:endParaRPr lang="es-ES"/>
        </a:p>
      </dgm:t>
    </dgm:pt>
    <dgm:pt modelId="{F3E44FB9-72CE-4544-8D90-B491D19C3A14}" type="sibTrans" cxnId="{30BA82A5-649E-4793-B11A-FF3D584BC7E7}">
      <dgm:prSet/>
      <dgm:spPr/>
      <dgm:t>
        <a:bodyPr/>
        <a:lstStyle/>
        <a:p>
          <a:endParaRPr lang="es-ES"/>
        </a:p>
      </dgm:t>
    </dgm:pt>
    <dgm:pt modelId="{056338E3-59CD-49BC-A0B4-8017D8944509}" type="pres">
      <dgm:prSet presAssocID="{B32F7D79-3FFE-4C56-A77E-88668EDEC833}" presName="Name0" presStyleCnt="0">
        <dgm:presLayoutVars>
          <dgm:chMax val="7"/>
          <dgm:resizeHandles val="exact"/>
        </dgm:presLayoutVars>
      </dgm:prSet>
      <dgm:spPr/>
    </dgm:pt>
    <dgm:pt modelId="{EB675345-A9AA-4A2F-816F-F11FCA76CB46}" type="pres">
      <dgm:prSet presAssocID="{B32F7D79-3FFE-4C56-A77E-88668EDEC833}" presName="comp1" presStyleCnt="0"/>
      <dgm:spPr/>
    </dgm:pt>
    <dgm:pt modelId="{09F3DF48-9F18-4EDE-9D16-E39C04FACC98}" type="pres">
      <dgm:prSet presAssocID="{B32F7D79-3FFE-4C56-A77E-88668EDEC833}" presName="circle1" presStyleLbl="node1" presStyleIdx="0" presStyleCnt="4" custLinFactNeighborX="7398" custLinFactNeighborY="4337"/>
      <dgm:spPr/>
    </dgm:pt>
    <dgm:pt modelId="{5CC8E478-8B78-4D56-B867-429088C88AEE}" type="pres">
      <dgm:prSet presAssocID="{B32F7D79-3FFE-4C56-A77E-88668EDEC833}" presName="c1text" presStyleLbl="node1" presStyleIdx="0" presStyleCnt="4">
        <dgm:presLayoutVars>
          <dgm:bulletEnabled val="1"/>
        </dgm:presLayoutVars>
      </dgm:prSet>
      <dgm:spPr/>
    </dgm:pt>
    <dgm:pt modelId="{AB235451-01DB-41B4-B95A-AB1DF8A83D09}" type="pres">
      <dgm:prSet presAssocID="{B32F7D79-3FFE-4C56-A77E-88668EDEC833}" presName="comp2" presStyleCnt="0"/>
      <dgm:spPr/>
    </dgm:pt>
    <dgm:pt modelId="{C29835A6-ACA2-44CB-94CE-4E5ACD6780A1}" type="pres">
      <dgm:prSet presAssocID="{B32F7D79-3FFE-4C56-A77E-88668EDEC833}" presName="circle2" presStyleLbl="node1" presStyleIdx="1" presStyleCnt="4"/>
      <dgm:spPr/>
    </dgm:pt>
    <dgm:pt modelId="{727C94ED-BF75-4523-867B-9CDFB2F83BE7}" type="pres">
      <dgm:prSet presAssocID="{B32F7D79-3FFE-4C56-A77E-88668EDEC833}" presName="c2text" presStyleLbl="node1" presStyleIdx="1" presStyleCnt="4">
        <dgm:presLayoutVars>
          <dgm:bulletEnabled val="1"/>
        </dgm:presLayoutVars>
      </dgm:prSet>
      <dgm:spPr/>
    </dgm:pt>
    <dgm:pt modelId="{9ECECC65-EB98-4725-AE6B-513E6ED7FE7E}" type="pres">
      <dgm:prSet presAssocID="{B32F7D79-3FFE-4C56-A77E-88668EDEC833}" presName="comp3" presStyleCnt="0"/>
      <dgm:spPr/>
    </dgm:pt>
    <dgm:pt modelId="{5587CB61-E409-4598-A9AE-D4D827800C78}" type="pres">
      <dgm:prSet presAssocID="{B32F7D79-3FFE-4C56-A77E-88668EDEC833}" presName="circle3" presStyleLbl="node1" presStyleIdx="2" presStyleCnt="4"/>
      <dgm:spPr/>
    </dgm:pt>
    <dgm:pt modelId="{C7088421-3DAD-464B-AB96-27DD358C702F}" type="pres">
      <dgm:prSet presAssocID="{B32F7D79-3FFE-4C56-A77E-88668EDEC833}" presName="c3text" presStyleLbl="node1" presStyleIdx="2" presStyleCnt="4">
        <dgm:presLayoutVars>
          <dgm:bulletEnabled val="1"/>
        </dgm:presLayoutVars>
      </dgm:prSet>
      <dgm:spPr/>
    </dgm:pt>
    <dgm:pt modelId="{06CE4B7C-4C7E-4C8D-804D-33CC3EC560C2}" type="pres">
      <dgm:prSet presAssocID="{B32F7D79-3FFE-4C56-A77E-88668EDEC833}" presName="comp4" presStyleCnt="0"/>
      <dgm:spPr/>
    </dgm:pt>
    <dgm:pt modelId="{70B79352-E3C2-4EB4-8B5B-C9BEC9F55663}" type="pres">
      <dgm:prSet presAssocID="{B32F7D79-3FFE-4C56-A77E-88668EDEC833}" presName="circle4" presStyleLbl="node1" presStyleIdx="3" presStyleCnt="4"/>
      <dgm:spPr/>
    </dgm:pt>
    <dgm:pt modelId="{63BB9287-50E6-4AB3-A4AD-8D21B5DF600D}" type="pres">
      <dgm:prSet presAssocID="{B32F7D79-3FFE-4C56-A77E-88668EDEC833}" presName="c4text" presStyleLbl="node1" presStyleIdx="3" presStyleCnt="4">
        <dgm:presLayoutVars>
          <dgm:bulletEnabled val="1"/>
        </dgm:presLayoutVars>
      </dgm:prSet>
      <dgm:spPr/>
    </dgm:pt>
  </dgm:ptLst>
  <dgm:cxnLst>
    <dgm:cxn modelId="{6CF0DC13-8C39-4EEC-AF5B-51ED0500F7E0}" srcId="{B32F7D79-3FFE-4C56-A77E-88668EDEC833}" destId="{7B4D0CA5-A8A5-4C5A-A60B-D5165FFE95E9}" srcOrd="0" destOrd="0" parTransId="{1233C3DF-8F9E-4696-AFE3-5ACF7BCF4025}" sibTransId="{DFB26788-A02D-4696-AC0A-D76F315B0F05}"/>
    <dgm:cxn modelId="{727F051B-26DC-46BB-A4ED-569AE95A0D0F}" srcId="{B32F7D79-3FFE-4C56-A77E-88668EDEC833}" destId="{B1299457-EC36-4128-8B34-06C58C3AC6C5}" srcOrd="1" destOrd="0" parTransId="{D1A20407-BDD8-49B2-9215-7BDC1AB1A702}" sibTransId="{C380C8FA-751F-44DB-A038-8F2DF0E8360C}"/>
    <dgm:cxn modelId="{F6625A3A-42EA-4A76-ABBD-8E7538B858C9}" type="presOf" srcId="{B32F7D79-3FFE-4C56-A77E-88668EDEC833}" destId="{056338E3-59CD-49BC-A0B4-8017D8944509}" srcOrd="0" destOrd="0" presId="urn:microsoft.com/office/officeart/2005/8/layout/venn2"/>
    <dgm:cxn modelId="{0077DC3D-E4D3-4929-9915-62D373DD8518}" type="presOf" srcId="{B1299457-EC36-4128-8B34-06C58C3AC6C5}" destId="{727C94ED-BF75-4523-867B-9CDFB2F83BE7}" srcOrd="1" destOrd="0" presId="urn:microsoft.com/office/officeart/2005/8/layout/venn2"/>
    <dgm:cxn modelId="{D62DF043-C94A-42CF-922E-DB71F0E62EBE}" type="presOf" srcId="{A6599D47-A179-48B7-9A5A-4B99B65C0C29}" destId="{70B79352-E3C2-4EB4-8B5B-C9BEC9F55663}" srcOrd="0" destOrd="0" presId="urn:microsoft.com/office/officeart/2005/8/layout/venn2"/>
    <dgm:cxn modelId="{3E03D357-5E47-4582-8117-2E5073CFBB04}" type="presOf" srcId="{63339936-D3B6-4FFF-B2A4-85F42E471A11}" destId="{5587CB61-E409-4598-A9AE-D4D827800C78}" srcOrd="0" destOrd="0" presId="urn:microsoft.com/office/officeart/2005/8/layout/venn2"/>
    <dgm:cxn modelId="{382CE27B-B83E-4B51-95E9-F819A1C4A8E3}" type="presOf" srcId="{7B4D0CA5-A8A5-4C5A-A60B-D5165FFE95E9}" destId="{09F3DF48-9F18-4EDE-9D16-E39C04FACC98}" srcOrd="0" destOrd="0" presId="urn:microsoft.com/office/officeart/2005/8/layout/venn2"/>
    <dgm:cxn modelId="{0F0B757E-AB73-4AB2-8B1E-741CCAD7B095}" type="presOf" srcId="{B1299457-EC36-4128-8B34-06C58C3AC6C5}" destId="{C29835A6-ACA2-44CB-94CE-4E5ACD6780A1}" srcOrd="0" destOrd="0" presId="urn:microsoft.com/office/officeart/2005/8/layout/venn2"/>
    <dgm:cxn modelId="{CFC6BF8F-2D27-4AA4-874D-D49487D1EEF4}" type="presOf" srcId="{A6599D47-A179-48B7-9A5A-4B99B65C0C29}" destId="{63BB9287-50E6-4AB3-A4AD-8D21B5DF600D}" srcOrd="1" destOrd="0" presId="urn:microsoft.com/office/officeart/2005/8/layout/venn2"/>
    <dgm:cxn modelId="{30BA82A5-649E-4793-B11A-FF3D584BC7E7}" srcId="{B32F7D79-3FFE-4C56-A77E-88668EDEC833}" destId="{A6599D47-A179-48B7-9A5A-4B99B65C0C29}" srcOrd="3" destOrd="0" parTransId="{740B6691-B299-4976-A637-3C885CCF002E}" sibTransId="{F3E44FB9-72CE-4544-8D90-B491D19C3A14}"/>
    <dgm:cxn modelId="{6A2A00BD-CCE9-4C19-AC69-76714AE20C0A}" type="presOf" srcId="{63339936-D3B6-4FFF-B2A4-85F42E471A11}" destId="{C7088421-3DAD-464B-AB96-27DD358C702F}" srcOrd="1" destOrd="0" presId="urn:microsoft.com/office/officeart/2005/8/layout/venn2"/>
    <dgm:cxn modelId="{1244FBCB-15F7-4BD5-81DC-FC0DB83E71A0}" type="presOf" srcId="{7B4D0CA5-A8A5-4C5A-A60B-D5165FFE95E9}" destId="{5CC8E478-8B78-4D56-B867-429088C88AEE}" srcOrd="1" destOrd="0" presId="urn:microsoft.com/office/officeart/2005/8/layout/venn2"/>
    <dgm:cxn modelId="{1D4637EA-C4E3-4279-B089-32909DFCD1FF}" srcId="{B32F7D79-3FFE-4C56-A77E-88668EDEC833}" destId="{63339936-D3B6-4FFF-B2A4-85F42E471A11}" srcOrd="2" destOrd="0" parTransId="{2B1BFF61-A84B-4DE3-97FD-133D45CFADA5}" sibTransId="{81508AAE-BA24-4D74-B88F-D2425D809309}"/>
    <dgm:cxn modelId="{44602BD7-AD25-4EB6-AB58-58FF2D2F59F0}" type="presParOf" srcId="{056338E3-59CD-49BC-A0B4-8017D8944509}" destId="{EB675345-A9AA-4A2F-816F-F11FCA76CB46}" srcOrd="0" destOrd="0" presId="urn:microsoft.com/office/officeart/2005/8/layout/venn2"/>
    <dgm:cxn modelId="{D337B0A1-390B-45C5-9D9C-D7200456F48D}" type="presParOf" srcId="{EB675345-A9AA-4A2F-816F-F11FCA76CB46}" destId="{09F3DF48-9F18-4EDE-9D16-E39C04FACC98}" srcOrd="0" destOrd="0" presId="urn:microsoft.com/office/officeart/2005/8/layout/venn2"/>
    <dgm:cxn modelId="{77BCDC1C-1BA2-4DC9-BF55-624C7B704D6E}" type="presParOf" srcId="{EB675345-A9AA-4A2F-816F-F11FCA76CB46}" destId="{5CC8E478-8B78-4D56-B867-429088C88AEE}" srcOrd="1" destOrd="0" presId="urn:microsoft.com/office/officeart/2005/8/layout/venn2"/>
    <dgm:cxn modelId="{8461A76A-3B66-412A-9122-FADCACC6CBD3}" type="presParOf" srcId="{056338E3-59CD-49BC-A0B4-8017D8944509}" destId="{AB235451-01DB-41B4-B95A-AB1DF8A83D09}" srcOrd="1" destOrd="0" presId="urn:microsoft.com/office/officeart/2005/8/layout/venn2"/>
    <dgm:cxn modelId="{F2DD009A-71AC-4AF3-866D-6E5286E965C9}" type="presParOf" srcId="{AB235451-01DB-41B4-B95A-AB1DF8A83D09}" destId="{C29835A6-ACA2-44CB-94CE-4E5ACD6780A1}" srcOrd="0" destOrd="0" presId="urn:microsoft.com/office/officeart/2005/8/layout/venn2"/>
    <dgm:cxn modelId="{35067A07-C9CD-4866-8FD9-9005FBB6B240}" type="presParOf" srcId="{AB235451-01DB-41B4-B95A-AB1DF8A83D09}" destId="{727C94ED-BF75-4523-867B-9CDFB2F83BE7}" srcOrd="1" destOrd="0" presId="urn:microsoft.com/office/officeart/2005/8/layout/venn2"/>
    <dgm:cxn modelId="{00647A7C-B629-4AEB-B630-1D26BF8CE611}" type="presParOf" srcId="{056338E3-59CD-49BC-A0B4-8017D8944509}" destId="{9ECECC65-EB98-4725-AE6B-513E6ED7FE7E}" srcOrd="2" destOrd="0" presId="urn:microsoft.com/office/officeart/2005/8/layout/venn2"/>
    <dgm:cxn modelId="{F1249BF0-D4A5-47A0-B844-E229A1446744}" type="presParOf" srcId="{9ECECC65-EB98-4725-AE6B-513E6ED7FE7E}" destId="{5587CB61-E409-4598-A9AE-D4D827800C78}" srcOrd="0" destOrd="0" presId="urn:microsoft.com/office/officeart/2005/8/layout/venn2"/>
    <dgm:cxn modelId="{A9BB79A2-79E1-481F-878C-50739A15D194}" type="presParOf" srcId="{9ECECC65-EB98-4725-AE6B-513E6ED7FE7E}" destId="{C7088421-3DAD-464B-AB96-27DD358C702F}" srcOrd="1" destOrd="0" presId="urn:microsoft.com/office/officeart/2005/8/layout/venn2"/>
    <dgm:cxn modelId="{E0F85D99-2500-48C4-BAFB-268DE21FB871}" type="presParOf" srcId="{056338E3-59CD-49BC-A0B4-8017D8944509}" destId="{06CE4B7C-4C7E-4C8D-804D-33CC3EC560C2}" srcOrd="3" destOrd="0" presId="urn:microsoft.com/office/officeart/2005/8/layout/venn2"/>
    <dgm:cxn modelId="{86CB4F20-4A6A-411D-BCF8-8E1CD8727840}" type="presParOf" srcId="{06CE4B7C-4C7E-4C8D-804D-33CC3EC560C2}" destId="{70B79352-E3C2-4EB4-8B5B-C9BEC9F55663}" srcOrd="0" destOrd="0" presId="urn:microsoft.com/office/officeart/2005/8/layout/venn2"/>
    <dgm:cxn modelId="{E444282C-76B0-4CBA-887E-AF1C0E71A2BD}" type="presParOf" srcId="{06CE4B7C-4C7E-4C8D-804D-33CC3EC560C2}" destId="{63BB9287-50E6-4AB3-A4AD-8D21B5DF600D}"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F3DF48-9F18-4EDE-9D16-E39C04FACC98}">
      <dsp:nvSpPr>
        <dsp:cNvPr id="0" name=""/>
        <dsp:cNvSpPr/>
      </dsp:nvSpPr>
      <dsp:spPr>
        <a:xfrm>
          <a:off x="1850876" y="0"/>
          <a:ext cx="6330830" cy="6330830"/>
        </a:xfrm>
        <a:prstGeom prst="ellipse">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chemeClr val="bg2">
                  <a:lumMod val="10000"/>
                </a:schemeClr>
              </a:solidFill>
              <a:latin typeface="Xunta Sans"/>
            </a:rPr>
            <a:t>Obesidad infantil</a:t>
          </a:r>
        </a:p>
      </dsp:txBody>
      <dsp:txXfrm>
        <a:off x="4131241" y="316541"/>
        <a:ext cx="1770100" cy="949624"/>
      </dsp:txXfrm>
    </dsp:sp>
    <dsp:sp modelId="{C29835A6-ACA2-44CB-94CE-4E5ACD6780A1}">
      <dsp:nvSpPr>
        <dsp:cNvPr id="0" name=""/>
        <dsp:cNvSpPr/>
      </dsp:nvSpPr>
      <dsp:spPr>
        <a:xfrm>
          <a:off x="2015604" y="1266165"/>
          <a:ext cx="5064664" cy="5064664"/>
        </a:xfrm>
        <a:prstGeom prst="ellipse">
          <a:avLst/>
        </a:prstGeom>
        <a:solidFill>
          <a:schemeClr val="accent4">
            <a:hueOff val="3266964"/>
            <a:satOff val="-13592"/>
            <a:lumOff val="320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chemeClr val="bg2">
                  <a:lumMod val="10000"/>
                </a:schemeClr>
              </a:solidFill>
            </a:rPr>
            <a:t>Hábitos saludables</a:t>
          </a:r>
        </a:p>
      </dsp:txBody>
      <dsp:txXfrm>
        <a:off x="3662886" y="1570045"/>
        <a:ext cx="1770100" cy="911639"/>
      </dsp:txXfrm>
    </dsp:sp>
    <dsp:sp modelId="{5587CB61-E409-4598-A9AE-D4D827800C78}">
      <dsp:nvSpPr>
        <dsp:cNvPr id="0" name=""/>
        <dsp:cNvSpPr/>
      </dsp:nvSpPr>
      <dsp:spPr>
        <a:xfrm>
          <a:off x="2648687" y="2532331"/>
          <a:ext cx="3798498" cy="3798498"/>
        </a:xfrm>
        <a:prstGeom prst="ellipse">
          <a:avLst/>
        </a:prstGeom>
        <a:solidFill>
          <a:schemeClr val="accent4">
            <a:hueOff val="6533927"/>
            <a:satOff val="-27185"/>
            <a:lumOff val="6405"/>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chemeClr val="tx1"/>
              </a:solidFill>
            </a:rPr>
            <a:t>Hábitos alimentación</a:t>
          </a:r>
        </a:p>
      </dsp:txBody>
      <dsp:txXfrm>
        <a:off x="3662886" y="2817219"/>
        <a:ext cx="1770100" cy="854662"/>
      </dsp:txXfrm>
    </dsp:sp>
    <dsp:sp modelId="{70B79352-E3C2-4EB4-8B5B-C9BEC9F55663}">
      <dsp:nvSpPr>
        <dsp:cNvPr id="0" name=""/>
        <dsp:cNvSpPr/>
      </dsp:nvSpPr>
      <dsp:spPr>
        <a:xfrm>
          <a:off x="3281770" y="3798498"/>
          <a:ext cx="2532332" cy="2532332"/>
        </a:xfrm>
        <a:prstGeom prst="ellipse">
          <a:avLst/>
        </a:prstGeom>
        <a:solidFill>
          <a:schemeClr val="accent4">
            <a:hueOff val="9800891"/>
            <a:satOff val="-40777"/>
            <a:lumOff val="9608"/>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kern="1200" dirty="0">
              <a:solidFill>
                <a:schemeClr val="tx1"/>
              </a:solidFill>
            </a:rPr>
            <a:t>Entorno escolar</a:t>
          </a:r>
        </a:p>
      </dsp:txBody>
      <dsp:txXfrm>
        <a:off x="3652622" y="4431581"/>
        <a:ext cx="1790629" cy="1266166"/>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0D639E-FC1E-46C3-8DA8-995A821A72B5}" type="datetimeFigureOut">
              <a:rPr lang="es-ES" smtClean="0"/>
              <a:t>22/11/2023</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BEA2F5-B7AD-4B88-8CCF-9255797E7F31}" type="slidenum">
              <a:rPr lang="es-ES" smtClean="0"/>
              <a:t>‹Nº›</a:t>
            </a:fld>
            <a:endParaRPr lang="es-ES"/>
          </a:p>
        </p:txBody>
      </p:sp>
    </p:spTree>
    <p:extLst>
      <p:ext uri="{BB962C8B-B14F-4D97-AF65-F5344CB8AC3E}">
        <p14:creationId xmlns:p14="http://schemas.microsoft.com/office/powerpoint/2010/main" val="1523206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Clásicamente se señalaban estos tres, pero en el apartado de autocuidados, hay que abrir más puertas…</a:t>
            </a:r>
          </a:p>
        </p:txBody>
      </p:sp>
      <p:sp>
        <p:nvSpPr>
          <p:cNvPr id="4" name="Marcador de número de diapositiva 3"/>
          <p:cNvSpPr>
            <a:spLocks noGrp="1"/>
          </p:cNvSpPr>
          <p:nvPr>
            <p:ph type="sldNum" sz="quarter" idx="5"/>
          </p:nvPr>
        </p:nvSpPr>
        <p:spPr/>
        <p:txBody>
          <a:bodyPr/>
          <a:lstStyle/>
          <a:p>
            <a:fld id="{C519A031-0834-4BAF-8E80-CFFD9D41628C}" type="slidenum">
              <a:rPr lang="es-ES" smtClean="0"/>
              <a:t>2</a:t>
            </a:fld>
            <a:endParaRPr lang="es-ES"/>
          </a:p>
        </p:txBody>
      </p:sp>
    </p:spTree>
    <p:extLst>
      <p:ext uri="{BB962C8B-B14F-4D97-AF65-F5344CB8AC3E}">
        <p14:creationId xmlns:p14="http://schemas.microsoft.com/office/powerpoint/2010/main" val="3912207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6BEA2F5-B7AD-4B88-8CCF-9255797E7F31}" type="slidenum">
              <a:rPr lang="es-ES" smtClean="0"/>
              <a:t>17</a:t>
            </a:fld>
            <a:endParaRPr lang="es-ES"/>
          </a:p>
        </p:txBody>
      </p:sp>
    </p:spTree>
    <p:extLst>
      <p:ext uri="{BB962C8B-B14F-4D97-AF65-F5344CB8AC3E}">
        <p14:creationId xmlns:p14="http://schemas.microsoft.com/office/powerpoint/2010/main" val="2131065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Marcador de número de diapositiva 6">
            <a:extLst>
              <a:ext uri="{FF2B5EF4-FFF2-40B4-BE49-F238E27FC236}">
                <a16:creationId xmlns:a16="http://schemas.microsoft.com/office/drawing/2014/main" id="{1D991959-39E3-2FBB-4B24-0E285F386FA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37A91B2-D635-4865-8A88-D72F71C80330}" type="slidenum">
              <a:rPr altLang="es-ES">
                <a:latin typeface="Liberation Serif"/>
                <a:ea typeface="Segoe UI" panose="020B0502040204020203" pitchFamily="34" charset="0"/>
                <a:cs typeface="Tahoma" panose="020B0604030504040204" pitchFamily="34" charset="0"/>
              </a:rPr>
              <a:pPr fontAlgn="base">
                <a:spcBef>
                  <a:spcPct val="0"/>
                </a:spcBef>
                <a:spcAft>
                  <a:spcPct val="0"/>
                </a:spcAft>
              </a:pPr>
              <a:t>19</a:t>
            </a:fld>
            <a:endParaRPr altLang="es-ES">
              <a:latin typeface="Liberation Serif"/>
              <a:ea typeface="Segoe UI" panose="020B0502040204020203" pitchFamily="34" charset="0"/>
              <a:cs typeface="Tahoma" panose="020B0604030504040204" pitchFamily="34" charset="0"/>
            </a:endParaRPr>
          </a:p>
        </p:txBody>
      </p:sp>
      <p:sp>
        <p:nvSpPr>
          <p:cNvPr id="18435" name="Marcador de imagen de diapositiva 1">
            <a:extLst>
              <a:ext uri="{FF2B5EF4-FFF2-40B4-BE49-F238E27FC236}">
                <a16:creationId xmlns:a16="http://schemas.microsoft.com/office/drawing/2014/main" id="{C3B6B335-5410-2C1F-BA24-5FDD609792CF}"/>
              </a:ext>
            </a:extLst>
          </p:cNvPr>
          <p:cNvSpPr>
            <a:spLocks noGrp="1" noRot="1" noChangeAspect="1" noTextEdit="1"/>
          </p:cNvSpPr>
          <p:nvPr>
            <p:ph type="sldImg"/>
          </p:nvPr>
        </p:nvSpPr>
        <p:spPr>
          <a:xfrm>
            <a:off x="217488" y="812800"/>
            <a:ext cx="7124700" cy="4008438"/>
          </a:xfrm>
          <a:solidFill>
            <a:srgbClr val="729FCF"/>
          </a:solidFill>
          <a:ln w="25400">
            <a:solidFill>
              <a:srgbClr val="3465A4"/>
            </a:solidFill>
            <a:miter lim="800000"/>
            <a:headEnd/>
            <a:tailEnd/>
          </a:ln>
        </p:spPr>
      </p:sp>
      <p:sp>
        <p:nvSpPr>
          <p:cNvPr id="3" name="Marcador de notas 2">
            <a:extLst>
              <a:ext uri="{FF2B5EF4-FFF2-40B4-BE49-F238E27FC236}">
                <a16:creationId xmlns:a16="http://schemas.microsoft.com/office/drawing/2014/main" id="{0A436C7D-678E-6EA1-9EE6-E19C7586ED74}"/>
              </a:ext>
            </a:extLst>
          </p:cNvPr>
          <p:cNvSpPr txBox="1">
            <a:spLocks noGrp="1"/>
          </p:cNvSpPr>
          <p:nvPr>
            <p:ph type="body" sz="quarter" idx="1"/>
          </p:nvPr>
        </p:nvSpPr>
        <p:spPr/>
        <p:txBody>
          <a:bodyPr vert="horz"/>
          <a:lstStyle/>
          <a:p>
            <a:pPr marL="216000" indent="-216000" eaLnBrk="1" fontAlgn="auto">
              <a:spcBef>
                <a:spcPts val="0"/>
              </a:spcBef>
              <a:spcAft>
                <a:spcPts val="0"/>
              </a:spcAft>
              <a:defRPr/>
            </a:pPr>
            <a:endParaRPr>
              <a:solidFill>
                <a:sysClr val="windowText" lastClr="000000"/>
              </a:solidFill>
            </a:endParaRPr>
          </a:p>
        </p:txBody>
      </p:sp>
    </p:spTree>
    <p:extLst>
      <p:ext uri="{BB962C8B-B14F-4D97-AF65-F5344CB8AC3E}">
        <p14:creationId xmlns:p14="http://schemas.microsoft.com/office/powerpoint/2010/main" val="1685813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effectLst/>
                <a:latin typeface="Xunta Sans"/>
                <a:ea typeface="Calibri" panose="020F0502020204030204" pitchFamily="34" charset="0"/>
                <a:cs typeface="Times New Roman" panose="02020603050405020304" pitchFamily="18" charset="0"/>
              </a:rPr>
              <a:t>En resumen, os necesitamos para construir pol</a:t>
            </a:r>
            <a:r>
              <a:rPr lang="zh-CN" sz="1800" dirty="0">
                <a:effectLst/>
                <a:latin typeface="Xunta Sans"/>
                <a:ea typeface="Calibri" panose="020F0502020204030204" pitchFamily="34" charset="0"/>
                <a:cs typeface="Times New Roman" panose="02020603050405020304" pitchFamily="18" charset="0"/>
              </a:rPr>
              <a:t>í</a:t>
            </a:r>
            <a:r>
              <a:rPr lang="es-ES" sz="1800" dirty="0">
                <a:effectLst/>
                <a:latin typeface="Xunta Sans"/>
                <a:ea typeface="Calibri" panose="020F0502020204030204" pitchFamily="34" charset="0"/>
                <a:cs typeface="Times New Roman" panose="02020603050405020304" pitchFamily="18" charset="0"/>
              </a:rPr>
              <a:t>ticas juntos, para desarrollar estrategias  culturales integradas para favorecer cambios en la </a:t>
            </a:r>
            <a:r>
              <a:rPr lang="es-ES" sz="1800" dirty="0" err="1">
                <a:effectLst/>
                <a:latin typeface="Xunta Sans"/>
                <a:ea typeface="Calibri" panose="020F0502020204030204" pitchFamily="34" charset="0"/>
                <a:cs typeface="Times New Roman" panose="02020603050405020304" pitchFamily="18" charset="0"/>
              </a:rPr>
              <a:t>producci</a:t>
            </a:r>
            <a:r>
              <a:rPr lang="zh-CN" sz="1800" dirty="0">
                <a:effectLst/>
                <a:latin typeface="Xunta Sans"/>
                <a:ea typeface="Calibri" panose="020F0502020204030204" pitchFamily="34" charset="0"/>
                <a:cs typeface="Times New Roman" panose="02020603050405020304" pitchFamily="18" charset="0"/>
              </a:rPr>
              <a:t>ó</a:t>
            </a:r>
            <a:r>
              <a:rPr lang="es-ES" sz="1800" dirty="0">
                <a:effectLst/>
                <a:latin typeface="Xunta Sans"/>
                <a:ea typeface="Calibri" panose="020F0502020204030204" pitchFamily="34" charset="0"/>
                <a:cs typeface="Times New Roman" panose="02020603050405020304" pitchFamily="18" charset="0"/>
              </a:rPr>
              <a:t>n y </a:t>
            </a:r>
            <a:r>
              <a:rPr lang="es-ES" sz="1800" dirty="0" err="1">
                <a:effectLst/>
                <a:latin typeface="Xunta Sans"/>
                <a:ea typeface="Calibri" panose="020F0502020204030204" pitchFamily="34" charset="0"/>
                <a:cs typeface="Times New Roman" panose="02020603050405020304" pitchFamily="18" charset="0"/>
              </a:rPr>
              <a:t>fabricaci</a:t>
            </a:r>
            <a:r>
              <a:rPr lang="zh-CN" sz="1800" dirty="0">
                <a:effectLst/>
                <a:latin typeface="Xunta Sans"/>
                <a:ea typeface="Calibri" panose="020F0502020204030204" pitchFamily="34" charset="0"/>
                <a:cs typeface="Times New Roman" panose="02020603050405020304" pitchFamily="18" charset="0"/>
              </a:rPr>
              <a:t>ó</a:t>
            </a:r>
            <a:r>
              <a:rPr lang="es-ES" sz="1800" dirty="0">
                <a:effectLst/>
                <a:latin typeface="Xunta Sans"/>
                <a:ea typeface="Calibri" panose="020F0502020204030204" pitchFamily="34" charset="0"/>
                <a:cs typeface="Times New Roman" panose="02020603050405020304" pitchFamily="18" charset="0"/>
              </a:rPr>
              <a:t>n de alimentos, en los lugares de trabajo, en las escuelas, en los sistemas de salud, en los </a:t>
            </a:r>
            <a:r>
              <a:rPr lang="es-ES" sz="1800" dirty="0" err="1">
                <a:effectLst/>
                <a:latin typeface="Xunta Sans"/>
                <a:ea typeface="Calibri" panose="020F0502020204030204" pitchFamily="34" charset="0"/>
                <a:cs typeface="Times New Roman" panose="02020603050405020304" pitchFamily="18" charset="0"/>
              </a:rPr>
              <a:t>est</a:t>
            </a:r>
            <a:r>
              <a:rPr lang="zh-CN" sz="1800" dirty="0">
                <a:effectLst/>
                <a:latin typeface="Xunta Sans"/>
                <a:ea typeface="Calibri" panose="020F0502020204030204" pitchFamily="34" charset="0"/>
                <a:cs typeface="Times New Roman" panose="02020603050405020304" pitchFamily="18" charset="0"/>
              </a:rPr>
              <a:t>á</a:t>
            </a:r>
            <a:r>
              <a:rPr lang="es-ES" sz="1800" dirty="0" err="1">
                <a:effectLst/>
                <a:latin typeface="Xunta Sans"/>
                <a:ea typeface="Calibri" panose="020F0502020204030204" pitchFamily="34" charset="0"/>
                <a:cs typeface="Times New Roman" panose="02020603050405020304" pitchFamily="18" charset="0"/>
              </a:rPr>
              <a:t>ndares</a:t>
            </a:r>
            <a:r>
              <a:rPr lang="es-ES" sz="1800" dirty="0">
                <a:effectLst/>
                <a:latin typeface="Xunta Sans"/>
                <a:ea typeface="Calibri" panose="020F0502020204030204" pitchFamily="34" charset="0"/>
                <a:cs typeface="Times New Roman" panose="02020603050405020304" pitchFamily="18" charset="0"/>
              </a:rPr>
              <a:t> y en el etiquetado de calidad.</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dirty="0"/>
          </a:p>
        </p:txBody>
      </p:sp>
      <p:sp>
        <p:nvSpPr>
          <p:cNvPr id="4" name="Marcador de número de diapositiva 3"/>
          <p:cNvSpPr>
            <a:spLocks noGrp="1"/>
          </p:cNvSpPr>
          <p:nvPr>
            <p:ph type="sldNum" sz="quarter" idx="5"/>
          </p:nvPr>
        </p:nvSpPr>
        <p:spPr/>
        <p:txBody>
          <a:bodyPr/>
          <a:lstStyle/>
          <a:p>
            <a:fld id="{80EC53EF-2238-4E35-B459-71C2A0652E6D}" type="slidenum">
              <a:rPr lang="es-ES" smtClean="0"/>
              <a:t>3</a:t>
            </a:fld>
            <a:endParaRPr lang="es-ES"/>
          </a:p>
        </p:txBody>
      </p:sp>
    </p:spTree>
    <p:extLst>
      <p:ext uri="{BB962C8B-B14F-4D97-AF65-F5344CB8AC3E}">
        <p14:creationId xmlns:p14="http://schemas.microsoft.com/office/powerpoint/2010/main" val="3936053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Marcador de imagen de diapositiva">
            <a:extLst>
              <a:ext uri="{FF2B5EF4-FFF2-40B4-BE49-F238E27FC236}">
                <a16:creationId xmlns:a16="http://schemas.microsoft.com/office/drawing/2014/main" id="{215EE9BF-3953-2F9C-ED5B-95F3C4E8CE4C}"/>
              </a:ext>
            </a:extLst>
          </p:cNvPr>
          <p:cNvSpPr>
            <a:spLocks noGrp="1" noRot="1" noChangeAspect="1" noChangeArrowheads="1" noTextEdit="1"/>
          </p:cNvSpPr>
          <p:nvPr>
            <p:ph type="sldImg"/>
          </p:nvPr>
        </p:nvSpPr>
        <p:spPr>
          <a:ln/>
        </p:spPr>
      </p:sp>
      <p:sp>
        <p:nvSpPr>
          <p:cNvPr id="15363" name="2 Marcador de notas">
            <a:extLst>
              <a:ext uri="{FF2B5EF4-FFF2-40B4-BE49-F238E27FC236}">
                <a16:creationId xmlns:a16="http://schemas.microsoft.com/office/drawing/2014/main" id="{50398246-00F5-9FB3-98B5-80D97A75329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latin typeface="Arial" panose="020B0604020202020204" pitchFamily="34" charset="0"/>
            </a:endParaRPr>
          </a:p>
        </p:txBody>
      </p:sp>
      <p:sp>
        <p:nvSpPr>
          <p:cNvPr id="15364" name="3 Marcador de número de diapositiva">
            <a:extLst>
              <a:ext uri="{FF2B5EF4-FFF2-40B4-BE49-F238E27FC236}">
                <a16:creationId xmlns:a16="http://schemas.microsoft.com/office/drawing/2014/main" id="{DFCD27EA-0222-3286-0FBA-0FB7B7F99EF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4AB4C9C-7F73-4423-869F-3F7531B76F70}" type="slidenum">
              <a:rPr lang="es-ES" altLang="es-ES" sz="1300">
                <a:solidFill>
                  <a:srgbClr val="000000"/>
                </a:solidFill>
              </a:rPr>
              <a:pPr>
                <a:spcBef>
                  <a:spcPct val="0"/>
                </a:spcBef>
              </a:pPr>
              <a:t>4</a:t>
            </a:fld>
            <a:endParaRPr lang="es-ES" altLang="es-ES" sz="130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La OMS define un “escenario para la salud y bienestar” como el lugar o contexto social en que las personas desarrollan actividades diarias y en el cual interactúan dinámicas culturales, históricas, medioambientales, organizativas. </a:t>
            </a:r>
          </a:p>
        </p:txBody>
      </p:sp>
      <p:sp>
        <p:nvSpPr>
          <p:cNvPr id="4" name="Marcador de número de diapositiva 3"/>
          <p:cNvSpPr>
            <a:spLocks noGrp="1"/>
          </p:cNvSpPr>
          <p:nvPr>
            <p:ph type="sldNum" sz="quarter" idx="5"/>
          </p:nvPr>
        </p:nvSpPr>
        <p:spPr/>
        <p:txBody>
          <a:bodyPr/>
          <a:lstStyle/>
          <a:p>
            <a:fld id="{A6BEA2F5-B7AD-4B88-8CCF-9255797E7F31}" type="slidenum">
              <a:rPr lang="es-ES" smtClean="0"/>
              <a:t>5</a:t>
            </a:fld>
            <a:endParaRPr lang="es-ES"/>
          </a:p>
        </p:txBody>
      </p:sp>
    </p:spTree>
    <p:extLst>
      <p:ext uri="{BB962C8B-B14F-4D97-AF65-F5344CB8AC3E}">
        <p14:creationId xmlns:p14="http://schemas.microsoft.com/office/powerpoint/2010/main" val="3083707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Marcador de imagen de diapositiva 1">
            <a:extLst>
              <a:ext uri="{FF2B5EF4-FFF2-40B4-BE49-F238E27FC236}">
                <a16:creationId xmlns:a16="http://schemas.microsoft.com/office/drawing/2014/main" id="{F1BD45A9-9438-499C-B85A-3836A32E23E4}"/>
              </a:ext>
            </a:extLst>
          </p:cNvPr>
          <p:cNvSpPr>
            <a:spLocks noGrp="1" noRot="1" noChangeAspect="1" noChangeArrowheads="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Marcador de notas 2">
            <a:extLst>
              <a:ext uri="{FF2B5EF4-FFF2-40B4-BE49-F238E27FC236}">
                <a16:creationId xmlns:a16="http://schemas.microsoft.com/office/drawing/2014/main" id="{393B44FF-E4A5-4DE8-9CB4-83F5D3D1D1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b="1" dirty="0"/>
              <a:t>“Escenarios” para la promoción de la salud se desarrolló desde la carta de </a:t>
            </a:r>
            <a:r>
              <a:rPr lang="es-ES" altLang="es-ES" b="1" dirty="0" err="1"/>
              <a:t>Otawa</a:t>
            </a:r>
            <a:r>
              <a:rPr lang="es-ES" altLang="es-ES" b="1" dirty="0"/>
              <a:t>: Llamó la atención sobre la manera en que los lugares, entornos, organismos e instituciones interactúan de forma dinámica sobre el bienestar y la salud de las personas. La carta contribuyó a desplazar el enfoque sobre la responsabilidad personal del cambio de conducta a la responsabilidad social.</a:t>
            </a:r>
          </a:p>
          <a:p>
            <a:r>
              <a:rPr lang="es-ES" altLang="es-ES" b="1" dirty="0"/>
              <a:t>En este modelo propuesto por </a:t>
            </a:r>
            <a:r>
              <a:rPr lang="es-ES" altLang="es-ES" b="1" dirty="0" err="1"/>
              <a:t>Puska</a:t>
            </a:r>
            <a:r>
              <a:rPr lang="es-ES" altLang="es-ES" b="1" dirty="0"/>
              <a:t>, desde Salud Pública hemos de procurar ayudar al individuo a soportar su carga particular de enfermedad. La ayuda para trasladar esa piedra se llama Educación para la salud. La ayuda para bajar la pendiente está en el establecimiento de medidas reguladoras y normativas par mejorar el entorno.. </a:t>
            </a:r>
          </a:p>
        </p:txBody>
      </p:sp>
      <p:sp>
        <p:nvSpPr>
          <p:cNvPr id="88068" name="Marcador de número de diapositiva 3">
            <a:extLst>
              <a:ext uri="{FF2B5EF4-FFF2-40B4-BE49-F238E27FC236}">
                <a16:creationId xmlns:a16="http://schemas.microsoft.com/office/drawing/2014/main" id="{367FB98A-8B68-4AD5-9119-6808FF0B52D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610C8C0-FA70-4A81-AEEE-3C6E71BCA62E}" type="slidenum">
              <a:rPr lang="es-ES" altLang="es-ES" smtClean="0"/>
              <a:pPr/>
              <a:t>10</a:t>
            </a:fld>
            <a:endParaRPr lang="es-ES" altLang="es-ES"/>
          </a:p>
        </p:txBody>
      </p:sp>
    </p:spTree>
    <p:extLst>
      <p:ext uri="{BB962C8B-B14F-4D97-AF65-F5344CB8AC3E}">
        <p14:creationId xmlns:p14="http://schemas.microsoft.com/office/powerpoint/2010/main" val="1298502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519A031-0834-4BAF-8E80-CFFD9D41628C}" type="slidenum">
              <a:rPr lang="es-ES" smtClean="0"/>
              <a:t>11</a:t>
            </a:fld>
            <a:endParaRPr lang="es-ES"/>
          </a:p>
        </p:txBody>
      </p:sp>
    </p:spTree>
    <p:extLst>
      <p:ext uri="{BB962C8B-B14F-4D97-AF65-F5344CB8AC3E}">
        <p14:creationId xmlns:p14="http://schemas.microsoft.com/office/powerpoint/2010/main" val="1813598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Marcador de número de diapositiva 6">
            <a:extLst>
              <a:ext uri="{FF2B5EF4-FFF2-40B4-BE49-F238E27FC236}">
                <a16:creationId xmlns:a16="http://schemas.microsoft.com/office/drawing/2014/main" id="{62A77C8F-BB19-F945-3157-952D31AB4D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8415E70-0FAE-4FFB-BCE7-2D5DAE6DB91F}" type="slidenum">
              <a:rPr altLang="es-ES">
                <a:latin typeface="Liberation Serif"/>
                <a:ea typeface="Segoe UI" panose="020B0502040204020203" pitchFamily="34" charset="0"/>
                <a:cs typeface="Tahoma" panose="020B0604030504040204" pitchFamily="34" charset="0"/>
              </a:rPr>
              <a:pPr fontAlgn="base">
                <a:spcBef>
                  <a:spcPct val="0"/>
                </a:spcBef>
                <a:spcAft>
                  <a:spcPct val="0"/>
                </a:spcAft>
              </a:pPr>
              <a:t>12</a:t>
            </a:fld>
            <a:endParaRPr altLang="es-ES">
              <a:latin typeface="Liberation Serif"/>
              <a:ea typeface="Segoe UI" panose="020B0502040204020203" pitchFamily="34" charset="0"/>
              <a:cs typeface="Tahoma" panose="020B0604030504040204" pitchFamily="34" charset="0"/>
            </a:endParaRPr>
          </a:p>
        </p:txBody>
      </p:sp>
      <p:sp>
        <p:nvSpPr>
          <p:cNvPr id="16387" name="Marcador de imagen de diapositiva 1">
            <a:extLst>
              <a:ext uri="{FF2B5EF4-FFF2-40B4-BE49-F238E27FC236}">
                <a16:creationId xmlns:a16="http://schemas.microsoft.com/office/drawing/2014/main" id="{A2279C2D-01CC-FBEA-9362-2A8D1BE6B4BD}"/>
              </a:ext>
            </a:extLst>
          </p:cNvPr>
          <p:cNvSpPr>
            <a:spLocks noGrp="1" noRot="1" noChangeAspect="1" noTextEdit="1"/>
          </p:cNvSpPr>
          <p:nvPr>
            <p:ph type="sldImg"/>
          </p:nvPr>
        </p:nvSpPr>
        <p:spPr>
          <a:xfrm>
            <a:off x="217488" y="812800"/>
            <a:ext cx="7124700" cy="4008438"/>
          </a:xfrm>
          <a:solidFill>
            <a:srgbClr val="729FCF"/>
          </a:solidFill>
          <a:ln w="25400">
            <a:solidFill>
              <a:srgbClr val="3465A4"/>
            </a:solidFill>
            <a:miter lim="800000"/>
            <a:headEnd/>
            <a:tailEnd/>
          </a:ln>
        </p:spPr>
      </p:sp>
      <p:sp>
        <p:nvSpPr>
          <p:cNvPr id="3" name="Marcador de notas 2">
            <a:extLst>
              <a:ext uri="{FF2B5EF4-FFF2-40B4-BE49-F238E27FC236}">
                <a16:creationId xmlns:a16="http://schemas.microsoft.com/office/drawing/2014/main" id="{4065E39D-DF3C-345A-D31F-82837948F050}"/>
              </a:ext>
            </a:extLst>
          </p:cNvPr>
          <p:cNvSpPr txBox="1">
            <a:spLocks noGrp="1"/>
          </p:cNvSpPr>
          <p:nvPr>
            <p:ph type="body" sz="quarter" idx="1"/>
          </p:nvPr>
        </p:nvSpPr>
        <p:spPr/>
        <p:txBody>
          <a:bodyPr vert="horz"/>
          <a:lstStyle/>
          <a:p>
            <a:pPr marL="216000" indent="-216000" eaLnBrk="1" fontAlgn="auto">
              <a:spcBef>
                <a:spcPts val="0"/>
              </a:spcBef>
              <a:spcAft>
                <a:spcPts val="0"/>
              </a:spcAft>
              <a:defRPr/>
            </a:pPr>
            <a:endParaRPr>
              <a:solidFill>
                <a:sysClr val="windowText" lastClr="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Marcador de número de diapositiva 6">
            <a:extLst>
              <a:ext uri="{FF2B5EF4-FFF2-40B4-BE49-F238E27FC236}">
                <a16:creationId xmlns:a16="http://schemas.microsoft.com/office/drawing/2014/main" id="{62A77C8F-BB19-F945-3157-952D31AB4D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8415E70-0FAE-4FFB-BCE7-2D5DAE6DB91F}" type="slidenum">
              <a:rPr altLang="es-ES">
                <a:latin typeface="Liberation Serif"/>
                <a:ea typeface="Segoe UI" panose="020B0502040204020203" pitchFamily="34" charset="0"/>
                <a:cs typeface="Tahoma" panose="020B0604030504040204" pitchFamily="34" charset="0"/>
              </a:rPr>
              <a:pPr fontAlgn="base">
                <a:spcBef>
                  <a:spcPct val="0"/>
                </a:spcBef>
                <a:spcAft>
                  <a:spcPct val="0"/>
                </a:spcAft>
              </a:pPr>
              <a:t>13</a:t>
            </a:fld>
            <a:endParaRPr altLang="es-ES">
              <a:latin typeface="Liberation Serif"/>
              <a:ea typeface="Segoe UI" panose="020B0502040204020203" pitchFamily="34" charset="0"/>
              <a:cs typeface="Tahoma" panose="020B0604030504040204" pitchFamily="34" charset="0"/>
            </a:endParaRPr>
          </a:p>
        </p:txBody>
      </p:sp>
      <p:sp>
        <p:nvSpPr>
          <p:cNvPr id="16387" name="Marcador de imagen de diapositiva 1">
            <a:extLst>
              <a:ext uri="{FF2B5EF4-FFF2-40B4-BE49-F238E27FC236}">
                <a16:creationId xmlns:a16="http://schemas.microsoft.com/office/drawing/2014/main" id="{A2279C2D-01CC-FBEA-9362-2A8D1BE6B4BD}"/>
              </a:ext>
            </a:extLst>
          </p:cNvPr>
          <p:cNvSpPr>
            <a:spLocks noGrp="1" noRot="1" noChangeAspect="1" noTextEdit="1"/>
          </p:cNvSpPr>
          <p:nvPr>
            <p:ph type="sldImg"/>
          </p:nvPr>
        </p:nvSpPr>
        <p:spPr>
          <a:xfrm>
            <a:off x="217488" y="812800"/>
            <a:ext cx="7124700" cy="4008438"/>
          </a:xfrm>
          <a:solidFill>
            <a:srgbClr val="729FCF"/>
          </a:solidFill>
          <a:ln w="25400">
            <a:solidFill>
              <a:srgbClr val="3465A4"/>
            </a:solidFill>
            <a:miter lim="800000"/>
            <a:headEnd/>
            <a:tailEnd/>
          </a:ln>
        </p:spPr>
      </p:sp>
      <p:sp>
        <p:nvSpPr>
          <p:cNvPr id="3" name="Marcador de notas 2">
            <a:extLst>
              <a:ext uri="{FF2B5EF4-FFF2-40B4-BE49-F238E27FC236}">
                <a16:creationId xmlns:a16="http://schemas.microsoft.com/office/drawing/2014/main" id="{4065E39D-DF3C-345A-D31F-82837948F050}"/>
              </a:ext>
            </a:extLst>
          </p:cNvPr>
          <p:cNvSpPr txBox="1">
            <a:spLocks noGrp="1"/>
          </p:cNvSpPr>
          <p:nvPr>
            <p:ph type="body" sz="quarter" idx="1"/>
          </p:nvPr>
        </p:nvSpPr>
        <p:spPr/>
        <p:txBody>
          <a:bodyPr vert="horz"/>
          <a:lstStyle/>
          <a:p>
            <a:pPr marL="216000" indent="-216000" eaLnBrk="1" fontAlgn="auto">
              <a:spcBef>
                <a:spcPts val="0"/>
              </a:spcBef>
              <a:spcAft>
                <a:spcPts val="0"/>
              </a:spcAft>
              <a:defRPr/>
            </a:pPr>
            <a:endParaRPr>
              <a:solidFill>
                <a:sysClr val="windowText" lastClr="000000"/>
              </a:solidFill>
            </a:endParaRPr>
          </a:p>
        </p:txBody>
      </p:sp>
    </p:spTree>
    <p:extLst>
      <p:ext uri="{BB962C8B-B14F-4D97-AF65-F5344CB8AC3E}">
        <p14:creationId xmlns:p14="http://schemas.microsoft.com/office/powerpoint/2010/main" val="3408836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Marcador de número de diapositiva 6">
            <a:extLst>
              <a:ext uri="{FF2B5EF4-FFF2-40B4-BE49-F238E27FC236}">
                <a16:creationId xmlns:a16="http://schemas.microsoft.com/office/drawing/2014/main" id="{1D991959-39E3-2FBB-4B24-0E285F386FA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37A91B2-D635-4865-8A88-D72F71C80330}" type="slidenum">
              <a:rPr altLang="es-ES">
                <a:latin typeface="Liberation Serif"/>
                <a:ea typeface="Segoe UI" panose="020B0502040204020203" pitchFamily="34" charset="0"/>
                <a:cs typeface="Tahoma" panose="020B0604030504040204" pitchFamily="34" charset="0"/>
              </a:rPr>
              <a:pPr fontAlgn="base">
                <a:spcBef>
                  <a:spcPct val="0"/>
                </a:spcBef>
                <a:spcAft>
                  <a:spcPct val="0"/>
                </a:spcAft>
              </a:pPr>
              <a:t>14</a:t>
            </a:fld>
            <a:endParaRPr altLang="es-ES">
              <a:latin typeface="Liberation Serif"/>
              <a:ea typeface="Segoe UI" panose="020B0502040204020203" pitchFamily="34" charset="0"/>
              <a:cs typeface="Tahoma" panose="020B0604030504040204" pitchFamily="34" charset="0"/>
            </a:endParaRPr>
          </a:p>
        </p:txBody>
      </p:sp>
      <p:sp>
        <p:nvSpPr>
          <p:cNvPr id="18435" name="Marcador de imagen de diapositiva 1">
            <a:extLst>
              <a:ext uri="{FF2B5EF4-FFF2-40B4-BE49-F238E27FC236}">
                <a16:creationId xmlns:a16="http://schemas.microsoft.com/office/drawing/2014/main" id="{C3B6B335-5410-2C1F-BA24-5FDD609792CF}"/>
              </a:ext>
            </a:extLst>
          </p:cNvPr>
          <p:cNvSpPr>
            <a:spLocks noGrp="1" noRot="1" noChangeAspect="1" noTextEdit="1"/>
          </p:cNvSpPr>
          <p:nvPr>
            <p:ph type="sldImg"/>
          </p:nvPr>
        </p:nvSpPr>
        <p:spPr>
          <a:xfrm>
            <a:off x="217488" y="812800"/>
            <a:ext cx="7124700" cy="4008438"/>
          </a:xfrm>
          <a:solidFill>
            <a:srgbClr val="729FCF"/>
          </a:solidFill>
          <a:ln w="25400">
            <a:solidFill>
              <a:srgbClr val="3465A4"/>
            </a:solidFill>
            <a:miter lim="800000"/>
            <a:headEnd/>
            <a:tailEnd/>
          </a:ln>
        </p:spPr>
      </p:sp>
      <p:sp>
        <p:nvSpPr>
          <p:cNvPr id="3" name="Marcador de notas 2">
            <a:extLst>
              <a:ext uri="{FF2B5EF4-FFF2-40B4-BE49-F238E27FC236}">
                <a16:creationId xmlns:a16="http://schemas.microsoft.com/office/drawing/2014/main" id="{0A436C7D-678E-6EA1-9EE6-E19C7586ED74}"/>
              </a:ext>
            </a:extLst>
          </p:cNvPr>
          <p:cNvSpPr txBox="1">
            <a:spLocks noGrp="1"/>
          </p:cNvSpPr>
          <p:nvPr>
            <p:ph type="body" sz="quarter" idx="1"/>
          </p:nvPr>
        </p:nvSpPr>
        <p:spPr/>
        <p:txBody>
          <a:bodyPr vert="horz"/>
          <a:lstStyle/>
          <a:p>
            <a:pPr marL="216000" indent="-216000" eaLnBrk="1" fontAlgn="auto">
              <a:spcBef>
                <a:spcPts val="0"/>
              </a:spcBef>
              <a:spcAft>
                <a:spcPts val="0"/>
              </a:spcAft>
              <a:defRPr/>
            </a:pPr>
            <a:endParaRPr>
              <a:solidFill>
                <a:sysClr val="windowText" lastClr="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EAED38-DCD8-0230-DABB-A7DF150AF91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61EA621-4564-DAA0-D50D-27608BB196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F9854AD-027E-8CCC-2E8F-575B3A52F548}"/>
              </a:ext>
            </a:extLst>
          </p:cNvPr>
          <p:cNvSpPr>
            <a:spLocks noGrp="1"/>
          </p:cNvSpPr>
          <p:nvPr>
            <p:ph type="dt" sz="half" idx="10"/>
          </p:nvPr>
        </p:nvSpPr>
        <p:spPr/>
        <p:txBody>
          <a:bodyPr/>
          <a:lstStyle/>
          <a:p>
            <a:fld id="{2D36B86A-6645-483B-A206-0E1EB279575E}" type="datetimeFigureOut">
              <a:rPr lang="es-ES" smtClean="0"/>
              <a:t>22/11/2023</a:t>
            </a:fld>
            <a:endParaRPr lang="es-ES"/>
          </a:p>
        </p:txBody>
      </p:sp>
      <p:sp>
        <p:nvSpPr>
          <p:cNvPr id="5" name="Marcador de pie de página 4">
            <a:extLst>
              <a:ext uri="{FF2B5EF4-FFF2-40B4-BE49-F238E27FC236}">
                <a16:creationId xmlns:a16="http://schemas.microsoft.com/office/drawing/2014/main" id="{86B9E3DA-96A4-736D-4199-67389B3A98A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D4C3B74-5BF3-E277-5A7F-075A65F10237}"/>
              </a:ext>
            </a:extLst>
          </p:cNvPr>
          <p:cNvSpPr>
            <a:spLocks noGrp="1"/>
          </p:cNvSpPr>
          <p:nvPr>
            <p:ph type="sldNum" sz="quarter" idx="12"/>
          </p:nvPr>
        </p:nvSpPr>
        <p:spPr/>
        <p:txBody>
          <a:bodyPr/>
          <a:lstStyle/>
          <a:p>
            <a:fld id="{A1E37993-534E-4200-896B-AAC95BFA93A9}" type="slidenum">
              <a:rPr lang="es-ES" smtClean="0"/>
              <a:t>‹Nº›</a:t>
            </a:fld>
            <a:endParaRPr lang="es-ES"/>
          </a:p>
        </p:txBody>
      </p:sp>
    </p:spTree>
    <p:extLst>
      <p:ext uri="{BB962C8B-B14F-4D97-AF65-F5344CB8AC3E}">
        <p14:creationId xmlns:p14="http://schemas.microsoft.com/office/powerpoint/2010/main" val="410721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7A0FAF-BF34-11B0-E44B-BCEE31CA6E1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7148D91-0F9E-D2C6-4C08-FDE821FF77A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340D9A3-164B-0691-409C-AF10FCC2C829}"/>
              </a:ext>
            </a:extLst>
          </p:cNvPr>
          <p:cNvSpPr>
            <a:spLocks noGrp="1"/>
          </p:cNvSpPr>
          <p:nvPr>
            <p:ph type="dt" sz="half" idx="10"/>
          </p:nvPr>
        </p:nvSpPr>
        <p:spPr/>
        <p:txBody>
          <a:bodyPr/>
          <a:lstStyle/>
          <a:p>
            <a:fld id="{2D36B86A-6645-483B-A206-0E1EB279575E}" type="datetimeFigureOut">
              <a:rPr lang="es-ES" smtClean="0"/>
              <a:t>22/11/2023</a:t>
            </a:fld>
            <a:endParaRPr lang="es-ES"/>
          </a:p>
        </p:txBody>
      </p:sp>
      <p:sp>
        <p:nvSpPr>
          <p:cNvPr id="5" name="Marcador de pie de página 4">
            <a:extLst>
              <a:ext uri="{FF2B5EF4-FFF2-40B4-BE49-F238E27FC236}">
                <a16:creationId xmlns:a16="http://schemas.microsoft.com/office/drawing/2014/main" id="{B5C8AF07-748F-EC30-E473-1CA599F8F4E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5659570-1AFA-2AEE-0035-7DF46A9CDE84}"/>
              </a:ext>
            </a:extLst>
          </p:cNvPr>
          <p:cNvSpPr>
            <a:spLocks noGrp="1"/>
          </p:cNvSpPr>
          <p:nvPr>
            <p:ph type="sldNum" sz="quarter" idx="12"/>
          </p:nvPr>
        </p:nvSpPr>
        <p:spPr/>
        <p:txBody>
          <a:bodyPr/>
          <a:lstStyle/>
          <a:p>
            <a:fld id="{A1E37993-534E-4200-896B-AAC95BFA93A9}" type="slidenum">
              <a:rPr lang="es-ES" smtClean="0"/>
              <a:t>‹Nº›</a:t>
            </a:fld>
            <a:endParaRPr lang="es-ES"/>
          </a:p>
        </p:txBody>
      </p:sp>
    </p:spTree>
    <p:extLst>
      <p:ext uri="{BB962C8B-B14F-4D97-AF65-F5344CB8AC3E}">
        <p14:creationId xmlns:p14="http://schemas.microsoft.com/office/powerpoint/2010/main" val="590803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2962BFF-7397-0573-D76A-B15DFC6DDC5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7BE15AF-2533-2FE1-8262-4F6A618E812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1B6FDAD-8DAA-E61E-E139-88168879AB6E}"/>
              </a:ext>
            </a:extLst>
          </p:cNvPr>
          <p:cNvSpPr>
            <a:spLocks noGrp="1"/>
          </p:cNvSpPr>
          <p:nvPr>
            <p:ph type="dt" sz="half" idx="10"/>
          </p:nvPr>
        </p:nvSpPr>
        <p:spPr/>
        <p:txBody>
          <a:bodyPr/>
          <a:lstStyle/>
          <a:p>
            <a:fld id="{2D36B86A-6645-483B-A206-0E1EB279575E}" type="datetimeFigureOut">
              <a:rPr lang="es-ES" smtClean="0"/>
              <a:t>22/11/2023</a:t>
            </a:fld>
            <a:endParaRPr lang="es-ES"/>
          </a:p>
        </p:txBody>
      </p:sp>
      <p:sp>
        <p:nvSpPr>
          <p:cNvPr id="5" name="Marcador de pie de página 4">
            <a:extLst>
              <a:ext uri="{FF2B5EF4-FFF2-40B4-BE49-F238E27FC236}">
                <a16:creationId xmlns:a16="http://schemas.microsoft.com/office/drawing/2014/main" id="{DD57AE5B-2A9E-BCA6-36C4-F22CD1E8493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42042A2-7208-9433-9886-372D103D192C}"/>
              </a:ext>
            </a:extLst>
          </p:cNvPr>
          <p:cNvSpPr>
            <a:spLocks noGrp="1"/>
          </p:cNvSpPr>
          <p:nvPr>
            <p:ph type="sldNum" sz="quarter" idx="12"/>
          </p:nvPr>
        </p:nvSpPr>
        <p:spPr/>
        <p:txBody>
          <a:bodyPr/>
          <a:lstStyle/>
          <a:p>
            <a:fld id="{A1E37993-534E-4200-896B-AAC95BFA93A9}" type="slidenum">
              <a:rPr lang="es-ES" smtClean="0"/>
              <a:t>‹Nº›</a:t>
            </a:fld>
            <a:endParaRPr lang="es-ES"/>
          </a:p>
        </p:txBody>
      </p:sp>
    </p:spTree>
    <p:extLst>
      <p:ext uri="{BB962C8B-B14F-4D97-AF65-F5344CB8AC3E}">
        <p14:creationId xmlns:p14="http://schemas.microsoft.com/office/powerpoint/2010/main" val="294129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A018D7-01F8-93B6-34F9-8E4B5FE3771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0E5B6EC-BA9B-7788-D54B-3E38EDBFB94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6E0B2E-D371-D366-CE21-260DEFDF1086}"/>
              </a:ext>
            </a:extLst>
          </p:cNvPr>
          <p:cNvSpPr>
            <a:spLocks noGrp="1"/>
          </p:cNvSpPr>
          <p:nvPr>
            <p:ph type="dt" sz="half" idx="10"/>
          </p:nvPr>
        </p:nvSpPr>
        <p:spPr/>
        <p:txBody>
          <a:bodyPr/>
          <a:lstStyle/>
          <a:p>
            <a:fld id="{2D36B86A-6645-483B-A206-0E1EB279575E}" type="datetimeFigureOut">
              <a:rPr lang="es-ES" smtClean="0"/>
              <a:t>22/11/2023</a:t>
            </a:fld>
            <a:endParaRPr lang="es-ES"/>
          </a:p>
        </p:txBody>
      </p:sp>
      <p:sp>
        <p:nvSpPr>
          <p:cNvPr id="5" name="Marcador de pie de página 4">
            <a:extLst>
              <a:ext uri="{FF2B5EF4-FFF2-40B4-BE49-F238E27FC236}">
                <a16:creationId xmlns:a16="http://schemas.microsoft.com/office/drawing/2014/main" id="{82B4C2E1-5E85-7C45-C0DD-B9875B2425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6334590-7F8D-6EC3-AAD9-A40340704111}"/>
              </a:ext>
            </a:extLst>
          </p:cNvPr>
          <p:cNvSpPr>
            <a:spLocks noGrp="1"/>
          </p:cNvSpPr>
          <p:nvPr>
            <p:ph type="sldNum" sz="quarter" idx="12"/>
          </p:nvPr>
        </p:nvSpPr>
        <p:spPr/>
        <p:txBody>
          <a:bodyPr/>
          <a:lstStyle/>
          <a:p>
            <a:fld id="{A1E37993-534E-4200-896B-AAC95BFA93A9}" type="slidenum">
              <a:rPr lang="es-ES" smtClean="0"/>
              <a:t>‹Nº›</a:t>
            </a:fld>
            <a:endParaRPr lang="es-ES"/>
          </a:p>
        </p:txBody>
      </p:sp>
    </p:spTree>
    <p:extLst>
      <p:ext uri="{BB962C8B-B14F-4D97-AF65-F5344CB8AC3E}">
        <p14:creationId xmlns:p14="http://schemas.microsoft.com/office/powerpoint/2010/main" val="140627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E84274-6094-3F35-0244-5D238C6D616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CAD52325-DE82-5B03-55B8-BD4527801E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E2ACA99-3275-9311-9F67-03F20C068872}"/>
              </a:ext>
            </a:extLst>
          </p:cNvPr>
          <p:cNvSpPr>
            <a:spLocks noGrp="1"/>
          </p:cNvSpPr>
          <p:nvPr>
            <p:ph type="dt" sz="half" idx="10"/>
          </p:nvPr>
        </p:nvSpPr>
        <p:spPr/>
        <p:txBody>
          <a:bodyPr/>
          <a:lstStyle/>
          <a:p>
            <a:fld id="{2D36B86A-6645-483B-A206-0E1EB279575E}" type="datetimeFigureOut">
              <a:rPr lang="es-ES" smtClean="0"/>
              <a:t>22/11/2023</a:t>
            </a:fld>
            <a:endParaRPr lang="es-ES"/>
          </a:p>
        </p:txBody>
      </p:sp>
      <p:sp>
        <p:nvSpPr>
          <p:cNvPr id="5" name="Marcador de pie de página 4">
            <a:extLst>
              <a:ext uri="{FF2B5EF4-FFF2-40B4-BE49-F238E27FC236}">
                <a16:creationId xmlns:a16="http://schemas.microsoft.com/office/drawing/2014/main" id="{CBA9FA75-0548-A392-21CC-B248989A109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941CB43-740D-CB18-0786-870B9412D997}"/>
              </a:ext>
            </a:extLst>
          </p:cNvPr>
          <p:cNvSpPr>
            <a:spLocks noGrp="1"/>
          </p:cNvSpPr>
          <p:nvPr>
            <p:ph type="sldNum" sz="quarter" idx="12"/>
          </p:nvPr>
        </p:nvSpPr>
        <p:spPr/>
        <p:txBody>
          <a:bodyPr/>
          <a:lstStyle/>
          <a:p>
            <a:fld id="{A1E37993-534E-4200-896B-AAC95BFA93A9}" type="slidenum">
              <a:rPr lang="es-ES" smtClean="0"/>
              <a:t>‹Nº›</a:t>
            </a:fld>
            <a:endParaRPr lang="es-ES"/>
          </a:p>
        </p:txBody>
      </p:sp>
    </p:spTree>
    <p:extLst>
      <p:ext uri="{BB962C8B-B14F-4D97-AF65-F5344CB8AC3E}">
        <p14:creationId xmlns:p14="http://schemas.microsoft.com/office/powerpoint/2010/main" val="1025047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FAC42D-8E5C-9FB2-BF36-7CC7F990CF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03298FC-2CC7-3DB2-8FF4-CD5232291B5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0CFB53-4140-CC7B-857B-92D46FA75C9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47FF980-4B89-8840-B230-74A5A3E64EDE}"/>
              </a:ext>
            </a:extLst>
          </p:cNvPr>
          <p:cNvSpPr>
            <a:spLocks noGrp="1"/>
          </p:cNvSpPr>
          <p:nvPr>
            <p:ph type="dt" sz="half" idx="10"/>
          </p:nvPr>
        </p:nvSpPr>
        <p:spPr/>
        <p:txBody>
          <a:bodyPr/>
          <a:lstStyle/>
          <a:p>
            <a:fld id="{2D36B86A-6645-483B-A206-0E1EB279575E}" type="datetimeFigureOut">
              <a:rPr lang="es-ES" smtClean="0"/>
              <a:t>22/11/2023</a:t>
            </a:fld>
            <a:endParaRPr lang="es-ES"/>
          </a:p>
        </p:txBody>
      </p:sp>
      <p:sp>
        <p:nvSpPr>
          <p:cNvPr id="6" name="Marcador de pie de página 5">
            <a:extLst>
              <a:ext uri="{FF2B5EF4-FFF2-40B4-BE49-F238E27FC236}">
                <a16:creationId xmlns:a16="http://schemas.microsoft.com/office/drawing/2014/main" id="{B9142336-90F4-A8CB-40AF-4B4B601B9B1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C15271D-11EE-D080-55EC-7FB4936DFD83}"/>
              </a:ext>
            </a:extLst>
          </p:cNvPr>
          <p:cNvSpPr>
            <a:spLocks noGrp="1"/>
          </p:cNvSpPr>
          <p:nvPr>
            <p:ph type="sldNum" sz="quarter" idx="12"/>
          </p:nvPr>
        </p:nvSpPr>
        <p:spPr/>
        <p:txBody>
          <a:bodyPr/>
          <a:lstStyle/>
          <a:p>
            <a:fld id="{A1E37993-534E-4200-896B-AAC95BFA93A9}" type="slidenum">
              <a:rPr lang="es-ES" smtClean="0"/>
              <a:t>‹Nº›</a:t>
            </a:fld>
            <a:endParaRPr lang="es-ES"/>
          </a:p>
        </p:txBody>
      </p:sp>
    </p:spTree>
    <p:extLst>
      <p:ext uri="{BB962C8B-B14F-4D97-AF65-F5344CB8AC3E}">
        <p14:creationId xmlns:p14="http://schemas.microsoft.com/office/powerpoint/2010/main" val="1369019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3B268-6627-7AA0-B00D-0A37B9A89F3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8426650-B140-1A0A-7EFA-818C4F81A7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CFF8BA1-01D9-698A-8BCD-7687A4C1C2A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52227C97-594C-7BC1-63A9-1312B9A2DF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529F7FA-9D94-5938-1296-8613D0E9671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1E8997CA-B9FF-17D5-C065-15440FDB50E1}"/>
              </a:ext>
            </a:extLst>
          </p:cNvPr>
          <p:cNvSpPr>
            <a:spLocks noGrp="1"/>
          </p:cNvSpPr>
          <p:nvPr>
            <p:ph type="dt" sz="half" idx="10"/>
          </p:nvPr>
        </p:nvSpPr>
        <p:spPr/>
        <p:txBody>
          <a:bodyPr/>
          <a:lstStyle/>
          <a:p>
            <a:fld id="{2D36B86A-6645-483B-A206-0E1EB279575E}" type="datetimeFigureOut">
              <a:rPr lang="es-ES" smtClean="0"/>
              <a:t>22/11/2023</a:t>
            </a:fld>
            <a:endParaRPr lang="es-ES"/>
          </a:p>
        </p:txBody>
      </p:sp>
      <p:sp>
        <p:nvSpPr>
          <p:cNvPr id="8" name="Marcador de pie de página 7">
            <a:extLst>
              <a:ext uri="{FF2B5EF4-FFF2-40B4-BE49-F238E27FC236}">
                <a16:creationId xmlns:a16="http://schemas.microsoft.com/office/drawing/2014/main" id="{FD94CEA6-693F-919F-81AB-7B44D50A056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820D9F8-37B8-D37F-9A97-7CA6DA53D1A2}"/>
              </a:ext>
            </a:extLst>
          </p:cNvPr>
          <p:cNvSpPr>
            <a:spLocks noGrp="1"/>
          </p:cNvSpPr>
          <p:nvPr>
            <p:ph type="sldNum" sz="quarter" idx="12"/>
          </p:nvPr>
        </p:nvSpPr>
        <p:spPr/>
        <p:txBody>
          <a:bodyPr/>
          <a:lstStyle/>
          <a:p>
            <a:fld id="{A1E37993-534E-4200-896B-AAC95BFA93A9}" type="slidenum">
              <a:rPr lang="es-ES" smtClean="0"/>
              <a:t>‹Nº›</a:t>
            </a:fld>
            <a:endParaRPr lang="es-ES"/>
          </a:p>
        </p:txBody>
      </p:sp>
    </p:spTree>
    <p:extLst>
      <p:ext uri="{BB962C8B-B14F-4D97-AF65-F5344CB8AC3E}">
        <p14:creationId xmlns:p14="http://schemas.microsoft.com/office/powerpoint/2010/main" val="3531652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081CFC-1F20-5AA9-0B7B-08A486E9BD5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CA72F28-86CB-11D5-D786-C620E3505B8B}"/>
              </a:ext>
            </a:extLst>
          </p:cNvPr>
          <p:cNvSpPr>
            <a:spLocks noGrp="1"/>
          </p:cNvSpPr>
          <p:nvPr>
            <p:ph type="dt" sz="half" idx="10"/>
          </p:nvPr>
        </p:nvSpPr>
        <p:spPr/>
        <p:txBody>
          <a:bodyPr/>
          <a:lstStyle/>
          <a:p>
            <a:fld id="{2D36B86A-6645-483B-A206-0E1EB279575E}" type="datetimeFigureOut">
              <a:rPr lang="es-ES" smtClean="0"/>
              <a:t>22/11/2023</a:t>
            </a:fld>
            <a:endParaRPr lang="es-ES"/>
          </a:p>
        </p:txBody>
      </p:sp>
      <p:sp>
        <p:nvSpPr>
          <p:cNvPr id="4" name="Marcador de pie de página 3">
            <a:extLst>
              <a:ext uri="{FF2B5EF4-FFF2-40B4-BE49-F238E27FC236}">
                <a16:creationId xmlns:a16="http://schemas.microsoft.com/office/drawing/2014/main" id="{DDDF8AEA-25AB-1E72-332B-FA04D1E0B525}"/>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B237447-B309-66A2-8125-7C3E4F35D163}"/>
              </a:ext>
            </a:extLst>
          </p:cNvPr>
          <p:cNvSpPr>
            <a:spLocks noGrp="1"/>
          </p:cNvSpPr>
          <p:nvPr>
            <p:ph type="sldNum" sz="quarter" idx="12"/>
          </p:nvPr>
        </p:nvSpPr>
        <p:spPr/>
        <p:txBody>
          <a:bodyPr/>
          <a:lstStyle/>
          <a:p>
            <a:fld id="{A1E37993-534E-4200-896B-AAC95BFA93A9}" type="slidenum">
              <a:rPr lang="es-ES" smtClean="0"/>
              <a:t>‹Nº›</a:t>
            </a:fld>
            <a:endParaRPr lang="es-ES"/>
          </a:p>
        </p:txBody>
      </p:sp>
    </p:spTree>
    <p:extLst>
      <p:ext uri="{BB962C8B-B14F-4D97-AF65-F5344CB8AC3E}">
        <p14:creationId xmlns:p14="http://schemas.microsoft.com/office/powerpoint/2010/main" val="2971220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4A75B1A-7EEA-7464-6859-7014B67A48CB}"/>
              </a:ext>
            </a:extLst>
          </p:cNvPr>
          <p:cNvSpPr>
            <a:spLocks noGrp="1"/>
          </p:cNvSpPr>
          <p:nvPr>
            <p:ph type="dt" sz="half" idx="10"/>
          </p:nvPr>
        </p:nvSpPr>
        <p:spPr/>
        <p:txBody>
          <a:bodyPr/>
          <a:lstStyle/>
          <a:p>
            <a:fld id="{2D36B86A-6645-483B-A206-0E1EB279575E}" type="datetimeFigureOut">
              <a:rPr lang="es-ES" smtClean="0"/>
              <a:t>22/11/2023</a:t>
            </a:fld>
            <a:endParaRPr lang="es-ES"/>
          </a:p>
        </p:txBody>
      </p:sp>
      <p:sp>
        <p:nvSpPr>
          <p:cNvPr id="3" name="Marcador de pie de página 2">
            <a:extLst>
              <a:ext uri="{FF2B5EF4-FFF2-40B4-BE49-F238E27FC236}">
                <a16:creationId xmlns:a16="http://schemas.microsoft.com/office/drawing/2014/main" id="{5E9085BB-63AE-4FAF-0BA6-B9149738AEB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54E8A4D-C379-B4BA-411F-EB76FC600281}"/>
              </a:ext>
            </a:extLst>
          </p:cNvPr>
          <p:cNvSpPr>
            <a:spLocks noGrp="1"/>
          </p:cNvSpPr>
          <p:nvPr>
            <p:ph type="sldNum" sz="quarter" idx="12"/>
          </p:nvPr>
        </p:nvSpPr>
        <p:spPr/>
        <p:txBody>
          <a:bodyPr/>
          <a:lstStyle/>
          <a:p>
            <a:fld id="{A1E37993-534E-4200-896B-AAC95BFA93A9}" type="slidenum">
              <a:rPr lang="es-ES" smtClean="0"/>
              <a:t>‹Nº›</a:t>
            </a:fld>
            <a:endParaRPr lang="es-ES"/>
          </a:p>
        </p:txBody>
      </p:sp>
    </p:spTree>
    <p:extLst>
      <p:ext uri="{BB962C8B-B14F-4D97-AF65-F5344CB8AC3E}">
        <p14:creationId xmlns:p14="http://schemas.microsoft.com/office/powerpoint/2010/main" val="397376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4643B6-5701-EBCC-EF3F-E5A593CA543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D2BD028-5FAB-8B1E-138C-0A9E26BBAC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DE157901-F66A-95C6-11F6-0D8E39FB6E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CFEBB8F-FA6C-69F7-BCF5-9FFA6E2BCDEF}"/>
              </a:ext>
            </a:extLst>
          </p:cNvPr>
          <p:cNvSpPr>
            <a:spLocks noGrp="1"/>
          </p:cNvSpPr>
          <p:nvPr>
            <p:ph type="dt" sz="half" idx="10"/>
          </p:nvPr>
        </p:nvSpPr>
        <p:spPr/>
        <p:txBody>
          <a:bodyPr/>
          <a:lstStyle/>
          <a:p>
            <a:fld id="{2D36B86A-6645-483B-A206-0E1EB279575E}" type="datetimeFigureOut">
              <a:rPr lang="es-ES" smtClean="0"/>
              <a:t>22/11/2023</a:t>
            </a:fld>
            <a:endParaRPr lang="es-ES"/>
          </a:p>
        </p:txBody>
      </p:sp>
      <p:sp>
        <p:nvSpPr>
          <p:cNvPr id="6" name="Marcador de pie de página 5">
            <a:extLst>
              <a:ext uri="{FF2B5EF4-FFF2-40B4-BE49-F238E27FC236}">
                <a16:creationId xmlns:a16="http://schemas.microsoft.com/office/drawing/2014/main" id="{2516E16B-F757-4ACC-ABEA-11D201DC283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FD8823B-EBC1-7152-298B-1CA1744D98A5}"/>
              </a:ext>
            </a:extLst>
          </p:cNvPr>
          <p:cNvSpPr>
            <a:spLocks noGrp="1"/>
          </p:cNvSpPr>
          <p:nvPr>
            <p:ph type="sldNum" sz="quarter" idx="12"/>
          </p:nvPr>
        </p:nvSpPr>
        <p:spPr/>
        <p:txBody>
          <a:bodyPr/>
          <a:lstStyle/>
          <a:p>
            <a:fld id="{A1E37993-534E-4200-896B-AAC95BFA93A9}" type="slidenum">
              <a:rPr lang="es-ES" smtClean="0"/>
              <a:t>‹Nº›</a:t>
            </a:fld>
            <a:endParaRPr lang="es-ES"/>
          </a:p>
        </p:txBody>
      </p:sp>
    </p:spTree>
    <p:extLst>
      <p:ext uri="{BB962C8B-B14F-4D97-AF65-F5344CB8AC3E}">
        <p14:creationId xmlns:p14="http://schemas.microsoft.com/office/powerpoint/2010/main" val="1857134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40DC42-E9B7-303B-C0A7-23730D5DE8D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DCEBEB05-C490-94DB-1A2D-22C07DAD95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8A5B074-7D02-72B1-52AD-1708A56089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E0C7924-3904-5904-211B-6A2209A18E22}"/>
              </a:ext>
            </a:extLst>
          </p:cNvPr>
          <p:cNvSpPr>
            <a:spLocks noGrp="1"/>
          </p:cNvSpPr>
          <p:nvPr>
            <p:ph type="dt" sz="half" idx="10"/>
          </p:nvPr>
        </p:nvSpPr>
        <p:spPr/>
        <p:txBody>
          <a:bodyPr/>
          <a:lstStyle/>
          <a:p>
            <a:fld id="{2D36B86A-6645-483B-A206-0E1EB279575E}" type="datetimeFigureOut">
              <a:rPr lang="es-ES" smtClean="0"/>
              <a:t>22/11/2023</a:t>
            </a:fld>
            <a:endParaRPr lang="es-ES"/>
          </a:p>
        </p:txBody>
      </p:sp>
      <p:sp>
        <p:nvSpPr>
          <p:cNvPr id="6" name="Marcador de pie de página 5">
            <a:extLst>
              <a:ext uri="{FF2B5EF4-FFF2-40B4-BE49-F238E27FC236}">
                <a16:creationId xmlns:a16="http://schemas.microsoft.com/office/drawing/2014/main" id="{05F6D043-45D4-5529-B82B-800064FA2A9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02882BE-A999-4ABE-29F9-2FB2D2B679B0}"/>
              </a:ext>
            </a:extLst>
          </p:cNvPr>
          <p:cNvSpPr>
            <a:spLocks noGrp="1"/>
          </p:cNvSpPr>
          <p:nvPr>
            <p:ph type="sldNum" sz="quarter" idx="12"/>
          </p:nvPr>
        </p:nvSpPr>
        <p:spPr/>
        <p:txBody>
          <a:bodyPr/>
          <a:lstStyle/>
          <a:p>
            <a:fld id="{A1E37993-534E-4200-896B-AAC95BFA93A9}" type="slidenum">
              <a:rPr lang="es-ES" smtClean="0"/>
              <a:t>‹Nº›</a:t>
            </a:fld>
            <a:endParaRPr lang="es-ES"/>
          </a:p>
        </p:txBody>
      </p:sp>
    </p:spTree>
    <p:extLst>
      <p:ext uri="{BB962C8B-B14F-4D97-AF65-F5344CB8AC3E}">
        <p14:creationId xmlns:p14="http://schemas.microsoft.com/office/powerpoint/2010/main" val="3255740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1F1B1C5-7C74-572B-579C-92DFD9A659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2337E0F-9885-1AB2-DA10-E4EE2D2B35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6A64A09-3316-5416-5111-3091705383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36B86A-6645-483B-A206-0E1EB279575E}" type="datetimeFigureOut">
              <a:rPr lang="es-ES" smtClean="0"/>
              <a:t>22/11/2023</a:t>
            </a:fld>
            <a:endParaRPr lang="es-ES"/>
          </a:p>
        </p:txBody>
      </p:sp>
      <p:sp>
        <p:nvSpPr>
          <p:cNvPr id="5" name="Marcador de pie de página 4">
            <a:extLst>
              <a:ext uri="{FF2B5EF4-FFF2-40B4-BE49-F238E27FC236}">
                <a16:creationId xmlns:a16="http://schemas.microsoft.com/office/drawing/2014/main" id="{B93F921B-F76F-55C6-2395-6075568C83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14119AE5-90DF-34DC-F19F-AA4395826C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E37993-534E-4200-896B-AAC95BFA93A9}" type="slidenum">
              <a:rPr lang="es-ES" smtClean="0"/>
              <a:t>‹Nº›</a:t>
            </a:fld>
            <a:endParaRPr lang="es-ES"/>
          </a:p>
        </p:txBody>
      </p:sp>
    </p:spTree>
    <p:extLst>
      <p:ext uri="{BB962C8B-B14F-4D97-AF65-F5344CB8AC3E}">
        <p14:creationId xmlns:p14="http://schemas.microsoft.com/office/powerpoint/2010/main" val="939731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wmf"/><Relationship Id="rId18" Type="http://schemas.openxmlformats.org/officeDocument/2006/relationships/hyperlink" Target="https://openclipart.org/detail/103153" TargetMode="External"/><Relationship Id="rId3" Type="http://schemas.openxmlformats.org/officeDocument/2006/relationships/image" Target="../media/image3.wmf"/><Relationship Id="rId7" Type="http://schemas.openxmlformats.org/officeDocument/2006/relationships/image" Target="../media/image7.png"/><Relationship Id="rId12" Type="http://schemas.openxmlformats.org/officeDocument/2006/relationships/image" Target="../media/image12.jpeg"/><Relationship Id="rId17"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image" Target="../media/image16.wmf"/><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wmf"/><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w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4B6B521-7A92-1BC2-A482-E4CBE89F7323}"/>
              </a:ext>
            </a:extLst>
          </p:cNvPr>
          <p:cNvSpPr txBox="1"/>
          <p:nvPr/>
        </p:nvSpPr>
        <p:spPr>
          <a:xfrm>
            <a:off x="1005994" y="730011"/>
            <a:ext cx="10682240" cy="5220340"/>
          </a:xfrm>
          <a:prstGeom prst="rect">
            <a:avLst/>
          </a:prstGeom>
          <a:noFill/>
        </p:spPr>
        <p:txBody>
          <a:bodyPr wrap="square">
            <a:spAutoFit/>
          </a:bodyPr>
          <a:lstStyle/>
          <a:p>
            <a:pPr algn="ctr"/>
            <a:r>
              <a:rPr lang="es-ES" sz="4000" b="1" dirty="0">
                <a:solidFill>
                  <a:schemeClr val="accent6">
                    <a:lumMod val="50000"/>
                  </a:schemeClr>
                </a:solidFill>
                <a:latin typeface="Xunta Sans"/>
              </a:rPr>
              <a:t>Plan de actividad física y hábitos saludables</a:t>
            </a:r>
          </a:p>
          <a:p>
            <a:endParaRPr lang="es-ES" sz="5805" b="1" dirty="0">
              <a:solidFill>
                <a:srgbClr val="78BA02"/>
              </a:solidFill>
              <a:latin typeface="Xunta Sans"/>
            </a:endParaRPr>
          </a:p>
          <a:p>
            <a:pPr algn="ctr"/>
            <a:r>
              <a:rPr lang="es-ES" sz="5805" b="1" dirty="0">
                <a:solidFill>
                  <a:schemeClr val="accent6">
                    <a:lumMod val="50000"/>
                  </a:schemeClr>
                </a:solidFill>
                <a:latin typeface="Xunta Sans"/>
              </a:rPr>
              <a:t>Proyectos de alimentación</a:t>
            </a:r>
          </a:p>
          <a:p>
            <a:pPr algn="ctr"/>
            <a:endParaRPr lang="es-ES" sz="5805" b="1" dirty="0">
              <a:solidFill>
                <a:schemeClr val="accent6">
                  <a:lumMod val="50000"/>
                </a:schemeClr>
              </a:solidFill>
              <a:latin typeface="Xunta Sans"/>
            </a:endParaRPr>
          </a:p>
          <a:p>
            <a:pPr algn="ctr"/>
            <a:r>
              <a:rPr lang="es-ES" sz="3200" b="1" dirty="0">
                <a:solidFill>
                  <a:schemeClr val="accent6">
                    <a:lumMod val="50000"/>
                  </a:schemeClr>
                </a:solidFill>
                <a:latin typeface="Xunta Sans"/>
              </a:rPr>
              <a:t>Programa formativo profesorado 2023</a:t>
            </a:r>
          </a:p>
          <a:p>
            <a:pPr algn="ctr"/>
            <a:endParaRPr lang="es-ES" sz="5805" b="1" dirty="0">
              <a:solidFill>
                <a:srgbClr val="78BA02"/>
              </a:solidFill>
              <a:latin typeface="Xunta Sans"/>
            </a:endParaRPr>
          </a:p>
          <a:p>
            <a:pPr algn="r"/>
            <a:r>
              <a:rPr lang="es-ES" sz="2903" dirty="0">
                <a:latin typeface="Xunta Sans"/>
              </a:rPr>
              <a:t>Ana </a:t>
            </a:r>
            <a:r>
              <a:rPr lang="es-ES" sz="2903" dirty="0" err="1">
                <a:latin typeface="Xunta Sans"/>
              </a:rPr>
              <a:t>Mª</a:t>
            </a:r>
            <a:r>
              <a:rPr lang="es-ES" sz="2903" dirty="0">
                <a:latin typeface="Xunta Sans"/>
              </a:rPr>
              <a:t> Martínez Lorente</a:t>
            </a:r>
            <a:endParaRPr lang="es-ES" sz="2903" dirty="0"/>
          </a:p>
        </p:txBody>
      </p:sp>
    </p:spTree>
    <p:extLst>
      <p:ext uri="{BB962C8B-B14F-4D97-AF65-F5344CB8AC3E}">
        <p14:creationId xmlns:p14="http://schemas.microsoft.com/office/powerpoint/2010/main" val="3029720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id="{E8229316-DC53-48A2-9540-EAAA3BF1CB93}"/>
              </a:ext>
            </a:extLst>
          </p:cNvPr>
          <p:cNvGrpSpPr>
            <a:grpSpLocks/>
          </p:cNvGrpSpPr>
          <p:nvPr/>
        </p:nvGrpSpPr>
        <p:grpSpPr bwMode="auto">
          <a:xfrm>
            <a:off x="2539331" y="1994872"/>
            <a:ext cx="3987660" cy="3995186"/>
            <a:chOff x="1304014" y="1667336"/>
            <a:chExt cx="3988065" cy="3995141"/>
          </a:xfrm>
        </p:grpSpPr>
        <p:grpSp>
          <p:nvGrpSpPr>
            <p:cNvPr id="87053" name="Grupo 7">
              <a:extLst>
                <a:ext uri="{FF2B5EF4-FFF2-40B4-BE49-F238E27FC236}">
                  <a16:creationId xmlns:a16="http://schemas.microsoft.com/office/drawing/2014/main" id="{C64B09A2-49EA-4E85-B11D-9D13FF19E59C}"/>
                </a:ext>
              </a:extLst>
            </p:cNvPr>
            <p:cNvGrpSpPr>
              <a:grpSpLocks/>
            </p:cNvGrpSpPr>
            <p:nvPr/>
          </p:nvGrpSpPr>
          <p:grpSpPr bwMode="auto">
            <a:xfrm rot="-1518655">
              <a:off x="1304014" y="2281816"/>
              <a:ext cx="2129656" cy="3380661"/>
              <a:chOff x="2123728" y="622815"/>
              <a:chExt cx="3622938" cy="5127931"/>
            </a:xfrm>
          </p:grpSpPr>
          <p:pic>
            <p:nvPicPr>
              <p:cNvPr id="87055" name="Imagen 1">
                <a:extLst>
                  <a:ext uri="{FF2B5EF4-FFF2-40B4-BE49-F238E27FC236}">
                    <a16:creationId xmlns:a16="http://schemas.microsoft.com/office/drawing/2014/main" id="{FF26CF04-1FEB-40F6-9038-7945CCB901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423" t="33261" r="64722" b="11577"/>
              <a:stretch>
                <a:fillRect/>
              </a:stretch>
            </p:blipFill>
            <p:spPr bwMode="auto">
              <a:xfrm rot="2006083">
                <a:off x="2630528" y="622815"/>
                <a:ext cx="3116138" cy="5127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6">
                <a:extLst>
                  <a:ext uri="{FF2B5EF4-FFF2-40B4-BE49-F238E27FC236}">
                    <a16:creationId xmlns:a16="http://schemas.microsoft.com/office/drawing/2014/main" id="{39403983-7222-4130-B419-B0113AE7A664}"/>
                  </a:ext>
                </a:extLst>
              </p:cNvPr>
              <p:cNvSpPr/>
              <p:nvPr/>
            </p:nvSpPr>
            <p:spPr>
              <a:xfrm>
                <a:off x="2124127" y="5083387"/>
                <a:ext cx="3022208" cy="286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2177"/>
              </a:p>
            </p:txBody>
          </p:sp>
        </p:grpSp>
        <p:sp>
          <p:nvSpPr>
            <p:cNvPr id="87054" name="Oval 23" descr="Granite">
              <a:extLst>
                <a:ext uri="{FF2B5EF4-FFF2-40B4-BE49-F238E27FC236}">
                  <a16:creationId xmlns:a16="http://schemas.microsoft.com/office/drawing/2014/main" id="{4B54EEBC-649D-4518-9FB1-AECE72BB5736}"/>
                </a:ext>
              </a:extLst>
            </p:cNvPr>
            <p:cNvSpPr>
              <a:spLocks noChangeArrowheads="1"/>
            </p:cNvSpPr>
            <p:nvPr/>
          </p:nvSpPr>
          <p:spPr bwMode="auto">
            <a:xfrm>
              <a:off x="3434380" y="1667336"/>
              <a:ext cx="1857699" cy="1968710"/>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_tradnl" altLang="es-ES" sz="2399" dirty="0">
                  <a:solidFill>
                    <a:srgbClr val="002060"/>
                  </a:solidFill>
                </a:rPr>
                <a:t>Carga de </a:t>
              </a:r>
            </a:p>
            <a:p>
              <a:pPr algn="ctr" eaLnBrk="1" hangingPunct="1">
                <a:spcBef>
                  <a:spcPct val="0"/>
                </a:spcBef>
                <a:buFontTx/>
                <a:buNone/>
              </a:pPr>
              <a:r>
                <a:rPr lang="es-ES_tradnl" altLang="es-ES" sz="2399" dirty="0">
                  <a:solidFill>
                    <a:srgbClr val="002060"/>
                  </a:solidFill>
                </a:rPr>
                <a:t>enfermedad</a:t>
              </a:r>
              <a:endParaRPr lang="es-CL" altLang="es-ES" sz="2399" dirty="0">
                <a:solidFill>
                  <a:srgbClr val="002060"/>
                </a:solidFill>
              </a:endParaRPr>
            </a:p>
          </p:txBody>
        </p:sp>
      </p:grpSp>
      <p:sp>
        <p:nvSpPr>
          <p:cNvPr id="87043" name="Line 6">
            <a:extLst>
              <a:ext uri="{FF2B5EF4-FFF2-40B4-BE49-F238E27FC236}">
                <a16:creationId xmlns:a16="http://schemas.microsoft.com/office/drawing/2014/main" id="{01B1560B-F90D-42D4-B185-4B33247CD81F}"/>
              </a:ext>
            </a:extLst>
          </p:cNvPr>
          <p:cNvSpPr>
            <a:spLocks noChangeShapeType="1"/>
          </p:cNvSpPr>
          <p:nvPr/>
        </p:nvSpPr>
        <p:spPr bwMode="auto">
          <a:xfrm flipV="1">
            <a:off x="2022403" y="1994124"/>
            <a:ext cx="6784713" cy="4689913"/>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s-ES" sz="2177"/>
          </a:p>
        </p:txBody>
      </p:sp>
      <p:sp>
        <p:nvSpPr>
          <p:cNvPr id="12" name="Text Box 9">
            <a:extLst>
              <a:ext uri="{FF2B5EF4-FFF2-40B4-BE49-F238E27FC236}">
                <a16:creationId xmlns:a16="http://schemas.microsoft.com/office/drawing/2014/main" id="{05773C54-D688-48AB-AB25-6E46214D68E1}"/>
              </a:ext>
            </a:extLst>
          </p:cNvPr>
          <p:cNvSpPr txBox="1">
            <a:spLocks noChangeArrowheads="1"/>
          </p:cNvSpPr>
          <p:nvPr/>
        </p:nvSpPr>
        <p:spPr bwMode="auto">
          <a:xfrm>
            <a:off x="4880020" y="108932"/>
            <a:ext cx="3609849" cy="1589742"/>
          </a:xfrm>
          <a:prstGeom prst="rect">
            <a:avLst/>
          </a:prstGeom>
          <a:solidFill>
            <a:schemeClr val="accent5">
              <a:lumMod val="50000"/>
            </a:schemeClr>
          </a:solidFill>
          <a:ln w="12700">
            <a:solidFill>
              <a:schemeClr val="bg2"/>
            </a:solidFill>
            <a:miter lim="800000"/>
            <a:headEnd/>
            <a:tailEnd/>
          </a:ln>
          <a:effectLst>
            <a:outerShdw dist="107763" dir="18900000" algn="ctr" rotWithShape="0">
              <a:schemeClr val="bg2">
                <a:alpha val="50000"/>
              </a:schemeClr>
            </a:outerShdw>
          </a:effectLst>
        </p:spPr>
        <p:txBody>
          <a:bodyPr lIns="53998" tIns="359987" rIns="53998" bIns="359987" anchor="ctr" anchorCtr="1">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75000"/>
              </a:lnSpc>
              <a:spcBef>
                <a:spcPct val="50000"/>
              </a:spcBef>
              <a:buFontTx/>
              <a:buNone/>
              <a:defRPr/>
            </a:pPr>
            <a:r>
              <a:rPr lang="en-GB" altLang="es-ES" sz="2800" b="1" spc="100" dirty="0" err="1">
                <a:solidFill>
                  <a:schemeClr val="bg1"/>
                </a:solidFill>
                <a:latin typeface="Arial" panose="020B0604020202020204" pitchFamily="34" charset="0"/>
              </a:rPr>
              <a:t>Salud</a:t>
            </a:r>
            <a:r>
              <a:rPr lang="en-GB" altLang="es-ES" sz="2800" b="1" spc="100" dirty="0">
                <a:solidFill>
                  <a:schemeClr val="bg1"/>
                </a:solidFill>
                <a:latin typeface="Arial" panose="020B0604020202020204" pitchFamily="34" charset="0"/>
              </a:rPr>
              <a:t> </a:t>
            </a:r>
            <a:r>
              <a:rPr lang="en-GB" altLang="es-ES" sz="2800" b="1" spc="100" dirty="0" err="1">
                <a:solidFill>
                  <a:schemeClr val="bg1"/>
                </a:solidFill>
                <a:latin typeface="Arial" panose="020B0604020202020204" pitchFamily="34" charset="0"/>
              </a:rPr>
              <a:t>Pública</a:t>
            </a:r>
            <a:endParaRPr lang="en-GB" altLang="es-ES" sz="2800" b="1" spc="100" dirty="0">
              <a:solidFill>
                <a:schemeClr val="bg1"/>
              </a:solidFill>
              <a:latin typeface="Arial" panose="020B0604020202020204" pitchFamily="34" charset="0"/>
            </a:endParaRPr>
          </a:p>
          <a:p>
            <a:pPr eaLnBrk="1" hangingPunct="1">
              <a:lnSpc>
                <a:spcPct val="75000"/>
              </a:lnSpc>
              <a:spcBef>
                <a:spcPct val="50000"/>
              </a:spcBef>
              <a:buFontTx/>
              <a:buNone/>
              <a:defRPr/>
            </a:pPr>
            <a:r>
              <a:rPr lang="en-GB" altLang="es-ES" sz="2800" b="1" spc="100" dirty="0">
                <a:solidFill>
                  <a:schemeClr val="bg1"/>
                </a:solidFill>
                <a:latin typeface="Arial" panose="020B0604020202020204" pitchFamily="34" charset="0"/>
              </a:rPr>
              <a:t>Centro escolar</a:t>
            </a:r>
            <a:endParaRPr lang="en-US" altLang="es-ES" sz="2800" b="1" spc="100" dirty="0">
              <a:solidFill>
                <a:schemeClr val="bg1"/>
              </a:solidFill>
              <a:latin typeface="Arial" panose="020B0604020202020204" pitchFamily="34" charset="0"/>
            </a:endParaRPr>
          </a:p>
        </p:txBody>
      </p:sp>
      <p:sp>
        <p:nvSpPr>
          <p:cNvPr id="23" name="Text Box 8">
            <a:extLst>
              <a:ext uri="{FF2B5EF4-FFF2-40B4-BE49-F238E27FC236}">
                <a16:creationId xmlns:a16="http://schemas.microsoft.com/office/drawing/2014/main" id="{933CEEC0-F98E-43AE-8FDB-BAA5459764BD}"/>
              </a:ext>
            </a:extLst>
          </p:cNvPr>
          <p:cNvSpPr txBox="1">
            <a:spLocks noChangeArrowheads="1"/>
          </p:cNvSpPr>
          <p:nvPr/>
        </p:nvSpPr>
        <p:spPr bwMode="auto">
          <a:xfrm>
            <a:off x="6675120" y="3657614"/>
            <a:ext cx="6334293" cy="2936188"/>
          </a:xfrm>
          <a:prstGeom prst="rect">
            <a:avLst/>
          </a:prstGeom>
          <a:solidFill>
            <a:schemeClr val="bg1"/>
          </a:solidFill>
          <a:ln>
            <a:noFill/>
          </a:ln>
        </p:spPr>
        <p:txBody>
          <a:bodyPr wrap="square" lIns="53998" rIns="53998">
            <a:spAutoFit/>
          </a:bodyPr>
          <a:lstStyle>
            <a:lvl1pPr marL="174625" indent="-174625">
              <a:spcBef>
                <a:spcPct val="20000"/>
              </a:spcBef>
              <a:buFont typeface="Arial" panose="020B0604020202020204" pitchFamily="34" charset="0"/>
              <a:buChar char="•"/>
              <a:tabLst>
                <a:tab pos="268288"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68288"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68288"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68288"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68288"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68288"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68288"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68288"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68288" algn="l"/>
              </a:tabLst>
              <a:defRPr sz="2000">
                <a:solidFill>
                  <a:schemeClr val="tx1"/>
                </a:solidFill>
                <a:latin typeface="Calibri" panose="020F0502020204030204" pitchFamily="34" charset="0"/>
              </a:defRPr>
            </a:lvl9pPr>
          </a:lstStyle>
          <a:p>
            <a:pPr>
              <a:spcBef>
                <a:spcPct val="40000"/>
              </a:spcBef>
              <a:buClr>
                <a:schemeClr val="tx1"/>
              </a:buClr>
              <a:buSzPct val="130000"/>
            </a:pPr>
            <a:r>
              <a:rPr lang="en-GB" altLang="es-ES" sz="2800" dirty="0">
                <a:latin typeface="Xunta Sans"/>
                <a:ea typeface="Verdana" panose="020B0604030504040204" pitchFamily="34" charset="0"/>
              </a:rPr>
              <a:t>Política alimentaria del </a:t>
            </a:r>
            <a:r>
              <a:rPr lang="en-GB" altLang="es-ES" sz="2800" dirty="0" err="1">
                <a:latin typeface="Xunta Sans"/>
                <a:ea typeface="Verdana" panose="020B0604030504040204" pitchFamily="34" charset="0"/>
              </a:rPr>
              <a:t>centro</a:t>
            </a:r>
            <a:endParaRPr lang="en-GB" altLang="es-ES" sz="2800" dirty="0">
              <a:latin typeface="Xunta Sans"/>
              <a:ea typeface="Verdana" panose="020B0604030504040204" pitchFamily="34" charset="0"/>
            </a:endParaRPr>
          </a:p>
          <a:p>
            <a:pPr>
              <a:spcBef>
                <a:spcPct val="40000"/>
              </a:spcBef>
              <a:buClr>
                <a:schemeClr val="tx1"/>
              </a:buClr>
              <a:buSzPct val="130000"/>
            </a:pPr>
            <a:r>
              <a:rPr lang="en-GB" altLang="es-ES" sz="2800" dirty="0" err="1">
                <a:latin typeface="Xunta Sans"/>
                <a:ea typeface="Verdana" panose="020B0604030504040204" pitchFamily="34" charset="0"/>
              </a:rPr>
              <a:t>Menú</a:t>
            </a:r>
            <a:r>
              <a:rPr lang="en-GB" altLang="es-ES" sz="2800" dirty="0">
                <a:latin typeface="Xunta Sans"/>
                <a:ea typeface="Verdana" panose="020B0604030504040204" pitchFamily="34" charset="0"/>
              </a:rPr>
              <a:t> escolar</a:t>
            </a:r>
          </a:p>
          <a:p>
            <a:pPr>
              <a:spcBef>
                <a:spcPct val="40000"/>
              </a:spcBef>
              <a:buClr>
                <a:schemeClr val="tx1"/>
              </a:buClr>
              <a:buSzPct val="130000"/>
            </a:pPr>
            <a:r>
              <a:rPr lang="en-GB" altLang="es-ES" sz="2800" dirty="0">
                <a:latin typeface="Xunta Sans"/>
                <a:ea typeface="Verdana" panose="020B0604030504040204" pitchFamily="34" charset="0"/>
              </a:rPr>
              <a:t>Cantina escolar</a:t>
            </a:r>
          </a:p>
          <a:p>
            <a:pPr>
              <a:spcBef>
                <a:spcPct val="40000"/>
              </a:spcBef>
              <a:buClr>
                <a:schemeClr val="tx1"/>
              </a:buClr>
              <a:buSzPct val="130000"/>
            </a:pPr>
            <a:r>
              <a:rPr lang="en-GB" altLang="es-ES" sz="2800" dirty="0" err="1">
                <a:latin typeface="Xunta Sans"/>
                <a:ea typeface="Verdana" panose="020B0604030504040204" pitchFamily="34" charset="0"/>
              </a:rPr>
              <a:t>Oferta</a:t>
            </a:r>
            <a:r>
              <a:rPr lang="en-GB" altLang="es-ES" sz="2800" dirty="0">
                <a:latin typeface="Xunta Sans"/>
                <a:ea typeface="Verdana" panose="020B0604030504040204" pitchFamily="34" charset="0"/>
              </a:rPr>
              <a:t> e </a:t>
            </a:r>
            <a:r>
              <a:rPr lang="en-GB" altLang="es-ES" sz="2800" dirty="0" err="1">
                <a:latin typeface="Xunta Sans"/>
                <a:ea typeface="Verdana" panose="020B0604030504040204" pitchFamily="34" charset="0"/>
              </a:rPr>
              <a:t>introducción</a:t>
            </a:r>
            <a:r>
              <a:rPr lang="en-GB" altLang="es-ES" sz="2800" dirty="0">
                <a:latin typeface="Xunta Sans"/>
                <a:ea typeface="Verdana" panose="020B0604030504040204" pitchFamily="34" charset="0"/>
              </a:rPr>
              <a:t> de </a:t>
            </a:r>
            <a:r>
              <a:rPr lang="en-GB" altLang="es-ES" sz="2800" dirty="0" err="1">
                <a:latin typeface="Xunta Sans"/>
                <a:ea typeface="Verdana" panose="020B0604030504040204" pitchFamily="34" charset="0"/>
              </a:rPr>
              <a:t>alimentos</a:t>
            </a:r>
            <a:endParaRPr lang="en-GB" altLang="es-ES" sz="2800" dirty="0">
              <a:latin typeface="Xunta Sans"/>
              <a:ea typeface="Verdana" panose="020B0604030504040204" pitchFamily="34" charset="0"/>
            </a:endParaRPr>
          </a:p>
          <a:p>
            <a:pPr>
              <a:spcBef>
                <a:spcPct val="40000"/>
              </a:spcBef>
              <a:buClr>
                <a:schemeClr val="bg1"/>
              </a:buClr>
              <a:buSzPct val="130000"/>
            </a:pPr>
            <a:r>
              <a:rPr lang="en-GB" altLang="es-ES" sz="2800" dirty="0" err="1">
                <a:latin typeface="Xunta Sans"/>
                <a:ea typeface="Verdana" panose="020B0604030504040204" pitchFamily="34" charset="0"/>
              </a:rPr>
              <a:t>Promociones</a:t>
            </a:r>
            <a:r>
              <a:rPr lang="en-GB" altLang="es-ES" sz="2800" dirty="0">
                <a:latin typeface="Xunta Sans"/>
                <a:ea typeface="Verdana" panose="020B0604030504040204" pitchFamily="34" charset="0"/>
              </a:rPr>
              <a:t> y </a:t>
            </a:r>
            <a:r>
              <a:rPr lang="en-GB" altLang="es-ES" sz="2800" dirty="0" err="1">
                <a:latin typeface="Xunta Sans"/>
                <a:ea typeface="Verdana" panose="020B0604030504040204" pitchFamily="34" charset="0"/>
              </a:rPr>
              <a:t>campañas</a:t>
            </a:r>
            <a:endParaRPr lang="en-GB" altLang="es-ES" sz="2800" dirty="0">
              <a:latin typeface="Xunta Sans"/>
              <a:ea typeface="Verdana" panose="020B0604030504040204" pitchFamily="34" charset="0"/>
            </a:endParaRPr>
          </a:p>
        </p:txBody>
      </p:sp>
      <p:pic>
        <p:nvPicPr>
          <p:cNvPr id="87046" name="Imagen 23">
            <a:extLst>
              <a:ext uri="{FF2B5EF4-FFF2-40B4-BE49-F238E27FC236}">
                <a16:creationId xmlns:a16="http://schemas.microsoft.com/office/drawing/2014/main" id="{C83C6C79-6B79-43AA-B880-B1DDFD5BDD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3661" y="6186394"/>
            <a:ext cx="3059006" cy="433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upo 3">
            <a:extLst>
              <a:ext uri="{FF2B5EF4-FFF2-40B4-BE49-F238E27FC236}">
                <a16:creationId xmlns:a16="http://schemas.microsoft.com/office/drawing/2014/main" id="{4A1260F2-2F58-4D4F-BAF8-9A4378B83993}"/>
              </a:ext>
            </a:extLst>
          </p:cNvPr>
          <p:cNvGrpSpPr>
            <a:grpSpLocks/>
          </p:cNvGrpSpPr>
          <p:nvPr/>
        </p:nvGrpSpPr>
        <p:grpSpPr bwMode="auto">
          <a:xfrm>
            <a:off x="7595310" y="539524"/>
            <a:ext cx="5305174" cy="1385704"/>
            <a:chOff x="5089499" y="534313"/>
            <a:chExt cx="5302885" cy="1385947"/>
          </a:xfrm>
        </p:grpSpPr>
        <p:sp>
          <p:nvSpPr>
            <p:cNvPr id="87051" name="CuadroTexto 21">
              <a:extLst>
                <a:ext uri="{FF2B5EF4-FFF2-40B4-BE49-F238E27FC236}">
                  <a16:creationId xmlns:a16="http://schemas.microsoft.com/office/drawing/2014/main" id="{F80912CA-9102-484D-BC28-BB628B646FD9}"/>
                </a:ext>
              </a:extLst>
            </p:cNvPr>
            <p:cNvSpPr txBox="1">
              <a:spLocks noChangeArrowheads="1"/>
            </p:cNvSpPr>
            <p:nvPr/>
          </p:nvSpPr>
          <p:spPr bwMode="auto">
            <a:xfrm>
              <a:off x="5089499" y="1396948"/>
              <a:ext cx="5302885" cy="52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ES" altLang="es-ES" sz="2800" b="1" dirty="0">
                  <a:solidFill>
                    <a:srgbClr val="FF0000"/>
                  </a:solidFill>
                  <a:latin typeface="Xunta Sans"/>
                </a:rPr>
                <a:t>2.Mejora del entorno</a:t>
              </a:r>
            </a:p>
          </p:txBody>
        </p:sp>
        <p:sp>
          <p:nvSpPr>
            <p:cNvPr id="2" name="Flecha: doblada 1">
              <a:extLst>
                <a:ext uri="{FF2B5EF4-FFF2-40B4-BE49-F238E27FC236}">
                  <a16:creationId xmlns:a16="http://schemas.microsoft.com/office/drawing/2014/main" id="{79D6FDA0-C1D2-43ED-9F96-44C9AF50B627}"/>
                </a:ext>
              </a:extLst>
            </p:cNvPr>
            <p:cNvSpPr/>
            <p:nvPr/>
          </p:nvSpPr>
          <p:spPr>
            <a:xfrm rot="5400000">
              <a:off x="6530819" y="-12834"/>
              <a:ext cx="662975" cy="1757270"/>
            </a:xfrm>
            <a:prstGeom prst="ben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2800">
                <a:solidFill>
                  <a:schemeClr val="tx1"/>
                </a:solidFill>
                <a:latin typeface="Xunta Sans"/>
              </a:endParaRPr>
            </a:p>
          </p:txBody>
        </p:sp>
      </p:grpSp>
      <p:grpSp>
        <p:nvGrpSpPr>
          <p:cNvPr id="3" name="Grupo 2">
            <a:extLst>
              <a:ext uri="{FF2B5EF4-FFF2-40B4-BE49-F238E27FC236}">
                <a16:creationId xmlns:a16="http://schemas.microsoft.com/office/drawing/2014/main" id="{7186D2CA-CD8B-49D7-B261-86CEB8F3F3D7}"/>
              </a:ext>
            </a:extLst>
          </p:cNvPr>
          <p:cNvGrpSpPr>
            <a:grpSpLocks/>
          </p:cNvGrpSpPr>
          <p:nvPr/>
        </p:nvGrpSpPr>
        <p:grpSpPr bwMode="auto">
          <a:xfrm>
            <a:off x="471780" y="516265"/>
            <a:ext cx="4408240" cy="1477859"/>
            <a:chOff x="439978" y="469543"/>
            <a:chExt cx="4408395" cy="1477600"/>
          </a:xfrm>
        </p:grpSpPr>
        <p:sp>
          <p:nvSpPr>
            <p:cNvPr id="87049" name="CuadroTexto 20">
              <a:extLst>
                <a:ext uri="{FF2B5EF4-FFF2-40B4-BE49-F238E27FC236}">
                  <a16:creationId xmlns:a16="http://schemas.microsoft.com/office/drawing/2014/main" id="{4B7AC7DB-823E-4B96-9FA6-7447AF42EB71}"/>
                </a:ext>
              </a:extLst>
            </p:cNvPr>
            <p:cNvSpPr txBox="1">
              <a:spLocks noChangeArrowheads="1"/>
            </p:cNvSpPr>
            <p:nvPr/>
          </p:nvSpPr>
          <p:spPr bwMode="auto">
            <a:xfrm>
              <a:off x="439978" y="1424015"/>
              <a:ext cx="4049714" cy="52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ES" altLang="es-ES" sz="2800" b="1" dirty="0">
                  <a:solidFill>
                    <a:srgbClr val="FF0000"/>
                  </a:solidFill>
                  <a:latin typeface="Xunta Sans"/>
                </a:rPr>
                <a:t>1. Educación para la salud</a:t>
              </a:r>
            </a:p>
          </p:txBody>
        </p:sp>
        <p:sp>
          <p:nvSpPr>
            <p:cNvPr id="15" name="Flecha: doblada 14">
              <a:extLst>
                <a:ext uri="{FF2B5EF4-FFF2-40B4-BE49-F238E27FC236}">
                  <a16:creationId xmlns:a16="http://schemas.microsoft.com/office/drawing/2014/main" id="{797C4DC5-C812-43E6-A558-99E988565DF7}"/>
                </a:ext>
              </a:extLst>
            </p:cNvPr>
            <p:cNvSpPr/>
            <p:nvPr/>
          </p:nvSpPr>
          <p:spPr>
            <a:xfrm rot="5400000" flipV="1">
              <a:off x="2268794" y="-1287882"/>
              <a:ext cx="822154" cy="4337004"/>
            </a:xfrm>
            <a:prstGeom prst="ben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2800" dirty="0">
                <a:solidFill>
                  <a:schemeClr val="tx1"/>
                </a:solidFill>
                <a:latin typeface="Xunta Sans"/>
              </a:endParaRPr>
            </a:p>
          </p:txBody>
        </p:sp>
      </p:grpSp>
      <p:sp>
        <p:nvSpPr>
          <p:cNvPr id="5" name="CuadroTexto 4">
            <a:extLst>
              <a:ext uri="{FF2B5EF4-FFF2-40B4-BE49-F238E27FC236}">
                <a16:creationId xmlns:a16="http://schemas.microsoft.com/office/drawing/2014/main" id="{19FC308B-37B4-8C58-26BB-53AAEF8944C3}"/>
              </a:ext>
            </a:extLst>
          </p:cNvPr>
          <p:cNvSpPr txBox="1"/>
          <p:nvPr/>
        </p:nvSpPr>
        <p:spPr>
          <a:xfrm>
            <a:off x="513301" y="2159537"/>
            <a:ext cx="4049569" cy="3946593"/>
          </a:xfrm>
          <a:prstGeom prst="rect">
            <a:avLst/>
          </a:prstGeom>
          <a:noFill/>
        </p:spPr>
        <p:txBody>
          <a:bodyPr wrap="square" rtlCol="0">
            <a:spAutoFit/>
          </a:bodyPr>
          <a:lstStyle/>
          <a:p>
            <a:pPr marL="174625" indent="-174625">
              <a:lnSpc>
                <a:spcPct val="150000"/>
              </a:lnSpc>
              <a:spcBef>
                <a:spcPct val="40000"/>
              </a:spcBef>
              <a:buSzPct val="130000"/>
              <a:buFont typeface="Arial" panose="020B0604020202020204" pitchFamily="34" charset="0"/>
              <a:buChar char="•"/>
              <a:tabLst>
                <a:tab pos="268288" algn="l"/>
              </a:tabLst>
            </a:pPr>
            <a:r>
              <a:rPr lang="es-ES" sz="2800" dirty="0">
                <a:latin typeface="Xunta Sans"/>
                <a:ea typeface="Verdana" panose="020B0604030504040204" pitchFamily="34" charset="0"/>
              </a:rPr>
              <a:t>Habilidades para la vida</a:t>
            </a:r>
          </a:p>
          <a:p>
            <a:pPr marL="174625" indent="-174625">
              <a:lnSpc>
                <a:spcPct val="150000"/>
              </a:lnSpc>
              <a:spcBef>
                <a:spcPct val="40000"/>
              </a:spcBef>
              <a:buSzPct val="130000"/>
              <a:buFont typeface="Arial" panose="020B0604020202020204" pitchFamily="34" charset="0"/>
              <a:buChar char="•"/>
              <a:tabLst>
                <a:tab pos="268288" algn="l"/>
              </a:tabLst>
            </a:pPr>
            <a:r>
              <a:rPr lang="es-ES" sz="2800" dirty="0">
                <a:latin typeface="Xunta Sans"/>
                <a:ea typeface="Verdana" panose="020B0604030504040204" pitchFamily="34" charset="0"/>
              </a:rPr>
              <a:t>Consumidor </a:t>
            </a:r>
          </a:p>
          <a:p>
            <a:pPr marL="174625" indent="-174625">
              <a:lnSpc>
                <a:spcPct val="150000"/>
              </a:lnSpc>
              <a:spcBef>
                <a:spcPct val="40000"/>
              </a:spcBef>
              <a:buSzPct val="130000"/>
              <a:buFont typeface="Arial" panose="020B0604020202020204" pitchFamily="34" charset="0"/>
              <a:buChar char="•"/>
              <a:tabLst>
                <a:tab pos="268288" algn="l"/>
              </a:tabLst>
            </a:pPr>
            <a:r>
              <a:rPr lang="es-ES" sz="2800" dirty="0">
                <a:latin typeface="Xunta Sans"/>
                <a:ea typeface="Verdana" panose="020B0604030504040204" pitchFamily="34" charset="0"/>
              </a:rPr>
              <a:t>responsable</a:t>
            </a:r>
          </a:p>
          <a:p>
            <a:pPr marL="174625" indent="-174625">
              <a:lnSpc>
                <a:spcPct val="150000"/>
              </a:lnSpc>
              <a:spcBef>
                <a:spcPct val="40000"/>
              </a:spcBef>
              <a:buSzPct val="130000"/>
              <a:buFont typeface="Arial" panose="020B0604020202020204" pitchFamily="34" charset="0"/>
              <a:buChar char="•"/>
              <a:tabLst>
                <a:tab pos="268288" algn="l"/>
              </a:tabLst>
            </a:pPr>
            <a:r>
              <a:rPr lang="es-ES" sz="2800" dirty="0">
                <a:latin typeface="Xunta Sans"/>
                <a:ea typeface="Verdana" panose="020B0604030504040204" pitchFamily="34" charset="0"/>
              </a:rPr>
              <a:t>Elecciones</a:t>
            </a:r>
          </a:p>
          <a:p>
            <a:pPr marL="174625" indent="-174625">
              <a:lnSpc>
                <a:spcPct val="150000"/>
              </a:lnSpc>
              <a:spcBef>
                <a:spcPct val="40000"/>
              </a:spcBef>
              <a:buSzPct val="130000"/>
              <a:buFont typeface="Arial" panose="020B0604020202020204" pitchFamily="34" charset="0"/>
              <a:buChar char="•"/>
              <a:tabLst>
                <a:tab pos="268288" algn="l"/>
              </a:tabLst>
            </a:pPr>
            <a:r>
              <a:rPr lang="es-ES" sz="2800" dirty="0">
                <a:latin typeface="Xunta Sans"/>
                <a:ea typeface="Verdana" panose="020B0604030504040204" pitchFamily="34" charset="0"/>
              </a:rPr>
              <a:t>saludables de alimentos</a:t>
            </a:r>
          </a:p>
        </p:txBody>
      </p:sp>
      <p:pic>
        <p:nvPicPr>
          <p:cNvPr id="6" name="Imagen 5">
            <a:extLst>
              <a:ext uri="{FF2B5EF4-FFF2-40B4-BE49-F238E27FC236}">
                <a16:creationId xmlns:a16="http://schemas.microsoft.com/office/drawing/2014/main" id="{F74F2755-C966-3999-9ED6-BDCAA69493C8}"/>
              </a:ext>
            </a:extLst>
          </p:cNvPr>
          <p:cNvPicPr>
            <a:picLocks noChangeAspect="1"/>
          </p:cNvPicPr>
          <p:nvPr/>
        </p:nvPicPr>
        <p:blipFill>
          <a:blip r:embed="rId6"/>
          <a:stretch>
            <a:fillRect/>
          </a:stretch>
        </p:blipFill>
        <p:spPr>
          <a:xfrm>
            <a:off x="9536868" y="1952749"/>
            <a:ext cx="1261852" cy="1746240"/>
          </a:xfrm>
          <a:prstGeom prst="rect">
            <a:avLst/>
          </a:prstGeom>
        </p:spPr>
      </p:pic>
      <p:pic>
        <p:nvPicPr>
          <p:cNvPr id="8" name="Imagen 7">
            <a:extLst>
              <a:ext uri="{FF2B5EF4-FFF2-40B4-BE49-F238E27FC236}">
                <a16:creationId xmlns:a16="http://schemas.microsoft.com/office/drawing/2014/main" id="{36B446B1-DDCF-FD35-E84F-93C500ED591B}"/>
              </a:ext>
            </a:extLst>
          </p:cNvPr>
          <p:cNvPicPr>
            <a:picLocks noChangeAspect="1"/>
          </p:cNvPicPr>
          <p:nvPr/>
        </p:nvPicPr>
        <p:blipFill>
          <a:blip r:embed="rId7"/>
          <a:stretch>
            <a:fillRect/>
          </a:stretch>
        </p:blipFill>
        <p:spPr>
          <a:xfrm rot="17719878">
            <a:off x="2661979" y="2792787"/>
            <a:ext cx="1028700" cy="1238250"/>
          </a:xfrm>
          <a:prstGeom prst="rect">
            <a:avLst/>
          </a:prstGeom>
        </p:spPr>
      </p:pic>
    </p:spTree>
    <p:extLst>
      <p:ext uri="{BB962C8B-B14F-4D97-AF65-F5344CB8AC3E}">
        <p14:creationId xmlns:p14="http://schemas.microsoft.com/office/powerpoint/2010/main" val="2815003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3"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E800DC88-7559-424F-BCDD-ADA5329253D9}"/>
              </a:ext>
            </a:extLst>
          </p:cNvPr>
          <p:cNvGraphicFramePr>
            <a:graphicFrameLocks noGrp="1"/>
          </p:cNvGraphicFramePr>
          <p:nvPr/>
        </p:nvGraphicFramePr>
        <p:xfrm>
          <a:off x="96433" y="143376"/>
          <a:ext cx="11999134" cy="6342678"/>
        </p:xfrm>
        <a:graphic>
          <a:graphicData uri="http://schemas.openxmlformats.org/drawingml/2006/table">
            <a:tbl>
              <a:tblPr firstRow="1" bandRow="1">
                <a:tableStyleId>{21E4AEA4-8DFA-4A89-87EB-49C32662AFE0}</a:tableStyleId>
              </a:tblPr>
              <a:tblGrid>
                <a:gridCol w="6679882">
                  <a:extLst>
                    <a:ext uri="{9D8B030D-6E8A-4147-A177-3AD203B41FA5}">
                      <a16:colId xmlns:a16="http://schemas.microsoft.com/office/drawing/2014/main" val="3675506574"/>
                    </a:ext>
                  </a:extLst>
                </a:gridCol>
                <a:gridCol w="5319252">
                  <a:extLst>
                    <a:ext uri="{9D8B030D-6E8A-4147-A177-3AD203B41FA5}">
                      <a16:colId xmlns:a16="http://schemas.microsoft.com/office/drawing/2014/main" val="3771989894"/>
                    </a:ext>
                  </a:extLst>
                </a:gridCol>
              </a:tblGrid>
              <a:tr h="0">
                <a:tc>
                  <a:txBody>
                    <a:bodyPr/>
                    <a:lstStyle/>
                    <a:p>
                      <a:pPr algn="ctr"/>
                      <a:r>
                        <a:rPr lang="es-ES" sz="2000" b="1" dirty="0">
                          <a:solidFill>
                            <a:schemeClr val="tx2">
                              <a:lumMod val="50000"/>
                            </a:schemeClr>
                          </a:solidFill>
                          <a:latin typeface="Xunta Sans"/>
                          <a:ea typeface="Verdana" panose="020B0604030504040204" pitchFamily="34" charset="0"/>
                        </a:rPr>
                        <a:t>Sí a</a:t>
                      </a:r>
                    </a:p>
                  </a:txBody>
                  <a:tcPr marL="91437" marR="91437" marT="45718" marB="45718">
                    <a:solidFill>
                      <a:srgbClr val="CCFF33">
                        <a:alpha val="63922"/>
                      </a:srgbClr>
                    </a:solidFill>
                  </a:tcPr>
                </a:tc>
                <a:tc>
                  <a:txBody>
                    <a:bodyPr/>
                    <a:lstStyle/>
                    <a:p>
                      <a:pPr algn="ctr"/>
                      <a:r>
                        <a:rPr lang="es-ES" sz="2000" b="1" dirty="0">
                          <a:solidFill>
                            <a:schemeClr val="tx2">
                              <a:lumMod val="50000"/>
                            </a:schemeClr>
                          </a:solidFill>
                          <a:latin typeface="Xunta Sans"/>
                          <a:ea typeface="Verdana" panose="020B0604030504040204" pitchFamily="34" charset="0"/>
                        </a:rPr>
                        <a:t>No a </a:t>
                      </a:r>
                    </a:p>
                  </a:txBody>
                  <a:tcPr marL="91437" marR="91437" marT="45718" marB="45718">
                    <a:solidFill>
                      <a:srgbClr val="FF5050">
                        <a:alpha val="51765"/>
                      </a:srgbClr>
                    </a:solidFill>
                  </a:tcPr>
                </a:tc>
                <a:extLst>
                  <a:ext uri="{0D108BD9-81ED-4DB2-BD59-A6C34878D82A}">
                    <a16:rowId xmlns:a16="http://schemas.microsoft.com/office/drawing/2014/main" val="2084830412"/>
                  </a:ext>
                </a:extLst>
              </a:tr>
              <a:tr h="707565">
                <a:tc>
                  <a:txBody>
                    <a:bodyPr/>
                    <a:lstStyle/>
                    <a:p>
                      <a:pPr algn="ctr"/>
                      <a:r>
                        <a:rPr lang="es-ES" sz="2000" b="0" dirty="0">
                          <a:solidFill>
                            <a:schemeClr val="tx2">
                              <a:lumMod val="50000"/>
                            </a:schemeClr>
                          </a:solidFill>
                          <a:latin typeface="Xunta Sans"/>
                          <a:ea typeface="Verdana" panose="020B0604030504040204" pitchFamily="34" charset="0"/>
                        </a:rPr>
                        <a:t>A lo largo del curso. Programaciones coherentes con la promoción de la salud.</a:t>
                      </a:r>
                    </a:p>
                  </a:txBody>
                  <a:tcPr marL="91437" marR="91437" marT="45718" marB="45718">
                    <a:solidFill>
                      <a:srgbClr val="CCFF33">
                        <a:alpha val="63922"/>
                      </a:srgbClr>
                    </a:solidFill>
                  </a:tcPr>
                </a:tc>
                <a:tc>
                  <a:txBody>
                    <a:bodyPr/>
                    <a:lstStyle/>
                    <a:p>
                      <a:pPr algn="ctr"/>
                      <a:r>
                        <a:rPr lang="es-ES" sz="2000" b="0" dirty="0">
                          <a:solidFill>
                            <a:schemeClr val="tx2">
                              <a:lumMod val="50000"/>
                            </a:schemeClr>
                          </a:solidFill>
                          <a:latin typeface="Xunta Sans"/>
                          <a:ea typeface="Verdana" panose="020B0604030504040204" pitchFamily="34" charset="0"/>
                        </a:rPr>
                        <a:t>Día D. Actuaciones aisladas y discontinuas. Según moda…</a:t>
                      </a:r>
                    </a:p>
                  </a:txBody>
                  <a:tcPr marL="91437" marR="91437" marT="45718" marB="45718">
                    <a:solidFill>
                      <a:srgbClr val="FF5050">
                        <a:alpha val="51765"/>
                      </a:srgbClr>
                    </a:solidFill>
                  </a:tcPr>
                </a:tc>
                <a:extLst>
                  <a:ext uri="{0D108BD9-81ED-4DB2-BD59-A6C34878D82A}">
                    <a16:rowId xmlns:a16="http://schemas.microsoft.com/office/drawing/2014/main" val="1686272646"/>
                  </a:ext>
                </a:extLst>
              </a:tr>
              <a:tr h="460063">
                <a:tc>
                  <a:txBody>
                    <a:bodyPr/>
                    <a:lstStyle/>
                    <a:p>
                      <a:pPr algn="ctr"/>
                      <a:r>
                        <a:rPr lang="es-ES" sz="2000" b="0" dirty="0">
                          <a:solidFill>
                            <a:schemeClr val="tx2">
                              <a:lumMod val="50000"/>
                            </a:schemeClr>
                          </a:solidFill>
                          <a:latin typeface="Xunta Sans"/>
                          <a:ea typeface="Verdana" panose="020B0604030504040204" pitchFamily="34" charset="0"/>
                        </a:rPr>
                        <a:t>Proyecto Educativo de Centro: modelo salud integral compromiso equipo directivo y estructura organizativa</a:t>
                      </a:r>
                    </a:p>
                  </a:txBody>
                  <a:tcPr marL="91437" marR="91437" marT="45718" marB="45718">
                    <a:solidFill>
                      <a:srgbClr val="CCFF33">
                        <a:alpha val="63922"/>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0" dirty="0">
                          <a:solidFill>
                            <a:schemeClr val="tx2">
                              <a:lumMod val="50000"/>
                            </a:schemeClr>
                          </a:solidFill>
                          <a:latin typeface="Xunta Sans"/>
                          <a:ea typeface="Verdana" panose="020B0604030504040204" pitchFamily="34" charset="0"/>
                        </a:rPr>
                        <a:t>No se contempla salud integral, aspectos aislados y abordaje desde compartimentos estancos</a:t>
                      </a:r>
                    </a:p>
                  </a:txBody>
                  <a:tcPr marL="91437" marR="91437" marT="45718" marB="45718">
                    <a:solidFill>
                      <a:srgbClr val="FF5050">
                        <a:alpha val="51765"/>
                      </a:srgbClr>
                    </a:solidFill>
                  </a:tcPr>
                </a:tc>
                <a:extLst>
                  <a:ext uri="{0D108BD9-81ED-4DB2-BD59-A6C34878D82A}">
                    <a16:rowId xmlns:a16="http://schemas.microsoft.com/office/drawing/2014/main" val="3620992799"/>
                  </a:ext>
                </a:extLst>
              </a:tr>
              <a:tr h="4600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0" dirty="0">
                          <a:solidFill>
                            <a:schemeClr val="tx2">
                              <a:lumMod val="50000"/>
                            </a:schemeClr>
                          </a:solidFill>
                          <a:latin typeface="Xunta Sans"/>
                          <a:ea typeface="Verdana" panose="020B0604030504040204" pitchFamily="34" charset="0"/>
                        </a:rPr>
                        <a:t>Participación comunidad educativa: Escolares, docentes y familias…</a:t>
                      </a:r>
                    </a:p>
                  </a:txBody>
                  <a:tcPr marL="91437" marR="91437" marT="45718" marB="45718">
                    <a:solidFill>
                      <a:srgbClr val="CCFF33">
                        <a:alpha val="63922"/>
                      </a:srgbClr>
                    </a:solidFill>
                  </a:tcPr>
                </a:tc>
                <a:tc>
                  <a:txBody>
                    <a:bodyPr/>
                    <a:lstStyle/>
                    <a:p>
                      <a:pPr algn="ctr"/>
                      <a:r>
                        <a:rPr lang="es-ES" sz="2000" b="0" dirty="0">
                          <a:solidFill>
                            <a:schemeClr val="tx2">
                              <a:lumMod val="50000"/>
                            </a:schemeClr>
                          </a:solidFill>
                          <a:latin typeface="Xunta Sans"/>
                          <a:ea typeface="Verdana" panose="020B0604030504040204" pitchFamily="34" charset="0"/>
                        </a:rPr>
                        <a:t>Solo para el alumnado</a:t>
                      </a:r>
                    </a:p>
                  </a:txBody>
                  <a:tcPr marL="91437" marR="91437" marT="45718" marB="45718">
                    <a:solidFill>
                      <a:srgbClr val="FF5050">
                        <a:alpha val="51765"/>
                      </a:srgbClr>
                    </a:solidFill>
                  </a:tcPr>
                </a:tc>
                <a:extLst>
                  <a:ext uri="{0D108BD9-81ED-4DB2-BD59-A6C34878D82A}">
                    <a16:rowId xmlns:a16="http://schemas.microsoft.com/office/drawing/2014/main" val="4016056493"/>
                  </a:ext>
                </a:extLst>
              </a:tr>
              <a:tr h="8939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0" dirty="0">
                          <a:solidFill>
                            <a:schemeClr val="tx2">
                              <a:lumMod val="50000"/>
                            </a:schemeClr>
                          </a:solidFill>
                          <a:latin typeface="Xunta Sans"/>
                          <a:ea typeface="Verdana" panose="020B0604030504040204" pitchFamily="34" charset="0"/>
                        </a:rPr>
                        <a:t>Actitud “activa”: Participación, compromiso, decisiones, usando distintas estrategias</a:t>
                      </a:r>
                    </a:p>
                  </a:txBody>
                  <a:tcPr marL="91437" marR="91437" marT="45718" marB="45718">
                    <a:solidFill>
                      <a:srgbClr val="CCFF33">
                        <a:alpha val="63922"/>
                      </a:srgbClr>
                    </a:solidFill>
                  </a:tcPr>
                </a:tc>
                <a:tc>
                  <a:txBody>
                    <a:bodyPr/>
                    <a:lstStyle/>
                    <a:p>
                      <a:pPr algn="ctr"/>
                      <a:r>
                        <a:rPr lang="es-ES" sz="2000" b="0" dirty="0">
                          <a:solidFill>
                            <a:schemeClr val="tx2">
                              <a:lumMod val="50000"/>
                            </a:schemeClr>
                          </a:solidFill>
                          <a:latin typeface="Xunta Sans"/>
                          <a:ea typeface="Verdana" panose="020B0604030504040204" pitchFamily="34" charset="0"/>
                        </a:rPr>
                        <a:t>Solo mensajes, memorización de textos, actitud pasiva</a:t>
                      </a:r>
                    </a:p>
                  </a:txBody>
                  <a:tcPr marL="91437" marR="91437" marT="45718" marB="45718">
                    <a:solidFill>
                      <a:srgbClr val="FF5050">
                        <a:alpha val="51765"/>
                      </a:srgbClr>
                    </a:solidFill>
                  </a:tcPr>
                </a:tc>
                <a:extLst>
                  <a:ext uri="{0D108BD9-81ED-4DB2-BD59-A6C34878D82A}">
                    <a16:rowId xmlns:a16="http://schemas.microsoft.com/office/drawing/2014/main" val="2836501572"/>
                  </a:ext>
                </a:extLst>
              </a:tr>
              <a:tr h="828690">
                <a:tc>
                  <a:txBody>
                    <a:bodyPr/>
                    <a:lstStyle/>
                    <a:p>
                      <a:pPr algn="ctr"/>
                      <a:r>
                        <a:rPr lang="es-ES" sz="2000" b="0" dirty="0">
                          <a:solidFill>
                            <a:schemeClr val="tx2">
                              <a:lumMod val="50000"/>
                            </a:schemeClr>
                          </a:solidFill>
                          <a:latin typeface="Xunta Sans"/>
                          <a:ea typeface="Verdana" panose="020B0604030504040204" pitchFamily="34" charset="0"/>
                        </a:rPr>
                        <a:t>Trabajo en equipo. Con compromisos asumidos, respetando individualidades</a:t>
                      </a:r>
                    </a:p>
                  </a:txBody>
                  <a:tcPr marL="91437" marR="91437" marT="45718" marB="45718">
                    <a:solidFill>
                      <a:srgbClr val="CCFF33">
                        <a:alpha val="63922"/>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0" dirty="0">
                          <a:solidFill>
                            <a:schemeClr val="tx2">
                              <a:lumMod val="50000"/>
                            </a:schemeClr>
                          </a:solidFill>
                          <a:latin typeface="Xunta Sans"/>
                          <a:ea typeface="Verdana" panose="020B0604030504040204" pitchFamily="34" charset="0"/>
                        </a:rPr>
                        <a:t>Algunos docentes, algunos equipos, grupos</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0" dirty="0">
                          <a:solidFill>
                            <a:schemeClr val="tx2">
                              <a:lumMod val="50000"/>
                            </a:schemeClr>
                          </a:solidFill>
                          <a:latin typeface="Xunta Sans"/>
                          <a:ea typeface="Verdana" panose="020B0604030504040204" pitchFamily="34" charset="0"/>
                        </a:rPr>
                        <a:t>funcionales</a:t>
                      </a:r>
                    </a:p>
                  </a:txBody>
                  <a:tcPr marL="91437" marR="91437" marT="45718" marB="45718">
                    <a:solidFill>
                      <a:srgbClr val="FF5050">
                        <a:alpha val="51765"/>
                      </a:srgbClr>
                    </a:solidFill>
                  </a:tcPr>
                </a:tc>
                <a:extLst>
                  <a:ext uri="{0D108BD9-81ED-4DB2-BD59-A6C34878D82A}">
                    <a16:rowId xmlns:a16="http://schemas.microsoft.com/office/drawing/2014/main" val="94174406"/>
                  </a:ext>
                </a:extLst>
              </a:tr>
              <a:tr h="456744">
                <a:tc>
                  <a:txBody>
                    <a:bodyPr/>
                    <a:lstStyle/>
                    <a:p>
                      <a:pPr algn="ctr"/>
                      <a:r>
                        <a:rPr lang="es-ES" sz="2000" b="0" dirty="0">
                          <a:solidFill>
                            <a:schemeClr val="tx2">
                              <a:lumMod val="50000"/>
                            </a:schemeClr>
                          </a:solidFill>
                          <a:latin typeface="Xunta Sans"/>
                          <a:ea typeface="Verdana" panose="020B0604030504040204" pitchFamily="34" charset="0"/>
                        </a:rPr>
                        <a:t>Evaluando desde el inicio</a:t>
                      </a:r>
                    </a:p>
                  </a:txBody>
                  <a:tcPr marL="91437" marR="91437" marT="45718" marB="45718">
                    <a:solidFill>
                      <a:srgbClr val="CCFF33">
                        <a:alpha val="63922"/>
                      </a:srgbClr>
                    </a:solidFill>
                  </a:tcPr>
                </a:tc>
                <a:tc>
                  <a:txBody>
                    <a:bodyPr/>
                    <a:lstStyle/>
                    <a:p>
                      <a:pPr algn="ctr"/>
                      <a:r>
                        <a:rPr lang="es-ES" sz="2000" b="0" dirty="0">
                          <a:solidFill>
                            <a:schemeClr val="tx2">
                              <a:lumMod val="50000"/>
                            </a:schemeClr>
                          </a:solidFill>
                          <a:latin typeface="Xunta Sans"/>
                          <a:ea typeface="Verdana" panose="020B0604030504040204" pitchFamily="34" charset="0"/>
                        </a:rPr>
                        <a:t>Sin evaluación. Solo impresiones generales</a:t>
                      </a:r>
                    </a:p>
                  </a:txBody>
                  <a:tcPr marL="91437" marR="91437" marT="45718" marB="45718">
                    <a:solidFill>
                      <a:srgbClr val="FF5050">
                        <a:alpha val="51765"/>
                      </a:srgbClr>
                    </a:solidFill>
                  </a:tcPr>
                </a:tc>
                <a:extLst>
                  <a:ext uri="{0D108BD9-81ED-4DB2-BD59-A6C34878D82A}">
                    <a16:rowId xmlns:a16="http://schemas.microsoft.com/office/drawing/2014/main" val="3237248190"/>
                  </a:ext>
                </a:extLst>
              </a:tr>
              <a:tr h="460063">
                <a:tc>
                  <a:txBody>
                    <a:bodyPr/>
                    <a:lstStyle/>
                    <a:p>
                      <a:pPr algn="ctr"/>
                      <a:r>
                        <a:rPr lang="es-ES" sz="2000" b="0" dirty="0">
                          <a:solidFill>
                            <a:schemeClr val="tx2">
                              <a:lumMod val="50000"/>
                            </a:schemeClr>
                          </a:solidFill>
                          <a:latin typeface="Xunta Sans"/>
                          <a:ea typeface="Verdana" panose="020B0604030504040204" pitchFamily="34" charset="0"/>
                        </a:rPr>
                        <a:t>Entorno. Equidad, inclusión, sostenibilidad</a:t>
                      </a:r>
                    </a:p>
                  </a:txBody>
                  <a:tcPr marL="91437" marR="91437" marT="45718" marB="45718">
                    <a:solidFill>
                      <a:srgbClr val="CCFF33">
                        <a:alpha val="63922"/>
                      </a:srgbClr>
                    </a:solidFill>
                  </a:tcPr>
                </a:tc>
                <a:tc>
                  <a:txBody>
                    <a:bodyPr/>
                    <a:lstStyle/>
                    <a:p>
                      <a:pPr algn="ctr"/>
                      <a:r>
                        <a:rPr lang="es-ES" sz="2000" b="0" dirty="0">
                          <a:solidFill>
                            <a:schemeClr val="tx2">
                              <a:lumMod val="50000"/>
                            </a:schemeClr>
                          </a:solidFill>
                          <a:latin typeface="Xunta Sans"/>
                          <a:ea typeface="Verdana" panose="020B0604030504040204" pitchFamily="34" charset="0"/>
                        </a:rPr>
                        <a:t>“Dejándolo ir” solo aspectos académicos</a:t>
                      </a:r>
                    </a:p>
                  </a:txBody>
                  <a:tcPr marL="91437" marR="91437" marT="45718" marB="45718">
                    <a:solidFill>
                      <a:srgbClr val="FF5050">
                        <a:alpha val="51765"/>
                      </a:srgbClr>
                    </a:solidFill>
                  </a:tcPr>
                </a:tc>
                <a:extLst>
                  <a:ext uri="{0D108BD9-81ED-4DB2-BD59-A6C34878D82A}">
                    <a16:rowId xmlns:a16="http://schemas.microsoft.com/office/drawing/2014/main" val="3402421948"/>
                  </a:ext>
                </a:extLst>
              </a:tr>
              <a:tr h="11973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0" dirty="0">
                          <a:solidFill>
                            <a:schemeClr val="tx2">
                              <a:lumMod val="50000"/>
                            </a:schemeClr>
                          </a:solidFill>
                          <a:latin typeface="Xunta Sans"/>
                          <a:ea typeface="Verdana" panose="020B0604030504040204" pitchFamily="34" charset="0"/>
                        </a:rPr>
                        <a:t>Participación comunitaria y sanitaria. Basado en evidencia y sociedades científicas</a:t>
                      </a:r>
                    </a:p>
                    <a:p>
                      <a:pPr algn="ctr"/>
                      <a:endParaRPr lang="es-ES" sz="2400" b="0" dirty="0">
                        <a:solidFill>
                          <a:schemeClr val="tx2">
                            <a:lumMod val="50000"/>
                          </a:schemeClr>
                        </a:solidFill>
                        <a:latin typeface="Xunta Sans"/>
                        <a:ea typeface="Verdana" panose="020B0604030504040204" pitchFamily="34" charset="0"/>
                      </a:endParaRPr>
                    </a:p>
                  </a:txBody>
                  <a:tcPr marL="91437" marR="91437" marT="45718" marB="45718">
                    <a:solidFill>
                      <a:srgbClr val="CCFF33">
                        <a:alpha val="63922"/>
                      </a:srgbClr>
                    </a:solidFill>
                  </a:tcPr>
                </a:tc>
                <a:tc>
                  <a:txBody>
                    <a:bodyPr/>
                    <a:lstStyle/>
                    <a:p>
                      <a:pPr algn="ctr"/>
                      <a:r>
                        <a:rPr lang="es-ES" sz="2000" b="0" dirty="0">
                          <a:solidFill>
                            <a:schemeClr val="tx2">
                              <a:lumMod val="50000"/>
                            </a:schemeClr>
                          </a:solidFill>
                          <a:latin typeface="Xunta Sans"/>
                          <a:ea typeface="Verdana" panose="020B0604030504040204" pitchFamily="34" charset="0"/>
                        </a:rPr>
                        <a:t>A mi aire, con la pirámide que tiene mejor color, con mi “religión” particular. No cuento con la comunidad.</a:t>
                      </a:r>
                    </a:p>
                  </a:txBody>
                  <a:tcPr marL="91437" marR="91437" marT="45718" marB="45718">
                    <a:solidFill>
                      <a:srgbClr val="FF5050">
                        <a:alpha val="51765"/>
                      </a:srgbClr>
                    </a:solidFill>
                  </a:tcPr>
                </a:tc>
                <a:extLst>
                  <a:ext uri="{0D108BD9-81ED-4DB2-BD59-A6C34878D82A}">
                    <a16:rowId xmlns:a16="http://schemas.microsoft.com/office/drawing/2014/main" val="2948986141"/>
                  </a:ext>
                </a:extLst>
              </a:tr>
            </a:tbl>
          </a:graphicData>
        </a:graphic>
      </p:graphicFrame>
    </p:spTree>
    <p:extLst>
      <p:ext uri="{BB962C8B-B14F-4D97-AF65-F5344CB8AC3E}">
        <p14:creationId xmlns:p14="http://schemas.microsoft.com/office/powerpoint/2010/main" val="641754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17CB29A-014F-2794-665A-1B4C7DBB24BA}"/>
              </a:ext>
            </a:extLst>
          </p:cNvPr>
          <p:cNvSpPr txBox="1"/>
          <p:nvPr/>
        </p:nvSpPr>
        <p:spPr>
          <a:xfrm>
            <a:off x="281584" y="1102108"/>
            <a:ext cx="6457246" cy="5077423"/>
          </a:xfrm>
          <a:prstGeom prst="rect">
            <a:avLst/>
          </a:prstGeom>
          <a:noFill/>
          <a:ln>
            <a:noFill/>
          </a:ln>
        </p:spPr>
        <p:txBody>
          <a:bodyPr wrap="square" lIns="108847" tIns="54423" rIns="108847" bIns="54423" compatLnSpc="0">
            <a:spAutoFit/>
          </a:bodyPr>
          <a:lstStyle/>
          <a:p>
            <a:pPr>
              <a:lnSpc>
                <a:spcPct val="115000"/>
              </a:lnSpc>
              <a:defRPr/>
            </a:pPr>
            <a:r>
              <a:rPr lang="es-ES" sz="3386" b="1" dirty="0">
                <a:solidFill>
                  <a:srgbClr val="800080"/>
                </a:solidFill>
                <a:latin typeface="Xunta Sans" pitchFamily="34"/>
                <a:ea typeface="Microsoft YaHei" pitchFamily="2"/>
                <a:cs typeface="Arial" pitchFamily="2"/>
              </a:rPr>
              <a:t>1. Introducción:</a:t>
            </a:r>
          </a:p>
          <a:p>
            <a:pPr>
              <a:lnSpc>
                <a:spcPct val="115000"/>
              </a:lnSpc>
              <a:defRPr/>
            </a:pPr>
            <a:r>
              <a:rPr lang="es-ES" sz="2400" dirty="0">
                <a:solidFill>
                  <a:schemeClr val="bg2">
                    <a:lumMod val="25000"/>
                  </a:schemeClr>
                </a:solidFill>
                <a:latin typeface="Xunta Sans"/>
              </a:rPr>
              <a:t>Centrar el tema de mi proyecto educativo. </a:t>
            </a:r>
            <a:r>
              <a:rPr lang="es-ES" sz="2400" dirty="0">
                <a:latin typeface="Xunta Sans" pitchFamily="34"/>
                <a:ea typeface="Microsoft YaHei" pitchFamily="2"/>
                <a:cs typeface="Arial" pitchFamily="2"/>
              </a:rPr>
              <a:t>Breve resumen del plan en el centro y una justificación del mismo.</a:t>
            </a:r>
          </a:p>
          <a:p>
            <a:pPr>
              <a:lnSpc>
                <a:spcPct val="115000"/>
              </a:lnSpc>
              <a:defRPr/>
            </a:pPr>
            <a:r>
              <a:rPr lang="es-ES" sz="2400" dirty="0">
                <a:solidFill>
                  <a:srgbClr val="FF0000"/>
                </a:solidFill>
                <a:latin typeface="Xunta Sans" pitchFamily="34"/>
                <a:ea typeface="Microsoft YaHei" pitchFamily="2"/>
                <a:cs typeface="Arial" pitchFamily="2"/>
              </a:rPr>
              <a:t>NO: Acabar con la paz en el mundo</a:t>
            </a:r>
          </a:p>
          <a:p>
            <a:pPr lvl="0" hangingPunct="0"/>
            <a:r>
              <a:rPr lang="es-ES" sz="2400" dirty="0">
                <a:solidFill>
                  <a:srgbClr val="00B050"/>
                </a:solidFill>
                <a:latin typeface="Xunta Sans" pitchFamily="34"/>
                <a:ea typeface="Microsoft YaHei" pitchFamily="2"/>
                <a:cs typeface="Arial" pitchFamily="2"/>
              </a:rPr>
              <a:t>SÍ: Se ha identificado al entorno alimentario en el centro escolar como uno de los factores determinantes para la adquisición de hábitos alimentarios saludables.  Por lo tanto, nos proponemos mejorar la oferta alimentaria que rodea al escolar…..en cuanto a su calidad nutricional.</a:t>
            </a:r>
            <a:endParaRPr lang="es-ES" sz="2419" dirty="0">
              <a:solidFill>
                <a:srgbClr val="00B050"/>
              </a:solidFill>
              <a:highlight>
                <a:srgbClr val="FFFF00"/>
              </a:highlight>
              <a:latin typeface="Xunta Sans" pitchFamily="34"/>
              <a:ea typeface="Microsoft YaHei" pitchFamily="2"/>
              <a:cs typeface="Arial" pitchFamily="2"/>
            </a:endParaRPr>
          </a:p>
        </p:txBody>
      </p:sp>
      <p:graphicFrame>
        <p:nvGraphicFramePr>
          <p:cNvPr id="3" name="Diagrama 2">
            <a:extLst>
              <a:ext uri="{FF2B5EF4-FFF2-40B4-BE49-F238E27FC236}">
                <a16:creationId xmlns:a16="http://schemas.microsoft.com/office/drawing/2014/main" id="{5D1D8892-2DB8-FDE1-BF1E-E37FA610BDE5}"/>
              </a:ext>
            </a:extLst>
          </p:cNvPr>
          <p:cNvGraphicFramePr/>
          <p:nvPr>
            <p:extLst>
              <p:ext uri="{D42A27DB-BD31-4B8C-83A1-F6EECF244321}">
                <p14:modId xmlns:p14="http://schemas.microsoft.com/office/powerpoint/2010/main" val="2685346089"/>
              </p:ext>
            </p:extLst>
          </p:nvPr>
        </p:nvGraphicFramePr>
        <p:xfrm>
          <a:off x="4138864" y="263585"/>
          <a:ext cx="9095874" cy="63308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 name="Conector recto de flecha 4">
            <a:extLst>
              <a:ext uri="{FF2B5EF4-FFF2-40B4-BE49-F238E27FC236}">
                <a16:creationId xmlns:a16="http://schemas.microsoft.com/office/drawing/2014/main" id="{5AA25282-CA56-A0ED-0EAD-67D17FB246B2}"/>
              </a:ext>
            </a:extLst>
          </p:cNvPr>
          <p:cNvCxnSpPr/>
          <p:nvPr/>
        </p:nvCxnSpPr>
        <p:spPr>
          <a:xfrm flipV="1">
            <a:off x="5985797" y="4589407"/>
            <a:ext cx="2502056" cy="1783234"/>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17CB29A-014F-2794-665A-1B4C7DBB24BA}"/>
              </a:ext>
            </a:extLst>
          </p:cNvPr>
          <p:cNvSpPr txBox="1"/>
          <p:nvPr/>
        </p:nvSpPr>
        <p:spPr>
          <a:xfrm>
            <a:off x="392192" y="584183"/>
            <a:ext cx="7069965" cy="5878668"/>
          </a:xfrm>
          <a:prstGeom prst="rect">
            <a:avLst/>
          </a:prstGeom>
          <a:noFill/>
          <a:ln>
            <a:noFill/>
          </a:ln>
        </p:spPr>
        <p:txBody>
          <a:bodyPr wrap="square" lIns="108847" tIns="54423" rIns="108847" bIns="54423" compatLnSpc="0">
            <a:spAutoFit/>
          </a:bodyPr>
          <a:lstStyle/>
          <a:p>
            <a:pPr>
              <a:lnSpc>
                <a:spcPct val="115000"/>
              </a:lnSpc>
              <a:defRPr/>
            </a:pPr>
            <a:r>
              <a:rPr lang="es-ES" sz="3386" b="1" dirty="0">
                <a:solidFill>
                  <a:srgbClr val="800080"/>
                </a:solidFill>
                <a:latin typeface="Xunta Sans" pitchFamily="34"/>
                <a:ea typeface="Microsoft YaHei" pitchFamily="2"/>
                <a:cs typeface="Arial" pitchFamily="2"/>
              </a:rPr>
              <a:t>2. Análisis del contexto:</a:t>
            </a:r>
          </a:p>
          <a:p>
            <a:pPr>
              <a:lnSpc>
                <a:spcPct val="115000"/>
              </a:lnSpc>
              <a:defRPr/>
            </a:pPr>
            <a:r>
              <a:rPr lang="es-ES" sz="2400" dirty="0">
                <a:latin typeface="Xunta Sans" pitchFamily="34"/>
                <a:ea typeface="Microsoft YaHei" pitchFamily="2"/>
                <a:cs typeface="Arial" pitchFamily="2"/>
              </a:rPr>
              <a:t>Recogerá, como mínimo</a:t>
            </a:r>
            <a:r>
              <a:rPr lang="es-ES" sz="2400" b="1" dirty="0">
                <a:latin typeface="Xunta Sans" pitchFamily="34"/>
                <a:ea typeface="Microsoft YaHei" pitchFamily="2"/>
                <a:cs typeface="Arial" pitchFamily="2"/>
              </a:rPr>
              <a:t>, la situación de partida en el centro</a:t>
            </a:r>
            <a:r>
              <a:rPr lang="es-ES" sz="2400" dirty="0">
                <a:latin typeface="Xunta Sans" pitchFamily="34"/>
                <a:ea typeface="Microsoft YaHei" pitchFamily="2"/>
                <a:cs typeface="Arial" pitchFamily="2"/>
              </a:rPr>
              <a:t> en relación con el patrón alimentario. </a:t>
            </a:r>
          </a:p>
          <a:p>
            <a:pPr>
              <a:lnSpc>
                <a:spcPct val="115000"/>
              </a:lnSpc>
              <a:defRPr/>
            </a:pPr>
            <a:r>
              <a:rPr lang="es-ES" sz="2400" dirty="0">
                <a:solidFill>
                  <a:srgbClr val="FF0000"/>
                </a:solidFill>
                <a:latin typeface="Xunta Sans" pitchFamily="34"/>
                <a:ea typeface="Microsoft YaHei" pitchFamily="2"/>
                <a:cs typeface="Arial" pitchFamily="2"/>
              </a:rPr>
              <a:t>NO: El alumnado cada vez come peor. Vamos a intentar que tomen más fruta.</a:t>
            </a:r>
          </a:p>
          <a:p>
            <a:pPr>
              <a:lnSpc>
                <a:spcPct val="115000"/>
              </a:lnSpc>
              <a:defRPr/>
            </a:pPr>
            <a:r>
              <a:rPr lang="es-ES" sz="2400" dirty="0">
                <a:solidFill>
                  <a:srgbClr val="127622"/>
                </a:solidFill>
                <a:latin typeface="Xunta Sans" pitchFamily="34"/>
                <a:ea typeface="Microsoft YaHei" pitchFamily="2"/>
                <a:cs typeface="Arial" pitchFamily="2"/>
              </a:rPr>
              <a:t>SI: Nuestra hipótesis es que la oferta alimentaria familiar de nuestro centro es susceptible de mejora. Posiblemente, el nivel socioeconómico bajo, la inmigración y el cambio cultural…son factores que hacen más vulnerables a nuestro alumnado. Los picoteos, los productos con baja calidad nutricional y a bajo precio son habituales en los preparados que traen de casa.   </a:t>
            </a:r>
          </a:p>
        </p:txBody>
      </p:sp>
      <p:pic>
        <p:nvPicPr>
          <p:cNvPr id="3" name="Imagen 2">
            <a:extLst>
              <a:ext uri="{FF2B5EF4-FFF2-40B4-BE49-F238E27FC236}">
                <a16:creationId xmlns:a16="http://schemas.microsoft.com/office/drawing/2014/main" id="{19B846DF-D460-1F79-E00E-2A51335F0E58}"/>
              </a:ext>
            </a:extLst>
          </p:cNvPr>
          <p:cNvPicPr>
            <a:picLocks noChangeAspect="1"/>
          </p:cNvPicPr>
          <p:nvPr/>
        </p:nvPicPr>
        <p:blipFill>
          <a:blip r:embed="rId3"/>
          <a:stretch>
            <a:fillRect/>
          </a:stretch>
        </p:blipFill>
        <p:spPr>
          <a:xfrm>
            <a:off x="7462157" y="1289958"/>
            <a:ext cx="4729843" cy="4833256"/>
          </a:xfrm>
          <a:prstGeom prst="rect">
            <a:avLst/>
          </a:prstGeom>
        </p:spPr>
      </p:pic>
    </p:spTree>
    <p:extLst>
      <p:ext uri="{BB962C8B-B14F-4D97-AF65-F5344CB8AC3E}">
        <p14:creationId xmlns:p14="http://schemas.microsoft.com/office/powerpoint/2010/main" val="332013587"/>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44C328F-D0FC-3D21-81B2-F7CF3A66CA80}"/>
              </a:ext>
            </a:extLst>
          </p:cNvPr>
          <p:cNvPicPr>
            <a:picLocks noChangeAspect="1"/>
          </p:cNvPicPr>
          <p:nvPr/>
        </p:nvPicPr>
        <p:blipFill>
          <a:blip r:embed="rId3"/>
          <a:stretch>
            <a:fillRect/>
          </a:stretch>
        </p:blipFill>
        <p:spPr>
          <a:xfrm rot="5400000">
            <a:off x="8431644" y="-179088"/>
            <a:ext cx="3139840" cy="4065184"/>
          </a:xfrm>
          <a:prstGeom prst="rect">
            <a:avLst/>
          </a:prstGeom>
        </p:spPr>
      </p:pic>
      <p:sp>
        <p:nvSpPr>
          <p:cNvPr id="3" name="CuadroTexto 2">
            <a:extLst>
              <a:ext uri="{FF2B5EF4-FFF2-40B4-BE49-F238E27FC236}">
                <a16:creationId xmlns:a16="http://schemas.microsoft.com/office/drawing/2014/main" id="{85440A7D-1ADE-E214-CA6C-AC280F25825D}"/>
              </a:ext>
            </a:extLst>
          </p:cNvPr>
          <p:cNvSpPr txBox="1"/>
          <p:nvPr/>
        </p:nvSpPr>
        <p:spPr>
          <a:xfrm>
            <a:off x="263244" y="505764"/>
            <a:ext cx="11665512" cy="5857623"/>
          </a:xfrm>
          <a:prstGeom prst="rect">
            <a:avLst/>
          </a:prstGeom>
          <a:noFill/>
          <a:ln>
            <a:noFill/>
          </a:ln>
        </p:spPr>
        <p:txBody>
          <a:bodyPr lIns="108847" tIns="54423" rIns="108847" bIns="54423" compatLnSpc="0"/>
          <a:lstStyle/>
          <a:p>
            <a:pPr>
              <a:lnSpc>
                <a:spcPct val="115000"/>
              </a:lnSpc>
              <a:defRPr/>
            </a:pPr>
            <a:r>
              <a:rPr lang="es-ES" sz="3386" b="1" dirty="0">
                <a:solidFill>
                  <a:srgbClr val="800080"/>
                </a:solidFill>
                <a:latin typeface="Xunta Sans" pitchFamily="34"/>
                <a:ea typeface="Microsoft YaHei" pitchFamily="2"/>
                <a:cs typeface="Arial" pitchFamily="2"/>
              </a:rPr>
              <a:t>3. </a:t>
            </a:r>
            <a:r>
              <a:rPr lang="es-ES" sz="3386" b="1" dirty="0">
                <a:solidFill>
                  <a:srgbClr val="800080"/>
                </a:solidFill>
                <a:latin typeface="Xunta Sans"/>
                <a:ea typeface="Microsoft YaHei" pitchFamily="2"/>
                <a:cs typeface="Arial" pitchFamily="2"/>
              </a:rPr>
              <a:t>Objetivos</a:t>
            </a:r>
            <a:r>
              <a:rPr lang="es-ES" sz="3386" b="1" dirty="0">
                <a:latin typeface="Xunta Sans"/>
                <a:ea typeface="Microsoft YaHei" pitchFamily="2"/>
                <a:cs typeface="Arial" pitchFamily="2"/>
              </a:rPr>
              <a:t>.</a:t>
            </a:r>
          </a:p>
          <a:p>
            <a:pPr>
              <a:lnSpc>
                <a:spcPct val="115000"/>
              </a:lnSpc>
              <a:defRPr/>
            </a:pPr>
            <a:r>
              <a:rPr lang="es-ES" sz="2419" dirty="0">
                <a:latin typeface="Xunta Sans"/>
                <a:ea typeface="Microsoft YaHei" pitchFamily="2"/>
                <a:cs typeface="Arial" pitchFamily="2"/>
              </a:rPr>
              <a:t>Identificarlos correctamente. Reales, con posibilidad de alcanzarlos</a:t>
            </a:r>
          </a:p>
          <a:p>
            <a:pPr>
              <a:lnSpc>
                <a:spcPct val="115000"/>
              </a:lnSpc>
              <a:defRPr/>
            </a:pPr>
            <a:r>
              <a:rPr lang="es-ES" sz="2419" dirty="0">
                <a:solidFill>
                  <a:srgbClr val="F10D0C"/>
                </a:solidFill>
                <a:latin typeface="Xunta Sans"/>
                <a:ea typeface="Microsoft YaHei" pitchFamily="2"/>
                <a:cs typeface="Arial" pitchFamily="2"/>
              </a:rPr>
              <a:t>NO: Bajar la prevalencia de obesidad infantil, mejorar hábitos,</a:t>
            </a:r>
          </a:p>
          <a:p>
            <a:pPr>
              <a:lnSpc>
                <a:spcPct val="115000"/>
              </a:lnSpc>
              <a:defRPr/>
            </a:pPr>
            <a:r>
              <a:rPr lang="es-ES" sz="2419" dirty="0">
                <a:solidFill>
                  <a:srgbClr val="F10D0C"/>
                </a:solidFill>
                <a:latin typeface="Xunta Sans"/>
                <a:ea typeface="Microsoft YaHei" pitchFamily="2"/>
                <a:cs typeface="Arial" pitchFamily="2"/>
              </a:rPr>
              <a:t>interpretar etiquetas, analizar publicidad, mejorar oferta alimentaria en el hogar….</a:t>
            </a:r>
          </a:p>
          <a:p>
            <a:pPr>
              <a:lnSpc>
                <a:spcPct val="115000"/>
              </a:lnSpc>
              <a:defRPr/>
            </a:pPr>
            <a:r>
              <a:rPr lang="es-ES" sz="2419" dirty="0">
                <a:solidFill>
                  <a:srgbClr val="127622"/>
                </a:solidFill>
                <a:latin typeface="Xunta Sans"/>
                <a:ea typeface="Microsoft YaHei" pitchFamily="2"/>
                <a:cs typeface="Arial" pitchFamily="2"/>
              </a:rPr>
              <a:t>SI: </a:t>
            </a:r>
          </a:p>
          <a:p>
            <a:pPr>
              <a:lnSpc>
                <a:spcPct val="115000"/>
              </a:lnSpc>
              <a:defRPr/>
            </a:pPr>
            <a:r>
              <a:rPr lang="es-ES" sz="2419" dirty="0">
                <a:solidFill>
                  <a:srgbClr val="127622"/>
                </a:solidFill>
                <a:latin typeface="Xunta Sans"/>
                <a:ea typeface="Microsoft YaHei" pitchFamily="2"/>
                <a:cs typeface="Arial" pitchFamily="2"/>
              </a:rPr>
              <a:t>General: Mejorar el entorno alimentario</a:t>
            </a:r>
          </a:p>
          <a:p>
            <a:pPr>
              <a:lnSpc>
                <a:spcPct val="115000"/>
              </a:lnSpc>
              <a:defRPr/>
            </a:pPr>
            <a:r>
              <a:rPr lang="es-ES" sz="2419" dirty="0">
                <a:solidFill>
                  <a:srgbClr val="127622"/>
                </a:solidFill>
                <a:latin typeface="Xunta Sans"/>
                <a:ea typeface="Microsoft YaHei" pitchFamily="2"/>
                <a:cs typeface="Arial" pitchFamily="2"/>
              </a:rPr>
              <a:t>Específicos: </a:t>
            </a:r>
          </a:p>
          <a:p>
            <a:pPr marL="342900" indent="-342900">
              <a:lnSpc>
                <a:spcPct val="115000"/>
              </a:lnSpc>
              <a:buFont typeface="Arial" panose="020B0604020202020204" pitchFamily="34" charset="0"/>
              <a:buChar char="•"/>
              <a:defRPr/>
            </a:pPr>
            <a:r>
              <a:rPr lang="es-ES" sz="2419" dirty="0">
                <a:solidFill>
                  <a:srgbClr val="127622"/>
                </a:solidFill>
                <a:latin typeface="Xunta Sans"/>
                <a:ea typeface="Microsoft YaHei" pitchFamily="2"/>
                <a:cs typeface="Arial" pitchFamily="2"/>
              </a:rPr>
              <a:t>Mejorar la calidad nutricional de los productos que traen de casa (al menos en energía, sal, grasa y azúcar).</a:t>
            </a:r>
          </a:p>
          <a:p>
            <a:pPr marL="342900" indent="-342900">
              <a:lnSpc>
                <a:spcPct val="115000"/>
              </a:lnSpc>
              <a:buFont typeface="Arial" panose="020B0604020202020204" pitchFamily="34" charset="0"/>
              <a:buChar char="•"/>
              <a:defRPr/>
            </a:pPr>
            <a:r>
              <a:rPr lang="es-ES" sz="2419" dirty="0">
                <a:solidFill>
                  <a:srgbClr val="127622"/>
                </a:solidFill>
                <a:latin typeface="Xunta Sans"/>
                <a:ea typeface="Microsoft YaHei" pitchFamily="2"/>
                <a:cs typeface="Arial" pitchFamily="2"/>
              </a:rPr>
              <a:t>Manipular, preparar y probar alimentos y preparaciones nuevas (al menos 4 por trimestre).</a:t>
            </a:r>
          </a:p>
          <a:p>
            <a:pPr marL="342900" indent="-342900">
              <a:lnSpc>
                <a:spcPct val="115000"/>
              </a:lnSpc>
              <a:buFont typeface="Arial" panose="020B0604020202020204" pitchFamily="34" charset="0"/>
              <a:buChar char="•"/>
              <a:defRPr/>
            </a:pPr>
            <a:r>
              <a:rPr lang="es-ES" sz="2419" dirty="0">
                <a:solidFill>
                  <a:srgbClr val="127622"/>
                </a:solidFill>
                <a:latin typeface="Xunta Sans"/>
                <a:ea typeface="Microsoft YaHei" pitchFamily="2"/>
                <a:cs typeface="Arial" pitchFamily="2"/>
              </a:rPr>
              <a:t>Distinguir buenos y malos hábitos alimentarios (al menos 10 ítems básicos)</a:t>
            </a:r>
          </a:p>
          <a:p>
            <a:pPr>
              <a:lnSpc>
                <a:spcPct val="115000"/>
              </a:lnSpc>
              <a:defRPr/>
            </a:pPr>
            <a:endParaRPr lang="es-ES" sz="2419" dirty="0">
              <a:solidFill>
                <a:srgbClr val="127622"/>
              </a:solidFill>
              <a:latin typeface="Xunta Sans"/>
              <a:ea typeface="Microsoft YaHei" pitchFamily="2"/>
              <a:cs typeface="Arial" pitchFamily="2"/>
            </a:endParaRPr>
          </a:p>
          <a:p>
            <a:pPr>
              <a:lnSpc>
                <a:spcPct val="115000"/>
              </a:lnSpc>
              <a:defRPr/>
            </a:pPr>
            <a:endParaRPr lang="es-ES" sz="2419" dirty="0">
              <a:solidFill>
                <a:srgbClr val="127622"/>
              </a:solidFill>
              <a:latin typeface="Xunta Sans"/>
              <a:ea typeface="Microsoft YaHei" pitchFamily="2"/>
              <a:cs typeface="Arial" pitchFamily="2"/>
            </a:endParaRPr>
          </a:p>
          <a:p>
            <a:pPr>
              <a:lnSpc>
                <a:spcPct val="115000"/>
              </a:lnSpc>
              <a:defRPr/>
            </a:pPr>
            <a:endParaRPr lang="es-ES" sz="2419" dirty="0">
              <a:solidFill>
                <a:srgbClr val="127622"/>
              </a:solidFill>
              <a:latin typeface="Xunta Sans"/>
              <a:ea typeface="Microsoft YaHei" pitchFamily="2"/>
              <a:cs typeface="Arial" pitchFamily="2"/>
            </a:endParaRPr>
          </a:p>
          <a:p>
            <a:pPr>
              <a:lnSpc>
                <a:spcPct val="115000"/>
              </a:lnSpc>
              <a:defRPr/>
            </a:pPr>
            <a:endParaRPr lang="es-ES" sz="2419" dirty="0">
              <a:solidFill>
                <a:srgbClr val="127622"/>
              </a:solidFill>
              <a:latin typeface="Xunta Sans"/>
              <a:ea typeface="Microsoft YaHei" pitchFamily="2"/>
              <a:cs typeface="Arial" pitchFamily="2"/>
            </a:endParaRPr>
          </a:p>
          <a:p>
            <a:pPr>
              <a:lnSpc>
                <a:spcPct val="115000"/>
              </a:lnSpc>
              <a:defRPr/>
            </a:pPr>
            <a:endParaRPr lang="es-ES" sz="2419" dirty="0">
              <a:solidFill>
                <a:srgbClr val="127622"/>
              </a:solidFill>
              <a:latin typeface="Xunta Sans"/>
              <a:ea typeface="Microsoft YaHei" pitchFamily="2"/>
              <a:cs typeface="Arial" pitchFamily="2"/>
            </a:endParaRPr>
          </a:p>
          <a:p>
            <a:pPr marL="552938" indent="-552938">
              <a:lnSpc>
                <a:spcPct val="115000"/>
              </a:lnSpc>
              <a:buFontTx/>
              <a:buAutoNum type="arabicPeriod"/>
              <a:defRPr/>
            </a:pPr>
            <a:endParaRPr lang="es-ES" sz="2419" dirty="0">
              <a:solidFill>
                <a:srgbClr val="127622"/>
              </a:solidFill>
              <a:latin typeface="Xunta Sans"/>
              <a:ea typeface="Microsoft YaHei" pitchFamily="2"/>
              <a:cs typeface="Arial" pitchFamily="2"/>
            </a:endParaRPr>
          </a:p>
          <a:p>
            <a:pPr marL="552938" indent="-552938">
              <a:lnSpc>
                <a:spcPct val="115000"/>
              </a:lnSpc>
              <a:buAutoNum type="arabicPeriod"/>
              <a:defRPr/>
            </a:pPr>
            <a:r>
              <a:rPr lang="es-ES" sz="2419" dirty="0">
                <a:solidFill>
                  <a:srgbClr val="127622"/>
                </a:solidFill>
                <a:latin typeface="Xunta Sans"/>
                <a:ea typeface="Microsoft YaHei" pitchFamily="2"/>
                <a:cs typeface="Arial" pitchFamily="2"/>
              </a:rPr>
              <a:t>Identificar los criterios nutricionales básicos para evaluar la oferta alimentaria.</a:t>
            </a:r>
          </a:p>
          <a:p>
            <a:pPr marL="552938" indent="-552938">
              <a:lnSpc>
                <a:spcPct val="115000"/>
              </a:lnSpc>
              <a:buAutoNum type="arabicPeriod"/>
              <a:defRPr/>
            </a:pPr>
            <a:r>
              <a:rPr lang="es-ES" sz="2419" dirty="0">
                <a:solidFill>
                  <a:srgbClr val="127622"/>
                </a:solidFill>
                <a:latin typeface="Xunta Sans"/>
                <a:ea typeface="Microsoft YaHei" pitchFamily="2"/>
                <a:cs typeface="Arial" pitchFamily="2"/>
              </a:rPr>
              <a:t>Interpretar correctamente el etiquetado nutricional de los alimentos.</a:t>
            </a:r>
          </a:p>
          <a:p>
            <a:pPr marL="552938" indent="-552938">
              <a:lnSpc>
                <a:spcPct val="115000"/>
              </a:lnSpc>
              <a:buAutoNum type="arabicPeriod"/>
              <a:defRPr/>
            </a:pPr>
            <a:endParaRPr lang="es-ES" sz="2419" dirty="0">
              <a:solidFill>
                <a:srgbClr val="127622"/>
              </a:solidFill>
              <a:latin typeface="Xunta Sans" pitchFamily="34"/>
              <a:ea typeface="Microsoft YaHei" pitchFamily="2"/>
              <a:cs typeface="Arial" pitchFamily="2"/>
            </a:endParaRPr>
          </a:p>
          <a:p>
            <a:pPr marL="552938" indent="-552938">
              <a:lnSpc>
                <a:spcPct val="115000"/>
              </a:lnSpc>
              <a:buAutoNum type="arabicPeriod"/>
              <a:defRPr/>
            </a:pPr>
            <a:endParaRPr lang="es-ES" sz="2419" dirty="0">
              <a:solidFill>
                <a:srgbClr val="127622"/>
              </a:solidFill>
              <a:latin typeface="Xunta Sans" pitchFamily="34"/>
              <a:ea typeface="Microsoft YaHei" pitchFamily="2"/>
              <a:cs typeface="Arial" pitchFamily="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43CDB16-1B51-C2D8-E6B7-B37A44153DFE}"/>
              </a:ext>
            </a:extLst>
          </p:cNvPr>
          <p:cNvSpPr txBox="1"/>
          <p:nvPr/>
        </p:nvSpPr>
        <p:spPr>
          <a:xfrm>
            <a:off x="346834" y="358128"/>
            <a:ext cx="11845166" cy="6346353"/>
          </a:xfrm>
          <a:prstGeom prst="rect">
            <a:avLst/>
          </a:prstGeom>
          <a:noFill/>
        </p:spPr>
        <p:txBody>
          <a:bodyPr wrap="square" rtlCol="0">
            <a:spAutoFit/>
          </a:bodyPr>
          <a:lstStyle/>
          <a:p>
            <a:r>
              <a:rPr lang="es-ES" sz="3386" b="1" dirty="0">
                <a:solidFill>
                  <a:srgbClr val="7030A0"/>
                </a:solidFill>
                <a:latin typeface="Xunta Sans"/>
              </a:rPr>
              <a:t>4. Metodología: </a:t>
            </a:r>
            <a:r>
              <a:rPr lang="es-ES" sz="3386" b="1" dirty="0">
                <a:solidFill>
                  <a:srgbClr val="7030A0"/>
                </a:solidFill>
                <a:latin typeface="Xunta Sans" pitchFamily="34"/>
                <a:ea typeface="Microsoft YaHei" pitchFamily="2"/>
                <a:cs typeface="Arial" pitchFamily="2"/>
              </a:rPr>
              <a:t>Procedimiento de seguimiento, evaluación modificación y, difusión. </a:t>
            </a:r>
            <a:r>
              <a:rPr lang="es-ES" sz="3386" b="1" dirty="0">
                <a:solidFill>
                  <a:srgbClr val="7030A0"/>
                </a:solidFill>
                <a:latin typeface="Xunta Sans"/>
              </a:rPr>
              <a:t>¿Cómo?</a:t>
            </a:r>
          </a:p>
          <a:p>
            <a:r>
              <a:rPr lang="es-ES" sz="2419" dirty="0">
                <a:latin typeface="Xunta Sans"/>
              </a:rPr>
              <a:t>Establecer orden, prioridades, organización, reparto de tareas, grupos de trabajo para diferentes aspectos. </a:t>
            </a:r>
          </a:p>
          <a:p>
            <a:r>
              <a:rPr lang="es-ES" sz="2419" dirty="0">
                <a:solidFill>
                  <a:srgbClr val="FF0000"/>
                </a:solidFill>
                <a:latin typeface="Xunta Sans"/>
              </a:rPr>
              <a:t>No: Limitarse a “Será activa y participativa”</a:t>
            </a:r>
          </a:p>
          <a:p>
            <a:r>
              <a:rPr lang="es-ES" sz="2419" dirty="0">
                <a:solidFill>
                  <a:srgbClr val="00B050"/>
                </a:solidFill>
                <a:latin typeface="Xunta Sans"/>
              </a:rPr>
              <a:t>Si: </a:t>
            </a:r>
          </a:p>
          <a:p>
            <a:r>
              <a:rPr lang="es-ES" sz="2419" dirty="0">
                <a:solidFill>
                  <a:srgbClr val="00B050"/>
                </a:solidFill>
                <a:latin typeface="Xunta Sans"/>
              </a:rPr>
              <a:t>Se basará en </a:t>
            </a:r>
            <a:r>
              <a:rPr lang="es-ES" sz="2419" b="1" dirty="0">
                <a:solidFill>
                  <a:srgbClr val="00B050"/>
                </a:solidFill>
                <a:latin typeface="Xunta Sans"/>
              </a:rPr>
              <a:t>experiencias significativas, emocionalmente positivas y en el juego</a:t>
            </a:r>
            <a:r>
              <a:rPr lang="es-ES" sz="2419" dirty="0">
                <a:solidFill>
                  <a:srgbClr val="00B050"/>
                </a:solidFill>
                <a:latin typeface="Xunta Sans"/>
              </a:rPr>
              <a:t>.</a:t>
            </a:r>
          </a:p>
          <a:p>
            <a:r>
              <a:rPr lang="es-ES" sz="2419" dirty="0">
                <a:solidFill>
                  <a:srgbClr val="00B050"/>
                </a:solidFill>
                <a:latin typeface="Xunta Sans"/>
              </a:rPr>
              <a:t>Favorecerá las </a:t>
            </a:r>
            <a:r>
              <a:rPr lang="es-ES" sz="2419" b="1" dirty="0">
                <a:solidFill>
                  <a:srgbClr val="00B050"/>
                </a:solidFill>
                <a:latin typeface="Xunta Sans"/>
              </a:rPr>
              <a:t>habilidades numéricas básicas </a:t>
            </a:r>
            <a:r>
              <a:rPr lang="es-ES" sz="2419" dirty="0">
                <a:solidFill>
                  <a:srgbClr val="00B050"/>
                </a:solidFill>
                <a:latin typeface="Xunta Sans"/>
              </a:rPr>
              <a:t>(recetario con pesos de ingredientes, </a:t>
            </a:r>
            <a:r>
              <a:rPr lang="es-ES" sz="2419" b="1" dirty="0">
                <a:solidFill>
                  <a:srgbClr val="00B050"/>
                </a:solidFill>
                <a:latin typeface="Xunta Sans"/>
              </a:rPr>
              <a:t>aproximación lecto-escritura, música…)</a:t>
            </a:r>
          </a:p>
          <a:p>
            <a:r>
              <a:rPr lang="es-ES" sz="2419" dirty="0">
                <a:solidFill>
                  <a:srgbClr val="00B050"/>
                </a:solidFill>
                <a:latin typeface="Xunta Sans"/>
              </a:rPr>
              <a:t>Nos organizaremos por grupos.  </a:t>
            </a:r>
            <a:r>
              <a:rPr lang="es-ES" sz="2419" b="1" dirty="0">
                <a:solidFill>
                  <a:srgbClr val="00B050"/>
                </a:solidFill>
                <a:latin typeface="Xunta Sans"/>
              </a:rPr>
              <a:t>Estableceremos normativa </a:t>
            </a:r>
            <a:r>
              <a:rPr lang="es-ES" sz="2419" dirty="0">
                <a:solidFill>
                  <a:srgbClr val="00B050"/>
                </a:solidFill>
                <a:latin typeface="Xunta Sans"/>
              </a:rPr>
              <a:t>para mejorar el entorno alimentario (los alimentos que se traerán de casa, los integrantes de las fiestas infantiles…)</a:t>
            </a:r>
          </a:p>
          <a:p>
            <a:r>
              <a:rPr lang="es-ES" sz="2419" dirty="0">
                <a:solidFill>
                  <a:srgbClr val="00B050"/>
                </a:solidFill>
                <a:latin typeface="Xunta Sans"/>
              </a:rPr>
              <a:t>Se establecerá </a:t>
            </a:r>
            <a:r>
              <a:rPr lang="es-ES" sz="2419" b="1" dirty="0">
                <a:solidFill>
                  <a:srgbClr val="00B050"/>
                </a:solidFill>
                <a:latin typeface="Xunta Sans"/>
              </a:rPr>
              <a:t>un modelo de comunicación familiar </a:t>
            </a:r>
            <a:r>
              <a:rPr lang="es-ES" sz="2419" dirty="0">
                <a:solidFill>
                  <a:srgbClr val="00B050"/>
                </a:solidFill>
                <a:latin typeface="Xunta Sans"/>
              </a:rPr>
              <a:t>(a través de ABALAR…programa de reuniones, convocatorias, mensajes familiares, cuestionarios).</a:t>
            </a:r>
          </a:p>
          <a:p>
            <a:r>
              <a:rPr lang="es-ES" sz="2419" dirty="0">
                <a:solidFill>
                  <a:srgbClr val="00B050"/>
                </a:solidFill>
                <a:latin typeface="Xunta Sans"/>
              </a:rPr>
              <a:t>Cada </a:t>
            </a:r>
            <a:r>
              <a:rPr lang="es-ES" sz="2419" b="1" dirty="0">
                <a:solidFill>
                  <a:srgbClr val="00B050"/>
                </a:solidFill>
                <a:latin typeface="Xunta Sans"/>
              </a:rPr>
              <a:t>15 días se hará seguimiento de la marcha del proyecto</a:t>
            </a:r>
            <a:r>
              <a:rPr lang="es-ES" sz="2419" dirty="0">
                <a:solidFill>
                  <a:srgbClr val="00B050"/>
                </a:solidFill>
                <a:latin typeface="Xunta Sans"/>
              </a:rPr>
              <a:t>: avances, modificaciones…</a:t>
            </a:r>
          </a:p>
          <a:p>
            <a:r>
              <a:rPr lang="es-ES" sz="2419" b="1" dirty="0">
                <a:solidFill>
                  <a:srgbClr val="00B050"/>
                </a:solidFill>
                <a:latin typeface="Xunta Sans"/>
              </a:rPr>
              <a:t>Una vez al mes se llevará a cabo un taller de cocina con la familia</a:t>
            </a:r>
            <a:r>
              <a:rPr lang="es-ES" sz="2419" dirty="0">
                <a:solidFill>
                  <a:srgbClr val="00B050"/>
                </a:solidFill>
                <a:latin typeface="Xunta Sans"/>
              </a:rPr>
              <a:t>, algunas preparaciones se degustarán en el centro, elaborarán un recetario, ….</a:t>
            </a:r>
          </a:p>
        </p:txBody>
      </p:sp>
    </p:spTree>
    <p:extLst>
      <p:ext uri="{BB962C8B-B14F-4D97-AF65-F5344CB8AC3E}">
        <p14:creationId xmlns:p14="http://schemas.microsoft.com/office/powerpoint/2010/main" val="3066226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C49E05E7-62F1-C68A-61D5-E185E92EE4AE}"/>
              </a:ext>
            </a:extLst>
          </p:cNvPr>
          <p:cNvGrpSpPr/>
          <p:nvPr/>
        </p:nvGrpSpPr>
        <p:grpSpPr>
          <a:xfrm>
            <a:off x="9605630" y="0"/>
            <a:ext cx="2586370" cy="3039994"/>
            <a:chOff x="0" y="2265911"/>
            <a:chExt cx="2586370" cy="3039994"/>
          </a:xfrm>
        </p:grpSpPr>
        <p:sp>
          <p:nvSpPr>
            <p:cNvPr id="3" name="Rectángulo 2">
              <a:extLst>
                <a:ext uri="{FF2B5EF4-FFF2-40B4-BE49-F238E27FC236}">
                  <a16:creationId xmlns:a16="http://schemas.microsoft.com/office/drawing/2014/main" id="{9BE086F4-B260-F5A7-4C2B-A867FFED0EAF}"/>
                </a:ext>
              </a:extLst>
            </p:cNvPr>
            <p:cNvSpPr/>
            <p:nvPr/>
          </p:nvSpPr>
          <p:spPr>
            <a:xfrm>
              <a:off x="0" y="2265911"/>
              <a:ext cx="2586370" cy="3039994"/>
            </a:xfrm>
            <a:prstGeom prst="rect">
              <a:avLst/>
            </a:prstGeom>
            <a:blipFill rotWithShape="0">
              <a:blip r:embed="rId2"/>
              <a:srcRect/>
              <a:stretch>
                <a:fillRect t="-3000" b="-3000"/>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4" name="CuadroTexto 3">
              <a:extLst>
                <a:ext uri="{FF2B5EF4-FFF2-40B4-BE49-F238E27FC236}">
                  <a16:creationId xmlns:a16="http://schemas.microsoft.com/office/drawing/2014/main" id="{74F91DB4-2E0B-D94C-ED87-505147895D82}"/>
                </a:ext>
              </a:extLst>
            </p:cNvPr>
            <p:cNvSpPr txBox="1"/>
            <p:nvPr/>
          </p:nvSpPr>
          <p:spPr>
            <a:xfrm>
              <a:off x="0" y="2265911"/>
              <a:ext cx="2586370" cy="303999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endParaRPr lang="es-ES" sz="2900" kern="1200" dirty="0"/>
            </a:p>
          </p:txBody>
        </p:sp>
      </p:grpSp>
      <p:sp>
        <p:nvSpPr>
          <p:cNvPr id="5" name="CuadroTexto 4">
            <a:extLst>
              <a:ext uri="{FF2B5EF4-FFF2-40B4-BE49-F238E27FC236}">
                <a16:creationId xmlns:a16="http://schemas.microsoft.com/office/drawing/2014/main" id="{1EFD675E-875F-3802-98B4-B4781973E94D}"/>
              </a:ext>
            </a:extLst>
          </p:cNvPr>
          <p:cNvSpPr txBox="1"/>
          <p:nvPr/>
        </p:nvSpPr>
        <p:spPr>
          <a:xfrm>
            <a:off x="244930" y="791285"/>
            <a:ext cx="11136086" cy="5016758"/>
          </a:xfrm>
          <a:prstGeom prst="rect">
            <a:avLst/>
          </a:prstGeom>
          <a:noFill/>
        </p:spPr>
        <p:txBody>
          <a:bodyPr wrap="square" rtlCol="0">
            <a:spAutoFit/>
          </a:bodyPr>
          <a:lstStyle/>
          <a:p>
            <a:pPr algn="ctr"/>
            <a:r>
              <a:rPr lang="es-ES" sz="3200" dirty="0">
                <a:solidFill>
                  <a:srgbClr val="FF0000"/>
                </a:solidFill>
              </a:rPr>
              <a:t>Ejemplo: 1º-2º trimestre. Docentes</a:t>
            </a:r>
          </a:p>
          <a:p>
            <a:pPr algn="ctr"/>
            <a:endParaRPr lang="es-ES" sz="3200" dirty="0">
              <a:solidFill>
                <a:srgbClr val="FF0000"/>
              </a:solidFill>
            </a:endParaRPr>
          </a:p>
          <a:p>
            <a:pPr algn="ctr"/>
            <a:r>
              <a:rPr lang="es-ES" sz="3200" dirty="0">
                <a:solidFill>
                  <a:schemeClr val="tx2">
                    <a:lumMod val="50000"/>
                  </a:schemeClr>
                </a:solidFill>
              </a:rPr>
              <a:t>1. Información y formación</a:t>
            </a:r>
          </a:p>
          <a:p>
            <a:pPr algn="ctr"/>
            <a:r>
              <a:rPr lang="es-ES" sz="3200" dirty="0">
                <a:solidFill>
                  <a:schemeClr val="tx2">
                    <a:lumMod val="50000"/>
                  </a:schemeClr>
                </a:solidFill>
              </a:rPr>
              <a:t>2. Organización:</a:t>
            </a:r>
          </a:p>
          <a:p>
            <a:pPr algn="ctr"/>
            <a:r>
              <a:rPr lang="es-ES" sz="3200" dirty="0">
                <a:solidFill>
                  <a:schemeClr val="tx2">
                    <a:lumMod val="50000"/>
                  </a:schemeClr>
                </a:solidFill>
              </a:rPr>
              <a:t>Establecer criterios de calidad nutricional</a:t>
            </a:r>
          </a:p>
          <a:p>
            <a:pPr algn="ctr"/>
            <a:r>
              <a:rPr lang="es-ES" sz="3200" dirty="0">
                <a:solidFill>
                  <a:schemeClr val="tx2">
                    <a:lumMod val="50000"/>
                  </a:schemeClr>
                </a:solidFill>
              </a:rPr>
              <a:t>Convocar a las familias (necesidades, identificar puntos débiles…determinantes)</a:t>
            </a:r>
          </a:p>
          <a:p>
            <a:pPr algn="ctr"/>
            <a:r>
              <a:rPr lang="es-ES" sz="3200" dirty="0">
                <a:solidFill>
                  <a:schemeClr val="tx2">
                    <a:lumMod val="50000"/>
                  </a:schemeClr>
                </a:solidFill>
              </a:rPr>
              <a:t>Transmitir nuestros objetivos a las familias:</a:t>
            </a:r>
          </a:p>
          <a:p>
            <a:pPr algn="ctr"/>
            <a:r>
              <a:rPr lang="es-ES" sz="3200" dirty="0">
                <a:solidFill>
                  <a:schemeClr val="tx2">
                    <a:lumMod val="50000"/>
                  </a:schemeClr>
                </a:solidFill>
              </a:rPr>
              <a:t>Organizar los tiempos, establecer “normas”, previsión de tareas</a:t>
            </a:r>
          </a:p>
          <a:p>
            <a:pPr algn="ctr"/>
            <a:r>
              <a:rPr lang="es-ES" sz="3200" dirty="0">
                <a:solidFill>
                  <a:schemeClr val="tx2">
                    <a:lumMod val="50000"/>
                  </a:schemeClr>
                </a:solidFill>
              </a:rPr>
              <a:t>Abrir el manual </a:t>
            </a:r>
          </a:p>
        </p:txBody>
      </p:sp>
    </p:spTree>
    <p:extLst>
      <p:ext uri="{BB962C8B-B14F-4D97-AF65-F5344CB8AC3E}">
        <p14:creationId xmlns:p14="http://schemas.microsoft.com/office/powerpoint/2010/main" val="94714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1DFDF95-D4B2-DC14-B5C5-FEFB5E851506}"/>
              </a:ext>
            </a:extLst>
          </p:cNvPr>
          <p:cNvSpPr/>
          <p:nvPr/>
        </p:nvSpPr>
        <p:spPr>
          <a:xfrm>
            <a:off x="1581150" y="5486074"/>
            <a:ext cx="8896349" cy="876300"/>
          </a:xfrm>
          <a:prstGeom prst="rect">
            <a:avLst/>
          </a:prstGeom>
          <a:solidFill>
            <a:srgbClr val="18503F">
              <a:alpha val="24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4000" b="1" dirty="0">
                <a:latin typeface="Abadi" panose="020B0604020104020204" pitchFamily="34" charset="0"/>
              </a:rPr>
              <a:t>Falta de participación</a:t>
            </a:r>
          </a:p>
        </p:txBody>
      </p:sp>
      <p:sp>
        <p:nvSpPr>
          <p:cNvPr id="9" name="Rectángulo 8">
            <a:extLst>
              <a:ext uri="{FF2B5EF4-FFF2-40B4-BE49-F238E27FC236}">
                <a16:creationId xmlns:a16="http://schemas.microsoft.com/office/drawing/2014/main" id="{236BB1F7-4C08-6DA1-53CE-1B5CF5B1773D}"/>
              </a:ext>
            </a:extLst>
          </p:cNvPr>
          <p:cNvSpPr/>
          <p:nvPr/>
        </p:nvSpPr>
        <p:spPr>
          <a:xfrm>
            <a:off x="2114551" y="4400305"/>
            <a:ext cx="7810500" cy="876300"/>
          </a:xfrm>
          <a:prstGeom prst="rect">
            <a:avLst/>
          </a:prstGeom>
          <a:solidFill>
            <a:srgbClr val="18503F">
              <a:alpha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4000" b="1" dirty="0">
                <a:latin typeface="Abadi" panose="020B0604020104020204" pitchFamily="34" charset="0"/>
              </a:rPr>
              <a:t>Participación simbólica</a:t>
            </a:r>
          </a:p>
        </p:txBody>
      </p:sp>
      <p:sp>
        <p:nvSpPr>
          <p:cNvPr id="10" name="Rectángulo 9">
            <a:extLst>
              <a:ext uri="{FF2B5EF4-FFF2-40B4-BE49-F238E27FC236}">
                <a16:creationId xmlns:a16="http://schemas.microsoft.com/office/drawing/2014/main" id="{1990B85B-D87D-F032-98FE-05AD1DFF0AA1}"/>
              </a:ext>
            </a:extLst>
          </p:cNvPr>
          <p:cNvSpPr/>
          <p:nvPr/>
        </p:nvSpPr>
        <p:spPr>
          <a:xfrm>
            <a:off x="2724151" y="3333831"/>
            <a:ext cx="6591300" cy="876300"/>
          </a:xfrm>
          <a:prstGeom prst="rect">
            <a:avLst/>
          </a:prstGeom>
          <a:solidFill>
            <a:srgbClr val="18503F">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4000" b="1" dirty="0">
                <a:latin typeface="Abadi" panose="020B0604020104020204" pitchFamily="34" charset="0"/>
              </a:rPr>
              <a:t>Consulta</a:t>
            </a:r>
          </a:p>
        </p:txBody>
      </p:sp>
      <p:sp>
        <p:nvSpPr>
          <p:cNvPr id="11" name="Rectángulo 10">
            <a:extLst>
              <a:ext uri="{FF2B5EF4-FFF2-40B4-BE49-F238E27FC236}">
                <a16:creationId xmlns:a16="http://schemas.microsoft.com/office/drawing/2014/main" id="{A08D0287-456C-EFB1-799F-34D9F8CCA831}"/>
              </a:ext>
            </a:extLst>
          </p:cNvPr>
          <p:cNvSpPr/>
          <p:nvPr/>
        </p:nvSpPr>
        <p:spPr>
          <a:xfrm>
            <a:off x="3343274" y="2210125"/>
            <a:ext cx="5372100" cy="876300"/>
          </a:xfrm>
          <a:prstGeom prst="rect">
            <a:avLst/>
          </a:prstGeom>
          <a:solidFill>
            <a:srgbClr val="18503F">
              <a:alpha val="8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4000" b="1" dirty="0">
                <a:latin typeface="Abadi" panose="020B0604020104020204" pitchFamily="34" charset="0"/>
              </a:rPr>
              <a:t>Influencia</a:t>
            </a:r>
          </a:p>
        </p:txBody>
      </p:sp>
      <p:sp>
        <p:nvSpPr>
          <p:cNvPr id="12" name="Rectángulo 11">
            <a:extLst>
              <a:ext uri="{FF2B5EF4-FFF2-40B4-BE49-F238E27FC236}">
                <a16:creationId xmlns:a16="http://schemas.microsoft.com/office/drawing/2014/main" id="{1940D419-C64D-51D9-D560-1AD8D1E778C0}"/>
              </a:ext>
            </a:extLst>
          </p:cNvPr>
          <p:cNvSpPr/>
          <p:nvPr/>
        </p:nvSpPr>
        <p:spPr>
          <a:xfrm>
            <a:off x="3943350" y="1123298"/>
            <a:ext cx="4171950" cy="876300"/>
          </a:xfrm>
          <a:prstGeom prst="rect">
            <a:avLst/>
          </a:prstGeom>
          <a:solidFill>
            <a:srgbClr val="1850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4000" b="1" dirty="0">
                <a:latin typeface="Abadi" panose="020B0604020104020204" pitchFamily="34" charset="0"/>
              </a:rPr>
              <a:t>Poder compartido</a:t>
            </a:r>
          </a:p>
        </p:txBody>
      </p:sp>
      <p:sp>
        <p:nvSpPr>
          <p:cNvPr id="13" name="CuadroTexto 12">
            <a:extLst>
              <a:ext uri="{FF2B5EF4-FFF2-40B4-BE49-F238E27FC236}">
                <a16:creationId xmlns:a16="http://schemas.microsoft.com/office/drawing/2014/main" id="{486B0295-6F97-3CAC-AC2D-DB228CBEF18F}"/>
              </a:ext>
            </a:extLst>
          </p:cNvPr>
          <p:cNvSpPr txBox="1"/>
          <p:nvPr/>
        </p:nvSpPr>
        <p:spPr>
          <a:xfrm>
            <a:off x="838200" y="342900"/>
            <a:ext cx="10001250" cy="707886"/>
          </a:xfrm>
          <a:prstGeom prst="rect">
            <a:avLst/>
          </a:prstGeom>
          <a:noFill/>
        </p:spPr>
        <p:txBody>
          <a:bodyPr wrap="square" rtlCol="0">
            <a:spAutoFit/>
          </a:bodyPr>
          <a:lstStyle/>
          <a:p>
            <a:pPr algn="ctr"/>
            <a:r>
              <a:rPr lang="es-ES" sz="4000" dirty="0">
                <a:solidFill>
                  <a:srgbClr val="E81867"/>
                </a:solidFill>
                <a:latin typeface="Abadi" panose="020B0604020104020204" pitchFamily="34" charset="0"/>
              </a:rPr>
              <a:t>Participación alumnado</a:t>
            </a:r>
          </a:p>
        </p:txBody>
      </p:sp>
    </p:spTree>
    <p:extLst>
      <p:ext uri="{BB962C8B-B14F-4D97-AF65-F5344CB8AC3E}">
        <p14:creationId xmlns:p14="http://schemas.microsoft.com/office/powerpoint/2010/main" val="383934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D5FE545-F133-B3E3-F085-BCF6F7519096}"/>
              </a:ext>
            </a:extLst>
          </p:cNvPr>
          <p:cNvSpPr txBox="1"/>
          <p:nvPr/>
        </p:nvSpPr>
        <p:spPr>
          <a:xfrm>
            <a:off x="1270783" y="2013965"/>
            <a:ext cx="10244420" cy="1581459"/>
          </a:xfrm>
          <a:prstGeom prst="rect">
            <a:avLst/>
          </a:prstGeom>
          <a:noFill/>
          <a:ln w="19050" cmpd="dbl">
            <a:solidFill>
              <a:schemeClr val="tx2">
                <a:lumMod val="50000"/>
              </a:schemeClr>
            </a:solidFill>
          </a:ln>
        </p:spPr>
        <p:txBody>
          <a:bodyPr wrap="square" rtlCol="0">
            <a:spAutoFit/>
          </a:bodyPr>
          <a:lstStyle/>
          <a:p>
            <a:pPr algn="ctr"/>
            <a:r>
              <a:rPr lang="es-ES" sz="2419" dirty="0">
                <a:solidFill>
                  <a:schemeClr val="tx2">
                    <a:lumMod val="50000"/>
                  </a:schemeClr>
                </a:solidFill>
                <a:latin typeface="Xunta Sans"/>
              </a:rPr>
              <a:t>                                                    </a:t>
            </a:r>
            <a:r>
              <a:rPr lang="es-ES" sz="2419" dirty="0">
                <a:solidFill>
                  <a:srgbClr val="00B050"/>
                </a:solidFill>
                <a:latin typeface="Xunta Sans"/>
              </a:rPr>
              <a:t>      Información</a:t>
            </a:r>
          </a:p>
          <a:p>
            <a:pPr algn="ctr"/>
            <a:r>
              <a:rPr lang="es-ES" sz="2419" dirty="0">
                <a:solidFill>
                  <a:srgbClr val="00B050"/>
                </a:solidFill>
                <a:latin typeface="Xunta Sans"/>
              </a:rPr>
              <a:t>                                                          Organización</a:t>
            </a:r>
          </a:p>
          <a:p>
            <a:pPr algn="ctr"/>
            <a:r>
              <a:rPr lang="es-ES" sz="2419" dirty="0">
                <a:solidFill>
                  <a:srgbClr val="00B050"/>
                </a:solidFill>
                <a:latin typeface="Xunta Sans"/>
              </a:rPr>
              <a:t>                                                           Formación</a:t>
            </a:r>
          </a:p>
          <a:p>
            <a:pPr algn="ctr"/>
            <a:r>
              <a:rPr lang="es-ES" sz="2419" dirty="0">
                <a:solidFill>
                  <a:srgbClr val="00B050"/>
                </a:solidFill>
                <a:latin typeface="Xunta Sans"/>
              </a:rPr>
              <a:t>                                                           Enfoque con la familia</a:t>
            </a:r>
          </a:p>
        </p:txBody>
      </p:sp>
      <p:sp>
        <p:nvSpPr>
          <p:cNvPr id="3" name="CuadroTexto 2">
            <a:extLst>
              <a:ext uri="{FF2B5EF4-FFF2-40B4-BE49-F238E27FC236}">
                <a16:creationId xmlns:a16="http://schemas.microsoft.com/office/drawing/2014/main" id="{8441DCEA-C9A2-C496-D450-4C88AF53EAF3}"/>
              </a:ext>
            </a:extLst>
          </p:cNvPr>
          <p:cNvSpPr txBox="1"/>
          <p:nvPr/>
        </p:nvSpPr>
        <p:spPr>
          <a:xfrm>
            <a:off x="1270783" y="3866552"/>
            <a:ext cx="10244420" cy="1209177"/>
          </a:xfrm>
          <a:prstGeom prst="rect">
            <a:avLst/>
          </a:prstGeom>
          <a:noFill/>
          <a:ln w="22225" cmpd="dbl">
            <a:solidFill>
              <a:schemeClr val="tx2">
                <a:lumMod val="50000"/>
              </a:schemeClr>
            </a:solidFill>
          </a:ln>
        </p:spPr>
        <p:txBody>
          <a:bodyPr wrap="square" rtlCol="0">
            <a:spAutoFit/>
          </a:bodyPr>
          <a:lstStyle/>
          <a:p>
            <a:pPr lvl="7" algn="ctr" eaLnBrk="0" fontAlgn="base" hangingPunct="0">
              <a:spcBef>
                <a:spcPct val="0"/>
              </a:spcBef>
              <a:spcAft>
                <a:spcPct val="0"/>
              </a:spcAft>
            </a:pPr>
            <a:r>
              <a:rPr lang="es-ES" sz="2419" dirty="0">
                <a:solidFill>
                  <a:srgbClr val="00B050"/>
                </a:solidFill>
                <a:latin typeface="Xunta Sans"/>
              </a:rPr>
              <a:t>Conocer el proyecto</a:t>
            </a:r>
          </a:p>
          <a:p>
            <a:pPr lvl="7" algn="ctr" eaLnBrk="0" fontAlgn="base" hangingPunct="0">
              <a:spcBef>
                <a:spcPct val="0"/>
              </a:spcBef>
              <a:spcAft>
                <a:spcPct val="0"/>
              </a:spcAft>
            </a:pPr>
            <a:r>
              <a:rPr lang="es-ES" sz="2419" dirty="0">
                <a:solidFill>
                  <a:srgbClr val="00B050"/>
                </a:solidFill>
                <a:latin typeface="Xunta Sans"/>
              </a:rPr>
              <a:t>Ofrecerles una meta</a:t>
            </a:r>
          </a:p>
          <a:p>
            <a:pPr lvl="7" algn="ctr" eaLnBrk="0" fontAlgn="base" hangingPunct="0">
              <a:spcBef>
                <a:spcPct val="0"/>
              </a:spcBef>
              <a:spcAft>
                <a:spcPct val="0"/>
              </a:spcAft>
            </a:pPr>
            <a:r>
              <a:rPr lang="es-ES" sz="2419" dirty="0">
                <a:solidFill>
                  <a:srgbClr val="00B050"/>
                </a:solidFill>
                <a:latin typeface="Xunta Sans"/>
              </a:rPr>
              <a:t>Comienzo proyecto</a:t>
            </a:r>
          </a:p>
        </p:txBody>
      </p:sp>
      <p:sp>
        <p:nvSpPr>
          <p:cNvPr id="5" name="CuadroTexto 4">
            <a:extLst>
              <a:ext uri="{FF2B5EF4-FFF2-40B4-BE49-F238E27FC236}">
                <a16:creationId xmlns:a16="http://schemas.microsoft.com/office/drawing/2014/main" id="{74D77548-CD5F-3A33-3605-F4A84708196D}"/>
              </a:ext>
            </a:extLst>
          </p:cNvPr>
          <p:cNvSpPr txBox="1"/>
          <p:nvPr/>
        </p:nvSpPr>
        <p:spPr>
          <a:xfrm>
            <a:off x="297952" y="104283"/>
            <a:ext cx="11030455" cy="1730217"/>
          </a:xfrm>
          <a:prstGeom prst="rect">
            <a:avLst/>
          </a:prstGeom>
          <a:noFill/>
        </p:spPr>
        <p:txBody>
          <a:bodyPr wrap="square">
            <a:spAutoFit/>
          </a:bodyPr>
          <a:lstStyle/>
          <a:p>
            <a:r>
              <a:rPr lang="es-ES" sz="3386" b="1" dirty="0">
                <a:solidFill>
                  <a:srgbClr val="F10D0C"/>
                </a:solidFill>
                <a:latin typeface="Xunta Sans"/>
                <a:ea typeface="Microsoft YaHei" pitchFamily="2"/>
                <a:cs typeface="Arial" pitchFamily="2"/>
              </a:rPr>
              <a:t>5. Temporalización:</a:t>
            </a:r>
          </a:p>
          <a:p>
            <a:r>
              <a:rPr lang="es-ES" sz="2419" dirty="0">
                <a:latin typeface="Xunta Sans"/>
                <a:ea typeface="Microsoft YaHei" pitchFamily="2"/>
                <a:cs typeface="Arial" pitchFamily="2"/>
              </a:rPr>
              <a:t>Cuanto más ajustado, mejor.</a:t>
            </a:r>
          </a:p>
          <a:p>
            <a:r>
              <a:rPr lang="es-ES" sz="2419" dirty="0">
                <a:solidFill>
                  <a:srgbClr val="FF0000"/>
                </a:solidFill>
                <a:latin typeface="Xunta Sans"/>
                <a:ea typeface="Microsoft YaHei" pitchFamily="2"/>
                <a:cs typeface="Arial" pitchFamily="2"/>
              </a:rPr>
              <a:t>No: Las actividades se planificarán por trimestre</a:t>
            </a:r>
          </a:p>
          <a:p>
            <a:r>
              <a:rPr lang="es-ES" sz="2419" dirty="0">
                <a:solidFill>
                  <a:srgbClr val="00B050"/>
                </a:solidFill>
                <a:latin typeface="Xunta Sans"/>
                <a:ea typeface="Microsoft YaHei" pitchFamily="2"/>
                <a:cs typeface="Arial" pitchFamily="2"/>
              </a:rPr>
              <a:t>Si:</a:t>
            </a:r>
            <a:endParaRPr lang="es-ES" sz="2419" dirty="0">
              <a:solidFill>
                <a:srgbClr val="00B050"/>
              </a:solidFill>
              <a:latin typeface="Xunta Sans"/>
            </a:endParaRPr>
          </a:p>
        </p:txBody>
      </p:sp>
      <p:sp>
        <p:nvSpPr>
          <p:cNvPr id="7" name="CuadroTexto 6">
            <a:extLst>
              <a:ext uri="{FF2B5EF4-FFF2-40B4-BE49-F238E27FC236}">
                <a16:creationId xmlns:a16="http://schemas.microsoft.com/office/drawing/2014/main" id="{6842DBA5-C9CC-8C82-6B4C-39F0B40D6F44}"/>
              </a:ext>
            </a:extLst>
          </p:cNvPr>
          <p:cNvSpPr txBox="1"/>
          <p:nvPr/>
        </p:nvSpPr>
        <p:spPr>
          <a:xfrm>
            <a:off x="1644446" y="2273263"/>
            <a:ext cx="2475176" cy="613373"/>
          </a:xfrm>
          <a:prstGeom prst="rect">
            <a:avLst/>
          </a:prstGeom>
          <a:noFill/>
        </p:spPr>
        <p:txBody>
          <a:bodyPr wrap="square">
            <a:spAutoFit/>
          </a:bodyPr>
          <a:lstStyle/>
          <a:p>
            <a:r>
              <a:rPr lang="es-ES" sz="2419" b="1" dirty="0">
                <a:solidFill>
                  <a:srgbClr val="00B050"/>
                </a:solidFill>
                <a:latin typeface="Xunta Sans"/>
              </a:rPr>
              <a:t>Docentes</a:t>
            </a:r>
            <a:r>
              <a:rPr lang="es-ES" sz="3386" b="1" dirty="0">
                <a:solidFill>
                  <a:srgbClr val="00B050"/>
                </a:solidFill>
                <a:latin typeface="Xunta Sans"/>
              </a:rPr>
              <a:t> </a:t>
            </a:r>
            <a:r>
              <a:rPr lang="es-ES" sz="3386" b="1" dirty="0">
                <a:solidFill>
                  <a:srgbClr val="FF0000"/>
                </a:solidFill>
                <a:latin typeface="Xunta Sans"/>
              </a:rPr>
              <a:t>  </a:t>
            </a:r>
            <a:endParaRPr lang="es-ES" sz="3386" b="1" dirty="0"/>
          </a:p>
        </p:txBody>
      </p:sp>
      <p:sp>
        <p:nvSpPr>
          <p:cNvPr id="9" name="CuadroTexto 8">
            <a:extLst>
              <a:ext uri="{FF2B5EF4-FFF2-40B4-BE49-F238E27FC236}">
                <a16:creationId xmlns:a16="http://schemas.microsoft.com/office/drawing/2014/main" id="{AC70EA68-158E-6434-0769-BEAAD2765F2D}"/>
              </a:ext>
            </a:extLst>
          </p:cNvPr>
          <p:cNvSpPr txBox="1"/>
          <p:nvPr/>
        </p:nvSpPr>
        <p:spPr>
          <a:xfrm>
            <a:off x="1644446" y="4052693"/>
            <a:ext cx="2447529" cy="464614"/>
          </a:xfrm>
          <a:prstGeom prst="rect">
            <a:avLst/>
          </a:prstGeom>
          <a:noFill/>
        </p:spPr>
        <p:txBody>
          <a:bodyPr wrap="square">
            <a:spAutoFit/>
          </a:bodyPr>
          <a:lstStyle/>
          <a:p>
            <a:pPr defTabSz="1105875" eaLnBrk="0" fontAlgn="base" hangingPunct="0">
              <a:spcBef>
                <a:spcPct val="0"/>
              </a:spcBef>
              <a:spcAft>
                <a:spcPct val="0"/>
              </a:spcAft>
              <a:defRPr/>
            </a:pPr>
            <a:r>
              <a:rPr lang="es-ES" sz="2419" b="1" dirty="0">
                <a:solidFill>
                  <a:srgbClr val="00B050"/>
                </a:solidFill>
                <a:latin typeface="Xunta Sans"/>
              </a:rPr>
              <a:t>Alumnado</a:t>
            </a:r>
            <a:endParaRPr lang="es-ES" sz="2419" b="1" dirty="0">
              <a:solidFill>
                <a:srgbClr val="00B050"/>
              </a:solidFill>
              <a:latin typeface="Calibri" panose="020F0502020204030204" pitchFamily="34" charset="0"/>
            </a:endParaRPr>
          </a:p>
        </p:txBody>
      </p:sp>
      <p:sp>
        <p:nvSpPr>
          <p:cNvPr id="10" name="CuadroTexto 9">
            <a:extLst>
              <a:ext uri="{FF2B5EF4-FFF2-40B4-BE49-F238E27FC236}">
                <a16:creationId xmlns:a16="http://schemas.microsoft.com/office/drawing/2014/main" id="{30D35BDB-653A-7305-27D0-D7B491C1557C}"/>
              </a:ext>
            </a:extLst>
          </p:cNvPr>
          <p:cNvSpPr txBox="1"/>
          <p:nvPr/>
        </p:nvSpPr>
        <p:spPr>
          <a:xfrm>
            <a:off x="863595" y="1391061"/>
            <a:ext cx="6096524" cy="464614"/>
          </a:xfrm>
          <a:prstGeom prst="rect">
            <a:avLst/>
          </a:prstGeom>
          <a:noFill/>
        </p:spPr>
        <p:txBody>
          <a:bodyPr wrap="square">
            <a:spAutoFit/>
          </a:bodyPr>
          <a:lstStyle/>
          <a:p>
            <a:r>
              <a:rPr lang="es-ES" sz="2419" dirty="0">
                <a:solidFill>
                  <a:srgbClr val="00B050"/>
                </a:solidFill>
              </a:rPr>
              <a:t>Para el 1º-2º trimestre: </a:t>
            </a:r>
          </a:p>
        </p:txBody>
      </p:sp>
    </p:spTree>
    <p:extLst>
      <p:ext uri="{BB962C8B-B14F-4D97-AF65-F5344CB8AC3E}">
        <p14:creationId xmlns:p14="http://schemas.microsoft.com/office/powerpoint/2010/main" val="61457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5440A7D-1ADE-E214-CA6C-AC280F25825D}"/>
              </a:ext>
            </a:extLst>
          </p:cNvPr>
          <p:cNvSpPr txBox="1"/>
          <p:nvPr/>
        </p:nvSpPr>
        <p:spPr>
          <a:xfrm>
            <a:off x="263244" y="-751431"/>
            <a:ext cx="11665512" cy="2591909"/>
          </a:xfrm>
          <a:prstGeom prst="rect">
            <a:avLst/>
          </a:prstGeom>
          <a:noFill/>
          <a:ln>
            <a:noFill/>
          </a:ln>
        </p:spPr>
        <p:txBody>
          <a:bodyPr lIns="108847" tIns="54423" rIns="108847" bIns="54423" compatLnSpc="0"/>
          <a:lstStyle/>
          <a:p>
            <a:pPr marL="552938" indent="-552938">
              <a:lnSpc>
                <a:spcPct val="115000"/>
              </a:lnSpc>
              <a:buAutoNum type="arabicPeriod"/>
              <a:defRPr/>
            </a:pPr>
            <a:endParaRPr lang="es-ES" sz="2419" dirty="0">
              <a:solidFill>
                <a:srgbClr val="127622"/>
              </a:solidFill>
              <a:latin typeface="Xunta Sans" pitchFamily="34"/>
              <a:ea typeface="Microsoft YaHei" pitchFamily="2"/>
              <a:cs typeface="Arial" pitchFamily="2"/>
            </a:endParaRPr>
          </a:p>
          <a:p>
            <a:pPr marL="552938" indent="-552938">
              <a:lnSpc>
                <a:spcPct val="115000"/>
              </a:lnSpc>
              <a:buAutoNum type="arabicPeriod"/>
              <a:defRPr/>
            </a:pPr>
            <a:endParaRPr lang="es-ES" sz="2419" dirty="0">
              <a:solidFill>
                <a:srgbClr val="127622"/>
              </a:solidFill>
              <a:latin typeface="Xunta Sans" pitchFamily="34"/>
              <a:ea typeface="Microsoft YaHei" pitchFamily="2"/>
              <a:cs typeface="Arial" pitchFamily="2"/>
            </a:endParaRPr>
          </a:p>
          <a:p>
            <a:pPr>
              <a:lnSpc>
                <a:spcPct val="115000"/>
              </a:lnSpc>
              <a:defRPr/>
            </a:pPr>
            <a:r>
              <a:rPr lang="es-ES" sz="3386" b="1" dirty="0">
                <a:solidFill>
                  <a:srgbClr val="7030A0"/>
                </a:solidFill>
                <a:latin typeface="Xunta Sans" pitchFamily="34"/>
                <a:ea typeface="Microsoft YaHei" pitchFamily="2"/>
                <a:cs typeface="Arial" pitchFamily="2"/>
              </a:rPr>
              <a:t>6. Evaluación e indicadores: </a:t>
            </a:r>
            <a:r>
              <a:rPr lang="es-ES" sz="3600" dirty="0">
                <a:latin typeface="Xunta Sans" pitchFamily="34"/>
                <a:ea typeface="Microsoft YaHei" pitchFamily="2"/>
                <a:cs typeface="Arial" pitchFamily="2"/>
              </a:rPr>
              <a:t>¡Imprescindible!</a:t>
            </a:r>
          </a:p>
          <a:p>
            <a:pPr>
              <a:lnSpc>
                <a:spcPct val="115000"/>
              </a:lnSpc>
              <a:defRPr/>
            </a:pPr>
            <a:r>
              <a:rPr lang="es-ES" sz="2419" dirty="0">
                <a:solidFill>
                  <a:srgbClr val="FF0000"/>
                </a:solidFill>
                <a:latin typeface="Xunta Sans"/>
              </a:rPr>
              <a:t>No: El proyecto funcionó muy bien. Aprendieron mucho y participaron activamente.</a:t>
            </a:r>
          </a:p>
          <a:p>
            <a:pPr>
              <a:lnSpc>
                <a:spcPct val="115000"/>
              </a:lnSpc>
              <a:defRPr/>
            </a:pPr>
            <a:r>
              <a:rPr lang="es-ES" sz="2419" dirty="0">
                <a:solidFill>
                  <a:srgbClr val="00B050"/>
                </a:solidFill>
                <a:latin typeface="Xunta Sans"/>
              </a:rPr>
              <a:t>Si:</a:t>
            </a:r>
          </a:p>
          <a:p>
            <a:pPr marL="414703" indent="-414703">
              <a:lnSpc>
                <a:spcPct val="115000"/>
              </a:lnSpc>
              <a:buFont typeface="Arial" panose="020B0604020202020204" pitchFamily="34" charset="0"/>
              <a:buChar char="•"/>
              <a:defRPr/>
            </a:pPr>
            <a:r>
              <a:rPr lang="es-ES" sz="2419" dirty="0">
                <a:solidFill>
                  <a:srgbClr val="00B050"/>
                </a:solidFill>
                <a:latin typeface="Xunta Sans"/>
              </a:rPr>
              <a:t>Evaluación </a:t>
            </a:r>
            <a:r>
              <a:rPr lang="es-ES" sz="2419" b="1" dirty="0">
                <a:solidFill>
                  <a:srgbClr val="00B050"/>
                </a:solidFill>
                <a:latin typeface="Xunta Sans"/>
              </a:rPr>
              <a:t>inicial: Encuesta inicial</a:t>
            </a:r>
          </a:p>
          <a:p>
            <a:pPr marL="414703" indent="-414703">
              <a:lnSpc>
                <a:spcPct val="115000"/>
              </a:lnSpc>
              <a:buFont typeface="Arial" panose="020B0604020202020204" pitchFamily="34" charset="0"/>
              <a:buChar char="•"/>
              <a:defRPr/>
            </a:pPr>
            <a:r>
              <a:rPr lang="es-ES" sz="2419" b="1" dirty="0">
                <a:solidFill>
                  <a:srgbClr val="00B050"/>
                </a:solidFill>
                <a:latin typeface="Xunta Sans"/>
              </a:rPr>
              <a:t>Evaluación media: Proceso</a:t>
            </a:r>
          </a:p>
          <a:p>
            <a:pPr marL="414703" indent="-414703">
              <a:lnSpc>
                <a:spcPct val="115000"/>
              </a:lnSpc>
              <a:buFont typeface="Arial" panose="020B0604020202020204" pitchFamily="34" charset="0"/>
              <a:buChar char="•"/>
              <a:defRPr/>
            </a:pPr>
            <a:r>
              <a:rPr lang="es-ES" sz="2419" b="1" dirty="0">
                <a:solidFill>
                  <a:srgbClr val="00B050"/>
                </a:solidFill>
                <a:latin typeface="Xunta Sans"/>
              </a:rPr>
              <a:t>Evaluación final: Encuesta final</a:t>
            </a:r>
            <a:r>
              <a:rPr lang="es-ES" sz="2419" dirty="0">
                <a:solidFill>
                  <a:srgbClr val="00B050"/>
                </a:solidFill>
                <a:latin typeface="Xunta Sans"/>
              </a:rPr>
              <a:t>. </a:t>
            </a:r>
          </a:p>
          <a:p>
            <a:pPr>
              <a:lnSpc>
                <a:spcPct val="115000"/>
              </a:lnSpc>
              <a:defRPr/>
            </a:pPr>
            <a:r>
              <a:rPr lang="es-ES" sz="2419" dirty="0">
                <a:solidFill>
                  <a:srgbClr val="00B050"/>
                </a:solidFill>
                <a:latin typeface="Xunta Sans"/>
              </a:rPr>
              <a:t>Principales productos, hitos y resultados</a:t>
            </a:r>
          </a:p>
          <a:p>
            <a:pPr>
              <a:lnSpc>
                <a:spcPct val="115000"/>
              </a:lnSpc>
              <a:defRPr/>
            </a:pPr>
            <a:r>
              <a:rPr lang="es-ES" sz="2419" b="1" dirty="0">
                <a:solidFill>
                  <a:srgbClr val="00B050"/>
                </a:solidFill>
                <a:latin typeface="Xunta Sans"/>
              </a:rPr>
              <a:t>Identificación de indicadores: </a:t>
            </a:r>
          </a:p>
          <a:p>
            <a:pPr>
              <a:lnSpc>
                <a:spcPct val="115000"/>
              </a:lnSpc>
              <a:defRPr/>
            </a:pPr>
            <a:endParaRPr lang="es-ES" sz="3386" b="1" dirty="0">
              <a:solidFill>
                <a:srgbClr val="7030A0"/>
              </a:solidFill>
              <a:latin typeface="Xunta Sans" pitchFamily="34"/>
              <a:ea typeface="Microsoft YaHei" pitchFamily="2"/>
              <a:cs typeface="Arial" pitchFamily="2"/>
            </a:endParaRPr>
          </a:p>
        </p:txBody>
      </p:sp>
      <p:sp>
        <p:nvSpPr>
          <p:cNvPr id="4" name="CuadroTexto 3">
            <a:extLst>
              <a:ext uri="{FF2B5EF4-FFF2-40B4-BE49-F238E27FC236}">
                <a16:creationId xmlns:a16="http://schemas.microsoft.com/office/drawing/2014/main" id="{056DF473-008C-180B-1A30-8C7DF7B6D4AC}"/>
              </a:ext>
            </a:extLst>
          </p:cNvPr>
          <p:cNvSpPr txBox="1"/>
          <p:nvPr/>
        </p:nvSpPr>
        <p:spPr>
          <a:xfrm>
            <a:off x="116286" y="3817488"/>
            <a:ext cx="11413671" cy="3040512"/>
          </a:xfrm>
          <a:prstGeom prst="rect">
            <a:avLst/>
          </a:prstGeom>
          <a:noFill/>
        </p:spPr>
        <p:txBody>
          <a:bodyPr wrap="square">
            <a:spAutoFit/>
          </a:bodyPr>
          <a:lstStyle/>
          <a:p>
            <a:pPr marL="342900" indent="-342900">
              <a:lnSpc>
                <a:spcPct val="115000"/>
              </a:lnSpc>
              <a:buFont typeface="Arial" panose="020B0604020202020204" pitchFamily="34" charset="0"/>
              <a:buChar char="•"/>
              <a:defRPr/>
            </a:pPr>
            <a:r>
              <a:rPr lang="es-ES" sz="2400" dirty="0">
                <a:solidFill>
                  <a:srgbClr val="127622"/>
                </a:solidFill>
                <a:latin typeface="Xunta Sans"/>
                <a:ea typeface="Microsoft YaHei" pitchFamily="2"/>
                <a:cs typeface="Arial" pitchFamily="2"/>
              </a:rPr>
              <a:t>Media del aporte de sal, azúcar y energía, de las meriendas familiares al principio y al final del proyecto.</a:t>
            </a:r>
          </a:p>
          <a:p>
            <a:pPr marL="342900" indent="-342900">
              <a:lnSpc>
                <a:spcPct val="115000"/>
              </a:lnSpc>
              <a:buFont typeface="Arial" panose="020B0604020202020204" pitchFamily="34" charset="0"/>
              <a:buChar char="•"/>
              <a:defRPr/>
            </a:pPr>
            <a:r>
              <a:rPr lang="es-ES" sz="2400" dirty="0">
                <a:solidFill>
                  <a:srgbClr val="127622"/>
                </a:solidFill>
                <a:latin typeface="Xunta Sans"/>
                <a:ea typeface="Microsoft YaHei" pitchFamily="2"/>
                <a:cs typeface="Arial" pitchFamily="2"/>
              </a:rPr>
              <a:t>% alumnado que ha probado …tantos alimentos distintos… y los ha incorporado a su dieta.</a:t>
            </a:r>
          </a:p>
          <a:p>
            <a:pPr marL="342900" indent="-342900">
              <a:lnSpc>
                <a:spcPct val="115000"/>
              </a:lnSpc>
              <a:buFont typeface="Arial" panose="020B0604020202020204" pitchFamily="34" charset="0"/>
              <a:buChar char="•"/>
              <a:defRPr/>
            </a:pPr>
            <a:r>
              <a:rPr lang="es-ES" sz="2400" dirty="0">
                <a:solidFill>
                  <a:srgbClr val="127622"/>
                </a:solidFill>
                <a:latin typeface="Xunta Sans"/>
                <a:ea typeface="Microsoft YaHei" pitchFamily="2"/>
                <a:cs typeface="Arial" pitchFamily="2"/>
              </a:rPr>
              <a:t>% alumnado que es capaz de distinguir hábitos buenos y malos.</a:t>
            </a:r>
          </a:p>
          <a:p>
            <a:pPr marL="342900" indent="-342900">
              <a:lnSpc>
                <a:spcPct val="115000"/>
              </a:lnSpc>
              <a:buFont typeface="Arial" panose="020B0604020202020204" pitchFamily="34" charset="0"/>
              <a:buChar char="•"/>
              <a:defRPr/>
            </a:pPr>
            <a:r>
              <a:rPr lang="es-ES" sz="2400" dirty="0">
                <a:solidFill>
                  <a:srgbClr val="127622"/>
                </a:solidFill>
                <a:latin typeface="Xunta Sans"/>
                <a:ea typeface="Microsoft YaHei" pitchFamily="2"/>
                <a:cs typeface="Arial" pitchFamily="2"/>
              </a:rPr>
              <a:t>% familias que han conseguido modificar X hábitos (</a:t>
            </a:r>
            <a:r>
              <a:rPr lang="es-ES" sz="2400" dirty="0" err="1">
                <a:solidFill>
                  <a:srgbClr val="127622"/>
                </a:solidFill>
                <a:latin typeface="Xunta Sans"/>
                <a:ea typeface="Microsoft YaHei" pitchFamily="2"/>
                <a:cs typeface="Arial" pitchFamily="2"/>
              </a:rPr>
              <a:t>p.ej</a:t>
            </a:r>
            <a:r>
              <a:rPr lang="es-ES" sz="2400" dirty="0">
                <a:solidFill>
                  <a:srgbClr val="127622"/>
                </a:solidFill>
                <a:latin typeface="Xunta Sans"/>
                <a:ea typeface="Microsoft YaHei" pitchFamily="2"/>
                <a:cs typeface="Arial" pitchFamily="2"/>
              </a:rPr>
              <a:t> eliminando pantallas de la mesa</a:t>
            </a:r>
          </a:p>
        </p:txBody>
      </p:sp>
    </p:spTree>
    <p:extLst>
      <p:ext uri="{BB962C8B-B14F-4D97-AF65-F5344CB8AC3E}">
        <p14:creationId xmlns:p14="http://schemas.microsoft.com/office/powerpoint/2010/main" val="3338375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D6C8426-909A-4867-3983-823B85A0E5BC}"/>
              </a:ext>
            </a:extLst>
          </p:cNvPr>
          <p:cNvSpPr txBox="1"/>
          <p:nvPr/>
        </p:nvSpPr>
        <p:spPr>
          <a:xfrm>
            <a:off x="1044677" y="1150374"/>
            <a:ext cx="10102645" cy="1077218"/>
          </a:xfrm>
          <a:prstGeom prst="rect">
            <a:avLst/>
          </a:prstGeom>
          <a:solidFill>
            <a:schemeClr val="tx2">
              <a:lumMod val="50000"/>
            </a:schemeClr>
          </a:solidFill>
        </p:spPr>
        <p:txBody>
          <a:bodyPr wrap="square" rtlCol="0">
            <a:spAutoFit/>
          </a:bodyPr>
          <a:lstStyle/>
          <a:p>
            <a:r>
              <a:rPr lang="es-ES" sz="3200" dirty="0">
                <a:solidFill>
                  <a:schemeClr val="bg1"/>
                </a:solidFill>
                <a:latin typeface="Xunta Sans"/>
              </a:rPr>
              <a:t>Vida </a:t>
            </a:r>
            <a:r>
              <a:rPr lang="es-ES" sz="3200" b="1" dirty="0">
                <a:solidFill>
                  <a:schemeClr val="bg1"/>
                </a:solidFill>
                <a:latin typeface="Xunta Sans"/>
              </a:rPr>
              <a:t>SALUDABLE</a:t>
            </a:r>
          </a:p>
          <a:p>
            <a:r>
              <a:rPr lang="es-ES" sz="3200" dirty="0">
                <a:solidFill>
                  <a:schemeClr val="bg1"/>
                </a:solidFill>
                <a:latin typeface="Xunta Sans"/>
              </a:rPr>
              <a:t>Requisito mínimo de la </a:t>
            </a:r>
            <a:r>
              <a:rPr lang="es-ES" sz="3200" b="1" dirty="0">
                <a:solidFill>
                  <a:schemeClr val="bg1"/>
                </a:solidFill>
                <a:latin typeface="Xunta Sans"/>
              </a:rPr>
              <a:t>EDUCACION</a:t>
            </a:r>
            <a:r>
              <a:rPr lang="es-ES" sz="3200" dirty="0">
                <a:solidFill>
                  <a:schemeClr val="bg1"/>
                </a:solidFill>
                <a:latin typeface="Xunta Sans"/>
              </a:rPr>
              <a:t> en todos sus niveles</a:t>
            </a:r>
          </a:p>
        </p:txBody>
      </p:sp>
      <p:sp>
        <p:nvSpPr>
          <p:cNvPr id="5" name="CuadroTexto 4">
            <a:extLst>
              <a:ext uri="{FF2B5EF4-FFF2-40B4-BE49-F238E27FC236}">
                <a16:creationId xmlns:a16="http://schemas.microsoft.com/office/drawing/2014/main" id="{09EB528A-75F7-6978-8618-EBE5923E1760}"/>
              </a:ext>
            </a:extLst>
          </p:cNvPr>
          <p:cNvSpPr txBox="1"/>
          <p:nvPr/>
        </p:nvSpPr>
        <p:spPr>
          <a:xfrm>
            <a:off x="1044676" y="2555478"/>
            <a:ext cx="10102645" cy="2062103"/>
          </a:xfrm>
          <a:prstGeom prst="rect">
            <a:avLst/>
          </a:prstGeom>
          <a:solidFill>
            <a:schemeClr val="tx2">
              <a:lumMod val="50000"/>
            </a:schemeClr>
          </a:solidFill>
        </p:spPr>
        <p:txBody>
          <a:bodyPr wrap="square" rtlCol="0">
            <a:spAutoFit/>
          </a:bodyPr>
          <a:lstStyle/>
          <a:p>
            <a:r>
              <a:rPr lang="es-ES" sz="3200" dirty="0">
                <a:solidFill>
                  <a:schemeClr val="bg1"/>
                </a:solidFill>
                <a:latin typeface="Xunta Sans"/>
              </a:rPr>
              <a:t>Estilo de vida SALUDABLE</a:t>
            </a:r>
          </a:p>
          <a:p>
            <a:r>
              <a:rPr lang="es-ES" sz="3200" dirty="0">
                <a:solidFill>
                  <a:schemeClr val="bg1"/>
                </a:solidFill>
                <a:latin typeface="Xunta Sans"/>
              </a:rPr>
              <a:t>Actitudes y patrones de conducta relacionados con la salud, que inciden positivamente en el bienestar físico, mental y social de las personas que los adquieren</a:t>
            </a:r>
          </a:p>
        </p:txBody>
      </p:sp>
      <p:sp>
        <p:nvSpPr>
          <p:cNvPr id="6" name="CuadroTexto 5">
            <a:extLst>
              <a:ext uri="{FF2B5EF4-FFF2-40B4-BE49-F238E27FC236}">
                <a16:creationId xmlns:a16="http://schemas.microsoft.com/office/drawing/2014/main" id="{87A98EBD-0A9D-7853-5577-9214DAF27C68}"/>
              </a:ext>
            </a:extLst>
          </p:cNvPr>
          <p:cNvSpPr txBox="1"/>
          <p:nvPr/>
        </p:nvSpPr>
        <p:spPr>
          <a:xfrm>
            <a:off x="432620" y="5133964"/>
            <a:ext cx="3259394" cy="1077218"/>
          </a:xfrm>
          <a:prstGeom prst="rect">
            <a:avLst/>
          </a:prstGeom>
          <a:noFill/>
        </p:spPr>
        <p:txBody>
          <a:bodyPr wrap="square" rtlCol="0">
            <a:spAutoFit/>
          </a:bodyPr>
          <a:lstStyle/>
          <a:p>
            <a:pPr algn="ctr"/>
            <a:r>
              <a:rPr lang="es-ES" sz="3200" dirty="0">
                <a:solidFill>
                  <a:schemeClr val="tx2">
                    <a:lumMod val="75000"/>
                  </a:schemeClr>
                </a:solidFill>
                <a:latin typeface="Xunta Sans"/>
              </a:rPr>
              <a:t>Alimentación saludable</a:t>
            </a:r>
          </a:p>
        </p:txBody>
      </p:sp>
      <p:sp>
        <p:nvSpPr>
          <p:cNvPr id="7" name="CuadroTexto 6">
            <a:extLst>
              <a:ext uri="{FF2B5EF4-FFF2-40B4-BE49-F238E27FC236}">
                <a16:creationId xmlns:a16="http://schemas.microsoft.com/office/drawing/2014/main" id="{90100A48-882C-952F-CB02-881F3D316CD0}"/>
              </a:ext>
            </a:extLst>
          </p:cNvPr>
          <p:cNvSpPr txBox="1"/>
          <p:nvPr/>
        </p:nvSpPr>
        <p:spPr>
          <a:xfrm>
            <a:off x="4680156" y="5135489"/>
            <a:ext cx="3259394" cy="1077218"/>
          </a:xfrm>
          <a:prstGeom prst="rect">
            <a:avLst/>
          </a:prstGeom>
          <a:noFill/>
        </p:spPr>
        <p:txBody>
          <a:bodyPr wrap="square" rtlCol="0">
            <a:spAutoFit/>
          </a:bodyPr>
          <a:lstStyle/>
          <a:p>
            <a:pPr algn="ctr"/>
            <a:r>
              <a:rPr lang="es-ES" sz="3200" dirty="0">
                <a:solidFill>
                  <a:schemeClr val="tx2">
                    <a:lumMod val="75000"/>
                  </a:schemeClr>
                </a:solidFill>
                <a:latin typeface="Xunta Sans"/>
              </a:rPr>
              <a:t>Actividad física</a:t>
            </a:r>
          </a:p>
          <a:p>
            <a:pPr algn="ctr"/>
            <a:r>
              <a:rPr lang="es-ES" sz="3200" dirty="0">
                <a:solidFill>
                  <a:schemeClr val="tx2">
                    <a:lumMod val="75000"/>
                  </a:schemeClr>
                </a:solidFill>
                <a:latin typeface="Xunta Sans"/>
              </a:rPr>
              <a:t>regular</a:t>
            </a:r>
          </a:p>
        </p:txBody>
      </p:sp>
      <p:sp>
        <p:nvSpPr>
          <p:cNvPr id="8" name="CuadroTexto 7">
            <a:extLst>
              <a:ext uri="{FF2B5EF4-FFF2-40B4-BE49-F238E27FC236}">
                <a16:creationId xmlns:a16="http://schemas.microsoft.com/office/drawing/2014/main" id="{CF3D4839-3DED-8A27-BAAC-16853D56EA90}"/>
              </a:ext>
            </a:extLst>
          </p:cNvPr>
          <p:cNvSpPr txBox="1"/>
          <p:nvPr/>
        </p:nvSpPr>
        <p:spPr>
          <a:xfrm>
            <a:off x="8721214" y="5133964"/>
            <a:ext cx="3259394" cy="1077218"/>
          </a:xfrm>
          <a:prstGeom prst="rect">
            <a:avLst/>
          </a:prstGeom>
          <a:noFill/>
        </p:spPr>
        <p:txBody>
          <a:bodyPr wrap="square" rtlCol="0">
            <a:spAutoFit/>
          </a:bodyPr>
          <a:lstStyle/>
          <a:p>
            <a:pPr algn="ctr"/>
            <a:r>
              <a:rPr lang="es-ES" sz="3200" dirty="0">
                <a:solidFill>
                  <a:schemeClr val="tx2">
                    <a:lumMod val="75000"/>
                  </a:schemeClr>
                </a:solidFill>
                <a:latin typeface="Xunta Sans"/>
              </a:rPr>
              <a:t>Autocuidados de salud</a:t>
            </a:r>
          </a:p>
        </p:txBody>
      </p:sp>
      <p:cxnSp>
        <p:nvCxnSpPr>
          <p:cNvPr id="10" name="Conector recto 9">
            <a:extLst>
              <a:ext uri="{FF2B5EF4-FFF2-40B4-BE49-F238E27FC236}">
                <a16:creationId xmlns:a16="http://schemas.microsoft.com/office/drawing/2014/main" id="{7D5DA934-D11E-C575-3DFE-3D9AAC96D819}"/>
              </a:ext>
            </a:extLst>
          </p:cNvPr>
          <p:cNvCxnSpPr>
            <a:cxnSpLocks/>
          </p:cNvCxnSpPr>
          <p:nvPr/>
        </p:nvCxnSpPr>
        <p:spPr>
          <a:xfrm flipH="1">
            <a:off x="2057403" y="4687275"/>
            <a:ext cx="2457" cy="516383"/>
          </a:xfrm>
          <a:prstGeom prst="line">
            <a:avLst/>
          </a:prstGeom>
          <a:ln w="25400">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11097943-F1D6-0636-3FE0-FD5158334B74}"/>
              </a:ext>
            </a:extLst>
          </p:cNvPr>
          <p:cNvCxnSpPr/>
          <p:nvPr/>
        </p:nvCxnSpPr>
        <p:spPr>
          <a:xfrm flipH="1">
            <a:off x="6292648" y="4687275"/>
            <a:ext cx="2457" cy="516383"/>
          </a:xfrm>
          <a:prstGeom prst="line">
            <a:avLst/>
          </a:prstGeom>
          <a:ln w="25400">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E6458C9A-1103-4D60-61AE-2A8E919C0FD2}"/>
              </a:ext>
            </a:extLst>
          </p:cNvPr>
          <p:cNvCxnSpPr/>
          <p:nvPr/>
        </p:nvCxnSpPr>
        <p:spPr>
          <a:xfrm flipH="1">
            <a:off x="10345997" y="4687275"/>
            <a:ext cx="2457" cy="516383"/>
          </a:xfrm>
          <a:prstGeom prst="line">
            <a:avLst/>
          </a:prstGeom>
          <a:ln w="25400">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452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2615CB5-1159-9F16-80A5-2E1901CB2A05}"/>
              </a:ext>
            </a:extLst>
          </p:cNvPr>
          <p:cNvSpPr txBox="1"/>
          <p:nvPr/>
        </p:nvSpPr>
        <p:spPr>
          <a:xfrm>
            <a:off x="567397" y="288439"/>
            <a:ext cx="11057206" cy="6001643"/>
          </a:xfrm>
          <a:prstGeom prst="rect">
            <a:avLst/>
          </a:prstGeom>
          <a:noFill/>
        </p:spPr>
        <p:txBody>
          <a:bodyPr wrap="square" rtlCol="0">
            <a:spAutoFit/>
          </a:bodyPr>
          <a:lstStyle/>
          <a:p>
            <a:r>
              <a:rPr lang="es-ES" sz="2400" b="1" dirty="0">
                <a:solidFill>
                  <a:srgbClr val="7030A0"/>
                </a:solidFill>
                <a:latin typeface="Xunta Sans"/>
              </a:rPr>
              <a:t>Evaluación estructura: </a:t>
            </a:r>
          </a:p>
          <a:p>
            <a:r>
              <a:rPr lang="es-ES" sz="2400" dirty="0">
                <a:latin typeface="Xunta Sans"/>
              </a:rPr>
              <a:t>Recursos (¿Adecuados? ¿Suficientes? ¿Humanos? ¿Materiales?</a:t>
            </a:r>
          </a:p>
          <a:p>
            <a:r>
              <a:rPr lang="es-ES" sz="2400" dirty="0">
                <a:latin typeface="Xunta Sans"/>
              </a:rPr>
              <a:t>¿La organización ha contemplado las necesidades?</a:t>
            </a:r>
          </a:p>
          <a:p>
            <a:r>
              <a:rPr lang="es-ES" sz="2400" b="1" dirty="0">
                <a:solidFill>
                  <a:srgbClr val="7030A0"/>
                </a:solidFill>
                <a:latin typeface="Xunta Sans"/>
              </a:rPr>
              <a:t>Evaluación proceso:</a:t>
            </a:r>
          </a:p>
          <a:p>
            <a:r>
              <a:rPr lang="es-ES" sz="2400" dirty="0">
                <a:latin typeface="Xunta Sans"/>
              </a:rPr>
              <a:t>¿Se han realizado todas las actuaciones planificadas?</a:t>
            </a:r>
          </a:p>
          <a:p>
            <a:r>
              <a:rPr lang="es-ES" sz="2400" dirty="0">
                <a:latin typeface="Xunta Sans"/>
              </a:rPr>
              <a:t>¿Cuántas han sido nuevas?</a:t>
            </a:r>
          </a:p>
          <a:p>
            <a:r>
              <a:rPr lang="es-ES" sz="2400" dirty="0">
                <a:latin typeface="Xunta Sans"/>
              </a:rPr>
              <a:t>¿Cuántas has sido redirigidas? </a:t>
            </a:r>
          </a:p>
          <a:p>
            <a:r>
              <a:rPr lang="es-ES" sz="2400" dirty="0">
                <a:latin typeface="Xunta Sans"/>
              </a:rPr>
              <a:t>¿Cuáles y en función de qué (sexo, edad, nivel educativo) han sido las más exitosas?</a:t>
            </a:r>
          </a:p>
          <a:p>
            <a:r>
              <a:rPr lang="es-ES" sz="2400" b="1" dirty="0">
                <a:solidFill>
                  <a:srgbClr val="7030A0"/>
                </a:solidFill>
                <a:latin typeface="Xunta Sans"/>
              </a:rPr>
              <a:t>Evaluación productos</a:t>
            </a:r>
          </a:p>
          <a:p>
            <a:r>
              <a:rPr lang="es-ES" sz="2400" dirty="0">
                <a:latin typeface="Xunta Sans"/>
              </a:rPr>
              <a:t>¿Qué bienes hemos obtenido? (informes, recetarios, estudios de evaluación, trabajos, diseño nuevas pirámides)</a:t>
            </a:r>
          </a:p>
          <a:p>
            <a:r>
              <a:rPr lang="es-ES" sz="2400" b="1" dirty="0">
                <a:solidFill>
                  <a:srgbClr val="7030A0"/>
                </a:solidFill>
                <a:latin typeface="Xunta Sans"/>
              </a:rPr>
              <a:t>Evaluación resultados del proyecto</a:t>
            </a:r>
          </a:p>
          <a:p>
            <a:r>
              <a:rPr lang="es-ES" sz="2400" dirty="0">
                <a:latin typeface="Xunta Sans"/>
              </a:rPr>
              <a:t>¿Se han cumplido los objetivos propuestos?¿Se ha mejorado la información y conocimientos? ¿% de mejora sobre inicial en interpretación etiquetado nutricional? ¿se ha cambiado el entorno alimentario? ¿Se ha cambiado la oferta? ¿El alumnado está satisfecho? </a:t>
            </a:r>
            <a:endParaRPr lang="es-ES" sz="2400" dirty="0"/>
          </a:p>
        </p:txBody>
      </p:sp>
      <p:sp>
        <p:nvSpPr>
          <p:cNvPr id="4" name="CuadroTexto 3">
            <a:extLst>
              <a:ext uri="{FF2B5EF4-FFF2-40B4-BE49-F238E27FC236}">
                <a16:creationId xmlns:a16="http://schemas.microsoft.com/office/drawing/2014/main" id="{21CD2B73-830D-78FA-42F4-1A5B567E9834}"/>
              </a:ext>
            </a:extLst>
          </p:cNvPr>
          <p:cNvSpPr txBox="1"/>
          <p:nvPr/>
        </p:nvSpPr>
        <p:spPr>
          <a:xfrm>
            <a:off x="567397" y="6032221"/>
            <a:ext cx="6098344" cy="646331"/>
          </a:xfrm>
          <a:prstGeom prst="rect">
            <a:avLst/>
          </a:prstGeom>
          <a:noFill/>
        </p:spPr>
        <p:txBody>
          <a:bodyPr wrap="square">
            <a:spAutoFit/>
          </a:bodyPr>
          <a:lstStyle/>
          <a:p>
            <a:r>
              <a:rPr lang="es-ES" sz="3600" dirty="0">
                <a:solidFill>
                  <a:srgbClr val="336600"/>
                </a:solidFill>
                <a:latin typeface="Xunta Sans"/>
              </a:rPr>
              <a:t>Years and </a:t>
            </a:r>
            <a:r>
              <a:rPr lang="es-ES" sz="3600" dirty="0" err="1">
                <a:solidFill>
                  <a:srgbClr val="336600"/>
                </a:solidFill>
                <a:latin typeface="Xunta Sans"/>
              </a:rPr>
              <a:t>years</a:t>
            </a:r>
            <a:r>
              <a:rPr lang="es-ES" sz="3600" dirty="0">
                <a:solidFill>
                  <a:srgbClr val="336600"/>
                </a:solidFill>
                <a:latin typeface="Xunta Sans"/>
              </a:rPr>
              <a:t>……..</a:t>
            </a:r>
          </a:p>
        </p:txBody>
      </p:sp>
      <p:sp>
        <p:nvSpPr>
          <p:cNvPr id="6" name="CuadroTexto 5">
            <a:extLst>
              <a:ext uri="{FF2B5EF4-FFF2-40B4-BE49-F238E27FC236}">
                <a16:creationId xmlns:a16="http://schemas.microsoft.com/office/drawing/2014/main" id="{AAFB5B4C-0D19-5917-D677-5140B9F80CB9}"/>
              </a:ext>
            </a:extLst>
          </p:cNvPr>
          <p:cNvSpPr txBox="1"/>
          <p:nvPr/>
        </p:nvSpPr>
        <p:spPr>
          <a:xfrm>
            <a:off x="4948311" y="6032222"/>
            <a:ext cx="6098344" cy="646331"/>
          </a:xfrm>
          <a:prstGeom prst="rect">
            <a:avLst/>
          </a:prstGeom>
          <a:noFill/>
        </p:spPr>
        <p:txBody>
          <a:bodyPr wrap="square">
            <a:spAutoFit/>
          </a:bodyPr>
          <a:lstStyle/>
          <a:p>
            <a:pPr algn="ctr"/>
            <a:r>
              <a:rPr lang="es-ES" sz="3600" dirty="0">
                <a:solidFill>
                  <a:srgbClr val="336600"/>
                </a:solidFill>
                <a:latin typeface="Xunta Sans"/>
              </a:rPr>
              <a:t>Evaluación resultados en salud</a:t>
            </a:r>
          </a:p>
        </p:txBody>
      </p:sp>
      <p:sp>
        <p:nvSpPr>
          <p:cNvPr id="7" name="CuadroTexto 6">
            <a:extLst>
              <a:ext uri="{FF2B5EF4-FFF2-40B4-BE49-F238E27FC236}">
                <a16:creationId xmlns:a16="http://schemas.microsoft.com/office/drawing/2014/main" id="{D2575FB4-DA1B-15FA-1694-6436BD827B70}"/>
              </a:ext>
            </a:extLst>
          </p:cNvPr>
          <p:cNvSpPr txBox="1"/>
          <p:nvPr/>
        </p:nvSpPr>
        <p:spPr>
          <a:xfrm>
            <a:off x="9819250" y="597927"/>
            <a:ext cx="811606" cy="1569660"/>
          </a:xfrm>
          <a:prstGeom prst="rect">
            <a:avLst/>
          </a:prstGeom>
          <a:noFill/>
        </p:spPr>
        <p:txBody>
          <a:bodyPr wrap="square" rtlCol="0">
            <a:spAutoFit/>
          </a:bodyPr>
          <a:lstStyle/>
          <a:p>
            <a:r>
              <a:rPr lang="es-ES" sz="9600" b="1" dirty="0">
                <a:solidFill>
                  <a:srgbClr val="336600"/>
                </a:solidFill>
              </a:rPr>
              <a:t>?</a:t>
            </a:r>
          </a:p>
        </p:txBody>
      </p:sp>
    </p:spTree>
    <p:extLst>
      <p:ext uri="{BB962C8B-B14F-4D97-AF65-F5344CB8AC3E}">
        <p14:creationId xmlns:p14="http://schemas.microsoft.com/office/powerpoint/2010/main" val="132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11D1892-F0F1-AE65-1331-7DC441B69CDE}"/>
              </a:ext>
            </a:extLst>
          </p:cNvPr>
          <p:cNvSpPr txBox="1"/>
          <p:nvPr/>
        </p:nvSpPr>
        <p:spPr>
          <a:xfrm>
            <a:off x="162439" y="4951944"/>
            <a:ext cx="11738412" cy="762388"/>
          </a:xfrm>
          <a:prstGeom prst="rect">
            <a:avLst/>
          </a:prstGeom>
          <a:noFill/>
          <a:ln>
            <a:solidFill>
              <a:srgbClr val="7030A0"/>
            </a:solidFill>
          </a:ln>
        </p:spPr>
        <p:txBody>
          <a:bodyPr wrap="square" rtlCol="0">
            <a:spAutoFit/>
          </a:bodyPr>
          <a:lstStyle/>
          <a:p>
            <a:r>
              <a:rPr lang="es-ES" sz="2177" b="1" dirty="0">
                <a:solidFill>
                  <a:srgbClr val="7030A0"/>
                </a:solidFill>
                <a:latin typeface="Xunta Sans"/>
              </a:rPr>
              <a:t>Comunicación lingüística</a:t>
            </a:r>
            <a:r>
              <a:rPr lang="es-ES" sz="2177" dirty="0">
                <a:solidFill>
                  <a:srgbClr val="7030A0"/>
                </a:solidFill>
                <a:latin typeface="Xunta Sans"/>
              </a:rPr>
              <a:t>: Comunicación de mejoras y logros. Contar a los pares qué han probado, a qué sabía, a quién les gustó más entre los miembros de su familia</a:t>
            </a:r>
          </a:p>
        </p:txBody>
      </p:sp>
      <p:sp>
        <p:nvSpPr>
          <p:cNvPr id="3" name="CuadroTexto 2">
            <a:extLst>
              <a:ext uri="{FF2B5EF4-FFF2-40B4-BE49-F238E27FC236}">
                <a16:creationId xmlns:a16="http://schemas.microsoft.com/office/drawing/2014/main" id="{B90475C7-2880-5A8E-FC99-A71AEB7A03CF}"/>
              </a:ext>
            </a:extLst>
          </p:cNvPr>
          <p:cNvSpPr txBox="1"/>
          <p:nvPr/>
        </p:nvSpPr>
        <p:spPr>
          <a:xfrm>
            <a:off x="162439" y="1455919"/>
            <a:ext cx="11736401" cy="427361"/>
          </a:xfrm>
          <a:prstGeom prst="rect">
            <a:avLst/>
          </a:prstGeom>
          <a:noFill/>
          <a:ln>
            <a:solidFill>
              <a:srgbClr val="FF0000"/>
            </a:solidFill>
          </a:ln>
        </p:spPr>
        <p:txBody>
          <a:bodyPr wrap="square" rtlCol="0">
            <a:spAutoFit/>
          </a:bodyPr>
          <a:lstStyle/>
          <a:p>
            <a:r>
              <a:rPr lang="es-ES" sz="2177" b="1" dirty="0">
                <a:solidFill>
                  <a:srgbClr val="FF0000"/>
                </a:solidFill>
                <a:latin typeface="Xunta Sans"/>
              </a:rPr>
              <a:t>Competencia plurilingüe: </a:t>
            </a:r>
            <a:r>
              <a:rPr lang="es-ES" sz="2177" dirty="0">
                <a:solidFill>
                  <a:srgbClr val="FF0000"/>
                </a:solidFill>
                <a:latin typeface="Xunta Sans"/>
              </a:rPr>
              <a:t>Vocabulario alimentos</a:t>
            </a:r>
          </a:p>
        </p:txBody>
      </p:sp>
      <p:sp>
        <p:nvSpPr>
          <p:cNvPr id="4" name="CuadroTexto 3">
            <a:extLst>
              <a:ext uri="{FF2B5EF4-FFF2-40B4-BE49-F238E27FC236}">
                <a16:creationId xmlns:a16="http://schemas.microsoft.com/office/drawing/2014/main" id="{14BC82A0-FFB7-AE85-78C2-E74902A74584}"/>
              </a:ext>
            </a:extLst>
          </p:cNvPr>
          <p:cNvSpPr txBox="1"/>
          <p:nvPr/>
        </p:nvSpPr>
        <p:spPr>
          <a:xfrm>
            <a:off x="162440" y="141342"/>
            <a:ext cx="11736401" cy="1097416"/>
          </a:xfrm>
          <a:prstGeom prst="rect">
            <a:avLst/>
          </a:prstGeom>
          <a:noFill/>
          <a:ln>
            <a:solidFill>
              <a:srgbClr val="385701"/>
            </a:solidFill>
          </a:ln>
        </p:spPr>
        <p:txBody>
          <a:bodyPr wrap="square" rtlCol="0">
            <a:spAutoFit/>
          </a:bodyPr>
          <a:lstStyle/>
          <a:p>
            <a:r>
              <a:rPr lang="es-ES" sz="2177" b="1" dirty="0">
                <a:solidFill>
                  <a:schemeClr val="accent6">
                    <a:lumMod val="75000"/>
                  </a:schemeClr>
                </a:solidFill>
                <a:latin typeface="Xunta Sans"/>
              </a:rPr>
              <a:t>Competencia matemática, ciencia…</a:t>
            </a:r>
          </a:p>
          <a:p>
            <a:r>
              <a:rPr lang="es-ES" sz="2177" dirty="0">
                <a:solidFill>
                  <a:schemeClr val="accent6">
                    <a:lumMod val="75000"/>
                  </a:schemeClr>
                </a:solidFill>
                <a:latin typeface="Xunta Sans"/>
              </a:rPr>
              <a:t>1. Cantidades de ingredientes necesarias para hacer la receta. Comparación con “topes” de cantidad de azúcar y sal.</a:t>
            </a:r>
          </a:p>
        </p:txBody>
      </p:sp>
      <p:sp>
        <p:nvSpPr>
          <p:cNvPr id="5" name="CuadroTexto 4">
            <a:extLst>
              <a:ext uri="{FF2B5EF4-FFF2-40B4-BE49-F238E27FC236}">
                <a16:creationId xmlns:a16="http://schemas.microsoft.com/office/drawing/2014/main" id="{70DDE329-2BCD-CABC-84E2-796E8901A9A7}"/>
              </a:ext>
            </a:extLst>
          </p:cNvPr>
          <p:cNvSpPr txBox="1"/>
          <p:nvPr/>
        </p:nvSpPr>
        <p:spPr>
          <a:xfrm>
            <a:off x="162442" y="5954270"/>
            <a:ext cx="11738411" cy="427361"/>
          </a:xfrm>
          <a:prstGeom prst="rect">
            <a:avLst/>
          </a:prstGeom>
          <a:noFill/>
          <a:ln>
            <a:solidFill>
              <a:srgbClr val="00B0F0"/>
            </a:solidFill>
          </a:ln>
        </p:spPr>
        <p:txBody>
          <a:bodyPr wrap="square" rtlCol="0">
            <a:spAutoFit/>
          </a:bodyPr>
          <a:lstStyle/>
          <a:p>
            <a:r>
              <a:rPr lang="es-ES" sz="2177" b="1" dirty="0">
                <a:solidFill>
                  <a:srgbClr val="0070C0"/>
                </a:solidFill>
                <a:latin typeface="Xunta Sans"/>
              </a:rPr>
              <a:t>Competencia emprendedora: </a:t>
            </a:r>
            <a:r>
              <a:rPr lang="es-ES" sz="2177" dirty="0">
                <a:solidFill>
                  <a:srgbClr val="0070C0"/>
                </a:solidFill>
                <a:latin typeface="Xunta Sans"/>
              </a:rPr>
              <a:t>Propuesta mejora y reformulación de alimentos</a:t>
            </a:r>
          </a:p>
        </p:txBody>
      </p:sp>
      <p:sp>
        <p:nvSpPr>
          <p:cNvPr id="8" name="CuadroTexto 7">
            <a:extLst>
              <a:ext uri="{FF2B5EF4-FFF2-40B4-BE49-F238E27FC236}">
                <a16:creationId xmlns:a16="http://schemas.microsoft.com/office/drawing/2014/main" id="{FE83B55F-B3BC-265F-F71D-9012F7D78F64}"/>
              </a:ext>
            </a:extLst>
          </p:cNvPr>
          <p:cNvSpPr txBox="1"/>
          <p:nvPr/>
        </p:nvSpPr>
        <p:spPr>
          <a:xfrm>
            <a:off x="162439" y="3312997"/>
            <a:ext cx="11738414" cy="762388"/>
          </a:xfrm>
          <a:prstGeom prst="rect">
            <a:avLst/>
          </a:prstGeom>
          <a:noFill/>
          <a:ln>
            <a:solidFill>
              <a:srgbClr val="00B050"/>
            </a:solidFill>
          </a:ln>
        </p:spPr>
        <p:txBody>
          <a:bodyPr wrap="square" rtlCol="0">
            <a:spAutoFit/>
          </a:bodyPr>
          <a:lstStyle/>
          <a:p>
            <a:r>
              <a:rPr lang="es-ES" sz="2177" b="1" dirty="0">
                <a:solidFill>
                  <a:srgbClr val="00B050"/>
                </a:solidFill>
                <a:latin typeface="Xunta Sans"/>
              </a:rPr>
              <a:t>Competencia en conciencia y expresión cultural</a:t>
            </a:r>
            <a:r>
              <a:rPr lang="es-ES" sz="2177" dirty="0">
                <a:solidFill>
                  <a:srgbClr val="00B050"/>
                </a:solidFill>
                <a:latin typeface="Xunta Sans"/>
              </a:rPr>
              <a:t>. Identificar formas de preparación y alimentos diferentes de otras culturas.</a:t>
            </a:r>
          </a:p>
        </p:txBody>
      </p:sp>
      <p:sp>
        <p:nvSpPr>
          <p:cNvPr id="9" name="CuadroTexto 8">
            <a:extLst>
              <a:ext uri="{FF2B5EF4-FFF2-40B4-BE49-F238E27FC236}">
                <a16:creationId xmlns:a16="http://schemas.microsoft.com/office/drawing/2014/main" id="{65D11230-65A2-B199-074B-BCE8F3A0A5AB}"/>
              </a:ext>
            </a:extLst>
          </p:cNvPr>
          <p:cNvSpPr txBox="1"/>
          <p:nvPr/>
        </p:nvSpPr>
        <p:spPr>
          <a:xfrm>
            <a:off x="162439" y="2095612"/>
            <a:ext cx="11736401" cy="1097416"/>
          </a:xfrm>
          <a:prstGeom prst="rect">
            <a:avLst/>
          </a:prstGeom>
          <a:noFill/>
          <a:ln>
            <a:solidFill>
              <a:srgbClr val="E2AC00"/>
            </a:solidFill>
          </a:ln>
        </p:spPr>
        <p:txBody>
          <a:bodyPr wrap="square" rtlCol="0">
            <a:spAutoFit/>
          </a:bodyPr>
          <a:lstStyle/>
          <a:p>
            <a:r>
              <a:rPr lang="es-ES" sz="2177" b="1" dirty="0">
                <a:solidFill>
                  <a:srgbClr val="E2AC00"/>
                </a:solidFill>
                <a:latin typeface="Xunta Sans"/>
              </a:rPr>
              <a:t>Competencia ciudadana, personal y social</a:t>
            </a:r>
            <a:r>
              <a:rPr lang="es-ES" sz="2177" dirty="0">
                <a:solidFill>
                  <a:srgbClr val="E2AC00"/>
                </a:solidFill>
                <a:latin typeface="Xunta Sans"/>
              </a:rPr>
              <a:t>. Identificar el modelo de dieta habitual en mi familia. Poder adquisitivo: ¿cuánto valen los alimentos? ¿Quién puede comprar? Concepto de sostenibilidad y salud del planeta</a:t>
            </a:r>
          </a:p>
        </p:txBody>
      </p:sp>
      <p:sp>
        <p:nvSpPr>
          <p:cNvPr id="10" name="CuadroTexto 9">
            <a:extLst>
              <a:ext uri="{FF2B5EF4-FFF2-40B4-BE49-F238E27FC236}">
                <a16:creationId xmlns:a16="http://schemas.microsoft.com/office/drawing/2014/main" id="{8942AB69-865E-2C71-1E76-F2F55DE0953D}"/>
              </a:ext>
            </a:extLst>
          </p:cNvPr>
          <p:cNvSpPr txBox="1"/>
          <p:nvPr/>
        </p:nvSpPr>
        <p:spPr>
          <a:xfrm>
            <a:off x="162439" y="4309990"/>
            <a:ext cx="11738414" cy="427361"/>
          </a:xfrm>
          <a:prstGeom prst="rect">
            <a:avLst/>
          </a:prstGeom>
          <a:noFill/>
          <a:ln>
            <a:solidFill>
              <a:srgbClr val="FA5CC5"/>
            </a:solidFill>
          </a:ln>
        </p:spPr>
        <p:txBody>
          <a:bodyPr wrap="square" rtlCol="0">
            <a:spAutoFit/>
          </a:bodyPr>
          <a:lstStyle/>
          <a:p>
            <a:r>
              <a:rPr lang="es-ES" sz="2177" b="1" dirty="0">
                <a:solidFill>
                  <a:srgbClr val="FA5CC5"/>
                </a:solidFill>
                <a:latin typeface="Xunta Sans"/>
              </a:rPr>
              <a:t>Competencia digital: </a:t>
            </a:r>
            <a:r>
              <a:rPr lang="es-ES" sz="2177" dirty="0">
                <a:solidFill>
                  <a:srgbClr val="FA5CC5"/>
                </a:solidFill>
                <a:latin typeface="Xunta Sans"/>
              </a:rPr>
              <a:t>Elaborar listas de la compra </a:t>
            </a:r>
          </a:p>
        </p:txBody>
      </p:sp>
    </p:spTree>
    <p:extLst>
      <p:ext uri="{BB962C8B-B14F-4D97-AF65-F5344CB8AC3E}">
        <p14:creationId xmlns:p14="http://schemas.microsoft.com/office/powerpoint/2010/main" val="620859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CC99"/>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4E504C0-65C5-C3D4-5237-34C217E514CD}"/>
              </a:ext>
            </a:extLst>
          </p:cNvPr>
          <p:cNvSpPr txBox="1"/>
          <p:nvPr/>
        </p:nvSpPr>
        <p:spPr>
          <a:xfrm>
            <a:off x="408214" y="473529"/>
            <a:ext cx="11217729" cy="5078313"/>
          </a:xfrm>
          <a:prstGeom prst="rect">
            <a:avLst/>
          </a:prstGeom>
          <a:noFill/>
        </p:spPr>
        <p:txBody>
          <a:bodyPr wrap="square" rtlCol="0">
            <a:spAutoFit/>
          </a:bodyPr>
          <a:lstStyle/>
          <a:p>
            <a:pPr algn="ctr"/>
            <a:r>
              <a:rPr lang="es-ES" sz="5400" b="1" dirty="0">
                <a:solidFill>
                  <a:schemeClr val="bg1"/>
                </a:solidFill>
              </a:rPr>
              <a:t>¡Área de descanso!</a:t>
            </a:r>
          </a:p>
          <a:p>
            <a:pPr algn="ctr"/>
            <a:r>
              <a:rPr lang="es-ES" sz="5400" b="1" dirty="0">
                <a:solidFill>
                  <a:schemeClr val="bg1"/>
                </a:solidFill>
              </a:rPr>
              <a:t>4 grupos</a:t>
            </a:r>
          </a:p>
          <a:p>
            <a:pPr algn="ctr"/>
            <a:r>
              <a:rPr lang="es-ES" sz="5400" b="1" dirty="0">
                <a:solidFill>
                  <a:schemeClr val="bg1"/>
                </a:solidFill>
              </a:rPr>
              <a:t>Cada grupo explica actividades de este </a:t>
            </a:r>
            <a:r>
              <a:rPr lang="es-ES" sz="5400" b="1">
                <a:solidFill>
                  <a:schemeClr val="bg1"/>
                </a:solidFill>
              </a:rPr>
              <a:t>proyecto para trabajar </a:t>
            </a:r>
            <a:r>
              <a:rPr lang="es-ES" sz="5400" b="1" dirty="0">
                <a:solidFill>
                  <a:schemeClr val="bg1"/>
                </a:solidFill>
              </a:rPr>
              <a:t>en 3 de las competencias clave</a:t>
            </a:r>
          </a:p>
          <a:p>
            <a:pPr algn="ctr"/>
            <a:r>
              <a:rPr lang="es-ES" sz="5400" b="1" dirty="0">
                <a:solidFill>
                  <a:schemeClr val="bg1"/>
                </a:solidFill>
              </a:rPr>
              <a:t>Rápido:10 min</a:t>
            </a:r>
          </a:p>
        </p:txBody>
      </p:sp>
    </p:spTree>
    <p:extLst>
      <p:ext uri="{BB962C8B-B14F-4D97-AF65-F5344CB8AC3E}">
        <p14:creationId xmlns:p14="http://schemas.microsoft.com/office/powerpoint/2010/main" val="2026199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BACF641F-0C4C-EE82-A5D9-8D5B1D484417}"/>
              </a:ext>
            </a:extLst>
          </p:cNvPr>
          <p:cNvSpPr txBox="1"/>
          <p:nvPr/>
        </p:nvSpPr>
        <p:spPr>
          <a:xfrm>
            <a:off x="106152" y="458315"/>
            <a:ext cx="11796638" cy="3709349"/>
          </a:xfrm>
          <a:prstGeom prst="rect">
            <a:avLst/>
          </a:prstGeom>
          <a:noFill/>
        </p:spPr>
        <p:txBody>
          <a:bodyPr wrap="square" rtlCol="0">
            <a:spAutoFit/>
          </a:bodyPr>
          <a:lstStyle/>
          <a:p>
            <a:pPr>
              <a:lnSpc>
                <a:spcPct val="150000"/>
              </a:lnSpc>
            </a:pPr>
            <a:r>
              <a:rPr lang="es-ES" sz="3200" b="1" dirty="0">
                <a:solidFill>
                  <a:srgbClr val="FF6600"/>
                </a:solidFill>
                <a:latin typeface="Xunta Sans"/>
                <a:ea typeface="Verdana" panose="020B0604030504040204" pitchFamily="34" charset="0"/>
              </a:rPr>
              <a:t>Protección de la salud: Vacunación, seguridad alimentaria</a:t>
            </a:r>
          </a:p>
          <a:p>
            <a:pPr>
              <a:lnSpc>
                <a:spcPct val="150000"/>
              </a:lnSpc>
            </a:pPr>
            <a:r>
              <a:rPr lang="es-ES" sz="3200" b="1" dirty="0">
                <a:solidFill>
                  <a:srgbClr val="FF3300"/>
                </a:solidFill>
                <a:latin typeface="Xunta Sans"/>
                <a:ea typeface="Verdana" panose="020B0604030504040204" pitchFamily="34" charset="0"/>
              </a:rPr>
              <a:t>Promoción  de la salud: Determinantes (hábitos, disponibilidad)</a:t>
            </a:r>
          </a:p>
          <a:p>
            <a:pPr>
              <a:lnSpc>
                <a:spcPct val="150000"/>
              </a:lnSpc>
            </a:pPr>
            <a:r>
              <a:rPr lang="es-ES" sz="3200" b="1" dirty="0">
                <a:solidFill>
                  <a:srgbClr val="993300"/>
                </a:solidFill>
                <a:latin typeface="Xunta Sans"/>
                <a:ea typeface="Verdana" panose="020B0604030504040204" pitchFamily="34" charset="0"/>
              </a:rPr>
              <a:t>Prevención de la enfermedad (Primaria, Secundaria…): Factores de riesgo</a:t>
            </a:r>
          </a:p>
          <a:p>
            <a:pPr>
              <a:lnSpc>
                <a:spcPct val="150000"/>
              </a:lnSpc>
            </a:pPr>
            <a:r>
              <a:rPr lang="es-ES" sz="3200" b="1" dirty="0">
                <a:solidFill>
                  <a:srgbClr val="C00000"/>
                </a:solidFill>
                <a:latin typeface="Xunta Sans"/>
              </a:rPr>
              <a:t> </a:t>
            </a:r>
          </a:p>
        </p:txBody>
      </p:sp>
      <p:pic>
        <p:nvPicPr>
          <p:cNvPr id="9" name="Imagen 8">
            <a:extLst>
              <a:ext uri="{FF2B5EF4-FFF2-40B4-BE49-F238E27FC236}">
                <a16:creationId xmlns:a16="http://schemas.microsoft.com/office/drawing/2014/main" id="{B439CF91-0FB4-F9AE-71E8-33964D4BB2E8}"/>
              </a:ext>
            </a:extLst>
          </p:cNvPr>
          <p:cNvPicPr>
            <a:picLocks noChangeAspect="1"/>
          </p:cNvPicPr>
          <p:nvPr/>
        </p:nvPicPr>
        <p:blipFill rotWithShape="1">
          <a:blip r:embed="rId3"/>
          <a:srcRect l="34850" t="15079" r="3015" b="3662"/>
          <a:stretch/>
        </p:blipFill>
        <p:spPr>
          <a:xfrm>
            <a:off x="324118" y="3429000"/>
            <a:ext cx="3154820" cy="2970685"/>
          </a:xfrm>
          <a:prstGeom prst="rect">
            <a:avLst/>
          </a:prstGeom>
        </p:spPr>
      </p:pic>
      <p:pic>
        <p:nvPicPr>
          <p:cNvPr id="3" name="Picture 2">
            <a:extLst>
              <a:ext uri="{FF2B5EF4-FFF2-40B4-BE49-F238E27FC236}">
                <a16:creationId xmlns:a16="http://schemas.microsoft.com/office/drawing/2014/main" id="{6B264691-009A-1955-E433-B4F5D92290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734" t="15813" r="41277" b="55035"/>
          <a:stretch>
            <a:fillRect/>
          </a:stretch>
        </p:blipFill>
        <p:spPr bwMode="auto">
          <a:xfrm>
            <a:off x="3696904" y="2750981"/>
            <a:ext cx="6987138" cy="385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069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6 CuadroTexto">
            <a:extLst>
              <a:ext uri="{FF2B5EF4-FFF2-40B4-BE49-F238E27FC236}">
                <a16:creationId xmlns:a16="http://schemas.microsoft.com/office/drawing/2014/main" id="{2EF56944-27AA-2FEC-A892-A3308ECF1B02}"/>
              </a:ext>
            </a:extLst>
          </p:cNvPr>
          <p:cNvSpPr txBox="1">
            <a:spLocks noChangeArrowheads="1"/>
          </p:cNvSpPr>
          <p:nvPr/>
        </p:nvSpPr>
        <p:spPr bwMode="auto">
          <a:xfrm>
            <a:off x="4141515" y="5995103"/>
            <a:ext cx="2881312" cy="461665"/>
          </a:xfrm>
          <a:prstGeom prst="rect">
            <a:avLst/>
          </a:prstGeom>
          <a:noFill/>
          <a:ln w="66675">
            <a:solidFill>
              <a:srgbClr val="3366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es-ES" sz="2400" b="1" dirty="0">
                <a:solidFill>
                  <a:srgbClr val="336600"/>
                </a:solidFill>
              </a:rPr>
              <a:t>12. Vacunación</a:t>
            </a:r>
          </a:p>
        </p:txBody>
      </p:sp>
      <p:sp>
        <p:nvSpPr>
          <p:cNvPr id="14338" name="1 CuadroTexto">
            <a:extLst>
              <a:ext uri="{FF2B5EF4-FFF2-40B4-BE49-F238E27FC236}">
                <a16:creationId xmlns:a16="http://schemas.microsoft.com/office/drawing/2014/main" id="{B84C1B19-7FB4-2668-95F3-B69B4463B5E4}"/>
              </a:ext>
            </a:extLst>
          </p:cNvPr>
          <p:cNvSpPr txBox="1">
            <a:spLocks noChangeArrowheads="1"/>
          </p:cNvSpPr>
          <p:nvPr/>
        </p:nvSpPr>
        <p:spPr bwMode="auto">
          <a:xfrm>
            <a:off x="6267158" y="650806"/>
            <a:ext cx="3046241" cy="830997"/>
          </a:xfrm>
          <a:prstGeom prst="rect">
            <a:avLst/>
          </a:prstGeom>
          <a:noFill/>
          <a:ln w="73025">
            <a:solidFill>
              <a:srgbClr val="3366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es-ES" sz="2400" b="1" dirty="0">
                <a:solidFill>
                  <a:srgbClr val="336600"/>
                </a:solidFill>
              </a:rPr>
              <a:t>1. Patrón dietético: saludable</a:t>
            </a:r>
          </a:p>
        </p:txBody>
      </p:sp>
      <p:sp>
        <p:nvSpPr>
          <p:cNvPr id="14340" name="6 CuadroTexto">
            <a:extLst>
              <a:ext uri="{FF2B5EF4-FFF2-40B4-BE49-F238E27FC236}">
                <a16:creationId xmlns:a16="http://schemas.microsoft.com/office/drawing/2014/main" id="{B0FE0BE9-26FD-13A4-F947-3D7F0CB55EDB}"/>
              </a:ext>
            </a:extLst>
          </p:cNvPr>
          <p:cNvSpPr txBox="1">
            <a:spLocks noChangeArrowheads="1"/>
          </p:cNvSpPr>
          <p:nvPr/>
        </p:nvSpPr>
        <p:spPr bwMode="auto">
          <a:xfrm>
            <a:off x="1777636" y="563692"/>
            <a:ext cx="2881312" cy="461665"/>
          </a:xfrm>
          <a:prstGeom prst="rect">
            <a:avLst/>
          </a:prstGeom>
          <a:noFill/>
          <a:ln w="66675">
            <a:solidFill>
              <a:srgbClr val="3366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es-ES" sz="2400" b="1" dirty="0">
                <a:solidFill>
                  <a:srgbClr val="336600"/>
                </a:solidFill>
              </a:rPr>
              <a:t>4. Sueño: Adecuado</a:t>
            </a:r>
          </a:p>
        </p:txBody>
      </p:sp>
      <p:sp>
        <p:nvSpPr>
          <p:cNvPr id="2" name="6 CuadroTexto">
            <a:extLst>
              <a:ext uri="{FF2B5EF4-FFF2-40B4-BE49-F238E27FC236}">
                <a16:creationId xmlns:a16="http://schemas.microsoft.com/office/drawing/2014/main" id="{5FFB7E57-A2EC-1E51-D471-63957DE4CF94}"/>
              </a:ext>
            </a:extLst>
          </p:cNvPr>
          <p:cNvSpPr txBox="1">
            <a:spLocks noChangeArrowheads="1"/>
          </p:cNvSpPr>
          <p:nvPr/>
        </p:nvSpPr>
        <p:spPr bwMode="auto">
          <a:xfrm>
            <a:off x="9112746" y="3634820"/>
            <a:ext cx="2881312" cy="1200329"/>
          </a:xfrm>
          <a:prstGeom prst="rect">
            <a:avLst/>
          </a:prstGeom>
          <a:noFill/>
          <a:ln w="66675">
            <a:solidFill>
              <a:srgbClr val="3366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s-ES" altLang="es-ES" sz="2400" b="1" dirty="0">
                <a:solidFill>
                  <a:srgbClr val="336600"/>
                </a:solidFill>
              </a:rPr>
              <a:t>14. Juego</a:t>
            </a:r>
          </a:p>
          <a:p>
            <a:pPr algn="r" eaLnBrk="1" hangingPunct="1">
              <a:spcBef>
                <a:spcPct val="0"/>
              </a:spcBef>
              <a:buFontTx/>
              <a:buNone/>
            </a:pPr>
            <a:r>
              <a:rPr lang="es-ES" altLang="es-ES" sz="2400" b="1" dirty="0">
                <a:solidFill>
                  <a:srgbClr val="336600"/>
                </a:solidFill>
              </a:rPr>
              <a:t>Aire libre</a:t>
            </a:r>
          </a:p>
          <a:p>
            <a:pPr algn="r" eaLnBrk="1" hangingPunct="1">
              <a:spcBef>
                <a:spcPct val="0"/>
              </a:spcBef>
              <a:buFontTx/>
              <a:buNone/>
            </a:pPr>
            <a:r>
              <a:rPr lang="es-ES" altLang="es-ES" sz="2400" b="1" dirty="0">
                <a:solidFill>
                  <a:srgbClr val="336600"/>
                </a:solidFill>
              </a:rPr>
              <a:t>Ocio activo</a:t>
            </a:r>
          </a:p>
        </p:txBody>
      </p:sp>
      <p:sp>
        <p:nvSpPr>
          <p:cNvPr id="6" name="6 CuadroTexto">
            <a:extLst>
              <a:ext uri="{FF2B5EF4-FFF2-40B4-BE49-F238E27FC236}">
                <a16:creationId xmlns:a16="http://schemas.microsoft.com/office/drawing/2014/main" id="{2B63E34B-A5AD-9A7B-219F-7B161749AB2A}"/>
              </a:ext>
            </a:extLst>
          </p:cNvPr>
          <p:cNvSpPr txBox="1">
            <a:spLocks noChangeArrowheads="1"/>
          </p:cNvSpPr>
          <p:nvPr/>
        </p:nvSpPr>
        <p:spPr bwMode="auto">
          <a:xfrm>
            <a:off x="4007107" y="1752213"/>
            <a:ext cx="2881312" cy="830997"/>
          </a:xfrm>
          <a:prstGeom prst="rect">
            <a:avLst/>
          </a:prstGeom>
          <a:noFill/>
          <a:ln w="66675">
            <a:solidFill>
              <a:srgbClr val="3366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es-ES" sz="2400" b="1" dirty="0">
                <a:solidFill>
                  <a:srgbClr val="336600"/>
                </a:solidFill>
              </a:rPr>
              <a:t>5. Prevención de accidentes</a:t>
            </a:r>
          </a:p>
        </p:txBody>
      </p:sp>
      <p:pic>
        <p:nvPicPr>
          <p:cNvPr id="14346" name="Picture 11" descr="C:\Users\amarlor\AppData\Local\Microsoft\Windows\Temporary Internet Files\Content.IE5\IAWYY7SA\MC900434387[1].wmf">
            <a:extLst>
              <a:ext uri="{FF2B5EF4-FFF2-40B4-BE49-F238E27FC236}">
                <a16:creationId xmlns:a16="http://schemas.microsoft.com/office/drawing/2014/main" id="{97CF587C-8FEB-27B5-EE5E-A0A6FF3DF0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3399" y="3700295"/>
            <a:ext cx="1210136" cy="1155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1 CuadroTexto">
            <a:extLst>
              <a:ext uri="{FF2B5EF4-FFF2-40B4-BE49-F238E27FC236}">
                <a16:creationId xmlns:a16="http://schemas.microsoft.com/office/drawing/2014/main" id="{DEC8586F-14D6-D198-804D-0E053EC8D3EC}"/>
              </a:ext>
            </a:extLst>
          </p:cNvPr>
          <p:cNvSpPr txBox="1">
            <a:spLocks noChangeArrowheads="1"/>
          </p:cNvSpPr>
          <p:nvPr/>
        </p:nvSpPr>
        <p:spPr bwMode="auto">
          <a:xfrm>
            <a:off x="7124445" y="1822330"/>
            <a:ext cx="3816350" cy="461665"/>
          </a:xfrm>
          <a:prstGeom prst="rect">
            <a:avLst/>
          </a:prstGeom>
          <a:noFill/>
          <a:ln w="73025">
            <a:solidFill>
              <a:srgbClr val="3366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es-ES" sz="2400" b="1" dirty="0">
                <a:solidFill>
                  <a:srgbClr val="336600"/>
                </a:solidFill>
              </a:rPr>
              <a:t>2. Actividad física: regular</a:t>
            </a:r>
          </a:p>
        </p:txBody>
      </p:sp>
      <p:sp>
        <p:nvSpPr>
          <p:cNvPr id="10" name="CuadroTexto 9">
            <a:extLst>
              <a:ext uri="{FF2B5EF4-FFF2-40B4-BE49-F238E27FC236}">
                <a16:creationId xmlns:a16="http://schemas.microsoft.com/office/drawing/2014/main" id="{F619E702-EBEB-D1F5-C07D-773BBB77754E}"/>
              </a:ext>
            </a:extLst>
          </p:cNvPr>
          <p:cNvSpPr txBox="1"/>
          <p:nvPr/>
        </p:nvSpPr>
        <p:spPr>
          <a:xfrm>
            <a:off x="230738" y="1752213"/>
            <a:ext cx="2819428" cy="4524315"/>
          </a:xfrm>
          <a:prstGeom prst="rect">
            <a:avLst/>
          </a:prstGeom>
          <a:noFill/>
          <a:ln w="73025">
            <a:solidFill>
              <a:srgbClr val="3366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defPPr>
              <a:defRPr lang="es-ES"/>
            </a:defPPr>
            <a:lvl1pPr algn="ctr">
              <a:spcBef>
                <a:spcPct val="0"/>
              </a:spcBef>
              <a:buFontTx/>
              <a:buNone/>
              <a:defRPr sz="2400" b="1">
                <a:solidFill>
                  <a:srgbClr val="336600"/>
                </a:solidFill>
                <a:latin typeface="Calibri" panose="020F050202020403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pPr algn="l"/>
            <a:r>
              <a:rPr lang="es-ES" altLang="es-ES" dirty="0"/>
              <a:t>8. Bienestar emocional:</a:t>
            </a:r>
          </a:p>
          <a:p>
            <a:pPr marL="342900" indent="-342900" algn="l">
              <a:buFont typeface="Arial" panose="020B0604020202020204" pitchFamily="34" charset="0"/>
              <a:buChar char="•"/>
            </a:pPr>
            <a:r>
              <a:rPr lang="es-ES" altLang="es-ES" sz="2400" b="1" dirty="0">
                <a:solidFill>
                  <a:srgbClr val="336600"/>
                </a:solidFill>
              </a:rPr>
              <a:t>Convivencia Fomento habilidades</a:t>
            </a:r>
          </a:p>
          <a:p>
            <a:pPr marL="342900" indent="-342900" algn="l">
              <a:buFont typeface="Arial" panose="020B0604020202020204" pitchFamily="34" charset="0"/>
              <a:buChar char="•"/>
            </a:pPr>
            <a:r>
              <a:rPr lang="es-ES" altLang="es-ES" dirty="0"/>
              <a:t>Resolución de conflictos</a:t>
            </a:r>
          </a:p>
          <a:p>
            <a:pPr marL="342900" indent="-342900" algn="l">
              <a:buFont typeface="Arial" panose="020B0604020202020204" pitchFamily="34" charset="0"/>
              <a:buChar char="•"/>
            </a:pPr>
            <a:r>
              <a:rPr lang="es-ES" altLang="es-ES" dirty="0"/>
              <a:t>Autoestima…</a:t>
            </a:r>
          </a:p>
          <a:p>
            <a:pPr marL="342900" indent="-342900" algn="l">
              <a:buFont typeface="Arial" panose="020B0604020202020204" pitchFamily="34" charset="0"/>
              <a:buChar char="•"/>
            </a:pPr>
            <a:r>
              <a:rPr lang="es-ES" altLang="es-ES" dirty="0"/>
              <a:t>Autonomía y autocuidado personal</a:t>
            </a:r>
          </a:p>
          <a:p>
            <a:pPr algn="l"/>
            <a:endParaRPr lang="es-ES" altLang="es-ES" dirty="0"/>
          </a:p>
        </p:txBody>
      </p:sp>
      <p:pic>
        <p:nvPicPr>
          <p:cNvPr id="1026" name="Picture 2" descr="Significado de los emojis de WhatsApp: qué significa cada uno">
            <a:extLst>
              <a:ext uri="{FF2B5EF4-FFF2-40B4-BE49-F238E27FC236}">
                <a16:creationId xmlns:a16="http://schemas.microsoft.com/office/drawing/2014/main" id="{95BAB68D-43E7-D493-D300-65065360E5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782" y="279350"/>
            <a:ext cx="130239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B9D19FBC-12CB-DD7A-6993-75FB5DDC98CF}"/>
              </a:ext>
            </a:extLst>
          </p:cNvPr>
          <p:cNvPicPr>
            <a:picLocks noChangeAspect="1"/>
          </p:cNvPicPr>
          <p:nvPr/>
        </p:nvPicPr>
        <p:blipFill rotWithShape="1">
          <a:blip r:embed="rId5"/>
          <a:srcRect l="5593" t="5708" r="67163" b="31052"/>
          <a:stretch/>
        </p:blipFill>
        <p:spPr>
          <a:xfrm>
            <a:off x="5122055" y="489297"/>
            <a:ext cx="1125872" cy="1153365"/>
          </a:xfrm>
          <a:prstGeom prst="rect">
            <a:avLst/>
          </a:prstGeom>
        </p:spPr>
      </p:pic>
      <p:pic>
        <p:nvPicPr>
          <p:cNvPr id="9" name="Imagen 8">
            <a:extLst>
              <a:ext uri="{FF2B5EF4-FFF2-40B4-BE49-F238E27FC236}">
                <a16:creationId xmlns:a16="http://schemas.microsoft.com/office/drawing/2014/main" id="{DE75F767-96B1-1372-D58D-E51BAAFCEC93}"/>
              </a:ext>
            </a:extLst>
          </p:cNvPr>
          <p:cNvPicPr>
            <a:picLocks noChangeAspect="1"/>
          </p:cNvPicPr>
          <p:nvPr/>
        </p:nvPicPr>
        <p:blipFill rotWithShape="1">
          <a:blip r:embed="rId6"/>
          <a:srcRect l="12200" t="7182" r="8471" b="17728"/>
          <a:stretch/>
        </p:blipFill>
        <p:spPr>
          <a:xfrm>
            <a:off x="3270798" y="1091147"/>
            <a:ext cx="1058269" cy="1019345"/>
          </a:xfrm>
          <a:prstGeom prst="rect">
            <a:avLst/>
          </a:prstGeom>
        </p:spPr>
      </p:pic>
      <p:pic>
        <p:nvPicPr>
          <p:cNvPr id="14" name="Imagen 13">
            <a:extLst>
              <a:ext uri="{FF2B5EF4-FFF2-40B4-BE49-F238E27FC236}">
                <a16:creationId xmlns:a16="http://schemas.microsoft.com/office/drawing/2014/main" id="{13468BD7-3E73-80EC-2056-F8D036F8A611}"/>
              </a:ext>
            </a:extLst>
          </p:cNvPr>
          <p:cNvPicPr>
            <a:picLocks noChangeAspect="1"/>
          </p:cNvPicPr>
          <p:nvPr/>
        </p:nvPicPr>
        <p:blipFill>
          <a:blip r:embed="rId7"/>
          <a:stretch>
            <a:fillRect/>
          </a:stretch>
        </p:blipFill>
        <p:spPr>
          <a:xfrm>
            <a:off x="2731033" y="3815804"/>
            <a:ext cx="974518" cy="1019345"/>
          </a:xfrm>
          <a:prstGeom prst="rect">
            <a:avLst/>
          </a:prstGeom>
        </p:spPr>
      </p:pic>
      <p:pic>
        <p:nvPicPr>
          <p:cNvPr id="15" name="Imagen 14">
            <a:extLst>
              <a:ext uri="{FF2B5EF4-FFF2-40B4-BE49-F238E27FC236}">
                <a16:creationId xmlns:a16="http://schemas.microsoft.com/office/drawing/2014/main" id="{54B141F1-8832-FC21-7775-F19CB7A251FB}"/>
              </a:ext>
            </a:extLst>
          </p:cNvPr>
          <p:cNvPicPr>
            <a:picLocks noChangeAspect="1"/>
          </p:cNvPicPr>
          <p:nvPr/>
        </p:nvPicPr>
        <p:blipFill>
          <a:blip r:embed="rId8"/>
          <a:stretch>
            <a:fillRect/>
          </a:stretch>
        </p:blipFill>
        <p:spPr>
          <a:xfrm>
            <a:off x="7124445" y="2406398"/>
            <a:ext cx="1079059" cy="1079059"/>
          </a:xfrm>
          <a:prstGeom prst="rect">
            <a:avLst/>
          </a:prstGeom>
        </p:spPr>
      </p:pic>
      <p:sp>
        <p:nvSpPr>
          <p:cNvPr id="8" name="1 CuadroTexto">
            <a:extLst>
              <a:ext uri="{FF2B5EF4-FFF2-40B4-BE49-F238E27FC236}">
                <a16:creationId xmlns:a16="http://schemas.microsoft.com/office/drawing/2014/main" id="{B9897922-F9CD-5738-5A5D-9EBC81D863BB}"/>
              </a:ext>
            </a:extLst>
          </p:cNvPr>
          <p:cNvSpPr txBox="1">
            <a:spLocks noChangeArrowheads="1"/>
          </p:cNvSpPr>
          <p:nvPr/>
        </p:nvSpPr>
        <p:spPr bwMode="auto">
          <a:xfrm>
            <a:off x="8135877" y="2775298"/>
            <a:ext cx="3673991" cy="461665"/>
          </a:xfrm>
          <a:prstGeom prst="rect">
            <a:avLst/>
          </a:prstGeom>
          <a:noFill/>
          <a:ln w="73025">
            <a:solidFill>
              <a:srgbClr val="3366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es-ES" sz="2400" b="1" dirty="0">
                <a:solidFill>
                  <a:srgbClr val="336600"/>
                </a:solidFill>
              </a:rPr>
              <a:t>3. Prácticas de higiene</a:t>
            </a:r>
          </a:p>
        </p:txBody>
      </p:sp>
      <p:pic>
        <p:nvPicPr>
          <p:cNvPr id="1028" name="Picture 4" descr="plaersurbans">
            <a:extLst>
              <a:ext uri="{FF2B5EF4-FFF2-40B4-BE49-F238E27FC236}">
                <a16:creationId xmlns:a16="http://schemas.microsoft.com/office/drawing/2014/main" id="{ADF7FF5D-CEE8-B025-7314-8E6CBBCAA4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34867" y="5130623"/>
            <a:ext cx="1795849" cy="1795849"/>
          </a:xfrm>
          <a:prstGeom prst="rect">
            <a:avLst/>
          </a:prstGeom>
          <a:noFill/>
          <a:extLst>
            <a:ext uri="{909E8E84-426E-40DD-AFC4-6F175D3DCCD1}">
              <a14:hiddenFill xmlns:a14="http://schemas.microsoft.com/office/drawing/2010/main">
                <a:solidFill>
                  <a:srgbClr val="FFFFFF"/>
                </a:solidFill>
              </a14:hiddenFill>
            </a:ext>
          </a:extLst>
        </p:spPr>
      </p:pic>
      <p:sp>
        <p:nvSpPr>
          <p:cNvPr id="12" name="6 CuadroTexto">
            <a:extLst>
              <a:ext uri="{FF2B5EF4-FFF2-40B4-BE49-F238E27FC236}">
                <a16:creationId xmlns:a16="http://schemas.microsoft.com/office/drawing/2014/main" id="{CD66A8F5-5CDA-4851-531C-69C31E874315}"/>
              </a:ext>
            </a:extLst>
          </p:cNvPr>
          <p:cNvSpPr txBox="1">
            <a:spLocks noChangeArrowheads="1"/>
          </p:cNvSpPr>
          <p:nvPr/>
        </p:nvSpPr>
        <p:spPr bwMode="auto">
          <a:xfrm>
            <a:off x="7256161" y="5394939"/>
            <a:ext cx="2881312" cy="1200329"/>
          </a:xfrm>
          <a:prstGeom prst="rect">
            <a:avLst/>
          </a:prstGeom>
          <a:noFill/>
          <a:ln w="66675">
            <a:solidFill>
              <a:srgbClr val="3366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es-ES" sz="2400" b="1" dirty="0">
                <a:solidFill>
                  <a:srgbClr val="336600"/>
                </a:solidFill>
              </a:rPr>
              <a:t>13. Educación afectivo sexual</a:t>
            </a:r>
          </a:p>
          <a:p>
            <a:pPr algn="ctr" eaLnBrk="1" hangingPunct="1">
              <a:spcBef>
                <a:spcPct val="0"/>
              </a:spcBef>
              <a:buFontTx/>
              <a:buNone/>
            </a:pPr>
            <a:r>
              <a:rPr lang="es-ES" altLang="es-ES" sz="2400" b="1" dirty="0">
                <a:solidFill>
                  <a:srgbClr val="336600"/>
                </a:solidFill>
              </a:rPr>
              <a:t>Prevención de ITS</a:t>
            </a:r>
          </a:p>
        </p:txBody>
      </p:sp>
      <p:pic>
        <p:nvPicPr>
          <p:cNvPr id="16" name="Imagen 15">
            <a:extLst>
              <a:ext uri="{FF2B5EF4-FFF2-40B4-BE49-F238E27FC236}">
                <a16:creationId xmlns:a16="http://schemas.microsoft.com/office/drawing/2014/main" id="{4BD37532-1C36-E99B-4C2A-8A4CCF58C8AA}"/>
              </a:ext>
            </a:extLst>
          </p:cNvPr>
          <p:cNvPicPr>
            <a:picLocks noChangeAspect="1"/>
          </p:cNvPicPr>
          <p:nvPr/>
        </p:nvPicPr>
        <p:blipFill rotWithShape="1">
          <a:blip r:embed="rId10"/>
          <a:srcRect l="11733" t="23150" r="4035" b="27261"/>
          <a:stretch/>
        </p:blipFill>
        <p:spPr>
          <a:xfrm>
            <a:off x="4524604" y="5060588"/>
            <a:ext cx="2320775" cy="988035"/>
          </a:xfrm>
          <a:prstGeom prst="rect">
            <a:avLst/>
          </a:prstGeom>
        </p:spPr>
      </p:pic>
      <p:pic>
        <p:nvPicPr>
          <p:cNvPr id="5" name="Imagen 4">
            <a:extLst>
              <a:ext uri="{FF2B5EF4-FFF2-40B4-BE49-F238E27FC236}">
                <a16:creationId xmlns:a16="http://schemas.microsoft.com/office/drawing/2014/main" id="{4165977C-97CA-822B-C1AC-A121F9B61F65}"/>
              </a:ext>
            </a:extLst>
          </p:cNvPr>
          <p:cNvPicPr>
            <a:picLocks noChangeAspect="1"/>
          </p:cNvPicPr>
          <p:nvPr/>
        </p:nvPicPr>
        <p:blipFill rotWithShape="1">
          <a:blip r:embed="rId11"/>
          <a:srcRect r="681" b="6220"/>
          <a:stretch/>
        </p:blipFill>
        <p:spPr>
          <a:xfrm>
            <a:off x="10410222" y="378508"/>
            <a:ext cx="1413974" cy="1563288"/>
          </a:xfrm>
          <a:prstGeom prst="rect">
            <a:avLst/>
          </a:prstGeom>
        </p:spPr>
      </p:pic>
      <p:sp>
        <p:nvSpPr>
          <p:cNvPr id="17" name="1 CuadroTexto">
            <a:extLst>
              <a:ext uri="{FF2B5EF4-FFF2-40B4-BE49-F238E27FC236}">
                <a16:creationId xmlns:a16="http://schemas.microsoft.com/office/drawing/2014/main" id="{05B3C709-06A1-D242-952F-EA897F036C41}"/>
              </a:ext>
            </a:extLst>
          </p:cNvPr>
          <p:cNvSpPr txBox="1">
            <a:spLocks noChangeArrowheads="1"/>
          </p:cNvSpPr>
          <p:nvPr/>
        </p:nvSpPr>
        <p:spPr bwMode="auto">
          <a:xfrm>
            <a:off x="6814679" y="3700295"/>
            <a:ext cx="2155531" cy="830997"/>
          </a:xfrm>
          <a:prstGeom prst="rect">
            <a:avLst/>
          </a:prstGeom>
          <a:noFill/>
          <a:ln w="73025">
            <a:solidFill>
              <a:srgbClr val="3366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es-ES" sz="2400" b="1" dirty="0">
                <a:solidFill>
                  <a:srgbClr val="336600"/>
                </a:solidFill>
              </a:rPr>
              <a:t>7.Prevención de adicciones</a:t>
            </a:r>
          </a:p>
        </p:txBody>
      </p:sp>
      <p:pic>
        <p:nvPicPr>
          <p:cNvPr id="18" name="Picture 2" descr="Emoticon fumar hierba Vector de stock por ©ober-art 140895202">
            <a:extLst>
              <a:ext uri="{FF2B5EF4-FFF2-40B4-BE49-F238E27FC236}">
                <a16:creationId xmlns:a16="http://schemas.microsoft.com/office/drawing/2014/main" id="{5C2EEDAB-73A8-EB93-8848-09DD317B92B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7891" t="7869" r="6450" b="6903"/>
          <a:stretch/>
        </p:blipFill>
        <p:spPr bwMode="auto">
          <a:xfrm>
            <a:off x="7779988" y="4407162"/>
            <a:ext cx="847033" cy="898043"/>
          </a:xfrm>
          <a:prstGeom prst="rect">
            <a:avLst/>
          </a:prstGeom>
          <a:noFill/>
          <a:extLst>
            <a:ext uri="{909E8E84-426E-40DD-AFC4-6F175D3DCCD1}">
              <a14:hiddenFill xmlns:a14="http://schemas.microsoft.com/office/drawing/2010/main">
                <a:solidFill>
                  <a:srgbClr val="FFFFFF"/>
                </a:solidFill>
              </a14:hiddenFill>
            </a:ext>
          </a:extLst>
        </p:spPr>
      </p:pic>
      <p:sp>
        <p:nvSpPr>
          <p:cNvPr id="19" name="CuadroTexto 18">
            <a:extLst>
              <a:ext uri="{FF2B5EF4-FFF2-40B4-BE49-F238E27FC236}">
                <a16:creationId xmlns:a16="http://schemas.microsoft.com/office/drawing/2014/main" id="{05500AE6-F9A4-3A52-2D1C-321E68C450C2}"/>
              </a:ext>
            </a:extLst>
          </p:cNvPr>
          <p:cNvSpPr txBox="1"/>
          <p:nvPr/>
        </p:nvSpPr>
        <p:spPr>
          <a:xfrm>
            <a:off x="2522273" y="55313"/>
            <a:ext cx="6973212" cy="400110"/>
          </a:xfrm>
          <a:prstGeom prst="rect">
            <a:avLst/>
          </a:prstGeom>
          <a:noFill/>
        </p:spPr>
        <p:txBody>
          <a:bodyPr wrap="square" rtlCol="0">
            <a:spAutoFit/>
          </a:bodyPr>
          <a:lstStyle/>
          <a:p>
            <a:pPr algn="ctr"/>
            <a:r>
              <a:rPr lang="es-ES" sz="2000" b="1" dirty="0">
                <a:solidFill>
                  <a:srgbClr val="336600"/>
                </a:solidFill>
              </a:rPr>
              <a:t>PROMOCIÓN SALUD EN LA ESCUELA </a:t>
            </a:r>
          </a:p>
        </p:txBody>
      </p:sp>
      <p:sp>
        <p:nvSpPr>
          <p:cNvPr id="20" name="CuadroTexto 19">
            <a:extLst>
              <a:ext uri="{FF2B5EF4-FFF2-40B4-BE49-F238E27FC236}">
                <a16:creationId xmlns:a16="http://schemas.microsoft.com/office/drawing/2014/main" id="{BC692281-61A6-E306-6749-EE11186E3366}"/>
              </a:ext>
            </a:extLst>
          </p:cNvPr>
          <p:cNvSpPr txBox="1"/>
          <p:nvPr/>
        </p:nvSpPr>
        <p:spPr>
          <a:xfrm>
            <a:off x="3712341" y="3798680"/>
            <a:ext cx="2819428" cy="1200329"/>
          </a:xfrm>
          <a:prstGeom prst="rect">
            <a:avLst/>
          </a:prstGeom>
          <a:noFill/>
          <a:ln w="73025">
            <a:solidFill>
              <a:srgbClr val="3366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defPPr>
              <a:defRPr lang="es-ES"/>
            </a:defPPr>
            <a:lvl1pPr algn="ctr">
              <a:spcBef>
                <a:spcPct val="0"/>
              </a:spcBef>
              <a:buFontTx/>
              <a:buNone/>
              <a:defRPr sz="2400" b="1">
                <a:solidFill>
                  <a:srgbClr val="336600"/>
                </a:solidFill>
                <a:latin typeface="Calibri" panose="020F050202020403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pPr algn="l"/>
            <a:r>
              <a:rPr lang="es-ES" altLang="es-ES" dirty="0"/>
              <a:t>9. Equidad</a:t>
            </a:r>
          </a:p>
          <a:p>
            <a:pPr algn="l"/>
            <a:r>
              <a:rPr lang="es-ES" altLang="es-ES" dirty="0"/>
              <a:t>10. Convivencia</a:t>
            </a:r>
          </a:p>
          <a:p>
            <a:pPr algn="l"/>
            <a:r>
              <a:rPr lang="es-ES" altLang="es-ES" dirty="0"/>
              <a:t>11. Entorno de salud</a:t>
            </a:r>
          </a:p>
        </p:txBody>
      </p:sp>
      <p:grpSp>
        <p:nvGrpSpPr>
          <p:cNvPr id="13" name="Grupo 12">
            <a:extLst>
              <a:ext uri="{FF2B5EF4-FFF2-40B4-BE49-F238E27FC236}">
                <a16:creationId xmlns:a16="http://schemas.microsoft.com/office/drawing/2014/main" id="{01D73D5D-9350-9D1B-5772-500E6C674909}"/>
              </a:ext>
            </a:extLst>
          </p:cNvPr>
          <p:cNvGrpSpPr/>
          <p:nvPr/>
        </p:nvGrpSpPr>
        <p:grpSpPr>
          <a:xfrm>
            <a:off x="395343" y="5426866"/>
            <a:ext cx="3038885" cy="1283646"/>
            <a:chOff x="528921" y="4244906"/>
            <a:chExt cx="5459271" cy="2465606"/>
          </a:xfrm>
        </p:grpSpPr>
        <p:pic>
          <p:nvPicPr>
            <p:cNvPr id="14341" name="Picture 5" descr="C:\Users\amarlor\AppData\Local\Microsoft\Windows\Temporary Internet Files\Content.IE5\GKQQCRJ3\MC900440422[1].wmf">
              <a:extLst>
                <a:ext uri="{FF2B5EF4-FFF2-40B4-BE49-F238E27FC236}">
                  <a16:creationId xmlns:a16="http://schemas.microsoft.com/office/drawing/2014/main" id="{AED40709-F3BD-57AD-8A7A-1137CAD11CF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40392" y="4244906"/>
              <a:ext cx="14478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descr="C:\Users\amarlor\AppData\Local\Microsoft\Windows\Temporary Internet Files\Content.IE5\IAWYY7SA\MC900439849[1].wmf">
              <a:extLst>
                <a:ext uri="{FF2B5EF4-FFF2-40B4-BE49-F238E27FC236}">
                  <a16:creationId xmlns:a16="http://schemas.microsoft.com/office/drawing/2014/main" id="{B7D84811-50F7-308A-C6FA-6996A5ACB47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8921" y="4556383"/>
              <a:ext cx="1328739" cy="114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7" descr="C:\Users\amarlor\AppData\Local\Microsoft\Windows\Temporary Internet Files\Content.IE5\G5SENZKW\MC900440416[1].wmf">
              <a:extLst>
                <a:ext uri="{FF2B5EF4-FFF2-40B4-BE49-F238E27FC236}">
                  <a16:creationId xmlns:a16="http://schemas.microsoft.com/office/drawing/2014/main" id="{056023CD-7B1D-F891-9708-718D0055455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35492" y="5367487"/>
              <a:ext cx="18288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8" descr="C:\Users\amarlor\AppData\Local\Microsoft\Windows\Temporary Internet Files\Content.IE5\4F0IBHCJ\MC900440420[1].wmf">
              <a:extLst>
                <a:ext uri="{FF2B5EF4-FFF2-40B4-BE49-F238E27FC236}">
                  <a16:creationId xmlns:a16="http://schemas.microsoft.com/office/drawing/2014/main" id="{A86DAD09-CADB-4680-3F82-56CD810F927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71183" y="5191123"/>
              <a:ext cx="139858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6 CuadroTexto">
            <a:extLst>
              <a:ext uri="{FF2B5EF4-FFF2-40B4-BE49-F238E27FC236}">
                <a16:creationId xmlns:a16="http://schemas.microsoft.com/office/drawing/2014/main" id="{3D3A843A-0D26-75A9-47D1-6D90B862F8AF}"/>
              </a:ext>
            </a:extLst>
          </p:cNvPr>
          <p:cNvSpPr txBox="1">
            <a:spLocks noChangeArrowheads="1"/>
          </p:cNvSpPr>
          <p:nvPr/>
        </p:nvSpPr>
        <p:spPr bwMode="auto">
          <a:xfrm>
            <a:off x="3933367" y="2858132"/>
            <a:ext cx="1667333" cy="461665"/>
          </a:xfrm>
          <a:prstGeom prst="rect">
            <a:avLst/>
          </a:prstGeom>
          <a:noFill/>
          <a:ln w="66675">
            <a:solidFill>
              <a:srgbClr val="3366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ES" sz="2400" b="1" dirty="0">
                <a:solidFill>
                  <a:srgbClr val="336600"/>
                </a:solidFill>
              </a:rPr>
              <a:t>6. Igualdad</a:t>
            </a:r>
          </a:p>
        </p:txBody>
      </p:sp>
      <p:pic>
        <p:nvPicPr>
          <p:cNvPr id="11" name="Imagen 10" descr="Logotipo&#10;&#10;Descripción generada automáticamente">
            <a:extLst>
              <a:ext uri="{FF2B5EF4-FFF2-40B4-BE49-F238E27FC236}">
                <a16:creationId xmlns:a16="http://schemas.microsoft.com/office/drawing/2014/main" id="{439F557D-2264-6B6F-E483-2F6A0F3D03CB}"/>
              </a:ext>
            </a:extLst>
          </p:cNvPr>
          <p:cNvPicPr>
            <a:picLocks noChangeAspect="1"/>
          </p:cNvPicPr>
          <p:nvPr/>
        </p:nvPicPr>
        <p:blipFill>
          <a:blip r:embed="rId17">
            <a:extLst>
              <a:ext uri="{28A0092B-C50C-407E-A947-70E740481C1C}">
                <a14:useLocalDpi xmlns:a14="http://schemas.microsoft.com/office/drawing/2010/main" val="0"/>
              </a:ext>
              <a:ext uri="{837473B0-CC2E-450A-ABE3-18F120FF3D39}">
                <a1611:picAttrSrcUrl xmlns:a1611="http://schemas.microsoft.com/office/drawing/2016/11/main" r:id="rId18"/>
              </a:ext>
            </a:extLst>
          </a:blip>
          <a:stretch>
            <a:fillRect/>
          </a:stretch>
        </p:blipFill>
        <p:spPr>
          <a:xfrm>
            <a:off x="3183975" y="2583187"/>
            <a:ext cx="3063952" cy="97605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943D43E-873B-70F1-573B-B04B72D7E0DD}"/>
              </a:ext>
            </a:extLst>
          </p:cNvPr>
          <p:cNvSpPr txBox="1"/>
          <p:nvPr/>
        </p:nvSpPr>
        <p:spPr>
          <a:xfrm>
            <a:off x="638175" y="428178"/>
            <a:ext cx="10915650" cy="6001643"/>
          </a:xfrm>
          <a:prstGeom prst="rect">
            <a:avLst/>
          </a:prstGeom>
          <a:solidFill>
            <a:schemeClr val="accent1">
              <a:lumMod val="50000"/>
            </a:schemeClr>
          </a:solidFill>
        </p:spPr>
        <p:txBody>
          <a:bodyPr wrap="square" rtlCol="0">
            <a:spAutoFit/>
          </a:bodyPr>
          <a:lstStyle/>
          <a:p>
            <a:pPr algn="ctr"/>
            <a:r>
              <a:rPr lang="es-ES" sz="9600" dirty="0">
                <a:solidFill>
                  <a:schemeClr val="bg1"/>
                </a:solidFill>
                <a:latin typeface="Berlin Sans FB" panose="020E0602020502020306" pitchFamily="34" charset="0"/>
              </a:rPr>
              <a:t>Escuela </a:t>
            </a:r>
          </a:p>
          <a:p>
            <a:pPr algn="ctr"/>
            <a:r>
              <a:rPr lang="es-ES" sz="9600" dirty="0">
                <a:solidFill>
                  <a:schemeClr val="bg1"/>
                </a:solidFill>
                <a:latin typeface="Berlin Sans FB" panose="020E0602020502020306" pitchFamily="34" charset="0"/>
              </a:rPr>
              <a:t>como escenario para la salud y el bienestar</a:t>
            </a:r>
          </a:p>
        </p:txBody>
      </p:sp>
    </p:spTree>
    <p:extLst>
      <p:ext uri="{BB962C8B-B14F-4D97-AF65-F5344CB8AC3E}">
        <p14:creationId xmlns:p14="http://schemas.microsoft.com/office/powerpoint/2010/main" val="512984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AA8CD095-D0B6-C00F-D47A-62F4C8475177}"/>
              </a:ext>
            </a:extLst>
          </p:cNvPr>
          <p:cNvPicPr>
            <a:picLocks noChangeAspect="1"/>
          </p:cNvPicPr>
          <p:nvPr/>
        </p:nvPicPr>
        <p:blipFill rotWithShape="1">
          <a:blip r:embed="rId2"/>
          <a:srcRect t="100000" r="73241" b="-16138"/>
          <a:stretch/>
        </p:blipFill>
        <p:spPr>
          <a:xfrm>
            <a:off x="215" y="6856206"/>
            <a:ext cx="3262350" cy="1106139"/>
          </a:xfrm>
          <a:prstGeom prst="rect">
            <a:avLst/>
          </a:prstGeom>
        </p:spPr>
      </p:pic>
      <p:sp>
        <p:nvSpPr>
          <p:cNvPr id="18" name="CuadroTexto 17">
            <a:extLst>
              <a:ext uri="{FF2B5EF4-FFF2-40B4-BE49-F238E27FC236}">
                <a16:creationId xmlns:a16="http://schemas.microsoft.com/office/drawing/2014/main" id="{6BCF99EA-D950-42FE-CFB2-4133D667C453}"/>
              </a:ext>
            </a:extLst>
          </p:cNvPr>
          <p:cNvSpPr txBox="1"/>
          <p:nvPr/>
        </p:nvSpPr>
        <p:spPr>
          <a:xfrm>
            <a:off x="209406" y="2843348"/>
            <a:ext cx="11773183" cy="3477875"/>
          </a:xfrm>
          <a:prstGeom prst="rect">
            <a:avLst/>
          </a:prstGeom>
          <a:solidFill>
            <a:srgbClr val="D8FE94"/>
          </a:solidFill>
        </p:spPr>
        <p:txBody>
          <a:bodyPr wrap="square">
            <a:spAutoFit/>
          </a:bodyPr>
          <a:lstStyle/>
          <a:p>
            <a:r>
              <a:rPr lang="es-ES" sz="2000" b="1" dirty="0">
                <a:latin typeface="Xunta Sans"/>
              </a:rPr>
              <a:t>Artículo 15. El plan de actividades físicas y hábitos saludables</a:t>
            </a:r>
            <a:r>
              <a:rPr lang="es-ES" sz="2000" b="1" dirty="0"/>
              <a:t>.</a:t>
            </a:r>
          </a:p>
          <a:p>
            <a:r>
              <a:rPr lang="es-ES" sz="2000" dirty="0"/>
              <a:t>Tendrá por finalidad la práctica diaria de deporte, de ejercicio físico y actividad física durante la jornada escolar y la promoción de una vida activa, saludable y autónoma, e incluirá, como mínimo, los siguientes elementos: </a:t>
            </a:r>
          </a:p>
          <a:p>
            <a:pPr marL="414703" indent="-414703">
              <a:buAutoNum type="alphaLcParenR"/>
            </a:pPr>
            <a:r>
              <a:rPr lang="es-ES" sz="2000" b="1" dirty="0"/>
              <a:t>Introducción</a:t>
            </a:r>
            <a:r>
              <a:rPr lang="es-ES" sz="2000" dirty="0"/>
              <a:t> (Contextualización y justificación)</a:t>
            </a:r>
          </a:p>
          <a:p>
            <a:pPr marL="414703" indent="-414703">
              <a:buAutoNum type="alphaLcParenR"/>
            </a:pPr>
            <a:r>
              <a:rPr lang="es-ES" sz="2000" b="1" dirty="0"/>
              <a:t>Análisis del contexto </a:t>
            </a:r>
            <a:r>
              <a:rPr lang="es-ES" sz="2000" dirty="0"/>
              <a:t>(situación de partida) </a:t>
            </a:r>
          </a:p>
          <a:p>
            <a:pPr marL="414703" indent="-414703">
              <a:buAutoNum type="alphaLcParenR"/>
            </a:pPr>
            <a:r>
              <a:rPr lang="es-ES" sz="2000" b="1" dirty="0"/>
              <a:t>Objetivos</a:t>
            </a:r>
            <a:r>
              <a:rPr lang="es-ES" sz="2000" dirty="0"/>
              <a:t> (indicadores)</a:t>
            </a:r>
          </a:p>
          <a:p>
            <a:pPr marL="414703" indent="-414703">
              <a:buAutoNum type="alphaLcParenR"/>
            </a:pPr>
            <a:r>
              <a:rPr lang="es-ES" sz="2000" dirty="0"/>
              <a:t>Procedimiento de </a:t>
            </a:r>
            <a:r>
              <a:rPr lang="es-ES" sz="2000" b="1" dirty="0"/>
              <a:t>seguimiento, evaluación y modificación </a:t>
            </a:r>
            <a:r>
              <a:rPr lang="es-ES" sz="2000" dirty="0"/>
              <a:t>del plan y, en su caso, de difusión.</a:t>
            </a:r>
          </a:p>
          <a:p>
            <a:r>
              <a:rPr lang="es-ES" sz="2000" b="1" dirty="0"/>
              <a:t>Únicos</a:t>
            </a:r>
            <a:r>
              <a:rPr lang="es-ES" sz="2000" dirty="0"/>
              <a:t> para cada centro docente.</a:t>
            </a:r>
          </a:p>
          <a:p>
            <a:r>
              <a:rPr lang="es-ES" sz="2000" dirty="0"/>
              <a:t>A partir de un diagnóstico de situación.</a:t>
            </a:r>
            <a:r>
              <a:rPr lang="es-ES" sz="2000" dirty="0">
                <a:latin typeface="Xunta Sans"/>
              </a:rPr>
              <a:t> </a:t>
            </a:r>
          </a:p>
          <a:p>
            <a:r>
              <a:rPr lang="es-ES" sz="2000" dirty="0">
                <a:latin typeface="Xunta Sans"/>
              </a:rPr>
              <a:t>Están orientados a </a:t>
            </a:r>
            <a:r>
              <a:rPr lang="es-ES" sz="2000" b="1" dirty="0">
                <a:latin typeface="Xunta Sans"/>
              </a:rPr>
              <a:t>reforzar y complementar </a:t>
            </a:r>
            <a:r>
              <a:rPr lang="es-ES" sz="2000" dirty="0">
                <a:latin typeface="Xunta Sans"/>
              </a:rPr>
              <a:t>el aprendizaje curricular del alumnado y el </a:t>
            </a:r>
            <a:r>
              <a:rPr lang="es-ES" sz="2000" b="1" dirty="0">
                <a:latin typeface="Xunta Sans"/>
              </a:rPr>
              <a:t>desarrollo de las competencias clave</a:t>
            </a:r>
            <a:r>
              <a:rPr lang="es-ES" sz="2000" dirty="0">
                <a:latin typeface="Xunta Sans"/>
              </a:rPr>
              <a:t>.</a:t>
            </a:r>
            <a:endParaRPr lang="es-ES" sz="2000" dirty="0"/>
          </a:p>
        </p:txBody>
      </p:sp>
      <p:sp>
        <p:nvSpPr>
          <p:cNvPr id="2" name="CuadroTexto 1">
            <a:extLst>
              <a:ext uri="{FF2B5EF4-FFF2-40B4-BE49-F238E27FC236}">
                <a16:creationId xmlns:a16="http://schemas.microsoft.com/office/drawing/2014/main" id="{AFF2ABBD-E366-A513-9953-3E2AFFC103EA}"/>
              </a:ext>
            </a:extLst>
          </p:cNvPr>
          <p:cNvSpPr txBox="1"/>
          <p:nvPr/>
        </p:nvSpPr>
        <p:spPr>
          <a:xfrm>
            <a:off x="568635" y="238033"/>
            <a:ext cx="10663295" cy="523220"/>
          </a:xfrm>
          <a:prstGeom prst="rect">
            <a:avLst/>
          </a:prstGeom>
          <a:noFill/>
        </p:spPr>
        <p:txBody>
          <a:bodyPr wrap="square">
            <a:spAutoFit/>
          </a:bodyPr>
          <a:lstStyle/>
          <a:p>
            <a:pPr algn="ctr"/>
            <a:r>
              <a:rPr lang="es-ES" sz="2800" b="1" dirty="0">
                <a:solidFill>
                  <a:srgbClr val="4E7901"/>
                </a:solidFill>
                <a:latin typeface="Xunta Sans"/>
              </a:rPr>
              <a:t>Plan de actividad física y hábitos saludables (Decreto 155/2022)</a:t>
            </a:r>
          </a:p>
        </p:txBody>
      </p:sp>
      <p:sp>
        <p:nvSpPr>
          <p:cNvPr id="3" name="CuadroTexto 2">
            <a:extLst>
              <a:ext uri="{FF2B5EF4-FFF2-40B4-BE49-F238E27FC236}">
                <a16:creationId xmlns:a16="http://schemas.microsoft.com/office/drawing/2014/main" id="{1B5BF0EC-A5D3-82CC-E8A8-E8BBDE8F1992}"/>
              </a:ext>
            </a:extLst>
          </p:cNvPr>
          <p:cNvSpPr txBox="1"/>
          <p:nvPr/>
        </p:nvSpPr>
        <p:spPr>
          <a:xfrm>
            <a:off x="209406" y="966861"/>
            <a:ext cx="11773183" cy="1631216"/>
          </a:xfrm>
          <a:prstGeom prst="rect">
            <a:avLst/>
          </a:prstGeom>
          <a:solidFill>
            <a:srgbClr val="D8FE94"/>
          </a:solidFill>
        </p:spPr>
        <p:txBody>
          <a:bodyPr wrap="square">
            <a:spAutoFit/>
          </a:bodyPr>
          <a:lstStyle/>
          <a:p>
            <a:r>
              <a:rPr lang="es-ES" sz="2000" b="1" dirty="0">
                <a:latin typeface="Xunta Sans"/>
              </a:rPr>
              <a:t>Artículo 11. Planes educativos</a:t>
            </a:r>
          </a:p>
          <a:p>
            <a:r>
              <a:rPr lang="es-ES" sz="2000" dirty="0">
                <a:latin typeface="Xunta Sans"/>
              </a:rPr>
              <a:t>Los centros docentes deberán incluir dentro de su proyecto educativo y funcional un plan de lectura, un plan de biblioteca, un plan digital  y un plan de actividades físicas y hábitos saludables. (art. 33, 34 y 35).</a:t>
            </a:r>
          </a:p>
          <a:p>
            <a:r>
              <a:rPr lang="es-ES" sz="2000" dirty="0">
                <a:latin typeface="Xunta Sans"/>
              </a:rPr>
              <a:t>Están orientados a reforzar y complementar el aprendizaje curricular del alumnado y el desarrollo de las competencias clave</a:t>
            </a:r>
          </a:p>
        </p:txBody>
      </p:sp>
    </p:spTree>
    <p:extLst>
      <p:ext uri="{BB962C8B-B14F-4D97-AF65-F5344CB8AC3E}">
        <p14:creationId xmlns:p14="http://schemas.microsoft.com/office/powerpoint/2010/main" val="3190779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2D187D98-C2CB-2617-8E62-08A1B4A51EEF}"/>
              </a:ext>
            </a:extLst>
          </p:cNvPr>
          <p:cNvGraphicFramePr>
            <a:graphicFrameLocks noGrp="1"/>
          </p:cNvGraphicFramePr>
          <p:nvPr/>
        </p:nvGraphicFramePr>
        <p:xfrm>
          <a:off x="166096" y="96741"/>
          <a:ext cx="11819106" cy="6482467"/>
        </p:xfrm>
        <a:graphic>
          <a:graphicData uri="http://schemas.openxmlformats.org/drawingml/2006/table">
            <a:tbl>
              <a:tblPr firstRow="1" bandRow="1">
                <a:tableStyleId>{91EBBBCC-DAD2-459C-BE2E-F6DE35CF9A28}</a:tableStyleId>
              </a:tblPr>
              <a:tblGrid>
                <a:gridCol w="1946634">
                  <a:extLst>
                    <a:ext uri="{9D8B030D-6E8A-4147-A177-3AD203B41FA5}">
                      <a16:colId xmlns:a16="http://schemas.microsoft.com/office/drawing/2014/main" val="3655548501"/>
                    </a:ext>
                  </a:extLst>
                </a:gridCol>
                <a:gridCol w="9872472">
                  <a:extLst>
                    <a:ext uri="{9D8B030D-6E8A-4147-A177-3AD203B41FA5}">
                      <a16:colId xmlns:a16="http://schemas.microsoft.com/office/drawing/2014/main" val="4262010466"/>
                    </a:ext>
                  </a:extLst>
                </a:gridCol>
              </a:tblGrid>
              <a:tr h="847842">
                <a:tc gridSpan="2">
                  <a:txBody>
                    <a:bodyPr/>
                    <a:lstStyle/>
                    <a:p>
                      <a:pPr algn="ctr"/>
                      <a:r>
                        <a:rPr lang="es-ES" sz="2400" b="1" dirty="0">
                          <a:solidFill>
                            <a:schemeClr val="bg2">
                              <a:lumMod val="25000"/>
                            </a:schemeClr>
                          </a:solidFill>
                          <a:latin typeface="Xunta Sans"/>
                        </a:rPr>
                        <a:t>Proyecto educativo de alimentación saludable: Evaluar publicidad de alimentos en una semana de 7 a 8 de la tarde en la cadena X de TV</a:t>
                      </a:r>
                    </a:p>
                  </a:txBody>
                  <a:tcPr marL="110588" marR="110588" marT="55294" marB="55294"/>
                </a:tc>
                <a:tc hMerge="1">
                  <a:txBody>
                    <a:bodyPr/>
                    <a:lstStyle/>
                    <a:p>
                      <a:endParaRPr lang="es-ES" sz="2000" b="1" dirty="0">
                        <a:latin typeface="Xunta Sans"/>
                      </a:endParaRPr>
                    </a:p>
                  </a:txBody>
                  <a:tcPr/>
                </a:tc>
                <a:extLst>
                  <a:ext uri="{0D108BD9-81ED-4DB2-BD59-A6C34878D82A}">
                    <a16:rowId xmlns:a16="http://schemas.microsoft.com/office/drawing/2014/main" val="961675031"/>
                  </a:ext>
                </a:extLst>
              </a:tr>
              <a:tr h="510708">
                <a:tc>
                  <a:txBody>
                    <a:bodyPr/>
                    <a:lstStyle/>
                    <a:p>
                      <a:r>
                        <a:rPr lang="es-ES" sz="2400" b="1" dirty="0">
                          <a:solidFill>
                            <a:schemeClr val="bg2">
                              <a:lumMod val="25000"/>
                            </a:schemeClr>
                          </a:solidFill>
                          <a:latin typeface="Xunta Sans"/>
                        </a:rPr>
                        <a:t>Introducción</a:t>
                      </a:r>
                    </a:p>
                  </a:txBody>
                  <a:tcPr marL="110588" marR="110588" marT="55294" marB="55294"/>
                </a:tc>
                <a:tc>
                  <a:txBody>
                    <a:bodyPr/>
                    <a:lstStyle/>
                    <a:p>
                      <a:r>
                        <a:rPr lang="es-ES" sz="2400" b="1" dirty="0">
                          <a:solidFill>
                            <a:schemeClr val="bg2">
                              <a:lumMod val="25000"/>
                            </a:schemeClr>
                          </a:solidFill>
                          <a:latin typeface="Xunta Sans"/>
                        </a:rPr>
                        <a:t>Centrar</a:t>
                      </a:r>
                      <a:r>
                        <a:rPr lang="es-ES" sz="2400" b="0" dirty="0">
                          <a:solidFill>
                            <a:schemeClr val="bg2">
                              <a:lumMod val="25000"/>
                            </a:schemeClr>
                          </a:solidFill>
                          <a:latin typeface="Xunta Sans"/>
                        </a:rPr>
                        <a:t> el tema de mi proyecto educativo.</a:t>
                      </a:r>
                    </a:p>
                  </a:txBody>
                  <a:tcPr marL="110588" marR="110588" marT="55294" marB="55294"/>
                </a:tc>
                <a:extLst>
                  <a:ext uri="{0D108BD9-81ED-4DB2-BD59-A6C34878D82A}">
                    <a16:rowId xmlns:a16="http://schemas.microsoft.com/office/drawing/2014/main" val="1805376337"/>
                  </a:ext>
                </a:extLst>
              </a:tr>
              <a:tr h="1585097">
                <a:tc>
                  <a:txBody>
                    <a:bodyPr/>
                    <a:lstStyle/>
                    <a:p>
                      <a:r>
                        <a:rPr lang="es-ES" sz="2400" b="1" dirty="0">
                          <a:solidFill>
                            <a:schemeClr val="bg2">
                              <a:lumMod val="25000"/>
                            </a:schemeClr>
                          </a:solidFill>
                          <a:latin typeface="Xunta Sans"/>
                        </a:rPr>
                        <a:t>Análisis del contexto</a:t>
                      </a:r>
                    </a:p>
                  </a:txBody>
                  <a:tcPr marL="110588" marR="110588" marT="55294" marB="55294"/>
                </a:tc>
                <a:tc>
                  <a:txBody>
                    <a:bodyPr/>
                    <a:lstStyle/>
                    <a:p>
                      <a:r>
                        <a:rPr lang="es-ES" sz="2400" b="1" dirty="0">
                          <a:solidFill>
                            <a:schemeClr val="bg2">
                              <a:lumMod val="25000"/>
                            </a:schemeClr>
                          </a:solidFill>
                          <a:latin typeface="Xunta Sans"/>
                        </a:rPr>
                        <a:t>Contar</a:t>
                      </a:r>
                      <a:r>
                        <a:rPr lang="es-ES" sz="2400" b="0" dirty="0">
                          <a:solidFill>
                            <a:schemeClr val="bg2">
                              <a:lumMod val="25000"/>
                            </a:schemeClr>
                          </a:solidFill>
                          <a:latin typeface="Xunta Sans"/>
                        </a:rPr>
                        <a:t> dónde estamos, cual es la realidad y comunidad de nuestros alumnos, cómo podemos identificar oportunidades, nexos, con quién podemos contactar, que se podría hacer con el centro de salud, en el ámbito municipal…</a:t>
                      </a:r>
                    </a:p>
                  </a:txBody>
                  <a:tcPr marL="110588" marR="110588" marT="55294" marB="55294"/>
                </a:tc>
                <a:extLst>
                  <a:ext uri="{0D108BD9-81ED-4DB2-BD59-A6C34878D82A}">
                    <a16:rowId xmlns:a16="http://schemas.microsoft.com/office/drawing/2014/main" val="840667769"/>
                  </a:ext>
                </a:extLst>
              </a:tr>
              <a:tr h="847842">
                <a:tc>
                  <a:txBody>
                    <a:bodyPr/>
                    <a:lstStyle/>
                    <a:p>
                      <a:r>
                        <a:rPr lang="es-ES" sz="2400" b="1" dirty="0">
                          <a:solidFill>
                            <a:schemeClr val="bg2">
                              <a:lumMod val="25000"/>
                            </a:schemeClr>
                          </a:solidFill>
                          <a:latin typeface="Xunta Sans"/>
                        </a:rPr>
                        <a:t>Objetivos</a:t>
                      </a:r>
                    </a:p>
                  </a:txBody>
                  <a:tcPr marL="110588" marR="110588" marT="55294" marB="55294"/>
                </a:tc>
                <a:tc>
                  <a:txBody>
                    <a:bodyPr/>
                    <a:lstStyle/>
                    <a:p>
                      <a:r>
                        <a:rPr lang="es-ES" sz="2400" b="1" dirty="0">
                          <a:solidFill>
                            <a:schemeClr val="bg2">
                              <a:lumMod val="25000"/>
                            </a:schemeClr>
                          </a:solidFill>
                          <a:latin typeface="Xunta Sans"/>
                        </a:rPr>
                        <a:t>Identificarlos</a:t>
                      </a:r>
                      <a:r>
                        <a:rPr lang="es-ES" sz="2400" b="0" dirty="0">
                          <a:solidFill>
                            <a:schemeClr val="bg2">
                              <a:lumMod val="25000"/>
                            </a:schemeClr>
                          </a:solidFill>
                          <a:latin typeface="Xunta Sans"/>
                        </a:rPr>
                        <a:t> y definirlos correctamente, con posibilidades </a:t>
                      </a:r>
                      <a:r>
                        <a:rPr lang="es-ES" sz="2400" b="1" dirty="0">
                          <a:solidFill>
                            <a:schemeClr val="bg2">
                              <a:lumMod val="25000"/>
                            </a:schemeClr>
                          </a:solidFill>
                          <a:latin typeface="Xunta Sans"/>
                        </a:rPr>
                        <a:t>reales</a:t>
                      </a:r>
                      <a:r>
                        <a:rPr lang="es-ES" sz="2400" b="0" dirty="0">
                          <a:solidFill>
                            <a:schemeClr val="bg2">
                              <a:lumMod val="25000"/>
                            </a:schemeClr>
                          </a:solidFill>
                          <a:latin typeface="Xunta Sans"/>
                        </a:rPr>
                        <a:t> de alcanzarlos. Limitados</a:t>
                      </a:r>
                    </a:p>
                  </a:txBody>
                  <a:tcPr marL="110588" marR="110588" marT="55294" marB="55294"/>
                </a:tc>
                <a:extLst>
                  <a:ext uri="{0D108BD9-81ED-4DB2-BD59-A6C34878D82A}">
                    <a16:rowId xmlns:a16="http://schemas.microsoft.com/office/drawing/2014/main" val="1414336809"/>
                  </a:ext>
                </a:extLst>
              </a:tr>
              <a:tr h="2690978">
                <a:tc>
                  <a:txBody>
                    <a:bodyPr/>
                    <a:lstStyle/>
                    <a:p>
                      <a:r>
                        <a:rPr lang="es-ES" sz="2400" b="1" dirty="0">
                          <a:solidFill>
                            <a:schemeClr val="bg2">
                              <a:lumMod val="25000"/>
                            </a:schemeClr>
                          </a:solidFill>
                          <a:latin typeface="Xunta Sans"/>
                        </a:rPr>
                        <a:t>Metodología</a:t>
                      </a:r>
                    </a:p>
                  </a:txBody>
                  <a:tcPr marL="110588" marR="110588" marT="55294" marB="55294"/>
                </a:tc>
                <a:tc>
                  <a:txBody>
                    <a:bodyPr/>
                    <a:lstStyle/>
                    <a:p>
                      <a:r>
                        <a:rPr lang="es-ES" sz="2400" b="1" dirty="0">
                          <a:solidFill>
                            <a:schemeClr val="bg2">
                              <a:lumMod val="25000"/>
                            </a:schemeClr>
                          </a:solidFill>
                          <a:latin typeface="Xunta Sans"/>
                        </a:rPr>
                        <a:t>Describir modelo educativo</a:t>
                      </a:r>
                    </a:p>
                    <a:p>
                      <a:r>
                        <a:rPr lang="es-ES" sz="2400" b="1" dirty="0">
                          <a:solidFill>
                            <a:schemeClr val="bg2">
                              <a:lumMod val="25000"/>
                            </a:schemeClr>
                          </a:solidFill>
                          <a:latin typeface="Xunta Sans"/>
                        </a:rPr>
                        <a:t>Comunicativa, inclusiva, activa y participativa</a:t>
                      </a:r>
                    </a:p>
                    <a:p>
                      <a:r>
                        <a:rPr lang="es-ES" sz="2400" b="0" dirty="0">
                          <a:solidFill>
                            <a:schemeClr val="bg2">
                              <a:lumMod val="25000"/>
                            </a:schemeClr>
                          </a:solidFill>
                          <a:latin typeface="Xunta Sans"/>
                        </a:rPr>
                        <a:t>Mediante la resolución de </a:t>
                      </a:r>
                      <a:r>
                        <a:rPr lang="es-ES" sz="2400" b="1" dirty="0">
                          <a:solidFill>
                            <a:schemeClr val="bg2">
                              <a:lumMod val="25000"/>
                            </a:schemeClr>
                          </a:solidFill>
                          <a:latin typeface="Xunta Sans"/>
                        </a:rPr>
                        <a:t>problemas en contextos de la vida real</a:t>
                      </a:r>
                      <a:r>
                        <a:rPr lang="es-ES" sz="2400" b="0" dirty="0">
                          <a:solidFill>
                            <a:schemeClr val="bg2">
                              <a:lumMod val="25000"/>
                            </a:schemeClr>
                          </a:solidFill>
                          <a:latin typeface="Xunta Sans"/>
                        </a:rPr>
                        <a:t>.</a:t>
                      </a:r>
                    </a:p>
                    <a:p>
                      <a:r>
                        <a:rPr lang="es-ES" sz="2400" b="0" dirty="0">
                          <a:solidFill>
                            <a:schemeClr val="bg2">
                              <a:lumMod val="25000"/>
                            </a:schemeClr>
                          </a:solidFill>
                          <a:latin typeface="Xunta Sans"/>
                        </a:rPr>
                        <a:t>Con actividades de aprendizaje que permitan </a:t>
                      </a:r>
                      <a:r>
                        <a:rPr lang="es-ES" sz="2400" b="1" dirty="0">
                          <a:solidFill>
                            <a:schemeClr val="bg2">
                              <a:lumMod val="25000"/>
                            </a:schemeClr>
                          </a:solidFill>
                          <a:latin typeface="Xunta Sans"/>
                        </a:rPr>
                        <a:t>avanzar en más de una competencia</a:t>
                      </a:r>
                      <a:r>
                        <a:rPr lang="es-ES" sz="2400" b="0" dirty="0">
                          <a:solidFill>
                            <a:schemeClr val="bg2">
                              <a:lumMod val="25000"/>
                            </a:schemeClr>
                          </a:solidFill>
                          <a:latin typeface="Xunta Sans"/>
                        </a:rPr>
                        <a:t> al mismo tiempo.</a:t>
                      </a:r>
                    </a:p>
                    <a:p>
                      <a:r>
                        <a:rPr lang="es-ES" sz="2400" b="0" dirty="0">
                          <a:solidFill>
                            <a:schemeClr val="bg2">
                              <a:lumMod val="25000"/>
                            </a:schemeClr>
                          </a:solidFill>
                          <a:latin typeface="Xunta Sans"/>
                        </a:rPr>
                        <a:t>Establecer </a:t>
                      </a:r>
                      <a:r>
                        <a:rPr lang="es-ES" sz="2400" b="1" dirty="0">
                          <a:solidFill>
                            <a:schemeClr val="bg2">
                              <a:lumMod val="25000"/>
                            </a:schemeClr>
                          </a:solidFill>
                          <a:latin typeface="Xunta Sans"/>
                        </a:rPr>
                        <a:t>orden, prioridades, organización, reparto de tareas</a:t>
                      </a:r>
                      <a:r>
                        <a:rPr lang="es-ES" sz="2400" b="0" dirty="0">
                          <a:solidFill>
                            <a:schemeClr val="bg2">
                              <a:lumMod val="25000"/>
                            </a:schemeClr>
                          </a:solidFill>
                          <a:latin typeface="Xunta Sans"/>
                        </a:rPr>
                        <a:t>, grupos de trabajo para diferentes aspectos. </a:t>
                      </a:r>
                    </a:p>
                  </a:txBody>
                  <a:tcPr marL="110588" marR="110588" marT="55294" marB="55294"/>
                </a:tc>
                <a:extLst>
                  <a:ext uri="{0D108BD9-81ED-4DB2-BD59-A6C34878D82A}">
                    <a16:rowId xmlns:a16="http://schemas.microsoft.com/office/drawing/2014/main" val="1260667018"/>
                  </a:ext>
                </a:extLst>
              </a:tr>
            </a:tbl>
          </a:graphicData>
        </a:graphic>
      </p:graphicFrame>
    </p:spTree>
    <p:extLst>
      <p:ext uri="{BB962C8B-B14F-4D97-AF65-F5344CB8AC3E}">
        <p14:creationId xmlns:p14="http://schemas.microsoft.com/office/powerpoint/2010/main" val="2641822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2D187D98-C2CB-2617-8E62-08A1B4A51EEF}"/>
              </a:ext>
            </a:extLst>
          </p:cNvPr>
          <p:cNvGraphicFramePr>
            <a:graphicFrameLocks noGrp="1"/>
          </p:cNvGraphicFramePr>
          <p:nvPr/>
        </p:nvGraphicFramePr>
        <p:xfrm>
          <a:off x="166096" y="96740"/>
          <a:ext cx="11819106" cy="6340386"/>
        </p:xfrm>
        <a:graphic>
          <a:graphicData uri="http://schemas.openxmlformats.org/drawingml/2006/table">
            <a:tbl>
              <a:tblPr firstRow="1" bandRow="1">
                <a:tableStyleId>{91EBBBCC-DAD2-459C-BE2E-F6DE35CF9A28}</a:tableStyleId>
              </a:tblPr>
              <a:tblGrid>
                <a:gridCol w="2357796">
                  <a:extLst>
                    <a:ext uri="{9D8B030D-6E8A-4147-A177-3AD203B41FA5}">
                      <a16:colId xmlns:a16="http://schemas.microsoft.com/office/drawing/2014/main" val="3655548501"/>
                    </a:ext>
                  </a:extLst>
                </a:gridCol>
                <a:gridCol w="9461310">
                  <a:extLst>
                    <a:ext uri="{9D8B030D-6E8A-4147-A177-3AD203B41FA5}">
                      <a16:colId xmlns:a16="http://schemas.microsoft.com/office/drawing/2014/main" val="4262010466"/>
                    </a:ext>
                  </a:extLst>
                </a:gridCol>
              </a:tblGrid>
              <a:tr h="847842">
                <a:tc gridSpan="2">
                  <a:txBody>
                    <a:bodyPr/>
                    <a:lstStyle/>
                    <a:p>
                      <a:pPr algn="ctr"/>
                      <a:r>
                        <a:rPr lang="es-ES" sz="2400" b="1" dirty="0">
                          <a:solidFill>
                            <a:schemeClr val="bg2">
                              <a:lumMod val="25000"/>
                            </a:schemeClr>
                          </a:solidFill>
                          <a:latin typeface="Xunta Sans"/>
                        </a:rPr>
                        <a:t>Proyecto educativo de alimentación saludable: Evaluar publicidad de alimentos en una semana de 7 a 8 de la tarde en la cadena X de TV</a:t>
                      </a:r>
                    </a:p>
                  </a:txBody>
                  <a:tcPr marL="110588" marR="110588" marT="55294" marB="55294"/>
                </a:tc>
                <a:tc hMerge="1">
                  <a:txBody>
                    <a:bodyPr/>
                    <a:lstStyle/>
                    <a:p>
                      <a:endParaRPr lang="es-ES" sz="2000" b="1" dirty="0">
                        <a:latin typeface="Xunta Sans"/>
                      </a:endParaRPr>
                    </a:p>
                  </a:txBody>
                  <a:tcPr/>
                </a:tc>
                <a:extLst>
                  <a:ext uri="{0D108BD9-81ED-4DB2-BD59-A6C34878D82A}">
                    <a16:rowId xmlns:a16="http://schemas.microsoft.com/office/drawing/2014/main" val="961675031"/>
                  </a:ext>
                </a:extLst>
              </a:tr>
              <a:tr h="847842">
                <a:tc>
                  <a:txBody>
                    <a:bodyPr/>
                    <a:lstStyle/>
                    <a:p>
                      <a:r>
                        <a:rPr lang="es-ES" sz="2400" b="1" dirty="0">
                          <a:solidFill>
                            <a:schemeClr val="bg2">
                              <a:lumMod val="25000"/>
                            </a:schemeClr>
                          </a:solidFill>
                          <a:latin typeface="Xunta Sans"/>
                        </a:rPr>
                        <a:t>Temporalización</a:t>
                      </a:r>
                    </a:p>
                  </a:txBody>
                  <a:tcPr marL="110588" marR="110588" marT="55294" marB="55294"/>
                </a:tc>
                <a:tc>
                  <a:txBody>
                    <a:bodyPr/>
                    <a:lstStyle/>
                    <a:p>
                      <a:r>
                        <a:rPr lang="es-ES" sz="2400" b="0" dirty="0">
                          <a:solidFill>
                            <a:schemeClr val="bg2">
                              <a:lumMod val="25000"/>
                            </a:schemeClr>
                          </a:solidFill>
                          <a:latin typeface="Xunta Sans"/>
                        </a:rPr>
                        <a:t>Al menos por trimestre. Con </a:t>
                      </a:r>
                      <a:r>
                        <a:rPr lang="es-ES" sz="2400" b="1" dirty="0">
                          <a:solidFill>
                            <a:schemeClr val="bg2">
                              <a:lumMod val="25000"/>
                            </a:schemeClr>
                          </a:solidFill>
                          <a:latin typeface="Xunta Sans"/>
                        </a:rPr>
                        <a:t>descripción de las tareas en cada hito temporal</a:t>
                      </a:r>
                      <a:r>
                        <a:rPr lang="es-ES" sz="2400" b="0" dirty="0">
                          <a:solidFill>
                            <a:schemeClr val="bg2">
                              <a:lumMod val="25000"/>
                            </a:schemeClr>
                          </a:solidFill>
                          <a:latin typeface="Xunta Sans"/>
                        </a:rPr>
                        <a:t>. Alumnado y docentes.</a:t>
                      </a:r>
                    </a:p>
                  </a:txBody>
                  <a:tcPr marL="110588" marR="110588" marT="55294" marB="55294"/>
                </a:tc>
                <a:extLst>
                  <a:ext uri="{0D108BD9-81ED-4DB2-BD59-A6C34878D82A}">
                    <a16:rowId xmlns:a16="http://schemas.microsoft.com/office/drawing/2014/main" val="1979132234"/>
                  </a:ext>
                </a:extLst>
              </a:tr>
              <a:tr h="1585097">
                <a:tc>
                  <a:txBody>
                    <a:bodyPr/>
                    <a:lstStyle/>
                    <a:p>
                      <a:r>
                        <a:rPr lang="es-ES" sz="2400" b="1" dirty="0">
                          <a:solidFill>
                            <a:schemeClr val="bg2">
                              <a:lumMod val="25000"/>
                            </a:schemeClr>
                          </a:solidFill>
                          <a:latin typeface="Xunta Sans"/>
                        </a:rPr>
                        <a:t>Seguimiento</a:t>
                      </a:r>
                    </a:p>
                  </a:txBody>
                  <a:tcPr marL="110588" marR="110588" marT="55294" marB="55294"/>
                </a:tc>
                <a:tc>
                  <a:txBody>
                    <a:bodyPr/>
                    <a:lstStyle/>
                    <a:p>
                      <a:r>
                        <a:rPr lang="es-ES" sz="2400" b="0" dirty="0">
                          <a:solidFill>
                            <a:schemeClr val="bg2">
                              <a:lumMod val="25000"/>
                            </a:schemeClr>
                          </a:solidFill>
                          <a:latin typeface="Xunta Sans"/>
                        </a:rPr>
                        <a:t>Grado de </a:t>
                      </a:r>
                      <a:r>
                        <a:rPr lang="es-ES" sz="2400" b="1" dirty="0">
                          <a:solidFill>
                            <a:schemeClr val="bg2">
                              <a:lumMod val="25000"/>
                            </a:schemeClr>
                          </a:solidFill>
                          <a:latin typeface="Xunta Sans"/>
                        </a:rPr>
                        <a:t>cumplimiento respecto a lo planificado</a:t>
                      </a:r>
                      <a:r>
                        <a:rPr lang="es-ES" sz="2400" b="0" dirty="0">
                          <a:solidFill>
                            <a:schemeClr val="bg2">
                              <a:lumMod val="25000"/>
                            </a:schemeClr>
                          </a:solidFill>
                          <a:latin typeface="Xunta Sans"/>
                        </a:rPr>
                        <a:t>, </a:t>
                      </a:r>
                      <a:r>
                        <a:rPr lang="es-ES" sz="2400" b="1" dirty="0">
                          <a:solidFill>
                            <a:schemeClr val="bg2">
                              <a:lumMod val="25000"/>
                            </a:schemeClr>
                          </a:solidFill>
                          <a:latin typeface="Xunta Sans"/>
                        </a:rPr>
                        <a:t>justificación</a:t>
                      </a:r>
                      <a:r>
                        <a:rPr lang="es-ES" sz="2400" b="0" dirty="0">
                          <a:solidFill>
                            <a:schemeClr val="bg2">
                              <a:lumMod val="25000"/>
                            </a:schemeClr>
                          </a:solidFill>
                          <a:latin typeface="Xunta Sans"/>
                        </a:rPr>
                        <a:t> de las actividades redireccionadas, propuestas de mejora.</a:t>
                      </a:r>
                    </a:p>
                    <a:p>
                      <a:r>
                        <a:rPr lang="es-ES" sz="2400" b="0" dirty="0">
                          <a:solidFill>
                            <a:schemeClr val="bg2">
                              <a:lumMod val="25000"/>
                            </a:schemeClr>
                          </a:solidFill>
                          <a:latin typeface="Xunta Sans"/>
                        </a:rPr>
                        <a:t>¿</a:t>
                      </a:r>
                      <a:r>
                        <a:rPr lang="es-ES" sz="2400" b="1" dirty="0">
                          <a:solidFill>
                            <a:schemeClr val="bg2">
                              <a:lumMod val="25000"/>
                            </a:schemeClr>
                          </a:solidFill>
                          <a:latin typeface="Xunta Sans"/>
                        </a:rPr>
                        <a:t>Cómo</a:t>
                      </a:r>
                      <a:r>
                        <a:rPr lang="es-ES" sz="2400" b="0" dirty="0">
                          <a:solidFill>
                            <a:schemeClr val="bg2">
                              <a:lumMod val="25000"/>
                            </a:schemeClr>
                          </a:solidFill>
                          <a:latin typeface="Xunta Sans"/>
                        </a:rPr>
                        <a:t> voy a hacerlo?. Reuniones periódicas, con el alumnado, facilitándole soporte y apoyo…</a:t>
                      </a:r>
                    </a:p>
                  </a:txBody>
                  <a:tcPr marL="110588" marR="110588" marT="55294" marB="55294"/>
                </a:tc>
                <a:extLst>
                  <a:ext uri="{0D108BD9-81ED-4DB2-BD59-A6C34878D82A}">
                    <a16:rowId xmlns:a16="http://schemas.microsoft.com/office/drawing/2014/main" val="1022384410"/>
                  </a:ext>
                </a:extLst>
              </a:tr>
              <a:tr h="3059605">
                <a:tc>
                  <a:txBody>
                    <a:bodyPr/>
                    <a:lstStyle/>
                    <a:p>
                      <a:r>
                        <a:rPr lang="es-ES" sz="2400" b="1" dirty="0">
                          <a:solidFill>
                            <a:schemeClr val="bg2">
                              <a:lumMod val="25000"/>
                            </a:schemeClr>
                          </a:solidFill>
                          <a:latin typeface="Xunta Sans"/>
                        </a:rPr>
                        <a:t>Evaluación</a:t>
                      </a:r>
                    </a:p>
                    <a:p>
                      <a:r>
                        <a:rPr lang="es-ES" sz="2400" b="1" dirty="0">
                          <a:solidFill>
                            <a:schemeClr val="bg2">
                              <a:lumMod val="25000"/>
                            </a:schemeClr>
                          </a:solidFill>
                          <a:latin typeface="Xunta Sans"/>
                        </a:rPr>
                        <a:t>Indicadores</a:t>
                      </a:r>
                    </a:p>
                  </a:txBody>
                  <a:tcPr marL="110588" marR="110588" marT="55294" marB="55294"/>
                </a:tc>
                <a:tc>
                  <a:txBody>
                    <a:bodyPr/>
                    <a:lstStyle/>
                    <a:p>
                      <a:r>
                        <a:rPr lang="es-ES" sz="2400" b="1" dirty="0">
                          <a:solidFill>
                            <a:schemeClr val="bg2">
                              <a:lumMod val="25000"/>
                            </a:schemeClr>
                          </a:solidFill>
                          <a:latin typeface="Xunta Sans"/>
                        </a:rPr>
                        <a:t>Global</a:t>
                      </a:r>
                      <a:r>
                        <a:rPr lang="es-ES" sz="2400" b="0" dirty="0">
                          <a:solidFill>
                            <a:schemeClr val="bg2">
                              <a:lumMod val="25000"/>
                            </a:schemeClr>
                          </a:solidFill>
                          <a:latin typeface="Xunta Sans"/>
                        </a:rPr>
                        <a:t>: Grado de adquisición de competencias clave y logro de los objetivos</a:t>
                      </a:r>
                    </a:p>
                    <a:p>
                      <a:r>
                        <a:rPr lang="es-ES" sz="2400" b="1" dirty="0">
                          <a:solidFill>
                            <a:schemeClr val="bg2">
                              <a:lumMod val="25000"/>
                            </a:schemeClr>
                          </a:solidFill>
                          <a:latin typeface="Xunta Sans"/>
                        </a:rPr>
                        <a:t>Continua</a:t>
                      </a:r>
                      <a:r>
                        <a:rPr lang="es-ES" sz="2400" b="0" dirty="0">
                          <a:solidFill>
                            <a:schemeClr val="bg2">
                              <a:lumMod val="25000"/>
                            </a:schemeClr>
                          </a:solidFill>
                          <a:latin typeface="Xunta Sans"/>
                        </a:rPr>
                        <a:t>: Proceso y dificultades del aprendizaje del alumnado</a:t>
                      </a:r>
                    </a:p>
                    <a:p>
                      <a:r>
                        <a:rPr lang="es-ES" sz="2400" b="1" dirty="0">
                          <a:solidFill>
                            <a:schemeClr val="bg2">
                              <a:lumMod val="25000"/>
                            </a:schemeClr>
                          </a:solidFill>
                          <a:latin typeface="Xunta Sans"/>
                        </a:rPr>
                        <a:t>Formativa</a:t>
                      </a:r>
                      <a:r>
                        <a:rPr lang="es-ES" sz="2400" b="0" dirty="0">
                          <a:solidFill>
                            <a:schemeClr val="bg2">
                              <a:lumMod val="25000"/>
                            </a:schemeClr>
                          </a:solidFill>
                          <a:latin typeface="Xunta Sans"/>
                        </a:rPr>
                        <a:t>: Aplicar la información anterior para reorientar, ajustar y mejorar.</a:t>
                      </a:r>
                    </a:p>
                    <a:p>
                      <a:r>
                        <a:rPr lang="es-ES" sz="2400" b="0" dirty="0">
                          <a:solidFill>
                            <a:schemeClr val="bg2">
                              <a:lumMod val="25000"/>
                            </a:schemeClr>
                          </a:solidFill>
                          <a:latin typeface="Xunta Sans"/>
                        </a:rPr>
                        <a:t>¿Cómo se va a hacer esa evaluación? Evaluación </a:t>
                      </a:r>
                      <a:r>
                        <a:rPr lang="es-ES" sz="2400" b="1" dirty="0">
                          <a:solidFill>
                            <a:schemeClr val="bg2">
                              <a:lumMod val="25000"/>
                            </a:schemeClr>
                          </a:solidFill>
                          <a:latin typeface="Xunta Sans"/>
                        </a:rPr>
                        <a:t>inicial, media y final</a:t>
                      </a:r>
                      <a:r>
                        <a:rPr lang="es-ES" sz="2400" b="0" dirty="0">
                          <a:solidFill>
                            <a:schemeClr val="bg2">
                              <a:lumMod val="25000"/>
                            </a:schemeClr>
                          </a:solidFill>
                          <a:latin typeface="Xunta Sans"/>
                        </a:rPr>
                        <a:t>. ¿Cuantitativa y cualitativa? ¿Identificación de </a:t>
                      </a:r>
                      <a:r>
                        <a:rPr lang="es-ES" sz="2400" b="1" dirty="0">
                          <a:solidFill>
                            <a:schemeClr val="bg2">
                              <a:lumMod val="25000"/>
                            </a:schemeClr>
                          </a:solidFill>
                          <a:latin typeface="Xunta Sans"/>
                        </a:rPr>
                        <a:t>indicadores</a:t>
                      </a:r>
                      <a:r>
                        <a:rPr lang="es-ES" sz="2400" b="0" dirty="0">
                          <a:solidFill>
                            <a:schemeClr val="bg2">
                              <a:lumMod val="25000"/>
                            </a:schemeClr>
                          </a:solidFill>
                          <a:latin typeface="Xunta Sans"/>
                        </a:rPr>
                        <a:t>?. Principales hitos (</a:t>
                      </a:r>
                      <a:r>
                        <a:rPr lang="es-ES" sz="2400" b="1" dirty="0">
                          <a:solidFill>
                            <a:schemeClr val="bg2">
                              <a:lumMod val="25000"/>
                            </a:schemeClr>
                          </a:solidFill>
                          <a:latin typeface="Xunta Sans"/>
                        </a:rPr>
                        <a:t>proceso</a:t>
                      </a:r>
                      <a:r>
                        <a:rPr lang="es-ES" sz="2400" b="0" dirty="0">
                          <a:solidFill>
                            <a:schemeClr val="bg2">
                              <a:lumMod val="25000"/>
                            </a:schemeClr>
                          </a:solidFill>
                          <a:latin typeface="Xunta Sans"/>
                        </a:rPr>
                        <a:t>) y </a:t>
                      </a:r>
                      <a:r>
                        <a:rPr lang="es-ES" sz="2400" b="1" dirty="0">
                          <a:solidFill>
                            <a:schemeClr val="bg2">
                              <a:lumMod val="25000"/>
                            </a:schemeClr>
                          </a:solidFill>
                          <a:latin typeface="Xunta Sans"/>
                        </a:rPr>
                        <a:t>productos</a:t>
                      </a:r>
                      <a:r>
                        <a:rPr lang="es-ES" sz="2400" b="0" dirty="0">
                          <a:solidFill>
                            <a:schemeClr val="bg2">
                              <a:lumMod val="25000"/>
                            </a:schemeClr>
                          </a:solidFill>
                          <a:latin typeface="Xunta Sans"/>
                        </a:rPr>
                        <a:t>. ¿Espero </a:t>
                      </a:r>
                      <a:r>
                        <a:rPr lang="es-ES" sz="2400" b="1" dirty="0">
                          <a:solidFill>
                            <a:schemeClr val="bg2">
                              <a:lumMod val="25000"/>
                            </a:schemeClr>
                          </a:solidFill>
                          <a:latin typeface="Xunta Sans"/>
                        </a:rPr>
                        <a:t>resultados</a:t>
                      </a:r>
                      <a:r>
                        <a:rPr lang="es-ES" sz="2400" b="0" dirty="0">
                          <a:solidFill>
                            <a:schemeClr val="bg2">
                              <a:lumMod val="25000"/>
                            </a:schemeClr>
                          </a:solidFill>
                          <a:latin typeface="Xunta Sans"/>
                        </a:rPr>
                        <a:t>?</a:t>
                      </a:r>
                    </a:p>
                  </a:txBody>
                  <a:tcPr marL="110588" marR="110588" marT="55294" marB="55294"/>
                </a:tc>
                <a:extLst>
                  <a:ext uri="{0D108BD9-81ED-4DB2-BD59-A6C34878D82A}">
                    <a16:rowId xmlns:a16="http://schemas.microsoft.com/office/drawing/2014/main" val="4009665378"/>
                  </a:ext>
                </a:extLst>
              </a:tr>
            </a:tbl>
          </a:graphicData>
        </a:graphic>
      </p:graphicFrame>
    </p:spTree>
    <p:extLst>
      <p:ext uri="{BB962C8B-B14F-4D97-AF65-F5344CB8AC3E}">
        <p14:creationId xmlns:p14="http://schemas.microsoft.com/office/powerpoint/2010/main" val="1753411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2D187D98-C2CB-2617-8E62-08A1B4A51EEF}"/>
              </a:ext>
            </a:extLst>
          </p:cNvPr>
          <p:cNvGraphicFramePr>
            <a:graphicFrameLocks noGrp="1"/>
          </p:cNvGraphicFramePr>
          <p:nvPr/>
        </p:nvGraphicFramePr>
        <p:xfrm>
          <a:off x="166096" y="96740"/>
          <a:ext cx="11819107" cy="4865877"/>
        </p:xfrm>
        <a:graphic>
          <a:graphicData uri="http://schemas.openxmlformats.org/drawingml/2006/table">
            <a:tbl>
              <a:tblPr firstRow="1" bandRow="1">
                <a:tableStyleId>{91EBBBCC-DAD2-459C-BE2E-F6DE35CF9A28}</a:tableStyleId>
              </a:tblPr>
              <a:tblGrid>
                <a:gridCol w="2258550">
                  <a:extLst>
                    <a:ext uri="{9D8B030D-6E8A-4147-A177-3AD203B41FA5}">
                      <a16:colId xmlns:a16="http://schemas.microsoft.com/office/drawing/2014/main" val="3655548501"/>
                    </a:ext>
                  </a:extLst>
                </a:gridCol>
                <a:gridCol w="9560557">
                  <a:extLst>
                    <a:ext uri="{9D8B030D-6E8A-4147-A177-3AD203B41FA5}">
                      <a16:colId xmlns:a16="http://schemas.microsoft.com/office/drawing/2014/main" val="4262010466"/>
                    </a:ext>
                  </a:extLst>
                </a:gridCol>
              </a:tblGrid>
              <a:tr h="847842">
                <a:tc gridSpan="2">
                  <a:txBody>
                    <a:bodyPr/>
                    <a:lstStyle/>
                    <a:p>
                      <a:pPr algn="ctr"/>
                      <a:r>
                        <a:rPr lang="es-ES" sz="2400" b="1" dirty="0">
                          <a:solidFill>
                            <a:schemeClr val="bg2">
                              <a:lumMod val="25000"/>
                            </a:schemeClr>
                          </a:solidFill>
                          <a:latin typeface="Xunta Sans"/>
                        </a:rPr>
                        <a:t>Proyecto educativo de alimentación saludable: Evaluar publicidad de alimentos en una semana de 7 a 8 de la tarde en la cadena X de TV</a:t>
                      </a:r>
                    </a:p>
                  </a:txBody>
                  <a:tcPr marL="110588" marR="110588" marT="55294" marB="55294"/>
                </a:tc>
                <a:tc hMerge="1">
                  <a:txBody>
                    <a:bodyPr/>
                    <a:lstStyle/>
                    <a:p>
                      <a:endParaRPr lang="es-ES" sz="2000" b="1" dirty="0">
                        <a:latin typeface="Xunta Sans"/>
                      </a:endParaRPr>
                    </a:p>
                  </a:txBody>
                  <a:tcPr/>
                </a:tc>
                <a:extLst>
                  <a:ext uri="{0D108BD9-81ED-4DB2-BD59-A6C34878D82A}">
                    <a16:rowId xmlns:a16="http://schemas.microsoft.com/office/drawing/2014/main" val="961675031"/>
                  </a:ext>
                </a:extLst>
              </a:tr>
              <a:tr h="1216469">
                <a:tc>
                  <a:txBody>
                    <a:bodyPr/>
                    <a:lstStyle/>
                    <a:p>
                      <a:r>
                        <a:rPr lang="es-ES" sz="2400" b="1" dirty="0">
                          <a:solidFill>
                            <a:schemeClr val="bg2">
                              <a:lumMod val="25000"/>
                            </a:schemeClr>
                          </a:solidFill>
                          <a:latin typeface="Xunta Sans"/>
                        </a:rPr>
                        <a:t>Modificación /reorientación</a:t>
                      </a:r>
                    </a:p>
                  </a:txBody>
                  <a:tcPr marL="110588" marR="110588" marT="55294" marB="55294"/>
                </a:tc>
                <a:tc>
                  <a:txBody>
                    <a:bodyPr/>
                    <a:lstStyle/>
                    <a:p>
                      <a:r>
                        <a:rPr lang="es-ES" sz="2400" b="0" dirty="0">
                          <a:solidFill>
                            <a:schemeClr val="bg2">
                              <a:lumMod val="25000"/>
                            </a:schemeClr>
                          </a:solidFill>
                          <a:latin typeface="Xunta Sans"/>
                        </a:rPr>
                        <a:t>Con objetivo de </a:t>
                      </a:r>
                      <a:r>
                        <a:rPr lang="es-ES" sz="2400" b="1" dirty="0">
                          <a:solidFill>
                            <a:schemeClr val="bg2">
                              <a:lumMod val="25000"/>
                            </a:schemeClr>
                          </a:solidFill>
                          <a:latin typeface="Xunta Sans"/>
                        </a:rPr>
                        <a:t>ajustar el proceso de aprendizaje</a:t>
                      </a:r>
                      <a:r>
                        <a:rPr lang="es-ES" sz="2400" b="0" dirty="0">
                          <a:solidFill>
                            <a:schemeClr val="bg2">
                              <a:lumMod val="25000"/>
                            </a:schemeClr>
                          </a:solidFill>
                          <a:latin typeface="Xunta Sans"/>
                        </a:rPr>
                        <a:t>, adaptándolo a las características personales de cada alumno. Registro de actividades y acciones </a:t>
                      </a:r>
                      <a:r>
                        <a:rPr lang="es-ES" sz="2400" b="1" dirty="0">
                          <a:solidFill>
                            <a:schemeClr val="bg2">
                              <a:lumMod val="25000"/>
                            </a:schemeClr>
                          </a:solidFill>
                          <a:latin typeface="Xunta Sans"/>
                        </a:rPr>
                        <a:t>nuevas, anuladas y modificadas</a:t>
                      </a:r>
                      <a:r>
                        <a:rPr lang="es-ES" sz="2400" b="0" dirty="0">
                          <a:solidFill>
                            <a:schemeClr val="bg2">
                              <a:lumMod val="25000"/>
                            </a:schemeClr>
                          </a:solidFill>
                          <a:latin typeface="Xunta Sans"/>
                        </a:rPr>
                        <a:t>.</a:t>
                      </a:r>
                    </a:p>
                  </a:txBody>
                  <a:tcPr marL="110588" marR="110588" marT="55294" marB="55294"/>
                </a:tc>
                <a:extLst>
                  <a:ext uri="{0D108BD9-81ED-4DB2-BD59-A6C34878D82A}">
                    <a16:rowId xmlns:a16="http://schemas.microsoft.com/office/drawing/2014/main" val="3723581517"/>
                  </a:ext>
                </a:extLst>
              </a:tr>
              <a:tr h="1585097">
                <a:tc>
                  <a:txBody>
                    <a:bodyPr/>
                    <a:lstStyle/>
                    <a:p>
                      <a:r>
                        <a:rPr lang="es-ES" sz="2400" b="1" dirty="0">
                          <a:solidFill>
                            <a:schemeClr val="bg2">
                              <a:lumMod val="25000"/>
                            </a:schemeClr>
                          </a:solidFill>
                          <a:latin typeface="Xunta Sans"/>
                        </a:rPr>
                        <a:t>Difusión</a:t>
                      </a:r>
                    </a:p>
                  </a:txBody>
                  <a:tcPr marL="110588" marR="110588" marT="55294" marB="55294"/>
                </a:tc>
                <a:tc>
                  <a:txBody>
                    <a:bodyPr/>
                    <a:lstStyle/>
                    <a:p>
                      <a:r>
                        <a:rPr lang="es-ES" sz="2400" b="0" dirty="0">
                          <a:solidFill>
                            <a:schemeClr val="bg2">
                              <a:lumMod val="25000"/>
                            </a:schemeClr>
                          </a:solidFill>
                          <a:latin typeface="Xunta Sans"/>
                        </a:rPr>
                        <a:t>Desde el centro </a:t>
                      </a:r>
                      <a:r>
                        <a:rPr lang="es-ES" sz="2400" b="1" dirty="0">
                          <a:solidFill>
                            <a:schemeClr val="bg2">
                              <a:lumMod val="25000"/>
                            </a:schemeClr>
                          </a:solidFill>
                          <a:latin typeface="Xunta Sans"/>
                        </a:rPr>
                        <a:t>a toda la comunidad educativa, a las familias y al alumnado.</a:t>
                      </a:r>
                    </a:p>
                    <a:p>
                      <a:r>
                        <a:rPr lang="es-ES" sz="2400" b="0" dirty="0">
                          <a:solidFill>
                            <a:schemeClr val="bg2">
                              <a:lumMod val="25000"/>
                            </a:schemeClr>
                          </a:solidFill>
                          <a:latin typeface="Xunta Sans"/>
                        </a:rPr>
                        <a:t>También a la red comunitaria y municipal, prestando atención a otros canales como la radio local, publicaciones…</a:t>
                      </a:r>
                    </a:p>
                  </a:txBody>
                  <a:tcPr marL="110588" marR="110588" marT="55294" marB="55294"/>
                </a:tc>
                <a:extLst>
                  <a:ext uri="{0D108BD9-81ED-4DB2-BD59-A6C34878D82A}">
                    <a16:rowId xmlns:a16="http://schemas.microsoft.com/office/drawing/2014/main" val="904920747"/>
                  </a:ext>
                </a:extLst>
              </a:tr>
              <a:tr h="1216469">
                <a:tc>
                  <a:txBody>
                    <a:bodyPr/>
                    <a:lstStyle/>
                    <a:p>
                      <a:r>
                        <a:rPr lang="es-ES" sz="2400" b="1" dirty="0">
                          <a:solidFill>
                            <a:schemeClr val="bg2">
                              <a:lumMod val="25000"/>
                            </a:schemeClr>
                          </a:solidFill>
                          <a:latin typeface="Xunta Sans"/>
                        </a:rPr>
                        <a:t>Responsables</a:t>
                      </a:r>
                    </a:p>
                  </a:txBody>
                  <a:tcPr marL="110588" marR="110588" marT="55294" marB="55294"/>
                </a:tc>
                <a:tc>
                  <a:txBody>
                    <a:bodyPr/>
                    <a:lstStyle/>
                    <a:p>
                      <a:r>
                        <a:rPr lang="es-ES" sz="2400" b="0" dirty="0">
                          <a:solidFill>
                            <a:schemeClr val="bg2">
                              <a:lumMod val="25000"/>
                            </a:schemeClr>
                          </a:solidFill>
                          <a:latin typeface="Xunta Sans"/>
                        </a:rPr>
                        <a:t>Nominar a las personas </a:t>
                      </a:r>
                      <a:r>
                        <a:rPr lang="es-ES" sz="2400" b="1" dirty="0">
                          <a:solidFill>
                            <a:schemeClr val="bg2">
                              <a:lumMod val="25000"/>
                            </a:schemeClr>
                          </a:solidFill>
                          <a:latin typeface="Xunta Sans"/>
                        </a:rPr>
                        <a:t>coordinadoras, tutoras, profesorado </a:t>
                      </a:r>
                      <a:r>
                        <a:rPr lang="es-ES" sz="2400" b="0" dirty="0">
                          <a:solidFill>
                            <a:schemeClr val="bg2">
                              <a:lumMod val="25000"/>
                            </a:schemeClr>
                          </a:solidFill>
                          <a:latin typeface="Xunta Sans"/>
                        </a:rPr>
                        <a:t>de apoyo. Conviene registrar tareas de cada una y los cambios a medida que se avanza en el proyecto.</a:t>
                      </a:r>
                    </a:p>
                  </a:txBody>
                  <a:tcPr marL="110588" marR="110588" marT="55294" marB="55294"/>
                </a:tc>
                <a:extLst>
                  <a:ext uri="{0D108BD9-81ED-4DB2-BD59-A6C34878D82A}">
                    <a16:rowId xmlns:a16="http://schemas.microsoft.com/office/drawing/2014/main" val="489609718"/>
                  </a:ext>
                </a:extLst>
              </a:tr>
            </a:tbl>
          </a:graphicData>
        </a:graphic>
      </p:graphicFrame>
    </p:spTree>
    <p:extLst>
      <p:ext uri="{BB962C8B-B14F-4D97-AF65-F5344CB8AC3E}">
        <p14:creationId xmlns:p14="http://schemas.microsoft.com/office/powerpoint/2010/main" val="417578439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907</TotalTime>
  <Words>2334</Words>
  <Application>Microsoft Office PowerPoint</Application>
  <PresentationFormat>Panorámica</PresentationFormat>
  <Paragraphs>250</Paragraphs>
  <Slides>22</Slides>
  <Notes>11</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22</vt:i4>
      </vt:variant>
    </vt:vector>
  </HeadingPairs>
  <TitlesOfParts>
    <vt:vector size="30" baseType="lpstr">
      <vt:lpstr>Abadi</vt:lpstr>
      <vt:lpstr>Arial</vt:lpstr>
      <vt:lpstr>Berlin Sans FB</vt:lpstr>
      <vt:lpstr>Calibri</vt:lpstr>
      <vt:lpstr>Calibri Light</vt:lpstr>
      <vt:lpstr>Liberation Serif</vt:lpstr>
      <vt:lpstr>Xunta Sans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Ana Maria Martinez Lorente</dc:creator>
  <cp:lastModifiedBy>Ana Maria Martinez Lorente</cp:lastModifiedBy>
  <cp:revision>18</cp:revision>
  <dcterms:created xsi:type="dcterms:W3CDTF">2023-10-18T18:09:13Z</dcterms:created>
  <dcterms:modified xsi:type="dcterms:W3CDTF">2023-11-22T09:27:48Z</dcterms:modified>
</cp:coreProperties>
</file>