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268" r:id="rId3"/>
    <p:sldId id="390" r:id="rId4"/>
    <p:sldId id="388" r:id="rId5"/>
    <p:sldId id="389" r:id="rId6"/>
    <p:sldId id="305" r:id="rId7"/>
    <p:sldId id="308" r:id="rId8"/>
    <p:sldId id="303" r:id="rId9"/>
    <p:sldId id="317" r:id="rId10"/>
    <p:sldId id="433" r:id="rId11"/>
    <p:sldId id="318" r:id="rId12"/>
    <p:sldId id="269" r:id="rId13"/>
    <p:sldId id="270" r:id="rId14"/>
    <p:sldId id="319" r:id="rId15"/>
    <p:sldId id="271" r:id="rId16"/>
    <p:sldId id="320" r:id="rId17"/>
    <p:sldId id="322" r:id="rId18"/>
    <p:sldId id="324" r:id="rId19"/>
    <p:sldId id="325" r:id="rId20"/>
    <p:sldId id="335" r:id="rId21"/>
    <p:sldId id="351" r:id="rId22"/>
    <p:sldId id="396" r:id="rId23"/>
    <p:sldId id="397" r:id="rId24"/>
    <p:sldId id="398" r:id="rId25"/>
    <p:sldId id="349" r:id="rId26"/>
    <p:sldId id="350" r:id="rId27"/>
    <p:sldId id="333" r:id="rId28"/>
    <p:sldId id="435" r:id="rId29"/>
    <p:sldId id="276" r:id="rId30"/>
    <p:sldId id="436" r:id="rId31"/>
    <p:sldId id="400" r:id="rId32"/>
    <p:sldId id="402" r:id="rId33"/>
    <p:sldId id="401" r:id="rId34"/>
    <p:sldId id="437" r:id="rId35"/>
    <p:sldId id="403" r:id="rId36"/>
    <p:sldId id="409" r:id="rId37"/>
    <p:sldId id="410" r:id="rId38"/>
    <p:sldId id="411" r:id="rId39"/>
    <p:sldId id="412" r:id="rId40"/>
    <p:sldId id="413" r:id="rId41"/>
    <p:sldId id="414" r:id="rId42"/>
    <p:sldId id="415" r:id="rId43"/>
    <p:sldId id="438" r:id="rId44"/>
    <p:sldId id="404" r:id="rId45"/>
    <p:sldId id="405" r:id="rId46"/>
    <p:sldId id="406" r:id="rId47"/>
    <p:sldId id="407" r:id="rId48"/>
    <p:sldId id="408" r:id="rId49"/>
    <p:sldId id="416" r:id="rId50"/>
    <p:sldId id="417" r:id="rId51"/>
    <p:sldId id="418" r:id="rId52"/>
    <p:sldId id="419" r:id="rId53"/>
    <p:sldId id="420" r:id="rId54"/>
    <p:sldId id="421" r:id="rId55"/>
    <p:sldId id="422" r:id="rId56"/>
    <p:sldId id="439" r:id="rId57"/>
    <p:sldId id="423" r:id="rId58"/>
    <p:sldId id="424" r:id="rId59"/>
    <p:sldId id="425" r:id="rId60"/>
    <p:sldId id="426" r:id="rId61"/>
    <p:sldId id="432" r:id="rId62"/>
    <p:sldId id="427" r:id="rId63"/>
    <p:sldId id="428" r:id="rId64"/>
    <p:sldId id="429" r:id="rId65"/>
    <p:sldId id="430" r:id="rId66"/>
    <p:sldId id="431" r:id="rId6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635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5253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737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937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2387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431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5757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2916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3368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7048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083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E8394-10BB-418B-959E-28838BFB1CDF}" type="datetimeFigureOut">
              <a:rPr lang="es-ES" smtClean="0"/>
              <a:t>27/04/2025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403FE-A09C-4A81-8DFA-DD60B75FAA7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24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6.png"/><Relationship Id="rId4" Type="http://schemas.openxmlformats.org/officeDocument/2006/relationships/image" Target="../media/image6.jp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62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6" y="571500"/>
            <a:ext cx="5593832" cy="4195367"/>
          </a:xfrm>
          <a:prstGeom prst="rect">
            <a:avLst/>
          </a:prstGeom>
          <a:noFill/>
          <a:ln cap="flat">
            <a:noFill/>
          </a:ln>
          <a:effectLst>
            <a:outerShdw dist="38096" dir="2700000" algn="tl">
              <a:srgbClr val="000000">
                <a:alpha val="40000"/>
              </a:srgbClr>
            </a:outerShdw>
          </a:effectLst>
        </p:spPr>
      </p:pic>
      <p:sp>
        <p:nvSpPr>
          <p:cNvPr id="3" name="CuadroTexto 5"/>
          <p:cNvSpPr txBox="1"/>
          <p:nvPr/>
        </p:nvSpPr>
        <p:spPr>
          <a:xfrm>
            <a:off x="5643795" y="4963061"/>
            <a:ext cx="3680085" cy="1323438"/>
          </a:xfrm>
          <a:prstGeom prst="rect">
            <a:avLst/>
          </a:prstGeom>
          <a:noFill/>
          <a:ln cap="flat">
            <a:noFill/>
          </a:ln>
          <a:effectLst>
            <a:outerShdw dist="38096" dir="27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4000" b="0" i="0" u="none" strike="noStrike" kern="1200" cap="none" spc="0" baseline="0">
                <a:solidFill>
                  <a:srgbClr val="000000"/>
                </a:solidFill>
                <a:uFillTx/>
                <a:latin typeface="1942 report" pitchFamily="1"/>
              </a:rPr>
              <a:t>UN ANTES,,,</a:t>
            </a:r>
          </a:p>
        </p:txBody>
      </p:sp>
    </p:spTree>
    <p:extLst>
      <p:ext uri="{BB962C8B-B14F-4D97-AF65-F5344CB8AC3E}">
        <p14:creationId xmlns:p14="http://schemas.microsoft.com/office/powerpoint/2010/main" val="214546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518914" y="2526608"/>
            <a:ext cx="4572000" cy="17543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s-ES" sz="6000" dirty="0" smtClean="0">
                <a:solidFill>
                  <a:srgbClr val="2F5597"/>
                </a:solidFill>
              </a:rPr>
              <a:t>ESPAZO </a:t>
            </a:r>
            <a:r>
              <a:rPr lang="es-ES" sz="4800" dirty="0" smtClean="0">
                <a:solidFill>
                  <a:srgbClr val="2F5597"/>
                </a:solidFill>
              </a:rPr>
              <a:t> DE COMUNICACIÓN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636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956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19305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6015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93493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3591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01250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75373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21544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00204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79726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20166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05536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32695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56402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66790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86636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63344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 descr="Imagen que contiene interior, techo, edificio, cuarto&#10;&#10;Descripción generada automáticamen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6571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518914" y="2526608"/>
            <a:ext cx="4572000" cy="17543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s-ES" sz="6000" dirty="0" smtClean="0">
                <a:solidFill>
                  <a:srgbClr val="2F5597"/>
                </a:solidFill>
              </a:rPr>
              <a:t>ESPAZO </a:t>
            </a:r>
            <a:r>
              <a:rPr lang="es-ES" sz="4800" dirty="0" smtClean="0">
                <a:solidFill>
                  <a:srgbClr val="2F5597"/>
                </a:solidFill>
              </a:rPr>
              <a:t> DE RELAXACIÓN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13465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73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353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518914" y="2526608"/>
            <a:ext cx="4572000" cy="17543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s-ES" sz="6000" dirty="0" smtClean="0">
                <a:solidFill>
                  <a:srgbClr val="2F5597"/>
                </a:solidFill>
              </a:rPr>
              <a:t>ESPAZO </a:t>
            </a:r>
            <a:r>
              <a:rPr lang="es-ES" sz="4800" dirty="0" smtClean="0">
                <a:solidFill>
                  <a:srgbClr val="2F5597"/>
                </a:solidFill>
              </a:rPr>
              <a:t> MULTISENSORIAL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5759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81486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605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617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518914" y="2526608"/>
            <a:ext cx="4572000" cy="17543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s-ES" sz="6000" dirty="0" smtClean="0">
                <a:solidFill>
                  <a:srgbClr val="2F5597"/>
                </a:solidFill>
              </a:rPr>
              <a:t>ESPAZO </a:t>
            </a:r>
            <a:r>
              <a:rPr lang="es-ES" sz="4800" dirty="0" smtClean="0">
                <a:solidFill>
                  <a:srgbClr val="2F5597"/>
                </a:solidFill>
              </a:rPr>
              <a:t> FEDELLENTO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653006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491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20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48476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70364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454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50089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143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08"/>
          <a:stretch/>
        </p:blipFill>
        <p:spPr bwMode="auto">
          <a:xfrm>
            <a:off x="495656" y="647789"/>
            <a:ext cx="1228279" cy="1582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6" t="28907" r="22398" b="15524"/>
          <a:stretch/>
        </p:blipFill>
        <p:spPr bwMode="auto">
          <a:xfrm>
            <a:off x="2157706" y="1504060"/>
            <a:ext cx="1610989" cy="18833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n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0" t="26777" r="26987" b="20503"/>
          <a:stretch/>
        </p:blipFill>
        <p:spPr bwMode="auto">
          <a:xfrm>
            <a:off x="1570111" y="3749913"/>
            <a:ext cx="2286712" cy="2069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994" y="4486542"/>
            <a:ext cx="2782487" cy="20394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2" t="25587" r="27893" b="20226"/>
          <a:stretch/>
        </p:blipFill>
        <p:spPr bwMode="auto">
          <a:xfrm>
            <a:off x="4942532" y="554194"/>
            <a:ext cx="3056332" cy="29923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90437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518914" y="2526608"/>
            <a:ext cx="4572000" cy="2031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s-ES" sz="6000" dirty="0" smtClean="0">
                <a:solidFill>
                  <a:srgbClr val="2F5597"/>
                </a:solidFill>
              </a:rPr>
              <a:t>ESPAZO </a:t>
            </a:r>
            <a:r>
              <a:rPr lang="es-ES" sz="4800" dirty="0" smtClean="0">
                <a:solidFill>
                  <a:srgbClr val="2F5597"/>
                </a:solidFill>
              </a:rPr>
              <a:t> DE OBXECTOS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266437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59" y="857250"/>
            <a:ext cx="3794545" cy="505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86000" y="2074272"/>
            <a:ext cx="6858000" cy="3687096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pt-BR" sz="3000">
                <a:latin typeface="Script MT Bold" panose="03040602040607080904" pitchFamily="66" charset="0"/>
              </a:rPr>
              <a:t>--E estás na mesma dúbida, Sócrates, respecto destas que poderían parecerche ridículas, como pelo, lodo, lixo, en fin, todo o máis abxecto e vil que queiras? </a:t>
            </a:r>
            <a:endParaRPr lang="es-ES" sz="3000" dirty="0"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9178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7251"/>
            <a:ext cx="9144001" cy="51435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964461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7251"/>
            <a:ext cx="9144001" cy="51435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71297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7251"/>
            <a:ext cx="9144001" cy="51435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01233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7251"/>
            <a:ext cx="9144001" cy="51435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7657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0875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58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40291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9905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57212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7221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7251"/>
            <a:ext cx="9144001" cy="51435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80760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137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518914" y="2526608"/>
            <a:ext cx="4572000" cy="17543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es-ES" sz="6000" dirty="0" smtClean="0">
                <a:solidFill>
                  <a:srgbClr val="2F5597"/>
                </a:solidFill>
              </a:rPr>
              <a:t>ESPAZO </a:t>
            </a:r>
            <a:r>
              <a:rPr lang="es-ES" sz="4800" dirty="0" smtClean="0">
                <a:solidFill>
                  <a:srgbClr val="2F5597"/>
                </a:solidFill>
              </a:rPr>
              <a:t> DE LUZ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287649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086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011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31968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241029" y="2644170"/>
            <a:ext cx="5029200" cy="1569659"/>
          </a:xfrm>
          <a:prstGeom prst="rect">
            <a:avLst/>
          </a:prstGeom>
          <a:noFill/>
          <a:ln cap="flat">
            <a:noFill/>
          </a:ln>
          <a:effectLst>
            <a:outerShdw dist="38096" dir="27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4800" b="0" i="0" u="none" strike="noStrike" kern="1200" cap="none" spc="0" baseline="0">
                <a:solidFill>
                  <a:srgbClr val="2F5597"/>
                </a:solidFill>
                <a:uFillTx/>
                <a:latin typeface="Calibri"/>
              </a:rPr>
              <a:t>   OBXECTIVOS DE FUNCIONAMENTO</a:t>
            </a:r>
          </a:p>
        </p:txBody>
      </p:sp>
    </p:spTree>
    <p:extLst>
      <p:ext uri="{BB962C8B-B14F-4D97-AF65-F5344CB8AC3E}">
        <p14:creationId xmlns:p14="http://schemas.microsoft.com/office/powerpoint/2010/main" val="197400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me dejaste esperando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8720" y="600342"/>
            <a:ext cx="6507163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789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44936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40561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1037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50447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03375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me dejaste esperando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0175" y="617434"/>
            <a:ext cx="6507163" cy="3657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183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a 5"/>
          <p:cNvGrpSpPr/>
          <p:nvPr/>
        </p:nvGrpSpPr>
        <p:grpSpPr>
          <a:xfrm>
            <a:off x="854653" y="894374"/>
            <a:ext cx="7596468" cy="5069259"/>
            <a:chOff x="854653" y="894374"/>
            <a:chExt cx="7596468" cy="5069259"/>
          </a:xfrm>
        </p:grpSpPr>
        <p:sp>
          <p:nvSpPr>
            <p:cNvPr id="3" name="Forma libre: forma 2"/>
            <p:cNvSpPr/>
            <p:nvPr/>
          </p:nvSpPr>
          <p:spPr>
            <a:xfrm>
              <a:off x="854653" y="894374"/>
              <a:ext cx="3549755" cy="5399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33009"/>
                <a:gd name="f7" fmla="val 720000"/>
                <a:gd name="f8" fmla="+- 0 0 -90"/>
                <a:gd name="f9" fmla="*/ f3 1 4733009"/>
                <a:gd name="f10" fmla="*/ f4 1 720000"/>
                <a:gd name="f11" fmla="+- f7 0 f5"/>
                <a:gd name="f12" fmla="+- f6 0 f5"/>
                <a:gd name="f13" fmla="*/ f8 f0 1"/>
                <a:gd name="f14" fmla="*/ f12 1 4733009"/>
                <a:gd name="f15" fmla="*/ f11 1 720000"/>
                <a:gd name="f16" fmla="*/ 0 f12 1"/>
                <a:gd name="f17" fmla="*/ 0 f11 1"/>
                <a:gd name="f18" fmla="*/ 4733009 f12 1"/>
                <a:gd name="f19" fmla="*/ 720000 f11 1"/>
                <a:gd name="f20" fmla="*/ f13 1 f2"/>
                <a:gd name="f21" fmla="*/ f16 1 4733009"/>
                <a:gd name="f22" fmla="*/ f17 1 720000"/>
                <a:gd name="f23" fmla="*/ f18 1 4733009"/>
                <a:gd name="f24" fmla="*/ f19 1 720000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4733009" h="720000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2A4B86"/>
                </a:gs>
                <a:gs pos="100000">
                  <a:srgbClr val="4A76C6"/>
                </a:gs>
              </a:gsLst>
              <a:lin ang="16200000"/>
            </a:gradFill>
            <a:ln w="19046" cap="flat">
              <a:solidFill>
                <a:srgbClr val="4472C4"/>
              </a:solidFill>
              <a:prstDash val="solid"/>
              <a:miter/>
            </a:ln>
            <a:effectLst>
              <a:outerShdw dist="38096" dir="2700000" algn="tl">
                <a:srgbClr val="000000">
                  <a:alpha val="40000"/>
                </a:srgbClr>
              </a:outerShdw>
            </a:effectLst>
          </p:spPr>
          <p:txBody>
            <a:bodyPr vert="horz" wrap="square" lIns="133346" tIns="76196" rIns="133346" bIns="76196" anchor="ctr" anchorCtr="1" compatLnSpc="1">
              <a:noAutofit/>
            </a:bodyPr>
            <a:lstStyle/>
            <a:p>
              <a:pPr marL="0" marR="0" lvl="0" indent="0" algn="ctr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25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FFFFFF"/>
                  </a:solidFill>
                  <a:uFillTx/>
                  <a:latin typeface="Calibri"/>
                </a:rPr>
                <a:t>NECESIDADES</a:t>
              </a:r>
            </a:p>
          </p:txBody>
        </p:sp>
        <p:sp>
          <p:nvSpPr>
            <p:cNvPr id="4" name="Forma libre: forma 3"/>
            <p:cNvSpPr/>
            <p:nvPr/>
          </p:nvSpPr>
          <p:spPr>
            <a:xfrm>
              <a:off x="854653" y="1434382"/>
              <a:ext cx="3549755" cy="45292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33009"/>
                <a:gd name="f7" fmla="val 6039000"/>
                <a:gd name="f8" fmla="+- 0 0 -90"/>
                <a:gd name="f9" fmla="*/ f3 1 4733009"/>
                <a:gd name="f10" fmla="*/ f4 1 6039000"/>
                <a:gd name="f11" fmla="+- f7 0 f5"/>
                <a:gd name="f12" fmla="+- f6 0 f5"/>
                <a:gd name="f13" fmla="*/ f8 f0 1"/>
                <a:gd name="f14" fmla="*/ f12 1 4733009"/>
                <a:gd name="f15" fmla="*/ f11 1 6039000"/>
                <a:gd name="f16" fmla="*/ 0 f12 1"/>
                <a:gd name="f17" fmla="*/ 0 f11 1"/>
                <a:gd name="f18" fmla="*/ 4733009 f12 1"/>
                <a:gd name="f19" fmla="*/ 6039000 f11 1"/>
                <a:gd name="f20" fmla="*/ f13 1 f2"/>
                <a:gd name="f21" fmla="*/ f16 1 4733009"/>
                <a:gd name="f22" fmla="*/ f17 1 6039000"/>
                <a:gd name="f23" fmla="*/ f18 1 4733009"/>
                <a:gd name="f24" fmla="*/ f19 1 6039000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4733009" h="6039000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solidFill>
              <a:srgbClr val="FFFFFF"/>
            </a:solidFill>
            <a:ln w="19046" cap="flat">
              <a:solidFill>
                <a:srgbClr val="CFD5EA">
                  <a:alpha val="90000"/>
                </a:srgbClr>
              </a:solidFill>
              <a:prstDash val="solid"/>
              <a:miter/>
            </a:ln>
          </p:spPr>
          <p:txBody>
            <a:bodyPr vert="horz" wrap="square" lIns="100007" tIns="100007" rIns="133346" bIns="150016" anchor="t" anchorCtr="0" compatLnSpc="1">
              <a:noAutofit/>
            </a:bodyPr>
            <a:lstStyle/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Illamento entre talleres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Uso novas tecnoloxías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Saber explicar o que fan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Traballo en equipo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Inestabilidade emocional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Baixa autoestima</a:t>
              </a:r>
            </a:p>
          </p:txBody>
        </p:sp>
        <p:sp>
          <p:nvSpPr>
            <p:cNvPr id="5" name="Forma libre: forma 4"/>
            <p:cNvSpPr/>
            <p:nvPr/>
          </p:nvSpPr>
          <p:spPr>
            <a:xfrm>
              <a:off x="4901366" y="894374"/>
              <a:ext cx="3549755" cy="5399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33009"/>
                <a:gd name="f7" fmla="val 720000"/>
                <a:gd name="f8" fmla="+- 0 0 -90"/>
                <a:gd name="f9" fmla="*/ f3 1 4733009"/>
                <a:gd name="f10" fmla="*/ f4 1 720000"/>
                <a:gd name="f11" fmla="+- f7 0 f5"/>
                <a:gd name="f12" fmla="+- f6 0 f5"/>
                <a:gd name="f13" fmla="*/ f8 f0 1"/>
                <a:gd name="f14" fmla="*/ f12 1 4733009"/>
                <a:gd name="f15" fmla="*/ f11 1 720000"/>
                <a:gd name="f16" fmla="*/ 0 f12 1"/>
                <a:gd name="f17" fmla="*/ 0 f11 1"/>
                <a:gd name="f18" fmla="*/ 4733009 f12 1"/>
                <a:gd name="f19" fmla="*/ 720000 f11 1"/>
                <a:gd name="f20" fmla="*/ f13 1 f2"/>
                <a:gd name="f21" fmla="*/ f16 1 4733009"/>
                <a:gd name="f22" fmla="*/ f17 1 720000"/>
                <a:gd name="f23" fmla="*/ f18 1 4733009"/>
                <a:gd name="f24" fmla="*/ f19 1 720000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4733009" h="720000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2A4B86"/>
                </a:gs>
                <a:gs pos="100000">
                  <a:srgbClr val="4A76C6"/>
                </a:gs>
              </a:gsLst>
              <a:lin ang="16200000"/>
            </a:gradFill>
            <a:ln w="19046" cap="flat">
              <a:solidFill>
                <a:srgbClr val="4472C4"/>
              </a:solidFill>
              <a:prstDash val="solid"/>
              <a:miter/>
            </a:ln>
            <a:effectLst>
              <a:outerShdw dist="38096" dir="2700000" algn="tl">
                <a:srgbClr val="000000">
                  <a:alpha val="40000"/>
                </a:srgbClr>
              </a:outerShdw>
            </a:effectLst>
          </p:spPr>
          <p:txBody>
            <a:bodyPr vert="horz" wrap="square" lIns="133346" tIns="76196" rIns="133346" bIns="76196" anchor="ctr" anchorCtr="1" compatLnSpc="1">
              <a:noAutofit/>
            </a:bodyPr>
            <a:lstStyle/>
            <a:p>
              <a:pPr marL="0" marR="0" lvl="0" indent="0" algn="ctr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25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FFFFFF"/>
                  </a:solidFill>
                  <a:uFillTx/>
                  <a:latin typeface="Calibri"/>
                </a:rPr>
                <a:t>BIBLIOTECA</a:t>
              </a:r>
            </a:p>
          </p:txBody>
        </p:sp>
        <p:sp>
          <p:nvSpPr>
            <p:cNvPr id="6" name="Forma libre: forma 5"/>
            <p:cNvSpPr/>
            <p:nvPr/>
          </p:nvSpPr>
          <p:spPr>
            <a:xfrm>
              <a:off x="4901366" y="1434382"/>
              <a:ext cx="3549755" cy="45292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33009"/>
                <a:gd name="f7" fmla="val 6039000"/>
                <a:gd name="f8" fmla="+- 0 0 -90"/>
                <a:gd name="f9" fmla="*/ f3 1 4733009"/>
                <a:gd name="f10" fmla="*/ f4 1 6039000"/>
                <a:gd name="f11" fmla="+- f7 0 f5"/>
                <a:gd name="f12" fmla="+- f6 0 f5"/>
                <a:gd name="f13" fmla="*/ f8 f0 1"/>
                <a:gd name="f14" fmla="*/ f12 1 4733009"/>
                <a:gd name="f15" fmla="*/ f11 1 6039000"/>
                <a:gd name="f16" fmla="*/ 0 f12 1"/>
                <a:gd name="f17" fmla="*/ 0 f11 1"/>
                <a:gd name="f18" fmla="*/ 4733009 f12 1"/>
                <a:gd name="f19" fmla="*/ 6039000 f11 1"/>
                <a:gd name="f20" fmla="*/ f13 1 f2"/>
                <a:gd name="f21" fmla="*/ f16 1 4733009"/>
                <a:gd name="f22" fmla="*/ f17 1 6039000"/>
                <a:gd name="f23" fmla="*/ f18 1 4733009"/>
                <a:gd name="f24" fmla="*/ f19 1 6039000"/>
                <a:gd name="f25" fmla="*/ f5 1 f14"/>
                <a:gd name="f26" fmla="*/ f6 1 f14"/>
                <a:gd name="f27" fmla="*/ f5 1 f15"/>
                <a:gd name="f28" fmla="*/ f7 1 f15"/>
                <a:gd name="f29" fmla="+- f20 0 f1"/>
                <a:gd name="f30" fmla="*/ f21 1 f14"/>
                <a:gd name="f31" fmla="*/ f22 1 f15"/>
                <a:gd name="f32" fmla="*/ f23 1 f14"/>
                <a:gd name="f33" fmla="*/ f24 1 f15"/>
                <a:gd name="f34" fmla="*/ f25 f9 1"/>
                <a:gd name="f35" fmla="*/ f26 f9 1"/>
                <a:gd name="f36" fmla="*/ f28 f10 1"/>
                <a:gd name="f37" fmla="*/ f27 f10 1"/>
                <a:gd name="f38" fmla="*/ f30 f9 1"/>
                <a:gd name="f39" fmla="*/ f31 f10 1"/>
                <a:gd name="f40" fmla="*/ f32 f9 1"/>
                <a:gd name="f41" fmla="*/ f3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38" y="f39"/>
                </a:cxn>
                <a:cxn ang="f29">
                  <a:pos x="f40" y="f39"/>
                </a:cxn>
                <a:cxn ang="f29">
                  <a:pos x="f40" y="f41"/>
                </a:cxn>
                <a:cxn ang="f29">
                  <a:pos x="f38" y="f41"/>
                </a:cxn>
                <a:cxn ang="f29">
                  <a:pos x="f38" y="f39"/>
                </a:cxn>
              </a:cxnLst>
              <a:rect l="f34" t="f37" r="f35" b="f36"/>
              <a:pathLst>
                <a:path w="4733009" h="6039000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lnTo>
                    <a:pt x="f5" y="f5"/>
                  </a:lnTo>
                  <a:close/>
                </a:path>
              </a:pathLst>
            </a:custGeom>
            <a:solidFill>
              <a:srgbClr val="FFFFFF"/>
            </a:solidFill>
            <a:ln w="19046" cap="flat">
              <a:solidFill>
                <a:srgbClr val="CFD5EA">
                  <a:alpha val="90000"/>
                </a:srgbClr>
              </a:solidFill>
              <a:prstDash val="solid"/>
              <a:miter/>
            </a:ln>
          </p:spPr>
          <p:txBody>
            <a:bodyPr vert="horz" wrap="square" lIns="100007" tIns="100007" rIns="133346" bIns="150016" anchor="t" anchorCtr="0" compatLnSpc="1">
              <a:noAutofit/>
            </a:bodyPr>
            <a:lstStyle/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Espazo de intercambio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Espazo fedellento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Espazo de oratoria e exposición traballos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Espazo de convivencia e ciudadanía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Espazo de relaxación multisensorial</a:t>
              </a: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75" b="0" i="0" u="none" strike="noStrike" kern="0" cap="none" spc="0" baseline="0">
                <a:solidFill>
                  <a:srgbClr val="000000"/>
                </a:solidFill>
                <a:uFillTx/>
                <a:latin typeface="Calibri"/>
              </a:endParaRPr>
            </a:p>
            <a:p>
              <a:pPr marL="171450" marR="0" lvl="1" indent="-171450" algn="l" defTabSz="833439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375"/>
                </a:spcAft>
                <a:buSzPct val="100000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ES" sz="1875" b="0" i="0" u="none" strike="noStrike" kern="0" cap="none" spc="0" baseline="0">
                  <a:solidFill>
                    <a:srgbClr val="000000"/>
                  </a:solidFill>
                  <a:uFillTx/>
                  <a:latin typeface="Calibri"/>
                </a:rPr>
                <a:t>Espazo inclusivo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125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nnovagal navaló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3847" y="549066"/>
            <a:ext cx="7096305" cy="3988750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6957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10846" y="2644170"/>
            <a:ext cx="7922297" cy="1569659"/>
          </a:xfrm>
          <a:prstGeom prst="rect">
            <a:avLst/>
          </a:prstGeom>
          <a:noFill/>
          <a:ln cap="flat">
            <a:noFill/>
          </a:ln>
          <a:effectLst>
            <a:outerShdw dist="38096" dir="27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4800" b="0" i="0" u="none" strike="noStrike" kern="1200" cap="none" spc="0" baseline="0" dirty="0">
                <a:solidFill>
                  <a:srgbClr val="2F5597"/>
                </a:solidFill>
                <a:uFillTx/>
                <a:latin typeface="Calibri"/>
              </a:rPr>
              <a:t>   ANÁLISE DAS REFORMAS E ACTIVIDADES DESENVOLVIDAS</a:t>
            </a:r>
          </a:p>
        </p:txBody>
      </p:sp>
    </p:spTree>
    <p:extLst>
      <p:ext uri="{BB962C8B-B14F-4D97-AF65-F5344CB8AC3E}">
        <p14:creationId xmlns:p14="http://schemas.microsoft.com/office/powerpoint/2010/main" val="2103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</TotalTime>
  <Words>107</Words>
  <Application>Microsoft Office PowerPoint</Application>
  <PresentationFormat>Presentación en pantalla (4:3)</PresentationFormat>
  <Paragraphs>37</Paragraphs>
  <Slides>66</Slides>
  <Notes>0</Notes>
  <HiddenSlides>0</HiddenSlides>
  <MMClips>3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66</vt:i4>
      </vt:variant>
    </vt:vector>
  </HeadingPairs>
  <TitlesOfParts>
    <vt:vector size="72" baseType="lpstr">
      <vt:lpstr>1942 report</vt:lpstr>
      <vt:lpstr>Arial</vt:lpstr>
      <vt:lpstr>Calibri</vt:lpstr>
      <vt:lpstr>Calibri Light</vt:lpstr>
      <vt:lpstr>Script MT 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--E estás na mesma dúbida, Sócrates, respecto destas que poderían parecerche ridículas, como pelo, lodo, lixo, en fin, todo o máis abxecto e vil que queiras?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122</cp:revision>
  <dcterms:created xsi:type="dcterms:W3CDTF">2020-11-14T19:23:05Z</dcterms:created>
  <dcterms:modified xsi:type="dcterms:W3CDTF">2025-04-27T09:25:20Z</dcterms:modified>
</cp:coreProperties>
</file>