
<file path=[Content_Types].xml><?xml version="1.0" encoding="utf-8"?>
<Types xmlns="http://schemas.openxmlformats.org/package/2006/content-types">
  <Default Extension="png" ContentType="image/png"/>
  <Default Extension="jpeg" ContentType="image/jpeg"/>
  <Default Extension="jpe"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8" r:id="rId2"/>
    <p:sldId id="256" r:id="rId3"/>
    <p:sldId id="259" r:id="rId4"/>
    <p:sldId id="284" r:id="rId5"/>
    <p:sldId id="260" r:id="rId6"/>
    <p:sldId id="266" r:id="rId7"/>
    <p:sldId id="261" r:id="rId8"/>
    <p:sldId id="265" r:id="rId9"/>
    <p:sldId id="262" r:id="rId10"/>
    <p:sldId id="268" r:id="rId11"/>
    <p:sldId id="272" r:id="rId12"/>
    <p:sldId id="273" r:id="rId13"/>
    <p:sldId id="274" r:id="rId14"/>
    <p:sldId id="275" r:id="rId15"/>
    <p:sldId id="280" r:id="rId16"/>
    <p:sldId id="281" r:id="rId17"/>
    <p:sldId id="276" r:id="rId18"/>
    <p:sldId id="277" r:id="rId19"/>
    <p:sldId id="278" r:id="rId20"/>
    <p:sldId id="269" r:id="rId21"/>
    <p:sldId id="264" r:id="rId22"/>
    <p:sldId id="283" r:id="rId23"/>
    <p:sldId id="267" r:id="rId24"/>
    <p:sldId id="282" r:id="rId25"/>
    <p:sldId id="271" r:id="rId26"/>
    <p:sldId id="263" r:id="rId27"/>
    <p:sldId id="257" r:id="rId28"/>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6" d="100"/>
          <a:sy n="66" d="100"/>
        </p:scale>
        <p:origin x="600"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DE5497-DD03-4976-A77E-58817000E57F}" type="datetimeFigureOut">
              <a:rPr lang="es-ES" smtClean="0"/>
              <a:t>05/10/2024</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4F51D3-F047-41DD-ABB1-FC0010C38DD1}" type="slidenum">
              <a:rPr lang="es-ES" smtClean="0"/>
              <a:t>‹Nº›</a:t>
            </a:fld>
            <a:endParaRPr lang="es-ES"/>
          </a:p>
        </p:txBody>
      </p:sp>
    </p:spTree>
    <p:extLst>
      <p:ext uri="{BB962C8B-B14F-4D97-AF65-F5344CB8AC3E}">
        <p14:creationId xmlns:p14="http://schemas.microsoft.com/office/powerpoint/2010/main" val="3720832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9810" name="Rectangle 1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a:spcBef>
                <a:spcPct val="0"/>
              </a:spcBef>
            </a:pPr>
            <a:fld id="{C3AC524B-A743-41F0-B89F-84B1C7E59F9F}" type="slidenum">
              <a:rPr lang="es-ES" altLang="es-ES">
                <a:solidFill>
                  <a:srgbClr val="000000"/>
                </a:solidFill>
              </a:rPr>
              <a:pPr>
                <a:spcBef>
                  <a:spcPct val="0"/>
                </a:spcBef>
              </a:pPr>
              <a:t>11</a:t>
            </a:fld>
            <a:endParaRPr lang="es-ES" altLang="es-ES">
              <a:solidFill>
                <a:srgbClr val="000000"/>
              </a:solidFill>
            </a:endParaRPr>
          </a:p>
        </p:txBody>
      </p:sp>
      <p:sp>
        <p:nvSpPr>
          <p:cNvPr id="119811" name="Text Box 1"/>
          <p:cNvSpPr txBox="1">
            <a:spLocks noChangeArrowheads="1"/>
          </p:cNvSpPr>
          <p:nvPr/>
        </p:nvSpPr>
        <p:spPr bwMode="auto">
          <a:xfrm>
            <a:off x="3884613" y="8685213"/>
            <a:ext cx="2967037" cy="452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algn="r" eaLnBrk="1" hangingPunct="1">
              <a:spcBef>
                <a:spcPct val="0"/>
              </a:spcBef>
            </a:pPr>
            <a:fld id="{71C09463-A972-4157-8E8D-432B610D7DC5}" type="slidenum">
              <a:rPr lang="es-ES" altLang="es-ES">
                <a:solidFill>
                  <a:srgbClr val="000000"/>
                </a:solidFill>
              </a:rPr>
              <a:pPr algn="r" eaLnBrk="1" hangingPunct="1">
                <a:spcBef>
                  <a:spcPct val="0"/>
                </a:spcBef>
              </a:pPr>
              <a:t>11</a:t>
            </a:fld>
            <a:endParaRPr lang="es-ES" altLang="es-ES">
              <a:solidFill>
                <a:srgbClr val="000000"/>
              </a:solidFill>
            </a:endParaRPr>
          </a:p>
        </p:txBody>
      </p:sp>
      <p:sp>
        <p:nvSpPr>
          <p:cNvPr id="119812" name="Rectangle 2"/>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9813" name="Rectangle 3"/>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numCol="1" anchor="ctr" anchorCtr="0" compatLnSpc="1">
            <a:prstTxWarp prst="textNoShape">
              <a:avLst/>
            </a:prstTxWarp>
          </a:bodyPr>
          <a:lstStyle/>
          <a:p>
            <a:endParaRPr lang="es-ES" altLang="es-ES" smtClean="0">
              <a:latin typeface="Times New Roman" panose="02020603050405020304" pitchFamily="18" charset="0"/>
            </a:endParaRPr>
          </a:p>
        </p:txBody>
      </p:sp>
    </p:spTree>
    <p:extLst>
      <p:ext uri="{BB962C8B-B14F-4D97-AF65-F5344CB8AC3E}">
        <p14:creationId xmlns:p14="http://schemas.microsoft.com/office/powerpoint/2010/main" val="2160445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0834" name="Rectangle 1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a:spcBef>
                <a:spcPct val="0"/>
              </a:spcBef>
            </a:pPr>
            <a:fld id="{8D8C4D4C-6205-4AB1-B288-ADCDA0247729}" type="slidenum">
              <a:rPr lang="es-ES" altLang="es-ES">
                <a:solidFill>
                  <a:srgbClr val="000000"/>
                </a:solidFill>
              </a:rPr>
              <a:pPr>
                <a:spcBef>
                  <a:spcPct val="0"/>
                </a:spcBef>
              </a:pPr>
              <a:t>13</a:t>
            </a:fld>
            <a:endParaRPr lang="es-ES" altLang="es-ES">
              <a:solidFill>
                <a:srgbClr val="000000"/>
              </a:solidFill>
            </a:endParaRPr>
          </a:p>
        </p:txBody>
      </p:sp>
      <p:sp>
        <p:nvSpPr>
          <p:cNvPr id="120835" name="Text Box 1"/>
          <p:cNvSpPr txBox="1">
            <a:spLocks noChangeArrowheads="1"/>
          </p:cNvSpPr>
          <p:nvPr/>
        </p:nvSpPr>
        <p:spPr bwMode="auto">
          <a:xfrm>
            <a:off x="3884613" y="8685213"/>
            <a:ext cx="2967037" cy="452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algn="r" eaLnBrk="1" hangingPunct="1">
              <a:spcBef>
                <a:spcPct val="0"/>
              </a:spcBef>
            </a:pPr>
            <a:fld id="{C227BA0A-9B18-4D8A-B71F-44AF0E515B8A}" type="slidenum">
              <a:rPr lang="es-ES" altLang="es-ES">
                <a:solidFill>
                  <a:srgbClr val="000000"/>
                </a:solidFill>
              </a:rPr>
              <a:pPr algn="r" eaLnBrk="1" hangingPunct="1">
                <a:spcBef>
                  <a:spcPct val="0"/>
                </a:spcBef>
              </a:pPr>
              <a:t>13</a:t>
            </a:fld>
            <a:endParaRPr lang="es-ES" altLang="es-ES">
              <a:solidFill>
                <a:srgbClr val="000000"/>
              </a:solidFill>
            </a:endParaRPr>
          </a:p>
        </p:txBody>
      </p:sp>
      <p:sp>
        <p:nvSpPr>
          <p:cNvPr id="120836" name="Rectangle 2"/>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0837" name="Rectangle 3"/>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numCol="1" anchor="ctr" anchorCtr="0" compatLnSpc="1">
            <a:prstTxWarp prst="textNoShape">
              <a:avLst/>
            </a:prstTxWarp>
          </a:bodyPr>
          <a:lstStyle/>
          <a:p>
            <a:endParaRPr lang="es-ES" altLang="es-ES" smtClean="0">
              <a:latin typeface="Times New Roman" panose="02020603050405020304" pitchFamily="18" charset="0"/>
            </a:endParaRPr>
          </a:p>
        </p:txBody>
      </p:sp>
    </p:spTree>
    <p:extLst>
      <p:ext uri="{BB962C8B-B14F-4D97-AF65-F5344CB8AC3E}">
        <p14:creationId xmlns:p14="http://schemas.microsoft.com/office/powerpoint/2010/main" val="1750014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82" name="Rectangle 1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a:spcBef>
                <a:spcPct val="0"/>
              </a:spcBef>
            </a:pPr>
            <a:fld id="{58A9FB37-0837-4F69-95A1-B0015D4C9F4B}" type="slidenum">
              <a:rPr lang="es-ES" altLang="es-ES">
                <a:solidFill>
                  <a:srgbClr val="000000"/>
                </a:solidFill>
              </a:rPr>
              <a:pPr>
                <a:spcBef>
                  <a:spcPct val="0"/>
                </a:spcBef>
              </a:pPr>
              <a:t>17</a:t>
            </a:fld>
            <a:endParaRPr lang="es-ES" altLang="es-ES">
              <a:solidFill>
                <a:srgbClr val="000000"/>
              </a:solidFill>
            </a:endParaRPr>
          </a:p>
        </p:txBody>
      </p:sp>
      <p:sp>
        <p:nvSpPr>
          <p:cNvPr id="122883" name="Text Box 1"/>
          <p:cNvSpPr txBox="1">
            <a:spLocks noChangeArrowheads="1"/>
          </p:cNvSpPr>
          <p:nvPr/>
        </p:nvSpPr>
        <p:spPr bwMode="auto">
          <a:xfrm>
            <a:off x="3884613" y="8685213"/>
            <a:ext cx="2967037" cy="452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algn="r" eaLnBrk="1" hangingPunct="1">
              <a:spcBef>
                <a:spcPct val="0"/>
              </a:spcBef>
            </a:pPr>
            <a:fld id="{864725B5-6E76-48BF-B58E-13E4B833D6E6}" type="slidenum">
              <a:rPr lang="es-ES" altLang="es-ES">
                <a:solidFill>
                  <a:srgbClr val="000000"/>
                </a:solidFill>
              </a:rPr>
              <a:pPr algn="r" eaLnBrk="1" hangingPunct="1">
                <a:spcBef>
                  <a:spcPct val="0"/>
                </a:spcBef>
              </a:pPr>
              <a:t>17</a:t>
            </a:fld>
            <a:endParaRPr lang="es-ES" altLang="es-ES">
              <a:solidFill>
                <a:srgbClr val="000000"/>
              </a:solidFill>
            </a:endParaRPr>
          </a:p>
        </p:txBody>
      </p:sp>
      <p:sp>
        <p:nvSpPr>
          <p:cNvPr id="122884" name="Rectangle 2"/>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885" name="Rectangle 3"/>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numCol="1" anchor="ctr" anchorCtr="0" compatLnSpc="1">
            <a:prstTxWarp prst="textNoShape">
              <a:avLst/>
            </a:prstTxWarp>
          </a:bodyPr>
          <a:lstStyle/>
          <a:p>
            <a:endParaRPr lang="es-ES" altLang="es-ES" smtClean="0">
              <a:latin typeface="Times New Roman" panose="02020603050405020304" pitchFamily="18" charset="0"/>
            </a:endParaRPr>
          </a:p>
        </p:txBody>
      </p:sp>
    </p:spTree>
    <p:extLst>
      <p:ext uri="{BB962C8B-B14F-4D97-AF65-F5344CB8AC3E}">
        <p14:creationId xmlns:p14="http://schemas.microsoft.com/office/powerpoint/2010/main" val="47190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2098" name="Rectangle 1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a:spcBef>
                <a:spcPct val="0"/>
              </a:spcBef>
            </a:pPr>
            <a:fld id="{37019A5E-6B1B-46EC-AC6B-12EDFD389E5B}" type="slidenum">
              <a:rPr lang="es-ES" altLang="es-ES">
                <a:solidFill>
                  <a:srgbClr val="000000"/>
                </a:solidFill>
              </a:rPr>
              <a:pPr>
                <a:spcBef>
                  <a:spcPct val="0"/>
                </a:spcBef>
              </a:pPr>
              <a:t>18</a:t>
            </a:fld>
            <a:endParaRPr lang="es-ES" altLang="es-ES">
              <a:solidFill>
                <a:srgbClr val="000000"/>
              </a:solidFill>
            </a:endParaRPr>
          </a:p>
        </p:txBody>
      </p:sp>
      <p:sp>
        <p:nvSpPr>
          <p:cNvPr id="132099" name="Text Box 1"/>
          <p:cNvSpPr txBox="1">
            <a:spLocks noChangeArrowheads="1"/>
          </p:cNvSpPr>
          <p:nvPr/>
        </p:nvSpPr>
        <p:spPr bwMode="auto">
          <a:xfrm>
            <a:off x="3881438" y="8686800"/>
            <a:ext cx="2974975"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algn="r" eaLnBrk="1" hangingPunct="1">
              <a:lnSpc>
                <a:spcPct val="95000"/>
              </a:lnSpc>
              <a:spcBef>
                <a:spcPct val="0"/>
              </a:spcBef>
            </a:pPr>
            <a:fld id="{A7A66ECA-E53E-4E3B-9CDB-4D5FB1D82830}" type="slidenum">
              <a:rPr lang="es-ES" altLang="es-ES" sz="1400">
                <a:solidFill>
                  <a:srgbClr val="000000"/>
                </a:solidFill>
                <a:latin typeface="Times New Roman" panose="02020603050405020304" pitchFamily="18" charset="0"/>
              </a:rPr>
              <a:pPr algn="r" eaLnBrk="1" hangingPunct="1">
                <a:lnSpc>
                  <a:spcPct val="95000"/>
                </a:lnSpc>
                <a:spcBef>
                  <a:spcPct val="0"/>
                </a:spcBef>
              </a:pPr>
              <a:t>18</a:t>
            </a:fld>
            <a:endParaRPr lang="es-ES" altLang="es-ES" sz="1400">
              <a:solidFill>
                <a:srgbClr val="000000"/>
              </a:solidFill>
              <a:latin typeface="Times New Roman" panose="02020603050405020304" pitchFamily="18" charset="0"/>
            </a:endParaRPr>
          </a:p>
        </p:txBody>
      </p:sp>
      <p:sp>
        <p:nvSpPr>
          <p:cNvPr id="132100" name="Text Box 2"/>
          <p:cNvSpPr txBox="1">
            <a:spLocks noChangeArrowheads="1"/>
          </p:cNvSpPr>
          <p:nvPr/>
        </p:nvSpPr>
        <p:spPr bwMode="auto">
          <a:xfrm>
            <a:off x="3883025" y="8686800"/>
            <a:ext cx="2970213"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1pPr>
            <a:lvl2pPr marL="742950" indent="-28575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2pPr>
            <a:lvl3pPr marL="11430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3pPr>
            <a:lvl4pPr marL="16002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4pPr>
            <a:lvl5pPr marL="2057400" indent="-22860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Calibri" panose="020F0502020204030204" pitchFamily="34" charset="0"/>
              </a:defRPr>
            </a:lvl9pPr>
          </a:lstStyle>
          <a:p>
            <a:pPr algn="r" eaLnBrk="1" hangingPunct="1">
              <a:spcBef>
                <a:spcPct val="0"/>
              </a:spcBef>
            </a:pPr>
            <a:fld id="{28DFED1B-6A5C-4DB8-A168-7D6ACD98C7E5}" type="slidenum">
              <a:rPr lang="es-ES" altLang="es-ES">
                <a:solidFill>
                  <a:srgbClr val="000000"/>
                </a:solidFill>
                <a:latin typeface="Arial" panose="020B0604020202020204" pitchFamily="34" charset="0"/>
              </a:rPr>
              <a:pPr algn="r" eaLnBrk="1" hangingPunct="1">
                <a:spcBef>
                  <a:spcPct val="0"/>
                </a:spcBef>
              </a:pPr>
              <a:t>18</a:t>
            </a:fld>
            <a:endParaRPr lang="es-ES" altLang="es-ES">
              <a:solidFill>
                <a:srgbClr val="000000"/>
              </a:solidFill>
              <a:latin typeface="Arial" panose="020B0604020202020204" pitchFamily="34" charset="0"/>
            </a:endParaRPr>
          </a:p>
        </p:txBody>
      </p:sp>
      <p:sp>
        <p:nvSpPr>
          <p:cNvPr id="132101" name="Rectangle 3"/>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2102" name="Rectangle 4"/>
          <p:cNvSpPr>
            <a:spLocks noGrp="1" noChangeArrowheads="1"/>
          </p:cNvSpPr>
          <p:nvPr>
            <p:ph type="body" idx="1"/>
          </p:nvPr>
        </p:nvSpPr>
        <p:spPr bwMode="auto">
          <a:xfrm>
            <a:off x="685800" y="4343400"/>
            <a:ext cx="5487988" cy="4116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numCol="1" anchor="ctr" anchorCtr="0" compatLnSpc="1">
            <a:prstTxWarp prst="textNoShape">
              <a:avLst/>
            </a:prstTxWarp>
          </a:bodyPr>
          <a:lstStyle/>
          <a:p>
            <a:endParaRPr lang="es-ES" altLang="es-ES" smtClean="0">
              <a:latin typeface="Times New Roman" panose="02020603050405020304" pitchFamily="18" charset="0"/>
            </a:endParaRPr>
          </a:p>
        </p:txBody>
      </p:sp>
    </p:spTree>
    <p:extLst>
      <p:ext uri="{BB962C8B-B14F-4D97-AF65-F5344CB8AC3E}">
        <p14:creationId xmlns:p14="http://schemas.microsoft.com/office/powerpoint/2010/main" val="52446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E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s-ES"/>
          </a:p>
        </p:txBody>
      </p:sp>
      <p:sp>
        <p:nvSpPr>
          <p:cNvPr id="4" name="Marcador de fecha 3"/>
          <p:cNvSpPr>
            <a:spLocks noGrp="1"/>
          </p:cNvSpPr>
          <p:nvPr>
            <p:ph type="dt" sz="half" idx="10"/>
          </p:nvPr>
        </p:nvSpPr>
        <p:spPr/>
        <p:txBody>
          <a:bodyPr/>
          <a:lstStyle/>
          <a:p>
            <a:fld id="{91C87E19-0C57-4AC6-94CC-47A83E7B50AB}" type="datetimeFigureOut">
              <a:rPr lang="es-ES" smtClean="0"/>
              <a:t>05/10/2024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1CE2F89A-1194-4AA5-81CB-D142F80305DA}" type="slidenum">
              <a:rPr lang="es-ES" smtClean="0"/>
              <a:t>‹Nº›</a:t>
            </a:fld>
            <a:endParaRPr lang="es-ES"/>
          </a:p>
        </p:txBody>
      </p:sp>
    </p:spTree>
    <p:extLst>
      <p:ext uri="{BB962C8B-B14F-4D97-AF65-F5344CB8AC3E}">
        <p14:creationId xmlns:p14="http://schemas.microsoft.com/office/powerpoint/2010/main" val="736822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91C87E19-0C57-4AC6-94CC-47A83E7B50AB}" type="datetimeFigureOut">
              <a:rPr lang="es-ES" smtClean="0"/>
              <a:t>05/10/2024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1CE2F89A-1194-4AA5-81CB-D142F80305DA}" type="slidenum">
              <a:rPr lang="es-ES" smtClean="0"/>
              <a:t>‹Nº›</a:t>
            </a:fld>
            <a:endParaRPr lang="es-ES"/>
          </a:p>
        </p:txBody>
      </p:sp>
    </p:spTree>
    <p:extLst>
      <p:ext uri="{BB962C8B-B14F-4D97-AF65-F5344CB8AC3E}">
        <p14:creationId xmlns:p14="http://schemas.microsoft.com/office/powerpoint/2010/main" val="1499339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91C87E19-0C57-4AC6-94CC-47A83E7B50AB}" type="datetimeFigureOut">
              <a:rPr lang="es-ES" smtClean="0"/>
              <a:t>05/10/2024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1CE2F89A-1194-4AA5-81CB-D142F80305DA}" type="slidenum">
              <a:rPr lang="es-ES" smtClean="0"/>
              <a:t>‹Nº›</a:t>
            </a:fld>
            <a:endParaRPr lang="es-ES"/>
          </a:p>
        </p:txBody>
      </p:sp>
    </p:spTree>
    <p:extLst>
      <p:ext uri="{BB962C8B-B14F-4D97-AF65-F5344CB8AC3E}">
        <p14:creationId xmlns:p14="http://schemas.microsoft.com/office/powerpoint/2010/main" val="31892589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Cita">
    <p:spTree>
      <p:nvGrpSpPr>
        <p:cNvPr id="1" name=""/>
        <p:cNvGrpSpPr/>
        <p:nvPr/>
      </p:nvGrpSpPr>
      <p:grpSpPr>
        <a:xfrm>
          <a:off x="0" y="0"/>
          <a:ext cx="0" cy="0"/>
          <a:chOff x="0" y="0"/>
          <a:chExt cx="0" cy="0"/>
        </a:xfrm>
      </p:grpSpPr>
      <p:sp>
        <p:nvSpPr>
          <p:cNvPr id="101" name="– Juan López"/>
          <p:cNvSpPr txBox="1">
            <a:spLocks noGrp="1"/>
          </p:cNvSpPr>
          <p:nvPr>
            <p:ph type="body" sz="quarter" idx="13"/>
          </p:nvPr>
        </p:nvSpPr>
        <p:spPr>
          <a:xfrm>
            <a:off x="1193802" y="4476752"/>
            <a:ext cx="9810751" cy="279307"/>
          </a:xfrm>
          <a:prstGeom prst="rect">
            <a:avLst/>
          </a:prstGeom>
        </p:spPr>
        <p:txBody>
          <a:bodyPr>
            <a:spAutoFit/>
          </a:bodyPr>
          <a:lstStyle>
            <a:lvl1pPr marL="0" indent="0" algn="ctr" defTabSz="242882">
              <a:spcBef>
                <a:spcPts val="0"/>
              </a:spcBef>
              <a:buSzTx/>
              <a:buFontTx/>
              <a:buNone/>
              <a:defRPr sz="1350">
                <a:solidFill>
                  <a:srgbClr val="000000"/>
                </a:solidFill>
                <a:latin typeface="Helvetica Neue Medium"/>
                <a:ea typeface="Helvetica Neue Medium"/>
                <a:cs typeface="Helvetica Neue Medium"/>
                <a:sym typeface="Helvetica Neue Medium"/>
              </a:defRPr>
            </a:lvl1pPr>
          </a:lstStyle>
          <a:p>
            <a:r>
              <a:t>– Juan López</a:t>
            </a:r>
          </a:p>
        </p:txBody>
      </p:sp>
      <p:sp>
        <p:nvSpPr>
          <p:cNvPr id="102" name="“Escribir una cita aquí”"/>
          <p:cNvSpPr txBox="1">
            <a:spLocks noGrp="1"/>
          </p:cNvSpPr>
          <p:nvPr>
            <p:ph type="body" sz="quarter" idx="14"/>
          </p:nvPr>
        </p:nvSpPr>
        <p:spPr>
          <a:xfrm>
            <a:off x="1193802" y="3072855"/>
            <a:ext cx="9810751" cy="388440"/>
          </a:xfrm>
          <a:prstGeom prst="rect">
            <a:avLst/>
          </a:prstGeom>
        </p:spPr>
        <p:txBody>
          <a:bodyPr anchor="ctr">
            <a:spAutoFit/>
          </a:bodyPr>
          <a:lstStyle>
            <a:lvl1pPr marL="0" indent="0" algn="ctr" defTabSz="242882">
              <a:spcBef>
                <a:spcPts val="1275"/>
              </a:spcBef>
              <a:buSzTx/>
              <a:buFontTx/>
              <a:buNone/>
              <a:defRPr sz="2138"/>
            </a:lvl1pPr>
          </a:lstStyle>
          <a:p>
            <a:r>
              <a:t>“Escribir una cita aquí”</a:t>
            </a:r>
          </a:p>
        </p:txBody>
      </p:sp>
      <p:sp>
        <p:nvSpPr>
          <p:cNvPr id="103"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256221098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91C87E19-0C57-4AC6-94CC-47A83E7B50AB}" type="datetimeFigureOut">
              <a:rPr lang="es-ES" smtClean="0"/>
              <a:t>05/10/2024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1CE2F89A-1194-4AA5-81CB-D142F80305DA}" type="slidenum">
              <a:rPr lang="es-ES" smtClean="0"/>
              <a:t>‹Nº›</a:t>
            </a:fld>
            <a:endParaRPr lang="es-ES"/>
          </a:p>
        </p:txBody>
      </p:sp>
    </p:spTree>
    <p:extLst>
      <p:ext uri="{BB962C8B-B14F-4D97-AF65-F5344CB8AC3E}">
        <p14:creationId xmlns:p14="http://schemas.microsoft.com/office/powerpoint/2010/main" val="3784171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91C87E19-0C57-4AC6-94CC-47A83E7B50AB}" type="datetimeFigureOut">
              <a:rPr lang="es-ES" smtClean="0"/>
              <a:t>05/10/2024</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1CE2F89A-1194-4AA5-81CB-D142F80305DA}" type="slidenum">
              <a:rPr lang="es-ES" smtClean="0"/>
              <a:t>‹Nº›</a:t>
            </a:fld>
            <a:endParaRPr lang="es-ES"/>
          </a:p>
        </p:txBody>
      </p:sp>
    </p:spTree>
    <p:extLst>
      <p:ext uri="{BB962C8B-B14F-4D97-AF65-F5344CB8AC3E}">
        <p14:creationId xmlns:p14="http://schemas.microsoft.com/office/powerpoint/2010/main" val="4029626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838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6172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fecha 4"/>
          <p:cNvSpPr>
            <a:spLocks noGrp="1"/>
          </p:cNvSpPr>
          <p:nvPr>
            <p:ph type="dt" sz="half" idx="10"/>
          </p:nvPr>
        </p:nvSpPr>
        <p:spPr/>
        <p:txBody>
          <a:bodyPr/>
          <a:lstStyle/>
          <a:p>
            <a:fld id="{91C87E19-0C57-4AC6-94CC-47A83E7B50AB}" type="datetimeFigureOut">
              <a:rPr lang="es-ES" smtClean="0"/>
              <a:t>05/10/2024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1CE2F89A-1194-4AA5-81CB-D142F80305DA}" type="slidenum">
              <a:rPr lang="es-ES" smtClean="0"/>
              <a:t>‹Nº›</a:t>
            </a:fld>
            <a:endParaRPr lang="es-ES"/>
          </a:p>
        </p:txBody>
      </p:sp>
    </p:spTree>
    <p:extLst>
      <p:ext uri="{BB962C8B-B14F-4D97-AF65-F5344CB8AC3E}">
        <p14:creationId xmlns:p14="http://schemas.microsoft.com/office/powerpoint/2010/main" val="1626449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Marcador de fecha 6"/>
          <p:cNvSpPr>
            <a:spLocks noGrp="1"/>
          </p:cNvSpPr>
          <p:nvPr>
            <p:ph type="dt" sz="half" idx="10"/>
          </p:nvPr>
        </p:nvSpPr>
        <p:spPr/>
        <p:txBody>
          <a:bodyPr/>
          <a:lstStyle/>
          <a:p>
            <a:fld id="{91C87E19-0C57-4AC6-94CC-47A83E7B50AB}" type="datetimeFigureOut">
              <a:rPr lang="es-ES" smtClean="0"/>
              <a:t>05/10/2024</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1CE2F89A-1194-4AA5-81CB-D142F80305DA}" type="slidenum">
              <a:rPr lang="es-ES" smtClean="0"/>
              <a:t>‹Nº›</a:t>
            </a:fld>
            <a:endParaRPr lang="es-ES"/>
          </a:p>
        </p:txBody>
      </p:sp>
    </p:spTree>
    <p:extLst>
      <p:ext uri="{BB962C8B-B14F-4D97-AF65-F5344CB8AC3E}">
        <p14:creationId xmlns:p14="http://schemas.microsoft.com/office/powerpoint/2010/main" val="3569990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fecha 2"/>
          <p:cNvSpPr>
            <a:spLocks noGrp="1"/>
          </p:cNvSpPr>
          <p:nvPr>
            <p:ph type="dt" sz="half" idx="10"/>
          </p:nvPr>
        </p:nvSpPr>
        <p:spPr/>
        <p:txBody>
          <a:bodyPr/>
          <a:lstStyle/>
          <a:p>
            <a:fld id="{91C87E19-0C57-4AC6-94CC-47A83E7B50AB}" type="datetimeFigureOut">
              <a:rPr lang="es-ES" smtClean="0"/>
              <a:t>05/10/2024</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1CE2F89A-1194-4AA5-81CB-D142F80305DA}" type="slidenum">
              <a:rPr lang="es-ES" smtClean="0"/>
              <a:t>‹Nº›</a:t>
            </a:fld>
            <a:endParaRPr lang="es-ES"/>
          </a:p>
        </p:txBody>
      </p:sp>
    </p:spTree>
    <p:extLst>
      <p:ext uri="{BB962C8B-B14F-4D97-AF65-F5344CB8AC3E}">
        <p14:creationId xmlns:p14="http://schemas.microsoft.com/office/powerpoint/2010/main" val="1370475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91C87E19-0C57-4AC6-94CC-47A83E7B50AB}" type="datetimeFigureOut">
              <a:rPr lang="es-ES" smtClean="0"/>
              <a:t>05/10/2024</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1CE2F89A-1194-4AA5-81CB-D142F80305DA}" type="slidenum">
              <a:rPr lang="es-ES" smtClean="0"/>
              <a:t>‹Nº›</a:t>
            </a:fld>
            <a:endParaRPr lang="es-ES"/>
          </a:p>
        </p:txBody>
      </p:sp>
    </p:spTree>
    <p:extLst>
      <p:ext uri="{BB962C8B-B14F-4D97-AF65-F5344CB8AC3E}">
        <p14:creationId xmlns:p14="http://schemas.microsoft.com/office/powerpoint/2010/main" val="790626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91C87E19-0C57-4AC6-94CC-47A83E7B50AB}" type="datetimeFigureOut">
              <a:rPr lang="es-ES" smtClean="0"/>
              <a:t>05/10/2024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1CE2F89A-1194-4AA5-81CB-D142F80305DA}" type="slidenum">
              <a:rPr lang="es-ES" smtClean="0"/>
              <a:t>‹Nº›</a:t>
            </a:fld>
            <a:endParaRPr lang="es-ES"/>
          </a:p>
        </p:txBody>
      </p:sp>
    </p:spTree>
    <p:extLst>
      <p:ext uri="{BB962C8B-B14F-4D97-AF65-F5344CB8AC3E}">
        <p14:creationId xmlns:p14="http://schemas.microsoft.com/office/powerpoint/2010/main" val="32090352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91C87E19-0C57-4AC6-94CC-47A83E7B50AB}" type="datetimeFigureOut">
              <a:rPr lang="es-ES" smtClean="0"/>
              <a:t>05/10/2024</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1CE2F89A-1194-4AA5-81CB-D142F80305DA}" type="slidenum">
              <a:rPr lang="es-ES" smtClean="0"/>
              <a:t>‹Nº›</a:t>
            </a:fld>
            <a:endParaRPr lang="es-ES"/>
          </a:p>
        </p:txBody>
      </p:sp>
    </p:spTree>
    <p:extLst>
      <p:ext uri="{BB962C8B-B14F-4D97-AF65-F5344CB8AC3E}">
        <p14:creationId xmlns:p14="http://schemas.microsoft.com/office/powerpoint/2010/main" val="4238160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C87E19-0C57-4AC6-94CC-47A83E7B50AB}" type="datetimeFigureOut">
              <a:rPr lang="es-ES" smtClean="0"/>
              <a:t>05/10/2024</a:t>
            </a:fld>
            <a:endParaRPr lang="es-E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E2F89A-1194-4AA5-81CB-D142F80305DA}" type="slidenum">
              <a:rPr lang="es-ES" smtClean="0"/>
              <a:t>‹Nº›</a:t>
            </a:fld>
            <a:endParaRPr lang="es-ES"/>
          </a:p>
        </p:txBody>
      </p:sp>
    </p:spTree>
    <p:extLst>
      <p:ext uri="{BB962C8B-B14F-4D97-AF65-F5344CB8AC3E}">
        <p14:creationId xmlns:p14="http://schemas.microsoft.com/office/powerpoint/2010/main" val="36348449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witter.com/UA_Universidad" TargetMode="External"/><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4.JPG"/><Relationship Id="rId1" Type="http://schemas.openxmlformats.org/officeDocument/2006/relationships/slideLayout" Target="../slideLayouts/slideLayout2.xml"/><Relationship Id="rId6" Type="http://schemas.openxmlformats.org/officeDocument/2006/relationships/hyperlink" Target="https://doi.org/10.14198/MEDCOM2018.9.1.18" TargetMode="External"/><Relationship Id="rId5" Type="http://schemas.openxmlformats.org/officeDocument/2006/relationships/image" Target="../media/image15.jpe"/><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jpg"/><Relationship Id="rId5" Type="http://schemas.openxmlformats.org/officeDocument/2006/relationships/image" Target="../media/image8.jpeg"/><Relationship Id="rId4" Type="http://schemas.openxmlformats.org/officeDocument/2006/relationships/hyperlink" Target="http://escola2018.blogspot.com.es/2010/02/temps-era-temps-que-es-va-voler.html"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jpg"/><Relationship Id="rId5" Type="http://schemas.openxmlformats.org/officeDocument/2006/relationships/image" Target="../media/image8.jpeg"/><Relationship Id="rId4" Type="http://schemas.openxmlformats.org/officeDocument/2006/relationships/hyperlink" Target="http://www.youtube.com/watch?v=8Qgc3Yb1c60"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image" Target="../media/image20.jpeg"/><Relationship Id="rId7" Type="http://schemas.openxmlformats.org/officeDocument/2006/relationships/image" Target="../media/image8.jpeg"/><Relationship Id="rId2" Type="http://schemas.openxmlformats.org/officeDocument/2006/relationships/image" Target="../media/image19.jpg"/><Relationship Id="rId1" Type="http://schemas.openxmlformats.org/officeDocument/2006/relationships/slideLayout" Target="../slideLayouts/slideLayout2.xml"/><Relationship Id="rId6" Type="http://schemas.openxmlformats.org/officeDocument/2006/relationships/hyperlink" Target="http://www.jotdown.es/2015/03/time-cops-dieciseis-historias-sobre-policias-del-tiempo/" TargetMode="External"/><Relationship Id="rId5" Type="http://schemas.openxmlformats.org/officeDocument/2006/relationships/image" Target="../media/image22.jpeg"/><Relationship Id="rId4" Type="http://schemas.openxmlformats.org/officeDocument/2006/relationships/image" Target="../media/image21.jpe"/></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7" Type="http://schemas.openxmlformats.org/officeDocument/2006/relationships/image" Target="../media/image2.jpg"/><Relationship Id="rId2" Type="http://schemas.openxmlformats.org/officeDocument/2006/relationships/image" Target="../media/image25.jp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hyperlink" Target="http://www.cervantesvirtual.com/obra/un-soldado-espaol-de-veinte-siglos-0/" TargetMode="External"/><Relationship Id="rId4" Type="http://schemas.openxmlformats.org/officeDocument/2006/relationships/hyperlink" Target="http://www.cervantesvirtual.com/obra/el-anacronopete/"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hyperlink" Target="https://www.youtube.com/watch?v=oNe2SbFLvkw" TargetMode="External"/><Relationship Id="rId5" Type="http://schemas.openxmlformats.org/officeDocument/2006/relationships/hyperlink" Target="https://www.youtube.com/watch?v=WfK5T-NJp_4" TargetMode="External"/><Relationship Id="rId4" Type="http://schemas.openxmlformats.org/officeDocument/2006/relationships/image" Target="../media/image28.gif"/></Relationships>
</file>

<file path=ppt/slides/_rels/slide18.xml.rels><?xml version="1.0" encoding="UTF-8" standalone="yes"?>
<Relationships xmlns="http://schemas.openxmlformats.org/package/2006/relationships"><Relationship Id="rId8" Type="http://schemas.openxmlformats.org/officeDocument/2006/relationships/hyperlink" Target="https://www.youtube.com/watch?v=w0PwQOr53SA" TargetMode="External"/><Relationship Id="rId3" Type="http://schemas.openxmlformats.org/officeDocument/2006/relationships/hyperlink" Target="http://personaslibro.blogspot.com.es/" TargetMode="External"/><Relationship Id="rId7" Type="http://schemas.openxmlformats.org/officeDocument/2006/relationships/hyperlink" Target="http://www.pinterest.com/kuentalibros/personas-libro/"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jpg"/><Relationship Id="rId4" Type="http://schemas.openxmlformats.org/officeDocument/2006/relationships/image" Target="../media/image29.png"/><Relationship Id="rId9"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2.JP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3.jpg"/><Relationship Id="rId1" Type="http://schemas.openxmlformats.org/officeDocument/2006/relationships/slideLayout" Target="../slideLayouts/slideLayout2.xml"/><Relationship Id="rId5" Type="http://schemas.openxmlformats.org/officeDocument/2006/relationships/hyperlink" Target="https://soybibliotecario.blogspot.com/2016/11/las-vinetas-de-liniers-para-fomentar-la-lectura.html" TargetMode="Externa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hyperlink" Target="https://chatgpt.com/c/6700f944-7934-8009-bcce-fa326985933b"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hyperlink" Target="https://bit.ly/bibliofuturo24" TargetMode="External"/><Relationship Id="rId5" Type="http://schemas.openxmlformats.org/officeDocument/2006/relationships/image" Target="../media/image35.png"/><Relationship Id="rId4" Type="http://schemas.openxmlformats.org/officeDocument/2006/relationships/hyperlink" Target="https://drive.google.com/drive/folders/1v_oWyXnkFtDMlan2QxLYdaUyIs979LWy?usp=sharin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0.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hyperlink" Target="https://twitter.com/joserovira" TargetMode="External"/><Relationship Id="rId5" Type="http://schemas.openxmlformats.org/officeDocument/2006/relationships/hyperlink" Target="https://www.tiktok.com/@joseroviracollado" TargetMode="Externa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hyperlink" Target="https://www.infotecarios.com/siempre-imagine-que-el-paraiso-seria-algun-tipo-de-biblioteca/#.YVoLXJpBw2x" TargetMode="External"/><Relationship Id="rId1" Type="http://schemas.openxmlformats.org/officeDocument/2006/relationships/slideLayout" Target="../slideLayouts/slideLayout12.xml"/><Relationship Id="rId6" Type="http://schemas.openxmlformats.org/officeDocument/2006/relationships/image" Target="../media/image2.jpg"/><Relationship Id="rId5" Type="http://schemas.openxmlformats.org/officeDocument/2006/relationships/image" Target="../media/image8.jpeg"/><Relationship Id="rId4" Type="http://schemas.openxmlformats.org/officeDocument/2006/relationships/hyperlink" Target="https://borgestodoelanio.blogspot.com/2014/11/jorge-luis-borges-anotacion.html"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dialnet.unirioja.es/servlet/autor?codigo=1043183" TargetMode="External"/><Relationship Id="rId3" Type="http://schemas.openxmlformats.org/officeDocument/2006/relationships/image" Target="../media/image8.jpeg"/><Relationship Id="rId7" Type="http://schemas.openxmlformats.org/officeDocument/2006/relationships/hyperlink" Target="https://observatorio-cientifico.ua.es/investigadores/361244/detalle" TargetMode="External"/><Relationship Id="rId12" Type="http://schemas.openxmlformats.org/officeDocument/2006/relationships/hyperlink" Target="http://rua.ua.es/dspace/browse?type=author&amp;value=Rovira-Collado,+Jos%C3%A9" TargetMode="External"/><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hyperlink" Target="https://cvnet.cpd.ua.es/curriculum-breve/es/rovira-collado-jose/6596" TargetMode="External"/><Relationship Id="rId11" Type="http://schemas.openxmlformats.org/officeDocument/2006/relationships/hyperlink" Target="https://scholar.google.com/citations?user=zadkTHQAAAAJ" TargetMode="External"/><Relationship Id="rId5" Type="http://schemas.openxmlformats.org/officeDocument/2006/relationships/hyperlink" Target="http://www.literaturainfantilyjuvenileninternet.blogspot.com/" TargetMode="External"/><Relationship Id="rId10" Type="http://schemas.openxmlformats.org/officeDocument/2006/relationships/hyperlink" Target="https://www.scopus.com/authid/detail.uri?authorId=57205723993" TargetMode="External"/><Relationship Id="rId4" Type="http://schemas.openxmlformats.org/officeDocument/2006/relationships/image" Target="../media/image2.jpg"/><Relationship Id="rId9" Type="http://schemas.openxmlformats.org/officeDocument/2006/relationships/hyperlink" Target="https://www.webofscience.com/wos/author/record/29575636"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doi.org/10.18239/ocnos_2011.07.11" TargetMode="External"/><Relationship Id="rId7" Type="http://schemas.openxmlformats.org/officeDocument/2006/relationships/image" Target="../media/image2.jpg"/><Relationship Id="rId2" Type="http://schemas.openxmlformats.org/officeDocument/2006/relationships/image" Target="../media/image11.jp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hyperlink" Target="http://literaturainfantilyjuvenileninternet.blogspot.com/2015/01/despues-de-12-dias-comparto-la.html" TargetMode="External"/><Relationship Id="rId4" Type="http://schemas.openxmlformats.org/officeDocument/2006/relationships/hyperlink" Target="http://rua.ua.es/dspace/handle/10045/46345"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doi.org/10.6018/red.545101" TargetMode="External"/><Relationship Id="rId13" Type="http://schemas.openxmlformats.org/officeDocument/2006/relationships/image" Target="../media/image2.jpg"/><Relationship Id="rId3" Type="http://schemas.openxmlformats.org/officeDocument/2006/relationships/hyperlink" Target="https://doi.org/10.6018/rie.563971" TargetMode="External"/><Relationship Id="rId7" Type="http://schemas.openxmlformats.org/officeDocument/2006/relationships/hyperlink" Target="https://doi.org/10.17227/rce.num89-17425" TargetMode="External"/><Relationship Id="rId12" Type="http://schemas.openxmlformats.org/officeDocument/2006/relationships/image" Target="../media/image8.jpeg"/><Relationship Id="rId2" Type="http://schemas.openxmlformats.org/officeDocument/2006/relationships/hyperlink" Target="https://doi.org/10.24310/isl.v18i1.15724" TargetMode="External"/><Relationship Id="rId1" Type="http://schemas.openxmlformats.org/officeDocument/2006/relationships/slideLayout" Target="../slideLayouts/slideLayout2.xml"/><Relationship Id="rId6" Type="http://schemas.openxmlformats.org/officeDocument/2006/relationships/hyperlink" Target="https://doi.org/10.5944/ried.27.1.37987" TargetMode="External"/><Relationship Id="rId11" Type="http://schemas.openxmlformats.org/officeDocument/2006/relationships/hyperlink" Target="https://doi.org/10.18239/ocnos_2021.20.1.2446" TargetMode="External"/><Relationship Id="rId5" Type="http://schemas.openxmlformats.org/officeDocument/2006/relationships/hyperlink" Target="https://doi.org/10.3390/educsci13070655" TargetMode="External"/><Relationship Id="rId10" Type="http://schemas.openxmlformats.org/officeDocument/2006/relationships/hyperlink" Target="https://doi.org/10.30827/portalin.viVI.28692" TargetMode="External"/><Relationship Id="rId4" Type="http://schemas.openxmlformats.org/officeDocument/2006/relationships/hyperlink" Target="https://doi.org/10.18172/con.5660" TargetMode="External"/><Relationship Id="rId9" Type="http://schemas.openxmlformats.org/officeDocument/2006/relationships/hyperlink" Target="https://doi.org/10.24320/redie.2022.24.e05.4115"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3.gif"/><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7999"/>
          </a:xfrm>
        </p:spPr>
      </p:pic>
      <p:sp>
        <p:nvSpPr>
          <p:cNvPr id="5" name="Rectángulo 4"/>
          <p:cNvSpPr/>
          <p:nvPr/>
        </p:nvSpPr>
        <p:spPr>
          <a:xfrm>
            <a:off x="8616021" y="6488668"/>
            <a:ext cx="3575979" cy="369332"/>
          </a:xfrm>
          <a:prstGeom prst="rect">
            <a:avLst/>
          </a:prstGeom>
          <a:solidFill>
            <a:srgbClr val="FFFFFF"/>
          </a:solidFill>
          <a:ln w="38100">
            <a:solidFill>
              <a:srgbClr val="EB3E15"/>
            </a:solidFill>
          </a:ln>
        </p:spPr>
        <p:txBody>
          <a:bodyPr wrap="none">
            <a:spAutoFit/>
          </a:bodyPr>
          <a:lstStyle/>
          <a:p>
            <a:r>
              <a:rPr lang="es-ES" dirty="0">
                <a:hlinkClick r:id="rId3"/>
              </a:rPr>
              <a:t>https://twitter.com/UA_Universidad</a:t>
            </a:r>
            <a:endParaRPr lang="es-ES" dirty="0"/>
          </a:p>
        </p:txBody>
      </p:sp>
      <p:pic>
        <p:nvPicPr>
          <p:cNvPr id="7" name="Marcador de contenido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219825"/>
            <a:ext cx="714375" cy="638175"/>
          </a:xfrm>
          <a:prstGeom prst="rect">
            <a:avLst/>
          </a:prstGeom>
        </p:spPr>
      </p:pic>
    </p:spTree>
    <p:extLst>
      <p:ext uri="{BB962C8B-B14F-4D97-AF65-F5344CB8AC3E}">
        <p14:creationId xmlns:p14="http://schemas.microsoft.com/office/powerpoint/2010/main" val="16832245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 y="5207267"/>
            <a:ext cx="12192002" cy="1650733"/>
          </a:xfrm>
        </p:spPr>
      </p:pic>
      <p:sp>
        <p:nvSpPr>
          <p:cNvPr id="2" name="Título 1"/>
          <p:cNvSpPr>
            <a:spLocks noGrp="1"/>
          </p:cNvSpPr>
          <p:nvPr>
            <p:ph type="title"/>
          </p:nvPr>
        </p:nvSpPr>
        <p:spPr>
          <a:xfrm>
            <a:off x="838200" y="114982"/>
            <a:ext cx="5033211" cy="549275"/>
          </a:xfrm>
        </p:spPr>
        <p:txBody>
          <a:bodyPr>
            <a:noAutofit/>
          </a:bodyPr>
          <a:lstStyle/>
          <a:p>
            <a:r>
              <a:rPr lang="es-ES" sz="3200" dirty="0" smtClean="0">
                <a:solidFill>
                  <a:srgbClr val="FF0000"/>
                </a:solidFill>
                <a:effectLst>
                  <a:outerShdw blurRad="38100" dist="38100" dir="2700000" algn="tl">
                    <a:srgbClr val="000000">
                      <a:alpha val="43137"/>
                    </a:srgbClr>
                  </a:outerShdw>
                </a:effectLst>
                <a:latin typeface="Bookman Old Style" panose="02050604050505020204" pitchFamily="18" charset="0"/>
              </a:rPr>
              <a:t>O a través del tiempo…</a:t>
            </a:r>
            <a:endParaRPr lang="es-ES" sz="3200" dirty="0">
              <a:solidFill>
                <a:srgbClr val="FF0000"/>
              </a:solidFill>
              <a:effectLst>
                <a:outerShdw blurRad="38100" dist="38100" dir="2700000" algn="tl">
                  <a:srgbClr val="000000">
                    <a:alpha val="43137"/>
                  </a:srgbClr>
                </a:outerShdw>
              </a:effectLst>
              <a:latin typeface="Bookman Old Style" panose="02050604050505020204" pitchFamily="18" charset="0"/>
            </a:endParaRPr>
          </a:p>
        </p:txBody>
      </p:sp>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4">
            <a:alphaModFix/>
          </a:blip>
          <a:srcRect/>
          <a:stretch/>
        </p:blipFill>
        <p:spPr>
          <a:xfrm>
            <a:off x="11477625" y="0"/>
            <a:ext cx="714375" cy="638175"/>
          </a:xfrm>
          <a:prstGeom prst="rect">
            <a:avLst/>
          </a:prstGeom>
          <a:noFill/>
          <a:ln>
            <a:noFill/>
          </a:ln>
        </p:spPr>
      </p:pic>
      <p:pic>
        <p:nvPicPr>
          <p:cNvPr id="6" name="Imagen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664257"/>
            <a:ext cx="12192001" cy="4745141"/>
          </a:xfrm>
          <a:prstGeom prst="rect">
            <a:avLst/>
          </a:prstGeom>
        </p:spPr>
      </p:pic>
      <p:sp>
        <p:nvSpPr>
          <p:cNvPr id="8" name="Rectángulo 7"/>
          <p:cNvSpPr/>
          <p:nvPr/>
        </p:nvSpPr>
        <p:spPr>
          <a:xfrm>
            <a:off x="2762451" y="6488668"/>
            <a:ext cx="5375709" cy="369332"/>
          </a:xfrm>
          <a:prstGeom prst="rect">
            <a:avLst/>
          </a:prstGeom>
        </p:spPr>
        <p:txBody>
          <a:bodyPr wrap="square">
            <a:spAutoFit/>
          </a:bodyPr>
          <a:lstStyle/>
          <a:p>
            <a:r>
              <a:rPr lang="es-ES" dirty="0">
                <a:solidFill>
                  <a:srgbClr val="65666B"/>
                </a:solidFill>
                <a:hlinkClick r:id="rId6"/>
              </a:rPr>
              <a:t>https://</a:t>
            </a:r>
            <a:r>
              <a:rPr lang="es-ES" dirty="0" smtClean="0">
                <a:solidFill>
                  <a:srgbClr val="65666B"/>
                </a:solidFill>
                <a:hlinkClick r:id="rId6"/>
              </a:rPr>
              <a:t>doi.org/10.14198/MEDCOM2018.9.1.18</a:t>
            </a:r>
            <a:r>
              <a:rPr lang="es-ES" dirty="0" smtClean="0">
                <a:solidFill>
                  <a:srgbClr val="65666B"/>
                </a:solidFill>
              </a:rPr>
              <a:t> </a:t>
            </a:r>
            <a:endParaRPr lang="es-ES" dirty="0"/>
          </a:p>
        </p:txBody>
      </p:sp>
    </p:spTree>
    <p:extLst>
      <p:ext uri="{BB962C8B-B14F-4D97-AF65-F5344CB8AC3E}">
        <p14:creationId xmlns:p14="http://schemas.microsoft.com/office/powerpoint/2010/main" val="21518112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ChangeArrowheads="1"/>
          </p:cNvSpPr>
          <p:nvPr/>
        </p:nvSpPr>
        <p:spPr bwMode="auto">
          <a:xfrm>
            <a:off x="357187" y="538155"/>
            <a:ext cx="6161252" cy="10078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s-ES" sz="4000" b="1" i="1" dirty="0" smtClean="0">
                <a:solidFill>
                  <a:srgbClr val="FF0000"/>
                </a:solidFill>
                <a:effectLst>
                  <a:outerShdw blurRad="38100" dist="38100" dir="2700000" algn="tl">
                    <a:srgbClr val="000000">
                      <a:alpha val="43137"/>
                    </a:srgbClr>
                  </a:outerShdw>
                </a:effectLst>
                <a:latin typeface="Algerian" panose="04020705040A02060702" pitchFamily="82" charset="0"/>
                <a:ea typeface="Microsoft YaHei" charset="-122"/>
              </a:rPr>
              <a:t>La biblioteca en 2030</a:t>
            </a:r>
            <a:endParaRPr lang="es-ES" sz="4000" b="1" i="1" dirty="0">
              <a:solidFill>
                <a:srgbClr val="FF0000"/>
              </a:solidFill>
              <a:effectLst>
                <a:outerShdw blurRad="38100" dist="38100" dir="2700000" algn="tl">
                  <a:srgbClr val="000000">
                    <a:alpha val="43137"/>
                  </a:srgbClr>
                </a:outerShdw>
              </a:effectLst>
              <a:latin typeface="Algerian" panose="04020705040A02060702" pitchFamily="82" charset="0"/>
              <a:ea typeface="Microsoft YaHei" charset="-122"/>
            </a:endParaRPr>
          </a:p>
        </p:txBody>
      </p:sp>
      <p:pic>
        <p:nvPicPr>
          <p:cNvPr id="593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9067" y="-72209"/>
            <a:ext cx="4842933" cy="685320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269" name="Text Box 5"/>
          <p:cNvSpPr txBox="1">
            <a:spLocks noChangeArrowheads="1"/>
          </p:cNvSpPr>
          <p:nvPr/>
        </p:nvSpPr>
        <p:spPr bwMode="auto">
          <a:xfrm>
            <a:off x="978558" y="1553165"/>
            <a:ext cx="4918510" cy="314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5pPr>
            <a:lvl6pPr marL="25146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6pPr>
            <a:lvl7pPr marL="29718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7pPr>
            <a:lvl8pPr marL="34290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8pPr>
            <a:lvl9pPr marL="38862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9pPr>
          </a:lstStyle>
          <a:p>
            <a:pPr eaLnBrk="1" hangingPunct="1">
              <a:buSzPct val="100000"/>
              <a:defRPr/>
            </a:pPr>
            <a:endParaRPr lang="es-ES" sz="2400" b="1" i="1" dirty="0">
              <a:solidFill>
                <a:srgbClr val="000000"/>
              </a:solidFill>
            </a:endParaRPr>
          </a:p>
          <a:p>
            <a:pPr algn="r" eaLnBrk="1" hangingPunct="1">
              <a:buSzPct val="100000"/>
              <a:defRPr/>
            </a:pPr>
            <a:r>
              <a:rPr lang="es-ES" sz="2400" dirty="0">
                <a:solidFill>
                  <a:srgbClr val="000000"/>
                </a:solidFill>
              </a:rPr>
              <a:t> </a:t>
            </a:r>
            <a:r>
              <a:rPr lang="es-ES" sz="2400" dirty="0" err="1">
                <a:solidFill>
                  <a:srgbClr val="000000"/>
                </a:solidFill>
                <a:latin typeface="+mn-lt"/>
              </a:rPr>
              <a:t>Bienvenid@s</a:t>
            </a:r>
            <a:r>
              <a:rPr lang="es-ES" sz="2400" dirty="0">
                <a:solidFill>
                  <a:srgbClr val="000000"/>
                </a:solidFill>
                <a:latin typeface="+mn-lt"/>
              </a:rPr>
              <a:t> a </a:t>
            </a:r>
            <a:r>
              <a:rPr lang="es-ES" sz="2400" i="1" dirty="0">
                <a:solidFill>
                  <a:srgbClr val="FF0000"/>
                </a:solidFill>
                <a:latin typeface="+mn-lt"/>
              </a:rPr>
              <a:t>Google TIME</a:t>
            </a:r>
          </a:p>
          <a:p>
            <a:pPr algn="r" eaLnBrk="1" hangingPunct="1">
              <a:buSzPct val="100000"/>
              <a:defRPr/>
            </a:pPr>
            <a:endParaRPr lang="es-ES" sz="2400" dirty="0">
              <a:solidFill>
                <a:srgbClr val="000000"/>
              </a:solidFill>
              <a:latin typeface="+mn-lt"/>
            </a:endParaRPr>
          </a:p>
          <a:p>
            <a:pPr algn="r" eaLnBrk="1" hangingPunct="1">
              <a:buSzPct val="100000"/>
              <a:defRPr/>
            </a:pPr>
            <a:r>
              <a:rPr lang="es-ES" sz="2400" dirty="0">
                <a:solidFill>
                  <a:srgbClr val="000000"/>
                </a:solidFill>
                <a:latin typeface="+mn-lt"/>
              </a:rPr>
              <a:t>Lectura de la entrada "</a:t>
            </a:r>
            <a:r>
              <a:rPr lang="es-ES" sz="2400" dirty="0" err="1">
                <a:solidFill>
                  <a:srgbClr val="000000"/>
                </a:solidFill>
                <a:latin typeface="+mn-lt"/>
              </a:rPr>
              <a:t>Temps</a:t>
            </a:r>
            <a:r>
              <a:rPr lang="es-ES" sz="2400" dirty="0">
                <a:solidFill>
                  <a:srgbClr val="000000"/>
                </a:solidFill>
                <a:latin typeface="+mn-lt"/>
              </a:rPr>
              <a:t> era </a:t>
            </a:r>
            <a:r>
              <a:rPr lang="es-ES" sz="2400" dirty="0" err="1">
                <a:solidFill>
                  <a:srgbClr val="000000"/>
                </a:solidFill>
                <a:latin typeface="+mn-lt"/>
              </a:rPr>
              <a:t>temps</a:t>
            </a:r>
            <a:r>
              <a:rPr lang="es-ES" sz="2400" dirty="0">
                <a:solidFill>
                  <a:srgbClr val="000000"/>
                </a:solidFill>
                <a:latin typeface="+mn-lt"/>
              </a:rPr>
              <a:t> que es va </a:t>
            </a:r>
            <a:r>
              <a:rPr lang="es-ES" sz="2400" dirty="0" err="1">
                <a:solidFill>
                  <a:srgbClr val="000000"/>
                </a:solidFill>
                <a:latin typeface="+mn-lt"/>
              </a:rPr>
              <a:t>voler</a:t>
            </a:r>
            <a:r>
              <a:rPr lang="es-ES" sz="2400" dirty="0">
                <a:solidFill>
                  <a:srgbClr val="000000"/>
                </a:solidFill>
                <a:latin typeface="+mn-lt"/>
              </a:rPr>
              <a:t> decretar un </a:t>
            </a:r>
            <a:r>
              <a:rPr lang="es-ES" sz="2400" dirty="0" err="1">
                <a:solidFill>
                  <a:srgbClr val="000000"/>
                </a:solidFill>
                <a:latin typeface="+mn-lt"/>
              </a:rPr>
              <a:t>professorat</a:t>
            </a:r>
            <a:r>
              <a:rPr lang="es-ES" sz="2400" dirty="0">
                <a:solidFill>
                  <a:srgbClr val="000000"/>
                </a:solidFill>
                <a:latin typeface="+mn-lt"/>
              </a:rPr>
              <a:t> 2.0"</a:t>
            </a:r>
          </a:p>
          <a:p>
            <a:pPr algn="r" eaLnBrk="1" hangingPunct="1">
              <a:buSzPct val="100000"/>
              <a:defRPr/>
            </a:pPr>
            <a:r>
              <a:rPr lang="es-ES" sz="2400" i="1" dirty="0" smtClean="0">
                <a:solidFill>
                  <a:srgbClr val="000000"/>
                </a:solidFill>
                <a:latin typeface="+mn-lt"/>
              </a:rPr>
              <a:t>Escola2018</a:t>
            </a:r>
          </a:p>
          <a:p>
            <a:pPr algn="r" eaLnBrk="1" hangingPunct="1">
              <a:buSzPct val="100000"/>
              <a:defRPr/>
            </a:pPr>
            <a:r>
              <a:rPr lang="es-ES" sz="2400" b="1" i="1" dirty="0" err="1" smtClean="0">
                <a:solidFill>
                  <a:srgbClr val="C00000"/>
                </a:solidFill>
                <a:latin typeface="+mn-lt"/>
              </a:rPr>
              <a:t>Escrit</a:t>
            </a:r>
            <a:r>
              <a:rPr lang="es-ES" sz="2400" b="1" i="1" dirty="0" smtClean="0">
                <a:solidFill>
                  <a:srgbClr val="C00000"/>
                </a:solidFill>
                <a:latin typeface="+mn-lt"/>
              </a:rPr>
              <a:t> en 2010</a:t>
            </a:r>
            <a:endParaRPr lang="es-ES" sz="2400" b="1" i="1" dirty="0">
              <a:solidFill>
                <a:srgbClr val="C00000"/>
              </a:solidFill>
              <a:latin typeface="+mn-lt"/>
            </a:endParaRPr>
          </a:p>
          <a:p>
            <a:pPr eaLnBrk="1" hangingPunct="1">
              <a:buSzPct val="100000"/>
              <a:defRPr/>
            </a:pPr>
            <a:endParaRPr lang="es-ES" sz="2400" dirty="0">
              <a:solidFill>
                <a:srgbClr val="000000"/>
              </a:solidFill>
            </a:endParaRPr>
          </a:p>
          <a:p>
            <a:pPr eaLnBrk="1" hangingPunct="1">
              <a:buSzPct val="100000"/>
              <a:defRPr/>
            </a:pPr>
            <a:endParaRPr lang="es-ES" sz="2400" dirty="0">
              <a:solidFill>
                <a:srgbClr val="000000"/>
              </a:solidFill>
            </a:endParaRPr>
          </a:p>
        </p:txBody>
      </p:sp>
      <p:sp>
        <p:nvSpPr>
          <p:cNvPr id="11270" name="Text Box 6"/>
          <p:cNvSpPr txBox="1">
            <a:spLocks noChangeArrowheads="1"/>
          </p:cNvSpPr>
          <p:nvPr/>
        </p:nvSpPr>
        <p:spPr bwMode="auto">
          <a:xfrm>
            <a:off x="4698363" y="6294874"/>
            <a:ext cx="2650704"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5pPr>
            <a:lvl6pPr marL="25146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6pPr>
            <a:lvl7pPr marL="29718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7pPr>
            <a:lvl8pPr marL="34290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8pPr>
            <a:lvl9pPr marL="38862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9pPr>
          </a:lstStyle>
          <a:p>
            <a:pPr eaLnBrk="1" hangingPunct="1">
              <a:buSzPct val="100000"/>
              <a:defRPr/>
            </a:pPr>
            <a:r>
              <a:rPr lang="es-ES" sz="2000" dirty="0">
                <a:solidFill>
                  <a:srgbClr val="000000"/>
                </a:solidFill>
                <a:latin typeface="+mn-lt"/>
              </a:rPr>
              <a:t>R. </a:t>
            </a:r>
            <a:r>
              <a:rPr lang="es-ES" sz="2000" dirty="0" err="1">
                <a:solidFill>
                  <a:srgbClr val="000000"/>
                </a:solidFill>
                <a:latin typeface="+mn-lt"/>
              </a:rPr>
              <a:t>Zemmeckis</a:t>
            </a:r>
            <a:r>
              <a:rPr lang="es-ES" sz="2000" dirty="0">
                <a:solidFill>
                  <a:srgbClr val="000000"/>
                </a:solidFill>
                <a:latin typeface="+mn-lt"/>
              </a:rPr>
              <a:t> (1985)  </a:t>
            </a:r>
          </a:p>
        </p:txBody>
      </p:sp>
      <p:sp>
        <p:nvSpPr>
          <p:cNvPr id="2" name="Rectángulo 1"/>
          <p:cNvSpPr/>
          <p:nvPr/>
        </p:nvSpPr>
        <p:spPr>
          <a:xfrm>
            <a:off x="468827" y="4980977"/>
            <a:ext cx="6249607" cy="738664"/>
          </a:xfrm>
          <a:prstGeom prst="rect">
            <a:avLst/>
          </a:prstGeom>
          <a:noFill/>
          <a:ln w="38100">
            <a:solidFill>
              <a:srgbClr val="C00000"/>
            </a:solidFill>
          </a:ln>
        </p:spPr>
        <p:txBody>
          <a:bodyPr wrap="square">
            <a:spAutoFit/>
          </a:bodyPr>
          <a:lstStyle/>
          <a:p>
            <a:pPr>
              <a:buSzPct val="100000"/>
              <a:defRPr/>
            </a:pPr>
            <a:r>
              <a:rPr lang="en-US" sz="2800" b="1" dirty="0">
                <a:solidFill>
                  <a:srgbClr val="FF0000"/>
                </a:solidFill>
              </a:rPr>
              <a:t>Entrada Google Time</a:t>
            </a:r>
          </a:p>
          <a:p>
            <a:pPr>
              <a:buSzPct val="100000"/>
              <a:defRPr/>
            </a:pPr>
            <a:r>
              <a:rPr lang="es-ES" sz="1400" dirty="0">
                <a:solidFill>
                  <a:schemeClr val="bg1"/>
                </a:solidFill>
                <a:hlinkClick r:id="rId4"/>
              </a:rPr>
              <a:t>http://escola2018.blogspot.com.es/2010/02/temps-era-temps-que-es-va-voler.html  </a:t>
            </a:r>
          </a:p>
        </p:txBody>
      </p:sp>
      <p:pic>
        <p:nvPicPr>
          <p:cNvPr id="7" name="Imagen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8" name="Google Shape;898;p69"/>
          <p:cNvPicPr preferRelativeResize="0"/>
          <p:nvPr/>
        </p:nvPicPr>
        <p:blipFill rotWithShape="1">
          <a:blip r:embed="rId6">
            <a:alphaModFix/>
          </a:blip>
          <a:srcRect/>
          <a:stretch/>
        </p:blipFill>
        <p:spPr>
          <a:xfrm>
            <a:off x="0" y="6219825"/>
            <a:ext cx="714375" cy="638175"/>
          </a:xfrm>
          <a:prstGeom prst="rect">
            <a:avLst/>
          </a:prstGeom>
          <a:noFill/>
          <a:ln>
            <a:noFill/>
          </a:ln>
        </p:spPr>
      </p:pic>
    </p:spTree>
    <p:extLst>
      <p:ext uri="{BB962C8B-B14F-4D97-AF65-F5344CB8AC3E}">
        <p14:creationId xmlns:p14="http://schemas.microsoft.com/office/powerpoint/2010/main" val="17079339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869355" y="810608"/>
            <a:ext cx="8101263" cy="5262979"/>
          </a:xfrm>
          <a:prstGeom prst="rect">
            <a:avLst/>
          </a:prstGeom>
        </p:spPr>
        <p:txBody>
          <a:bodyPr wrap="square">
            <a:spAutoFit/>
          </a:bodyPr>
          <a:lstStyle/>
          <a:p>
            <a:pPr algn="just"/>
            <a:r>
              <a:rPr lang="es-ES" sz="2800" dirty="0" err="1"/>
              <a:t>T’envio</a:t>
            </a:r>
            <a:r>
              <a:rPr lang="es-ES" sz="2800" dirty="0"/>
              <a:t> </a:t>
            </a:r>
            <a:r>
              <a:rPr lang="es-ES" sz="2800" dirty="0" err="1"/>
              <a:t>aquest</a:t>
            </a:r>
            <a:r>
              <a:rPr lang="es-ES" sz="2800" dirty="0"/>
              <a:t> </a:t>
            </a:r>
            <a:r>
              <a:rPr lang="es-ES" sz="2800" dirty="0" err="1"/>
              <a:t>missatge</a:t>
            </a:r>
            <a:r>
              <a:rPr lang="es-ES" sz="2800" dirty="0"/>
              <a:t> des de </a:t>
            </a:r>
            <a:r>
              <a:rPr lang="es-ES" sz="2800" dirty="0" err="1"/>
              <a:t>l’any</a:t>
            </a:r>
            <a:r>
              <a:rPr lang="es-ES" sz="2800" dirty="0"/>
              <a:t> </a:t>
            </a:r>
            <a:r>
              <a:rPr lang="es-ES" sz="2800" dirty="0" smtClean="0">
                <a:solidFill>
                  <a:srgbClr val="FF0000"/>
                </a:solidFill>
              </a:rPr>
              <a:t>2021*</a:t>
            </a:r>
            <a:r>
              <a:rPr lang="es-ES" sz="2800" dirty="0" smtClean="0"/>
              <a:t> </a:t>
            </a:r>
            <a:r>
              <a:rPr lang="es-ES" sz="2800" dirty="0" err="1"/>
              <a:t>gràcies</a:t>
            </a:r>
            <a:r>
              <a:rPr lang="es-ES" sz="2800" dirty="0"/>
              <a:t> a un </a:t>
            </a:r>
            <a:r>
              <a:rPr lang="es-ES" sz="2800" dirty="0" err="1"/>
              <a:t>nou</a:t>
            </a:r>
            <a:r>
              <a:rPr lang="es-ES" sz="2800" dirty="0"/>
              <a:t> </a:t>
            </a:r>
            <a:r>
              <a:rPr lang="es-ES" sz="2800" dirty="0" err="1"/>
              <a:t>servei</a:t>
            </a:r>
            <a:r>
              <a:rPr lang="es-ES" sz="2800" dirty="0"/>
              <a:t> experimental de Google, </a:t>
            </a:r>
            <a:r>
              <a:rPr lang="es-ES" sz="2800" dirty="0">
                <a:solidFill>
                  <a:srgbClr val="FF0000"/>
                </a:solidFill>
              </a:rPr>
              <a:t>Google Time</a:t>
            </a:r>
            <a:r>
              <a:rPr lang="es-ES" sz="2800" dirty="0"/>
              <a:t>, </a:t>
            </a:r>
            <a:r>
              <a:rPr lang="es-ES" sz="2800" dirty="0" err="1"/>
              <a:t>gràcies</a:t>
            </a:r>
            <a:r>
              <a:rPr lang="es-ES" sz="2800" dirty="0"/>
              <a:t> a la </a:t>
            </a:r>
            <a:r>
              <a:rPr lang="es-ES" sz="2800" dirty="0" err="1"/>
              <a:t>revolució</a:t>
            </a:r>
            <a:r>
              <a:rPr lang="es-ES" sz="2800" dirty="0"/>
              <a:t> de la </a:t>
            </a:r>
            <a:r>
              <a:rPr lang="es-ES" sz="2800" dirty="0" err="1"/>
              <a:t>computació</a:t>
            </a:r>
            <a:r>
              <a:rPr lang="es-ES" sz="2800" dirty="0"/>
              <a:t> </a:t>
            </a:r>
            <a:r>
              <a:rPr lang="es-ES" sz="2800" dirty="0" err="1"/>
              <a:t>quàntica</a:t>
            </a:r>
            <a:r>
              <a:rPr lang="es-ES" sz="2800" dirty="0"/>
              <a:t>. Van </a:t>
            </a:r>
            <a:r>
              <a:rPr lang="es-ES" sz="2800" dirty="0" err="1"/>
              <a:t>sortejar</a:t>
            </a:r>
            <a:r>
              <a:rPr lang="es-ES" sz="2800" dirty="0"/>
              <a:t> unes </a:t>
            </a:r>
            <a:r>
              <a:rPr lang="es-ES" sz="2800" dirty="0" err="1"/>
              <a:t>poques</a:t>
            </a:r>
            <a:r>
              <a:rPr lang="es-ES" sz="2800" dirty="0"/>
              <a:t> </a:t>
            </a:r>
            <a:r>
              <a:rPr lang="es-ES" sz="2800" dirty="0" err="1"/>
              <a:t>invitacions</a:t>
            </a:r>
            <a:r>
              <a:rPr lang="es-ES" sz="2800" dirty="0"/>
              <a:t> a </a:t>
            </a:r>
            <a:r>
              <a:rPr lang="es-ES" sz="2800" dirty="0" err="1"/>
              <a:t>l’atzar</a:t>
            </a:r>
            <a:r>
              <a:rPr lang="es-ES" sz="2800" dirty="0"/>
              <a:t> i he </a:t>
            </a:r>
            <a:r>
              <a:rPr lang="es-ES" sz="2800" dirty="0" err="1"/>
              <a:t>estat</a:t>
            </a:r>
            <a:r>
              <a:rPr lang="es-ES" sz="2800" dirty="0"/>
              <a:t> </a:t>
            </a:r>
            <a:r>
              <a:rPr lang="es-ES" sz="2800" dirty="0" err="1"/>
              <a:t>afortunat</a:t>
            </a:r>
            <a:r>
              <a:rPr lang="es-ES" sz="2800" dirty="0"/>
              <a:t> de </a:t>
            </a:r>
            <a:r>
              <a:rPr lang="es-ES" sz="2800" dirty="0" err="1"/>
              <a:t>guanyar</a:t>
            </a:r>
            <a:r>
              <a:rPr lang="es-ES" sz="2800" dirty="0"/>
              <a:t>-la. No, </a:t>
            </a:r>
            <a:r>
              <a:rPr lang="es-ES" sz="2800" dirty="0" err="1"/>
              <a:t>això</a:t>
            </a:r>
            <a:r>
              <a:rPr lang="es-ES" sz="2800" dirty="0"/>
              <a:t> no </a:t>
            </a:r>
            <a:r>
              <a:rPr lang="es-ES" sz="2800" dirty="0" err="1"/>
              <a:t>és</a:t>
            </a:r>
            <a:r>
              <a:rPr lang="es-ES" sz="2800" dirty="0"/>
              <a:t> </a:t>
            </a:r>
            <a:r>
              <a:rPr lang="es-ES" sz="2800" dirty="0" err="1"/>
              <a:t>pas</a:t>
            </a:r>
            <a:r>
              <a:rPr lang="es-ES" sz="2800" dirty="0"/>
              <a:t> una broma. Google Time </a:t>
            </a:r>
            <a:r>
              <a:rPr lang="es-ES" sz="2800" dirty="0" err="1"/>
              <a:t>permet</a:t>
            </a:r>
            <a:r>
              <a:rPr lang="es-ES" sz="2800" dirty="0"/>
              <a:t> enviar, ara </a:t>
            </a:r>
            <a:r>
              <a:rPr lang="es-ES" sz="2800" dirty="0" err="1"/>
              <a:t>mateix</a:t>
            </a:r>
            <a:r>
              <a:rPr lang="es-ES" sz="2800" dirty="0"/>
              <a:t>, </a:t>
            </a:r>
            <a:r>
              <a:rPr lang="es-ES" sz="2800" dirty="0" err="1"/>
              <a:t>missatges</a:t>
            </a:r>
            <a:r>
              <a:rPr lang="es-ES" sz="2800" dirty="0"/>
              <a:t> de </a:t>
            </a:r>
            <a:r>
              <a:rPr lang="es-ES" sz="2800" dirty="0" err="1"/>
              <a:t>correu</a:t>
            </a:r>
            <a:r>
              <a:rPr lang="es-ES" sz="2800" dirty="0"/>
              <a:t> </a:t>
            </a:r>
            <a:r>
              <a:rPr lang="es-ES" sz="2800" dirty="0" err="1"/>
              <a:t>electrònic</a:t>
            </a:r>
            <a:r>
              <a:rPr lang="es-ES" sz="2800" dirty="0"/>
              <a:t> a </a:t>
            </a:r>
            <a:r>
              <a:rPr lang="es-ES" sz="2800" dirty="0" err="1"/>
              <a:t>qualsevol</a:t>
            </a:r>
            <a:r>
              <a:rPr lang="es-ES" sz="2800" dirty="0"/>
              <a:t> </a:t>
            </a:r>
            <a:r>
              <a:rPr lang="es-ES" sz="2800" dirty="0" err="1"/>
              <a:t>usuari</a:t>
            </a:r>
            <a:r>
              <a:rPr lang="es-ES" sz="2800" dirty="0"/>
              <a:t> de Google. </a:t>
            </a:r>
          </a:p>
          <a:p>
            <a:pPr algn="just"/>
            <a:r>
              <a:rPr lang="es-ES" sz="2800" dirty="0" err="1" smtClean="0"/>
              <a:t>Això</a:t>
            </a:r>
            <a:r>
              <a:rPr lang="es-ES" sz="2800" dirty="0" smtClean="0"/>
              <a:t> </a:t>
            </a:r>
            <a:r>
              <a:rPr lang="es-ES" sz="2800" dirty="0"/>
              <a:t>no </a:t>
            </a:r>
            <a:r>
              <a:rPr lang="es-ES" sz="2800" dirty="0" err="1"/>
              <a:t>és</a:t>
            </a:r>
            <a:r>
              <a:rPr lang="es-ES" sz="2800" dirty="0"/>
              <a:t> </a:t>
            </a:r>
            <a:r>
              <a:rPr lang="es-ES" sz="2800" dirty="0" err="1"/>
              <a:t>pas</a:t>
            </a:r>
            <a:r>
              <a:rPr lang="es-ES" sz="2800" dirty="0"/>
              <a:t> </a:t>
            </a:r>
            <a:r>
              <a:rPr lang="es-ES" sz="2800" dirty="0" err="1"/>
              <a:t>cap</a:t>
            </a:r>
            <a:r>
              <a:rPr lang="es-ES" sz="2800" dirty="0"/>
              <a:t> </a:t>
            </a:r>
            <a:r>
              <a:rPr lang="es-ES" sz="2800" dirty="0" err="1"/>
              <a:t>novetat</a:t>
            </a:r>
            <a:r>
              <a:rPr lang="es-ES" sz="2800" dirty="0"/>
              <a:t>, </a:t>
            </a:r>
            <a:r>
              <a:rPr lang="es-ES" sz="2800" dirty="0" err="1"/>
              <a:t>és</a:t>
            </a:r>
            <a:r>
              <a:rPr lang="es-ES" sz="2800" dirty="0"/>
              <a:t> </a:t>
            </a:r>
            <a:r>
              <a:rPr lang="es-ES" sz="2800" dirty="0" err="1"/>
              <a:t>clar</a:t>
            </a:r>
            <a:r>
              <a:rPr lang="es-ES" sz="2800" dirty="0"/>
              <a:t>. La </a:t>
            </a:r>
            <a:r>
              <a:rPr lang="es-ES" sz="2800" dirty="0" err="1"/>
              <a:t>diferència</a:t>
            </a:r>
            <a:r>
              <a:rPr lang="es-ES" sz="2800" dirty="0"/>
              <a:t> </a:t>
            </a:r>
            <a:r>
              <a:rPr lang="es-ES" sz="2800" dirty="0" err="1"/>
              <a:t>fonamental</a:t>
            </a:r>
            <a:r>
              <a:rPr lang="es-ES" sz="2800" dirty="0"/>
              <a:t> </a:t>
            </a:r>
            <a:r>
              <a:rPr lang="es-ES" sz="2800" dirty="0" err="1"/>
              <a:t>és</a:t>
            </a:r>
            <a:r>
              <a:rPr lang="es-ES" sz="2800" dirty="0"/>
              <a:t> que </a:t>
            </a:r>
            <a:r>
              <a:rPr lang="es-ES" sz="2800" dirty="0" err="1"/>
              <a:t>pots</a:t>
            </a:r>
            <a:r>
              <a:rPr lang="es-ES" sz="2800" dirty="0"/>
              <a:t> </a:t>
            </a:r>
            <a:r>
              <a:rPr lang="es-ES" sz="2800" dirty="0">
                <a:solidFill>
                  <a:srgbClr val="FF0000"/>
                </a:solidFill>
              </a:rPr>
              <a:t>enviar </a:t>
            </a:r>
            <a:r>
              <a:rPr lang="es-ES" sz="2800" dirty="0" err="1">
                <a:solidFill>
                  <a:srgbClr val="FF0000"/>
                </a:solidFill>
              </a:rPr>
              <a:t>missatges</a:t>
            </a:r>
            <a:r>
              <a:rPr lang="es-ES" sz="2800" dirty="0">
                <a:solidFill>
                  <a:srgbClr val="FF0000"/>
                </a:solidFill>
              </a:rPr>
              <a:t> al </a:t>
            </a:r>
            <a:r>
              <a:rPr lang="es-ES" sz="2800" dirty="0" err="1">
                <a:solidFill>
                  <a:srgbClr val="FF0000"/>
                </a:solidFill>
              </a:rPr>
              <a:t>passat</a:t>
            </a:r>
            <a:r>
              <a:rPr lang="es-ES" sz="2800" dirty="0"/>
              <a:t>. Per </a:t>
            </a:r>
            <a:r>
              <a:rPr lang="es-ES" sz="2800" dirty="0" err="1"/>
              <a:t>aquesta</a:t>
            </a:r>
            <a:r>
              <a:rPr lang="es-ES" sz="2800" dirty="0"/>
              <a:t> raó </a:t>
            </a:r>
            <a:r>
              <a:rPr lang="es-ES" sz="2800" dirty="0" err="1"/>
              <a:t>els</a:t>
            </a:r>
            <a:r>
              <a:rPr lang="es-ES" sz="2800" dirty="0"/>
              <a:t> </a:t>
            </a:r>
            <a:r>
              <a:rPr lang="es-ES" sz="2800" dirty="0" err="1"/>
              <a:t>desenvolupadors</a:t>
            </a:r>
            <a:r>
              <a:rPr lang="es-ES" sz="2800" dirty="0"/>
              <a:t> van </a:t>
            </a:r>
            <a:r>
              <a:rPr lang="es-ES" sz="2800" dirty="0" err="1"/>
              <a:t>escollir</a:t>
            </a:r>
            <a:r>
              <a:rPr lang="es-ES" sz="2800" dirty="0"/>
              <a:t> un </a:t>
            </a:r>
            <a:r>
              <a:rPr lang="es-ES" sz="2800" dirty="0" err="1"/>
              <a:t>mitjà</a:t>
            </a:r>
            <a:r>
              <a:rPr lang="es-ES" sz="2800" dirty="0"/>
              <a:t> </a:t>
            </a:r>
            <a:r>
              <a:rPr lang="es-ES" sz="2800" dirty="0" err="1"/>
              <a:t>primitiu</a:t>
            </a:r>
            <a:r>
              <a:rPr lang="es-ES" sz="2800" dirty="0"/>
              <a:t> i </a:t>
            </a:r>
            <a:r>
              <a:rPr lang="es-ES" sz="2800" dirty="0" err="1"/>
              <a:t>ineficient</a:t>
            </a:r>
            <a:r>
              <a:rPr lang="es-ES" sz="2800" dirty="0"/>
              <a:t>, </a:t>
            </a:r>
            <a:r>
              <a:rPr lang="es-ES" sz="2800" dirty="0" err="1"/>
              <a:t>desaparegut</a:t>
            </a:r>
            <a:r>
              <a:rPr lang="es-ES" sz="2800" dirty="0"/>
              <a:t> ja fa un </a:t>
            </a:r>
            <a:r>
              <a:rPr lang="es-ES" sz="2800" dirty="0" err="1"/>
              <a:t>temps</a:t>
            </a:r>
            <a:r>
              <a:rPr lang="es-ES" sz="2800" dirty="0"/>
              <a:t>, el </a:t>
            </a:r>
            <a:r>
              <a:rPr lang="es-ES" sz="2800" dirty="0" err="1"/>
              <a:t>correu</a:t>
            </a:r>
            <a:r>
              <a:rPr lang="es-ES" sz="2800" dirty="0"/>
              <a:t> </a:t>
            </a:r>
            <a:r>
              <a:rPr lang="es-ES" sz="2800" dirty="0" err="1"/>
              <a:t>electrònic</a:t>
            </a:r>
            <a:r>
              <a:rPr lang="es-ES" sz="2800" dirty="0"/>
              <a:t>, per </a:t>
            </a:r>
            <a:r>
              <a:rPr lang="es-ES" sz="2800" dirty="0" err="1"/>
              <a:t>establir</a:t>
            </a:r>
            <a:r>
              <a:rPr lang="es-ES" sz="2800" dirty="0"/>
              <a:t> el contacte.</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0608"/>
            <a:ext cx="3674207" cy="5262865"/>
          </a:xfrm>
          <a:prstGeom prst="rect">
            <a:avLst/>
          </a:prstGeom>
        </p:spPr>
      </p:pic>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4">
            <a:alphaModFix/>
          </a:blip>
          <a:srcRect/>
          <a:stretch/>
        </p:blipFill>
        <p:spPr>
          <a:xfrm>
            <a:off x="0" y="6219825"/>
            <a:ext cx="714375" cy="638175"/>
          </a:xfrm>
          <a:prstGeom prst="rect">
            <a:avLst/>
          </a:prstGeom>
          <a:noFill/>
          <a:ln>
            <a:noFill/>
          </a:ln>
        </p:spPr>
      </p:pic>
    </p:spTree>
    <p:extLst>
      <p:ext uri="{BB962C8B-B14F-4D97-AF65-F5344CB8AC3E}">
        <p14:creationId xmlns:p14="http://schemas.microsoft.com/office/powerpoint/2010/main" val="14222155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291" name="Rectangle 3"/>
          <p:cNvSpPr>
            <a:spLocks noChangeArrowheads="1"/>
          </p:cNvSpPr>
          <p:nvPr/>
        </p:nvSpPr>
        <p:spPr bwMode="auto">
          <a:xfrm>
            <a:off x="3395662" y="42863"/>
            <a:ext cx="7272338"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s-ES" sz="3200" b="1" i="1" dirty="0">
                <a:solidFill>
                  <a:srgbClr val="9900CC"/>
                </a:solidFill>
                <a:latin typeface="Cambria" panose="02040503050406030204" pitchFamily="18" charset="0"/>
                <a:ea typeface="Microsoft YaHei" charset="-122"/>
              </a:rPr>
              <a:t>La </a:t>
            </a:r>
            <a:r>
              <a:rPr lang="es-ES" sz="3200" b="1" i="1" dirty="0" smtClean="0">
                <a:solidFill>
                  <a:srgbClr val="9900CC"/>
                </a:solidFill>
                <a:latin typeface="Cambria" panose="02040503050406030204" pitchFamily="18" charset="0"/>
                <a:ea typeface="Microsoft YaHei" charset="-122"/>
              </a:rPr>
              <a:t>biblioteca </a:t>
            </a:r>
            <a:r>
              <a:rPr lang="es-ES" sz="3200" b="1" i="1" dirty="0">
                <a:solidFill>
                  <a:srgbClr val="9900CC"/>
                </a:solidFill>
                <a:latin typeface="Cambria" panose="02040503050406030204" pitchFamily="18" charset="0"/>
                <a:ea typeface="Microsoft YaHei" charset="-122"/>
              </a:rPr>
              <a:t>en 2040</a:t>
            </a:r>
          </a:p>
        </p:txBody>
      </p:sp>
      <p:sp>
        <p:nvSpPr>
          <p:cNvPr id="12292" name="Text Box 4"/>
          <p:cNvSpPr txBox="1">
            <a:spLocks noChangeArrowheads="1"/>
          </p:cNvSpPr>
          <p:nvPr/>
        </p:nvSpPr>
        <p:spPr bwMode="auto">
          <a:xfrm>
            <a:off x="1524002" y="800101"/>
            <a:ext cx="6243586" cy="537811"/>
          </a:xfrm>
          <a:prstGeom prst="rect">
            <a:avLst/>
          </a:prstGeom>
          <a:solidFill>
            <a:schemeClr val="bg1"/>
          </a:solidFill>
          <a:ln w="38100">
            <a:solidFill>
              <a:srgbClr val="C00000"/>
            </a:solidFill>
          </a:ln>
          <a:effec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5pPr>
            <a:lvl6pPr marL="25146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6pPr>
            <a:lvl7pPr marL="29718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7pPr>
            <a:lvl8pPr marL="34290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8pPr>
            <a:lvl9pPr marL="38862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9pPr>
          </a:lstStyle>
          <a:p>
            <a:pPr eaLnBrk="1" hangingPunct="1">
              <a:buSzPct val="100000"/>
              <a:defRPr/>
            </a:pPr>
            <a:r>
              <a:rPr lang="en-US" sz="2000" u="sng" dirty="0" smtClean="0">
                <a:solidFill>
                  <a:schemeClr val="bg1"/>
                </a:solidFill>
                <a:latin typeface="+mn-lt"/>
                <a:hlinkClick r:id="rId4"/>
              </a:rPr>
              <a:t>http</a:t>
            </a:r>
            <a:r>
              <a:rPr lang="en-US" sz="2000" u="sng" dirty="0">
                <a:solidFill>
                  <a:schemeClr val="bg1"/>
                </a:solidFill>
                <a:latin typeface="+mn-lt"/>
                <a:hlinkClick r:id="rId4"/>
              </a:rPr>
              <a:t>://www.youtube.com/watch?v=8Qgc3Yb1c60</a:t>
            </a:r>
            <a:r>
              <a:rPr lang="es-ES" sz="2000" dirty="0">
                <a:solidFill>
                  <a:schemeClr val="bg1"/>
                </a:solidFill>
                <a:latin typeface="+mn-lt"/>
              </a:rPr>
              <a:t>  </a:t>
            </a:r>
            <a:r>
              <a:rPr lang="es-ES" sz="2400" dirty="0">
                <a:solidFill>
                  <a:srgbClr val="FF0000"/>
                </a:solidFill>
                <a:latin typeface="+mn-lt"/>
              </a:rPr>
              <a:t>03:40</a:t>
            </a:r>
          </a:p>
        </p:txBody>
      </p:sp>
      <p:sp>
        <p:nvSpPr>
          <p:cNvPr id="12294" name="Text Box 6"/>
          <p:cNvSpPr txBox="1">
            <a:spLocks noChangeArrowheads="1"/>
          </p:cNvSpPr>
          <p:nvPr/>
        </p:nvSpPr>
        <p:spPr bwMode="auto">
          <a:xfrm>
            <a:off x="1703387" y="6411913"/>
            <a:ext cx="4392613"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5pPr>
            <a:lvl6pPr marL="25146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6pPr>
            <a:lvl7pPr marL="29718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7pPr>
            <a:lvl8pPr marL="34290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8pPr>
            <a:lvl9pPr marL="38862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9pPr>
          </a:lstStyle>
          <a:p>
            <a:pPr eaLnBrk="1" hangingPunct="1">
              <a:buSzPct val="100000"/>
              <a:defRPr/>
            </a:pPr>
            <a:r>
              <a:rPr lang="en-US" i="1" dirty="0">
                <a:solidFill>
                  <a:srgbClr val="FFFF00"/>
                </a:solidFill>
                <a:latin typeface="+mn-lt"/>
              </a:rPr>
              <a:t>La </a:t>
            </a:r>
            <a:r>
              <a:rPr lang="en-US" i="1" dirty="0" err="1">
                <a:solidFill>
                  <a:srgbClr val="FFFF00"/>
                </a:solidFill>
                <a:latin typeface="+mn-lt"/>
              </a:rPr>
              <a:t>máquina</a:t>
            </a:r>
            <a:r>
              <a:rPr lang="en-US" i="1" dirty="0">
                <a:solidFill>
                  <a:srgbClr val="FFFF00"/>
                </a:solidFill>
                <a:latin typeface="+mn-lt"/>
              </a:rPr>
              <a:t> del </a:t>
            </a:r>
            <a:r>
              <a:rPr lang="en-US" i="1" dirty="0" err="1">
                <a:solidFill>
                  <a:srgbClr val="FFFF00"/>
                </a:solidFill>
                <a:latin typeface="+mn-lt"/>
              </a:rPr>
              <a:t>tiempo</a:t>
            </a:r>
            <a:r>
              <a:rPr lang="en-US" dirty="0">
                <a:solidFill>
                  <a:srgbClr val="FFFF00"/>
                </a:solidFill>
                <a:latin typeface="+mn-lt"/>
              </a:rPr>
              <a:t> (2001, Simon Wells)</a:t>
            </a:r>
          </a:p>
        </p:txBody>
      </p:sp>
      <p:sp>
        <p:nvSpPr>
          <p:cNvPr id="7" name="Rectángulo 1"/>
          <p:cNvSpPr>
            <a:spLocks noChangeArrowheads="1"/>
          </p:cNvSpPr>
          <p:nvPr/>
        </p:nvSpPr>
        <p:spPr bwMode="auto">
          <a:xfrm>
            <a:off x="6784976" y="6411913"/>
            <a:ext cx="3846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anose="02020603050405020304" pitchFamily="18" charset="0"/>
              <a:buNone/>
              <a:defRPr/>
            </a:pPr>
            <a:r>
              <a:rPr lang="es-ES" altLang="es-ES" dirty="0">
                <a:solidFill>
                  <a:srgbClr val="FFFF00"/>
                </a:solidFill>
              </a:rPr>
              <a:t>H. G. Wells, </a:t>
            </a:r>
            <a:r>
              <a:rPr lang="es-ES" altLang="es-ES" i="1" dirty="0" err="1">
                <a:solidFill>
                  <a:srgbClr val="FFFF00"/>
                </a:solidFill>
              </a:rPr>
              <a:t>The</a:t>
            </a:r>
            <a:r>
              <a:rPr lang="es-ES" altLang="es-ES" i="1" dirty="0">
                <a:solidFill>
                  <a:srgbClr val="FFFF00"/>
                </a:solidFill>
              </a:rPr>
              <a:t> Time Machine</a:t>
            </a:r>
            <a:r>
              <a:rPr lang="es-ES" altLang="es-ES" dirty="0">
                <a:solidFill>
                  <a:srgbClr val="FFFF00"/>
                </a:solidFill>
              </a:rPr>
              <a:t>, 1895.</a:t>
            </a:r>
          </a:p>
        </p:txBody>
      </p:sp>
      <p:pic>
        <p:nvPicPr>
          <p:cNvPr id="8" name="Imagen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9" name="Google Shape;898;p69"/>
          <p:cNvPicPr preferRelativeResize="0"/>
          <p:nvPr/>
        </p:nvPicPr>
        <p:blipFill rotWithShape="1">
          <a:blip r:embed="rId6">
            <a:alphaModFix/>
          </a:blip>
          <a:srcRect/>
          <a:stretch/>
        </p:blipFill>
        <p:spPr>
          <a:xfrm>
            <a:off x="0" y="6219825"/>
            <a:ext cx="714375" cy="638175"/>
          </a:xfrm>
          <a:prstGeom prst="rect">
            <a:avLst/>
          </a:prstGeom>
          <a:noFill/>
          <a:ln>
            <a:noFill/>
          </a:ln>
        </p:spPr>
      </p:pic>
    </p:spTree>
    <p:extLst>
      <p:ext uri="{BB962C8B-B14F-4D97-AF65-F5344CB8AC3E}">
        <p14:creationId xmlns:p14="http://schemas.microsoft.com/office/powerpoint/2010/main" val="30226100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313716"/>
            <a:ext cx="6184431" cy="3544284"/>
          </a:xfrm>
          <a:prstGeom prst="rect">
            <a:avLst/>
          </a:prstGeom>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
            <a:ext cx="5962429" cy="3313717"/>
          </a:xfrm>
          <a:prstGeom prst="rect">
            <a:avLst/>
          </a:prstGeom>
        </p:spPr>
      </p:pic>
      <p:pic>
        <p:nvPicPr>
          <p:cNvPr id="9" name="Imagen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8326" y="-5"/>
            <a:ext cx="6263673" cy="3313717"/>
          </a:xfrm>
          <a:prstGeom prst="rect">
            <a:avLst/>
          </a:prstGeom>
        </p:spPr>
      </p:pic>
      <p:pic>
        <p:nvPicPr>
          <p:cNvPr id="7" name="Imagen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32916" y="3313715"/>
            <a:ext cx="6059084" cy="3544285"/>
          </a:xfrm>
          <a:prstGeom prst="rect">
            <a:avLst/>
          </a:prstGeom>
        </p:spPr>
      </p:pic>
      <p:sp>
        <p:nvSpPr>
          <p:cNvPr id="6" name="Rectángulo 5"/>
          <p:cNvSpPr/>
          <p:nvPr/>
        </p:nvSpPr>
        <p:spPr>
          <a:xfrm>
            <a:off x="64735" y="3313712"/>
            <a:ext cx="2143189" cy="369332"/>
          </a:xfrm>
          <a:prstGeom prst="rect">
            <a:avLst/>
          </a:prstGeom>
        </p:spPr>
        <p:txBody>
          <a:bodyPr wrap="square">
            <a:spAutoFit/>
          </a:bodyPr>
          <a:lstStyle/>
          <a:p>
            <a:r>
              <a:rPr lang="es-ES" dirty="0">
                <a:solidFill>
                  <a:srgbClr val="FFFF00"/>
                </a:solidFill>
              </a:rPr>
              <a:t>R. </a:t>
            </a:r>
            <a:r>
              <a:rPr lang="es-ES" dirty="0" err="1">
                <a:solidFill>
                  <a:srgbClr val="FFFF00"/>
                </a:solidFill>
              </a:rPr>
              <a:t>Zemeckis</a:t>
            </a:r>
            <a:r>
              <a:rPr lang="es-ES" dirty="0">
                <a:solidFill>
                  <a:srgbClr val="FFFF00"/>
                </a:solidFill>
              </a:rPr>
              <a:t> (1985)</a:t>
            </a:r>
          </a:p>
        </p:txBody>
      </p:sp>
      <p:sp>
        <p:nvSpPr>
          <p:cNvPr id="3" name="Rectángulo 2"/>
          <p:cNvSpPr/>
          <p:nvPr/>
        </p:nvSpPr>
        <p:spPr>
          <a:xfrm>
            <a:off x="3950197" y="96253"/>
            <a:ext cx="1859420" cy="369332"/>
          </a:xfrm>
          <a:prstGeom prst="rect">
            <a:avLst/>
          </a:prstGeom>
        </p:spPr>
        <p:txBody>
          <a:bodyPr wrap="none">
            <a:spAutoFit/>
          </a:bodyPr>
          <a:lstStyle/>
          <a:p>
            <a:r>
              <a:rPr lang="es-ES" dirty="0">
                <a:solidFill>
                  <a:srgbClr val="FFFF00"/>
                </a:solidFill>
              </a:rPr>
              <a:t>George Pal (1960)</a:t>
            </a:r>
          </a:p>
        </p:txBody>
      </p:sp>
      <p:sp>
        <p:nvSpPr>
          <p:cNvPr id="10" name="Rectángulo 9"/>
          <p:cNvSpPr/>
          <p:nvPr/>
        </p:nvSpPr>
        <p:spPr>
          <a:xfrm>
            <a:off x="11030303" y="96253"/>
            <a:ext cx="1042987" cy="923330"/>
          </a:xfrm>
          <a:prstGeom prst="rect">
            <a:avLst/>
          </a:prstGeom>
        </p:spPr>
        <p:txBody>
          <a:bodyPr wrap="square">
            <a:spAutoFit/>
          </a:bodyPr>
          <a:lstStyle/>
          <a:p>
            <a:pPr algn="r"/>
            <a:r>
              <a:rPr lang="es-ES" dirty="0">
                <a:solidFill>
                  <a:srgbClr val="FFFF00"/>
                </a:solidFill>
              </a:rPr>
              <a:t>James Cameron (1984)</a:t>
            </a:r>
          </a:p>
        </p:txBody>
      </p:sp>
      <p:sp>
        <p:nvSpPr>
          <p:cNvPr id="13" name="Rectángulo 12"/>
          <p:cNvSpPr/>
          <p:nvPr/>
        </p:nvSpPr>
        <p:spPr>
          <a:xfrm>
            <a:off x="6184432" y="5704105"/>
            <a:ext cx="3169119" cy="646331"/>
          </a:xfrm>
          <a:prstGeom prst="rect">
            <a:avLst/>
          </a:prstGeom>
        </p:spPr>
        <p:txBody>
          <a:bodyPr wrap="square">
            <a:spAutoFit/>
          </a:bodyPr>
          <a:lstStyle/>
          <a:p>
            <a:r>
              <a:rPr lang="es-ES" dirty="0">
                <a:solidFill>
                  <a:srgbClr val="FFFF00"/>
                </a:solidFill>
              </a:rPr>
              <a:t> </a:t>
            </a:r>
            <a:r>
              <a:rPr lang="es-ES" dirty="0" err="1">
                <a:solidFill>
                  <a:srgbClr val="FFFF00"/>
                </a:solidFill>
              </a:rPr>
              <a:t>The</a:t>
            </a:r>
            <a:r>
              <a:rPr lang="es-ES" dirty="0">
                <a:solidFill>
                  <a:srgbClr val="FFFF00"/>
                </a:solidFill>
              </a:rPr>
              <a:t> </a:t>
            </a:r>
            <a:r>
              <a:rPr lang="es-ES" dirty="0" err="1">
                <a:solidFill>
                  <a:srgbClr val="FFFF00"/>
                </a:solidFill>
              </a:rPr>
              <a:t>Nerdvana</a:t>
            </a:r>
            <a:r>
              <a:rPr lang="es-ES" dirty="0">
                <a:solidFill>
                  <a:srgbClr val="FFFF00"/>
                </a:solidFill>
              </a:rPr>
              <a:t> </a:t>
            </a:r>
            <a:r>
              <a:rPr lang="es-ES" dirty="0" err="1">
                <a:solidFill>
                  <a:srgbClr val="FFFF00"/>
                </a:solidFill>
              </a:rPr>
              <a:t>Annihilation</a:t>
            </a:r>
            <a:r>
              <a:rPr lang="es-ES" dirty="0">
                <a:solidFill>
                  <a:srgbClr val="FFFF00"/>
                </a:solidFill>
              </a:rPr>
              <a:t>, </a:t>
            </a:r>
          </a:p>
          <a:p>
            <a:r>
              <a:rPr lang="es-ES" i="1" dirty="0">
                <a:solidFill>
                  <a:srgbClr val="FFFF00"/>
                </a:solidFill>
              </a:rPr>
              <a:t>Big </a:t>
            </a:r>
            <a:r>
              <a:rPr lang="es-ES" i="1" dirty="0" err="1">
                <a:solidFill>
                  <a:srgbClr val="FFFF00"/>
                </a:solidFill>
              </a:rPr>
              <a:t>Bang</a:t>
            </a:r>
            <a:r>
              <a:rPr lang="es-ES" i="1" dirty="0">
                <a:solidFill>
                  <a:srgbClr val="FFFF00"/>
                </a:solidFill>
              </a:rPr>
              <a:t> </a:t>
            </a:r>
            <a:r>
              <a:rPr lang="es-ES" i="1" dirty="0" err="1">
                <a:solidFill>
                  <a:srgbClr val="FFFF00"/>
                </a:solidFill>
              </a:rPr>
              <a:t>Theory</a:t>
            </a:r>
            <a:r>
              <a:rPr lang="es-ES" dirty="0">
                <a:solidFill>
                  <a:srgbClr val="FFFF00"/>
                </a:solidFill>
              </a:rPr>
              <a:t>  C14 T1 (2008)   </a:t>
            </a:r>
          </a:p>
        </p:txBody>
      </p:sp>
      <p:sp>
        <p:nvSpPr>
          <p:cNvPr id="14" name="Rectángulo 13"/>
          <p:cNvSpPr/>
          <p:nvPr/>
        </p:nvSpPr>
        <p:spPr>
          <a:xfrm>
            <a:off x="5130264" y="6434941"/>
            <a:ext cx="6943025" cy="341244"/>
          </a:xfrm>
          <a:prstGeom prst="rect">
            <a:avLst/>
          </a:prstGeom>
          <a:solidFill>
            <a:schemeClr val="bg1"/>
          </a:solidFill>
          <a:ln w="38100">
            <a:solidFill>
              <a:srgbClr val="C00000"/>
            </a:solidFill>
          </a:ln>
        </p:spPr>
        <p:txBody>
          <a:bodyPr wrap="square">
            <a:spAutoFit/>
          </a:bodyPr>
          <a:lstStyle/>
          <a:p>
            <a:r>
              <a:rPr lang="es-ES" sz="1400" dirty="0">
                <a:hlinkClick r:id="rId6"/>
              </a:rPr>
              <a:t>http://www.jotdown.es/2015/03/</a:t>
            </a:r>
            <a:r>
              <a:rPr lang="es-ES" sz="1600" b="1" dirty="0">
                <a:hlinkClick r:id="rId6"/>
              </a:rPr>
              <a:t>time-cops</a:t>
            </a:r>
            <a:r>
              <a:rPr lang="es-ES" sz="1400" dirty="0">
                <a:hlinkClick r:id="rId6"/>
              </a:rPr>
              <a:t>-dieciseis-historias-sobre-policias-del-tiempo/</a:t>
            </a:r>
            <a:r>
              <a:rPr lang="es-ES" sz="1400" dirty="0"/>
              <a:t> </a:t>
            </a:r>
          </a:p>
        </p:txBody>
      </p:sp>
      <p:pic>
        <p:nvPicPr>
          <p:cNvPr id="15" name="Imagen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16" name="Google Shape;898;p69"/>
          <p:cNvPicPr preferRelativeResize="0"/>
          <p:nvPr/>
        </p:nvPicPr>
        <p:blipFill rotWithShape="1">
          <a:blip r:embed="rId8">
            <a:alphaModFix/>
          </a:blip>
          <a:srcRect/>
          <a:stretch/>
        </p:blipFill>
        <p:spPr>
          <a:xfrm>
            <a:off x="0" y="6219825"/>
            <a:ext cx="714375" cy="638175"/>
          </a:xfrm>
          <a:prstGeom prst="rect">
            <a:avLst/>
          </a:prstGeom>
          <a:noFill/>
          <a:ln>
            <a:noFill/>
          </a:ln>
        </p:spPr>
      </p:pic>
    </p:spTree>
    <p:extLst>
      <p:ext uri="{BB962C8B-B14F-4D97-AF65-F5344CB8AC3E}">
        <p14:creationId xmlns:p14="http://schemas.microsoft.com/office/powerpoint/2010/main" val="15628321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50"/>
            <a:ext cx="6142237" cy="6864350"/>
          </a:xfrm>
          <a:prstGeom prst="rect">
            <a:avLst/>
          </a:prstGeom>
        </p:spPr>
      </p:pic>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7528" y="-6350"/>
            <a:ext cx="6034471" cy="6864350"/>
          </a:xfrm>
          <a:prstGeom prst="rect">
            <a:avLst/>
          </a:prstGeom>
        </p:spPr>
      </p:pic>
      <p:sp>
        <p:nvSpPr>
          <p:cNvPr id="6" name="Rectángulo 5"/>
          <p:cNvSpPr/>
          <p:nvPr/>
        </p:nvSpPr>
        <p:spPr>
          <a:xfrm>
            <a:off x="638476" y="5249533"/>
            <a:ext cx="1028684" cy="461665"/>
          </a:xfrm>
          <a:prstGeom prst="rect">
            <a:avLst/>
          </a:prstGeom>
        </p:spPr>
        <p:txBody>
          <a:bodyPr wrap="square">
            <a:spAutoFit/>
          </a:bodyPr>
          <a:lstStyle/>
          <a:p>
            <a:r>
              <a:rPr lang="es-ES" sz="2400" b="1" dirty="0">
                <a:solidFill>
                  <a:srgbClr val="FFFF00"/>
                </a:solidFill>
              </a:rPr>
              <a:t>1895</a:t>
            </a:r>
          </a:p>
        </p:txBody>
      </p:sp>
      <p:sp>
        <p:nvSpPr>
          <p:cNvPr id="5" name="Rectángulo 4"/>
          <p:cNvSpPr/>
          <p:nvPr/>
        </p:nvSpPr>
        <p:spPr>
          <a:xfrm>
            <a:off x="11088675" y="101295"/>
            <a:ext cx="917239" cy="461665"/>
          </a:xfrm>
          <a:prstGeom prst="rect">
            <a:avLst/>
          </a:prstGeom>
          <a:noFill/>
        </p:spPr>
        <p:txBody>
          <a:bodyPr wrap="none">
            <a:spAutoFit/>
          </a:bodyPr>
          <a:lstStyle/>
          <a:p>
            <a:r>
              <a:rPr lang="es-ES" sz="2400" b="1" dirty="0">
                <a:solidFill>
                  <a:srgbClr val="FFFF00"/>
                </a:solidFill>
              </a:rPr>
              <a:t>1983</a:t>
            </a:r>
            <a:r>
              <a:rPr lang="es-ES" dirty="0">
                <a:solidFill>
                  <a:srgbClr val="0070C0"/>
                </a:solidFill>
              </a:rPr>
              <a:t>. </a:t>
            </a:r>
          </a:p>
        </p:txBody>
      </p:sp>
      <p:pic>
        <p:nvPicPr>
          <p:cNvPr id="7" name="Imagen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8" name="Google Shape;898;p69"/>
          <p:cNvPicPr preferRelativeResize="0"/>
          <p:nvPr/>
        </p:nvPicPr>
        <p:blipFill rotWithShape="1">
          <a:blip r:embed="rId5">
            <a:alphaModFix/>
          </a:blip>
          <a:srcRect/>
          <a:stretch/>
        </p:blipFill>
        <p:spPr>
          <a:xfrm>
            <a:off x="0" y="6219825"/>
            <a:ext cx="714375" cy="638175"/>
          </a:xfrm>
          <a:prstGeom prst="rect">
            <a:avLst/>
          </a:prstGeom>
          <a:noFill/>
          <a:ln>
            <a:noFill/>
          </a:ln>
        </p:spPr>
      </p:pic>
    </p:spTree>
    <p:extLst>
      <p:ext uri="{BB962C8B-B14F-4D97-AF65-F5344CB8AC3E}">
        <p14:creationId xmlns:p14="http://schemas.microsoft.com/office/powerpoint/2010/main" val="26107899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604581" cy="6858000"/>
          </a:xfrm>
          <a:prstGeom prst="rect">
            <a:avLst/>
          </a:prstGeom>
        </p:spPr>
      </p:pic>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3540" y="-29092"/>
            <a:ext cx="6048459" cy="6887092"/>
          </a:xfrm>
          <a:prstGeom prst="rect">
            <a:avLst/>
          </a:prstGeom>
        </p:spPr>
      </p:pic>
      <p:sp>
        <p:nvSpPr>
          <p:cNvPr id="6" name="Rectángulo 5"/>
          <p:cNvSpPr/>
          <p:nvPr/>
        </p:nvSpPr>
        <p:spPr>
          <a:xfrm>
            <a:off x="782961" y="6277302"/>
            <a:ext cx="3331873" cy="523220"/>
          </a:xfrm>
          <a:prstGeom prst="rect">
            <a:avLst/>
          </a:prstGeom>
          <a:solidFill>
            <a:schemeClr val="accent5">
              <a:lumMod val="20000"/>
              <a:lumOff val="80000"/>
            </a:schemeClr>
          </a:solidFill>
        </p:spPr>
        <p:txBody>
          <a:bodyPr wrap="square">
            <a:spAutoFit/>
          </a:bodyPr>
          <a:lstStyle/>
          <a:p>
            <a:r>
              <a:rPr lang="es-ES" dirty="0">
                <a:solidFill>
                  <a:srgbClr val="FF0000"/>
                </a:solidFill>
              </a:rPr>
              <a:t>Enrique Gaspar (</a:t>
            </a:r>
            <a:r>
              <a:rPr lang="es-ES" b="1" dirty="0">
                <a:solidFill>
                  <a:srgbClr val="C00000"/>
                </a:solidFill>
                <a:effectLst>
                  <a:outerShdw blurRad="38100" dist="38100" dir="2700000" algn="tl">
                    <a:srgbClr val="000000">
                      <a:alpha val="43137"/>
                    </a:srgbClr>
                  </a:outerShdw>
                </a:effectLst>
              </a:rPr>
              <a:t>1887</a:t>
            </a:r>
            <a:r>
              <a:rPr lang="es-ES" dirty="0">
                <a:solidFill>
                  <a:srgbClr val="FF0000"/>
                </a:solidFill>
              </a:rPr>
              <a:t>) </a:t>
            </a:r>
            <a:r>
              <a:rPr lang="es-ES" sz="1000" dirty="0">
                <a:solidFill>
                  <a:srgbClr val="FFFF00"/>
                </a:solidFill>
                <a:hlinkClick r:id="rId4"/>
              </a:rPr>
              <a:t>http://www.cervantesvirtual.com/obra/el-anacronopete/</a:t>
            </a:r>
            <a:r>
              <a:rPr lang="es-ES" sz="1000" dirty="0">
                <a:solidFill>
                  <a:srgbClr val="FFFF00"/>
                </a:solidFill>
              </a:rPr>
              <a:t> </a:t>
            </a:r>
          </a:p>
        </p:txBody>
      </p:sp>
      <p:sp>
        <p:nvSpPr>
          <p:cNvPr id="10" name="Rectángulo 9"/>
          <p:cNvSpPr/>
          <p:nvPr/>
        </p:nvSpPr>
        <p:spPr>
          <a:xfrm>
            <a:off x="7016522" y="5067292"/>
            <a:ext cx="4302493" cy="523220"/>
          </a:xfrm>
          <a:prstGeom prst="rect">
            <a:avLst/>
          </a:prstGeom>
          <a:solidFill>
            <a:schemeClr val="accent5">
              <a:lumMod val="20000"/>
              <a:lumOff val="80000"/>
            </a:schemeClr>
          </a:solidFill>
        </p:spPr>
        <p:txBody>
          <a:bodyPr wrap="square">
            <a:spAutoFit/>
          </a:bodyPr>
          <a:lstStyle/>
          <a:p>
            <a:r>
              <a:rPr lang="es-ES" dirty="0">
                <a:solidFill>
                  <a:srgbClr val="FF0000"/>
                </a:solidFill>
              </a:rPr>
              <a:t>Julián Suárez Inclán (1875)</a:t>
            </a:r>
            <a:endParaRPr lang="es-ES" sz="1400" dirty="0">
              <a:solidFill>
                <a:srgbClr val="FFFF00"/>
              </a:solidFill>
            </a:endParaRPr>
          </a:p>
          <a:p>
            <a:r>
              <a:rPr lang="es-ES" sz="1000" dirty="0">
                <a:solidFill>
                  <a:srgbClr val="FF0000"/>
                </a:solidFill>
                <a:hlinkClick r:id="rId5"/>
              </a:rPr>
              <a:t>http://www.cervantesvirtual.com/obra/un-soldado-espaol-de-veinte-siglos-0/</a:t>
            </a:r>
            <a:r>
              <a:rPr lang="es-ES" sz="1000" dirty="0">
                <a:solidFill>
                  <a:srgbClr val="FF0000"/>
                </a:solidFill>
              </a:rPr>
              <a:t> </a:t>
            </a:r>
            <a:endParaRPr lang="es-ES" sz="1000" dirty="0">
              <a:solidFill>
                <a:srgbClr val="FFFF00"/>
              </a:solidFill>
            </a:endParaRPr>
          </a:p>
        </p:txBody>
      </p:sp>
      <p:sp>
        <p:nvSpPr>
          <p:cNvPr id="11" name="Rectángulo 10"/>
          <p:cNvSpPr/>
          <p:nvPr/>
        </p:nvSpPr>
        <p:spPr>
          <a:xfrm>
            <a:off x="10484535" y="3922915"/>
            <a:ext cx="1406154" cy="400110"/>
          </a:xfrm>
          <a:prstGeom prst="rect">
            <a:avLst/>
          </a:prstGeom>
        </p:spPr>
        <p:txBody>
          <a:bodyPr wrap="none">
            <a:spAutoFit/>
          </a:bodyPr>
          <a:lstStyle/>
          <a:p>
            <a:r>
              <a:rPr lang="es-ES" sz="2000" b="1" i="1" dirty="0" err="1">
                <a:solidFill>
                  <a:srgbClr val="FFFF00"/>
                </a:solidFill>
              </a:rPr>
              <a:t>Ashaverus</a:t>
            </a:r>
            <a:r>
              <a:rPr lang="es-ES" sz="2000" b="1" i="1" dirty="0">
                <a:solidFill>
                  <a:srgbClr val="FFFF00"/>
                </a:solidFill>
              </a:rPr>
              <a:t>, </a:t>
            </a:r>
          </a:p>
        </p:txBody>
      </p:sp>
      <p:pic>
        <p:nvPicPr>
          <p:cNvPr id="8" name="Imagen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12" name="Google Shape;898;p69"/>
          <p:cNvPicPr preferRelativeResize="0"/>
          <p:nvPr/>
        </p:nvPicPr>
        <p:blipFill rotWithShape="1">
          <a:blip r:embed="rId7">
            <a:alphaModFix/>
          </a:blip>
          <a:srcRect/>
          <a:stretch/>
        </p:blipFill>
        <p:spPr>
          <a:xfrm>
            <a:off x="0" y="6219825"/>
            <a:ext cx="714375" cy="638175"/>
          </a:xfrm>
          <a:prstGeom prst="rect">
            <a:avLst/>
          </a:prstGeom>
          <a:noFill/>
          <a:ln>
            <a:noFill/>
          </a:ln>
        </p:spPr>
      </p:pic>
    </p:spTree>
    <p:extLst>
      <p:ext uri="{BB962C8B-B14F-4D97-AF65-F5344CB8AC3E}">
        <p14:creationId xmlns:p14="http://schemas.microsoft.com/office/powerpoint/2010/main" val="24681229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2423" y="0"/>
            <a:ext cx="4729577" cy="558047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7" name="Text Box 5"/>
          <p:cNvSpPr txBox="1">
            <a:spLocks noChangeArrowheads="1"/>
          </p:cNvSpPr>
          <p:nvPr/>
        </p:nvSpPr>
        <p:spPr bwMode="auto">
          <a:xfrm>
            <a:off x="714375" y="71429"/>
            <a:ext cx="6381441" cy="10642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5pPr>
            <a:lvl6pPr marL="25146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6pPr>
            <a:lvl7pPr marL="29718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7pPr>
            <a:lvl8pPr marL="34290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8pPr>
            <a:lvl9pPr marL="38862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9pPr>
          </a:lstStyle>
          <a:p>
            <a:pPr eaLnBrk="1" hangingPunct="1">
              <a:buSzPct val="100000"/>
              <a:defRPr/>
            </a:pPr>
            <a:r>
              <a:rPr lang="es-ES" sz="3200" b="1" dirty="0">
                <a:solidFill>
                  <a:srgbClr val="FF0000"/>
                </a:solidFill>
                <a:latin typeface="+mn-lt"/>
              </a:rPr>
              <a:t>¿Cómo </a:t>
            </a:r>
            <a:r>
              <a:rPr lang="es-ES" sz="3200" b="1" dirty="0" smtClean="0">
                <a:solidFill>
                  <a:srgbClr val="FF0000"/>
                </a:solidFill>
                <a:latin typeface="+mn-lt"/>
              </a:rPr>
              <a:t>serán las bibliotecas en 20…?</a:t>
            </a:r>
            <a:endParaRPr lang="es-ES" sz="3200" b="1" dirty="0">
              <a:solidFill>
                <a:srgbClr val="FF0000"/>
              </a:solidFill>
              <a:latin typeface="+mn-lt"/>
            </a:endParaRPr>
          </a:p>
          <a:p>
            <a:pPr eaLnBrk="1" hangingPunct="1">
              <a:buSzPct val="100000"/>
              <a:defRPr/>
            </a:pPr>
            <a:r>
              <a:rPr lang="es-ES" sz="2400" dirty="0">
                <a:solidFill>
                  <a:srgbClr val="000000"/>
                </a:solidFill>
                <a:latin typeface="+mn-lt"/>
              </a:rPr>
              <a:t>¡No olvidéis echar un vistazo al pasado!</a:t>
            </a:r>
          </a:p>
        </p:txBody>
      </p:sp>
      <p:sp>
        <p:nvSpPr>
          <p:cNvPr id="13318" name="Text Box 6"/>
          <p:cNvSpPr txBox="1">
            <a:spLocks noChangeArrowheads="1"/>
          </p:cNvSpPr>
          <p:nvPr/>
        </p:nvSpPr>
        <p:spPr bwMode="auto">
          <a:xfrm>
            <a:off x="7462423" y="5578992"/>
            <a:ext cx="4729577" cy="3695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5pPr>
            <a:lvl6pPr marL="25146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6pPr>
            <a:lvl7pPr marL="29718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7pPr>
            <a:lvl8pPr marL="34290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8pPr>
            <a:lvl9pPr marL="38862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9pPr>
          </a:lstStyle>
          <a:p>
            <a:pPr eaLnBrk="1" hangingPunct="1">
              <a:buSzPct val="100000"/>
              <a:defRPr/>
            </a:pPr>
            <a:r>
              <a:rPr lang="es-ES" dirty="0">
                <a:solidFill>
                  <a:srgbClr val="000000"/>
                </a:solidFill>
                <a:latin typeface="+mn-lt"/>
              </a:rPr>
              <a:t>Big </a:t>
            </a:r>
            <a:r>
              <a:rPr lang="es-ES" dirty="0" err="1">
                <a:solidFill>
                  <a:srgbClr val="000000"/>
                </a:solidFill>
                <a:latin typeface="+mn-lt"/>
              </a:rPr>
              <a:t>Bang</a:t>
            </a:r>
            <a:r>
              <a:rPr lang="es-ES" dirty="0">
                <a:solidFill>
                  <a:srgbClr val="000000"/>
                </a:solidFill>
                <a:latin typeface="+mn-lt"/>
              </a:rPr>
              <a:t> </a:t>
            </a:r>
            <a:r>
              <a:rPr lang="es-ES" dirty="0" err="1">
                <a:solidFill>
                  <a:srgbClr val="000000"/>
                </a:solidFill>
                <a:latin typeface="+mn-lt"/>
              </a:rPr>
              <a:t>Theory</a:t>
            </a:r>
            <a:r>
              <a:rPr lang="es-ES" dirty="0">
                <a:solidFill>
                  <a:srgbClr val="000000"/>
                </a:solidFill>
                <a:latin typeface="+mn-lt"/>
              </a:rPr>
              <a:t> (2011</a:t>
            </a:r>
            <a:r>
              <a:rPr lang="es-ES" dirty="0" smtClean="0">
                <a:solidFill>
                  <a:srgbClr val="000000"/>
                </a:solidFill>
                <a:latin typeface="+mn-lt"/>
              </a:rPr>
              <a:t>) </a:t>
            </a:r>
            <a:r>
              <a:rPr lang="es-ES_tradnl" b="1" dirty="0" smtClean="0">
                <a:solidFill>
                  <a:srgbClr val="FF0000"/>
                </a:solidFill>
                <a:latin typeface="+mn-lt"/>
              </a:rPr>
              <a:t>Estudiando gramática…</a:t>
            </a:r>
            <a:endParaRPr lang="es-ES" b="1" dirty="0">
              <a:solidFill>
                <a:srgbClr val="FF0000"/>
              </a:solidFill>
              <a:latin typeface="+mn-lt"/>
            </a:endParaRPr>
          </a:p>
        </p:txBody>
      </p:sp>
      <p:sp>
        <p:nvSpPr>
          <p:cNvPr id="8" name="Text Box 6"/>
          <p:cNvSpPr txBox="1">
            <a:spLocks noChangeArrowheads="1"/>
          </p:cNvSpPr>
          <p:nvPr/>
        </p:nvSpPr>
        <p:spPr bwMode="auto">
          <a:xfrm>
            <a:off x="1021018" y="6239484"/>
            <a:ext cx="3531731" cy="353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5pPr>
            <a:lvl6pPr marL="25146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6pPr>
            <a:lvl7pPr marL="29718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7pPr>
            <a:lvl8pPr marL="34290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8pPr>
            <a:lvl9pPr marL="3886200" indent="-228600" defTabSz="449263" fontAlgn="base">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FFFFFF"/>
                </a:solidFill>
                <a:latin typeface="Arial" charset="0"/>
                <a:ea typeface="Microsoft YaHei" charset="-122"/>
              </a:defRPr>
            </a:lvl9pPr>
          </a:lstStyle>
          <a:p>
            <a:pPr eaLnBrk="1" hangingPunct="1">
              <a:buSzPct val="100000"/>
              <a:defRPr/>
            </a:pPr>
            <a:r>
              <a:rPr lang="es-ES" dirty="0">
                <a:solidFill>
                  <a:srgbClr val="000000"/>
                </a:solidFill>
                <a:latin typeface="+mn-lt"/>
              </a:rPr>
              <a:t>Doctor  </a:t>
            </a:r>
            <a:r>
              <a:rPr lang="es-ES" dirty="0" err="1">
                <a:solidFill>
                  <a:srgbClr val="000000"/>
                </a:solidFill>
                <a:latin typeface="+mn-lt"/>
              </a:rPr>
              <a:t>Who</a:t>
            </a:r>
            <a:r>
              <a:rPr lang="es-ES" dirty="0">
                <a:solidFill>
                  <a:srgbClr val="000000"/>
                </a:solidFill>
                <a:latin typeface="+mn-lt"/>
              </a:rPr>
              <a:t> (1963-1989// 2005-…)</a:t>
            </a:r>
          </a:p>
        </p:txBody>
      </p:sp>
      <p:pic>
        <p:nvPicPr>
          <p:cNvPr id="62472" name="Picture 8" descr="http://media.tumblr.com/tumblr_lkrtkywvqr1qfknu6.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8754" y="1097711"/>
            <a:ext cx="6949431" cy="4850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Rectángulo"/>
          <p:cNvSpPr/>
          <p:nvPr/>
        </p:nvSpPr>
        <p:spPr>
          <a:xfrm>
            <a:off x="6737684" y="5966915"/>
            <a:ext cx="5454316" cy="369332"/>
          </a:xfrm>
          <a:prstGeom prst="rect">
            <a:avLst/>
          </a:prstGeom>
          <a:solidFill>
            <a:schemeClr val="bg1"/>
          </a:solidFill>
          <a:ln w="38100">
            <a:solidFill>
              <a:srgbClr val="C00000"/>
            </a:solidFill>
          </a:ln>
        </p:spPr>
        <p:txBody>
          <a:bodyPr wrap="square">
            <a:spAutoFit/>
          </a:bodyPr>
          <a:lstStyle/>
          <a:p>
            <a:pPr algn="r"/>
            <a:r>
              <a:rPr lang="es-ES" dirty="0">
                <a:hlinkClick r:id="rId5"/>
              </a:rPr>
              <a:t>https://www.youtube.com/watch?v=WfK5T-NJp_4</a:t>
            </a:r>
            <a:r>
              <a:rPr lang="es-ES" dirty="0"/>
              <a:t>  </a:t>
            </a:r>
            <a:r>
              <a:rPr lang="es-ES" dirty="0">
                <a:solidFill>
                  <a:srgbClr val="FF0000"/>
                </a:solidFill>
              </a:rPr>
              <a:t>2:48</a:t>
            </a:r>
          </a:p>
        </p:txBody>
      </p:sp>
      <p:sp>
        <p:nvSpPr>
          <p:cNvPr id="3" name="Rectángulo 2"/>
          <p:cNvSpPr/>
          <p:nvPr/>
        </p:nvSpPr>
        <p:spPr>
          <a:xfrm>
            <a:off x="5330792" y="6419942"/>
            <a:ext cx="6463364" cy="369332"/>
          </a:xfrm>
          <a:prstGeom prst="rect">
            <a:avLst/>
          </a:prstGeom>
          <a:solidFill>
            <a:srgbClr val="FFC000"/>
          </a:solidFill>
        </p:spPr>
        <p:txBody>
          <a:bodyPr wrap="square">
            <a:spAutoFit/>
          </a:bodyPr>
          <a:lstStyle/>
          <a:p>
            <a:r>
              <a:rPr lang="es-ES" dirty="0">
                <a:hlinkClick r:id="rId6"/>
              </a:rPr>
              <a:t>https://www.youtube.com/watch?v=oNe2SbFLvkw</a:t>
            </a:r>
            <a:r>
              <a:rPr lang="es-ES" dirty="0"/>
              <a:t> BBT en inglés. </a:t>
            </a:r>
          </a:p>
        </p:txBody>
      </p:sp>
      <p:pic>
        <p:nvPicPr>
          <p:cNvPr id="11" name="Imagen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spTree>
    <p:extLst>
      <p:ext uri="{BB962C8B-B14F-4D97-AF65-F5344CB8AC3E}">
        <p14:creationId xmlns:p14="http://schemas.microsoft.com/office/powerpoint/2010/main" val="26235150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6262833" y="0"/>
            <a:ext cx="5741751" cy="798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s-ES" sz="3200" b="1" i="1" dirty="0" smtClean="0">
                <a:solidFill>
                  <a:srgbClr val="FF0000"/>
                </a:solidFill>
                <a:latin typeface="Cambria" panose="02040503050406030204" pitchFamily="18" charset="0"/>
                <a:ea typeface="Microsoft YaHei" charset="-122"/>
              </a:rPr>
              <a:t>¿Cómo son las personas libro? </a:t>
            </a:r>
            <a:endParaRPr lang="es-ES" sz="3200" b="1" i="1" dirty="0">
              <a:solidFill>
                <a:srgbClr val="FF0000"/>
              </a:solidFill>
              <a:latin typeface="Cambria" panose="02040503050406030204" pitchFamily="18" charset="0"/>
              <a:ea typeface="Microsoft YaHei" charset="-122"/>
            </a:endParaRPr>
          </a:p>
        </p:txBody>
      </p:sp>
      <p:sp>
        <p:nvSpPr>
          <p:cNvPr id="2" name="Rectángulo 1"/>
          <p:cNvSpPr/>
          <p:nvPr/>
        </p:nvSpPr>
        <p:spPr>
          <a:xfrm>
            <a:off x="0" y="5262312"/>
            <a:ext cx="4236481" cy="400110"/>
          </a:xfrm>
          <a:prstGeom prst="rect">
            <a:avLst/>
          </a:prstGeom>
          <a:solidFill>
            <a:schemeClr val="accent2"/>
          </a:solidFill>
        </p:spPr>
        <p:txBody>
          <a:bodyPr wrap="none">
            <a:spAutoFit/>
          </a:bodyPr>
          <a:lstStyle/>
          <a:p>
            <a:pPr>
              <a:defRPr/>
            </a:pPr>
            <a:r>
              <a:rPr lang="es-ES" sz="2000" dirty="0">
                <a:hlinkClick r:id="rId3"/>
              </a:rPr>
              <a:t>http://personaslibro.blogspot.com.es/</a:t>
            </a:r>
            <a:r>
              <a:rPr lang="es-ES" sz="2000" dirty="0"/>
              <a:t> </a:t>
            </a:r>
          </a:p>
        </p:txBody>
      </p:sp>
      <p:pic>
        <p:nvPicPr>
          <p:cNvPr id="71685" name="Imagen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90529" y="1619429"/>
            <a:ext cx="3301471" cy="5238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6" name="Imagen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02452" y="798512"/>
            <a:ext cx="3415246" cy="536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7" name="Imagen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95118" y="0"/>
            <a:ext cx="3082245" cy="520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ángulo 5"/>
          <p:cNvSpPr/>
          <p:nvPr/>
        </p:nvSpPr>
        <p:spPr>
          <a:xfrm>
            <a:off x="249095" y="5723446"/>
            <a:ext cx="5477937" cy="369332"/>
          </a:xfrm>
          <a:prstGeom prst="rect">
            <a:avLst/>
          </a:prstGeom>
          <a:solidFill>
            <a:schemeClr val="accent4"/>
          </a:solidFill>
        </p:spPr>
        <p:txBody>
          <a:bodyPr wrap="square">
            <a:spAutoFit/>
          </a:bodyPr>
          <a:lstStyle/>
          <a:p>
            <a:pPr>
              <a:defRPr/>
            </a:pPr>
            <a:r>
              <a:rPr lang="es-ES" dirty="0">
                <a:hlinkClick r:id="rId7"/>
              </a:rPr>
              <a:t>http://www.pinterest.com/kuentalibros/personas-libro/</a:t>
            </a:r>
            <a:r>
              <a:rPr lang="es-ES" dirty="0"/>
              <a:t> </a:t>
            </a:r>
          </a:p>
        </p:txBody>
      </p:sp>
      <p:sp>
        <p:nvSpPr>
          <p:cNvPr id="8" name="Marcador de contenido 2"/>
          <p:cNvSpPr txBox="1">
            <a:spLocks/>
          </p:cNvSpPr>
          <p:nvPr/>
        </p:nvSpPr>
        <p:spPr>
          <a:xfrm>
            <a:off x="1341590" y="6323407"/>
            <a:ext cx="6921724" cy="431009"/>
          </a:xfrm>
          <a:prstGeom prst="rect">
            <a:avLst/>
          </a:prstGeom>
          <a:solidFill>
            <a:schemeClr val="bg1"/>
          </a:solidFill>
          <a:ln w="38100">
            <a:solidFill>
              <a:srgbClr val="C00000"/>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ES" sz="2000" dirty="0" smtClean="0">
                <a:hlinkClick r:id="rId8"/>
              </a:rPr>
              <a:t>https://www.youtube.com/watch?v=w0PwQOr53SA</a:t>
            </a:r>
            <a:r>
              <a:rPr lang="es-ES" sz="2000" dirty="0" smtClean="0"/>
              <a:t> Tráiler 2:11</a:t>
            </a:r>
            <a:endParaRPr lang="es-ES" sz="2000" dirty="0"/>
          </a:p>
        </p:txBody>
      </p:sp>
      <p:pic>
        <p:nvPicPr>
          <p:cNvPr id="9" name="Imagen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10" name="Google Shape;898;p69"/>
          <p:cNvPicPr preferRelativeResize="0"/>
          <p:nvPr/>
        </p:nvPicPr>
        <p:blipFill rotWithShape="1">
          <a:blip r:embed="rId10">
            <a:alphaModFix/>
          </a:blip>
          <a:srcRect/>
          <a:stretch/>
        </p:blipFill>
        <p:spPr>
          <a:xfrm>
            <a:off x="0" y="6219825"/>
            <a:ext cx="714375" cy="638175"/>
          </a:xfrm>
          <a:prstGeom prst="rect">
            <a:avLst/>
          </a:prstGeom>
          <a:noFill/>
          <a:ln>
            <a:noFill/>
          </a:ln>
        </p:spPr>
      </p:pic>
    </p:spTree>
    <p:extLst>
      <p:ext uri="{BB962C8B-B14F-4D97-AF65-F5344CB8AC3E}">
        <p14:creationId xmlns:p14="http://schemas.microsoft.com/office/powerpoint/2010/main" val="11755052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3" name="Rectangle 3"/>
          <p:cNvSpPr>
            <a:spLocks noChangeArrowheads="1"/>
          </p:cNvSpPr>
          <p:nvPr/>
        </p:nvSpPr>
        <p:spPr bwMode="auto">
          <a:xfrm>
            <a:off x="155333" y="625641"/>
            <a:ext cx="6168465" cy="182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s-ES" sz="3200" b="1" i="1" dirty="0" smtClean="0">
                <a:solidFill>
                  <a:schemeClr val="bg1"/>
                </a:solidFill>
                <a:latin typeface="Bookman Old Style" panose="02050604050505020204" pitchFamily="18" charset="0"/>
                <a:ea typeface="Microsoft YaHei" charset="-122"/>
              </a:rPr>
              <a:t>¿Cuál es la mejor máquina para viajar en el tiempo? ¿Y en el espacio?</a:t>
            </a:r>
            <a:endParaRPr lang="es-ES" sz="3200" b="1" i="1" dirty="0">
              <a:solidFill>
                <a:schemeClr val="bg1"/>
              </a:solidFill>
              <a:latin typeface="Bookman Old Style" panose="02050604050505020204" pitchFamily="18" charset="0"/>
              <a:ea typeface="Microsoft YaHei" charset="-122"/>
            </a:endParaRPr>
          </a:p>
        </p:txBody>
      </p:sp>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07932" y="2595856"/>
            <a:ext cx="714375" cy="664257"/>
          </a:xfrm>
          <a:prstGeom prst="rect">
            <a:avLst/>
          </a:prstGeom>
        </p:spPr>
      </p:pic>
      <p:pic>
        <p:nvPicPr>
          <p:cNvPr id="6" name="Google Shape;898;p69"/>
          <p:cNvPicPr preferRelativeResize="0"/>
          <p:nvPr/>
        </p:nvPicPr>
        <p:blipFill rotWithShape="1">
          <a:blip r:embed="rId4">
            <a:alphaModFix/>
          </a:blip>
          <a:srcRect/>
          <a:stretch/>
        </p:blipFill>
        <p:spPr>
          <a:xfrm>
            <a:off x="2107933" y="3255244"/>
            <a:ext cx="714375" cy="638175"/>
          </a:xfrm>
          <a:prstGeom prst="rect">
            <a:avLst/>
          </a:prstGeom>
          <a:noFill/>
          <a:ln>
            <a:noFill/>
          </a:ln>
        </p:spPr>
      </p:pic>
    </p:spTree>
    <p:extLst>
      <p:ext uri="{BB962C8B-B14F-4D97-AF65-F5344CB8AC3E}">
        <p14:creationId xmlns:p14="http://schemas.microsoft.com/office/powerpoint/2010/main" val="3872908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2897203"/>
            <a:ext cx="9144000" cy="1165211"/>
          </a:xfrm>
        </p:spPr>
        <p:txBody>
          <a:bodyPr/>
          <a:lstStyle/>
          <a:p>
            <a:r>
              <a:rPr lang="es-ES" dirty="0" smtClean="0">
                <a:solidFill>
                  <a:srgbClr val="00B050"/>
                </a:solidFill>
                <a:latin typeface="Arial Rounded MT Bold" panose="020F0704030504030204" pitchFamily="34" charset="0"/>
              </a:rPr>
              <a:t>Mapa de Navegación </a:t>
            </a:r>
            <a:endParaRPr lang="es-ES" dirty="0">
              <a:solidFill>
                <a:srgbClr val="00B050"/>
              </a:solidFill>
              <a:latin typeface="Arial Rounded MT Bold" panose="020F0704030504030204" pitchFamily="34" charset="0"/>
            </a:endParaRPr>
          </a:p>
        </p:txBody>
      </p:sp>
      <p:sp>
        <p:nvSpPr>
          <p:cNvPr id="3" name="Subtítulo 2"/>
          <p:cNvSpPr>
            <a:spLocks noGrp="1"/>
          </p:cNvSpPr>
          <p:nvPr>
            <p:ph type="subTitle" idx="1"/>
          </p:nvPr>
        </p:nvSpPr>
        <p:spPr>
          <a:xfrm>
            <a:off x="3898231" y="4584002"/>
            <a:ext cx="4032986" cy="1085080"/>
          </a:xfrm>
        </p:spPr>
        <p:txBody>
          <a:bodyPr>
            <a:noAutofit/>
          </a:bodyPr>
          <a:lstStyle/>
          <a:p>
            <a:r>
              <a:rPr lang="es-ES" sz="3200" dirty="0" smtClean="0">
                <a:solidFill>
                  <a:srgbClr val="0070C0"/>
                </a:solidFill>
                <a:latin typeface="Bahnschrift SemiCondensed" panose="020B0502040204020203" pitchFamily="34" charset="0"/>
              </a:rPr>
              <a:t>José Rovira-Collado</a:t>
            </a:r>
          </a:p>
          <a:p>
            <a:r>
              <a:rPr lang="es-ES" sz="3200" dirty="0" smtClean="0">
                <a:solidFill>
                  <a:srgbClr val="0070C0"/>
                </a:solidFill>
                <a:latin typeface="Bahnschrift SemiCondensed" panose="020B0502040204020203" pitchFamily="34" charset="0"/>
              </a:rPr>
              <a:t>Universidad de Alicante</a:t>
            </a:r>
            <a:endParaRPr lang="es-ES" sz="3200" dirty="0">
              <a:solidFill>
                <a:srgbClr val="0070C0"/>
              </a:solidFill>
              <a:latin typeface="Bahnschrift SemiCondensed" panose="020B0502040204020203" pitchFamily="34" charset="0"/>
            </a:endParaRP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2749550"/>
          </a:xfrm>
          <a:prstGeom prst="rect">
            <a:avLst/>
          </a:prstGeom>
        </p:spPr>
      </p:pic>
      <p:pic>
        <p:nvPicPr>
          <p:cNvPr id="5" name="Shape 475"/>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078354"/>
            <a:ext cx="3826471" cy="77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1" descr="Licencia Creative Comm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20337" y="6190670"/>
            <a:ext cx="18716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n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4986455"/>
            <a:ext cx="1174282" cy="1091899"/>
          </a:xfrm>
          <a:prstGeom prst="rect">
            <a:avLst/>
          </a:prstGeom>
        </p:spPr>
      </p:pic>
    </p:spTree>
    <p:extLst>
      <p:ext uri="{BB962C8B-B14F-4D97-AF65-F5344CB8AC3E}">
        <p14:creationId xmlns:p14="http://schemas.microsoft.com/office/powerpoint/2010/main" val="19525290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74410" y="270089"/>
            <a:ext cx="9634086" cy="788335"/>
          </a:xfrm>
        </p:spPr>
        <p:txBody>
          <a:bodyPr/>
          <a:lstStyle/>
          <a:p>
            <a:r>
              <a:rPr lang="es-ES" b="1" dirty="0" smtClean="0">
                <a:solidFill>
                  <a:srgbClr val="00B0F0"/>
                </a:solidFill>
                <a:effectLst>
                  <a:outerShdw blurRad="38100" dist="38100" dir="2700000" algn="tl">
                    <a:srgbClr val="000000">
                      <a:alpha val="43137"/>
                    </a:srgbClr>
                  </a:outerShdw>
                </a:effectLst>
                <a:latin typeface="Baskerville Old Face" panose="02020602080505020303" pitchFamily="18" charset="0"/>
              </a:rPr>
              <a:t>La literatura y el viaje, y también viceversa</a:t>
            </a:r>
            <a:endParaRPr lang="es-ES" b="1" dirty="0">
              <a:solidFill>
                <a:srgbClr val="00B0F0"/>
              </a:solidFill>
              <a:effectLst>
                <a:outerShdw blurRad="38100" dist="38100" dir="2700000" algn="tl">
                  <a:srgbClr val="000000">
                    <a:alpha val="43137"/>
                  </a:srgbClr>
                </a:outerShdw>
              </a:effectLst>
              <a:latin typeface="Baskerville Old Face" panose="02020602080505020303" pitchFamily="18" charset="0"/>
            </a:endParaRPr>
          </a:p>
        </p:txBody>
      </p:sp>
      <p:pic>
        <p:nvPicPr>
          <p:cNvPr id="6" name="Marcador de contenido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1434164"/>
            <a:ext cx="12182904" cy="4639378"/>
          </a:xfrm>
        </p:spPr>
      </p:pic>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4">
            <a:alphaModFix/>
          </a:blip>
          <a:srcRect/>
          <a:stretch/>
        </p:blipFill>
        <p:spPr>
          <a:xfrm>
            <a:off x="0" y="6219825"/>
            <a:ext cx="714375" cy="638175"/>
          </a:xfrm>
          <a:prstGeom prst="rect">
            <a:avLst/>
          </a:prstGeom>
          <a:noFill/>
          <a:ln>
            <a:noFill/>
          </a:ln>
        </p:spPr>
      </p:pic>
      <p:sp>
        <p:nvSpPr>
          <p:cNvPr id="7" name="Rectángulo 6"/>
          <p:cNvSpPr/>
          <p:nvPr/>
        </p:nvSpPr>
        <p:spPr>
          <a:xfrm>
            <a:off x="1366787" y="6354246"/>
            <a:ext cx="9615638" cy="369332"/>
          </a:xfrm>
          <a:prstGeom prst="rect">
            <a:avLst/>
          </a:prstGeom>
          <a:ln w="38100">
            <a:solidFill>
              <a:srgbClr val="C00000"/>
            </a:solidFill>
          </a:ln>
        </p:spPr>
        <p:txBody>
          <a:bodyPr wrap="square">
            <a:spAutoFit/>
          </a:bodyPr>
          <a:lstStyle/>
          <a:p>
            <a:r>
              <a:rPr lang="es-ES" dirty="0" smtClean="0">
                <a:hlinkClick r:id="rId5"/>
              </a:rPr>
              <a:t>https://soybibliotecario.blogspot.com/2016/11/las-vinetas-de-liniers-para-fomentar-la-lectura.html</a:t>
            </a:r>
            <a:r>
              <a:rPr lang="es-ES" dirty="0" smtClean="0"/>
              <a:t> </a:t>
            </a:r>
            <a:endParaRPr lang="es-ES" dirty="0"/>
          </a:p>
        </p:txBody>
      </p:sp>
    </p:spTree>
    <p:extLst>
      <p:ext uri="{BB962C8B-B14F-4D97-AF65-F5344CB8AC3E}">
        <p14:creationId xmlns:p14="http://schemas.microsoft.com/office/powerpoint/2010/main" val="7208804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0073" y="63567"/>
            <a:ext cx="10721741" cy="677578"/>
          </a:xfrm>
        </p:spPr>
        <p:txBody>
          <a:bodyPr>
            <a:normAutofit fontScale="90000"/>
          </a:bodyPr>
          <a:lstStyle/>
          <a:p>
            <a:r>
              <a:rPr lang="es-ES" dirty="0" smtClean="0"/>
              <a:t>Entonces, ¿cómo será la Biblioteca del Futuro?</a:t>
            </a:r>
            <a:endParaRPr lang="es-ES" dirty="0"/>
          </a:p>
        </p:txBody>
      </p:sp>
      <p:sp>
        <p:nvSpPr>
          <p:cNvPr id="3" name="Marcador de contenido 2"/>
          <p:cNvSpPr>
            <a:spLocks noGrp="1"/>
          </p:cNvSpPr>
          <p:nvPr>
            <p:ph idx="1"/>
          </p:nvPr>
        </p:nvSpPr>
        <p:spPr>
          <a:xfrm>
            <a:off x="159216" y="741145"/>
            <a:ext cx="11983453" cy="5647622"/>
          </a:xfrm>
        </p:spPr>
        <p:txBody>
          <a:bodyPr>
            <a:noAutofit/>
          </a:bodyPr>
          <a:lstStyle/>
          <a:p>
            <a:pPr marL="0" indent="0">
              <a:lnSpc>
                <a:spcPct val="100000"/>
              </a:lnSpc>
              <a:spcBef>
                <a:spcPts val="0"/>
              </a:spcBef>
              <a:buNone/>
            </a:pPr>
            <a:r>
              <a:rPr lang="es-ES" sz="1600" dirty="0" smtClean="0"/>
              <a:t>¡Buenos días! La </a:t>
            </a:r>
            <a:r>
              <a:rPr lang="es-ES" sz="1600" b="1" dirty="0" smtClean="0"/>
              <a:t>biblioteca del futuro</a:t>
            </a:r>
            <a:r>
              <a:rPr lang="es-ES" sz="1600" dirty="0" smtClean="0"/>
              <a:t> probablemente combinará lo mejor de la tecnología digital con el legado tradicional de los espacios de estudio y de acceso a la información. Algunas características que se esperan incluyen:</a:t>
            </a:r>
          </a:p>
          <a:p>
            <a:pPr marL="0" indent="0">
              <a:lnSpc>
                <a:spcPct val="100000"/>
              </a:lnSpc>
              <a:spcBef>
                <a:spcPts val="0"/>
              </a:spcBef>
              <a:buNone/>
            </a:pPr>
            <a:r>
              <a:rPr lang="es-ES" sz="1600" dirty="0" smtClean="0"/>
              <a:t>1. </a:t>
            </a:r>
            <a:r>
              <a:rPr lang="es-ES" sz="1600" b="1" dirty="0" smtClean="0"/>
              <a:t>Digitalización y acceso global</a:t>
            </a:r>
            <a:r>
              <a:rPr lang="es-ES" sz="1600" dirty="0" smtClean="0"/>
              <a:t>: Los libros, documentos y otros materiales físicos continuarán digitalizándose, permitiendo a los usuarios acceder a vastas colecciones desde cualquier lugar del mundo. Las bibliotecas virtuales crecerán y ofrecerán más contenido multimedia, como audiolibros, vídeos, y material interactivo.</a:t>
            </a:r>
          </a:p>
          <a:p>
            <a:pPr marL="0" indent="0">
              <a:lnSpc>
                <a:spcPct val="100000"/>
              </a:lnSpc>
              <a:spcBef>
                <a:spcPts val="0"/>
              </a:spcBef>
              <a:buNone/>
            </a:pPr>
            <a:r>
              <a:rPr lang="es-ES" sz="1600" dirty="0" smtClean="0"/>
              <a:t>2. </a:t>
            </a:r>
            <a:r>
              <a:rPr lang="es-ES" sz="1600" b="1" dirty="0" smtClean="0"/>
              <a:t>Inteligencia artificial y búsqueda avanzada</a:t>
            </a:r>
            <a:r>
              <a:rPr lang="es-ES" sz="1600" dirty="0" smtClean="0"/>
              <a:t>: Los algoritmos de IA ayudarán a los usuarios a encontrar información más relevante y específica. Las búsquedas serán más intuitivas, comprendiendo mejor la intención del usuario y proporcionando resultados contextualizados, ya sea texto, video o incluso simulaciones.</a:t>
            </a:r>
          </a:p>
          <a:p>
            <a:pPr marL="0" indent="0">
              <a:lnSpc>
                <a:spcPct val="100000"/>
              </a:lnSpc>
              <a:spcBef>
                <a:spcPts val="0"/>
              </a:spcBef>
              <a:buNone/>
            </a:pPr>
            <a:r>
              <a:rPr lang="es-ES" sz="1600" dirty="0" smtClean="0"/>
              <a:t>3. </a:t>
            </a:r>
            <a:r>
              <a:rPr lang="es-ES" sz="1600" b="1" dirty="0" smtClean="0"/>
              <a:t>Espacios colaborativos e híbridos</a:t>
            </a:r>
            <a:r>
              <a:rPr lang="es-ES" sz="1600" dirty="0" smtClean="0"/>
              <a:t>: La biblioteca física será un espacio más colaborativo. Habrá áreas adaptadas para reuniones, proyectos grupales, y actividades creativas, con tecnología avanzada como pantallas interactivas y realidad virtual aumentada. A su vez, se integrarán con plataformas de trabajo en línea.</a:t>
            </a:r>
          </a:p>
          <a:p>
            <a:pPr marL="0" indent="0">
              <a:lnSpc>
                <a:spcPct val="100000"/>
              </a:lnSpc>
              <a:spcBef>
                <a:spcPts val="0"/>
              </a:spcBef>
              <a:buNone/>
            </a:pPr>
            <a:r>
              <a:rPr lang="es-ES" sz="1600" dirty="0" smtClean="0"/>
              <a:t>4. </a:t>
            </a:r>
            <a:r>
              <a:rPr lang="es-ES" sz="1600" b="1" dirty="0" smtClean="0"/>
              <a:t>Realidad virtual y aumentada</a:t>
            </a:r>
            <a:r>
              <a:rPr lang="es-ES" sz="1600" dirty="0" smtClean="0"/>
              <a:t>: Las tecnologías de realidad virtual (VR) y realidad aumentada (AR) permitirán a los usuarios explorar colecciones o recreaciones históricas de manera </a:t>
            </a:r>
            <a:r>
              <a:rPr lang="es-ES" sz="1600" dirty="0" err="1" smtClean="0"/>
              <a:t>inmersiva</a:t>
            </a:r>
            <a:r>
              <a:rPr lang="es-ES" sz="1600" dirty="0" smtClean="0"/>
              <a:t>. Podrían "caminar" por antiguas bibliotecas o visualizar objetos y documentos históricos en 3D.</a:t>
            </a:r>
          </a:p>
          <a:p>
            <a:pPr marL="0" indent="0">
              <a:lnSpc>
                <a:spcPct val="100000"/>
              </a:lnSpc>
              <a:spcBef>
                <a:spcPts val="0"/>
              </a:spcBef>
              <a:buNone/>
            </a:pPr>
            <a:r>
              <a:rPr lang="es-ES" sz="1600" dirty="0" smtClean="0"/>
              <a:t>5. </a:t>
            </a:r>
            <a:r>
              <a:rPr lang="es-ES" sz="1600" b="1" dirty="0" smtClean="0"/>
              <a:t>Conexión comunitaria y eventos</a:t>
            </a:r>
            <a:r>
              <a:rPr lang="es-ES" sz="1600" dirty="0" smtClean="0"/>
              <a:t>: Además de su función tradicional de guardar conocimiento, las bibliotecas del futuro se convertirán en centros comunitarios más activos, organizando eventos, talleres, y charlas en un entorno híbrido físico y digital.</a:t>
            </a:r>
          </a:p>
          <a:p>
            <a:pPr marL="0" indent="0">
              <a:lnSpc>
                <a:spcPct val="100000"/>
              </a:lnSpc>
              <a:spcBef>
                <a:spcPts val="0"/>
              </a:spcBef>
              <a:buNone/>
            </a:pPr>
            <a:r>
              <a:rPr lang="es-ES" sz="1600" dirty="0" smtClean="0"/>
              <a:t>6. </a:t>
            </a:r>
            <a:r>
              <a:rPr lang="es-ES" sz="1600" b="1" dirty="0" smtClean="0"/>
              <a:t>Datos abiertos y colaboración global</a:t>
            </a:r>
            <a:r>
              <a:rPr lang="es-ES" sz="1600" dirty="0" smtClean="0"/>
              <a:t>: La biblioteca del futuro será más participativa, permitiendo que los usuarios contribuyan a los contenidos de manera colaborativa. También podrían crearse redes globales de bibliotecas interconectadas, compartiendo datos y conocimientos de manera más abierta.</a:t>
            </a:r>
          </a:p>
          <a:p>
            <a:pPr marL="0" indent="0">
              <a:lnSpc>
                <a:spcPct val="100000"/>
              </a:lnSpc>
              <a:spcBef>
                <a:spcPts val="0"/>
              </a:spcBef>
              <a:buNone/>
            </a:pPr>
            <a:r>
              <a:rPr lang="es-ES" sz="1600" dirty="0" smtClean="0"/>
              <a:t>7. </a:t>
            </a:r>
            <a:r>
              <a:rPr lang="es-ES" sz="1600" b="1" dirty="0" smtClean="0"/>
              <a:t>Sostenibilidad</a:t>
            </a:r>
            <a:r>
              <a:rPr lang="es-ES" sz="1600" dirty="0" smtClean="0"/>
              <a:t>: Estas bibliotecas también estarán diseñadas con un enfoque en la sostenibilidad, reduciendo su huella de carbono con edificios inteligentes, energías renovables y el uso eficiente de recursos.</a:t>
            </a:r>
          </a:p>
          <a:p>
            <a:pPr marL="0" indent="0">
              <a:lnSpc>
                <a:spcPct val="100000"/>
              </a:lnSpc>
              <a:spcBef>
                <a:spcPts val="0"/>
              </a:spcBef>
              <a:buNone/>
            </a:pPr>
            <a:r>
              <a:rPr lang="es-ES" sz="1600" dirty="0" smtClean="0"/>
              <a:t>Estas transformaciones permitirán que las bibliotecas no solo preserven el conocimiento, sino que evolucionen como centros de innovación y     </a:t>
            </a:r>
          </a:p>
          <a:p>
            <a:pPr marL="0" indent="0">
              <a:lnSpc>
                <a:spcPct val="100000"/>
              </a:lnSpc>
              <a:spcBef>
                <a:spcPts val="0"/>
              </a:spcBef>
              <a:buNone/>
            </a:pPr>
            <a:r>
              <a:rPr lang="es-ES" sz="1600" dirty="0" smtClean="0"/>
              <a:t>           aprendizaje continuo. ¿Te imaginas algo más que podría formar parte de estas bibliotecas futuras?</a:t>
            </a:r>
            <a:endParaRPr lang="es-ES" sz="1600"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3">
            <a:alphaModFix/>
          </a:blip>
          <a:srcRect/>
          <a:stretch/>
        </p:blipFill>
        <p:spPr>
          <a:xfrm>
            <a:off x="0" y="6219825"/>
            <a:ext cx="714375" cy="638175"/>
          </a:xfrm>
          <a:prstGeom prst="rect">
            <a:avLst/>
          </a:prstGeom>
          <a:noFill/>
          <a:ln>
            <a:noFill/>
          </a:ln>
        </p:spPr>
      </p:pic>
      <p:sp>
        <p:nvSpPr>
          <p:cNvPr id="6" name="Rectángulo 5"/>
          <p:cNvSpPr/>
          <p:nvPr/>
        </p:nvSpPr>
        <p:spPr>
          <a:xfrm>
            <a:off x="3125001" y="6465655"/>
            <a:ext cx="6221129" cy="369332"/>
          </a:xfrm>
          <a:prstGeom prst="rect">
            <a:avLst/>
          </a:prstGeom>
          <a:ln w="38100">
            <a:solidFill>
              <a:srgbClr val="C00000"/>
            </a:solidFill>
          </a:ln>
        </p:spPr>
        <p:txBody>
          <a:bodyPr wrap="square">
            <a:spAutoFit/>
          </a:bodyPr>
          <a:lstStyle/>
          <a:p>
            <a:r>
              <a:rPr lang="es-ES" dirty="0" smtClean="0">
                <a:hlinkClick r:id="rId4"/>
              </a:rPr>
              <a:t>https://chatgpt.com/c/6700f944-7934-8009-bcce-fa326985933b</a:t>
            </a:r>
            <a:r>
              <a:rPr lang="es-ES" dirty="0" smtClean="0"/>
              <a:t> </a:t>
            </a:r>
            <a:endParaRPr lang="es-ES" dirty="0"/>
          </a:p>
        </p:txBody>
      </p:sp>
    </p:spTree>
    <p:extLst>
      <p:ext uri="{BB962C8B-B14F-4D97-AF65-F5344CB8AC3E}">
        <p14:creationId xmlns:p14="http://schemas.microsoft.com/office/powerpoint/2010/main" val="26683556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6"/>
            <a:ext cx="7189269" cy="876534"/>
          </a:xfrm>
        </p:spPr>
        <p:txBody>
          <a:bodyPr>
            <a:normAutofit/>
          </a:bodyPr>
          <a:lstStyle/>
          <a:p>
            <a:r>
              <a:rPr lang="es-ES" sz="3600" dirty="0" smtClean="0">
                <a:solidFill>
                  <a:srgbClr val="C00000"/>
                </a:solidFill>
                <a:effectLst>
                  <a:outerShdw blurRad="38100" dist="38100" dir="2700000" algn="tl">
                    <a:srgbClr val="000000">
                      <a:alpha val="43137"/>
                    </a:srgbClr>
                  </a:outerShdw>
                </a:effectLst>
              </a:rPr>
              <a:t>Tres temas para la animación lectora</a:t>
            </a:r>
            <a:endParaRPr lang="es-ES" sz="3600" dirty="0">
              <a:solidFill>
                <a:srgbClr val="C00000"/>
              </a:solidFill>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446973" y="1488557"/>
            <a:ext cx="7185861" cy="4351338"/>
          </a:xfrm>
        </p:spPr>
        <p:txBody>
          <a:bodyPr>
            <a:normAutofit/>
          </a:bodyPr>
          <a:lstStyle/>
          <a:p>
            <a:pPr marL="514350" indent="-514350">
              <a:buFont typeface="+mj-lt"/>
              <a:buAutoNum type="arabicPeriod"/>
            </a:pPr>
            <a:r>
              <a:rPr lang="es-ES" sz="2400" b="1" i="1" dirty="0" smtClean="0"/>
              <a:t>Aniversario de la Biblioteca Virtual Miguel de Cervantes</a:t>
            </a:r>
          </a:p>
          <a:p>
            <a:pPr marL="514350" indent="-514350">
              <a:buFont typeface="+mj-lt"/>
              <a:buAutoNum type="arabicPeriod"/>
            </a:pPr>
            <a:r>
              <a:rPr lang="es-ES" sz="2400" b="1" i="1" dirty="0" smtClean="0"/>
              <a:t>LIJ 4.0. Redes Sociales de Lectura y Aplicaciones</a:t>
            </a:r>
          </a:p>
          <a:p>
            <a:pPr marL="514350" indent="-514350">
              <a:buFont typeface="+mj-lt"/>
              <a:buAutoNum type="arabicPeriod"/>
            </a:pPr>
            <a:r>
              <a:rPr lang="es-ES" sz="2400" b="1" i="1" dirty="0" smtClean="0"/>
              <a:t>Constelaciones Multimodales y narrativas transmedia</a:t>
            </a:r>
          </a:p>
          <a:p>
            <a:pPr marL="0" indent="0">
              <a:buNone/>
            </a:pPr>
            <a:r>
              <a:rPr lang="es-ES" sz="2400" b="1" dirty="0" smtClean="0"/>
              <a:t>Me dejo fuera otros tres (están dentro de las constelaciones):</a:t>
            </a:r>
          </a:p>
          <a:p>
            <a:pPr marL="514350" indent="-514350">
              <a:buFont typeface="+mj-lt"/>
              <a:buAutoNum type="arabicPeriod"/>
            </a:pPr>
            <a:r>
              <a:rPr lang="es-ES" sz="2400" i="1" dirty="0" smtClean="0"/>
              <a:t>Cómics y narrativas gráficas</a:t>
            </a:r>
          </a:p>
          <a:p>
            <a:pPr marL="514350" indent="-514350">
              <a:buFont typeface="+mj-lt"/>
              <a:buAutoNum type="arabicPeriod"/>
            </a:pPr>
            <a:r>
              <a:rPr lang="es-ES" sz="2400" i="1" dirty="0" smtClean="0"/>
              <a:t>Álbumes Ilustrados para “mayores”</a:t>
            </a:r>
          </a:p>
          <a:p>
            <a:pPr marL="514350" indent="-514350">
              <a:buFont typeface="+mj-lt"/>
              <a:buAutoNum type="arabicPeriod"/>
            </a:pPr>
            <a:r>
              <a:rPr lang="es-ES" sz="2400" i="1" dirty="0" smtClean="0"/>
              <a:t>Videojuegos y Educación Literaria</a:t>
            </a:r>
            <a:endParaRPr lang="es-ES" sz="2400" i="1"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3">
            <a:alphaModFix/>
          </a:blip>
          <a:srcRect/>
          <a:stretch/>
        </p:blipFill>
        <p:spPr>
          <a:xfrm>
            <a:off x="0" y="6219825"/>
            <a:ext cx="714375" cy="638175"/>
          </a:xfrm>
          <a:prstGeom prst="rect">
            <a:avLst/>
          </a:prstGeom>
          <a:noFill/>
          <a:ln>
            <a:noFill/>
          </a:ln>
        </p:spPr>
      </p:pic>
      <p:pic>
        <p:nvPicPr>
          <p:cNvPr id="6" name="Imagen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2419" y="0"/>
            <a:ext cx="4059581" cy="6858000"/>
          </a:xfrm>
          <a:prstGeom prst="rect">
            <a:avLst/>
          </a:prstGeom>
        </p:spPr>
      </p:pic>
    </p:spTree>
    <p:extLst>
      <p:ext uri="{BB962C8B-B14F-4D97-AF65-F5344CB8AC3E}">
        <p14:creationId xmlns:p14="http://schemas.microsoft.com/office/powerpoint/2010/main" val="13443673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56949" y="559412"/>
            <a:ext cx="4702943" cy="1804940"/>
          </a:xfrm>
        </p:spPr>
        <p:txBody>
          <a:bodyPr>
            <a:normAutofit/>
          </a:bodyPr>
          <a:lstStyle/>
          <a:p>
            <a:r>
              <a:rPr lang="es-ES" sz="4800" b="1" dirty="0" smtClean="0">
                <a:solidFill>
                  <a:srgbClr val="7030A0"/>
                </a:solidFill>
                <a:effectLst>
                  <a:outerShdw blurRad="38100" dist="38100" dir="2700000" algn="tl">
                    <a:srgbClr val="000000">
                      <a:alpha val="43137"/>
                    </a:srgbClr>
                  </a:outerShdw>
                </a:effectLst>
                <a:latin typeface="Agency FB" panose="020B0503020202020204" pitchFamily="34" charset="0"/>
              </a:rPr>
              <a:t>Deja aquí tu relato al finalizar la sesión</a:t>
            </a:r>
            <a:endParaRPr lang="es-ES" sz="4800" b="1" dirty="0">
              <a:solidFill>
                <a:srgbClr val="7030A0"/>
              </a:solidFill>
              <a:effectLst>
                <a:outerShdw blurRad="38100" dist="38100" dir="2700000" algn="tl">
                  <a:srgbClr val="000000">
                    <a:alpha val="43137"/>
                  </a:srgbClr>
                </a:outerShdw>
              </a:effectLst>
              <a:latin typeface="Agency FB" panose="020B0503020202020204" pitchFamily="34" charset="0"/>
            </a:endParaRP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3">
            <a:alphaModFix/>
          </a:blip>
          <a:srcRect/>
          <a:stretch/>
        </p:blipFill>
        <p:spPr>
          <a:xfrm>
            <a:off x="0" y="6219825"/>
            <a:ext cx="714375" cy="638175"/>
          </a:xfrm>
          <a:prstGeom prst="rect">
            <a:avLst/>
          </a:prstGeom>
          <a:noFill/>
          <a:ln>
            <a:noFill/>
          </a:ln>
        </p:spPr>
      </p:pic>
      <p:sp>
        <p:nvSpPr>
          <p:cNvPr id="8" name="Título 1"/>
          <p:cNvSpPr txBox="1">
            <a:spLocks/>
          </p:cNvSpPr>
          <p:nvPr/>
        </p:nvSpPr>
        <p:spPr>
          <a:xfrm>
            <a:off x="367865" y="3416630"/>
            <a:ext cx="5098317" cy="20160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400" b="1" dirty="0" smtClean="0">
                <a:solidFill>
                  <a:srgbClr val="C00000"/>
                </a:solidFill>
              </a:rPr>
              <a:t>Crea un texto sobre cómo serán las bibliotecas en el futuro. Debe ser un texto estético, creativo, no una reflexión académica. Y por supuesto, puedes ayudarte de una Inteligencia Artificial. </a:t>
            </a:r>
            <a:endParaRPr lang="es-ES" sz="2400" b="1" dirty="0">
              <a:solidFill>
                <a:srgbClr val="C00000"/>
              </a:solidFill>
            </a:endParaRPr>
          </a:p>
        </p:txBody>
      </p:sp>
      <p:sp>
        <p:nvSpPr>
          <p:cNvPr id="9" name="Rectángulo 8"/>
          <p:cNvSpPr/>
          <p:nvPr/>
        </p:nvSpPr>
        <p:spPr>
          <a:xfrm>
            <a:off x="1155834" y="6363838"/>
            <a:ext cx="9942094" cy="369332"/>
          </a:xfrm>
          <a:prstGeom prst="rect">
            <a:avLst/>
          </a:prstGeom>
          <a:ln w="38100">
            <a:solidFill>
              <a:srgbClr val="C00000"/>
            </a:solidFill>
          </a:ln>
        </p:spPr>
        <p:txBody>
          <a:bodyPr wrap="square">
            <a:spAutoFit/>
          </a:bodyPr>
          <a:lstStyle/>
          <a:p>
            <a:r>
              <a:rPr lang="es-ES" dirty="0" smtClean="0">
                <a:hlinkClick r:id="rId4"/>
              </a:rPr>
              <a:t>https://</a:t>
            </a:r>
            <a:r>
              <a:rPr lang="es-ES" b="1" dirty="0" smtClean="0">
                <a:hlinkClick r:id="rId4"/>
              </a:rPr>
              <a:t>drive.google.com</a:t>
            </a:r>
            <a:r>
              <a:rPr lang="es-ES" dirty="0" smtClean="0">
                <a:hlinkClick r:id="rId4"/>
              </a:rPr>
              <a:t>/drive/folders/1v_oWyXnkFtDMlan2QxLYdaUyIs979LWy?usp=</a:t>
            </a:r>
            <a:r>
              <a:rPr lang="es-ES" b="1" dirty="0" smtClean="0">
                <a:hlinkClick r:id="rId4"/>
              </a:rPr>
              <a:t>sharing</a:t>
            </a:r>
            <a:r>
              <a:rPr lang="es-ES" dirty="0" smtClean="0"/>
              <a:t> </a:t>
            </a:r>
            <a:endParaRPr lang="es-ES" dirty="0"/>
          </a:p>
        </p:txBody>
      </p:sp>
      <p:pic>
        <p:nvPicPr>
          <p:cNvPr id="11" name="Imagen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3600" y="0"/>
            <a:ext cx="6248400" cy="6248400"/>
          </a:xfrm>
          <a:prstGeom prst="rect">
            <a:avLst/>
          </a:prstGeom>
        </p:spPr>
      </p:pic>
      <p:sp>
        <p:nvSpPr>
          <p:cNvPr id="12" name="Rectángulo 11"/>
          <p:cNvSpPr/>
          <p:nvPr/>
        </p:nvSpPr>
        <p:spPr>
          <a:xfrm>
            <a:off x="230857" y="2531751"/>
            <a:ext cx="5119158" cy="584775"/>
          </a:xfrm>
          <a:prstGeom prst="rect">
            <a:avLst/>
          </a:prstGeom>
        </p:spPr>
        <p:txBody>
          <a:bodyPr wrap="none">
            <a:spAutoFit/>
          </a:bodyPr>
          <a:lstStyle/>
          <a:p>
            <a:r>
              <a:rPr lang="es-ES" sz="3200" b="1" dirty="0" smtClean="0">
                <a:hlinkClick r:id="rId6"/>
              </a:rPr>
              <a:t>https://bit.ly/bibliofuturo24</a:t>
            </a:r>
            <a:r>
              <a:rPr lang="es-ES" sz="3200" b="1" dirty="0" smtClean="0"/>
              <a:t> </a:t>
            </a:r>
            <a:endParaRPr lang="es-ES" sz="3200" b="1" dirty="0"/>
          </a:p>
        </p:txBody>
      </p:sp>
    </p:spTree>
    <p:extLst>
      <p:ext uri="{BB962C8B-B14F-4D97-AF65-F5344CB8AC3E}">
        <p14:creationId xmlns:p14="http://schemas.microsoft.com/office/powerpoint/2010/main" val="35419658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14375" y="64983"/>
            <a:ext cx="11477625" cy="743540"/>
          </a:xfrm>
        </p:spPr>
        <p:txBody>
          <a:bodyPr>
            <a:noAutofit/>
          </a:bodyPr>
          <a:lstStyle/>
          <a:p>
            <a:r>
              <a:rPr lang="es-ES" sz="2400" i="1" dirty="0" smtClean="0"/>
              <a:t>Por favor, ¿puedes escribir un relato literario, como si fuera una carta de un profesor que escribe desde 2100 para decirnos cómo será la lectura y la literatura en el futuro?</a:t>
            </a:r>
            <a:endParaRPr lang="es-ES" sz="2400" i="1" dirty="0"/>
          </a:p>
        </p:txBody>
      </p:sp>
      <p:sp>
        <p:nvSpPr>
          <p:cNvPr id="3" name="Marcador de contenido 2"/>
          <p:cNvSpPr>
            <a:spLocks noGrp="1"/>
          </p:cNvSpPr>
          <p:nvPr>
            <p:ph idx="1"/>
          </p:nvPr>
        </p:nvSpPr>
        <p:spPr>
          <a:xfrm>
            <a:off x="77002" y="808523"/>
            <a:ext cx="12114998" cy="5214437"/>
          </a:xfrm>
        </p:spPr>
        <p:txBody>
          <a:bodyPr>
            <a:noAutofit/>
          </a:bodyPr>
          <a:lstStyle/>
          <a:p>
            <a:pPr marL="0" indent="0">
              <a:lnSpc>
                <a:spcPct val="120000"/>
              </a:lnSpc>
              <a:spcBef>
                <a:spcPts val="0"/>
              </a:spcBef>
              <a:buNone/>
            </a:pPr>
            <a:r>
              <a:rPr lang="es-ES" sz="1000" b="1" dirty="0" smtClean="0"/>
              <a:t>5 de octubre de 2100  </a:t>
            </a:r>
          </a:p>
          <a:p>
            <a:pPr marL="0" indent="0">
              <a:lnSpc>
                <a:spcPct val="120000"/>
              </a:lnSpc>
              <a:spcBef>
                <a:spcPts val="0"/>
              </a:spcBef>
              <a:buNone/>
            </a:pPr>
            <a:r>
              <a:rPr lang="es-ES" sz="1000" dirty="0" smtClean="0"/>
              <a:t>Queridos colegas del pasado,  </a:t>
            </a:r>
          </a:p>
          <a:p>
            <a:pPr marL="0" indent="0">
              <a:lnSpc>
                <a:spcPct val="120000"/>
              </a:lnSpc>
              <a:spcBef>
                <a:spcPts val="0"/>
              </a:spcBef>
              <a:buNone/>
            </a:pPr>
            <a:r>
              <a:rPr lang="es-ES" sz="1000" dirty="0" smtClean="0"/>
              <a:t>Me encuentro en mi despacho de la Biblioteca </a:t>
            </a:r>
            <a:r>
              <a:rPr lang="es-ES" sz="1000" dirty="0" err="1" smtClean="0"/>
              <a:t>Luminal</a:t>
            </a:r>
            <a:r>
              <a:rPr lang="es-ES" sz="1000" dirty="0" smtClean="0"/>
              <a:t>, un nombre que seguro les parecerá extraño, pero que a mis alumnos de hoy les parece tan natural como el polvo de estrellas. Desde aquí, en este año 2100, veo cómo el horizonte de la lectura y la literatura ha cambiado radicalmente desde su tiempo, y pensé en escribirles, aunque sé que esta carta jamás les llegará, para compartir cómo ha evolucionado nuestro arte más antiguo: la lectura.</a:t>
            </a:r>
          </a:p>
          <a:p>
            <a:pPr marL="0" indent="0">
              <a:lnSpc>
                <a:spcPct val="120000"/>
              </a:lnSpc>
              <a:spcBef>
                <a:spcPts val="0"/>
              </a:spcBef>
              <a:buNone/>
            </a:pPr>
            <a:r>
              <a:rPr lang="es-ES" sz="1000" dirty="0" smtClean="0"/>
              <a:t>La palabra escrita sigue existiendo, claro, pero ya no está confinada a las páginas de papel o a las pantallas. En su lugar, la literatura ha encontrado nuevas formas de expresión que seguramente les habrían parecido magia. Los libros, tal como los conocían, todavía existen, aunque ya no son el centro de la experiencia literaria. La lectura, hoy en día, es una experiencia </a:t>
            </a:r>
            <a:r>
              <a:rPr lang="es-ES" sz="1000" dirty="0" err="1" smtClean="0"/>
              <a:t>multisensorial</a:t>
            </a:r>
            <a:r>
              <a:rPr lang="es-ES" sz="1000" dirty="0" smtClean="0"/>
              <a:t>. Imaginen sumergirse en un poema y sentir las gotas de lluvia descritas en cada verso, o escuchar el viento susurrando entre las líneas de una novela de aventuras, mientras el olor de los bosques y las montañas envuelve al lector.</a:t>
            </a:r>
          </a:p>
          <a:p>
            <a:pPr marL="0" indent="0">
              <a:lnSpc>
                <a:spcPct val="120000"/>
              </a:lnSpc>
              <a:spcBef>
                <a:spcPts val="0"/>
              </a:spcBef>
              <a:buNone/>
            </a:pPr>
            <a:r>
              <a:rPr lang="es-ES" sz="1000" dirty="0" smtClean="0"/>
              <a:t>Nuestros autores, ahora más que nunca, son creadores de universos. Las historias se despliegan como simulaciones </a:t>
            </a:r>
            <a:r>
              <a:rPr lang="es-ES" sz="1000" dirty="0" err="1" smtClean="0"/>
              <a:t>inmersivas</a:t>
            </a:r>
            <a:r>
              <a:rPr lang="es-ES" sz="1000" dirty="0" smtClean="0"/>
              <a:t> que no sólo se leen, sino que se </a:t>
            </a:r>
            <a:r>
              <a:rPr lang="es-ES" sz="1000" b="1" dirty="0" smtClean="0"/>
              <a:t>viven</a:t>
            </a:r>
            <a:r>
              <a:rPr lang="es-ES" sz="1000" dirty="0" smtClean="0"/>
              <a:t>. Las palabras en sí mismas son una puerta de entrada; una vez que te sumerges en una narrativa, puedes caminar por las ciudades de mundos imaginarios, tocar los objetos, hablar con los personajes y sentir las emociones que el texto sugiere. Esta simbiosis entre texto y experiencia sensorial ha transformado la literatura en algo profundamente íntimo. Nadie lee una historia de la misma manera, porque ahora somos parte de ella.</a:t>
            </a:r>
          </a:p>
          <a:p>
            <a:pPr marL="0" indent="0">
              <a:lnSpc>
                <a:spcPct val="120000"/>
              </a:lnSpc>
              <a:spcBef>
                <a:spcPts val="0"/>
              </a:spcBef>
              <a:buNone/>
            </a:pPr>
            <a:r>
              <a:rPr lang="es-ES" sz="1000" dirty="0" smtClean="0"/>
              <a:t>Curiosamente, esta revolución no ha matado a la palabra escrita. La literatura sigue siendo venerada por su capacidad única de captar lo inefable con solo unas cuantas palabras. Pero en lugar de ser una experiencia aislada, la lectura se ha convertido en una práctica comunitaria. Los lectores ya no se encuentran en silencio y soledad, sino que ingresan juntos en estos mundos narrativos. Imaginen una obra de teatro en la que cada espectador no solo mira, sino que participa activamente, creando sus propios significados y caminos.</a:t>
            </a:r>
          </a:p>
          <a:p>
            <a:pPr marL="0" indent="0">
              <a:lnSpc>
                <a:spcPct val="120000"/>
              </a:lnSpc>
              <a:spcBef>
                <a:spcPts val="0"/>
              </a:spcBef>
              <a:buNone/>
            </a:pPr>
            <a:r>
              <a:rPr lang="es-ES" sz="1000" dirty="0" smtClean="0"/>
              <a:t>Por supuesto, la tecnología juega un papel fundamental en todo esto. Los implantes neuronales —sí, ya hemos llegado a ese punto— permiten una conexión directa entre la mente del lector y la historia. No se preocupen, no se trata de una invasión de la intimidad, sino de una expansión del poder de la imaginación. Los lectores pueden elegir hasta qué punto quieren sumergirse en la trama. Algunos prefieren una lectura tradicional, mientras que otros se permiten "sentir" la narrativa en su propia carne. Las emociones, los giros de la trama, los clímax y los silencios adquieren nuevas dimensiones.</a:t>
            </a:r>
          </a:p>
          <a:p>
            <a:pPr marL="0" indent="0">
              <a:lnSpc>
                <a:spcPct val="120000"/>
              </a:lnSpc>
              <a:spcBef>
                <a:spcPts val="0"/>
              </a:spcBef>
              <a:buNone/>
            </a:pPr>
            <a:r>
              <a:rPr lang="es-ES" sz="1000" dirty="0" smtClean="0"/>
              <a:t>Pero no todo es brillantez tecnológica. También existe un creciente movimiento de "resistencia" literaria, que aboga por volver a lo esencial: al texto puro, al libro de papel. Estos lectores se sientan en cafés antiguos, acarician páginas que amarillean con el tiempo y encuentran en el acto de pasar cada hoja una forma de rebelión contra la </a:t>
            </a:r>
            <a:r>
              <a:rPr lang="es-ES" sz="1000" dirty="0" err="1" smtClean="0"/>
              <a:t>hiperestimulación</a:t>
            </a:r>
            <a:r>
              <a:rPr lang="es-ES" sz="1000" dirty="0" smtClean="0"/>
              <a:t>. La dicotomía entre lo nuevo y lo viejo sigue presente, pero ahora, más que nunca, la elección es completamente personal.</a:t>
            </a:r>
          </a:p>
          <a:p>
            <a:pPr marL="0" indent="0">
              <a:lnSpc>
                <a:spcPct val="120000"/>
              </a:lnSpc>
              <a:spcBef>
                <a:spcPts val="0"/>
              </a:spcBef>
              <a:buNone/>
            </a:pPr>
            <a:r>
              <a:rPr lang="es-ES" sz="1000" dirty="0" smtClean="0"/>
              <a:t>La enseñanza de la literatura también ha cambiado. Ya no solo leemos autores clásicos o contemporáneos; en las aulas, invitamos a los estudiantes a crear universos literarios propios, a forjar mundos en los que las palabras son solo el inicio. Trabajamos para que cada alumno entienda que la literatura no es una experiencia unidireccional. Es, en realidad, una conversación infinita entre el lector, el texto y el mundo. </a:t>
            </a:r>
          </a:p>
          <a:p>
            <a:pPr marL="0" indent="0">
              <a:lnSpc>
                <a:spcPct val="120000"/>
              </a:lnSpc>
              <a:spcBef>
                <a:spcPts val="0"/>
              </a:spcBef>
              <a:buNone/>
            </a:pPr>
            <a:r>
              <a:rPr lang="es-ES" sz="1000" dirty="0" smtClean="0"/>
              <a:t>Los temas que preocupan a los escritores han cambiado, por supuesto. Las catástrofes climáticas y los avances en biotecnología son ingredientes comunes en las tramas actuales, pero, sorprendentemente, las preocupaciones sobre la condición humana no han variado tanto. El amor, el miedo, la soledad, el anhelo de comprender el universo... esas emociones siguen siendo el núcleo de todo lo que escribimos. Y, en ese sentido, queridos colegas del pasado, seguimos conectados con ustedes.</a:t>
            </a:r>
          </a:p>
          <a:p>
            <a:pPr marL="0" indent="0">
              <a:lnSpc>
                <a:spcPct val="120000"/>
              </a:lnSpc>
              <a:spcBef>
                <a:spcPts val="0"/>
              </a:spcBef>
              <a:buNone/>
            </a:pPr>
            <a:r>
              <a:rPr lang="es-ES" sz="1000" dirty="0" smtClean="0"/>
              <a:t>Les envío este mensaje con la esperanza de que puedan imaginar cómo será la evolución de aquello que tanto amamos: las historias. Y aunque no llegaré a saber cómo transformarán su propio presente, puedo decirles con certeza que el acto de contar historias es una constante en nuestra humanidad. El modo puede cambiar, pero la necesidad de entendernos, de perdernos en palabras y sueños, seguirá viva por muchos siglos más.</a:t>
            </a:r>
          </a:p>
          <a:p>
            <a:pPr marL="0" indent="0">
              <a:lnSpc>
                <a:spcPct val="120000"/>
              </a:lnSpc>
              <a:spcBef>
                <a:spcPts val="0"/>
              </a:spcBef>
              <a:buNone/>
            </a:pPr>
            <a:r>
              <a:rPr lang="es-ES" sz="1000" dirty="0" smtClean="0"/>
              <a:t>Con afecto y admiración desde este futuro que alguna vez imaginaron,  </a:t>
            </a:r>
          </a:p>
          <a:p>
            <a:pPr marL="0" indent="0">
              <a:lnSpc>
                <a:spcPct val="120000"/>
              </a:lnSpc>
              <a:spcBef>
                <a:spcPts val="0"/>
              </a:spcBef>
              <a:buNone/>
            </a:pPr>
            <a:r>
              <a:rPr lang="es-ES" sz="1000" b="1" i="1" dirty="0" smtClean="0"/>
              <a:t>Profesor Eliseo G. Hernández  </a:t>
            </a:r>
          </a:p>
          <a:p>
            <a:pPr marL="0" indent="0">
              <a:lnSpc>
                <a:spcPct val="120000"/>
              </a:lnSpc>
              <a:spcBef>
                <a:spcPts val="0"/>
              </a:spcBef>
              <a:buNone/>
            </a:pPr>
            <a:r>
              <a:rPr lang="es-ES" sz="1000" b="1" i="1" dirty="0" smtClean="0"/>
              <a:t>Biblioteca </a:t>
            </a:r>
            <a:r>
              <a:rPr lang="es-ES" sz="1000" b="1" i="1" dirty="0" err="1" smtClean="0"/>
              <a:t>Luminal</a:t>
            </a:r>
            <a:r>
              <a:rPr lang="es-ES" sz="1000" b="1" i="1" dirty="0" smtClean="0"/>
              <a:t>, Año 2100  </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3">
            <a:alphaModFix/>
          </a:blip>
          <a:srcRect/>
          <a:stretch/>
        </p:blipFill>
        <p:spPr>
          <a:xfrm>
            <a:off x="0" y="6219825"/>
            <a:ext cx="714375" cy="638175"/>
          </a:xfrm>
          <a:prstGeom prst="rect">
            <a:avLst/>
          </a:prstGeom>
          <a:noFill/>
          <a:ln>
            <a:noFill/>
          </a:ln>
        </p:spPr>
      </p:pic>
      <p:sp>
        <p:nvSpPr>
          <p:cNvPr id="6" name="Rectángulo 5"/>
          <p:cNvSpPr/>
          <p:nvPr/>
        </p:nvSpPr>
        <p:spPr>
          <a:xfrm>
            <a:off x="3478481" y="6277302"/>
            <a:ext cx="4985083" cy="523220"/>
          </a:xfrm>
          <a:prstGeom prst="rect">
            <a:avLst/>
          </a:prstGeom>
        </p:spPr>
        <p:txBody>
          <a:bodyPr wrap="none">
            <a:spAutoFit/>
          </a:bodyPr>
          <a:lstStyle/>
          <a:p>
            <a:r>
              <a:rPr lang="es-ES" sz="2800" b="1" dirty="0" smtClean="0">
                <a:solidFill>
                  <a:srgbClr val="C00000"/>
                </a:solidFill>
              </a:rPr>
              <a:t>Lo leeremos al finalizar la sesión</a:t>
            </a:r>
            <a:endParaRPr lang="es-ES" sz="2800" dirty="0"/>
          </a:p>
        </p:txBody>
      </p:sp>
    </p:spTree>
    <p:extLst>
      <p:ext uri="{BB962C8B-B14F-4D97-AF65-F5344CB8AC3E}">
        <p14:creationId xmlns:p14="http://schemas.microsoft.com/office/powerpoint/2010/main" val="4031859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23511" y="760396"/>
            <a:ext cx="7025139" cy="895150"/>
          </a:xfrm>
        </p:spPr>
        <p:txBody>
          <a:bodyPr>
            <a:normAutofit/>
          </a:bodyPr>
          <a:lstStyle/>
          <a:p>
            <a:r>
              <a:rPr lang="es-ES" sz="3200" dirty="0" smtClean="0">
                <a:solidFill>
                  <a:srgbClr val="FFC000"/>
                </a:solidFill>
                <a:latin typeface="Arial Black" panose="020B0A04020102020204" pitchFamily="34" charset="0"/>
              </a:rPr>
              <a:t>¿Qué te ha parecido el relato?</a:t>
            </a:r>
            <a:endParaRPr lang="es-ES" sz="3200" dirty="0">
              <a:solidFill>
                <a:srgbClr val="FFC000"/>
              </a:solidFill>
              <a:latin typeface="Arial Black" panose="020B0A04020102020204" pitchFamily="34" charset="0"/>
            </a:endParaRPr>
          </a:p>
        </p:txBody>
      </p:sp>
      <p:sp>
        <p:nvSpPr>
          <p:cNvPr id="3" name="Marcador de contenido 2"/>
          <p:cNvSpPr>
            <a:spLocks noGrp="1"/>
          </p:cNvSpPr>
          <p:nvPr>
            <p:ph idx="1"/>
          </p:nvPr>
        </p:nvSpPr>
        <p:spPr>
          <a:xfrm>
            <a:off x="616819" y="2047006"/>
            <a:ext cx="5995737" cy="3882156"/>
          </a:xfrm>
        </p:spPr>
        <p:txBody>
          <a:bodyPr/>
          <a:lstStyle/>
          <a:p>
            <a:r>
              <a:rPr lang="es-ES" dirty="0" smtClean="0"/>
              <a:t>¿Te ha gustado?</a:t>
            </a:r>
          </a:p>
          <a:p>
            <a:r>
              <a:rPr lang="es-ES" dirty="0" smtClean="0"/>
              <a:t>¿Es posible?</a:t>
            </a:r>
          </a:p>
          <a:p>
            <a:r>
              <a:rPr lang="es-ES" dirty="0" smtClean="0"/>
              <a:t>¿Y previsible?</a:t>
            </a:r>
          </a:p>
          <a:p>
            <a:r>
              <a:rPr lang="es-ES" dirty="0" smtClean="0"/>
              <a:t>¿Es literario?</a:t>
            </a:r>
          </a:p>
          <a:p>
            <a:r>
              <a:rPr lang="es-ES" dirty="0" smtClean="0"/>
              <a:t>¿Tiene </a:t>
            </a:r>
            <a:r>
              <a:rPr lang="es-ES" dirty="0" err="1" smtClean="0"/>
              <a:t>interxtualidades</a:t>
            </a:r>
            <a:r>
              <a:rPr lang="es-ES" dirty="0" smtClean="0"/>
              <a:t>?</a:t>
            </a:r>
          </a:p>
          <a:p>
            <a:r>
              <a:rPr lang="es-ES" dirty="0" smtClean="0"/>
              <a:t>¿Función estética?</a:t>
            </a:r>
          </a:p>
          <a:p>
            <a:r>
              <a:rPr lang="es-ES" b="1" dirty="0" smtClean="0">
                <a:solidFill>
                  <a:srgbClr val="C00000"/>
                </a:solidFill>
              </a:rPr>
              <a:t>Vuelve a leerlo dentro de 76 años…</a:t>
            </a:r>
            <a:endParaRPr lang="es-ES" b="1" dirty="0">
              <a:solidFill>
                <a:srgbClr val="C00000"/>
              </a:solidFill>
            </a:endParaRP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3">
            <a:alphaModFix/>
          </a:blip>
          <a:srcRect/>
          <a:stretch/>
        </p:blipFill>
        <p:spPr>
          <a:xfrm>
            <a:off x="0" y="6219825"/>
            <a:ext cx="714375" cy="638175"/>
          </a:xfrm>
          <a:prstGeom prst="rect">
            <a:avLst/>
          </a:prstGeom>
          <a:noFill/>
          <a:ln>
            <a:noFill/>
          </a:ln>
        </p:spPr>
      </p:pic>
      <p:pic>
        <p:nvPicPr>
          <p:cNvPr id="6" name="Picture 2" descr="C:\Users\PACKARD BELL\Desktop\Ministerio del tiemp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8651" y="0"/>
            <a:ext cx="474334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0041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6"/>
            <a:ext cx="7189269" cy="743501"/>
          </a:xfrm>
        </p:spPr>
        <p:txBody>
          <a:bodyPr>
            <a:normAutofit/>
          </a:bodyPr>
          <a:lstStyle/>
          <a:p>
            <a:r>
              <a:rPr lang="es-ES" sz="3600" dirty="0" smtClean="0">
                <a:solidFill>
                  <a:srgbClr val="C00000"/>
                </a:solidFill>
                <a:effectLst>
                  <a:outerShdw blurRad="38100" dist="38100" dir="2700000" algn="tl">
                    <a:srgbClr val="000000">
                      <a:alpha val="43137"/>
                    </a:srgbClr>
                  </a:outerShdw>
                </a:effectLst>
              </a:rPr>
              <a:t>Tres temas para la animación lectora</a:t>
            </a:r>
            <a:endParaRPr lang="es-ES" sz="3600" dirty="0">
              <a:solidFill>
                <a:srgbClr val="C00000"/>
              </a:solidFill>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222309" y="1575184"/>
            <a:ext cx="7805160" cy="4351338"/>
          </a:xfrm>
        </p:spPr>
        <p:txBody>
          <a:bodyPr>
            <a:normAutofit/>
          </a:bodyPr>
          <a:lstStyle/>
          <a:p>
            <a:pPr marL="514350" indent="-514350">
              <a:buFont typeface="+mj-lt"/>
              <a:buAutoNum type="arabicPeriod"/>
            </a:pPr>
            <a:r>
              <a:rPr lang="es-ES" sz="2400" b="1" i="1" dirty="0" smtClean="0"/>
              <a:t>Aniversario de la Biblioteca Virtual Miguel de Cervantes</a:t>
            </a:r>
          </a:p>
          <a:p>
            <a:pPr marL="514350" indent="-514350">
              <a:buFont typeface="+mj-lt"/>
              <a:buAutoNum type="arabicPeriod"/>
            </a:pPr>
            <a:r>
              <a:rPr lang="es-ES" sz="2400" b="1" i="1" dirty="0" smtClean="0"/>
              <a:t>LIJ 4.0. Redes Sociales de Lectura y Aplicaciones</a:t>
            </a:r>
          </a:p>
          <a:p>
            <a:pPr marL="514350" indent="-514350">
              <a:buFont typeface="+mj-lt"/>
              <a:buAutoNum type="arabicPeriod"/>
            </a:pPr>
            <a:r>
              <a:rPr lang="es-ES" sz="2400" b="1" i="1" dirty="0" smtClean="0"/>
              <a:t>Constelaciones Multimodales y narrativas transmedia</a:t>
            </a:r>
          </a:p>
          <a:p>
            <a:pPr marL="0" indent="0">
              <a:buNone/>
            </a:pPr>
            <a:endParaRPr lang="es-ES" sz="2000" b="1" dirty="0" smtClean="0"/>
          </a:p>
          <a:p>
            <a:pPr marL="0" indent="0">
              <a:buNone/>
            </a:pPr>
            <a:r>
              <a:rPr lang="es-ES" sz="2000" b="1" dirty="0" smtClean="0"/>
              <a:t>Me dejo fuera otros tres (están dentro de las constelaciones):</a:t>
            </a:r>
          </a:p>
          <a:p>
            <a:pPr marL="0" indent="0">
              <a:buNone/>
            </a:pPr>
            <a:endParaRPr lang="es-ES" sz="2000" b="1" dirty="0" smtClean="0"/>
          </a:p>
          <a:p>
            <a:pPr marL="514350" indent="-514350">
              <a:buFont typeface="+mj-lt"/>
              <a:buAutoNum type="arabicPeriod"/>
            </a:pPr>
            <a:r>
              <a:rPr lang="es-ES" sz="2400" i="1" dirty="0" smtClean="0"/>
              <a:t>Cómics y narrativas gráficas</a:t>
            </a:r>
          </a:p>
          <a:p>
            <a:pPr marL="514350" indent="-514350">
              <a:buFont typeface="+mj-lt"/>
              <a:buAutoNum type="arabicPeriod"/>
            </a:pPr>
            <a:r>
              <a:rPr lang="es-ES" sz="2400" i="1" dirty="0" smtClean="0"/>
              <a:t>Álbumes Ilustrados para “mayores”</a:t>
            </a:r>
          </a:p>
          <a:p>
            <a:pPr marL="514350" indent="-514350">
              <a:buFont typeface="+mj-lt"/>
              <a:buAutoNum type="arabicPeriod"/>
            </a:pPr>
            <a:r>
              <a:rPr lang="es-ES" sz="2400" i="1" dirty="0" smtClean="0"/>
              <a:t>Videojuegos y Educación Literaria</a:t>
            </a:r>
            <a:endParaRPr lang="es-ES" sz="2400" i="1" dirty="0"/>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3">
            <a:alphaModFix/>
          </a:blip>
          <a:srcRect/>
          <a:stretch/>
        </p:blipFill>
        <p:spPr>
          <a:xfrm>
            <a:off x="0" y="6219825"/>
            <a:ext cx="714375" cy="638175"/>
          </a:xfrm>
          <a:prstGeom prst="rect">
            <a:avLst/>
          </a:prstGeom>
          <a:noFill/>
          <a:ln>
            <a:noFill/>
          </a:ln>
        </p:spPr>
      </p:pic>
      <p:pic>
        <p:nvPicPr>
          <p:cNvPr id="6" name="Imagen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2419" y="0"/>
            <a:ext cx="4059581" cy="6858000"/>
          </a:xfrm>
          <a:prstGeom prst="rect">
            <a:avLst/>
          </a:prstGeom>
        </p:spPr>
      </p:pic>
    </p:spTree>
    <p:extLst>
      <p:ext uri="{BB962C8B-B14F-4D97-AF65-F5344CB8AC3E}">
        <p14:creationId xmlns:p14="http://schemas.microsoft.com/office/powerpoint/2010/main" val="12408053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p:cNvPicPr>
            <a:picLocks noChangeAspect="1"/>
          </p:cNvPicPr>
          <p:nvPr/>
        </p:nvPicPr>
        <p:blipFill>
          <a:blip r:embed="rId2"/>
          <a:srcRect/>
          <a:stretch>
            <a:fillRect/>
          </a:stretch>
        </p:blipFill>
        <p:spPr>
          <a:xfrm>
            <a:off x="0" y="10291"/>
            <a:ext cx="12192000" cy="6858000"/>
          </a:xfrm>
          <a:prstGeom prst="rect">
            <a:avLst/>
          </a:prstGeom>
          <a:solidFill>
            <a:schemeClr val="bg1"/>
          </a:solidFill>
          <a:ln>
            <a:solidFill>
              <a:srgbClr val="FF0000"/>
            </a:solidFill>
          </a:ln>
        </p:spPr>
      </p:pic>
      <p:sp>
        <p:nvSpPr>
          <p:cNvPr id="7" name="Título 1"/>
          <p:cNvSpPr>
            <a:spLocks noGrp="1"/>
          </p:cNvSpPr>
          <p:nvPr>
            <p:ph type="title"/>
          </p:nvPr>
        </p:nvSpPr>
        <p:spPr>
          <a:xfrm>
            <a:off x="3570973" y="1424107"/>
            <a:ext cx="3108960" cy="1047202"/>
          </a:xfrm>
        </p:spPr>
        <p:txBody>
          <a:bodyPr>
            <a:noAutofit/>
          </a:bodyPr>
          <a:lstStyle/>
          <a:p>
            <a:pPr algn="l"/>
            <a:r>
              <a:rPr lang="ca-ES" sz="4000" dirty="0" err="1" smtClean="0">
                <a:solidFill>
                  <a:srgbClr val="FFC000"/>
                </a:solidFill>
                <a:effectLst>
                  <a:outerShdw blurRad="38100" dist="38100" dir="2700000" algn="tl">
                    <a:srgbClr val="000000">
                      <a:alpha val="43137"/>
                    </a:srgbClr>
                  </a:outerShdw>
                </a:effectLst>
                <a:latin typeface="STARWARS" panose="020B0A04020102020204" pitchFamily="34" charset="0"/>
                <a:cs typeface="Aharoni" panose="02010803020104030203" pitchFamily="2" charset="-79"/>
              </a:rPr>
              <a:t>Seguimos</a:t>
            </a:r>
            <a:endParaRPr lang="ca-ES" sz="4000" b="1" dirty="0">
              <a:solidFill>
                <a:srgbClr val="FFC000"/>
              </a:solidFill>
              <a:effectLst>
                <a:outerShdw blurRad="38100" dist="38100" dir="2700000" algn="tl">
                  <a:srgbClr val="000000">
                    <a:alpha val="43137"/>
                  </a:srgbClr>
                </a:outerShdw>
              </a:effectLst>
              <a:latin typeface="STARWARS" panose="020B0A04020102020204" pitchFamily="34" charset="0"/>
              <a:cs typeface="Aharoni" panose="02010803020104030203" pitchFamily="2" charset="-79"/>
            </a:endParaRPr>
          </a:p>
        </p:txBody>
      </p:sp>
      <p:pic>
        <p:nvPicPr>
          <p:cNvPr id="11" name="Picture 11" descr="Licencia Creative Comm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0920623" y="5603081"/>
            <a:ext cx="18716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ángulo 7"/>
          <p:cNvSpPr/>
          <p:nvPr/>
        </p:nvSpPr>
        <p:spPr>
          <a:xfrm>
            <a:off x="-19914" y="5428200"/>
            <a:ext cx="11233346" cy="1384995"/>
          </a:xfrm>
          <a:prstGeom prst="rect">
            <a:avLst/>
          </a:prstGeom>
        </p:spPr>
        <p:txBody>
          <a:bodyPr wrap="square">
            <a:spAutoFit/>
          </a:bodyPr>
          <a:lstStyle/>
          <a:p>
            <a:pPr algn="just"/>
            <a:r>
              <a:rPr lang="es-ES" sz="1400" b="1" dirty="0" smtClean="0">
                <a:solidFill>
                  <a:schemeClr val="bg1"/>
                </a:solidFill>
                <a:latin typeface="Cambria" panose="02040503050406030204" pitchFamily="18" charset="0"/>
              </a:rPr>
              <a:t>Notas de la presentación</a:t>
            </a:r>
            <a:r>
              <a:rPr lang="es-ES" sz="1400" dirty="0" smtClean="0">
                <a:solidFill>
                  <a:schemeClr val="bg1"/>
                </a:solidFill>
                <a:latin typeface="Cambria" panose="02040503050406030204" pitchFamily="18" charset="0"/>
              </a:rPr>
              <a:t>. </a:t>
            </a:r>
          </a:p>
          <a:p>
            <a:pPr algn="just"/>
            <a:r>
              <a:rPr lang="es-ES" sz="1400" dirty="0" smtClean="0">
                <a:solidFill>
                  <a:schemeClr val="bg1"/>
                </a:solidFill>
                <a:latin typeface="Cambria" panose="02040503050406030204" pitchFamily="18" charset="0"/>
              </a:rPr>
              <a:t>Sobre los materiales e imágenes utilizados. Las mayoría de las imágenes e ilustraciones han sido obtenidas a través de </a:t>
            </a:r>
            <a:r>
              <a:rPr lang="es-ES" sz="1400" i="1" dirty="0" smtClean="0">
                <a:solidFill>
                  <a:schemeClr val="bg1"/>
                </a:solidFill>
                <a:latin typeface="Cambria" panose="02040503050406030204" pitchFamily="18" charset="0"/>
              </a:rPr>
              <a:t>Google </a:t>
            </a:r>
            <a:r>
              <a:rPr lang="es-ES" sz="1400" i="1" dirty="0" err="1" smtClean="0">
                <a:solidFill>
                  <a:schemeClr val="bg1"/>
                </a:solidFill>
                <a:latin typeface="Cambria" panose="02040503050406030204" pitchFamily="18" charset="0"/>
              </a:rPr>
              <a:t>Images</a:t>
            </a:r>
            <a:r>
              <a:rPr lang="es-ES" sz="1400" dirty="0" smtClean="0">
                <a:solidFill>
                  <a:schemeClr val="bg1"/>
                </a:solidFill>
                <a:latin typeface="Cambria" panose="02040503050406030204" pitchFamily="18" charset="0"/>
              </a:rPr>
              <a:t>, repositorios de imágenes, o en las webs citadas y aparece la referencia de origen a pie de página, con un objetivo didáctico y de difusión de su trabajo. Si en algún caso no es así y los propietarios legales quieren que se elimine, ruego se pongan en contacto con  los autores. Esta selección está sujeta a una licencia CC y su objetivo es acompañar a la versión en texto de la investigación.  Se ofrece en formato de documento abierto a través de repositorios y blogs para facilitar y promover su uso y edición.</a:t>
            </a:r>
            <a:endParaRPr lang="es-ES" sz="1400" dirty="0">
              <a:solidFill>
                <a:schemeClr val="bg1"/>
              </a:solidFill>
              <a:latin typeface="Cambria" panose="02040503050406030204" pitchFamily="18" charset="0"/>
            </a:endParaRPr>
          </a:p>
        </p:txBody>
      </p:sp>
      <p:pic>
        <p:nvPicPr>
          <p:cNvPr id="2" name="Imagen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474" y="1479683"/>
            <a:ext cx="2620680" cy="2620680"/>
          </a:xfrm>
          <a:prstGeom prst="rect">
            <a:avLst/>
          </a:prstGeom>
        </p:spPr>
      </p:pic>
      <p:sp>
        <p:nvSpPr>
          <p:cNvPr id="14" name="Google Shape;394;g11604898ffa_0_13"/>
          <p:cNvSpPr txBox="1"/>
          <p:nvPr/>
        </p:nvSpPr>
        <p:spPr>
          <a:xfrm>
            <a:off x="7593169" y="194019"/>
            <a:ext cx="4582373" cy="523180"/>
          </a:xfrm>
          <a:prstGeom prst="rect">
            <a:avLst/>
          </a:prstGeom>
          <a:solidFill>
            <a:schemeClr val="bg1"/>
          </a:solidFill>
          <a:ln w="38100">
            <a:solidFill>
              <a:srgbClr val="FF0000"/>
            </a:solidFill>
          </a:ln>
        </p:spPr>
        <p:txBody>
          <a:bodyPr spcFirstLastPara="1" wrap="square" lIns="121900" tIns="121900" rIns="121900" bIns="121900" anchor="t" anchorCtr="0">
            <a:spAutoFit/>
          </a:bodyPr>
          <a:lstStyle/>
          <a:p>
            <a:r>
              <a:rPr lang="es-ES" u="sng" dirty="0">
                <a:solidFill>
                  <a:schemeClr val="hlink"/>
                </a:solidFill>
                <a:latin typeface="Calibri"/>
                <a:ea typeface="Calibri"/>
                <a:cs typeface="Calibri"/>
                <a:sym typeface="Calibri"/>
                <a:hlinkClick r:id="rId5"/>
              </a:rPr>
              <a:t>https://www.tiktok.com/@joseroviracollado</a:t>
            </a:r>
            <a:r>
              <a:rPr lang="es-ES" dirty="0">
                <a:latin typeface="Calibri"/>
                <a:ea typeface="Calibri"/>
                <a:cs typeface="Calibri"/>
                <a:sym typeface="Calibri"/>
              </a:rPr>
              <a:t> </a:t>
            </a:r>
            <a:endParaRPr dirty="0">
              <a:latin typeface="Calibri"/>
              <a:ea typeface="Calibri"/>
              <a:cs typeface="Calibri"/>
              <a:sym typeface="Calibri"/>
            </a:endParaRPr>
          </a:p>
        </p:txBody>
      </p:sp>
      <p:sp>
        <p:nvSpPr>
          <p:cNvPr id="15" name="Google Shape;397;g11604898ffa_0_13"/>
          <p:cNvSpPr txBox="1"/>
          <p:nvPr/>
        </p:nvSpPr>
        <p:spPr>
          <a:xfrm>
            <a:off x="8767451" y="900927"/>
            <a:ext cx="3408091" cy="523180"/>
          </a:xfrm>
          <a:prstGeom prst="rect">
            <a:avLst/>
          </a:prstGeom>
          <a:solidFill>
            <a:schemeClr val="bg1"/>
          </a:solidFill>
          <a:ln w="38100">
            <a:solidFill>
              <a:srgbClr val="FF0000"/>
            </a:solidFill>
          </a:ln>
        </p:spPr>
        <p:txBody>
          <a:bodyPr spcFirstLastPara="1" wrap="square" lIns="121900" tIns="121900" rIns="121900" bIns="121900" anchor="t" anchorCtr="0">
            <a:spAutoFit/>
          </a:bodyPr>
          <a:lstStyle/>
          <a:p>
            <a:r>
              <a:rPr lang="es-ES" u="sng" dirty="0">
                <a:solidFill>
                  <a:schemeClr val="hlink"/>
                </a:solidFill>
                <a:latin typeface="Calibri"/>
                <a:ea typeface="Calibri"/>
                <a:cs typeface="Calibri"/>
                <a:sym typeface="Calibri"/>
                <a:hlinkClick r:id="rId6"/>
              </a:rPr>
              <a:t>https://twitter.com/joserovira</a:t>
            </a:r>
            <a:r>
              <a:rPr lang="es-ES" dirty="0">
                <a:latin typeface="Calibri"/>
                <a:ea typeface="Calibri"/>
                <a:cs typeface="Calibri"/>
                <a:sym typeface="Calibri"/>
              </a:rPr>
              <a:t> </a:t>
            </a:r>
            <a:endParaRPr dirty="0">
              <a:latin typeface="Calibri"/>
              <a:ea typeface="Calibri"/>
              <a:cs typeface="Calibri"/>
              <a:sym typeface="Calibri"/>
            </a:endParaRPr>
          </a:p>
        </p:txBody>
      </p:sp>
      <p:pic>
        <p:nvPicPr>
          <p:cNvPr id="16" name="Imagen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10291"/>
            <a:ext cx="981777" cy="912899"/>
          </a:xfrm>
          <a:prstGeom prst="rect">
            <a:avLst/>
          </a:prstGeom>
        </p:spPr>
      </p:pic>
    </p:spTree>
    <p:extLst>
      <p:ext uri="{BB962C8B-B14F-4D97-AF65-F5344CB8AC3E}">
        <p14:creationId xmlns:p14="http://schemas.microsoft.com/office/powerpoint/2010/main" val="1238505983"/>
      </p:ext>
    </p:extLst>
  </p:cSld>
  <p:clrMapOvr>
    <a:masterClrMapping/>
  </p:clrMapOvr>
  <mc:AlternateContent xmlns:mc="http://schemas.openxmlformats.org/markup-compatibility/2006">
    <mc:Choice xmlns:p14="http://schemas.microsoft.com/office/powerpoint/2010/main" Requires="p14">
      <p:transition spd="med" p14:dur="700" advTm="20000">
        <p:fade/>
      </p:transition>
    </mc:Choice>
    <mc:Fallback>
      <p:transition spd="med" advTm="20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01002" y="501650"/>
            <a:ext cx="4840705" cy="5854700"/>
          </a:xfrm>
        </p:spPr>
        <p:txBody>
          <a:bodyPr>
            <a:normAutofit fontScale="90000"/>
          </a:bodyPr>
          <a:lstStyle/>
          <a:p>
            <a:r>
              <a:rPr lang="es-ES" dirty="0" smtClean="0"/>
              <a:t>¿Cómo es la biblioteca del futuro?</a:t>
            </a:r>
            <a:br>
              <a:rPr lang="es-ES" dirty="0" smtClean="0"/>
            </a:br>
            <a:r>
              <a:rPr lang="es-ES" dirty="0" smtClean="0"/>
              <a:t>¿Qué elementos son diferentes a las bibliotecas actuales?</a:t>
            </a:r>
            <a:br>
              <a:rPr lang="es-ES" dirty="0" smtClean="0"/>
            </a:br>
            <a:r>
              <a:rPr lang="es-ES" dirty="0" smtClean="0"/>
              <a:t>¿Cuáles son las funciones de esta biblioteca?</a:t>
            </a:r>
            <a:br>
              <a:rPr lang="es-ES" dirty="0" smtClean="0"/>
            </a:br>
            <a:r>
              <a:rPr lang="es-ES" dirty="0" smtClean="0"/>
              <a:t>¿Quién soy yo?</a:t>
            </a:r>
            <a:br>
              <a:rPr lang="es-ES" dirty="0" smtClean="0"/>
            </a:br>
            <a:r>
              <a:rPr lang="es-ES" dirty="0" smtClean="0"/>
              <a:t>¿Qué hago aquí?</a:t>
            </a:r>
            <a:endParaRPr lang="es-ES" dirty="0"/>
          </a:p>
        </p:txBody>
      </p:sp>
      <p:pic>
        <p:nvPicPr>
          <p:cNvPr id="6" name="Marcador de contenido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900286" y="0"/>
            <a:ext cx="6291714" cy="6858000"/>
          </a:xfrm>
        </p:spPr>
      </p:pic>
      <p:pic>
        <p:nvPicPr>
          <p:cNvPr id="4" name="Google Shape;898;p69"/>
          <p:cNvPicPr preferRelativeResize="0"/>
          <p:nvPr/>
        </p:nvPicPr>
        <p:blipFill rotWithShape="1">
          <a:blip r:embed="rId3">
            <a:alphaModFix/>
          </a:blip>
          <a:srcRect/>
          <a:stretch/>
        </p:blipFill>
        <p:spPr>
          <a:xfrm>
            <a:off x="0" y="6219825"/>
            <a:ext cx="714375" cy="638175"/>
          </a:xfrm>
          <a:prstGeom prst="rect">
            <a:avLst/>
          </a:prstGeom>
          <a:noFill/>
          <a:ln>
            <a:noFill/>
          </a:ln>
        </p:spPr>
      </p:pic>
      <p:pic>
        <p:nvPicPr>
          <p:cNvPr id="5" name="Imagen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sp>
        <p:nvSpPr>
          <p:cNvPr id="8" name="Google Shape;64;p14"/>
          <p:cNvSpPr txBox="1"/>
          <p:nvPr/>
        </p:nvSpPr>
        <p:spPr>
          <a:xfrm>
            <a:off x="5900286" y="6538912"/>
            <a:ext cx="1722923" cy="338524"/>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 sz="1000" i="1" dirty="0">
                <a:solidFill>
                  <a:srgbClr val="FFFF00"/>
                </a:solidFill>
                <a:ea typeface="Caveat"/>
                <a:cs typeface="Caveat"/>
                <a:sym typeface="Caveat"/>
              </a:rPr>
              <a:t>Imagen generada con Canva</a:t>
            </a:r>
            <a:endParaRPr sz="1000" i="1" dirty="0">
              <a:solidFill>
                <a:srgbClr val="FFFF00"/>
              </a:solidFill>
              <a:ea typeface="Caveat"/>
              <a:cs typeface="Caveat"/>
              <a:sym typeface="Caveat"/>
            </a:endParaRPr>
          </a:p>
        </p:txBody>
      </p:sp>
    </p:spTree>
    <p:extLst>
      <p:ext uri="{BB962C8B-B14F-4D97-AF65-F5344CB8AC3E}">
        <p14:creationId xmlns:p14="http://schemas.microsoft.com/office/powerpoint/2010/main" val="40675551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sz="quarter" idx="13"/>
          </p:nvPr>
        </p:nvSpPr>
        <p:spPr>
          <a:xfrm>
            <a:off x="1047221" y="1418934"/>
            <a:ext cx="5470814" cy="4081117"/>
          </a:xfrm>
        </p:spPr>
        <p:txBody>
          <a:bodyPr/>
          <a:lstStyle/>
          <a:p>
            <a:r>
              <a:rPr lang="es-ES" sz="1800" dirty="0">
                <a:latin typeface="+mn-lt"/>
              </a:rPr>
              <a:t>Creo que uno sólo puede enseñar el amor de algo. Yo he enseñado, no literatura inglesa, sino el amor a esa literatura. O mejor dicho, ya que la literatura es virtualmente infinita, el amor a ciertos libros, a ciertas páginas, quizá de ciertos versos. Yo dicté esa cátedra durante veinte años. Disponía de cincuenta a cuarenta alumnos, y cuatro meses.</a:t>
            </a:r>
          </a:p>
          <a:p>
            <a:endParaRPr lang="es-ES" sz="1800" dirty="0">
              <a:latin typeface="+mn-lt"/>
            </a:endParaRPr>
          </a:p>
          <a:p>
            <a:r>
              <a:rPr lang="es-ES" sz="1800" dirty="0">
                <a:latin typeface="+mn-lt"/>
              </a:rPr>
              <a:t>Lo menos importante eran las fechas y los nombres propios, pero logré enseñarles el amor de algunos autores y de algunos libros. Es decir, lo que hace un profesor es buscar amigos para los estudiantes. El hecho de que sean contemporáneos, de que hayan muerto hace siglos, de que pertenezcan a tal o cual región, eso es lo de menos. Lo importante es revelar belleza y sólo se puede revelar belleza que uno ha sentido.</a:t>
            </a:r>
          </a:p>
        </p:txBody>
      </p:sp>
      <p:sp>
        <p:nvSpPr>
          <p:cNvPr id="3" name="Marcador de texto 2"/>
          <p:cNvSpPr>
            <a:spLocks noGrp="1"/>
          </p:cNvSpPr>
          <p:nvPr>
            <p:ph type="body" sz="quarter" idx="14"/>
          </p:nvPr>
        </p:nvSpPr>
        <p:spPr>
          <a:xfrm>
            <a:off x="1047221" y="202038"/>
            <a:ext cx="5768089" cy="867930"/>
          </a:xfrm>
        </p:spPr>
        <p:txBody>
          <a:bodyPr/>
          <a:lstStyle/>
          <a:p>
            <a:r>
              <a:rPr lang="es-ES" sz="2800" dirty="0">
                <a:solidFill>
                  <a:srgbClr val="FF0000"/>
                </a:solidFill>
              </a:rPr>
              <a:t>Siempre imaginé que el Paraíso sería algún tipo de biblioteca</a:t>
            </a:r>
          </a:p>
        </p:txBody>
      </p:sp>
      <p:sp>
        <p:nvSpPr>
          <p:cNvPr id="4" name="Rectángulo 3"/>
          <p:cNvSpPr/>
          <p:nvPr/>
        </p:nvSpPr>
        <p:spPr>
          <a:xfrm>
            <a:off x="962526" y="6051935"/>
            <a:ext cx="6343049" cy="541370"/>
          </a:xfrm>
          <a:prstGeom prst="rect">
            <a:avLst/>
          </a:prstGeom>
          <a:ln w="28575">
            <a:solidFill>
              <a:srgbClr val="C00000"/>
            </a:solidFill>
          </a:ln>
        </p:spPr>
        <p:txBody>
          <a:bodyPr wrap="square">
            <a:spAutoFit/>
          </a:bodyPr>
          <a:lstStyle/>
          <a:p>
            <a:r>
              <a:rPr lang="es-ES" sz="1400" dirty="0">
                <a:latin typeface="Calibri" panose="020F0502020204030204" pitchFamily="34" charset="0"/>
                <a:cs typeface="Calibri" panose="020F0502020204030204" pitchFamily="34" charset="0"/>
                <a:hlinkClick r:id="rId2"/>
              </a:rPr>
              <a:t>https://www.infotecarios.com/siempre-imagine-que-el-paraiso-seria-algun-tipo-de-biblioteca/#.YVoLXJpBw2x</a:t>
            </a:r>
            <a:r>
              <a:rPr lang="es-ES" sz="1400" dirty="0">
                <a:latin typeface="Calibri" panose="020F0502020204030204" pitchFamily="34" charset="0"/>
                <a:cs typeface="Calibri" panose="020F0502020204030204" pitchFamily="34" charset="0"/>
              </a:rPr>
              <a:t> </a:t>
            </a:r>
          </a:p>
        </p:txBody>
      </p:sp>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7213" y="-1"/>
            <a:ext cx="4414787" cy="6857921"/>
          </a:xfrm>
          <a:prstGeom prst="rect">
            <a:avLst/>
          </a:prstGeom>
        </p:spPr>
      </p:pic>
      <p:sp>
        <p:nvSpPr>
          <p:cNvPr id="6" name="Rectángulo 5"/>
          <p:cNvSpPr/>
          <p:nvPr/>
        </p:nvSpPr>
        <p:spPr>
          <a:xfrm>
            <a:off x="655498" y="5606716"/>
            <a:ext cx="6988693" cy="338554"/>
          </a:xfrm>
          <a:prstGeom prst="rect">
            <a:avLst/>
          </a:prstGeom>
          <a:ln w="38100">
            <a:solidFill>
              <a:srgbClr val="C00000"/>
            </a:solidFill>
          </a:ln>
        </p:spPr>
        <p:txBody>
          <a:bodyPr wrap="square">
            <a:spAutoFit/>
          </a:bodyPr>
          <a:lstStyle/>
          <a:p>
            <a:r>
              <a:rPr lang="es-ES" sz="1600" dirty="0">
                <a:hlinkClick r:id="rId4"/>
              </a:rPr>
              <a:t>https://borgestodoelanio.blogspot.com/2014/11/jorge-luis-borges-anotacion.html</a:t>
            </a:r>
            <a:r>
              <a:rPr lang="es-ES" sz="1600" dirty="0"/>
              <a:t> </a:t>
            </a:r>
          </a:p>
        </p:txBody>
      </p:sp>
      <p:pic>
        <p:nvPicPr>
          <p:cNvPr id="8" name="Imagen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9" name="Google Shape;898;p69"/>
          <p:cNvPicPr preferRelativeResize="0"/>
          <p:nvPr/>
        </p:nvPicPr>
        <p:blipFill rotWithShape="1">
          <a:blip r:embed="rId6">
            <a:alphaModFix/>
          </a:blip>
          <a:srcRect/>
          <a:stretch/>
        </p:blipFill>
        <p:spPr>
          <a:xfrm>
            <a:off x="0" y="6219825"/>
            <a:ext cx="714375" cy="638175"/>
          </a:xfrm>
          <a:prstGeom prst="rect">
            <a:avLst/>
          </a:prstGeom>
          <a:noFill/>
          <a:ln>
            <a:noFill/>
          </a:ln>
        </p:spPr>
      </p:pic>
    </p:spTree>
    <p:extLst>
      <p:ext uri="{BB962C8B-B14F-4D97-AF65-F5344CB8AC3E}">
        <p14:creationId xmlns:p14="http://schemas.microsoft.com/office/powerpoint/2010/main" val="33872741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43223" y="0"/>
            <a:ext cx="5713394" cy="847023"/>
          </a:xfrm>
        </p:spPr>
        <p:txBody>
          <a:bodyPr/>
          <a:lstStyle/>
          <a:p>
            <a:r>
              <a:rPr lang="es-ES" dirty="0" smtClean="0"/>
              <a:t>Dr. José Rovira-Collado</a:t>
            </a:r>
            <a:endParaRPr lang="es-ES" dirty="0"/>
          </a:p>
        </p:txBody>
      </p:sp>
      <p:pic>
        <p:nvPicPr>
          <p:cNvPr id="6" name="Marcador de contenido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4574232" cy="6858000"/>
          </a:xfrm>
        </p:spPr>
      </p:pic>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4">
            <a:alphaModFix/>
          </a:blip>
          <a:srcRect/>
          <a:stretch/>
        </p:blipFill>
        <p:spPr>
          <a:xfrm>
            <a:off x="0" y="6219825"/>
            <a:ext cx="714375" cy="638175"/>
          </a:xfrm>
          <a:prstGeom prst="rect">
            <a:avLst/>
          </a:prstGeom>
          <a:noFill/>
          <a:ln>
            <a:noFill/>
          </a:ln>
        </p:spPr>
      </p:pic>
      <p:sp>
        <p:nvSpPr>
          <p:cNvPr id="7" name="Rectángulo 6"/>
          <p:cNvSpPr/>
          <p:nvPr/>
        </p:nvSpPr>
        <p:spPr>
          <a:xfrm>
            <a:off x="4861155" y="847023"/>
            <a:ext cx="7035670" cy="5940088"/>
          </a:xfrm>
          <a:prstGeom prst="rect">
            <a:avLst/>
          </a:prstGeom>
        </p:spPr>
        <p:txBody>
          <a:bodyPr wrap="square">
            <a:spAutoFit/>
          </a:bodyPr>
          <a:lstStyle/>
          <a:p>
            <a:pPr algn="just"/>
            <a:r>
              <a:rPr lang="es-ES" dirty="0" smtClean="0"/>
              <a:t>Después de pasar 9 años como lector de lengua española (ELE) en Italia (</a:t>
            </a:r>
            <a:r>
              <a:rPr lang="es-ES" dirty="0" err="1" smtClean="0"/>
              <a:t>Università</a:t>
            </a:r>
            <a:r>
              <a:rPr lang="es-ES" dirty="0" smtClean="0"/>
              <a:t> </a:t>
            </a:r>
            <a:r>
              <a:rPr lang="es-ES" dirty="0" err="1" smtClean="0"/>
              <a:t>degli</a:t>
            </a:r>
            <a:r>
              <a:rPr lang="es-ES" dirty="0" smtClean="0"/>
              <a:t> </a:t>
            </a:r>
            <a:r>
              <a:rPr lang="es-ES" dirty="0" err="1" smtClean="0"/>
              <a:t>studi</a:t>
            </a:r>
            <a:r>
              <a:rPr lang="es-ES" dirty="0" smtClean="0"/>
              <a:t> </a:t>
            </a:r>
            <a:r>
              <a:rPr lang="es-ES" dirty="0" err="1" smtClean="0"/>
              <a:t>Suor</a:t>
            </a:r>
            <a:r>
              <a:rPr lang="es-ES" dirty="0" smtClean="0"/>
              <a:t> </a:t>
            </a:r>
            <a:r>
              <a:rPr lang="es-ES" dirty="0" err="1" smtClean="0"/>
              <a:t>Orsola</a:t>
            </a:r>
            <a:r>
              <a:rPr lang="es-ES" dirty="0" smtClean="0"/>
              <a:t> </a:t>
            </a:r>
            <a:r>
              <a:rPr lang="es-ES" dirty="0" err="1" smtClean="0"/>
              <a:t>Benincasa</a:t>
            </a:r>
            <a:r>
              <a:rPr lang="es-ES" dirty="0" smtClean="0"/>
              <a:t> di </a:t>
            </a:r>
            <a:r>
              <a:rPr lang="es-ES" dirty="0" err="1" smtClean="0"/>
              <a:t>Napoli</a:t>
            </a:r>
            <a:r>
              <a:rPr lang="es-ES" dirty="0" smtClean="0"/>
              <a:t> y </a:t>
            </a:r>
            <a:r>
              <a:rPr lang="es-ES" dirty="0" err="1" smtClean="0"/>
              <a:t>Università</a:t>
            </a:r>
            <a:r>
              <a:rPr lang="es-ES" dirty="0" smtClean="0"/>
              <a:t> </a:t>
            </a:r>
            <a:r>
              <a:rPr lang="es-ES" dirty="0" err="1" smtClean="0"/>
              <a:t>degli</a:t>
            </a:r>
            <a:r>
              <a:rPr lang="es-ES" dirty="0" smtClean="0"/>
              <a:t> </a:t>
            </a:r>
            <a:r>
              <a:rPr lang="es-ES" dirty="0" err="1" smtClean="0"/>
              <a:t>studi</a:t>
            </a:r>
            <a:r>
              <a:rPr lang="es-ES" dirty="0" smtClean="0"/>
              <a:t> di Salerno), en 2007 me incorporé a la Universidad de Alicante. Mis investigaciones se han centrado en la Literatura Infantil y Juvenil (LIJ), las narrativas gráficas, la lectura multimodal y en el uso de las TIC para la didáctica de la lengua española y sus literaturas. Coordinador del área de </a:t>
            </a:r>
            <a:r>
              <a:rPr lang="es-ES" i="1" dirty="0" smtClean="0">
                <a:solidFill>
                  <a:srgbClr val="C00000"/>
                </a:solidFill>
              </a:rPr>
              <a:t>Didáctica de la Lengua y la Literatura </a:t>
            </a:r>
            <a:r>
              <a:rPr lang="es-ES" dirty="0" smtClean="0"/>
              <a:t>(2018) y Subdirector </a:t>
            </a:r>
            <a:r>
              <a:rPr lang="es-ES" i="1" dirty="0" smtClean="0">
                <a:solidFill>
                  <a:srgbClr val="C00000"/>
                </a:solidFill>
              </a:rPr>
              <a:t>Departamento de Innovación y Formación Didáctica </a:t>
            </a:r>
            <a:r>
              <a:rPr lang="es-ES" dirty="0" smtClean="0"/>
              <a:t>(2021).   </a:t>
            </a:r>
            <a:r>
              <a:rPr lang="es-ES" dirty="0"/>
              <a:t>D</a:t>
            </a:r>
            <a:r>
              <a:rPr lang="es-ES" dirty="0" smtClean="0"/>
              <a:t>esde 2007 soy coordinador académico de </a:t>
            </a:r>
            <a:r>
              <a:rPr lang="es-ES" i="1" dirty="0" smtClean="0">
                <a:solidFill>
                  <a:srgbClr val="C00000"/>
                </a:solidFill>
              </a:rPr>
              <a:t>Unicómic, las jornadas del cómic de la Universidad de Alicante</a:t>
            </a:r>
            <a:r>
              <a:rPr lang="es-ES" dirty="0" smtClean="0"/>
              <a:t>. </a:t>
            </a:r>
          </a:p>
          <a:p>
            <a:pPr algn="just"/>
            <a:endParaRPr lang="es-ES" dirty="0"/>
          </a:p>
          <a:p>
            <a:pPr algn="just"/>
            <a:endParaRPr lang="es-ES" dirty="0" smtClean="0"/>
          </a:p>
          <a:p>
            <a:pPr marL="285750" indent="-285750" algn="just">
              <a:buFont typeface="Arial" panose="020B0604020202020204" pitchFamily="34" charset="0"/>
              <a:buChar char="•"/>
            </a:pPr>
            <a:r>
              <a:rPr lang="es-ES" dirty="0" smtClean="0"/>
              <a:t>Perfil en X </a:t>
            </a:r>
            <a:r>
              <a:rPr lang="es-ES" u="sng" dirty="0" smtClean="0">
                <a:solidFill>
                  <a:srgbClr val="0070C0"/>
                </a:solidFill>
              </a:rPr>
              <a:t>@</a:t>
            </a:r>
            <a:r>
              <a:rPr lang="es-ES" u="sng" dirty="0" err="1" smtClean="0">
                <a:solidFill>
                  <a:srgbClr val="0070C0"/>
                </a:solidFill>
              </a:rPr>
              <a:t>joserovira</a:t>
            </a:r>
            <a:r>
              <a:rPr lang="es-ES" dirty="0" smtClean="0"/>
              <a:t> y enlaces: </a:t>
            </a:r>
            <a:r>
              <a:rPr lang="es-ES" b="1" dirty="0" smtClean="0">
                <a:hlinkClick r:id="rId5"/>
              </a:rPr>
              <a:t>http://www.literaturainfantilyjuvenileninternet.blogspot.com</a:t>
            </a:r>
            <a:r>
              <a:rPr lang="es-ES" sz="1600" dirty="0" smtClean="0"/>
              <a:t>   </a:t>
            </a:r>
            <a:r>
              <a:rPr lang="es-ES" sz="1600" dirty="0" smtClean="0">
                <a:hlinkClick r:id="rId6"/>
              </a:rPr>
              <a:t>https://cvnet.cpd.ua.es/curriculum-breve/es/rovira-collado-jose/6596</a:t>
            </a:r>
            <a:r>
              <a:rPr lang="es-ES" sz="1600" dirty="0" smtClean="0"/>
              <a:t>   </a:t>
            </a:r>
          </a:p>
          <a:p>
            <a:pPr marL="285750" indent="-285750" algn="just">
              <a:buFont typeface="Arial" panose="020B0604020202020204" pitchFamily="34" charset="0"/>
              <a:buChar char="•"/>
            </a:pPr>
            <a:r>
              <a:rPr lang="es-ES" sz="1600" dirty="0" smtClean="0">
                <a:hlinkClick r:id="rId7"/>
              </a:rPr>
              <a:t>https://observatorio-cientifico.ua.es/investigadores/361244/detalle</a:t>
            </a:r>
            <a:r>
              <a:rPr lang="es-ES" sz="1600" dirty="0" smtClean="0"/>
              <a:t>  </a:t>
            </a:r>
          </a:p>
          <a:p>
            <a:pPr marL="285750" indent="-285750" algn="just">
              <a:buFont typeface="Arial" panose="020B0604020202020204" pitchFamily="34" charset="0"/>
              <a:buChar char="•"/>
            </a:pPr>
            <a:r>
              <a:rPr lang="es-ES" sz="1600" dirty="0" smtClean="0">
                <a:hlinkClick r:id="rId8"/>
              </a:rPr>
              <a:t>https://dialnet.unirioja.es/servlet/autor?codigo=1043183</a:t>
            </a:r>
            <a:r>
              <a:rPr lang="es-ES" sz="1600" dirty="0" smtClean="0"/>
              <a:t>  h9</a:t>
            </a:r>
          </a:p>
          <a:p>
            <a:pPr marL="285750" indent="-285750" algn="just">
              <a:buFont typeface="Arial" panose="020B0604020202020204" pitchFamily="34" charset="0"/>
              <a:buChar char="•"/>
            </a:pPr>
            <a:r>
              <a:rPr lang="es-ES" sz="1600" dirty="0" smtClean="0">
                <a:hlinkClick r:id="rId9"/>
              </a:rPr>
              <a:t>https://www.webofscience.com/wos/author/record/29575636</a:t>
            </a:r>
            <a:r>
              <a:rPr lang="es-ES" sz="1600" dirty="0" smtClean="0"/>
              <a:t>  h5</a:t>
            </a:r>
          </a:p>
          <a:p>
            <a:pPr marL="285750" indent="-285750" algn="just">
              <a:buFont typeface="Arial" panose="020B0604020202020204" pitchFamily="34" charset="0"/>
              <a:buChar char="•"/>
            </a:pPr>
            <a:r>
              <a:rPr lang="es-ES" sz="1600" dirty="0" smtClean="0">
                <a:hlinkClick r:id="rId10"/>
              </a:rPr>
              <a:t>https://www.scopus.com/authid/detail.uri?authorId=57205723993</a:t>
            </a:r>
            <a:r>
              <a:rPr lang="es-ES" sz="1600" dirty="0" smtClean="0"/>
              <a:t>  h6 </a:t>
            </a:r>
          </a:p>
          <a:p>
            <a:pPr marL="285750" indent="-285750" algn="just">
              <a:buFont typeface="Arial" panose="020B0604020202020204" pitchFamily="34" charset="0"/>
              <a:buChar char="•"/>
            </a:pPr>
            <a:r>
              <a:rPr lang="es-ES" sz="1600" dirty="0" smtClean="0">
                <a:hlinkClick r:id="rId11"/>
              </a:rPr>
              <a:t>https://scholar.google.com/citations?user=zadkTHQAAAAJ</a:t>
            </a:r>
            <a:r>
              <a:rPr lang="es-ES" sz="1600" dirty="0" smtClean="0"/>
              <a:t>  h17</a:t>
            </a:r>
          </a:p>
          <a:p>
            <a:pPr marL="285750" indent="-285750" algn="just">
              <a:buFont typeface="Arial" panose="020B0604020202020204" pitchFamily="34" charset="0"/>
              <a:buChar char="•"/>
            </a:pPr>
            <a:r>
              <a:rPr lang="es-ES" sz="1600" dirty="0" smtClean="0">
                <a:hlinkClick r:id="rId12"/>
              </a:rPr>
              <a:t>http://rua.ua.es/dspace/browse?type=author&amp;value=Rovira-Collado%2C+Jos%C3%A9</a:t>
            </a:r>
            <a:r>
              <a:rPr lang="es-ES" sz="1600" dirty="0" smtClean="0"/>
              <a:t>  </a:t>
            </a:r>
          </a:p>
        </p:txBody>
      </p:sp>
    </p:spTree>
    <p:extLst>
      <p:ext uri="{BB962C8B-B14F-4D97-AF65-F5344CB8AC3E}">
        <p14:creationId xmlns:p14="http://schemas.microsoft.com/office/powerpoint/2010/main" val="5079183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txBox="1">
            <a:spLocks noGrp="1"/>
          </p:cNvSpPr>
          <p:nvPr>
            <p:ph type="ctrTitle"/>
          </p:nvPr>
        </p:nvSpPr>
        <p:spPr>
          <a:xfrm>
            <a:off x="471638" y="1491916"/>
            <a:ext cx="11213431" cy="1982804"/>
          </a:xfrm>
        </p:spPr>
        <p:txBody>
          <a:bodyPr>
            <a:noAutofit/>
          </a:bodyPr>
          <a:lstStyle/>
          <a:p>
            <a:pPr lvl="0"/>
            <a:r>
              <a:rPr lang="es-ES" sz="4000" dirty="0">
                <a:latin typeface="Cambria" pitchFamily="18"/>
              </a:rPr>
              <a:t>Literatura infantil y juvenil en Internet.</a:t>
            </a:r>
            <a:br>
              <a:rPr lang="es-ES" sz="4000" dirty="0">
                <a:latin typeface="Cambria" pitchFamily="18"/>
              </a:rPr>
            </a:br>
            <a:r>
              <a:rPr lang="es-ES" sz="4000" dirty="0">
                <a:latin typeface="Cambria" pitchFamily="18"/>
              </a:rPr>
              <a:t>De la Cervantes Virtual a la LIJ 2.0.</a:t>
            </a:r>
            <a:br>
              <a:rPr lang="es-ES" sz="4000" dirty="0">
                <a:latin typeface="Cambria" pitchFamily="18"/>
              </a:rPr>
            </a:br>
            <a:r>
              <a:rPr lang="es-ES" sz="4000" dirty="0">
                <a:latin typeface="Cambria" pitchFamily="18"/>
              </a:rPr>
              <a:t>Herramientas y espacios para su estudio y difusión</a:t>
            </a:r>
          </a:p>
        </p:txBody>
      </p:sp>
      <p:sp>
        <p:nvSpPr>
          <p:cNvPr id="4" name="Rectángulo 3"/>
          <p:cNvSpPr/>
          <p:nvPr/>
        </p:nvSpPr>
        <p:spPr>
          <a:xfrm>
            <a:off x="3025769" y="3705475"/>
            <a:ext cx="6320362" cy="1015663"/>
          </a:xfrm>
          <a:prstGeom prst="rect">
            <a:avLst/>
          </a:prstGeom>
          <a:noFill/>
          <a:ln>
            <a:noFill/>
            <a:prstDash val="solid"/>
          </a:ln>
        </p:spPr>
        <p:txBody>
          <a:bodyPr vert="horz" wrap="square" lIns="91440" tIns="45720" rIns="91440" bIns="45720" anchor="t" anchorCtr="1" compatLnSpc="1">
            <a:spAutoFit/>
          </a:bodyPr>
          <a:lstStyle/>
          <a:p>
            <a:pPr algn="ctr">
              <a:defRPr sz="1800" b="0" i="0" u="none" strike="noStrike" kern="0" cap="none" spc="0" baseline="0">
                <a:solidFill>
                  <a:srgbClr val="000000"/>
                </a:solidFill>
                <a:uFillTx/>
              </a:defRPr>
            </a:pPr>
            <a:r>
              <a:rPr lang="es-ES" sz="2000" dirty="0">
                <a:solidFill>
                  <a:srgbClr val="000000"/>
                </a:solidFill>
                <a:latin typeface="Cambria" pitchFamily="18"/>
              </a:rPr>
              <a:t>Área de Didáctica de la lengua y la literatura</a:t>
            </a:r>
          </a:p>
          <a:p>
            <a:pPr algn="ctr">
              <a:defRPr sz="1800" b="0" i="0" u="none" strike="noStrike" kern="0" cap="none" spc="0" baseline="0">
                <a:solidFill>
                  <a:srgbClr val="000000"/>
                </a:solidFill>
                <a:uFillTx/>
              </a:defRPr>
            </a:pPr>
            <a:r>
              <a:rPr lang="es-ES" sz="2000" dirty="0">
                <a:solidFill>
                  <a:srgbClr val="000000"/>
                </a:solidFill>
                <a:latin typeface="Cambria" pitchFamily="18"/>
              </a:rPr>
              <a:t>Departamento de Innovación y Formación Didáctica</a:t>
            </a:r>
          </a:p>
          <a:p>
            <a:pPr algn="ctr">
              <a:defRPr sz="1800" b="0" i="0" u="none" strike="noStrike" kern="0" cap="none" spc="0" baseline="0">
                <a:solidFill>
                  <a:srgbClr val="000000"/>
                </a:solidFill>
                <a:uFillTx/>
              </a:defRPr>
            </a:pPr>
            <a:r>
              <a:rPr lang="es-ES" sz="2000" dirty="0">
                <a:solidFill>
                  <a:srgbClr val="000000"/>
                </a:solidFill>
                <a:latin typeface="Cambria" pitchFamily="18"/>
              </a:rPr>
              <a:t>Facultad de Educación</a:t>
            </a:r>
          </a:p>
        </p:txBody>
      </p:sp>
      <p:pic>
        <p:nvPicPr>
          <p:cNvPr id="5" name="Imagen 4"/>
          <p:cNvPicPr>
            <a:picLocks noChangeAspect="1"/>
          </p:cNvPicPr>
          <p:nvPr/>
        </p:nvPicPr>
        <p:blipFill>
          <a:blip r:embed="rId2"/>
          <a:stretch>
            <a:fillRect/>
          </a:stretch>
        </p:blipFill>
        <p:spPr>
          <a:xfrm>
            <a:off x="3661075" y="96388"/>
            <a:ext cx="4657725" cy="952766"/>
          </a:xfrm>
          <a:prstGeom prst="rect">
            <a:avLst/>
          </a:prstGeom>
          <a:noFill/>
          <a:ln>
            <a:noFill/>
          </a:ln>
        </p:spPr>
      </p:pic>
      <p:sp>
        <p:nvSpPr>
          <p:cNvPr id="6" name="Rectángulo 7"/>
          <p:cNvSpPr/>
          <p:nvPr/>
        </p:nvSpPr>
        <p:spPr>
          <a:xfrm>
            <a:off x="2076817" y="5762612"/>
            <a:ext cx="5633019" cy="369332"/>
          </a:xfrm>
          <a:prstGeom prst="rect">
            <a:avLst/>
          </a:prstGeom>
          <a:noFill/>
          <a:ln w="38100">
            <a:solidFill>
              <a:srgbClr val="C00000"/>
            </a:solidFill>
            <a:prstDash val="solid"/>
          </a:ln>
        </p:spPr>
        <p:txBody>
          <a:bodyPr vert="horz" wrap="square" lIns="91440" tIns="45720" rIns="91440" bIns="45720" anchor="t" anchorCtr="0" compatLnSpc="1">
            <a:spAutoFit/>
          </a:bodyPr>
          <a:lstStyle/>
          <a:p>
            <a:pPr>
              <a:defRPr sz="1800" b="0" i="0" u="none" strike="noStrike" kern="0" cap="none" spc="0" baseline="0">
                <a:solidFill>
                  <a:srgbClr val="000000"/>
                </a:solidFill>
                <a:uFillTx/>
              </a:defRPr>
            </a:pPr>
            <a:r>
              <a:rPr lang="es-ES" i="1" dirty="0">
                <a:solidFill>
                  <a:srgbClr val="000000"/>
                </a:solidFill>
                <a:latin typeface="Calibri" pitchFamily="34"/>
              </a:rPr>
              <a:t>Ocnos</a:t>
            </a:r>
            <a:r>
              <a:rPr lang="es-ES" dirty="0">
                <a:solidFill>
                  <a:srgbClr val="000000"/>
                </a:solidFill>
                <a:latin typeface="Calibri" pitchFamily="34"/>
              </a:rPr>
              <a:t> 2011 </a:t>
            </a:r>
            <a:r>
              <a:rPr lang="es-ES" dirty="0">
                <a:hlinkClick r:id="rId3"/>
              </a:rPr>
              <a:t>https://</a:t>
            </a:r>
            <a:r>
              <a:rPr lang="es-ES" dirty="0" smtClean="0">
                <a:hlinkClick r:id="rId3"/>
              </a:rPr>
              <a:t>doi.org/10.18239/ocnos_2011.07.11</a:t>
            </a:r>
            <a:endParaRPr lang="es-ES" dirty="0">
              <a:solidFill>
                <a:srgbClr val="000000"/>
              </a:solidFill>
              <a:latin typeface="Calibri"/>
            </a:endParaRPr>
          </a:p>
        </p:txBody>
      </p:sp>
      <p:sp>
        <p:nvSpPr>
          <p:cNvPr id="7" name="Rectángulo 7"/>
          <p:cNvSpPr/>
          <p:nvPr/>
        </p:nvSpPr>
        <p:spPr>
          <a:xfrm>
            <a:off x="2871764" y="5230937"/>
            <a:ext cx="5579217" cy="369332"/>
          </a:xfrm>
          <a:prstGeom prst="rect">
            <a:avLst/>
          </a:prstGeom>
          <a:noFill/>
          <a:ln w="38100">
            <a:solidFill>
              <a:srgbClr val="C00000"/>
            </a:solidFill>
            <a:prstDash val="solid"/>
          </a:ln>
        </p:spPr>
        <p:txBody>
          <a:bodyPr vert="horz" wrap="square" lIns="91440" tIns="45720" rIns="91440" bIns="45720" anchor="t" anchorCtr="0" compatLnSpc="1">
            <a:spAutoFit/>
          </a:bodyPr>
          <a:lstStyle/>
          <a:p>
            <a:pPr>
              <a:defRPr sz="1800" b="0" i="0" u="none" strike="noStrike" kern="0" cap="none" spc="0" baseline="0">
                <a:solidFill>
                  <a:srgbClr val="000000"/>
                </a:solidFill>
                <a:uFillTx/>
              </a:defRPr>
            </a:pPr>
            <a:r>
              <a:rPr lang="es-ES" i="1" dirty="0">
                <a:solidFill>
                  <a:srgbClr val="000000"/>
                </a:solidFill>
                <a:latin typeface="Calibri" pitchFamily="34"/>
              </a:rPr>
              <a:t>Tesis 2015</a:t>
            </a:r>
            <a:r>
              <a:rPr lang="es-ES" dirty="0">
                <a:solidFill>
                  <a:srgbClr val="000000"/>
                </a:solidFill>
                <a:latin typeface="Calibri" pitchFamily="34"/>
              </a:rPr>
              <a:t> </a:t>
            </a:r>
            <a:r>
              <a:rPr lang="es-ES" dirty="0">
                <a:hlinkClick r:id="rId4"/>
              </a:rPr>
              <a:t>http://rua.ua.es/dspace/handle/10045/46345</a:t>
            </a:r>
            <a:endParaRPr lang="es-ES" dirty="0">
              <a:solidFill>
                <a:srgbClr val="000000"/>
              </a:solidFill>
              <a:latin typeface="Calibri"/>
            </a:endParaRPr>
          </a:p>
        </p:txBody>
      </p:sp>
      <p:sp>
        <p:nvSpPr>
          <p:cNvPr id="8" name="Rectángulo 7"/>
          <p:cNvSpPr/>
          <p:nvPr/>
        </p:nvSpPr>
        <p:spPr>
          <a:xfrm>
            <a:off x="904774" y="6338857"/>
            <a:ext cx="11078678" cy="400110"/>
          </a:xfrm>
          <a:prstGeom prst="rect">
            <a:avLst/>
          </a:prstGeom>
          <a:noFill/>
          <a:ln w="38100">
            <a:solidFill>
              <a:srgbClr val="C00000"/>
            </a:solidFill>
            <a:prstDash val="solid"/>
          </a:ln>
        </p:spPr>
        <p:txBody>
          <a:bodyPr vert="horz" wrap="square" lIns="91440" tIns="45720" rIns="91440" bIns="45720" anchor="t" anchorCtr="0" compatLnSpc="1">
            <a:spAutoFit/>
          </a:bodyPr>
          <a:lstStyle/>
          <a:p>
            <a:pPr>
              <a:defRPr sz="1800" b="0" i="0" u="none" strike="noStrike" kern="0" cap="none" spc="0" baseline="0">
                <a:solidFill>
                  <a:srgbClr val="000000"/>
                </a:solidFill>
                <a:uFillTx/>
              </a:defRPr>
            </a:pPr>
            <a:r>
              <a:rPr lang="es-ES" i="1" dirty="0">
                <a:solidFill>
                  <a:srgbClr val="000000"/>
                </a:solidFill>
                <a:latin typeface="Calibri" pitchFamily="34"/>
              </a:rPr>
              <a:t>Blog</a:t>
            </a:r>
            <a:r>
              <a:rPr lang="es-ES" dirty="0">
                <a:solidFill>
                  <a:srgbClr val="000000"/>
                </a:solidFill>
                <a:latin typeface="Calibri" pitchFamily="34"/>
              </a:rPr>
              <a:t> </a:t>
            </a:r>
            <a:r>
              <a:rPr lang="es-ES" dirty="0">
                <a:hlinkClick r:id="rId5"/>
              </a:rPr>
              <a:t>http://</a:t>
            </a:r>
            <a:r>
              <a:rPr lang="es-ES" sz="2000" b="1" dirty="0">
                <a:hlinkClick r:id="rId5"/>
              </a:rPr>
              <a:t>literaturainfantilyjuvenileninternet.blogspot.com/</a:t>
            </a:r>
            <a:r>
              <a:rPr lang="es-ES" dirty="0">
                <a:hlinkClick r:id="rId5"/>
              </a:rPr>
              <a:t>2015/01/despues-de-12-dias-comparto-la.html</a:t>
            </a:r>
            <a:endParaRPr lang="es-ES" dirty="0">
              <a:solidFill>
                <a:srgbClr val="000000"/>
              </a:solidFill>
              <a:latin typeface="Calibri"/>
            </a:endParaRPr>
          </a:p>
        </p:txBody>
      </p:sp>
      <p:pic>
        <p:nvPicPr>
          <p:cNvPr id="9" name="Imagen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10" name="Google Shape;898;p69"/>
          <p:cNvPicPr preferRelativeResize="0"/>
          <p:nvPr/>
        </p:nvPicPr>
        <p:blipFill rotWithShape="1">
          <a:blip r:embed="rId7">
            <a:alphaModFix/>
          </a:blip>
          <a:srcRect/>
          <a:stretch/>
        </p:blipFill>
        <p:spPr>
          <a:xfrm>
            <a:off x="0" y="6219825"/>
            <a:ext cx="714375" cy="638175"/>
          </a:xfrm>
          <a:prstGeom prst="rect">
            <a:avLst/>
          </a:prstGeom>
          <a:noFill/>
          <a:ln>
            <a:noFill/>
          </a:ln>
        </p:spPr>
      </p:pic>
    </p:spTree>
    <p:extLst>
      <p:ext uri="{BB962C8B-B14F-4D97-AF65-F5344CB8AC3E}">
        <p14:creationId xmlns:p14="http://schemas.microsoft.com/office/powerpoint/2010/main" val="37493395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0074" y="110600"/>
            <a:ext cx="6621379" cy="553657"/>
          </a:xfrm>
        </p:spPr>
        <p:txBody>
          <a:bodyPr>
            <a:normAutofit fontScale="90000"/>
          </a:bodyPr>
          <a:lstStyle/>
          <a:p>
            <a:r>
              <a:rPr lang="es-ES" sz="3600" dirty="0" smtClean="0"/>
              <a:t>Algunas referencias o ideas de partida</a:t>
            </a:r>
            <a:endParaRPr lang="es-ES" sz="3600" dirty="0"/>
          </a:p>
        </p:txBody>
      </p:sp>
      <p:sp>
        <p:nvSpPr>
          <p:cNvPr id="3" name="Marcador de contenido 2"/>
          <p:cNvSpPr>
            <a:spLocks noGrp="1"/>
          </p:cNvSpPr>
          <p:nvPr>
            <p:ph idx="1"/>
          </p:nvPr>
        </p:nvSpPr>
        <p:spPr>
          <a:xfrm>
            <a:off x="256673" y="664257"/>
            <a:ext cx="11935327" cy="5977288"/>
          </a:xfrm>
        </p:spPr>
        <p:txBody>
          <a:bodyPr>
            <a:noAutofit/>
          </a:bodyPr>
          <a:lstStyle/>
          <a:p>
            <a:pPr>
              <a:spcBef>
                <a:spcPts val="600"/>
              </a:spcBef>
            </a:pPr>
            <a:r>
              <a:rPr lang="es-ES" sz="1600" dirty="0" smtClean="0"/>
              <a:t>Hernández Ortega, J. A., Rovira Collado, J., &amp; Bañares </a:t>
            </a:r>
            <a:r>
              <a:rPr lang="es-ES" sz="1600" dirty="0" err="1" smtClean="0"/>
              <a:t>Marivela</a:t>
            </a:r>
            <a:r>
              <a:rPr lang="es-ES" sz="1600" dirty="0" smtClean="0"/>
              <a:t>, E. (2023). Tratamiento de los clásicos literarios y elementos narrativos a partir de los recursos multimodales presentes en "</a:t>
            </a:r>
            <a:r>
              <a:rPr lang="es-ES" sz="1600" b="1" dirty="0" smtClean="0"/>
              <a:t>La Casa de Papel</a:t>
            </a:r>
            <a:r>
              <a:rPr lang="es-ES" sz="1600" dirty="0" smtClean="0"/>
              <a:t>". </a:t>
            </a:r>
            <a:r>
              <a:rPr lang="es-ES" sz="1600" i="1" dirty="0" smtClean="0"/>
              <a:t>Investigaciones Sobre Lectura, 18(</a:t>
            </a:r>
            <a:r>
              <a:rPr lang="es-ES" sz="1600" dirty="0" smtClean="0"/>
              <a:t>1), 81–110. </a:t>
            </a:r>
            <a:r>
              <a:rPr lang="es-ES" sz="1600" dirty="0" smtClean="0">
                <a:hlinkClick r:id="rId2"/>
              </a:rPr>
              <a:t>https://doi.org/10.24310/isl.v18i1.15724</a:t>
            </a:r>
            <a:r>
              <a:rPr lang="es-ES" sz="1600" dirty="0" smtClean="0"/>
              <a:t> </a:t>
            </a:r>
          </a:p>
          <a:p>
            <a:pPr>
              <a:spcBef>
                <a:spcPts val="600"/>
              </a:spcBef>
            </a:pPr>
            <a:r>
              <a:rPr lang="es-ES" sz="1600" dirty="0" smtClean="0"/>
              <a:t>Martínez-Carratalá, F. A., Miras, S., &amp; Rovira-Collado, J. (2024). Desarrollo de la alfabetización multimodal mediante </a:t>
            </a:r>
            <a:r>
              <a:rPr lang="es-ES" sz="1600" b="1" dirty="0" smtClean="0"/>
              <a:t>álbumes sin palabras </a:t>
            </a:r>
            <a:r>
              <a:rPr lang="es-ES" sz="1600" dirty="0" smtClean="0"/>
              <a:t>en el alumnado en formación docente en Educación Primaria. </a:t>
            </a:r>
            <a:r>
              <a:rPr lang="es-ES" sz="1600" i="1" dirty="0" smtClean="0"/>
              <a:t>Revista de Investigación Educativa, 42</a:t>
            </a:r>
            <a:r>
              <a:rPr lang="es-ES" sz="1600" dirty="0" smtClean="0"/>
              <a:t>(2). </a:t>
            </a:r>
            <a:r>
              <a:rPr lang="es-ES" sz="1600" dirty="0" smtClean="0">
                <a:hlinkClick r:id="rId3"/>
              </a:rPr>
              <a:t>https://doi.org/10.6018/rie.563971</a:t>
            </a:r>
            <a:r>
              <a:rPr lang="es-ES" sz="1600" dirty="0" smtClean="0"/>
              <a:t>   </a:t>
            </a:r>
          </a:p>
          <a:p>
            <a:pPr>
              <a:spcBef>
                <a:spcPts val="600"/>
              </a:spcBef>
            </a:pPr>
            <a:r>
              <a:rPr lang="es-ES" sz="1600" dirty="0" smtClean="0"/>
              <a:t>Miras, S., </a:t>
            </a:r>
            <a:r>
              <a:rPr lang="es-ES" sz="1600" dirty="0" err="1" smtClean="0"/>
              <a:t>Lanseros</a:t>
            </a:r>
            <a:r>
              <a:rPr lang="es-ES" sz="1600" dirty="0" smtClean="0"/>
              <a:t> Sánchez, R., &amp; Rovira-Collado, J. (2023). </a:t>
            </a:r>
            <a:r>
              <a:rPr lang="es-ES" sz="1600" b="1" dirty="0" smtClean="0"/>
              <a:t>Constelaciones multimodales de la Generación del 27</a:t>
            </a:r>
            <a:r>
              <a:rPr lang="es-ES" sz="1600" dirty="0" smtClean="0"/>
              <a:t> para la didáctica de la poesía. </a:t>
            </a:r>
            <a:r>
              <a:rPr lang="es-ES" sz="1600" i="1" dirty="0" smtClean="0"/>
              <a:t>Contextos Educativos. Revista De Educación</a:t>
            </a:r>
            <a:r>
              <a:rPr lang="es-ES" sz="1600" dirty="0" smtClean="0"/>
              <a:t>, (32), 163–187. </a:t>
            </a:r>
            <a:r>
              <a:rPr lang="es-ES" sz="1600" dirty="0" smtClean="0">
                <a:hlinkClick r:id="rId4"/>
              </a:rPr>
              <a:t>https://doi.org/10.18172/con.5660</a:t>
            </a:r>
            <a:r>
              <a:rPr lang="es-ES" sz="1600" dirty="0" smtClean="0"/>
              <a:t>  </a:t>
            </a:r>
          </a:p>
          <a:p>
            <a:pPr>
              <a:spcBef>
                <a:spcPts val="600"/>
              </a:spcBef>
            </a:pPr>
            <a:r>
              <a:rPr lang="es-ES" sz="1600" dirty="0" smtClean="0"/>
              <a:t>Rovira-Collado J, Ruiz-Bañuls M, Mateo-Guillen C. (2023). </a:t>
            </a:r>
            <a:r>
              <a:rPr lang="es-ES" sz="1600" dirty="0" err="1" smtClean="0"/>
              <a:t>An</a:t>
            </a:r>
            <a:r>
              <a:rPr lang="es-ES" sz="1600" dirty="0" smtClean="0"/>
              <a:t> </a:t>
            </a:r>
            <a:r>
              <a:rPr lang="es-ES" sz="1600" b="1" dirty="0" smtClean="0"/>
              <a:t>L-MOO</a:t>
            </a:r>
            <a:r>
              <a:rPr lang="es-ES" sz="1600" dirty="0" smtClean="0"/>
              <a:t>C to </a:t>
            </a:r>
            <a:r>
              <a:rPr lang="es-ES" sz="1600" dirty="0" err="1" smtClean="0"/>
              <a:t>Improve</a:t>
            </a:r>
            <a:r>
              <a:rPr lang="es-ES" sz="1600" dirty="0" smtClean="0"/>
              <a:t> </a:t>
            </a:r>
            <a:r>
              <a:rPr lang="es-ES" sz="1600" dirty="0" err="1" smtClean="0"/>
              <a:t>Communicative</a:t>
            </a:r>
            <a:r>
              <a:rPr lang="es-ES" sz="1600" dirty="0" smtClean="0"/>
              <a:t> </a:t>
            </a:r>
            <a:r>
              <a:rPr lang="es-ES" sz="1600" dirty="0" err="1" smtClean="0"/>
              <a:t>Competence</a:t>
            </a:r>
            <a:r>
              <a:rPr lang="es-ES" sz="1600" dirty="0" smtClean="0"/>
              <a:t>: </a:t>
            </a:r>
            <a:r>
              <a:rPr lang="es-ES" sz="1600" dirty="0" err="1" smtClean="0"/>
              <a:t>From</a:t>
            </a:r>
            <a:r>
              <a:rPr lang="es-ES" sz="1600" dirty="0" smtClean="0"/>
              <a:t> </a:t>
            </a:r>
            <a:r>
              <a:rPr lang="es-ES" sz="1600" dirty="0" err="1" smtClean="0"/>
              <a:t>Blended</a:t>
            </a:r>
            <a:r>
              <a:rPr lang="es-ES" sz="1600" dirty="0" smtClean="0"/>
              <a:t> Learning to </a:t>
            </a:r>
            <a:r>
              <a:rPr lang="es-ES" sz="1600" b="1" dirty="0" err="1" smtClean="0"/>
              <a:t>OERs</a:t>
            </a:r>
            <a:r>
              <a:rPr lang="es-ES" sz="1600" dirty="0" smtClean="0"/>
              <a:t> in </a:t>
            </a:r>
            <a:r>
              <a:rPr lang="es-ES" sz="1600" dirty="0" err="1" smtClean="0"/>
              <a:t>the</a:t>
            </a:r>
            <a:r>
              <a:rPr lang="es-ES" sz="1600" dirty="0" smtClean="0"/>
              <a:t> </a:t>
            </a:r>
            <a:r>
              <a:rPr lang="es-ES" sz="1600" dirty="0" err="1" smtClean="0"/>
              <a:t>University</a:t>
            </a:r>
            <a:r>
              <a:rPr lang="es-ES" sz="1600" dirty="0" smtClean="0"/>
              <a:t> </a:t>
            </a:r>
            <a:r>
              <a:rPr lang="es-ES" sz="1600" dirty="0" err="1" smtClean="0"/>
              <a:t>Classroom</a:t>
            </a:r>
            <a:r>
              <a:rPr lang="es-ES" sz="1600" dirty="0" smtClean="0"/>
              <a:t>. </a:t>
            </a:r>
            <a:r>
              <a:rPr lang="es-ES" sz="1600" i="1" dirty="0" err="1" smtClean="0"/>
              <a:t>Education</a:t>
            </a:r>
            <a:r>
              <a:rPr lang="es-ES" sz="1600" i="1" dirty="0" smtClean="0"/>
              <a:t> </a:t>
            </a:r>
            <a:r>
              <a:rPr lang="es-ES" sz="1600" i="1" dirty="0" err="1" smtClean="0"/>
              <a:t>Sciences</a:t>
            </a:r>
            <a:r>
              <a:rPr lang="es-ES" sz="1600" i="1" dirty="0" smtClean="0"/>
              <a:t>. 13</a:t>
            </a:r>
            <a:r>
              <a:rPr lang="es-ES" sz="1600" dirty="0" smtClean="0"/>
              <a:t>(7) </a:t>
            </a:r>
            <a:r>
              <a:rPr lang="es-ES" sz="1600" dirty="0" smtClean="0">
                <a:hlinkClick r:id="rId5"/>
              </a:rPr>
              <a:t>https://doi.org/10.3390/educsci13070655</a:t>
            </a:r>
            <a:r>
              <a:rPr lang="es-ES" sz="1600" dirty="0" smtClean="0"/>
              <a:t>  </a:t>
            </a:r>
          </a:p>
          <a:p>
            <a:pPr>
              <a:spcBef>
                <a:spcPts val="600"/>
              </a:spcBef>
            </a:pPr>
            <a:r>
              <a:rPr lang="es-ES" sz="1600" dirty="0" smtClean="0"/>
              <a:t>Rovira-Collado, J., Martínez-Carratalá, F. A., &amp; Miras, S. (2024). La </a:t>
            </a:r>
            <a:r>
              <a:rPr lang="es-ES" sz="1600" b="1" dirty="0" smtClean="0">
                <a:solidFill>
                  <a:srgbClr val="FF0000"/>
                </a:solidFill>
              </a:rPr>
              <a:t>educación en 2030. Prospectiva del futuro </a:t>
            </a:r>
            <a:r>
              <a:rPr lang="es-ES" sz="1600" dirty="0" smtClean="0"/>
              <a:t>por profesorado en formación. </a:t>
            </a:r>
            <a:r>
              <a:rPr lang="es-ES" sz="1600" i="1" dirty="0" smtClean="0"/>
              <a:t>RIED-Revista Iberoamericana de Educación a Distancia</a:t>
            </a:r>
            <a:r>
              <a:rPr lang="es-ES" sz="1600" dirty="0" smtClean="0"/>
              <a:t>, 27(1), 41–60. </a:t>
            </a:r>
            <a:r>
              <a:rPr lang="es-ES" sz="1600" dirty="0" smtClean="0">
                <a:hlinkClick r:id="rId6"/>
              </a:rPr>
              <a:t>https://doi.org/10.5944/ried.27.1.37987</a:t>
            </a:r>
            <a:r>
              <a:rPr lang="es-ES" sz="1600" dirty="0" smtClean="0"/>
              <a:t>  </a:t>
            </a:r>
          </a:p>
          <a:p>
            <a:pPr>
              <a:spcBef>
                <a:spcPts val="600"/>
              </a:spcBef>
            </a:pPr>
            <a:r>
              <a:rPr lang="es-ES" sz="1600" dirty="0" smtClean="0"/>
              <a:t>Rovira-Collado, J., Miras, S., Martínez-Carratalá, F. A. y Baile-López, E. (2023). </a:t>
            </a:r>
            <a:r>
              <a:rPr lang="es-ES" sz="1600" b="1" dirty="0" smtClean="0"/>
              <a:t>Biografías literarias gráficas </a:t>
            </a:r>
            <a:r>
              <a:rPr lang="es-ES" sz="1600" dirty="0" smtClean="0"/>
              <a:t>como libros de no ficción. Poesía y memoria histórica dibujadas. </a:t>
            </a:r>
            <a:r>
              <a:rPr lang="es-ES" sz="1600" i="1" dirty="0" smtClean="0"/>
              <a:t>Revista Colombiana de Educación</a:t>
            </a:r>
            <a:r>
              <a:rPr lang="es-ES" sz="1600" dirty="0" smtClean="0"/>
              <a:t>, (89), 359–388. </a:t>
            </a:r>
            <a:r>
              <a:rPr lang="es-ES" sz="1600" dirty="0" smtClean="0">
                <a:hlinkClick r:id="rId7"/>
              </a:rPr>
              <a:t>https://doi.org/10.17227/rce.num89-17425</a:t>
            </a:r>
            <a:r>
              <a:rPr lang="es-ES" sz="1600" dirty="0" smtClean="0"/>
              <a:t>  </a:t>
            </a:r>
          </a:p>
          <a:p>
            <a:pPr>
              <a:spcBef>
                <a:spcPts val="600"/>
              </a:spcBef>
            </a:pPr>
            <a:r>
              <a:rPr lang="es-ES" sz="1600" dirty="0" smtClean="0"/>
              <a:t>Rovira-Collado, J., Miras, S., Ruiz Bañuls, M., &amp; Martínez-Carratalá, F. A. (2023). Análisis multimodal de </a:t>
            </a:r>
            <a:r>
              <a:rPr lang="es-ES" sz="1600" b="1" dirty="0" smtClean="0"/>
              <a:t>perfiles e hilos educativos de </a:t>
            </a:r>
            <a:r>
              <a:rPr lang="es-ES" sz="1600" b="1" dirty="0" smtClean="0">
                <a:solidFill>
                  <a:srgbClr val="FF0000"/>
                </a:solidFill>
              </a:rPr>
              <a:t>Twitter</a:t>
            </a:r>
            <a:r>
              <a:rPr lang="es-ES" sz="1600" dirty="0" smtClean="0"/>
              <a:t> desde la Didáctica de la Lengua y la Literatura. </a:t>
            </a:r>
            <a:r>
              <a:rPr lang="es-ES" sz="1600" i="1" dirty="0" smtClean="0"/>
              <a:t>Revista de Educación a Distancia (RED</a:t>
            </a:r>
            <a:r>
              <a:rPr lang="es-ES" sz="1600" dirty="0" smtClean="0"/>
              <a:t>), 23(75). </a:t>
            </a:r>
            <a:r>
              <a:rPr lang="es-ES" sz="1600" dirty="0" smtClean="0">
                <a:hlinkClick r:id="rId8"/>
              </a:rPr>
              <a:t>https://doi.org/10.6018/red.545101</a:t>
            </a:r>
            <a:r>
              <a:rPr lang="es-ES" sz="1600" dirty="0" smtClean="0"/>
              <a:t>  </a:t>
            </a:r>
          </a:p>
          <a:p>
            <a:pPr>
              <a:spcBef>
                <a:spcPts val="600"/>
              </a:spcBef>
            </a:pPr>
            <a:r>
              <a:rPr lang="es-ES" sz="1600" dirty="0" smtClean="0"/>
              <a:t>Rovira-Collado, J., Ruiz, M. y Gómez-Trigueros, I. M. (2022). Interdisciplinariedad, multimodalidad y TIC en el diseño de </a:t>
            </a:r>
            <a:r>
              <a:rPr lang="es-ES" sz="1600" b="1" dirty="0" smtClean="0">
                <a:solidFill>
                  <a:srgbClr val="FF0000"/>
                </a:solidFill>
              </a:rPr>
              <a:t>constelaciones literarias</a:t>
            </a:r>
            <a:r>
              <a:rPr lang="es-ES" sz="1600" b="1" dirty="0" smtClean="0"/>
              <a:t> </a:t>
            </a:r>
            <a:r>
              <a:rPr lang="es-ES" sz="1600" dirty="0" smtClean="0"/>
              <a:t>para la formación lectora. </a:t>
            </a:r>
            <a:r>
              <a:rPr lang="es-ES" sz="1600" i="1" dirty="0" smtClean="0"/>
              <a:t>Revista Electrónica de Investigación Educativa</a:t>
            </a:r>
            <a:r>
              <a:rPr lang="es-ES" sz="1600" dirty="0" smtClean="0"/>
              <a:t>, 24, e05, 1-12. </a:t>
            </a:r>
            <a:r>
              <a:rPr lang="es-ES" sz="1600" dirty="0" smtClean="0">
                <a:hlinkClick r:id="rId9"/>
              </a:rPr>
              <a:t>https://doi.org/10.24320/redie.2022.24.e05.4115</a:t>
            </a:r>
            <a:r>
              <a:rPr lang="es-ES" sz="1600" dirty="0" smtClean="0"/>
              <a:t>  </a:t>
            </a:r>
          </a:p>
          <a:p>
            <a:pPr>
              <a:spcBef>
                <a:spcPts val="600"/>
              </a:spcBef>
            </a:pPr>
            <a:r>
              <a:rPr lang="es-ES" sz="1600" dirty="0" smtClean="0"/>
              <a:t>Rovira-Collado, J., Ruiz-Bañuls, M., &amp; Gómez-Trigueros, I. M. (2023). Análisis interdisciplinar de un </a:t>
            </a:r>
            <a:r>
              <a:rPr lang="es-ES" sz="1600" b="1" dirty="0" smtClean="0"/>
              <a:t>L-MOOC</a:t>
            </a:r>
            <a:r>
              <a:rPr lang="es-ES" sz="1600" dirty="0" smtClean="0"/>
              <a:t> de español académico: validación en un contexto de docencia híbrida. </a:t>
            </a:r>
            <a:r>
              <a:rPr lang="es-ES" sz="1600" i="1" dirty="0" smtClean="0"/>
              <a:t>Porta </a:t>
            </a:r>
            <a:r>
              <a:rPr lang="es-ES" sz="1600" i="1" dirty="0" err="1" smtClean="0"/>
              <a:t>Linguarum</a:t>
            </a:r>
            <a:r>
              <a:rPr lang="es-ES" sz="1600" i="1" dirty="0" smtClean="0"/>
              <a:t> </a:t>
            </a:r>
            <a:r>
              <a:rPr lang="es-ES" sz="1600" i="1" dirty="0" err="1" smtClean="0"/>
              <a:t>An</a:t>
            </a:r>
            <a:r>
              <a:rPr lang="es-ES" sz="1600" i="1" dirty="0" smtClean="0"/>
              <a:t> International </a:t>
            </a:r>
            <a:r>
              <a:rPr lang="es-ES" sz="1600" i="1" dirty="0" err="1" smtClean="0"/>
              <a:t>Journal</a:t>
            </a:r>
            <a:r>
              <a:rPr lang="es-ES" sz="1600" i="1" dirty="0" smtClean="0"/>
              <a:t> of </a:t>
            </a:r>
            <a:r>
              <a:rPr lang="es-ES" sz="1600" i="1" dirty="0" err="1" smtClean="0"/>
              <a:t>Foreign</a:t>
            </a:r>
            <a:r>
              <a:rPr lang="es-ES" sz="1600" i="1" dirty="0" smtClean="0"/>
              <a:t> </a:t>
            </a:r>
            <a:r>
              <a:rPr lang="es-ES" sz="1600" i="1" dirty="0" err="1" smtClean="0"/>
              <a:t>Language</a:t>
            </a:r>
            <a:r>
              <a:rPr lang="es-ES" sz="1600" i="1" dirty="0" smtClean="0"/>
              <a:t> </a:t>
            </a:r>
            <a:r>
              <a:rPr lang="es-ES" sz="1600" i="1" dirty="0" err="1" smtClean="0"/>
              <a:t>Teaching</a:t>
            </a:r>
            <a:r>
              <a:rPr lang="es-ES" sz="1600" i="1" dirty="0" smtClean="0"/>
              <a:t> and Learning</a:t>
            </a:r>
            <a:r>
              <a:rPr lang="es-ES" sz="1600" dirty="0" smtClean="0"/>
              <a:t>, (VI), 141–155. </a:t>
            </a:r>
            <a:r>
              <a:rPr lang="es-ES" sz="1600" dirty="0" smtClean="0">
                <a:hlinkClick r:id="rId10"/>
              </a:rPr>
              <a:t>https://doi.org/10.30827/portalin.viVI.28692</a:t>
            </a:r>
            <a:r>
              <a:rPr lang="es-ES" sz="1600" dirty="0" smtClean="0"/>
              <a:t>  </a:t>
            </a:r>
          </a:p>
          <a:p>
            <a:pPr>
              <a:spcBef>
                <a:spcPts val="600"/>
              </a:spcBef>
            </a:pPr>
            <a:r>
              <a:rPr lang="es-ES" sz="1600" dirty="0" smtClean="0"/>
              <a:t>Sánchez-García, P., Hernández-Ortega, J., &amp; Rovira-Collado, J. (2021). Leyendo al </a:t>
            </a:r>
            <a:r>
              <a:rPr lang="es-ES" sz="1600" b="1" dirty="0" smtClean="0">
                <a:solidFill>
                  <a:srgbClr val="FF0000"/>
                </a:solidFill>
              </a:rPr>
              <a:t>lector social</a:t>
            </a:r>
            <a:r>
              <a:rPr lang="es-ES" sz="1600" dirty="0" smtClean="0"/>
              <a:t>: evolución de la literatura infantil y juvenil                       española en </a:t>
            </a:r>
            <a:r>
              <a:rPr lang="es-ES" sz="1600" b="1" dirty="0" smtClean="0"/>
              <a:t>Goodreads</a:t>
            </a:r>
            <a:r>
              <a:rPr lang="es-ES" sz="1600" dirty="0" smtClean="0"/>
              <a:t>. </a:t>
            </a:r>
            <a:r>
              <a:rPr lang="es-ES" sz="1600" i="1" dirty="0" smtClean="0"/>
              <a:t>Ocnos. Revista De Estudios Sobre Lectura</a:t>
            </a:r>
            <a:r>
              <a:rPr lang="es-ES" sz="1600" dirty="0" smtClean="0"/>
              <a:t>, 20(1), 7–22. </a:t>
            </a:r>
            <a:r>
              <a:rPr lang="es-ES" sz="1600" dirty="0" smtClean="0">
                <a:hlinkClick r:id="rId11"/>
              </a:rPr>
              <a:t>https://doi.org/10.18239/ocnos_2021.20.1.2446</a:t>
            </a:r>
            <a:r>
              <a:rPr lang="es-ES" sz="1600" dirty="0" smtClean="0"/>
              <a:t>  </a:t>
            </a:r>
          </a:p>
        </p:txBody>
      </p:sp>
      <p:pic>
        <p:nvPicPr>
          <p:cNvPr id="4" name="Imagen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13">
            <a:alphaModFix/>
          </a:blip>
          <a:srcRect/>
          <a:stretch/>
        </p:blipFill>
        <p:spPr>
          <a:xfrm>
            <a:off x="0" y="6219825"/>
            <a:ext cx="714375" cy="638175"/>
          </a:xfrm>
          <a:prstGeom prst="rect">
            <a:avLst/>
          </a:prstGeom>
          <a:noFill/>
          <a:ln>
            <a:noFill/>
          </a:ln>
        </p:spPr>
      </p:pic>
    </p:spTree>
    <p:extLst>
      <p:ext uri="{BB962C8B-B14F-4D97-AF65-F5344CB8AC3E}">
        <p14:creationId xmlns:p14="http://schemas.microsoft.com/office/powerpoint/2010/main" val="4923650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799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ítulo 1"/>
          <p:cNvSpPr>
            <a:spLocks noGrp="1"/>
          </p:cNvSpPr>
          <p:nvPr>
            <p:ph type="title"/>
          </p:nvPr>
        </p:nvSpPr>
        <p:spPr>
          <a:xfrm>
            <a:off x="3946358" y="6112042"/>
            <a:ext cx="8042708" cy="521443"/>
          </a:xfrm>
        </p:spPr>
        <p:txBody>
          <a:bodyPr>
            <a:normAutofit fontScale="90000"/>
          </a:bodyPr>
          <a:lstStyle/>
          <a:p>
            <a:pPr algn="r"/>
            <a:r>
              <a:rPr lang="es-ES" b="1" dirty="0" smtClean="0">
                <a:solidFill>
                  <a:srgbClr val="FFFF00"/>
                </a:solidFill>
              </a:rPr>
              <a:t>Pero empecemos ya nuestro viaje…</a:t>
            </a:r>
            <a:endParaRPr lang="es-ES" b="1" dirty="0">
              <a:solidFill>
                <a:srgbClr val="FFFF00"/>
              </a:solidFill>
            </a:endParaRPr>
          </a:p>
        </p:txBody>
      </p:sp>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4">
            <a:alphaModFix/>
          </a:blip>
          <a:srcRect/>
          <a:stretch/>
        </p:blipFill>
        <p:spPr>
          <a:xfrm>
            <a:off x="0" y="6219825"/>
            <a:ext cx="714375" cy="638175"/>
          </a:xfrm>
          <a:prstGeom prst="rect">
            <a:avLst/>
          </a:prstGeom>
          <a:noFill/>
          <a:ln>
            <a:noFill/>
          </a:ln>
        </p:spPr>
      </p:pic>
    </p:spTree>
    <p:extLst>
      <p:ext uri="{BB962C8B-B14F-4D97-AF65-F5344CB8AC3E}">
        <p14:creationId xmlns:p14="http://schemas.microsoft.com/office/powerpoint/2010/main" val="20457546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title"/>
          </p:nvPr>
        </p:nvSpPr>
        <p:spPr>
          <a:xfrm>
            <a:off x="3118585" y="5650029"/>
            <a:ext cx="5640404" cy="728162"/>
          </a:xfrm>
        </p:spPr>
        <p:txBody>
          <a:bodyPr/>
          <a:lstStyle/>
          <a:p>
            <a:r>
              <a:rPr lang="es-ES" dirty="0" smtClean="0">
                <a:solidFill>
                  <a:srgbClr val="00B050"/>
                </a:solidFill>
                <a:effectLst>
                  <a:outerShdw blurRad="38100" dist="38100" dir="2700000" algn="tl">
                    <a:srgbClr val="000000">
                      <a:alpha val="43137"/>
                    </a:srgbClr>
                  </a:outerShdw>
                </a:effectLst>
                <a:latin typeface="Bahnschrift SemiCondensed" panose="020B0502040204020203" pitchFamily="34" charset="0"/>
              </a:rPr>
              <a:t>Navegando por Internet</a:t>
            </a:r>
            <a:endParaRPr lang="es-ES" dirty="0">
              <a:solidFill>
                <a:srgbClr val="00B050"/>
              </a:solidFill>
              <a:effectLst>
                <a:outerShdw blurRad="38100" dist="38100" dir="2700000" algn="tl">
                  <a:srgbClr val="000000">
                    <a:alpha val="43137"/>
                  </a:srgbClr>
                </a:outerShdw>
              </a:effectLst>
              <a:latin typeface="Bahnschrift SemiCondensed" panose="020B0502040204020203" pitchFamily="34" charset="0"/>
            </a:endParaRPr>
          </a:p>
        </p:txBody>
      </p:sp>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714375" cy="664257"/>
          </a:xfrm>
          <a:prstGeom prst="rect">
            <a:avLst/>
          </a:prstGeom>
        </p:spPr>
      </p:pic>
      <p:pic>
        <p:nvPicPr>
          <p:cNvPr id="5" name="Google Shape;898;p69"/>
          <p:cNvPicPr preferRelativeResize="0"/>
          <p:nvPr/>
        </p:nvPicPr>
        <p:blipFill rotWithShape="1">
          <a:blip r:embed="rId4">
            <a:alphaModFix/>
          </a:blip>
          <a:srcRect/>
          <a:stretch/>
        </p:blipFill>
        <p:spPr>
          <a:xfrm>
            <a:off x="0" y="6219825"/>
            <a:ext cx="714375" cy="638175"/>
          </a:xfrm>
          <a:prstGeom prst="rect">
            <a:avLst/>
          </a:prstGeom>
          <a:noFill/>
          <a:ln>
            <a:noFill/>
          </a:ln>
        </p:spPr>
      </p:pic>
    </p:spTree>
    <p:extLst>
      <p:ext uri="{BB962C8B-B14F-4D97-AF65-F5344CB8AC3E}">
        <p14:creationId xmlns:p14="http://schemas.microsoft.com/office/powerpoint/2010/main" val="25474239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TotalTime>
  <Words>2946</Words>
  <Application>Microsoft Office PowerPoint</Application>
  <PresentationFormat>Panorámica</PresentationFormat>
  <Paragraphs>158</Paragraphs>
  <Slides>27</Slides>
  <Notes>4</Notes>
  <HiddenSlides>0</HiddenSlides>
  <MMClips>0</MMClips>
  <ScaleCrop>false</ScaleCrop>
  <HeadingPairs>
    <vt:vector size="6" baseType="variant">
      <vt:variant>
        <vt:lpstr>Fuentes usadas</vt:lpstr>
      </vt:variant>
      <vt:variant>
        <vt:i4>17</vt:i4>
      </vt:variant>
      <vt:variant>
        <vt:lpstr>Tema</vt:lpstr>
      </vt:variant>
      <vt:variant>
        <vt:i4>1</vt:i4>
      </vt:variant>
      <vt:variant>
        <vt:lpstr>Títulos de diapositiva</vt:lpstr>
      </vt:variant>
      <vt:variant>
        <vt:i4>27</vt:i4>
      </vt:variant>
    </vt:vector>
  </HeadingPairs>
  <TitlesOfParts>
    <vt:vector size="45" baseType="lpstr">
      <vt:lpstr>Microsoft YaHei</vt:lpstr>
      <vt:lpstr>Agency FB</vt:lpstr>
      <vt:lpstr>Aharoni</vt:lpstr>
      <vt:lpstr>Algerian</vt:lpstr>
      <vt:lpstr>Arial</vt:lpstr>
      <vt:lpstr>Arial Black</vt:lpstr>
      <vt:lpstr>Arial Rounded MT Bold</vt:lpstr>
      <vt:lpstr>Bahnschrift SemiCondensed</vt:lpstr>
      <vt:lpstr>Baskerville Old Face</vt:lpstr>
      <vt:lpstr>Bookman Old Style</vt:lpstr>
      <vt:lpstr>Calibri</vt:lpstr>
      <vt:lpstr>Calibri Light</vt:lpstr>
      <vt:lpstr>Cambria</vt:lpstr>
      <vt:lpstr>Caveat</vt:lpstr>
      <vt:lpstr>Helvetica Neue Medium</vt:lpstr>
      <vt:lpstr>STARWARS</vt:lpstr>
      <vt:lpstr>Times New Roman</vt:lpstr>
      <vt:lpstr>Tema de Office</vt:lpstr>
      <vt:lpstr>Presentación de PowerPoint</vt:lpstr>
      <vt:lpstr>Mapa de Navegación </vt:lpstr>
      <vt:lpstr>¿Cómo es la biblioteca del futuro? ¿Qué elementos son diferentes a las bibliotecas actuales? ¿Cuáles son las funciones de esta biblioteca? ¿Quién soy yo? ¿Qué hago aquí?</vt:lpstr>
      <vt:lpstr>Presentación de PowerPoint</vt:lpstr>
      <vt:lpstr>Dr. José Rovira-Collado</vt:lpstr>
      <vt:lpstr>Literatura infantil y juvenil en Internet. De la Cervantes Virtual a la LIJ 2.0. Herramientas y espacios para su estudio y difusión</vt:lpstr>
      <vt:lpstr>Algunas referencias o ideas de partida</vt:lpstr>
      <vt:lpstr>Pero empecemos ya nuestro viaje…</vt:lpstr>
      <vt:lpstr>Navegando por Internet</vt:lpstr>
      <vt:lpstr>O a través del tiempo…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La literatura y el viaje, y también viceversa</vt:lpstr>
      <vt:lpstr>Entonces, ¿cómo será la Biblioteca del Futuro?</vt:lpstr>
      <vt:lpstr>Tres temas para la animación lectora</vt:lpstr>
      <vt:lpstr>Deja aquí tu relato al finalizar la sesión</vt:lpstr>
      <vt:lpstr>Por favor, ¿puedes escribir un relato literario, como si fuera una carta de un profesor que escribe desde 2100 para decirnos cómo será la lectura y la literatura en el futuro?</vt:lpstr>
      <vt:lpstr>¿Qué te ha parecido el relato?</vt:lpstr>
      <vt:lpstr>Tres temas para la animación lectora</vt:lpstr>
      <vt:lpstr>Seguimos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JOSE ROVIRA COLLADO</dc:creator>
  <cp:lastModifiedBy>JOSE ROVIRA COLLADO</cp:lastModifiedBy>
  <cp:revision>18</cp:revision>
  <dcterms:created xsi:type="dcterms:W3CDTF">2024-10-05T08:17:15Z</dcterms:created>
  <dcterms:modified xsi:type="dcterms:W3CDTF">2024-10-05T11:14:47Z</dcterms:modified>
</cp:coreProperties>
</file>