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0"/>
  </p:notesMasterIdLst>
  <p:sldIdLst>
    <p:sldId id="257" r:id="rId2"/>
    <p:sldId id="258" r:id="rId3"/>
    <p:sldId id="440" r:id="rId4"/>
    <p:sldId id="260" r:id="rId5"/>
    <p:sldId id="318" r:id="rId6"/>
    <p:sldId id="319" r:id="rId7"/>
    <p:sldId id="400" r:id="rId8"/>
    <p:sldId id="262" r:id="rId9"/>
    <p:sldId id="263" r:id="rId10"/>
    <p:sldId id="264" r:id="rId11"/>
    <p:sldId id="320" r:id="rId12"/>
    <p:sldId id="321" r:id="rId13"/>
    <p:sldId id="322" r:id="rId14"/>
    <p:sldId id="323" r:id="rId15"/>
    <p:sldId id="324" r:id="rId16"/>
    <p:sldId id="325" r:id="rId17"/>
    <p:sldId id="326" r:id="rId18"/>
    <p:sldId id="327" r:id="rId19"/>
    <p:sldId id="328" r:id="rId20"/>
    <p:sldId id="329" r:id="rId21"/>
    <p:sldId id="330" r:id="rId22"/>
    <p:sldId id="411" r:id="rId23"/>
    <p:sldId id="404" r:id="rId24"/>
    <p:sldId id="405" r:id="rId25"/>
    <p:sldId id="413" r:id="rId26"/>
    <p:sldId id="414" r:id="rId27"/>
    <p:sldId id="436" r:id="rId28"/>
    <p:sldId id="415" r:id="rId29"/>
    <p:sldId id="416" r:id="rId30"/>
    <p:sldId id="417" r:id="rId31"/>
    <p:sldId id="418" r:id="rId32"/>
    <p:sldId id="419" r:id="rId33"/>
    <p:sldId id="420" r:id="rId34"/>
    <p:sldId id="421" r:id="rId35"/>
    <p:sldId id="422" r:id="rId36"/>
    <p:sldId id="423" r:id="rId37"/>
    <p:sldId id="332" r:id="rId38"/>
    <p:sldId id="331" r:id="rId39"/>
    <p:sldId id="437" r:id="rId40"/>
    <p:sldId id="333" r:id="rId41"/>
    <p:sldId id="334" r:id="rId42"/>
    <p:sldId id="335" r:id="rId43"/>
    <p:sldId id="439" r:id="rId44"/>
    <p:sldId id="441" r:id="rId45"/>
    <p:sldId id="337" r:id="rId46"/>
    <p:sldId id="338" r:id="rId47"/>
    <p:sldId id="340" r:id="rId48"/>
    <p:sldId id="343" r:id="rId49"/>
    <p:sldId id="341" r:id="rId50"/>
    <p:sldId id="342" r:id="rId51"/>
    <p:sldId id="267" r:id="rId52"/>
    <p:sldId id="268" r:id="rId53"/>
    <p:sldId id="406" r:id="rId54"/>
    <p:sldId id="407" r:id="rId55"/>
    <p:sldId id="408" r:id="rId56"/>
    <p:sldId id="412" r:id="rId57"/>
    <p:sldId id="388" r:id="rId58"/>
    <p:sldId id="389" r:id="rId59"/>
    <p:sldId id="426" r:id="rId60"/>
    <p:sldId id="427" r:id="rId61"/>
    <p:sldId id="428" r:id="rId62"/>
    <p:sldId id="429" r:id="rId63"/>
    <p:sldId id="430" r:id="rId64"/>
    <p:sldId id="431" r:id="rId65"/>
    <p:sldId id="432" r:id="rId66"/>
    <p:sldId id="433" r:id="rId67"/>
    <p:sldId id="434" r:id="rId68"/>
    <p:sldId id="435" r:id="rId69"/>
    <p:sldId id="390" r:id="rId70"/>
    <p:sldId id="391" r:id="rId71"/>
    <p:sldId id="393" r:id="rId72"/>
    <p:sldId id="394" r:id="rId73"/>
    <p:sldId id="395" r:id="rId74"/>
    <p:sldId id="396" r:id="rId75"/>
    <p:sldId id="397" r:id="rId76"/>
    <p:sldId id="271" r:id="rId77"/>
    <p:sldId id="272" r:id="rId78"/>
    <p:sldId id="455" r:id="rId79"/>
    <p:sldId id="456" r:id="rId80"/>
    <p:sldId id="457" r:id="rId81"/>
    <p:sldId id="447" r:id="rId82"/>
    <p:sldId id="448" r:id="rId83"/>
    <p:sldId id="449" r:id="rId84"/>
    <p:sldId id="450" r:id="rId85"/>
    <p:sldId id="451" r:id="rId86"/>
    <p:sldId id="452" r:id="rId87"/>
    <p:sldId id="453" r:id="rId88"/>
    <p:sldId id="454" r:id="rId89"/>
    <p:sldId id="273" r:id="rId90"/>
    <p:sldId id="274" r:id="rId91"/>
    <p:sldId id="281" r:id="rId92"/>
    <p:sldId id="306" r:id="rId93"/>
    <p:sldId id="291" r:id="rId94"/>
    <p:sldId id="292" r:id="rId95"/>
    <p:sldId id="308" r:id="rId96"/>
    <p:sldId id="444" r:id="rId97"/>
    <p:sldId id="379" r:id="rId98"/>
    <p:sldId id="410" r:id="rId99"/>
    <p:sldId id="409" r:id="rId100"/>
    <p:sldId id="445" r:id="rId101"/>
    <p:sldId id="446" r:id="rId102"/>
    <p:sldId id="312" r:id="rId103"/>
    <p:sldId id="438" r:id="rId104"/>
    <p:sldId id="313" r:id="rId105"/>
    <p:sldId id="314" r:id="rId106"/>
    <p:sldId id="316" r:id="rId107"/>
    <p:sldId id="398" r:id="rId108"/>
    <p:sldId id="317" r:id="rId109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56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767278-0590-48F0-927C-975DD515D5D8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1606CE-E078-48C3-B792-40F166133A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094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889794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3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3A23391-DE4D-4975-B156-242B91282101}" type="slidenum">
              <a:rPr lang="es-ES" altLang="es-ES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s-ES" altLang="es-ES" smtClean="0">
              <a:latin typeface="Arial" panose="020B0604020202020204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15826" y="10233399"/>
            <a:ext cx="2911041" cy="529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F3785115-F831-4BC1-91A2-1E444C4A1170}" type="slidenum">
              <a:rPr lang="es-ES" altLang="es-E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s-ES" altLang="es-ES">
              <a:latin typeface="Arial" panose="020B0604020202020204" pitchFamily="34" charset="0"/>
            </a:endParaRPr>
          </a:p>
        </p:txBody>
      </p:sp>
      <p:sp>
        <p:nvSpPr>
          <p:cNvPr id="24580" name="Text Box 2"/>
          <p:cNvSpPr txBox="1">
            <a:spLocks noChangeArrowheads="1"/>
          </p:cNvSpPr>
          <p:nvPr/>
        </p:nvSpPr>
        <p:spPr bwMode="auto">
          <a:xfrm>
            <a:off x="3815825" y="10235123"/>
            <a:ext cx="2918909" cy="537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751153EE-F848-4AD1-8445-9BB70986246D}" type="slidenum">
              <a:rPr lang="es-ES" altLang="es-E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s-ES" altLang="es-ES">
              <a:latin typeface="Arial" panose="020B0604020202020204" pitchFamily="34" charset="0"/>
            </a:endParaRPr>
          </a:p>
        </p:txBody>
      </p:sp>
      <p:sp>
        <p:nvSpPr>
          <p:cNvPr id="2458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23838" y="808038"/>
            <a:ext cx="7185026" cy="404177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8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73474" y="5118423"/>
            <a:ext cx="5390934" cy="4849576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 altLang="es-ES" smtClean="0"/>
          </a:p>
        </p:txBody>
      </p:sp>
    </p:spTree>
    <p:extLst>
      <p:ext uri="{BB962C8B-B14F-4D97-AF65-F5344CB8AC3E}">
        <p14:creationId xmlns:p14="http://schemas.microsoft.com/office/powerpoint/2010/main" val="20962126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0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6" name="Google Shape;42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83704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1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072148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22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11118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23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655743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24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63277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0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6" name="Google Shape;42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460723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0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6" name="Google Shape;42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506034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0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6" name="Google Shape;42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803574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49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4" name="Google Shape;704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252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5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059850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50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2" name="Google Shape;712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698889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50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2" name="Google Shape;712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0922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51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28</a:t>
            </a:fld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0" name="Google Shape;720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721" name="Google Shape;721;p51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22" name="Google Shape;722;p51:notes"/>
          <p:cNvSpPr txBox="1"/>
          <p:nvPr/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28</a:t>
            </a:fld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698052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52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29</a:t>
            </a:fld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4" name="Google Shape;734;p52:notes"/>
          <p:cNvSpPr txBox="1"/>
          <p:nvPr/>
        </p:nvSpPr>
        <p:spPr>
          <a:xfrm>
            <a:off x="4240680" y="11026151"/>
            <a:ext cx="3250925" cy="579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fld id="{00000000-1234-1234-1234-123412341234}" type="slidenum">
              <a:rPr lang="es-ES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29</a:t>
            </a:fld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35" name="Google Shape;735;p52:notes"/>
          <p:cNvSpPr txBox="1"/>
          <p:nvPr/>
        </p:nvSpPr>
        <p:spPr>
          <a:xfrm>
            <a:off x="4243827" y="11026151"/>
            <a:ext cx="3246204" cy="579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29</a:t>
            </a:fld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20650" y="869950"/>
            <a:ext cx="7735888" cy="43529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737" name="Google Shape;737;p52:notes"/>
          <p:cNvSpPr txBox="1">
            <a:spLocks noGrp="1"/>
          </p:cNvSpPr>
          <p:nvPr>
            <p:ph type="body" idx="1"/>
          </p:nvPr>
        </p:nvSpPr>
        <p:spPr>
          <a:xfrm>
            <a:off x="749003" y="5513076"/>
            <a:ext cx="5996746" cy="5225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83787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53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30</a:t>
            </a:fld>
            <a:endParaRPr sz="12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46" name="Google Shape;746;p53:notes"/>
          <p:cNvSpPr txBox="1"/>
          <p:nvPr/>
        </p:nvSpPr>
        <p:spPr>
          <a:xfrm>
            <a:off x="3847296" y="9430307"/>
            <a:ext cx="2948806" cy="494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30</a:t>
            </a:fld>
            <a:endParaRPr sz="12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47" name="Google Shape;747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748" name="Google Shape;748;p53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1547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54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5" name="Google Shape;755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012688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55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6" name="Google Shape;766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266125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6" name="Google Shape;776;p56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p56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33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799475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5" name="Google Shape;785;p57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6" name="Google Shape;786;p57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34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08542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5" name="Google Shape;785;p57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6" name="Google Shape;786;p57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35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716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2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720991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26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753104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5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721431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8" name="Google Shape;478;p27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27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40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35254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7" name="Google Shape;487;p28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" name="Google Shape;488;p28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41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68499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29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2001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33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45</a:t>
            </a:fld>
            <a:endParaRPr sz="12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41" name="Google Shape;541;p33:notes"/>
          <p:cNvSpPr txBox="1"/>
          <p:nvPr/>
        </p:nvSpPr>
        <p:spPr>
          <a:xfrm>
            <a:off x="4203378" y="11969883"/>
            <a:ext cx="3222329" cy="6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45</a:t>
            </a:fld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42" name="Google Shape;542;p33:notes"/>
          <p:cNvSpPr txBox="1"/>
          <p:nvPr/>
        </p:nvSpPr>
        <p:spPr>
          <a:xfrm>
            <a:off x="4206497" y="11969883"/>
            <a:ext cx="3217649" cy="6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45</a:t>
            </a:fld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3" name="Google Shape;543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5775" y="944563"/>
            <a:ext cx="8401050" cy="47259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44" name="Google Shape;544;p33:notes"/>
          <p:cNvSpPr txBox="1">
            <a:spLocks noGrp="1"/>
          </p:cNvSpPr>
          <p:nvPr>
            <p:ph type="body" idx="1"/>
          </p:nvPr>
        </p:nvSpPr>
        <p:spPr>
          <a:xfrm>
            <a:off x="742414" y="5984942"/>
            <a:ext cx="5943997" cy="5672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01781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34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46</a:t>
            </a:fld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55" name="Google Shape;555;p3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6" name="Google Shape;556;p34:notes"/>
          <p:cNvSpPr txBox="1"/>
          <p:nvPr/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46</a:t>
            </a:fld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47760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36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47</a:t>
            </a:fld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8" name="Google Shape;578;p36:notes"/>
          <p:cNvSpPr txBox="1"/>
          <p:nvPr/>
        </p:nvSpPr>
        <p:spPr>
          <a:xfrm>
            <a:off x="4203378" y="11969883"/>
            <a:ext cx="3222329" cy="6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47</a:t>
            </a:fld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79" name="Google Shape;579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5775" y="944563"/>
            <a:ext cx="8401050" cy="47259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80" name="Google Shape;580;p36:notes"/>
          <p:cNvSpPr txBox="1">
            <a:spLocks noGrp="1"/>
          </p:cNvSpPr>
          <p:nvPr>
            <p:ph type="body" idx="1"/>
          </p:nvPr>
        </p:nvSpPr>
        <p:spPr>
          <a:xfrm>
            <a:off x="742414" y="5984942"/>
            <a:ext cx="5943997" cy="5672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469484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39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48</a:t>
            </a:fld>
            <a:endParaRPr sz="12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07" name="Google Shape;607;p39:notes"/>
          <p:cNvSpPr txBox="1"/>
          <p:nvPr/>
        </p:nvSpPr>
        <p:spPr>
          <a:xfrm>
            <a:off x="4203378" y="11969883"/>
            <a:ext cx="3222329" cy="6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48</a:t>
            </a:fld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08" name="Google Shape;608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85775" y="944563"/>
            <a:ext cx="8401050" cy="47259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09" name="Google Shape;609;p39:notes"/>
          <p:cNvSpPr txBox="1">
            <a:spLocks noGrp="1"/>
          </p:cNvSpPr>
          <p:nvPr>
            <p:ph type="body" idx="1"/>
          </p:nvPr>
        </p:nvSpPr>
        <p:spPr>
          <a:xfrm>
            <a:off x="742414" y="5984942"/>
            <a:ext cx="5942437" cy="5670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0" name="Google Shape;610;p39:notes"/>
          <p:cNvSpPr txBox="1"/>
          <p:nvPr/>
        </p:nvSpPr>
        <p:spPr>
          <a:xfrm>
            <a:off x="4206497" y="11968014"/>
            <a:ext cx="3219210" cy="630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48</a:t>
            </a:fld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363153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37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0" name="Google Shape;590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83514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44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7" name="Google Shape;657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1620721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38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9" name="Google Shape;599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9522394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1604898ffa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g11604898ffa_0_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02280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Desde nuestro departamento,</a:t>
            </a:r>
            <a:r>
              <a:rPr lang="es-ES" baseline="0" dirty="0" smtClean="0"/>
              <a:t> también hemos realizado varias investigaciones en este sentido, con una larga trayectoria de más de 10 años, trabajando las redes sociales para la ELE 2.0, la LIJ 2.0 o ya la DLL 4.0. Encontramos conceptos relevantes como “la Internet de la imagen”. 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13938-E8C8-4CCA-B44F-AB7A6AB7C972}" type="slidenum">
              <a:rPr lang="es-ES" smtClean="0"/>
              <a:t>52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4128322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76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9" name="Google Shape;949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5392381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77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6" name="Google Shape;956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4275018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78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8" name="Google Shape;968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3692885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79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2" name="Google Shape;982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7620963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81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7" name="Google Shape;1007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589498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Google Shape;1013;p82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9266609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83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2" name="Google Shape;1022;p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0206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14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0811654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84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8" name="Google Shape;1028;p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426032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p85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8" name="Google Shape;1038;p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6858530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Como hemos señalado, en estos momentos, </a:t>
            </a:r>
            <a:r>
              <a:rPr lang="es-ES" dirty="0" err="1" smtClean="0"/>
              <a:t>Tik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tok</a:t>
            </a:r>
            <a:r>
              <a:rPr lang="es-ES" baseline="0" dirty="0" smtClean="0"/>
              <a:t> e </a:t>
            </a:r>
            <a:r>
              <a:rPr lang="es-ES" baseline="0" dirty="0" err="1" smtClean="0"/>
              <a:t>Instragram</a:t>
            </a:r>
            <a:r>
              <a:rPr lang="es-ES" baseline="0" dirty="0" smtClean="0"/>
              <a:t> son las redes sociales más descargadas y visitadas, principalmente a través del móvil. Ambas se centran en la imagen, aunque Instagram parte de la fotografía fija, pero ha ido evolucionando. 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13938-E8C8-4CCA-B44F-AB7A6AB7C972}" type="slidenum">
              <a:rPr lang="es-ES" smtClean="0"/>
              <a:t>76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643945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En este otro gráfico de Sensor Tower vemos la evolución de las descargas en el último cuatrimestre</a:t>
            </a:r>
            <a:r>
              <a:rPr lang="es-ES" baseline="0" dirty="0" smtClean="0"/>
              <a:t> de 2021, donde Instagram recupera terreno. Pero lo hace porque cada vez más se parece a </a:t>
            </a:r>
            <a:r>
              <a:rPr lang="es-ES" baseline="0" dirty="0" err="1" smtClean="0"/>
              <a:t>Tik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Tok</a:t>
            </a:r>
            <a:r>
              <a:rPr lang="es-ES" baseline="0" dirty="0" smtClean="0"/>
              <a:t> y se centra en la promoción de vídeos, cada vez más elaborados. 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13938-E8C8-4CCA-B44F-AB7A6AB7C972}" type="slidenum">
              <a:rPr lang="es-ES" smtClean="0"/>
              <a:t>77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692962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Nos centramos</a:t>
            </a:r>
            <a:r>
              <a:rPr lang="es-ES" baseline="0" dirty="0" smtClean="0"/>
              <a:t> en dos redes sociales de gran éxito, sobre todo después del confinamiento. Destacamos aquí cuatro artículos recientes sobre </a:t>
            </a:r>
            <a:r>
              <a:rPr lang="es-ES" baseline="0" dirty="0" err="1" smtClean="0"/>
              <a:t>Tik</a:t>
            </a:r>
            <a:r>
              <a:rPr lang="es-ES" baseline="0" dirty="0" smtClean="0"/>
              <a:t> </a:t>
            </a:r>
            <a:r>
              <a:rPr lang="es-ES" baseline="0" dirty="0" err="1" smtClean="0"/>
              <a:t>Tok</a:t>
            </a:r>
            <a:r>
              <a:rPr lang="es-ES" baseline="0" dirty="0" smtClean="0"/>
              <a:t> en revistas de alto impacto. 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13938-E8C8-4CCA-B44F-AB7A6AB7C972}" type="slidenum">
              <a:rPr lang="es-ES" smtClean="0"/>
              <a:t>78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657887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1604898ffa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g11604898ffa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999625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1604898ffa_0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5" name="Google Shape;165;g11604898ffa_0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939330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1604898ffa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11604898ffa_0_1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960214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11604898ffa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11604898ffa_0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7191038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90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107</a:t>
            </a:fld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85" name="Google Shape;1085;p90:notes"/>
          <p:cNvSpPr txBox="1"/>
          <p:nvPr/>
        </p:nvSpPr>
        <p:spPr>
          <a:xfrm>
            <a:off x="4243827" y="11024429"/>
            <a:ext cx="3247778" cy="5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"/>
              <a:buFont typeface="Noto Sans Symbols"/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107</a:t>
            </a:fld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6" name="Google Shape;1086;p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20650" y="869950"/>
            <a:ext cx="7735888" cy="43529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87" name="Google Shape;1087;p90:notes"/>
          <p:cNvSpPr txBox="1">
            <a:spLocks noGrp="1"/>
          </p:cNvSpPr>
          <p:nvPr>
            <p:ph type="body" idx="1"/>
          </p:nvPr>
        </p:nvSpPr>
        <p:spPr>
          <a:xfrm>
            <a:off x="749003" y="5513076"/>
            <a:ext cx="5995172" cy="5223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8" name="Google Shape;1088;p90:notes"/>
          <p:cNvSpPr txBox="1"/>
          <p:nvPr/>
        </p:nvSpPr>
        <p:spPr>
          <a:xfrm>
            <a:off x="4243827" y="11024429"/>
            <a:ext cx="3247778" cy="5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"/>
              <a:buFont typeface="Noto Sans Symbols"/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107</a:t>
            </a:fld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4973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20650" y="869950"/>
            <a:ext cx="7735888" cy="43529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77" name="Google Shape;377;p15:notes"/>
          <p:cNvSpPr txBox="1">
            <a:spLocks noGrp="1"/>
          </p:cNvSpPr>
          <p:nvPr>
            <p:ph type="body" idx="1"/>
          </p:nvPr>
        </p:nvSpPr>
        <p:spPr>
          <a:xfrm>
            <a:off x="749003" y="5513076"/>
            <a:ext cx="5995172" cy="5223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78" name="Google Shape;378;p15:notes"/>
          <p:cNvSpPr txBox="1"/>
          <p:nvPr/>
        </p:nvSpPr>
        <p:spPr>
          <a:xfrm>
            <a:off x="4243827" y="11024429"/>
            <a:ext cx="3247778" cy="5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96767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20650" y="869950"/>
            <a:ext cx="7735888" cy="43529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86" name="Google Shape;386;p16:notes"/>
          <p:cNvSpPr txBox="1">
            <a:spLocks noGrp="1"/>
          </p:cNvSpPr>
          <p:nvPr>
            <p:ph type="body" idx="1"/>
          </p:nvPr>
        </p:nvSpPr>
        <p:spPr>
          <a:xfrm>
            <a:off x="749003" y="5513076"/>
            <a:ext cx="5995172" cy="5223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7" name="Google Shape;387;p16:notes"/>
          <p:cNvSpPr txBox="1"/>
          <p:nvPr/>
        </p:nvSpPr>
        <p:spPr>
          <a:xfrm>
            <a:off x="4243827" y="11024429"/>
            <a:ext cx="3247778" cy="580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s-ES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14149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17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877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8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771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6E0A-ECA8-496E-BF58-2635D76438AC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D1FF0-85EC-4995-8E7C-95A0F5716AD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0525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6E0A-ECA8-496E-BF58-2635D76438AC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D1FF0-85EC-4995-8E7C-95A0F5716AD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2152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6E0A-ECA8-496E-BF58-2635D76438AC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D1FF0-85EC-4995-8E7C-95A0F5716AD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2007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"/>
          <p:cNvSpPr txBox="1">
            <a:spLocks noGrp="1"/>
          </p:cNvSpPr>
          <p:nvPr>
            <p:ph type="title"/>
          </p:nvPr>
        </p:nvSpPr>
        <p:spPr>
          <a:xfrm>
            <a:off x="415601" y="593366"/>
            <a:ext cx="11360799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"/>
          <p:cNvSpPr txBox="1">
            <a:spLocks noGrp="1"/>
          </p:cNvSpPr>
          <p:nvPr>
            <p:ph type="body" idx="1"/>
          </p:nvPr>
        </p:nvSpPr>
        <p:spPr>
          <a:xfrm>
            <a:off x="415601" y="1536634"/>
            <a:ext cx="11360799" cy="4555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06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/>
            </a:lvl1pPr>
            <a:lvl2pPr marL="914400" lvl="1" indent="-3810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sldNum" idx="12"/>
          </p:nvPr>
        </p:nvSpPr>
        <p:spPr>
          <a:xfrm>
            <a:off x="11296610" y="6217623"/>
            <a:ext cx="731599" cy="524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77500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01"/>
          <p:cNvSpPr txBox="1">
            <a:spLocks noGrp="1"/>
          </p:cNvSpPr>
          <p:nvPr>
            <p:ph type="ctrTitle"/>
          </p:nvPr>
        </p:nvSpPr>
        <p:spPr>
          <a:xfrm>
            <a:off x="3501800" y="2517533"/>
            <a:ext cx="5188400" cy="15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sz="400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sz="4000">
                <a:solidFill>
                  <a:srgbClr val="FFFFFF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sz="4000">
                <a:solidFill>
                  <a:srgbClr val="FFFFFF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sz="4000">
                <a:solidFill>
                  <a:srgbClr val="FFFFFF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sz="4000">
                <a:solidFill>
                  <a:srgbClr val="FFFFFF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sz="4000">
                <a:solidFill>
                  <a:srgbClr val="FFFFFF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sz="4000">
                <a:solidFill>
                  <a:srgbClr val="FFFFFF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sz="4000">
                <a:solidFill>
                  <a:srgbClr val="FFFFFF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sz="4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101"/>
          <p:cNvSpPr txBox="1">
            <a:spLocks noGrp="1"/>
          </p:cNvSpPr>
          <p:nvPr>
            <p:ph type="subTitle" idx="1"/>
          </p:nvPr>
        </p:nvSpPr>
        <p:spPr>
          <a:xfrm>
            <a:off x="3501800" y="4193139"/>
            <a:ext cx="5188400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>
                <a:solidFill>
                  <a:srgbClr val="000000"/>
                </a:solidFill>
              </a:defRPr>
            </a:lvl1pPr>
            <a:lvl2pPr lv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None/>
              <a:defRPr sz="3000">
                <a:solidFill>
                  <a:srgbClr val="000000"/>
                </a:solidFill>
              </a:defRPr>
            </a:lvl2pPr>
            <a:lvl3pPr lvl="2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None/>
              <a:defRPr sz="3000">
                <a:solidFill>
                  <a:srgbClr val="000000"/>
                </a:solidFill>
              </a:defRPr>
            </a:lvl3pPr>
            <a:lvl4pPr lvl="3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None/>
              <a:defRPr sz="3000">
                <a:solidFill>
                  <a:srgbClr val="000000"/>
                </a:solidFill>
              </a:defRPr>
            </a:lvl4pPr>
            <a:lvl5pPr lvl="4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None/>
              <a:defRPr sz="3000">
                <a:solidFill>
                  <a:srgbClr val="000000"/>
                </a:solidFill>
              </a:defRPr>
            </a:lvl5pPr>
            <a:lvl6pPr lvl="5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None/>
              <a:defRPr sz="3000">
                <a:solidFill>
                  <a:srgbClr val="000000"/>
                </a:solidFill>
              </a:defRPr>
            </a:lvl6pPr>
            <a:lvl7pPr lvl="6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None/>
              <a:defRPr sz="3000">
                <a:solidFill>
                  <a:srgbClr val="000000"/>
                </a:solidFill>
              </a:defRPr>
            </a:lvl7pPr>
            <a:lvl8pPr lvl="7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None/>
              <a:defRPr sz="3000">
                <a:solidFill>
                  <a:srgbClr val="000000"/>
                </a:solidFill>
              </a:defRPr>
            </a:lvl8pPr>
            <a:lvl9pPr lvl="8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None/>
              <a:defRPr sz="30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0990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personalizado">
  <p:cSld name="Diseño personalizado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6"/>
          <p:cNvSpPr txBox="1">
            <a:spLocks noGrp="1"/>
          </p:cNvSpPr>
          <p:nvPr>
            <p:ph type="title"/>
          </p:nvPr>
        </p:nvSpPr>
        <p:spPr>
          <a:xfrm>
            <a:off x="608641" y="273629"/>
            <a:ext cx="10968960" cy="1143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0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0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1289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6E0A-ECA8-496E-BF58-2635D76438AC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D1FF0-85EC-4995-8E7C-95A0F5716AD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5151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6E0A-ECA8-496E-BF58-2635D76438AC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D1FF0-85EC-4995-8E7C-95A0F5716AD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1070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6E0A-ECA8-496E-BF58-2635D76438AC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D1FF0-85EC-4995-8E7C-95A0F5716AD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5837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6E0A-ECA8-496E-BF58-2635D76438AC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D1FF0-85EC-4995-8E7C-95A0F5716AD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0540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6E0A-ECA8-496E-BF58-2635D76438AC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D1FF0-85EC-4995-8E7C-95A0F5716AD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8367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6E0A-ECA8-496E-BF58-2635D76438AC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D1FF0-85EC-4995-8E7C-95A0F5716AD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0439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6E0A-ECA8-496E-BF58-2635D76438AC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D1FF0-85EC-4995-8E7C-95A0F5716AD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4254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6E0A-ECA8-496E-BF58-2635D76438AC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D1FF0-85EC-4995-8E7C-95A0F5716AD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5456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E6E0A-ECA8-496E-BF58-2635D76438AC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D1FF0-85EC-4995-8E7C-95A0F5716AD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9453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UA_Universidad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tiktok.com/@enbiggen/video/7060581260019797294?is_from_webapp=1&amp;sender_device=pc&amp;web_id=6939049068816041478" TargetMode="Externa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iktok.com/@_andreafuster/video/7025184104429669637" TargetMode="External"/><Relationship Id="rId13" Type="http://schemas.openxmlformats.org/officeDocument/2006/relationships/image" Target="../media/image2.jpg"/><Relationship Id="rId3" Type="http://schemas.openxmlformats.org/officeDocument/2006/relationships/hyperlink" Target="https://youtu.be/VeT2sVq--a8" TargetMode="External"/><Relationship Id="rId7" Type="http://schemas.openxmlformats.org/officeDocument/2006/relationships/hyperlink" Target="https://www.tiktok.com/@soniafs290/video/7027936564932070662" TargetMode="External"/><Relationship Id="rId12" Type="http://schemas.openxmlformats.org/officeDocument/2006/relationships/image" Target="../media/image126.png"/><Relationship Id="rId2" Type="http://schemas.openxmlformats.org/officeDocument/2006/relationships/hyperlink" Target="https://www.tiktok.com/@nurii.valverde/video/701664665388515661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iktok.com/@ariadnacanseco/video/7028304436975897861" TargetMode="External"/><Relationship Id="rId11" Type="http://schemas.openxmlformats.org/officeDocument/2006/relationships/hyperlink" Target="https://www.tiktok.com/@xxakilesxx/video/7029778942533963013" TargetMode="External"/><Relationship Id="rId5" Type="http://schemas.openxmlformats.org/officeDocument/2006/relationships/hyperlink" Target="https://www.tiktok.com/@poladiaz23/video/7028645732525657350" TargetMode="External"/><Relationship Id="rId10" Type="http://schemas.openxmlformats.org/officeDocument/2006/relationships/hyperlink" Target="https://www.tiktok.com/@rous._93/video/7027513388964089094" TargetMode="External"/><Relationship Id="rId4" Type="http://schemas.openxmlformats.org/officeDocument/2006/relationships/hyperlink" Target="https://www.tiktok.com/@noha.149/video/7027534651010878725" TargetMode="External"/><Relationship Id="rId9" Type="http://schemas.openxmlformats.org/officeDocument/2006/relationships/hyperlink" Target="https://www.tiktok.com/@raul18_m/video/7028984395042213125" TargetMode="External"/><Relationship Id="rId14" Type="http://schemas.openxmlformats.org/officeDocument/2006/relationships/image" Target="../media/image70.jpeg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iktok.com/@maria.zambranotic/video/7099847716443852038" TargetMode="External"/><Relationship Id="rId13" Type="http://schemas.openxmlformats.org/officeDocument/2006/relationships/image" Target="../media/image70.jpeg"/><Relationship Id="rId3" Type="http://schemas.openxmlformats.org/officeDocument/2006/relationships/hyperlink" Target="https://www.tiktok.com/@neferchitty/video/7089185455643626757" TargetMode="External"/><Relationship Id="rId7" Type="http://schemas.openxmlformats.org/officeDocument/2006/relationships/hyperlink" Target="https://www.tiktok.com/@mariateresaleon27/video/7085825519501069574" TargetMode="External"/><Relationship Id="rId12" Type="http://schemas.openxmlformats.org/officeDocument/2006/relationships/image" Target="../media/image2.jpg"/><Relationship Id="rId2" Type="http://schemas.openxmlformats.org/officeDocument/2006/relationships/hyperlink" Target="https://www.tiktok.com/@neferchitty/video/707782499073694438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iktok.com/@rafaelalberti22/video/7101265323931847941" TargetMode="External"/><Relationship Id="rId11" Type="http://schemas.openxmlformats.org/officeDocument/2006/relationships/image" Target="../media/image126.png"/><Relationship Id="rId5" Type="http://schemas.openxmlformats.org/officeDocument/2006/relationships/hyperlink" Target="https://www.tiktok.com/@josefinadelatorre27/video/7104548734196780293" TargetMode="External"/><Relationship Id="rId10" Type="http://schemas.openxmlformats.org/officeDocument/2006/relationships/hyperlink" Target="https://constelacionesgeneracion27.blogspot.com/2022/05/3-relatos-audiovisuales-damaso-alonso.html" TargetMode="External"/><Relationship Id="rId4" Type="http://schemas.openxmlformats.org/officeDocument/2006/relationships/hyperlink" Target="https://www.tiktok.com/@joseroviracollado/video/7089745957255941381" TargetMode="External"/><Relationship Id="rId9" Type="http://schemas.openxmlformats.org/officeDocument/2006/relationships/hyperlink" Target="https://youtu.be/uYBcOyQh0yg" TargetMode="Externa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hyperlink" Target="https://constelacionesgeneracion27.blogspot.com/" TargetMode="External"/><Relationship Id="rId7" Type="http://schemas.openxmlformats.org/officeDocument/2006/relationships/image" Target="../media/image9.jpe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image" Target="../media/image126.png"/><Relationship Id="rId4" Type="http://schemas.openxmlformats.org/officeDocument/2006/relationships/hyperlink" Target="https://www.tiktok.com/@neferchitty/video/7089185455643626757" TargetMode="Externa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rua.ua.es/dspace/handle/10045/12880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30.jpeg"/><Relationship Id="rId7" Type="http://schemas.openxmlformats.org/officeDocument/2006/relationships/hyperlink" Target="https://twitter.com/gemmalluch/status/1598219649036193793/photo/1" TargetMode="External"/><Relationship Id="rId2" Type="http://schemas.openxmlformats.org/officeDocument/2006/relationships/hyperlink" Target="https://twitter.com/mentxuwiki/status/159788379259706163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ublishersweekly.es/tiktok-anuncia-que-vendera-libros-dentro-de-su-app-en-el-reino-unido/" TargetMode="External"/><Relationship Id="rId5" Type="http://schemas.openxmlformats.org/officeDocument/2006/relationships/image" Target="../media/image2.jpg"/><Relationship Id="rId4" Type="http://schemas.openxmlformats.org/officeDocument/2006/relationships/image" Target="../media/image131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witter.com/joserovira" TargetMode="External"/><Relationship Id="rId5" Type="http://schemas.openxmlformats.org/officeDocument/2006/relationships/hyperlink" Target="https://www.tiktok.com/@joseroviracollado" TargetMode="External"/><Relationship Id="rId4" Type="http://schemas.openxmlformats.org/officeDocument/2006/relationships/image" Target="../media/image1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hyperlink" Target="http://www.internality.com/web20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tiscar.com/wp-content/uploads/2011/07/ALFABETIZAR_EN_LA_CULTURA_DIGITAL-TISCAR-LARA-COMPETENCIA_DIGITAL_LENGUA-2008.pd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image" Target="../media/image22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nesdoc.unesco.org/images/0021/002196/219662S.pdf" TargetMode="External"/><Relationship Id="rId5" Type="http://schemas.openxmlformats.org/officeDocument/2006/relationships/hyperlink" Target="http://unesdoc.unesco.org/images/0021/002176/217638s.pdf" TargetMode="External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4lpt.co.uk/Top100Tools/wordpress.html" TargetMode="External"/><Relationship Id="rId13" Type="http://schemas.openxmlformats.org/officeDocument/2006/relationships/hyperlink" Target="http://www.c4lpt.co.uk/Top100Tools/ning.html" TargetMode="External"/><Relationship Id="rId3" Type="http://schemas.openxmlformats.org/officeDocument/2006/relationships/hyperlink" Target="http://www.c4lpt.co.uk/Top100Tools/twitter.html" TargetMode="External"/><Relationship Id="rId7" Type="http://schemas.openxmlformats.org/officeDocument/2006/relationships/hyperlink" Target="http://www.c4lpt.co.uk/Top100Tools/googledocs.html" TargetMode="External"/><Relationship Id="rId12" Type="http://schemas.openxmlformats.org/officeDocument/2006/relationships/hyperlink" Target="http://www.c4lpt.co.uk/Top100Tools/firefox.html" TargetMode="External"/><Relationship Id="rId17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6" Type="http://schemas.openxmlformats.org/officeDocument/2006/relationships/hyperlink" Target="http://c4lpt.co.uk/top100tools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4lpt.co.uk/Top100Tools/googlereader.html" TargetMode="External"/><Relationship Id="rId11" Type="http://schemas.openxmlformats.org/officeDocument/2006/relationships/hyperlink" Target="http://www.c4lpt.co.uk/Top100Tools/audacity.html" TargetMode="External"/><Relationship Id="rId5" Type="http://schemas.openxmlformats.org/officeDocument/2006/relationships/hyperlink" Target="http://www.c4lpt.co.uk/Top100Tools/youtube.html" TargetMode="External"/><Relationship Id="rId15" Type="http://schemas.openxmlformats.org/officeDocument/2006/relationships/image" Target="../media/image2.jpg"/><Relationship Id="rId10" Type="http://schemas.openxmlformats.org/officeDocument/2006/relationships/hyperlink" Target="http://www.c4lpt.co.uk/Top100Tools/google.html" TargetMode="External"/><Relationship Id="rId4" Type="http://schemas.openxmlformats.org/officeDocument/2006/relationships/hyperlink" Target="http://www.c4lpt.co.uk/Top100Tools/delicious.html" TargetMode="External"/><Relationship Id="rId9" Type="http://schemas.openxmlformats.org/officeDocument/2006/relationships/hyperlink" Target="http://www.c4lpt.co.uk/Top100Tools/slideshare.html" TargetMode="External"/><Relationship Id="rId14" Type="http://schemas.openxmlformats.org/officeDocument/2006/relationships/hyperlink" Target="http://www.c4lpt.co.uk/Top100Tools/skype.html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g"/><Relationship Id="rId5" Type="http://schemas.openxmlformats.org/officeDocument/2006/relationships/hyperlink" Target="http://c4lpt.co.uk/top100tools/" TargetMode="External"/><Relationship Id="rId4" Type="http://schemas.openxmlformats.org/officeDocument/2006/relationships/hyperlink" Target="NUL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hyperlink" Target="http://c4lpt.co.uk/top100tools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hyperlink" Target="https://www.toptools4learning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hyperlink" Target="https://www.toptools4learning.com/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optools4learning.com/google-hangouts/" TargetMode="External"/><Relationship Id="rId13" Type="http://schemas.openxmlformats.org/officeDocument/2006/relationships/hyperlink" Target="https://www.toptools4learning.com/slack/" TargetMode="External"/><Relationship Id="rId18" Type="http://schemas.openxmlformats.org/officeDocument/2006/relationships/hyperlink" Target="https://www.toptools4learning.com/mural/" TargetMode="External"/><Relationship Id="rId26" Type="http://schemas.openxmlformats.org/officeDocument/2006/relationships/image" Target="../media/image9.jpeg"/><Relationship Id="rId3" Type="http://schemas.openxmlformats.org/officeDocument/2006/relationships/hyperlink" Target="https://www.toptools4learning.com/analysis-2020/" TargetMode="External"/><Relationship Id="rId21" Type="http://schemas.openxmlformats.org/officeDocument/2006/relationships/hyperlink" Target="https://www.toptools4learning.com/jamboard/" TargetMode="External"/><Relationship Id="rId7" Type="http://schemas.openxmlformats.org/officeDocument/2006/relationships/hyperlink" Target="https://www.toptools4learning.com/microsoft-teams/" TargetMode="External"/><Relationship Id="rId12" Type="http://schemas.openxmlformats.org/officeDocument/2006/relationships/hyperlink" Target="https://www.toptools4learning.com/jitsi-meet/" TargetMode="External"/><Relationship Id="rId17" Type="http://schemas.openxmlformats.org/officeDocument/2006/relationships/hyperlink" Target="https://www.toptools4learning.com/clickup/" TargetMode="External"/><Relationship Id="rId25" Type="http://schemas.openxmlformats.org/officeDocument/2006/relationships/hyperlink" Target="https://www.toptools4learning.com/totara-learn/" TargetMode="External"/><Relationship Id="rId2" Type="http://schemas.openxmlformats.org/officeDocument/2006/relationships/notesSlide" Target="../notesSlides/notesSlide15.xml"/><Relationship Id="rId16" Type="http://schemas.openxmlformats.org/officeDocument/2006/relationships/hyperlink" Target="https://www.toptools4learning.com/asana/" TargetMode="External"/><Relationship Id="rId20" Type="http://schemas.openxmlformats.org/officeDocument/2006/relationships/hyperlink" Target="https://www.toptools4learning.com/ms-whiteboard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toptools4learning.com/zoom/" TargetMode="External"/><Relationship Id="rId11" Type="http://schemas.openxmlformats.org/officeDocument/2006/relationships/hyperlink" Target="https://www.toptools4learning.com/appear-in/" TargetMode="External"/><Relationship Id="rId24" Type="http://schemas.openxmlformats.org/officeDocument/2006/relationships/hyperlink" Target="https://www.toptools4learning.com/anewspring/" TargetMode="External"/><Relationship Id="rId5" Type="http://schemas.openxmlformats.org/officeDocument/2006/relationships/hyperlink" Target="https://www.toptools4learning.com/youtube/" TargetMode="External"/><Relationship Id="rId15" Type="http://schemas.openxmlformats.org/officeDocument/2006/relationships/hyperlink" Target="https://www.toptools4learning.com/trello/" TargetMode="External"/><Relationship Id="rId23" Type="http://schemas.openxmlformats.org/officeDocument/2006/relationships/hyperlink" Target="https://www.toptools4learning.com/moodle/" TargetMode="External"/><Relationship Id="rId10" Type="http://schemas.openxmlformats.org/officeDocument/2006/relationships/hyperlink" Target="https://www.toptools4learning.com/flipgrid/" TargetMode="External"/><Relationship Id="rId19" Type="http://schemas.openxmlformats.org/officeDocument/2006/relationships/hyperlink" Target="https://www.toptools4learning.com/miro/" TargetMode="External"/><Relationship Id="rId4" Type="http://schemas.openxmlformats.org/officeDocument/2006/relationships/image" Target="../media/image2.jpg"/><Relationship Id="rId9" Type="http://schemas.openxmlformats.org/officeDocument/2006/relationships/hyperlink" Target="https://www.toptools4learning.com/whatsapp/" TargetMode="External"/><Relationship Id="rId14" Type="http://schemas.openxmlformats.org/officeDocument/2006/relationships/hyperlink" Target="https://www.toptools4learning.com/workplace-by-facebook/" TargetMode="External"/><Relationship Id="rId22" Type="http://schemas.openxmlformats.org/officeDocument/2006/relationships/hyperlink" Target="https://www.toptools4learning.com/google-classroom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g"/><Relationship Id="rId5" Type="http://schemas.openxmlformats.org/officeDocument/2006/relationships/hyperlink" Target="http://c4lpt.co.uk/top100tools/" TargetMode="External"/><Relationship Id="rId4" Type="http://schemas.openxmlformats.org/officeDocument/2006/relationships/hyperlink" Target="NUL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optools4learning.com/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G"/><Relationship Id="rId5" Type="http://schemas.openxmlformats.org/officeDocument/2006/relationships/hyperlink" Target="https://toptools4learning.com/top-tools-by-category/" TargetMode="External"/><Relationship Id="rId4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.ac.uk/blogs/innovating/" TargetMode="External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image" Target="../media/image30.jpg"/><Relationship Id="rId4" Type="http://schemas.openxmlformats.org/officeDocument/2006/relationships/hyperlink" Target="https://iet.open.ac.uk/file/innovating-pedagogy-2020.pdf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achthefuture.org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G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image" Target="../media/image32.jpg"/><Relationship Id="rId7" Type="http://schemas.openxmlformats.org/officeDocument/2006/relationships/image" Target="../media/image3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hyperlink" Target="http://www.nmc.org/pdf/2013-horizon-report-HE.pdf" TargetMode="External"/><Relationship Id="rId4" Type="http://schemas.openxmlformats.org/officeDocument/2006/relationships/image" Target="../media/image33.jpg"/><Relationship Id="rId9" Type="http://schemas.openxmlformats.org/officeDocument/2006/relationships/image" Target="../media/image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hyperlink" Target="http://tiscar.com/2013/02/03/informe-horizon-report-2012-iberoamerica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7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literaturainfantilyjuvenileninternet.blogspot.com.es/2013/10/nuevos-horizontes-en-la-didactica-de-la.html" TargetMode="External"/><Relationship Id="rId5" Type="http://schemas.openxmlformats.org/officeDocument/2006/relationships/image" Target="../media/image38.jpg"/><Relationship Id="rId4" Type="http://schemas.openxmlformats.org/officeDocument/2006/relationships/hyperlink" Target="http://diposit.ub.edu/dspace/handle/2445/67641?locale=es" TargetMode="External"/><Relationship Id="rId9" Type="http://schemas.openxmlformats.org/officeDocument/2006/relationships/image" Target="../media/image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hyperlink" Target="https://library.educause.edu/-/media/files/library/2019/4/2019horizonreport.pdf" TargetMode="External"/><Relationship Id="rId4" Type="http://schemas.openxmlformats.org/officeDocument/2006/relationships/image" Target="../media/image41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4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ibrary.educause.edu/resources/2022/4/2022-educause-horizon-report-teaching-and-learning-edition" TargetMode="External"/><Relationship Id="rId5" Type="http://schemas.openxmlformats.org/officeDocument/2006/relationships/hyperlink" Target="https://universoabierto.org/2022/05/16/informe-horizon-2022-tendencias-y-las-tecnologias-y-practicas-que-configuran-el-futuro-de-la-ensenanza-y-el-aprendizaje/" TargetMode="External"/><Relationship Id="rId4" Type="http://schemas.openxmlformats.org/officeDocument/2006/relationships/image" Target="../media/image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library.educause.edu/resources/2021/2/horizon-reports" TargetMode="External"/><Relationship Id="rId7" Type="http://schemas.openxmlformats.org/officeDocument/2006/relationships/image" Target="../media/image9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image" Target="../media/image46.JPG"/><Relationship Id="rId4" Type="http://schemas.openxmlformats.org/officeDocument/2006/relationships/hyperlink" Target="https://library.educause.edu/resources/2024/5/2024-educause-horizon-report-teaching-and-learning-edition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g"/><Relationship Id="rId5" Type="http://schemas.openxmlformats.org/officeDocument/2006/relationships/image" Target="../media/image9.jpeg"/><Relationship Id="rId4" Type="http://schemas.openxmlformats.org/officeDocument/2006/relationships/image" Target="../media/image48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cnovedosos.com/adiccion-redes-sociales-similar-casinos/" TargetMode="External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hyperlink" Target="http://www.elisayuste.com/desconectar-tecnologia-jovenes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jp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s://www.youtube.com/watch?v=z_ceZG0ppkY" TargetMode="External"/><Relationship Id="rId5" Type="http://schemas.openxmlformats.org/officeDocument/2006/relationships/hyperlink" Target="https://www.youtube.com/watch?v=FC0pT9xg1oI" TargetMode="Externa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hyperlink" Target="https://enlenguapropia.wordpress.com/2015/06/30/extranos-en-un-tren-pero-leyendo-el-periodico/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hyperlink" Target="http://begonagonzalez.com/generacionxyz/" TargetMode="External"/><Relationship Id="rId4" Type="http://schemas.openxmlformats.org/officeDocument/2006/relationships/image" Target="../media/image2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hildrens-spaces.com/es/7-caracteristicas-de-la-generacion-t-los-ninos-que-heredaran-el-mundo/" TargetMode="External"/><Relationship Id="rId5" Type="http://schemas.openxmlformats.org/officeDocument/2006/relationships/hyperlink" Target="https://www.bbva.com/es/generacion-t-generacion-heredara-mundo/" TargetMode="External"/><Relationship Id="rId4" Type="http://schemas.openxmlformats.org/officeDocument/2006/relationships/image" Target="../media/image2.jp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hyperlink" Target="https://www.pantallasamigas.net/menores-redes-sociales-edad-minima-datos-personales/" TargetMode="External"/><Relationship Id="rId7" Type="http://schemas.openxmlformats.org/officeDocument/2006/relationships/image" Target="../media/image2.jpg"/><Relationship Id="rId2" Type="http://schemas.openxmlformats.org/officeDocument/2006/relationships/hyperlink" Target="https://maldita.es/malditatecnologia/20230329/edad-minima-menores-abrir-perfil-redes-sociale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hyperlink" Target="https://theconversation.com/es/topics/menores-y-redes-sociales-131438" TargetMode="External"/><Relationship Id="rId4" Type="http://schemas.openxmlformats.org/officeDocument/2006/relationships/hyperlink" Target="https://blogger.googleusercontent.com/img/b/R29vZ2xl/AVvXsEhR_6c-CXVWVQ2QxKJ1VADXlDMGfclGW_EqtQz3W742rA4u0l2oT0PgiNOGzMiIqPO1F0nPzs0Nxe5mxerIaaTXCR9_8TbXZd5SQq_mYa7ZN3wbi72f08MrwdHPAMZVil6b0T7n0zwk4RQa09dXz8wRDUt7q-hJmb9l2I4_F0n9P0tujOXIhW3MRtVFNAg/s241/pantallasamigas_20a.png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theconversation.com/datos-y-derechos-digitales-lo-que-conviene-saber-sobre-las-apps-infantiles-161871" TargetMode="External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upcommons.upc.edu/revistes/handle/2099/13748" TargetMode="External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hyperlink" Target="https://giphy.com/explore/alka-seltzer" TargetMode="External"/><Relationship Id="rId4" Type="http://schemas.openxmlformats.org/officeDocument/2006/relationships/image" Target="../media/image59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earnspace.org/Articles/connectivism.htm" TargetMode="External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g"/><Relationship Id="rId5" Type="http://schemas.openxmlformats.org/officeDocument/2006/relationships/hyperlink" Target="http://www.nodosele.com/editorial/indice/" TargetMode="External"/><Relationship Id="rId4" Type="http://schemas.openxmlformats.org/officeDocument/2006/relationships/image" Target="../media/image6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g"/><Relationship Id="rId5" Type="http://schemas.openxmlformats.org/officeDocument/2006/relationships/hyperlink" Target="http://www.slideshare.net/ftsaez/ponencia-grin-week2014web" TargetMode="External"/><Relationship Id="rId4" Type="http://schemas.openxmlformats.org/officeDocument/2006/relationships/image" Target="../media/image62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hyperlink" Target="https://hipermediaciones.com/2018/04/15/transmedia-literacy-iii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hyperlink" Target="https://universoabierto.org/2016/03/16/los-tweets-pueden-predecir-las-citas-metricas-de-impacto-social-basado-en-twitter-y-correlacion-con-los-parametros-tradicionales-de-impacto-cientifico/" TargetMode="Externa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hyperlink" Target="http://transmedialiteracy.upf.edu/es" TargetMode="Externa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0.jpeg"/><Relationship Id="rId3" Type="http://schemas.openxmlformats.org/officeDocument/2006/relationships/image" Target="../media/image65.jpeg"/><Relationship Id="rId7" Type="http://schemas.openxmlformats.org/officeDocument/2006/relationships/hyperlink" Target="https://www.revistaocnos.com/index.php/ocnos/article/view/ocnos_2011.07.11" TargetMode="External"/><Relationship Id="rId12" Type="http://schemas.openxmlformats.org/officeDocument/2006/relationships/image" Target="../media/image2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educacionyfp.gob.es/mc/redele/biblioteca-virtual/numerosanteriores/2010/numeros-especiales/napoles2009.html" TargetMode="External"/><Relationship Id="rId11" Type="http://schemas.openxmlformats.org/officeDocument/2006/relationships/image" Target="../media/image56.png"/><Relationship Id="rId5" Type="http://schemas.openxmlformats.org/officeDocument/2006/relationships/image" Target="../media/image67.jpg"/><Relationship Id="rId10" Type="http://schemas.openxmlformats.org/officeDocument/2006/relationships/image" Target="../media/image69.jpg"/><Relationship Id="rId4" Type="http://schemas.openxmlformats.org/officeDocument/2006/relationships/image" Target="../media/image66.jpg"/><Relationship Id="rId9" Type="http://schemas.openxmlformats.org/officeDocument/2006/relationships/hyperlink" Target="https://cvc.cervantes.es/literatura/esedll/pdf/01/07.pdf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7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image" Target="../media/image69.jpg"/><Relationship Id="rId4" Type="http://schemas.openxmlformats.org/officeDocument/2006/relationships/hyperlink" Target="http://literaturainfantilyjuvenileninternet.blogspot.com/2020/11/retos-de-una-didactica-de-la-lengua-y.html" TargetMode="Externa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g"/><Relationship Id="rId3" Type="http://schemas.openxmlformats.org/officeDocument/2006/relationships/hyperlink" Target="https://revista.uclm.es/index.php/ocnos/article/view/ocnos_2011.07.11" TargetMode="External"/><Relationship Id="rId7" Type="http://schemas.openxmlformats.org/officeDocument/2006/relationships/hyperlink" Target="https://revistas.uca.es/index.php/ReSed/article/view/7933" TargetMode="External"/><Relationship Id="rId2" Type="http://schemas.openxmlformats.org/officeDocument/2006/relationships/hyperlink" Target="https://www.mecd.gob.es/educacion/mc/redele/biblioteca-virtual/numerosanteriores/2010/numeros-especiales/napoles2009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mprensionlectora.es/revistaisl/index.php/revistaISL/article/view/36/23" TargetMode="External"/><Relationship Id="rId5" Type="http://schemas.openxmlformats.org/officeDocument/2006/relationships/hyperlink" Target="http://www.sedll.org/sites/default/files/journal/lij_2.0._estudiando_la_literatura_infantil_y_juvenil_en_la_web_social._rovira-collado_j.pdf" TargetMode="External"/><Relationship Id="rId4" Type="http://schemas.openxmlformats.org/officeDocument/2006/relationships/hyperlink" Target="http://rua.ua.es/dspace/handle/10045/46345" TargetMode="External"/><Relationship Id="rId9" Type="http://schemas.openxmlformats.org/officeDocument/2006/relationships/image" Target="../media/image70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hyperlink" Target="https://cvc.cervantes.es/literatura/esedll/pdf/01/07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hyperlink" Target="https://doi.org/10.18239/ocnos_2021.20.1.2446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periodicos.ufmg.br/index.php/textolivre/article/view/51641" TargetMode="External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hyperlink" Target="https://www.facebook.com/notes/facebook-data-science/books-that-have-stayed-with-us/10152511240328859" TargetMode="External"/><Relationship Id="rId4" Type="http://schemas.openxmlformats.org/officeDocument/2006/relationships/hyperlink" Target="https://www.revista.uclm.es/index.php/ocnos/article/view/ocnos_2014.11.01" TargetMode="Externa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76.jpeg"/><Relationship Id="rId7" Type="http://schemas.openxmlformats.org/officeDocument/2006/relationships/image" Target="../media/image2.jp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hyperlink" Target="http://lijplemooc.blogspot.com.es/2014/02/ud5-infografia-sobre-literatura.html" TargetMode="External"/><Relationship Id="rId4" Type="http://schemas.openxmlformats.org/officeDocument/2006/relationships/hyperlink" Target="http://dinle.eusal.es/searchword.php?valor=Lectura%20social,%20lectura%20colaborativa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literaturainfantilyjuvenileninternet.blogspot.com.es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13.jpg"/><Relationship Id="rId4" Type="http://schemas.openxmlformats.org/officeDocument/2006/relationships/image" Target="../media/image2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cd.gob.es/cultura/areas/libro/mc/observatoriolect/redirige/destacados/2017/septiembre/observatorio/informe-lij-2017.html" TargetMode="External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playlist?list=PLDY6-ZydXtF4MXRvvOfHksVDzSG9NfqUR" TargetMode="External"/><Relationship Id="rId2" Type="http://schemas.openxmlformats.org/officeDocument/2006/relationships/hyperlink" Target="https://www.youtube.com/playlist?list=PLDY6-ZydXtF4XUj2nV2dZWxy-v_n_eK2E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hyperlink" Target="http://didacticalenguayliteraturaua2016.blogspot.com.es/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playlist?list=PLDY6-ZydXtF7nZq7A3wfjl73bSNWXE0KC" TargetMode="External"/><Relationship Id="rId7" Type="http://schemas.openxmlformats.org/officeDocument/2006/relationships/image" Target="../media/image9.jpeg"/><Relationship Id="rId2" Type="http://schemas.openxmlformats.org/officeDocument/2006/relationships/hyperlink" Target="https://www.youtube.com/playlist?list=PLDY6-ZydXtF47TXeTktRDH2rSRWFnuUpb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evistas.uma.es/index.php/revistaISL/article/view/10981/11181" TargetMode="External"/><Relationship Id="rId5" Type="http://schemas.openxmlformats.org/officeDocument/2006/relationships/image" Target="../media/image2.jpg"/><Relationship Id="rId4" Type="http://schemas.openxmlformats.org/officeDocument/2006/relationships/hyperlink" Target="http://didacticalenguayliteraturaua2016.blogspot.com.es/" TargetMode="Externa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://literaturainfantilyjuvenileninternet.blogspot.com.es/" TargetMode="External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0.png"/><Relationship Id="rId4" Type="http://schemas.openxmlformats.org/officeDocument/2006/relationships/image" Target="../media/image2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://mividaentrelibroslaura.blogspot.com/2021/03/ellas-las-que-escriben.html" TargetMode="Externa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://elcaballodecartonazul.blogspot.com/" TargetMode="Externa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s://www.youtube.com/watch?v=CeTmGR0la3o" TargetMode="Externa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s://youtu.be/596jRx2Ee-E" TargetMode="Externa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85.png"/><Relationship Id="rId7" Type="http://schemas.openxmlformats.org/officeDocument/2006/relationships/image" Target="../media/image2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2.jpg"/><Relationship Id="rId4" Type="http://schemas.openxmlformats.org/officeDocument/2006/relationships/hyperlink" Target="https://www.mentimeter.com/s/0a8e9fa00e970348764ade1f0d9716e1/9bafffff2190" TargetMode="Externa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7" Type="http://schemas.openxmlformats.org/officeDocument/2006/relationships/image" Target="../media/image2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90.png"/><Relationship Id="rId4" Type="http://schemas.openxmlformats.org/officeDocument/2006/relationships/image" Target="../media/image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hyperlink" Target="https://www.leoteca.es/" TargetMode="Externa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g"/><Relationship Id="rId5" Type="http://schemas.openxmlformats.org/officeDocument/2006/relationships/hyperlink" Target="https://www.goodreads.com/" TargetMode="External"/><Relationship Id="rId4" Type="http://schemas.openxmlformats.org/officeDocument/2006/relationships/image" Target="../media/image9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image" Target="../media/image96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hyperlink" Target="https://sensortower.com/blog/top-apps-worldwide-march-2021-by-downloads" TargetMode="Externa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g"/><Relationship Id="rId5" Type="http://schemas.openxmlformats.org/officeDocument/2006/relationships/image" Target="../media/image9.jpeg"/><Relationship Id="rId4" Type="http://schemas.openxmlformats.org/officeDocument/2006/relationships/hyperlink" Target="https://sensortower.com/blog/q4-2021-data-digest/" TargetMode="Externa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4198/MEDCOM.20776" TargetMode="External"/><Relationship Id="rId3" Type="http://schemas.openxmlformats.org/officeDocument/2006/relationships/hyperlink" Target="https://doi.org/10.18172/con.4265" TargetMode="External"/><Relationship Id="rId7" Type="http://schemas.openxmlformats.org/officeDocument/2006/relationships/hyperlink" Target="https://doi.org/10.6018/educatio.465551" TargetMode="Externa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1002/jaal.119" TargetMode="External"/><Relationship Id="rId5" Type="http://schemas.openxmlformats.org/officeDocument/2006/relationships/hyperlink" Target="https://doi.org/10.1016/j.lisr.2021.101091" TargetMode="External"/><Relationship Id="rId10" Type="http://schemas.openxmlformats.org/officeDocument/2006/relationships/image" Target="../media/image9.jpeg"/><Relationship Id="rId4" Type="http://schemas.openxmlformats.org/officeDocument/2006/relationships/hyperlink" Target="https://doi.org/10.1016/j.jhlste.2021.100302" TargetMode="External"/><Relationship Id="rId9" Type="http://schemas.openxmlformats.org/officeDocument/2006/relationships/image" Target="../media/image2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://poesiamexicanacontemporanea.blogspot.com/2022/11/xii-congreso-internacional-beta-el-mito.html?m=1" TargetMode="External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x.doi.org/10.1590/2318-0889201931e190001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image" Target="../media/image16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7821/naer.2022.1.797" TargetMode="External"/><Relationship Id="rId7" Type="http://schemas.openxmlformats.org/officeDocument/2006/relationships/image" Target="../media/image9.jpeg"/><Relationship Id="rId2" Type="http://schemas.openxmlformats.org/officeDocument/2006/relationships/hyperlink" Target="https://doi.org/10.3916/C71-2022-09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hyperlink" Target="https://doi.org/10.30827/portalin.vi38.21684" TargetMode="External"/><Relationship Id="rId4" Type="http://schemas.openxmlformats.org/officeDocument/2006/relationships/hyperlink" Target="https://doi.org/10.1080/23247797.2022.2091843" TargetMode="Externa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explore/tags/bookstagram/" TargetMode="External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hyperlink" Target="https://cvc.cervantes.es/literatura/esedll/pdf/01/07.pdf" TargetMode="External"/><Relationship Id="rId4" Type="http://schemas.openxmlformats.org/officeDocument/2006/relationships/image" Target="../media/image71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/Bby3IjcnYcG/?saved-by=joseroviracollado" TargetMode="External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71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https://pephernandez.wixsite.com/lahordadellector" TargetMode="External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71.jpg"/><Relationship Id="rId4" Type="http://schemas.openxmlformats.org/officeDocument/2006/relationships/hyperlink" Target="https://revistas.uca.es/index.php/ReSed/article/view/5633" TargetMode="Externa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hyperlink" Target="https://premioespiral.org/recurso/la-horda-del-lector/7" TargetMode="External"/><Relationship Id="rId7" Type="http://schemas.openxmlformats.org/officeDocument/2006/relationships/image" Target="../media/image107.png"/><Relationship Id="rId2" Type="http://schemas.openxmlformats.org/officeDocument/2006/relationships/hyperlink" Target="https://pephernandez.wixsite.com/lahordadellector/fotoportada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JPG"/><Relationship Id="rId5" Type="http://schemas.openxmlformats.org/officeDocument/2006/relationships/image" Target="../media/image105.JPG"/><Relationship Id="rId4" Type="http://schemas.openxmlformats.org/officeDocument/2006/relationships/image" Target="../media/image104.JPG"/><Relationship Id="rId9" Type="http://schemas.openxmlformats.org/officeDocument/2006/relationships/image" Target="../media/image9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/BbB59TCg82n/?saved-by=joseroviracollado" TargetMode="External"/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71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hyperlink" Target="https://pephernandez.wixsite.com/lahordadellector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110.jpeg"/><Relationship Id="rId4" Type="http://schemas.openxmlformats.org/officeDocument/2006/relationships/image" Target="../media/image109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hyperlink" Target="https://www.instagram.com/neferchitty/" TargetMode="Externa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hyperlink" Target="https://www.tiktok.com/legal/terms-of-service?lang=es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xataka.com/basics/guia-para-padres-tiktok-que-como-funciona-como-usar-sus-controles-parentales" TargetMode="External"/><Relationship Id="rId5" Type="http://schemas.openxmlformats.org/officeDocument/2006/relationships/hyperlink" Target="https://www.tiktok.com/tag/primaria?lang=es" TargetMode="External"/><Relationship Id="rId4" Type="http://schemas.openxmlformats.org/officeDocument/2006/relationships/image" Target="../media/image113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ua.es/va/redes-innovaestic/tiktok-ua-concurs-de-videos-sobre-comunicacions-i-posters.html" TargetMode="External"/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lisayuste.com/generacion-z-tiktok-y-los-libros/" TargetMode="External"/><Relationship Id="rId3" Type="http://schemas.openxmlformats.org/officeDocument/2006/relationships/hyperlink" Target="https://www.tiktok.com/@esperanzalruz/video/6937308088806558981?sender_device=pc&amp;sender_web_id=6939049068816041478&amp;is_from_webapp=v2&amp;is_copy_url=0" TargetMode="External"/><Relationship Id="rId7" Type="http://schemas.openxmlformats.org/officeDocument/2006/relationships/hyperlink" Target="https://www.tiktok.com/tag/booktok?is_copy_url=1&amp;is_from_webapp=v2&amp;item_id=6938026892431756549&amp;lang=es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tiktok.com/@noepuchii/video/6938026892431756549?sender_device=pc&amp;sender_web_id=6939049068816041478&amp;is_from_webapp=v2&amp;is_copy_url=0" TargetMode="External"/><Relationship Id="rId5" Type="http://schemas.openxmlformats.org/officeDocument/2006/relationships/image" Target="../media/image116.JPG"/><Relationship Id="rId4" Type="http://schemas.openxmlformats.org/officeDocument/2006/relationships/image" Target="../media/image115.JPG"/><Relationship Id="rId9" Type="http://schemas.openxmlformats.org/officeDocument/2006/relationships/image" Target="../media/image9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2.jpg"/><Relationship Id="rId4" Type="http://schemas.openxmlformats.org/officeDocument/2006/relationships/hyperlink" Target="https://www.tiktok.com/@oscarcortina_profelengua?lang=es" TargetMode="Externa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jpg"/><Relationship Id="rId4" Type="http://schemas.openxmlformats.org/officeDocument/2006/relationships/hyperlink" Target="https://www.tiktok.com/@amogramatica" TargetMode="Externa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iktok.com/@sofiaylalua/video/6999017585039740165" TargetMode="External"/><Relationship Id="rId13" Type="http://schemas.openxmlformats.org/officeDocument/2006/relationships/hyperlink" Target="https://www.tiktok.com/@joseroviracollado/video/7041660167695486213?lang=es&amp;is_copy_url=0&amp;is_from_webapp=v1&amp;sender_device=pc&amp;sender_web_id=6939049068816041478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tiktok.com/@yleniabasilico/video/6995528044937039110" TargetMode="External"/><Relationship Id="rId12" Type="http://schemas.openxmlformats.org/officeDocument/2006/relationships/image" Target="../media/image119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hyperlink" Target="https://www.tiktok.com/@dorina.lovebot/video/6956220964220718341" TargetMode="External"/><Relationship Id="rId11" Type="http://schemas.openxmlformats.org/officeDocument/2006/relationships/hyperlink" Target="https://www.tiktok.com/@escapeinfantasy/video/6983069733352525062" TargetMode="External"/><Relationship Id="rId5" Type="http://schemas.openxmlformats.org/officeDocument/2006/relationships/hyperlink" Target="https://www.tiktok.com/@bellas__.books/video/6984450664462126342" TargetMode="External"/><Relationship Id="rId15" Type="http://schemas.openxmlformats.org/officeDocument/2006/relationships/image" Target="../media/image9.jpeg"/><Relationship Id="rId10" Type="http://schemas.openxmlformats.org/officeDocument/2006/relationships/hyperlink" Target="https://www.tiktok.com/@anyreads/video/6972685765247569157" TargetMode="External"/><Relationship Id="rId4" Type="http://schemas.openxmlformats.org/officeDocument/2006/relationships/hyperlink" Target="https://www.tiktok.com/@v.justanotherbookworm/video/6980816023108766982" TargetMode="External"/><Relationship Id="rId9" Type="http://schemas.openxmlformats.org/officeDocument/2006/relationships/hyperlink" Target="https://www.tiktok.com/@puchiibooks/video/6958424965666442502" TargetMode="External"/><Relationship Id="rId14" Type="http://schemas.openxmlformats.org/officeDocument/2006/relationships/image" Target="../media/image2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G"/><Relationship Id="rId7" Type="http://schemas.openxmlformats.org/officeDocument/2006/relationships/hyperlink" Target="https://www.tiktok.com/@antoniohdezfimia/video/7142243794354703622" TargetMode="External"/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tiktok.com/@el.restaurador/video/7051717250415365382" TargetMode="External"/><Relationship Id="rId5" Type="http://schemas.openxmlformats.org/officeDocument/2006/relationships/image" Target="../media/image70.jpeg"/><Relationship Id="rId4" Type="http://schemas.openxmlformats.org/officeDocument/2006/relationships/image" Target="../media/image2.jp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tiktok.com/@libroteca_/video/6992345087250418950?is_copy_url=1&amp;is_from_webapp=v1" TargetMode="Externa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hyperlink" Target="https://www.tiktok.com/search?q=Mario%20Benedetti&amp;t=1639527984255" TargetMode="External"/><Relationship Id="rId5" Type="http://schemas.openxmlformats.org/officeDocument/2006/relationships/image" Target="../media/image123.JPG"/><Relationship Id="rId4" Type="http://schemas.openxmlformats.org/officeDocument/2006/relationships/image" Target="../media/image122.png"/><Relationship Id="rId9" Type="http://schemas.openxmlformats.org/officeDocument/2006/relationships/image" Target="../media/image70.jpe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iktok.com/@patriciafedz/video/7222221715819072774" TargetMode="External"/><Relationship Id="rId13" Type="http://schemas.openxmlformats.org/officeDocument/2006/relationships/image" Target="../media/image2.jpg"/><Relationship Id="rId3" Type="http://schemas.openxmlformats.org/officeDocument/2006/relationships/hyperlink" Target="https://www.tiktok.com/@laslecturasdeloli/video/6972178596152511749" TargetMode="External"/><Relationship Id="rId7" Type="http://schemas.openxmlformats.org/officeDocument/2006/relationships/hyperlink" Target="https://www.tiktok.com/@vreditorasya/video/7223140662022114565" TargetMode="External"/><Relationship Id="rId12" Type="http://schemas.openxmlformats.org/officeDocument/2006/relationships/image" Target="../media/image124.JPG"/><Relationship Id="rId2" Type="http://schemas.openxmlformats.org/officeDocument/2006/relationships/hyperlink" Target="https://www.tiktok.com/@claudiacp_books/video/723013754592379215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iktok.com/@iriayselene/video/7211269180484750598" TargetMode="External"/><Relationship Id="rId11" Type="http://schemas.openxmlformats.org/officeDocument/2006/relationships/hyperlink" Target="https://www.tiktok.com/@solo.palabrqs/video/7190817595401030918" TargetMode="External"/><Relationship Id="rId5" Type="http://schemas.openxmlformats.org/officeDocument/2006/relationships/hyperlink" Target="https://www.tiktok.com/@pandi.book/video/7199333140748438790" TargetMode="External"/><Relationship Id="rId10" Type="http://schemas.openxmlformats.org/officeDocument/2006/relationships/hyperlink" Target="https://www.tiktok.com/@marinalcuadrado/video/7173687644935703814" TargetMode="External"/><Relationship Id="rId4" Type="http://schemas.openxmlformats.org/officeDocument/2006/relationships/hyperlink" Target="https://www.tiktok.com/@bibliotecaugena/video/6971466004585057542" TargetMode="External"/><Relationship Id="rId9" Type="http://schemas.openxmlformats.org/officeDocument/2006/relationships/hyperlink" Target="https://www.tiktok.com/@javierruescas/video/7224553867566910747" TargetMode="External"/><Relationship Id="rId14" Type="http://schemas.openxmlformats.org/officeDocument/2006/relationships/image" Target="../media/image9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iktok.com/@bibliotecaugena/video/6971466004585057542" TargetMode="External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</p:spPr>
      </p:pic>
      <p:sp>
        <p:nvSpPr>
          <p:cNvPr id="5" name="Rectángulo 4"/>
          <p:cNvSpPr/>
          <p:nvPr/>
        </p:nvSpPr>
        <p:spPr>
          <a:xfrm>
            <a:off x="8616021" y="6488668"/>
            <a:ext cx="3575979" cy="369332"/>
          </a:xfrm>
          <a:prstGeom prst="rect">
            <a:avLst/>
          </a:prstGeom>
          <a:solidFill>
            <a:srgbClr val="FFFFFF"/>
          </a:solidFill>
          <a:ln w="38100">
            <a:solidFill>
              <a:srgbClr val="EB3E15"/>
            </a:solidFill>
          </a:ln>
        </p:spPr>
        <p:txBody>
          <a:bodyPr wrap="none">
            <a:spAutoFit/>
          </a:bodyPr>
          <a:lstStyle/>
          <a:p>
            <a:r>
              <a:rPr lang="es-ES" dirty="0">
                <a:hlinkClick r:id="rId3"/>
              </a:rPr>
              <a:t>https://twitter.com/UA_Universidad</a:t>
            </a:r>
            <a:endParaRPr lang="es-ES" dirty="0"/>
          </a:p>
        </p:txBody>
      </p:sp>
      <p:pic>
        <p:nvPicPr>
          <p:cNvPr id="7" name="Marcador de contenido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130743" y="185634"/>
            <a:ext cx="11930514" cy="338554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sz="1600" dirty="0">
                <a:hlinkClick r:id="rId5"/>
              </a:rPr>
              <a:t>https://www.tiktok.com/@</a:t>
            </a:r>
            <a:r>
              <a:rPr lang="es-ES" sz="1600" dirty="0" smtClean="0">
                <a:hlinkClick r:id="rId5"/>
              </a:rPr>
              <a:t>enbiggen/video/7060581260019797294?is_from_webapp=1&amp;sender_device=pc&amp;web_id=6939049068816041478</a:t>
            </a:r>
            <a:r>
              <a:rPr lang="es-ES" sz="1600" dirty="0" smtClean="0"/>
              <a:t> 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3047800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242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60909" y="253144"/>
            <a:ext cx="10799546" cy="1020912"/>
          </a:xfrm>
        </p:spPr>
        <p:txBody>
          <a:bodyPr>
            <a:normAutofit/>
          </a:bodyPr>
          <a:lstStyle/>
          <a:p>
            <a:r>
              <a:rPr lang="es-ES" sz="4000" b="1" dirty="0" smtClean="0">
                <a:solidFill>
                  <a:srgbClr val="C00000"/>
                </a:solidFill>
                <a:latin typeface="Agency FB" panose="020B0503020202020204" pitchFamily="34" charset="0"/>
              </a:rPr>
              <a:t>“</a:t>
            </a:r>
            <a:r>
              <a:rPr lang="es-ES" sz="4000" b="1" dirty="0" err="1" smtClean="0">
                <a:solidFill>
                  <a:srgbClr val="C00000"/>
                </a:solidFill>
                <a:latin typeface="Agency FB" panose="020B0503020202020204" pitchFamily="34" charset="0"/>
              </a:rPr>
              <a:t>Booktok</a:t>
            </a:r>
            <a:r>
              <a:rPr lang="es-ES" sz="4000" b="1" dirty="0" smtClean="0">
                <a:solidFill>
                  <a:srgbClr val="C00000"/>
                </a:solidFill>
                <a:latin typeface="Agency FB" panose="020B0503020202020204" pitchFamily="34" charset="0"/>
              </a:rPr>
              <a:t>” 4DLE. Constelaciones multimodales</a:t>
            </a:r>
            <a:endParaRPr lang="es-ES" sz="4000" b="1" dirty="0">
              <a:solidFill>
                <a:srgbClr val="C00000"/>
              </a:solidFill>
              <a:latin typeface="Agency FB" panose="020B0503020202020204" pitchFamily="34" charset="0"/>
            </a:endParaRPr>
          </a:p>
        </p:txBody>
      </p:sp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  <p:extLst/>
          </p:nvPr>
        </p:nvGraphicFramePr>
        <p:xfrm>
          <a:off x="257476" y="1366789"/>
          <a:ext cx="10958527" cy="46807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38301">
                  <a:extLst>
                    <a:ext uri="{9D8B030D-6E8A-4147-A177-3AD203B41FA5}">
                      <a16:colId xmlns:a16="http://schemas.microsoft.com/office/drawing/2014/main" val="4259306877"/>
                    </a:ext>
                  </a:extLst>
                </a:gridCol>
                <a:gridCol w="2112538">
                  <a:extLst>
                    <a:ext uri="{9D8B030D-6E8A-4147-A177-3AD203B41FA5}">
                      <a16:colId xmlns:a16="http://schemas.microsoft.com/office/drawing/2014/main" val="2122709050"/>
                    </a:ext>
                  </a:extLst>
                </a:gridCol>
                <a:gridCol w="2007688">
                  <a:extLst>
                    <a:ext uri="{9D8B030D-6E8A-4147-A177-3AD203B41FA5}">
                      <a16:colId xmlns:a16="http://schemas.microsoft.com/office/drawing/2014/main" val="4107793952"/>
                    </a:ext>
                  </a:extLst>
                </a:gridCol>
              </a:tblGrid>
              <a:tr h="383942"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effectLst/>
                        </a:rPr>
                        <a:t>Dirección (algunas están en </a:t>
                      </a:r>
                      <a:r>
                        <a:rPr lang="es-ES_tradnl" sz="2000" dirty="0" err="1">
                          <a:effectLst/>
                        </a:rPr>
                        <a:t>Youtube</a:t>
                      </a:r>
                      <a:r>
                        <a:rPr lang="es-ES_tradnl" sz="2000" dirty="0">
                          <a:effectLst/>
                        </a:rPr>
                        <a:t>, pero usan </a:t>
                      </a:r>
                      <a:r>
                        <a:rPr lang="es-ES_tradnl" sz="2000" dirty="0" err="1">
                          <a:effectLst/>
                        </a:rPr>
                        <a:t>TikTok</a:t>
                      </a:r>
                      <a:r>
                        <a:rPr lang="es-ES_tradnl" sz="2000" dirty="0">
                          <a:effectLst/>
                        </a:rPr>
                        <a:t>)</a:t>
                      </a:r>
                      <a:endParaRPr lang="es-E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effectLst/>
                        </a:rPr>
                        <a:t>Personaje infantil u obra</a:t>
                      </a:r>
                      <a:endParaRPr lang="es-E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effectLst/>
                        </a:rPr>
                        <a:t>Dinámica</a:t>
                      </a:r>
                      <a:endParaRPr lang="es-E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extLst>
                  <a:ext uri="{0D108BD9-81ED-4DB2-BD59-A6C34878D82A}">
                    <a16:rowId xmlns:a16="http://schemas.microsoft.com/office/drawing/2014/main" val="2746296882"/>
                  </a:ext>
                </a:extLst>
              </a:tr>
              <a:tr h="255961"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u="sng" dirty="0">
                          <a:effectLst/>
                          <a:hlinkClick r:id="rId2"/>
                        </a:rPr>
                        <a:t>https://www.tiktok.com/@nurii.valverde/video/7016646653885156614</a:t>
                      </a:r>
                      <a:r>
                        <a:rPr lang="es-ES_tradnl" sz="1600" dirty="0">
                          <a:effectLst/>
                        </a:rPr>
                        <a:t>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>
                          <a:effectLst/>
                        </a:rPr>
                        <a:t>Ricitos de Oro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Paseo por la Biblioteca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extLst>
                  <a:ext uri="{0D108BD9-81ED-4DB2-BD59-A6C34878D82A}">
                    <a16:rowId xmlns:a16="http://schemas.microsoft.com/office/drawing/2014/main" val="2396036982"/>
                  </a:ext>
                </a:extLst>
              </a:tr>
              <a:tr h="255961"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u="sng" dirty="0">
                          <a:effectLst/>
                          <a:hlinkClick r:id="rId3"/>
                        </a:rPr>
                        <a:t>https://youtu.be/VeT2sVq--a8</a:t>
                      </a:r>
                      <a:r>
                        <a:rPr lang="es-ES_tradnl" sz="1600" dirty="0">
                          <a:effectLst/>
                        </a:rPr>
                        <a:t>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Tres cerditos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Booktrailer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extLst>
                  <a:ext uri="{0D108BD9-81ED-4DB2-BD59-A6C34878D82A}">
                    <a16:rowId xmlns:a16="http://schemas.microsoft.com/office/drawing/2014/main" val="1178051146"/>
                  </a:ext>
                </a:extLst>
              </a:tr>
              <a:tr h="383942"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u="sng">
                          <a:effectLst/>
                          <a:hlinkClick r:id="rId4"/>
                        </a:rPr>
                        <a:t>https://www.tiktok.com/@noha.149/video/7027534651010878725</a:t>
                      </a:r>
                      <a:r>
                        <a:rPr lang="es-ES_tradnl" sz="1600">
                          <a:effectLst/>
                        </a:rPr>
                        <a:t> 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Palabras para armar tu canto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Imágenes del libro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extLst>
                  <a:ext uri="{0D108BD9-81ED-4DB2-BD59-A6C34878D82A}">
                    <a16:rowId xmlns:a16="http://schemas.microsoft.com/office/drawing/2014/main" val="816128961"/>
                  </a:ext>
                </a:extLst>
              </a:tr>
              <a:tr h="383942"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u="sng" dirty="0">
                          <a:effectLst/>
                          <a:hlinkClick r:id="rId5"/>
                        </a:rPr>
                        <a:t>https://www.tiktok.com/@poladiaz23/video/7028645732525657350</a:t>
                      </a:r>
                      <a:r>
                        <a:rPr lang="es-ES_tradnl" sz="1600" dirty="0">
                          <a:effectLst/>
                        </a:rPr>
                        <a:t>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La vida de los salmones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Booktrailer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extLst>
                  <a:ext uri="{0D108BD9-81ED-4DB2-BD59-A6C34878D82A}">
                    <a16:rowId xmlns:a16="http://schemas.microsoft.com/office/drawing/2014/main" val="2775698294"/>
                  </a:ext>
                </a:extLst>
              </a:tr>
              <a:tr h="255961"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u="sng" dirty="0">
                          <a:effectLst/>
                          <a:hlinkClick r:id="rId6"/>
                        </a:rPr>
                        <a:t>https://www.tiktok.com/@ariadnacanseco/video/7028304436975897861</a:t>
                      </a:r>
                      <a:r>
                        <a:rPr lang="es-ES_tradnl" sz="1600" dirty="0">
                          <a:effectLst/>
                        </a:rPr>
                        <a:t>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Peter Pan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Imágenes del libro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extLst>
                  <a:ext uri="{0D108BD9-81ED-4DB2-BD59-A6C34878D82A}">
                    <a16:rowId xmlns:a16="http://schemas.microsoft.com/office/drawing/2014/main" val="3993617867"/>
                  </a:ext>
                </a:extLst>
              </a:tr>
              <a:tr h="383942"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u="sng" dirty="0">
                          <a:effectLst/>
                          <a:hlinkClick r:id="rId7"/>
                        </a:rPr>
                        <a:t>https://www.tiktok.com/@soniafs290/video/7027936564932070662</a:t>
                      </a:r>
                      <a:r>
                        <a:rPr lang="es-ES_tradnl" sz="1600" dirty="0">
                          <a:effectLst/>
                        </a:rPr>
                        <a:t>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El hombre de la flor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Imágenes del libro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extLst>
                  <a:ext uri="{0D108BD9-81ED-4DB2-BD59-A6C34878D82A}">
                    <a16:rowId xmlns:a16="http://schemas.microsoft.com/office/drawing/2014/main" val="3976980107"/>
                  </a:ext>
                </a:extLst>
              </a:tr>
              <a:tr h="511922"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u="sng" strike="sngStrike" dirty="0">
                          <a:effectLst/>
                          <a:hlinkClick r:id="rId8"/>
                        </a:rPr>
                        <a:t>https://www.tiktok.com/@_andreafuster/video/7025184104429669637</a:t>
                      </a:r>
                      <a:r>
                        <a:rPr lang="es-ES_tradnl" sz="1600" strike="sngStrike" dirty="0">
                          <a:effectLst/>
                        </a:rPr>
                        <a:t> </a:t>
                      </a:r>
                      <a:endParaRPr lang="es-ES" sz="16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100 mujeres que cambiaron el mundo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Imágenes del libro, con mensaje feminista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extLst>
                  <a:ext uri="{0D108BD9-81ED-4DB2-BD59-A6C34878D82A}">
                    <a16:rowId xmlns:a16="http://schemas.microsoft.com/office/drawing/2014/main" val="2910255416"/>
                  </a:ext>
                </a:extLst>
              </a:tr>
              <a:tr h="511922"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u="sng" dirty="0">
                          <a:effectLst/>
                          <a:hlinkClick r:id="rId9"/>
                        </a:rPr>
                        <a:t>https://www.tiktok.com/@raul18_m/video/7028984395042213125</a:t>
                      </a:r>
                      <a:r>
                        <a:rPr lang="es-ES_tradnl" sz="1600" dirty="0">
                          <a:effectLst/>
                        </a:rPr>
                        <a:t>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>
                          <a:effectLst/>
                        </a:rPr>
                        <a:t>Mi primer libro de Miguel Hernández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Booktube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extLst>
                  <a:ext uri="{0D108BD9-81ED-4DB2-BD59-A6C34878D82A}">
                    <a16:rowId xmlns:a16="http://schemas.microsoft.com/office/drawing/2014/main" val="3487347311"/>
                  </a:ext>
                </a:extLst>
              </a:tr>
              <a:tr h="511922"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u="sng" dirty="0">
                          <a:effectLst/>
                          <a:hlinkClick r:id="rId10"/>
                        </a:rPr>
                        <a:t>https://www.tiktok.com/@rous._93/video/7027513388964089094</a:t>
                      </a:r>
                      <a:r>
                        <a:rPr lang="es-ES_tradnl" sz="1600" dirty="0">
                          <a:effectLst/>
                        </a:rPr>
                        <a:t>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>
                          <a:effectLst/>
                        </a:rPr>
                        <a:t>La Revancha del Club de la Lagartijas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>
                          <a:effectLst/>
                        </a:rPr>
                        <a:t>Lectura cómic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extLst>
                  <a:ext uri="{0D108BD9-81ED-4DB2-BD59-A6C34878D82A}">
                    <a16:rowId xmlns:a16="http://schemas.microsoft.com/office/drawing/2014/main" val="2306198135"/>
                  </a:ext>
                </a:extLst>
              </a:tr>
              <a:tr h="511922"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u="sng" dirty="0">
                          <a:effectLst/>
                          <a:hlinkClick r:id="rId11"/>
                        </a:rPr>
                        <a:t>https://www.tiktok.com/@xxakilesxx/video/7029778942533963013</a:t>
                      </a:r>
                      <a:r>
                        <a:rPr lang="es-ES_tradnl" sz="1600" dirty="0">
                          <a:effectLst/>
                        </a:rPr>
                        <a:t>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>
                          <a:effectLst/>
                        </a:rPr>
                        <a:t>Poemas en prosa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>
                          <a:effectLst/>
                        </a:rPr>
                        <a:t>Visita biblioteca abuelo y presentación libro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0" marR="42660" marT="0" marB="0"/>
                </a:tc>
                <a:extLst>
                  <a:ext uri="{0D108BD9-81ED-4DB2-BD59-A6C34878D82A}">
                    <a16:rowId xmlns:a16="http://schemas.microsoft.com/office/drawing/2014/main" val="3341205680"/>
                  </a:ext>
                </a:extLst>
              </a:tr>
            </a:tbl>
          </a:graphicData>
        </a:graphic>
      </p:graphicFrame>
      <p:sp>
        <p:nvSpPr>
          <p:cNvPr id="8" name="Rectángulo 7"/>
          <p:cNvSpPr/>
          <p:nvPr/>
        </p:nvSpPr>
        <p:spPr>
          <a:xfrm>
            <a:off x="738067" y="6219824"/>
            <a:ext cx="110284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 smtClean="0">
                <a:solidFill>
                  <a:srgbClr val="FF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Coexistencia con </a:t>
            </a:r>
            <a:r>
              <a:rPr lang="es-ES" sz="1600" dirty="0" err="1" smtClean="0">
                <a:solidFill>
                  <a:srgbClr val="FF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bookstragram</a:t>
            </a:r>
            <a:r>
              <a:rPr lang="es-ES" sz="1600" dirty="0" smtClean="0">
                <a:solidFill>
                  <a:srgbClr val="FF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. Vídeos todavía más breves y las protagonistas más jóvenes Aunque </a:t>
            </a:r>
            <a:r>
              <a:rPr lang="es-ES" sz="1600" dirty="0" err="1" smtClean="0">
                <a:solidFill>
                  <a:srgbClr val="FF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TikTok</a:t>
            </a:r>
            <a:r>
              <a:rPr lang="es-ES" sz="1600" dirty="0" smtClean="0">
                <a:solidFill>
                  <a:srgbClr val="FF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 permita perfiles desde 14 años, la herramienta es conocida en Educación Primaria. Prevenir con su uso, no prohibición.  </a:t>
            </a:r>
            <a:endParaRPr lang="es-ES" sz="1600" dirty="0">
              <a:solidFill>
                <a:srgbClr val="FF0000"/>
              </a:solidFill>
              <a:latin typeface="Bahnschrift" panose="020B0502040204020203" pitchFamily="34" charset="0"/>
            </a:endParaRPr>
          </a:p>
        </p:txBody>
      </p:sp>
      <p:pic>
        <p:nvPicPr>
          <p:cNvPr id="9" name="Google Shape;251;p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257476" y="416773"/>
            <a:ext cx="801939" cy="693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Marcador de contenido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3" y="6219824"/>
            <a:ext cx="68632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02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Marcador de contenido 6"/>
          <p:cNvGraphicFramePr>
            <a:graphicFrameLocks noGrp="1"/>
          </p:cNvGraphicFramePr>
          <p:nvPr>
            <p:ph idx="1"/>
            <p:extLst/>
          </p:nvPr>
        </p:nvGraphicFramePr>
        <p:xfrm>
          <a:off x="219194" y="1164440"/>
          <a:ext cx="11367436" cy="50883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90704">
                  <a:extLst>
                    <a:ext uri="{9D8B030D-6E8A-4147-A177-3AD203B41FA5}">
                      <a16:colId xmlns:a16="http://schemas.microsoft.com/office/drawing/2014/main" val="76375865"/>
                    </a:ext>
                  </a:extLst>
                </a:gridCol>
                <a:gridCol w="1894128">
                  <a:extLst>
                    <a:ext uri="{9D8B030D-6E8A-4147-A177-3AD203B41FA5}">
                      <a16:colId xmlns:a16="http://schemas.microsoft.com/office/drawing/2014/main" val="803309310"/>
                    </a:ext>
                  </a:extLst>
                </a:gridCol>
                <a:gridCol w="2082604">
                  <a:extLst>
                    <a:ext uri="{9D8B030D-6E8A-4147-A177-3AD203B41FA5}">
                      <a16:colId xmlns:a16="http://schemas.microsoft.com/office/drawing/2014/main" val="3885255903"/>
                    </a:ext>
                  </a:extLst>
                </a:gridCol>
              </a:tblGrid>
              <a:tr h="38899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Dirección (algunas están en </a:t>
                      </a:r>
                      <a:r>
                        <a:rPr lang="es-ES_tradnl" sz="1800" dirty="0" err="1">
                          <a:effectLst/>
                        </a:rPr>
                        <a:t>Youtube</a:t>
                      </a:r>
                      <a:r>
                        <a:rPr lang="es-ES_tradnl" sz="1800" dirty="0">
                          <a:effectLst/>
                        </a:rPr>
                        <a:t>, pero usan </a:t>
                      </a:r>
                      <a:r>
                        <a:rPr lang="es-ES_tradnl" sz="1800" dirty="0" err="1">
                          <a:effectLst/>
                        </a:rPr>
                        <a:t>TikTok</a:t>
                      </a:r>
                      <a:r>
                        <a:rPr lang="es-ES_tradnl" sz="1800" dirty="0">
                          <a:effectLst/>
                        </a:rPr>
                        <a:t>)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>
                          <a:effectLst/>
                        </a:rPr>
                        <a:t>Autor/a G27</a:t>
                      </a:r>
                      <a:endParaRPr lang="es-E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>
                          <a:effectLst/>
                        </a:rPr>
                        <a:t>Dinámica</a:t>
                      </a:r>
                      <a:endParaRPr lang="es-E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1123809172"/>
                  </a:ext>
                </a:extLst>
              </a:tr>
              <a:tr h="388991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u="sng" dirty="0">
                          <a:effectLst/>
                          <a:hlinkClick r:id="rId2"/>
                        </a:rPr>
                        <a:t>https://www.tiktok.com/@neferchitty/video/7077824990736944389</a:t>
                      </a:r>
                      <a:r>
                        <a:rPr lang="es-ES_tradnl" sz="1800" dirty="0">
                          <a:effectLst/>
                        </a:rPr>
                        <a:t> 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Lorca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Recitado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429845822"/>
                  </a:ext>
                </a:extLst>
              </a:tr>
              <a:tr h="539507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u="sng" dirty="0">
                          <a:effectLst/>
                          <a:hlinkClick r:id="rId3"/>
                        </a:rPr>
                        <a:t>https://www.tiktok.com/@neferchitty/video/7089185455643626757</a:t>
                      </a:r>
                      <a:r>
                        <a:rPr lang="es-ES_tradnl" sz="1800" dirty="0">
                          <a:effectLst/>
                        </a:rPr>
                        <a:t> 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Lorca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Recitado varias personas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2700149867"/>
                  </a:ext>
                </a:extLst>
              </a:tr>
              <a:tr h="388991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u="sng" dirty="0">
                          <a:effectLst/>
                          <a:hlinkClick r:id="rId4"/>
                        </a:rPr>
                        <a:t>https://www.tiktok.com/@joseroviracollado/video/7089745957255941381</a:t>
                      </a:r>
                      <a:r>
                        <a:rPr lang="es-ES_tradnl" sz="1800" dirty="0">
                          <a:effectLst/>
                        </a:rPr>
                        <a:t> 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Lorca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¿Qué estás leyendo?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2366326592"/>
                  </a:ext>
                </a:extLst>
              </a:tr>
              <a:tr h="539507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u="sng" dirty="0">
                          <a:effectLst/>
                          <a:hlinkClick r:id="rId5"/>
                        </a:rPr>
                        <a:t>https://www.tiktok.com/@josefinadelatorre27/video/7104548734196780293</a:t>
                      </a:r>
                      <a:r>
                        <a:rPr lang="es-ES_tradnl" sz="1800" dirty="0">
                          <a:effectLst/>
                        </a:rPr>
                        <a:t> 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Josefina de la Torre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Presentación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3717045357"/>
                  </a:ext>
                </a:extLst>
              </a:tr>
              <a:tr h="583486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u="sng" dirty="0">
                          <a:effectLst/>
                          <a:hlinkClick r:id="rId6"/>
                        </a:rPr>
                        <a:t>https://www.tiktok.com/@rafaelalberti22/video/7101265323931847941</a:t>
                      </a:r>
                      <a:r>
                        <a:rPr lang="es-ES_tradnl" sz="1800" dirty="0">
                          <a:effectLst/>
                        </a:rPr>
                        <a:t> 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Rafael Alberti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Intertextualidades con Picasso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1312358359"/>
                  </a:ext>
                </a:extLst>
              </a:tr>
              <a:tr h="539507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u="sng" dirty="0">
                          <a:effectLst/>
                          <a:hlinkClick r:id="rId7"/>
                        </a:rPr>
                        <a:t>https://www.tiktok.com/@mariateresaleon27/video/7085825519501069574</a:t>
                      </a:r>
                      <a:r>
                        <a:rPr lang="es-ES_tradnl" sz="1800" dirty="0">
                          <a:effectLst/>
                        </a:rPr>
                        <a:t> 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María Teresa León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Acróstico literario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3297550331"/>
                  </a:ext>
                </a:extLst>
              </a:tr>
              <a:tr h="539507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u="sng" dirty="0">
                          <a:effectLst/>
                          <a:hlinkClick r:id="rId8"/>
                        </a:rPr>
                        <a:t>https://www.tiktok.com/@maria.zambranotic/video/7099847716443852038</a:t>
                      </a:r>
                      <a:r>
                        <a:rPr lang="es-ES_tradnl" sz="1800" dirty="0">
                          <a:effectLst/>
                        </a:rPr>
                        <a:t> 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María Zambrano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Presentación de la autora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4211886167"/>
                  </a:ext>
                </a:extLst>
              </a:tr>
              <a:tr h="388991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u="sng" dirty="0">
                          <a:effectLst/>
                          <a:hlinkClick r:id="rId9"/>
                        </a:rPr>
                        <a:t>https://youtu.be/uYBcOyQh0yg</a:t>
                      </a:r>
                      <a:r>
                        <a:rPr lang="es-ES_tradnl" sz="1800" dirty="0">
                          <a:effectLst/>
                        </a:rPr>
                        <a:t> 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87313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Luis Cernuda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Gatos y fotos autor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1550680659"/>
                  </a:ext>
                </a:extLst>
              </a:tr>
              <a:tr h="388991">
                <a:tc rowSpan="2"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u="sng" dirty="0">
                          <a:effectLst/>
                          <a:hlinkClick r:id="rId10"/>
                        </a:rPr>
                        <a:t>https://constelacionesgeneracion27.blogspot.com/2022/05/3-relatos-audiovisuales-damaso-alonso.html</a:t>
                      </a:r>
                      <a:r>
                        <a:rPr lang="es-ES_tradnl" sz="1800" dirty="0">
                          <a:effectLst/>
                        </a:rPr>
                        <a:t> 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900" dirty="0">
                          <a:effectLst/>
                        </a:rPr>
                        <a:t> </a:t>
                      </a:r>
                      <a:endParaRPr lang="es-E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 err="1">
                          <a:effectLst/>
                        </a:rPr>
                        <a:t>Damaso</a:t>
                      </a:r>
                      <a:r>
                        <a:rPr lang="es-ES_tradnl" sz="1800" dirty="0">
                          <a:effectLst/>
                        </a:rPr>
                        <a:t> Alonso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800" dirty="0">
                          <a:effectLst/>
                        </a:rPr>
                        <a:t>Recitado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1011769929"/>
                  </a:ext>
                </a:extLst>
              </a:tr>
              <a:tr h="352831">
                <a:tc vMerge="1"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s-E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900" dirty="0">
                          <a:effectLst/>
                        </a:rPr>
                        <a:t> </a:t>
                      </a:r>
                      <a:endParaRPr lang="es-E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900" dirty="0">
                          <a:effectLst/>
                        </a:rPr>
                        <a:t> </a:t>
                      </a:r>
                      <a:endParaRPr lang="es-E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extLst>
                  <a:ext uri="{0D108BD9-81ED-4DB2-BD59-A6C34878D82A}">
                    <a16:rowId xmlns:a16="http://schemas.microsoft.com/office/drawing/2014/main" val="1701826353"/>
                  </a:ext>
                </a:extLst>
              </a:tr>
            </a:tbl>
          </a:graphicData>
        </a:graphic>
      </p:graphicFrame>
      <p:sp>
        <p:nvSpPr>
          <p:cNvPr id="8" name="Título 1"/>
          <p:cNvSpPr txBox="1">
            <a:spLocks/>
          </p:cNvSpPr>
          <p:nvPr/>
        </p:nvSpPr>
        <p:spPr>
          <a:xfrm>
            <a:off x="1453415" y="192396"/>
            <a:ext cx="10052258" cy="972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b="1" dirty="0" smtClean="0">
                <a:solidFill>
                  <a:srgbClr val="C00000"/>
                </a:solidFill>
                <a:latin typeface="Agency FB" panose="020B0503020202020204" pitchFamily="34" charset="0"/>
              </a:rPr>
              <a:t>“</a:t>
            </a:r>
            <a:r>
              <a:rPr lang="es-ES" sz="4000" b="1" dirty="0" err="1" smtClean="0">
                <a:solidFill>
                  <a:srgbClr val="C00000"/>
                </a:solidFill>
                <a:latin typeface="Agency FB" panose="020B0503020202020204" pitchFamily="34" charset="0"/>
              </a:rPr>
              <a:t>PoeTok</a:t>
            </a:r>
            <a:r>
              <a:rPr lang="es-ES" sz="4000" b="1" dirty="0" smtClean="0">
                <a:solidFill>
                  <a:srgbClr val="C00000"/>
                </a:solidFill>
                <a:latin typeface="Agency FB" panose="020B0503020202020204" pitchFamily="34" charset="0"/>
              </a:rPr>
              <a:t>” </a:t>
            </a:r>
            <a:r>
              <a:rPr lang="es-ES" sz="4000" b="1" dirty="0">
                <a:solidFill>
                  <a:srgbClr val="C00000"/>
                </a:solidFill>
                <a:latin typeface="Agency FB" panose="020B0503020202020204" pitchFamily="34" charset="0"/>
              </a:rPr>
              <a:t>Autores y autoras </a:t>
            </a:r>
            <a:r>
              <a:rPr lang="es-ES" sz="4000" b="1" dirty="0" smtClean="0">
                <a:solidFill>
                  <a:srgbClr val="C00000"/>
                </a:solidFill>
                <a:latin typeface="Agency FB" panose="020B0503020202020204" pitchFamily="34" charset="0"/>
              </a:rPr>
              <a:t>Generación </a:t>
            </a:r>
            <a:r>
              <a:rPr lang="es-ES" sz="4000" b="1" dirty="0">
                <a:solidFill>
                  <a:srgbClr val="C00000"/>
                </a:solidFill>
                <a:latin typeface="Agency FB" panose="020B0503020202020204" pitchFamily="34" charset="0"/>
              </a:rPr>
              <a:t>del </a:t>
            </a:r>
            <a:r>
              <a:rPr lang="es-ES" sz="4000" b="1" dirty="0" smtClean="0">
                <a:solidFill>
                  <a:srgbClr val="C00000"/>
                </a:solidFill>
                <a:latin typeface="Agency FB" panose="020B0503020202020204" pitchFamily="34" charset="0"/>
              </a:rPr>
              <a:t>27</a:t>
            </a:r>
            <a:endParaRPr lang="es-ES" sz="4000" b="1" dirty="0">
              <a:solidFill>
                <a:srgbClr val="C00000"/>
              </a:solidFill>
              <a:latin typeface="Agency FB" panose="020B0503020202020204" pitchFamily="34" charset="0"/>
            </a:endParaRPr>
          </a:p>
        </p:txBody>
      </p:sp>
      <p:pic>
        <p:nvPicPr>
          <p:cNvPr id="10" name="Google Shape;251;p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313405" y="331591"/>
            <a:ext cx="801939" cy="693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Marcador de contenido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3" y="6219824"/>
            <a:ext cx="68632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428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13766" y="4620"/>
            <a:ext cx="4265428" cy="1325563"/>
          </a:xfrm>
        </p:spPr>
        <p:txBody>
          <a:bodyPr/>
          <a:lstStyle/>
          <a:p>
            <a:r>
              <a:rPr lang="es-ES" b="1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#</a:t>
            </a:r>
            <a:r>
              <a:rPr lang="es-ES" b="1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INVTICUA</a:t>
            </a:r>
            <a:endParaRPr lang="es-ES" b="1" dirty="0">
              <a:solidFill>
                <a:srgbClr val="0070C0"/>
              </a:solidFill>
              <a:latin typeface="Agency FB" panose="020B0503020202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75385" y="1330183"/>
            <a:ext cx="6632137" cy="4517723"/>
          </a:xfrm>
        </p:spPr>
        <p:txBody>
          <a:bodyPr>
            <a:normAutofit/>
          </a:bodyPr>
          <a:lstStyle/>
          <a:p>
            <a:r>
              <a:rPr lang="es-ES" dirty="0" smtClean="0"/>
              <a:t>Práctica con proyección varios cursos</a:t>
            </a:r>
          </a:p>
          <a:p>
            <a:r>
              <a:rPr lang="es-ES" dirty="0" smtClean="0"/>
              <a:t>Participación otros docentes</a:t>
            </a:r>
          </a:p>
          <a:p>
            <a:pPr lvl="1"/>
            <a:r>
              <a:rPr lang="es-ES" sz="2000" dirty="0" smtClean="0"/>
              <a:t>Sebastián Miras</a:t>
            </a:r>
            <a:r>
              <a:rPr lang="es-ES" sz="2000" dirty="0"/>
              <a:t>, </a:t>
            </a:r>
            <a:r>
              <a:rPr lang="es-ES" sz="2000" i="1" u="sng" dirty="0">
                <a:solidFill>
                  <a:srgbClr val="0070C0"/>
                </a:solidFill>
              </a:rPr>
              <a:t>@</a:t>
            </a:r>
            <a:r>
              <a:rPr lang="es-ES" sz="2000" i="1" u="sng" dirty="0" err="1">
                <a:solidFill>
                  <a:srgbClr val="0070C0"/>
                </a:solidFill>
              </a:rPr>
              <a:t>sebastian_miras</a:t>
            </a:r>
            <a:endParaRPr lang="es-ES" sz="2000" i="1" u="sng" dirty="0">
              <a:solidFill>
                <a:srgbClr val="0070C0"/>
              </a:solidFill>
            </a:endParaRPr>
          </a:p>
          <a:p>
            <a:pPr lvl="1"/>
            <a:r>
              <a:rPr lang="es-ES" sz="2000" dirty="0" err="1" smtClean="0"/>
              <a:t>Maila</a:t>
            </a:r>
            <a:r>
              <a:rPr lang="es-ES" sz="2000" dirty="0" smtClean="0"/>
              <a:t> </a:t>
            </a:r>
            <a:r>
              <a:rPr lang="es-ES" sz="2000" dirty="0"/>
              <a:t>López  </a:t>
            </a:r>
            <a:r>
              <a:rPr lang="es-ES" sz="2000" i="1" u="sng" dirty="0">
                <a:solidFill>
                  <a:srgbClr val="0070C0"/>
                </a:solidFill>
              </a:rPr>
              <a:t>@</a:t>
            </a:r>
            <a:r>
              <a:rPr lang="es-ES" sz="2000" i="1" u="sng" dirty="0" err="1">
                <a:solidFill>
                  <a:srgbClr val="0070C0"/>
                </a:solidFill>
              </a:rPr>
              <a:t>Mailalovi</a:t>
            </a:r>
            <a:endParaRPr lang="es-ES" sz="2000" i="1" u="sng" dirty="0" smtClean="0">
              <a:solidFill>
                <a:srgbClr val="0070C0"/>
              </a:solidFill>
            </a:endParaRPr>
          </a:p>
          <a:p>
            <a:pPr lvl="1"/>
            <a:r>
              <a:rPr lang="es-ES" sz="2000" dirty="0" smtClean="0"/>
              <a:t>Fran </a:t>
            </a:r>
            <a:r>
              <a:rPr lang="es-ES" sz="2000" dirty="0"/>
              <a:t>Martínez </a:t>
            </a:r>
            <a:r>
              <a:rPr lang="es-ES" sz="2000" i="1" u="sng" dirty="0">
                <a:solidFill>
                  <a:srgbClr val="0070C0"/>
                </a:solidFill>
              </a:rPr>
              <a:t>@</a:t>
            </a:r>
            <a:r>
              <a:rPr lang="es-ES" sz="2000" i="1" u="sng" dirty="0" err="1">
                <a:solidFill>
                  <a:srgbClr val="0070C0"/>
                </a:solidFill>
              </a:rPr>
              <a:t>fa_martnez</a:t>
            </a:r>
            <a:endParaRPr lang="es-ES" sz="2000" i="1" u="sng" dirty="0">
              <a:solidFill>
                <a:srgbClr val="0070C0"/>
              </a:solidFill>
            </a:endParaRPr>
          </a:p>
          <a:p>
            <a:r>
              <a:rPr lang="es-ES" dirty="0" smtClean="0"/>
              <a:t>Y artistas invitados</a:t>
            </a:r>
          </a:p>
          <a:p>
            <a:r>
              <a:rPr lang="es-ES" dirty="0" smtClean="0"/>
              <a:t>Otras dinámicas creatividad literaria</a:t>
            </a:r>
          </a:p>
          <a:p>
            <a:pPr marL="0" indent="0">
              <a:buNone/>
            </a:pPr>
            <a:r>
              <a:rPr lang="es-ES" b="1" i="1" dirty="0">
                <a:solidFill>
                  <a:srgbClr val="FF0000"/>
                </a:solidFill>
              </a:rPr>
              <a:t>Acróstico</a:t>
            </a:r>
            <a:r>
              <a:rPr lang="es-ES" dirty="0"/>
              <a:t> </a:t>
            </a:r>
            <a:r>
              <a:rPr lang="es-ES" dirty="0" smtClean="0"/>
              <a:t>y </a:t>
            </a:r>
            <a:r>
              <a:rPr lang="es-ES" b="1" i="1" dirty="0" err="1">
                <a:solidFill>
                  <a:srgbClr val="FF0000"/>
                </a:solidFill>
              </a:rPr>
              <a:t>Knolling</a:t>
            </a:r>
            <a:r>
              <a:rPr lang="es-ES" b="1" i="1" dirty="0">
                <a:solidFill>
                  <a:srgbClr val="FF0000"/>
                </a:solidFill>
              </a:rPr>
              <a:t> Literario</a:t>
            </a:r>
          </a:p>
          <a:p>
            <a:r>
              <a:rPr lang="es-ES" dirty="0" smtClean="0"/>
              <a:t>Espacio de Innovación y experimentación     </a:t>
            </a:r>
            <a:r>
              <a:rPr lang="es-ES" i="1" u="sng" dirty="0" smtClean="0">
                <a:solidFill>
                  <a:srgbClr val="0070C0"/>
                </a:solidFill>
              </a:rPr>
              <a:t>#</a:t>
            </a:r>
            <a:r>
              <a:rPr lang="es-ES" i="1" u="sng" dirty="0" err="1" smtClean="0">
                <a:solidFill>
                  <a:srgbClr val="0070C0"/>
                </a:solidFill>
              </a:rPr>
              <a:t>LiteTOK</a:t>
            </a:r>
            <a:endParaRPr lang="es-ES" i="1" u="sng" dirty="0">
              <a:solidFill>
                <a:srgbClr val="0070C0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0061" y="0"/>
            <a:ext cx="4011072" cy="6103088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956216" y="5975542"/>
            <a:ext cx="5572038" cy="400110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es-ES" sz="2000" dirty="0">
                <a:hlinkClick r:id="rId3"/>
              </a:rPr>
              <a:t>https://constelacionesgeneracion27.blogspot.com</a:t>
            </a:r>
            <a:r>
              <a:rPr lang="es-ES" sz="2000" dirty="0" smtClean="0">
                <a:hlinkClick r:id="rId3"/>
              </a:rPr>
              <a:t>/</a:t>
            </a:r>
            <a:r>
              <a:rPr lang="es-ES" sz="2000" dirty="0" smtClean="0"/>
              <a:t> </a:t>
            </a:r>
            <a:endParaRPr lang="es-ES" sz="2000" dirty="0"/>
          </a:p>
        </p:txBody>
      </p:sp>
      <p:sp>
        <p:nvSpPr>
          <p:cNvPr id="8" name="Rectángulo 7"/>
          <p:cNvSpPr/>
          <p:nvPr/>
        </p:nvSpPr>
        <p:spPr>
          <a:xfrm>
            <a:off x="7351022" y="6248106"/>
            <a:ext cx="3990109" cy="523220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s-ES" sz="1400" dirty="0">
                <a:hlinkClick r:id="rId4"/>
              </a:rPr>
              <a:t>https://www.tiktok.com/@</a:t>
            </a:r>
            <a:r>
              <a:rPr lang="es-ES" sz="1400" dirty="0" smtClean="0">
                <a:hlinkClick r:id="rId4"/>
              </a:rPr>
              <a:t>neferchitty/video/7089185455643626757</a:t>
            </a:r>
            <a:r>
              <a:rPr lang="es-ES" sz="1400" dirty="0" smtClean="0"/>
              <a:t> </a:t>
            </a:r>
            <a:endParaRPr lang="es-ES" sz="1400" dirty="0"/>
          </a:p>
        </p:txBody>
      </p:sp>
      <p:pic>
        <p:nvPicPr>
          <p:cNvPr id="11" name="Google Shape;251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9588" y="320574"/>
            <a:ext cx="801939" cy="693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979;p7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385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63499" y="155445"/>
            <a:ext cx="3474853" cy="886546"/>
          </a:xfrm>
          <a:solidFill>
            <a:srgbClr val="002060"/>
          </a:solidFill>
        </p:spPr>
        <p:txBody>
          <a:bodyPr>
            <a:noAutofit/>
          </a:bodyPr>
          <a:lstStyle/>
          <a:p>
            <a:r>
              <a:rPr lang="es-ES" sz="4800" b="1" dirty="0" smtClean="0">
                <a:solidFill>
                  <a:srgbClr val="FFFF00"/>
                </a:solidFill>
                <a:latin typeface="Agency FB" panose="020B0503020202020204" pitchFamily="34" charset="0"/>
              </a:rPr>
              <a:t>Conclusiones</a:t>
            </a:r>
            <a:endParaRPr lang="es-ES" sz="4800" b="1" dirty="0">
              <a:solidFill>
                <a:srgbClr val="FFFF00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0189444" y="5643300"/>
            <a:ext cx="1169025" cy="461665"/>
          </a:xfrm>
          <a:prstGeom prst="rect">
            <a:avLst/>
          </a:prstGeom>
          <a:solidFill>
            <a:srgbClr val="C00000"/>
          </a:solidFill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chemeClr val="bg1"/>
                </a:solidFill>
              </a:rPr>
              <a:t>6</a:t>
            </a:r>
            <a:r>
              <a:rPr lang="es-ES" sz="2400" b="1" dirty="0" smtClean="0">
                <a:solidFill>
                  <a:schemeClr val="bg1"/>
                </a:solidFill>
              </a:rPr>
              <a:t>0 </a:t>
            </a:r>
            <a:r>
              <a:rPr lang="es-ES" sz="2400" b="1" dirty="0" smtClean="0">
                <a:solidFill>
                  <a:schemeClr val="bg1"/>
                </a:solidFill>
              </a:rPr>
              <a:t>min.</a:t>
            </a:r>
            <a:endParaRPr lang="es-ES" sz="2400" b="1" dirty="0">
              <a:solidFill>
                <a:schemeClr val="bg1"/>
              </a:solidFill>
            </a:endParaRPr>
          </a:p>
        </p:txBody>
      </p:sp>
      <p:pic>
        <p:nvPicPr>
          <p:cNvPr id="8" name="Google Shape;979;p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86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4318" y="193280"/>
            <a:ext cx="4297326" cy="874076"/>
          </a:xfrm>
        </p:spPr>
        <p:txBody>
          <a:bodyPr/>
          <a:lstStyle/>
          <a:p>
            <a:r>
              <a:rPr lang="es-ES" sz="4800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Conclusiones</a:t>
            </a:r>
            <a:endParaRPr lang="es-ES" dirty="0">
              <a:solidFill>
                <a:srgbClr val="0070C0"/>
              </a:solidFill>
              <a:latin typeface="Agency FB" panose="020B0503020202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07813" y="1111166"/>
            <a:ext cx="6540896" cy="518862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2000" dirty="0" smtClean="0"/>
              <a:t>Agradecimiento al alumnado participante.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2000" dirty="0" smtClean="0"/>
              <a:t>Desarrollo concepto “creadores de contenido”.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2000" dirty="0" smtClean="0"/>
              <a:t>No son solamente “fotos” o “vídeos”.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2000" dirty="0" smtClean="0"/>
              <a:t>Alfabetizaciones múltiples: multimodalidad y transmedia.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2000" dirty="0" smtClean="0"/>
              <a:t>Estas </a:t>
            </a:r>
            <a:r>
              <a:rPr lang="es-ES" sz="2000" dirty="0"/>
              <a:t>redes sociales </a:t>
            </a:r>
            <a:r>
              <a:rPr lang="es-ES" sz="2000" dirty="0" smtClean="0"/>
              <a:t>centran </a:t>
            </a:r>
            <a:r>
              <a:rPr lang="es-ES" sz="2000" dirty="0"/>
              <a:t>su interés e interacción en formatos audiovisuales.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2000" dirty="0"/>
              <a:t>El desarrollo del aprendizaje móvil se basa en adaptar sus herramientas a la práctica docente.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2000" dirty="0"/>
              <a:t>Encontramos prácticas apropiadas tanto para la </a:t>
            </a:r>
            <a:r>
              <a:rPr lang="es-ES" sz="2000" dirty="0" smtClean="0"/>
              <a:t>lengua, segundas lenguas, </a:t>
            </a:r>
            <a:r>
              <a:rPr lang="es-ES" sz="2000" dirty="0"/>
              <a:t>como para la literatura.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2000" dirty="0"/>
              <a:t>El alumnado de la Facultad de Educación, como futuro docente, debe conocer la evolución de las redes sociales como herramientas didácticas.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2000" b="1" dirty="0" smtClean="0">
                <a:solidFill>
                  <a:srgbClr val="FF0000"/>
                </a:solidFill>
              </a:rPr>
              <a:t>Instagram*</a:t>
            </a:r>
            <a:r>
              <a:rPr lang="es-ES" sz="2000" dirty="0" smtClean="0"/>
              <a:t> </a:t>
            </a:r>
            <a:r>
              <a:rPr lang="es-ES" sz="2000" dirty="0"/>
              <a:t>ya ofrece prácticas consolidadas.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2000" b="1" dirty="0" err="1" smtClean="0">
                <a:solidFill>
                  <a:srgbClr val="FF0000"/>
                </a:solidFill>
              </a:rPr>
              <a:t>TikTok</a:t>
            </a:r>
            <a:r>
              <a:rPr lang="es-ES" sz="2000" b="1" dirty="0" smtClean="0">
                <a:solidFill>
                  <a:srgbClr val="FF0000"/>
                </a:solidFill>
              </a:rPr>
              <a:t> </a:t>
            </a:r>
            <a:r>
              <a:rPr lang="es-ES" sz="2000" dirty="0"/>
              <a:t>nos permite experimentar con nuevas dinámicas apropiadas para la clase de lengua y literatura</a:t>
            </a:r>
            <a:r>
              <a:rPr lang="es-ES" sz="2000" dirty="0" smtClean="0"/>
              <a:t>.</a:t>
            </a:r>
            <a:endParaRPr lang="es-ES" sz="2000" dirty="0"/>
          </a:p>
        </p:txBody>
      </p:sp>
      <p:pic>
        <p:nvPicPr>
          <p:cNvPr id="6" name="Google Shape;393;g11604898ffa_0_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848709" y="0"/>
            <a:ext cx="5333469" cy="6219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979;p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724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6258895"/>
              </p:ext>
            </p:extLst>
          </p:nvPr>
        </p:nvGraphicFramePr>
        <p:xfrm>
          <a:off x="0" y="0"/>
          <a:ext cx="12105372" cy="62875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20768">
                  <a:extLst>
                    <a:ext uri="{9D8B030D-6E8A-4147-A177-3AD203B41FA5}">
                      <a16:colId xmlns:a16="http://schemas.microsoft.com/office/drawing/2014/main" val="1070670466"/>
                    </a:ext>
                  </a:extLst>
                </a:gridCol>
                <a:gridCol w="4760369">
                  <a:extLst>
                    <a:ext uri="{9D8B030D-6E8A-4147-A177-3AD203B41FA5}">
                      <a16:colId xmlns:a16="http://schemas.microsoft.com/office/drawing/2014/main" val="4034597708"/>
                    </a:ext>
                  </a:extLst>
                </a:gridCol>
                <a:gridCol w="4424235">
                  <a:extLst>
                    <a:ext uri="{9D8B030D-6E8A-4147-A177-3AD203B41FA5}">
                      <a16:colId xmlns:a16="http://schemas.microsoft.com/office/drawing/2014/main" val="1340346758"/>
                    </a:ext>
                  </a:extLst>
                </a:gridCol>
              </a:tblGrid>
              <a:tr h="326623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</a:rPr>
                        <a:t>Actividades Instagram</a:t>
                      </a:r>
                      <a:endParaRPr lang="es-E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Descripción</a:t>
                      </a:r>
                      <a:endParaRPr lang="es-E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Comentario</a:t>
                      </a:r>
                      <a:endParaRPr lang="es-E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/>
                </a:tc>
                <a:extLst>
                  <a:ext uri="{0D108BD9-81ED-4DB2-BD59-A6C34878D82A}">
                    <a16:rowId xmlns:a16="http://schemas.microsoft.com/office/drawing/2014/main" val="2018230900"/>
                  </a:ext>
                </a:extLst>
              </a:tr>
              <a:tr h="97986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 err="1">
                          <a:effectLst/>
                        </a:rPr>
                        <a:t>Bookface</a:t>
                      </a:r>
                      <a:endParaRPr lang="es-E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Montaje fotográfico con cubierta de un libro. Se une el cuerpo de una persona con la imagen del libro para dar sensación de una misma imagen.</a:t>
                      </a:r>
                      <a:endParaRPr lang="es-E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Actividad sencilla y creativa. No implica la lectura del libro, pero sí su difusión. Se puede aplicar a lecturas de cualquier asignatura.</a:t>
                      </a:r>
                      <a:endParaRPr lang="es-E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/>
                </a:tc>
                <a:extLst>
                  <a:ext uri="{0D108BD9-81ED-4DB2-BD59-A6C34878D82A}">
                    <a16:rowId xmlns:a16="http://schemas.microsoft.com/office/drawing/2014/main" val="1677771745"/>
                  </a:ext>
                </a:extLst>
              </a:tr>
              <a:tr h="97986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err="1">
                          <a:effectLst/>
                        </a:rPr>
                        <a:t>Bookstagram</a:t>
                      </a:r>
                      <a:endParaRPr lang="es-E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</a:rPr>
                        <a:t>Reseñas literarias. Pueden ser escritas o vídeos, herederos de los blogs literarios y los </a:t>
                      </a:r>
                      <a:r>
                        <a:rPr lang="es-ES_tradnl" sz="1400" dirty="0" err="1">
                          <a:effectLst/>
                        </a:rPr>
                        <a:t>Booktubers</a:t>
                      </a:r>
                      <a:r>
                        <a:rPr lang="es-ES_tradnl" sz="1400" dirty="0">
                          <a:effectLst/>
                        </a:rPr>
                        <a:t>. Importancia de las etiquetas</a:t>
                      </a:r>
                      <a:endParaRPr lang="es-E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Análisis de perfiles destacados para señalar el éxito de esta dinámica con miles de seguidores y comentarios.</a:t>
                      </a:r>
                      <a:endParaRPr lang="es-E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/>
                </a:tc>
                <a:extLst>
                  <a:ext uri="{0D108BD9-81ED-4DB2-BD59-A6C34878D82A}">
                    <a16:rowId xmlns:a16="http://schemas.microsoft.com/office/drawing/2014/main" val="844789965"/>
                  </a:ext>
                </a:extLst>
              </a:tr>
              <a:tr h="97986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err="1">
                          <a:effectLst/>
                        </a:rPr>
                        <a:t>Women</a:t>
                      </a:r>
                      <a:r>
                        <a:rPr lang="es-ES" sz="2000" dirty="0">
                          <a:effectLst/>
                        </a:rPr>
                        <a:t> Reading</a:t>
                      </a:r>
                      <a:endParaRPr lang="es-E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</a:rPr>
                        <a:t>Fotografías de cuadros de mujeres leyendo para explicar español a través de la historia del arte. </a:t>
                      </a:r>
                      <a:endParaRPr lang="es-E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Un gran corpus de cuadros que destaca la importancia de la lectura para las mujeres a lo largo de la historia. Se puede replicar con otros temas.</a:t>
                      </a:r>
                      <a:endParaRPr lang="es-E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/>
                </a:tc>
                <a:extLst>
                  <a:ext uri="{0D108BD9-81ED-4DB2-BD59-A6C34878D82A}">
                    <a16:rowId xmlns:a16="http://schemas.microsoft.com/office/drawing/2014/main" val="3602124410"/>
                  </a:ext>
                </a:extLst>
              </a:tr>
              <a:tr h="326623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effectLst/>
                        </a:rPr>
                        <a:t>Actividades </a:t>
                      </a:r>
                      <a:r>
                        <a:rPr lang="es-ES_tradnl" sz="2000" dirty="0" err="1">
                          <a:effectLst/>
                        </a:rPr>
                        <a:t>Tik</a:t>
                      </a:r>
                      <a:r>
                        <a:rPr lang="es-ES_tradnl" sz="2000" dirty="0">
                          <a:effectLst/>
                        </a:rPr>
                        <a:t> </a:t>
                      </a:r>
                      <a:r>
                        <a:rPr lang="es-ES_tradnl" sz="2000" dirty="0" err="1">
                          <a:effectLst/>
                        </a:rPr>
                        <a:t>Tok</a:t>
                      </a:r>
                      <a:r>
                        <a:rPr lang="es-ES_tradnl" sz="2000" dirty="0">
                          <a:effectLst/>
                        </a:rPr>
                        <a:t> </a:t>
                      </a:r>
                      <a:endParaRPr lang="es-E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</a:rPr>
                        <a:t> </a:t>
                      </a:r>
                      <a:endParaRPr lang="es-E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</a:rPr>
                        <a:t> </a:t>
                      </a:r>
                      <a:endParaRPr lang="es-E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461547"/>
                  </a:ext>
                </a:extLst>
              </a:tr>
              <a:tr h="97986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 err="1">
                          <a:effectLst/>
                        </a:rPr>
                        <a:t>BookTok</a:t>
                      </a:r>
                      <a:endParaRPr lang="es-E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</a:rPr>
                        <a:t>Reseñas literarias en formato vídeo muy breve. Herederos de los </a:t>
                      </a:r>
                      <a:r>
                        <a:rPr lang="es-ES_tradnl" sz="1400" dirty="0" err="1">
                          <a:effectLst/>
                        </a:rPr>
                        <a:t>Booktubers</a:t>
                      </a:r>
                      <a:r>
                        <a:rPr lang="es-ES_tradnl" sz="1400" dirty="0">
                          <a:effectLst/>
                        </a:rPr>
                        <a:t> y </a:t>
                      </a:r>
                      <a:r>
                        <a:rPr lang="es-ES_tradnl" sz="1400" dirty="0" err="1">
                          <a:effectLst/>
                        </a:rPr>
                        <a:t>Bookstagramers</a:t>
                      </a:r>
                      <a:r>
                        <a:rPr lang="es-ES_tradnl" sz="1400" dirty="0">
                          <a:effectLst/>
                        </a:rPr>
                        <a:t>, con gran éxito. </a:t>
                      </a:r>
                      <a:endParaRPr lang="es-E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Creatividad y edición de vídeos. La brevedad no implica falta de elaboración. Se identifican varias dinámicas. Interés desde E. Primaria.</a:t>
                      </a:r>
                      <a:endParaRPr lang="es-E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/>
                </a:tc>
                <a:extLst>
                  <a:ext uri="{0D108BD9-81ED-4DB2-BD59-A6C34878D82A}">
                    <a16:rowId xmlns:a16="http://schemas.microsoft.com/office/drawing/2014/main" val="911556898"/>
                  </a:ext>
                </a:extLst>
              </a:tr>
              <a:tr h="653246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 err="1">
                          <a:effectLst/>
                        </a:rPr>
                        <a:t>ELETok</a:t>
                      </a:r>
                      <a:endParaRPr lang="es-E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</a:rPr>
                        <a:t>Breves vídeos con actividades gramaticales (preguntas) de Español Lengua Extranjera. </a:t>
                      </a:r>
                      <a:endParaRPr lang="es-E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</a:rPr>
                        <a:t>Interacción e interés por parte del alumnado internacional. Muchas posibilidades de ampliación. </a:t>
                      </a:r>
                      <a:endParaRPr lang="es-E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/>
                </a:tc>
                <a:extLst>
                  <a:ext uri="{0D108BD9-81ED-4DB2-BD59-A6C34878D82A}">
                    <a16:rowId xmlns:a16="http://schemas.microsoft.com/office/drawing/2014/main" val="1715765283"/>
                  </a:ext>
                </a:extLst>
              </a:tr>
              <a:tr h="97986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 err="1">
                          <a:effectLst/>
                        </a:rPr>
                        <a:t>PoeTok</a:t>
                      </a:r>
                      <a:endParaRPr lang="es-E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Breves vídeos sobre autoras y autores de la Generación del 27.</a:t>
                      </a:r>
                      <a:endParaRPr lang="es-E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</a:rPr>
                        <a:t>Preparación de materiales para el centenario. Recuperación y reivindicación de autoras. Se puede aplicar a cualquier personaje histórico. </a:t>
                      </a:r>
                      <a:endParaRPr lang="es-E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326" marR="45326" marT="0" marB="0"/>
                </a:tc>
                <a:extLst>
                  <a:ext uri="{0D108BD9-81ED-4DB2-BD59-A6C34878D82A}">
                    <a16:rowId xmlns:a16="http://schemas.microsoft.com/office/drawing/2014/main" val="1210226926"/>
                  </a:ext>
                </a:extLst>
              </a:tr>
            </a:tbl>
          </a:graphicData>
        </a:graphic>
      </p:graphicFrame>
      <p:sp>
        <p:nvSpPr>
          <p:cNvPr id="10" name="Rectángulo 9"/>
          <p:cNvSpPr/>
          <p:nvPr/>
        </p:nvSpPr>
        <p:spPr>
          <a:xfrm>
            <a:off x="4331497" y="6363592"/>
            <a:ext cx="4773936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dirty="0">
                <a:hlinkClick r:id="rId2"/>
              </a:rPr>
              <a:t>https://</a:t>
            </a:r>
            <a:r>
              <a:rPr lang="es-ES" dirty="0" smtClean="0">
                <a:hlinkClick r:id="rId2"/>
              </a:rPr>
              <a:t>rua.ua.es/dspace/handle/10045/128802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6" name="Google Shape;979;p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839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95291" y="0"/>
            <a:ext cx="4297326" cy="874076"/>
          </a:xfrm>
        </p:spPr>
        <p:txBody>
          <a:bodyPr/>
          <a:lstStyle/>
          <a:p>
            <a:r>
              <a:rPr lang="es-ES" sz="4800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Conclusiones</a:t>
            </a:r>
            <a:endParaRPr lang="es-ES" dirty="0">
              <a:solidFill>
                <a:srgbClr val="0070C0"/>
              </a:solidFill>
              <a:latin typeface="Agency FB" panose="020B0503020202020204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5221380" y="6332543"/>
            <a:ext cx="6119752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dirty="0">
                <a:hlinkClick r:id="rId2"/>
              </a:rPr>
              <a:t>https://</a:t>
            </a:r>
            <a:r>
              <a:rPr lang="es-ES" dirty="0" smtClean="0">
                <a:hlinkClick r:id="rId2"/>
              </a:rPr>
              <a:t>twitter.com/mentxuwiki/status/1597883792597061632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728" y="724940"/>
            <a:ext cx="7359127" cy="4424577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3380645" cy="5149516"/>
          </a:xfrm>
          <a:prstGeom prst="rect">
            <a:avLst/>
          </a:prstGeom>
        </p:spPr>
      </p:pic>
      <p:pic>
        <p:nvPicPr>
          <p:cNvPr id="8" name="Google Shape;979;p7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ángulo 9"/>
          <p:cNvSpPr/>
          <p:nvPr/>
        </p:nvSpPr>
        <p:spPr>
          <a:xfrm>
            <a:off x="115504" y="5355461"/>
            <a:ext cx="11757872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6"/>
              </a:rPr>
              <a:t>https://publishersweekly.es/tiktok-anuncia-que-vendera-libros-dentro-de-su-app-en-el-reino-unido</a:t>
            </a:r>
            <a:r>
              <a:rPr lang="es-ES" dirty="0" smtClean="0">
                <a:hlinkClick r:id="rId6"/>
              </a:rPr>
              <a:t>/</a:t>
            </a:r>
            <a:r>
              <a:rPr lang="es-ES" dirty="0" smtClean="0"/>
              <a:t> 17 noviembre 2022</a:t>
            </a:r>
            <a:endParaRPr lang="es-ES" dirty="0"/>
          </a:p>
        </p:txBody>
      </p:sp>
      <p:sp>
        <p:nvSpPr>
          <p:cNvPr id="11" name="Rectángulo 10"/>
          <p:cNvSpPr/>
          <p:nvPr/>
        </p:nvSpPr>
        <p:spPr>
          <a:xfrm>
            <a:off x="4195291" y="5858660"/>
            <a:ext cx="7145841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7"/>
              </a:rPr>
              <a:t>https://</a:t>
            </a:r>
            <a:r>
              <a:rPr lang="es-ES" dirty="0" smtClean="0">
                <a:hlinkClick r:id="rId7"/>
              </a:rPr>
              <a:t>twitter.com/gemmalluch/status/1598219649036193793/photo/1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465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0" name="Google Shape;1090;p9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361"/>
            <a:ext cx="12192000" cy="6857280"/>
          </a:xfrm>
          <a:prstGeom prst="rect">
            <a:avLst/>
          </a:prstGeom>
          <a:noFill/>
          <a:ln>
            <a:noFill/>
          </a:ln>
        </p:spPr>
      </p:pic>
      <p:sp>
        <p:nvSpPr>
          <p:cNvPr id="1091" name="Google Shape;1091;p90"/>
          <p:cNvSpPr/>
          <p:nvPr/>
        </p:nvSpPr>
        <p:spPr>
          <a:xfrm>
            <a:off x="1375318" y="4858762"/>
            <a:ext cx="9749882" cy="1838992"/>
          </a:xfrm>
          <a:prstGeom prst="roundRect">
            <a:avLst>
              <a:gd name="adj" fmla="val 10547"/>
            </a:avLst>
          </a:prstGeom>
          <a:solidFill>
            <a:srgbClr val="2E75B5">
              <a:alpha val="40000"/>
            </a:srgbClr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Seremos de las pocas personas de la historia de la humanidad que habremos vivido antes y después de Internet, que habremos conocido cómo era el mundo antes de esta extraordinaria invención y cómo es después.</a:t>
            </a:r>
            <a:r>
              <a:rPr lang="es-ES" sz="2177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200" b="1" i="1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Daniel Cassany, (2012) En línea. Leer y escribir en la red</a:t>
            </a:r>
            <a:endParaRPr/>
          </a:p>
        </p:txBody>
      </p:sp>
      <p:sp>
        <p:nvSpPr>
          <p:cNvPr id="1092" name="Google Shape;1092;p90"/>
          <p:cNvSpPr/>
          <p:nvPr/>
        </p:nvSpPr>
        <p:spPr>
          <a:xfrm>
            <a:off x="1" y="332656"/>
            <a:ext cx="12192000" cy="1322889"/>
          </a:xfrm>
          <a:prstGeom prst="roundRect">
            <a:avLst>
              <a:gd name="adj" fmla="val 10547"/>
            </a:avLst>
          </a:prstGeom>
          <a:solidFill>
            <a:srgbClr val="2E75B5">
              <a:alpha val="40000"/>
            </a:srgbClr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3" name="Google Shape;1093;p90"/>
          <p:cNvSpPr txBox="1">
            <a:spLocks noGrp="1"/>
          </p:cNvSpPr>
          <p:nvPr>
            <p:ph type="subTitle" idx="4294967295"/>
          </p:nvPr>
        </p:nvSpPr>
        <p:spPr>
          <a:xfrm>
            <a:off x="434898" y="333375"/>
            <a:ext cx="11630722" cy="132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Propongo esforzarnos en tener una actitud más positiva, ilusionada y constructiva. Mirémoslo de la siguiente manera: ¡Qué suerte que tenemos! ¡Nos ha tocado ser testigos de una revolución cultural! </a:t>
            </a:r>
            <a:endParaRPr/>
          </a:p>
        </p:txBody>
      </p:sp>
      <p:pic>
        <p:nvPicPr>
          <p:cNvPr id="1094" name="Google Shape;1094;p9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669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0291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3763478" y="1025942"/>
            <a:ext cx="2852288" cy="1047202"/>
          </a:xfrm>
        </p:spPr>
        <p:txBody>
          <a:bodyPr>
            <a:noAutofit/>
          </a:bodyPr>
          <a:lstStyle/>
          <a:p>
            <a:pPr algn="l"/>
            <a:r>
              <a:rPr lang="es-ES" sz="4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RWARS" panose="020B0A04020102020204" pitchFamily="34" charset="0"/>
                <a:cs typeface="Aharoni" panose="02010803020104030203" pitchFamily="2" charset="-79"/>
              </a:rPr>
              <a:t>Muchas gracias_</a:t>
            </a:r>
            <a:endParaRPr lang="es-ES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ARWARS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11" name="Picture 11" descr="Licencia Creative Comm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920623" y="5603081"/>
            <a:ext cx="1871663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ángulo 7"/>
          <p:cNvSpPr/>
          <p:nvPr/>
        </p:nvSpPr>
        <p:spPr>
          <a:xfrm>
            <a:off x="-19914" y="5428200"/>
            <a:ext cx="112333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4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Notas de la presentación</a:t>
            </a:r>
            <a:r>
              <a:rPr lang="es-ES" sz="1400" dirty="0" smtClean="0">
                <a:solidFill>
                  <a:schemeClr val="bg1"/>
                </a:solidFill>
                <a:latin typeface="Cambria" panose="02040503050406030204" pitchFamily="18" charset="0"/>
              </a:rPr>
              <a:t>. </a:t>
            </a:r>
          </a:p>
          <a:p>
            <a:pPr algn="just"/>
            <a:r>
              <a:rPr lang="es-ES" sz="1400" dirty="0" smtClean="0">
                <a:solidFill>
                  <a:schemeClr val="bg1"/>
                </a:solidFill>
                <a:latin typeface="Cambria" panose="02040503050406030204" pitchFamily="18" charset="0"/>
              </a:rPr>
              <a:t>Sobre los materiales e imágenes utilizados. Las mayoría de las imágenes e ilustraciones han sido obtenidas a través de </a:t>
            </a:r>
            <a:r>
              <a:rPr lang="es-ES" sz="1400" i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Google </a:t>
            </a:r>
            <a:r>
              <a:rPr lang="es-ES" sz="1400" i="1" dirty="0" err="1" smtClean="0">
                <a:solidFill>
                  <a:schemeClr val="bg1"/>
                </a:solidFill>
                <a:latin typeface="Cambria" panose="02040503050406030204" pitchFamily="18" charset="0"/>
              </a:rPr>
              <a:t>Images</a:t>
            </a:r>
            <a:r>
              <a:rPr lang="es-ES" sz="1400" dirty="0" smtClean="0">
                <a:solidFill>
                  <a:schemeClr val="bg1"/>
                </a:solidFill>
                <a:latin typeface="Cambria" panose="02040503050406030204" pitchFamily="18" charset="0"/>
              </a:rPr>
              <a:t>, repositorios de imágenes, o en las webs citadas y aparece la referencia de origen a pie de página, con un objetivo didáctico y de difusión de su trabajo. Si en algún caso no es así y los propietarios legales quieren que se elimine, ruego se pongan en contacto con  los autores. Esta selección está sujeta a una licencia CC y su objetivo es acompañar a la versión en texto de la investigación.  Se ofrece en formato de documento abierto a través de repositorios y blogs para facilitar y promover su uso y edición.</a:t>
            </a:r>
            <a:endParaRPr lang="es-ES" sz="14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74" y="1479683"/>
            <a:ext cx="2620680" cy="2620680"/>
          </a:xfrm>
          <a:prstGeom prst="rect">
            <a:avLst/>
          </a:prstGeom>
        </p:spPr>
      </p:pic>
      <p:sp>
        <p:nvSpPr>
          <p:cNvPr id="14" name="Google Shape;394;g11604898ffa_0_13"/>
          <p:cNvSpPr txBox="1"/>
          <p:nvPr/>
        </p:nvSpPr>
        <p:spPr>
          <a:xfrm>
            <a:off x="7593169" y="194020"/>
            <a:ext cx="4582373" cy="52318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https://www.tiktok.com/@joseroviracollado</a:t>
            </a:r>
            <a:r>
              <a:rPr lang="es-ES" dirty="0"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397;g11604898ffa_0_13"/>
          <p:cNvSpPr txBox="1"/>
          <p:nvPr/>
        </p:nvSpPr>
        <p:spPr>
          <a:xfrm>
            <a:off x="8675198" y="900929"/>
            <a:ext cx="3408091" cy="52318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https://twitter.com/joserovira</a:t>
            </a:r>
            <a:r>
              <a:rPr lang="es-ES" dirty="0"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0087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0"/>
    </mc:Choice>
    <mc:Fallback>
      <p:transition advTm="2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Google Shape;371;p14" descr="C:\Users\Jose\Desktop\mapa-web-20-mediu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4151" y="49590"/>
            <a:ext cx="11147850" cy="6673987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14"/>
          <p:cNvSpPr/>
          <p:nvPr/>
        </p:nvSpPr>
        <p:spPr>
          <a:xfrm>
            <a:off x="4124326" y="6354245"/>
            <a:ext cx="5657850" cy="369332"/>
          </a:xfrm>
          <a:prstGeom prst="rect">
            <a:avLst/>
          </a:prstGeom>
          <a:noFill/>
          <a:ln w="38100" cap="flat" cmpd="sng">
            <a:solidFill>
              <a:srgbClr val="EB3E1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Mapa Web 2.0 (2007) </a:t>
            </a:r>
            <a:r>
              <a:rPr lang="es-ES" sz="1800" u="sng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http://www.internality.com/web20/</a:t>
            </a:r>
            <a:r>
              <a:rPr lang="es-E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14"/>
          <p:cNvSpPr txBox="1">
            <a:spLocks noGrp="1"/>
          </p:cNvSpPr>
          <p:nvPr>
            <p:ph type="title"/>
          </p:nvPr>
        </p:nvSpPr>
        <p:spPr>
          <a:xfrm>
            <a:off x="77002" y="4148488"/>
            <a:ext cx="3462512" cy="808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s-ES" sz="3600" b="1" i="1" dirty="0">
                <a:solidFill>
                  <a:srgbClr val="FF0000"/>
                </a:solidFill>
              </a:rPr>
              <a:t>Aprendizaje comunicativo 2.0</a:t>
            </a:r>
            <a:endParaRPr sz="3600" dirty="0"/>
          </a:p>
        </p:txBody>
      </p:sp>
      <p:pic>
        <p:nvPicPr>
          <p:cNvPr id="374" name="Google Shape;374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683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0" name="Google Shape;380;p15"/>
          <p:cNvGraphicFramePr/>
          <p:nvPr>
            <p:extLst>
              <p:ext uri="{D42A27DB-BD31-4B8C-83A1-F6EECF244321}">
                <p14:modId xmlns:p14="http://schemas.microsoft.com/office/powerpoint/2010/main" val="542209956"/>
              </p:ext>
            </p:extLst>
          </p:nvPr>
        </p:nvGraphicFramePr>
        <p:xfrm>
          <a:off x="789272" y="1200125"/>
          <a:ext cx="10607040" cy="514203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3064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0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459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2400"/>
                        <a:buFont typeface="Calibri"/>
                        <a:buNone/>
                      </a:pPr>
                      <a:r>
                        <a:rPr lang="es-ES" sz="2400" b="1" i="0" u="none" strike="noStrike" cap="none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Leer la Red</a:t>
                      </a:r>
                      <a:endParaRPr/>
                    </a:p>
                  </a:txBody>
                  <a:tcPr marL="81625" marR="81625" marT="140525" marB="4245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2400"/>
                        <a:buFont typeface="Calibri"/>
                        <a:buNone/>
                      </a:pPr>
                      <a:r>
                        <a:rPr lang="es-ES" sz="2400" b="1" i="0" u="none" strike="noStrike" cap="none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Escribir  la Red</a:t>
                      </a:r>
                      <a:endParaRPr/>
                    </a:p>
                  </a:txBody>
                  <a:tcPr marL="81625" marR="81625" marT="140525" marB="4245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802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s-ES" sz="2400" b="0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Énfasis en </a:t>
                      </a:r>
                      <a:r>
                        <a:rPr lang="es-ES" sz="2400" b="1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 QUÉ</a:t>
                      </a:r>
                      <a:endParaRPr dirty="0"/>
                    </a:p>
                  </a:txBody>
                  <a:tcPr marL="81625" marR="81625" marT="140525" marB="4245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s-ES" sz="2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Énfasis en </a:t>
                      </a:r>
                      <a:r>
                        <a:rPr lang="es-E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PARA QUÉ</a:t>
                      </a:r>
                      <a:endParaRPr/>
                    </a:p>
                  </a:txBody>
                  <a:tcPr marL="81625" marR="81625" marT="140525" marB="4245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756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s-ES" sz="2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Tecnología como </a:t>
                      </a:r>
                      <a:r>
                        <a:rPr lang="es-E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FIN</a:t>
                      </a:r>
                      <a:r>
                        <a:rPr lang="es-ES" sz="2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en sí misma</a:t>
                      </a:r>
                      <a:endParaRPr/>
                    </a:p>
                  </a:txBody>
                  <a:tcPr marL="81625" marR="81625" marT="140525" marB="4245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lang="es-E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Tecnología  como </a:t>
                      </a:r>
                      <a:r>
                        <a:rPr lang="es-E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MEDIO</a:t>
                      </a:r>
                      <a:r>
                        <a:rPr lang="es-ES" sz="20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para Comunicar, Crear, Expresar</a:t>
                      </a:r>
                      <a:endParaRPr/>
                    </a:p>
                  </a:txBody>
                  <a:tcPr marL="81625" marR="81625" marT="131600" marB="4245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881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s-ES" sz="2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Descargar-Copyright</a:t>
                      </a:r>
                      <a:endParaRPr/>
                    </a:p>
                  </a:txBody>
                  <a:tcPr marL="81625" marR="81625" marT="140525" marB="4245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s-ES" sz="2400" b="0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Copyleft Descargar-Cargar-Compartir</a:t>
                      </a:r>
                      <a:endParaRPr/>
                    </a:p>
                  </a:txBody>
                  <a:tcPr marL="81625" marR="81625" marT="140525" marB="4245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604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s-E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HIPERTEXTO</a:t>
                      </a:r>
                      <a:endParaRPr/>
                    </a:p>
                  </a:txBody>
                  <a:tcPr marL="81625" marR="81625" marT="140525" marB="4245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s-ES" sz="2400" b="1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INTERTEXTO</a:t>
                      </a:r>
                      <a:endParaRPr dirty="0"/>
                    </a:p>
                  </a:txBody>
                  <a:tcPr marL="81625" marR="81625" marT="140525" marB="4245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699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s-ES" sz="2400" b="1" i="0" u="none" strike="noStrike" cap="non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ENSEÑAR</a:t>
                      </a:r>
                      <a:endParaRPr/>
                    </a:p>
                  </a:txBody>
                  <a:tcPr marL="81625" marR="81625" marT="140525" marB="4245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8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lang="es-ES" sz="2400" b="1" i="0" u="none" strike="noStrike" cap="non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APRENDER</a:t>
                      </a:r>
                      <a:endParaRPr dirty="0"/>
                    </a:p>
                  </a:txBody>
                  <a:tcPr marL="81625" marR="81625" marT="140525" marB="42450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ED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81" name="Google Shape;381;p15"/>
          <p:cNvSpPr txBox="1"/>
          <p:nvPr/>
        </p:nvSpPr>
        <p:spPr>
          <a:xfrm>
            <a:off x="789273" y="83741"/>
            <a:ext cx="9878728" cy="1116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2450" rIns="81625" bIns="424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000" dirty="0">
                <a:solidFill>
                  <a:srgbClr val="333333"/>
                </a:solidFill>
                <a:latin typeface="Agency FB" panose="020B0503020202020204" pitchFamily="34" charset="0"/>
                <a:ea typeface="Calibri"/>
                <a:cs typeface="Calibri"/>
                <a:sym typeface="Calibri"/>
              </a:rPr>
              <a:t>Del Enfoque tecnológico al </a:t>
            </a:r>
            <a:endParaRPr sz="2400" dirty="0">
              <a:latin typeface="Agency FB" panose="020B0503020202020204" pitchFamily="34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000" dirty="0">
                <a:solidFill>
                  <a:srgbClr val="FF0000"/>
                </a:solidFill>
                <a:latin typeface="Agency FB" panose="020B0503020202020204" pitchFamily="34" charset="0"/>
                <a:ea typeface="Calibri"/>
                <a:cs typeface="Calibri"/>
                <a:sym typeface="Calibri"/>
              </a:rPr>
              <a:t>Enfoque comunicativo, Social y Participativo</a:t>
            </a:r>
            <a:endParaRPr sz="4000" b="1" dirty="0">
              <a:solidFill>
                <a:srgbClr val="FF0000"/>
              </a:solidFill>
              <a:latin typeface="Agency FB" panose="020B0503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15"/>
          <p:cNvSpPr/>
          <p:nvPr/>
        </p:nvSpPr>
        <p:spPr>
          <a:xfrm>
            <a:off x="4479842" y="6342156"/>
            <a:ext cx="5487033" cy="39351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1625" tIns="42450" rIns="81625" bIns="424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Times New Roman"/>
              <a:buNone/>
            </a:pPr>
            <a:r>
              <a:rPr lang="es-ES" sz="2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Tíscar Lara (2009) </a:t>
            </a:r>
            <a:r>
              <a:rPr lang="es-ES" sz="2000" u="sng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“Alfabetizar en la cultura digital”</a:t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3" name="Google Shape;383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450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" name="Google Shape;389;p16"/>
          <p:cNvGrpSpPr/>
          <p:nvPr/>
        </p:nvGrpSpPr>
        <p:grpSpPr>
          <a:xfrm>
            <a:off x="159137" y="0"/>
            <a:ext cx="12032863" cy="6858000"/>
            <a:chOff x="454" y="454"/>
            <a:chExt cx="4968" cy="3915"/>
          </a:xfrm>
        </p:grpSpPr>
        <p:pic>
          <p:nvPicPr>
            <p:cNvPr id="390" name="Google Shape;390;p1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4" y="454"/>
              <a:ext cx="4968" cy="391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1" name="Google Shape;391;p16"/>
            <p:cNvSpPr txBox="1"/>
            <p:nvPr/>
          </p:nvSpPr>
          <p:spPr>
            <a:xfrm>
              <a:off x="454" y="454"/>
              <a:ext cx="4968" cy="39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33"/>
                <a:buFont typeface="Times New Roman"/>
                <a:buNone/>
              </a:pPr>
              <a:endParaRPr sz="163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2" name="Google Shape;392;p16"/>
          <p:cNvSpPr txBox="1"/>
          <p:nvPr/>
        </p:nvSpPr>
        <p:spPr>
          <a:xfrm>
            <a:off x="256479" y="-1751"/>
            <a:ext cx="3798850" cy="1433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2450" rIns="81625" bIns="424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1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Herramientas como medio, no como finalidades en sí mismas</a:t>
            </a:r>
            <a:endParaRPr sz="2400" b="1" i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16"/>
          <p:cNvSpPr txBox="1"/>
          <p:nvPr/>
        </p:nvSpPr>
        <p:spPr>
          <a:xfrm>
            <a:off x="809632" y="6355795"/>
            <a:ext cx="2692544" cy="362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2450" rIns="81625" bIns="424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Times New Roman"/>
              <a:buNone/>
            </a:pPr>
            <a:r>
              <a:rPr lang="es-ES" sz="1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Tíscar Lara (2010)</a:t>
            </a:r>
            <a:endParaRPr/>
          </a:p>
        </p:txBody>
      </p:sp>
      <p:pic>
        <p:nvPicPr>
          <p:cNvPr id="394" name="Google Shape;394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76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17"/>
          <p:cNvSpPr txBox="1">
            <a:spLocks noGrp="1"/>
          </p:cNvSpPr>
          <p:nvPr>
            <p:ph type="title"/>
          </p:nvPr>
        </p:nvSpPr>
        <p:spPr>
          <a:xfrm>
            <a:off x="1524000" y="2"/>
            <a:ext cx="4285785" cy="836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s-ES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Enseñanza Móvil</a:t>
            </a:r>
            <a:endParaRPr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0" name="Google Shape;400;p1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735772"/>
            <a:ext cx="12192000" cy="6122228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Google Shape;401;p17"/>
          <p:cNvSpPr/>
          <p:nvPr/>
        </p:nvSpPr>
        <p:spPr>
          <a:xfrm>
            <a:off x="4770050" y="6398850"/>
            <a:ext cx="5919788" cy="369332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 Escuela de Aristóteles</a:t>
            </a:r>
            <a:r>
              <a:rPr lang="es-E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Gustav Adolph Spangenberg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2" name="Google Shape;402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391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oogle Shape;407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20828" y="80510"/>
            <a:ext cx="5255941" cy="6061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3829" y="858645"/>
            <a:ext cx="4562764" cy="5283538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18"/>
          <p:cNvSpPr/>
          <p:nvPr/>
        </p:nvSpPr>
        <p:spPr>
          <a:xfrm>
            <a:off x="1222207" y="6211669"/>
            <a:ext cx="3726008" cy="646331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http://unesdoc.unesco.org/images/0021/002176/217638s.pdf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410" name="Google Shape;410;p18"/>
          <p:cNvSpPr/>
          <p:nvPr/>
        </p:nvSpPr>
        <p:spPr>
          <a:xfrm>
            <a:off x="6820828" y="6219825"/>
            <a:ext cx="4572000" cy="646331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http://unesdoc.unesco.org/images/0021/002196/219662S.pdf</a:t>
            </a:r>
            <a:r>
              <a:rPr lang="es-E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</p:txBody>
      </p:sp>
      <p:sp>
        <p:nvSpPr>
          <p:cNvPr id="411" name="Google Shape;411;p18"/>
          <p:cNvSpPr/>
          <p:nvPr/>
        </p:nvSpPr>
        <p:spPr>
          <a:xfrm>
            <a:off x="803829" y="142828"/>
            <a:ext cx="398077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6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Aprendizaje ubicuo </a:t>
            </a:r>
            <a:endParaRPr sz="2800" i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  <p:pic>
        <p:nvPicPr>
          <p:cNvPr id="8" name="Marcador de contenido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63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1524000" y="285750"/>
            <a:ext cx="9144000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-ES" altLang="es-ES"/>
          </a:p>
        </p:txBody>
      </p:sp>
      <p:graphicFrame>
        <p:nvGraphicFramePr>
          <p:cNvPr id="1126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74820"/>
              </p:ext>
            </p:extLst>
          </p:nvPr>
        </p:nvGraphicFramePr>
        <p:xfrm>
          <a:off x="12880" y="0"/>
          <a:ext cx="11492796" cy="6861844"/>
        </p:xfrm>
        <a:graphic>
          <a:graphicData uri="http://schemas.openxmlformats.org/drawingml/2006/table">
            <a:tbl>
              <a:tblPr/>
              <a:tblGrid>
                <a:gridCol w="1395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81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359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72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21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978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98371"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Ranking</a:t>
                      </a: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in 2009</a:t>
                      </a:r>
                    </a:p>
                  </a:txBody>
                  <a:tcPr marL="90000" marR="90000" marT="336326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2008</a:t>
                      </a:r>
                    </a:p>
                  </a:txBody>
                  <a:tcPr marL="90000" marR="90000" marT="376864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2007</a:t>
                      </a:r>
                    </a:p>
                  </a:txBody>
                  <a:tcPr marL="90000" marR="90000" marT="376864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Plat</a:t>
                      </a:r>
                      <a:endParaRPr kumimoji="0" lang="es-E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0000" marR="90000" marT="336326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Cost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# </a:t>
                      </a:r>
                      <a:b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</a:b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Votes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43=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CCFF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  <a:hlinkClick r:id="rId3"/>
                        </a:rPr>
                        <a:t>Twitter</a:t>
                      </a: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Microblogging tool</a:t>
                      </a:r>
                    </a:p>
                  </a:txBody>
                  <a:tcPr marL="90000" marR="90000" marT="376864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159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CCFF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  <a:hlinkClick r:id="rId4"/>
                        </a:rPr>
                        <a:t>Delicious</a:t>
                      </a: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Social </a:t>
                      </a:r>
                      <a:r>
                        <a:rPr kumimoji="0" lang="es-E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bookmarking</a:t>
                      </a: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90000" marR="90000" marT="376864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95.5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22=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CCFF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  <a:hlinkClick r:id="rId5"/>
                        </a:rPr>
                        <a:t>YouTube</a:t>
                      </a: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video </a:t>
                      </a:r>
                      <a:r>
                        <a:rPr kumimoji="0" lang="es-E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sharing</a:t>
                      </a: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s-E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site</a:t>
                      </a:r>
                      <a:endParaRPr kumimoji="0" lang="es-E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0000" marR="90000" marT="376864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79.5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7=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CCFF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  <a:hlinkClick r:id="rId6"/>
                        </a:rPr>
                        <a:t>Google Reader</a:t>
                      </a: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RSS/</a:t>
                      </a:r>
                    </a:p>
                  </a:txBody>
                  <a:tcPr marL="90000" marR="90000" marT="376864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CCFF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  <a:hlinkClick r:id="rId7"/>
                        </a:rPr>
                        <a:t>Google </a:t>
                      </a:r>
                      <a:r>
                        <a:rPr kumimoji="0" lang="es-E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CCFF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  <a:hlinkClick r:id="rId7"/>
                        </a:rPr>
                        <a:t>Docs</a:t>
                      </a: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Office suite</a:t>
                      </a:r>
                    </a:p>
                  </a:txBody>
                  <a:tcPr marL="90000" marR="90000" marT="376864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78.5</a:t>
                      </a:r>
                    </a:p>
                  </a:txBody>
                  <a:tcPr marL="90000" marR="90000" marT="418842" marB="4680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CCFF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  <a:hlinkClick r:id="rId8"/>
                        </a:rPr>
                        <a:t>Wordpress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Blogging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tool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0000" marR="90000" marT="376864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69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31=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CCFF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  <a:hlinkClick r:id="rId9"/>
                        </a:rPr>
                        <a:t>Slideshare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Hosting 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presentations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0000" marR="90000" marT="376864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64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3=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CCFF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  <a:hlinkClick r:id="rId10"/>
                        </a:rPr>
                        <a:t>Google 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CCFF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  <a:hlinkClick r:id="rId10"/>
                        </a:rPr>
                        <a:t>Search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Web 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search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tool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0000" marR="90000" marT="376864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56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9=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CCFF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  <a:hlinkClick r:id="rId11"/>
                        </a:rPr>
                        <a:t>Audacity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Sound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editor and 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recorder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0000" marR="90000" marT="376864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W M</a:t>
                      </a:r>
                    </a:p>
                  </a:txBody>
                  <a:tcPr marL="90000" marR="90000" marT="336326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54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CCFF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  <a:hlinkClick r:id="rId12"/>
                        </a:rPr>
                        <a:t>Firefox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Web browser and 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extensions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0000" marR="90000" marT="376864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W M</a:t>
                      </a:r>
                    </a:p>
                  </a:txBody>
                  <a:tcPr marL="90000" marR="90000" marT="336326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54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11=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31=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CCFF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  <a:hlinkClick r:id="rId13"/>
                        </a:rPr>
                        <a:t>Ning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Social 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networking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platforms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0000" marR="90000" marT="376864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F/C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654610"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3=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CCFF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  <a:hlinkClick r:id="rId14"/>
                        </a:rPr>
                        <a:t>Skype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Instant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messaging</a:t>
                      </a: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/</a:t>
                      </a:r>
                      <a:r>
                        <a:rPr kumimoji="0" lang="es-E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VoIP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0000" marR="90000" marT="376864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W M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F/C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eaLnBrk="0" hangingPunct="0"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eaLnBrk="0" hangingPunct="0"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eaLnBrk="0" hangingPunct="0"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ts val="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s-E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90000" marR="90000" marT="418842" marB="468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4" name="Marcador de contenido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0" y="6219825"/>
            <a:ext cx="714375" cy="638175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3502843" y="95251"/>
            <a:ext cx="3838576" cy="6837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FF0000"/>
                </a:solidFill>
                <a:latin typeface="+mn-lt"/>
              </a:rPr>
              <a:t>Tools for learning</a:t>
            </a:r>
          </a:p>
        </p:txBody>
      </p:sp>
      <p:sp>
        <p:nvSpPr>
          <p:cNvPr id="2" name="Rectángulo 1"/>
          <p:cNvSpPr/>
          <p:nvPr/>
        </p:nvSpPr>
        <p:spPr>
          <a:xfrm>
            <a:off x="8144205" y="6354246"/>
            <a:ext cx="3274364" cy="369332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es-ES" dirty="0">
                <a:hlinkClick r:id="rId16"/>
              </a:rPr>
              <a:t>http://</a:t>
            </a:r>
            <a:r>
              <a:rPr lang="es-ES" b="1" dirty="0">
                <a:hlinkClick r:id="rId16"/>
              </a:rPr>
              <a:t>c4lpt.co.uk/top100tools</a:t>
            </a:r>
            <a:r>
              <a:rPr lang="es-ES" dirty="0">
                <a:hlinkClick r:id="rId16"/>
              </a:rPr>
              <a:t>/</a:t>
            </a:r>
            <a:r>
              <a:rPr lang="es-ES" dirty="0"/>
              <a:t> 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427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Google Shape;428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0"/>
            <a:ext cx="1208933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20"/>
          <p:cNvSpPr txBox="1"/>
          <p:nvPr/>
        </p:nvSpPr>
        <p:spPr>
          <a:xfrm>
            <a:off x="4505325" y="2987303"/>
            <a:ext cx="3124201" cy="683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Calibri"/>
              <a:buNone/>
            </a:pPr>
            <a:r>
              <a:rPr lang="es-ES" sz="4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¿Y en </a:t>
            </a:r>
            <a:r>
              <a:rPr lang="es-ES" sz="400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2020?</a:t>
            </a:r>
            <a:endParaRPr dirty="0"/>
          </a:p>
        </p:txBody>
      </p:sp>
      <p:sp>
        <p:nvSpPr>
          <p:cNvPr id="430" name="Google Shape;430;p20"/>
          <p:cNvSpPr/>
          <p:nvPr/>
        </p:nvSpPr>
        <p:spPr>
          <a:xfrm>
            <a:off x="3787016" y="6273226"/>
            <a:ext cx="505516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 invalidUrl="http:///"/>
              </a:rPr>
              <a:t>http://</a:t>
            </a:r>
            <a:r>
              <a:rPr lang="es-ES" sz="32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c4lpt.co.uk/top100tools</a:t>
            </a:r>
            <a:r>
              <a:rPr lang="es-ES" sz="18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s-E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</p:txBody>
      </p:sp>
      <p:pic>
        <p:nvPicPr>
          <p:cNvPr id="431" name="Google Shape;431;p2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122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" name="Google Shape;436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471639"/>
            <a:ext cx="12192000" cy="6411950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p21"/>
          <p:cNvSpPr/>
          <p:nvPr/>
        </p:nvSpPr>
        <p:spPr>
          <a:xfrm>
            <a:off x="9276843" y="17413"/>
            <a:ext cx="2915157" cy="33855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http://</a:t>
            </a:r>
            <a:r>
              <a:rPr lang="es-ES" sz="16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c4lpt.co.uk/top100tools</a:t>
            </a:r>
            <a:r>
              <a:rPr lang="es-ES" sz="16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439" name="Google Shape;439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274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4" name="Google Shape;44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5" name="Google Shape;445;p22"/>
          <p:cNvSpPr/>
          <p:nvPr/>
        </p:nvSpPr>
        <p:spPr>
          <a:xfrm>
            <a:off x="8074282" y="5700450"/>
            <a:ext cx="4036490" cy="40011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https://www.toptools4learning.com/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6" name="Google Shape;446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100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74955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7943" y="3118612"/>
            <a:ext cx="9761426" cy="1077681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Literatura Infantil y juvenil 4.0</a:t>
            </a:r>
            <a:endParaRPr lang="es-E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292773" y="4455622"/>
            <a:ext cx="6706451" cy="1261932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José Rovira-Collado </a:t>
            </a:r>
          </a:p>
          <a:p>
            <a:r>
              <a:rPr lang="es-E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Departamento de Innovación y Formación Didáctica</a:t>
            </a:r>
            <a:endParaRPr lang="es-E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Google Shape;247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078354"/>
            <a:ext cx="3826471" cy="779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156;p95" descr="Licencia Creative Common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983537" y="6257156"/>
            <a:ext cx="1871663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808" y="6048066"/>
            <a:ext cx="911192" cy="847265"/>
          </a:xfrm>
          <a:prstGeom prst="rect">
            <a:avLst/>
          </a:prstGeom>
        </p:spPr>
      </p:pic>
      <p:sp>
        <p:nvSpPr>
          <p:cNvPr id="8" name="Llamada de nube 7"/>
          <p:cNvSpPr/>
          <p:nvPr/>
        </p:nvSpPr>
        <p:spPr>
          <a:xfrm>
            <a:off x="9848054" y="3146669"/>
            <a:ext cx="2247512" cy="749938"/>
          </a:xfrm>
          <a:prstGeom prst="cloudCallout">
            <a:avLst>
              <a:gd name="adj1" fmla="val -16143"/>
              <a:gd name="adj2" fmla="val 123764"/>
            </a:avLst>
          </a:prstGeom>
          <a:solidFill>
            <a:schemeClr val="bg1"/>
          </a:solidFill>
          <a:ln w="38100">
            <a:solidFill>
              <a:srgbClr val="EB3E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2000" i="1" dirty="0">
                <a:solidFill>
                  <a:srgbClr val="0070C0"/>
                </a:solidFill>
                <a:latin typeface="Berlin Sans FB" panose="020E0602020502020306" pitchFamily="34" charset="0"/>
                <a:cs typeface="Calibri" panose="020F0502020204030204" pitchFamily="34" charset="0"/>
              </a:rPr>
              <a:t>@joserovira</a:t>
            </a:r>
          </a:p>
        </p:txBody>
      </p:sp>
      <p:pic>
        <p:nvPicPr>
          <p:cNvPr id="9" name="Google Shape;59;p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595340" y="4844663"/>
            <a:ext cx="1472664" cy="12709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2419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" name="Google Shape;451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4375" y="18998"/>
            <a:ext cx="11477625" cy="6839002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p23"/>
          <p:cNvSpPr/>
          <p:nvPr/>
        </p:nvSpPr>
        <p:spPr>
          <a:xfrm>
            <a:off x="6133970" y="727006"/>
            <a:ext cx="4036490" cy="40011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https://www.toptools4learning.com/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3" name="Google Shape;453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p23"/>
          <p:cNvSpPr/>
          <p:nvPr/>
        </p:nvSpPr>
        <p:spPr>
          <a:xfrm>
            <a:off x="4029445" y="603895"/>
            <a:ext cx="112082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6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2020</a:t>
            </a: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054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24"/>
          <p:cNvSpPr/>
          <p:nvPr/>
        </p:nvSpPr>
        <p:spPr>
          <a:xfrm>
            <a:off x="4199823" y="6236829"/>
            <a:ext cx="5602046" cy="40011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https://www.toptools4learning.com/analysis-2020/</a:t>
            </a:r>
            <a:r>
              <a:rPr lang="es-E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0" name="Google Shape;460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Google Shape;461;p24"/>
          <p:cNvSpPr/>
          <p:nvPr/>
        </p:nvSpPr>
        <p:spPr>
          <a:xfrm>
            <a:off x="111512" y="279737"/>
            <a:ext cx="12080488" cy="6063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rgbClr val="DD3333"/>
              </a:buClr>
              <a:buSzPts val="2000"/>
              <a:buFont typeface="Calibri"/>
              <a:buAutoNum type="arabicPeriod"/>
            </a:pPr>
            <a:r>
              <a:rPr lang="es-ES" sz="2000" u="sng" dirty="0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YouTube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retains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1" dirty="0">
                <a:solidFill>
                  <a:srgbClr val="3366FF"/>
                </a:solidFill>
                <a:latin typeface="Verdana"/>
                <a:ea typeface="Verdana"/>
                <a:cs typeface="Verdana"/>
                <a:sym typeface="Verdana"/>
              </a:rPr>
              <a:t>#1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position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that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has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held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for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5th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year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running.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still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an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easy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-to-use </a:t>
            </a:r>
            <a:r>
              <a:rPr lang="es-ES" sz="1600" b="1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resource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of videos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for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learning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–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both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for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individuals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and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teachers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/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trainers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endParaRPr dirty="0"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rgbClr val="DD3333"/>
              </a:buClr>
              <a:buSzPts val="2000"/>
              <a:buFont typeface="Calibri"/>
              <a:buAutoNum type="arabicPeriod"/>
            </a:pPr>
            <a:r>
              <a:rPr lang="es-ES" sz="2000" u="sng" dirty="0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6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Zoom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has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zoomed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up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list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into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1" dirty="0">
                <a:solidFill>
                  <a:srgbClr val="3366FF"/>
                </a:solidFill>
                <a:latin typeface="Verdana"/>
                <a:ea typeface="Verdana"/>
                <a:cs typeface="Verdana"/>
                <a:sym typeface="Verdana"/>
              </a:rPr>
              <a:t>#2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spot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this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year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clear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that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video meetings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are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not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just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important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for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remote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work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but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to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keep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in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touch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with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family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and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friends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throughout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lockdown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– and of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course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for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virtual training and virtual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education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too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has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allowed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life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to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go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on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as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much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as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possible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, so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for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this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reason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I’ll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name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Zoom as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1" dirty="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TOOL OF THE YEAR 2020</a:t>
            </a:r>
            <a:r>
              <a:rPr lang="es-ES" sz="16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endParaRPr sz="1600" dirty="0">
              <a:solidFill>
                <a:srgbClr val="33333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742950" marR="0" lvl="1" indent="-285750" algn="l" rtl="0">
              <a:spcBef>
                <a:spcPts val="0"/>
              </a:spcBef>
              <a:spcAft>
                <a:spcPts val="0"/>
              </a:spcAft>
              <a:buClr>
                <a:srgbClr val="DD3333"/>
              </a:buClr>
              <a:buSzPts val="1600"/>
              <a:buFont typeface="Calibri"/>
              <a:buAutoNum type="arabicPeriod"/>
            </a:pPr>
            <a:r>
              <a:rPr lang="es-ES" sz="1600" b="0" i="0" u="sng" strike="noStrike" cap="none" dirty="0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7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Microsoft  </a:t>
            </a:r>
            <a:r>
              <a:rPr lang="es-ES" sz="1600" b="0" i="0" u="sng" strike="noStrike" cap="none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7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Teams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has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also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jumped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up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into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1" i="0" u="none" strike="noStrike" cap="none" dirty="0">
                <a:solidFill>
                  <a:srgbClr val="3366FF"/>
                </a:solidFill>
                <a:latin typeface="Verdana"/>
                <a:ea typeface="Verdana"/>
                <a:cs typeface="Verdana"/>
                <a:sym typeface="Verdana"/>
              </a:rPr>
              <a:t>#5</a:t>
            </a:r>
            <a:r>
              <a:rPr lang="es-ES" sz="16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spot –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but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has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not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quite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caught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up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with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Zoom, as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Teams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is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focussed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more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on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collaborative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work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than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consumer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use.</a:t>
            </a:r>
            <a:endParaRPr dirty="0"/>
          </a:p>
          <a:p>
            <a:pPr marL="742950" marR="0" lvl="1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alibri"/>
              <a:buAutoNum type="arabicPeriod"/>
            </a:pP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Other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chat and video meeting </a:t>
            </a:r>
            <a:r>
              <a:rPr lang="es-ES" sz="1600" b="1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tools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have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attained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strong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positions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on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list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this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year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For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example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, </a:t>
            </a:r>
            <a:r>
              <a:rPr lang="es-ES" sz="1600" b="0" i="0" u="sng" strike="noStrike" cap="none" dirty="0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8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Google </a:t>
            </a:r>
            <a:r>
              <a:rPr lang="es-ES" sz="1600" b="0" i="0" u="sng" strike="noStrike" cap="none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8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Meet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is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up 77 places to #16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primarily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because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it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has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become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free to use, </a:t>
            </a:r>
            <a:r>
              <a:rPr lang="es-ES" sz="1600" b="0" i="0" u="sng" strike="noStrike" cap="none" dirty="0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9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WhatsApp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moves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up to </a:t>
            </a:r>
            <a:r>
              <a:rPr lang="es-ES" sz="1600" b="1" i="0" u="none" strike="noStrike" cap="none" dirty="0">
                <a:solidFill>
                  <a:srgbClr val="3366FF"/>
                </a:solidFill>
                <a:latin typeface="Verdana"/>
                <a:ea typeface="Verdana"/>
                <a:cs typeface="Verdana"/>
                <a:sym typeface="Verdana"/>
              </a:rPr>
              <a:t>#10, </a:t>
            </a:r>
            <a:r>
              <a:rPr lang="es-ES" sz="1600" b="0" i="0" u="sng" strike="noStrike" cap="none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10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Flipgrid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is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up 34 places to </a:t>
            </a:r>
            <a:r>
              <a:rPr lang="es-ES" sz="1600" b="1" i="0" u="none" strike="noStrike" cap="none" dirty="0">
                <a:solidFill>
                  <a:srgbClr val="3366FF"/>
                </a:solidFill>
                <a:latin typeface="Verdana"/>
                <a:ea typeface="Verdana"/>
                <a:cs typeface="Verdana"/>
                <a:sym typeface="Verdana"/>
              </a:rPr>
              <a:t>#38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and </a:t>
            </a:r>
            <a:r>
              <a:rPr lang="es-ES" sz="1600" b="0" i="0" u="sng" strike="noStrike" cap="none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11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Whereby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is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up 79 places to </a:t>
            </a:r>
            <a:r>
              <a:rPr lang="es-ES" sz="1600" b="1" i="0" u="none" strike="noStrike" cap="none" dirty="0">
                <a:solidFill>
                  <a:srgbClr val="3366FF"/>
                </a:solidFill>
                <a:latin typeface="Verdana"/>
                <a:ea typeface="Verdana"/>
                <a:cs typeface="Verdana"/>
                <a:sym typeface="Verdana"/>
              </a:rPr>
              <a:t>#45</a:t>
            </a:r>
            <a:r>
              <a:rPr lang="es-ES" sz="16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. </a:t>
            </a:r>
            <a:r>
              <a:rPr lang="es-ES" sz="1600" b="0" i="0" u="sng" strike="noStrike" cap="none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12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Jitsi</a:t>
            </a:r>
            <a:r>
              <a:rPr lang="es-ES" sz="1600" b="0" i="0" u="sng" strike="noStrike" cap="none" dirty="0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12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s-ES" sz="1600" b="0" i="0" u="sng" strike="noStrike" cap="none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12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Meet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is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one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of a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number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of </a:t>
            </a:r>
            <a:r>
              <a:rPr lang="es-ES" sz="1600" b="1" i="0" u="none" strike="noStrike" cap="none" dirty="0">
                <a:solidFill>
                  <a:srgbClr val="3366FF"/>
                </a:solidFill>
                <a:latin typeface="Verdana"/>
                <a:ea typeface="Verdana"/>
                <a:cs typeface="Verdana"/>
                <a:sym typeface="Verdana"/>
              </a:rPr>
              <a:t>new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video meeting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tools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to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appear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on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list</a:t>
            </a:r>
            <a:endParaRPr dirty="0"/>
          </a:p>
          <a:p>
            <a:pPr marL="0" marR="0" lvl="0" indent="-10160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alibri"/>
              <a:buAutoNum type="arabicPeriod"/>
            </a:pPr>
            <a:r>
              <a:rPr lang="es-ES" sz="1600" b="1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Collaboration</a:t>
            </a:r>
            <a:r>
              <a:rPr lang="es-ES" sz="16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1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platforms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do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very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well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this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year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Although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2000" u="sng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1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Slack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(MS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Teams’s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big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competitor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)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drops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back 5 places and </a:t>
            </a:r>
            <a:r>
              <a:rPr lang="es-ES" sz="1600" u="sng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1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Workplace</a:t>
            </a:r>
            <a:r>
              <a:rPr lang="es-ES" sz="1600" u="sng" dirty="0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1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s-ES" sz="1600" u="sng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1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by</a:t>
            </a:r>
            <a:r>
              <a:rPr lang="es-ES" sz="1600" u="sng" dirty="0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1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 Facebook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down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43 places to 103) </a:t>
            </a:r>
            <a:r>
              <a:rPr lang="es-ES" sz="2000" u="sng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1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Trello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up 8 places, </a:t>
            </a:r>
            <a:r>
              <a:rPr lang="es-ES" sz="1600" u="sng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16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Asana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back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on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list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, and new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platforms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like </a:t>
            </a:r>
            <a:r>
              <a:rPr lang="es-ES" sz="1600" u="sng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17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ClickUp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have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appeared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/</a:t>
            </a:r>
            <a:endParaRPr dirty="0"/>
          </a:p>
          <a:p>
            <a:pPr marL="742950" marR="0" lvl="1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alibri"/>
              <a:buAutoNum type="arabicPeriod"/>
            </a:pPr>
            <a:r>
              <a:rPr lang="es-ES" sz="16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Online </a:t>
            </a:r>
            <a:r>
              <a:rPr lang="es-ES" sz="1600" b="1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whiteboards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for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visual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collaboration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are a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striking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new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category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Three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1" i="0" u="none" strike="noStrike" cap="none" dirty="0">
                <a:solidFill>
                  <a:srgbClr val="3366FF"/>
                </a:solidFill>
                <a:latin typeface="Verdana"/>
                <a:ea typeface="Verdana"/>
                <a:cs typeface="Verdana"/>
                <a:sym typeface="Verdana"/>
              </a:rPr>
              <a:t>new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tools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–  </a:t>
            </a:r>
            <a:r>
              <a:rPr lang="es-ES" sz="1600" b="0" i="0" u="sng" strike="noStrike" cap="none" dirty="0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18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Mural,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0" i="0" u="sng" strike="noStrike" cap="none" dirty="0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19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Miro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and </a:t>
            </a:r>
            <a:r>
              <a:rPr lang="es-ES" sz="1600" b="0" i="0" u="sng" strike="noStrike" cap="none" dirty="0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20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MS </a:t>
            </a:r>
            <a:r>
              <a:rPr lang="es-ES" sz="1600" b="0" i="0" u="sng" strike="noStrike" cap="none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20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Whiteboard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–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have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joined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0" i="0" u="sng" strike="noStrike" cap="none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21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Jamboard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They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all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take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mind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mapping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to a new </a:t>
            </a:r>
            <a:r>
              <a:rPr lang="es-ES" sz="1600" b="0" i="0" u="none" strike="noStrike" cap="none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level</a:t>
            </a:r>
            <a:r>
              <a:rPr lang="es-ES" sz="1600" b="0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endParaRPr dirty="0"/>
          </a:p>
          <a:p>
            <a:pPr marL="0" marR="0" lvl="0" indent="-10160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alibri"/>
              <a:buAutoNum type="arabicPeriod"/>
            </a:pP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There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has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actually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been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a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resurgence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in </a:t>
            </a:r>
            <a:r>
              <a:rPr lang="es-ES" sz="16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email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tools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this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year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;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“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zero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inbox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” concept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seems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to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have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all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but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disappeared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!</a:t>
            </a:r>
            <a:endParaRPr dirty="0"/>
          </a:p>
          <a:p>
            <a:pPr marL="0" marR="0" lvl="0" indent="-127000" algn="l" rtl="0">
              <a:spcBef>
                <a:spcPts val="0"/>
              </a:spcBef>
              <a:spcAft>
                <a:spcPts val="0"/>
              </a:spcAft>
              <a:buClr>
                <a:srgbClr val="DD3333"/>
              </a:buClr>
              <a:buSzPts val="2000"/>
              <a:buFont typeface="Calibri"/>
              <a:buAutoNum type="arabicPeriod"/>
            </a:pPr>
            <a:r>
              <a:rPr lang="es-ES" sz="2000" u="sng" dirty="0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22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Google </a:t>
            </a:r>
            <a:r>
              <a:rPr lang="es-ES" sz="2000" u="sng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22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Classroom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soars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into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Top 20 at </a:t>
            </a:r>
            <a:r>
              <a:rPr lang="es-ES" sz="16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#15.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Up a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whopping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121 places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this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year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highest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mover up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list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, and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becomes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top </a:t>
            </a:r>
            <a:r>
              <a:rPr lang="es-ES" sz="1600" b="1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learning</a:t>
            </a:r>
            <a:r>
              <a:rPr lang="es-ES" sz="16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1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platform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Many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other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b="1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learning</a:t>
            </a:r>
            <a:r>
              <a:rPr lang="es-ES" sz="16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b="1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platforms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have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also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moved up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lists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(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both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for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workplace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and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education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).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For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example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, </a:t>
            </a:r>
            <a:r>
              <a:rPr lang="es-ES" sz="1600" u="sng" dirty="0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2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Moodle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up to </a:t>
            </a:r>
            <a:r>
              <a:rPr lang="es-ES" sz="1600" b="1" dirty="0">
                <a:solidFill>
                  <a:srgbClr val="3366FF"/>
                </a:solidFill>
                <a:latin typeface="Verdana"/>
                <a:ea typeface="Verdana"/>
                <a:cs typeface="Verdana"/>
                <a:sym typeface="Verdana"/>
              </a:rPr>
              <a:t>#36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, </a:t>
            </a:r>
            <a:r>
              <a:rPr lang="es-ES" sz="1600" u="sng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2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aNewspring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up to </a:t>
            </a:r>
            <a:r>
              <a:rPr lang="es-ES" sz="1600" b="1" dirty="0">
                <a:solidFill>
                  <a:srgbClr val="3366FF"/>
                </a:solidFill>
                <a:latin typeface="Verdana"/>
                <a:ea typeface="Verdana"/>
                <a:cs typeface="Verdana"/>
                <a:sym typeface="Verdana"/>
              </a:rPr>
              <a:t>#64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and </a:t>
            </a:r>
            <a:r>
              <a:rPr lang="es-ES" sz="1600" u="sng" dirty="0" err="1">
                <a:solidFill>
                  <a:srgbClr val="DD3333"/>
                </a:solidFill>
                <a:latin typeface="Verdana"/>
                <a:ea typeface="Verdana"/>
                <a:cs typeface="Verdana"/>
                <a:sym typeface="Verdana"/>
                <a:hlinkClick r:id="rId2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Totara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r>
              <a:rPr lang="es-ES" sz="1600" dirty="0" err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is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 up to </a:t>
            </a:r>
            <a:r>
              <a:rPr lang="es-ES" sz="1600" b="1" dirty="0">
                <a:solidFill>
                  <a:srgbClr val="3366FF"/>
                </a:solidFill>
                <a:latin typeface="Verdana"/>
                <a:ea typeface="Verdana"/>
                <a:cs typeface="Verdana"/>
                <a:sym typeface="Verdana"/>
              </a:rPr>
              <a:t>#92</a:t>
            </a:r>
            <a:r>
              <a:rPr lang="es-ES" sz="1600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). </a:t>
            </a:r>
            <a:endParaRPr sz="1600" b="0" i="0" dirty="0">
              <a:solidFill>
                <a:srgbClr val="333333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725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Google Shape;428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0"/>
            <a:ext cx="1208933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20"/>
          <p:cNvSpPr txBox="1"/>
          <p:nvPr/>
        </p:nvSpPr>
        <p:spPr>
          <a:xfrm>
            <a:off x="4505325" y="2987303"/>
            <a:ext cx="3124201" cy="683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Calibri"/>
              <a:buNone/>
            </a:pPr>
            <a:r>
              <a:rPr lang="es-ES" sz="4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¿Y en </a:t>
            </a:r>
            <a:r>
              <a:rPr lang="es-ES" sz="400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2024?</a:t>
            </a:r>
            <a:endParaRPr dirty="0"/>
          </a:p>
        </p:txBody>
      </p:sp>
      <p:sp>
        <p:nvSpPr>
          <p:cNvPr id="430" name="Google Shape;430;p20"/>
          <p:cNvSpPr/>
          <p:nvPr/>
        </p:nvSpPr>
        <p:spPr>
          <a:xfrm>
            <a:off x="3787016" y="6273226"/>
            <a:ext cx="3335679" cy="4000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u="sng" strike="sng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 invalidUrl="http:///"/>
              </a:rPr>
              <a:t>http://</a:t>
            </a:r>
            <a:r>
              <a:rPr lang="es-ES" sz="2000" b="1" u="sng" strike="sng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c4lpt.co.uk/top100tools</a:t>
            </a:r>
            <a:r>
              <a:rPr lang="es-ES" sz="1200" u="sng" strike="sng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s-ES" sz="1200" strike="sngStrik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 strike="sngStrike" dirty="0"/>
          </a:p>
        </p:txBody>
      </p:sp>
      <p:pic>
        <p:nvPicPr>
          <p:cNvPr id="431" name="Google Shape;431;p2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352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140918"/>
          </a:xfrm>
          <a:prstGeom prst="rect">
            <a:avLst/>
          </a:prstGeom>
        </p:spPr>
      </p:pic>
      <p:sp>
        <p:nvSpPr>
          <p:cNvPr id="429" name="Google Shape;429;p20"/>
          <p:cNvSpPr txBox="1"/>
          <p:nvPr/>
        </p:nvSpPr>
        <p:spPr>
          <a:xfrm>
            <a:off x="1030605" y="6219825"/>
            <a:ext cx="3124201" cy="683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Calibri"/>
              <a:buNone/>
            </a:pPr>
            <a:r>
              <a:rPr lang="es-ES" sz="4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¿Y en </a:t>
            </a:r>
            <a:r>
              <a:rPr lang="es-ES" sz="400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2024?</a:t>
            </a:r>
            <a:endParaRPr dirty="0"/>
          </a:p>
        </p:txBody>
      </p:sp>
      <p:pic>
        <p:nvPicPr>
          <p:cNvPr id="431" name="Google Shape;431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5384519" y="6354246"/>
            <a:ext cx="4152675" cy="46166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sz="2400" dirty="0">
                <a:hlinkClick r:id="rId6"/>
              </a:rPr>
              <a:t>https://toptools4learning.com</a:t>
            </a:r>
            <a:r>
              <a:rPr lang="es-ES" sz="2400" dirty="0" smtClean="0">
                <a:hlinkClick r:id="rId6"/>
              </a:rPr>
              <a:t>/</a:t>
            </a:r>
            <a:r>
              <a:rPr lang="es-ES" sz="2400" dirty="0" smtClean="0"/>
              <a:t> 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870083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0"/>
          <p:cNvSpPr txBox="1"/>
          <p:nvPr/>
        </p:nvSpPr>
        <p:spPr>
          <a:xfrm>
            <a:off x="1030605" y="6219825"/>
            <a:ext cx="3124201" cy="683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Calibri"/>
              <a:buNone/>
            </a:pPr>
            <a:r>
              <a:rPr lang="es-ES" sz="4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¿Y en </a:t>
            </a:r>
            <a:r>
              <a:rPr lang="es-ES" sz="400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2024?</a:t>
            </a:r>
            <a:endParaRPr dirty="0"/>
          </a:p>
        </p:txBody>
      </p:sp>
      <p:pic>
        <p:nvPicPr>
          <p:cNvPr id="431" name="Google Shape;431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4036982" y="6330864"/>
            <a:ext cx="6969857" cy="46166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sz="2400" dirty="0">
                <a:hlinkClick r:id="rId5"/>
              </a:rPr>
              <a:t>https://toptools4learning.com/top-tools-by-category</a:t>
            </a:r>
            <a:r>
              <a:rPr lang="es-ES" sz="2400" dirty="0" smtClean="0">
                <a:hlinkClick r:id="rId5"/>
              </a:rPr>
              <a:t>/</a:t>
            </a:r>
            <a:r>
              <a:rPr lang="es-ES" sz="2400" dirty="0" smtClean="0"/>
              <a:t> </a:t>
            </a:r>
            <a:endParaRPr lang="es-ES" sz="2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350"/>
            <a:ext cx="12192000" cy="623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299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49"/>
          <p:cNvSpPr txBox="1">
            <a:spLocks noGrp="1"/>
          </p:cNvSpPr>
          <p:nvPr>
            <p:ph type="body" idx="1"/>
          </p:nvPr>
        </p:nvSpPr>
        <p:spPr>
          <a:xfrm>
            <a:off x="3262804" y="6319566"/>
            <a:ext cx="5638335" cy="42293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s-ES" sz="2400" u="sng">
                <a:solidFill>
                  <a:schemeClr val="hlink"/>
                </a:solidFill>
                <a:hlinkClick r:id="rId3"/>
              </a:rPr>
              <a:t>http://www.open.ac.uk/blogs/innovating/</a:t>
            </a:r>
            <a:r>
              <a:rPr lang="es-ES" sz="2400"/>
              <a:t> </a:t>
            </a: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707" name="Google Shape;707;p49"/>
          <p:cNvSpPr/>
          <p:nvPr/>
        </p:nvSpPr>
        <p:spPr>
          <a:xfrm>
            <a:off x="2465581" y="5505897"/>
            <a:ext cx="7700614" cy="461665"/>
          </a:xfrm>
          <a:prstGeom prst="rect">
            <a:avLst/>
          </a:prstGeom>
          <a:noFill/>
          <a:ln w="3810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https://iet.open.ac.uk/file/innovating-pedagogy-2020.pdf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08" name="Google Shape;708;p4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060" y="-1"/>
            <a:ext cx="12113940" cy="5153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9" name="Google Shape;709;p4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277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50"/>
          <p:cNvSpPr/>
          <p:nvPr/>
        </p:nvSpPr>
        <p:spPr>
          <a:xfrm>
            <a:off x="6933675" y="-50245"/>
            <a:ext cx="4572000" cy="6463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Virtual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exchange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Dialogue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facilitation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Gamification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Interaction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online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voice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assistants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e.g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Alexa)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LMOOCs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Language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Massive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Online Open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Courses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Technology-facilitated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oral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homework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Language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multilingual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context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translanguaging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multi-literacies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Digital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corpora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Digital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storytelling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/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Fanfiction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Stories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reading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listening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Microcredentials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badges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Virtual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reality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Augmented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reality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Automatic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Speech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recognition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Action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Oriented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approaches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Translation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Place-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based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Decolonising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language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Emotional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Language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awareness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young</a:t>
            </a:r>
            <a:r>
              <a:rPr lang="es-ES" sz="1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children</a:t>
            </a:r>
            <a:endParaRPr dirty="0"/>
          </a:p>
        </p:txBody>
      </p:sp>
      <p:sp>
        <p:nvSpPr>
          <p:cNvPr id="715" name="Google Shape;715;p50"/>
          <p:cNvSpPr/>
          <p:nvPr/>
        </p:nvSpPr>
        <p:spPr>
          <a:xfrm>
            <a:off x="118947" y="33516"/>
            <a:ext cx="4572000" cy="6186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in the wild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Independent, autonomous learning without a teacher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 pedagogies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of streamed video content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morphology / syntax / discourse analysis at school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Ipsative assessment (based on a learner’s previous work rather than performance against external criteria)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Audiovisual feedback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Screencasting</a:t>
            </a:r>
            <a:endParaRPr sz="18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Flipped classroom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Analytics of emotions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through wonder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design thinking strategies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Immersive Learning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CLIL (Content and language integrated learning)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phonetics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Playful learning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Audiovisual translation for L2 instruction</a:t>
            </a:r>
            <a:endParaRPr/>
          </a:p>
        </p:txBody>
      </p:sp>
      <p:sp>
        <p:nvSpPr>
          <p:cNvPr id="716" name="Google Shape;716;p50"/>
          <p:cNvSpPr/>
          <p:nvPr/>
        </p:nvSpPr>
        <p:spPr>
          <a:xfrm>
            <a:off x="3940027" y="6413063"/>
            <a:ext cx="443089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Fernando Rosell-Aguilar y  Tita Beaven (2020)</a:t>
            </a:r>
            <a:endParaRPr sz="180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7" name="Google Shape;717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747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50"/>
          <p:cNvSpPr/>
          <p:nvPr/>
        </p:nvSpPr>
        <p:spPr>
          <a:xfrm>
            <a:off x="2810579" y="6219825"/>
            <a:ext cx="5938786" cy="5847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s-ES" sz="3200" dirty="0">
                <a:solidFill>
                  <a:srgbClr val="0070C0"/>
                </a:solidFill>
                <a:ea typeface="Calibri"/>
                <a:cs typeface="Calibri"/>
                <a:sym typeface="Calibri"/>
                <a:hlinkClick r:id="rId3"/>
              </a:rPr>
              <a:t>https://www.teachthefuture.org</a:t>
            </a:r>
            <a:r>
              <a:rPr lang="es-ES" sz="3200" dirty="0" smtClean="0">
                <a:solidFill>
                  <a:srgbClr val="0070C0"/>
                </a:solidFill>
                <a:ea typeface="Calibri"/>
                <a:cs typeface="Calibri"/>
                <a:sym typeface="Calibri"/>
                <a:hlinkClick r:id="rId3"/>
              </a:rPr>
              <a:t>/</a:t>
            </a:r>
            <a:r>
              <a:rPr lang="es-ES" sz="3200" dirty="0" smtClean="0">
                <a:solidFill>
                  <a:srgbClr val="0070C0"/>
                </a:solidFill>
                <a:ea typeface="Calibri"/>
                <a:cs typeface="Calibri"/>
                <a:sym typeface="Calibri"/>
              </a:rPr>
              <a:t> </a:t>
            </a:r>
            <a:endParaRPr sz="3200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7" name="Google Shape;717;p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08581" cy="594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458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4" name="Google Shape;724;p51" descr="C:\Users\PACKARD BELL\Desktop\Logos Horizon\Horizon Iberoamerica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78963" y="1108597"/>
            <a:ext cx="4967289" cy="5339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25" name="Google Shape;725;p51" descr="C:\Users\PACKARD BELL\Desktop\Logos Horizon\Horizon Universidad 201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23038" y="3155023"/>
            <a:ext cx="5681526" cy="3198813"/>
          </a:xfrm>
          <a:prstGeom prst="rect">
            <a:avLst/>
          </a:prstGeom>
          <a:noFill/>
          <a:ln>
            <a:noFill/>
          </a:ln>
        </p:spPr>
      </p:pic>
      <p:sp>
        <p:nvSpPr>
          <p:cNvPr id="726" name="Google Shape;726;p51"/>
          <p:cNvSpPr/>
          <p:nvPr/>
        </p:nvSpPr>
        <p:spPr>
          <a:xfrm>
            <a:off x="2424114" y="1260475"/>
            <a:ext cx="813752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endParaRPr sz="2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7" name="Google Shape;727;p51"/>
          <p:cNvSpPr txBox="1">
            <a:spLocks noGrp="1"/>
          </p:cNvSpPr>
          <p:nvPr>
            <p:ph type="title"/>
          </p:nvPr>
        </p:nvSpPr>
        <p:spPr>
          <a:xfrm>
            <a:off x="218582" y="183356"/>
            <a:ext cx="6304454" cy="833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None/>
            </a:pPr>
            <a:r>
              <a:rPr lang="es-ES" sz="3600" b="1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¿Conoces los </a:t>
            </a:r>
            <a:r>
              <a:rPr lang="es-ES" sz="36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Informes </a:t>
            </a:r>
            <a:r>
              <a:rPr lang="es-ES" sz="3600" b="1" i="1" dirty="0" err="1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Horizon</a:t>
            </a:r>
            <a:r>
              <a:rPr lang="es-ES" sz="3600" b="1" i="1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3600" b="1" i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8" name="Google Shape;728;p51"/>
          <p:cNvSpPr/>
          <p:nvPr/>
        </p:nvSpPr>
        <p:spPr>
          <a:xfrm>
            <a:off x="3292476" y="6448155"/>
            <a:ext cx="5597525" cy="3683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http://www.nmc.org/pdf/2013-horizon-report-HE.pdf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endParaRPr/>
          </a:p>
        </p:txBody>
      </p:sp>
      <p:pic>
        <p:nvPicPr>
          <p:cNvPr id="729" name="Google Shape;729;p51" descr="C:\Users\PACKARD BELL\Desktop\Logos Horizon\Horizon K12 2013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523037" y="1"/>
            <a:ext cx="5681527" cy="3357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0" name="Google Shape;730;p51" descr="C:\Users\PACKARD BELL\Desktop\Logos Horizon\Horizon Logo.jp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161269" y="5439436"/>
            <a:ext cx="2405062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1" name="Google Shape;731;p5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187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9" name="Google Shape;739;p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63591" y="0"/>
            <a:ext cx="8800784" cy="6400005"/>
          </a:xfrm>
          <a:prstGeom prst="rect">
            <a:avLst/>
          </a:prstGeom>
          <a:noFill/>
          <a:ln>
            <a:noFill/>
          </a:ln>
        </p:spPr>
      </p:pic>
      <p:sp>
        <p:nvSpPr>
          <p:cNvPr id="740" name="Google Shape;740;p52"/>
          <p:cNvSpPr/>
          <p:nvPr/>
        </p:nvSpPr>
        <p:spPr>
          <a:xfrm>
            <a:off x="2886927" y="6357143"/>
            <a:ext cx="7315200" cy="363537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1625" tIns="42450" rIns="81625" bIns="4245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CCCCFF"/>
              </a:buClr>
              <a:buSzPts val="1800"/>
              <a:buFont typeface="Times New Roman"/>
              <a:buNone/>
            </a:pPr>
            <a:r>
              <a:rPr lang="es-ES" sz="1800" u="sng">
                <a:solidFill>
                  <a:srgbClr val="CCCCFF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http://tiscar.com/2013/02/03/informe-horizon-report-2012-iberoamerica/</a:t>
            </a:r>
            <a:r>
              <a:rPr lang="es-E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741" name="Google Shape;741;p52"/>
          <p:cNvSpPr/>
          <p:nvPr/>
        </p:nvSpPr>
        <p:spPr>
          <a:xfrm>
            <a:off x="535259" y="934052"/>
            <a:ext cx="2587082" cy="169763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Times New Roman"/>
              <a:buNone/>
            </a:pPr>
            <a:r>
              <a:rPr lang="es-ES" sz="3200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New Media Consortium 2012</a:t>
            </a:r>
            <a:endParaRPr/>
          </a:p>
        </p:txBody>
      </p:sp>
      <p:cxnSp>
        <p:nvCxnSpPr>
          <p:cNvPr id="742" name="Google Shape;742;p52"/>
          <p:cNvCxnSpPr/>
          <p:nvPr/>
        </p:nvCxnSpPr>
        <p:spPr>
          <a:xfrm>
            <a:off x="3263591" y="3920313"/>
            <a:ext cx="1042987" cy="433387"/>
          </a:xfrm>
          <a:prstGeom prst="straightConnector1">
            <a:avLst/>
          </a:prstGeom>
          <a:noFill/>
          <a:ln w="12700" cap="flat" cmpd="sng">
            <a:solidFill>
              <a:srgbClr val="002060"/>
            </a:solidFill>
            <a:prstDash val="solid"/>
            <a:miter lim="800000"/>
            <a:headEnd type="none" w="sm" len="sm"/>
            <a:tailEnd type="stealth" w="med" len="med"/>
          </a:ln>
        </p:spPr>
      </p:cxnSp>
      <p:pic>
        <p:nvPicPr>
          <p:cNvPr id="743" name="Google Shape;743;p5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906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14375" y="1260909"/>
            <a:ext cx="4725087" cy="4761043"/>
          </a:xfrm>
          <a:ln w="28575"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Aprendizaje ubicuo</a:t>
            </a:r>
          </a:p>
          <a:p>
            <a:r>
              <a:rPr lang="es-ES" b="1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Didáctica Lengua y Literatura 4.0</a:t>
            </a:r>
          </a:p>
          <a:p>
            <a:r>
              <a:rPr lang="es-ES" b="1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Revisión bibliográfica</a:t>
            </a:r>
          </a:p>
          <a:p>
            <a:r>
              <a:rPr lang="es-ES" b="1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Alfabetización transmedia</a:t>
            </a:r>
          </a:p>
          <a:p>
            <a:r>
              <a:rPr lang="es-ES" b="1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Espacios LIJ 4.0</a:t>
            </a:r>
            <a:endParaRPr lang="es-ES" b="1" dirty="0" smtClean="0">
              <a:solidFill>
                <a:srgbClr val="0070C0"/>
              </a:solidFill>
              <a:latin typeface="Agency FB" panose="020B0503020202020204" pitchFamily="34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0" y="0"/>
            <a:ext cx="5929162" cy="786760"/>
          </a:xfrm>
          <a:prstGeom prst="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b="1" dirty="0" smtClean="0">
                <a:solidFill>
                  <a:srgbClr val="FFFF00"/>
                </a:solidFill>
                <a:latin typeface="Agency FB" panose="020B0503020202020204" pitchFamily="34" charset="0"/>
              </a:rPr>
              <a:t>       Contenidos</a:t>
            </a:r>
            <a:endParaRPr lang="es-ES" sz="4000" b="1" dirty="0">
              <a:solidFill>
                <a:srgbClr val="FFFF00"/>
              </a:solidFill>
              <a:latin typeface="Agency FB" panose="020B0503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162" y="0"/>
            <a:ext cx="6262838" cy="6903915"/>
          </a:xfrm>
          <a:prstGeom prst="rect">
            <a:avLst/>
          </a:prstGeom>
        </p:spPr>
      </p:pic>
      <p:pic>
        <p:nvPicPr>
          <p:cNvPr id="8" name="Marcador de contenido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7" name="Google Shape;59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66798" y="5485405"/>
            <a:ext cx="1472664" cy="127096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Llamada de nube 8"/>
          <p:cNvSpPr/>
          <p:nvPr/>
        </p:nvSpPr>
        <p:spPr>
          <a:xfrm>
            <a:off x="3353524" y="4261318"/>
            <a:ext cx="2247512" cy="749938"/>
          </a:xfrm>
          <a:prstGeom prst="cloudCallout">
            <a:avLst>
              <a:gd name="adj1" fmla="val 6772"/>
              <a:gd name="adj2" fmla="val 91530"/>
            </a:avLst>
          </a:prstGeom>
          <a:solidFill>
            <a:schemeClr val="bg1"/>
          </a:solidFill>
          <a:ln w="38100">
            <a:solidFill>
              <a:srgbClr val="EB3E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2000" i="1" dirty="0">
                <a:solidFill>
                  <a:srgbClr val="0070C0"/>
                </a:solidFill>
                <a:latin typeface="Berlin Sans FB" panose="020E0602020502020306" pitchFamily="34" charset="0"/>
                <a:cs typeface="Calibri" panose="020F0502020204030204" pitchFamily="34" charset="0"/>
              </a:rPr>
              <a:t>@joserovira</a:t>
            </a: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090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0" name="Google Shape;750;p53"/>
          <p:cNvGraphicFramePr/>
          <p:nvPr/>
        </p:nvGraphicFramePr>
        <p:xfrm>
          <a:off x="1334663" y="232667"/>
          <a:ext cx="9705050" cy="62350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964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0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4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16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609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800" b="1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Horizonte</a:t>
                      </a:r>
                      <a:r>
                        <a:rPr lang="es-ES" sz="2200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2200" u="none" strike="noStrike" cap="none">
                        <a:solidFill>
                          <a:srgbClr val="C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200" b="1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Tecnologías</a:t>
                      </a:r>
                      <a:br>
                        <a:rPr lang="es-ES" sz="2200" b="1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s-ES" sz="2200" b="1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Emergentes</a:t>
                      </a:r>
                      <a:r>
                        <a:rPr lang="es-ES" sz="2200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/>
                      </a:r>
                      <a:br>
                        <a:rPr lang="es-ES" sz="2200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s-ES" sz="2200" b="1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2011</a:t>
                      </a:r>
                      <a:endParaRPr sz="2200" u="none" strike="noStrike" cap="none">
                        <a:solidFill>
                          <a:srgbClr val="C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200" b="1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Tecnologías</a:t>
                      </a:r>
                      <a:br>
                        <a:rPr lang="es-ES" sz="2200" b="1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s-ES" sz="2200" b="1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Emergentes</a:t>
                      </a:r>
                      <a:r>
                        <a:rPr lang="es-ES" sz="2200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/>
                      </a:r>
                      <a:br>
                        <a:rPr lang="es-ES" sz="2200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s-ES" sz="2200" b="1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2012</a:t>
                      </a:r>
                      <a:endParaRPr sz="2200" u="none" strike="noStrike" cap="none">
                        <a:solidFill>
                          <a:srgbClr val="C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2200" b="1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Tecnologías</a:t>
                      </a:r>
                      <a:br>
                        <a:rPr lang="es-ES" sz="2200" b="1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s-ES" sz="2200" b="1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Emergentes</a:t>
                      </a:r>
                      <a:r>
                        <a:rPr lang="es-ES" sz="2200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/>
                      </a:r>
                      <a:br>
                        <a:rPr lang="es-ES" sz="2200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s-ES" sz="2200" b="1" u="none" strike="noStrike" cap="none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2013</a:t>
                      </a:r>
                      <a:endParaRPr sz="2200" u="none" strike="noStrike" cap="none">
                        <a:solidFill>
                          <a:srgbClr val="C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03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800" b="1" u="none" strike="noStrike" cap="none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CERCANO DE ADOPCIÓN </a:t>
                      </a:r>
                      <a:br>
                        <a:rPr lang="es-ES" sz="1800" b="1" u="none" strike="noStrike" cap="none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s-ES" sz="1800" b="1" u="none" strike="noStrike" cap="none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(1 año o menos)</a:t>
                      </a:r>
                      <a:r>
                        <a:rPr lang="es-ES" sz="1800" u="none" strike="noStrike" cap="none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Computación en la nube</a:t>
                      </a:r>
                      <a:endParaRPr/>
                    </a:p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Dispositivos móviles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Dispositivos móviles y  Apps </a:t>
                      </a:r>
                      <a:endParaRPr/>
                    </a:p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Computación con tabletas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Computación en la nube</a:t>
                      </a:r>
                      <a:endParaRPr/>
                    </a:p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Aprendizaje con dispositivos móviles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33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8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MEDIO (2-3 años)</a:t>
                      </a:r>
                      <a:r>
                        <a:rPr lang="es-ES" sz="180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El aprendizaje basado en juegos</a:t>
                      </a:r>
                      <a:endParaRPr/>
                    </a:p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Contenido abierto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Aprendizaje basado en juegos  </a:t>
                      </a:r>
                      <a:endParaRPr/>
                    </a:p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Ambientes de aprendizaje personalizados 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Análisis del aprendizaje</a:t>
                      </a:r>
                      <a:endParaRPr/>
                    </a:p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Contenido abierto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03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8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LARGO TÉRMINO</a:t>
                      </a:r>
                      <a:br>
                        <a:rPr lang="es-ES" sz="18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s-ES" sz="1800" b="1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(4-5 años)</a:t>
                      </a:r>
                      <a:r>
                        <a:rPr lang="es-ES" sz="180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Análisis del aprendizaje</a:t>
                      </a:r>
                      <a:endParaRPr/>
                    </a:p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Ambientes de aprendizaje personalizados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Realidad aumentada</a:t>
                      </a:r>
                      <a:endParaRPr/>
                    </a:p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Interfaces de uso natural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Impresión tridimensional ( 3D)</a:t>
                      </a:r>
                      <a:endParaRPr/>
                    </a:p>
                    <a:p>
                      <a:pPr marL="0" marR="0" lvl="0" indent="-114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s-ES" sz="18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Laboratorios virtuales y remotos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751" name="Google Shape;751;p53"/>
          <p:cNvCxnSpPr/>
          <p:nvPr/>
        </p:nvCxnSpPr>
        <p:spPr>
          <a:xfrm rot="10800000" flipH="1">
            <a:off x="5241365" y="5105400"/>
            <a:ext cx="900113" cy="1433512"/>
          </a:xfrm>
          <a:prstGeom prst="straightConnector1">
            <a:avLst/>
          </a:prstGeom>
          <a:noFill/>
          <a:ln w="69850" cap="flat" cmpd="sng">
            <a:solidFill>
              <a:srgbClr val="002060"/>
            </a:solidFill>
            <a:prstDash val="solid"/>
            <a:miter lim="800000"/>
            <a:headEnd type="none" w="sm" len="sm"/>
            <a:tailEnd type="stealth" w="med" len="med"/>
          </a:ln>
        </p:spPr>
      </p:cxnSp>
      <p:pic>
        <p:nvPicPr>
          <p:cNvPr id="752" name="Google Shape;752;p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736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" name="Google Shape;757;p54" descr="C:\Users\PACKARD BELL\Desktop\Educacion Literaria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7681"/>
            <a:ext cx="4610501" cy="6229620"/>
          </a:xfrm>
          <a:prstGeom prst="rect">
            <a:avLst/>
          </a:prstGeom>
          <a:noFill/>
          <a:ln>
            <a:noFill/>
          </a:ln>
        </p:spPr>
      </p:pic>
      <p:sp>
        <p:nvSpPr>
          <p:cNvPr id="758" name="Google Shape;758;p54"/>
          <p:cNvSpPr/>
          <p:nvPr/>
        </p:nvSpPr>
        <p:spPr>
          <a:xfrm>
            <a:off x="678600" y="3475914"/>
            <a:ext cx="3825772" cy="5078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35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http://diposit.ub.edu/dspace/handle/2445/67641?locale=es</a:t>
            </a:r>
            <a:r>
              <a:rPr lang="es-ES"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759" name="Google Shape;759;p5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81895" y="2930092"/>
            <a:ext cx="5909673" cy="3246601"/>
          </a:xfrm>
          <a:prstGeom prst="rect">
            <a:avLst/>
          </a:prstGeom>
          <a:noFill/>
          <a:ln>
            <a:noFill/>
          </a:ln>
        </p:spPr>
      </p:pic>
      <p:sp>
        <p:nvSpPr>
          <p:cNvPr id="760" name="Google Shape;760;p54"/>
          <p:cNvSpPr/>
          <p:nvPr/>
        </p:nvSpPr>
        <p:spPr>
          <a:xfrm>
            <a:off x="1671840" y="6494581"/>
            <a:ext cx="8876370" cy="307777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http://</a:t>
            </a:r>
            <a:r>
              <a:rPr lang="es-ES" sz="1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literaturainfantilyjuvenileninternet</a:t>
            </a:r>
            <a:r>
              <a:rPr lang="es-ES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.blogspot.com.es/</a:t>
            </a:r>
            <a:r>
              <a:rPr lang="es-ES" sz="1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2013/10</a:t>
            </a:r>
            <a:r>
              <a:rPr lang="es-ES" sz="1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/nuevos-horizontes-en-la-didactica-de-la.html</a:t>
            </a:r>
            <a:r>
              <a:rPr lang="es-E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761" name="Google Shape;761;p5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866331" y="0"/>
            <a:ext cx="4325669" cy="2930092"/>
          </a:xfrm>
          <a:prstGeom prst="rect">
            <a:avLst/>
          </a:prstGeom>
          <a:noFill/>
          <a:ln>
            <a:noFill/>
          </a:ln>
        </p:spPr>
      </p:pic>
      <p:sp>
        <p:nvSpPr>
          <p:cNvPr id="762" name="Google Shape;762;p54"/>
          <p:cNvSpPr/>
          <p:nvPr/>
        </p:nvSpPr>
        <p:spPr>
          <a:xfrm>
            <a:off x="4610501" y="288312"/>
            <a:ext cx="37317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600" b="1" dirty="0">
                <a:solidFill>
                  <a:srgbClr val="FF0000"/>
                </a:solidFill>
                <a:latin typeface="Agency FB" panose="020B0503020202020204" pitchFamily="34" charset="0"/>
                <a:ea typeface="Calibri"/>
                <a:cs typeface="Calibri"/>
                <a:sym typeface="Calibri"/>
              </a:rPr>
              <a:t>Nuevos horizontes</a:t>
            </a:r>
            <a:endParaRPr sz="3600" b="1" dirty="0">
              <a:solidFill>
                <a:srgbClr val="FF0000"/>
              </a:solidFill>
              <a:latin typeface="Agency FB" panose="020B0503020202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763" name="Google Shape;763;p5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95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" name="Google Shape;768;p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645" y="1875623"/>
            <a:ext cx="10809248" cy="4033150"/>
          </a:xfrm>
          <a:prstGeom prst="rect">
            <a:avLst/>
          </a:prstGeom>
          <a:noFill/>
          <a:ln>
            <a:noFill/>
          </a:ln>
        </p:spPr>
      </p:pic>
      <p:sp>
        <p:nvSpPr>
          <p:cNvPr id="769" name="Google Shape;769;p55"/>
          <p:cNvSpPr/>
          <p:nvPr/>
        </p:nvSpPr>
        <p:spPr>
          <a:xfrm>
            <a:off x="1609726" y="5624701"/>
            <a:ext cx="905827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Desarrollos importantes en tecnología para la educación superior</a:t>
            </a:r>
            <a:endParaRPr sz="24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0" name="Google Shape;770;p55"/>
          <p:cNvSpPr txBox="1">
            <a:spLocks noGrp="1"/>
          </p:cNvSpPr>
          <p:nvPr>
            <p:ph type="title"/>
          </p:nvPr>
        </p:nvSpPr>
        <p:spPr>
          <a:xfrm>
            <a:off x="632367" y="322648"/>
            <a:ext cx="3266843" cy="759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600"/>
              <a:buFont typeface="Calibri"/>
              <a:buNone/>
            </a:pPr>
            <a:r>
              <a:rPr lang="es-ES" sz="360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Informes 2019</a:t>
            </a:r>
            <a:endParaRPr sz="360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71" name="Google Shape;771;p5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7701775" y="0"/>
            <a:ext cx="4207521" cy="2590839"/>
          </a:xfrm>
          <a:prstGeom prst="rect">
            <a:avLst/>
          </a:prstGeom>
          <a:noFill/>
          <a:ln>
            <a:noFill/>
          </a:ln>
        </p:spPr>
      </p:pic>
      <p:sp>
        <p:nvSpPr>
          <p:cNvPr id="772" name="Google Shape;772;p55"/>
          <p:cNvSpPr/>
          <p:nvPr/>
        </p:nvSpPr>
        <p:spPr>
          <a:xfrm>
            <a:off x="2380348" y="6326514"/>
            <a:ext cx="8125727" cy="369332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https://library.educause.edu/-/media/files/library/2019/4/2019horizonreport.pdf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73" name="Google Shape;773;p5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451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9" name="Google Shape;779;p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968228"/>
            <a:ext cx="12192000" cy="4903183"/>
          </a:xfrm>
          <a:prstGeom prst="rect">
            <a:avLst/>
          </a:prstGeom>
          <a:noFill/>
          <a:ln>
            <a:noFill/>
          </a:ln>
        </p:spPr>
      </p:pic>
      <p:sp>
        <p:nvSpPr>
          <p:cNvPr id="780" name="Google Shape;780;p56"/>
          <p:cNvSpPr/>
          <p:nvPr/>
        </p:nvSpPr>
        <p:spPr>
          <a:xfrm>
            <a:off x="714375" y="6219825"/>
            <a:ext cx="1086128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Desafíos significativos que afectan a la adopción inminente de la tecnología superior</a:t>
            </a:r>
            <a:endParaRPr sz="24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81" name="Google Shape;781;p5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sp>
        <p:nvSpPr>
          <p:cNvPr id="782" name="Google Shape;782;p56"/>
          <p:cNvSpPr txBox="1"/>
          <p:nvPr/>
        </p:nvSpPr>
        <p:spPr>
          <a:xfrm>
            <a:off x="714375" y="160946"/>
            <a:ext cx="3266843" cy="759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600"/>
              <a:buFont typeface="Calibri"/>
              <a:buNone/>
            </a:pPr>
            <a:r>
              <a:rPr lang="es-ES" sz="3600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Informes 2019</a:t>
            </a:r>
            <a:endParaRPr sz="3600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881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" name="Google Shape;788;p5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1079345"/>
            <a:ext cx="12192000" cy="4869068"/>
          </a:xfrm>
          <a:prstGeom prst="rect">
            <a:avLst/>
          </a:prstGeom>
          <a:noFill/>
          <a:ln>
            <a:noFill/>
          </a:ln>
        </p:spPr>
      </p:pic>
      <p:sp>
        <p:nvSpPr>
          <p:cNvPr id="789" name="Google Shape;789;p57"/>
          <p:cNvSpPr/>
          <p:nvPr/>
        </p:nvSpPr>
        <p:spPr>
          <a:xfrm>
            <a:off x="804746" y="6219825"/>
            <a:ext cx="1058250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Tendencias clave que aceleran la adopción de tecnología en la educación superior</a:t>
            </a:r>
            <a:endParaRPr sz="24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90" name="Google Shape;790;p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sp>
        <p:nvSpPr>
          <p:cNvPr id="791" name="Google Shape;791;p57"/>
          <p:cNvSpPr txBox="1"/>
          <p:nvPr/>
        </p:nvSpPr>
        <p:spPr>
          <a:xfrm>
            <a:off x="714375" y="200267"/>
            <a:ext cx="3266843" cy="759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600"/>
              <a:buFont typeface="Calibri"/>
              <a:buNone/>
            </a:pPr>
            <a:r>
              <a:rPr lang="es-ES" sz="3600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Informes 2019</a:t>
            </a:r>
            <a:endParaRPr sz="3600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57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0" name="Google Shape;790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sp>
        <p:nvSpPr>
          <p:cNvPr id="791" name="Google Shape;791;p57"/>
          <p:cNvSpPr txBox="1"/>
          <p:nvPr/>
        </p:nvSpPr>
        <p:spPr>
          <a:xfrm>
            <a:off x="5402317" y="409903"/>
            <a:ext cx="6432332" cy="133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600"/>
              <a:buFont typeface="Calibri"/>
              <a:buNone/>
            </a:pPr>
            <a:r>
              <a:rPr lang="es-ES" sz="3200" b="1" dirty="0" smtClean="0">
                <a:solidFill>
                  <a:srgbClr val="FF0000"/>
                </a:solidFill>
                <a:latin typeface="Agency FB" panose="020B0503020202020204" pitchFamily="34" charset="0"/>
                <a:ea typeface="Calibri"/>
                <a:cs typeface="Calibri"/>
                <a:sym typeface="Calibri"/>
              </a:rPr>
              <a:t>¿Cuáles </a:t>
            </a:r>
            <a:r>
              <a:rPr lang="es-ES" sz="3200" b="1" dirty="0" smtClean="0">
                <a:solidFill>
                  <a:srgbClr val="FF0000"/>
                </a:solidFill>
                <a:latin typeface="Agency FB" panose="020B0503020202020204" pitchFamily="34" charset="0"/>
                <a:ea typeface="Calibri"/>
                <a:cs typeface="Calibri"/>
                <a:sym typeface="Calibri"/>
              </a:rPr>
              <a:t>eran </a:t>
            </a:r>
            <a:r>
              <a:rPr lang="es-ES" sz="3200" b="1" dirty="0" smtClean="0">
                <a:solidFill>
                  <a:srgbClr val="FF0000"/>
                </a:solidFill>
                <a:latin typeface="Agency FB" panose="020B0503020202020204" pitchFamily="34" charset="0"/>
                <a:ea typeface="Calibri"/>
                <a:cs typeface="Calibri"/>
                <a:sym typeface="Calibri"/>
              </a:rPr>
              <a:t>las tendencias en 2022? ¿Cómo pueden afectar a mis clases (ahora, pronto, en el futuro…)</a:t>
            </a:r>
            <a:endParaRPr sz="3200" b="1" dirty="0">
              <a:solidFill>
                <a:srgbClr val="FF0000"/>
              </a:solidFill>
              <a:latin typeface="Agency FB" panose="020B0503020202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357187" y="310515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es-ES" sz="1800" b="1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Tendencias</a:t>
            </a:r>
            <a:endParaRPr lang="es-ES" sz="1800" dirty="0">
              <a:solidFill>
                <a:srgbClr val="444444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Asequibilidad Inteligencia artificial (IA)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Insignias y credenciales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Big Data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Educación basada en competencias (CBE)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Ciberseguridad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Aprendizaje digital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Desarrollo del profesorado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Transformación de la educación superior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Aprendizaje híbrido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Gestión institucional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Diseño instructivo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 smtClean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Análisis </a:t>
            </a: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 aprendizaje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Nuevos modelos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Desarrollo de cursos en línea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Planificación del aprendizaje en línea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Estrategias de enseñanza en línea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Cuestiones organizativas, enseñanza y aprendizaje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Enseñanza y aprendizaje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44444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Trabajar a distancia</a:t>
            </a:r>
          </a:p>
        </p:txBody>
      </p:sp>
      <p:sp>
        <p:nvSpPr>
          <p:cNvPr id="4" name="Rectángulo 3"/>
          <p:cNvSpPr/>
          <p:nvPr/>
        </p:nvSpPr>
        <p:spPr>
          <a:xfrm>
            <a:off x="2742425" y="6273225"/>
            <a:ext cx="7683062" cy="58477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sz="16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https://universoabierto.org/2022/05/16/informe-horizon-2022-tendencias-y-las-tecnologias-y-practicas-que-configuran-el-futuro-de-la-ensenanza-y-el-aprendizaje</a:t>
            </a:r>
            <a:r>
              <a:rPr lang="es-ES" sz="1600" dirty="0" smtClean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/</a:t>
            </a:r>
            <a:r>
              <a:rPr lang="es-E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5570483" y="5289262"/>
            <a:ext cx="6096000" cy="58477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>
            <a:spAutoFit/>
          </a:bodyPr>
          <a:lstStyle/>
          <a:p>
            <a:r>
              <a:rPr lang="es-ES" sz="1600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https://</a:t>
            </a:r>
            <a:r>
              <a:rPr lang="es-ES" sz="1600" dirty="0" smtClean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library.educause.edu/resources/2022/4/2022-educause-horizon-report-teaching-and-learning-edition</a:t>
            </a:r>
            <a:r>
              <a:rPr lang="es-E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621" y="1834180"/>
            <a:ext cx="7764379" cy="2728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572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2" y="20609"/>
            <a:ext cx="12164098" cy="5640404"/>
          </a:xfrm>
        </p:spPr>
      </p:pic>
      <p:sp>
        <p:nvSpPr>
          <p:cNvPr id="5" name="Rectángulo 4"/>
          <p:cNvSpPr/>
          <p:nvPr/>
        </p:nvSpPr>
        <p:spPr>
          <a:xfrm>
            <a:off x="2605237" y="6285296"/>
            <a:ext cx="6201878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3"/>
              </a:rPr>
              <a:t>https://</a:t>
            </a:r>
            <a:r>
              <a:rPr lang="es-ES" dirty="0" smtClean="0">
                <a:hlinkClick r:id="rId3"/>
              </a:rPr>
              <a:t>library.educause.edu/resources/2021/2/horizon-reports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6" name="Rectángulo 5"/>
          <p:cNvSpPr/>
          <p:nvPr/>
        </p:nvSpPr>
        <p:spPr>
          <a:xfrm>
            <a:off x="855116" y="5788673"/>
            <a:ext cx="10509670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4"/>
              </a:rPr>
              <a:t>https://</a:t>
            </a:r>
            <a:r>
              <a:rPr lang="es-ES" dirty="0" smtClean="0">
                <a:hlinkClick r:id="rId4"/>
              </a:rPr>
              <a:t>library.educause.edu/resources/2024/5/2024-educause-horizon-report-teaching-and-learning-edition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482" y="172119"/>
            <a:ext cx="1828800" cy="546100"/>
          </a:xfrm>
          <a:prstGeom prst="rect">
            <a:avLst/>
          </a:prstGeom>
        </p:spPr>
      </p:pic>
      <p:pic>
        <p:nvPicPr>
          <p:cNvPr id="8" name="Google Shape;790;p5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  <p:sp>
        <p:nvSpPr>
          <p:cNvPr id="10" name="Google Shape;791;p57"/>
          <p:cNvSpPr txBox="1"/>
          <p:nvPr/>
        </p:nvSpPr>
        <p:spPr>
          <a:xfrm>
            <a:off x="8429497" y="3340099"/>
            <a:ext cx="3590223" cy="2323261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600"/>
              <a:buFont typeface="Calibri"/>
              <a:buNone/>
            </a:pPr>
            <a:r>
              <a:rPr lang="es-ES" sz="3200" b="1" dirty="0" smtClean="0">
                <a:solidFill>
                  <a:srgbClr val="FF0000"/>
                </a:solidFill>
                <a:latin typeface="Agency FB" panose="020B0503020202020204" pitchFamily="34" charset="0"/>
                <a:ea typeface="Calibri"/>
                <a:cs typeface="Calibri"/>
                <a:sym typeface="Calibri"/>
              </a:rPr>
              <a:t>Informes </a:t>
            </a:r>
            <a:r>
              <a:rPr lang="es-ES" sz="3200" b="1" dirty="0" err="1" smtClean="0">
                <a:solidFill>
                  <a:srgbClr val="FF0000"/>
                </a:solidFill>
                <a:latin typeface="Agency FB" panose="020B0503020202020204" pitchFamily="34" charset="0"/>
                <a:ea typeface="Calibri"/>
                <a:cs typeface="Calibri"/>
                <a:sym typeface="Calibri"/>
              </a:rPr>
              <a:t>Horizon</a:t>
            </a:r>
            <a:r>
              <a:rPr lang="es-ES" sz="3200" b="1" dirty="0" smtClean="0">
                <a:solidFill>
                  <a:srgbClr val="FF0000"/>
                </a:solidFill>
                <a:latin typeface="Agency FB" panose="020B0503020202020204" pitchFamily="34" charset="0"/>
                <a:ea typeface="Calibri"/>
                <a:cs typeface="Calibri"/>
                <a:sym typeface="Calibri"/>
              </a:rPr>
              <a:t> 2024. </a:t>
            </a:r>
            <a:r>
              <a:rPr lang="es-ES" sz="3200" b="1" dirty="0" smtClean="0">
                <a:solidFill>
                  <a:srgbClr val="FF0000"/>
                </a:solidFill>
                <a:latin typeface="Agency FB" panose="020B0503020202020204" pitchFamily="34" charset="0"/>
                <a:ea typeface="Calibri"/>
                <a:cs typeface="Calibri"/>
                <a:sym typeface="Calibri"/>
              </a:rPr>
              <a:t>Nuevas perspectivas y análisis</a:t>
            </a:r>
            <a:endParaRPr sz="3200" b="1" dirty="0">
              <a:solidFill>
                <a:srgbClr val="FF0000"/>
              </a:solidFill>
              <a:latin typeface="Agency FB" panose="020B0503020202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367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3" name="Google Shape;473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26"/>
          <p:cNvSpPr/>
          <p:nvPr/>
        </p:nvSpPr>
        <p:spPr>
          <a:xfrm>
            <a:off x="1479394" y="6219825"/>
            <a:ext cx="5630965" cy="461665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Nuevas herramientas para nuevos espacios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5" name="Google Shape;475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09146" y="0"/>
            <a:ext cx="7368478" cy="1048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  <p:pic>
        <p:nvPicPr>
          <p:cNvPr id="6" name="Marcador de contenido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625" y="0"/>
            <a:ext cx="7143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450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25"/>
          <p:cNvSpPr txBox="1">
            <a:spLocks noGrp="1"/>
          </p:cNvSpPr>
          <p:nvPr>
            <p:ph type="title"/>
          </p:nvPr>
        </p:nvSpPr>
        <p:spPr>
          <a:xfrm>
            <a:off x="665704" y="2380786"/>
            <a:ext cx="4233282" cy="156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Calibri"/>
              <a:buNone/>
            </a:pPr>
            <a:r>
              <a:rPr lang="es-ES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Apps móviles para el aprendizaje</a:t>
            </a:r>
            <a:endParaRPr sz="40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7" name="Google Shape;467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69039" y="0"/>
            <a:ext cx="643663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899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4940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405984" y="6387742"/>
            <a:ext cx="6984546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dirty="0">
                <a:solidFill>
                  <a:schemeClr val="bg1"/>
                </a:solidFill>
                <a:hlinkClick r:id="rId3"/>
              </a:rPr>
              <a:t>https://www.tecnovedosos.com/adiccion-redes-sociales-similar-casinos/</a:t>
            </a:r>
            <a:r>
              <a:rPr lang="es-ES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" name="Rectángulo 6"/>
          <p:cNvSpPr/>
          <p:nvPr/>
        </p:nvSpPr>
        <p:spPr>
          <a:xfrm>
            <a:off x="4017964" y="112732"/>
            <a:ext cx="53725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¿</a:t>
            </a:r>
            <a:r>
              <a:rPr lang="es-E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Enganchad@s</a:t>
            </a:r>
            <a:r>
              <a:rPr lang="es-E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 a las redes?</a:t>
            </a:r>
          </a:p>
        </p:txBody>
      </p:sp>
      <p:sp>
        <p:nvSpPr>
          <p:cNvPr id="3" name="Rectángulo 2"/>
          <p:cNvSpPr/>
          <p:nvPr/>
        </p:nvSpPr>
        <p:spPr>
          <a:xfrm>
            <a:off x="5644071" y="4744292"/>
            <a:ext cx="4894729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s-ES" sz="2400" dirty="0">
                <a:solidFill>
                  <a:srgbClr val="FF0000"/>
                </a:solidFill>
              </a:rPr>
              <a:t>Desconectar de la tecnología: el 38% de los jóvenes españoles no es capaz de hacerlo</a:t>
            </a:r>
            <a:endParaRPr lang="es-ES" sz="2000" dirty="0">
              <a:solidFill>
                <a:srgbClr val="FF0000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5648655" y="5904570"/>
            <a:ext cx="4894729" cy="30777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s-ES" sz="1400" dirty="0">
                <a:hlinkClick r:id="rId4"/>
              </a:rPr>
              <a:t>http://www.elisayuste.com/desconectar-tecnologia-jovenes/</a:t>
            </a:r>
            <a:r>
              <a:rPr lang="es-ES" sz="1400" dirty="0"/>
              <a:t> </a:t>
            </a:r>
          </a:p>
        </p:txBody>
      </p:sp>
      <p:pic>
        <p:nvPicPr>
          <p:cNvPr id="8" name="Marcador de contenido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007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WDC 2017 — APPOCALYPSE — Appl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9904" y="539016"/>
            <a:ext cx="11340662" cy="5101389"/>
          </a:xfrm>
          <a:prstGeom prst="rect">
            <a:avLst/>
          </a:prstGeom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524000" y="6188330"/>
            <a:ext cx="9144000" cy="669670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90000" tIns="45000" rIns="90000" bIns="450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spcBef>
                <a:spcPct val="0"/>
              </a:spcBef>
              <a:buClrTx/>
            </a:pPr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WWDC 2017 — APPOCALYPSE — Apple (2017) </a:t>
            </a:r>
            <a:r>
              <a:rPr lang="es-ES" altLang="es-ES" sz="2000" dirty="0">
                <a:solidFill>
                  <a:schemeClr val="bg1"/>
                </a:solidFill>
                <a:latin typeface="+mn-lt"/>
                <a:hlinkClick r:id="rId5"/>
              </a:rPr>
              <a:t>https://www.youtube.com/watch?v=FC0pT9xg1oI</a:t>
            </a:r>
            <a:r>
              <a:rPr lang="es-ES" altLang="es-ES" sz="2000" dirty="0">
                <a:solidFill>
                  <a:schemeClr val="bg1"/>
                </a:solidFill>
                <a:latin typeface="+mn-lt"/>
              </a:rPr>
              <a:t>  03:05</a:t>
            </a:r>
          </a:p>
        </p:txBody>
      </p:sp>
      <p:sp>
        <p:nvSpPr>
          <p:cNvPr id="2" name="Rectángulo 1"/>
          <p:cNvSpPr/>
          <p:nvPr/>
        </p:nvSpPr>
        <p:spPr>
          <a:xfrm>
            <a:off x="2921000" y="80387"/>
            <a:ext cx="5712861" cy="369332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es-ES" dirty="0">
                <a:hlinkClick r:id="rId6"/>
              </a:rPr>
              <a:t>https://www.youtube.com/watch?v=z_ceZG0ppkY</a:t>
            </a:r>
            <a:r>
              <a:rPr lang="es-ES" dirty="0"/>
              <a:t> </a:t>
            </a:r>
          </a:p>
        </p:txBody>
      </p:sp>
      <p:pic>
        <p:nvPicPr>
          <p:cNvPr id="7" name="Google Shape;287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084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" name="Google Shape;481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9258"/>
            <a:ext cx="12192000" cy="6877257"/>
          </a:xfrm>
          <a:prstGeom prst="rect">
            <a:avLst/>
          </a:prstGeom>
          <a:noFill/>
          <a:ln>
            <a:noFill/>
          </a:ln>
        </p:spPr>
      </p:pic>
      <p:sp>
        <p:nvSpPr>
          <p:cNvPr id="482" name="Google Shape;482;p27"/>
          <p:cNvSpPr txBox="1">
            <a:spLocks noGrp="1"/>
          </p:cNvSpPr>
          <p:nvPr>
            <p:ph type="title"/>
          </p:nvPr>
        </p:nvSpPr>
        <p:spPr>
          <a:xfrm>
            <a:off x="1918008" y="4231128"/>
            <a:ext cx="3010829" cy="2041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Calibri"/>
              <a:buNone/>
            </a:pPr>
            <a:r>
              <a:rPr lang="es-ES" sz="32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Riesgos del aprendizaje móvil, polémicas, multitarea...</a:t>
            </a:r>
            <a:endParaRPr sz="3200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3" name="Google Shape;483;p27"/>
          <p:cNvSpPr/>
          <p:nvPr/>
        </p:nvSpPr>
        <p:spPr>
          <a:xfrm>
            <a:off x="6921189" y="6546976"/>
            <a:ext cx="45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https://enlenguapropia.wordpress.com/2015/06/30/extranos-en-un-tren-pero-leyendo-el-periodico/</a:t>
            </a: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4" name="Google Shape;484;p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99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" name="Google Shape;492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88" y="1023057"/>
            <a:ext cx="11252049" cy="5515855"/>
          </a:xfrm>
          <a:prstGeom prst="rect">
            <a:avLst/>
          </a:prstGeom>
          <a:noFill/>
          <a:ln>
            <a:noFill/>
          </a:ln>
        </p:spPr>
      </p:pic>
      <p:sp>
        <p:nvSpPr>
          <p:cNvPr id="490" name="Google Shape;490;p28"/>
          <p:cNvSpPr txBox="1">
            <a:spLocks noGrp="1"/>
          </p:cNvSpPr>
          <p:nvPr>
            <p:ph type="title"/>
          </p:nvPr>
        </p:nvSpPr>
        <p:spPr>
          <a:xfrm>
            <a:off x="357187" y="-5976"/>
            <a:ext cx="10490485" cy="965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None/>
            </a:pPr>
            <a:r>
              <a:rPr lang="es-ES" sz="32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¿A qué generación perteneces?            </a:t>
            </a:r>
            <a:r>
              <a:rPr lang="es-ES" sz="320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32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¿Cuál será la próxima?</a:t>
            </a:r>
            <a:endParaRPr sz="32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1" name="Google Shape;491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477625" y="0"/>
            <a:ext cx="714375" cy="638175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p28"/>
          <p:cNvSpPr/>
          <p:nvPr/>
        </p:nvSpPr>
        <p:spPr>
          <a:xfrm>
            <a:off x="6222789" y="6364374"/>
            <a:ext cx="4797211" cy="40011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http://begonagonzalez.com/generacionxyz/</a:t>
            </a:r>
            <a:r>
              <a:rPr lang="es-E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722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29"/>
          <p:cNvSpPr txBox="1">
            <a:spLocks noGrp="1"/>
          </p:cNvSpPr>
          <p:nvPr>
            <p:ph type="title"/>
          </p:nvPr>
        </p:nvSpPr>
        <p:spPr>
          <a:xfrm>
            <a:off x="3571443" y="0"/>
            <a:ext cx="4772722" cy="804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s-ES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El alumnado </a:t>
            </a:r>
            <a:r>
              <a:rPr lang="es-ES" dirty="0" err="1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acTual</a:t>
            </a:r>
            <a:endParaRPr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9" name="Google Shape;499;p2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1097280"/>
            <a:ext cx="12192000" cy="4400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Google Shape;500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p29"/>
          <p:cNvSpPr/>
          <p:nvPr/>
        </p:nvSpPr>
        <p:spPr>
          <a:xfrm>
            <a:off x="2958789" y="5850493"/>
            <a:ext cx="7055005" cy="369332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https://www.bbva.com/es/generacion-t-generacion-heredara-mundo/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2" name="Google Shape;502;p29"/>
          <p:cNvSpPr/>
          <p:nvPr/>
        </p:nvSpPr>
        <p:spPr>
          <a:xfrm>
            <a:off x="738305" y="6389648"/>
            <a:ext cx="10067227" cy="369332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https://childrens-spaces.com/es/7-caracteristicas-de-la-generacion-t-los-ninos-que-heredaran-el-mundo/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29"/>
          <p:cNvSpPr txBox="1"/>
          <p:nvPr/>
        </p:nvSpPr>
        <p:spPr>
          <a:xfrm>
            <a:off x="10805532" y="5612239"/>
            <a:ext cx="1195027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30 min.</a:t>
            </a:r>
            <a:endParaRPr sz="2400" b="1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895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82879" y="1618455"/>
            <a:ext cx="11203807" cy="403823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79350" rIns="0" bIns="7935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En la </a:t>
            </a: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2288BB"/>
                </a:solidFill>
                <a:effectLst/>
                <a:latin typeface="+mn-lt"/>
                <a:hlinkClick r:id="rId2"/>
              </a:rPr>
              <a:t>web</a:t>
            </a: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 </a:t>
            </a:r>
            <a:r>
              <a:rPr kumimoji="0" lang="es-ES" altLang="es-ES" b="1" i="1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Maldita.es</a:t>
            </a: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 recogemos las siguientes indicaciones (marzo 2023):</a:t>
            </a:r>
            <a:endParaRPr kumimoji="0" lang="es-ES" alt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ES" b="0" i="1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Estas son las edades que indica cada red social en sus términos y condiciones (al margen de lo que dicte cada país)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altLang="es-ES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TikTok: 13 años</a:t>
            </a: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. En el caso de Corea del Sur e Indonesia, 14.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altLang="es-ES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Facebook: 13 años</a:t>
            </a: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 (o la edad mínima legal en el territorio del usuario).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altLang="es-ES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Instagram: 14 años</a:t>
            </a: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altLang="es-ES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Twitter: 13 años</a:t>
            </a: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altLang="es-ES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YouTube</a:t>
            </a: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: estipula una edad para cada país; </a:t>
            </a:r>
            <a:r>
              <a:rPr kumimoji="0" lang="es-ES" altLang="es-ES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14 años</a:t>
            </a: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 en el caso de España.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altLang="es-ES" b="1" i="0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Twitch</a:t>
            </a:r>
            <a:r>
              <a:rPr kumimoji="0" lang="es-ES" altLang="es-ES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: 13 años</a:t>
            </a: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altLang="es-ES" b="1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Be Real: 13 años</a:t>
            </a: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En la web </a:t>
            </a:r>
            <a:r>
              <a:rPr kumimoji="0" lang="es-ES" altLang="es-ES" b="1" i="1" u="none" strike="noStrike" cap="none" normalizeH="0" baseline="0" dirty="0" smtClean="0">
                <a:ln>
                  <a:noFill/>
                </a:ln>
                <a:solidFill>
                  <a:srgbClr val="2288BB"/>
                </a:solidFill>
                <a:effectLst/>
                <a:latin typeface="+mn-lt"/>
                <a:hlinkClick r:id="rId3"/>
              </a:rPr>
              <a:t>Pantallas Amigas</a:t>
            </a: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 tenemos un especial titulado: </a:t>
            </a:r>
            <a:endParaRPr kumimoji="0" lang="es-ES" alt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ES" b="0" i="1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MENORES Y REDES SOCIALES ¿CUÁL ES LA EDAD MÍNIMA PARA CADA UNA DE</a:t>
            </a:r>
            <a:r>
              <a:rPr kumimoji="0" lang="es-ES" altLang="es-ES" b="0" i="1" u="none" strike="noStrike" cap="none" normalizeH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 E</a:t>
            </a:r>
            <a:r>
              <a:rPr kumimoji="0" lang="es-ES" altLang="es-ES" b="0" i="1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LLAS? </a:t>
            </a: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2288BB"/>
                </a:solidFill>
                <a:effectLst/>
                <a:latin typeface="+mn-lt"/>
                <a:hlinkClick r:id="rId4"/>
              </a:rPr>
              <a:t> </a:t>
            </a: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2288BB"/>
                </a:solidFill>
                <a:effectLst/>
                <a:latin typeface="+mn-lt"/>
              </a:rPr>
              <a:t>                                                                                                            </a:t>
            </a:r>
            <a:endParaRPr kumimoji="0" lang="es-ES" alt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En la web </a:t>
            </a:r>
            <a:r>
              <a:rPr kumimoji="0" lang="es-ES" altLang="es-ES" b="1" i="1" u="none" strike="noStrike" cap="none" normalizeH="0" baseline="0" dirty="0" err="1" smtClean="0">
                <a:ln>
                  <a:noFill/>
                </a:ln>
                <a:solidFill>
                  <a:srgbClr val="2288BB"/>
                </a:solidFill>
                <a:effectLst/>
                <a:latin typeface="+mn-lt"/>
                <a:hlinkClick r:id="rId5"/>
              </a:rPr>
              <a:t>theconversation</a:t>
            </a:r>
            <a:r>
              <a:rPr kumimoji="0" lang="es-ES" altLang="es-ES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 tenemos distintas publicaciones sobre estos aspecto</a:t>
            </a:r>
            <a:endParaRPr kumimoji="0" lang="es-ES" altLang="es-ES" b="0" i="0" u="none" strike="noStrike" cap="none" normalizeH="0" baseline="0" dirty="0" smtClean="0">
              <a:ln>
                <a:noFill/>
              </a:ln>
              <a:solidFill>
                <a:srgbClr val="2288BB"/>
              </a:solidFill>
              <a:effectLst/>
              <a:latin typeface="+mn-lt"/>
            </a:endParaRPr>
          </a:p>
        </p:txBody>
      </p:sp>
      <p:pic>
        <p:nvPicPr>
          <p:cNvPr id="1026" name="Picture 2" descr="https://blogger.googleusercontent.com/img/b/R29vZ2xl/AVvXsEhR_6c-CXVWVQ2QxKJ1VADXlDMGfclGW_EqtQz3W742rA4u0l2oT0PgiNOGzMiIqPO1F0nPzs0Nxe5mxerIaaTXCR9_8TbXZd5SQq_mYa7ZN3wbi72f08MrwdHPAMZVil6b0T7n0zwk4RQa09dXz8wRDUt7q-hJmb9l2I4_F0n9P0tujOXIhW3MRtVFNAg/w400-h106/pantallasamigas_20a.png">
            <a:hlinkClick r:id="rId4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04965" cy="1352816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5" name="Rectángulo 4"/>
          <p:cNvSpPr/>
          <p:nvPr/>
        </p:nvSpPr>
        <p:spPr>
          <a:xfrm>
            <a:off x="1787091" y="5656688"/>
            <a:ext cx="8819950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3"/>
              </a:rPr>
              <a:t>https://www.pantallasamigas.net/menores-redes-sociales-edad-minima-datos-personales</a:t>
            </a:r>
            <a:r>
              <a:rPr lang="es-ES" dirty="0" smtClean="0">
                <a:hlinkClick r:id="rId3"/>
              </a:rPr>
              <a:t>/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6" name="Rectángulo 5"/>
          <p:cNvSpPr/>
          <p:nvPr/>
        </p:nvSpPr>
        <p:spPr>
          <a:xfrm>
            <a:off x="1787090" y="6268943"/>
            <a:ext cx="7251032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5"/>
              </a:rPr>
              <a:t>https://</a:t>
            </a:r>
            <a:r>
              <a:rPr lang="es-ES" dirty="0" smtClean="0">
                <a:hlinkClick r:id="rId5"/>
              </a:rPr>
              <a:t>theconversation.com/es/topics/menores-y-redes-sociales-131438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8" name="Marcador de contenido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68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5965825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790299" y="6057665"/>
            <a:ext cx="9461634" cy="646331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3"/>
              </a:rPr>
              <a:t>https://</a:t>
            </a:r>
            <a:r>
              <a:rPr lang="es-ES" dirty="0" smtClean="0">
                <a:hlinkClick r:id="rId3"/>
              </a:rPr>
              <a:t>theconversation.com/datos-y-derechos-digitales-lo-que-conviene-saber-sobre-las-apps-infantiles-161871</a:t>
            </a:r>
            <a:r>
              <a:rPr lang="es-ES" dirty="0" smtClean="0"/>
              <a:t> Raquel Gómez y Araceli García (Electra) </a:t>
            </a:r>
            <a:endParaRPr lang="es-ES" dirty="0"/>
          </a:p>
        </p:txBody>
      </p:sp>
      <p:pic>
        <p:nvPicPr>
          <p:cNvPr id="6" name="Google Shape;78;g11604898ffa_0_5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341132" y="0"/>
            <a:ext cx="850868" cy="76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Marcador de contenido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3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33"/>
          <p:cNvSpPr/>
          <p:nvPr/>
        </p:nvSpPr>
        <p:spPr>
          <a:xfrm>
            <a:off x="174703" y="1101425"/>
            <a:ext cx="5222875" cy="449399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81625" tIns="42450" rIns="81625" bIns="42450" anchor="t" anchorCtr="0">
            <a:spAutoFit/>
          </a:bodyPr>
          <a:lstStyle/>
          <a:p>
            <a:pPr marL="0" marR="0" lvl="0" indent="0" algn="just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-Open data (OCW)</a:t>
            </a:r>
            <a:endParaRPr/>
          </a:p>
          <a:p>
            <a:pPr marL="0" marR="0" lvl="0" indent="0" algn="just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-Aprendizaje Informal</a:t>
            </a:r>
            <a:endParaRPr/>
          </a:p>
          <a:p>
            <a:pPr marL="0" marR="0" lvl="0" indent="0" algn="just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-Aprendizaje Invisible</a:t>
            </a:r>
            <a:endParaRPr/>
          </a:p>
          <a:p>
            <a:pPr marL="0" marR="0" lvl="0" indent="0" algn="just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-Empoderamiento (TIC, TAC, TEP)</a:t>
            </a:r>
            <a:endParaRPr/>
          </a:p>
          <a:p>
            <a:pPr marL="0" marR="0" lvl="0" indent="0" algn="just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-Edupunk (Y Edupop)</a:t>
            </a:r>
            <a:endParaRPr/>
          </a:p>
          <a:p>
            <a:pPr marL="0" marR="0" lvl="0" indent="0" algn="just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-Aprendizaje Rizomático</a:t>
            </a:r>
            <a:endParaRPr sz="2800" i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-Aprendizaje Social</a:t>
            </a:r>
            <a:endParaRPr/>
          </a:p>
          <a:p>
            <a:pPr marL="0" marR="0" lvl="0" indent="0" algn="just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LMS, PLN, PLE, MOOC</a:t>
            </a:r>
            <a:endParaRPr/>
          </a:p>
          <a:p>
            <a:pPr marL="0" marR="0" lvl="0" indent="0" algn="just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-Modelo TPACK</a:t>
            </a:r>
            <a:endParaRPr/>
          </a:p>
          <a:p>
            <a:pPr marL="0" marR="0" lvl="0" indent="0" algn="just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s-ES" sz="2800" b="1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-Conectivismo</a:t>
            </a:r>
            <a:endParaRPr sz="2800" b="1" i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s-ES" sz="2800" b="1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...</a:t>
            </a:r>
            <a:endParaRPr/>
          </a:p>
        </p:txBody>
      </p:sp>
      <p:pic>
        <p:nvPicPr>
          <p:cNvPr id="547" name="Google Shape;547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23026" y="1"/>
            <a:ext cx="4244975" cy="1960563"/>
          </a:xfrm>
          <a:prstGeom prst="rect">
            <a:avLst/>
          </a:prstGeom>
          <a:noFill/>
          <a:ln>
            <a:noFill/>
          </a:ln>
        </p:spPr>
      </p:pic>
      <p:sp>
        <p:nvSpPr>
          <p:cNvPr id="548" name="Google Shape;548;p33"/>
          <p:cNvSpPr/>
          <p:nvPr/>
        </p:nvSpPr>
        <p:spPr>
          <a:xfrm>
            <a:off x="1483112" y="5495925"/>
            <a:ext cx="4708138" cy="104298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81625" tIns="40800" rIns="81625" bIns="40800" anchor="t" anchorCtr="0">
            <a:noAutofit/>
          </a:bodyPr>
          <a:lstStyle/>
          <a:p>
            <a:pPr marL="0" marR="0" lvl="0" indent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b="1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Múltiples visiones de la educación</a:t>
            </a:r>
            <a:endParaRPr sz="3200" b="1" i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9" name="Google Shape;549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91250" y="2186506"/>
            <a:ext cx="5662496" cy="4679275"/>
          </a:xfrm>
          <a:prstGeom prst="rect">
            <a:avLst/>
          </a:prstGeom>
          <a:noFill/>
          <a:ln>
            <a:noFill/>
          </a:ln>
        </p:spPr>
      </p:pic>
      <p:sp>
        <p:nvSpPr>
          <p:cNvPr id="550" name="Google Shape;550;p33"/>
          <p:cNvSpPr txBox="1"/>
          <p:nvPr/>
        </p:nvSpPr>
        <p:spPr>
          <a:xfrm>
            <a:off x="714375" y="89211"/>
            <a:ext cx="5133975" cy="910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s-ES" sz="4400" b="1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docencia conectada</a:t>
            </a:r>
            <a:endParaRPr sz="4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1" name="Google Shape;551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711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34"/>
          <p:cNvSpPr/>
          <p:nvPr/>
        </p:nvSpPr>
        <p:spPr>
          <a:xfrm>
            <a:off x="2424114" y="1260475"/>
            <a:ext cx="813752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None/>
            </a:pPr>
            <a:endParaRPr sz="2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9" name="Google Shape;559;p34"/>
          <p:cNvSpPr txBox="1">
            <a:spLocks noGrp="1"/>
          </p:cNvSpPr>
          <p:nvPr>
            <p:ph type="title"/>
          </p:nvPr>
        </p:nvSpPr>
        <p:spPr>
          <a:xfrm>
            <a:off x="1150183" y="123826"/>
            <a:ext cx="5354192" cy="11366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Calibri"/>
              <a:buNone/>
            </a:pPr>
            <a:r>
              <a:rPr lang="es-ES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Profundizar en los nuevos conceptos y teorías</a:t>
            </a:r>
            <a:endParaRPr sz="36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0" name="Google Shape;560;p34"/>
          <p:cNvSpPr txBox="1">
            <a:spLocks noGrp="1"/>
          </p:cNvSpPr>
          <p:nvPr>
            <p:ph type="body" idx="1"/>
          </p:nvPr>
        </p:nvSpPr>
        <p:spPr>
          <a:xfrm>
            <a:off x="632454" y="1748914"/>
            <a:ext cx="6389649" cy="373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s-ES" sz="2400" dirty="0">
                <a:latin typeface="Calibri"/>
                <a:ea typeface="Calibri"/>
                <a:cs typeface="Calibri"/>
                <a:sym typeface="Calibri"/>
              </a:rPr>
              <a:t>“Podríamos definir las pedagogías emergentes como el conjunto de </a:t>
            </a:r>
            <a:r>
              <a:rPr lang="es-ES" sz="2400" i="1" dirty="0">
                <a:latin typeface="Calibri"/>
                <a:ea typeface="Calibri"/>
                <a:cs typeface="Calibri"/>
                <a:sym typeface="Calibri"/>
              </a:rPr>
              <a:t>enfoques e ideas pedagógicas</a:t>
            </a:r>
            <a:r>
              <a:rPr lang="es-ES" sz="2400" dirty="0">
                <a:latin typeface="Calibri"/>
                <a:ea typeface="Calibri"/>
                <a:cs typeface="Calibri"/>
                <a:sym typeface="Calibri"/>
              </a:rPr>
              <a:t>, todavía </a:t>
            </a:r>
            <a:r>
              <a:rPr lang="es-ES" sz="2400" i="1" dirty="0">
                <a:latin typeface="Calibri"/>
                <a:ea typeface="Calibri"/>
                <a:cs typeface="Calibri"/>
                <a:sym typeface="Calibri"/>
              </a:rPr>
              <a:t>no bien sistematizadas</a:t>
            </a:r>
            <a:r>
              <a:rPr lang="es-ES" sz="2400" dirty="0">
                <a:latin typeface="Calibri"/>
                <a:ea typeface="Calibri"/>
                <a:cs typeface="Calibri"/>
                <a:sym typeface="Calibri"/>
              </a:rPr>
              <a:t>, que surgen alrededor del uso de las TIC en educación y que intentan aprovechar todo su potencial comunicativo, informacional, colaborativo, interactivo, creativo e innovador en el marco de una </a:t>
            </a:r>
            <a:r>
              <a:rPr lang="es-ES" sz="2400" i="1" dirty="0">
                <a:latin typeface="Calibri"/>
                <a:ea typeface="Calibri"/>
                <a:cs typeface="Calibri"/>
                <a:sym typeface="Calibri"/>
              </a:rPr>
              <a:t>nueva cultura del aprendizaje</a:t>
            </a:r>
            <a:r>
              <a:rPr lang="es-ES" sz="2400" dirty="0">
                <a:latin typeface="Calibri"/>
                <a:ea typeface="Calibri"/>
                <a:cs typeface="Calibri"/>
                <a:sym typeface="Calibri"/>
              </a:rPr>
              <a:t>.”</a:t>
            </a:r>
            <a:endParaRPr dirty="0"/>
          </a:p>
          <a:p>
            <a:pPr marL="228600" lvl="0" indent="-22860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s-ES" sz="2400" dirty="0">
                <a:latin typeface="Calibri"/>
                <a:ea typeface="Calibri"/>
                <a:cs typeface="Calibri"/>
                <a:sym typeface="Calibri"/>
              </a:rPr>
              <a:t>Jordi </a:t>
            </a:r>
            <a:r>
              <a:rPr lang="es-ES" sz="2400" dirty="0" err="1">
                <a:latin typeface="Calibri"/>
                <a:ea typeface="Calibri"/>
                <a:cs typeface="Calibri"/>
                <a:sym typeface="Calibri"/>
              </a:rPr>
              <a:t>Adell</a:t>
            </a:r>
            <a:r>
              <a:rPr lang="es-ES" sz="2400" dirty="0">
                <a:latin typeface="Calibri"/>
                <a:ea typeface="Calibri"/>
                <a:cs typeface="Calibri"/>
                <a:sym typeface="Calibri"/>
              </a:rPr>
              <a:t> y Linda Castañeda (2013) </a:t>
            </a:r>
            <a:r>
              <a:rPr lang="es-ES" sz="18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i="1" dirty="0">
                <a:latin typeface="Calibri"/>
                <a:ea typeface="Calibri"/>
                <a:cs typeface="Calibri"/>
                <a:sym typeface="Calibri"/>
              </a:rPr>
              <a:t>Tendencias emergentes en Educación con TIC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1" name="Google Shape;561;p34"/>
          <p:cNvSpPr/>
          <p:nvPr/>
        </p:nvSpPr>
        <p:spPr>
          <a:xfrm>
            <a:off x="1696696" y="6369049"/>
            <a:ext cx="4970463" cy="33972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None/>
            </a:pPr>
            <a:r>
              <a:rPr lang="es-ES" sz="16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http://upcommons.upc.edu/revistes/handle/2099/13748</a:t>
            </a: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562" name="Google Shape;562;p34"/>
          <p:cNvSpPr/>
          <p:nvPr/>
        </p:nvSpPr>
        <p:spPr>
          <a:xfrm>
            <a:off x="7649480" y="5993796"/>
            <a:ext cx="3857625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dirty="0" err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Rosabel</a:t>
            </a:r>
            <a:r>
              <a:rPr lang="es-ES" sz="2400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 Roig habla de pedagogías </a:t>
            </a:r>
            <a:r>
              <a:rPr lang="es-ES" sz="2400" b="1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efervescentes</a:t>
            </a:r>
            <a:endParaRPr sz="2400" b="1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3" name="Google Shape;563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73465" y="0"/>
            <a:ext cx="4210169" cy="5960589"/>
          </a:xfrm>
          <a:prstGeom prst="rect">
            <a:avLst/>
          </a:prstGeom>
          <a:noFill/>
          <a:ln>
            <a:noFill/>
          </a:ln>
        </p:spPr>
      </p:pic>
      <p:sp>
        <p:nvSpPr>
          <p:cNvPr id="564" name="Google Shape;564;p34"/>
          <p:cNvSpPr/>
          <p:nvPr/>
        </p:nvSpPr>
        <p:spPr>
          <a:xfrm>
            <a:off x="9756771" y="5078076"/>
            <a:ext cx="1609736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7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https://giphy.com/explore/alka-seltzer</a:t>
            </a:r>
            <a:endParaRPr sz="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5" name="Google Shape;565;p3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366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36"/>
          <p:cNvSpPr/>
          <p:nvPr/>
        </p:nvSpPr>
        <p:spPr>
          <a:xfrm>
            <a:off x="925551" y="798677"/>
            <a:ext cx="11084312" cy="5441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1625" tIns="42450" rIns="81625" bIns="424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G. Siemens y S. Downes.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b="1" i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Herencia: Cognitivismo, Constructivismo, Teoría de sistemas, Teoría del Caos, entre otras.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es-ES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La gente aprende como las redes</a:t>
            </a:r>
            <a:r>
              <a:rPr lang="es-E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-El aprendizaje y el conocimiento yacen en la diversidad de opiniones.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-El aprendizaje es el proceso de </a:t>
            </a:r>
            <a:r>
              <a:rPr lang="es-ES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conectar nodos o fuentes </a:t>
            </a:r>
            <a:r>
              <a:rPr lang="es-E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 información.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es-ES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La información no solamente está en el individuo, puede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lang="es-ES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estar en grupos o repositorios</a:t>
            </a:r>
            <a:r>
              <a:rPr lang="es-E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-La </a:t>
            </a:r>
            <a:r>
              <a:rPr lang="es-ES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capacidad de aumentar el conocimiento </a:t>
            </a:r>
            <a:r>
              <a:rPr lang="es-E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 más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importante que lo que ya se sabe.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-Es necesario nutrir y mantener las conexiones 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para facilitar el aprendizaje continuo.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-La habilidad para ver las conexiones entre los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campos, ideas y conceptos es primordial</a:t>
            </a:r>
            <a:endParaRPr/>
          </a:p>
        </p:txBody>
      </p:sp>
      <p:sp>
        <p:nvSpPr>
          <p:cNvPr id="583" name="Google Shape;583;p36"/>
          <p:cNvSpPr/>
          <p:nvPr/>
        </p:nvSpPr>
        <p:spPr>
          <a:xfrm>
            <a:off x="6573767" y="802557"/>
            <a:ext cx="5436096" cy="369332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</a:pPr>
            <a:r>
              <a:rPr lang="es-E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http://www.elearnspace.org/Articles/connectivism.htm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endParaRPr/>
          </a:p>
        </p:txBody>
      </p:sp>
      <p:pic>
        <p:nvPicPr>
          <p:cNvPr id="584" name="Google Shape;584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36658" y="3645024"/>
            <a:ext cx="2486880" cy="3212976"/>
          </a:xfrm>
          <a:prstGeom prst="rect">
            <a:avLst/>
          </a:prstGeom>
          <a:noFill/>
          <a:ln>
            <a:noFill/>
          </a:ln>
        </p:spPr>
      </p:pic>
      <p:sp>
        <p:nvSpPr>
          <p:cNvPr id="585" name="Google Shape;585;p36"/>
          <p:cNvSpPr/>
          <p:nvPr/>
        </p:nvSpPr>
        <p:spPr>
          <a:xfrm>
            <a:off x="2186682" y="6349948"/>
            <a:ext cx="5889346" cy="369332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NODOSELE </a:t>
            </a:r>
            <a:r>
              <a:rPr lang="es-E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http://www.nodosele.com/editorial/indice/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586" name="Google Shape;586;p36"/>
          <p:cNvSpPr/>
          <p:nvPr/>
        </p:nvSpPr>
        <p:spPr>
          <a:xfrm>
            <a:off x="1289786" y="67557"/>
            <a:ext cx="4379737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400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Conectivismo</a:t>
            </a:r>
            <a:endParaRPr sz="20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87" name="Google Shape;587;p3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398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2" name="Google Shape;612;p39" descr="K:\Identidad Digital, conectivismo y coeducacion\2014-04-08_201817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988642"/>
            <a:ext cx="6268961" cy="38959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" name="Google Shape;613;p39" descr="K:\Identidad Digital, conectivismo y coeducacion\2014-04-08_201809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46553" y="99397"/>
            <a:ext cx="6045447" cy="5076375"/>
          </a:xfrm>
          <a:prstGeom prst="rect">
            <a:avLst/>
          </a:prstGeom>
          <a:noFill/>
          <a:ln>
            <a:noFill/>
          </a:ln>
        </p:spPr>
      </p:pic>
      <p:sp>
        <p:nvSpPr>
          <p:cNvPr id="614" name="Google Shape;614;p39"/>
          <p:cNvSpPr/>
          <p:nvPr/>
        </p:nvSpPr>
        <p:spPr>
          <a:xfrm>
            <a:off x="2279437" y="5825151"/>
            <a:ext cx="8188538" cy="92333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Arial"/>
              <a:buNone/>
            </a:pPr>
            <a:r>
              <a:rPr lang="es-ES" sz="1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Fernando Trujillo (2014) De la identidad digital a la acción (educativa) en red: ABP, ciberactivismo, emprendimiento y otras claves para el aprendizaje en el siglo XXI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s-E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http://www.slideshare.net/ftsaez/ponencia-grin-week2014web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endParaRPr/>
          </a:p>
        </p:txBody>
      </p:sp>
      <p:pic>
        <p:nvPicPr>
          <p:cNvPr id="615" name="Google Shape;615;p3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59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2" name="Google Shape;592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333501"/>
            <a:ext cx="12032165" cy="4648199"/>
          </a:xfrm>
          <a:prstGeom prst="rect">
            <a:avLst/>
          </a:prstGeom>
          <a:noFill/>
          <a:ln>
            <a:noFill/>
          </a:ln>
        </p:spPr>
      </p:pic>
      <p:sp>
        <p:nvSpPr>
          <p:cNvPr id="593" name="Google Shape;593;p37"/>
          <p:cNvSpPr/>
          <p:nvPr/>
        </p:nvSpPr>
        <p:spPr>
          <a:xfrm>
            <a:off x="936702" y="641767"/>
            <a:ext cx="10727474" cy="615513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Scolari, C. A. (2016). “El </a:t>
            </a:r>
            <a:r>
              <a:rPr lang="es-ES" sz="14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translector</a:t>
            </a:r>
            <a:r>
              <a:rPr lang="es-E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Lectura y narrativas transmedia en la nueva ecología de la comunicación”. </a:t>
            </a:r>
            <a:r>
              <a:rPr lang="es-ES" sz="14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lectura en España. Informe 2017</a:t>
            </a:r>
            <a:r>
              <a:rPr lang="es-E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ES" sz="14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2000" u="sng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s-ES" sz="20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es-ES" sz="20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hipermediaciones.com</a:t>
            </a:r>
            <a:r>
              <a:rPr lang="es-ES" sz="20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/2018/04/15/transmedia-literacy-iii/</a:t>
            </a:r>
            <a:r>
              <a:rPr lang="es-E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</p:txBody>
      </p:sp>
      <p:sp>
        <p:nvSpPr>
          <p:cNvPr id="594" name="Google Shape;594;p37"/>
          <p:cNvSpPr/>
          <p:nvPr/>
        </p:nvSpPr>
        <p:spPr>
          <a:xfrm>
            <a:off x="3021980" y="6167436"/>
            <a:ext cx="7646020" cy="58477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José M. de Amo Sánchez-Fortún &amp; Anastasio García-Roca (2018) </a:t>
            </a:r>
            <a:r>
              <a:rPr lang="es-E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recepción de la Narrativa Transmedia: análisis del lector modelo</a:t>
            </a:r>
            <a:endParaRPr/>
          </a:p>
        </p:txBody>
      </p:sp>
      <p:sp>
        <p:nvSpPr>
          <p:cNvPr id="595" name="Google Shape;595;p37"/>
          <p:cNvSpPr txBox="1"/>
          <p:nvPr/>
        </p:nvSpPr>
        <p:spPr>
          <a:xfrm>
            <a:off x="3828702" y="62538"/>
            <a:ext cx="5209419" cy="5792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None/>
            </a:pPr>
            <a:r>
              <a:rPr lang="es-ES" sz="4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Narrativas transmedia</a:t>
            </a:r>
            <a:endParaRPr sz="40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6" name="Google Shape;596;p3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341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"/>
          <p:cNvSpPr txBox="1">
            <a:spLocks noGrp="1"/>
          </p:cNvSpPr>
          <p:nvPr>
            <p:ph type="title"/>
          </p:nvPr>
        </p:nvSpPr>
        <p:spPr>
          <a:xfrm>
            <a:off x="482427" y="2204766"/>
            <a:ext cx="3141719" cy="2054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None/>
            </a:pPr>
            <a:r>
              <a:rPr lang="es-E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Tuiteamos la presentación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7" name="Google Shape;267;p4" descr="likes-shares-tweets-the-growing-role-of-social-media-in-biomedical-literature-17-63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066449" y="219336"/>
            <a:ext cx="7820751" cy="5868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7733" y="230499"/>
            <a:ext cx="3230095" cy="1468225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4"/>
          <p:cNvSpPr/>
          <p:nvPr/>
        </p:nvSpPr>
        <p:spPr>
          <a:xfrm>
            <a:off x="1089059" y="6088028"/>
            <a:ext cx="9585358" cy="707846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es-ES" sz="2400" b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universoabierto.org</a:t>
            </a:r>
            <a:r>
              <a:rPr lang="es-ES" sz="16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/2016/03/16/los-tweets-pueden-predecir-las-citas-metricas-de-impacto-social-basado-en-twitter-y-correlacion-con-los-parametros-tradicionales-de-impacto-cientifico/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0" name="Google Shape;270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46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1" name="Google Shape;601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25229" y="0"/>
            <a:ext cx="826677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02" name="Google Shape;602;p38"/>
          <p:cNvSpPr/>
          <p:nvPr/>
        </p:nvSpPr>
        <p:spPr>
          <a:xfrm>
            <a:off x="436225" y="3284607"/>
            <a:ext cx="2931444" cy="707886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http://transmedialiteracy.upf.edu/es</a:t>
            </a:r>
            <a:r>
              <a:rPr lang="es-E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3" name="Google Shape;603;p38"/>
          <p:cNvSpPr txBox="1"/>
          <p:nvPr/>
        </p:nvSpPr>
        <p:spPr>
          <a:xfrm>
            <a:off x="257805" y="348963"/>
            <a:ext cx="3582675" cy="1489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None/>
            </a:pPr>
            <a:r>
              <a:rPr lang="es-ES" sz="4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“Alfabetismo Transmedia”</a:t>
            </a:r>
            <a:endParaRPr sz="40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4" name="Google Shape;604;p3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097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revistaocnos.com/public/journals/1/cover_issue_50_es_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237" y="4761627"/>
            <a:ext cx="1572280" cy="209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Google Shape;73;g11604898ffa_0_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4615" y="4135300"/>
            <a:ext cx="4912347" cy="2479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g11604898ffa_0_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400000">
            <a:off x="384758" y="4582195"/>
            <a:ext cx="3038501" cy="1238733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g11604898ffa_0_56"/>
          <p:cNvSpPr txBox="1">
            <a:spLocks noGrp="1"/>
          </p:cNvSpPr>
          <p:nvPr>
            <p:ph type="title"/>
          </p:nvPr>
        </p:nvSpPr>
        <p:spPr>
          <a:xfrm>
            <a:off x="2627697" y="270841"/>
            <a:ext cx="7164450" cy="763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s-ES" sz="4000" dirty="0">
                <a:solidFill>
                  <a:srgbClr val="C00000"/>
                </a:solidFill>
                <a:latin typeface="Bahnschrift SemiBold" panose="020B0502040204020203" pitchFamily="34" charset="0"/>
                <a:ea typeface="Calibri"/>
                <a:cs typeface="Calibri"/>
                <a:sym typeface="Calibri"/>
              </a:rPr>
              <a:t>Investigaciones precedentes </a:t>
            </a:r>
            <a:endParaRPr sz="4000" dirty="0">
              <a:solidFill>
                <a:srgbClr val="C00000"/>
              </a:solidFill>
              <a:latin typeface="Bahnschrift SemiBold" panose="020B0502040204020203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g11604898ffa_0_56"/>
          <p:cNvSpPr txBox="1">
            <a:spLocks noGrp="1"/>
          </p:cNvSpPr>
          <p:nvPr>
            <p:ph type="body" idx="1"/>
          </p:nvPr>
        </p:nvSpPr>
        <p:spPr>
          <a:xfrm>
            <a:off x="46210" y="1846751"/>
            <a:ext cx="3074400" cy="250386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77500" lnSpcReduction="20000"/>
          </a:bodyPr>
          <a:lstStyle/>
          <a:p>
            <a:pPr marL="0" indent="0">
              <a:buNone/>
            </a:pPr>
            <a:r>
              <a:rPr lang="es-ES" dirty="0"/>
              <a:t>L</a:t>
            </a:r>
            <a:r>
              <a:rPr lang="es-ES" sz="3016" dirty="0">
                <a:latin typeface="Calibri"/>
                <a:ea typeface="Calibri"/>
                <a:cs typeface="Calibri"/>
                <a:sym typeface="Calibri"/>
              </a:rPr>
              <a:t>as redes sociales : los nuevos retos de la ELE 2.0. </a:t>
            </a:r>
            <a:endParaRPr sz="3016" dirty="0">
              <a:latin typeface="Calibri"/>
              <a:ea typeface="Calibri"/>
              <a:cs typeface="Calibri"/>
              <a:sym typeface="Calibri"/>
            </a:endParaRPr>
          </a:p>
          <a:p>
            <a:pPr marL="0" indent="0">
              <a:buNone/>
            </a:pPr>
            <a:r>
              <a:rPr lang="es-ES" sz="3016" b="1" i="1" dirty="0">
                <a:solidFill>
                  <a:srgbClr val="980000"/>
                </a:solidFill>
                <a:latin typeface="Calibri"/>
                <a:ea typeface="Calibri"/>
                <a:cs typeface="Calibri"/>
                <a:sym typeface="Calibri"/>
              </a:rPr>
              <a:t>Biblioteca virtual </a:t>
            </a:r>
            <a:r>
              <a:rPr lang="es-ES" sz="3016" b="1" i="1" dirty="0" err="1">
                <a:solidFill>
                  <a:srgbClr val="980000"/>
                </a:solidFill>
                <a:latin typeface="Calibri"/>
                <a:ea typeface="Calibri"/>
                <a:cs typeface="Calibri"/>
                <a:sym typeface="Calibri"/>
              </a:rPr>
              <a:t>redELE</a:t>
            </a:r>
            <a:r>
              <a:rPr lang="es-ES" sz="3016" b="1" dirty="0">
                <a:solidFill>
                  <a:srgbClr val="98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3016" b="1" dirty="0">
              <a:solidFill>
                <a:srgbClr val="98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indent="0">
              <a:buNone/>
            </a:pPr>
            <a:r>
              <a:rPr lang="es-ES" sz="3016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h</a:t>
            </a:r>
            <a:r>
              <a:rPr lang="es-ES" sz="2348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ttps://www.educacionyfp.gob.es/mc/redele/biblioteca-virtual/numerosanteriores/2010/numeros-especiales/napoles2009.html</a:t>
            </a:r>
            <a:r>
              <a:rPr lang="es-ES" sz="2348" dirty="0">
                <a:latin typeface="Calibri"/>
                <a:ea typeface="Calibri"/>
                <a:cs typeface="Calibri"/>
                <a:sym typeface="Calibri"/>
              </a:rPr>
              <a:t> </a:t>
            </a:r>
            <a:endParaRPr sz="2348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g11604898ffa_0_56"/>
          <p:cNvSpPr txBox="1"/>
          <p:nvPr/>
        </p:nvSpPr>
        <p:spPr>
          <a:xfrm>
            <a:off x="2991393" y="2237900"/>
            <a:ext cx="2811600" cy="2523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000" dirty="0" smtClean="0">
                <a:ea typeface="Calibri"/>
                <a:cs typeface="Calibri"/>
                <a:sym typeface="Calibri"/>
              </a:rPr>
              <a:t>Literatura </a:t>
            </a:r>
            <a:r>
              <a:rPr lang="es-ES" sz="2000" dirty="0">
                <a:ea typeface="Calibri"/>
                <a:cs typeface="Calibri"/>
                <a:sym typeface="Calibri"/>
              </a:rPr>
              <a:t>infantil y juvenil en internet: de la Cervantes Virtual a la LIJ 2.0. </a:t>
            </a:r>
            <a:r>
              <a:rPr lang="es-ES" sz="2000" b="1" dirty="0" err="1">
                <a:solidFill>
                  <a:srgbClr val="C00000"/>
                </a:solidFill>
                <a:ea typeface="Calibri"/>
                <a:cs typeface="Calibri"/>
                <a:sym typeface="Calibri"/>
              </a:rPr>
              <a:t>Ocnos</a:t>
            </a:r>
            <a:r>
              <a:rPr lang="es-ES" sz="2000" b="1" dirty="0">
                <a:solidFill>
                  <a:srgbClr val="C00000"/>
                </a:solidFill>
                <a:ea typeface="Calibri"/>
                <a:cs typeface="Calibri"/>
                <a:sym typeface="Calibri"/>
              </a:rPr>
              <a:t>. Revista De Estudios Sobre Lectura, </a:t>
            </a:r>
            <a:r>
              <a:rPr lang="es-ES" sz="1600" u="sng" dirty="0" smtClean="0">
                <a:solidFill>
                  <a:schemeClr val="hlink"/>
                </a:solidFill>
                <a:ea typeface="Calibri"/>
                <a:cs typeface="Calibri"/>
                <a:sym typeface="Calibri"/>
                <a:hlinkClick r:id="rId7"/>
              </a:rPr>
              <a:t>https</a:t>
            </a:r>
            <a:r>
              <a:rPr lang="es-ES" sz="1600" u="sng" dirty="0">
                <a:solidFill>
                  <a:schemeClr val="hlink"/>
                </a:solidFill>
                <a:ea typeface="Calibri"/>
                <a:cs typeface="Calibri"/>
                <a:sym typeface="Calibri"/>
                <a:hlinkClick r:id="rId7"/>
              </a:rPr>
              <a:t>://</a:t>
            </a:r>
            <a:r>
              <a:rPr lang="es-ES" sz="1600" u="sng" dirty="0" smtClean="0">
                <a:solidFill>
                  <a:schemeClr val="hlink"/>
                </a:solidFill>
                <a:ea typeface="Calibri"/>
                <a:cs typeface="Calibri"/>
                <a:sym typeface="Calibri"/>
                <a:hlinkClick r:id="rId7"/>
              </a:rPr>
              <a:t>www.revistaocnos.com/index.php/ocnos/article/view/ocnos_2011.07.11</a:t>
            </a:r>
            <a:r>
              <a:rPr lang="es-ES" sz="1600" u="sng" dirty="0" smtClean="0">
                <a:solidFill>
                  <a:schemeClr val="hlink"/>
                </a:solidFill>
                <a:ea typeface="Calibri"/>
                <a:cs typeface="Calibri"/>
                <a:sym typeface="Calibri"/>
              </a:rPr>
              <a:t> 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g11604898ffa_0_5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572290" y="4888000"/>
            <a:ext cx="2619713" cy="197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g11604898ffa_0_56"/>
          <p:cNvSpPr txBox="1"/>
          <p:nvPr/>
        </p:nvSpPr>
        <p:spPr>
          <a:xfrm>
            <a:off x="5884305" y="2446668"/>
            <a:ext cx="3305887" cy="2954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just"/>
            <a:r>
              <a:rPr lang="es-ES" sz="2000" dirty="0">
                <a:latin typeface="Calibri"/>
                <a:ea typeface="Calibri"/>
                <a:cs typeface="Calibri"/>
                <a:sym typeface="Calibri"/>
              </a:rPr>
              <a:t>Educación Literaria y LIJ 2.0 ante la Internet de la imagen: </a:t>
            </a:r>
            <a:r>
              <a:rPr lang="es-ES" sz="2000" dirty="0" err="1">
                <a:latin typeface="Calibri"/>
                <a:ea typeface="Calibri"/>
                <a:cs typeface="Calibri"/>
                <a:sym typeface="Calibri"/>
              </a:rPr>
              <a:t>bookstagramers</a:t>
            </a:r>
            <a:r>
              <a:rPr lang="es-ES" sz="20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ES" sz="2000" dirty="0" err="1">
                <a:latin typeface="Calibri"/>
                <a:ea typeface="Calibri"/>
                <a:cs typeface="Calibri"/>
                <a:sym typeface="Calibri"/>
              </a:rPr>
              <a:t>booktubers</a:t>
            </a:r>
            <a:r>
              <a:rPr lang="es-ES" sz="2000" dirty="0">
                <a:latin typeface="Calibri"/>
                <a:ea typeface="Calibri"/>
                <a:cs typeface="Calibri"/>
                <a:sym typeface="Calibri"/>
              </a:rPr>
              <a:t> y otras Redes de Lectura. </a:t>
            </a:r>
            <a:r>
              <a:rPr lang="es-ES" sz="2000" b="1" i="1" dirty="0">
                <a:solidFill>
                  <a:srgbClr val="980000"/>
                </a:solidFill>
                <a:latin typeface="Calibri"/>
                <a:ea typeface="Calibri"/>
                <a:cs typeface="Calibri"/>
                <a:sym typeface="Calibri"/>
              </a:rPr>
              <a:t>E-SEDLL </a:t>
            </a:r>
            <a:r>
              <a:rPr lang="es-ES" sz="2000" b="1" i="1" dirty="0" smtClean="0">
                <a:solidFill>
                  <a:srgbClr val="980000"/>
                </a:solidFill>
                <a:latin typeface="Calibri"/>
                <a:ea typeface="Calibri"/>
                <a:cs typeface="Calibri"/>
                <a:sym typeface="Calibri"/>
              </a:rPr>
              <a:t>CVC</a:t>
            </a:r>
          </a:p>
          <a:p>
            <a:pPr algn="just"/>
            <a:endParaRPr sz="2000" b="1" i="1" dirty="0">
              <a:solidFill>
                <a:srgbClr val="98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just"/>
            <a:r>
              <a:rPr lang="es-ES" sz="16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9"/>
              </a:rPr>
              <a:t>https://cvc.cervantes.es/literatura/esedll/pdf/01/07.pdf</a:t>
            </a:r>
            <a:r>
              <a:rPr lang="es-E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  <a:p>
            <a:pPr algn="just"/>
            <a:endParaRPr sz="24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g11604898ffa_0_56"/>
          <p:cNvSpPr txBox="1"/>
          <p:nvPr/>
        </p:nvSpPr>
        <p:spPr>
          <a:xfrm>
            <a:off x="9168333" y="2741985"/>
            <a:ext cx="3074400" cy="2092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r"/>
            <a:r>
              <a:rPr lang="es-ES" sz="2400">
                <a:latin typeface="Calibri"/>
                <a:ea typeface="Calibri"/>
                <a:cs typeface="Calibri"/>
                <a:sym typeface="Calibri"/>
              </a:rPr>
              <a:t>Hacia una didáctica de la lengua y la literatura 4.0. </a:t>
            </a:r>
            <a:r>
              <a:rPr lang="es-ES" sz="2400" b="1" i="1">
                <a:solidFill>
                  <a:srgbClr val="980000"/>
                </a:solidFill>
                <a:latin typeface="Calibri"/>
                <a:ea typeface="Calibri"/>
                <a:cs typeface="Calibri"/>
                <a:sym typeface="Calibri"/>
              </a:rPr>
              <a:t>Claves y retos en torno a nuevos contextos educativos.</a:t>
            </a:r>
            <a:endParaRPr sz="2400" b="1" i="1">
              <a:solidFill>
                <a:srgbClr val="98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g11604898ffa_0_56"/>
          <p:cNvSpPr txBox="1"/>
          <p:nvPr/>
        </p:nvSpPr>
        <p:spPr>
          <a:xfrm>
            <a:off x="684932" y="1393246"/>
            <a:ext cx="11200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400" b="1" dirty="0">
                <a:solidFill>
                  <a:srgbClr val="FF0000"/>
                </a:solidFill>
                <a:latin typeface="EB Garamond"/>
                <a:ea typeface="EB Garamond"/>
                <a:cs typeface="EB Garamond"/>
                <a:sym typeface="EB Garamond"/>
              </a:rPr>
              <a:t>2010</a:t>
            </a:r>
            <a:endParaRPr sz="800" dirty="0">
              <a:solidFill>
                <a:srgbClr val="FF0000"/>
              </a:solidFill>
            </a:endParaRPr>
          </a:p>
        </p:txBody>
      </p:sp>
      <p:sp>
        <p:nvSpPr>
          <p:cNvPr id="85" name="Google Shape;85;g11604898ffa_0_56"/>
          <p:cNvSpPr txBox="1"/>
          <p:nvPr/>
        </p:nvSpPr>
        <p:spPr>
          <a:xfrm>
            <a:off x="3540797" y="1697181"/>
            <a:ext cx="11200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400" b="1" dirty="0" smtClean="0">
                <a:solidFill>
                  <a:srgbClr val="FF0000"/>
                </a:solidFill>
                <a:latin typeface="EB Garamond"/>
                <a:ea typeface="EB Garamond"/>
                <a:cs typeface="EB Garamond"/>
                <a:sym typeface="EB Garamond"/>
              </a:rPr>
              <a:t>2011</a:t>
            </a:r>
            <a:endParaRPr sz="800" dirty="0">
              <a:solidFill>
                <a:srgbClr val="FF0000"/>
              </a:solidFill>
            </a:endParaRPr>
          </a:p>
        </p:txBody>
      </p:sp>
      <p:sp>
        <p:nvSpPr>
          <p:cNvPr id="86" name="Google Shape;86;g11604898ffa_0_56"/>
          <p:cNvSpPr txBox="1"/>
          <p:nvPr/>
        </p:nvSpPr>
        <p:spPr>
          <a:xfrm>
            <a:off x="6860005" y="1930143"/>
            <a:ext cx="1354485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400" b="1" dirty="0">
                <a:solidFill>
                  <a:srgbClr val="FF0000"/>
                </a:solidFill>
                <a:latin typeface="EB Garamond"/>
                <a:ea typeface="EB Garamond"/>
                <a:cs typeface="EB Garamond"/>
                <a:sym typeface="EB Garamond"/>
              </a:rPr>
              <a:t>2019</a:t>
            </a:r>
            <a:endParaRPr sz="800" dirty="0">
              <a:solidFill>
                <a:srgbClr val="FF0000"/>
              </a:solidFill>
            </a:endParaRPr>
          </a:p>
        </p:txBody>
      </p:sp>
      <p:sp>
        <p:nvSpPr>
          <p:cNvPr id="87" name="Google Shape;87;g11604898ffa_0_56"/>
          <p:cNvSpPr txBox="1"/>
          <p:nvPr/>
        </p:nvSpPr>
        <p:spPr>
          <a:xfrm>
            <a:off x="10145533" y="2312694"/>
            <a:ext cx="11200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400" b="1" dirty="0">
                <a:solidFill>
                  <a:srgbClr val="FF0000"/>
                </a:solidFill>
                <a:latin typeface="EB Garamond"/>
                <a:ea typeface="EB Garamond"/>
                <a:cs typeface="EB Garamond"/>
                <a:sym typeface="EB Garamond"/>
              </a:rPr>
              <a:t>2021</a:t>
            </a:r>
            <a:endParaRPr sz="800" dirty="0">
              <a:solidFill>
                <a:srgbClr val="FF0000"/>
              </a:solidFill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02594" cy="1425109"/>
          </a:xfrm>
          <a:prstGeom prst="rect">
            <a:avLst/>
          </a:prstGeom>
        </p:spPr>
      </p:pic>
      <p:pic>
        <p:nvPicPr>
          <p:cNvPr id="17" name="Google Shape;78;g11604898ffa_0_56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1341132" y="0"/>
            <a:ext cx="850868" cy="76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Marcador de contenido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3" y="6219824"/>
            <a:ext cx="68632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416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78;g11604898ffa_0_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341132" y="0"/>
            <a:ext cx="850868" cy="76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84;g11604898ffa_0_56"/>
          <p:cNvSpPr txBox="1"/>
          <p:nvPr/>
        </p:nvSpPr>
        <p:spPr>
          <a:xfrm>
            <a:off x="1515250" y="1802361"/>
            <a:ext cx="11200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400" b="1" dirty="0" smtClean="0">
                <a:solidFill>
                  <a:srgbClr val="FF0000"/>
                </a:solidFill>
                <a:latin typeface="EB Garamond"/>
                <a:ea typeface="EB Garamond"/>
                <a:cs typeface="EB Garamond"/>
                <a:sym typeface="EB Garamond"/>
              </a:rPr>
              <a:t>2021</a:t>
            </a:r>
            <a:endParaRPr sz="800" dirty="0">
              <a:solidFill>
                <a:srgbClr val="FF0000"/>
              </a:solidFill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779646" y="6395493"/>
            <a:ext cx="10561486" cy="369332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4"/>
              </a:rPr>
              <a:t>http://</a:t>
            </a:r>
            <a:r>
              <a:rPr lang="es-ES" dirty="0" smtClean="0">
                <a:hlinkClick r:id="rId4"/>
              </a:rPr>
              <a:t>literaturainfantilyjuvenileninternet.blogspot.com/2020/11/retos-de-una-didactica-de-la-lengua-y.html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15" name="Google Shape;83;g11604898ffa_0_56"/>
          <p:cNvSpPr txBox="1"/>
          <p:nvPr/>
        </p:nvSpPr>
        <p:spPr>
          <a:xfrm>
            <a:off x="1103860" y="2299016"/>
            <a:ext cx="2519779" cy="2954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200" dirty="0" smtClean="0">
                <a:ea typeface="Calibri"/>
                <a:cs typeface="Calibri"/>
                <a:sym typeface="Calibri"/>
              </a:rPr>
              <a:t>Leyendo </a:t>
            </a:r>
            <a:r>
              <a:rPr lang="es-ES" sz="2200" dirty="0">
                <a:ea typeface="Calibri"/>
                <a:cs typeface="Calibri"/>
                <a:sym typeface="Calibri"/>
              </a:rPr>
              <a:t>al lector social: evolución de la literatura infantil y juvenil española en Goodreads.</a:t>
            </a:r>
            <a:r>
              <a:rPr lang="es-ES" sz="2200" b="1" i="1" dirty="0">
                <a:solidFill>
                  <a:srgbClr val="C00000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s-ES" sz="2200" b="1" i="1" dirty="0" err="1">
                <a:solidFill>
                  <a:srgbClr val="C00000"/>
                </a:solidFill>
                <a:ea typeface="Calibri"/>
                <a:cs typeface="Calibri"/>
                <a:sym typeface="Calibri"/>
              </a:rPr>
              <a:t>Ocnos</a:t>
            </a:r>
            <a:r>
              <a:rPr lang="es-ES" sz="2200" b="1" i="1" dirty="0">
                <a:solidFill>
                  <a:srgbClr val="C00000"/>
                </a:solidFill>
                <a:ea typeface="Calibri"/>
                <a:cs typeface="Calibri"/>
                <a:sym typeface="Calibri"/>
              </a:rPr>
              <a:t>. Revista De Estudios Sobre Lectura, </a:t>
            </a:r>
            <a:endParaRPr sz="2200" b="1" i="1" dirty="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84;g11604898ffa_0_56"/>
          <p:cNvSpPr txBox="1"/>
          <p:nvPr/>
        </p:nvSpPr>
        <p:spPr>
          <a:xfrm>
            <a:off x="6841815" y="588650"/>
            <a:ext cx="11200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400" b="1" dirty="0" smtClean="0">
                <a:solidFill>
                  <a:srgbClr val="FF0000"/>
                </a:solidFill>
                <a:latin typeface="EB Garamond"/>
                <a:ea typeface="EB Garamond"/>
                <a:cs typeface="EB Garamond"/>
                <a:sym typeface="EB Garamond"/>
              </a:rPr>
              <a:t>2022</a:t>
            </a:r>
            <a:endParaRPr sz="800" dirty="0">
              <a:solidFill>
                <a:srgbClr val="FF0000"/>
              </a:solidFill>
            </a:endParaRPr>
          </a:p>
        </p:txBody>
      </p:sp>
      <p:sp>
        <p:nvSpPr>
          <p:cNvPr id="17" name="Google Shape;83;g11604898ffa_0_56"/>
          <p:cNvSpPr txBox="1"/>
          <p:nvPr/>
        </p:nvSpPr>
        <p:spPr>
          <a:xfrm>
            <a:off x="3480116" y="1656221"/>
            <a:ext cx="2801853" cy="464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200" b="1" dirty="0">
                <a:solidFill>
                  <a:srgbClr val="0070C0"/>
                </a:solidFill>
                <a:ea typeface="Calibri"/>
                <a:cs typeface="Calibri"/>
                <a:sym typeface="Calibri"/>
              </a:rPr>
              <a:t>BookTok</a:t>
            </a:r>
            <a:r>
              <a:rPr lang="es-ES" sz="2200" dirty="0">
                <a:ea typeface="Calibri"/>
                <a:cs typeface="Calibri"/>
                <a:sym typeface="Calibri"/>
              </a:rPr>
              <a:t> como nuevo epitexto virtual para la formación lectora y la competencia digital docente. </a:t>
            </a:r>
            <a:r>
              <a:rPr lang="es-ES" sz="2200" b="1" i="1" dirty="0">
                <a:solidFill>
                  <a:srgbClr val="980000"/>
                </a:solidFill>
                <a:ea typeface="Calibri"/>
                <a:cs typeface="Calibri"/>
                <a:sym typeface="Calibri"/>
              </a:rPr>
              <a:t>Investigación e innovación con TAC en educación mediática: retos, experiencias y brecha digital en entornos pedagógicos emergentes</a:t>
            </a:r>
            <a:endParaRPr sz="2200" b="1" i="1" dirty="0">
              <a:solidFill>
                <a:srgbClr val="98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83;g11604898ffa_0_56"/>
          <p:cNvSpPr txBox="1"/>
          <p:nvPr/>
        </p:nvSpPr>
        <p:spPr>
          <a:xfrm>
            <a:off x="6240140" y="1040689"/>
            <a:ext cx="2430854" cy="3631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200" dirty="0">
                <a:ea typeface="Calibri"/>
                <a:cs typeface="Calibri"/>
                <a:sym typeface="Calibri"/>
              </a:rPr>
              <a:t>Expansión Social en la Didáctica de la Lengua y la Literatura a través de </a:t>
            </a:r>
            <a:r>
              <a:rPr lang="es-ES" sz="2200" b="1" dirty="0">
                <a:solidFill>
                  <a:srgbClr val="0070C0"/>
                </a:solidFill>
                <a:ea typeface="Calibri"/>
                <a:cs typeface="Calibri"/>
                <a:sym typeface="Calibri"/>
              </a:rPr>
              <a:t>Instagram</a:t>
            </a:r>
            <a:r>
              <a:rPr lang="es-ES" sz="2200" dirty="0">
                <a:ea typeface="Calibri"/>
                <a:cs typeface="Calibri"/>
                <a:sym typeface="Calibri"/>
              </a:rPr>
              <a:t>. </a:t>
            </a:r>
            <a:r>
              <a:rPr lang="es-ES" sz="2200" b="1" i="1" dirty="0" smtClean="0">
                <a:solidFill>
                  <a:srgbClr val="980000"/>
                </a:solidFill>
                <a:ea typeface="Calibri"/>
                <a:cs typeface="Calibri"/>
                <a:sym typeface="Calibri"/>
              </a:rPr>
              <a:t>Innovación </a:t>
            </a:r>
            <a:r>
              <a:rPr lang="es-ES" sz="2200" b="1" i="1" dirty="0">
                <a:solidFill>
                  <a:srgbClr val="980000"/>
                </a:solidFill>
                <a:ea typeface="Calibri"/>
                <a:cs typeface="Calibri"/>
                <a:sym typeface="Calibri"/>
              </a:rPr>
              <a:t>educativa aplicada a la enseñanza de la lengua </a:t>
            </a:r>
            <a:endParaRPr sz="2200" b="1" i="1" dirty="0">
              <a:solidFill>
                <a:srgbClr val="98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84;g11604898ffa_0_56"/>
          <p:cNvSpPr txBox="1"/>
          <p:nvPr/>
        </p:nvSpPr>
        <p:spPr>
          <a:xfrm>
            <a:off x="4281566" y="1133936"/>
            <a:ext cx="11200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400" b="1" dirty="0" smtClean="0">
                <a:solidFill>
                  <a:srgbClr val="FF0000"/>
                </a:solidFill>
                <a:latin typeface="EB Garamond"/>
                <a:ea typeface="EB Garamond"/>
                <a:cs typeface="EB Garamond"/>
                <a:sym typeface="EB Garamond"/>
              </a:rPr>
              <a:t>2022</a:t>
            </a:r>
            <a:endParaRPr sz="800" dirty="0">
              <a:solidFill>
                <a:srgbClr val="FF0000"/>
              </a:solidFill>
            </a:endParaRPr>
          </a:p>
        </p:txBody>
      </p:sp>
      <p:sp>
        <p:nvSpPr>
          <p:cNvPr id="22" name="Google Shape;84;g11604898ffa_0_56"/>
          <p:cNvSpPr txBox="1"/>
          <p:nvPr/>
        </p:nvSpPr>
        <p:spPr>
          <a:xfrm>
            <a:off x="9718164" y="149344"/>
            <a:ext cx="11200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400" b="1" dirty="0" smtClean="0">
                <a:solidFill>
                  <a:srgbClr val="FF0000"/>
                </a:solidFill>
                <a:latin typeface="EB Garamond"/>
                <a:ea typeface="EB Garamond"/>
                <a:cs typeface="EB Garamond"/>
                <a:sym typeface="EB Garamond"/>
              </a:rPr>
              <a:t>2022</a:t>
            </a:r>
            <a:endParaRPr sz="800" dirty="0">
              <a:solidFill>
                <a:srgbClr val="FF0000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8820127" y="678936"/>
            <a:ext cx="246736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/>
              <a:t> </a:t>
            </a:r>
            <a:r>
              <a:rPr lang="es-ES" sz="2200" b="1" dirty="0" smtClean="0">
                <a:solidFill>
                  <a:srgbClr val="0070C0"/>
                </a:solidFill>
              </a:rPr>
              <a:t>Instagram</a:t>
            </a:r>
            <a:r>
              <a:rPr lang="es-ES" sz="2200" dirty="0" smtClean="0"/>
              <a:t> y </a:t>
            </a:r>
            <a:r>
              <a:rPr lang="es-ES" sz="2200" b="1" dirty="0" err="1" smtClean="0">
                <a:solidFill>
                  <a:srgbClr val="0070C0"/>
                </a:solidFill>
              </a:rPr>
              <a:t>TikTok</a:t>
            </a:r>
            <a:r>
              <a:rPr lang="es-ES" sz="2200" dirty="0" smtClean="0"/>
              <a:t> como innovación de la Internet de la imagen en clase de lengua y literatura.</a:t>
            </a:r>
          </a:p>
          <a:p>
            <a:r>
              <a:rPr lang="es-ES" sz="2200" b="1" dirty="0" smtClean="0">
                <a:solidFill>
                  <a:srgbClr val="C00000"/>
                </a:solidFill>
              </a:rPr>
              <a:t>El profesorado,  eje fundamental de  la transformación  de la docencia universitaria</a:t>
            </a:r>
            <a:endParaRPr lang="es-ES" sz="2200" b="1" dirty="0">
              <a:solidFill>
                <a:srgbClr val="C00000"/>
              </a:solidFill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02594" cy="1425109"/>
          </a:xfrm>
          <a:prstGeom prst="rect">
            <a:avLst/>
          </a:prstGeom>
        </p:spPr>
      </p:pic>
      <p:pic>
        <p:nvPicPr>
          <p:cNvPr id="19" name="Marcador de contenido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3" y="6219824"/>
            <a:ext cx="68632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838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61762" y="95619"/>
            <a:ext cx="7886700" cy="876533"/>
          </a:xfrm>
        </p:spPr>
        <p:txBody>
          <a:bodyPr/>
          <a:lstStyle/>
          <a:p>
            <a:r>
              <a:rPr lang="es-ES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Referencias LIJ 2.0</a:t>
            </a:r>
            <a:endParaRPr lang="es-ES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20252" y="779647"/>
            <a:ext cx="11249828" cy="588584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es-ES" sz="2400" dirty="0" smtClean="0"/>
              <a:t>Rovira Collado, J. </a:t>
            </a:r>
            <a:r>
              <a:rPr lang="es-ES" sz="2400" dirty="0"/>
              <a:t>(2009</a:t>
            </a:r>
            <a:r>
              <a:rPr lang="es-ES" sz="2400" dirty="0" smtClean="0"/>
              <a:t>). </a:t>
            </a:r>
            <a:r>
              <a:rPr lang="es-ES" sz="2400" b="1" dirty="0">
                <a:solidFill>
                  <a:srgbClr val="C00000"/>
                </a:solidFill>
              </a:rPr>
              <a:t>Las redes sociales: los nuevos retos de la ELE 2.0</a:t>
            </a:r>
            <a:r>
              <a:rPr lang="es-ES" sz="2400" dirty="0"/>
              <a:t>. En </a:t>
            </a:r>
            <a:r>
              <a:rPr lang="es-ES" sz="2400" i="1" dirty="0"/>
              <a:t>REDELE</a:t>
            </a:r>
            <a:r>
              <a:rPr lang="es-ES" sz="2400" dirty="0"/>
              <a:t>. Instituto Cervantes de Nápoles </a:t>
            </a:r>
            <a:r>
              <a:rPr lang="es-ES" sz="1800" dirty="0">
                <a:hlinkClick r:id="rId2"/>
              </a:rPr>
              <a:t>https://www.mecd.gob.es/educacion/mc/redele/biblioteca-virtual/numerosanteriores/2010/numeros-especiales/napoles2009.html</a:t>
            </a:r>
            <a:r>
              <a:rPr lang="es-ES" sz="1800" dirty="0"/>
              <a:t>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ES" sz="2400" dirty="0" smtClean="0"/>
              <a:t>Rovira-Collado, J. </a:t>
            </a:r>
            <a:r>
              <a:rPr lang="es-ES" sz="2400" dirty="0"/>
              <a:t>(2011</a:t>
            </a:r>
            <a:r>
              <a:rPr lang="es-ES" sz="2400" dirty="0" smtClean="0"/>
              <a:t>). </a:t>
            </a:r>
            <a:r>
              <a:rPr lang="es-ES" sz="2400" b="1" dirty="0">
                <a:solidFill>
                  <a:srgbClr val="C00000"/>
                </a:solidFill>
              </a:rPr>
              <a:t>Literatura infantil y juvenil en Internet. De la Cervantes Virtual a la LIJ 2.0. Herramientas y espacios para su estudio y difusión</a:t>
            </a:r>
            <a:r>
              <a:rPr lang="es-ES" sz="2400" dirty="0"/>
              <a:t>. En </a:t>
            </a:r>
            <a:r>
              <a:rPr lang="es-ES" sz="2400" i="1" dirty="0" err="1"/>
              <a:t>Ocnos</a:t>
            </a:r>
            <a:r>
              <a:rPr lang="es-ES" sz="2400" i="1" dirty="0"/>
              <a:t> n.7</a:t>
            </a:r>
            <a:r>
              <a:rPr lang="es-ES" sz="2400" dirty="0"/>
              <a:t> </a:t>
            </a:r>
            <a:r>
              <a:rPr lang="es-ES" sz="1800" dirty="0">
                <a:hlinkClick r:id="rId3"/>
              </a:rPr>
              <a:t>https://revista.uclm.es/index.php/ocnos/article/view/ocnos_2011.07.11</a:t>
            </a:r>
            <a:r>
              <a:rPr lang="es-ES" sz="1800" dirty="0"/>
              <a:t> </a:t>
            </a:r>
            <a:r>
              <a:rPr lang="es-ES" sz="2400" dirty="0"/>
              <a:t>y </a:t>
            </a:r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Tesis</a:t>
            </a:r>
            <a:r>
              <a:rPr lang="es-ES" sz="2400" dirty="0"/>
              <a:t>  (2015) </a:t>
            </a:r>
            <a:r>
              <a:rPr lang="es-ES" sz="1800" dirty="0">
                <a:hlinkClick r:id="rId4"/>
              </a:rPr>
              <a:t>http://rua.ua.es/dspace/handle/10045/46345</a:t>
            </a:r>
            <a:r>
              <a:rPr lang="es-ES" sz="1800" dirty="0"/>
              <a:t>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ES" sz="2400" dirty="0" smtClean="0"/>
              <a:t>Rovira Collado, J. </a:t>
            </a:r>
            <a:r>
              <a:rPr lang="es-ES" sz="2400" dirty="0"/>
              <a:t>(2013</a:t>
            </a:r>
            <a:r>
              <a:rPr lang="es-ES" sz="2400" dirty="0" smtClean="0"/>
              <a:t>). </a:t>
            </a:r>
            <a:r>
              <a:rPr lang="es-ES" sz="2400" b="1" dirty="0">
                <a:solidFill>
                  <a:srgbClr val="C00000"/>
                </a:solidFill>
              </a:rPr>
              <a:t>LIJ 2.0. Estudiando la literatura infantil y juvenil en la web social</a:t>
            </a:r>
            <a:r>
              <a:rPr lang="es-ES" sz="2400" dirty="0"/>
              <a:t>. En </a:t>
            </a:r>
            <a:r>
              <a:rPr lang="es-ES" sz="2400" i="1" dirty="0"/>
              <a:t>Lenguaje y Textos</a:t>
            </a:r>
            <a:r>
              <a:rPr lang="es-ES" sz="2400" dirty="0"/>
              <a:t>. n.37  </a:t>
            </a:r>
            <a:r>
              <a:rPr lang="es-ES" sz="1800" dirty="0">
                <a:hlinkClick r:id="rId5"/>
              </a:rPr>
              <a:t>http://www.sedll.org/sites/default/files/journal/lij_2.0._estudiando_la_literatura_infantil_y_juvenil_en_la_web_social._rovira-collado_j.pdf</a:t>
            </a:r>
            <a:endParaRPr lang="es-ES" sz="1800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s-ES" sz="2400" dirty="0" smtClean="0"/>
              <a:t>Rovira Collado, J. </a:t>
            </a:r>
            <a:r>
              <a:rPr lang="es-ES" sz="2400" dirty="0"/>
              <a:t>(2015</a:t>
            </a:r>
            <a:r>
              <a:rPr lang="es-ES" sz="2400" dirty="0" smtClean="0"/>
              <a:t>). </a:t>
            </a:r>
            <a:r>
              <a:rPr lang="es-ES" sz="2400" b="1" dirty="0">
                <a:solidFill>
                  <a:srgbClr val="C00000"/>
                </a:solidFill>
              </a:rPr>
              <a:t>Redes sociales de lectura: del libro de caras a la LIJ </a:t>
            </a:r>
            <a:r>
              <a:rPr lang="es-ES" sz="2400" b="1" dirty="0" smtClean="0">
                <a:solidFill>
                  <a:srgbClr val="C00000"/>
                </a:solidFill>
              </a:rPr>
              <a:t>2.0</a:t>
            </a:r>
            <a:r>
              <a:rPr lang="es-ES" sz="2400" dirty="0" smtClean="0"/>
              <a:t>  </a:t>
            </a:r>
            <a:r>
              <a:rPr lang="es-ES" sz="2400" dirty="0"/>
              <a:t>En </a:t>
            </a:r>
            <a:r>
              <a:rPr lang="es-ES" sz="2400" i="1" dirty="0"/>
              <a:t>Investigaciones sobre lectura ISL, </a:t>
            </a:r>
            <a:r>
              <a:rPr lang="es-ES" sz="2400" dirty="0">
                <a:cs typeface="Arial" panose="020B0604020202020204" pitchFamily="34" charset="0"/>
              </a:rPr>
              <a:t>n.3 </a:t>
            </a:r>
            <a:r>
              <a:rPr lang="es-ES" altLang="es-ES" sz="1800" dirty="0">
                <a:solidFill>
                  <a:prstClr val="black"/>
                </a:solidFill>
                <a:hlinkClick r:id="rId6"/>
              </a:rPr>
              <a:t>http://comprensionlectora.es/revistaisl/index.php/revistaISL/article/view/36/23</a:t>
            </a:r>
            <a:r>
              <a:rPr lang="es-ES" altLang="es-ES" sz="1800" dirty="0">
                <a:solidFill>
                  <a:prstClr val="black"/>
                </a:solidFill>
              </a:rPr>
              <a:t> </a:t>
            </a:r>
            <a:endParaRPr lang="es-ES" altLang="es-ES" sz="1800" dirty="0" smtClean="0">
              <a:solidFill>
                <a:prstClr val="black"/>
              </a:solidFill>
            </a:endParaRP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s-ES" altLang="es-ES" sz="2400" dirty="0" smtClean="0">
                <a:solidFill>
                  <a:prstClr val="black"/>
                </a:solidFill>
              </a:rPr>
              <a:t>Rovira-Collado</a:t>
            </a:r>
            <a:r>
              <a:rPr lang="es-ES" altLang="es-ES" sz="2400" dirty="0">
                <a:solidFill>
                  <a:prstClr val="black"/>
                </a:solidFill>
              </a:rPr>
              <a:t>, J. (2016). </a:t>
            </a:r>
            <a:r>
              <a:rPr lang="es-ES" altLang="es-ES" sz="2400" b="1" dirty="0">
                <a:solidFill>
                  <a:srgbClr val="C00000"/>
                </a:solidFill>
              </a:rPr>
              <a:t>Del blog de LIJ 2.0 al </a:t>
            </a:r>
            <a:r>
              <a:rPr lang="es-ES" altLang="es-ES" sz="2400" b="1" dirty="0" err="1">
                <a:solidFill>
                  <a:srgbClr val="C00000"/>
                </a:solidFill>
              </a:rPr>
              <a:t>booktuber</a:t>
            </a:r>
            <a:r>
              <a:rPr lang="es-ES" altLang="es-ES" sz="2400" b="1" dirty="0">
                <a:solidFill>
                  <a:srgbClr val="C00000"/>
                </a:solidFill>
              </a:rPr>
              <a:t> en la promoción del hábito lector</a:t>
            </a:r>
            <a:r>
              <a:rPr lang="es-ES" altLang="es-ES" sz="2400" b="1" dirty="0">
                <a:solidFill>
                  <a:prstClr val="black"/>
                </a:solidFill>
              </a:rPr>
              <a:t>. </a:t>
            </a:r>
            <a:r>
              <a:rPr lang="es-ES" altLang="es-ES" sz="2400" i="1" dirty="0">
                <a:solidFill>
                  <a:prstClr val="black"/>
                </a:solidFill>
              </a:rPr>
              <a:t>Revista</a:t>
            </a:r>
            <a:r>
              <a:rPr lang="es-ES" altLang="es-ES" sz="2400" b="1" i="1" dirty="0">
                <a:solidFill>
                  <a:prstClr val="black"/>
                </a:solidFill>
              </a:rPr>
              <a:t> </a:t>
            </a:r>
            <a:r>
              <a:rPr lang="es-ES" altLang="es-ES" sz="2400" i="1" dirty="0">
                <a:solidFill>
                  <a:prstClr val="black"/>
                </a:solidFill>
              </a:rPr>
              <a:t>de Estudios Socioeducativos</a:t>
            </a:r>
            <a:r>
              <a:rPr lang="es-ES" altLang="es-ES" sz="2400" dirty="0">
                <a:solidFill>
                  <a:prstClr val="black"/>
                </a:solidFill>
              </a:rPr>
              <a:t>, 4, </a:t>
            </a:r>
            <a:r>
              <a:rPr lang="es-ES" altLang="es-ES" sz="2400" dirty="0" smtClean="0">
                <a:solidFill>
                  <a:prstClr val="black"/>
                </a:solidFill>
              </a:rPr>
              <a:t>[2021*] </a:t>
            </a:r>
            <a:r>
              <a:rPr lang="es-ES" altLang="es-ES" sz="1800" dirty="0" smtClean="0">
                <a:solidFill>
                  <a:prstClr val="black"/>
                </a:solidFill>
                <a:hlinkClick r:id="rId7"/>
              </a:rPr>
              <a:t>https</a:t>
            </a:r>
            <a:r>
              <a:rPr lang="es-ES" altLang="es-ES" sz="1800" dirty="0">
                <a:solidFill>
                  <a:prstClr val="black"/>
                </a:solidFill>
                <a:hlinkClick r:id="rId7"/>
              </a:rPr>
              <a:t>://</a:t>
            </a:r>
            <a:r>
              <a:rPr lang="es-ES" altLang="es-ES" sz="1800" dirty="0" smtClean="0">
                <a:solidFill>
                  <a:prstClr val="black"/>
                </a:solidFill>
                <a:hlinkClick r:id="rId7"/>
              </a:rPr>
              <a:t>revistas.uca.es/index.php/ReSed/article/view/7933</a:t>
            </a:r>
            <a:r>
              <a:rPr lang="es-ES" altLang="es-ES" sz="1800" dirty="0" smtClean="0">
                <a:solidFill>
                  <a:prstClr val="black"/>
                </a:solidFill>
              </a:rPr>
              <a:t> </a:t>
            </a:r>
            <a:endParaRPr lang="es-ES" altLang="es-ES" sz="2400" dirty="0">
              <a:solidFill>
                <a:prstClr val="black"/>
              </a:solidFill>
            </a:endParaRPr>
          </a:p>
          <a:p>
            <a:pPr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s-ES" altLang="es-ES" sz="1800" dirty="0">
              <a:solidFill>
                <a:prstClr val="black"/>
              </a:solidFill>
            </a:endParaRPr>
          </a:p>
        </p:txBody>
      </p:sp>
      <p:pic>
        <p:nvPicPr>
          <p:cNvPr id="4" name="Marcador de contenido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3" y="6219824"/>
            <a:ext cx="68632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484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61762" y="95619"/>
            <a:ext cx="5788192" cy="876533"/>
          </a:xfrm>
        </p:spPr>
        <p:txBody>
          <a:bodyPr/>
          <a:lstStyle/>
          <a:p>
            <a:r>
              <a:rPr lang="es-ES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Referencias LIJ 3.0…</a:t>
            </a:r>
            <a:endParaRPr lang="es-ES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14375" y="1158960"/>
            <a:ext cx="11403830" cy="532701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s-ES" sz="2000" dirty="0" smtClean="0"/>
              <a:t>Rovira-Collado. J. (2017). </a:t>
            </a:r>
            <a:r>
              <a:rPr lang="es-ES" sz="2000" b="1" i="1" dirty="0" smtClean="0">
                <a:solidFill>
                  <a:srgbClr val="C00000"/>
                </a:solidFill>
              </a:rPr>
              <a:t>Booktrailer</a:t>
            </a:r>
            <a:r>
              <a:rPr lang="es-ES" sz="2000" b="1" dirty="0" smtClean="0">
                <a:solidFill>
                  <a:srgbClr val="C00000"/>
                </a:solidFill>
              </a:rPr>
              <a:t> y </a:t>
            </a:r>
            <a:r>
              <a:rPr lang="es-ES" sz="2000" b="1" i="1" dirty="0" err="1" smtClean="0">
                <a:solidFill>
                  <a:srgbClr val="C00000"/>
                </a:solidFill>
              </a:rPr>
              <a:t>Booktuber</a:t>
            </a:r>
            <a:r>
              <a:rPr lang="es-ES" sz="2000" b="1" dirty="0" smtClean="0">
                <a:solidFill>
                  <a:srgbClr val="C00000"/>
                </a:solidFill>
              </a:rPr>
              <a:t> como herramientas LIJ 2.0 para el desarrollo del hábito lector, </a:t>
            </a:r>
            <a:r>
              <a:rPr lang="es-ES" sz="2000" i="1" dirty="0" smtClean="0"/>
              <a:t>Investigaciones sobre lectura,</a:t>
            </a:r>
            <a:r>
              <a:rPr lang="es-ES" sz="2000" dirty="0" smtClean="0"/>
              <a:t> n.7</a:t>
            </a:r>
            <a:r>
              <a:rPr lang="es-ES" sz="2000" b="1" dirty="0" smtClean="0"/>
              <a:t> </a:t>
            </a:r>
            <a:r>
              <a:rPr lang="es-ES" sz="2000" b="1" dirty="0" smtClean="0">
                <a:solidFill>
                  <a:srgbClr val="C00000"/>
                </a:solidFill>
              </a:rPr>
              <a:t> 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s-ES" sz="2000" dirty="0" smtClean="0"/>
              <a:t>Rovira-Collado, J. &amp; Ivanova, M. (2019). </a:t>
            </a:r>
            <a:r>
              <a:rPr lang="es-ES" sz="2000" b="1" dirty="0">
                <a:solidFill>
                  <a:srgbClr val="C00000"/>
                </a:solidFill>
              </a:rPr>
              <a:t>Educación literaria y LIJ 2.0 ante la internet de la imagen: </a:t>
            </a:r>
            <a:r>
              <a:rPr lang="es-ES" sz="2000" b="1" i="1" dirty="0" err="1">
                <a:solidFill>
                  <a:srgbClr val="C00000"/>
                </a:solidFill>
              </a:rPr>
              <a:t>bookstagramers</a:t>
            </a:r>
            <a:r>
              <a:rPr lang="es-ES" sz="2000" b="1" dirty="0">
                <a:solidFill>
                  <a:srgbClr val="C00000"/>
                </a:solidFill>
              </a:rPr>
              <a:t>, </a:t>
            </a:r>
            <a:r>
              <a:rPr lang="es-ES" sz="2000" b="1" i="1" dirty="0" err="1">
                <a:solidFill>
                  <a:srgbClr val="C00000"/>
                </a:solidFill>
              </a:rPr>
              <a:t>booktubers</a:t>
            </a:r>
            <a:r>
              <a:rPr lang="es-ES" sz="2000" b="1" dirty="0">
                <a:solidFill>
                  <a:srgbClr val="C00000"/>
                </a:solidFill>
              </a:rPr>
              <a:t> y otras redes de </a:t>
            </a:r>
            <a:r>
              <a:rPr lang="es-ES" sz="2000" b="1" dirty="0" smtClean="0">
                <a:solidFill>
                  <a:srgbClr val="C00000"/>
                </a:solidFill>
              </a:rPr>
              <a:t>lectura</a:t>
            </a:r>
            <a:r>
              <a:rPr lang="es-ES" sz="2000" dirty="0" smtClean="0"/>
              <a:t>, </a:t>
            </a:r>
            <a:r>
              <a:rPr lang="es-ES" sz="2000" i="1" dirty="0" smtClean="0"/>
              <a:t>e-SEDLL</a:t>
            </a:r>
            <a:r>
              <a:rPr lang="es-ES" sz="2000" dirty="0" smtClean="0"/>
              <a:t>, 1, </a:t>
            </a:r>
            <a:r>
              <a:rPr lang="es-ES" sz="2000" dirty="0" smtClean="0">
                <a:hlinkClick r:id="rId2"/>
              </a:rPr>
              <a:t>https</a:t>
            </a:r>
            <a:r>
              <a:rPr lang="es-ES" sz="2000" dirty="0">
                <a:hlinkClick r:id="rId2"/>
              </a:rPr>
              <a:t>://</a:t>
            </a:r>
            <a:r>
              <a:rPr lang="es-ES" sz="2000" dirty="0" smtClean="0">
                <a:hlinkClick r:id="rId2"/>
              </a:rPr>
              <a:t>cvc.cervantes.es/literatura/esedll/pdf/01/07.pdf</a:t>
            </a:r>
            <a:r>
              <a:rPr lang="es-ES" sz="2000" dirty="0" smtClean="0"/>
              <a:t> 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s-ES" sz="2000" dirty="0" smtClean="0"/>
              <a:t>Sanz </a:t>
            </a:r>
            <a:r>
              <a:rPr lang="es-ES" sz="2000" dirty="0"/>
              <a:t>Tejeda</a:t>
            </a:r>
            <a:r>
              <a:rPr lang="es-ES" sz="2000" dirty="0" smtClean="0"/>
              <a:t>, A. &amp; Rovira Collado, J. (2019). </a:t>
            </a:r>
            <a:r>
              <a:rPr lang="es-ES" sz="2000" b="1" dirty="0" smtClean="0">
                <a:solidFill>
                  <a:srgbClr val="C00000"/>
                </a:solidFill>
              </a:rPr>
              <a:t>Literatura </a:t>
            </a:r>
            <a:r>
              <a:rPr lang="es-ES" sz="2000" b="1" dirty="0">
                <a:solidFill>
                  <a:srgbClr val="C00000"/>
                </a:solidFill>
              </a:rPr>
              <a:t>popular infantil 2.0: Posibilidades didácticas desde la web </a:t>
            </a:r>
            <a:r>
              <a:rPr lang="es-ES" sz="2000" b="1" dirty="0" smtClean="0">
                <a:solidFill>
                  <a:srgbClr val="C00000"/>
                </a:solidFill>
              </a:rPr>
              <a:t>social</a:t>
            </a:r>
            <a:r>
              <a:rPr lang="es-ES" sz="2000" dirty="0" smtClean="0"/>
              <a:t>. C. </a:t>
            </a:r>
            <a:r>
              <a:rPr lang="es-ES" sz="2000" dirty="0"/>
              <a:t>Sánchez </a:t>
            </a:r>
            <a:r>
              <a:rPr lang="es-ES" sz="2000" dirty="0" smtClean="0"/>
              <a:t>Ortiz &amp; A. </a:t>
            </a:r>
            <a:r>
              <a:rPr lang="es-ES" sz="2000" dirty="0"/>
              <a:t>Sanz </a:t>
            </a:r>
            <a:r>
              <a:rPr lang="es-ES" sz="2000" dirty="0" smtClean="0"/>
              <a:t>Tejada </a:t>
            </a:r>
            <a:r>
              <a:rPr lang="es-ES" sz="2000" i="1" dirty="0" smtClean="0"/>
              <a:t>La </a:t>
            </a:r>
            <a:r>
              <a:rPr lang="es-ES" sz="2000" i="1" dirty="0"/>
              <a:t>voz de la memoria, nuevas aproximaciones al estudio de la literatura popular de tradición infantil: V Jornadas Iberoamericanas de Literatura Popular Infantil. Homenaje a Pedro Cerrillo</a:t>
            </a:r>
            <a:r>
              <a:rPr lang="es-ES" sz="2000" dirty="0"/>
              <a:t>, </a:t>
            </a:r>
            <a:r>
              <a:rPr lang="es-ES" sz="2000" dirty="0" smtClean="0"/>
              <a:t>UCLM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000" dirty="0" err="1" smtClean="0"/>
              <a:t>Rovira-Collado</a:t>
            </a:r>
            <a:r>
              <a:rPr lang="en-US" sz="2000" dirty="0" smtClean="0"/>
              <a:t>, J. &amp; Mateo Guillén, C. (2019).  </a:t>
            </a:r>
            <a:r>
              <a:rPr lang="en-US" sz="2000" b="1" dirty="0" smtClean="0">
                <a:solidFill>
                  <a:srgbClr val="C00000"/>
                </a:solidFill>
              </a:rPr>
              <a:t>Social </a:t>
            </a:r>
            <a:r>
              <a:rPr lang="en-US" sz="2000" b="1" dirty="0">
                <a:solidFill>
                  <a:srgbClr val="C00000"/>
                </a:solidFill>
              </a:rPr>
              <a:t>networks for reading as a new Literary Training </a:t>
            </a:r>
            <a:r>
              <a:rPr lang="en-US" sz="2000" b="1" dirty="0" smtClean="0">
                <a:solidFill>
                  <a:srgbClr val="C00000"/>
                </a:solidFill>
              </a:rPr>
              <a:t>Space</a:t>
            </a:r>
            <a:r>
              <a:rPr lang="en-US" sz="2000" dirty="0" smtClean="0"/>
              <a:t>. </a:t>
            </a:r>
            <a:r>
              <a:rPr lang="en-US" sz="2000" i="1" dirty="0" smtClean="0"/>
              <a:t>Current </a:t>
            </a:r>
            <a:r>
              <a:rPr lang="en-US" sz="2000" i="1" dirty="0"/>
              <a:t>Perspectives on Literary Reading</a:t>
            </a:r>
            <a:r>
              <a:rPr lang="en-US" sz="2000" dirty="0"/>
              <a:t>. John </a:t>
            </a:r>
            <a:r>
              <a:rPr lang="en-US" sz="2000" dirty="0" err="1"/>
              <a:t>Benjamins</a:t>
            </a:r>
            <a:endParaRPr lang="es-ES" sz="2000" dirty="0" smtClean="0"/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s-ES" sz="2000" dirty="0" smtClean="0"/>
              <a:t>Rovira-Collado, J. &amp; Llorens García, R.F.  </a:t>
            </a:r>
            <a:r>
              <a:rPr lang="es-ES" sz="2000" dirty="0"/>
              <a:t>(</a:t>
            </a:r>
            <a:r>
              <a:rPr lang="es-ES" sz="2000" dirty="0" smtClean="0"/>
              <a:t>2019). </a:t>
            </a:r>
            <a:r>
              <a:rPr lang="es-ES" sz="2000" b="1" dirty="0" smtClean="0">
                <a:solidFill>
                  <a:srgbClr val="C00000"/>
                </a:solidFill>
              </a:rPr>
              <a:t>Lectura social en red o redes sociales de lectura: panorama didáctico.</a:t>
            </a:r>
            <a:r>
              <a:rPr lang="es-ES" sz="2000" dirty="0" smtClean="0"/>
              <a:t> En J. </a:t>
            </a:r>
            <a:r>
              <a:rPr lang="es-ES" sz="2000" dirty="0"/>
              <a:t>M. de Amo </a:t>
            </a:r>
            <a:r>
              <a:rPr lang="es-ES" sz="2000" dirty="0" smtClean="0"/>
              <a:t>Sánchez-</a:t>
            </a:r>
            <a:r>
              <a:rPr lang="es-ES" sz="2000" dirty="0" err="1" smtClean="0"/>
              <a:t>Fortún</a:t>
            </a:r>
            <a:r>
              <a:rPr lang="es-ES" sz="2000" dirty="0" smtClean="0"/>
              <a:t> &amp; </a:t>
            </a:r>
            <a:r>
              <a:rPr lang="es-ES" sz="2000" dirty="0"/>
              <a:t>P. Núñez Delgado </a:t>
            </a:r>
            <a:r>
              <a:rPr lang="es-ES" sz="2000" dirty="0" smtClean="0"/>
              <a:t>(eds.) A</a:t>
            </a:r>
            <a:r>
              <a:rPr lang="es-ES" sz="2000" dirty="0"/>
              <a:t>. </a:t>
            </a:r>
            <a:r>
              <a:rPr lang="es-ES" sz="2000" dirty="0" smtClean="0"/>
              <a:t>García-Roca &amp; M. </a:t>
            </a:r>
            <a:r>
              <a:rPr lang="es-ES" sz="2000" dirty="0" err="1"/>
              <a:t>Santamarina</a:t>
            </a:r>
            <a:r>
              <a:rPr lang="es-ES" sz="2000" dirty="0"/>
              <a:t> </a:t>
            </a:r>
            <a:r>
              <a:rPr lang="es-ES" sz="2000" dirty="0" smtClean="0"/>
              <a:t>Sancho (</a:t>
            </a:r>
            <a:r>
              <a:rPr lang="es-ES" sz="2000" dirty="0" err="1" smtClean="0"/>
              <a:t>coords</a:t>
            </a:r>
            <a:r>
              <a:rPr lang="es-ES" sz="2000" dirty="0" smtClean="0"/>
              <a:t>.) </a:t>
            </a:r>
            <a:r>
              <a:rPr lang="es-ES" sz="2000" i="1" dirty="0" smtClean="0"/>
              <a:t>Lectura </a:t>
            </a:r>
            <a:r>
              <a:rPr lang="es-ES" sz="2000" i="1" dirty="0"/>
              <a:t>y educación </a:t>
            </a:r>
            <a:r>
              <a:rPr lang="es-ES" sz="2000" i="1" dirty="0" smtClean="0"/>
              <a:t>literaria. Nuevos </a:t>
            </a:r>
            <a:r>
              <a:rPr lang="es-ES" sz="2000" i="1" dirty="0"/>
              <a:t>modos de leer en la era </a:t>
            </a:r>
            <a:r>
              <a:rPr lang="es-ES" sz="2000" i="1" dirty="0" smtClean="0"/>
              <a:t>digital</a:t>
            </a:r>
            <a:r>
              <a:rPr lang="es-ES" sz="2000" dirty="0" smtClean="0"/>
              <a:t>. Octaedro</a:t>
            </a:r>
          </a:p>
          <a:p>
            <a:pPr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s-ES" sz="2000" dirty="0"/>
              <a:t>Rovira-Collado, J. &amp; Llorens García, R.F.  (2019). </a:t>
            </a:r>
            <a:r>
              <a:rPr lang="es-ES" sz="2000" b="1" dirty="0" smtClean="0">
                <a:solidFill>
                  <a:srgbClr val="C00000"/>
                </a:solidFill>
              </a:rPr>
              <a:t>Criterios </a:t>
            </a:r>
            <a:r>
              <a:rPr lang="es-ES" sz="2000" b="1" dirty="0">
                <a:solidFill>
                  <a:srgbClr val="C00000"/>
                </a:solidFill>
              </a:rPr>
              <a:t>de clasificación, selección y análisis de blogs de LIJ 2.0</a:t>
            </a:r>
            <a:r>
              <a:rPr lang="es-ES" sz="2000" dirty="0"/>
              <a:t> </a:t>
            </a:r>
            <a:r>
              <a:rPr lang="es-ES" sz="2000" dirty="0" smtClean="0"/>
              <a:t>En José </a:t>
            </a:r>
            <a:r>
              <a:rPr lang="es-ES" sz="2000" dirty="0"/>
              <a:t>M. de Amo Sánchez-</a:t>
            </a:r>
            <a:r>
              <a:rPr lang="es-ES" sz="2000" dirty="0" err="1"/>
              <a:t>Fortún</a:t>
            </a:r>
            <a:r>
              <a:rPr lang="es-ES" sz="2000" dirty="0"/>
              <a:t> (coord</a:t>
            </a:r>
            <a:r>
              <a:rPr lang="es-ES" sz="2000" dirty="0" smtClean="0"/>
              <a:t>.) </a:t>
            </a:r>
            <a:r>
              <a:rPr lang="es-ES" sz="2000" i="1" dirty="0" smtClean="0"/>
              <a:t>Nuevos modos de lectura en la era digital</a:t>
            </a:r>
            <a:r>
              <a:rPr lang="es-ES" sz="2000" dirty="0" smtClean="0"/>
              <a:t>. Síntesis</a:t>
            </a:r>
            <a:endParaRPr lang="es-ES" altLang="es-ES" sz="1600" dirty="0">
              <a:solidFill>
                <a:prstClr val="black"/>
              </a:solidFill>
            </a:endParaRPr>
          </a:p>
        </p:txBody>
      </p:sp>
      <p:pic>
        <p:nvPicPr>
          <p:cNvPr id="4" name="Marcador de contenido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038" y="1"/>
            <a:ext cx="1661962" cy="115896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3" y="6219824"/>
            <a:ext cx="68632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785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61762" y="95619"/>
            <a:ext cx="7886700" cy="876533"/>
          </a:xfrm>
        </p:spPr>
        <p:txBody>
          <a:bodyPr/>
          <a:lstStyle/>
          <a:p>
            <a:r>
              <a:rPr lang="es-ES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Referencias LIJ 4.0…</a:t>
            </a:r>
            <a:endParaRPr lang="es-ES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90938" y="1847850"/>
            <a:ext cx="11085094" cy="486075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es-ES" sz="2400" dirty="0" smtClean="0"/>
              <a:t>Sánchez-García</a:t>
            </a:r>
            <a:r>
              <a:rPr lang="es-ES" sz="2400" dirty="0"/>
              <a:t>, P., Hernández-Ortega, J., &amp; Rovira-Collado, J. (2021). </a:t>
            </a:r>
            <a:r>
              <a:rPr lang="es-ES" sz="2400" b="1" dirty="0">
                <a:solidFill>
                  <a:srgbClr val="C00000"/>
                </a:solidFill>
              </a:rPr>
              <a:t>Leyendo al lector social: evolución de la literatura infantil y juvenil española en </a:t>
            </a:r>
            <a:r>
              <a:rPr lang="es-ES" sz="2400" b="1" i="1" dirty="0">
                <a:solidFill>
                  <a:srgbClr val="C00000"/>
                </a:solidFill>
              </a:rPr>
              <a:t>Goodreads</a:t>
            </a:r>
            <a:r>
              <a:rPr lang="es-ES" sz="2400" dirty="0"/>
              <a:t>. </a:t>
            </a:r>
            <a:r>
              <a:rPr lang="es-ES" sz="2400" i="1" dirty="0" err="1"/>
              <a:t>Ocnos</a:t>
            </a:r>
            <a:r>
              <a:rPr lang="es-ES" sz="2400" i="1" dirty="0"/>
              <a:t>. Revista </a:t>
            </a:r>
            <a:r>
              <a:rPr lang="es-ES" sz="2400" i="1" dirty="0" smtClean="0"/>
              <a:t>de </a:t>
            </a:r>
            <a:r>
              <a:rPr lang="es-ES" sz="2400" i="1" dirty="0"/>
              <a:t>Estudios </a:t>
            </a:r>
            <a:r>
              <a:rPr lang="es-ES" sz="2400" i="1" dirty="0" smtClean="0"/>
              <a:t>sobre </a:t>
            </a:r>
            <a:r>
              <a:rPr lang="es-ES" sz="2400" i="1" dirty="0"/>
              <a:t>Lectura</a:t>
            </a:r>
            <a:r>
              <a:rPr lang="es-ES" sz="2400" dirty="0"/>
              <a:t>, 20(1), 7-22. </a:t>
            </a:r>
            <a:r>
              <a:rPr lang="es-ES" sz="2400" dirty="0">
                <a:hlinkClick r:id="rId2"/>
              </a:rPr>
              <a:t>https://</a:t>
            </a:r>
            <a:r>
              <a:rPr lang="es-ES" sz="2400" dirty="0" smtClean="0">
                <a:hlinkClick r:id="rId2"/>
              </a:rPr>
              <a:t>doi.org/10.18239/ocnos_2021.20.1.2446</a:t>
            </a:r>
            <a:r>
              <a:rPr lang="es-ES" sz="2400" dirty="0" smtClean="0"/>
              <a:t> </a:t>
            </a:r>
            <a:r>
              <a:rPr lang="es-ES" sz="2400" dirty="0"/>
              <a:t> </a:t>
            </a:r>
            <a:endParaRPr lang="es-ES" sz="2400" dirty="0" smtClean="0"/>
          </a:p>
          <a:p>
            <a:pPr algn="just">
              <a:buFont typeface="Wingdings" panose="05000000000000000000" pitchFamily="2" charset="2"/>
              <a:buChar char="ü"/>
            </a:pPr>
            <a:r>
              <a:rPr lang="es-ES" sz="2400" dirty="0"/>
              <a:t>Hernández-Ortega, J., </a:t>
            </a:r>
            <a:r>
              <a:rPr lang="es-ES" sz="2400" dirty="0" smtClean="0"/>
              <a:t>Sánchez-García</a:t>
            </a:r>
            <a:r>
              <a:rPr lang="es-ES" sz="2400" dirty="0"/>
              <a:t>, P., </a:t>
            </a:r>
            <a:r>
              <a:rPr lang="es-ES" sz="2400" dirty="0" smtClean="0"/>
              <a:t>&amp; </a:t>
            </a:r>
            <a:r>
              <a:rPr lang="es-ES" sz="2400" dirty="0"/>
              <a:t>Rovira-Collado, J. </a:t>
            </a:r>
            <a:r>
              <a:rPr lang="es-ES" sz="2400" dirty="0" smtClean="0"/>
              <a:t>(2021). </a:t>
            </a:r>
            <a:r>
              <a:rPr lang="es-ES" sz="2400" b="1" dirty="0" smtClean="0">
                <a:solidFill>
                  <a:srgbClr val="C00000"/>
                </a:solidFill>
              </a:rPr>
              <a:t>Nuevos </a:t>
            </a:r>
            <a:r>
              <a:rPr lang="es-ES" sz="2400" b="1" dirty="0">
                <a:solidFill>
                  <a:srgbClr val="C00000"/>
                </a:solidFill>
              </a:rPr>
              <a:t>ecosistemas transmedia para la promoción de la </a:t>
            </a:r>
            <a:r>
              <a:rPr lang="es-ES" sz="2400" b="1" dirty="0" smtClean="0">
                <a:solidFill>
                  <a:srgbClr val="C00000"/>
                </a:solidFill>
              </a:rPr>
              <a:t>lectura en </a:t>
            </a:r>
            <a:r>
              <a:rPr lang="es-ES" sz="2400" b="1" dirty="0">
                <a:solidFill>
                  <a:srgbClr val="C00000"/>
                </a:solidFill>
              </a:rPr>
              <a:t>la era de los </a:t>
            </a:r>
            <a:r>
              <a:rPr lang="es-ES" sz="2400" b="1" dirty="0" err="1" smtClean="0">
                <a:solidFill>
                  <a:srgbClr val="C00000"/>
                </a:solidFill>
              </a:rPr>
              <a:t>booktubers</a:t>
            </a:r>
            <a:r>
              <a:rPr lang="es-ES" sz="2400" dirty="0" smtClean="0"/>
              <a:t>.  </a:t>
            </a:r>
            <a:r>
              <a:rPr lang="es-ES" sz="2400" i="1" dirty="0" smtClean="0"/>
              <a:t>Investigaciones sobre lectura</a:t>
            </a:r>
            <a:r>
              <a:rPr lang="es-ES" sz="2400" dirty="0" smtClean="0"/>
              <a:t>. </a:t>
            </a:r>
            <a:endParaRPr lang="es-ES" sz="2400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es-ES" sz="2400" dirty="0" smtClean="0"/>
              <a:t>Roig-Vila R., Romero-Guerra, H., &amp; Rovira-Collado, J. (2021). </a:t>
            </a:r>
            <a:r>
              <a:rPr lang="es-ES" sz="2400" b="1" dirty="0" err="1" smtClean="0">
                <a:solidFill>
                  <a:srgbClr val="C00000"/>
                </a:solidFill>
              </a:rPr>
              <a:t>BookTubers</a:t>
            </a:r>
            <a:r>
              <a:rPr lang="es-ES" sz="2400" b="1" dirty="0" smtClean="0">
                <a:solidFill>
                  <a:srgbClr val="C00000"/>
                </a:solidFill>
              </a:rPr>
              <a:t> </a:t>
            </a:r>
            <a:r>
              <a:rPr lang="es-ES" sz="2400" b="1" dirty="0">
                <a:solidFill>
                  <a:srgbClr val="C00000"/>
                </a:solidFill>
              </a:rPr>
              <a:t>as multimodal </a:t>
            </a:r>
            <a:r>
              <a:rPr lang="es-ES" sz="2400" b="1" dirty="0" err="1">
                <a:solidFill>
                  <a:srgbClr val="C00000"/>
                </a:solidFill>
              </a:rPr>
              <a:t>reading</a:t>
            </a:r>
            <a:r>
              <a:rPr lang="es-ES" sz="2400" b="1" dirty="0">
                <a:solidFill>
                  <a:srgbClr val="C00000"/>
                </a:solidFill>
              </a:rPr>
              <a:t> </a:t>
            </a:r>
            <a:r>
              <a:rPr lang="es-ES" sz="2400" b="1" dirty="0" err="1">
                <a:solidFill>
                  <a:srgbClr val="C00000"/>
                </a:solidFill>
              </a:rPr>
              <a:t>influencers</a:t>
            </a:r>
            <a:r>
              <a:rPr lang="es-ES" sz="2400" b="1" dirty="0">
                <a:solidFill>
                  <a:srgbClr val="C00000"/>
                </a:solidFill>
              </a:rPr>
              <a:t>: </a:t>
            </a:r>
            <a:r>
              <a:rPr lang="es-ES" sz="2400" b="1" dirty="0" err="1">
                <a:solidFill>
                  <a:srgbClr val="C00000"/>
                </a:solidFill>
              </a:rPr>
              <a:t>an</a:t>
            </a:r>
            <a:r>
              <a:rPr lang="es-ES" sz="2400" b="1" dirty="0">
                <a:solidFill>
                  <a:srgbClr val="C00000"/>
                </a:solidFill>
              </a:rPr>
              <a:t> </a:t>
            </a:r>
            <a:r>
              <a:rPr lang="es-ES" sz="2400" b="1" dirty="0" err="1">
                <a:solidFill>
                  <a:srgbClr val="C00000"/>
                </a:solidFill>
              </a:rPr>
              <a:t>analysis</a:t>
            </a:r>
            <a:r>
              <a:rPr lang="es-ES" sz="2400" b="1" dirty="0">
                <a:solidFill>
                  <a:srgbClr val="C00000"/>
                </a:solidFill>
              </a:rPr>
              <a:t> of </a:t>
            </a:r>
            <a:r>
              <a:rPr lang="es-ES" sz="2400" b="1" dirty="0" err="1">
                <a:solidFill>
                  <a:srgbClr val="C00000"/>
                </a:solidFill>
              </a:rPr>
              <a:t>subscriber</a:t>
            </a:r>
            <a:r>
              <a:rPr lang="es-ES" sz="2400" b="1" dirty="0">
                <a:solidFill>
                  <a:srgbClr val="C00000"/>
                </a:solidFill>
              </a:rPr>
              <a:t> </a:t>
            </a:r>
            <a:r>
              <a:rPr lang="es-ES" sz="2400" b="1" dirty="0" err="1" smtClean="0">
                <a:solidFill>
                  <a:srgbClr val="C00000"/>
                </a:solidFill>
              </a:rPr>
              <a:t>interactions</a:t>
            </a:r>
            <a:r>
              <a:rPr lang="es-ES" sz="2400" dirty="0"/>
              <a:t> </a:t>
            </a:r>
            <a:r>
              <a:rPr lang="es-ES" sz="2400" i="1" dirty="0"/>
              <a:t>Multimodal </a:t>
            </a:r>
            <a:r>
              <a:rPr lang="es-ES" sz="2400" i="1" dirty="0" smtClean="0"/>
              <a:t>Technologies and </a:t>
            </a:r>
            <a:r>
              <a:rPr lang="es-ES" sz="2400" i="1" dirty="0" err="1" smtClean="0"/>
              <a:t>Interaction</a:t>
            </a:r>
            <a:r>
              <a:rPr lang="es-ES" sz="2400" i="1" dirty="0" smtClean="0"/>
              <a:t>,</a:t>
            </a:r>
            <a:r>
              <a:rPr lang="es-ES" sz="2400" dirty="0" smtClean="0"/>
              <a:t> </a:t>
            </a:r>
            <a:r>
              <a:rPr lang="es-ES" sz="2400" dirty="0" err="1" smtClean="0"/>
              <a:t>mdpi</a:t>
            </a:r>
            <a:endParaRPr lang="es-ES" sz="2400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es-ES" sz="2400" dirty="0" smtClean="0"/>
              <a:t>Rovira-Collado, J. (2021). </a:t>
            </a:r>
            <a:r>
              <a:rPr lang="es-ES" sz="2400" b="1" i="1" dirty="0" smtClean="0">
                <a:solidFill>
                  <a:srgbClr val="C00000"/>
                </a:solidFill>
              </a:rPr>
              <a:t>Hacia </a:t>
            </a:r>
            <a:r>
              <a:rPr lang="es-ES" sz="2400" b="1" i="1" dirty="0">
                <a:solidFill>
                  <a:srgbClr val="C00000"/>
                </a:solidFill>
              </a:rPr>
              <a:t>una didáctica de la lengua y la literatura </a:t>
            </a:r>
            <a:r>
              <a:rPr lang="es-ES" sz="2400" b="1" i="1" dirty="0" smtClean="0">
                <a:solidFill>
                  <a:srgbClr val="C00000"/>
                </a:solidFill>
              </a:rPr>
              <a:t>4.0</a:t>
            </a:r>
            <a:r>
              <a:rPr lang="es-ES" sz="2400" dirty="0" smtClean="0"/>
              <a:t>  En R. </a:t>
            </a:r>
            <a:r>
              <a:rPr lang="es-ES" sz="2400" dirty="0"/>
              <a:t>Roig-Vila (Coord</a:t>
            </a:r>
            <a:r>
              <a:rPr lang="es-ES" sz="2400" dirty="0" smtClean="0"/>
              <a:t>.), J. </a:t>
            </a:r>
            <a:r>
              <a:rPr lang="es-ES" sz="2400" dirty="0"/>
              <a:t>M. </a:t>
            </a:r>
            <a:r>
              <a:rPr lang="es-ES" sz="2400" dirty="0" err="1"/>
              <a:t>Antolí</a:t>
            </a:r>
            <a:r>
              <a:rPr lang="es-ES" sz="2400" dirty="0"/>
              <a:t> Martínez, </a:t>
            </a:r>
            <a:r>
              <a:rPr lang="es-ES" sz="2400" dirty="0" smtClean="0"/>
              <a:t>R. </a:t>
            </a:r>
            <a:r>
              <a:rPr lang="es-ES" sz="2400" dirty="0"/>
              <a:t>Díez Ros (Eds</a:t>
            </a:r>
            <a:r>
              <a:rPr lang="es-ES" sz="2400" dirty="0" smtClean="0"/>
              <a:t>.) </a:t>
            </a:r>
            <a:r>
              <a:rPr lang="es-ES" sz="2400" i="1" dirty="0" smtClean="0"/>
              <a:t>Claves </a:t>
            </a:r>
            <a:r>
              <a:rPr lang="es-ES" sz="2400" i="1" dirty="0"/>
              <a:t>y retos en torno a nuevos contextos </a:t>
            </a:r>
            <a:r>
              <a:rPr lang="es-ES" sz="2400" i="1" dirty="0" smtClean="0"/>
              <a:t>educativos</a:t>
            </a:r>
            <a:r>
              <a:rPr lang="es-ES" sz="2400" dirty="0" smtClean="0"/>
              <a:t>. Ed. Atenea</a:t>
            </a:r>
            <a:endParaRPr lang="es-ES" altLang="es-ES" sz="2400" dirty="0">
              <a:solidFill>
                <a:prstClr val="black"/>
              </a:solidFill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es-ES" altLang="es-ES" sz="1800" dirty="0">
              <a:solidFill>
                <a:prstClr val="black"/>
              </a:solidFill>
            </a:endParaRPr>
          </a:p>
        </p:txBody>
      </p:sp>
      <p:pic>
        <p:nvPicPr>
          <p:cNvPr id="4" name="Marcador de contenido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025" y="0"/>
            <a:ext cx="2466975" cy="184785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3" y="6219824"/>
            <a:ext cx="68632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18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5120639"/>
          </a:xfrm>
        </p:spPr>
      </p:pic>
      <p:sp>
        <p:nvSpPr>
          <p:cNvPr id="5" name="Rectángulo 4"/>
          <p:cNvSpPr/>
          <p:nvPr/>
        </p:nvSpPr>
        <p:spPr>
          <a:xfrm>
            <a:off x="357187" y="5208567"/>
            <a:ext cx="11174930" cy="923330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pt-BR" dirty="0"/>
              <a:t>ROVIRA COLLADO, J.; MARTÍNEZ CARRATALÁ, F. A.; MIRAS, S. </a:t>
            </a:r>
            <a:r>
              <a:rPr lang="pt-BR" dirty="0" smtClean="0"/>
              <a:t>(2024) Booktok</a:t>
            </a:r>
            <a:r>
              <a:rPr lang="pt-BR" dirty="0"/>
              <a:t>: análise das estratégias discursivas multimodais para a promoção da leitura no TikTok. </a:t>
            </a:r>
            <a:r>
              <a:rPr lang="pt-BR" i="1" dirty="0"/>
              <a:t>Texto Livre, Belo </a:t>
            </a:r>
            <a:r>
              <a:rPr lang="pt-BR" i="1" dirty="0" err="1"/>
              <a:t>Horizonte-MG</a:t>
            </a:r>
            <a:r>
              <a:rPr lang="pt-BR" i="1" dirty="0"/>
              <a:t>, v. 17</a:t>
            </a:r>
            <a:r>
              <a:rPr lang="pt-BR" dirty="0"/>
              <a:t>, p. e51641, 2024. DOI: 10.1590/1983-3652.2024.51641. Disponível em: </a:t>
            </a:r>
            <a:r>
              <a:rPr lang="pt-BR" dirty="0">
                <a:hlinkClick r:id="rId3"/>
              </a:rPr>
              <a:t>https://</a:t>
            </a:r>
            <a:r>
              <a:rPr lang="pt-BR" dirty="0" smtClean="0">
                <a:hlinkClick r:id="rId3"/>
              </a:rPr>
              <a:t>periodicos.ufmg.br/index.php/textolivre/article/view/51641</a:t>
            </a:r>
            <a:endParaRPr lang="es-ES" dirty="0"/>
          </a:p>
        </p:txBody>
      </p:sp>
      <p:pic>
        <p:nvPicPr>
          <p:cNvPr id="6" name="Marcador de contenido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713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1" name="Google Shape;951;p7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44494"/>
          </a:xfrm>
          <a:prstGeom prst="rect">
            <a:avLst/>
          </a:prstGeom>
          <a:noFill/>
          <a:ln>
            <a:noFill/>
          </a:ln>
        </p:spPr>
      </p:pic>
      <p:sp>
        <p:nvSpPr>
          <p:cNvPr id="952" name="Google Shape;952;p76"/>
          <p:cNvSpPr txBox="1">
            <a:spLocks noGrp="1"/>
          </p:cNvSpPr>
          <p:nvPr>
            <p:ph type="title"/>
          </p:nvPr>
        </p:nvSpPr>
        <p:spPr>
          <a:xfrm>
            <a:off x="2579899" y="6219824"/>
            <a:ext cx="7746574" cy="638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800"/>
              <a:buFont typeface="Calibri"/>
              <a:buNone/>
            </a:pPr>
            <a:r>
              <a:rPr lang="es-ES" sz="2800" b="1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Internet como nuevo espacio de mediación lectora</a:t>
            </a:r>
            <a:endParaRPr sz="2800" b="1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3" name="Google Shape;953;p7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344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8" name="Google Shape;958;p7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000" y="1030742"/>
            <a:ext cx="9144000" cy="5827258"/>
          </a:xfrm>
          <a:prstGeom prst="rect">
            <a:avLst/>
          </a:prstGeom>
          <a:noFill/>
          <a:ln>
            <a:noFill/>
          </a:ln>
        </p:spPr>
      </p:pic>
      <p:sp>
        <p:nvSpPr>
          <p:cNvPr id="959" name="Google Shape;959;p77"/>
          <p:cNvSpPr/>
          <p:nvPr/>
        </p:nvSpPr>
        <p:spPr>
          <a:xfrm>
            <a:off x="2875374" y="3535766"/>
            <a:ext cx="6717724" cy="89255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Jóvenes y adolescentes hablan de lectura en la red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rgbClr val="525252"/>
                </a:solidFill>
                <a:latin typeface="Calibri"/>
                <a:ea typeface="Calibri"/>
                <a:cs typeface="Calibri"/>
                <a:sym typeface="Calibri"/>
              </a:rPr>
              <a:t>G. Lluch, </a:t>
            </a:r>
            <a:r>
              <a:rPr lang="es-ES" sz="1800" i="1">
                <a:solidFill>
                  <a:srgbClr val="525252"/>
                </a:solidFill>
                <a:latin typeface="Calibri"/>
                <a:ea typeface="Calibri"/>
                <a:cs typeface="Calibri"/>
                <a:sym typeface="Calibri"/>
              </a:rPr>
              <a:t>Ocnos</a:t>
            </a:r>
            <a:r>
              <a:rPr lang="es-ES" sz="1800">
                <a:solidFill>
                  <a:srgbClr val="525252"/>
                </a:solidFill>
                <a:latin typeface="Calibri"/>
                <a:ea typeface="Calibri"/>
                <a:cs typeface="Calibri"/>
                <a:sym typeface="Calibri"/>
              </a:rPr>
              <a:t>, 2014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u="sng">
                <a:solidFill>
                  <a:srgbClr val="525252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https://www.revista.uclm.es/index.php/ocnos/article/view/ocnos_2014.11.01</a:t>
            </a:r>
            <a:r>
              <a:rPr lang="es-ES" sz="1600">
                <a:solidFill>
                  <a:srgbClr val="52525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960" name="Google Shape;960;p77"/>
          <p:cNvSpPr/>
          <p:nvPr/>
        </p:nvSpPr>
        <p:spPr>
          <a:xfrm>
            <a:off x="2875375" y="2232245"/>
            <a:ext cx="5020826" cy="120032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Social Reading: Platforms, Aplications, Clouds and Tags.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rgbClr val="525252"/>
                </a:solidFill>
                <a:latin typeface="Calibri"/>
                <a:ea typeface="Calibri"/>
                <a:cs typeface="Calibri"/>
                <a:sym typeface="Calibri"/>
              </a:rPr>
              <a:t>J.A. Cordón García, et al. 2013 Oxford, Chandos Publishing.</a:t>
            </a:r>
            <a:endParaRPr sz="1800">
              <a:solidFill>
                <a:srgbClr val="5252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1" name="Google Shape;961;p77"/>
          <p:cNvSpPr/>
          <p:nvPr/>
        </p:nvSpPr>
        <p:spPr>
          <a:xfrm>
            <a:off x="2875374" y="5782679"/>
            <a:ext cx="7685122" cy="64633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Redes sociales para leer y escribir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rgbClr val="525252"/>
                </a:solidFill>
                <a:latin typeface="Calibri"/>
                <a:ea typeface="Calibri"/>
                <a:cs typeface="Calibri"/>
                <a:sym typeface="Calibri"/>
              </a:rPr>
              <a:t>D. Cassany, </a:t>
            </a:r>
            <a:r>
              <a:rPr lang="es-ES" sz="1800" i="1">
                <a:solidFill>
                  <a:srgbClr val="525252"/>
                </a:solidFill>
                <a:latin typeface="Calibri"/>
                <a:ea typeface="Calibri"/>
                <a:cs typeface="Calibri"/>
                <a:sym typeface="Calibri"/>
              </a:rPr>
              <a:t>Fundación SM</a:t>
            </a:r>
            <a:r>
              <a:rPr lang="es-ES" sz="1800">
                <a:solidFill>
                  <a:srgbClr val="525252"/>
                </a:solidFill>
                <a:latin typeface="Calibri"/>
                <a:ea typeface="Calibri"/>
                <a:cs typeface="Calibri"/>
                <a:sym typeface="Calibri"/>
              </a:rPr>
              <a:t>, 2016</a:t>
            </a:r>
            <a:endParaRPr/>
          </a:p>
        </p:txBody>
      </p:sp>
      <p:sp>
        <p:nvSpPr>
          <p:cNvPr id="962" name="Google Shape;962;p77"/>
          <p:cNvSpPr/>
          <p:nvPr/>
        </p:nvSpPr>
        <p:spPr>
          <a:xfrm>
            <a:off x="2875374" y="4743315"/>
            <a:ext cx="7685122" cy="92333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Epitextos virtuales públicos como herramientas para la difusión del libro.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>
                <a:solidFill>
                  <a:srgbClr val="525252"/>
                </a:solidFill>
                <a:latin typeface="Calibri"/>
                <a:ea typeface="Calibri"/>
                <a:cs typeface="Calibri"/>
                <a:sym typeface="Calibri"/>
              </a:rPr>
              <a:t>G. Lluch, R. Tabernero-Sala, V. Calvo-Valios</a:t>
            </a:r>
            <a:r>
              <a:rPr lang="es-ES" sz="1800" i="1">
                <a:solidFill>
                  <a:srgbClr val="525252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i="1">
                <a:solidFill>
                  <a:srgbClr val="525252"/>
                </a:solidFill>
                <a:latin typeface="Calibri"/>
                <a:ea typeface="Calibri"/>
                <a:cs typeface="Calibri"/>
                <a:sym typeface="Calibri"/>
              </a:rPr>
              <a:t>EPI, </a:t>
            </a:r>
            <a:r>
              <a:rPr lang="es-ES" sz="1800">
                <a:solidFill>
                  <a:srgbClr val="525252"/>
                </a:solidFill>
                <a:latin typeface="Calibri"/>
                <a:ea typeface="Calibri"/>
                <a:cs typeface="Calibri"/>
                <a:sym typeface="Calibri"/>
              </a:rPr>
              <a:t>2015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3" name="Google Shape;963;p77"/>
          <p:cNvSpPr/>
          <p:nvPr/>
        </p:nvSpPr>
        <p:spPr>
          <a:xfrm>
            <a:off x="2875374" y="6412673"/>
            <a:ext cx="7792626" cy="46166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i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Facebook. Los libros más leídos </a:t>
            </a:r>
            <a:r>
              <a:rPr lang="es-ES" sz="2400" b="1" i="1" u="sng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Facebook data science</a:t>
            </a:r>
            <a:r>
              <a:rPr lang="es-ES" sz="2400" i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es-ES" sz="2000" i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2014</a:t>
            </a:r>
            <a:endParaRPr/>
          </a:p>
        </p:txBody>
      </p:sp>
      <p:sp>
        <p:nvSpPr>
          <p:cNvPr id="964" name="Google Shape;964;p77"/>
          <p:cNvSpPr/>
          <p:nvPr/>
        </p:nvSpPr>
        <p:spPr>
          <a:xfrm>
            <a:off x="4237882" y="106827"/>
            <a:ext cx="278262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6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Lectura social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5" name="Google Shape;965;p7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35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708921"/>
            <a:ext cx="5316424" cy="3256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4000" y="15670"/>
            <a:ext cx="5520277" cy="692696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s-ES" sz="4000" b="1" dirty="0">
                <a:solidFill>
                  <a:srgbClr val="C00000"/>
                </a:solidFill>
                <a:latin typeface="Agency FB" panose="020B0503020202020204" pitchFamily="34" charset="0"/>
              </a:rPr>
              <a:t>Lectura social y LIJ 2.0</a:t>
            </a:r>
          </a:p>
        </p:txBody>
      </p:sp>
      <p:sp>
        <p:nvSpPr>
          <p:cNvPr id="71683" name="Rectángulo 3"/>
          <p:cNvSpPr>
            <a:spLocks noChangeArrowheads="1"/>
          </p:cNvSpPr>
          <p:nvPr/>
        </p:nvSpPr>
        <p:spPr bwMode="auto">
          <a:xfrm>
            <a:off x="1585437" y="741027"/>
            <a:ext cx="48133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2000" dirty="0">
                <a:solidFill>
                  <a:srgbClr val="222222"/>
                </a:solidFill>
              </a:rPr>
              <a:t>La </a:t>
            </a:r>
            <a:r>
              <a:rPr lang="es-ES" altLang="es-ES" sz="2000" i="1" dirty="0">
                <a:solidFill>
                  <a:srgbClr val="222222"/>
                </a:solidFill>
              </a:rPr>
              <a:t>lectura social o colaborativa </a:t>
            </a:r>
            <a:r>
              <a:rPr lang="es-ES" altLang="es-ES" sz="2000" dirty="0">
                <a:solidFill>
                  <a:srgbClr val="222222"/>
                </a:solidFill>
              </a:rPr>
              <a:t>es aquella que se desarrolla en plataformas virtuales configurando una comunidad que desarrolla formas de intercambio diversas, compartiendo comentarios, anotaciones, valoraciones, etiquetas y, en algunos casos, libros y lecturas.</a:t>
            </a:r>
            <a:endParaRPr lang="es-ES" altLang="es-ES" sz="2000" dirty="0"/>
          </a:p>
        </p:txBody>
      </p:sp>
      <p:pic>
        <p:nvPicPr>
          <p:cNvPr id="71686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349" y="15670"/>
            <a:ext cx="3584038" cy="21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7" name="Rectángulo 8"/>
          <p:cNvSpPr>
            <a:spLocks noChangeArrowheads="1"/>
          </p:cNvSpPr>
          <p:nvPr/>
        </p:nvSpPr>
        <p:spPr bwMode="auto">
          <a:xfrm>
            <a:off x="714375" y="5965448"/>
            <a:ext cx="7274595" cy="89255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DINLE</a:t>
            </a:r>
            <a:r>
              <a:rPr lang="es-ES" altLang="es-E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altLang="es-ES" sz="1400" dirty="0" smtClean="0">
                <a:solidFill>
                  <a:schemeClr val="bg1"/>
                </a:solidFill>
                <a:hlinkClick r:id="rId4"/>
              </a:rPr>
              <a:t>http</a:t>
            </a:r>
            <a:r>
              <a:rPr lang="es-ES" altLang="es-ES" sz="1400" dirty="0">
                <a:solidFill>
                  <a:schemeClr val="bg1"/>
                </a:solidFill>
                <a:hlinkClick r:id="rId4"/>
              </a:rPr>
              <a:t>://</a:t>
            </a:r>
            <a:r>
              <a:rPr lang="es-ES" altLang="es-ES" sz="2000" b="1" dirty="0">
                <a:solidFill>
                  <a:schemeClr val="bg1"/>
                </a:solidFill>
                <a:hlinkClick r:id="rId4"/>
              </a:rPr>
              <a:t>dinle.eusal.es</a:t>
            </a:r>
            <a:r>
              <a:rPr lang="es-ES" altLang="es-ES" sz="1400" dirty="0">
                <a:solidFill>
                  <a:schemeClr val="bg1"/>
                </a:solidFill>
                <a:hlinkClick r:id="rId4"/>
              </a:rPr>
              <a:t>/searchword.php?valor=Lectura%20social,%20lectura%20colaborativa</a:t>
            </a:r>
            <a:r>
              <a:rPr lang="es-ES" altLang="es-ES" sz="14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71685" name="Picture 2" descr="C:\Users\PACKARD BELL\Desktop\infografia tesis LIJ 20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683" y="2148526"/>
            <a:ext cx="3834318" cy="47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Marcador de contenido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83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5"/>
          <p:cNvSpPr txBox="1">
            <a:spLocks noGrp="1"/>
          </p:cNvSpPr>
          <p:nvPr>
            <p:ph type="title"/>
          </p:nvPr>
        </p:nvSpPr>
        <p:spPr>
          <a:xfrm>
            <a:off x="357187" y="173376"/>
            <a:ext cx="7515238" cy="808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Calibri"/>
              <a:buNone/>
            </a:pPr>
            <a:r>
              <a:rPr lang="es-ES" sz="4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Para practicar la conectividad</a:t>
            </a:r>
            <a:endParaRPr sz="40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5"/>
          <p:cNvSpPr txBox="1">
            <a:spLocks noGrp="1"/>
          </p:cNvSpPr>
          <p:nvPr>
            <p:ph type="body" idx="1"/>
          </p:nvPr>
        </p:nvSpPr>
        <p:spPr>
          <a:xfrm>
            <a:off x="190658" y="1168942"/>
            <a:ext cx="4616507" cy="4503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None/>
            </a:pPr>
            <a:r>
              <a:rPr lang="es-ES" b="1" dirty="0" smtClean="0">
                <a:solidFill>
                  <a:srgbClr val="FF0000"/>
                </a:solidFill>
              </a:rPr>
              <a:t>Taller interactivo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None/>
            </a:pPr>
            <a:r>
              <a:rPr lang="es-ES" b="1" dirty="0">
                <a:solidFill>
                  <a:srgbClr val="FF0000"/>
                </a:solidFill>
              </a:rPr>
              <a:t>P</a:t>
            </a:r>
            <a:r>
              <a:rPr lang="es-ES" dirty="0" smtClean="0"/>
              <a:t>uedes </a:t>
            </a:r>
            <a:r>
              <a:rPr lang="es-ES" dirty="0"/>
              <a:t>compartir cualquier  información de esta sesión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s-ES" dirty="0"/>
              <a:t>Tienes que usar esta etiqueta: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800"/>
              <a:buNone/>
            </a:pPr>
            <a:r>
              <a:rPr lang="es-ES" i="1" u="sng" dirty="0" smtClean="0">
                <a:solidFill>
                  <a:srgbClr val="FF0000"/>
                </a:solidFill>
              </a:rPr>
              <a:t>#Bibfuturo24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s-ES" dirty="0"/>
              <a:t>Puedes citar: 1 imagen, 1 vídeo, 1 referencia académica.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s-ES" b="1" dirty="0" smtClean="0"/>
              <a:t>Direcciones</a:t>
            </a:r>
            <a:r>
              <a:rPr lang="es-ES" dirty="0" smtClean="0"/>
              <a:t>: 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2800"/>
              <a:buNone/>
            </a:pPr>
            <a:r>
              <a:rPr lang="es-ES" i="1" u="sng" dirty="0">
                <a:solidFill>
                  <a:srgbClr val="0070C0"/>
                </a:solidFill>
              </a:rPr>
              <a:t>@</a:t>
            </a:r>
            <a:r>
              <a:rPr lang="es-ES" i="1" u="sng" dirty="0" err="1" smtClean="0">
                <a:solidFill>
                  <a:srgbClr val="0070C0"/>
                </a:solidFill>
              </a:rPr>
              <a:t>joserovira</a:t>
            </a:r>
            <a:r>
              <a:rPr lang="es-ES" i="1" u="sng" dirty="0" smtClean="0">
                <a:solidFill>
                  <a:srgbClr val="0070C0"/>
                </a:solidFill>
              </a:rPr>
              <a:t> </a:t>
            </a:r>
            <a:endParaRPr i="1" u="sng" dirty="0">
              <a:solidFill>
                <a:srgbClr val="0070C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i="1" u="sng" dirty="0">
              <a:solidFill>
                <a:srgbClr val="0070C0"/>
              </a:solidFill>
            </a:endParaRPr>
          </a:p>
        </p:txBody>
      </p:sp>
      <p:sp>
        <p:nvSpPr>
          <p:cNvPr id="277" name="Google Shape;277;p5"/>
          <p:cNvSpPr/>
          <p:nvPr/>
        </p:nvSpPr>
        <p:spPr>
          <a:xfrm>
            <a:off x="2797295" y="6072280"/>
            <a:ext cx="7194177" cy="461665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http://</a:t>
            </a:r>
            <a:r>
              <a:rPr lang="es-ES" sz="2400" b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literaturainfantilyjuvenileninternet</a:t>
            </a:r>
            <a:r>
              <a:rPr lang="es-ES" sz="20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.blogspot.com.es/</a:t>
            </a:r>
            <a:r>
              <a:rPr lang="es-E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278" name="Google Shape;278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13892" y="1369421"/>
            <a:ext cx="6743700" cy="410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221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275" y="-927"/>
            <a:ext cx="5200724" cy="685277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6885271" y="257262"/>
            <a:ext cx="4494998" cy="5355312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endParaRPr lang="es-ES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just"/>
            <a:r>
              <a:rPr lang="es-ES" sz="2400" i="1" dirty="0">
                <a:solidFill>
                  <a:schemeClr val="bg1"/>
                </a:solidFill>
                <a:latin typeface="Calibri" panose="020F0502020204030204" pitchFamily="34" charset="0"/>
              </a:rPr>
              <a:t>La denominada </a:t>
            </a:r>
            <a:r>
              <a:rPr lang="es-ES" sz="2400" i="1" dirty="0">
                <a:solidFill>
                  <a:srgbClr val="FFFF00"/>
                </a:solidFill>
                <a:latin typeface="Calibri" panose="020F0502020204030204" pitchFamily="34" charset="0"/>
              </a:rPr>
              <a:t>“</a:t>
            </a:r>
            <a:r>
              <a:rPr lang="es-ES" sz="2400" b="1" i="1" dirty="0">
                <a:solidFill>
                  <a:srgbClr val="FFFF00"/>
                </a:solidFill>
                <a:latin typeface="Calibri" panose="020F0502020204030204" pitchFamily="34" charset="0"/>
              </a:rPr>
              <a:t>LIJ 2.0</a:t>
            </a:r>
            <a:r>
              <a:rPr lang="es-ES" sz="2400" i="1" dirty="0">
                <a:solidFill>
                  <a:srgbClr val="FFFF00"/>
                </a:solidFill>
                <a:latin typeface="Calibri" panose="020F0502020204030204" pitchFamily="34" charset="0"/>
              </a:rPr>
              <a:t>”</a:t>
            </a:r>
            <a:r>
              <a:rPr lang="es-ES" sz="2400" i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s-ES" sz="2400" i="1" dirty="0">
                <a:solidFill>
                  <a:schemeClr val="bg1"/>
                </a:solidFill>
                <a:latin typeface="Calibri" panose="020F0502020204030204" pitchFamily="34" charset="0"/>
              </a:rPr>
              <a:t>permite, entre otras cosas, que las tramas de algunos libros se desarrollen en Internet y cuenten con la participación de los lectores. </a:t>
            </a:r>
          </a:p>
          <a:p>
            <a:pPr algn="just"/>
            <a:endParaRPr lang="es-ES" i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/>
            <a:r>
              <a:rPr lang="es-ES" dirty="0">
                <a:solidFill>
                  <a:schemeClr val="bg1"/>
                </a:solidFill>
                <a:latin typeface="Calibri" panose="020F0502020204030204" pitchFamily="34" charset="0"/>
              </a:rPr>
              <a:t>Los libros enriquecidos “van más allá de la lectura y ofrecen al lector </a:t>
            </a:r>
            <a:r>
              <a:rPr lang="es-ES" b="1" dirty="0">
                <a:solidFill>
                  <a:srgbClr val="FFFF00"/>
                </a:solidFill>
                <a:latin typeface="Calibri" panose="020F0502020204030204" pitchFamily="34" charset="0"/>
              </a:rPr>
              <a:t>experiencias interactivas, amplificadas y enriquecidas </a:t>
            </a:r>
            <a:r>
              <a:rPr lang="es-ES" dirty="0">
                <a:solidFill>
                  <a:schemeClr val="bg1"/>
                </a:solidFill>
                <a:latin typeface="Calibri" panose="020F0502020204030204" pitchFamily="34" charset="0"/>
              </a:rPr>
              <a:t>con la integración de una gran variedad de extras” y el texto convive con otros contenidos como audio, </a:t>
            </a:r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vídeo, imágenes</a:t>
            </a:r>
            <a:r>
              <a:rPr lang="es-ES" b="1" dirty="0">
                <a:solidFill>
                  <a:schemeClr val="bg1"/>
                </a:solidFill>
                <a:latin typeface="Calibri" panose="020F0502020204030204" pitchFamily="34" charset="0"/>
              </a:rPr>
              <a:t>, mapas, juegos</a:t>
            </a:r>
            <a:r>
              <a:rPr lang="es-ES" dirty="0">
                <a:solidFill>
                  <a:schemeClr val="bg1"/>
                </a:solidFill>
                <a:latin typeface="Calibri" panose="020F0502020204030204" pitchFamily="34" charset="0"/>
              </a:rPr>
              <a:t>, etc., además de incluir herramientas de participación y acceso a las redes sociales, que nos lleva directamente al concepto de </a:t>
            </a:r>
            <a:r>
              <a:rPr lang="es-ES" sz="2400" b="1" dirty="0">
                <a:solidFill>
                  <a:srgbClr val="FFFF00"/>
                </a:solidFill>
                <a:latin typeface="Calibri" panose="020F0502020204030204" pitchFamily="34" charset="0"/>
              </a:rPr>
              <a:t>LIJ2.0</a:t>
            </a:r>
          </a:p>
        </p:txBody>
      </p:sp>
      <p:sp>
        <p:nvSpPr>
          <p:cNvPr id="6" name="Rectángulo 5"/>
          <p:cNvSpPr/>
          <p:nvPr/>
        </p:nvSpPr>
        <p:spPr>
          <a:xfrm>
            <a:off x="6408849" y="5828792"/>
            <a:ext cx="5096826" cy="92333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s-ES" dirty="0">
                <a:hlinkClick r:id="rId3"/>
              </a:rPr>
              <a:t>https://</a:t>
            </a:r>
            <a:r>
              <a:rPr lang="es-ES" b="1" dirty="0">
                <a:hlinkClick r:id="rId3"/>
              </a:rPr>
              <a:t>www.mecd.gob.es</a:t>
            </a:r>
            <a:r>
              <a:rPr lang="es-ES" dirty="0">
                <a:hlinkClick r:id="rId3"/>
              </a:rPr>
              <a:t>/cultura/areas/libro/mc/observatoriolect/redirige/destacados/2017/septiembre/observatorio/</a:t>
            </a:r>
            <a:r>
              <a:rPr lang="es-ES" b="1" dirty="0">
                <a:hlinkClick r:id="rId3"/>
              </a:rPr>
              <a:t>informe-lij-2017.html</a:t>
            </a:r>
            <a:r>
              <a:rPr lang="es-ES" dirty="0"/>
              <a:t> </a:t>
            </a:r>
          </a:p>
        </p:txBody>
      </p:sp>
      <p:pic>
        <p:nvPicPr>
          <p:cNvPr id="7" name="Marcador de contenido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717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/>
          </p:nvPr>
        </p:nvGraphicFramePr>
        <p:xfrm>
          <a:off x="1524002" y="646331"/>
          <a:ext cx="9143999" cy="530352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104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1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077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72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2800" noProof="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Epitexto</a:t>
                      </a:r>
                      <a:endParaRPr lang="es-ES" sz="2800" noProof="0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800" noProof="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Actividad</a:t>
                      </a:r>
                      <a:r>
                        <a:rPr lang="en-US" sz="280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s-ES" sz="2800" noProof="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realizada</a:t>
                      </a:r>
                      <a:endParaRPr lang="es-ES" sz="2800" noProof="0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800" noProof="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Asignatura/Curso</a:t>
                      </a:r>
                      <a:endParaRPr lang="es-ES" sz="2800" noProof="0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61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a) catálogos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 </a:t>
                      </a:r>
                      <a:endParaRPr lang="es-E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 b="1" dirty="0">
                          <a:effectLst/>
                        </a:rPr>
                        <a:t>a) Listados de lecturas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ES" sz="1600" b="1" dirty="0">
                          <a:solidFill>
                            <a:srgbClr val="FF0000"/>
                          </a:solidFill>
                          <a:effectLst/>
                        </a:rPr>
                        <a:t>Blogs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ES" sz="1600" dirty="0">
                          <a:effectLst/>
                        </a:rPr>
                        <a:t>BLIJ (Sección LIJ Cervantes Virtual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ES" sz="1600" dirty="0">
                          <a:effectLst/>
                        </a:rPr>
                        <a:t>Pinterest*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ES" sz="1600" dirty="0">
                          <a:effectLst/>
                        </a:rPr>
                        <a:t>Sinopsis lecturas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s-ES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-INVTIC16 e INVTIC17</a:t>
                      </a:r>
                      <a:endParaRPr lang="es-ES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-1LLEP16 y 1DLCLEI16</a:t>
                      </a:r>
                      <a:endParaRPr lang="es-ES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-4DLE16 e INVTIC16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-1DLCLEI16 y 1DLCLEI17 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89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b) crítica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s-E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 b="1" dirty="0">
                          <a:effectLst/>
                        </a:rPr>
                        <a:t>b) Reseñas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ES" sz="1600" b="1" dirty="0">
                          <a:solidFill>
                            <a:srgbClr val="FF0000"/>
                          </a:solidFill>
                          <a:effectLst/>
                        </a:rPr>
                        <a:t>Blogs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ES" sz="1600" b="1" dirty="0">
                          <a:solidFill>
                            <a:srgbClr val="FF0000"/>
                          </a:solidFill>
                          <a:effectLst/>
                        </a:rPr>
                        <a:t>Booktuber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ES" sz="1600" b="1" dirty="0">
                          <a:solidFill>
                            <a:srgbClr val="FF0000"/>
                          </a:solidFill>
                          <a:effectLst/>
                        </a:rPr>
                        <a:t>Redes Lectura</a:t>
                      </a:r>
                      <a:endParaRPr lang="es-ES" sz="16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s-ES" sz="16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-INVTIC16</a:t>
                      </a:r>
                      <a:endParaRPr lang="es-ES" sz="1600">
                        <a:effectLst/>
                      </a:endParaRPr>
                    </a:p>
                    <a:p>
                      <a:pPr indent="6985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-1LLEP16, 1LLEP17, INVITC16</a:t>
                      </a:r>
                      <a:endParaRPr lang="es-ES" sz="1600">
                        <a:effectLst/>
                      </a:endParaRPr>
                    </a:p>
                    <a:p>
                      <a:pPr indent="6985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-4DLE16 e INVTIC17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16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c) publicidad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s-E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 b="1" dirty="0">
                          <a:effectLst/>
                        </a:rPr>
                        <a:t>c) Publicidad visual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ES" sz="1600" dirty="0">
                          <a:effectLst/>
                        </a:rPr>
                        <a:t>Póster (académico) de obras de LIJ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ES" sz="1600" dirty="0">
                          <a:effectLst/>
                        </a:rPr>
                        <a:t>Infografías contenidos lingüísticos y literarios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-1DLCLEI16 y 1DLCLEI17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-1LLEP16 y INVTIC16 y 17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16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d) “comerciales”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s-E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 b="1" dirty="0">
                          <a:effectLst/>
                        </a:rPr>
                        <a:t>d) Audiovisuales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ES" sz="1600" b="1" dirty="0">
                          <a:solidFill>
                            <a:srgbClr val="FF0000"/>
                          </a:solidFill>
                          <a:effectLst/>
                        </a:rPr>
                        <a:t>Booktrailer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-1DLCLEI16 </a:t>
                      </a:r>
                      <a:r>
                        <a:rPr lang="en-US" sz="1600" dirty="0">
                          <a:effectLst/>
                        </a:rPr>
                        <a:t>y 1DLCLEI17  </a:t>
                      </a:r>
                      <a:endParaRPr lang="es-ES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-4DLE16</a:t>
                      </a:r>
                      <a:endParaRPr lang="es-ES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-INVTIC16 </a:t>
                      </a:r>
                      <a:r>
                        <a:rPr lang="en-US" sz="1600" dirty="0">
                          <a:effectLst/>
                        </a:rPr>
                        <a:t>e INVTIC17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89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e) cuadernos de actividades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s-E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 b="1" dirty="0">
                          <a:effectLst/>
                        </a:rPr>
                        <a:t>e) </a:t>
                      </a:r>
                      <a:r>
                        <a:rPr lang="es-ES" sz="1600" b="1" dirty="0" smtClean="0">
                          <a:effectLst/>
                        </a:rPr>
                        <a:t>Actividades </a:t>
                      </a:r>
                      <a:r>
                        <a:rPr lang="es-ES" sz="1600" b="1" dirty="0">
                          <a:effectLst/>
                        </a:rPr>
                        <a:t>relacionadas con LIJ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ES" sz="1600" dirty="0">
                          <a:effectLst/>
                        </a:rPr>
                        <a:t>Guías de Lectura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ES" sz="1600" b="1" dirty="0">
                          <a:solidFill>
                            <a:srgbClr val="FF0000"/>
                          </a:solidFill>
                          <a:effectLst/>
                        </a:rPr>
                        <a:t>Blogs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ES" sz="1600" dirty="0" err="1">
                          <a:effectLst/>
                        </a:rPr>
                        <a:t>Bookcrossing</a:t>
                      </a:r>
                      <a:r>
                        <a:rPr lang="es-ES" sz="1600" dirty="0">
                          <a:effectLst/>
                        </a:rPr>
                        <a:t>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s-ES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-1DLCLEI16 y 1DLCLEI17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-INVTIC16 e INVTIC17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-4DLE16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Rectángulo 2"/>
          <p:cNvSpPr/>
          <p:nvPr/>
        </p:nvSpPr>
        <p:spPr>
          <a:xfrm>
            <a:off x="1524001" y="1"/>
            <a:ext cx="91439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800" b="1" dirty="0" smtClean="0">
                <a:solidFill>
                  <a:srgbClr val="0070C0"/>
                </a:solidFill>
                <a:latin typeface="Agency FB" panose="020B0503020202020204" pitchFamily="34" charset="0"/>
                <a:ea typeface="Times New Roman" panose="02020603050405020304" pitchFamily="18" charset="0"/>
              </a:rPr>
              <a:t>Relación </a:t>
            </a:r>
            <a:r>
              <a:rPr lang="es-ES" sz="2800" b="1" dirty="0">
                <a:solidFill>
                  <a:srgbClr val="0070C0"/>
                </a:solidFill>
                <a:latin typeface="Agency FB" panose="020B0503020202020204" pitchFamily="34" charset="0"/>
                <a:ea typeface="Times New Roman" panose="02020603050405020304" pitchFamily="18" charset="0"/>
              </a:rPr>
              <a:t>del epitexto didáctico con la </a:t>
            </a:r>
            <a:r>
              <a:rPr lang="es-ES" sz="2800" b="1" dirty="0" smtClean="0">
                <a:solidFill>
                  <a:srgbClr val="0070C0"/>
                </a:solidFill>
                <a:latin typeface="Agency FB" panose="020B0503020202020204" pitchFamily="34" charset="0"/>
                <a:ea typeface="Times New Roman" panose="02020603050405020304" pitchFamily="18" charset="0"/>
              </a:rPr>
              <a:t>actividades de promoción lectora</a:t>
            </a:r>
            <a:endParaRPr lang="es-ES" sz="2800" b="1" dirty="0">
              <a:solidFill>
                <a:srgbClr val="0070C0"/>
              </a:solidFill>
              <a:latin typeface="Agency FB" panose="020B0503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943276" y="6044665"/>
            <a:ext cx="9817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cs typeface="Arial" panose="020B0604020202020204" pitchFamily="34" charset="0"/>
              </a:rPr>
              <a:t>Rovira-Collado, J. y Llorens García, R. (2017) </a:t>
            </a:r>
            <a:r>
              <a:rPr lang="es-ES" dirty="0" err="1">
                <a:cs typeface="Arial" panose="020B0604020202020204" pitchFamily="34" charset="0"/>
              </a:rPr>
              <a:t>Epitextos</a:t>
            </a:r>
            <a:r>
              <a:rPr lang="es-ES" dirty="0">
                <a:cs typeface="Arial" panose="020B0604020202020204" pitchFamily="34" charset="0"/>
              </a:rPr>
              <a:t> digitales como estrategia LIJ2.0 para la formación integral en Didáctica de la Lengua y la Literatura. </a:t>
            </a:r>
            <a:r>
              <a:rPr lang="es-ES" i="1" dirty="0">
                <a:cs typeface="Arial" panose="020B0604020202020204" pitchFamily="34" charset="0"/>
              </a:rPr>
              <a:t>En Redes </a:t>
            </a:r>
            <a:r>
              <a:rPr lang="es-ES" i="1" dirty="0" err="1">
                <a:cs typeface="Arial" panose="020B0604020202020204" pitchFamily="34" charset="0"/>
              </a:rPr>
              <a:t>Innovaestic</a:t>
            </a:r>
            <a:r>
              <a:rPr lang="es-ES" dirty="0">
                <a:cs typeface="Arial" panose="020B0604020202020204" pitchFamily="34" charset="0"/>
              </a:rPr>
              <a:t>. Barcelona: Octaedro</a:t>
            </a:r>
          </a:p>
        </p:txBody>
      </p:sp>
      <p:pic>
        <p:nvPicPr>
          <p:cNvPr id="5" name="Marcador de contenido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12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0"/>
    </mc:Choice>
    <mc:Fallback>
      <p:transition advTm="20000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023169"/>
              </p:ext>
            </p:extLst>
          </p:nvPr>
        </p:nvGraphicFramePr>
        <p:xfrm>
          <a:off x="714375" y="651076"/>
          <a:ext cx="10791301" cy="605428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287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82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5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854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Asignatura</a:t>
                      </a:r>
                      <a:r>
                        <a:rPr lang="en-US" sz="200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/ </a:t>
                      </a:r>
                      <a:r>
                        <a:rPr lang="en-US" sz="2000" dirty="0" err="1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Curso</a:t>
                      </a:r>
                      <a:r>
                        <a:rPr lang="en-US" sz="200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/</a:t>
                      </a:r>
                      <a:r>
                        <a:rPr lang="en-US" sz="2000" dirty="0" err="1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Alumnado</a:t>
                      </a:r>
                      <a:endParaRPr lang="en-US" sz="2000" dirty="0" smtClean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s-ES" sz="20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Enlace a la lista y tipología de obras </a:t>
                      </a:r>
                      <a:r>
                        <a:rPr lang="es-ES" sz="200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reseñadas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s-ES" sz="20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Comentarios</a:t>
                      </a:r>
                      <a:r>
                        <a:rPr lang="en-US" sz="20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en-US" sz="2000" dirty="0" smtClean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s-ES" sz="20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67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a) 1LLEP15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Alumnado 1º curso diciembre 2015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 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600" u="sng" dirty="0">
                          <a:effectLst/>
                          <a:hlinkClick r:id="rId2"/>
                        </a:rPr>
                        <a:t>https://www.youtube.com/playlist?list=PLDY6-ZydXtF4XUj2nV2dZWxy-v_n_eK2E</a:t>
                      </a:r>
                      <a:r>
                        <a:rPr lang="es-ES" sz="1600" dirty="0">
                          <a:effectLst/>
                        </a:rPr>
                        <a:t> </a:t>
                      </a:r>
                      <a:r>
                        <a:rPr lang="es-ES" sz="1600" dirty="0">
                          <a:solidFill>
                            <a:srgbClr val="FF0000"/>
                          </a:solidFill>
                          <a:effectLst/>
                        </a:rPr>
                        <a:t>11 vídeos</a:t>
                      </a:r>
                      <a:r>
                        <a:rPr lang="es-ES" sz="1600" dirty="0">
                          <a:effectLst/>
                        </a:rPr>
                        <a:t>. Obras canónicas de la literatura en español. Encontramos también modelos de Booktuber de éxito</a:t>
                      </a:r>
                      <a:r>
                        <a:rPr lang="es-ES" sz="1600" dirty="0" smtClean="0">
                          <a:effectLst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effectLst/>
                        </a:rPr>
                        <a:t>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600">
                          <a:effectLst/>
                        </a:rPr>
                        <a:t>Práctica individual optativa. La introducción de esta práctica fue bien acogida por el alumnado, demostrando en ocasiones que conocen las posibilidades y la técnica del medio audiovisual.  </a:t>
                      </a:r>
                      <a:endParaRPr lang="es-E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20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b) 1LLEP16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Alumnado 1º curso diciembre </a:t>
                      </a:r>
                      <a:r>
                        <a:rPr lang="es-ES" sz="1800" dirty="0" smtClean="0">
                          <a:effectLst/>
                        </a:rPr>
                        <a:t>2016</a:t>
                      </a:r>
                      <a:endParaRPr lang="es-ES" sz="18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600" u="sng" dirty="0">
                          <a:effectLst/>
                          <a:hlinkClick r:id="rId3"/>
                        </a:rPr>
                        <a:t>https://www.youtube.com/playlist?list=PLDY6-ZydXtF4MXRvvOfHksVDzSG9NfqUR</a:t>
                      </a:r>
                      <a:r>
                        <a:rPr lang="es-ES" sz="1600" dirty="0">
                          <a:effectLst/>
                        </a:rPr>
                        <a:t> </a:t>
                      </a:r>
                      <a:r>
                        <a:rPr lang="es-ES" sz="1600" dirty="0">
                          <a:solidFill>
                            <a:srgbClr val="FF0000"/>
                          </a:solidFill>
                          <a:effectLst/>
                        </a:rPr>
                        <a:t>34 vídeos (2 grupos)</a:t>
                      </a:r>
                      <a:r>
                        <a:rPr lang="es-ES" sz="1600" dirty="0">
                          <a:effectLst/>
                        </a:rPr>
                        <a:t>. Obras canónicas de la literatura en español.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Práctica individual optativa. La práctica se amplió a otros grupos de la asignatura y participaron más alumnas/os. Además podemos encontrar evolución en la edición del vídeo y uso de efectos.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400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c) INVTIC16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Alumnado del Máster de profesorado Mayo 2016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Accesible a través de los blogs de alumnado agrupados en </a:t>
                      </a:r>
                      <a:r>
                        <a:rPr lang="es-ES" sz="1600" u="sng" dirty="0">
                          <a:effectLst/>
                          <a:hlinkClick r:id="rId4"/>
                        </a:rPr>
                        <a:t>http://didacticalenguayliteraturaua2016.blogspot.com.es/</a:t>
                      </a:r>
                      <a:r>
                        <a:rPr lang="es-ES" sz="1600" dirty="0">
                          <a:effectLst/>
                        </a:rPr>
                        <a:t>. </a:t>
                      </a:r>
                      <a:r>
                        <a:rPr lang="es-ES" sz="1600" dirty="0">
                          <a:solidFill>
                            <a:srgbClr val="FF0000"/>
                          </a:solidFill>
                          <a:effectLst/>
                        </a:rPr>
                        <a:t>20 vídeos </a:t>
                      </a:r>
                      <a:r>
                        <a:rPr lang="es-ES" sz="1600" dirty="0">
                          <a:effectLst/>
                        </a:rPr>
                        <a:t>realizados individualmente. Obras de Literatura Infantil y Juvenil.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Práctica individual obligatoria. Este alumnado, que proviene mayoritariamente de Filología, realiza unas reseñas más completas y adecuadas, pero no demuestra tanta soltura como los anteriores en medios digitales, sobre todo de manera individual.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Rectángulo 2"/>
          <p:cNvSpPr/>
          <p:nvPr/>
        </p:nvSpPr>
        <p:spPr>
          <a:xfrm>
            <a:off x="1537649" y="0"/>
            <a:ext cx="9130352" cy="651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800" b="1" dirty="0" smtClean="0">
                <a:solidFill>
                  <a:srgbClr val="0070C0"/>
                </a:solidFill>
                <a:latin typeface="Agency FB" panose="020B0503020202020204" pitchFamily="34" charset="0"/>
                <a:ea typeface="Times New Roman" panose="02020603050405020304" pitchFamily="18" charset="0"/>
              </a:rPr>
              <a:t>Listas </a:t>
            </a:r>
            <a:r>
              <a:rPr lang="es-ES" sz="2800" b="1" dirty="0">
                <a:solidFill>
                  <a:srgbClr val="0070C0"/>
                </a:solidFill>
                <a:latin typeface="Agency FB" panose="020B0503020202020204" pitchFamily="34" charset="0"/>
                <a:ea typeface="Times New Roman" panose="02020603050405020304" pitchFamily="18" charset="0"/>
              </a:rPr>
              <a:t>de reproducción de </a:t>
            </a:r>
            <a:r>
              <a:rPr lang="es-ES" sz="2800" b="1" i="1" dirty="0" err="1">
                <a:solidFill>
                  <a:srgbClr val="0070C0"/>
                </a:solidFill>
                <a:latin typeface="Agency FB" panose="020B0503020202020204" pitchFamily="34" charset="0"/>
                <a:ea typeface="Times New Roman" panose="02020603050405020304" pitchFamily="18" charset="0"/>
              </a:rPr>
              <a:t>BooktubersUA</a:t>
            </a:r>
            <a:r>
              <a:rPr lang="es-ES" sz="2800" b="1" dirty="0">
                <a:solidFill>
                  <a:srgbClr val="0070C0"/>
                </a:solidFill>
                <a:latin typeface="Agency FB" panose="020B0503020202020204" pitchFamily="34" charset="0"/>
                <a:ea typeface="Times New Roman" panose="02020603050405020304" pitchFamily="18" charset="0"/>
              </a:rPr>
              <a:t> </a:t>
            </a:r>
          </a:p>
        </p:txBody>
      </p:sp>
      <p:pic>
        <p:nvPicPr>
          <p:cNvPr id="4" name="Marcador de contenido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670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0"/>
    </mc:Choice>
    <mc:Fallback>
      <p:transition advTm="20000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/>
          <p:cNvGraphicFramePr>
            <a:graphicFrameLocks noGrp="1"/>
          </p:cNvGraphicFramePr>
          <p:nvPr>
            <p:extLst/>
          </p:nvPr>
        </p:nvGraphicFramePr>
        <p:xfrm>
          <a:off x="1358909" y="651076"/>
          <a:ext cx="9860454" cy="542362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201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2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264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6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Asignatura</a:t>
                      </a:r>
                      <a:r>
                        <a:rPr lang="en-US" sz="200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/ </a:t>
                      </a:r>
                      <a:r>
                        <a:rPr lang="en-US" sz="2000" dirty="0" err="1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Curso</a:t>
                      </a:r>
                      <a:r>
                        <a:rPr lang="en-US" sz="200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/ </a:t>
                      </a:r>
                      <a:r>
                        <a:rPr lang="en-US" sz="2000" dirty="0" err="1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Alumnado</a:t>
                      </a:r>
                      <a:endParaRPr lang="en-US" sz="2000" dirty="0" smtClean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s-ES" sz="20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0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Enlace a la lista y tipología de obras reseñadas</a:t>
                      </a:r>
                      <a:endParaRPr lang="es-ES" sz="20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Comentarios</a:t>
                      </a:r>
                      <a:r>
                        <a:rPr lang="en-US" sz="20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es-ES" sz="2000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93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a) 1DLCLEI16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Alumnado 1º Infantil, mayo 2016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 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600" u="sng" dirty="0">
                          <a:effectLst/>
                          <a:hlinkClick r:id="rId2"/>
                        </a:rPr>
                        <a:t>https://www.youtube.com/playlist?list=PLDY6-ZydXtF47TXeTktRDH2rSRWFnuUpb</a:t>
                      </a:r>
                      <a:r>
                        <a:rPr lang="es-ES" sz="1600" dirty="0">
                          <a:effectLst/>
                        </a:rPr>
                        <a:t> </a:t>
                      </a:r>
                      <a:r>
                        <a:rPr lang="es-ES" sz="1600" dirty="0">
                          <a:solidFill>
                            <a:srgbClr val="FF0000"/>
                          </a:solidFill>
                          <a:effectLst/>
                        </a:rPr>
                        <a:t>22 vídeos (2 grupos). </a:t>
                      </a:r>
                      <a:r>
                        <a:rPr lang="es-ES" sz="1600" dirty="0">
                          <a:effectLst/>
                        </a:rPr>
                        <a:t>Obras de LIJ de lectura recomendada en la asignatura. </a:t>
                      </a:r>
                      <a:endParaRPr lang="es-ES" sz="16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Práctica grupal obligatoria. Basados mayoritariamente en álbumes ilustrados, responden perfectamente a los criterios de Tabernero y demuestran una gran capacidad de síntesis.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93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b) 1DLCLEI17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Alumnado 1º Infantil, abril 2017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600" u="sng" dirty="0">
                          <a:effectLst/>
                          <a:hlinkClick r:id="rId3"/>
                        </a:rPr>
                        <a:t>https://www.youtube.com/playlist?list=PLDY6-ZydXtF7nZq7A3wfjl73bSNWXE0KC</a:t>
                      </a:r>
                      <a:r>
                        <a:rPr lang="es-ES" sz="1600" dirty="0">
                          <a:effectLst/>
                        </a:rPr>
                        <a:t> </a:t>
                      </a:r>
                      <a:r>
                        <a:rPr lang="es-ES" sz="1600" i="0" dirty="0">
                          <a:solidFill>
                            <a:srgbClr val="FF0000"/>
                          </a:solidFill>
                          <a:effectLst/>
                        </a:rPr>
                        <a:t>11 vídeos (1 grupo). </a:t>
                      </a:r>
                      <a:r>
                        <a:rPr lang="es-ES" sz="1600" dirty="0">
                          <a:effectLst/>
                        </a:rPr>
                        <a:t>Obras de LIJ que responden a los criterios de selección propuestos en la asignatura. </a:t>
                      </a:r>
                      <a:endParaRPr lang="es-ES" sz="16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6985" algn="just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Práctica grupal obligatoria. Los ejemplos del curso anterior permitieron mejorar las características en general de estas prácticas, que podrían ser utilizadas directamente en las aulas de Infantil y Primaria.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41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c) INVTIC16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Alumnado del Máster de profesorado Mayo </a:t>
                      </a:r>
                      <a:r>
                        <a:rPr lang="es-ES" sz="1800" dirty="0" smtClean="0">
                          <a:effectLst/>
                        </a:rPr>
                        <a:t>2016 (</a:t>
                      </a:r>
                      <a:r>
                        <a:rPr lang="es-ES" sz="1800" dirty="0" smtClean="0">
                          <a:solidFill>
                            <a:srgbClr val="FFC000"/>
                          </a:solidFill>
                          <a:effectLst/>
                        </a:rPr>
                        <a:t>*no</a:t>
                      </a:r>
                      <a:r>
                        <a:rPr lang="es-ES" sz="1800" baseline="0" dirty="0" smtClean="0">
                          <a:solidFill>
                            <a:srgbClr val="FFC000"/>
                          </a:solidFill>
                          <a:effectLst/>
                        </a:rPr>
                        <a:t> incluye anteriores</a:t>
                      </a:r>
                      <a:r>
                        <a:rPr lang="es-ES" sz="1800" baseline="0" dirty="0" smtClean="0">
                          <a:effectLst/>
                        </a:rPr>
                        <a:t>)</a:t>
                      </a:r>
                      <a:endParaRPr lang="es-E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Accesible también a través de  </a:t>
                      </a:r>
                      <a:r>
                        <a:rPr lang="es-ES" sz="1600" u="sng" dirty="0">
                          <a:effectLst/>
                          <a:hlinkClick r:id="rId4"/>
                        </a:rPr>
                        <a:t>http://didacticalenguayliteraturaua2016.blogspot.com.es/</a:t>
                      </a:r>
                      <a:r>
                        <a:rPr lang="es-ES" sz="1600" dirty="0">
                          <a:effectLst/>
                        </a:rPr>
                        <a:t>. Práctica obligatoria </a:t>
                      </a:r>
                      <a:r>
                        <a:rPr lang="es-ES" sz="1600" dirty="0">
                          <a:solidFill>
                            <a:srgbClr val="FF0000"/>
                          </a:solidFill>
                          <a:effectLst/>
                        </a:rPr>
                        <a:t>7 vídeos</a:t>
                      </a:r>
                      <a:r>
                        <a:rPr lang="es-ES" sz="1600" dirty="0">
                          <a:effectLst/>
                        </a:rPr>
                        <a:t>. Obras relacionadas con centenarios literarios (Cervantes, Shakespeare, Darío)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600" dirty="0">
                          <a:effectLst/>
                        </a:rPr>
                        <a:t>Como en el anterior caso, el alumnado del Máster tiene otra formación y sus vídeos están enfocados al alumnado de Secundaria, por lo que ofrece otras características. La complejidad de las obras trabajadas también nos ofrece unos vídeos con muchas más referencias </a:t>
                      </a:r>
                      <a:r>
                        <a:rPr lang="es-ES" sz="1600" dirty="0" smtClean="0">
                          <a:effectLst/>
                        </a:rPr>
                        <a:t>intertextuales</a:t>
                      </a:r>
                      <a:r>
                        <a:rPr lang="es-ES" sz="1600" dirty="0">
                          <a:effectLst/>
                        </a:rPr>
                        <a:t>. </a:t>
                      </a:r>
                      <a:endParaRPr lang="es-E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Rectángulo 3"/>
          <p:cNvSpPr/>
          <p:nvPr/>
        </p:nvSpPr>
        <p:spPr>
          <a:xfrm>
            <a:off x="1492103" y="0"/>
            <a:ext cx="9144000" cy="651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800" b="1" dirty="0" smtClean="0">
                <a:solidFill>
                  <a:srgbClr val="0070C0"/>
                </a:solidFill>
                <a:latin typeface="Agency FB" panose="020B0503020202020204" pitchFamily="34" charset="0"/>
                <a:ea typeface="Times New Roman" panose="02020603050405020304" pitchFamily="18" charset="0"/>
              </a:rPr>
              <a:t>Listas </a:t>
            </a:r>
            <a:r>
              <a:rPr lang="es-ES" sz="2800" b="1" dirty="0">
                <a:solidFill>
                  <a:srgbClr val="0070C0"/>
                </a:solidFill>
                <a:latin typeface="Agency FB" panose="020B0503020202020204" pitchFamily="34" charset="0"/>
                <a:ea typeface="Times New Roman" panose="02020603050405020304" pitchFamily="18" charset="0"/>
              </a:rPr>
              <a:t>de reproducción de </a:t>
            </a:r>
            <a:r>
              <a:rPr lang="es-ES" sz="2800" b="1" i="1" dirty="0" err="1">
                <a:solidFill>
                  <a:srgbClr val="0070C0"/>
                </a:solidFill>
                <a:latin typeface="Agency FB" panose="020B0503020202020204" pitchFamily="34" charset="0"/>
                <a:ea typeface="Times New Roman" panose="02020603050405020304" pitchFamily="18" charset="0"/>
              </a:rPr>
              <a:t>BooktrailersUA</a:t>
            </a:r>
            <a:r>
              <a:rPr lang="es-ES" sz="2800" b="1" dirty="0">
                <a:solidFill>
                  <a:srgbClr val="0070C0"/>
                </a:solidFill>
                <a:latin typeface="Agency FB" panose="020B0503020202020204" pitchFamily="34" charset="0"/>
                <a:ea typeface="Times New Roman" panose="02020603050405020304" pitchFamily="18" charset="0"/>
              </a:rPr>
              <a:t> </a:t>
            </a:r>
          </a:p>
        </p:txBody>
      </p:sp>
      <p:pic>
        <p:nvPicPr>
          <p:cNvPr id="5" name="Marcador de contenido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972152" y="6097016"/>
            <a:ext cx="105335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/>
              <a:t>Rovira-Collado, J. (2017). Booktrailer </a:t>
            </a:r>
            <a:r>
              <a:rPr lang="es-ES" dirty="0"/>
              <a:t>y Booktuber como herramientas LIJ 2.0 para el desarrollo del hábito </a:t>
            </a:r>
            <a:r>
              <a:rPr lang="es-ES" dirty="0" smtClean="0"/>
              <a:t>lector. </a:t>
            </a:r>
            <a:r>
              <a:rPr lang="es-ES" i="1" dirty="0" smtClean="0"/>
              <a:t>Investigaciones </a:t>
            </a:r>
            <a:r>
              <a:rPr lang="es-ES" i="1" dirty="0"/>
              <a:t>sobre lectura, 7</a:t>
            </a:r>
            <a:r>
              <a:rPr lang="es-ES" dirty="0">
                <a:solidFill>
                  <a:srgbClr val="C00000"/>
                </a:solidFill>
              </a:rPr>
              <a:t>. </a:t>
            </a:r>
            <a:r>
              <a:rPr lang="es-ES" dirty="0">
                <a:solidFill>
                  <a:srgbClr val="C00000"/>
                </a:solidFill>
                <a:hlinkClick r:id="rId6"/>
              </a:rPr>
              <a:t>https://</a:t>
            </a:r>
            <a:r>
              <a:rPr lang="es-ES" dirty="0" smtClean="0">
                <a:solidFill>
                  <a:srgbClr val="C00000"/>
                </a:solidFill>
                <a:hlinkClick r:id="rId6"/>
              </a:rPr>
              <a:t>revistas.uma.es/index.php/revistaISL/article/view/10981/11181</a:t>
            </a:r>
            <a:r>
              <a:rPr lang="es-ES" dirty="0" smtClean="0">
                <a:solidFill>
                  <a:srgbClr val="C00000"/>
                </a:solidFill>
              </a:rPr>
              <a:t> </a:t>
            </a:r>
            <a:endParaRPr lang="es-ES" dirty="0">
              <a:solidFill>
                <a:srgbClr val="C00000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210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54926" y="18359"/>
            <a:ext cx="4968690" cy="862842"/>
          </a:xfrm>
        </p:spPr>
        <p:txBody>
          <a:bodyPr>
            <a:noAutofit/>
          </a:bodyPr>
          <a:lstStyle/>
          <a:p>
            <a:pPr algn="ctr"/>
            <a:r>
              <a:rPr lang="es-E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Blogs LIJEROS </a:t>
            </a:r>
            <a:endParaRPr lang="es-E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296" y="18359"/>
            <a:ext cx="3551704" cy="6201466"/>
          </a:xfrm>
        </p:spPr>
      </p:pic>
      <p:sp>
        <p:nvSpPr>
          <p:cNvPr id="4" name="Rectángulo 3"/>
          <p:cNvSpPr/>
          <p:nvPr/>
        </p:nvSpPr>
        <p:spPr>
          <a:xfrm>
            <a:off x="954129" y="6308079"/>
            <a:ext cx="7194177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sz="2000" dirty="0">
                <a:hlinkClick r:id="rId3"/>
              </a:rPr>
              <a:t>http://</a:t>
            </a:r>
            <a:r>
              <a:rPr lang="es-ES" sz="2400" b="1" dirty="0">
                <a:hlinkClick r:id="rId3"/>
              </a:rPr>
              <a:t>literaturainfantilyjuvenileninternet</a:t>
            </a:r>
            <a:r>
              <a:rPr lang="es-ES" sz="2000" dirty="0">
                <a:hlinkClick r:id="rId3"/>
              </a:rPr>
              <a:t>.blogspot.com.es/</a:t>
            </a:r>
            <a:r>
              <a:rPr lang="es-ES" sz="2000" dirty="0"/>
              <a:t> </a:t>
            </a: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954130" y="5689581"/>
            <a:ext cx="7313972" cy="618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s-ES" sz="2400" dirty="0" smtClean="0">
                <a:latin typeface="+mn-lt"/>
              </a:rPr>
              <a:t>Rovira-Collado, J. &amp; Llorens García, R. (2019) </a:t>
            </a:r>
            <a:r>
              <a:rPr lang="es-ES" sz="2400" b="1" dirty="0" smtClean="0">
                <a:latin typeface="+mn-lt"/>
              </a:rPr>
              <a:t>Criterios </a:t>
            </a:r>
            <a:r>
              <a:rPr lang="es-ES" sz="2400" b="1" dirty="0">
                <a:latin typeface="+mn-lt"/>
              </a:rPr>
              <a:t>de clasificación, </a:t>
            </a:r>
            <a:r>
              <a:rPr lang="es-ES" sz="2400" b="1" dirty="0" smtClean="0">
                <a:latin typeface="+mn-lt"/>
              </a:rPr>
              <a:t>selección </a:t>
            </a:r>
            <a:r>
              <a:rPr lang="es-ES" sz="2400" b="1" dirty="0">
                <a:latin typeface="+mn-lt"/>
              </a:rPr>
              <a:t>y análisis de blogs de LIJ </a:t>
            </a:r>
            <a:r>
              <a:rPr lang="es-ES" sz="2400" b="1" dirty="0" smtClean="0">
                <a:latin typeface="+mn-lt"/>
              </a:rPr>
              <a:t>2.0</a:t>
            </a:r>
            <a:r>
              <a:rPr lang="es-ES" sz="2400" dirty="0" smtClean="0">
                <a:latin typeface="+mn-lt"/>
              </a:rPr>
              <a:t>. </a:t>
            </a:r>
            <a:endParaRPr lang="es-ES" sz="2400" dirty="0">
              <a:latin typeface="+mn-lt"/>
            </a:endParaRPr>
          </a:p>
        </p:txBody>
      </p:sp>
      <p:pic>
        <p:nvPicPr>
          <p:cNvPr id="7" name="Marcador de contenido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8" name="Imagen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437" y="881201"/>
            <a:ext cx="6610520" cy="461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02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9416"/>
            <a:ext cx="12281836" cy="6148584"/>
          </a:xfrm>
          <a:prstGeom prst="rect">
            <a:avLst/>
          </a:prstGeom>
        </p:spPr>
      </p:pic>
      <p:pic>
        <p:nvPicPr>
          <p:cNvPr id="7" name="Marcador de contenido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sp>
        <p:nvSpPr>
          <p:cNvPr id="10" name="Título 1"/>
          <p:cNvSpPr txBox="1">
            <a:spLocks/>
          </p:cNvSpPr>
          <p:nvPr/>
        </p:nvSpPr>
        <p:spPr>
          <a:xfrm>
            <a:off x="1554926" y="18359"/>
            <a:ext cx="4968690" cy="8628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Blogs LIJEROS </a:t>
            </a:r>
            <a:endParaRPr lang="es-E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83419" y="4824957"/>
            <a:ext cx="4286451" cy="677108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s-ES" dirty="0">
                <a:hlinkClick r:id="rId4"/>
              </a:rPr>
              <a:t>http://</a:t>
            </a:r>
            <a:r>
              <a:rPr lang="es-ES" dirty="0" smtClean="0">
                <a:hlinkClick r:id="rId4"/>
              </a:rPr>
              <a:t>mividaentrelibroslaura.blogspot.com/</a:t>
            </a:r>
            <a:r>
              <a:rPr lang="es-ES" sz="2000" b="1" dirty="0" smtClean="0">
                <a:hlinkClick r:id="rId4"/>
              </a:rPr>
              <a:t>2021/03</a:t>
            </a:r>
            <a:r>
              <a:rPr lang="es-ES" dirty="0" smtClean="0">
                <a:hlinkClick r:id="rId4"/>
              </a:rPr>
              <a:t>/ellas-las-que-escriben.html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632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81202"/>
            <a:ext cx="12164208" cy="6002338"/>
          </a:xfrm>
          <a:prstGeom prst="rect">
            <a:avLst/>
          </a:prstGeom>
        </p:spPr>
      </p:pic>
      <p:pic>
        <p:nvPicPr>
          <p:cNvPr id="7" name="Marcador de contenido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sp>
        <p:nvSpPr>
          <p:cNvPr id="10" name="Título 1"/>
          <p:cNvSpPr txBox="1">
            <a:spLocks/>
          </p:cNvSpPr>
          <p:nvPr/>
        </p:nvSpPr>
        <p:spPr>
          <a:xfrm>
            <a:off x="486522" y="75232"/>
            <a:ext cx="3171078" cy="8628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Blogs LIJEROS </a:t>
            </a:r>
            <a:endParaRPr lang="es-E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5336802" y="188170"/>
            <a:ext cx="664464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sz="2800" dirty="0">
                <a:hlinkClick r:id="rId4"/>
              </a:rPr>
              <a:t>http://elcaballodecartonazul.blogspot.com</a:t>
            </a:r>
            <a:r>
              <a:rPr lang="es-ES" sz="2800" dirty="0" smtClean="0">
                <a:hlinkClick r:id="rId4"/>
              </a:rPr>
              <a:t>/</a:t>
            </a:r>
            <a:r>
              <a:rPr lang="es-ES" sz="2800" dirty="0" smtClean="0"/>
              <a:t> </a:t>
            </a:r>
            <a:endParaRPr lang="es-ES" sz="28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296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Marcador de contenido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5" y="24063"/>
            <a:ext cx="10847671" cy="6833937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4905" y="24063"/>
            <a:ext cx="2978573" cy="1007221"/>
          </a:xfrm>
        </p:spPr>
        <p:txBody>
          <a:bodyPr>
            <a:noAutofit/>
          </a:bodyPr>
          <a:lstStyle/>
          <a:p>
            <a:pPr algn="ctr"/>
            <a:r>
              <a:rPr lang="es-E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Booktuber</a:t>
            </a:r>
            <a:endParaRPr lang="es-E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pic>
        <p:nvPicPr>
          <p:cNvPr id="7" name="Marcador de contenido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5717546" y="6219825"/>
            <a:ext cx="5439246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s-ES" dirty="0">
                <a:hlinkClick r:id="rId4"/>
              </a:rPr>
              <a:t>https://</a:t>
            </a:r>
            <a:r>
              <a:rPr lang="es-ES" dirty="0" smtClean="0">
                <a:hlinkClick r:id="rId4"/>
              </a:rPr>
              <a:t>www.youtube.com/watch?v=CeTmGR0la3o</a:t>
            </a:r>
            <a:r>
              <a:rPr lang="es-ES" dirty="0" smtClean="0"/>
              <a:t> 6:25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56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20" y="0"/>
            <a:ext cx="11054999" cy="6799566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74177" y="388442"/>
            <a:ext cx="3719718" cy="1190101"/>
          </a:xfrm>
        </p:spPr>
        <p:txBody>
          <a:bodyPr>
            <a:noAutofit/>
          </a:bodyPr>
          <a:lstStyle/>
          <a:p>
            <a:pPr algn="ctr"/>
            <a:r>
              <a:rPr lang="es-E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Booktrailer</a:t>
            </a:r>
            <a:endParaRPr lang="es-E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pic>
        <p:nvPicPr>
          <p:cNvPr id="7" name="Marcador de contenido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7113522" y="6354246"/>
            <a:ext cx="3455818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s-ES" dirty="0">
                <a:hlinkClick r:id="rId4"/>
              </a:rPr>
              <a:t>https://</a:t>
            </a:r>
            <a:r>
              <a:rPr lang="es-ES" dirty="0" smtClean="0">
                <a:hlinkClick r:id="rId4"/>
              </a:rPr>
              <a:t>youtu.be/596jRx2Ee-E</a:t>
            </a:r>
            <a:r>
              <a:rPr lang="es-ES" dirty="0" smtClean="0"/>
              <a:t> 1:15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65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0" name="Google Shape;970;p78"/>
          <p:cNvPicPr preferRelativeResize="0"/>
          <p:nvPr/>
        </p:nvPicPr>
        <p:blipFill rotWithShape="1">
          <a:blip r:embed="rId3">
            <a:alphaModFix/>
          </a:blip>
          <a:srcRect r="2344"/>
          <a:stretch/>
        </p:blipFill>
        <p:spPr>
          <a:xfrm>
            <a:off x="568712" y="137654"/>
            <a:ext cx="5558140" cy="3334884"/>
          </a:xfrm>
          <a:prstGeom prst="rect">
            <a:avLst/>
          </a:prstGeom>
          <a:noFill/>
          <a:ln>
            <a:noFill/>
          </a:ln>
        </p:spPr>
      </p:pic>
      <p:sp>
        <p:nvSpPr>
          <p:cNvPr id="971" name="Google Shape;971;p78"/>
          <p:cNvSpPr txBox="1"/>
          <p:nvPr/>
        </p:nvSpPr>
        <p:spPr>
          <a:xfrm>
            <a:off x="2274610" y="3445553"/>
            <a:ext cx="3600400" cy="4896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s-ES" sz="2800" b="1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Goodreads</a:t>
            </a:r>
            <a:r>
              <a:rPr lang="es-E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s-ES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2006</a:t>
            </a:r>
            <a:r>
              <a:rPr lang="es-E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ES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EEUU</a:t>
            </a:r>
            <a:r>
              <a:rPr lang="es-E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/>
          </a:p>
        </p:txBody>
      </p:sp>
      <p:pic>
        <p:nvPicPr>
          <p:cNvPr id="972" name="Google Shape;972;p78"/>
          <p:cNvPicPr preferRelativeResize="0"/>
          <p:nvPr/>
        </p:nvPicPr>
        <p:blipFill rotWithShape="1">
          <a:blip r:embed="rId4">
            <a:alphaModFix/>
          </a:blip>
          <a:srcRect r="2344"/>
          <a:stretch/>
        </p:blipFill>
        <p:spPr>
          <a:xfrm>
            <a:off x="714376" y="3908222"/>
            <a:ext cx="5412478" cy="2920057"/>
          </a:xfrm>
          <a:prstGeom prst="rect">
            <a:avLst/>
          </a:prstGeom>
          <a:noFill/>
          <a:ln>
            <a:noFill/>
          </a:ln>
        </p:spPr>
      </p:pic>
      <p:sp>
        <p:nvSpPr>
          <p:cNvPr id="973" name="Google Shape;973;p78"/>
          <p:cNvSpPr txBox="1"/>
          <p:nvPr/>
        </p:nvSpPr>
        <p:spPr>
          <a:xfrm>
            <a:off x="2361460" y="6348002"/>
            <a:ext cx="3765392" cy="462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b="1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Lecturalia</a:t>
            </a:r>
            <a:r>
              <a:rPr lang="es-ES" sz="2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s-ES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2009</a:t>
            </a:r>
            <a:r>
              <a:rPr lang="es-E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ES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España</a:t>
            </a:r>
            <a:r>
              <a:rPr lang="es-E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/>
          </a:p>
        </p:txBody>
      </p:sp>
      <p:pic>
        <p:nvPicPr>
          <p:cNvPr id="974" name="Google Shape;974;p78"/>
          <p:cNvPicPr preferRelativeResize="0"/>
          <p:nvPr/>
        </p:nvPicPr>
        <p:blipFill rotWithShape="1">
          <a:blip r:embed="rId5">
            <a:alphaModFix/>
          </a:blip>
          <a:srcRect r="2575"/>
          <a:stretch/>
        </p:blipFill>
        <p:spPr>
          <a:xfrm>
            <a:off x="6126853" y="135049"/>
            <a:ext cx="5549328" cy="3337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975" name="Google Shape;975;p78" descr="C:\Users\Jose\Desktop\Corregir\entrelectores CIX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26853" y="3851709"/>
            <a:ext cx="5549328" cy="2977975"/>
          </a:xfrm>
          <a:prstGeom prst="rect">
            <a:avLst/>
          </a:prstGeom>
          <a:noFill/>
          <a:ln>
            <a:noFill/>
          </a:ln>
        </p:spPr>
      </p:pic>
      <p:sp>
        <p:nvSpPr>
          <p:cNvPr id="976" name="Google Shape;976;p78"/>
          <p:cNvSpPr txBox="1"/>
          <p:nvPr/>
        </p:nvSpPr>
        <p:spPr>
          <a:xfrm>
            <a:off x="6313275" y="3424224"/>
            <a:ext cx="3713935" cy="504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b="1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Librarything</a:t>
            </a:r>
            <a:r>
              <a:rPr lang="es-ES" sz="2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s-ES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2005</a:t>
            </a:r>
            <a:r>
              <a:rPr lang="es-E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ES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EEUU</a:t>
            </a:r>
            <a:r>
              <a:rPr lang="es-E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/>
          </a:p>
        </p:txBody>
      </p:sp>
      <p:sp>
        <p:nvSpPr>
          <p:cNvPr id="977" name="Google Shape;977;p78"/>
          <p:cNvSpPr txBox="1"/>
          <p:nvPr/>
        </p:nvSpPr>
        <p:spPr>
          <a:xfrm>
            <a:off x="6313274" y="6310482"/>
            <a:ext cx="3888432" cy="548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b="1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Entrelectores</a:t>
            </a:r>
            <a:r>
              <a:rPr lang="es-ES" sz="2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s-ES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2010</a:t>
            </a:r>
            <a:r>
              <a:rPr lang="es-E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ES" sz="20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España</a:t>
            </a:r>
            <a:r>
              <a:rPr lang="es-E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/>
          </a:p>
        </p:txBody>
      </p:sp>
      <p:sp>
        <p:nvSpPr>
          <p:cNvPr id="978" name="Google Shape;978;p78"/>
          <p:cNvSpPr txBox="1"/>
          <p:nvPr/>
        </p:nvSpPr>
        <p:spPr>
          <a:xfrm>
            <a:off x="3721587" y="102593"/>
            <a:ext cx="5136664" cy="595673"/>
          </a:xfrm>
          <a:prstGeom prst="rect">
            <a:avLst/>
          </a:prstGeom>
          <a:solidFill>
            <a:srgbClr val="0070C0">
              <a:alpha val="40784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600" b="1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Redes sociales de lectura</a:t>
            </a:r>
            <a:endParaRPr sz="3600" b="1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79" name="Google Shape;979;p7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01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677" y="0"/>
            <a:ext cx="12161323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12"/>
          <p:cNvSpPr/>
          <p:nvPr/>
        </p:nvSpPr>
        <p:spPr>
          <a:xfrm>
            <a:off x="1337013" y="6354246"/>
            <a:ext cx="8316226" cy="369332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https://www.mentimeter.com/s/0a8e9fa00e970348764ade1f0d9716e1/9bafffff2190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355" name="Google Shape;355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678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0677" y="188531"/>
            <a:ext cx="9953367" cy="881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2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4" name="Google Shape;984;p79" descr="https://lh3.googleusercontent.com/BQx1IChDWD0a69PdlFdIRtnh2E5l8cyRGzYZmDGONhG9HfVcYmd07p-rKgyzaByJdqmYyTR7JB0n75UdeEsKGa5B9lWYCcBVUhyF4adhxveRyW3dLPPDlQvmhW526bK3GWl_qtXgHOM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073"/>
            <a:ext cx="12192000" cy="6855928"/>
          </a:xfrm>
          <a:prstGeom prst="rect">
            <a:avLst/>
          </a:prstGeom>
          <a:noFill/>
          <a:ln>
            <a:noFill/>
          </a:ln>
        </p:spPr>
      </p:pic>
      <p:sp>
        <p:nvSpPr>
          <p:cNvPr id="985" name="Google Shape;985;p79"/>
          <p:cNvSpPr/>
          <p:nvPr/>
        </p:nvSpPr>
        <p:spPr>
          <a:xfrm>
            <a:off x="6384033" y="2072"/>
            <a:ext cx="4261479" cy="45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800" b="1" dirty="0">
                <a:solidFill>
                  <a:srgbClr val="FFFF00"/>
                </a:solidFill>
                <a:latin typeface="Bahnschrift SemiBold SemiConden" panose="020B0502040204020203" pitchFamily="34" charset="0"/>
                <a:ea typeface="Meddon"/>
                <a:cs typeface="Meddon"/>
                <a:sym typeface="Meddon"/>
              </a:rPr>
              <a:t>Leyendo al Inca en Internet.</a:t>
            </a:r>
            <a:endParaRPr dirty="0">
              <a:latin typeface="Bahnschrift SemiBold SemiConden" panose="020B0502040204020203" pitchFamily="34" charset="0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800" b="1" dirty="0">
                <a:solidFill>
                  <a:srgbClr val="FFFF00"/>
                </a:solidFill>
                <a:latin typeface="Bahnschrift SemiBold SemiConden" panose="020B0502040204020203" pitchFamily="34" charset="0"/>
                <a:ea typeface="Meddon"/>
                <a:cs typeface="Meddon"/>
                <a:sym typeface="Meddon"/>
              </a:rPr>
              <a:t> Presencia de su obra en las redes sociales de lectura</a:t>
            </a:r>
            <a:endParaRPr sz="4800" dirty="0">
              <a:solidFill>
                <a:srgbClr val="FFFF00"/>
              </a:solidFill>
              <a:latin typeface="Bahnschrift SemiBold SemiConden" panose="020B0502040204020203" pitchFamily="34" charset="0"/>
              <a:ea typeface="Meddon"/>
              <a:cs typeface="Meddon"/>
              <a:sym typeface="Meddon"/>
            </a:endParaRPr>
          </a:p>
        </p:txBody>
      </p:sp>
      <p:sp>
        <p:nvSpPr>
          <p:cNvPr id="986" name="Google Shape;986;p79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pic>
        <p:nvPicPr>
          <p:cNvPr id="987" name="Google Shape;987;p79" descr="Licencia Creative Common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4375" y="5971756"/>
            <a:ext cx="2400178" cy="818381"/>
          </a:xfrm>
          <a:prstGeom prst="rect">
            <a:avLst/>
          </a:prstGeom>
          <a:noFill/>
          <a:ln>
            <a:noFill/>
          </a:ln>
        </p:spPr>
      </p:pic>
      <p:sp>
        <p:nvSpPr>
          <p:cNvPr id="988" name="Google Shape;988;p79"/>
          <p:cNvSpPr/>
          <p:nvPr/>
        </p:nvSpPr>
        <p:spPr>
          <a:xfrm>
            <a:off x="3792911" y="5959140"/>
            <a:ext cx="404216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1">
                <a:solidFill>
                  <a:srgbClr val="FFFF00"/>
                </a:solidFill>
                <a:latin typeface="Cambria"/>
                <a:ea typeface="Cambria"/>
                <a:cs typeface="Cambria"/>
                <a:sym typeface="Cambria"/>
              </a:rPr>
              <a:t>José ROVIRA-COLLADO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1">
                <a:solidFill>
                  <a:srgbClr val="FFFF00"/>
                </a:solidFill>
                <a:latin typeface="Cambria"/>
                <a:ea typeface="Cambria"/>
                <a:cs typeface="Cambria"/>
                <a:sym typeface="Cambria"/>
              </a:rPr>
              <a:t>Patricia SÁNCHEZ-GARCÍA</a:t>
            </a:r>
            <a:endParaRPr/>
          </a:p>
        </p:txBody>
      </p:sp>
      <p:pic>
        <p:nvPicPr>
          <p:cNvPr id="989" name="Google Shape;989;p7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039352" y="5959140"/>
            <a:ext cx="2026049" cy="1214519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69803"/>
              </a:srgbClr>
            </a:outerShdw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  <p:pic>
        <p:nvPicPr>
          <p:cNvPr id="9" name="Google Shape;979;p7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1827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9" name="Google Shape;1009;p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"/>
            <a:ext cx="12110224" cy="6842493"/>
          </a:xfrm>
          <a:prstGeom prst="rect">
            <a:avLst/>
          </a:prstGeom>
          <a:noFill/>
          <a:ln>
            <a:noFill/>
          </a:ln>
        </p:spPr>
      </p:pic>
      <p:sp>
        <p:nvSpPr>
          <p:cNvPr id="1010" name="Google Shape;1010;p81"/>
          <p:cNvSpPr/>
          <p:nvPr/>
        </p:nvSpPr>
        <p:spPr>
          <a:xfrm>
            <a:off x="3492860" y="6512802"/>
            <a:ext cx="2621230" cy="369332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s-E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https://www.leoteca.es/</a:t>
            </a: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1011" name="Google Shape;1011;p8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124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6" name="Google Shape;1016;p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13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7" name="Google Shape;1017;p8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105" y="683394"/>
            <a:ext cx="1971327" cy="5536431"/>
          </a:xfrm>
          <a:prstGeom prst="rect">
            <a:avLst/>
          </a:prstGeom>
          <a:noFill/>
          <a:ln>
            <a:noFill/>
          </a:ln>
        </p:spPr>
      </p:pic>
      <p:sp>
        <p:nvSpPr>
          <p:cNvPr id="1018" name="Google Shape;1018;p82"/>
          <p:cNvSpPr/>
          <p:nvPr/>
        </p:nvSpPr>
        <p:spPr>
          <a:xfrm>
            <a:off x="7513560" y="6444044"/>
            <a:ext cx="2987228" cy="369332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https://www.goodreads.com/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9" name="Google Shape;1019;p8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811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" name="Google Shape;1024;p8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5" name="Google Shape;1025;p8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864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Google Shape;1030;p84" descr="https://lh5.googleusercontent.com/xOCrmiVSGld1sRevysakp9eehpxc7lZ02Rgokl8jaMQnN4zP-w-wiDAiEp5wo_xhAAmhRiYMA61QHyesxrnXziaL6oNUX4mIJOxcwo8PazXXrKMNTIXB_tvLV_kh-FzIbcG_mIju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0166" y="1284313"/>
            <a:ext cx="6836934" cy="4069528"/>
          </a:xfrm>
          <a:prstGeom prst="rect">
            <a:avLst/>
          </a:prstGeom>
          <a:noFill/>
          <a:ln>
            <a:noFill/>
          </a:ln>
        </p:spPr>
      </p:pic>
      <p:sp>
        <p:nvSpPr>
          <p:cNvPr id="1031" name="Google Shape;1031;p84"/>
          <p:cNvSpPr/>
          <p:nvPr/>
        </p:nvSpPr>
        <p:spPr>
          <a:xfrm>
            <a:off x="1634025" y="435049"/>
            <a:ext cx="9416833" cy="646331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Influencia en la compra de los libros. </a:t>
            </a:r>
            <a:r>
              <a:rPr lang="es-E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Lluch, G. (2017). Cuando los adolescentes y los jóvenes tomaron la lectura. ¿Cómo leemos en la sociedad digital? Lectores, booktubers y prosumidores.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32" name="Google Shape;1032;p84" descr="https://lh3.googleusercontent.com/GBFChd54xvoyuxebXfrnB2Zf-Ljuu7Yup1Q-qIpTDWJcTsb6zMPRdUFDHHAzyyI4eJt3DZrn_Yx_d5wJetEa12bwMfo610gGxKfDK44plds4Cwhk5bGD-JyFMhgd6_Pw18c2FSAv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2962332"/>
            <a:ext cx="5580993" cy="3906180"/>
          </a:xfrm>
          <a:prstGeom prst="rect">
            <a:avLst/>
          </a:prstGeom>
          <a:noFill/>
          <a:ln>
            <a:noFill/>
          </a:ln>
        </p:spPr>
      </p:pic>
      <p:sp>
        <p:nvSpPr>
          <p:cNvPr id="1033" name="Google Shape;1033;p84"/>
          <p:cNvSpPr/>
          <p:nvPr/>
        </p:nvSpPr>
        <p:spPr>
          <a:xfrm>
            <a:off x="7445679" y="1474494"/>
            <a:ext cx="3804508" cy="1477328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Rovira-Collado J., Mateo Guillén, C., Sánchez-García P. y Seguí Moreno, M. (2018).  </a:t>
            </a:r>
            <a:r>
              <a:rPr lang="es-ES" sz="1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Redes sociales para el fomento de la lectura en el centro escolar: herramientas y dinámicas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4" name="Google Shape;1034;p84"/>
          <p:cNvSpPr/>
          <p:nvPr/>
        </p:nvSpPr>
        <p:spPr>
          <a:xfrm>
            <a:off x="1117753" y="3992289"/>
            <a:ext cx="1032544" cy="288032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35" name="Google Shape;1035;p8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758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Google Shape;1040;p85"/>
          <p:cNvPicPr preferRelativeResize="0"/>
          <p:nvPr/>
        </p:nvPicPr>
        <p:blipFill rotWithShape="1">
          <a:blip r:embed="rId3">
            <a:alphaModFix/>
          </a:blip>
          <a:srcRect l="27138" t="21887" r="883" b="7323"/>
          <a:stretch/>
        </p:blipFill>
        <p:spPr>
          <a:xfrm>
            <a:off x="0" y="1"/>
            <a:ext cx="12191999" cy="6211669"/>
          </a:xfrm>
          <a:prstGeom prst="rect">
            <a:avLst/>
          </a:prstGeom>
          <a:noFill/>
          <a:ln>
            <a:noFill/>
          </a:ln>
        </p:spPr>
      </p:pic>
      <p:sp>
        <p:nvSpPr>
          <p:cNvPr id="1041" name="Google Shape;1041;p85"/>
          <p:cNvSpPr txBox="1"/>
          <p:nvPr/>
        </p:nvSpPr>
        <p:spPr>
          <a:xfrm>
            <a:off x="10514235" y="1"/>
            <a:ext cx="1677764" cy="397192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cap="small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Redes sociales de de lectura</a:t>
            </a:r>
            <a:endParaRPr/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cap="small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232 usuarios con perfil público</a:t>
            </a:r>
            <a:endParaRPr/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i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GoodReads </a:t>
            </a:r>
            <a:endParaRPr/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i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LibraryThing</a:t>
            </a:r>
            <a:endParaRPr sz="1800" b="1" i="1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i="1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Lecturalia</a:t>
            </a:r>
            <a:endParaRPr sz="1800" b="1" i="1">
              <a:solidFill>
                <a:srgbClr val="FFC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 cap="small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cap="small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Redes sociales académicas</a:t>
            </a:r>
            <a:endParaRPr/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 i="1" cap="small">
              <a:solidFill>
                <a:srgbClr val="54813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i="1">
                <a:solidFill>
                  <a:srgbClr val="548135"/>
                </a:solidFill>
                <a:latin typeface="Calibri"/>
                <a:ea typeface="Calibri"/>
                <a:cs typeface="Calibri"/>
                <a:sym typeface="Calibri"/>
              </a:rPr>
              <a:t>Academia</a:t>
            </a:r>
            <a:endParaRPr sz="1600" b="1" i="1">
              <a:solidFill>
                <a:srgbClr val="54813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2" name="Google Shape;1042;p85"/>
          <p:cNvSpPr/>
          <p:nvPr/>
        </p:nvSpPr>
        <p:spPr>
          <a:xfrm>
            <a:off x="2324102" y="6211670"/>
            <a:ext cx="7154436" cy="646331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Sánchez-García, P. y Rovira-Collado, J. (2017) Leyendo al Inca en Internet. Presencia de su obra en las redes sociales de lectura.</a:t>
            </a:r>
            <a:endParaRPr/>
          </a:p>
        </p:txBody>
      </p:sp>
      <p:pic>
        <p:nvPicPr>
          <p:cNvPr id="1043" name="Google Shape;1043;p8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37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652EA5-C32A-4C6A-97FE-862611438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648" y="259850"/>
            <a:ext cx="10029525" cy="750803"/>
          </a:xfrm>
        </p:spPr>
        <p:txBody>
          <a:bodyPr>
            <a:noAutofit/>
          </a:bodyPr>
          <a:lstStyle/>
          <a:p>
            <a:r>
              <a:rPr lang="es-ES" sz="4800" b="1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4.0 Evolución </a:t>
            </a:r>
            <a:r>
              <a:rPr lang="es-ES" sz="4800" b="1" dirty="0">
                <a:solidFill>
                  <a:srgbClr val="0070C0"/>
                </a:solidFill>
                <a:latin typeface="Agency FB" panose="020B0503020202020204" pitchFamily="34" charset="0"/>
              </a:rPr>
              <a:t>de las herramientas sociales </a:t>
            </a:r>
          </a:p>
        </p:txBody>
      </p:sp>
      <p:pic>
        <p:nvPicPr>
          <p:cNvPr id="6" name="Google Shape;105;g11604898ffa_0_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5969" y="1384300"/>
            <a:ext cx="10248059" cy="498130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06;g11604898ffa_0_118"/>
          <p:cNvSpPr txBox="1"/>
          <p:nvPr/>
        </p:nvSpPr>
        <p:spPr>
          <a:xfrm>
            <a:off x="4167376" y="6365601"/>
            <a:ext cx="6858000" cy="5293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es-ES" sz="16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https://sensortower.com/blog/top-apps-worldwide-march-2021-by-downloads</a:t>
            </a:r>
            <a:r>
              <a:rPr lang="es-ES" sz="16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 u="sng" dirty="0">
              <a:solidFill>
                <a:schemeClr val="hlink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Google Shape;979;p7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791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114;g11604898ffa_0_1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577516"/>
            <a:ext cx="12192000" cy="56853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3652EA5-C32A-4C6A-97FE-862611438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9411" y="0"/>
            <a:ext cx="8720489" cy="807939"/>
          </a:xfrm>
        </p:spPr>
        <p:txBody>
          <a:bodyPr>
            <a:normAutofit/>
          </a:bodyPr>
          <a:lstStyle/>
          <a:p>
            <a:r>
              <a:rPr lang="es-ES" dirty="0">
                <a:solidFill>
                  <a:srgbClr val="0070C0"/>
                </a:solidFill>
                <a:latin typeface="Agency FB" panose="020B0503020202020204" pitchFamily="34" charset="0"/>
              </a:rPr>
              <a:t>Importancia del vídeo: </a:t>
            </a:r>
            <a:r>
              <a:rPr lang="es-ES" i="1" dirty="0" err="1">
                <a:solidFill>
                  <a:srgbClr val="0070C0"/>
                </a:solidFill>
                <a:latin typeface="Agency FB" panose="020B0503020202020204" pitchFamily="34" charset="0"/>
              </a:rPr>
              <a:t>stories</a:t>
            </a:r>
            <a:r>
              <a:rPr lang="es-ES" dirty="0">
                <a:solidFill>
                  <a:srgbClr val="0070C0"/>
                </a:solidFill>
                <a:latin typeface="Agency FB" panose="020B0503020202020204" pitchFamily="34" charset="0"/>
              </a:rPr>
              <a:t>, </a:t>
            </a:r>
            <a:r>
              <a:rPr lang="es-ES" i="1" dirty="0" err="1">
                <a:solidFill>
                  <a:srgbClr val="0070C0"/>
                </a:solidFill>
                <a:latin typeface="Agency FB" panose="020B0503020202020204" pitchFamily="34" charset="0"/>
              </a:rPr>
              <a:t>reels</a:t>
            </a:r>
            <a:r>
              <a:rPr lang="es-ES" dirty="0">
                <a:solidFill>
                  <a:srgbClr val="0070C0"/>
                </a:solidFill>
                <a:latin typeface="Agency FB" panose="020B0503020202020204" pitchFamily="34" charset="0"/>
              </a:rPr>
              <a:t>, directos… </a:t>
            </a:r>
          </a:p>
        </p:txBody>
      </p:sp>
      <p:sp>
        <p:nvSpPr>
          <p:cNvPr id="7" name="Google Shape;115;g11604898ffa_0_126"/>
          <p:cNvSpPr txBox="1"/>
          <p:nvPr/>
        </p:nvSpPr>
        <p:spPr>
          <a:xfrm>
            <a:off x="2454795" y="6262915"/>
            <a:ext cx="5280207" cy="5231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u="sng" dirty="0">
                <a:solidFill>
                  <a:schemeClr val="hlink"/>
                </a:solidFill>
                <a:hlinkClick r:id="rId4"/>
              </a:rPr>
              <a:t>https://sensortower.com/blog/q4-2021-data-digest/</a:t>
            </a:r>
            <a:r>
              <a:rPr lang="es-ES" dirty="0"/>
              <a:t> </a:t>
            </a:r>
            <a:endParaRPr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  <p:pic>
        <p:nvPicPr>
          <p:cNvPr id="9" name="Marcador de contenido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70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652EA5-C32A-4C6A-97FE-862611438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932" y="167955"/>
            <a:ext cx="6595377" cy="979053"/>
          </a:xfrm>
        </p:spPr>
        <p:txBody>
          <a:bodyPr>
            <a:normAutofit/>
          </a:bodyPr>
          <a:lstStyle/>
          <a:p>
            <a:r>
              <a:rPr lang="es-ES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Algunas aproximaciones a </a:t>
            </a:r>
            <a:r>
              <a:rPr lang="es-ES" dirty="0" err="1" smtClean="0">
                <a:solidFill>
                  <a:srgbClr val="0070C0"/>
                </a:solidFill>
                <a:latin typeface="Agency FB" panose="020B0503020202020204" pitchFamily="34" charset="0"/>
              </a:rPr>
              <a:t>TikTok</a:t>
            </a:r>
            <a:endParaRPr lang="es-ES" dirty="0">
              <a:solidFill>
                <a:srgbClr val="0070C0"/>
              </a:solidFill>
              <a:latin typeface="Agency FB" panose="020B0503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1D8331-7EBB-49A2-8681-1E679E771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405" y="1530417"/>
            <a:ext cx="11123596" cy="5082139"/>
          </a:xfrm>
        </p:spPr>
        <p:txBody>
          <a:bodyPr>
            <a:normAutofit fontScale="77500" lnSpcReduction="20000"/>
          </a:bodyPr>
          <a:lstStyle/>
          <a:p>
            <a:r>
              <a:rPr lang="es-ES" dirty="0"/>
              <a:t>Sánchez García, R., y Aparicio Durán, P. (2020). Los hijos de Instagram. Marketing editorial. Poesía y construcción de nuevos lectores en la era digital. </a:t>
            </a:r>
            <a:r>
              <a:rPr lang="es-ES" i="1" dirty="0"/>
              <a:t>Contextos Educativos. Revista de Educación</a:t>
            </a:r>
            <a:r>
              <a:rPr lang="es-ES" dirty="0"/>
              <a:t>, 0(25), 41-53. </a:t>
            </a:r>
            <a:r>
              <a:rPr lang="es-ES" dirty="0">
                <a:hlinkClick r:id="rId3"/>
              </a:rPr>
              <a:t>https://</a:t>
            </a:r>
            <a:r>
              <a:rPr lang="es-ES" dirty="0" smtClean="0">
                <a:hlinkClick r:id="rId3"/>
              </a:rPr>
              <a:t>doi.org/10.18172/con.4265</a:t>
            </a:r>
            <a:r>
              <a:rPr lang="es-ES" dirty="0" smtClean="0"/>
              <a:t> </a:t>
            </a:r>
            <a:endParaRPr lang="es-ES" dirty="0"/>
          </a:p>
          <a:p>
            <a:r>
              <a:rPr lang="es-ES" dirty="0" smtClean="0"/>
              <a:t>Escamilla-Fajardo</a:t>
            </a:r>
            <a:r>
              <a:rPr lang="es-ES" dirty="0"/>
              <a:t>, P., Alguacil, M., López-Carril, S. (2021). </a:t>
            </a:r>
            <a:r>
              <a:rPr lang="es-ES" dirty="0" err="1"/>
              <a:t>Incorporating</a:t>
            </a:r>
            <a:r>
              <a:rPr lang="es-ES" dirty="0"/>
              <a:t> </a:t>
            </a:r>
            <a:r>
              <a:rPr lang="es-ES" dirty="0" err="1"/>
              <a:t>TikTok</a:t>
            </a:r>
            <a:r>
              <a:rPr lang="es-ES" dirty="0"/>
              <a:t> in </a:t>
            </a:r>
            <a:r>
              <a:rPr lang="es-ES" dirty="0" err="1"/>
              <a:t>higher</a:t>
            </a:r>
            <a:r>
              <a:rPr lang="es-ES" dirty="0"/>
              <a:t> </a:t>
            </a:r>
            <a:r>
              <a:rPr lang="es-ES" dirty="0" err="1"/>
              <a:t>education</a:t>
            </a:r>
            <a:r>
              <a:rPr lang="es-ES" dirty="0"/>
              <a:t>: </a:t>
            </a:r>
            <a:r>
              <a:rPr lang="es-ES" dirty="0" err="1"/>
              <a:t>Pedagogical</a:t>
            </a:r>
            <a:r>
              <a:rPr lang="es-ES" dirty="0"/>
              <a:t> </a:t>
            </a:r>
            <a:r>
              <a:rPr lang="es-ES" dirty="0" err="1"/>
              <a:t>perspectives</a:t>
            </a:r>
            <a:r>
              <a:rPr lang="es-ES" dirty="0"/>
              <a:t> </a:t>
            </a:r>
            <a:r>
              <a:rPr lang="es-ES" dirty="0" err="1"/>
              <a:t>from</a:t>
            </a:r>
            <a:r>
              <a:rPr lang="es-ES" dirty="0"/>
              <a:t> a corporal </a:t>
            </a:r>
            <a:r>
              <a:rPr lang="es-ES" dirty="0" err="1"/>
              <a:t>expression</a:t>
            </a:r>
            <a:r>
              <a:rPr lang="es-ES" dirty="0"/>
              <a:t> sport </a:t>
            </a:r>
            <a:r>
              <a:rPr lang="es-ES" dirty="0" err="1"/>
              <a:t>sciences</a:t>
            </a:r>
            <a:r>
              <a:rPr lang="es-ES" dirty="0"/>
              <a:t> </a:t>
            </a:r>
            <a:r>
              <a:rPr lang="es-ES" dirty="0" err="1"/>
              <a:t>course</a:t>
            </a:r>
            <a:r>
              <a:rPr lang="es-ES" dirty="0"/>
              <a:t>. </a:t>
            </a:r>
            <a:r>
              <a:rPr lang="es-ES" i="1" dirty="0" err="1"/>
              <a:t>Journal</a:t>
            </a:r>
            <a:r>
              <a:rPr lang="es-ES" i="1" dirty="0"/>
              <a:t> of </a:t>
            </a:r>
            <a:r>
              <a:rPr lang="es-ES" i="1" dirty="0" err="1"/>
              <a:t>Hospitality</a:t>
            </a:r>
            <a:r>
              <a:rPr lang="es-ES" i="1" dirty="0"/>
              <a:t>, </a:t>
            </a:r>
            <a:r>
              <a:rPr lang="es-ES" i="1" dirty="0" err="1"/>
              <a:t>Leisure</a:t>
            </a:r>
            <a:r>
              <a:rPr lang="es-ES" i="1" dirty="0"/>
              <a:t>, Sport &amp; </a:t>
            </a:r>
            <a:r>
              <a:rPr lang="es-ES" i="1" dirty="0" err="1"/>
              <a:t>Tourism</a:t>
            </a:r>
            <a:r>
              <a:rPr lang="es-ES" i="1" dirty="0"/>
              <a:t> </a:t>
            </a:r>
            <a:r>
              <a:rPr lang="es-ES" i="1" dirty="0" err="1"/>
              <a:t>Education</a:t>
            </a:r>
            <a:r>
              <a:rPr lang="es-ES" dirty="0"/>
              <a:t>, V. </a:t>
            </a:r>
            <a:r>
              <a:rPr lang="es-ES" dirty="0" smtClean="0"/>
              <a:t>28 </a:t>
            </a:r>
            <a:r>
              <a:rPr lang="es-ES" dirty="0">
                <a:hlinkClick r:id="rId4" tooltip="Persistent link using digital object identifier"/>
              </a:rPr>
              <a:t>https://doi.org/10.1016/j.jhlste.2021.100302</a:t>
            </a:r>
            <a:endParaRPr lang="es-ES" dirty="0"/>
          </a:p>
          <a:p>
            <a:r>
              <a:rPr lang="es-ES" dirty="0" err="1"/>
              <a:t>Merga</a:t>
            </a:r>
            <a:r>
              <a:rPr lang="es-ES" dirty="0"/>
              <a:t>, M. K. (2021). </a:t>
            </a:r>
            <a:r>
              <a:rPr lang="es-ES" dirty="0" err="1"/>
              <a:t>How</a:t>
            </a:r>
            <a:r>
              <a:rPr lang="es-ES" dirty="0"/>
              <a:t> can </a:t>
            </a:r>
            <a:r>
              <a:rPr lang="es-ES" dirty="0" err="1"/>
              <a:t>Booktok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TikTok</a:t>
            </a:r>
            <a:r>
              <a:rPr lang="es-ES" dirty="0"/>
              <a:t> </a:t>
            </a:r>
            <a:r>
              <a:rPr lang="es-ES" dirty="0" err="1"/>
              <a:t>inform</a:t>
            </a:r>
            <a:r>
              <a:rPr lang="es-ES" dirty="0"/>
              <a:t> </a:t>
            </a:r>
            <a:r>
              <a:rPr lang="es-ES" dirty="0" err="1"/>
              <a:t>readers</a:t>
            </a:r>
            <a:r>
              <a:rPr lang="es-ES" dirty="0"/>
              <a:t>' </a:t>
            </a:r>
            <a:r>
              <a:rPr lang="es-ES" dirty="0" err="1"/>
              <a:t>advisory</a:t>
            </a:r>
            <a:r>
              <a:rPr lang="es-ES" dirty="0"/>
              <a:t> </a:t>
            </a:r>
            <a:r>
              <a:rPr lang="es-ES" dirty="0" err="1"/>
              <a:t>services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young</a:t>
            </a:r>
            <a:r>
              <a:rPr lang="es-ES" dirty="0"/>
              <a:t> </a:t>
            </a:r>
            <a:r>
              <a:rPr lang="es-ES" dirty="0" err="1"/>
              <a:t>people</a:t>
            </a:r>
            <a:r>
              <a:rPr lang="es-ES" dirty="0"/>
              <a:t>? </a:t>
            </a:r>
            <a:r>
              <a:rPr lang="es-ES" i="1" dirty="0"/>
              <a:t>Library &amp; </a:t>
            </a:r>
            <a:r>
              <a:rPr lang="es-ES" i="1" dirty="0" err="1"/>
              <a:t>Information</a:t>
            </a:r>
            <a:r>
              <a:rPr lang="es-ES" i="1" dirty="0"/>
              <a:t> </a:t>
            </a:r>
            <a:r>
              <a:rPr lang="es-ES" i="1" dirty="0" err="1"/>
              <a:t>Science</a:t>
            </a:r>
            <a:r>
              <a:rPr lang="es-ES" i="1" dirty="0"/>
              <a:t> </a:t>
            </a:r>
            <a:r>
              <a:rPr lang="es-ES" i="1" dirty="0" err="1"/>
              <a:t>Research</a:t>
            </a:r>
            <a:r>
              <a:rPr lang="es-ES" dirty="0"/>
              <a:t>, </a:t>
            </a:r>
            <a:r>
              <a:rPr lang="es-ES" dirty="0" smtClean="0"/>
              <a:t>v.43 </a:t>
            </a:r>
            <a:r>
              <a:rPr lang="es-ES" u="sng" dirty="0">
                <a:hlinkClick r:id="rId5" tooltip="Persistent link using digital object identifier"/>
              </a:rPr>
              <a:t>https://doi.org/10.1016/j.lisr.2021.101091</a:t>
            </a:r>
            <a:endParaRPr lang="es-ES" dirty="0"/>
          </a:p>
          <a:p>
            <a:r>
              <a:rPr lang="es-ES" dirty="0" err="1"/>
              <a:t>Jerasa</a:t>
            </a:r>
            <a:r>
              <a:rPr lang="es-ES" dirty="0"/>
              <a:t>, S. &amp; </a:t>
            </a:r>
            <a:r>
              <a:rPr lang="es-ES" dirty="0" err="1"/>
              <a:t>Boffone</a:t>
            </a:r>
            <a:r>
              <a:rPr lang="es-ES" dirty="0"/>
              <a:t>, T. (2021). BookTok 101: </a:t>
            </a:r>
            <a:r>
              <a:rPr lang="es-ES" dirty="0" err="1"/>
              <a:t>TikTok</a:t>
            </a:r>
            <a:r>
              <a:rPr lang="es-ES" dirty="0"/>
              <a:t>, Digital </a:t>
            </a:r>
            <a:r>
              <a:rPr lang="es-ES" dirty="0" err="1"/>
              <a:t>Literacies</a:t>
            </a:r>
            <a:r>
              <a:rPr lang="es-ES" dirty="0"/>
              <a:t>, and </a:t>
            </a:r>
            <a:r>
              <a:rPr lang="es-ES" dirty="0" err="1"/>
              <a:t>Out</a:t>
            </a:r>
            <a:r>
              <a:rPr lang="es-ES" dirty="0"/>
              <a:t>-of-</a:t>
            </a:r>
            <a:r>
              <a:rPr lang="es-ES" dirty="0" err="1"/>
              <a:t>School</a:t>
            </a:r>
            <a:r>
              <a:rPr lang="es-ES" dirty="0"/>
              <a:t> Reading </a:t>
            </a:r>
            <a:r>
              <a:rPr lang="es-ES" dirty="0" err="1"/>
              <a:t>Practices</a:t>
            </a:r>
            <a:r>
              <a:rPr lang="es-ES" dirty="0"/>
              <a:t>. </a:t>
            </a:r>
            <a:r>
              <a:rPr lang="es-ES" i="1" dirty="0" err="1" smtClean="0"/>
              <a:t>Journal</a:t>
            </a:r>
            <a:r>
              <a:rPr lang="es-ES" i="1" dirty="0" smtClean="0"/>
              <a:t> os </a:t>
            </a:r>
            <a:r>
              <a:rPr lang="es-ES" i="1" dirty="0" err="1" smtClean="0"/>
              <a:t>Adolescent</a:t>
            </a:r>
            <a:r>
              <a:rPr lang="es-ES" i="1" dirty="0" smtClean="0"/>
              <a:t> &amp; </a:t>
            </a:r>
            <a:r>
              <a:rPr lang="es-ES" i="1" dirty="0" err="1"/>
              <a:t>Adult</a:t>
            </a:r>
            <a:r>
              <a:rPr lang="es-ES" i="1" dirty="0"/>
              <a:t> </a:t>
            </a:r>
            <a:r>
              <a:rPr lang="es-ES" i="1" dirty="0" err="1" smtClean="0"/>
              <a:t>Literacy</a:t>
            </a:r>
            <a:r>
              <a:rPr lang="es-ES" i="1" dirty="0" smtClean="0"/>
              <a:t>  </a:t>
            </a:r>
            <a:r>
              <a:rPr lang="es-ES" dirty="0">
                <a:hlinkClick r:id="rId6"/>
              </a:rPr>
              <a:t>https://</a:t>
            </a:r>
            <a:r>
              <a:rPr lang="es-ES" dirty="0" smtClean="0">
                <a:hlinkClick r:id="rId6"/>
              </a:rPr>
              <a:t>doi.org/10.1002/jaal.119</a:t>
            </a:r>
            <a:r>
              <a:rPr lang="es-ES" dirty="0" smtClean="0"/>
              <a:t> </a:t>
            </a:r>
          </a:p>
          <a:p>
            <a:r>
              <a:rPr lang="es-ES" dirty="0"/>
              <a:t>Blanco Martínez, A., &amp; González </a:t>
            </a:r>
            <a:r>
              <a:rPr lang="es-ES" dirty="0" err="1"/>
              <a:t>Sanmamed</a:t>
            </a:r>
            <a:r>
              <a:rPr lang="es-ES" dirty="0"/>
              <a:t>, M. . (2021). Aprender desde la perspectiva de las ecologías: una experiencia en Secundaria a través del teatro y de </a:t>
            </a:r>
            <a:r>
              <a:rPr lang="es-ES" dirty="0" err="1"/>
              <a:t>Tiktok</a:t>
            </a:r>
            <a:r>
              <a:rPr lang="es-ES" dirty="0"/>
              <a:t> . </a:t>
            </a:r>
            <a:r>
              <a:rPr lang="es-ES" i="1" dirty="0" err="1"/>
              <a:t>Educatio</a:t>
            </a:r>
            <a:r>
              <a:rPr lang="es-ES" i="1" dirty="0"/>
              <a:t> Siglo XXI</a:t>
            </a:r>
            <a:r>
              <a:rPr lang="es-ES" dirty="0"/>
              <a:t>, 39(2), 169–190. </a:t>
            </a:r>
            <a:r>
              <a:rPr lang="es-ES" dirty="0">
                <a:hlinkClick r:id="rId7"/>
              </a:rPr>
              <a:t>https://</a:t>
            </a:r>
            <a:r>
              <a:rPr lang="es-ES" dirty="0" smtClean="0">
                <a:hlinkClick r:id="rId7"/>
              </a:rPr>
              <a:t>doi.org/10.6018/educatio.465551</a:t>
            </a:r>
            <a:r>
              <a:rPr lang="es-ES" dirty="0" smtClean="0"/>
              <a:t> </a:t>
            </a:r>
          </a:p>
          <a:p>
            <a:r>
              <a:rPr lang="es-ES" dirty="0" smtClean="0"/>
              <a:t>Martín-</a:t>
            </a:r>
            <a:r>
              <a:rPr lang="es-ES" dirty="0" err="1" smtClean="0"/>
              <a:t>Ramallal</a:t>
            </a:r>
            <a:r>
              <a:rPr lang="es-ES" dirty="0"/>
              <a:t>, P., &amp; Ruiz-</a:t>
            </a:r>
            <a:r>
              <a:rPr lang="es-ES" dirty="0" err="1"/>
              <a:t>Mondaza</a:t>
            </a:r>
            <a:r>
              <a:rPr lang="es-ES" dirty="0"/>
              <a:t>, M. (2022). Agentes protectores del menor y redes sociales. El dilema de </a:t>
            </a:r>
            <a:r>
              <a:rPr lang="es-ES" dirty="0" err="1"/>
              <a:t>TikTok</a:t>
            </a:r>
            <a:r>
              <a:rPr lang="es-ES" dirty="0"/>
              <a:t>. </a:t>
            </a:r>
            <a:r>
              <a:rPr lang="es-ES" i="1" dirty="0"/>
              <a:t>Revista Mediterránea de Comunicación</a:t>
            </a:r>
            <a:r>
              <a:rPr lang="es-ES" dirty="0"/>
              <a:t>, 13(1), 31-49. </a:t>
            </a:r>
            <a:r>
              <a:rPr lang="es-ES" dirty="0">
                <a:hlinkClick r:id="rId8"/>
              </a:rPr>
              <a:t>https://</a:t>
            </a:r>
            <a:r>
              <a:rPr lang="es-ES" dirty="0" smtClean="0">
                <a:hlinkClick r:id="rId8"/>
              </a:rPr>
              <a:t>doi.org/10.14198/MEDCOM.20776</a:t>
            </a:r>
            <a:r>
              <a:rPr lang="es-ES" dirty="0" smtClean="0"/>
              <a:t> </a:t>
            </a:r>
            <a:endParaRPr lang="es-ES" dirty="0"/>
          </a:p>
          <a:p>
            <a:endParaRPr lang="es-ES" dirty="0"/>
          </a:p>
        </p:txBody>
      </p:sp>
      <p:pic>
        <p:nvPicPr>
          <p:cNvPr id="6" name="Google Shape;979;p78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514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6628" y="119698"/>
            <a:ext cx="4085354" cy="1516597"/>
          </a:xfrm>
        </p:spPr>
        <p:txBody>
          <a:bodyPr>
            <a:normAutofit/>
          </a:bodyPr>
          <a:lstStyle/>
          <a:p>
            <a:r>
              <a:rPr lang="es-ES" sz="3600" b="1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Interés creciente por la herramientas</a:t>
            </a:r>
            <a:endParaRPr lang="es-ES" sz="3600" b="1" dirty="0">
              <a:solidFill>
                <a:srgbClr val="0070C0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288757" y="2102938"/>
            <a:ext cx="111312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dirty="0" smtClean="0"/>
              <a:t>TORIBIO-LAGARDE, VICTORIA (2022). DIFUNDIR </a:t>
            </a:r>
            <a:r>
              <a:rPr lang="es-ES" sz="2000" dirty="0"/>
              <a:t>EN </a:t>
            </a:r>
            <a:r>
              <a:rPr lang="es-ES" sz="2000" b="1" dirty="0"/>
              <a:t>TIKTOK</a:t>
            </a:r>
            <a:r>
              <a:rPr lang="es-ES" sz="2000" dirty="0"/>
              <a:t>. EL CASO DE </a:t>
            </a:r>
            <a:r>
              <a:rPr lang="es-ES" sz="2000" dirty="0" smtClean="0"/>
              <a:t>LA CANCIÓN </a:t>
            </a:r>
            <a:r>
              <a:rPr lang="es-ES" sz="2000" dirty="0"/>
              <a:t>‘SOY REBELDE’ (2021) Y SU REPERCUSIÓN </a:t>
            </a:r>
            <a:r>
              <a:rPr lang="es-ES" sz="2000" dirty="0" smtClean="0"/>
              <a:t>DESDE LA </a:t>
            </a:r>
            <a:r>
              <a:rPr lang="es-ES" sz="2000" dirty="0"/>
              <a:t>PERSPECTIVA DE LOS CANTANTES COMO ÍDOLOS </a:t>
            </a:r>
            <a:r>
              <a:rPr lang="es-ES" sz="2000" dirty="0" smtClean="0"/>
              <a:t>Y PROSUMIDORES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dirty="0" smtClean="0"/>
              <a:t>MONFERRER-PALMER, AINA  (2022) EXPERIENCIAS </a:t>
            </a:r>
            <a:r>
              <a:rPr lang="es-ES" sz="2000" dirty="0"/>
              <a:t>TIC EN LA ENSEÑANZA </a:t>
            </a:r>
            <a:r>
              <a:rPr lang="es-ES" sz="2000" dirty="0" smtClean="0"/>
              <a:t>DEL CATALÁN </a:t>
            </a:r>
            <a:r>
              <a:rPr lang="es-ES" sz="2000" dirty="0"/>
              <a:t>EN ADULTOS: YOUTUBE, </a:t>
            </a:r>
            <a:r>
              <a:rPr lang="es-ES" sz="2000" b="1" dirty="0"/>
              <a:t>TIKTOK</a:t>
            </a:r>
            <a:r>
              <a:rPr lang="es-ES" sz="2000" dirty="0"/>
              <a:t> E INSTAGRAM </a:t>
            </a:r>
            <a:r>
              <a:rPr lang="es-ES" sz="2000" dirty="0" smtClean="0"/>
              <a:t>EN EL </a:t>
            </a:r>
            <a:r>
              <a:rPr lang="es-ES" sz="2000" dirty="0"/>
              <a:t>MARCO DEL PROYECTO DE MICA EN </a:t>
            </a:r>
            <a:r>
              <a:rPr lang="es-ES" sz="2000" dirty="0" smtClean="0"/>
              <a:t>MICA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dirty="0" smtClean="0"/>
              <a:t>GARRIDO BERLANGA, MARÍA ÁNGELA, GARCÍA RUIZ, </a:t>
            </a:r>
            <a:r>
              <a:rPr lang="es-ES" sz="2000" dirty="0"/>
              <a:t>MARÍA </a:t>
            </a:r>
            <a:r>
              <a:rPr lang="es-ES" sz="2000" dirty="0" smtClean="0"/>
              <a:t>AURORA &amp; MAQUEDA CUENCA, EUGENIO (2022) DIDÁCTICA </a:t>
            </a:r>
            <a:r>
              <a:rPr lang="es-ES" sz="2000" dirty="0"/>
              <a:t>DE LA LITERATURA </a:t>
            </a:r>
            <a:r>
              <a:rPr lang="es-ES" sz="2000" dirty="0" smtClean="0"/>
              <a:t>EN INSTAGRAM </a:t>
            </a:r>
            <a:r>
              <a:rPr lang="es-ES" sz="2000" dirty="0"/>
              <a:t>Y </a:t>
            </a:r>
            <a:r>
              <a:rPr lang="es-ES" sz="2000" b="1" dirty="0"/>
              <a:t>TIKTOK</a:t>
            </a:r>
            <a:r>
              <a:rPr lang="es-ES" sz="2000" dirty="0"/>
              <a:t>: UNA EXPERIENCIA DOCENTE EN </a:t>
            </a:r>
            <a:r>
              <a:rPr lang="es-ES" sz="2000" dirty="0" smtClean="0"/>
              <a:t>RED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982" y="0"/>
            <a:ext cx="7169150" cy="179705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323155" y="4550276"/>
            <a:ext cx="10096901" cy="707886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sz="2000" dirty="0"/>
              <a:t>Carmen Pérez García, Raquel Fernández </a:t>
            </a:r>
            <a:r>
              <a:rPr lang="es-ES" sz="2000" dirty="0" smtClean="0"/>
              <a:t>Cobo (2022) Lectores </a:t>
            </a:r>
            <a:r>
              <a:rPr lang="es-ES" sz="2000" dirty="0"/>
              <a:t>y clubes de lectura en </a:t>
            </a:r>
            <a:r>
              <a:rPr lang="es-ES" sz="2000" dirty="0" err="1" smtClean="0"/>
              <a:t>bookstagram</a:t>
            </a:r>
            <a:r>
              <a:rPr lang="es-ES" sz="2000" dirty="0" smtClean="0"/>
              <a:t>. </a:t>
            </a:r>
            <a:r>
              <a:rPr lang="es-ES" sz="2000" dirty="0" smtClean="0"/>
              <a:t>El </a:t>
            </a:r>
            <a:r>
              <a:rPr lang="es-ES" sz="2000" dirty="0"/>
              <a:t>libro como objeto estético y la lectura social en la </a:t>
            </a:r>
            <a:r>
              <a:rPr lang="es-ES" sz="2000" dirty="0" smtClean="0"/>
              <a:t>red</a:t>
            </a:r>
            <a:endParaRPr lang="es-ES" sz="2000" dirty="0"/>
          </a:p>
        </p:txBody>
      </p:sp>
      <p:sp>
        <p:nvSpPr>
          <p:cNvPr id="4" name="Rectángulo 3"/>
          <p:cNvSpPr/>
          <p:nvPr/>
        </p:nvSpPr>
        <p:spPr>
          <a:xfrm>
            <a:off x="1531500" y="5724805"/>
            <a:ext cx="9680210" cy="61555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sz="1600" dirty="0">
                <a:hlinkClick r:id="rId3"/>
              </a:rPr>
              <a:t>http://</a:t>
            </a:r>
            <a:r>
              <a:rPr lang="es-ES" sz="1600" dirty="0" smtClean="0">
                <a:hlinkClick r:id="rId3"/>
              </a:rPr>
              <a:t>poesiamexicanacontemporanea.blogspot.com/2022/11/xii-congreso-internacional-beta-el-mito.html?m=1</a:t>
            </a:r>
            <a:endParaRPr lang="es-ES" sz="1600" dirty="0" smtClean="0"/>
          </a:p>
          <a:p>
            <a:r>
              <a:rPr lang="es-ES" dirty="0" smtClean="0"/>
              <a:t>Ignacio Ballester Pardo (022). </a:t>
            </a:r>
            <a:r>
              <a:rPr lang="es-ES" dirty="0"/>
              <a:t>El mito de la poesía en Instagram</a:t>
            </a:r>
          </a:p>
        </p:txBody>
      </p:sp>
      <p:pic>
        <p:nvPicPr>
          <p:cNvPr id="9" name="Google Shape;979;p7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488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44"/>
          <p:cNvSpPr/>
          <p:nvPr/>
        </p:nvSpPr>
        <p:spPr>
          <a:xfrm>
            <a:off x="764244" y="6069068"/>
            <a:ext cx="10691562" cy="64629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SILVA, Fabiano </a:t>
            </a:r>
            <a:r>
              <a:rPr lang="es-ES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Couto</a:t>
            </a:r>
            <a:r>
              <a:rPr lang="es-E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Corrêa</a:t>
            </a:r>
            <a:r>
              <a:rPr lang="es-E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da, &amp; SILVEIRA, </a:t>
            </a:r>
            <a:r>
              <a:rPr lang="es-ES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Lúcia</a:t>
            </a:r>
            <a:r>
              <a:rPr lang="es-E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da. (2019). O </a:t>
            </a:r>
            <a:r>
              <a:rPr lang="es-ES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ecossistema</a:t>
            </a:r>
            <a:r>
              <a:rPr lang="es-E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 </a:t>
            </a:r>
            <a:r>
              <a:rPr lang="es-ES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Ciência</a:t>
            </a:r>
            <a:r>
              <a:rPr lang="es-E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Aberta</a:t>
            </a:r>
            <a:r>
              <a:rPr lang="es-E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s-ES" sz="1800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Transinformação</a:t>
            </a:r>
            <a:r>
              <a:rPr lang="es-E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31, e190001. </a:t>
            </a:r>
            <a:r>
              <a:rPr lang="es-ES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Epub</a:t>
            </a:r>
            <a:r>
              <a:rPr lang="es-E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September</a:t>
            </a:r>
            <a:r>
              <a:rPr lang="es-E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23, 2019. </a:t>
            </a:r>
            <a:r>
              <a:rPr lang="es-ES" sz="18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https://dx.doi.org/10.1590/2318-0889201931e190001</a:t>
            </a:r>
            <a:r>
              <a:rPr lang="es-E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60" name="Google Shape;660;p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"/>
            <a:ext cx="12192000" cy="555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" name="Google Shape;661;p4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490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07681" y="136523"/>
            <a:ext cx="7744327" cy="866909"/>
          </a:xfrm>
        </p:spPr>
        <p:txBody>
          <a:bodyPr>
            <a:normAutofit/>
          </a:bodyPr>
          <a:lstStyle/>
          <a:p>
            <a:r>
              <a:rPr lang="es-ES" sz="3600" b="1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Interés creciente por la herramienta</a:t>
            </a:r>
            <a:endParaRPr lang="es-ES" sz="3600" b="1" dirty="0">
              <a:solidFill>
                <a:srgbClr val="0070C0"/>
              </a:solidFill>
              <a:latin typeface="Agency FB" panose="020B0503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714375" y="2396713"/>
            <a:ext cx="8912993" cy="923330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 err="1"/>
              <a:t>Guiñez</a:t>
            </a:r>
            <a:r>
              <a:rPr lang="es-ES" dirty="0"/>
              <a:t>-Cabrera, N., &amp; Mansilla-Obando, K. (2022). </a:t>
            </a:r>
            <a:r>
              <a:rPr lang="es-ES" dirty="0" err="1"/>
              <a:t>Booktokers</a:t>
            </a:r>
            <a:r>
              <a:rPr lang="es-ES" dirty="0"/>
              <a:t>: </a:t>
            </a:r>
            <a:r>
              <a:rPr lang="es-ES" dirty="0" err="1"/>
              <a:t>Generating</a:t>
            </a:r>
            <a:r>
              <a:rPr lang="es-ES" dirty="0"/>
              <a:t> and </a:t>
            </a:r>
            <a:r>
              <a:rPr lang="es-ES" dirty="0" err="1"/>
              <a:t>sharing</a:t>
            </a:r>
            <a:r>
              <a:rPr lang="es-ES" dirty="0"/>
              <a:t> </a:t>
            </a:r>
            <a:r>
              <a:rPr lang="es-ES" dirty="0" err="1"/>
              <a:t>book</a:t>
            </a:r>
            <a:r>
              <a:rPr lang="es-ES" dirty="0"/>
              <a:t> </a:t>
            </a:r>
            <a:r>
              <a:rPr lang="es-ES" dirty="0" err="1"/>
              <a:t>content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TikTok</a:t>
            </a:r>
            <a:r>
              <a:rPr lang="es-ES" dirty="0"/>
              <a:t>. [</a:t>
            </a:r>
            <a:r>
              <a:rPr lang="es-ES" dirty="0" err="1"/>
              <a:t>Booktokers</a:t>
            </a:r>
            <a:r>
              <a:rPr lang="es-ES" dirty="0"/>
              <a:t>: Generar y compartir contenidos sobre libros a través de </a:t>
            </a:r>
            <a:r>
              <a:rPr lang="es-ES" dirty="0" err="1"/>
              <a:t>TikTok</a:t>
            </a:r>
            <a:r>
              <a:rPr lang="es-ES" dirty="0"/>
              <a:t>]. </a:t>
            </a:r>
            <a:r>
              <a:rPr lang="es-ES" i="1" dirty="0"/>
              <a:t>Comunicar</a:t>
            </a:r>
            <a:r>
              <a:rPr lang="es-ES" dirty="0"/>
              <a:t>, 71, 119-130. </a:t>
            </a:r>
            <a:r>
              <a:rPr lang="es-ES" dirty="0">
                <a:hlinkClick r:id="rId2"/>
              </a:rPr>
              <a:t>https://doi.org/10.3916/C71-2022-09</a:t>
            </a:r>
            <a:r>
              <a:rPr lang="es-ES" dirty="0"/>
              <a:t> </a:t>
            </a:r>
          </a:p>
        </p:txBody>
      </p:sp>
      <p:sp>
        <p:nvSpPr>
          <p:cNvPr id="8" name="Rectángulo 7"/>
          <p:cNvSpPr/>
          <p:nvPr/>
        </p:nvSpPr>
        <p:spPr>
          <a:xfrm>
            <a:off x="1320665" y="3512995"/>
            <a:ext cx="8518358" cy="1200329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Hernández-Serrano, M. J., Jones, B., </a:t>
            </a:r>
            <a:r>
              <a:rPr lang="en-US" dirty="0" err="1"/>
              <a:t>Renés</a:t>
            </a:r>
            <a:r>
              <a:rPr lang="en-US" dirty="0"/>
              <a:t>-Arellano, P., &amp; Campos </a:t>
            </a:r>
            <a:r>
              <a:rPr lang="en-US" dirty="0" err="1"/>
              <a:t>Ortuño</a:t>
            </a:r>
            <a:r>
              <a:rPr lang="en-US" dirty="0"/>
              <a:t>, R. A. (2022). Analysis of Digital Self-Presentation Practices and Profiles of Spanish Adolescents on Instagram and </a:t>
            </a:r>
            <a:r>
              <a:rPr lang="en-US" dirty="0" err="1"/>
              <a:t>TikTok</a:t>
            </a:r>
            <a:r>
              <a:rPr lang="en-US" dirty="0"/>
              <a:t>. </a:t>
            </a:r>
            <a:r>
              <a:rPr lang="en-US" i="1" dirty="0"/>
              <a:t>Journal of New Approaches in Educational Research</a:t>
            </a:r>
            <a:r>
              <a:rPr lang="en-US" dirty="0"/>
              <a:t>, 11(1), 49-63. </a:t>
            </a: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doi.org/10.7821/naer.2022.1.797</a:t>
            </a:r>
            <a:r>
              <a:rPr lang="en-US" dirty="0" smtClean="0"/>
              <a:t>  </a:t>
            </a:r>
            <a:endParaRPr lang="es-ES" dirty="0"/>
          </a:p>
        </p:txBody>
      </p:sp>
      <p:sp>
        <p:nvSpPr>
          <p:cNvPr id="12" name="Rectángulo 11"/>
          <p:cNvSpPr/>
          <p:nvPr/>
        </p:nvSpPr>
        <p:spPr>
          <a:xfrm>
            <a:off x="173062" y="1271536"/>
            <a:ext cx="8547234" cy="923330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/>
              <a:t>Espejel, O., Concheiro, P., y </a:t>
            </a:r>
            <a:r>
              <a:rPr lang="es-ES" dirty="0" err="1"/>
              <a:t>Pujolà</a:t>
            </a:r>
            <a:r>
              <a:rPr lang="es-ES" dirty="0"/>
              <a:t>, J.-T. (2022). </a:t>
            </a:r>
            <a:r>
              <a:rPr lang="es-ES" dirty="0" err="1"/>
              <a:t>TikTok</a:t>
            </a:r>
            <a:r>
              <a:rPr lang="es-ES" dirty="0"/>
              <a:t> en la enseñanza de español LE/L2: </a:t>
            </a:r>
            <a:r>
              <a:rPr lang="es-ES" dirty="0" err="1"/>
              <a:t>telecolaboración</a:t>
            </a:r>
            <a:r>
              <a:rPr lang="es-ES" dirty="0"/>
              <a:t> y competencia digital</a:t>
            </a:r>
            <a:r>
              <a:rPr lang="es-ES" i="1" dirty="0"/>
              <a:t>, </a:t>
            </a:r>
            <a:r>
              <a:rPr lang="es-ES" i="1" dirty="0" err="1"/>
              <a:t>Journal</a:t>
            </a:r>
            <a:r>
              <a:rPr lang="es-ES" i="1" dirty="0"/>
              <a:t> of </a:t>
            </a:r>
            <a:r>
              <a:rPr lang="es-ES" i="1" dirty="0" err="1"/>
              <a:t>Spanish</a:t>
            </a:r>
            <a:r>
              <a:rPr lang="es-ES" i="1" dirty="0"/>
              <a:t> </a:t>
            </a:r>
            <a:r>
              <a:rPr lang="es-ES" i="1" dirty="0" err="1"/>
              <a:t>Language</a:t>
            </a:r>
            <a:r>
              <a:rPr lang="es-ES" i="1" dirty="0"/>
              <a:t> </a:t>
            </a:r>
            <a:r>
              <a:rPr lang="es-ES" i="1" dirty="0" err="1"/>
              <a:t>Teaching</a:t>
            </a:r>
            <a:r>
              <a:rPr lang="es-ES" dirty="0"/>
              <a:t>, 9:1, 19-35, </a:t>
            </a:r>
            <a:r>
              <a:rPr lang="es-ES" dirty="0">
                <a:hlinkClick r:id="rId4"/>
              </a:rPr>
              <a:t>https://</a:t>
            </a:r>
            <a:r>
              <a:rPr lang="es-ES" dirty="0" smtClean="0">
                <a:hlinkClick r:id="rId4"/>
              </a:rPr>
              <a:t>doi.org/10.1080/23247797.2022.2091843</a:t>
            </a:r>
            <a:r>
              <a:rPr lang="es-ES" dirty="0" smtClean="0"/>
              <a:t>  </a:t>
            </a:r>
            <a:endParaRPr lang="es-ES" dirty="0"/>
          </a:p>
        </p:txBody>
      </p:sp>
      <p:sp>
        <p:nvSpPr>
          <p:cNvPr id="3" name="Rectángulo 2"/>
          <p:cNvSpPr/>
          <p:nvPr/>
        </p:nvSpPr>
        <p:spPr>
          <a:xfrm>
            <a:off x="1878214" y="4897435"/>
            <a:ext cx="9354468" cy="923330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 err="1"/>
              <a:t>Yélamos-GuerraM</a:t>
            </a:r>
            <a:r>
              <a:rPr lang="es-ES" dirty="0"/>
              <a:t>. S., García-</a:t>
            </a:r>
            <a:r>
              <a:rPr lang="es-ES" dirty="0" err="1"/>
              <a:t>GámezM</a:t>
            </a:r>
            <a:r>
              <a:rPr lang="es-ES" dirty="0"/>
              <a:t>., &amp; Moreno-</a:t>
            </a:r>
            <a:r>
              <a:rPr lang="es-ES" dirty="0" err="1"/>
              <a:t>OrtizA</a:t>
            </a:r>
            <a:r>
              <a:rPr lang="es-ES" dirty="0"/>
              <a:t>. J. (2022). </a:t>
            </a:r>
            <a:r>
              <a:rPr lang="es-ES" dirty="0" err="1"/>
              <a:t>The</a:t>
            </a:r>
            <a:r>
              <a:rPr lang="es-ES" dirty="0"/>
              <a:t> use of </a:t>
            </a:r>
            <a:r>
              <a:rPr lang="es-ES" dirty="0" err="1"/>
              <a:t>Tik</a:t>
            </a:r>
            <a:r>
              <a:rPr lang="es-ES" dirty="0"/>
              <a:t> </a:t>
            </a:r>
            <a:r>
              <a:rPr lang="es-ES" dirty="0" err="1"/>
              <a:t>Tok</a:t>
            </a:r>
            <a:r>
              <a:rPr lang="es-ES" dirty="0"/>
              <a:t> in </a:t>
            </a:r>
            <a:r>
              <a:rPr lang="es-ES" dirty="0" err="1"/>
              <a:t>higher</a:t>
            </a:r>
            <a:r>
              <a:rPr lang="es-ES" dirty="0"/>
              <a:t> </a:t>
            </a:r>
            <a:r>
              <a:rPr lang="es-ES" dirty="0" err="1"/>
              <a:t>education</a:t>
            </a:r>
            <a:r>
              <a:rPr lang="es-ES" dirty="0"/>
              <a:t> as a </a:t>
            </a:r>
            <a:r>
              <a:rPr lang="es-ES" dirty="0" err="1"/>
              <a:t>motivating</a:t>
            </a:r>
            <a:r>
              <a:rPr lang="es-ES" dirty="0"/>
              <a:t> </a:t>
            </a:r>
            <a:r>
              <a:rPr lang="es-ES" dirty="0" err="1"/>
              <a:t>source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students</a:t>
            </a:r>
            <a:r>
              <a:rPr lang="es-ES" dirty="0"/>
              <a:t>. </a:t>
            </a:r>
            <a:r>
              <a:rPr lang="es-ES" i="1" dirty="0"/>
              <a:t>Porta </a:t>
            </a:r>
            <a:r>
              <a:rPr lang="es-ES" i="1" dirty="0" err="1"/>
              <a:t>Linguarum</a:t>
            </a:r>
            <a:r>
              <a:rPr lang="es-ES" i="1" dirty="0"/>
              <a:t> Revista Interuniversitaria De Didáctica De Las Lenguas Extranjeras</a:t>
            </a:r>
            <a:r>
              <a:rPr lang="es-ES" dirty="0"/>
              <a:t>, (38), 83-98. </a:t>
            </a:r>
            <a:r>
              <a:rPr lang="es-ES" dirty="0">
                <a:hlinkClick r:id="rId5"/>
              </a:rPr>
              <a:t>https://</a:t>
            </a:r>
            <a:r>
              <a:rPr lang="es-ES" dirty="0" smtClean="0">
                <a:hlinkClick r:id="rId5"/>
              </a:rPr>
              <a:t>doi.org/10.30827/portalin.vi38.21684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9" name="Google Shape;979;p7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55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257"/>
            <a:ext cx="12192000" cy="5838828"/>
          </a:xfrm>
        </p:spPr>
      </p:pic>
      <p:sp>
        <p:nvSpPr>
          <p:cNvPr id="6" name="Rectángulo 5"/>
          <p:cNvSpPr/>
          <p:nvPr/>
        </p:nvSpPr>
        <p:spPr>
          <a:xfrm>
            <a:off x="2353765" y="2421859"/>
            <a:ext cx="5564909" cy="369332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3"/>
              </a:rPr>
              <a:t>https://www.instagram.com/explore/tags/bookstagram/</a:t>
            </a:r>
            <a:r>
              <a:rPr lang="es-ES" dirty="0"/>
              <a:t> </a:t>
            </a:r>
          </a:p>
        </p:txBody>
      </p:sp>
      <p:pic>
        <p:nvPicPr>
          <p:cNvPr id="4" name="Marcador de contenido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714375" y="6102377"/>
            <a:ext cx="11146519" cy="646331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/>
              <a:t>Rovira-Collado, J. &amp; Ivanova, M. (2019). Educación literaria y LIJ 2.0 ante la internet de la imagen: </a:t>
            </a:r>
            <a:r>
              <a:rPr lang="es-ES" dirty="0" err="1"/>
              <a:t>bookstagramers</a:t>
            </a:r>
            <a:r>
              <a:rPr lang="es-ES" dirty="0"/>
              <a:t>, </a:t>
            </a:r>
            <a:r>
              <a:rPr lang="es-ES" dirty="0" err="1"/>
              <a:t>booktubers</a:t>
            </a:r>
            <a:r>
              <a:rPr lang="es-ES" dirty="0"/>
              <a:t> y otras redes de lectura, </a:t>
            </a:r>
            <a:r>
              <a:rPr lang="es-ES" i="1" dirty="0"/>
              <a:t>e-SEDLL</a:t>
            </a:r>
            <a:r>
              <a:rPr lang="es-ES" dirty="0"/>
              <a:t>, 1, </a:t>
            </a:r>
            <a:r>
              <a:rPr lang="es-ES" dirty="0">
                <a:hlinkClick r:id="rId5"/>
              </a:rPr>
              <a:t>https://</a:t>
            </a:r>
            <a:r>
              <a:rPr lang="es-ES" dirty="0" smtClean="0">
                <a:hlinkClick r:id="rId5"/>
              </a:rPr>
              <a:t>cvc.cervantes.es/literatura/esedll/pdf/01/07.pdf</a:t>
            </a:r>
            <a:r>
              <a:rPr lang="es-ES" dirty="0" smtClean="0"/>
              <a:t>   </a:t>
            </a:r>
            <a:endParaRPr lang="es-ES" dirty="0"/>
          </a:p>
        </p:txBody>
      </p:sp>
      <p:sp>
        <p:nvSpPr>
          <p:cNvPr id="3" name="Rectángulo 2"/>
          <p:cNvSpPr/>
          <p:nvPr/>
        </p:nvSpPr>
        <p:spPr>
          <a:xfrm>
            <a:off x="570956" y="1241012"/>
            <a:ext cx="33592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rgbClr val="FF0000"/>
                </a:solidFill>
              </a:rPr>
              <a:t>61.501.820 </a:t>
            </a:r>
            <a:r>
              <a:rPr lang="es-ES" sz="2800" b="1" dirty="0" smtClean="0">
                <a:solidFill>
                  <a:srgbClr val="FF0000"/>
                </a:solidFill>
              </a:rPr>
              <a:t>publicaciones 2021*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8489622" y="1442387"/>
            <a:ext cx="33592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 smtClean="0">
                <a:solidFill>
                  <a:srgbClr val="FF0000"/>
                </a:solidFill>
              </a:rPr>
              <a:t>Más de 100 millones en 2022*</a:t>
            </a:r>
            <a:endParaRPr lang="es-ES" sz="2800" b="1" dirty="0">
              <a:solidFill>
                <a:srgbClr val="FF0000"/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329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473693" y="89378"/>
            <a:ext cx="5274644" cy="6866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3600" dirty="0">
                <a:solidFill>
                  <a:srgbClr val="FF0000"/>
                </a:solidFill>
              </a:rPr>
              <a:t>Buscábamos libros, pero… </a:t>
            </a:r>
          </a:p>
        </p:txBody>
      </p:sp>
      <p:sp>
        <p:nvSpPr>
          <p:cNvPr id="6" name="Rectángulo 5"/>
          <p:cNvSpPr/>
          <p:nvPr/>
        </p:nvSpPr>
        <p:spPr>
          <a:xfrm>
            <a:off x="1884219" y="6488668"/>
            <a:ext cx="6991926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s-ES" dirty="0">
                <a:hlinkClick r:id="rId3"/>
              </a:rPr>
              <a:t>https://www.instagram.com/p/Bby3IjcnYcG/?saved-by=joseroviracollado</a:t>
            </a:r>
            <a:r>
              <a:rPr lang="es-ES" dirty="0"/>
              <a:t> </a:t>
            </a:r>
          </a:p>
        </p:txBody>
      </p:sp>
      <p:pic>
        <p:nvPicPr>
          <p:cNvPr id="7" name="Marcador de contenido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08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172"/>
            <a:ext cx="12191999" cy="6219826"/>
          </a:xfrm>
        </p:spPr>
      </p:pic>
      <p:sp>
        <p:nvSpPr>
          <p:cNvPr id="6" name="Rectángulo 5"/>
          <p:cNvSpPr/>
          <p:nvPr/>
        </p:nvSpPr>
        <p:spPr>
          <a:xfrm>
            <a:off x="128670" y="5679177"/>
            <a:ext cx="5115118" cy="369332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dirty="0">
                <a:hlinkClick r:id="rId3"/>
              </a:rPr>
              <a:t>https://</a:t>
            </a:r>
            <a:r>
              <a:rPr lang="es-ES" dirty="0" smtClean="0">
                <a:hlinkClick r:id="rId3"/>
              </a:rPr>
              <a:t>pephernandez.wixsite.com/lahordadellector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7" name="Rectángulo 6"/>
          <p:cNvSpPr/>
          <p:nvPr/>
        </p:nvSpPr>
        <p:spPr>
          <a:xfrm>
            <a:off x="798896" y="6255879"/>
            <a:ext cx="10902213" cy="58477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sz="1600" dirty="0"/>
              <a:t>Hernández Ortega, J., &amp; Rovira-Collado, J. (2020). </a:t>
            </a:r>
            <a:r>
              <a:rPr lang="es-ES" sz="1600" b="1" dirty="0">
                <a:solidFill>
                  <a:srgbClr val="C00000"/>
                </a:solidFill>
              </a:rPr>
              <a:t>Diseño de proyectos transmedia para la Educación Literaria en el aula de Educación Secundaria</a:t>
            </a:r>
            <a:r>
              <a:rPr lang="es-ES" sz="1600" dirty="0"/>
              <a:t>. </a:t>
            </a:r>
            <a:r>
              <a:rPr lang="es-ES" sz="1600" i="1" dirty="0"/>
              <a:t>Revista De Estudios Socioeducativos. </a:t>
            </a:r>
            <a:r>
              <a:rPr lang="es-ES" sz="1600" i="1" dirty="0" err="1"/>
              <a:t>ReSed</a:t>
            </a:r>
            <a:r>
              <a:rPr lang="es-ES" sz="1600" dirty="0"/>
              <a:t>, </a:t>
            </a:r>
            <a:r>
              <a:rPr lang="es-ES" sz="1600" dirty="0" smtClean="0"/>
              <a:t>8, 80-98 </a:t>
            </a:r>
            <a:r>
              <a:rPr lang="es-ES" sz="1400" dirty="0" smtClean="0">
                <a:hlinkClick r:id="rId4"/>
              </a:rPr>
              <a:t>https</a:t>
            </a:r>
            <a:r>
              <a:rPr lang="es-ES" sz="1400" dirty="0">
                <a:hlinkClick r:id="rId4"/>
              </a:rPr>
              <a:t>://</a:t>
            </a:r>
            <a:r>
              <a:rPr lang="es-ES" sz="1400" dirty="0" smtClean="0">
                <a:hlinkClick r:id="rId4"/>
              </a:rPr>
              <a:t>revistas.uca.es/index.php/ReSed/article/view/5633</a:t>
            </a:r>
            <a:r>
              <a:rPr lang="es-ES" sz="1600" dirty="0" smtClean="0"/>
              <a:t> </a:t>
            </a:r>
            <a:endParaRPr lang="es-ES" sz="1600" dirty="0"/>
          </a:p>
        </p:txBody>
      </p:sp>
      <p:pic>
        <p:nvPicPr>
          <p:cNvPr id="8" name="Marcador de contenido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299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9411" y="114686"/>
            <a:ext cx="6930190" cy="934286"/>
          </a:xfrm>
        </p:spPr>
        <p:txBody>
          <a:bodyPr>
            <a:normAutofit/>
          </a:bodyPr>
          <a:lstStyle/>
          <a:p>
            <a:r>
              <a:rPr lang="es-ES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“Bookface”. ABP </a:t>
            </a:r>
            <a:r>
              <a:rPr lang="es-ES" i="1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La horda del Lector</a:t>
            </a:r>
            <a:endParaRPr lang="es-ES" i="1" dirty="0">
              <a:solidFill>
                <a:srgbClr val="0070C0"/>
              </a:solidFill>
              <a:latin typeface="Agency FB" panose="020B0503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5646202" y="5554162"/>
            <a:ext cx="6366743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u="sng" dirty="0">
                <a:solidFill>
                  <a:srgbClr val="0563C1"/>
                </a:solidFill>
                <a:ea typeface="Times New Roman" panose="02020603050405020304" pitchFamily="18" charset="0"/>
                <a:hlinkClick r:id="rId2"/>
              </a:rPr>
              <a:t>https://pephernandez.wixsite.com/lahordadellector/fotoportadas</a:t>
            </a:r>
            <a:endParaRPr lang="es-ES" dirty="0"/>
          </a:p>
        </p:txBody>
      </p:sp>
      <p:sp>
        <p:nvSpPr>
          <p:cNvPr id="8" name="Rectángulo 7"/>
          <p:cNvSpPr/>
          <p:nvPr/>
        </p:nvSpPr>
        <p:spPr>
          <a:xfrm>
            <a:off x="812089" y="6079049"/>
            <a:ext cx="10645541" cy="646331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ES" dirty="0">
                <a:ea typeface="Times New Roman" panose="02020603050405020304" pitchFamily="18" charset="0"/>
              </a:rPr>
              <a:t>1º premio como tendencia educativa en Educación Secundaria de la asociación </a:t>
            </a:r>
            <a:r>
              <a:rPr lang="es-ES" i="1" dirty="0">
                <a:ea typeface="Times New Roman" panose="02020603050405020304" pitchFamily="18" charset="0"/>
              </a:rPr>
              <a:t>Espiral</a:t>
            </a:r>
            <a:r>
              <a:rPr lang="es-ES" dirty="0">
                <a:ea typeface="Times New Roman" panose="02020603050405020304" pitchFamily="18" charset="0"/>
              </a:rPr>
              <a:t> en 2019 </a:t>
            </a:r>
            <a:r>
              <a:rPr lang="es-ES" u="sng" dirty="0">
                <a:solidFill>
                  <a:srgbClr val="0563C1"/>
                </a:solidFill>
                <a:ea typeface="Times New Roman" panose="02020603050405020304" pitchFamily="18" charset="0"/>
                <a:hlinkClick r:id="rId3"/>
              </a:rPr>
              <a:t>https://premioespiral.org/recurso/la-horda-del-lector/7</a:t>
            </a:r>
            <a:r>
              <a:rPr lang="es-ES" dirty="0"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85" y="1177925"/>
            <a:ext cx="3307111" cy="421880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10" y="1177925"/>
            <a:ext cx="3053700" cy="3621817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1" y="1193175"/>
            <a:ext cx="2824160" cy="3702083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613" y="156391"/>
            <a:ext cx="759148" cy="759148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3919063" y="4952405"/>
            <a:ext cx="80938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dirty="0" smtClean="0">
                <a:solidFill>
                  <a:srgbClr val="FF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“Utilizar redes sociales audiovisuales no implica vulnerar la privacidad </a:t>
            </a:r>
            <a:r>
              <a:rPr lang="es-ES" sz="1600" smtClean="0">
                <a:solidFill>
                  <a:srgbClr val="FF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del </a:t>
            </a:r>
            <a:r>
              <a:rPr lang="es-ES" sz="1600" smtClean="0">
                <a:solidFill>
                  <a:srgbClr val="FF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alumnado.” </a:t>
            </a:r>
            <a:endParaRPr lang="es-ES" sz="1600" dirty="0">
              <a:solidFill>
                <a:srgbClr val="FF0000"/>
              </a:solidFill>
              <a:latin typeface="Bahnschrift" panose="020B0502040204020203" pitchFamily="34" charset="0"/>
            </a:endParaRPr>
          </a:p>
        </p:txBody>
      </p:sp>
      <p:pic>
        <p:nvPicPr>
          <p:cNvPr id="14" name="Google Shape;979;p7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449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4000" y="1"/>
            <a:ext cx="9144000" cy="669347"/>
          </a:xfrm>
        </p:spPr>
        <p:txBody>
          <a:bodyPr>
            <a:normAutofit/>
          </a:bodyPr>
          <a:lstStyle/>
          <a:p>
            <a:r>
              <a:rPr lang="es-ES" sz="3600" dirty="0">
                <a:solidFill>
                  <a:srgbClr val="FF0000"/>
                </a:solidFill>
                <a:latin typeface="+mn-lt"/>
              </a:rPr>
              <a:t>Nuevas dinámicas de participación </a:t>
            </a:r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71"/>
            <a:ext cx="12191999" cy="6864303"/>
          </a:xfrm>
        </p:spPr>
      </p:pic>
      <p:sp>
        <p:nvSpPr>
          <p:cNvPr id="5" name="Rectángulo 4"/>
          <p:cNvSpPr/>
          <p:nvPr/>
        </p:nvSpPr>
        <p:spPr>
          <a:xfrm>
            <a:off x="1727200" y="6420050"/>
            <a:ext cx="7166543" cy="369332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3"/>
              </a:rPr>
              <a:t>https://www.instagram.com/p/BbB59TCg82n/?saved-by=joseroviracollado</a:t>
            </a:r>
            <a:r>
              <a:rPr lang="es-ES" dirty="0"/>
              <a:t> </a:t>
            </a:r>
          </a:p>
        </p:txBody>
      </p:sp>
      <p:pic>
        <p:nvPicPr>
          <p:cNvPr id="7" name="Marcador de contenido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803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701081" y="5778805"/>
            <a:ext cx="5115118" cy="369332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dirty="0">
                <a:hlinkClick r:id="rId2"/>
              </a:rPr>
              <a:t>https://</a:t>
            </a:r>
            <a:r>
              <a:rPr lang="es-ES" dirty="0" smtClean="0">
                <a:hlinkClick r:id="rId2"/>
              </a:rPr>
              <a:t>pephernandez.wixsite.com/lahordadellector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8" name="Marcador de contenido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199" y="0"/>
            <a:ext cx="6277007" cy="68580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2522"/>
            <a:ext cx="6066427" cy="455575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668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/>
          </p:nvPr>
        </p:nvGraphicFramePr>
        <p:xfrm>
          <a:off x="375385" y="1401715"/>
          <a:ext cx="11059430" cy="4541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85902">
                  <a:extLst>
                    <a:ext uri="{9D8B030D-6E8A-4147-A177-3AD203B41FA5}">
                      <a16:colId xmlns:a16="http://schemas.microsoft.com/office/drawing/2014/main" val="2944381533"/>
                    </a:ext>
                  </a:extLst>
                </a:gridCol>
                <a:gridCol w="1426463">
                  <a:extLst>
                    <a:ext uri="{9D8B030D-6E8A-4147-A177-3AD203B41FA5}">
                      <a16:colId xmlns:a16="http://schemas.microsoft.com/office/drawing/2014/main" val="4142292742"/>
                    </a:ext>
                  </a:extLst>
                </a:gridCol>
                <a:gridCol w="1426463">
                  <a:extLst>
                    <a:ext uri="{9D8B030D-6E8A-4147-A177-3AD203B41FA5}">
                      <a16:colId xmlns:a16="http://schemas.microsoft.com/office/drawing/2014/main" val="2983918754"/>
                    </a:ext>
                  </a:extLst>
                </a:gridCol>
                <a:gridCol w="1426463">
                  <a:extLst>
                    <a:ext uri="{9D8B030D-6E8A-4147-A177-3AD203B41FA5}">
                      <a16:colId xmlns:a16="http://schemas.microsoft.com/office/drawing/2014/main" val="2307278858"/>
                    </a:ext>
                  </a:extLst>
                </a:gridCol>
                <a:gridCol w="1767676">
                  <a:extLst>
                    <a:ext uri="{9D8B030D-6E8A-4147-A177-3AD203B41FA5}">
                      <a16:colId xmlns:a16="http://schemas.microsoft.com/office/drawing/2014/main" val="696796681"/>
                    </a:ext>
                  </a:extLst>
                </a:gridCol>
                <a:gridCol w="1426463">
                  <a:extLst>
                    <a:ext uri="{9D8B030D-6E8A-4147-A177-3AD203B41FA5}">
                      <a16:colId xmlns:a16="http://schemas.microsoft.com/office/drawing/2014/main" val="207347745"/>
                    </a:ext>
                  </a:extLst>
                </a:gridCol>
              </a:tblGrid>
              <a:tr h="185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400" b="1" dirty="0">
                          <a:solidFill>
                            <a:srgbClr val="0070C0"/>
                          </a:solidFill>
                          <a:effectLst/>
                        </a:rPr>
                        <a:t>Perfil de Instagram </a:t>
                      </a:r>
                      <a:endParaRPr lang="es-ES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400" b="1" dirty="0">
                          <a:solidFill>
                            <a:srgbClr val="0070C0"/>
                          </a:solidFill>
                          <a:effectLst/>
                        </a:rPr>
                        <a:t>V1 </a:t>
                      </a:r>
                      <a:endParaRPr lang="es-ES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400" b="1" dirty="0">
                          <a:solidFill>
                            <a:srgbClr val="0070C0"/>
                          </a:solidFill>
                          <a:effectLst/>
                        </a:rPr>
                        <a:t>V2 </a:t>
                      </a:r>
                      <a:endParaRPr lang="es-ES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400" b="1" dirty="0">
                          <a:solidFill>
                            <a:srgbClr val="0070C0"/>
                          </a:solidFill>
                          <a:effectLst/>
                        </a:rPr>
                        <a:t>V3 </a:t>
                      </a:r>
                      <a:endParaRPr lang="es-ES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400" b="1" dirty="0">
                          <a:solidFill>
                            <a:srgbClr val="0070C0"/>
                          </a:solidFill>
                          <a:effectLst/>
                        </a:rPr>
                        <a:t>V4 </a:t>
                      </a:r>
                      <a:endParaRPr lang="es-ES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400" b="1" dirty="0">
                          <a:solidFill>
                            <a:srgbClr val="0070C0"/>
                          </a:solidFill>
                          <a:effectLst/>
                        </a:rPr>
                        <a:t>V5 </a:t>
                      </a:r>
                      <a:endParaRPr lang="es-ES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5426350"/>
                  </a:ext>
                </a:extLst>
              </a:tr>
              <a:tr h="185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@</a:t>
                      </a:r>
                      <a:r>
                        <a:rPr lang="es-ES" sz="1800" dirty="0" err="1">
                          <a:effectLst/>
                        </a:rPr>
                        <a:t>raquelbookish</a:t>
                      </a:r>
                      <a:r>
                        <a:rPr lang="es-ES" sz="1800" dirty="0">
                          <a:effectLst/>
                        </a:rPr>
                        <a:t>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147.740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494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815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8.418,92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906,42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8082018"/>
                  </a:ext>
                </a:extLst>
              </a:tr>
              <a:tr h="185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@</a:t>
                      </a:r>
                      <a:r>
                        <a:rPr lang="es-ES" sz="1800" dirty="0" err="1">
                          <a:effectLst/>
                        </a:rPr>
                        <a:t>faorozco</a:t>
                      </a:r>
                      <a:r>
                        <a:rPr lang="es-ES" sz="1800" dirty="0">
                          <a:effectLst/>
                        </a:rPr>
                        <a:t>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106.585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1.417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1.077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16.250,83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128,25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4272311"/>
                  </a:ext>
                </a:extLst>
              </a:tr>
              <a:tr h="185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@</a:t>
                      </a:r>
                      <a:r>
                        <a:rPr lang="es-ES" sz="1800" dirty="0" err="1">
                          <a:effectLst/>
                        </a:rPr>
                        <a:t>javier_ruescas</a:t>
                      </a:r>
                      <a:r>
                        <a:rPr lang="es-ES" sz="1800" dirty="0">
                          <a:effectLst/>
                        </a:rPr>
                        <a:t>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95.761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1.364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3.167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4.254,08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53,50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5208618"/>
                  </a:ext>
                </a:extLst>
              </a:tr>
              <a:tr h="185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@josudiamond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90.601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980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2.554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7.790,83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900,67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2723558"/>
                  </a:ext>
                </a:extLst>
              </a:tr>
              <a:tr h="185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@</a:t>
                      </a:r>
                      <a:r>
                        <a:rPr lang="es-ES" sz="1800" dirty="0" err="1">
                          <a:effectLst/>
                        </a:rPr>
                        <a:t>andreorowling</a:t>
                      </a:r>
                      <a:r>
                        <a:rPr lang="es-ES" sz="1800" dirty="0">
                          <a:effectLst/>
                        </a:rPr>
                        <a:t>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86.802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443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1.321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14.059,08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67,42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0242712"/>
                  </a:ext>
                </a:extLst>
              </a:tr>
              <a:tr h="185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@sebasgmouret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83.551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396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1.905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6.784,75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61,50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2580525"/>
                  </a:ext>
                </a:extLst>
              </a:tr>
              <a:tr h="185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@vanessarmigliore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56.329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567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872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4.456,92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81,17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7786321"/>
                  </a:ext>
                </a:extLst>
              </a:tr>
              <a:tr h="185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@el_librero_de_valentina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48.750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550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179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2.189,25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66,67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1651643"/>
                  </a:ext>
                </a:extLst>
              </a:tr>
              <a:tr h="185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@mayrayamonte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38.597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568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1.597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1.371,33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21,50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8555474"/>
                  </a:ext>
                </a:extLst>
              </a:tr>
              <a:tr h="185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@paolaboutellier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34.530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535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684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2.847,08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77,67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9584679"/>
                  </a:ext>
                </a:extLst>
              </a:tr>
              <a:tr h="185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@littleredread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21.790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1.800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1.829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328,17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255,25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9519668"/>
                  </a:ext>
                </a:extLst>
              </a:tr>
              <a:tr h="185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@sara.cantador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19.533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728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1.176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480,67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46,83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49267196"/>
                  </a:ext>
                </a:extLst>
              </a:tr>
              <a:tr h="185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b="1" dirty="0">
                          <a:effectLst/>
                        </a:rPr>
                        <a:t>Total</a:t>
                      </a:r>
                      <a:r>
                        <a:rPr lang="es-ES" sz="1800" dirty="0">
                          <a:effectLst/>
                        </a:rPr>
                        <a:t>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830.569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9.842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17.176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>
                          <a:effectLst/>
                        </a:rPr>
                        <a:t>69.231,91 </a:t>
                      </a:r>
                      <a:endParaRPr lang="es-ES" sz="1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800" dirty="0">
                          <a:effectLst/>
                        </a:rPr>
                        <a:t>2.666,85 </a:t>
                      </a:r>
                      <a:endParaRPr lang="es-E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5620843"/>
                  </a:ext>
                </a:extLst>
              </a:tr>
              <a:tr h="370925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2000" b="1" dirty="0">
                          <a:solidFill>
                            <a:srgbClr val="0070C0"/>
                          </a:solidFill>
                          <a:effectLst/>
                        </a:rPr>
                        <a:t>Variables:  1. Seguidores/as, 2. Personas Seguidas, 3. Publicaciones, 4. Promedio Me gusta, 5 Promedio Comentarios</a:t>
                      </a:r>
                      <a:endParaRPr lang="es-ES" sz="20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9321876"/>
                  </a:ext>
                </a:extLst>
              </a:tr>
            </a:tbl>
          </a:graphicData>
        </a:graphic>
      </p:graphicFrame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1193533" y="296457"/>
            <a:ext cx="7074568" cy="934286"/>
          </a:xfrm>
        </p:spPr>
        <p:txBody>
          <a:bodyPr>
            <a:normAutofit/>
          </a:bodyPr>
          <a:lstStyle/>
          <a:p>
            <a:r>
              <a:rPr lang="es-ES" dirty="0">
                <a:solidFill>
                  <a:srgbClr val="0070C0"/>
                </a:solidFill>
                <a:latin typeface="Agency FB" panose="020B0503020202020204" pitchFamily="34" charset="0"/>
              </a:rPr>
              <a:t>“</a:t>
            </a:r>
            <a:r>
              <a:rPr lang="es-ES" dirty="0" err="1">
                <a:solidFill>
                  <a:srgbClr val="0070C0"/>
                </a:solidFill>
                <a:latin typeface="Agency FB" panose="020B0503020202020204" pitchFamily="34" charset="0"/>
              </a:rPr>
              <a:t>Booktstagram</a:t>
            </a:r>
            <a:r>
              <a:rPr lang="es-ES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”. </a:t>
            </a:r>
            <a:r>
              <a:rPr lang="es-ES" dirty="0">
                <a:solidFill>
                  <a:srgbClr val="0070C0"/>
                </a:solidFill>
                <a:latin typeface="Agency FB" panose="020B0503020202020204" pitchFamily="34" charset="0"/>
              </a:rPr>
              <a:t>Análisis </a:t>
            </a:r>
            <a:r>
              <a:rPr lang="es-ES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de perfiles </a:t>
            </a:r>
            <a:endParaRPr lang="es-ES" dirty="0">
              <a:solidFill>
                <a:srgbClr val="0070C0"/>
              </a:solidFill>
              <a:latin typeface="Agency FB" panose="020B0503020202020204" pitchFamily="34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613" y="156391"/>
            <a:ext cx="759148" cy="759148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1010653" y="6137023"/>
            <a:ext cx="95675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dirty="0" smtClean="0">
                <a:solidFill>
                  <a:srgbClr val="FF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Evolución desde las/los </a:t>
            </a:r>
            <a:r>
              <a:rPr lang="es-ES" sz="1600" dirty="0" err="1" smtClean="0">
                <a:solidFill>
                  <a:srgbClr val="FF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booktubers</a:t>
            </a:r>
            <a:r>
              <a:rPr lang="es-ES" sz="1600" dirty="0" smtClean="0">
                <a:solidFill>
                  <a:srgbClr val="FF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. Vídeos más breves y las protagonistas (mayoría mujeres) cambian con la edad. </a:t>
            </a:r>
            <a:r>
              <a:rPr lang="es-ES" sz="1600" dirty="0" smtClean="0">
                <a:solidFill>
                  <a:srgbClr val="FF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 Importante </a:t>
            </a:r>
            <a:r>
              <a:rPr lang="es-ES" sz="1600" dirty="0" smtClean="0">
                <a:solidFill>
                  <a:srgbClr val="FF000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identificación con público lector. </a:t>
            </a:r>
            <a:endParaRPr lang="es-ES" sz="1600" dirty="0">
              <a:solidFill>
                <a:srgbClr val="FF0000"/>
              </a:solidFill>
              <a:latin typeface="Bahnschrift" panose="020B0502040204020203" pitchFamily="34" charset="0"/>
            </a:endParaRPr>
          </a:p>
        </p:txBody>
      </p:sp>
      <p:pic>
        <p:nvPicPr>
          <p:cNvPr id="10" name="Google Shape;979;p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251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038142" y="157530"/>
            <a:ext cx="8279113" cy="934286"/>
          </a:xfrm>
        </p:spPr>
        <p:txBody>
          <a:bodyPr>
            <a:normAutofit/>
          </a:bodyPr>
          <a:lstStyle/>
          <a:p>
            <a:r>
              <a:rPr lang="es-ES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“</a:t>
            </a:r>
            <a:r>
              <a:rPr lang="es-ES" dirty="0" err="1" smtClean="0">
                <a:solidFill>
                  <a:srgbClr val="0070C0"/>
                </a:solidFill>
                <a:latin typeface="Agency FB" panose="020B0503020202020204" pitchFamily="34" charset="0"/>
              </a:rPr>
              <a:t>Women</a:t>
            </a:r>
            <a:r>
              <a:rPr lang="es-ES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 Reading”. </a:t>
            </a:r>
            <a:r>
              <a:rPr lang="es-ES" dirty="0">
                <a:solidFill>
                  <a:srgbClr val="0070C0"/>
                </a:solidFill>
                <a:latin typeface="Agency FB" panose="020B0503020202020204" pitchFamily="34" charset="0"/>
              </a:rPr>
              <a:t>Español a través del arte 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613" y="156391"/>
            <a:ext cx="759148" cy="759148"/>
          </a:xfrm>
          <a:prstGeom prst="rect">
            <a:avLst/>
          </a:prstGeom>
        </p:spPr>
      </p:pic>
      <p:pic>
        <p:nvPicPr>
          <p:cNvPr id="8" name="Marcador de contenido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91" y="1064617"/>
            <a:ext cx="10626379" cy="5167798"/>
          </a:xfrm>
        </p:spPr>
      </p:pic>
      <p:sp>
        <p:nvSpPr>
          <p:cNvPr id="9" name="Rectángulo 8"/>
          <p:cNvSpPr/>
          <p:nvPr/>
        </p:nvSpPr>
        <p:spPr>
          <a:xfrm>
            <a:off x="3976063" y="6323685"/>
            <a:ext cx="4085221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dirty="0">
                <a:hlinkClick r:id="rId4"/>
              </a:rPr>
              <a:t>https://www.instagram.com/neferchitty</a:t>
            </a:r>
            <a:r>
              <a:rPr lang="es-ES" dirty="0" smtClean="0">
                <a:hlinkClick r:id="rId4"/>
              </a:rPr>
              <a:t>/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10" name="Google Shape;979;p7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758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11604898ffa_0_23"/>
          <p:cNvSpPr txBox="1">
            <a:spLocks noGrp="1"/>
          </p:cNvSpPr>
          <p:nvPr>
            <p:ph type="title"/>
          </p:nvPr>
        </p:nvSpPr>
        <p:spPr>
          <a:xfrm>
            <a:off x="452388" y="207201"/>
            <a:ext cx="11425188" cy="89970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>
              <a:buSzPts val="2520"/>
            </a:pPr>
            <a:r>
              <a:rPr lang="es-ES" sz="4000" b="1" dirty="0">
                <a:solidFill>
                  <a:srgbClr val="0070C0"/>
                </a:solidFill>
                <a:latin typeface="Agency FB" panose="020B0503020202020204" pitchFamily="34" charset="0"/>
                <a:ea typeface="EB Garamond"/>
                <a:cs typeface="EB Garamond"/>
                <a:sym typeface="EB Garamond"/>
              </a:rPr>
              <a:t>¿Es apropiado </a:t>
            </a:r>
            <a:r>
              <a:rPr lang="es-ES" sz="4000" b="1" dirty="0" err="1" smtClean="0">
                <a:solidFill>
                  <a:srgbClr val="0070C0"/>
                </a:solidFill>
                <a:latin typeface="Agency FB" panose="020B0503020202020204" pitchFamily="34" charset="0"/>
                <a:ea typeface="EB Garamond"/>
                <a:cs typeface="EB Garamond"/>
                <a:sym typeface="EB Garamond"/>
              </a:rPr>
              <a:t>TikTok</a:t>
            </a:r>
            <a:r>
              <a:rPr lang="es-ES" sz="4000" b="1" dirty="0" smtClean="0">
                <a:solidFill>
                  <a:srgbClr val="0070C0"/>
                </a:solidFill>
                <a:latin typeface="Agency FB" panose="020B0503020202020204" pitchFamily="34" charset="0"/>
                <a:ea typeface="EB Garamond"/>
                <a:cs typeface="EB Garamond"/>
                <a:sym typeface="EB Garamond"/>
              </a:rPr>
              <a:t> </a:t>
            </a:r>
            <a:r>
              <a:rPr lang="es-ES" sz="4000" b="1" dirty="0">
                <a:solidFill>
                  <a:srgbClr val="0070C0"/>
                </a:solidFill>
                <a:latin typeface="Agency FB" panose="020B0503020202020204" pitchFamily="34" charset="0"/>
                <a:ea typeface="EB Garamond"/>
                <a:cs typeface="EB Garamond"/>
                <a:sym typeface="EB Garamond"/>
              </a:rPr>
              <a:t>para las etapas educativas obligatorias?</a:t>
            </a:r>
            <a:endParaRPr sz="4000" b="1" dirty="0">
              <a:solidFill>
                <a:srgbClr val="0070C0"/>
              </a:solidFill>
              <a:latin typeface="Agency FB" panose="020B0503020202020204" pitchFamily="34" charset="0"/>
              <a:ea typeface="EB Garamond"/>
              <a:cs typeface="EB Garamond"/>
              <a:sym typeface="EB Garamond"/>
            </a:endParaRPr>
          </a:p>
        </p:txBody>
      </p:sp>
      <p:pic>
        <p:nvPicPr>
          <p:cNvPr id="150" name="Google Shape;150;g11604898ffa_0_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1125596"/>
            <a:ext cx="12041204" cy="4497437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g11604898ffa_0_23"/>
          <p:cNvSpPr txBox="1"/>
          <p:nvPr/>
        </p:nvSpPr>
        <p:spPr>
          <a:xfrm>
            <a:off x="1122833" y="5641724"/>
            <a:ext cx="7270396" cy="6155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400" u="sng" dirty="0">
                <a:solidFill>
                  <a:schemeClr val="hlink"/>
                </a:solidFill>
                <a:hlinkClick r:id="rId4"/>
              </a:rPr>
              <a:t>https://www.tiktok.com/legal/terms-of-service?lang=es</a:t>
            </a:r>
            <a:r>
              <a:rPr lang="es-ES" sz="2400" dirty="0"/>
              <a:t> </a:t>
            </a:r>
            <a:endParaRPr sz="2400" dirty="0"/>
          </a:p>
        </p:txBody>
      </p:sp>
      <p:sp>
        <p:nvSpPr>
          <p:cNvPr id="152" name="Google Shape;152;g11604898ffa_0_23"/>
          <p:cNvSpPr/>
          <p:nvPr/>
        </p:nvSpPr>
        <p:spPr>
          <a:xfrm>
            <a:off x="7969529" y="3231292"/>
            <a:ext cx="3582400" cy="870800"/>
          </a:xfrm>
          <a:prstGeom prst="ellipse">
            <a:avLst/>
          </a:prstGeom>
          <a:noFill/>
          <a:ln w="38100" cap="flat" cmpd="sng">
            <a:solidFill>
              <a:srgbClr val="31EAF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/>
            <a:endParaRPr sz="1867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g11604898ffa_0_23"/>
          <p:cNvSpPr txBox="1">
            <a:spLocks noGrp="1"/>
          </p:cNvSpPr>
          <p:nvPr>
            <p:ph type="title"/>
          </p:nvPr>
        </p:nvSpPr>
        <p:spPr>
          <a:xfrm>
            <a:off x="3160480" y="6303826"/>
            <a:ext cx="8345195" cy="47017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rmAutofit fontScale="90000"/>
          </a:bodyPr>
          <a:lstStyle/>
          <a:p>
            <a:pPr>
              <a:buSzPts val="2520"/>
            </a:pPr>
            <a:r>
              <a:rPr lang="es-ES" sz="240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Normativa </a:t>
            </a:r>
            <a:r>
              <a:rPr lang="es-ES" sz="2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sobre privacidad y protección de </a:t>
            </a:r>
            <a:r>
              <a:rPr lang="es-ES" sz="240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datos en ámbito escolar</a:t>
            </a:r>
            <a:endParaRPr sz="24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Google Shape;979;p7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594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49" y="3411"/>
            <a:ext cx="11745951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lipse 2"/>
          <p:cNvSpPr/>
          <p:nvPr/>
        </p:nvSpPr>
        <p:spPr>
          <a:xfrm>
            <a:off x="2716108" y="1559168"/>
            <a:ext cx="2242687" cy="75077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Elipse 5"/>
          <p:cNvSpPr/>
          <p:nvPr/>
        </p:nvSpPr>
        <p:spPr>
          <a:xfrm>
            <a:off x="2716109" y="4155519"/>
            <a:ext cx="2242687" cy="9240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Elipse 6"/>
          <p:cNvSpPr/>
          <p:nvPr/>
        </p:nvSpPr>
        <p:spPr>
          <a:xfrm>
            <a:off x="7995424" y="1482165"/>
            <a:ext cx="2314840" cy="82777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Elipse 7"/>
          <p:cNvSpPr/>
          <p:nvPr/>
        </p:nvSpPr>
        <p:spPr>
          <a:xfrm>
            <a:off x="8167564" y="4155519"/>
            <a:ext cx="1790299" cy="82777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Elipse 9"/>
          <p:cNvSpPr/>
          <p:nvPr/>
        </p:nvSpPr>
        <p:spPr>
          <a:xfrm>
            <a:off x="5160470" y="5843239"/>
            <a:ext cx="2834953" cy="556021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Elipse 8"/>
          <p:cNvSpPr/>
          <p:nvPr/>
        </p:nvSpPr>
        <p:spPr>
          <a:xfrm rot="16200000">
            <a:off x="-860704" y="2861109"/>
            <a:ext cx="4144495" cy="697829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  <p:pic>
        <p:nvPicPr>
          <p:cNvPr id="12" name="Marcador de contenido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619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11604898ffa_0_140"/>
          <p:cNvSpPr txBox="1">
            <a:spLocks noGrp="1"/>
          </p:cNvSpPr>
          <p:nvPr>
            <p:ph type="title"/>
          </p:nvPr>
        </p:nvSpPr>
        <p:spPr>
          <a:xfrm>
            <a:off x="2319688" y="238444"/>
            <a:ext cx="7661710" cy="81147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s-ES" sz="4000" b="1" dirty="0">
                <a:solidFill>
                  <a:srgbClr val="0000FF"/>
                </a:solidFill>
                <a:latin typeface="Agency FB" panose="020B0503020202020204" pitchFamily="34" charset="0"/>
                <a:ea typeface="Calibri"/>
                <a:cs typeface="Calibri"/>
                <a:sym typeface="Calibri"/>
              </a:rPr>
              <a:t>¿Y en </a:t>
            </a:r>
            <a:r>
              <a:rPr lang="es-ES" sz="4000" b="1" dirty="0" smtClean="0">
                <a:solidFill>
                  <a:srgbClr val="0000FF"/>
                </a:solidFill>
                <a:latin typeface="Agency FB" panose="020B0503020202020204" pitchFamily="34" charset="0"/>
                <a:ea typeface="Calibri"/>
                <a:cs typeface="Calibri"/>
                <a:sym typeface="Calibri"/>
              </a:rPr>
              <a:t>Educación Primaria</a:t>
            </a:r>
            <a:r>
              <a:rPr lang="es-ES" sz="4000" b="1" dirty="0">
                <a:solidFill>
                  <a:srgbClr val="0000FF"/>
                </a:solidFill>
                <a:latin typeface="Agency FB" panose="020B0503020202020204" pitchFamily="34" charset="0"/>
                <a:ea typeface="Calibri"/>
                <a:cs typeface="Calibri"/>
                <a:sym typeface="Calibri"/>
              </a:rPr>
              <a:t>? ¿No lo usan?</a:t>
            </a:r>
            <a:endParaRPr sz="4000" b="1" dirty="0">
              <a:solidFill>
                <a:srgbClr val="0000FF"/>
              </a:solidFill>
              <a:latin typeface="Agency FB" panose="020B0503020202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169" name="Google Shape;169;g11604898ffa_0_1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7" y="6094392"/>
            <a:ext cx="850868" cy="76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g11604898ffa_0_1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3201" y="1442167"/>
            <a:ext cx="11785601" cy="410088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g11604898ffa_0_140"/>
          <p:cNvSpPr txBox="1"/>
          <p:nvPr/>
        </p:nvSpPr>
        <p:spPr>
          <a:xfrm>
            <a:off x="6150543" y="2613767"/>
            <a:ext cx="5149516" cy="5539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000" u="sng" dirty="0">
                <a:solidFill>
                  <a:schemeClr val="hlink"/>
                </a:solidFill>
                <a:hlinkClick r:id="rId5"/>
              </a:rPr>
              <a:t>https://www.tiktok.com/tag/primaria?lang=es</a:t>
            </a:r>
            <a:r>
              <a:rPr lang="es-ES" sz="2000" dirty="0"/>
              <a:t> </a:t>
            </a:r>
            <a:endParaRPr sz="2000" dirty="0"/>
          </a:p>
        </p:txBody>
      </p:sp>
      <p:sp>
        <p:nvSpPr>
          <p:cNvPr id="172" name="Google Shape;172;g11604898ffa_0_140"/>
          <p:cNvSpPr txBox="1"/>
          <p:nvPr/>
        </p:nvSpPr>
        <p:spPr>
          <a:xfrm>
            <a:off x="1090402" y="5829859"/>
            <a:ext cx="9795771" cy="92328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400" u="sng" dirty="0">
                <a:solidFill>
                  <a:schemeClr val="hlink"/>
                </a:solidFill>
                <a:hlinkClick r:id="rId6"/>
              </a:rPr>
              <a:t>https://www.xataka.com/basics/</a:t>
            </a:r>
            <a:r>
              <a:rPr lang="es-ES" sz="2000" b="1" u="sng" dirty="0">
                <a:solidFill>
                  <a:schemeClr val="hlink"/>
                </a:solidFill>
                <a:hlinkClick r:id="rId6"/>
              </a:rPr>
              <a:t>guia-para-padres-tiktok-que-como-funciona-como-usar-sus-controles-parentales</a:t>
            </a:r>
            <a:r>
              <a:rPr lang="es-ES" sz="2000" b="1" dirty="0"/>
              <a:t> </a:t>
            </a:r>
            <a:endParaRPr sz="2000" b="1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628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arcador de contenido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3276"/>
            <a:ext cx="12150324" cy="5225093"/>
          </a:xfrm>
        </p:spPr>
      </p:pic>
      <p:sp>
        <p:nvSpPr>
          <p:cNvPr id="8" name="Rectángulo 7"/>
          <p:cNvSpPr/>
          <p:nvPr/>
        </p:nvSpPr>
        <p:spPr>
          <a:xfrm>
            <a:off x="1011455" y="6168369"/>
            <a:ext cx="10086473" cy="388696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https://web.ua.es/va/redes-innovaestic/tiktok-ua-concurs-de-videos-sobre-comunicacions-i-posters.html</a:t>
            </a:r>
            <a:r>
              <a:rPr lang="es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2007202" y="28241"/>
            <a:ext cx="8135919" cy="915035"/>
          </a:xfrm>
        </p:spPr>
        <p:txBody>
          <a:bodyPr>
            <a:normAutofit/>
          </a:bodyPr>
          <a:lstStyle/>
          <a:p>
            <a:r>
              <a:rPr lang="es-ES" sz="4000" b="1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Herramienta para difusión académica</a:t>
            </a:r>
            <a:endParaRPr lang="es-ES" sz="4000" b="1" dirty="0">
              <a:solidFill>
                <a:srgbClr val="0070C0"/>
              </a:solidFill>
              <a:latin typeface="Agency FB" panose="020B0503020202020204" pitchFamily="34" charset="0"/>
            </a:endParaRPr>
          </a:p>
        </p:txBody>
      </p:sp>
      <p:pic>
        <p:nvPicPr>
          <p:cNvPr id="10" name="Google Shape;979;p7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659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arcador de contenido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174282" y="5976237"/>
            <a:ext cx="3099335" cy="83099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s-ES" sz="1200" dirty="0">
                <a:hlinkClick r:id="rId3"/>
              </a:rPr>
              <a:t>https://www.tiktok.com/@</a:t>
            </a:r>
            <a:r>
              <a:rPr lang="es-ES" sz="1200" dirty="0" smtClean="0">
                <a:hlinkClick r:id="rId3"/>
              </a:rPr>
              <a:t>esperanzalruz/video/6937308088806558981?sender_device=pc&amp;sender_web_id=6939049068816041478&amp;is_from_webapp=v2&amp;is_copy_url=0</a:t>
            </a:r>
            <a:r>
              <a:rPr lang="es-ES" sz="1200" dirty="0" smtClean="0"/>
              <a:t> </a:t>
            </a:r>
            <a:endParaRPr lang="es-ES" sz="12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2294"/>
            <a:ext cx="5733173" cy="446398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702" y="1891855"/>
            <a:ext cx="6285298" cy="3763315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7019718" y="6037793"/>
            <a:ext cx="3202311" cy="769441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s-ES" sz="1100" dirty="0">
                <a:hlinkClick r:id="rId6"/>
              </a:rPr>
              <a:t>https://www.tiktok.com/@</a:t>
            </a:r>
            <a:r>
              <a:rPr lang="es-ES" sz="1100" dirty="0" smtClean="0">
                <a:hlinkClick r:id="rId6"/>
              </a:rPr>
              <a:t>noepuchii/video/6938026892431756549?sender_device=pc&amp;sender_web_id=6939049068816041478&amp;is_from_webapp=v2&amp;is_copy_url=0</a:t>
            </a:r>
            <a:r>
              <a:rPr lang="es-ES" sz="1100" dirty="0" smtClean="0"/>
              <a:t> </a:t>
            </a:r>
            <a:endParaRPr lang="es-ES" sz="1100" dirty="0"/>
          </a:p>
        </p:txBody>
      </p:sp>
      <p:sp>
        <p:nvSpPr>
          <p:cNvPr id="2" name="Rectángulo 1"/>
          <p:cNvSpPr/>
          <p:nvPr/>
        </p:nvSpPr>
        <p:spPr>
          <a:xfrm>
            <a:off x="1591663" y="340365"/>
            <a:ext cx="18521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3200" dirty="0">
                <a:hlinkClick r:id="rId7"/>
              </a:rPr>
              <a:t>#</a:t>
            </a:r>
            <a:r>
              <a:rPr lang="es-ES" sz="3200" dirty="0" err="1" smtClean="0">
                <a:hlinkClick r:id="rId7"/>
              </a:rPr>
              <a:t>booktok</a:t>
            </a:r>
            <a:r>
              <a:rPr lang="es-ES" sz="3200" dirty="0" smtClean="0">
                <a:hlinkClick r:id="rId7"/>
              </a:rPr>
              <a:t> </a:t>
            </a:r>
            <a:endParaRPr lang="es-ES" sz="3200" dirty="0"/>
          </a:p>
        </p:txBody>
      </p:sp>
      <p:sp>
        <p:nvSpPr>
          <p:cNvPr id="9" name="Rectángulo 8"/>
          <p:cNvSpPr/>
          <p:nvPr/>
        </p:nvSpPr>
        <p:spPr>
          <a:xfrm>
            <a:off x="5906702" y="1368211"/>
            <a:ext cx="5905335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dirty="0">
                <a:hlinkClick r:id="rId8"/>
              </a:rPr>
              <a:t>https://www.elisayuste.com/generacion-z-tiktok-y-los-libros</a:t>
            </a:r>
            <a:r>
              <a:rPr lang="es-ES" dirty="0" smtClean="0">
                <a:hlinkClick r:id="rId8"/>
              </a:rPr>
              <a:t>/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10" name="Rectángulo 9"/>
          <p:cNvSpPr/>
          <p:nvPr/>
        </p:nvSpPr>
        <p:spPr>
          <a:xfrm>
            <a:off x="5290238" y="354337"/>
            <a:ext cx="2185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3200" dirty="0">
                <a:hlinkClick r:id="rId7"/>
              </a:rPr>
              <a:t>#</a:t>
            </a:r>
            <a:r>
              <a:rPr lang="es-ES" sz="3200" dirty="0" err="1" smtClean="0">
                <a:hlinkClick r:id="rId7"/>
              </a:rPr>
              <a:t>booktoker</a:t>
            </a:r>
            <a:r>
              <a:rPr lang="es-ES" sz="3200" dirty="0" smtClean="0">
                <a:hlinkClick r:id="rId7"/>
              </a:rPr>
              <a:t> </a:t>
            </a:r>
            <a:endParaRPr lang="es-ES" sz="3200" dirty="0"/>
          </a:p>
        </p:txBody>
      </p:sp>
      <p:sp>
        <p:nvSpPr>
          <p:cNvPr id="11" name="Rectángulo 10"/>
          <p:cNvSpPr/>
          <p:nvPr/>
        </p:nvSpPr>
        <p:spPr>
          <a:xfrm>
            <a:off x="8313447" y="340366"/>
            <a:ext cx="18399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3200" dirty="0">
                <a:hlinkClick r:id="rId7"/>
              </a:rPr>
              <a:t>#</a:t>
            </a:r>
            <a:r>
              <a:rPr lang="es-ES" sz="3200" dirty="0" err="1" smtClean="0">
                <a:hlinkClick r:id="rId7"/>
              </a:rPr>
              <a:t>booktag</a:t>
            </a:r>
            <a:r>
              <a:rPr lang="es-ES" sz="3200" dirty="0" smtClean="0">
                <a:hlinkClick r:id="rId7"/>
              </a:rPr>
              <a:t> </a:t>
            </a:r>
            <a:endParaRPr lang="es-ES" sz="320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145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g11604898ffa_0_1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055431" cy="5938335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g11604898ffa_0_173"/>
          <p:cNvSpPr txBox="1">
            <a:spLocks noGrp="1"/>
          </p:cNvSpPr>
          <p:nvPr>
            <p:ph type="title"/>
          </p:nvPr>
        </p:nvSpPr>
        <p:spPr>
          <a:xfrm>
            <a:off x="6671749" y="1463039"/>
            <a:ext cx="4256800" cy="9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>
              <a:buSzPts val="990"/>
            </a:pPr>
            <a:r>
              <a:rPr lang="es-ES" sz="3600" b="1" dirty="0">
                <a:solidFill>
                  <a:srgbClr val="0070C0"/>
                </a:solidFill>
                <a:latin typeface="Agency FB" panose="020B0503020202020204" pitchFamily="34" charset="0"/>
                <a:ea typeface="Calibri"/>
                <a:cs typeface="Calibri"/>
                <a:sym typeface="Calibri"/>
              </a:rPr>
              <a:t>Modelos de actuación</a:t>
            </a:r>
            <a:endParaRPr sz="3600" b="1" dirty="0">
              <a:solidFill>
                <a:srgbClr val="0070C0"/>
              </a:solidFill>
              <a:latin typeface="Agency FB" panose="020B0503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g11604898ffa_0_173"/>
          <p:cNvSpPr txBox="1"/>
          <p:nvPr/>
        </p:nvSpPr>
        <p:spPr>
          <a:xfrm>
            <a:off x="3153133" y="6209401"/>
            <a:ext cx="7383600" cy="5539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000" u="sng" dirty="0">
                <a:solidFill>
                  <a:schemeClr val="hlink"/>
                </a:solidFill>
                <a:hlinkClick r:id="rId4"/>
              </a:rPr>
              <a:t>https://www.tiktok.com/@oscarcortina_profelengua?lang=es</a:t>
            </a:r>
            <a:r>
              <a:rPr lang="es-ES" sz="2000" dirty="0"/>
              <a:t> </a:t>
            </a:r>
            <a:endParaRPr sz="2000" dirty="0"/>
          </a:p>
        </p:txBody>
      </p:sp>
      <p:pic>
        <p:nvPicPr>
          <p:cNvPr id="7" name="Google Shape;979;p7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552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g11604898ffa_0_1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1384299"/>
            <a:ext cx="12192001" cy="4649219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g11604898ffa_0_184"/>
          <p:cNvSpPr txBox="1"/>
          <p:nvPr/>
        </p:nvSpPr>
        <p:spPr>
          <a:xfrm>
            <a:off x="1049154" y="6209401"/>
            <a:ext cx="5271079" cy="5539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s-ES" sz="2000" u="sng" dirty="0">
                <a:solidFill>
                  <a:schemeClr val="hlink"/>
                </a:solidFill>
                <a:hlinkClick r:id="rId4"/>
              </a:rPr>
              <a:t>https://www.tiktok.com/@amogramatica</a:t>
            </a:r>
            <a:r>
              <a:rPr lang="es-ES" sz="2000" dirty="0"/>
              <a:t> </a:t>
            </a:r>
            <a:endParaRPr sz="2000" dirty="0"/>
          </a:p>
        </p:txBody>
      </p:sp>
      <p:sp>
        <p:nvSpPr>
          <p:cNvPr id="228" name="Google Shape;228;g11604898ffa_0_184"/>
          <p:cNvSpPr txBox="1">
            <a:spLocks noGrp="1"/>
          </p:cNvSpPr>
          <p:nvPr>
            <p:ph type="title"/>
          </p:nvPr>
        </p:nvSpPr>
        <p:spPr>
          <a:xfrm>
            <a:off x="6096000" y="267600"/>
            <a:ext cx="4256800" cy="9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/>
          <a:p>
            <a:pPr>
              <a:buSzPts val="990"/>
            </a:pPr>
            <a:r>
              <a:rPr lang="es-ES" sz="3200" b="1" dirty="0">
                <a:solidFill>
                  <a:srgbClr val="0070C0"/>
                </a:solidFill>
                <a:latin typeface="Agency FB" panose="020B0503020202020204" pitchFamily="34" charset="0"/>
                <a:ea typeface="Calibri"/>
                <a:cs typeface="Calibri"/>
                <a:sym typeface="Calibri"/>
              </a:rPr>
              <a:t>Múltiples posibilidades</a:t>
            </a:r>
            <a:endParaRPr sz="3200" b="1" dirty="0">
              <a:solidFill>
                <a:srgbClr val="0070C0"/>
              </a:solidFill>
              <a:latin typeface="Agency FB" panose="020B0503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g11604898ffa_0_184"/>
          <p:cNvSpPr txBox="1">
            <a:spLocks noGrp="1"/>
          </p:cNvSpPr>
          <p:nvPr>
            <p:ph type="title"/>
          </p:nvPr>
        </p:nvSpPr>
        <p:spPr>
          <a:xfrm>
            <a:off x="7429343" y="6033518"/>
            <a:ext cx="4256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s-ES" sz="3600" dirty="0">
                <a:solidFill>
                  <a:srgbClr val="980000"/>
                </a:solidFill>
                <a:latin typeface="Calibri"/>
                <a:ea typeface="Calibri"/>
                <a:cs typeface="Calibri"/>
                <a:sym typeface="Calibri"/>
              </a:rPr>
              <a:t>¡Ojo! Es portugués</a:t>
            </a:r>
            <a:endParaRPr sz="3600" dirty="0">
              <a:solidFill>
                <a:srgbClr val="98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Google Shape;979;p7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4072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73669" y="176709"/>
            <a:ext cx="5841482" cy="881078"/>
          </a:xfrm>
        </p:spPr>
        <p:txBody>
          <a:bodyPr>
            <a:normAutofit/>
          </a:bodyPr>
          <a:lstStyle/>
          <a:p>
            <a:r>
              <a:rPr lang="es-ES" sz="3600" b="1" dirty="0" smtClean="0">
                <a:solidFill>
                  <a:srgbClr val="0070C0"/>
                </a:solidFill>
                <a:latin typeface="Agency FB" panose="020B0503020202020204" pitchFamily="34" charset="0"/>
              </a:rPr>
              <a:t>Prácticas lectoras #BOOKTOK</a:t>
            </a:r>
            <a:endParaRPr lang="es-ES" sz="3600" b="1" dirty="0">
              <a:solidFill>
                <a:srgbClr val="0070C0"/>
              </a:solidFill>
              <a:latin typeface="Agency FB" panose="020B0503020202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15262" y="1468445"/>
            <a:ext cx="8151687" cy="4351338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s-ES" i="1" dirty="0"/>
              <a:t>Selección de libros que han gustado.</a:t>
            </a:r>
            <a:r>
              <a:rPr lang="es-ES" dirty="0"/>
              <a:t> 400 mil me gusta y 2000 comentarios. </a:t>
            </a:r>
            <a:r>
              <a:rPr lang="es-ES" u="sng" strike="sngStrike" dirty="0">
                <a:hlinkClick r:id="rId4"/>
              </a:rPr>
              <a:t>https://www.tiktok.com/@v.justanotherbookworm/video/6980816023108766982</a:t>
            </a:r>
            <a:r>
              <a:rPr lang="es-ES" strike="sngStrike" dirty="0"/>
              <a:t> </a:t>
            </a:r>
          </a:p>
          <a:p>
            <a:pPr lvl="0"/>
            <a:r>
              <a:rPr lang="es-ES" dirty="0"/>
              <a:t>-</a:t>
            </a:r>
            <a:r>
              <a:rPr lang="es-ES" i="1" dirty="0" err="1"/>
              <a:t>BookSelf</a:t>
            </a:r>
            <a:r>
              <a:rPr lang="es-ES" i="1" dirty="0"/>
              <a:t>/</a:t>
            </a:r>
            <a:r>
              <a:rPr lang="es-ES" i="1" dirty="0" err="1"/>
              <a:t>BookHaul</a:t>
            </a:r>
            <a:r>
              <a:rPr lang="es-ES" dirty="0"/>
              <a:t>. 320 mil me gusta y 2500 comentarios. </a:t>
            </a:r>
            <a:r>
              <a:rPr lang="es-ES" u="sng" dirty="0">
                <a:hlinkClick r:id="rId5"/>
              </a:rPr>
              <a:t>https://www.tiktok.com/@bellas__.books/video/6984450664462126342</a:t>
            </a:r>
            <a:r>
              <a:rPr lang="es-ES" dirty="0"/>
              <a:t> </a:t>
            </a:r>
          </a:p>
          <a:p>
            <a:pPr lvl="0"/>
            <a:r>
              <a:rPr lang="en-US" i="1" dirty="0"/>
              <a:t>-</a:t>
            </a:r>
            <a:r>
              <a:rPr lang="en-US" b="1" i="1" dirty="0" err="1">
                <a:solidFill>
                  <a:srgbClr val="C00000"/>
                </a:solidFill>
              </a:rPr>
              <a:t>Whats</a:t>
            </a:r>
            <a:r>
              <a:rPr lang="en-US" b="1" i="1" dirty="0">
                <a:solidFill>
                  <a:srgbClr val="C00000"/>
                </a:solidFill>
              </a:rPr>
              <a:t> this person reading right now? </a:t>
            </a:r>
            <a:r>
              <a:rPr lang="es-ES" b="1" i="1" dirty="0">
                <a:solidFill>
                  <a:srgbClr val="C00000"/>
                </a:solidFill>
              </a:rPr>
              <a:t>¿Qué estás leyendo?</a:t>
            </a:r>
            <a:r>
              <a:rPr lang="es-ES" b="1" dirty="0">
                <a:solidFill>
                  <a:srgbClr val="C00000"/>
                </a:solidFill>
              </a:rPr>
              <a:t> </a:t>
            </a:r>
            <a:r>
              <a:rPr lang="es-ES" dirty="0"/>
              <a:t>40 mil me gusta y 200 </a:t>
            </a:r>
            <a:r>
              <a:rPr lang="es-ES" dirty="0" err="1"/>
              <a:t>c.</a:t>
            </a:r>
            <a:r>
              <a:rPr lang="es-ES" u="sng" dirty="0" err="1">
                <a:hlinkClick r:id="rId6"/>
              </a:rPr>
              <a:t>https</a:t>
            </a:r>
            <a:r>
              <a:rPr lang="es-ES" u="sng" dirty="0">
                <a:hlinkClick r:id="rId6"/>
              </a:rPr>
              <a:t>://www.tiktok.com/@dorina.lovebot/video/6956220964220718341</a:t>
            </a:r>
            <a:r>
              <a:rPr lang="es-ES" dirty="0"/>
              <a:t> </a:t>
            </a:r>
          </a:p>
          <a:p>
            <a:pPr lvl="0"/>
            <a:r>
              <a:rPr lang="es-ES" dirty="0"/>
              <a:t>-</a:t>
            </a:r>
            <a:r>
              <a:rPr lang="es-ES" i="1" dirty="0"/>
              <a:t>Reader </a:t>
            </a:r>
            <a:r>
              <a:rPr lang="es-ES" i="1" dirty="0" err="1"/>
              <a:t>Follow</a:t>
            </a:r>
            <a:r>
              <a:rPr lang="es-ES" i="1" dirty="0"/>
              <a:t> </a:t>
            </a:r>
            <a:r>
              <a:rPr lang="es-ES" i="1" dirty="0" err="1"/>
              <a:t>Party</a:t>
            </a:r>
            <a:r>
              <a:rPr lang="es-ES" i="1" dirty="0"/>
              <a:t>! Dinámica de interacción lectora</a:t>
            </a:r>
            <a:r>
              <a:rPr lang="es-ES" dirty="0"/>
              <a:t>. 556 me gusta y 200 c. </a:t>
            </a:r>
            <a:r>
              <a:rPr lang="es-ES" u="sng" dirty="0">
                <a:hlinkClick r:id="rId7"/>
              </a:rPr>
              <a:t>https://www.tiktok.com/@yleniabasilico/video/6995528044937039110</a:t>
            </a:r>
            <a:r>
              <a:rPr lang="es-ES" dirty="0"/>
              <a:t>  </a:t>
            </a:r>
          </a:p>
          <a:p>
            <a:pPr lvl="0"/>
            <a:r>
              <a:rPr lang="es-ES" i="1" dirty="0"/>
              <a:t>-El libro que más roto el corazón</a:t>
            </a:r>
            <a:r>
              <a:rPr lang="es-ES" dirty="0"/>
              <a:t>… 200 mil me gusta y 1200 c. </a:t>
            </a:r>
            <a:r>
              <a:rPr lang="es-ES" u="sng" dirty="0">
                <a:hlinkClick r:id="rId8"/>
              </a:rPr>
              <a:t>https://www.tiktok.com/@sofiaylalua/video/6999017585039740165</a:t>
            </a:r>
            <a:r>
              <a:rPr lang="es-ES" dirty="0"/>
              <a:t>  </a:t>
            </a:r>
          </a:p>
          <a:p>
            <a:pPr lvl="0"/>
            <a:r>
              <a:rPr lang="es-ES" dirty="0"/>
              <a:t>-</a:t>
            </a:r>
            <a:r>
              <a:rPr lang="es-ES" i="1" dirty="0"/>
              <a:t>Marketing de complementos lectura</a:t>
            </a:r>
            <a:r>
              <a:rPr lang="es-ES" dirty="0"/>
              <a:t>. 127 mil me gusta y 400 c. </a:t>
            </a:r>
            <a:r>
              <a:rPr lang="es-ES" u="sng" dirty="0">
                <a:hlinkClick r:id="rId9"/>
              </a:rPr>
              <a:t>https://www.tiktok.com/@puchiibooks/video/6958424965666442502</a:t>
            </a:r>
            <a:r>
              <a:rPr lang="es-ES" dirty="0"/>
              <a:t>  </a:t>
            </a:r>
          </a:p>
          <a:p>
            <a:pPr lvl="0"/>
            <a:r>
              <a:rPr lang="es-ES" dirty="0"/>
              <a:t>-</a:t>
            </a:r>
            <a:r>
              <a:rPr lang="es-ES" i="1" dirty="0" err="1"/>
              <a:t>Unboxing</a:t>
            </a:r>
            <a:r>
              <a:rPr lang="es-ES" dirty="0"/>
              <a:t> </a:t>
            </a:r>
            <a:r>
              <a:rPr lang="es-ES" i="1" dirty="0"/>
              <a:t>de nuevas lecturas</a:t>
            </a:r>
            <a:r>
              <a:rPr lang="es-ES" dirty="0"/>
              <a:t>. 237 mil me gusta y 1700 c. </a:t>
            </a:r>
            <a:r>
              <a:rPr lang="es-ES" u="sng" dirty="0">
                <a:hlinkClick r:id="rId10"/>
              </a:rPr>
              <a:t>https://www.tiktok.com/@anyreads/video/6972685765247569157</a:t>
            </a:r>
            <a:r>
              <a:rPr lang="es-ES" dirty="0"/>
              <a:t> </a:t>
            </a:r>
          </a:p>
          <a:p>
            <a:pPr lvl="0"/>
            <a:r>
              <a:rPr lang="es-ES" dirty="0"/>
              <a:t>-</a:t>
            </a:r>
            <a:r>
              <a:rPr lang="es-ES" i="1" dirty="0"/>
              <a:t>Recomendación de libros. Lectora hablando</a:t>
            </a:r>
            <a:r>
              <a:rPr lang="es-ES" dirty="0"/>
              <a:t>. 76 mil me gusta y 672 c. </a:t>
            </a:r>
            <a:r>
              <a:rPr lang="es-ES" u="sng" dirty="0">
                <a:hlinkClick r:id="rId11"/>
              </a:rPr>
              <a:t>https://www.tiktok.com/@escapeinfantasy/video/6983069733352525062</a:t>
            </a:r>
            <a:r>
              <a:rPr lang="es-ES" dirty="0"/>
              <a:t> </a:t>
            </a:r>
          </a:p>
          <a:p>
            <a:endParaRPr lang="es-ES" dirty="0"/>
          </a:p>
        </p:txBody>
      </p:sp>
      <p:pic>
        <p:nvPicPr>
          <p:cNvPr id="4" name="VID-20211214-WA006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576109" y="280469"/>
            <a:ext cx="3258703" cy="5924915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898799" y="6277302"/>
            <a:ext cx="7301926" cy="523220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s-ES" sz="1400" dirty="0">
                <a:hlinkClick r:id="rId13"/>
              </a:rPr>
              <a:t>https://www.tiktok.com/@</a:t>
            </a:r>
            <a:r>
              <a:rPr lang="es-ES" sz="1400" dirty="0" smtClean="0">
                <a:hlinkClick r:id="rId13"/>
              </a:rPr>
              <a:t>joseroviracollado/video/7041660167695486213?lang=es&amp;is_copy_url=0&amp;is_from_webapp=v1&amp;sender_device=pc&amp;sender_web_id=6939049068816041478</a:t>
            </a:r>
            <a:r>
              <a:rPr lang="es-ES" sz="1400" dirty="0" smtClean="0"/>
              <a:t> </a:t>
            </a:r>
            <a:endParaRPr lang="es-ES" sz="1400" dirty="0"/>
          </a:p>
        </p:txBody>
      </p:sp>
      <p:pic>
        <p:nvPicPr>
          <p:cNvPr id="8" name="Google Shape;979;p78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806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297" y="1215686"/>
            <a:ext cx="2846003" cy="4620758"/>
          </a:xfrm>
        </p:spPr>
      </p:pic>
      <p:pic>
        <p:nvPicPr>
          <p:cNvPr id="8" name="Marcador de contenido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079" y="1195048"/>
            <a:ext cx="2871370" cy="4662033"/>
          </a:xfrm>
        </p:spPr>
      </p:pic>
      <p:pic>
        <p:nvPicPr>
          <p:cNvPr id="5" name="Marcador de contenido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3" y="6219824"/>
            <a:ext cx="686326" cy="638175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1267327" y="6118543"/>
            <a:ext cx="4045818" cy="646331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6"/>
              </a:rPr>
              <a:t>https://www.tiktok.com/@</a:t>
            </a:r>
            <a:r>
              <a:rPr lang="es-ES" dirty="0" smtClean="0">
                <a:hlinkClick r:id="rId6"/>
              </a:rPr>
              <a:t>el.restaurador/video/7051717250415365382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10" name="Rectángulo 9"/>
          <p:cNvSpPr/>
          <p:nvPr/>
        </p:nvSpPr>
        <p:spPr>
          <a:xfrm>
            <a:off x="6446520" y="6118542"/>
            <a:ext cx="4487779" cy="646331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7"/>
              </a:rPr>
              <a:t>https://www.tiktok.com/@</a:t>
            </a:r>
            <a:r>
              <a:rPr lang="es-ES" dirty="0" smtClean="0">
                <a:hlinkClick r:id="rId7"/>
              </a:rPr>
              <a:t>antoniohdezfimia/video/7142243794354703622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11" name="Título 2"/>
          <p:cNvSpPr>
            <a:spLocks noGrp="1"/>
          </p:cNvSpPr>
          <p:nvPr>
            <p:ph type="title"/>
          </p:nvPr>
        </p:nvSpPr>
        <p:spPr>
          <a:xfrm>
            <a:off x="539014" y="278618"/>
            <a:ext cx="10395285" cy="895784"/>
          </a:xfrm>
        </p:spPr>
        <p:txBody>
          <a:bodyPr>
            <a:noAutofit/>
          </a:bodyPr>
          <a:lstStyle/>
          <a:p>
            <a:r>
              <a:rPr lang="es-ES" dirty="0" smtClean="0">
                <a:solidFill>
                  <a:srgbClr val="C00000"/>
                </a:solidFill>
                <a:latin typeface="Agency FB" panose="020B0503020202020204" pitchFamily="34" charset="0"/>
              </a:rPr>
              <a:t>Como dijo Gabriela Mistral en </a:t>
            </a:r>
            <a:r>
              <a:rPr lang="es-ES" dirty="0" err="1" smtClean="0">
                <a:solidFill>
                  <a:srgbClr val="C00000"/>
                </a:solidFill>
                <a:latin typeface="Agency FB" panose="020B0503020202020204" pitchFamily="34" charset="0"/>
              </a:rPr>
              <a:t>Tiktok</a:t>
            </a:r>
            <a:endParaRPr lang="es-ES" dirty="0">
              <a:solidFill>
                <a:srgbClr val="C00000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933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86627" y="163115"/>
            <a:ext cx="7609573" cy="895784"/>
          </a:xfrm>
        </p:spPr>
        <p:txBody>
          <a:bodyPr>
            <a:noAutofit/>
          </a:bodyPr>
          <a:lstStyle/>
          <a:p>
            <a:r>
              <a:rPr lang="es-ES" sz="4000" b="1" dirty="0" smtClean="0">
                <a:solidFill>
                  <a:srgbClr val="C00000"/>
                </a:solidFill>
                <a:latin typeface="Agency FB" panose="020B0503020202020204" pitchFamily="34" charset="0"/>
              </a:rPr>
              <a:t>Como dijo Benedetti en </a:t>
            </a:r>
            <a:r>
              <a:rPr lang="es-ES" sz="4000" b="1" dirty="0" err="1" smtClean="0">
                <a:solidFill>
                  <a:srgbClr val="C00000"/>
                </a:solidFill>
                <a:latin typeface="Agency FB" panose="020B0503020202020204" pitchFamily="34" charset="0"/>
              </a:rPr>
              <a:t>Tiktok</a:t>
            </a:r>
            <a:endParaRPr lang="es-ES" sz="4000" b="1" dirty="0">
              <a:solidFill>
                <a:srgbClr val="C00000"/>
              </a:solidFill>
              <a:latin typeface="Agency FB" panose="020B0503020202020204" pitchFamily="34" charset="0"/>
            </a:endParaRPr>
          </a:p>
        </p:txBody>
      </p:sp>
      <p:pic>
        <p:nvPicPr>
          <p:cNvPr id="6" name="VID-20211214-WA004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96200" y="148924"/>
            <a:ext cx="3657600" cy="65024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13" y="1428898"/>
            <a:ext cx="6599669" cy="4439731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619483" y="2258533"/>
            <a:ext cx="7233384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 smtClean="0">
                <a:hlinkClick r:id="rId6"/>
              </a:rPr>
              <a:t>https://www.tiktok.com/search?q=Mario%20Benedetti&amp;t=1639527984255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9" name="Elipse 8"/>
          <p:cNvSpPr/>
          <p:nvPr/>
        </p:nvSpPr>
        <p:spPr>
          <a:xfrm>
            <a:off x="4308866" y="5526229"/>
            <a:ext cx="779647" cy="28875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Elipse 9"/>
          <p:cNvSpPr/>
          <p:nvPr/>
        </p:nvSpPr>
        <p:spPr>
          <a:xfrm>
            <a:off x="6242166" y="5526229"/>
            <a:ext cx="779647" cy="28875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Rectángulo 1"/>
          <p:cNvSpPr/>
          <p:nvPr/>
        </p:nvSpPr>
        <p:spPr>
          <a:xfrm>
            <a:off x="1476375" y="6077780"/>
            <a:ext cx="6096000" cy="646331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>
            <a:spAutoFit/>
          </a:bodyPr>
          <a:lstStyle/>
          <a:p>
            <a:r>
              <a:rPr lang="es-ES" dirty="0">
                <a:hlinkClick r:id="rId7"/>
              </a:rPr>
              <a:t>https://www.tiktok.com/@libroteca_/</a:t>
            </a:r>
            <a:r>
              <a:rPr lang="es-ES" dirty="0" smtClean="0">
                <a:hlinkClick r:id="rId7"/>
              </a:rPr>
              <a:t>video/6992345087250418950?is_copy_url=1&amp;is_from_webapp=v1</a:t>
            </a:r>
            <a:r>
              <a:rPr lang="es-ES" dirty="0" smtClean="0"/>
              <a:t>      384K</a:t>
            </a:r>
            <a:endParaRPr lang="es-ES" dirty="0"/>
          </a:p>
        </p:txBody>
      </p:sp>
      <p:pic>
        <p:nvPicPr>
          <p:cNvPr id="14" name="Marcador de contenido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19825"/>
            <a:ext cx="714375" cy="638175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3" y="6219824"/>
            <a:ext cx="68632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095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05064" y="191871"/>
            <a:ext cx="7766784" cy="876534"/>
          </a:xfrm>
        </p:spPr>
        <p:txBody>
          <a:bodyPr>
            <a:normAutofit fontScale="90000"/>
          </a:bodyPr>
          <a:lstStyle/>
          <a:p>
            <a:r>
              <a:rPr lang="es-ES" sz="4000" b="1" dirty="0" smtClean="0">
                <a:solidFill>
                  <a:srgbClr val="C00000"/>
                </a:solidFill>
                <a:latin typeface="Agency FB" panose="020B0503020202020204" pitchFamily="34" charset="0"/>
              </a:rPr>
              <a:t>Análisis multimodal de 10 dinámicas de booktok</a:t>
            </a:r>
            <a:endParaRPr lang="es-ES" sz="4000" b="1" dirty="0">
              <a:solidFill>
                <a:srgbClr val="C00000"/>
              </a:solidFill>
              <a:latin typeface="Agency FB" panose="020B0503020202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5545" y="1241659"/>
            <a:ext cx="8125822" cy="5050808"/>
          </a:xfrm>
        </p:spPr>
        <p:txBody>
          <a:bodyPr>
            <a:normAutofit fontScale="62500" lnSpcReduction="20000"/>
          </a:bodyPr>
          <a:lstStyle/>
          <a:p>
            <a:r>
              <a:rPr lang="es-ES" dirty="0" smtClean="0"/>
              <a:t>1</a:t>
            </a:r>
            <a:r>
              <a:rPr lang="es-ES" dirty="0"/>
              <a:t>. ¿Qué estás leyendo </a:t>
            </a:r>
            <a:r>
              <a:rPr lang="es-ES" dirty="0" smtClean="0"/>
              <a:t>ahora? </a:t>
            </a:r>
            <a:r>
              <a:rPr lang="es-ES" dirty="0" err="1" smtClean="0"/>
              <a:t>What</a:t>
            </a:r>
            <a:r>
              <a:rPr lang="es-ES" dirty="0" smtClean="0"/>
              <a:t> </a:t>
            </a:r>
            <a:r>
              <a:rPr lang="es-ES" dirty="0"/>
              <a:t>are </a:t>
            </a:r>
            <a:r>
              <a:rPr lang="es-ES" dirty="0" err="1"/>
              <a:t>you</a:t>
            </a:r>
            <a:r>
              <a:rPr lang="es-ES" dirty="0"/>
              <a:t> </a:t>
            </a:r>
            <a:r>
              <a:rPr lang="es-ES" dirty="0" err="1"/>
              <a:t>reading</a:t>
            </a:r>
            <a:r>
              <a:rPr lang="es-ES" dirty="0" smtClean="0"/>
              <a:t>? </a:t>
            </a:r>
            <a:r>
              <a:rPr lang="es-ES" dirty="0" smtClean="0">
                <a:hlinkClick r:id="rId2"/>
              </a:rPr>
              <a:t>https</a:t>
            </a:r>
            <a:r>
              <a:rPr lang="es-ES" dirty="0">
                <a:hlinkClick r:id="rId2"/>
              </a:rPr>
              <a:t>://www</a:t>
            </a:r>
            <a:r>
              <a:rPr lang="es-ES" i="1" dirty="0">
                <a:hlinkClick r:id="rId2"/>
              </a:rPr>
              <a:t>.</a:t>
            </a:r>
            <a:r>
              <a:rPr lang="es-ES" dirty="0">
                <a:hlinkClick r:id="rId2"/>
              </a:rPr>
              <a:t>tiktok</a:t>
            </a:r>
            <a:r>
              <a:rPr lang="es-ES" i="1" dirty="0">
                <a:hlinkClick r:id="rId2"/>
              </a:rPr>
              <a:t>.</a:t>
            </a:r>
            <a:r>
              <a:rPr lang="es-ES" dirty="0">
                <a:hlinkClick r:id="rId2"/>
              </a:rPr>
              <a:t>com/@</a:t>
            </a:r>
            <a:r>
              <a:rPr lang="es-ES" dirty="0" smtClean="0">
                <a:hlinkClick r:id="rId2"/>
              </a:rPr>
              <a:t>claudiacp_books/video/7230137545923792155</a:t>
            </a:r>
            <a:r>
              <a:rPr lang="es-ES" dirty="0" smtClean="0"/>
              <a:t> </a:t>
            </a:r>
            <a:endParaRPr lang="es-ES" dirty="0"/>
          </a:p>
          <a:p>
            <a:r>
              <a:rPr lang="es-ES" dirty="0"/>
              <a:t>2. Fiesta de </a:t>
            </a:r>
            <a:r>
              <a:rPr lang="es-ES" dirty="0" smtClean="0"/>
              <a:t>Seguidores </a:t>
            </a:r>
            <a:r>
              <a:rPr lang="es-ES" dirty="0" err="1" smtClean="0"/>
              <a:t>Readers</a:t>
            </a:r>
            <a:r>
              <a:rPr lang="es-ES" dirty="0" smtClean="0"/>
              <a:t> </a:t>
            </a:r>
            <a:r>
              <a:rPr lang="es-ES" dirty="0" err="1"/>
              <a:t>follow</a:t>
            </a:r>
            <a:r>
              <a:rPr lang="es-ES" dirty="0"/>
              <a:t> </a:t>
            </a:r>
            <a:r>
              <a:rPr lang="es-ES" dirty="0" err="1" smtClean="0"/>
              <a:t>party</a:t>
            </a:r>
            <a:r>
              <a:rPr lang="es-ES" dirty="0" smtClean="0"/>
              <a:t> </a:t>
            </a:r>
            <a:r>
              <a:rPr lang="es-ES" dirty="0" smtClean="0">
                <a:hlinkClick r:id="rId3"/>
              </a:rPr>
              <a:t>https</a:t>
            </a:r>
            <a:r>
              <a:rPr lang="es-ES" dirty="0">
                <a:hlinkClick r:id="rId3"/>
              </a:rPr>
              <a:t>://www</a:t>
            </a:r>
            <a:r>
              <a:rPr lang="es-ES" i="1" dirty="0">
                <a:hlinkClick r:id="rId3"/>
              </a:rPr>
              <a:t>.</a:t>
            </a:r>
            <a:r>
              <a:rPr lang="es-ES" dirty="0">
                <a:hlinkClick r:id="rId3"/>
              </a:rPr>
              <a:t>tiktok</a:t>
            </a:r>
            <a:r>
              <a:rPr lang="es-ES" i="1" dirty="0">
                <a:hlinkClick r:id="rId3"/>
              </a:rPr>
              <a:t>.</a:t>
            </a:r>
            <a:r>
              <a:rPr lang="es-ES" dirty="0">
                <a:hlinkClick r:id="rId3"/>
              </a:rPr>
              <a:t>com/@</a:t>
            </a:r>
            <a:r>
              <a:rPr lang="es-ES" dirty="0" smtClean="0">
                <a:hlinkClick r:id="rId3"/>
              </a:rPr>
              <a:t>laslecturasdeloli/video/6972178596152511749</a:t>
            </a:r>
            <a:endParaRPr lang="es-ES" dirty="0" smtClean="0"/>
          </a:p>
          <a:p>
            <a:r>
              <a:rPr lang="es-ES" dirty="0" smtClean="0"/>
              <a:t>3</a:t>
            </a:r>
            <a:r>
              <a:rPr lang="es-ES" dirty="0"/>
              <a:t>. Bibliotecas </a:t>
            </a:r>
            <a:r>
              <a:rPr lang="es-ES" dirty="0">
                <a:hlinkClick r:id="rId4"/>
              </a:rPr>
              <a:t>https://www</a:t>
            </a:r>
            <a:r>
              <a:rPr lang="es-ES" i="1" dirty="0">
                <a:hlinkClick r:id="rId4"/>
              </a:rPr>
              <a:t>.</a:t>
            </a:r>
            <a:r>
              <a:rPr lang="es-ES" dirty="0">
                <a:hlinkClick r:id="rId4"/>
              </a:rPr>
              <a:t>tiktok</a:t>
            </a:r>
            <a:r>
              <a:rPr lang="es-ES" i="1" dirty="0">
                <a:hlinkClick r:id="rId4"/>
              </a:rPr>
              <a:t>.</a:t>
            </a:r>
            <a:r>
              <a:rPr lang="es-ES" dirty="0">
                <a:hlinkClick r:id="rId4"/>
              </a:rPr>
              <a:t>com/@</a:t>
            </a:r>
            <a:r>
              <a:rPr lang="es-ES" dirty="0" smtClean="0">
                <a:hlinkClick r:id="rId4"/>
              </a:rPr>
              <a:t>bibliotecaugena/video/6971466004585057542</a:t>
            </a:r>
            <a:r>
              <a:rPr lang="es-ES" dirty="0" smtClean="0"/>
              <a:t> </a:t>
            </a:r>
            <a:endParaRPr lang="es-ES" dirty="0"/>
          </a:p>
          <a:p>
            <a:r>
              <a:rPr lang="es-ES" dirty="0"/>
              <a:t>4. Tipos de </a:t>
            </a:r>
            <a:r>
              <a:rPr lang="es-ES" dirty="0" err="1"/>
              <a:t>Booktoker</a:t>
            </a:r>
            <a:r>
              <a:rPr lang="es-ES" dirty="0"/>
              <a:t> </a:t>
            </a:r>
            <a:r>
              <a:rPr lang="es-ES" dirty="0">
                <a:hlinkClick r:id="rId5"/>
              </a:rPr>
              <a:t>https://www</a:t>
            </a:r>
            <a:r>
              <a:rPr lang="es-ES" i="1" dirty="0">
                <a:hlinkClick r:id="rId5"/>
              </a:rPr>
              <a:t>.</a:t>
            </a:r>
            <a:r>
              <a:rPr lang="es-ES" dirty="0">
                <a:hlinkClick r:id="rId5"/>
              </a:rPr>
              <a:t>tiktok</a:t>
            </a:r>
            <a:r>
              <a:rPr lang="es-ES" i="1" dirty="0">
                <a:hlinkClick r:id="rId5"/>
              </a:rPr>
              <a:t>.</a:t>
            </a:r>
            <a:r>
              <a:rPr lang="es-ES" dirty="0">
                <a:hlinkClick r:id="rId5"/>
              </a:rPr>
              <a:t>com/@</a:t>
            </a:r>
            <a:r>
              <a:rPr lang="es-ES" dirty="0" smtClean="0">
                <a:hlinkClick r:id="rId5"/>
              </a:rPr>
              <a:t>pandi</a:t>
            </a:r>
            <a:r>
              <a:rPr lang="es-ES" i="1" dirty="0" smtClean="0">
                <a:hlinkClick r:id="rId5"/>
              </a:rPr>
              <a:t>.</a:t>
            </a:r>
            <a:r>
              <a:rPr lang="es-ES" dirty="0" smtClean="0">
                <a:hlinkClick r:id="rId5"/>
              </a:rPr>
              <a:t>book/video/7199333140748438790</a:t>
            </a:r>
            <a:r>
              <a:rPr lang="es-ES" dirty="0" smtClean="0"/>
              <a:t> </a:t>
            </a:r>
            <a:endParaRPr lang="es-ES" dirty="0"/>
          </a:p>
          <a:p>
            <a:r>
              <a:rPr lang="es-ES" dirty="0"/>
              <a:t>5. Promoción lectora </a:t>
            </a:r>
            <a:r>
              <a:rPr lang="es-ES" dirty="0">
                <a:hlinkClick r:id="rId6"/>
              </a:rPr>
              <a:t>https://www</a:t>
            </a:r>
            <a:r>
              <a:rPr lang="es-ES" i="1" dirty="0">
                <a:hlinkClick r:id="rId6"/>
              </a:rPr>
              <a:t>.</a:t>
            </a:r>
            <a:r>
              <a:rPr lang="es-ES" dirty="0">
                <a:hlinkClick r:id="rId6"/>
              </a:rPr>
              <a:t>tiktok</a:t>
            </a:r>
            <a:r>
              <a:rPr lang="es-ES" i="1" dirty="0">
                <a:hlinkClick r:id="rId6"/>
              </a:rPr>
              <a:t>.</a:t>
            </a:r>
            <a:r>
              <a:rPr lang="es-ES" dirty="0">
                <a:hlinkClick r:id="rId6"/>
              </a:rPr>
              <a:t>com/@</a:t>
            </a:r>
            <a:r>
              <a:rPr lang="es-ES" dirty="0" smtClean="0">
                <a:hlinkClick r:id="rId6"/>
              </a:rPr>
              <a:t>iriayselene/video/7211269180484750598</a:t>
            </a:r>
            <a:r>
              <a:rPr lang="es-ES" dirty="0" smtClean="0"/>
              <a:t> </a:t>
            </a:r>
            <a:endParaRPr lang="es-ES" dirty="0"/>
          </a:p>
          <a:p>
            <a:r>
              <a:rPr lang="es-ES" dirty="0"/>
              <a:t>6. Editoras </a:t>
            </a:r>
            <a:r>
              <a:rPr lang="es-ES" dirty="0">
                <a:hlinkClick r:id="rId7"/>
              </a:rPr>
              <a:t>https://www</a:t>
            </a:r>
            <a:r>
              <a:rPr lang="es-ES" i="1" dirty="0">
                <a:hlinkClick r:id="rId7"/>
              </a:rPr>
              <a:t>.</a:t>
            </a:r>
            <a:r>
              <a:rPr lang="es-ES" dirty="0">
                <a:hlinkClick r:id="rId7"/>
              </a:rPr>
              <a:t>tiktok</a:t>
            </a:r>
            <a:r>
              <a:rPr lang="es-ES" i="1" dirty="0">
                <a:hlinkClick r:id="rId7"/>
              </a:rPr>
              <a:t>.</a:t>
            </a:r>
            <a:r>
              <a:rPr lang="es-ES" dirty="0">
                <a:hlinkClick r:id="rId7"/>
              </a:rPr>
              <a:t>com/@</a:t>
            </a:r>
            <a:r>
              <a:rPr lang="es-ES" dirty="0" smtClean="0">
                <a:hlinkClick r:id="rId7"/>
              </a:rPr>
              <a:t>vreditorasya/video/7223140662022114565</a:t>
            </a:r>
            <a:r>
              <a:rPr lang="es-ES" dirty="0" smtClean="0"/>
              <a:t> </a:t>
            </a:r>
            <a:endParaRPr lang="es-ES" dirty="0"/>
          </a:p>
          <a:p>
            <a:r>
              <a:rPr lang="en-US" dirty="0"/>
              <a:t>7. </a:t>
            </a:r>
            <a:r>
              <a:rPr lang="en-US" dirty="0" err="1"/>
              <a:t>Bookinfluencer</a:t>
            </a:r>
            <a:r>
              <a:rPr lang="en-US" dirty="0"/>
              <a:t> </a:t>
            </a:r>
            <a:r>
              <a:rPr lang="en-US" dirty="0">
                <a:hlinkClick r:id="rId8"/>
              </a:rPr>
              <a:t>https://www</a:t>
            </a:r>
            <a:r>
              <a:rPr lang="en-US" i="1" dirty="0">
                <a:hlinkClick r:id="rId8"/>
              </a:rPr>
              <a:t>.</a:t>
            </a:r>
            <a:r>
              <a:rPr lang="en-US" dirty="0">
                <a:hlinkClick r:id="rId8"/>
              </a:rPr>
              <a:t>tiktok</a:t>
            </a:r>
            <a:r>
              <a:rPr lang="en-US" i="1" dirty="0">
                <a:hlinkClick r:id="rId8"/>
              </a:rPr>
              <a:t>.</a:t>
            </a:r>
            <a:r>
              <a:rPr lang="en-US" dirty="0">
                <a:hlinkClick r:id="rId8"/>
              </a:rPr>
              <a:t>com/@</a:t>
            </a:r>
            <a:r>
              <a:rPr lang="en-US" dirty="0" smtClean="0">
                <a:hlinkClick r:id="rId8"/>
              </a:rPr>
              <a:t>patriciafedz/video/</a:t>
            </a:r>
            <a:r>
              <a:rPr lang="es-ES" dirty="0" smtClean="0">
                <a:hlinkClick r:id="rId8"/>
              </a:rPr>
              <a:t>7222221715819072774</a:t>
            </a:r>
            <a:r>
              <a:rPr lang="es-ES" dirty="0" smtClean="0"/>
              <a:t> </a:t>
            </a:r>
            <a:endParaRPr lang="es-ES" dirty="0"/>
          </a:p>
          <a:p>
            <a:r>
              <a:rPr lang="es-ES" dirty="0"/>
              <a:t>8. Día del libro </a:t>
            </a:r>
            <a:r>
              <a:rPr lang="es-ES" dirty="0">
                <a:hlinkClick r:id="rId9"/>
              </a:rPr>
              <a:t>https://www</a:t>
            </a:r>
            <a:r>
              <a:rPr lang="es-ES" i="1" dirty="0">
                <a:hlinkClick r:id="rId9"/>
              </a:rPr>
              <a:t>.</a:t>
            </a:r>
            <a:r>
              <a:rPr lang="es-ES" dirty="0">
                <a:hlinkClick r:id="rId9"/>
              </a:rPr>
              <a:t>tiktok</a:t>
            </a:r>
            <a:r>
              <a:rPr lang="es-ES" i="1" dirty="0">
                <a:hlinkClick r:id="rId9"/>
              </a:rPr>
              <a:t>.</a:t>
            </a:r>
            <a:r>
              <a:rPr lang="es-ES" dirty="0">
                <a:hlinkClick r:id="rId9"/>
              </a:rPr>
              <a:t>com/@</a:t>
            </a:r>
            <a:r>
              <a:rPr lang="es-ES" dirty="0" smtClean="0">
                <a:hlinkClick r:id="rId9"/>
              </a:rPr>
              <a:t>javierruescas/video/7224553867566910747</a:t>
            </a:r>
            <a:r>
              <a:rPr lang="es-ES" dirty="0" smtClean="0"/>
              <a:t> </a:t>
            </a:r>
            <a:endParaRPr lang="es-ES" dirty="0"/>
          </a:p>
          <a:p>
            <a:r>
              <a:rPr lang="es-ES" dirty="0"/>
              <a:t>9. Videopoemas </a:t>
            </a:r>
            <a:r>
              <a:rPr lang="es-ES" dirty="0">
                <a:hlinkClick r:id="rId10"/>
              </a:rPr>
              <a:t>https://www</a:t>
            </a:r>
            <a:r>
              <a:rPr lang="es-ES" i="1" dirty="0">
                <a:hlinkClick r:id="rId10"/>
              </a:rPr>
              <a:t>.</a:t>
            </a:r>
            <a:r>
              <a:rPr lang="es-ES" dirty="0">
                <a:hlinkClick r:id="rId10"/>
              </a:rPr>
              <a:t>tiktok</a:t>
            </a:r>
            <a:r>
              <a:rPr lang="es-ES" i="1" dirty="0">
                <a:hlinkClick r:id="rId10"/>
              </a:rPr>
              <a:t>.</a:t>
            </a:r>
            <a:r>
              <a:rPr lang="es-ES" dirty="0">
                <a:hlinkClick r:id="rId10"/>
              </a:rPr>
              <a:t>com/@</a:t>
            </a:r>
            <a:r>
              <a:rPr lang="es-ES" dirty="0" smtClean="0">
                <a:hlinkClick r:id="rId10"/>
              </a:rPr>
              <a:t>marinalcuadrado/video/7173687644935703814</a:t>
            </a:r>
            <a:r>
              <a:rPr lang="es-ES" dirty="0" smtClean="0"/>
              <a:t> </a:t>
            </a:r>
            <a:endParaRPr lang="es-ES" dirty="0"/>
          </a:p>
          <a:p>
            <a:r>
              <a:rPr lang="es-ES" dirty="0"/>
              <a:t>10. Así dijo… </a:t>
            </a:r>
            <a:r>
              <a:rPr lang="es-ES" dirty="0">
                <a:hlinkClick r:id="rId11"/>
              </a:rPr>
              <a:t>https://www</a:t>
            </a:r>
            <a:r>
              <a:rPr lang="es-ES" i="1" dirty="0">
                <a:hlinkClick r:id="rId11"/>
              </a:rPr>
              <a:t>.</a:t>
            </a:r>
            <a:r>
              <a:rPr lang="es-ES" dirty="0">
                <a:hlinkClick r:id="rId11"/>
              </a:rPr>
              <a:t>tiktok</a:t>
            </a:r>
            <a:r>
              <a:rPr lang="es-ES" i="1" dirty="0">
                <a:hlinkClick r:id="rId11"/>
              </a:rPr>
              <a:t>.</a:t>
            </a:r>
            <a:r>
              <a:rPr lang="es-ES" dirty="0">
                <a:hlinkClick r:id="rId11"/>
              </a:rPr>
              <a:t>com/@</a:t>
            </a:r>
            <a:r>
              <a:rPr lang="es-ES" dirty="0" smtClean="0">
                <a:hlinkClick r:id="rId11"/>
              </a:rPr>
              <a:t>solo</a:t>
            </a:r>
            <a:r>
              <a:rPr lang="es-ES" i="1" dirty="0" smtClean="0">
                <a:hlinkClick r:id="rId11"/>
              </a:rPr>
              <a:t>.</a:t>
            </a:r>
            <a:r>
              <a:rPr lang="es-ES" dirty="0" smtClean="0">
                <a:hlinkClick r:id="rId11"/>
              </a:rPr>
              <a:t>palabrqs/video/7190817595401030918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378" y="77941"/>
            <a:ext cx="3921303" cy="6780059"/>
          </a:xfrm>
          <a:prstGeom prst="rect">
            <a:avLst/>
          </a:prstGeom>
        </p:spPr>
      </p:pic>
      <p:pic>
        <p:nvPicPr>
          <p:cNvPr id="5" name="Google Shape;979;p78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23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13072" y="0"/>
            <a:ext cx="5629977" cy="562473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gency FB" panose="020B0503020202020204" pitchFamily="34" charset="0"/>
              </a:rPr>
              <a:t>Un modelo para las bibliotecas</a:t>
            </a:r>
            <a:endParaRPr lang="es-ES" b="1" dirty="0">
              <a:solidFill>
                <a:srgbClr val="FF0000"/>
              </a:solidFill>
              <a:latin typeface="Agency FB" panose="020B0503020202020204" pitchFamily="34" charset="0"/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558266"/>
            <a:ext cx="12192000" cy="550565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525616" y="6219825"/>
            <a:ext cx="7214124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3"/>
              </a:rPr>
              <a:t>https://www.tiktok.com/@</a:t>
            </a:r>
            <a:r>
              <a:rPr lang="es-ES" dirty="0" smtClean="0">
                <a:hlinkClick r:id="rId3"/>
              </a:rPr>
              <a:t>bibliotecaugena/video/6971466004585057542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6" name="Google Shape;979;p7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219825"/>
            <a:ext cx="714375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675" y="6219825"/>
            <a:ext cx="6863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002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5864</Words>
  <Application>Microsoft Office PowerPoint</Application>
  <PresentationFormat>Panorámica</PresentationFormat>
  <Paragraphs>876</Paragraphs>
  <Slides>108</Slides>
  <Notes>59</Notes>
  <HiddenSlides>0</HiddenSlides>
  <MMClips>3</MMClips>
  <ScaleCrop>false</ScaleCrop>
  <HeadingPairs>
    <vt:vector size="6" baseType="variant">
      <vt:variant>
        <vt:lpstr>Fuentes usadas</vt:lpstr>
      </vt:variant>
      <vt:variant>
        <vt:i4>19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108</vt:i4>
      </vt:variant>
    </vt:vector>
  </HeadingPairs>
  <TitlesOfParts>
    <vt:vector size="128" baseType="lpstr">
      <vt:lpstr>Microsoft YaHei</vt:lpstr>
      <vt:lpstr>Agency FB</vt:lpstr>
      <vt:lpstr>Aharoni</vt:lpstr>
      <vt:lpstr>Arial</vt:lpstr>
      <vt:lpstr>Bahnschrift</vt:lpstr>
      <vt:lpstr>Bahnschrift SemiBold</vt:lpstr>
      <vt:lpstr>Bahnschrift SemiBold SemiConden</vt:lpstr>
      <vt:lpstr>Berlin Sans FB</vt:lpstr>
      <vt:lpstr>Calibri</vt:lpstr>
      <vt:lpstr>Calibri Light</vt:lpstr>
      <vt:lpstr>Cambria</vt:lpstr>
      <vt:lpstr>EB Garamond</vt:lpstr>
      <vt:lpstr>Meddon</vt:lpstr>
      <vt:lpstr>Noto Sans Symbols</vt:lpstr>
      <vt:lpstr>STARWARS</vt:lpstr>
      <vt:lpstr>Symbol</vt:lpstr>
      <vt:lpstr>Times New Roman</vt:lpstr>
      <vt:lpstr>Verdana</vt:lpstr>
      <vt:lpstr>Wingdings</vt:lpstr>
      <vt:lpstr>Tema de Office</vt:lpstr>
      <vt:lpstr>Presentación de PowerPoint</vt:lpstr>
      <vt:lpstr>Literatura Infantil y juvenil 4.0</vt:lpstr>
      <vt:lpstr>Presentación de PowerPoint</vt:lpstr>
      <vt:lpstr>Presentación de PowerPoint</vt:lpstr>
      <vt:lpstr>Tuiteamos la presentación</vt:lpstr>
      <vt:lpstr>Para practicar la conectividad</vt:lpstr>
      <vt:lpstr>Presentación de PowerPoint</vt:lpstr>
      <vt:lpstr>Presentación de PowerPoint</vt:lpstr>
      <vt:lpstr>Presentación de PowerPoint</vt:lpstr>
      <vt:lpstr>Presentación de PowerPoint</vt:lpstr>
      <vt:lpstr>Aprendizaje comunicativo 2.0</vt:lpstr>
      <vt:lpstr>Presentación de PowerPoint</vt:lpstr>
      <vt:lpstr>Presentación de PowerPoint</vt:lpstr>
      <vt:lpstr>Enseñanza Móvil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¿Conoces los Informes Horizon?</vt:lpstr>
      <vt:lpstr>Presentación de PowerPoint</vt:lpstr>
      <vt:lpstr>Presentación de PowerPoint</vt:lpstr>
      <vt:lpstr>Presentación de PowerPoint</vt:lpstr>
      <vt:lpstr>Informes 2019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Apps móviles para el aprendizaje</vt:lpstr>
      <vt:lpstr>Presentación de PowerPoint</vt:lpstr>
      <vt:lpstr>Riesgos del aprendizaje móvil, polémicas, multitarea...</vt:lpstr>
      <vt:lpstr>¿A qué generación perteneces?             ¿Cuál será la próxima?</vt:lpstr>
      <vt:lpstr>El alumnado acTual</vt:lpstr>
      <vt:lpstr>Presentación de PowerPoint</vt:lpstr>
      <vt:lpstr>Presentación de PowerPoint</vt:lpstr>
      <vt:lpstr>Presentación de PowerPoint</vt:lpstr>
      <vt:lpstr>Profundizar en los nuevos conceptos y teorías</vt:lpstr>
      <vt:lpstr>Presentación de PowerPoint</vt:lpstr>
      <vt:lpstr>Presentación de PowerPoint</vt:lpstr>
      <vt:lpstr>Presentación de PowerPoint</vt:lpstr>
      <vt:lpstr>Presentación de PowerPoint</vt:lpstr>
      <vt:lpstr>Investigaciones precedentes </vt:lpstr>
      <vt:lpstr>Presentación de PowerPoint</vt:lpstr>
      <vt:lpstr>Referencias LIJ 2.0</vt:lpstr>
      <vt:lpstr>Referencias LIJ 3.0…</vt:lpstr>
      <vt:lpstr>Referencias LIJ 4.0…</vt:lpstr>
      <vt:lpstr>Presentación de PowerPoint</vt:lpstr>
      <vt:lpstr>Internet como nuevo espacio de mediación lectora</vt:lpstr>
      <vt:lpstr>Presentación de PowerPoint</vt:lpstr>
      <vt:lpstr>Lectura social y LIJ 2.0</vt:lpstr>
      <vt:lpstr>Presentación de PowerPoint</vt:lpstr>
      <vt:lpstr>Presentación de PowerPoint</vt:lpstr>
      <vt:lpstr>Presentación de PowerPoint</vt:lpstr>
      <vt:lpstr>Presentación de PowerPoint</vt:lpstr>
      <vt:lpstr>Blogs LIJEROS </vt:lpstr>
      <vt:lpstr>Presentación de PowerPoint</vt:lpstr>
      <vt:lpstr>Presentación de PowerPoint</vt:lpstr>
      <vt:lpstr>Booktuber</vt:lpstr>
      <vt:lpstr>Booktrailer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4.0 Evolución de las herramientas sociales </vt:lpstr>
      <vt:lpstr>Importancia del vídeo: stories, reels, directos… </vt:lpstr>
      <vt:lpstr>Algunas aproximaciones a TikTok</vt:lpstr>
      <vt:lpstr>Interés creciente por la herramientas</vt:lpstr>
      <vt:lpstr>Interés creciente por la herramienta</vt:lpstr>
      <vt:lpstr>Presentación de PowerPoint</vt:lpstr>
      <vt:lpstr>Presentación de PowerPoint</vt:lpstr>
      <vt:lpstr>Presentación de PowerPoint</vt:lpstr>
      <vt:lpstr>“Bookface”. ABP La horda del Lector</vt:lpstr>
      <vt:lpstr>Nuevas dinámicas de participación </vt:lpstr>
      <vt:lpstr>Presentación de PowerPoint</vt:lpstr>
      <vt:lpstr>“Booktstagram”. Análisis de perfiles </vt:lpstr>
      <vt:lpstr>“Women Reading”. Español a través del arte </vt:lpstr>
      <vt:lpstr>¿Es apropiado TikTok para las etapas educativas obligatorias?</vt:lpstr>
      <vt:lpstr>¿Y en Educación Primaria? ¿No lo usan?</vt:lpstr>
      <vt:lpstr>Herramienta para difusión académica</vt:lpstr>
      <vt:lpstr>Presentación de PowerPoint</vt:lpstr>
      <vt:lpstr>Modelos de actuación</vt:lpstr>
      <vt:lpstr>Múltiples posibilidades</vt:lpstr>
      <vt:lpstr>Prácticas lectoras #BOOKTOK</vt:lpstr>
      <vt:lpstr>Como dijo Gabriela Mistral en Tiktok</vt:lpstr>
      <vt:lpstr>Como dijo Benedetti en Tiktok</vt:lpstr>
      <vt:lpstr>Análisis multimodal de 10 dinámicas de booktok</vt:lpstr>
      <vt:lpstr>Un modelo para las bibliotecas</vt:lpstr>
      <vt:lpstr>“Booktok” 4DLE. Constelaciones multimodales</vt:lpstr>
      <vt:lpstr>Presentación de PowerPoint</vt:lpstr>
      <vt:lpstr>#INVTICUA</vt:lpstr>
      <vt:lpstr>Conclusiones</vt:lpstr>
      <vt:lpstr>Conclusiones</vt:lpstr>
      <vt:lpstr>Presentación de PowerPoint</vt:lpstr>
      <vt:lpstr>Conclusiones</vt:lpstr>
      <vt:lpstr>Presentación de PowerPoint</vt:lpstr>
      <vt:lpstr>Muchas gracias_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JOSE ROVIRA COLLADO</cp:lastModifiedBy>
  <cp:revision>15</cp:revision>
  <dcterms:created xsi:type="dcterms:W3CDTF">2023-07-12T17:33:45Z</dcterms:created>
  <dcterms:modified xsi:type="dcterms:W3CDTF">2024-10-06T17:52:27Z</dcterms:modified>
</cp:coreProperties>
</file>