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91" r:id="rId2"/>
    <p:sldId id="259" r:id="rId3"/>
    <p:sldId id="290" r:id="rId4"/>
    <p:sldId id="293" r:id="rId5"/>
    <p:sldId id="294" r:id="rId6"/>
    <p:sldId id="271" r:id="rId7"/>
    <p:sldId id="263" r:id="rId8"/>
    <p:sldId id="272" r:id="rId9"/>
    <p:sldId id="273" r:id="rId10"/>
    <p:sldId id="274" r:id="rId11"/>
    <p:sldId id="275" r:id="rId12"/>
    <p:sldId id="270" r:id="rId13"/>
    <p:sldId id="262" r:id="rId14"/>
    <p:sldId id="261" r:id="rId15"/>
    <p:sldId id="264" r:id="rId16"/>
    <p:sldId id="265" r:id="rId17"/>
    <p:sldId id="266" r:id="rId18"/>
    <p:sldId id="280" r:id="rId19"/>
    <p:sldId id="281" r:id="rId20"/>
    <p:sldId id="307" r:id="rId21"/>
    <p:sldId id="276" r:id="rId22"/>
    <p:sldId id="277" r:id="rId23"/>
    <p:sldId id="279" r:id="rId24"/>
    <p:sldId id="308" r:id="rId25"/>
    <p:sldId id="260" r:id="rId26"/>
    <p:sldId id="267" r:id="rId27"/>
    <p:sldId id="269" r:id="rId28"/>
    <p:sldId id="283" r:id="rId29"/>
    <p:sldId id="282" r:id="rId30"/>
    <p:sldId id="284" r:id="rId31"/>
    <p:sldId id="285" r:id="rId32"/>
    <p:sldId id="288" r:id="rId33"/>
    <p:sldId id="289" r:id="rId34"/>
    <p:sldId id="286" r:id="rId35"/>
    <p:sldId id="303" r:id="rId36"/>
    <p:sldId id="306" r:id="rId37"/>
    <p:sldId id="309" r:id="rId38"/>
    <p:sldId id="310" r:id="rId39"/>
    <p:sldId id="311" r:id="rId40"/>
    <p:sldId id="312" r:id="rId41"/>
    <p:sldId id="313" r:id="rId42"/>
    <p:sldId id="314" r:id="rId43"/>
    <p:sldId id="315" r:id="rId44"/>
    <p:sldId id="278" r:id="rId45"/>
    <p:sldId id="295" r:id="rId46"/>
    <p:sldId id="296" r:id="rId47"/>
    <p:sldId id="297" r:id="rId48"/>
    <p:sldId id="302" r:id="rId49"/>
    <p:sldId id="268" r:id="rId5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3979" autoAdjust="0"/>
  </p:normalViewPr>
  <p:slideViewPr>
    <p:cSldViewPr snapToGrid="0">
      <p:cViewPr varScale="1">
        <p:scale>
          <a:sx n="61" d="100"/>
          <a:sy n="61" d="100"/>
        </p:scale>
        <p:origin x="14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A93C87-9EAC-41DF-A8E3-7098BC7BE972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A0E78-C37C-40A3-AB02-680DCA0BF8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9640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0867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A0E78-C37C-40A3-AB02-680DCA0BF820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7614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5406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1913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4052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97DD-A5BE-477B-9B3D-1932D5EC2CCD}" type="slidenum">
              <a:rPr lang="es-ES" smtClean="0"/>
              <a:t>40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1519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En esta diapositiva encontramos una bibliografía de partida para conocer mejor el proyecto.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E95D8D-5F8D-4B58-A476-66C65426BBEA}" type="slidenum">
              <a:rPr lang="es-ES" altLang="es-ES" smtClean="0"/>
              <a:pPr>
                <a:defRPr/>
              </a:pPr>
              <a:t>48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61185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615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8770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4968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1" y="6333134"/>
            <a:ext cx="548699" cy="524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‹Nº›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798865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a del títul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cuarto&#10;&#10;Descripción generada automáticamente">
            <a:extLst>
              <a:ext uri="{FF2B5EF4-FFF2-40B4-BE49-F238E27FC236}">
                <a16:creationId xmlns:a16="http://schemas.microsoft.com/office/drawing/2014/main" id="{FC3D3FFD-8B4C-6A2F-3C78-8399ECC9C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9144000" cy="632054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300" y="2811054"/>
            <a:ext cx="6743700" cy="1261295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lnSpc>
                <a:spcPct val="70000"/>
              </a:lnSpc>
              <a:defRPr lang="en-ZA" sz="2850" b="1" spc="-225" dirty="0"/>
            </a:lvl1pPr>
          </a:lstStyle>
          <a:p>
            <a:pPr lvl="0" algn="r" rtl="0"/>
            <a:r>
              <a:rPr lang="es-ES" noProof="0" dirty="0"/>
              <a:t>Haga clic para editar el título de 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300" y="4061039"/>
            <a:ext cx="4935141" cy="850008"/>
          </a:xfrm>
          <a:solidFill>
            <a:schemeClr val="tx1">
              <a:alpha val="80000"/>
            </a:schemeClr>
          </a:solidFill>
        </p:spPr>
        <p:txBody>
          <a:bodyPr vert="horz" lIns="180000" tIns="180000" rIns="180000" bIns="180000" rtlCol="0">
            <a:noAutofit/>
          </a:bodyPr>
          <a:lstStyle>
            <a:lvl1pPr marL="0" indent="0" algn="r">
              <a:buNone/>
              <a:defRPr lang="en-ZA" dirty="0">
                <a:solidFill>
                  <a:schemeClr val="bg1"/>
                </a:solidFill>
              </a:defRPr>
            </a:lvl1pPr>
          </a:lstStyle>
          <a:p>
            <a:pPr marL="200025" lvl="0" indent="-200025" algn="ctr" rtl="0"/>
            <a:r>
              <a:rPr lang="es-ES" noProof="0" dirty="0"/>
              <a:t>Autor/a</a:t>
            </a:r>
          </a:p>
          <a:p>
            <a:pPr marL="200025" lvl="0" indent="-200025" algn="ctr" rtl="0"/>
            <a:r>
              <a:rPr lang="es-ES" noProof="0" dirty="0"/>
              <a:t>Universidad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7335078" y="6803351"/>
            <a:ext cx="1484923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sz="1350" noProof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7335078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sz="1350" noProof="0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8820000" y="6803351"/>
            <a:ext cx="324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sz="1350" noProof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7335441" y="2698612"/>
            <a:ext cx="1808559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sz="1350" noProof="0"/>
          </a:p>
        </p:txBody>
      </p:sp>
      <p:sp>
        <p:nvSpPr>
          <p:cNvPr id="5" name="Marcador de pie de página 3">
            <a:extLst>
              <a:ext uri="{FF2B5EF4-FFF2-40B4-BE49-F238E27FC236}">
                <a16:creationId xmlns:a16="http://schemas.microsoft.com/office/drawing/2014/main" id="{1719B034-7E1F-E53C-143A-E237917EF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898" y="6512135"/>
            <a:ext cx="2300504" cy="295062"/>
          </a:xfrm>
        </p:spPr>
        <p:txBody>
          <a:bodyPr rtlCol="0"/>
          <a:lstStyle/>
          <a:p>
            <a:r>
              <a:rPr lang="es-ES" dirty="0">
                <a:latin typeface="Arial Narrow" panose="020B0606020202030204" pitchFamily="34" charset="0"/>
              </a:rPr>
              <a:t>Máster Didáctica de la Lengua Española en Educación Primaria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FBE56CA8-02C6-DA0D-39AA-621145E8CEEF}"/>
              </a:ext>
            </a:extLst>
          </p:cNvPr>
          <p:cNvGrpSpPr/>
          <p:nvPr userDrawn="1"/>
        </p:nvGrpSpPr>
        <p:grpSpPr>
          <a:xfrm>
            <a:off x="7674129" y="6354855"/>
            <a:ext cx="1469872" cy="441818"/>
            <a:chOff x="9780099" y="6366443"/>
            <a:chExt cx="1959829" cy="441818"/>
          </a:xfrm>
        </p:grpSpPr>
        <p:pic>
          <p:nvPicPr>
            <p:cNvPr id="11" name="Imagen 10" descr="Logotipo, nombre de la empresa&#10;&#10;Descripción generada automáticamente">
              <a:extLst>
                <a:ext uri="{FF2B5EF4-FFF2-40B4-BE49-F238E27FC236}">
                  <a16:creationId xmlns:a16="http://schemas.microsoft.com/office/drawing/2014/main" id="{FC1EEB78-B8BD-1AEA-0589-4061C0FC2E8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t="18865" b="15999"/>
            <a:stretch/>
          </p:blipFill>
          <p:spPr>
            <a:xfrm>
              <a:off x="10835783" y="6366443"/>
              <a:ext cx="904145" cy="441818"/>
            </a:xfrm>
            <a:prstGeom prst="rect">
              <a:avLst/>
            </a:prstGeom>
          </p:spPr>
        </p:pic>
        <p:pic>
          <p:nvPicPr>
            <p:cNvPr id="12" name="Gráfico 11" descr="Insignia de derechos de autor contorno">
              <a:extLst>
                <a:ext uri="{FF2B5EF4-FFF2-40B4-BE49-F238E27FC236}">
                  <a16:creationId xmlns:a16="http://schemas.microsoft.com/office/drawing/2014/main" id="{D27636BE-E328-B275-D925-F0BE2AE3568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780099" y="6478083"/>
              <a:ext cx="263769" cy="263769"/>
            </a:xfrm>
            <a:prstGeom prst="rect">
              <a:avLst/>
            </a:prstGeom>
          </p:spPr>
        </p:pic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D34EEF46-9E5E-7B5E-C993-6772B00D7DA2}"/>
                </a:ext>
              </a:extLst>
            </p:cNvPr>
            <p:cNvSpPr txBox="1"/>
            <p:nvPr userDrawn="1"/>
          </p:nvSpPr>
          <p:spPr>
            <a:xfrm>
              <a:off x="9979643" y="6502245"/>
              <a:ext cx="75307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600" dirty="0">
                  <a:solidFill>
                    <a:schemeClr val="bg1">
                      <a:lumMod val="50000"/>
                    </a:schemeClr>
                  </a:solidFill>
                </a:rPr>
                <a:t>Autor/a</a:t>
              </a:r>
            </a:p>
          </p:txBody>
        </p:sp>
      </p:grp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B31AE40-42CE-BCFF-E2BB-3A30D872AC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4" t="33539" r="16614" b="22982"/>
          <a:stretch/>
        </p:blipFill>
        <p:spPr bwMode="auto">
          <a:xfrm>
            <a:off x="2589697" y="6330878"/>
            <a:ext cx="1118126" cy="4698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n 6" descr="Texto&#10;&#10;Descripción generada automáticamente">
            <a:extLst>
              <a:ext uri="{FF2B5EF4-FFF2-40B4-BE49-F238E27FC236}">
                <a16:creationId xmlns:a16="http://schemas.microsoft.com/office/drawing/2014/main" id="{DF38D952-652B-D9FC-DE29-C92A8EA0CB0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442" y="6358006"/>
            <a:ext cx="1510329" cy="401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7010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2797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01934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5871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5939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687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2816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710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0139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C7D0D-11B1-4CDC-BA15-38EE71622B0D}" type="datetimeFigureOut">
              <a:rPr lang="es-ES" smtClean="0"/>
              <a:t>06/10/2024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53844-90F0-43D4-91E4-6FE5925FAC0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259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archive.org/web/20100818161931/http:/www.cervantesvirtual.com/" TargetMode="Externa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eb.archive.org/web/20130423212028/http:/cervantesvirtual.com/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cervantesvirtual.com/bib/seccion/ba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rvantesvirtual.com/portales/mario_benedetti/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rvantesvirtual.com/portales/mario_benedetti/265471_alegria/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ervantesvirtual.com/portales/mario_benedetti/fonoteca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rvantesvirtual.com/portales/biblioteca_americana/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ervantesvirtual.com/portales/sor_juana_ines_de_la_cruz/" TargetMode="External"/><Relationship Id="rId13" Type="http://schemas.openxmlformats.org/officeDocument/2006/relationships/hyperlink" Target="http://www.cervantesvirtual.com/portal/exilio/" TargetMode="External"/><Relationship Id="rId18" Type="http://schemas.openxmlformats.org/officeDocument/2006/relationships/hyperlink" Target="http://www.cervantesvirtual.com/portales/daniel_moyano/" TargetMode="External"/><Relationship Id="rId26" Type="http://schemas.openxmlformats.org/officeDocument/2006/relationships/hyperlink" Target="http://www.cervantesvirtual.com/portales/biblioteca_americana/portales_personajes/" TargetMode="External"/><Relationship Id="rId3" Type="http://schemas.openxmlformats.org/officeDocument/2006/relationships/hyperlink" Target="http://www.cervantesvirtual.com/portales/biblioteca_americana/" TargetMode="External"/><Relationship Id="rId21" Type="http://schemas.openxmlformats.org/officeDocument/2006/relationships/hyperlink" Target="http://www.cervantesvirtual.com/portales/biblioteca_americana/catalogo_manuscritos/" TargetMode="External"/><Relationship Id="rId7" Type="http://schemas.openxmlformats.org/officeDocument/2006/relationships/hyperlink" Target="http://www.cervantesvirtual.com/portal/FBN/" TargetMode="External"/><Relationship Id="rId12" Type="http://schemas.openxmlformats.org/officeDocument/2006/relationships/hyperlink" Target="http://www.cervantesvirtual.com/bib_autor/bolivar/" TargetMode="External"/><Relationship Id="rId17" Type="http://schemas.openxmlformats.org/officeDocument/2006/relationships/hyperlink" Target="http://www.cervantesvirtual.com/bib_autor/gabrielamistral/" TargetMode="External"/><Relationship Id="rId25" Type="http://schemas.openxmlformats.org/officeDocument/2006/relationships/hyperlink" Target="http://www.cervantesvirtual.com/portales/biblioteca_americana/portales_autores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cervantesvirtual.com/bib_autor/neruda/" TargetMode="External"/><Relationship Id="rId20" Type="http://schemas.openxmlformats.org/officeDocument/2006/relationships/hyperlink" Target="http://www.cervantesvirtual.com/portales/biblioteca_americana/catalogo_hemeroteca/" TargetMode="External"/><Relationship Id="rId29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ervantesvirtual.com/portales/literatura_gauchesca/" TargetMode="External"/><Relationship Id="rId11" Type="http://schemas.openxmlformats.org/officeDocument/2006/relationships/hyperlink" Target="http://www.cervantesvirtual.com/portales/manuscritos_america_colecciones_reales/" TargetMode="External"/><Relationship Id="rId24" Type="http://schemas.openxmlformats.org/officeDocument/2006/relationships/hyperlink" Target="http://www.cervantesvirtual.com/portales/biblioteca_americana/audiovisual_imagenes/" TargetMode="External"/><Relationship Id="rId5" Type="http://schemas.openxmlformats.org/officeDocument/2006/relationships/hyperlink" Target="http://www.cervantesvirtual.com/portales/biblioteca_americana/catalogo_obra/" TargetMode="External"/><Relationship Id="rId15" Type="http://schemas.openxmlformats.org/officeDocument/2006/relationships/hyperlink" Target="http://www.cervantesvirtual.com/portales/bartolome_de_las_casas/" TargetMode="External"/><Relationship Id="rId23" Type="http://schemas.openxmlformats.org/officeDocument/2006/relationships/hyperlink" Target="http://www.cervantesvirtual.com/portales/biblioteca_americana/audiovisual_fonoteca/" TargetMode="External"/><Relationship Id="rId28" Type="http://schemas.openxmlformats.org/officeDocument/2006/relationships/hyperlink" Target="http://www.cervantesvirtual.com/portales/biblioteca_americana/portales_instituciones/" TargetMode="External"/><Relationship Id="rId10" Type="http://schemas.openxmlformats.org/officeDocument/2006/relationships/hyperlink" Target="http://www.cervantesvirtual.com/portales/biblioteca_nacional_de_mexico/" TargetMode="External"/><Relationship Id="rId19" Type="http://schemas.openxmlformats.org/officeDocument/2006/relationships/hyperlink" Target="http://www.cervantesvirtual.com/portales/giuseppe_bellini/" TargetMode="External"/><Relationship Id="rId4" Type="http://schemas.openxmlformats.org/officeDocument/2006/relationships/hyperlink" Target="http://www.cervantesvirtual.com/portales/biblioteca_americana/catalogo_autor/" TargetMode="External"/><Relationship Id="rId9" Type="http://schemas.openxmlformats.org/officeDocument/2006/relationships/hyperlink" Target="http://www.cervantesvirtual.com/bib_autor/mariobenedetti/" TargetMode="External"/><Relationship Id="rId14" Type="http://schemas.openxmlformats.org/officeDocument/2006/relationships/hyperlink" Target="http://www.cervantesvirtual.com/portales/inca_garcilaso_de_la_vega/" TargetMode="External"/><Relationship Id="rId22" Type="http://schemas.openxmlformats.org/officeDocument/2006/relationships/hyperlink" Target="http://www.cervantesvirtual.com/portales/biblioteca_americana/audiovisual_videoteca/" TargetMode="External"/><Relationship Id="rId27" Type="http://schemas.openxmlformats.org/officeDocument/2006/relationships/hyperlink" Target="http://www.cervantesvirtual.com/portales/biblioteca_americana/portales_tematicos/" TargetMode="External"/><Relationship Id="rId30" Type="http://schemas.openxmlformats.org/officeDocument/2006/relationships/hyperlink" Target="http://blog.cervantesvirtual.com/la-cervantes-dedica-un-portal-a-hernan-cortes-en-el-500-o-aniversario-de-su-llegada-a-mexic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rvantesvirtual.com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cervantesvirtual.com/areas/bib-americana/#ba_paise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rvantesvirtual.com/bib/seccion/bibinfantil/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hyperlink" Target="http://www.cervantesvirtual.com/portales/biblioteca_literatura_infantil_juvenil/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rvantesvirtual.com/areas/bib-infantil/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rvantesvirtual.com/bib/seccion/bibinfantil/psegundonivel67d5.html?conten=tematicos" TargetMode="External"/><Relationship Id="rId7" Type="http://schemas.openxmlformats.org/officeDocument/2006/relationships/hyperlink" Target="http://bib.cervantesvirtual.com/servlet/SirveEstadisticas?portal=17" TargetMode="Externa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g"/><Relationship Id="rId5" Type="http://schemas.openxmlformats.org/officeDocument/2006/relationships/hyperlink" Target="http://www.cervantesvirtual.com/bib/seccion/bibinfantil/psegundonivel91ec.html?conten=portales" TargetMode="External"/><Relationship Id="rId4" Type="http://schemas.openxmlformats.org/officeDocument/2006/relationships/image" Target="../media/image3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a.ua.es/dspace/handle/10045/64915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cervantesvirtual.com/" TargetMode="External"/><Relationship Id="rId7" Type="http://schemas.openxmlformats.org/officeDocument/2006/relationships/hyperlink" Target="https://vimeo.com/fbvmc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outube.com/user/cervantesvirtual" TargetMode="External"/><Relationship Id="rId5" Type="http://schemas.openxmlformats.org/officeDocument/2006/relationships/hyperlink" Target="https://www.facebook.com/Fundaci%C3%B3n-Biblioteca-Virtual-Miguel-de-Cervantes-" TargetMode="External"/><Relationship Id="rId4" Type="http://schemas.openxmlformats.org/officeDocument/2006/relationships/hyperlink" Target="https://x.com/BVMC_UA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data.cervantesvirtual.com/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library.stanford.edu/sites/default/files/Biblioteca%20Virtual%20Miguel%20de%20Cervantes.pdf" TargetMode="External"/><Relationship Id="rId4" Type="http://schemas.openxmlformats.org/officeDocument/2006/relationships/hyperlink" Target="https://library.stanford.edu/projects/stanford-prize-innovation-research-libraries-spirl/2013-prize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lijplemooc.blogspot.com.es/2014/02/ud5-infografia-sobre-literatura.html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data.cervantesvirtual.com/blog/" TargetMode="Externa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fundacion.cervantesvirtual.com/" TargetMode="External"/><Relationship Id="rId4" Type="http://schemas.openxmlformats.org/officeDocument/2006/relationships/hyperlink" Target="http://data.cervantesvirtual.com/about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hyperlink" Target="https://www.flickr.com/photos/fbvmc/" TargetMode="External"/><Relationship Id="rId2" Type="http://schemas.openxmlformats.org/officeDocument/2006/relationships/hyperlink" Target="http://data.cervantesvirtual.com/blog/2017/05/11/quieres-escribir-resenas-de-obras-de-la-biblioteca-virtual-miguel-de-cervantes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vimeo.com/fbvmc" TargetMode="External"/><Relationship Id="rId5" Type="http://schemas.openxmlformats.org/officeDocument/2006/relationships/image" Target="../media/image42.JPG"/><Relationship Id="rId4" Type="http://schemas.openxmlformats.org/officeDocument/2006/relationships/hyperlink" Target="http://fundacion.cervantesvirtual.com/apps-para-dispositivos-moviles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data.cervantesvirtual.com/blog/2019/07/11/web-semantica-y-datos-enlazados-en-bibliotecas-digitales/" TargetMode="Externa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data.cervantesvirtual.com/blog/labs/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gitisation.eu/" TargetMode="External"/><Relationship Id="rId7" Type="http://schemas.openxmlformats.org/officeDocument/2006/relationships/hyperlink" Target="https://www.informacion.es/cultura/2019/03/29/santander-abandona-fundacion-biblioteca-virtual-5443212.html" TargetMode="External"/><Relationship Id="rId2" Type="http://schemas.openxmlformats.org/officeDocument/2006/relationships/hyperlink" Target="https://amigos.cervantesvirtual.com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JPG"/><Relationship Id="rId5" Type="http://schemas.openxmlformats.org/officeDocument/2006/relationships/hyperlink" Target="https://www.unimooc.com/" TargetMode="External"/><Relationship Id="rId4" Type="http://schemas.openxmlformats.org/officeDocument/2006/relationships/hyperlink" Target="http://www.succeed-project.eu/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cervantesvirtual.com/areas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www.cervantesvirtual.com/portales/antonio_machado/" TargetMode="External"/><Relationship Id="rId4" Type="http://schemas.openxmlformats.org/officeDocument/2006/relationships/hyperlink" Target="https://www.cervantesvirtual.com/portales/miguel_hernandez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blog.cervantesvirtual.com/" TargetMode="Externa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twitter.com/BVMC_UA" TargetMode="External"/><Relationship Id="rId5" Type="http://schemas.openxmlformats.org/officeDocument/2006/relationships/hyperlink" Target="https://www.facebook.com/BVMC.UA/" TargetMode="External"/><Relationship Id="rId4" Type="http://schemas.openxmlformats.org/officeDocument/2006/relationships/hyperlink" Target="https://www.youtube.com/user/cervantesvirtual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literaturainfantilyjuvenileninternet.blogspot.com/p/guias-de-lectura-bvmc.html" TargetMode="External"/><Relationship Id="rId2" Type="http://schemas.openxmlformats.org/officeDocument/2006/relationships/hyperlink" Target="https://rua.ua.es/dspace/handle/10045/110120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rvantes.es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hyperlink" Target="https://twitter.com/BVMC_UA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ebook.com/BVMC.UA" TargetMode="External"/><Relationship Id="rId5" Type="http://schemas.openxmlformats.org/officeDocument/2006/relationships/hyperlink" Target="http://blog.cervantesvirtual.com/" TargetMode="External"/><Relationship Id="rId4" Type="http://schemas.openxmlformats.org/officeDocument/2006/relationships/hyperlink" Target="https://www.youtube.com/watch?v=zPpg_bUsFV8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symbalooedu.es/que-es-symbaloo/" TargetMode="External"/><Relationship Id="rId2" Type="http://schemas.openxmlformats.org/officeDocument/2006/relationships/hyperlink" Target="https://www.youtube.com/watch?v=sUMbFxTo0B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rvantesvirtual.com/portales/mario_benedetti/fonoteca/" TargetMode="External"/><Relationship Id="rId7" Type="http://schemas.openxmlformats.org/officeDocument/2006/relationships/hyperlink" Target="https://www.youtube.com/watch?v=mxFHfnB48cw&amp;list=PLFDbVGwEsTi_dxtgzWqi55no_U51ixJLJ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witter.com/search?q=#maestrobenedetti&amp;src=typed_query" TargetMode="External"/><Relationship Id="rId5" Type="http://schemas.openxmlformats.org/officeDocument/2006/relationships/hyperlink" Target="https://web.ua.es/es/centrobenedetti/centro-de-estudios-literarios-iberoamericanos-mario-benedetti.html" TargetMode="External"/><Relationship Id="rId4" Type="http://schemas.openxmlformats.org/officeDocument/2006/relationships/hyperlink" Target="http://maestrobenedetti.blogspot.com/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dialnet.unirioja.es/" TargetMode="External"/><Relationship Id="rId3" Type="http://schemas.openxmlformats.org/officeDocument/2006/relationships/hyperlink" Target="http://www.cervantesvirtual.com/portales/gloria_fuertes/fonoteca/" TargetMode="External"/><Relationship Id="rId7" Type="http://schemas.openxmlformats.org/officeDocument/2006/relationships/hyperlink" Target="https://scholar.google.es/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ocrative.com/" TargetMode="External"/><Relationship Id="rId5" Type="http://schemas.openxmlformats.org/officeDocument/2006/relationships/hyperlink" Target="https://kahoot.com/" TargetMode="External"/><Relationship Id="rId10" Type="http://schemas.openxmlformats.org/officeDocument/2006/relationships/hyperlink" Target="http://www.cervantesvirtual.com/seccion/signos/" TargetMode="External"/><Relationship Id="rId4" Type="http://schemas.openxmlformats.org/officeDocument/2006/relationships/hyperlink" Target="http://www.cervantesvirtual.com/portales/gloria_fuertes/autora_apunte/" TargetMode="External"/><Relationship Id="rId9" Type="http://schemas.openxmlformats.org/officeDocument/2006/relationships/hyperlink" Target="http://www.cervantesvirtual.com/portales/gloria_fuertes/don_pato_pito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7" Type="http://schemas.openxmlformats.org/officeDocument/2006/relationships/hyperlink" Target="http://www.20minutos.es/noticia/1522637/0/google/cerebro-artificial/gatos/" TargetMode="Externa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jp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1millionbot.com/chatbot-dulcineia/" TargetMode="Externa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g"/><Relationship Id="rId5" Type="http://schemas.openxmlformats.org/officeDocument/2006/relationships/hyperlink" Target="https://comunidadfom.com/course/view.php?id=583" TargetMode="External"/><Relationship Id="rId4" Type="http://schemas.openxmlformats.org/officeDocument/2006/relationships/hyperlink" Target="https://comunidadfom.com/course/view.php?id=582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pro.europeana.eu/files/Europeana_Professional/Education/Documents/Guide_translations/Guiaparausareuropeanaenelambitoeducativo(Spanish)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zPpg_bUsFV8" TargetMode="External"/><Relationship Id="rId4" Type="http://schemas.openxmlformats.org/officeDocument/2006/relationships/hyperlink" Target="http://www.cervantesvirtual.com/obra/la-utilizacion-de-materiales-literarios-en-la-ensenanza-de-lenguas-extranjeras--0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mailto:jrovira.collado@gcloud.ua.es" TargetMode="Externa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hyperlink" Target="https://twitter.com/joserovira" TargetMode="External"/><Relationship Id="rId4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vc.cervantes.es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evista.uclm.es/index.php/ocnos/article/view/ocnos_2011.07.11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literaturainfantilyjuvenileninternet.blogspot.com/2015/01/despues-de-12-dias-comparto-la.html" TargetMode="External"/><Relationship Id="rId4" Type="http://schemas.openxmlformats.org/officeDocument/2006/relationships/hyperlink" Target="http://rua.ua.es/dspace/handle/10045/46345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rvantesvirtual.com/" TargetMode="Externa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eb.archive.org/web/19991128125511/http:/www.cervantesvirtual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ve.org/" TargetMode="External"/><Relationship Id="rId7" Type="http://schemas.openxmlformats.org/officeDocument/2006/relationships/hyperlink" Target="http://web.archive.org/web/20031008080706/http:/cervantesvirtual.com/index.shtml" TargetMode="External"/><Relationship Id="rId2" Type="http://schemas.openxmlformats.org/officeDocument/2006/relationships/hyperlink" Target="http://www.gutenberg.org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emf"/><Relationship Id="rId5" Type="http://schemas.openxmlformats.org/officeDocument/2006/relationships/hyperlink" Target="http://www.europeana.eu/portal/" TargetMode="External"/><Relationship Id="rId4" Type="http://schemas.openxmlformats.org/officeDocument/2006/relationships/hyperlink" Target="http://books.google.e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ACKARD BELL\Desktop\kitties-on-twitt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55044" cy="694128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97876" y="580040"/>
            <a:ext cx="5633545" cy="1828799"/>
          </a:xfrm>
        </p:spPr>
        <p:txBody>
          <a:bodyPr>
            <a:normAutofit/>
          </a:bodyPr>
          <a:lstStyle/>
          <a:p>
            <a:pPr algn="ctr"/>
            <a:r>
              <a:rPr lang="es-E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¿Sabes que la Biblioteca del Futuro tiene 25 años? </a:t>
            </a:r>
            <a:r>
              <a:rPr lang="es-E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es-E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s-E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¿</a:t>
            </a:r>
            <a:r>
              <a:rPr lang="es-E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Y que está en Alicante?</a:t>
            </a:r>
            <a:endParaRPr lang="es-E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375338" y="2598774"/>
            <a:ext cx="4064956" cy="1369520"/>
          </a:xfrm>
          <a:solidFill>
            <a:srgbClr val="0070C0">
              <a:alpha val="54902"/>
            </a:srgbClr>
          </a:solidFill>
        </p:spPr>
        <p:txBody>
          <a:bodyPr/>
          <a:lstStyle/>
          <a:p>
            <a:pPr marL="0" indent="0" algn="ctr">
              <a:buNone/>
            </a:pPr>
            <a:r>
              <a:rPr lang="es-E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Espacios digitales para el estudio de la lengua española y sus literaturas</a:t>
            </a:r>
            <a:endParaRPr lang="es-E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3038" y="6176963"/>
            <a:ext cx="3607256" cy="7026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81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6"/>
          <p:cNvSpPr txBox="1">
            <a:spLocks noGrp="1"/>
          </p:cNvSpPr>
          <p:nvPr>
            <p:ph idx="1"/>
          </p:nvPr>
        </p:nvSpPr>
        <p:spPr>
          <a:xfrm>
            <a:off x="5447109" y="1962952"/>
            <a:ext cx="3696891" cy="3687546"/>
          </a:xfrm>
        </p:spPr>
        <p:txBody>
          <a:bodyPr/>
          <a:lstStyle/>
          <a:p>
            <a:pPr algn="just">
              <a:spcBef>
                <a:spcPts val="600"/>
              </a:spcBef>
            </a:pPr>
            <a:r>
              <a:rPr lang="es-ES" sz="2000" dirty="0"/>
              <a:t>Una innovación para un nuevo milenio</a:t>
            </a:r>
          </a:p>
          <a:p>
            <a:pPr algn="just">
              <a:spcBef>
                <a:spcPts val="600"/>
              </a:spcBef>
            </a:pPr>
            <a:r>
              <a:rPr lang="es-ES" sz="2000" dirty="0"/>
              <a:t>El proyecto a lo largo de las distintas versiones</a:t>
            </a:r>
          </a:p>
          <a:p>
            <a:pPr algn="just">
              <a:spcBef>
                <a:spcPts val="600"/>
              </a:spcBef>
            </a:pPr>
            <a:r>
              <a:rPr lang="es-ES" sz="2000" dirty="0"/>
              <a:t>Referente de la lengua y la literatura española en Internet</a:t>
            </a:r>
          </a:p>
          <a:p>
            <a:pPr algn="just">
              <a:spcBef>
                <a:spcPts val="600"/>
              </a:spcBef>
            </a:pPr>
            <a:r>
              <a:rPr lang="es-ES" sz="2000" dirty="0"/>
              <a:t>Del libro digital al hipertexto</a:t>
            </a:r>
          </a:p>
          <a:p>
            <a:pPr>
              <a:spcBef>
                <a:spcPts val="0"/>
              </a:spcBef>
            </a:pPr>
            <a:r>
              <a:rPr lang="es-ES" sz="2400" dirty="0">
                <a:solidFill>
                  <a:srgbClr val="C00000"/>
                </a:solidFill>
              </a:rPr>
              <a:t>Enormes posibilidades didácticas</a:t>
            </a:r>
          </a:p>
        </p:txBody>
      </p:sp>
      <p:pic>
        <p:nvPicPr>
          <p:cNvPr id="4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11003"/>
            <a:ext cx="5297214" cy="520881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ángulo 7"/>
          <p:cNvSpPr/>
          <p:nvPr/>
        </p:nvSpPr>
        <p:spPr>
          <a:xfrm>
            <a:off x="181690" y="6254002"/>
            <a:ext cx="7345265" cy="584775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Portada 18 de agosto 2010 (junio 2006-diciembre 2010). </a:t>
            </a:r>
            <a:r>
              <a:rPr lang="es-ES" sz="1600" b="0" i="0" u="none" strike="noStrike" kern="1200" cap="none" spc="0" baseline="0" dirty="0">
                <a:solidFill>
                  <a:srgbClr val="0000FF"/>
                </a:solidFill>
                <a:uFillTx/>
                <a:latin typeface="Calibri" pitchFamily="34"/>
                <a:hlinkClick r:id="rId3"/>
              </a:rPr>
              <a:t>https://web.archive.org/web/20100818161931/http://www.cervantesvirtual.com/</a:t>
            </a:r>
            <a:r>
              <a:rPr lang="es-ES" sz="1600" b="0" i="0" u="none" strike="noStrike" kern="1200" cap="none" spc="0" baseline="0" dirty="0">
                <a:solidFill>
                  <a:srgbClr val="0000FF"/>
                </a:solidFill>
                <a:uFillTx/>
                <a:latin typeface="Calibri" pitchFamily="34"/>
              </a:rPr>
              <a:t> </a:t>
            </a:r>
            <a:endParaRPr lang="es-ES" sz="16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7" name="Título 5"/>
          <p:cNvSpPr txBox="1">
            <a:spLocks noGrp="1"/>
          </p:cNvSpPr>
          <p:nvPr>
            <p:ph type="title"/>
          </p:nvPr>
        </p:nvSpPr>
        <p:spPr>
          <a:xfrm>
            <a:off x="519764" y="0"/>
            <a:ext cx="8082702" cy="986098"/>
          </a:xfrm>
        </p:spPr>
        <p:txBody>
          <a:bodyPr>
            <a:normAutofit fontScale="90000"/>
          </a:bodyPr>
          <a:lstStyle/>
          <a:p>
            <a:pPr lvl="0" algn="ctr"/>
            <a:r>
              <a:rPr lang="es-ES" sz="3600" b="1" dirty="0" smtClean="0">
                <a:solidFill>
                  <a:srgbClr val="C00000"/>
                </a:solidFill>
              </a:rPr>
              <a:t>Bibliotecas digitales </a:t>
            </a:r>
            <a:br>
              <a:rPr lang="es-ES" sz="3600" b="1" dirty="0" smtClean="0">
                <a:solidFill>
                  <a:srgbClr val="C00000"/>
                </a:solidFill>
              </a:rPr>
            </a:br>
            <a:r>
              <a:rPr lang="es-ES" sz="3600" b="1" dirty="0" smtClean="0">
                <a:solidFill>
                  <a:srgbClr val="C00000"/>
                </a:solidFill>
              </a:rPr>
              <a:t>La </a:t>
            </a:r>
            <a:r>
              <a:rPr lang="es-ES" sz="3600" b="1" dirty="0">
                <a:solidFill>
                  <a:srgbClr val="C00000"/>
                </a:solidFill>
              </a:rPr>
              <a:t>Cervantes Virtual como modelo internacional</a:t>
            </a:r>
          </a:p>
        </p:txBody>
      </p:sp>
    </p:spTree>
    <p:extLst>
      <p:ext uri="{BB962C8B-B14F-4D97-AF65-F5344CB8AC3E}">
        <p14:creationId xmlns:p14="http://schemas.microsoft.com/office/powerpoint/2010/main" val="34036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219821"/>
            <a:ext cx="628650" cy="638178"/>
          </a:xfrm>
        </p:spPr>
      </p:pic>
      <p:sp>
        <p:nvSpPr>
          <p:cNvPr id="4" name="Marcador de contenido 6"/>
          <p:cNvSpPr txBox="1">
            <a:spLocks noGrp="1"/>
          </p:cNvSpPr>
          <p:nvPr>
            <p:ph idx="2"/>
          </p:nvPr>
        </p:nvSpPr>
        <p:spPr>
          <a:xfrm>
            <a:off x="85726" y="1450631"/>
            <a:ext cx="2590098" cy="3173922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es-ES" sz="2400" dirty="0" smtClean="0"/>
              <a:t>Análisis </a:t>
            </a:r>
            <a:r>
              <a:rPr lang="es-ES" sz="2400" dirty="0"/>
              <a:t>de diseño, áreas y herramientas</a:t>
            </a:r>
          </a:p>
          <a:p>
            <a:pPr lvl="0">
              <a:spcBef>
                <a:spcPts val="0"/>
              </a:spcBef>
            </a:pPr>
            <a:endParaRPr lang="es-ES" sz="2400" dirty="0"/>
          </a:p>
          <a:p>
            <a:pPr lvl="0">
              <a:spcBef>
                <a:spcPts val="0"/>
              </a:spcBef>
            </a:pPr>
            <a:r>
              <a:rPr lang="es-ES" sz="2400" dirty="0" smtClean="0"/>
              <a:t>Aulas </a:t>
            </a:r>
            <a:r>
              <a:rPr lang="es-ES" sz="2400" dirty="0"/>
              <a:t>Virtuales</a:t>
            </a:r>
          </a:p>
          <a:p>
            <a:pPr lvl="0">
              <a:spcBef>
                <a:spcPts val="0"/>
              </a:spcBef>
            </a:pPr>
            <a:endParaRPr lang="es-ES" sz="2400" dirty="0"/>
          </a:p>
          <a:p>
            <a:pPr lvl="0">
              <a:spcBef>
                <a:spcPts val="0"/>
              </a:spcBef>
            </a:pPr>
            <a:r>
              <a:rPr lang="es-ES" sz="2400" dirty="0">
                <a:solidFill>
                  <a:srgbClr val="FF0000"/>
                </a:solidFill>
              </a:rPr>
              <a:t>Explotación Didáctica</a:t>
            </a:r>
          </a:p>
          <a:p>
            <a:pPr lvl="0">
              <a:spcBef>
                <a:spcPts val="0"/>
              </a:spcBef>
            </a:pPr>
            <a:endParaRPr lang="es-ES" sz="2400" dirty="0"/>
          </a:p>
        </p:txBody>
      </p:sp>
      <p:sp>
        <p:nvSpPr>
          <p:cNvPr id="6" name="Rectángulo 7"/>
          <p:cNvSpPr/>
          <p:nvPr/>
        </p:nvSpPr>
        <p:spPr>
          <a:xfrm>
            <a:off x="2023272" y="6162687"/>
            <a:ext cx="6086255" cy="646331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Portada 23 de abril de 2013 </a:t>
            </a:r>
            <a:r>
              <a:rPr lang="es-ES" sz="14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  <a:hlinkClick r:id="rId3"/>
              </a:rPr>
              <a:t>http://web.archive.org/web/20130423212028/http://cervantesvirtual.com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  <a:hlinkClick r:id="rId3"/>
              </a:rPr>
              <a:t>/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 </a:t>
            </a:r>
            <a:endParaRPr lang="es-E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7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9976" y="1122328"/>
            <a:ext cx="6344024" cy="498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ítulo 5"/>
          <p:cNvSpPr txBox="1">
            <a:spLocks/>
          </p:cNvSpPr>
          <p:nvPr/>
        </p:nvSpPr>
        <p:spPr>
          <a:xfrm>
            <a:off x="519764" y="0"/>
            <a:ext cx="8082702" cy="986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600" b="1" dirty="0" smtClean="0">
                <a:solidFill>
                  <a:srgbClr val="C00000"/>
                </a:solidFill>
              </a:rPr>
              <a:t>Bibliotecas digitales </a:t>
            </a:r>
            <a:br>
              <a:rPr lang="es-ES" sz="3600" b="1" dirty="0" smtClean="0">
                <a:solidFill>
                  <a:srgbClr val="C00000"/>
                </a:solidFill>
              </a:rPr>
            </a:br>
            <a:r>
              <a:rPr lang="es-ES" sz="3600" b="1" dirty="0" smtClean="0">
                <a:solidFill>
                  <a:srgbClr val="C00000"/>
                </a:solidFill>
              </a:rPr>
              <a:t>La Cervantes Virtual como modelo internacional</a:t>
            </a:r>
            <a:endParaRPr lang="es-ES" sz="3600" b="1" dirty="0">
              <a:solidFill>
                <a:srgbClr val="C00000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85726" y="4934166"/>
            <a:ext cx="230012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strike="sngStrike" dirty="0">
                <a:solidFill>
                  <a:srgbClr val="FF0000"/>
                </a:solidFill>
              </a:rPr>
              <a:t>@</a:t>
            </a:r>
            <a:r>
              <a:rPr lang="es-ES" b="1" strike="sngStrike" dirty="0" smtClean="0">
                <a:solidFill>
                  <a:srgbClr val="FF0000"/>
                </a:solidFill>
              </a:rPr>
              <a:t>FBVMC*</a:t>
            </a:r>
          </a:p>
          <a:p>
            <a:r>
              <a:rPr lang="es-E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@</a:t>
            </a:r>
            <a:r>
              <a:rPr lang="es-E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BVMC_UA</a:t>
            </a:r>
            <a:endParaRPr lang="es-E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351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Shape 2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18278"/>
            <a:ext cx="9110251" cy="5116321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Shape 211"/>
          <p:cNvSpPr txBox="1"/>
          <p:nvPr/>
        </p:nvSpPr>
        <p:spPr>
          <a:xfrm>
            <a:off x="1608083" y="6245664"/>
            <a:ext cx="5696606" cy="4272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 sz="200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http://www.cervantesvirtual.com/bib/seccion/ba/</a:t>
            </a:r>
            <a:r>
              <a:rPr lang="es" sz="2000" dirty="0"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018279"/>
          </a:xfrm>
          <a:solidFill>
            <a:schemeClr val="tx1"/>
          </a:solidFill>
        </p:spPr>
        <p:txBody>
          <a:bodyPr>
            <a:noAutofit/>
          </a:bodyPr>
          <a:lstStyle/>
          <a:p>
            <a:pPr algn="ctr"/>
            <a:r>
              <a:rPr lang="es-ES" sz="3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2. Espacios de la BVMC para las humanidades digitales</a:t>
            </a:r>
            <a:endParaRPr lang="es-ES" sz="36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13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9808"/>
            <a:ext cx="9144000" cy="6038192"/>
          </a:xfrm>
          <a:prstGeom prst="rect">
            <a:avLst/>
          </a:prstGeom>
        </p:spPr>
      </p:pic>
      <p:sp>
        <p:nvSpPr>
          <p:cNvPr id="14" name="Elipse 13"/>
          <p:cNvSpPr/>
          <p:nvPr/>
        </p:nvSpPr>
        <p:spPr>
          <a:xfrm>
            <a:off x="987087" y="728761"/>
            <a:ext cx="2627697" cy="3653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/>
          <p:cNvSpPr/>
          <p:nvPr/>
        </p:nvSpPr>
        <p:spPr>
          <a:xfrm>
            <a:off x="3849221" y="5856331"/>
            <a:ext cx="1260909" cy="97057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ítulo 5"/>
          <p:cNvSpPr txBox="1">
            <a:spLocks noGrp="1"/>
          </p:cNvSpPr>
          <p:nvPr>
            <p:ph type="title"/>
          </p:nvPr>
        </p:nvSpPr>
        <p:spPr>
          <a:xfrm>
            <a:off x="628650" y="0"/>
            <a:ext cx="7954566" cy="986098"/>
          </a:xfrm>
        </p:spPr>
        <p:txBody>
          <a:bodyPr/>
          <a:lstStyle/>
          <a:p>
            <a:pPr lvl="0" algn="ctr"/>
            <a:r>
              <a:rPr lang="es-ES" sz="3200" b="1" dirty="0" smtClean="0">
                <a:solidFill>
                  <a:srgbClr val="C00000"/>
                </a:solidFill>
              </a:rPr>
              <a:t>Bibliotecas de autor/a y portales específicos</a:t>
            </a:r>
            <a:endParaRPr lang="es-E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74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5032"/>
            <a:ext cx="9144000" cy="5951387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981777" y="1453414"/>
            <a:ext cx="2752825" cy="3753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Elipse 9"/>
          <p:cNvSpPr/>
          <p:nvPr/>
        </p:nvSpPr>
        <p:spPr>
          <a:xfrm>
            <a:off x="6622181" y="1395663"/>
            <a:ext cx="1722922" cy="86627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/>
          <p:cNvSpPr/>
          <p:nvPr/>
        </p:nvSpPr>
        <p:spPr>
          <a:xfrm>
            <a:off x="413834" y="3268871"/>
            <a:ext cx="922047" cy="46166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1999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7" name="Título 5"/>
          <p:cNvSpPr txBox="1">
            <a:spLocks noGrp="1"/>
          </p:cNvSpPr>
          <p:nvPr>
            <p:ph type="title"/>
          </p:nvPr>
        </p:nvSpPr>
        <p:spPr>
          <a:xfrm>
            <a:off x="628650" y="0"/>
            <a:ext cx="7954566" cy="986098"/>
          </a:xfrm>
        </p:spPr>
        <p:txBody>
          <a:bodyPr/>
          <a:lstStyle/>
          <a:p>
            <a:pPr lvl="0" algn="ctr"/>
            <a:r>
              <a:rPr lang="es-ES" sz="3200" b="1" dirty="0" smtClean="0">
                <a:solidFill>
                  <a:srgbClr val="C00000"/>
                </a:solidFill>
              </a:rPr>
              <a:t>La biblioteca de autor de Mario Benedetti</a:t>
            </a:r>
            <a:endParaRPr lang="es-E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02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29714" cy="6237172"/>
          </a:xfrm>
        </p:spPr>
      </p:pic>
      <p:sp>
        <p:nvSpPr>
          <p:cNvPr id="6" name="Rectángulo 5"/>
          <p:cNvSpPr/>
          <p:nvPr/>
        </p:nvSpPr>
        <p:spPr>
          <a:xfrm>
            <a:off x="1934678" y="6407300"/>
            <a:ext cx="5919912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 smtClean="0">
                <a:hlinkClick r:id="rId3"/>
              </a:rPr>
              <a:t>http://www.cervantesvirtual.com/portales/mario_benedetti/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3415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30982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6856" cy="5034013"/>
          </a:xfrm>
        </p:spPr>
      </p:pic>
      <p:sp>
        <p:nvSpPr>
          <p:cNvPr id="6" name="Rectángulo 5"/>
          <p:cNvSpPr/>
          <p:nvPr/>
        </p:nvSpPr>
        <p:spPr>
          <a:xfrm>
            <a:off x="866274" y="5376496"/>
            <a:ext cx="7498080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 smtClean="0">
                <a:hlinkClick r:id="rId3"/>
              </a:rPr>
              <a:t>http://www.cervantesvirtual.com/portales/mario_benedetti/265471_alegria/</a:t>
            </a:r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126931" y="6088311"/>
            <a:ext cx="8912994" cy="35394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z="1700" dirty="0" smtClean="0">
                <a:hlinkClick r:id="rId4"/>
              </a:rPr>
              <a:t>http://www.cervantesvirtual.com/portales/mario_benedetti/fonoteca/</a:t>
            </a:r>
            <a:r>
              <a:rPr lang="es-ES" sz="1700" dirty="0" smtClean="0"/>
              <a:t> 33 grabaciones del autor</a:t>
            </a:r>
            <a:endParaRPr lang="es-ES" sz="1700" dirty="0"/>
          </a:p>
        </p:txBody>
      </p:sp>
    </p:spTree>
    <p:extLst>
      <p:ext uri="{BB962C8B-B14F-4D97-AF65-F5344CB8AC3E}">
        <p14:creationId xmlns:p14="http://schemas.microsoft.com/office/powerpoint/2010/main" val="349974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contenido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66884"/>
          </a:xfrm>
        </p:spPr>
      </p:pic>
      <p:sp>
        <p:nvSpPr>
          <p:cNvPr id="5" name="Rectángulo 4"/>
          <p:cNvSpPr/>
          <p:nvPr/>
        </p:nvSpPr>
        <p:spPr>
          <a:xfrm>
            <a:off x="884518" y="6378762"/>
            <a:ext cx="6483234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http://www.cervantesvirtual.com/portales/biblioteca_americana/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2564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6388050"/>
            <a:ext cx="6579476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http://www.cervantesvirtual.com/portales/biblioteca_americana/</a:t>
            </a:r>
            <a:endParaRPr lang="es-ES" dirty="0"/>
          </a:p>
        </p:txBody>
      </p:sp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0" y="155416"/>
            <a:ext cx="4292867" cy="6232634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es-ES" sz="2500" dirty="0"/>
              <a:t>La Biblioteca americana de la Biblioteca Virtual Miguel de Cervantes pretende dar a conocer a los </a:t>
            </a:r>
            <a:r>
              <a:rPr lang="es-ES" sz="2500" u="sng" dirty="0">
                <a:hlinkClick r:id="rId4" tooltip="Visitar sitio web"/>
              </a:rPr>
              <a:t>autores</a:t>
            </a:r>
            <a:r>
              <a:rPr lang="es-ES" sz="2500" dirty="0"/>
              <a:t> y </a:t>
            </a:r>
            <a:r>
              <a:rPr lang="es-ES" sz="2500" u="sng" dirty="0">
                <a:hlinkClick r:id="rId5" tooltip="Visitar sitio web"/>
              </a:rPr>
              <a:t>obras</a:t>
            </a:r>
            <a:r>
              <a:rPr lang="es-ES" sz="2500" dirty="0"/>
              <a:t> más representativas de la </a:t>
            </a:r>
            <a:r>
              <a:rPr lang="es-ES" sz="2500" b="1" dirty="0"/>
              <a:t>literatura latinoamericana</a:t>
            </a:r>
            <a:r>
              <a:rPr lang="es-ES" sz="2500" dirty="0"/>
              <a:t> de todos los tiempos.</a:t>
            </a:r>
          </a:p>
          <a:p>
            <a:pPr marL="0" indent="0" algn="just">
              <a:buNone/>
            </a:pPr>
            <a:r>
              <a:rPr lang="es-ES" sz="2500" dirty="0"/>
              <a:t>El usuario de esta Biblioteca americana encontrará en ella una gran cantidad de obras así como de materiales audiovisuales, portales temáticos, espacios dedicados a autores, que le permitirán acercarse, entre otros, a espacios tan diversos como la </a:t>
            </a:r>
            <a:r>
              <a:rPr lang="es-ES" sz="2500" u="sng" dirty="0">
                <a:hlinkClick r:id="rId6" tooltip="Visitar sitio web"/>
              </a:rPr>
              <a:t>literatura gauchesca</a:t>
            </a:r>
            <a:r>
              <a:rPr lang="es-ES" sz="2500" dirty="0"/>
              <a:t>, la cultura hispana en Estados Unidos o la </a:t>
            </a:r>
            <a:r>
              <a:rPr lang="es-ES" sz="2500" u="sng" dirty="0">
                <a:hlinkClick r:id="rId7" tooltip="Visitar sitio web"/>
              </a:rPr>
              <a:t>creación brasileña</a:t>
            </a:r>
            <a:r>
              <a:rPr lang="es-ES" sz="2500" dirty="0"/>
              <a:t>; al mundo barroco de sor </a:t>
            </a:r>
            <a:r>
              <a:rPr lang="es-ES" sz="2500" b="1" u="sng" dirty="0">
                <a:hlinkClick r:id="rId8" tooltip="Visitar sitio web"/>
              </a:rPr>
              <a:t>Juana Inés de la Cruz</a:t>
            </a:r>
            <a:r>
              <a:rPr lang="es-ES" sz="2500" dirty="0"/>
              <a:t> o a la realidad más contemporánea en la poesía de </a:t>
            </a:r>
            <a:r>
              <a:rPr lang="es-ES" sz="2500" b="1" u="sng" dirty="0">
                <a:hlinkClick r:id="rId9" tooltip="Visitar sitio web"/>
              </a:rPr>
              <a:t>Mario Benedetti</a:t>
            </a:r>
            <a:r>
              <a:rPr lang="es-ES" sz="2500" dirty="0"/>
              <a:t>; a destacados acervos como la Biblioteca </a:t>
            </a:r>
            <a:r>
              <a:rPr lang="es-ES" sz="2500" b="1" dirty="0"/>
              <a:t>José Toribio Medina</a:t>
            </a:r>
            <a:r>
              <a:rPr lang="es-ES" sz="2500" dirty="0"/>
              <a:t> de </a:t>
            </a:r>
            <a:r>
              <a:rPr lang="es-ES" sz="2500" b="1" dirty="0"/>
              <a:t>Chile</a:t>
            </a:r>
            <a:r>
              <a:rPr lang="es-ES" sz="2500" dirty="0"/>
              <a:t>, los Fondos reservados de la </a:t>
            </a:r>
            <a:r>
              <a:rPr lang="es-ES" sz="2500" u="sng" dirty="0">
                <a:hlinkClick r:id="rId10" tooltip="Visitar sitio web"/>
              </a:rPr>
              <a:t>Biblioteca Nacional de México</a:t>
            </a:r>
            <a:r>
              <a:rPr lang="es-ES" sz="2500" dirty="0"/>
              <a:t> o los </a:t>
            </a:r>
            <a:r>
              <a:rPr lang="es-ES" sz="2500" u="sng" dirty="0">
                <a:hlinkClick r:id="rId11" tooltip="Visitar sitio web"/>
              </a:rPr>
              <a:t>Manuscritos de América en las Colecciones Reales</a:t>
            </a:r>
            <a:r>
              <a:rPr lang="es-ES" sz="2500" dirty="0"/>
              <a:t>; al pensamiento del libertador </a:t>
            </a:r>
            <a:r>
              <a:rPr lang="es-ES" sz="2500" u="sng" dirty="0">
                <a:hlinkClick r:id="rId12" tooltip="Visitar sitio web"/>
              </a:rPr>
              <a:t>Bolívar</a:t>
            </a:r>
            <a:r>
              <a:rPr lang="es-ES" sz="2500" dirty="0"/>
              <a:t> o al de los grandes nombres del </a:t>
            </a:r>
            <a:r>
              <a:rPr lang="es-ES" sz="2500" u="sng" dirty="0">
                <a:hlinkClick r:id="rId13" tooltip="Visitar sitio web"/>
              </a:rPr>
              <a:t>exilio español en América</a:t>
            </a:r>
            <a:r>
              <a:rPr lang="es-ES" sz="2500" dirty="0"/>
              <a:t>.</a:t>
            </a:r>
          </a:p>
          <a:p>
            <a:pPr marL="0" indent="0" algn="just">
              <a:buNone/>
            </a:pPr>
            <a:r>
              <a:rPr lang="es-ES" sz="2500" dirty="0"/>
              <a:t>Recorriendo todas las épocas, géneros literarios, países y autores desde </a:t>
            </a:r>
            <a:r>
              <a:rPr lang="es-ES" sz="2500" b="1" u="sng" dirty="0">
                <a:hlinkClick r:id="rId14" tooltip="Visitar sitio web"/>
              </a:rPr>
              <a:t>El Inca Garcilaso de la Vega</a:t>
            </a:r>
            <a:r>
              <a:rPr lang="es-ES" sz="2500" dirty="0"/>
              <a:t>, </a:t>
            </a:r>
            <a:r>
              <a:rPr lang="es-ES" sz="2500" b="1" u="sng" dirty="0">
                <a:hlinkClick r:id="rId15" tooltip="Visitar sitio web"/>
              </a:rPr>
              <a:t>Bartolomé de las Casas</a:t>
            </a:r>
            <a:r>
              <a:rPr lang="es-ES" sz="2500" dirty="0"/>
              <a:t>, </a:t>
            </a:r>
            <a:r>
              <a:rPr lang="es-ES" sz="2500" b="1" u="sng" dirty="0">
                <a:hlinkClick r:id="rId16" tooltip="Visitar sitio web"/>
              </a:rPr>
              <a:t>Pablo Neruda</a:t>
            </a:r>
            <a:r>
              <a:rPr lang="es-ES" sz="2500" dirty="0"/>
              <a:t>, </a:t>
            </a:r>
            <a:r>
              <a:rPr lang="es-ES" sz="2500" b="1" u="sng" dirty="0">
                <a:hlinkClick r:id="rId17" tooltip="Visitar sitio web"/>
              </a:rPr>
              <a:t>Gabriela Mistral</a:t>
            </a:r>
            <a:r>
              <a:rPr lang="es-ES" sz="2500" dirty="0"/>
              <a:t> hasta </a:t>
            </a:r>
            <a:r>
              <a:rPr lang="es-ES" sz="2500" b="1" u="sng" dirty="0">
                <a:hlinkClick r:id="rId18" tooltip="Visitar sitio web"/>
              </a:rPr>
              <a:t>Daniel Moyano</a:t>
            </a:r>
            <a:r>
              <a:rPr lang="es-ES" sz="2500" dirty="0"/>
              <a:t> o americanistas como </a:t>
            </a:r>
            <a:r>
              <a:rPr lang="es-ES" sz="2500" b="1" u="sng" dirty="0">
                <a:hlinkClick r:id="rId19" tooltip="Visitar sitio web"/>
              </a:rPr>
              <a:t>Giuseppe Bellini</a:t>
            </a:r>
            <a:r>
              <a:rPr lang="es-ES" sz="2500" dirty="0"/>
              <a:t> entre otros queremos ofrecer al usuario la gran riqueza cultural y literaria del continente americano. Desde este portal podremos acceder a la </a:t>
            </a:r>
            <a:r>
              <a:rPr lang="es-ES" sz="2500" b="1" dirty="0"/>
              <a:t>literatura precolombina</a:t>
            </a:r>
            <a:r>
              <a:rPr lang="es-ES" sz="2500" dirty="0"/>
              <a:t>, </a:t>
            </a:r>
            <a:r>
              <a:rPr lang="es-ES" sz="2500" b="1" dirty="0"/>
              <a:t>colonial</a:t>
            </a:r>
            <a:r>
              <a:rPr lang="es-ES" sz="2500" dirty="0"/>
              <a:t>, así como al indigenismo, el modernismo, la literatura de la independencia, el barroco, el romanticismo, la vanguardia, el </a:t>
            </a:r>
            <a:r>
              <a:rPr lang="es-ES" sz="2500" i="1" dirty="0"/>
              <a:t>boom</a:t>
            </a:r>
            <a:r>
              <a:rPr lang="es-ES" sz="2500" dirty="0"/>
              <a:t> y el post </a:t>
            </a:r>
            <a:r>
              <a:rPr lang="es-ES" sz="2500" i="1" dirty="0"/>
              <a:t>boom</a:t>
            </a:r>
            <a:r>
              <a:rPr lang="es-ES" sz="2500" dirty="0"/>
              <a:t> hasta llegar a los autores del panorama actual de la literatura contemporánea.</a:t>
            </a:r>
          </a:p>
          <a:p>
            <a:pPr marL="0" indent="0" algn="just">
              <a:buNone/>
            </a:pPr>
            <a:r>
              <a:rPr lang="es-ES" sz="2500" dirty="0"/>
              <a:t>En este portal se puede consultar un amplio catálogo de </a:t>
            </a:r>
            <a:r>
              <a:rPr lang="es-ES" sz="2500" u="sng" dirty="0">
                <a:hlinkClick r:id="rId5" tooltip="Visitar sitio web"/>
              </a:rPr>
              <a:t>obras</a:t>
            </a:r>
            <a:r>
              <a:rPr lang="es-ES" sz="2500" dirty="0"/>
              <a:t>, una importante colección de </a:t>
            </a:r>
            <a:r>
              <a:rPr lang="es-ES" sz="2500" u="sng" dirty="0">
                <a:hlinkClick r:id="rId20" tooltip="Visitar sitio web"/>
              </a:rPr>
              <a:t>revistas</a:t>
            </a:r>
            <a:r>
              <a:rPr lang="es-ES" sz="2500" dirty="0"/>
              <a:t>, </a:t>
            </a:r>
            <a:r>
              <a:rPr lang="es-ES" sz="2500" u="sng" dirty="0">
                <a:hlinkClick r:id="rId21" tooltip="Visitar sitio web"/>
              </a:rPr>
              <a:t>manuscritos</a:t>
            </a:r>
            <a:r>
              <a:rPr lang="es-ES" sz="2500" dirty="0"/>
              <a:t>, </a:t>
            </a:r>
            <a:r>
              <a:rPr lang="es-ES" sz="2500" u="sng" dirty="0">
                <a:hlinkClick r:id="rId22" tooltip="Visitar sitio web"/>
              </a:rPr>
              <a:t>vídeos</a:t>
            </a:r>
            <a:r>
              <a:rPr lang="es-ES" sz="2500" dirty="0"/>
              <a:t>, </a:t>
            </a:r>
            <a:r>
              <a:rPr lang="es-ES" sz="2500" u="sng" dirty="0">
                <a:hlinkClick r:id="rId23" tooltip="Visitar sitio web"/>
              </a:rPr>
              <a:t>audios</a:t>
            </a:r>
            <a:r>
              <a:rPr lang="es-ES" sz="2500" dirty="0"/>
              <a:t>, </a:t>
            </a:r>
            <a:r>
              <a:rPr lang="es-ES" sz="2500" u="sng" dirty="0">
                <a:hlinkClick r:id="rId24" tooltip="Visitar sitio web"/>
              </a:rPr>
              <a:t>imágenes</a:t>
            </a:r>
            <a:r>
              <a:rPr lang="es-ES" sz="2500" dirty="0"/>
              <a:t>, </a:t>
            </a:r>
            <a:r>
              <a:rPr lang="es-ES" sz="2500" u="sng" dirty="0">
                <a:hlinkClick r:id="rId25" tooltip="Visitar sitio web"/>
              </a:rPr>
              <a:t>bibliotecas de autor</a:t>
            </a:r>
            <a:r>
              <a:rPr lang="es-ES" sz="2500" dirty="0"/>
              <a:t>, </a:t>
            </a:r>
            <a:r>
              <a:rPr lang="es-ES" sz="2500" u="sng" dirty="0">
                <a:hlinkClick r:id="rId26" tooltip="Visitar sitio web"/>
              </a:rPr>
              <a:t>personajes históricos</a:t>
            </a:r>
            <a:r>
              <a:rPr lang="es-ES" sz="2500" dirty="0"/>
              <a:t>, </a:t>
            </a:r>
            <a:r>
              <a:rPr lang="es-ES" sz="2500" u="sng" dirty="0">
                <a:hlinkClick r:id="rId27" tooltip="Visitar sitio web"/>
              </a:rPr>
              <a:t>proyectos temáticos</a:t>
            </a:r>
            <a:r>
              <a:rPr lang="es-ES" sz="2500" dirty="0"/>
              <a:t> así como las principales </a:t>
            </a:r>
            <a:r>
              <a:rPr lang="es-ES" sz="2500" u="sng" dirty="0">
                <a:hlinkClick r:id="rId28" tooltip="Visitar sitio web"/>
              </a:rPr>
              <a:t>instituciones latinoamericanas</a:t>
            </a:r>
            <a:r>
              <a:rPr lang="es-ES" sz="2500" dirty="0"/>
              <a:t> con las que hemos elaborado proyectos</a:t>
            </a:r>
            <a:r>
              <a:rPr lang="es-ES" sz="2500" dirty="0" smtClean="0"/>
              <a:t>.</a:t>
            </a:r>
            <a:endParaRPr lang="es-ES" sz="25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002" y="279133"/>
            <a:ext cx="4640869" cy="336463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5084064" y="4415742"/>
            <a:ext cx="3794760" cy="1200329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0"/>
              </a:rPr>
              <a:t>http://</a:t>
            </a:r>
            <a:r>
              <a:rPr lang="es-ES" dirty="0" smtClean="0">
                <a:hlinkClick r:id="rId30"/>
              </a:rPr>
              <a:t>blog.cervantesvirtual.com/la-cervantes-dedica-un-portal-a-hernan-cortes-en-el-500-o-aniversario-de-su-llegada-a-mexico</a:t>
            </a:r>
            <a:r>
              <a:rPr lang="es-ES" dirty="0" smtClean="0"/>
              <a:t> 31 de octubre 2019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8091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643"/>
            <a:ext cx="9165530" cy="5423336"/>
          </a:xfrm>
        </p:spPr>
      </p:pic>
      <p:sp>
        <p:nvSpPr>
          <p:cNvPr id="2" name="Rectángulo 1"/>
          <p:cNvSpPr/>
          <p:nvPr/>
        </p:nvSpPr>
        <p:spPr>
          <a:xfrm>
            <a:off x="764098" y="6074979"/>
            <a:ext cx="7615803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s-E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http://www.cervantesvirtual.com/</a:t>
            </a:r>
            <a:endParaRPr lang="es-E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0" y="62850"/>
            <a:ext cx="9144000" cy="693895"/>
          </a:xfrm>
        </p:spPr>
        <p:txBody>
          <a:bodyPr>
            <a:normAutofit fontScale="90000"/>
          </a:bodyPr>
          <a:lstStyle/>
          <a:p>
            <a:pPr algn="ctr"/>
            <a:r>
              <a:rPr lang="es-E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¿Conoces la Cervantes Virtual?</a:t>
            </a:r>
            <a:endParaRPr lang="es-E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309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4909"/>
            <a:ext cx="9144000" cy="5202621"/>
          </a:xfrm>
          <a:prstGeom prst="rect">
            <a:avLst/>
          </a:prstGeom>
        </p:spPr>
      </p:pic>
      <p:sp>
        <p:nvSpPr>
          <p:cNvPr id="211" name="Shape 211"/>
          <p:cNvSpPr txBox="1"/>
          <p:nvPr/>
        </p:nvSpPr>
        <p:spPr>
          <a:xfrm>
            <a:off x="1641107" y="6390285"/>
            <a:ext cx="5474396" cy="37311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lIns="68569" tIns="68569" rIns="68569" bIns="68569" anchor="ctr" anchorCtr="0">
            <a:noAutofit/>
          </a:bodyPr>
          <a:lstStyle/>
          <a:p>
            <a:r>
              <a:rPr lang="es-ES" sz="1500" u="sng" dirty="0">
                <a:solidFill>
                  <a:schemeClr val="hlink"/>
                </a:solidFill>
                <a:latin typeface="+mj-lt"/>
                <a:ea typeface="Calibri"/>
                <a:cs typeface="Calibri"/>
                <a:sym typeface="Calibri"/>
                <a:hlinkClick r:id="rId4"/>
              </a:rPr>
              <a:t>https://www.cervantesvirtual.com/areas/bib-americana/#ba_paises</a:t>
            </a:r>
            <a:r>
              <a:rPr lang="es-ES" sz="1500" u="sng" dirty="0">
                <a:solidFill>
                  <a:schemeClr val="hlink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lang="es" sz="1500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0" y="126125"/>
            <a:ext cx="8744608" cy="53602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rgbClr val="C00000"/>
                </a:solidFill>
                <a:ea typeface="Cambria" panose="02040503050406030204" pitchFamily="18" charset="0"/>
                <a:cs typeface="Times New Roman" panose="02020603050405020304" pitchFamily="18" charset="0"/>
              </a:rPr>
              <a:t>Espacios de la BVMC para las humanidades digitales y la DLL</a:t>
            </a:r>
          </a:p>
        </p:txBody>
      </p:sp>
    </p:spTree>
    <p:extLst>
      <p:ext uri="{BB962C8B-B14F-4D97-AF65-F5344CB8AC3E}">
        <p14:creationId xmlns:p14="http://schemas.microsoft.com/office/powerpoint/2010/main" val="87159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103862"/>
            <a:ext cx="9205114" cy="577544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5"/>
          <p:cNvSpPr txBox="1">
            <a:spLocks noGrp="1"/>
          </p:cNvSpPr>
          <p:nvPr>
            <p:ph type="title"/>
          </p:nvPr>
        </p:nvSpPr>
        <p:spPr>
          <a:xfrm>
            <a:off x="628650" y="0"/>
            <a:ext cx="7954566" cy="986098"/>
          </a:xfrm>
        </p:spPr>
        <p:txBody>
          <a:bodyPr/>
          <a:lstStyle/>
          <a:p>
            <a:pPr lvl="0" algn="ctr"/>
            <a:r>
              <a:rPr lang="es-ES" sz="3200" b="1" dirty="0" smtClean="0">
                <a:solidFill>
                  <a:srgbClr val="C00000"/>
                </a:solidFill>
              </a:rPr>
              <a:t>La </a:t>
            </a:r>
            <a:r>
              <a:rPr lang="es-ES" sz="3200" b="1" dirty="0">
                <a:solidFill>
                  <a:srgbClr val="C00000"/>
                </a:solidFill>
              </a:rPr>
              <a:t>BLIJ como espacio central de la Literatura Infantil y Juvenil en Internet</a:t>
            </a:r>
          </a:p>
        </p:txBody>
      </p:sp>
      <p:sp>
        <p:nvSpPr>
          <p:cNvPr id="5" name="Rectángulo 7"/>
          <p:cNvSpPr/>
          <p:nvPr/>
        </p:nvSpPr>
        <p:spPr>
          <a:xfrm>
            <a:off x="1836829" y="6211666"/>
            <a:ext cx="6115269" cy="646334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Portada 15 de julio de 2014 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3"/>
              </a:rPr>
              <a:t>http://www.cervantesvirtual.com/</a:t>
            </a:r>
            <a:r>
              <a:rPr lang="es-ES" sz="18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3"/>
              </a:rPr>
              <a:t>bib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3"/>
              </a:rPr>
              <a:t>/seccion/bibinfantil/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67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7"/>
          <p:cNvSpPr/>
          <p:nvPr/>
        </p:nvSpPr>
        <p:spPr>
          <a:xfrm>
            <a:off x="19522" y="6093296"/>
            <a:ext cx="4192438" cy="646331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Primera Portada de la BLIJ, Con el Nombre de </a:t>
            </a:r>
            <a:r>
              <a:rPr lang="es-ES" sz="1800" b="1" i="0" u="none" strike="noStrike" kern="1200" cap="none" spc="0" baseline="0" dirty="0">
                <a:solidFill>
                  <a:srgbClr val="C00000"/>
                </a:solidFill>
                <a:uFillTx/>
                <a:latin typeface="Calibri" pitchFamily="34"/>
              </a:rPr>
              <a:t>Portal Platero</a:t>
            </a: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. 2001. </a:t>
            </a:r>
          </a:p>
        </p:txBody>
      </p:sp>
      <p:pic>
        <p:nvPicPr>
          <p:cNvPr id="6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225" y="1268760"/>
            <a:ext cx="5082774" cy="184205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ángulo 2"/>
          <p:cNvSpPr/>
          <p:nvPr/>
        </p:nvSpPr>
        <p:spPr>
          <a:xfrm>
            <a:off x="4598791" y="3127521"/>
            <a:ext cx="4518425" cy="646334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Presentación de la BLIJ en las Noticias BVMC.  </a:t>
            </a:r>
            <a:r>
              <a:rPr lang="es-ES" sz="1800" b="1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21 febrero 2001</a:t>
            </a:r>
            <a:endParaRPr lang="es-ES" sz="1800" b="1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8" name="Rectángulo 6"/>
          <p:cNvSpPr/>
          <p:nvPr/>
        </p:nvSpPr>
        <p:spPr>
          <a:xfrm>
            <a:off x="4518332" y="3752441"/>
            <a:ext cx="4661005" cy="2554545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600" b="0" i="1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Era una chica joven de rasgos indígenas, que llevaba unas gafas minúsculas. A los pocos minutos me confesó su agradecimiento a los españoles: ella, una estudiante pobre de una pobre ciudad de provincia, situada en el corazón de la América Central, tenía acceso a muchísimos libros, «que ni siquiera podían conseguirse en Managua» —insistía—, gracias a la Biblioteca Virtual de la Universidad de Alicante. </a:t>
            </a: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6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Calibri"/>
              </a:rPr>
              <a:t>Humberto </a:t>
            </a: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López Morales,  </a:t>
            </a:r>
            <a:endParaRPr lang="es-ES" sz="1600" b="0" i="0" u="none" strike="noStrike" kern="1200" cap="none" spc="0" baseline="0" dirty="0" smtClean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600" b="0" i="0" u="none" strike="noStrike" kern="1200" cap="none" spc="0" baseline="0" dirty="0" smtClean="0">
                <a:solidFill>
                  <a:srgbClr val="000000"/>
                </a:solidFill>
                <a:uFillTx/>
                <a:latin typeface="Calibri"/>
              </a:rPr>
              <a:t>Doctorado </a:t>
            </a: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Honoris Causa, UA, 2000.</a:t>
            </a:r>
          </a:p>
        </p:txBody>
      </p:sp>
      <p:pic>
        <p:nvPicPr>
          <p:cNvPr id="9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7" y="1292353"/>
            <a:ext cx="4443325" cy="464850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ítulo 5"/>
          <p:cNvSpPr txBox="1">
            <a:spLocks noGrp="1"/>
          </p:cNvSpPr>
          <p:nvPr>
            <p:ph type="title"/>
          </p:nvPr>
        </p:nvSpPr>
        <p:spPr>
          <a:xfrm>
            <a:off x="628650" y="0"/>
            <a:ext cx="7954566" cy="986098"/>
          </a:xfrm>
        </p:spPr>
        <p:txBody>
          <a:bodyPr/>
          <a:lstStyle/>
          <a:p>
            <a:pPr lvl="0" algn="ctr"/>
            <a:r>
              <a:rPr lang="es-ES" sz="3200" b="1" dirty="0" smtClean="0">
                <a:solidFill>
                  <a:srgbClr val="C00000"/>
                </a:solidFill>
              </a:rPr>
              <a:t>La </a:t>
            </a:r>
            <a:r>
              <a:rPr lang="es-ES" sz="3200" b="1" dirty="0">
                <a:solidFill>
                  <a:srgbClr val="C00000"/>
                </a:solidFill>
              </a:rPr>
              <a:t>BLIJ como espacio central de la Literatura Infantil y Juvenil en Internet</a:t>
            </a:r>
          </a:p>
        </p:txBody>
      </p:sp>
    </p:spTree>
    <p:extLst>
      <p:ext uri="{BB962C8B-B14F-4D97-AF65-F5344CB8AC3E}">
        <p14:creationId xmlns:p14="http://schemas.microsoft.com/office/powerpoint/2010/main" val="346487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5"/>
          <p:cNvSpPr txBox="1">
            <a:spLocks noGrp="1"/>
          </p:cNvSpPr>
          <p:nvPr>
            <p:ph type="title"/>
          </p:nvPr>
        </p:nvSpPr>
        <p:spPr>
          <a:xfrm>
            <a:off x="628650" y="0"/>
            <a:ext cx="7954566" cy="986098"/>
          </a:xfrm>
        </p:spPr>
        <p:txBody>
          <a:bodyPr/>
          <a:lstStyle/>
          <a:p>
            <a:pPr lvl="0" algn="ctr"/>
            <a:r>
              <a:rPr lang="es-ES" sz="3200" b="1" dirty="0" smtClean="0">
                <a:solidFill>
                  <a:srgbClr val="C00000"/>
                </a:solidFill>
              </a:rPr>
              <a:t>La </a:t>
            </a:r>
            <a:r>
              <a:rPr lang="es-ES" sz="3200" b="1" dirty="0">
                <a:solidFill>
                  <a:srgbClr val="C00000"/>
                </a:solidFill>
              </a:rPr>
              <a:t>BLIJ como espacio central de la Literatura Infantil y Juvenil en Internet</a:t>
            </a:r>
          </a:p>
        </p:txBody>
      </p:sp>
      <p:sp>
        <p:nvSpPr>
          <p:cNvPr id="5" name="Rectángulo 7"/>
          <p:cNvSpPr/>
          <p:nvPr/>
        </p:nvSpPr>
        <p:spPr>
          <a:xfrm>
            <a:off x="409318" y="6356044"/>
            <a:ext cx="8393229" cy="369332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dirty="0">
                <a:hlinkClick r:id="rId2"/>
              </a:rPr>
              <a:t>http://www.cervantesvirtual.com/portales/biblioteca_literatura_infantil_juvenil</a:t>
            </a:r>
            <a:r>
              <a:rPr lang="es-ES" dirty="0" smtClean="0">
                <a:hlinkClick r:id="rId2"/>
              </a:rPr>
              <a:t>/</a:t>
            </a:r>
            <a:r>
              <a:rPr lang="es-ES" dirty="0" smtClean="0"/>
              <a:t>  2019</a:t>
            </a:r>
            <a:endParaRPr lang="es-E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069" y="1036656"/>
            <a:ext cx="9187069" cy="51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7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contenido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Rectángulo 7"/>
          <p:cNvSpPr/>
          <p:nvPr/>
        </p:nvSpPr>
        <p:spPr>
          <a:xfrm>
            <a:off x="3158081" y="5925326"/>
            <a:ext cx="5899789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https://www.cervantesvirtual.com/areas/bib-infantil/</a:t>
            </a:r>
            <a:r>
              <a:rPr lang="es-ES" dirty="0"/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43657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616" y="4741337"/>
            <a:ext cx="3632636" cy="19929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ángulo 6"/>
          <p:cNvSpPr/>
          <p:nvPr/>
        </p:nvSpPr>
        <p:spPr>
          <a:xfrm>
            <a:off x="7298777" y="4907758"/>
            <a:ext cx="1659480" cy="1323438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3"/>
              </a:rPr>
              <a:t>http://www.cervantesvirtual.com/bib/seccion/bibinfantil/psegundonivel67d5.html?conten=tematicos</a:t>
            </a:r>
            <a:r>
              <a:rPr lang="es-ES" sz="1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2000" b="0" i="0" u="none" strike="noStrike" kern="1200" cap="none" spc="0" baseline="0" dirty="0">
                <a:solidFill>
                  <a:srgbClr val="FF0000"/>
                </a:solidFill>
                <a:uFillTx/>
                <a:latin typeface="Calibri"/>
              </a:rPr>
              <a:t>Portales Temáticos</a:t>
            </a:r>
          </a:p>
        </p:txBody>
      </p:sp>
      <p:pic>
        <p:nvPicPr>
          <p:cNvPr id="7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22" y="1561831"/>
            <a:ext cx="3402253" cy="334592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ángulo 9"/>
          <p:cNvSpPr/>
          <p:nvPr/>
        </p:nvSpPr>
        <p:spPr>
          <a:xfrm>
            <a:off x="22293" y="5060426"/>
            <a:ext cx="3320981" cy="861776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5"/>
              </a:rPr>
              <a:t>http://www.cervantesvirtual.com/bib/seccion/bibinfantil/psegundonivel91ec.html?conten=portales</a:t>
            </a:r>
            <a:r>
              <a:rPr lang="es-ES" sz="1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s-ES" sz="2000" b="0" i="0" u="none" strike="noStrike" kern="1200" cap="none" spc="0" baseline="0" dirty="0">
                <a:solidFill>
                  <a:srgbClr val="FF0000"/>
                </a:solidFill>
                <a:uFillTx/>
                <a:latin typeface="Calibri"/>
              </a:rPr>
              <a:t>Portales Institucionales</a:t>
            </a:r>
          </a:p>
        </p:txBody>
      </p:sp>
      <p:pic>
        <p:nvPicPr>
          <p:cNvPr id="13" name="Imagen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6257" y="1076321"/>
            <a:ext cx="3462009" cy="366500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ángulo 1"/>
          <p:cNvSpPr/>
          <p:nvPr/>
        </p:nvSpPr>
        <p:spPr>
          <a:xfrm>
            <a:off x="3883082" y="1456499"/>
            <a:ext cx="1613175" cy="1661995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8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Diez obras más consultadas en BLIJ (hasta febrero 2011) </a:t>
            </a:r>
            <a:r>
              <a:rPr lang="es-ES" sz="10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  <a:hlinkClick r:id="rId7"/>
              </a:rPr>
              <a:t>http://bib.cervantesvirtual.com/servlet/SirveEstadisticas?portal=17</a:t>
            </a:r>
            <a:r>
              <a:rPr lang="es-ES" sz="1000" b="0" i="0" u="none" strike="noStrike" kern="1200" cap="none" spc="0" baseline="0" dirty="0">
                <a:solidFill>
                  <a:srgbClr val="000000"/>
                </a:solidFill>
                <a:uFillTx/>
                <a:latin typeface="Calibri" pitchFamily="34"/>
              </a:rPr>
              <a:t> </a:t>
            </a:r>
            <a:endParaRPr lang="es-ES" sz="10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0" name="Título 5"/>
          <p:cNvSpPr txBox="1">
            <a:spLocks/>
          </p:cNvSpPr>
          <p:nvPr/>
        </p:nvSpPr>
        <p:spPr>
          <a:xfrm>
            <a:off x="628650" y="0"/>
            <a:ext cx="7954566" cy="986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smtClean="0">
                <a:solidFill>
                  <a:srgbClr val="C00000"/>
                </a:solidFill>
              </a:rPr>
              <a:t>La BLIJ como espacio central de la Literatura Infantil y Juvenil en Internet</a:t>
            </a:r>
            <a:endParaRPr lang="es-E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4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852"/>
            <a:ext cx="9029623" cy="6158330"/>
          </a:xfrm>
          <a:prstGeom prst="rect">
            <a:avLst/>
          </a:prstGeom>
        </p:spPr>
      </p:pic>
      <p:pic>
        <p:nvPicPr>
          <p:cNvPr id="6" name="Shape 3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4741" y="4142118"/>
            <a:ext cx="4899259" cy="201621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ítulo 9"/>
          <p:cNvSpPr>
            <a:spLocks noGrp="1"/>
          </p:cNvSpPr>
          <p:nvPr>
            <p:ph type="title"/>
          </p:nvPr>
        </p:nvSpPr>
        <p:spPr>
          <a:xfrm>
            <a:off x="5118538" y="121690"/>
            <a:ext cx="2669628" cy="887303"/>
          </a:xfrm>
        </p:spPr>
        <p:txBody>
          <a:bodyPr>
            <a:noAutofit/>
          </a:bodyPr>
          <a:lstStyle/>
          <a:p>
            <a:pPr eaLnBrk="1" hangingPunct="1"/>
            <a:r>
              <a:rPr lang="es-ES" altLang="es-ES" sz="3200" b="1" dirty="0" smtClean="0">
                <a:solidFill>
                  <a:srgbClr val="C00000"/>
                </a:solidFill>
                <a:ea typeface="Cambria" panose="02040503050406030204" pitchFamily="18" charset="0"/>
              </a:rPr>
              <a:t>Proyectos </a:t>
            </a:r>
            <a:r>
              <a:rPr lang="es-ES" altLang="es-ES" sz="3200" b="1" dirty="0" smtClean="0">
                <a:solidFill>
                  <a:srgbClr val="C00000"/>
                </a:solidFill>
                <a:ea typeface="Cambria" panose="02040503050406030204" pitchFamily="18" charset="0"/>
              </a:rPr>
              <a:t>en desarrollo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987039" y="6348344"/>
            <a:ext cx="4515403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 smtClean="0">
                <a:hlinkClick r:id="rId4"/>
              </a:rPr>
              <a:t>http://rua.ua.es/dspace/handle/10045/64915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9184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Shape 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1126626"/>
            <a:ext cx="9144000" cy="5731374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Shape 264"/>
          <p:cNvSpPr txBox="1">
            <a:spLocks noGrp="1"/>
          </p:cNvSpPr>
          <p:nvPr>
            <p:ph type="ctrTitle"/>
          </p:nvPr>
        </p:nvSpPr>
        <p:spPr>
          <a:xfrm>
            <a:off x="659315" y="404366"/>
            <a:ext cx="8133899" cy="743075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just"/>
            <a:r>
              <a:rPr lang="es-ES" sz="3200" b="1" dirty="0" smtClean="0">
                <a:solidFill>
                  <a:srgbClr val="C00000"/>
                </a:solidFill>
                <a:ea typeface="Cambria"/>
                <a:cs typeface="Cambria"/>
                <a:sym typeface="Cambria"/>
              </a:rPr>
              <a:t>Contenidos provisionales </a:t>
            </a:r>
            <a:endParaRPr lang="es" sz="2400" b="1" dirty="0">
              <a:solidFill>
                <a:srgbClr val="C00000"/>
              </a:solidFill>
              <a:ea typeface="Cambria"/>
              <a:cs typeface="Cambria"/>
              <a:sym typeface="Cambria"/>
            </a:endParaRPr>
          </a:p>
        </p:txBody>
      </p:sp>
      <p:sp>
        <p:nvSpPr>
          <p:cNvPr id="266" name="Shape 266"/>
          <p:cNvSpPr/>
          <p:nvPr/>
        </p:nvSpPr>
        <p:spPr>
          <a:xfrm rot="5400000">
            <a:off x="-127542" y="558566"/>
            <a:ext cx="914400" cy="606000"/>
          </a:xfrm>
          <a:prstGeom prst="triangle">
            <a:avLst>
              <a:gd name="adj" fmla="val 50000"/>
            </a:avLst>
          </a:prstGeom>
          <a:solidFill>
            <a:srgbClr val="9800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744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018279"/>
          </a:xfrm>
          <a:solidFill>
            <a:schemeClr val="tx1"/>
          </a:solidFill>
        </p:spPr>
        <p:txBody>
          <a:bodyPr>
            <a:noAutofit/>
          </a:bodyPr>
          <a:lstStyle/>
          <a:p>
            <a:pPr algn="ctr"/>
            <a:r>
              <a:rPr lang="es-ES" sz="3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3. </a:t>
            </a:r>
            <a:r>
              <a:rPr lang="es-ES" sz="3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Nuevos* </a:t>
            </a:r>
            <a:r>
              <a:rPr lang="es-ES" sz="3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desarrollos de la Cervantes Virtual</a:t>
            </a:r>
            <a:endParaRPr lang="es-ES" sz="36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18279"/>
            <a:ext cx="9144000" cy="527685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480813" y="6373164"/>
            <a:ext cx="4375044" cy="46166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sz="2400" dirty="0">
                <a:hlinkClick r:id="rId3"/>
              </a:rPr>
              <a:t>http://blog.cervantesvirtual.com/</a:t>
            </a:r>
            <a:endParaRPr lang="es-ES" sz="2400" dirty="0"/>
          </a:p>
        </p:txBody>
      </p:sp>
      <p:sp>
        <p:nvSpPr>
          <p:cNvPr id="8" name="Rectángulo 7"/>
          <p:cNvSpPr/>
          <p:nvPr/>
        </p:nvSpPr>
        <p:spPr>
          <a:xfrm>
            <a:off x="3116694" y="4180233"/>
            <a:ext cx="3478325" cy="46166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sz="2400" b="1" dirty="0">
                <a:hlinkClick r:id="rId4"/>
              </a:rPr>
              <a:t>https://</a:t>
            </a:r>
            <a:r>
              <a:rPr lang="es-ES" sz="2400" b="1" dirty="0" smtClean="0">
                <a:hlinkClick r:id="rId4"/>
              </a:rPr>
              <a:t>x.com/BVMC_UA</a:t>
            </a:r>
            <a:r>
              <a:rPr lang="es-ES" sz="2400" b="1" dirty="0" smtClean="0"/>
              <a:t> </a:t>
            </a:r>
            <a:endParaRPr lang="es-ES" sz="2400" b="1" dirty="0"/>
          </a:p>
        </p:txBody>
      </p:sp>
      <p:sp>
        <p:nvSpPr>
          <p:cNvPr id="9" name="Rectángulo 8"/>
          <p:cNvSpPr/>
          <p:nvPr/>
        </p:nvSpPr>
        <p:spPr>
          <a:xfrm>
            <a:off x="574159" y="2352608"/>
            <a:ext cx="8378455" cy="37360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trike="sngStrike" dirty="0" smtClean="0">
                <a:hlinkClick r:id="rId5"/>
              </a:rPr>
              <a:t>https://www.facebook.com/Fundaci%C3%B3n-Biblioteca-Virtual-Miguel-de-Cervantes-</a:t>
            </a:r>
            <a:r>
              <a:rPr lang="es-ES" strike="sngStrike" dirty="0" smtClean="0"/>
              <a:t> </a:t>
            </a:r>
            <a:endParaRPr lang="es-ES" strike="sngStrike" dirty="0"/>
          </a:p>
        </p:txBody>
      </p:sp>
      <p:sp>
        <p:nvSpPr>
          <p:cNvPr id="10" name="Rectángulo 9"/>
          <p:cNvSpPr/>
          <p:nvPr/>
        </p:nvSpPr>
        <p:spPr>
          <a:xfrm>
            <a:off x="4076362" y="1917762"/>
            <a:ext cx="5067637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6"/>
              </a:rPr>
              <a:t>https://www.youtube.com/user/cervantesvirtual</a:t>
            </a:r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6339398" y="6396335"/>
            <a:ext cx="2613216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7"/>
              </a:rPr>
              <a:t>https://vimeo.com/fbvmc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7862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8"/>
            <a:ext cx="9144000" cy="5276193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90071"/>
            <a:ext cx="8229600" cy="629253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 smtClean="0">
                <a:solidFill>
                  <a:srgbClr val="C00000"/>
                </a:solidFill>
                <a:ea typeface="Cambria" panose="02040503050406030204" pitchFamily="18" charset="0"/>
              </a:rPr>
              <a:t>Laboratorio de Investigación</a:t>
            </a:r>
            <a:endParaRPr lang="es-ES" sz="3600" b="1" dirty="0">
              <a:solidFill>
                <a:srgbClr val="C00000"/>
              </a:solidFill>
              <a:ea typeface="Cambria" panose="020405030504060302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5800584" y="2537512"/>
            <a:ext cx="3343416" cy="369332"/>
          </a:xfrm>
          <a:prstGeom prst="rect">
            <a:avLst/>
          </a:prstGeom>
          <a:ln w="28575">
            <a:solidFill>
              <a:srgbClr val="FFFF00"/>
            </a:solidFill>
          </a:ln>
        </p:spPr>
        <p:txBody>
          <a:bodyPr wrap="none">
            <a:spAutoFit/>
          </a:bodyPr>
          <a:lstStyle/>
          <a:p>
            <a:r>
              <a:rPr lang="es-ES" u="sng" dirty="0">
                <a:solidFill>
                  <a:srgbClr val="0563C1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http://data.cervantesvirtual.com/</a:t>
            </a:r>
            <a:endParaRPr lang="es-ES" dirty="0"/>
          </a:p>
        </p:txBody>
      </p:sp>
      <p:sp>
        <p:nvSpPr>
          <p:cNvPr id="3" name="Rectángulo 2"/>
          <p:cNvSpPr/>
          <p:nvPr/>
        </p:nvSpPr>
        <p:spPr>
          <a:xfrm>
            <a:off x="136634" y="5689201"/>
            <a:ext cx="90073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En 2013 recibió el </a:t>
            </a:r>
            <a:r>
              <a:rPr lang="es-ES" b="1" dirty="0">
                <a:solidFill>
                  <a:srgbClr val="FF0000"/>
                </a:solidFill>
              </a:rPr>
              <a:t>Premio </a:t>
            </a:r>
            <a:r>
              <a:rPr lang="es-ES" b="1" dirty="0" smtClean="0">
                <a:solidFill>
                  <a:srgbClr val="FF0000"/>
                </a:solidFill>
              </a:rPr>
              <a:t>Stanford para </a:t>
            </a:r>
            <a:r>
              <a:rPr lang="es-ES" b="1" dirty="0">
                <a:solidFill>
                  <a:srgbClr val="FF0000"/>
                </a:solidFill>
              </a:rPr>
              <a:t>la Innovación en Bibliotecas de Investigación (SPIRL)</a:t>
            </a:r>
          </a:p>
          <a:p>
            <a:r>
              <a:rPr lang="es-ES" sz="1600" dirty="0">
                <a:hlinkClick r:id="rId4"/>
              </a:rPr>
              <a:t>https://</a:t>
            </a:r>
            <a:r>
              <a:rPr lang="es-ES" sz="1600" dirty="0" smtClean="0">
                <a:hlinkClick r:id="rId4"/>
              </a:rPr>
              <a:t>library.stanford.edu/projects/stanford-prize-innovation-research-libraries-spirl/2013-prizes</a:t>
            </a:r>
            <a:r>
              <a:rPr lang="es-ES" sz="1600" dirty="0" smtClean="0"/>
              <a:t> </a:t>
            </a:r>
          </a:p>
          <a:p>
            <a:r>
              <a:rPr lang="es-ES" sz="1600" dirty="0">
                <a:hlinkClick r:id="rId5"/>
              </a:rPr>
              <a:t>https://library.stanford.edu/sites/default/files/Biblioteca%20Virtual%20Miguel%20de%20Cervantes.pdf</a:t>
            </a:r>
            <a:r>
              <a:rPr lang="es-ES" sz="1600" dirty="0" smtClean="0"/>
              <a:t>   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345431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953" y="1425416"/>
            <a:ext cx="2703129" cy="4028198"/>
          </a:xfrm>
        </p:spPr>
        <p:txBody>
          <a:bodyPr>
            <a:normAutofit/>
          </a:bodyPr>
          <a:lstStyle/>
          <a:p>
            <a:r>
              <a:rPr lang="es-ES" sz="4000" dirty="0" smtClean="0">
                <a:solidFill>
                  <a:srgbClr val="C00000"/>
                </a:solidFill>
                <a:latin typeface="+mn-lt"/>
              </a:rPr>
              <a:t>Evolución de la literatura en Internet</a:t>
            </a:r>
            <a:endParaRPr lang="es-ES" sz="40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Picture 2" descr="C:\Users\PACKARD BELL\Desktop\infografia tesis LIJ 2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903" y="21030"/>
            <a:ext cx="5686097" cy="683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5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572"/>
            <a:ext cx="9143999" cy="6005928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687117" y="511644"/>
            <a:ext cx="3846951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3"/>
              </a:rPr>
              <a:t>http://data.cervantesvirtual.com/blog/</a:t>
            </a:r>
            <a:endParaRPr lang="es-ES" dirty="0"/>
          </a:p>
        </p:txBody>
      </p:sp>
      <p:sp>
        <p:nvSpPr>
          <p:cNvPr id="6" name="Rectángulo 5"/>
          <p:cNvSpPr/>
          <p:nvPr/>
        </p:nvSpPr>
        <p:spPr>
          <a:xfrm>
            <a:off x="0" y="6524297"/>
            <a:ext cx="5467843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 smtClean="0">
                <a:hlinkClick r:id="rId4"/>
              </a:rPr>
              <a:t>http://data.cervantesvirtual.com/about</a:t>
            </a:r>
            <a:r>
              <a:rPr lang="es-ES" dirty="0" smtClean="0"/>
              <a:t> Datos enlazados</a:t>
            </a:r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5127525" y="5932566"/>
            <a:ext cx="3869329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5"/>
              </a:rPr>
              <a:t>http://fundacion.cervantesvirtual.com/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917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04952" y="5752576"/>
            <a:ext cx="4572000" cy="92333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es-ES" dirty="0">
                <a:hlinkClick r:id="rId2"/>
              </a:rPr>
              <a:t>http://data.cervantesvirtual.com/blog/2017/05/11/quieres-escribir-resenas-de-obras-de-la-biblioteca-virtual-miguel-de-cervantes</a:t>
            </a:r>
            <a:r>
              <a:rPr lang="es-ES" dirty="0" smtClean="0">
                <a:hlinkClick r:id="rId2"/>
              </a:rPr>
              <a:t>/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46" y="3809344"/>
            <a:ext cx="3745953" cy="165338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5145579" y="6029575"/>
            <a:ext cx="3904593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4"/>
              </a:rPr>
              <a:t>http://fundacion.cervantesvirtual.com/apps-para-dispositivos-moviles/</a:t>
            </a: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579" y="0"/>
            <a:ext cx="3998421" cy="5752576"/>
          </a:xfrm>
          <a:prstGeom prst="rect">
            <a:avLst/>
          </a:prstGeom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772511" y="310788"/>
            <a:ext cx="3263462" cy="1328826"/>
          </a:xfrm>
        </p:spPr>
        <p:txBody>
          <a:bodyPr>
            <a:normAutofit/>
          </a:bodyPr>
          <a:lstStyle/>
          <a:p>
            <a:pPr algn="ctr"/>
            <a:r>
              <a:rPr lang="es-ES" sz="3600" b="1" dirty="0" smtClean="0">
                <a:solidFill>
                  <a:srgbClr val="C00000"/>
                </a:solidFill>
                <a:ea typeface="Cambria" panose="02040503050406030204" pitchFamily="18" charset="0"/>
              </a:rPr>
              <a:t>Proyectos en desarrollo…*</a:t>
            </a:r>
            <a:endParaRPr lang="es-ES" sz="3600" b="1" dirty="0">
              <a:solidFill>
                <a:srgbClr val="C00000"/>
              </a:solidFill>
              <a:ea typeface="Cambria" panose="02040503050406030204" pitchFamily="18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184344" y="1811940"/>
            <a:ext cx="2613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hlinkClick r:id="rId6"/>
              </a:rPr>
              <a:t>https://vimeo.com/fbvmc</a:t>
            </a:r>
            <a:endParaRPr lang="es-ES" dirty="0"/>
          </a:p>
        </p:txBody>
      </p:sp>
      <p:sp>
        <p:nvSpPr>
          <p:cNvPr id="10" name="Rectángulo 9"/>
          <p:cNvSpPr/>
          <p:nvPr/>
        </p:nvSpPr>
        <p:spPr>
          <a:xfrm>
            <a:off x="701185" y="2493529"/>
            <a:ext cx="3889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>
                <a:hlinkClick r:id="rId7"/>
              </a:rPr>
              <a:t>https://www.flickr.com/photos/fbvmc</a:t>
            </a:r>
            <a:r>
              <a:rPr lang="es-ES" smtClean="0">
                <a:hlinkClick r:id="rId7"/>
              </a:rPr>
              <a:t>/</a:t>
            </a:r>
            <a:r>
              <a:rPr lang="es-ES" smtClean="0"/>
              <a:t> 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500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60483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83477" y="1022921"/>
            <a:ext cx="8355723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http://data.cervantesvirtual.com/blog/2019/07/11/web-semantica-y-datos-enlazados-en-bibliotecas-digitales/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6357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621"/>
            <a:ext cx="9144000" cy="604344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595342" y="261289"/>
            <a:ext cx="4310667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3"/>
              </a:rPr>
              <a:t>http://data.cervantesvirtual.com/blog/labs/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030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790601"/>
          </a:xfrm>
        </p:spPr>
        <p:txBody>
          <a:bodyPr>
            <a:normAutofit/>
          </a:bodyPr>
          <a:lstStyle/>
          <a:p>
            <a:pPr algn="ctr"/>
            <a:r>
              <a:rPr lang="es-ES" sz="3600" b="1" dirty="0" smtClean="0">
                <a:solidFill>
                  <a:srgbClr val="C00000"/>
                </a:solidFill>
              </a:rPr>
              <a:t>Colaboradores </a:t>
            </a:r>
            <a:r>
              <a:rPr lang="es-ES" sz="3600" b="1" dirty="0" smtClean="0">
                <a:solidFill>
                  <a:srgbClr val="C00000"/>
                </a:solidFill>
              </a:rPr>
              <a:t>BVMC </a:t>
            </a:r>
            <a:endParaRPr lang="es-ES" sz="3600" b="1" dirty="0">
              <a:solidFill>
                <a:srgbClr val="C00000"/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199" y="1208690"/>
            <a:ext cx="8413531" cy="1755227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s-ES" sz="2400" i="1" dirty="0" smtClean="0"/>
              <a:t>Amigos de la Cervantes </a:t>
            </a:r>
            <a:r>
              <a:rPr lang="es-ES" sz="2400" dirty="0" smtClean="0">
                <a:hlinkClick r:id="rId2"/>
              </a:rPr>
              <a:t>https</a:t>
            </a:r>
            <a:r>
              <a:rPr lang="es-ES" sz="2400" dirty="0">
                <a:hlinkClick r:id="rId2"/>
              </a:rPr>
              <a:t>://amigos.cervantesvirtual.com/</a:t>
            </a:r>
            <a:endParaRPr lang="es-ES" sz="2400" i="1" dirty="0" smtClean="0"/>
          </a:p>
          <a:p>
            <a:pPr>
              <a:lnSpc>
                <a:spcPct val="110000"/>
              </a:lnSpc>
            </a:pPr>
            <a:r>
              <a:rPr lang="es-ES" sz="2400" i="1" dirty="0" err="1" smtClean="0"/>
              <a:t>Impact</a:t>
            </a:r>
            <a:r>
              <a:rPr lang="es-ES" sz="2400" i="1" dirty="0" smtClean="0"/>
              <a:t> </a:t>
            </a:r>
            <a:r>
              <a:rPr lang="es-ES" sz="2400" i="1" dirty="0" smtClean="0">
                <a:hlinkClick r:id="rId3"/>
              </a:rPr>
              <a:t>https</a:t>
            </a:r>
            <a:r>
              <a:rPr lang="es-ES" sz="2400" i="1" dirty="0">
                <a:hlinkClick r:id="rId3"/>
              </a:rPr>
              <a:t>://www.digitisation.eu</a:t>
            </a:r>
            <a:r>
              <a:rPr lang="es-ES" sz="2400" i="1" dirty="0" smtClean="0">
                <a:hlinkClick r:id="rId3"/>
              </a:rPr>
              <a:t>/</a:t>
            </a:r>
            <a:r>
              <a:rPr lang="es-ES" sz="2400" i="1" dirty="0" smtClean="0"/>
              <a:t>  </a:t>
            </a:r>
          </a:p>
          <a:p>
            <a:pPr>
              <a:lnSpc>
                <a:spcPct val="110000"/>
              </a:lnSpc>
            </a:pPr>
            <a:r>
              <a:rPr lang="es-ES" sz="2400" i="1" dirty="0" err="1" smtClean="0"/>
              <a:t>Succeed</a:t>
            </a:r>
            <a:r>
              <a:rPr lang="es-ES" sz="2400" i="1" dirty="0" smtClean="0"/>
              <a:t> </a:t>
            </a:r>
            <a:r>
              <a:rPr lang="es-ES" sz="2400" i="1" dirty="0" smtClean="0">
                <a:hlinkClick r:id="rId4"/>
              </a:rPr>
              <a:t>http</a:t>
            </a:r>
            <a:r>
              <a:rPr lang="es-ES" sz="2400" i="1" dirty="0">
                <a:hlinkClick r:id="rId4"/>
              </a:rPr>
              <a:t>://www.succeed-project.eu</a:t>
            </a:r>
            <a:r>
              <a:rPr lang="es-ES" sz="2400" i="1" dirty="0" smtClean="0">
                <a:hlinkClick r:id="rId4"/>
              </a:rPr>
              <a:t>/</a:t>
            </a:r>
            <a:r>
              <a:rPr lang="es-ES" sz="2400" i="1" dirty="0" smtClean="0"/>
              <a:t>  </a:t>
            </a:r>
          </a:p>
          <a:p>
            <a:pPr>
              <a:lnSpc>
                <a:spcPct val="110000"/>
              </a:lnSpc>
            </a:pPr>
            <a:r>
              <a:rPr lang="es-ES" sz="2400" i="1" dirty="0" err="1" smtClean="0"/>
              <a:t>UniMOOC</a:t>
            </a:r>
            <a:r>
              <a:rPr lang="es-ES" sz="2400" i="1" dirty="0" smtClean="0"/>
              <a:t> </a:t>
            </a:r>
            <a:r>
              <a:rPr lang="es-ES" sz="2400" i="1" dirty="0" smtClean="0">
                <a:hlinkClick r:id="rId5"/>
              </a:rPr>
              <a:t>https</a:t>
            </a:r>
            <a:r>
              <a:rPr lang="es-ES" sz="2400" i="1" dirty="0">
                <a:hlinkClick r:id="rId5"/>
              </a:rPr>
              <a:t>://www.unimooc.com</a:t>
            </a:r>
            <a:r>
              <a:rPr lang="es-ES" sz="2400" i="1" dirty="0" smtClean="0">
                <a:hlinkClick r:id="rId5"/>
              </a:rPr>
              <a:t>/</a:t>
            </a:r>
            <a:r>
              <a:rPr lang="es-ES" sz="2400" i="1" dirty="0" smtClean="0"/>
              <a:t> </a:t>
            </a:r>
            <a:endParaRPr lang="es-ES" sz="2400" i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6114"/>
            <a:ext cx="9144000" cy="3470714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57199" y="5826149"/>
            <a:ext cx="8555420" cy="58477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z="1600" dirty="0">
                <a:hlinkClick r:id="rId7"/>
              </a:rPr>
              <a:t>https://</a:t>
            </a:r>
            <a:r>
              <a:rPr lang="es-ES" sz="1600" dirty="0" smtClean="0">
                <a:hlinkClick r:id="rId7"/>
              </a:rPr>
              <a:t>www.informacion.es/cultura/2019/03/29/santander-abandona-fundacion-biblioteca-virtual-5443212.html</a:t>
            </a:r>
            <a:r>
              <a:rPr lang="es-ES" sz="1600" dirty="0" smtClean="0"/>
              <a:t> 2020 Cambio de gestión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162001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117826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1" cy="6001406"/>
          </a:xfrm>
          <a:prstGeom prst="rect">
            <a:avLst/>
          </a:prstGeom>
        </p:spPr>
      </p:pic>
      <p:sp>
        <p:nvSpPr>
          <p:cNvPr id="211" name="Shape 211"/>
          <p:cNvSpPr txBox="1"/>
          <p:nvPr/>
        </p:nvSpPr>
        <p:spPr>
          <a:xfrm>
            <a:off x="1354924" y="6317610"/>
            <a:ext cx="5329656" cy="4352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lIns="68569" tIns="68569" rIns="68569" bIns="68569" anchor="ctr" anchorCtr="0">
            <a:noAutofit/>
          </a:bodyPr>
          <a:lstStyle/>
          <a:p>
            <a:r>
              <a:rPr lang="es-ES" sz="2000" dirty="0">
                <a:latin typeface="+mj-lt"/>
                <a:ea typeface="Calibri"/>
                <a:cs typeface="Calibri"/>
                <a:sym typeface="Calibri"/>
                <a:hlinkClick r:id="rId4"/>
              </a:rPr>
              <a:t>https://www.cervantesvirtual.com/</a:t>
            </a:r>
            <a:r>
              <a:rPr lang="es-ES" sz="2000" b="1" dirty="0">
                <a:latin typeface="+mj-lt"/>
                <a:ea typeface="Calibri"/>
                <a:cs typeface="Calibri"/>
                <a:sym typeface="Calibri"/>
                <a:hlinkClick r:id="rId4"/>
              </a:rPr>
              <a:t>areas</a:t>
            </a:r>
            <a:r>
              <a:rPr lang="es-ES" sz="2000" dirty="0">
                <a:latin typeface="+mj-lt"/>
                <a:ea typeface="Calibri"/>
                <a:cs typeface="Calibri"/>
                <a:sym typeface="Calibri"/>
                <a:hlinkClick r:id="rId4"/>
              </a:rPr>
              <a:t>/</a:t>
            </a:r>
            <a:r>
              <a:rPr lang="es-ES" sz="2000" dirty="0">
                <a:latin typeface="+mj-lt"/>
                <a:ea typeface="Calibri"/>
                <a:cs typeface="Calibri"/>
                <a:sym typeface="Calibri"/>
              </a:rPr>
              <a:t>   </a:t>
            </a:r>
            <a:r>
              <a:rPr lang="es-ES" sz="2000" dirty="0" smtClean="0">
                <a:latin typeface="+mj-lt"/>
                <a:ea typeface="Calibri"/>
                <a:cs typeface="Calibri"/>
                <a:sym typeface="Calibri"/>
              </a:rPr>
              <a:t>2024</a:t>
            </a:r>
            <a:endParaRPr lang="es-ES" sz="2000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3762703" y="183438"/>
            <a:ext cx="5381298" cy="80453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es-ES" sz="2800" b="1" dirty="0">
                <a:solidFill>
                  <a:srgbClr val="C00000"/>
                </a:solidFill>
                <a:ea typeface="Cambria" panose="02040503050406030204" pitchFamily="18" charset="0"/>
                <a:cs typeface="Times New Roman" panose="02020603050405020304" pitchFamily="18" charset="0"/>
              </a:rPr>
              <a:t>Espacios de la BVMC para las humanidades digitales y la DLL</a:t>
            </a:r>
          </a:p>
        </p:txBody>
      </p:sp>
    </p:spTree>
    <p:extLst>
      <p:ext uri="{BB962C8B-B14F-4D97-AF65-F5344CB8AC3E}">
        <p14:creationId xmlns:p14="http://schemas.microsoft.com/office/powerpoint/2010/main" val="226744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" y="684620"/>
            <a:ext cx="4958952" cy="371921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607" y="3129456"/>
            <a:ext cx="4971393" cy="3728544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702793" y="0"/>
            <a:ext cx="7465219" cy="53209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68569" rIns="68569" bIns="68569" rtlCol="0" anchor="t" anchorCtr="0">
            <a:no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algn="ctr"/>
            <a:r>
              <a:rPr lang="es-ES" sz="2700" b="1" dirty="0">
                <a:solidFill>
                  <a:srgbClr val="C00000"/>
                </a:solidFill>
                <a:ea typeface="Cambria" panose="02040503050406030204" pitchFamily="18" charset="0"/>
                <a:cs typeface="Times New Roman" panose="02020603050405020304" pitchFamily="18" charset="0"/>
              </a:rPr>
              <a:t>Recientes incorporaciones a la Cervantes Virtual</a:t>
            </a:r>
          </a:p>
        </p:txBody>
      </p:sp>
      <p:sp>
        <p:nvSpPr>
          <p:cNvPr id="7" name="Rectángulo 6"/>
          <p:cNvSpPr/>
          <p:nvPr/>
        </p:nvSpPr>
        <p:spPr>
          <a:xfrm>
            <a:off x="5478791" y="2221061"/>
            <a:ext cx="3404854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4"/>
              </a:rPr>
              <a:t>https://www.cervantesvirtual.com/portales/miguel_hernandez/</a:t>
            </a:r>
            <a:r>
              <a:rPr lang="es-ES" dirty="0"/>
              <a:t> </a:t>
            </a:r>
          </a:p>
        </p:txBody>
      </p:sp>
      <p:sp>
        <p:nvSpPr>
          <p:cNvPr id="8" name="Rectángulo 7"/>
          <p:cNvSpPr/>
          <p:nvPr/>
        </p:nvSpPr>
        <p:spPr>
          <a:xfrm>
            <a:off x="441670" y="4569155"/>
            <a:ext cx="3384096" cy="646331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5"/>
              </a:rPr>
              <a:t>https://www.cervantesvirtual.com/portales/antonio_machado/</a:t>
            </a:r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821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74675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447647" y="6394613"/>
            <a:ext cx="3333926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3"/>
              </a:rPr>
              <a:t>http://blog.cervantesvirtual.com/</a:t>
            </a:r>
            <a:endParaRPr lang="es-ES" dirty="0"/>
          </a:p>
        </p:txBody>
      </p:sp>
      <p:sp>
        <p:nvSpPr>
          <p:cNvPr id="10" name="Rectángulo 9"/>
          <p:cNvSpPr/>
          <p:nvPr/>
        </p:nvSpPr>
        <p:spPr>
          <a:xfrm>
            <a:off x="3993931" y="6394613"/>
            <a:ext cx="4824248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4"/>
              </a:rPr>
              <a:t>https://www.youtube.com/user/cervantesvirtual</a:t>
            </a:r>
            <a:endParaRPr lang="es-ES" dirty="0"/>
          </a:p>
        </p:txBody>
      </p:sp>
      <p:sp>
        <p:nvSpPr>
          <p:cNvPr id="3" name="Rectángulo 2"/>
          <p:cNvSpPr/>
          <p:nvPr/>
        </p:nvSpPr>
        <p:spPr>
          <a:xfrm>
            <a:off x="3874042" y="1879060"/>
            <a:ext cx="3900170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5"/>
              </a:rPr>
              <a:t>https://www.facebook.com/BVMC.UA/</a:t>
            </a:r>
            <a:r>
              <a:rPr lang="es-ES" dirty="0"/>
              <a:t>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96638" y="210618"/>
            <a:ext cx="3090461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dirty="0">
                <a:hlinkClick r:id="rId6"/>
              </a:rPr>
              <a:t>https://twitter.com/BVMC_UA</a:t>
            </a:r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403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8A12126-ED65-6CDA-2AC3-B3FA63EF2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000" y="1172577"/>
            <a:ext cx="4884767" cy="54984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3200" dirty="0" smtClean="0"/>
              <a:t>Contenidos y actividades</a:t>
            </a:r>
            <a:endParaRPr lang="es-ES" sz="3200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F18E210-607B-57B8-0990-80CD365837C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559972" y="1261442"/>
            <a:ext cx="2504671" cy="61991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2000" dirty="0" smtClean="0"/>
              <a:t>Ejemplos en blog</a:t>
            </a:r>
            <a:endParaRPr lang="es-ES" sz="2000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0E9E3E3C-BE2A-C23E-7359-BD7C44725B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001" y="2188713"/>
            <a:ext cx="4453468" cy="3034928"/>
          </a:xfrm>
        </p:spPr>
        <p:txBody>
          <a:bodyPr/>
          <a:lstStyle/>
          <a:p>
            <a:pPr algn="just"/>
            <a:r>
              <a:rPr lang="es-ES" sz="2000" dirty="0"/>
              <a:t>En la </a:t>
            </a:r>
            <a:r>
              <a:rPr lang="es-ES" sz="2000" b="1" dirty="0">
                <a:solidFill>
                  <a:srgbClr val="C00000"/>
                </a:solidFill>
              </a:rPr>
              <a:t>BVMC</a:t>
            </a:r>
            <a:r>
              <a:rPr lang="es-ES" sz="2000" dirty="0"/>
              <a:t> es tal la cantidad de contenidos, referencias y textos literarios que debemos establecer guías de lectura y estrategias de navegación para aprovechar sus obras y llevarlas a clase. </a:t>
            </a:r>
            <a:r>
              <a:rPr lang="es-ES" sz="2000" dirty="0" smtClean="0"/>
              <a:t> En </a:t>
            </a:r>
            <a:r>
              <a:rPr lang="es-ES" sz="2000" dirty="0"/>
              <a:t>la sección de LIJ tenemos textos para toda la Etapa de Educación Primaria. </a:t>
            </a:r>
            <a:r>
              <a:rPr lang="es-ES" sz="2000" dirty="0" smtClean="0"/>
              <a:t> Además </a:t>
            </a:r>
            <a:r>
              <a:rPr lang="es-ES" sz="2000" dirty="0"/>
              <a:t>de hacer el recorrido, debemos plantear distintos tipos de actividades. 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463779" y="5451298"/>
            <a:ext cx="84082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dirty="0"/>
              <a:t>Boubekeur, </a:t>
            </a:r>
            <a:r>
              <a:rPr lang="es-ES" sz="1400" dirty="0" err="1"/>
              <a:t>Abed</a:t>
            </a:r>
            <a:r>
              <a:rPr lang="es-ES" sz="1400" dirty="0"/>
              <a:t>; Pérez </a:t>
            </a:r>
            <a:r>
              <a:rPr lang="es-ES" sz="1400" dirty="0" err="1"/>
              <a:t>Gisbert</a:t>
            </a:r>
            <a:r>
              <a:rPr lang="es-ES" sz="1400" dirty="0"/>
              <a:t>, Vanessa; Rovira Collado, José. (2020). Recorridos didácticos por la Biblioteca Virtual Miguel de Cervantes. Propuesta plurilingüe para la enseñanza de la literatura. En: Roig-Vila, </a:t>
            </a:r>
            <a:r>
              <a:rPr lang="es-ES" sz="1400" dirty="0" err="1"/>
              <a:t>Rosabel</a:t>
            </a:r>
            <a:r>
              <a:rPr lang="es-ES" sz="1400" dirty="0"/>
              <a:t> (coord.). </a:t>
            </a:r>
            <a:r>
              <a:rPr lang="es-ES" sz="1400" i="1" dirty="0"/>
              <a:t>Redes de Investigación e Innovación en Docencia Universitaria. Volumen 2020. </a:t>
            </a:r>
            <a:r>
              <a:rPr lang="es-ES" sz="1400" dirty="0"/>
              <a:t> Universidad de Alicante, Instituto de Ciencias de la Educación (ICE) </a:t>
            </a:r>
            <a:r>
              <a:rPr lang="es-ES" sz="1400" dirty="0">
                <a:hlinkClick r:id="rId2"/>
              </a:rPr>
              <a:t>https://rua.ua.es/dspace/handle/10045/110120</a:t>
            </a:r>
            <a:r>
              <a:rPr lang="es-ES" sz="1400" dirty="0"/>
              <a:t> 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457862" y="6488668"/>
            <a:ext cx="8408276" cy="36933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dirty="0">
                <a:hlinkClick r:id="rId3"/>
              </a:rPr>
              <a:t>https://literaturainfantilyjuvenileninternet.blogspot.com/p/</a:t>
            </a:r>
            <a:r>
              <a:rPr lang="es-ES" b="1" dirty="0">
                <a:hlinkClick r:id="rId3"/>
              </a:rPr>
              <a:t>guias-de-lectura-bvmc.html</a:t>
            </a:r>
            <a:r>
              <a:rPr lang="es-ES" b="1" dirty="0"/>
              <a:t> 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708" y="1965588"/>
            <a:ext cx="4437445" cy="3352646"/>
          </a:xfrm>
          <a:prstGeom prst="rect">
            <a:avLst/>
          </a:prstGeom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0" y="0"/>
            <a:ext cx="9143999" cy="1018279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4</a:t>
            </a:r>
            <a:r>
              <a:rPr lang="es-ES" sz="3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es-ES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Guías de lectura y navegación de la Cervantes Virtual </a:t>
            </a:r>
          </a:p>
        </p:txBody>
      </p:sp>
    </p:spTree>
    <p:extLst>
      <p:ext uri="{BB962C8B-B14F-4D97-AF65-F5344CB8AC3E}">
        <p14:creationId xmlns:p14="http://schemas.microsoft.com/office/powerpoint/2010/main" val="309860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9464" y="81263"/>
            <a:ext cx="7886700" cy="769991"/>
          </a:xfrm>
        </p:spPr>
        <p:txBody>
          <a:bodyPr>
            <a:normAutofit/>
          </a:bodyPr>
          <a:lstStyle/>
          <a:p>
            <a:r>
              <a:rPr lang="es-ES" sz="3600" dirty="0" smtClean="0">
                <a:solidFill>
                  <a:srgbClr val="C00000"/>
                </a:solidFill>
                <a:latin typeface="+mn-lt"/>
              </a:rPr>
              <a:t>No confundir con</a:t>
            </a:r>
            <a:endParaRPr lang="es-ES" sz="36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254"/>
            <a:ext cx="9124888" cy="5139559"/>
          </a:xfrm>
        </p:spPr>
      </p:pic>
      <p:sp>
        <p:nvSpPr>
          <p:cNvPr id="5" name="Rectángulo 4"/>
          <p:cNvSpPr/>
          <p:nvPr/>
        </p:nvSpPr>
        <p:spPr>
          <a:xfrm>
            <a:off x="2237963" y="6190593"/>
            <a:ext cx="4668073" cy="584775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r>
              <a:rPr lang="es-ES" sz="3200" dirty="0">
                <a:hlinkClick r:id="rId3"/>
              </a:rPr>
              <a:t>https://www.cervantes.es/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197507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C:\Users\JOSEROVIRACOLLADO\Desktop\Portada BVMC 2 mayo 20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7" y="985685"/>
            <a:ext cx="3548763" cy="491061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ángulo 1"/>
          <p:cNvSpPr/>
          <p:nvPr/>
        </p:nvSpPr>
        <p:spPr>
          <a:xfrm>
            <a:off x="108837" y="36394"/>
            <a:ext cx="36853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rgbClr val="C00000"/>
                </a:solidFill>
                <a:latin typeface="Garamond" panose="02020404030301010803" pitchFamily="18" charset="0"/>
              </a:rPr>
              <a:t>Introducción a la Cervantes Virtual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56478" y="6100152"/>
            <a:ext cx="20828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500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Portada principal BVMC. 2 de mayo de 2020</a:t>
            </a:r>
            <a:endParaRPr lang="es-ES" sz="2400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522846" y="240804"/>
            <a:ext cx="5621154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7661" algn="just"/>
            <a:r>
              <a:rPr lang="es-ES" b="1" i="1" dirty="0" smtClean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Antes de acceder a la página. Preguntas de introducción</a:t>
            </a:r>
            <a:endParaRPr lang="es-ES" b="1" dirty="0" smtClean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¿Sabes quién era Miguel de Cervantes? ¿Qué escribió?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¿Sabes lo que son las Bibliotecas Virtuales?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¿Sabes que en Internet tienes a tu disposición una cantidad inmensa de obras de las literaturas escritas en lengua española?</a:t>
            </a:r>
          </a:p>
          <a:p>
            <a:pPr indent="337661" algn="just"/>
            <a:r>
              <a:rPr lang="es-ES" b="1" i="1" dirty="0" smtClean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Durante la visita. Conociendo la Cervantes Virtual</a:t>
            </a:r>
            <a:endParaRPr lang="es-ES" b="1" dirty="0" smtClean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¿Cuándo se fundó la Biblioteca Virtual Miguel de Cervantes (BVMC)?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¿Qué autores de literatura hispanoamericana han estado relacionados con su desarrollo a lo largo de su historia?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¿Cuántas áreas tiene la BVMC? ¿Qué puedes encontrar en la BVMC?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¿Conoces a Sor Juan Inés de la Cruz o Mario Benedetti? ¿Qué sabes de Literatura Infantil y Juvenil (LIJ)? (Preguntas concretas sobre los enlaces del </a:t>
            </a:r>
            <a:r>
              <a:rPr lang="es-ES" sz="1400" i="1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banner</a:t>
            </a: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 superior con accesos directos a portales específicos, que van cambiando periódicamente).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Visionado del siguiente vídeo y comentario de los contenidos </a:t>
            </a:r>
            <a:r>
              <a:rPr lang="es-ES" sz="1400" i="1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Tutorial de la Biblioteca virtual Miguel de cervantes</a:t>
            </a: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 (2019) </a:t>
            </a:r>
            <a:r>
              <a:rPr lang="es-ES" sz="1400" b="1" dirty="0" smtClean="0">
                <a:latin typeface="Garamond" panose="02020404030301010803" pitchFamily="18" charset="0"/>
                <a:ea typeface="Times New Roman" panose="02020603050405020304" pitchFamily="18" charset="0"/>
                <a:hlinkClick r:id="rId4"/>
              </a:rPr>
              <a:t>https://www.youtube.com/watch?v=zPpg_bUsFV8</a:t>
            </a: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  (no oficial). </a:t>
            </a:r>
          </a:p>
          <a:p>
            <a:pPr indent="337661" algn="just"/>
            <a:r>
              <a:rPr lang="es-ES" b="1" i="1" dirty="0" smtClean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Después de visita. La BVMC y mis intereses</a:t>
            </a:r>
            <a:endParaRPr lang="es-ES" b="1" dirty="0" smtClean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¿Qué área o sección te parece más interesante para tus intereses?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¿Qué páginas quieres visitar? ¿Qué portales has visitado por tu cuenta? ¿Qué vídeos te han interesado más?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Realiza un plan de lectura durante los próximos tres meses para conocer mejor la biblioteca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¿Conoces los perfiles sociales de la Cervantes Virtual? Visita su blog </a:t>
            </a: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  <a:hlinkClick r:id="rId5"/>
              </a:rPr>
              <a:t>http://blog.cervantesvirtual.com/</a:t>
            </a: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, su </a:t>
            </a:r>
            <a:r>
              <a:rPr lang="es-ES" sz="1400" i="1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Facebook</a:t>
            </a: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 </a:t>
            </a:r>
            <a:r>
              <a:rPr lang="es-ES" sz="1400" b="1" dirty="0" smtClean="0">
                <a:latin typeface="Garamond" panose="02020404030301010803" pitchFamily="18" charset="0"/>
                <a:ea typeface="Times New Roman" panose="02020603050405020304" pitchFamily="18" charset="0"/>
                <a:hlinkClick r:id="rId6"/>
              </a:rPr>
              <a:t>https://www.facebook.com/BVMC.UA</a:t>
            </a:r>
            <a:r>
              <a:rPr lang="es-ES" sz="1400" b="1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 </a:t>
            </a: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y su perfil de </a:t>
            </a:r>
            <a:r>
              <a:rPr lang="es-ES" sz="1400" i="1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Twitter</a:t>
            </a:r>
            <a:r>
              <a:rPr lang="es-ES" sz="1400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  </a:t>
            </a:r>
            <a:r>
              <a:rPr lang="es-ES" sz="1400" b="1" dirty="0" smtClean="0">
                <a:latin typeface="Garamond" panose="02020404030301010803" pitchFamily="18" charset="0"/>
                <a:ea typeface="Times New Roman" panose="02020603050405020304" pitchFamily="18" charset="0"/>
                <a:hlinkClick r:id="rId7"/>
              </a:rPr>
              <a:t>https://twitter.com/BVMC_UA</a:t>
            </a:r>
            <a:r>
              <a:rPr lang="es-ES" sz="1400" b="1" dirty="0" smtClean="0">
                <a:latin typeface="Garamond" panose="02020404030301010803" pitchFamily="18" charset="0"/>
                <a:ea typeface="Times New Roman" panose="02020603050405020304" pitchFamily="18" charset="0"/>
              </a:rPr>
              <a:t>  </a:t>
            </a:r>
          </a:p>
          <a:p>
            <a:pPr algn="just"/>
            <a:endParaRPr lang="es-ES" sz="1600" dirty="0"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89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522478" y="0"/>
            <a:ext cx="31584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rgbClr val="C00000"/>
                </a:solidFill>
                <a:latin typeface="Garamond" panose="02020404030301010803" pitchFamily="18" charset="0"/>
              </a:rPr>
              <a:t>El área de Literatura</a:t>
            </a:r>
          </a:p>
        </p:txBody>
      </p:sp>
      <p:sp>
        <p:nvSpPr>
          <p:cNvPr id="3" name="Rectángulo 2"/>
          <p:cNvSpPr/>
          <p:nvPr/>
        </p:nvSpPr>
        <p:spPr>
          <a:xfrm>
            <a:off x="762071" y="5273745"/>
            <a:ext cx="24495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500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Sección de Literatura Española. 2 de mayo de 2020</a:t>
            </a:r>
            <a:endParaRPr lang="es-ES" sz="2400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891604" y="590902"/>
            <a:ext cx="5252396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7661" algn="just"/>
            <a:r>
              <a:rPr lang="es-ES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Antes de la lectura. Mi relación con la literatura en español </a:t>
            </a:r>
            <a:endParaRPr lang="es-ES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¿Qué obras recuerdas de la literatura española? ¿Cuándo las leíste? ¿Son importantes?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¿Cuáles son tus autoras o autores preferidos de la literatura española? Comprueba si tienen una biblioteca o portal específico.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Visionado del vídeo sobre el 23 de abril de 2020. </a:t>
            </a:r>
            <a:r>
              <a:rPr lang="es-ES" sz="1400" b="1" dirty="0">
                <a:latin typeface="Garamond" panose="02020404030301010803" pitchFamily="18" charset="0"/>
                <a:ea typeface="Times New Roman" panose="02020603050405020304" pitchFamily="18" charset="0"/>
                <a:hlinkClick r:id="rId2"/>
              </a:rPr>
              <a:t>https://www.youtube.com/watch?v=sUMbFxTo0Bc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.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¿Qué es una edición facsímil?</a:t>
            </a:r>
          </a:p>
          <a:p>
            <a:pPr indent="337661" algn="just"/>
            <a:r>
              <a:rPr lang="es-ES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Recursos y herramientas de la BVMC</a:t>
            </a:r>
            <a:endParaRPr lang="es-ES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El catálogo de la Cervantes Virtual. Búsqueda avanzada sobre el catálogo y el contenido.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¿Necesitas estudios e investigaciones sobre literatura española?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La distribución de contenidos en barras desplegables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Grandes secciones: Autores de Literatura, Temas literarios, Obra facsimilar y Vídeos sobre Literatura.</a:t>
            </a:r>
          </a:p>
          <a:p>
            <a:pPr indent="337661" algn="just"/>
            <a:r>
              <a:rPr lang="es-ES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Para una panorámica de la literatura en español</a:t>
            </a:r>
            <a:endParaRPr lang="es-ES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Busca información específica con los buscadores en los 52-</a:t>
            </a:r>
            <a:r>
              <a:rPr lang="es-ES" sz="1400" b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60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 portales temáticos sobre: narrativa, poesía, teatro y cine.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Revisa los contenidos de las bibliotecas de autor (170-</a:t>
            </a:r>
            <a:r>
              <a:rPr lang="es-ES" sz="1400" b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196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) y relaciónalos con tus recursos impresos, materiales, enciclopedias de literatura.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Selecciona y organiza todos los portales de literatura española relacionados con tus estudios. Uso de herramientas como </a:t>
            </a:r>
            <a:r>
              <a:rPr lang="es-ES" sz="1400" i="1" dirty="0" err="1">
                <a:latin typeface="Garamond" panose="02020404030301010803" pitchFamily="18" charset="0"/>
                <a:ea typeface="Times New Roman" panose="02020603050405020304" pitchFamily="18" charset="0"/>
              </a:rPr>
              <a:t>Symbaloo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 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  <a:hlinkClick r:id="rId3"/>
              </a:rPr>
              <a:t>https://symbalooedu.es/que-es-symbaloo/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. </a:t>
            </a:r>
          </a:p>
        </p:txBody>
      </p:sp>
      <p:pic>
        <p:nvPicPr>
          <p:cNvPr id="8" name="Imagen 7" descr="C:\Users\JOSEROVIRACOLLADO\Desktop\Portal de Literatura BVMC 2 mayo 202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2" y="819807"/>
            <a:ext cx="3785674" cy="445393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ángulo 8"/>
          <p:cNvSpPr/>
          <p:nvPr/>
        </p:nvSpPr>
        <p:spPr>
          <a:xfrm>
            <a:off x="-20209" y="5956980"/>
            <a:ext cx="40141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rgbClr val="C00000"/>
                </a:solidFill>
                <a:latin typeface="Garamond" panose="02020404030301010803" pitchFamily="18" charset="0"/>
              </a:rPr>
              <a:t>Otras secciones: </a:t>
            </a:r>
            <a:endParaRPr lang="es-ES" b="1" dirty="0" smtClean="0">
              <a:solidFill>
                <a:srgbClr val="C00000"/>
              </a:solidFill>
              <a:latin typeface="Garamond" panose="02020404030301010803" pitchFamily="18" charset="0"/>
            </a:endParaRPr>
          </a:p>
          <a:p>
            <a:r>
              <a:rPr lang="es-ES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                Literatura </a:t>
            </a:r>
            <a:r>
              <a:rPr lang="es-ES" b="1" dirty="0">
                <a:solidFill>
                  <a:srgbClr val="C00000"/>
                </a:solidFill>
                <a:latin typeface="Garamond" panose="02020404030301010803" pitchFamily="18" charset="0"/>
              </a:rPr>
              <a:t>Infantil y Juvenil </a:t>
            </a:r>
            <a:endParaRPr lang="es-ES" b="1" dirty="0" smtClean="0">
              <a:solidFill>
                <a:srgbClr val="C00000"/>
              </a:solidFill>
              <a:latin typeface="Garamond" panose="02020404030301010803" pitchFamily="18" charset="0"/>
            </a:endParaRPr>
          </a:p>
          <a:p>
            <a:r>
              <a:rPr lang="es-ES" b="1" dirty="0" smtClean="0">
                <a:solidFill>
                  <a:srgbClr val="C00000"/>
                </a:solidFill>
                <a:latin typeface="Garamond" panose="02020404030301010803" pitchFamily="18" charset="0"/>
              </a:rPr>
              <a:t>               Literatura </a:t>
            </a:r>
            <a:r>
              <a:rPr lang="es-ES" b="1" dirty="0">
                <a:solidFill>
                  <a:srgbClr val="C00000"/>
                </a:solidFill>
                <a:latin typeface="Garamond" panose="02020404030301010803" pitchFamily="18" charset="0"/>
              </a:rPr>
              <a:t>Hispanoamericana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1599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1" y="1910596"/>
            <a:ext cx="2802924" cy="2535280"/>
          </a:xfrm>
        </p:spPr>
      </p:pic>
      <p:sp>
        <p:nvSpPr>
          <p:cNvPr id="2" name="Rectángulo 1"/>
          <p:cNvSpPr/>
          <p:nvPr/>
        </p:nvSpPr>
        <p:spPr>
          <a:xfrm>
            <a:off x="332623" y="0"/>
            <a:ext cx="31584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rgbClr val="C00000"/>
                </a:solidFill>
                <a:latin typeface="Garamond" panose="02020404030301010803" pitchFamily="18" charset="0"/>
              </a:rPr>
              <a:t>Dos bibliotecas:</a:t>
            </a:r>
          </a:p>
          <a:p>
            <a:r>
              <a:rPr lang="es-ES" sz="2400" b="1" dirty="0">
                <a:solidFill>
                  <a:srgbClr val="C00000"/>
                </a:solidFill>
                <a:latin typeface="Garamond" panose="02020404030301010803" pitchFamily="18" charset="0"/>
              </a:rPr>
              <a:t>Mario Benedetti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00691" y="6094963"/>
            <a:ext cx="238460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500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Biblioteca de Mario Benedetti. 2 de mayo de 2020</a:t>
            </a:r>
            <a:endParaRPr lang="es-ES" sz="2400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111063" y="43971"/>
            <a:ext cx="6032938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Hagamos un trato</a:t>
            </a:r>
            <a:endParaRPr lang="es-ES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Escuchamos alguna de las grabaciones recogidas en la Fonoteca de esta biblioteca 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  <a:hlinkClick r:id="rId3"/>
              </a:rPr>
              <a:t>http://www.cervantesvirtual.com/portales/mario_benedetti/fonoteca/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.  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Busca información sobre sobre el autor en Internet y actividades relacionadas con su centenario 2020. Por ejemplo: </a:t>
            </a:r>
            <a:r>
              <a:rPr lang="es-ES" sz="1600" b="1" dirty="0">
                <a:latin typeface="Garamond" panose="02020404030301010803" pitchFamily="18" charset="0"/>
                <a:ea typeface="Times New Roman" panose="02020603050405020304" pitchFamily="18" charset="0"/>
                <a:hlinkClick r:id="rId4"/>
              </a:rPr>
              <a:t>http://maestrobenedetti.blogspot.com/</a:t>
            </a:r>
            <a:r>
              <a:rPr lang="es-ES" sz="1600" b="1" dirty="0">
                <a:latin typeface="Garamond" panose="02020404030301010803" pitchFamily="18" charset="0"/>
                <a:ea typeface="Times New Roman" panose="02020603050405020304" pitchFamily="18" charset="0"/>
              </a:rPr>
              <a:t>.</a:t>
            </a:r>
            <a:endParaRPr lang="es-ES" sz="1600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s-ES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Instrumentos de estudio. Táctica y Estrategia</a:t>
            </a:r>
            <a:endParaRPr lang="es-ES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Revisa las distintas secciones de la biblioteca. Comprueba enlaces y anota los que han cambiado.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Diferencia entre los recursos para conocer al autor y su obra (historiografía literaria) de los textos literarios recogidos en esta página.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Conoce el </a:t>
            </a:r>
            <a:r>
              <a:rPr lang="es-ES" sz="1600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Centro de Estudios Mario Benedetti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: 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  <a:hlinkClick r:id="rId5"/>
              </a:rPr>
              <a:t>https://web.ua.es/es/centrobenedetti/centro-de-estudios-literarios-iberoamericanos-mario-benedetti.html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Comentario de texto. Analiza un texto concreto de Benedetti.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Comparte algunos textos de la BVMC del autor con la etiqueta 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  <a:hlinkClick r:id="rId6"/>
              </a:rPr>
              <a:t>#</a:t>
            </a:r>
            <a:r>
              <a:rPr lang="es-ES" sz="1600" dirty="0" err="1">
                <a:latin typeface="Garamond" panose="02020404030301010803" pitchFamily="18" charset="0"/>
                <a:ea typeface="Times New Roman" panose="02020603050405020304" pitchFamily="18" charset="0"/>
                <a:hlinkClick r:id="rId6"/>
              </a:rPr>
              <a:t>MaestroBenedetti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. </a:t>
            </a:r>
          </a:p>
          <a:p>
            <a:pPr algn="just"/>
            <a:r>
              <a:rPr lang="es-ES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Más recursos. No te salves</a:t>
            </a:r>
            <a:endParaRPr lang="es-ES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Día Mundial de la poesía. 21 de marzo de 2020 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  <a:hlinkClick r:id="rId7"/>
              </a:rPr>
              <a:t>https://www.youtube.com/watch?v=mxFHfnB48cw&amp;list=PLFDbVGwEsTi_dxtgzWqi55no_U51ixJLJ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 Lecturas confinadas desde la UA.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Realiza un </a:t>
            </a:r>
            <a:r>
              <a:rPr lang="es-ES" sz="1600" dirty="0" err="1">
                <a:latin typeface="Garamond" panose="02020404030301010803" pitchFamily="18" charset="0"/>
                <a:ea typeface="Times New Roman" panose="02020603050405020304" pitchFamily="18" charset="0"/>
              </a:rPr>
              <a:t>vídeopoema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 de la Mario Benedetti.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Visita otras bibliotecas  de la Biblioteca Americana.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Crea una </a:t>
            </a:r>
            <a:r>
              <a:rPr lang="es-ES" sz="1600" b="1" dirty="0">
                <a:latin typeface="Garamond" panose="02020404030301010803" pitchFamily="18" charset="0"/>
                <a:ea typeface="Times New Roman" panose="02020603050405020304" pitchFamily="18" charset="0"/>
              </a:rPr>
              <a:t>guía propia 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o </a:t>
            </a:r>
            <a:r>
              <a:rPr lang="es-ES" sz="1600" b="1" dirty="0">
                <a:latin typeface="Garamond" panose="02020404030301010803" pitchFamily="18" charset="0"/>
                <a:ea typeface="Times New Roman" panose="02020603050405020304" pitchFamily="18" charset="0"/>
              </a:rPr>
              <a:t>constelación literaria </a:t>
            </a:r>
            <a:r>
              <a:rPr lang="es-ES" sz="1600" dirty="0">
                <a:latin typeface="Garamond" panose="02020404030301010803" pitchFamily="18" charset="0"/>
                <a:ea typeface="Times New Roman" panose="02020603050405020304" pitchFamily="18" charset="0"/>
              </a:rPr>
              <a:t>sobre cualquier otro espacio de la Biblioteca. </a:t>
            </a:r>
          </a:p>
        </p:txBody>
      </p:sp>
    </p:spTree>
    <p:extLst>
      <p:ext uri="{BB962C8B-B14F-4D97-AF65-F5344CB8AC3E}">
        <p14:creationId xmlns:p14="http://schemas.microsoft.com/office/powerpoint/2010/main" val="29716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1" y="2100759"/>
            <a:ext cx="3146162" cy="3104768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35209" y="310985"/>
            <a:ext cx="26541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>
                <a:solidFill>
                  <a:srgbClr val="C00000"/>
                </a:solidFill>
                <a:latin typeface="Garamond" panose="02020404030301010803" pitchFamily="18" charset="0"/>
              </a:rPr>
              <a:t>Dos bibliotecas:</a:t>
            </a:r>
          </a:p>
          <a:p>
            <a:r>
              <a:rPr lang="es-ES" sz="2400" b="1" dirty="0">
                <a:solidFill>
                  <a:srgbClr val="C00000"/>
                </a:solidFill>
                <a:latin typeface="Garamond" panose="02020404030301010803" pitchFamily="18" charset="0"/>
              </a:rPr>
              <a:t>Gloria Fuertes</a:t>
            </a:r>
          </a:p>
        </p:txBody>
      </p:sp>
      <p:sp>
        <p:nvSpPr>
          <p:cNvPr id="3" name="Rectángulo 2"/>
          <p:cNvSpPr/>
          <p:nvPr/>
        </p:nvSpPr>
        <p:spPr>
          <a:xfrm>
            <a:off x="504745" y="6076049"/>
            <a:ext cx="238460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500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Biblioteca de Gloria Fuertes. 2 de mayo de 2020</a:t>
            </a:r>
            <a:endParaRPr lang="es-ES" sz="2400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187460" y="0"/>
            <a:ext cx="581606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Acertijo, ¿conoces a la autora?</a:t>
            </a:r>
            <a:endParaRPr lang="es-ES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Escuchamos alguna de las grabaciones recogidas en la Fonoteca de esta biblioteca 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  <a:hlinkClick r:id="rId3"/>
              </a:rPr>
              <a:t>http://www.cervantesvirtual.com/portales/gloria_fuertes/fonoteca/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Preguntas de comprensión sobre su presentación 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  <a:hlinkClick r:id="rId4"/>
              </a:rPr>
              <a:t>http://www.cervantesvirtual.com/portales/gloria_fuertes/autora_apunte/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. Uso de alguna herramienta de cuestionarios y juegos online, como </a:t>
            </a:r>
            <a:r>
              <a:rPr lang="es-ES" sz="1400" i="1" dirty="0" err="1">
                <a:latin typeface="Garamond" panose="02020404030301010803" pitchFamily="18" charset="0"/>
                <a:ea typeface="Times New Roman" panose="02020603050405020304" pitchFamily="18" charset="0"/>
              </a:rPr>
              <a:t>Kahoot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 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  <a:hlinkClick r:id="rId5"/>
              </a:rPr>
              <a:t>https://kahoot.com/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 o </a:t>
            </a:r>
            <a:r>
              <a:rPr lang="es-ES" sz="1400" i="1" dirty="0" err="1">
                <a:latin typeface="Garamond" panose="02020404030301010803" pitchFamily="18" charset="0"/>
                <a:ea typeface="Times New Roman" panose="02020603050405020304" pitchFamily="18" charset="0"/>
              </a:rPr>
              <a:t>Socrative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  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  <a:hlinkClick r:id="rId6"/>
              </a:rPr>
              <a:t>https://socrative.com/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Busca información sobre la autora y actividades relacionadas con su centenario 2017. </a:t>
            </a:r>
          </a:p>
          <a:p>
            <a:pPr algn="just"/>
            <a:r>
              <a:rPr lang="es-ES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Instrumentos de estudio. De la Historiografía literaria a la lectura</a:t>
            </a:r>
            <a:endParaRPr lang="es-ES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Revisa las distintas secciones de la biblioteca. Comprueba enlaces y anota los cambios.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Diferencia entre los recursos para conocer a la autora y su obra (historiografía literaria) de los textos literarios recogidos en esta página.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Busca nuevas referencias académicas sobre la autora en </a:t>
            </a:r>
            <a:r>
              <a:rPr lang="es-ES" sz="1400" i="1" dirty="0">
                <a:latin typeface="Garamond" panose="02020404030301010803" pitchFamily="18" charset="0"/>
                <a:ea typeface="Times New Roman" panose="02020603050405020304" pitchFamily="18" charset="0"/>
              </a:rPr>
              <a:t>Google </a:t>
            </a:r>
            <a:r>
              <a:rPr lang="es-ES" sz="1400" i="1" dirty="0" err="1">
                <a:latin typeface="Garamond" panose="02020404030301010803" pitchFamily="18" charset="0"/>
                <a:ea typeface="Times New Roman" panose="02020603050405020304" pitchFamily="18" charset="0"/>
              </a:rPr>
              <a:t>Scholar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 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  <a:hlinkClick r:id="rId7"/>
              </a:rPr>
              <a:t>https://scholar.google.es/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  o </a:t>
            </a:r>
            <a:r>
              <a:rPr lang="es-ES" sz="1400" i="1" dirty="0" err="1">
                <a:latin typeface="Garamond" panose="02020404030301010803" pitchFamily="18" charset="0"/>
                <a:ea typeface="Times New Roman" panose="02020603050405020304" pitchFamily="18" charset="0"/>
              </a:rPr>
              <a:t>Dialnet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. 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  <a:hlinkClick r:id="rId8"/>
              </a:rPr>
              <a:t>https://dialnet.unirioja.es/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 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Comentario de texto. Analiza un texto concreto de la autora.  Comparte algunos textos de la BVMC de la autora a través de redes sociales. </a:t>
            </a:r>
          </a:p>
          <a:p>
            <a:pPr algn="just"/>
            <a:r>
              <a:rPr lang="es-ES" b="1" i="1" dirty="0">
                <a:solidFill>
                  <a:srgbClr val="C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Más recursos para rimar con Gloria Fuertes</a:t>
            </a:r>
            <a:endParaRPr lang="es-ES" b="1" dirty="0">
              <a:solidFill>
                <a:srgbClr val="C00000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Vídeos signados: visualiza el vídeo “Don Pato y don Pito” </a:t>
            </a:r>
            <a:r>
              <a:rPr lang="es-ES" sz="1400" b="1" dirty="0">
                <a:latin typeface="Garamond" panose="02020404030301010803" pitchFamily="18" charset="0"/>
                <a:ea typeface="Times New Roman" panose="02020603050405020304" pitchFamily="18" charset="0"/>
                <a:hlinkClick r:id="rId9"/>
              </a:rPr>
              <a:t>http://www.cervantesvirtual.com/portales/gloria_fuertes/don_pato_pito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  <a:hlinkClick r:id="rId9"/>
              </a:rPr>
              <a:t>/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. Si quieres saber más, visita la </a:t>
            </a:r>
            <a:r>
              <a:rPr lang="es-ES" sz="1400" i="1" dirty="0">
                <a:latin typeface="Garamond" panose="02020404030301010803" pitchFamily="18" charset="0"/>
                <a:ea typeface="Times New Roman" panose="02020603050405020304" pitchFamily="18" charset="0"/>
              </a:rPr>
              <a:t>Biblioteca de Signos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 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  <a:hlinkClick r:id="rId10"/>
              </a:rPr>
              <a:t>http://www.cervantesvirtual.com/seccion/signos/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, otro proyecto fundamental de la BVMC dirigido por el profesor Ángel Herrero (2004).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Realiza un vídeo sobre un texto de la autora: recitado,</a:t>
            </a:r>
            <a:r>
              <a:rPr lang="es-ES" sz="1400" b="1" dirty="0">
                <a:latin typeface="Garamond" panose="02020404030301010803" pitchFamily="18" charset="0"/>
                <a:ea typeface="Times New Roman" panose="02020603050405020304" pitchFamily="18" charset="0"/>
              </a:rPr>
              <a:t> </a:t>
            </a:r>
            <a:r>
              <a:rPr lang="es-ES" sz="1400" b="1" i="1" dirty="0">
                <a:latin typeface="Garamond" panose="02020404030301010803" pitchFamily="18" charset="0"/>
                <a:ea typeface="Times New Roman" panose="02020603050405020304" pitchFamily="18" charset="0"/>
              </a:rPr>
              <a:t>booktok,</a:t>
            </a:r>
            <a:r>
              <a:rPr lang="es-ES" sz="1400" i="1" dirty="0">
                <a:latin typeface="Garamond" panose="02020404030301010803" pitchFamily="18" charset="0"/>
                <a:ea typeface="Times New Roman" panose="02020603050405020304" pitchFamily="18" charset="0"/>
              </a:rPr>
              <a:t> booktuber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, </a:t>
            </a:r>
            <a:r>
              <a:rPr lang="es-ES" sz="1400" i="1" dirty="0">
                <a:latin typeface="Garamond" panose="02020404030301010803" pitchFamily="18" charset="0"/>
                <a:ea typeface="Times New Roman" panose="02020603050405020304" pitchFamily="18" charset="0"/>
              </a:rPr>
              <a:t>booktrailer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…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Visita otras bibliotecas del área de </a:t>
            </a:r>
            <a:r>
              <a:rPr lang="es-ES" sz="1400" i="1" dirty="0">
                <a:latin typeface="Garamond" panose="02020404030301010803" pitchFamily="18" charset="0"/>
                <a:ea typeface="Times New Roman" panose="02020603050405020304" pitchFamily="18" charset="0"/>
              </a:rPr>
              <a:t>Literatura Infantil y Juvenil</a:t>
            </a: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.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es-ES" sz="1400" dirty="0">
                <a:latin typeface="Garamond" panose="02020404030301010803" pitchFamily="18" charset="0"/>
                <a:ea typeface="Times New Roman" panose="02020603050405020304" pitchFamily="18" charset="0"/>
              </a:rPr>
              <a:t>Crea un recorrido propio sobre cualquier otro espacio de la Biblioteca. </a:t>
            </a:r>
          </a:p>
        </p:txBody>
      </p:sp>
    </p:spTree>
    <p:extLst>
      <p:ext uri="{BB962C8B-B14F-4D97-AF65-F5344CB8AC3E}">
        <p14:creationId xmlns:p14="http://schemas.microsoft.com/office/powerpoint/2010/main" val="36774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 txBox="1">
            <a:spLocks/>
          </p:cNvSpPr>
          <p:nvPr/>
        </p:nvSpPr>
        <p:spPr>
          <a:xfrm>
            <a:off x="0" y="0"/>
            <a:ext cx="9143999" cy="1018279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5. </a:t>
            </a:r>
            <a:r>
              <a:rPr lang="es-ES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Nuevos espacios de literatura digital(izada)</a:t>
            </a:r>
          </a:p>
        </p:txBody>
      </p:sp>
      <p:pic>
        <p:nvPicPr>
          <p:cNvPr id="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3736" y="2010747"/>
            <a:ext cx="3410264" cy="4682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Biblioteca Virtual Miguel de Cervante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944322" y="1258040"/>
            <a:ext cx="1000125" cy="733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4" descr="Logo del décimo aniversario de la Biblioteca Virtual Miguel de Cervantes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975408" y="1240667"/>
            <a:ext cx="1052008" cy="70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5" descr="Logo de la Biblioteca Virtual Miguel de Cervantes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027407" y="1221455"/>
            <a:ext cx="788011" cy="720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1273594"/>
            <a:ext cx="6088036" cy="539576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ángulo 12"/>
          <p:cNvSpPr/>
          <p:nvPr/>
        </p:nvSpPr>
        <p:spPr>
          <a:xfrm>
            <a:off x="6088036" y="6269246"/>
            <a:ext cx="3077863" cy="400114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7"/>
              </a:rPr>
              <a:t>http://www.20minutos.es/noticia/1522637/0/google/cerebro-artificial/gatos/</a:t>
            </a:r>
            <a:r>
              <a:rPr lang="es-ES" sz="10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575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3293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294119" y="6291984"/>
            <a:ext cx="5032808" cy="4154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s-ES" sz="2100" dirty="0">
                <a:hlinkClick r:id="rId3"/>
              </a:rPr>
              <a:t>https://1millionbot.com/chatbot-dulcineia/</a:t>
            </a:r>
            <a:r>
              <a:rPr lang="es-ES" sz="2100" dirty="0"/>
              <a:t> </a:t>
            </a: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285467" y="5237127"/>
            <a:ext cx="2266749" cy="5368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DulcineIA</a:t>
            </a:r>
            <a:endParaRPr lang="es-ES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2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872F8F-7DE7-AEF8-5745-F011CDA40B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0" y="2633112"/>
            <a:ext cx="6743700" cy="1083488"/>
          </a:xfrm>
        </p:spPr>
        <p:txBody>
          <a:bodyPr/>
          <a:lstStyle/>
          <a:p>
            <a:r>
              <a:rPr lang="es-ES" dirty="0" smtClean="0"/>
              <a:t>Tema 3. TECNOLOGÍA </a:t>
            </a:r>
            <a:r>
              <a:rPr lang="es-ES" dirty="0"/>
              <a:t>DIGITAL E INTELIGENCIA ARTIFICIAL PARA UNA DIDÁCTICA MULTIMODAL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A0F41E2-E79F-29D2-DAA5-906EA8C11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0299" y="3903028"/>
            <a:ext cx="6544003" cy="1152447"/>
          </a:xfrm>
        </p:spPr>
        <p:txBody>
          <a:bodyPr/>
          <a:lstStyle/>
          <a:p>
            <a:r>
              <a:rPr lang="es-ES" sz="2400" dirty="0" err="1"/>
              <a:t>Rosabel</a:t>
            </a:r>
            <a:r>
              <a:rPr lang="es-ES" sz="2400" dirty="0"/>
              <a:t> </a:t>
            </a:r>
            <a:r>
              <a:rPr lang="es-ES" sz="2400" dirty="0" smtClean="0"/>
              <a:t>Martínez-Roig, </a:t>
            </a:r>
            <a:r>
              <a:rPr lang="es-ES" sz="2400" dirty="0" err="1" smtClean="0"/>
              <a:t>Rosabel</a:t>
            </a:r>
            <a:r>
              <a:rPr lang="es-ES" sz="2400" dirty="0" smtClean="0"/>
              <a:t> Roig-Vila y </a:t>
            </a:r>
            <a:r>
              <a:rPr lang="es-E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José Rovira-Collado</a:t>
            </a:r>
            <a:r>
              <a:rPr lang="es-ES" sz="2400" dirty="0" smtClean="0"/>
              <a:t>. Universidad de Alicante</a:t>
            </a:r>
            <a:endParaRPr lang="es-ES" sz="2400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7FDE966-791C-3637-F034-678301987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689" y="6358114"/>
            <a:ext cx="2465794" cy="499885"/>
          </a:xfrm>
        </p:spPr>
        <p:txBody>
          <a:bodyPr/>
          <a:lstStyle/>
          <a:p>
            <a:r>
              <a:rPr lang="es-ES" sz="900" dirty="0">
                <a:latin typeface="Arial Narrow" panose="020B0606020202030204" pitchFamily="34" charset="0"/>
              </a:rPr>
              <a:t>Máster de Formación en Didáctica de le Lengua y la Literatura del Español para el Profesorado de Educación Primaria de la República Dominicana</a:t>
            </a:r>
          </a:p>
        </p:txBody>
      </p:sp>
      <p:sp>
        <p:nvSpPr>
          <p:cNvPr id="5" name="Rectángulo 4"/>
          <p:cNvSpPr/>
          <p:nvPr/>
        </p:nvSpPr>
        <p:spPr>
          <a:xfrm>
            <a:off x="7550255" y="6492640"/>
            <a:ext cx="772969" cy="2308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es-E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</a:t>
            </a:r>
            <a:r>
              <a:rPr lang="es-ES" sz="9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joserovira</a:t>
            </a:r>
            <a:endParaRPr lang="es-E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24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776970-7D65-8EC4-C438-EF61AEFAC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944" y="151780"/>
            <a:ext cx="7525406" cy="1253539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s-ES" sz="3100" b="1" dirty="0" smtClean="0">
                <a:latin typeface="Agency FB" panose="020B0503020202020204" pitchFamily="34" charset="0"/>
              </a:rPr>
              <a:t>Ejemplo Actividad Máster República Dominicana </a:t>
            </a:r>
            <a:br>
              <a:rPr lang="es-ES" sz="3100" b="1" dirty="0" smtClean="0">
                <a:latin typeface="Agency FB" panose="020B0503020202020204" pitchFamily="34" charset="0"/>
              </a:rPr>
            </a:br>
            <a:r>
              <a:rPr lang="es-ES" sz="36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Entrega </a:t>
            </a:r>
            <a:r>
              <a:rPr lang="es-ES" sz="36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práctica 1. Tema 3. </a:t>
            </a:r>
            <a:br>
              <a:rPr lang="es-ES" sz="36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</a:br>
            <a:r>
              <a:rPr lang="es-ES" sz="3600" b="1" dirty="0" smtClean="0">
                <a:solidFill>
                  <a:srgbClr val="C00000"/>
                </a:solidFill>
                <a:latin typeface="Agency FB" panose="020B0503020202020204" pitchFamily="34" charset="0"/>
              </a:rPr>
              <a:t>REA con textos de la Cervantes Virtual </a:t>
            </a:r>
            <a:endParaRPr lang="es-ES" sz="3600" b="1" dirty="0">
              <a:solidFill>
                <a:srgbClr val="C00000"/>
              </a:solidFill>
              <a:latin typeface="Agency FB" panose="020B0503020202020204" pitchFamily="34" charset="0"/>
            </a:endParaRP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D241CE-D139-B296-33D9-F2517BA3331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rtl="0"/>
            <a:fld id="{19B51A1E-902D-48AF-9020-955120F399B6}" type="slidenum">
              <a:rPr lang="es-ES" noProof="0" smtClean="0"/>
              <a:pPr rtl="0"/>
              <a:t>47</a:t>
            </a:fld>
            <a:endParaRPr lang="es-ES" noProof="0" dirty="0"/>
          </a:p>
        </p:txBody>
      </p:sp>
      <p:sp>
        <p:nvSpPr>
          <p:cNvPr id="7" name="Rectángulo 6"/>
          <p:cNvSpPr/>
          <p:nvPr/>
        </p:nvSpPr>
        <p:spPr>
          <a:xfrm>
            <a:off x="6725996" y="6499485"/>
            <a:ext cx="772969" cy="2308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es-E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</a:t>
            </a:r>
            <a:r>
              <a:rPr lang="es-ES" sz="9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joserovira</a:t>
            </a:r>
            <a:endParaRPr lang="es-E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05" y="6499485"/>
            <a:ext cx="5395427" cy="342930"/>
          </a:xfrm>
          <a:prstGeom prst="rect">
            <a:avLst/>
          </a:prstGeom>
        </p:spPr>
      </p:pic>
      <p:pic>
        <p:nvPicPr>
          <p:cNvPr id="4" name="Marcador de contenido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8415"/>
            <a:ext cx="9144000" cy="4218192"/>
          </a:xfrm>
        </p:spPr>
      </p:pic>
      <p:sp>
        <p:nvSpPr>
          <p:cNvPr id="5" name="Rectángulo 4"/>
          <p:cNvSpPr/>
          <p:nvPr/>
        </p:nvSpPr>
        <p:spPr>
          <a:xfrm>
            <a:off x="687005" y="5842798"/>
            <a:ext cx="3970702" cy="300082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sz="1350" dirty="0">
                <a:hlinkClick r:id="rId4"/>
              </a:rPr>
              <a:t>https://comunidadfom.com/course/view.php?id=582</a:t>
            </a:r>
            <a:r>
              <a:rPr lang="es-ES" sz="1350" dirty="0"/>
              <a:t> </a:t>
            </a:r>
            <a:endParaRPr lang="es-ES" sz="1350" b="1" dirty="0"/>
          </a:p>
        </p:txBody>
      </p:sp>
      <p:sp>
        <p:nvSpPr>
          <p:cNvPr id="8" name="Rectángulo 7"/>
          <p:cNvSpPr/>
          <p:nvPr/>
        </p:nvSpPr>
        <p:spPr>
          <a:xfrm>
            <a:off x="4898280" y="5842798"/>
            <a:ext cx="4009174" cy="300082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s-ES" sz="1350" dirty="0">
                <a:hlinkClick r:id="rId5"/>
              </a:rPr>
              <a:t>https://comunidadfom.com/course/view.php?id=583</a:t>
            </a:r>
            <a:r>
              <a:rPr lang="es-ES" sz="1350" dirty="0"/>
              <a:t>  </a:t>
            </a:r>
            <a:endParaRPr lang="es-ES" sz="1350" b="1" dirty="0"/>
          </a:p>
        </p:txBody>
      </p:sp>
      <p:pic>
        <p:nvPicPr>
          <p:cNvPr id="11" name="Google Shape;898;p6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714375" cy="638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76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ángulo 5"/>
          <p:cNvSpPr>
            <a:spLocks noChangeArrowheads="1"/>
          </p:cNvSpPr>
          <p:nvPr/>
        </p:nvSpPr>
        <p:spPr bwMode="auto">
          <a:xfrm>
            <a:off x="157162" y="117693"/>
            <a:ext cx="8986838" cy="674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b="1" dirty="0" smtClean="0"/>
              <a:t>REFERENCIAS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 smtClean="0"/>
              <a:t>-</a:t>
            </a:r>
            <a:r>
              <a:rPr lang="es-ES" altLang="es-ES" sz="1200" dirty="0" err="1"/>
              <a:t>Boubekeur</a:t>
            </a:r>
            <a:r>
              <a:rPr lang="es-ES" altLang="es-ES" sz="1200" dirty="0"/>
              <a:t>, A., Pérez </a:t>
            </a:r>
            <a:r>
              <a:rPr lang="es-ES" altLang="es-ES" sz="1200" dirty="0" err="1"/>
              <a:t>Gisbert</a:t>
            </a:r>
            <a:r>
              <a:rPr lang="es-ES" altLang="es-ES" sz="1200" dirty="0"/>
              <a:t>, V. y Rovira Collado, J. (2020). Recorridos didácticos por la Biblioteca Virtual Miguel de Cervantes. Propuesta plurilingüe para la enseñanza de la literatura. </a:t>
            </a:r>
            <a:r>
              <a:rPr lang="es-ES" altLang="es-ES" sz="1200" i="1" dirty="0"/>
              <a:t>Redes de Docencia Universitaria.</a:t>
            </a:r>
            <a:r>
              <a:rPr lang="es-ES" altLang="es-ES" sz="1200" dirty="0"/>
              <a:t> Universidad de Alicante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-Cerrillo, P. (2007). Literatura Infantil y Juvenil y educación literaria. Barcelona: Octaedro.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 smtClean="0"/>
              <a:t>-</a:t>
            </a:r>
            <a:r>
              <a:rPr lang="es-ES" altLang="es-ES" sz="1200" dirty="0" err="1"/>
              <a:t>Europeana</a:t>
            </a:r>
            <a:r>
              <a:rPr lang="es-ES" altLang="es-ES" sz="1200" dirty="0"/>
              <a:t> </a:t>
            </a:r>
            <a:r>
              <a:rPr lang="es-ES" altLang="es-ES" sz="1200" dirty="0" err="1"/>
              <a:t>Education</a:t>
            </a:r>
            <a:r>
              <a:rPr lang="es-ES" altLang="es-ES" sz="1200" dirty="0"/>
              <a:t> (2017). </a:t>
            </a:r>
            <a:r>
              <a:rPr lang="es-ES" altLang="es-ES" sz="1200" i="1" dirty="0"/>
              <a:t>Una guía para utilizar </a:t>
            </a:r>
            <a:r>
              <a:rPr lang="es-ES" altLang="es-ES" sz="1200" i="1" dirty="0" err="1"/>
              <a:t>Europeana</a:t>
            </a:r>
            <a:r>
              <a:rPr lang="es-ES" altLang="es-ES" sz="1200" i="1" dirty="0"/>
              <a:t> en la educación </a:t>
            </a:r>
            <a:r>
              <a:rPr lang="es-ES" altLang="es-ES" sz="1200" dirty="0" smtClean="0"/>
              <a:t> </a:t>
            </a:r>
            <a:r>
              <a:rPr lang="es-ES" altLang="es-ES" sz="1200" dirty="0" smtClean="0">
                <a:hlinkClick r:id="rId3"/>
              </a:rPr>
              <a:t>https</a:t>
            </a:r>
            <a:r>
              <a:rPr lang="es-ES" altLang="es-ES" sz="1200" dirty="0">
                <a:hlinkClick r:id="rId3"/>
              </a:rPr>
              <a:t>://pro.europeana.eu/files/Europeana_Professional/Education/Documents/Guide_translations/Guiaparausareuropeanaenelambitoeducativo(Spanish).</a:t>
            </a:r>
            <a:r>
              <a:rPr lang="es-ES" altLang="es-ES" sz="1200" dirty="0" smtClean="0">
                <a:hlinkClick r:id="rId3"/>
              </a:rPr>
              <a:t>pdf</a:t>
            </a:r>
            <a:r>
              <a:rPr lang="es-ES" altLang="es-ES" sz="1200" dirty="0" smtClean="0"/>
              <a:t> </a:t>
            </a:r>
            <a:endParaRPr lang="es-ES" altLang="es-ES" sz="1200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-Hernández Mercedes, M. P. (2008). Tareas significativas y recursos en Internet. </a:t>
            </a:r>
            <a:r>
              <a:rPr lang="es-ES" altLang="es-ES" sz="1200" dirty="0" err="1"/>
              <a:t>Webquest</a:t>
            </a:r>
            <a:r>
              <a:rPr lang="es-ES" altLang="es-ES" sz="1200" dirty="0"/>
              <a:t>. </a:t>
            </a:r>
            <a:r>
              <a:rPr lang="es-ES" altLang="es-ES" sz="1200" i="1" dirty="0"/>
              <a:t>Revista </a:t>
            </a:r>
            <a:r>
              <a:rPr lang="es-ES" altLang="es-ES" sz="1200" i="1" dirty="0" err="1"/>
              <a:t>MarcoELE</a:t>
            </a:r>
            <a:r>
              <a:rPr lang="es-ES" altLang="es-ES" sz="1200" dirty="0"/>
              <a:t>. 6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</a:t>
            </a:r>
            <a:r>
              <a:rPr lang="es-ES" altLang="es-ES" sz="1200" dirty="0" err="1"/>
              <a:t>Kamposiori</a:t>
            </a:r>
            <a:r>
              <a:rPr lang="es-ES" altLang="es-ES" sz="1200" dirty="0"/>
              <a:t>, C. (2017). </a:t>
            </a:r>
            <a:r>
              <a:rPr lang="es-ES" altLang="es-ES" sz="1200" i="1" dirty="0" err="1"/>
              <a:t>The</a:t>
            </a:r>
            <a:r>
              <a:rPr lang="es-ES" altLang="es-ES" sz="1200" i="1" dirty="0"/>
              <a:t> role of </a:t>
            </a:r>
            <a:r>
              <a:rPr lang="es-ES" altLang="es-ES" sz="1200" i="1" dirty="0" err="1"/>
              <a:t>research</a:t>
            </a:r>
            <a:r>
              <a:rPr lang="es-ES" altLang="es-ES" sz="1200" i="1" dirty="0"/>
              <a:t> </a:t>
            </a:r>
            <a:r>
              <a:rPr lang="es-ES" altLang="es-ES" sz="1200" i="1" dirty="0" err="1"/>
              <a:t>libraries</a:t>
            </a:r>
            <a:r>
              <a:rPr lang="es-ES" altLang="es-ES" sz="1200" i="1" dirty="0"/>
              <a:t> in </a:t>
            </a:r>
            <a:r>
              <a:rPr lang="es-ES" altLang="es-ES" sz="1200" i="1" dirty="0" err="1"/>
              <a:t>the</a:t>
            </a:r>
            <a:r>
              <a:rPr lang="es-ES" altLang="es-ES" sz="1200" i="1" dirty="0"/>
              <a:t> </a:t>
            </a:r>
            <a:r>
              <a:rPr lang="es-ES" altLang="es-ES" sz="1200" i="1" dirty="0" err="1"/>
              <a:t>creation</a:t>
            </a:r>
            <a:r>
              <a:rPr lang="es-ES" altLang="es-ES" sz="1200" i="1" dirty="0"/>
              <a:t>, </a:t>
            </a:r>
            <a:r>
              <a:rPr lang="es-ES" altLang="es-ES" sz="1200" i="1" dirty="0" err="1"/>
              <a:t>archiving</a:t>
            </a:r>
            <a:r>
              <a:rPr lang="es-ES" altLang="es-ES" sz="1200" i="1" dirty="0"/>
              <a:t>, </a:t>
            </a:r>
            <a:r>
              <a:rPr lang="es-ES" altLang="es-ES" sz="1200" i="1" dirty="0" err="1"/>
              <a:t>curation</a:t>
            </a:r>
            <a:r>
              <a:rPr lang="es-ES" altLang="es-ES" sz="1200" i="1" dirty="0"/>
              <a:t>, and </a:t>
            </a:r>
            <a:r>
              <a:rPr lang="es-ES" altLang="es-ES" sz="1200" i="1" dirty="0" err="1"/>
              <a:t>preservation</a:t>
            </a:r>
            <a:r>
              <a:rPr lang="es-ES" altLang="es-ES" sz="1200" i="1" dirty="0"/>
              <a:t> of </a:t>
            </a:r>
            <a:r>
              <a:rPr lang="es-ES" altLang="es-ES" sz="1200" i="1" dirty="0" err="1"/>
              <a:t>tools</a:t>
            </a:r>
            <a:r>
              <a:rPr lang="es-ES" altLang="es-ES" sz="1200" i="1" dirty="0"/>
              <a:t> </a:t>
            </a:r>
            <a:r>
              <a:rPr lang="es-ES" altLang="es-ES" sz="1200" i="1" dirty="0" err="1"/>
              <a:t>for</a:t>
            </a:r>
            <a:r>
              <a:rPr lang="es-ES" altLang="es-ES" sz="1200" i="1" dirty="0"/>
              <a:t> </a:t>
            </a:r>
            <a:r>
              <a:rPr lang="es-ES" altLang="es-ES" sz="1200" i="1" dirty="0" err="1"/>
              <a:t>the</a:t>
            </a:r>
            <a:r>
              <a:rPr lang="es-ES" altLang="es-ES" sz="1200" i="1" dirty="0"/>
              <a:t> digital </a:t>
            </a:r>
            <a:r>
              <a:rPr lang="es-ES" altLang="es-ES" sz="1200" i="1" dirty="0" err="1"/>
              <a:t>humanitie</a:t>
            </a:r>
            <a:r>
              <a:rPr lang="es-ES" altLang="es-ES" sz="1200" dirty="0" err="1"/>
              <a:t>s</a:t>
            </a:r>
            <a:r>
              <a:rPr lang="es-ES" altLang="es-ES" sz="1200" dirty="0"/>
              <a:t>. Londres: RLUK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-Llorens García, R. F. (2007). Área de Literatura Infantil y Juvenil de la Biblioteca Virtual Miguel de Cervantes, </a:t>
            </a:r>
            <a:r>
              <a:rPr lang="es-ES" altLang="es-ES" sz="1200" i="1" dirty="0"/>
              <a:t>Lenguaje y Textos</a:t>
            </a:r>
            <a:r>
              <a:rPr lang="es-ES" altLang="es-ES" sz="1200" dirty="0"/>
              <a:t>, 25.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-Mendoza, A. (2008). La utilización de materiales literarios en la enseñanza de lenguas extranjeras. Lenguas para abrir camino, [2002]. Alicante: </a:t>
            </a:r>
            <a:r>
              <a:rPr lang="es-ES" altLang="es-ES" sz="1200" i="1" dirty="0"/>
              <a:t>Biblioteca Virtual Miguel de Cervantes</a:t>
            </a:r>
            <a:r>
              <a:rPr lang="es-ES" altLang="es-ES" sz="1200" dirty="0"/>
              <a:t>. </a:t>
            </a:r>
            <a:r>
              <a:rPr lang="es-ES" altLang="es-ES" sz="1200" dirty="0" smtClean="0">
                <a:hlinkClick r:id="rId4"/>
              </a:rPr>
              <a:t>http</a:t>
            </a:r>
            <a:r>
              <a:rPr lang="es-ES" altLang="es-ES" sz="1200" dirty="0">
                <a:hlinkClick r:id="rId4"/>
              </a:rPr>
              <a:t>://www.cervantesvirtual.com/obra/la-utilizacion-de-materiales-literarios-en-la-ensenanza-de-lenguas-extranjeras--0</a:t>
            </a:r>
            <a:r>
              <a:rPr lang="es-ES" altLang="es-ES" sz="1200" dirty="0" smtClean="0">
                <a:hlinkClick r:id="rId4"/>
              </a:rPr>
              <a:t>/</a:t>
            </a:r>
            <a:r>
              <a:rPr lang="es-ES" altLang="es-ES" sz="1200" dirty="0" smtClean="0"/>
              <a:t> </a:t>
            </a:r>
            <a:endParaRPr lang="es-ES" altLang="es-ES" sz="1200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-Mula, A., Díez, A. &amp; Llorens, R. F. (2008). El camello despeluchado o cómo atar los bigotes al tigre. Gloria Fuertes, didáctica y TIC. Una propuesta para la etapa obligatoria</a:t>
            </a:r>
            <a:r>
              <a:rPr lang="es-ES" altLang="es-ES" sz="1200" i="1" dirty="0"/>
              <a:t>. Glosas didácticas: revista electrónica internacional de didáctica de las lenguas y sus culturas</a:t>
            </a:r>
            <a:r>
              <a:rPr lang="es-ES" altLang="es-ES" sz="1200" dirty="0"/>
              <a:t>, Nº. 17.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 smtClean="0"/>
              <a:t>-</a:t>
            </a:r>
            <a:r>
              <a:rPr lang="es-ES" altLang="es-ES" sz="1200" dirty="0"/>
              <a:t>Díaz </a:t>
            </a:r>
            <a:r>
              <a:rPr lang="es-ES" altLang="es-ES" sz="1200" dirty="0" err="1"/>
              <a:t>Plaja</a:t>
            </a:r>
            <a:r>
              <a:rPr lang="es-ES" altLang="es-ES" sz="1200" dirty="0"/>
              <a:t>, A. (1993). Las guías de lectura en las bibliotecas de las escuelas y al compás del curso escolar. En. </a:t>
            </a:r>
            <a:r>
              <a:rPr lang="es-ES" altLang="es-ES" sz="1200" i="1" dirty="0"/>
              <a:t>Bibliotecas y educación: VII Jornadas Bibliotecarias de Andalucía</a:t>
            </a:r>
            <a:r>
              <a:rPr lang="es-ES" altLang="es-ES" sz="1200" dirty="0"/>
              <a:t>. [pp.] 75-102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-Pérez </a:t>
            </a:r>
            <a:r>
              <a:rPr lang="es-ES" altLang="es-ES" sz="1200" dirty="0" err="1"/>
              <a:t>Gisbert</a:t>
            </a:r>
            <a:r>
              <a:rPr lang="es-ES" altLang="es-ES" sz="1200" dirty="0"/>
              <a:t>, V. (2019). </a:t>
            </a:r>
            <a:r>
              <a:rPr lang="es-ES" altLang="es-ES" sz="1200" i="1" dirty="0"/>
              <a:t>Presencia femenina en la Biblioteca Virtual Miguel de Cervantes. Propuestas educativas desde la perspectiva de género</a:t>
            </a:r>
            <a:r>
              <a:rPr lang="es-ES" altLang="es-ES" sz="1200" dirty="0"/>
              <a:t>. TFM Máster Investigación Educativa. Universidad de Alicante [inédito].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 smtClean="0"/>
              <a:t>-</a:t>
            </a:r>
            <a:r>
              <a:rPr lang="es-ES" altLang="es-ES" sz="1200" dirty="0"/>
              <a:t>Rovira Soler, J. C. &amp; Rovira-Collado, J. (2019). La literatura en español en Internet: veinte años de la creación de la Biblioteca Virtual Miguel de Cervantes, </a:t>
            </a:r>
            <a:r>
              <a:rPr lang="es-ES" altLang="es-ES" sz="1200" i="1" dirty="0"/>
              <a:t>Revista Mi Biblioteca</a:t>
            </a:r>
            <a:r>
              <a:rPr lang="es-ES" altLang="es-ES" sz="1200" dirty="0"/>
              <a:t>, Nº 58, Verano, pp. 54-59.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-Rovira Soler, J. C. (2001a). Sobre la experiencia en nuevas tecnologías de la información de la Universidad de Alicante y la Biblioteca Virtual Miguel de Cervantes, </a:t>
            </a:r>
            <a:r>
              <a:rPr lang="es-ES" altLang="es-ES" sz="1200" i="1" dirty="0"/>
              <a:t>II Congreso Internacional de la Lengua</a:t>
            </a:r>
            <a:r>
              <a:rPr lang="es-ES" altLang="es-ES" sz="1200" dirty="0"/>
              <a:t>. Valladolid, Instituto Cervantes.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-Rovira-Collado, J. (2011). Literatura infantil y juvenil en internet: de la Cervantes Virtual a la LIJ 2.0. Herramientas para su estudio y difusión, </a:t>
            </a:r>
            <a:r>
              <a:rPr lang="es-ES" altLang="es-ES" sz="1200" i="1" dirty="0" err="1"/>
              <a:t>Ocnos</a:t>
            </a:r>
            <a:r>
              <a:rPr lang="es-ES" altLang="es-ES" sz="1200" dirty="0"/>
              <a:t>, 7, 137-151.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-Rovira-Collado, J. (2020). Quo </a:t>
            </a:r>
            <a:r>
              <a:rPr lang="es-ES" altLang="es-ES" sz="1200" dirty="0" err="1"/>
              <a:t>vadis</a:t>
            </a:r>
            <a:r>
              <a:rPr lang="es-ES" altLang="es-ES" sz="1200" dirty="0"/>
              <a:t>, Cervantes Virtual? Veinte años de Humanidades Digitales entre Literatura y Tecnología, </a:t>
            </a:r>
            <a:r>
              <a:rPr lang="es-ES" altLang="es-ES" sz="1200" i="1" dirty="0" err="1"/>
              <a:t>ArtyHum</a:t>
            </a:r>
            <a:r>
              <a:rPr lang="es-ES" altLang="es-ES" sz="1200" i="1" dirty="0"/>
              <a:t> Revista Digital de Artes y Humanidades. Monográfico 1: Humanidades Digitales y Pedagogías Culturales</a:t>
            </a:r>
            <a:r>
              <a:rPr lang="es-ES" altLang="es-ES" sz="1200" dirty="0"/>
              <a:t>, pp. 28-47.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-Rovira-Collado, J., Llorens García, R. F., Serna-Rodrigo, R. y Madrid Moctezuma, P. (2018). Desarrollo de la mirada docente a través de guías de lectura en Educación Infantil. En: Roig-Vila, R. (ed.). </a:t>
            </a:r>
            <a:r>
              <a:rPr lang="es-ES" altLang="es-ES" sz="1200" i="1" dirty="0"/>
              <a:t>El compromiso académico y social a través de la investigación e innovación educativas en la Enseñanza Superior</a:t>
            </a:r>
            <a:r>
              <a:rPr lang="es-ES" altLang="es-ES" sz="1200" dirty="0"/>
              <a:t>. Barcelona: Octaedro, pp. 438-447.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-Saavedra, J. (2019). </a:t>
            </a:r>
            <a:r>
              <a:rPr lang="es-ES" altLang="es-ES" sz="1200" i="1" dirty="0"/>
              <a:t>Tutorial de la Biblioteca virtual Miguel de cervantes</a:t>
            </a:r>
            <a:r>
              <a:rPr lang="es-ES" altLang="es-ES" sz="1200" dirty="0"/>
              <a:t>. [vídeo] </a:t>
            </a:r>
            <a:r>
              <a:rPr lang="es-ES" altLang="es-ES" sz="1200" dirty="0" smtClean="0">
                <a:hlinkClick r:id="rId5"/>
              </a:rPr>
              <a:t>https</a:t>
            </a:r>
            <a:r>
              <a:rPr lang="es-ES" altLang="es-ES" sz="1200" dirty="0">
                <a:hlinkClick r:id="rId5"/>
              </a:rPr>
              <a:t>://</a:t>
            </a:r>
            <a:r>
              <a:rPr lang="es-ES" altLang="es-ES" sz="1200" dirty="0" smtClean="0">
                <a:hlinkClick r:id="rId5"/>
              </a:rPr>
              <a:t>www.youtube.com/watch?v=zPpg_bUsFV8</a:t>
            </a:r>
            <a:r>
              <a:rPr lang="es-ES" altLang="es-ES" sz="1200" dirty="0" smtClean="0"/>
              <a:t> </a:t>
            </a:r>
            <a:endParaRPr lang="es-ES" altLang="es-ES" sz="1200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-Sabido, V.: (2001). La Biblioteca Virtual Miguel de Cervantes, </a:t>
            </a:r>
            <a:r>
              <a:rPr lang="es-ES" altLang="es-ES" sz="1200" i="1" dirty="0"/>
              <a:t>El profesional de la información</a:t>
            </a:r>
            <a:r>
              <a:rPr lang="es-ES" altLang="es-ES" sz="1200" dirty="0"/>
              <a:t>, Vol. 10, Nº 11, pp. 15-18.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-Solé, I. (2008). </a:t>
            </a:r>
            <a:r>
              <a:rPr lang="es-ES" altLang="es-ES" sz="1200" i="1" dirty="0"/>
              <a:t>Estrategias de lectura</a:t>
            </a:r>
            <a:r>
              <a:rPr lang="es-ES" altLang="es-ES" sz="1200" dirty="0"/>
              <a:t>. Barcelona: </a:t>
            </a:r>
            <a:r>
              <a:rPr lang="es-ES" altLang="es-ES" sz="1200" dirty="0" err="1"/>
              <a:t>Graó</a:t>
            </a:r>
            <a:r>
              <a:rPr lang="es-ES" altLang="es-ES" sz="1200" dirty="0"/>
              <a:t> [1992].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s-ES" altLang="es-ES" sz="1200" dirty="0"/>
              <a:t>-</a:t>
            </a:r>
            <a:r>
              <a:rPr lang="es-ES" altLang="es-ES" sz="1200" dirty="0" err="1"/>
              <a:t>Yubero</a:t>
            </a:r>
            <a:r>
              <a:rPr lang="es-ES" altLang="es-ES" sz="1200" dirty="0"/>
              <a:t>, S. &amp; García, S. (2015). Las guías de lectura en el espacio de las bibliotecas. En </a:t>
            </a:r>
            <a:r>
              <a:rPr lang="es-ES" altLang="es-ES" sz="1200" i="1" dirty="0"/>
              <a:t>Las bibliotecas en la formación del hábito lector</a:t>
            </a:r>
            <a:r>
              <a:rPr lang="es-ES" altLang="es-ES" sz="1200" dirty="0"/>
              <a:t>. Colección Arcadia, n. 26. Cuenca: Universidad de Castilla-La Mancha, Ediciones de la Universidad de Castilla-La Mancha. pp. 127-158.</a:t>
            </a:r>
          </a:p>
        </p:txBody>
      </p:sp>
    </p:spTree>
    <p:extLst>
      <p:ext uri="{BB962C8B-B14F-4D97-AF65-F5344CB8AC3E}">
        <p14:creationId xmlns:p14="http://schemas.microsoft.com/office/powerpoint/2010/main" val="189238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9914" y="-14028"/>
            <a:ext cx="9163914" cy="68720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1 Rectángulo"/>
          <p:cNvSpPr>
            <a:spLocks noChangeArrowheads="1"/>
          </p:cNvSpPr>
          <p:nvPr/>
        </p:nvSpPr>
        <p:spPr bwMode="auto">
          <a:xfrm>
            <a:off x="3630707" y="363035"/>
            <a:ext cx="5318796" cy="5502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/>
          <a:p>
            <a:pPr algn="r" eaLnBrk="1" fontAlgn="auto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s-ES" altLang="es-ES" sz="3200" b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jrovira.collado@gcloud.ua.es</a:t>
            </a:r>
            <a:r>
              <a:rPr lang="es-ES" altLang="es-E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s-ES" altLang="es-E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1" y="1436675"/>
            <a:ext cx="5197642" cy="1047202"/>
          </a:xfrm>
        </p:spPr>
        <p:txBody>
          <a:bodyPr>
            <a:noAutofit/>
          </a:bodyPr>
          <a:lstStyle/>
          <a:p>
            <a:pPr algn="l"/>
            <a:r>
              <a:rPr lang="es-E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RWARS" panose="020B0A04020102020204" pitchFamily="34" charset="0"/>
                <a:cs typeface="Aharoni" panose="02010803020104030203" pitchFamily="2" charset="-79"/>
              </a:rPr>
              <a:t>MUCHAS GRACIAS </a:t>
            </a:r>
            <a:r>
              <a:rPr lang="es-E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ARWARS" panose="020B0A04020102020204" pitchFamily="34" charset="0"/>
                <a:cs typeface="Aharoni" panose="02010803020104030203" pitchFamily="2" charset="-79"/>
              </a:rPr>
              <a:t>_</a:t>
            </a:r>
            <a:endParaRPr lang="es-E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ARWARS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-19914" y="5428200"/>
            <a:ext cx="91440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Notas de la presentación</a:t>
            </a:r>
            <a:r>
              <a:rPr lang="es-ES" sz="1400" dirty="0" smtClean="0">
                <a:solidFill>
                  <a:schemeClr val="bg1"/>
                </a:solidFill>
                <a:latin typeface="Cambria" panose="02040503050406030204" pitchFamily="18" charset="0"/>
              </a:rPr>
              <a:t>. </a:t>
            </a:r>
          </a:p>
          <a:p>
            <a:pPr algn="just"/>
            <a:r>
              <a:rPr lang="es-ES" sz="1200" dirty="0" smtClean="0">
                <a:solidFill>
                  <a:schemeClr val="bg1"/>
                </a:solidFill>
                <a:latin typeface="Cambria" panose="02040503050406030204" pitchFamily="18" charset="0"/>
              </a:rPr>
              <a:t>Sobre los materiales e imágenes utilizados. Las mayoría de las imágenes e ilustraciones han sido obtenidas a través de </a:t>
            </a:r>
            <a:r>
              <a:rPr lang="es-ES" sz="1200" i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Google </a:t>
            </a:r>
            <a:r>
              <a:rPr lang="es-ES" sz="1200" i="1" dirty="0" err="1" smtClean="0">
                <a:solidFill>
                  <a:schemeClr val="bg1"/>
                </a:solidFill>
                <a:latin typeface="Cambria" panose="02040503050406030204" pitchFamily="18" charset="0"/>
              </a:rPr>
              <a:t>Images</a:t>
            </a:r>
            <a:r>
              <a:rPr lang="es-ES" sz="1200" dirty="0" smtClean="0">
                <a:solidFill>
                  <a:schemeClr val="bg1"/>
                </a:solidFill>
                <a:latin typeface="Cambria" panose="02040503050406030204" pitchFamily="18" charset="0"/>
              </a:rPr>
              <a:t>, repositorios de imágenes, o en las webs citadas y aparece la referencia de origen a pie de página, con un objetivo didáctico y de difusión de su trabajo.</a:t>
            </a:r>
          </a:p>
          <a:p>
            <a:pPr algn="just"/>
            <a:r>
              <a:rPr lang="es-ES" sz="1200" dirty="0" smtClean="0">
                <a:solidFill>
                  <a:schemeClr val="bg1"/>
                </a:solidFill>
                <a:latin typeface="Cambria" panose="02040503050406030204" pitchFamily="18" charset="0"/>
              </a:rPr>
              <a:t>Si en algún caso no es así y los propietarios legales quieren que se elimine, ruego se pongan en contacto con el autor. Esta selección está sujeta a una licencia CC y su objetivo es acompañar a la versión en texto de la investigación.  Se ofrece en formato de documento abierto a través de repositorios y blogs para facilitar y promover su uso y edición.</a:t>
            </a:r>
            <a:endParaRPr lang="es-ES" sz="12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pic>
        <p:nvPicPr>
          <p:cNvPr id="11" name="Picture 11" descr="Licencia Creative Comm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14" y="0"/>
            <a:ext cx="1871663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6705812" y="1015237"/>
            <a:ext cx="2243691" cy="550279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r>
              <a:rPr lang="es-ES" altLang="es-E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@</a:t>
            </a:r>
            <a:r>
              <a:rPr lang="es-ES" altLang="es-ES" sz="3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joserovira</a:t>
            </a:r>
            <a:endParaRPr lang="es-ES" altLang="es-E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47963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11" descr="Licencia Creative Common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744" y="4897898"/>
            <a:ext cx="1871663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569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0278" y="60718"/>
            <a:ext cx="3806715" cy="769991"/>
          </a:xfrm>
        </p:spPr>
        <p:txBody>
          <a:bodyPr>
            <a:normAutofit/>
          </a:bodyPr>
          <a:lstStyle/>
          <a:p>
            <a:r>
              <a:rPr lang="es-ES" sz="3600" dirty="0" smtClean="0">
                <a:solidFill>
                  <a:srgbClr val="C00000"/>
                </a:solidFill>
                <a:latin typeface="+mn-lt"/>
              </a:rPr>
              <a:t>No confundir con</a:t>
            </a:r>
            <a:endParaRPr lang="es-ES" sz="36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3684"/>
            <a:ext cx="9137848" cy="5273222"/>
          </a:xfrm>
        </p:spPr>
      </p:pic>
      <p:sp>
        <p:nvSpPr>
          <p:cNvPr id="5" name="Rectángulo 4"/>
          <p:cNvSpPr/>
          <p:nvPr/>
        </p:nvSpPr>
        <p:spPr>
          <a:xfrm>
            <a:off x="2630406" y="6166210"/>
            <a:ext cx="4330801" cy="584775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r>
              <a:rPr lang="es-ES" sz="3200" dirty="0">
                <a:hlinkClick r:id="rId3"/>
              </a:rPr>
              <a:t>https://cvc.cervantes.es/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243077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 noGrp="1"/>
          </p:cNvSpPr>
          <p:nvPr>
            <p:ph type="ctrTitle"/>
          </p:nvPr>
        </p:nvSpPr>
        <p:spPr>
          <a:xfrm>
            <a:off x="258960" y="1948524"/>
            <a:ext cx="8523905" cy="1968840"/>
          </a:xfrm>
        </p:spPr>
        <p:txBody>
          <a:bodyPr>
            <a:normAutofit fontScale="90000"/>
          </a:bodyPr>
          <a:lstStyle/>
          <a:p>
            <a:pPr lvl="0"/>
            <a:r>
              <a:rPr lang="es-ES" sz="3600" dirty="0">
                <a:latin typeface="Cambria" pitchFamily="18"/>
              </a:rPr>
              <a:t>Literatura infantil y juvenil en Internet.</a:t>
            </a:r>
            <a:br>
              <a:rPr lang="es-ES" sz="3600" dirty="0">
                <a:latin typeface="Cambria" pitchFamily="18"/>
              </a:rPr>
            </a:br>
            <a:r>
              <a:rPr lang="es-ES" sz="3600" dirty="0">
                <a:latin typeface="Cambria" pitchFamily="18"/>
              </a:rPr>
              <a:t>De la Cervantes Virtual a la LIJ 2.0.</a:t>
            </a:r>
            <a:br>
              <a:rPr lang="es-ES" sz="3600" dirty="0">
                <a:latin typeface="Cambria" pitchFamily="18"/>
              </a:rPr>
            </a:br>
            <a:r>
              <a:rPr lang="es-ES" sz="3600" dirty="0">
                <a:latin typeface="Cambria" pitchFamily="18"/>
              </a:rPr>
              <a:t>Herramientas y espacios para su estudio y difusión</a:t>
            </a:r>
          </a:p>
        </p:txBody>
      </p:sp>
      <p:sp>
        <p:nvSpPr>
          <p:cNvPr id="4" name="Rectángulo 3"/>
          <p:cNvSpPr/>
          <p:nvPr/>
        </p:nvSpPr>
        <p:spPr>
          <a:xfrm>
            <a:off x="1501768" y="4052932"/>
            <a:ext cx="5793583" cy="101566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000" b="0" i="0" u="none" strike="noStrike" kern="1200" cap="none" spc="0" baseline="0" dirty="0">
                <a:solidFill>
                  <a:srgbClr val="000000"/>
                </a:solidFill>
                <a:uFillTx/>
                <a:latin typeface="Cambria" pitchFamily="18"/>
              </a:rPr>
              <a:t>Área de Didáctica de la lengua y la literatura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000" b="0" i="0" u="none" strike="noStrike" kern="1200" cap="none" spc="0" baseline="0" dirty="0">
                <a:solidFill>
                  <a:srgbClr val="000000"/>
                </a:solidFill>
                <a:uFillTx/>
                <a:latin typeface="Cambria" pitchFamily="18"/>
              </a:rPr>
              <a:t>Departamento de Innovación y Formación Didáctica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000" b="0" i="0" u="none" strike="noStrike" kern="1200" cap="none" spc="0" baseline="0" dirty="0">
                <a:solidFill>
                  <a:srgbClr val="000000"/>
                </a:solidFill>
                <a:uFillTx/>
                <a:latin typeface="Cambria" pitchFamily="18"/>
              </a:rPr>
              <a:t>Facultad de Educación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700" y="308143"/>
            <a:ext cx="4657725" cy="120967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ángulo 7"/>
          <p:cNvSpPr/>
          <p:nvPr/>
        </p:nvSpPr>
        <p:spPr>
          <a:xfrm>
            <a:off x="553266" y="5164645"/>
            <a:ext cx="8229600" cy="369332"/>
          </a:xfrm>
          <a:prstGeom prst="rect">
            <a:avLst/>
          </a:prstGeom>
          <a:solidFill>
            <a:schemeClr val="accent2"/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i="1" dirty="0" err="1">
                <a:solidFill>
                  <a:srgbClr val="000000"/>
                </a:solidFill>
                <a:latin typeface="Calibri" pitchFamily="34"/>
              </a:rPr>
              <a:t>Ocnos</a:t>
            </a:r>
            <a:r>
              <a:rPr lang="es-ES" dirty="0">
                <a:solidFill>
                  <a:srgbClr val="000000"/>
                </a:solidFill>
                <a:latin typeface="Calibri" pitchFamily="34"/>
              </a:rPr>
              <a:t> </a:t>
            </a:r>
            <a:r>
              <a:rPr lang="es-ES" dirty="0" smtClean="0">
                <a:solidFill>
                  <a:srgbClr val="000000"/>
                </a:solidFill>
                <a:latin typeface="Calibri" pitchFamily="34"/>
              </a:rPr>
              <a:t>2011</a:t>
            </a:r>
            <a:r>
              <a:rPr lang="es-ES" dirty="0">
                <a:solidFill>
                  <a:srgbClr val="000000"/>
                </a:solidFill>
                <a:latin typeface="Calibri" pitchFamily="34"/>
              </a:rPr>
              <a:t> </a:t>
            </a:r>
            <a:r>
              <a:rPr lang="es-ES" dirty="0" smtClean="0">
                <a:solidFill>
                  <a:srgbClr val="000000"/>
                </a:solidFill>
                <a:latin typeface="Calibri" pitchFamily="34"/>
                <a:hlinkClick r:id="rId3"/>
              </a:rPr>
              <a:t>https</a:t>
            </a:r>
            <a:r>
              <a:rPr lang="es-ES" dirty="0">
                <a:solidFill>
                  <a:srgbClr val="000000"/>
                </a:solidFill>
                <a:latin typeface="Calibri" pitchFamily="34"/>
                <a:hlinkClick r:id="rId3"/>
              </a:rPr>
              <a:t>://</a:t>
            </a:r>
            <a:r>
              <a:rPr lang="es-ES" dirty="0" smtClean="0">
                <a:solidFill>
                  <a:srgbClr val="000000"/>
                </a:solidFill>
                <a:latin typeface="Calibri" pitchFamily="34"/>
                <a:hlinkClick r:id="rId3"/>
              </a:rPr>
              <a:t>revista.uclm.es/index.php/ocnos/article/view/ocnos_2011.07.11</a:t>
            </a:r>
            <a:endParaRPr lang="es-E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7" name="Rectángulo 7"/>
          <p:cNvSpPr/>
          <p:nvPr/>
        </p:nvSpPr>
        <p:spPr>
          <a:xfrm>
            <a:off x="553266" y="5653951"/>
            <a:ext cx="8229600" cy="369332"/>
          </a:xfrm>
          <a:prstGeom prst="rect">
            <a:avLst/>
          </a:prstGeom>
          <a:solidFill>
            <a:schemeClr val="accent2"/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i="1" dirty="0" smtClean="0">
                <a:solidFill>
                  <a:srgbClr val="000000"/>
                </a:solidFill>
                <a:latin typeface="Calibri" pitchFamily="34"/>
              </a:rPr>
              <a:t>Tesis 2015</a:t>
            </a:r>
            <a:r>
              <a:rPr lang="es-ES" dirty="0" smtClean="0">
                <a:solidFill>
                  <a:srgbClr val="000000"/>
                </a:solidFill>
                <a:latin typeface="Calibri" pitchFamily="34"/>
              </a:rPr>
              <a:t> </a:t>
            </a:r>
            <a:r>
              <a:rPr lang="es-ES" dirty="0">
                <a:hlinkClick r:id="rId4"/>
              </a:rPr>
              <a:t>http://rua.ua.es/dspace/handle/10045/46345</a:t>
            </a:r>
            <a:endParaRPr lang="es-E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53266" y="6143257"/>
            <a:ext cx="8229600" cy="646331"/>
          </a:xfrm>
          <a:prstGeom prst="rect">
            <a:avLst/>
          </a:prstGeom>
          <a:solidFill>
            <a:schemeClr val="accent2"/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i="1" dirty="0" smtClean="0">
                <a:solidFill>
                  <a:srgbClr val="000000"/>
                </a:solidFill>
                <a:latin typeface="Calibri" pitchFamily="34"/>
              </a:rPr>
              <a:t>Blog</a:t>
            </a:r>
            <a:r>
              <a:rPr lang="es-ES" dirty="0" smtClean="0">
                <a:solidFill>
                  <a:srgbClr val="000000"/>
                </a:solidFill>
                <a:latin typeface="Calibri" pitchFamily="34"/>
              </a:rPr>
              <a:t> </a:t>
            </a:r>
            <a:r>
              <a:rPr lang="es-ES" dirty="0">
                <a:hlinkClick r:id="rId5"/>
              </a:rPr>
              <a:t>http://literaturainfantilyjuvenileninternet.blogspot.com/2015/01/despues-de-12-dias-comparto-la.html</a:t>
            </a:r>
            <a:endParaRPr lang="es-ES" sz="18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3320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109" y="0"/>
            <a:ext cx="5139891" cy="6862722"/>
          </a:xfrm>
        </p:spPr>
      </p:pic>
      <p:sp>
        <p:nvSpPr>
          <p:cNvPr id="8" name="Rectángulo 7"/>
          <p:cNvSpPr/>
          <p:nvPr/>
        </p:nvSpPr>
        <p:spPr>
          <a:xfrm>
            <a:off x="4816" y="805148"/>
            <a:ext cx="381641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literatura en español en Internet: </a:t>
            </a:r>
          </a:p>
          <a:p>
            <a:pPr algn="ctr"/>
            <a:r>
              <a:rPr lang="es-E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veinte años de la creación de la Biblioteca Virtual Miguel de Cervantes</a:t>
            </a:r>
          </a:p>
          <a:p>
            <a:pPr algn="ctr"/>
            <a:endParaRPr lang="es-ES" dirty="0" smtClean="0"/>
          </a:p>
          <a:p>
            <a:pPr algn="ctr"/>
            <a:r>
              <a:rPr lang="es-ES" dirty="0" smtClean="0"/>
              <a:t>José Carlos Rovira Soler</a:t>
            </a:r>
          </a:p>
          <a:p>
            <a:pPr algn="ctr"/>
            <a:r>
              <a:rPr lang="es-ES" dirty="0" smtClean="0"/>
              <a:t>José Rovira-Collado </a:t>
            </a:r>
          </a:p>
          <a:p>
            <a:pPr algn="ctr"/>
            <a:r>
              <a:rPr lang="es-ES" dirty="0" smtClean="0"/>
              <a:t>Universidad de Alicante</a:t>
            </a:r>
          </a:p>
          <a:p>
            <a:pPr algn="just"/>
            <a:endParaRPr lang="es-ES" sz="1600" dirty="0" smtClean="0"/>
          </a:p>
          <a:p>
            <a:pPr algn="just"/>
            <a:r>
              <a:rPr lang="es-ES" sz="1600" dirty="0" smtClean="0"/>
              <a:t>Los autores del artículo realizan un recorrido por los veinte años de andadura de la Biblioteca Virtual Miguel de Cervantes. Diseñado por la Universidad de Alicante y patrocinado por el Banco Santander y la Fundación Botín, constituye una  experiencia pionera que influyó de manera decisiva en posteriores proyectos y que, a día de hoy, se enfrenta a nuevos y estimulantes retos. </a:t>
            </a:r>
          </a:p>
        </p:txBody>
      </p:sp>
      <p:sp>
        <p:nvSpPr>
          <p:cNvPr id="9" name="Elipse 8"/>
          <p:cNvSpPr/>
          <p:nvPr/>
        </p:nvSpPr>
        <p:spPr>
          <a:xfrm>
            <a:off x="3821230" y="2628146"/>
            <a:ext cx="1722922" cy="151071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322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6"/>
          <p:cNvSpPr txBox="1">
            <a:spLocks noGrp="1"/>
          </p:cNvSpPr>
          <p:nvPr>
            <p:ph idx="1"/>
          </p:nvPr>
        </p:nvSpPr>
        <p:spPr>
          <a:xfrm>
            <a:off x="5782259" y="1404997"/>
            <a:ext cx="3370442" cy="4596410"/>
          </a:xfrm>
        </p:spPr>
        <p:txBody>
          <a:bodyPr>
            <a:normAutofit lnSpcReduction="10000"/>
          </a:bodyPr>
          <a:lstStyle/>
          <a:p>
            <a:pPr lvl="0" algn="just">
              <a:spcBef>
                <a:spcPts val="0"/>
              </a:spcBef>
            </a:pPr>
            <a:r>
              <a:rPr lang="es-ES" sz="2000" dirty="0">
                <a:solidFill>
                  <a:srgbClr val="C00000"/>
                </a:solidFill>
              </a:rPr>
              <a:t>La preservación como primer objetivo</a:t>
            </a:r>
          </a:p>
          <a:p>
            <a:pPr lvl="0" algn="just">
              <a:spcBef>
                <a:spcPts val="0"/>
              </a:spcBef>
            </a:pPr>
            <a:r>
              <a:rPr lang="es-ES" sz="2000" dirty="0">
                <a:solidFill>
                  <a:srgbClr val="C00000"/>
                </a:solidFill>
              </a:rPr>
              <a:t>La difusión del conocimiento y el Acceso Abierto. </a:t>
            </a:r>
          </a:p>
          <a:p>
            <a:pPr lvl="0" algn="just">
              <a:spcBef>
                <a:spcPts val="0"/>
              </a:spcBef>
            </a:pPr>
            <a:r>
              <a:rPr lang="es-ES" sz="2000" dirty="0">
                <a:solidFill>
                  <a:srgbClr val="C00000"/>
                </a:solidFill>
              </a:rPr>
              <a:t>Biblioteca electrónica, biblioteca digital y/o biblioteca virtual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es-ES" sz="2400" dirty="0" smtClean="0"/>
          </a:p>
          <a:p>
            <a:pPr marL="0" lvl="0" indent="0" algn="just">
              <a:spcBef>
                <a:spcPts val="0"/>
              </a:spcBef>
              <a:buNone/>
            </a:pPr>
            <a:r>
              <a:rPr lang="es-ES" sz="1800" i="1" dirty="0" smtClean="0"/>
              <a:t>Esa </a:t>
            </a:r>
            <a:r>
              <a:rPr lang="es-ES" sz="1800" i="1" dirty="0"/>
              <a:t>fabulosa biblioteca contenía (dicho en palabras de hoy) toda la información posible, porque cualquier posible conjunto de palabras estaba en alguna de sus inagotables estanterías. Libros buenos y malos, mediocres; falsos y auténticos, medio falsos y medio verdaderos: todos.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es-ES" sz="1800" dirty="0"/>
              <a:t>Jorge Luis Borges (1941) “La Biblioteca de Babel”</a:t>
            </a:r>
          </a:p>
        </p:txBody>
      </p:sp>
      <p:pic>
        <p:nvPicPr>
          <p:cNvPr id="4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67" y="1018279"/>
            <a:ext cx="5695092" cy="525494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ángulo 7"/>
          <p:cNvSpPr/>
          <p:nvPr/>
        </p:nvSpPr>
        <p:spPr>
          <a:xfrm>
            <a:off x="87168" y="6273225"/>
            <a:ext cx="7122929" cy="584775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Primer diseño de Portada </a:t>
            </a: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3"/>
              </a:rPr>
              <a:t>www.cervantesvirtual.com</a:t>
            </a: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 28 de noviembre 1999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4"/>
              </a:rPr>
              <a:t>https://web.archive.org/web/19991128125511/http://www.cervantesvirtual.com</a:t>
            </a:r>
            <a:r>
              <a:rPr lang="es-ES" sz="12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4"/>
              </a:rPr>
              <a:t>/</a:t>
            </a:r>
            <a:r>
              <a:rPr lang="es-ES" sz="12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018279"/>
          </a:xfrm>
          <a:solidFill>
            <a:schemeClr val="tx1"/>
          </a:solidFill>
        </p:spPr>
        <p:txBody>
          <a:bodyPr>
            <a:noAutofit/>
          </a:bodyPr>
          <a:lstStyle/>
          <a:p>
            <a:pPr algn="ctr"/>
            <a:r>
              <a:rPr lang="es-ES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</a:t>
            </a:r>
            <a:r>
              <a:rPr lang="es-ES" sz="3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Veinticinco </a:t>
            </a:r>
            <a:r>
              <a:rPr lang="es-ES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años </a:t>
            </a:r>
            <a:r>
              <a:rPr lang="es-ES" sz="3600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de Cervantes Virtual</a:t>
            </a:r>
            <a:endParaRPr lang="es-ES" sz="36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66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5"/>
          <p:cNvSpPr txBox="1">
            <a:spLocks noGrp="1"/>
          </p:cNvSpPr>
          <p:nvPr>
            <p:ph type="title"/>
          </p:nvPr>
        </p:nvSpPr>
        <p:spPr>
          <a:xfrm>
            <a:off x="519764" y="0"/>
            <a:ext cx="8082702" cy="986098"/>
          </a:xfrm>
        </p:spPr>
        <p:txBody>
          <a:bodyPr>
            <a:normAutofit fontScale="90000"/>
          </a:bodyPr>
          <a:lstStyle/>
          <a:p>
            <a:pPr lvl="0" algn="ctr"/>
            <a:r>
              <a:rPr lang="es-ES" sz="3600" b="1" dirty="0" smtClean="0">
                <a:solidFill>
                  <a:srgbClr val="C00000"/>
                </a:solidFill>
              </a:rPr>
              <a:t>Bibliotecas digitales </a:t>
            </a:r>
            <a:br>
              <a:rPr lang="es-ES" sz="3600" b="1" dirty="0" smtClean="0">
                <a:solidFill>
                  <a:srgbClr val="C00000"/>
                </a:solidFill>
              </a:rPr>
            </a:br>
            <a:r>
              <a:rPr lang="es-ES" sz="3600" b="1" dirty="0" smtClean="0">
                <a:solidFill>
                  <a:srgbClr val="C00000"/>
                </a:solidFill>
              </a:rPr>
              <a:t>La </a:t>
            </a:r>
            <a:r>
              <a:rPr lang="es-ES" sz="3600" b="1" dirty="0">
                <a:solidFill>
                  <a:srgbClr val="C00000"/>
                </a:solidFill>
              </a:rPr>
              <a:t>Cervantes Virtual como modelo internacional</a:t>
            </a:r>
          </a:p>
        </p:txBody>
      </p:sp>
      <p:sp>
        <p:nvSpPr>
          <p:cNvPr id="3" name="Marcador de contenido 6"/>
          <p:cNvSpPr txBox="1">
            <a:spLocks noGrp="1"/>
          </p:cNvSpPr>
          <p:nvPr>
            <p:ph idx="1"/>
          </p:nvPr>
        </p:nvSpPr>
        <p:spPr>
          <a:xfrm>
            <a:off x="22293" y="1628802"/>
            <a:ext cx="3368274" cy="4284732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 err="1"/>
              <a:t>Modelos</a:t>
            </a:r>
            <a:r>
              <a:rPr lang="en-US" sz="2400" dirty="0"/>
              <a:t> de </a:t>
            </a:r>
            <a:r>
              <a:rPr lang="en-US" sz="2400" dirty="0" err="1"/>
              <a:t>Referencia</a:t>
            </a:r>
            <a:r>
              <a:rPr lang="en-US" sz="2400" dirty="0"/>
              <a:t>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i="1" dirty="0"/>
              <a:t>Project Gutenberg </a:t>
            </a:r>
            <a:r>
              <a:rPr lang="en-US" sz="2000" dirty="0"/>
              <a:t>1971-2001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dirty="0">
                <a:hlinkClick r:id="rId2"/>
              </a:rPr>
              <a:t>http://www.gutenberg.org/</a:t>
            </a:r>
            <a:r>
              <a:rPr lang="en-US" sz="2000" dirty="0"/>
              <a:t>  </a:t>
            </a:r>
            <a:r>
              <a:rPr lang="en-US" sz="2000" dirty="0">
                <a:solidFill>
                  <a:srgbClr val="FF0000"/>
                </a:solidFill>
              </a:rPr>
              <a:t>@</a:t>
            </a:r>
            <a:r>
              <a:rPr lang="en-US" sz="2000" dirty="0" err="1">
                <a:solidFill>
                  <a:srgbClr val="FF0000"/>
                </a:solidFill>
              </a:rPr>
              <a:t>gutenberg_org</a:t>
            </a:r>
            <a:endParaRPr lang="en-US" sz="2000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i="1" dirty="0"/>
              <a:t>Archive.org</a:t>
            </a:r>
            <a:r>
              <a:rPr lang="en-US" sz="2000" dirty="0"/>
              <a:t>  1996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dirty="0">
                <a:hlinkClick r:id="rId3"/>
              </a:rPr>
              <a:t>https://archive.org/</a:t>
            </a:r>
            <a:r>
              <a:rPr lang="en-US" sz="2000" dirty="0"/>
              <a:t>  </a:t>
            </a:r>
            <a:r>
              <a:rPr lang="en-US" sz="2000" dirty="0">
                <a:solidFill>
                  <a:srgbClr val="FF0000"/>
                </a:solidFill>
              </a:rPr>
              <a:t>@</a:t>
            </a:r>
            <a:r>
              <a:rPr lang="en-US" sz="2000" dirty="0" err="1">
                <a:solidFill>
                  <a:srgbClr val="FF0000"/>
                </a:solidFill>
              </a:rPr>
              <a:t>internetarchive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i="1" dirty="0"/>
              <a:t>Google Books </a:t>
            </a:r>
            <a:r>
              <a:rPr lang="en-US" sz="2000" dirty="0"/>
              <a:t>2004-2005 </a:t>
            </a:r>
            <a:r>
              <a:rPr lang="en-US" sz="2000" dirty="0">
                <a:hlinkClick r:id="rId4"/>
              </a:rPr>
              <a:t>http://books.google.es/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@</a:t>
            </a:r>
            <a:r>
              <a:rPr lang="en-US" sz="2000" dirty="0" err="1">
                <a:solidFill>
                  <a:srgbClr val="FF0000"/>
                </a:solidFill>
              </a:rPr>
              <a:t>googlebooks</a:t>
            </a:r>
            <a:r>
              <a:rPr lang="en-US" sz="2000" dirty="0">
                <a:solidFill>
                  <a:srgbClr val="FF0000"/>
                </a:solidFill>
              </a:rPr>
              <a:t>*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s-ES" sz="2000" i="1" dirty="0" err="1"/>
              <a:t>Europeana</a:t>
            </a:r>
            <a:r>
              <a:rPr lang="es-ES" sz="2000" dirty="0"/>
              <a:t> 2008 </a:t>
            </a:r>
            <a:r>
              <a:rPr lang="es-ES" sz="2000" dirty="0">
                <a:hlinkClick r:id="rId5"/>
              </a:rPr>
              <a:t>http://www.europeana.eu/portal/</a:t>
            </a:r>
            <a:r>
              <a:rPr lang="es-ES" sz="2000" dirty="0"/>
              <a:t> </a:t>
            </a:r>
            <a:r>
              <a:rPr lang="es-ES" sz="2000" dirty="0">
                <a:solidFill>
                  <a:srgbClr val="FF0000"/>
                </a:solidFill>
              </a:rPr>
              <a:t>@</a:t>
            </a:r>
            <a:r>
              <a:rPr lang="es-ES" sz="2000" dirty="0" err="1">
                <a:solidFill>
                  <a:srgbClr val="FF0000"/>
                </a:solidFill>
              </a:rPr>
              <a:t>Europeanaeu</a:t>
            </a:r>
            <a:endParaRPr lang="es-ES" sz="2000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s-ES" sz="2400" dirty="0"/>
              <a:t> </a:t>
            </a:r>
          </a:p>
        </p:txBody>
      </p:sp>
      <p:pic>
        <p:nvPicPr>
          <p:cNvPr id="4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0431" y="1336414"/>
            <a:ext cx="5737558" cy="483744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ángulo 8"/>
          <p:cNvSpPr/>
          <p:nvPr/>
        </p:nvSpPr>
        <p:spPr>
          <a:xfrm>
            <a:off x="811770" y="6173855"/>
            <a:ext cx="7501913" cy="584775"/>
          </a:xfrm>
          <a:prstGeom prst="rect">
            <a:avLst/>
          </a:prstGeom>
          <a:noFill/>
          <a:ln w="38100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Segunda versión de la portada. 8 de octubre 2003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  <a:hlinkClick r:id="rId7"/>
              </a:rPr>
              <a:t>http://web.archive.org/web/20031008080706/http://cervantesvirtual.com/index.shtml</a:t>
            </a:r>
            <a:r>
              <a:rPr lang="es-ES" sz="16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491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4260</TotalTime>
  <Words>3025</Words>
  <Application>Microsoft Office PowerPoint</Application>
  <PresentationFormat>Presentación en pantalla (4:3)</PresentationFormat>
  <Paragraphs>250</Paragraphs>
  <Slides>49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49</vt:i4>
      </vt:variant>
    </vt:vector>
  </HeadingPairs>
  <TitlesOfParts>
    <vt:vector size="62" baseType="lpstr">
      <vt:lpstr>Agency FB</vt:lpstr>
      <vt:lpstr>Aharoni</vt:lpstr>
      <vt:lpstr>Algerian</vt:lpstr>
      <vt:lpstr>Arial</vt:lpstr>
      <vt:lpstr>Arial Narrow</vt:lpstr>
      <vt:lpstr>Calibri</vt:lpstr>
      <vt:lpstr>Calibri Light</vt:lpstr>
      <vt:lpstr>Cambria</vt:lpstr>
      <vt:lpstr>Garamond</vt:lpstr>
      <vt:lpstr>STARWARS</vt:lpstr>
      <vt:lpstr>Symbol</vt:lpstr>
      <vt:lpstr>Times New Roman</vt:lpstr>
      <vt:lpstr>Tema de Office</vt:lpstr>
      <vt:lpstr>¿Sabes que la Biblioteca del Futuro tiene 25 años?  ¿Y que está en Alicante?</vt:lpstr>
      <vt:lpstr>¿Conoces la Cervantes Virtual?</vt:lpstr>
      <vt:lpstr>Evolución de la literatura en Internet</vt:lpstr>
      <vt:lpstr>No confundir con</vt:lpstr>
      <vt:lpstr>No confundir con</vt:lpstr>
      <vt:lpstr>Literatura infantil y juvenil en Internet. De la Cervantes Virtual a la LIJ 2.0. Herramientas y espacios para su estudio y difusión</vt:lpstr>
      <vt:lpstr>Presentación de PowerPoint</vt:lpstr>
      <vt:lpstr>1. Veinticinco años de Cervantes Virtual</vt:lpstr>
      <vt:lpstr>Bibliotecas digitales  La Cervantes Virtual como modelo internacional</vt:lpstr>
      <vt:lpstr>Bibliotecas digitales  La Cervantes Virtual como modelo internacional</vt:lpstr>
      <vt:lpstr>Presentación de PowerPoint</vt:lpstr>
      <vt:lpstr>2. Espacios de la BVMC para las humanidades digitales</vt:lpstr>
      <vt:lpstr>Bibliotecas de autor/a y portales específicos</vt:lpstr>
      <vt:lpstr>La biblioteca de autor de Mario Benedetti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Espacios de la BVMC para las humanidades digitales y la DLL</vt:lpstr>
      <vt:lpstr>La BLIJ como espacio central de la Literatura Infantil y Juvenil en Internet</vt:lpstr>
      <vt:lpstr>La BLIJ como espacio central de la Literatura Infantil y Juvenil en Internet</vt:lpstr>
      <vt:lpstr>La BLIJ como espacio central de la Literatura Infantil y Juvenil en Internet</vt:lpstr>
      <vt:lpstr>Presentación de PowerPoint</vt:lpstr>
      <vt:lpstr>Presentación de PowerPoint</vt:lpstr>
      <vt:lpstr>Proyectos en desarrollo</vt:lpstr>
      <vt:lpstr>Contenidos provisionales </vt:lpstr>
      <vt:lpstr>3. Nuevos* desarrollos de la Cervantes Virtual</vt:lpstr>
      <vt:lpstr>Laboratorio de Investigación</vt:lpstr>
      <vt:lpstr>Presentación de PowerPoint</vt:lpstr>
      <vt:lpstr>Proyectos en desarrollo…*</vt:lpstr>
      <vt:lpstr>Presentación de PowerPoint</vt:lpstr>
      <vt:lpstr>Presentación de PowerPoint</vt:lpstr>
      <vt:lpstr>Colaboradores BVMC </vt:lpstr>
      <vt:lpstr>Presentación de PowerPoint</vt:lpstr>
      <vt:lpstr>Espacios de la BVMC para las humanidades digitales y la DLL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Tema 3. TECNOLOGÍA DIGITAL E INTELIGENCIA ARTIFICIAL PARA UNA DIDÁCTICA MULTIMODAL</vt:lpstr>
      <vt:lpstr>Ejemplo Actividad Máster República Dominicana  Entrega práctica 1. Tema 3.  REA con textos de la Cervantes Virtual </vt:lpstr>
      <vt:lpstr>Presentación de PowerPoint</vt:lpstr>
      <vt:lpstr>MUCHAS GRACIAS _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JOSE ROVIRA COLLADO</dc:creator>
  <cp:lastModifiedBy>JOSE ROVIRA COLLADO</cp:lastModifiedBy>
  <cp:revision>34</cp:revision>
  <dcterms:created xsi:type="dcterms:W3CDTF">2019-11-01T11:32:05Z</dcterms:created>
  <dcterms:modified xsi:type="dcterms:W3CDTF">2024-10-06T09:09:00Z</dcterms:modified>
</cp:coreProperties>
</file>