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7" r:id="rId2"/>
    <p:sldId id="309" r:id="rId3"/>
    <p:sldId id="271" r:id="rId4"/>
    <p:sldId id="260" r:id="rId5"/>
    <p:sldId id="316" r:id="rId6"/>
    <p:sldId id="319" r:id="rId7"/>
    <p:sldId id="320" r:id="rId8"/>
    <p:sldId id="321" r:id="rId9"/>
    <p:sldId id="322" r:id="rId10"/>
    <p:sldId id="323" r:id="rId11"/>
    <p:sldId id="325" r:id="rId12"/>
    <p:sldId id="326" r:id="rId13"/>
    <p:sldId id="327" r:id="rId14"/>
    <p:sldId id="328" r:id="rId15"/>
    <p:sldId id="329" r:id="rId16"/>
    <p:sldId id="332" r:id="rId17"/>
    <p:sldId id="333" r:id="rId18"/>
    <p:sldId id="334" r:id="rId19"/>
    <p:sldId id="315" r:id="rId20"/>
    <p:sldId id="261" r:id="rId21"/>
    <p:sldId id="310" r:id="rId22"/>
    <p:sldId id="273" r:id="rId23"/>
    <p:sldId id="274" r:id="rId24"/>
    <p:sldId id="276" r:id="rId25"/>
    <p:sldId id="306" r:id="rId26"/>
    <p:sldId id="314" r:id="rId27"/>
    <p:sldId id="277" r:id="rId28"/>
    <p:sldId id="280" r:id="rId29"/>
    <p:sldId id="281" r:id="rId30"/>
    <p:sldId id="278" r:id="rId31"/>
    <p:sldId id="301" r:id="rId32"/>
    <p:sldId id="302" r:id="rId33"/>
    <p:sldId id="300" r:id="rId34"/>
    <p:sldId id="305" r:id="rId35"/>
    <p:sldId id="307" r:id="rId36"/>
    <p:sldId id="290" r:id="rId37"/>
    <p:sldId id="279" r:id="rId38"/>
    <p:sldId id="291" r:id="rId39"/>
    <p:sldId id="293" r:id="rId40"/>
    <p:sldId id="311" r:id="rId41"/>
    <p:sldId id="282" r:id="rId42"/>
    <p:sldId id="262" r:id="rId43"/>
    <p:sldId id="313" r:id="rId44"/>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6" d="100"/>
          <a:sy n="66" d="100"/>
        </p:scale>
        <p:origin x="600"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D9C167-340E-4E48-9D5C-849B969C0432}" type="doc">
      <dgm:prSet loTypeId="urn:microsoft.com/office/officeart/2005/8/layout/cycle4" loCatId="cycle" qsTypeId="urn:microsoft.com/office/officeart/2005/8/quickstyle/simple1" qsCatId="simple" csTypeId="urn:microsoft.com/office/officeart/2005/8/colors/accent1_2" csCatId="accent1" phldr="1"/>
      <dgm:spPr/>
      <dgm:t>
        <a:bodyPr/>
        <a:lstStyle/>
        <a:p>
          <a:endParaRPr lang="es-ES"/>
        </a:p>
      </dgm:t>
    </dgm:pt>
    <dgm:pt modelId="{A06AED4D-3679-4359-B9C4-77F2B276F3CA}">
      <dgm:prSet phldrT="[Texto]"/>
      <dgm:spPr>
        <a:solidFill>
          <a:srgbClr val="FF0000"/>
        </a:solidFill>
      </dgm:spPr>
      <dgm:t>
        <a:bodyPr/>
        <a:lstStyle/>
        <a:p>
          <a:r>
            <a:rPr lang="es-ES" b="1" dirty="0" smtClean="0">
              <a:solidFill>
                <a:srgbClr val="FFFF00"/>
              </a:solidFill>
              <a:effectLst>
                <a:outerShdw blurRad="38100" dist="38100" dir="2700000" algn="tl">
                  <a:srgbClr val="000000">
                    <a:alpha val="43137"/>
                  </a:srgbClr>
                </a:outerShdw>
              </a:effectLst>
              <a:latin typeface="Arial Narrow" panose="020B0606020202030204" pitchFamily="34" charset="0"/>
            </a:rPr>
            <a:t>Didáctica de la Literatura</a:t>
          </a:r>
          <a:endParaRPr lang="es-ES" b="1" dirty="0">
            <a:solidFill>
              <a:srgbClr val="FFFF00"/>
            </a:solidFill>
            <a:effectLst>
              <a:outerShdw blurRad="38100" dist="38100" dir="2700000" algn="tl">
                <a:srgbClr val="000000">
                  <a:alpha val="43137"/>
                </a:srgbClr>
              </a:outerShdw>
            </a:effectLst>
            <a:latin typeface="Arial Narrow" panose="020B0606020202030204" pitchFamily="34" charset="0"/>
          </a:endParaRPr>
        </a:p>
      </dgm:t>
    </dgm:pt>
    <dgm:pt modelId="{6D5C8F74-4E8F-4AB9-A474-4BD591F67FC7}" type="parTrans" cxnId="{5AE307E8-448A-4688-A569-D43E58518A2A}">
      <dgm:prSet/>
      <dgm:spPr/>
      <dgm:t>
        <a:bodyPr/>
        <a:lstStyle/>
        <a:p>
          <a:endParaRPr lang="es-ES"/>
        </a:p>
      </dgm:t>
    </dgm:pt>
    <dgm:pt modelId="{5CBF39BE-54EE-4B0E-96CF-7C5DD4361FB5}" type="sibTrans" cxnId="{5AE307E8-448A-4688-A569-D43E58518A2A}">
      <dgm:prSet/>
      <dgm:spPr/>
      <dgm:t>
        <a:bodyPr/>
        <a:lstStyle/>
        <a:p>
          <a:endParaRPr lang="es-ES"/>
        </a:p>
      </dgm:t>
    </dgm:pt>
    <dgm:pt modelId="{19D1CC01-6230-4DB7-B13A-3AF87986CC23}">
      <dgm:prSet phldrT="[Texto]" custT="1"/>
      <dgm:spPr/>
      <dgm:t>
        <a:bodyPr/>
        <a:lstStyle/>
        <a:p>
          <a:pPr marL="0">
            <a:lnSpc>
              <a:spcPct val="100000"/>
            </a:lnSpc>
            <a:spcAft>
              <a:spcPts val="0"/>
            </a:spcAft>
          </a:pPr>
          <a:r>
            <a:rPr lang="es-ES" sz="1800" dirty="0" smtClean="0">
              <a:latin typeface="+mn-lt"/>
            </a:rPr>
            <a:t>De la lectura literaria a la creatividad</a:t>
          </a:r>
          <a:endParaRPr lang="es-ES" sz="4400" dirty="0">
            <a:latin typeface="+mn-lt"/>
          </a:endParaRPr>
        </a:p>
      </dgm:t>
    </dgm:pt>
    <dgm:pt modelId="{DA116B01-316A-46E1-B709-A4F95DC18FC8}" type="parTrans" cxnId="{21098FC3-C8C3-454B-94DC-B0624E22AC30}">
      <dgm:prSet/>
      <dgm:spPr/>
      <dgm:t>
        <a:bodyPr/>
        <a:lstStyle/>
        <a:p>
          <a:endParaRPr lang="es-ES"/>
        </a:p>
      </dgm:t>
    </dgm:pt>
    <dgm:pt modelId="{04049346-7D5A-4A37-B932-EB20405CF412}" type="sibTrans" cxnId="{21098FC3-C8C3-454B-94DC-B0624E22AC30}">
      <dgm:prSet/>
      <dgm:spPr/>
      <dgm:t>
        <a:bodyPr/>
        <a:lstStyle/>
        <a:p>
          <a:endParaRPr lang="es-ES"/>
        </a:p>
      </dgm:t>
    </dgm:pt>
    <dgm:pt modelId="{5CBE199F-5AC2-4349-8DEE-B7831AF632D2}">
      <dgm:prSet phldrT="[Texto]"/>
      <dgm:spPr>
        <a:solidFill>
          <a:srgbClr val="0070C0"/>
        </a:solidFill>
      </dgm:spPr>
      <dgm:t>
        <a:bodyPr/>
        <a:lstStyle/>
        <a:p>
          <a:r>
            <a:rPr lang="es-ES" b="1" dirty="0" smtClean="0">
              <a:solidFill>
                <a:srgbClr val="FFFF00"/>
              </a:solidFill>
              <a:effectLst>
                <a:outerShdw blurRad="38100" dist="38100" dir="2700000" algn="tl">
                  <a:srgbClr val="000000">
                    <a:alpha val="43137"/>
                  </a:srgbClr>
                </a:outerShdw>
              </a:effectLst>
              <a:latin typeface="Arial Narrow" panose="020B0606020202030204" pitchFamily="34" charset="0"/>
            </a:rPr>
            <a:t>Tecnología</a:t>
          </a:r>
          <a:endParaRPr lang="es-ES" b="1" dirty="0">
            <a:solidFill>
              <a:srgbClr val="FFFF00"/>
            </a:solidFill>
            <a:effectLst>
              <a:outerShdw blurRad="38100" dist="38100" dir="2700000" algn="tl">
                <a:srgbClr val="000000">
                  <a:alpha val="43137"/>
                </a:srgbClr>
              </a:outerShdw>
            </a:effectLst>
            <a:latin typeface="Arial Narrow" panose="020B0606020202030204" pitchFamily="34" charset="0"/>
          </a:endParaRPr>
        </a:p>
      </dgm:t>
    </dgm:pt>
    <dgm:pt modelId="{74DAAED4-1279-42A2-8CDD-0070A3ADA7EC}" type="parTrans" cxnId="{DBC2202E-E90F-4632-BF4D-389383B02609}">
      <dgm:prSet/>
      <dgm:spPr/>
      <dgm:t>
        <a:bodyPr/>
        <a:lstStyle/>
        <a:p>
          <a:endParaRPr lang="es-ES"/>
        </a:p>
      </dgm:t>
    </dgm:pt>
    <dgm:pt modelId="{9E72D038-0BA9-4FC7-8CF4-33BCDC73F93E}" type="sibTrans" cxnId="{DBC2202E-E90F-4632-BF4D-389383B02609}">
      <dgm:prSet/>
      <dgm:spPr/>
      <dgm:t>
        <a:bodyPr/>
        <a:lstStyle/>
        <a:p>
          <a:endParaRPr lang="es-ES"/>
        </a:p>
      </dgm:t>
    </dgm:pt>
    <dgm:pt modelId="{5218CFE5-4C5F-45AF-B24B-0809894480DA}">
      <dgm:prSet phldrT="[Texto]" custT="1"/>
      <dgm:spPr/>
      <dgm:t>
        <a:bodyPr/>
        <a:lstStyle/>
        <a:p>
          <a:pPr algn="r"/>
          <a:r>
            <a:rPr lang="es-ES" sz="1800" dirty="0" smtClean="0"/>
            <a:t>Blogs, aprendizaje en abierto, epitextos digitales… </a:t>
          </a:r>
          <a:endParaRPr lang="es-ES" sz="1800" dirty="0"/>
        </a:p>
      </dgm:t>
    </dgm:pt>
    <dgm:pt modelId="{45EBB078-6D13-495D-90C6-679CC5804A98}" type="parTrans" cxnId="{482CE83D-9C76-45CF-B6F6-CC0DEEE21645}">
      <dgm:prSet/>
      <dgm:spPr/>
      <dgm:t>
        <a:bodyPr/>
        <a:lstStyle/>
        <a:p>
          <a:endParaRPr lang="es-ES"/>
        </a:p>
      </dgm:t>
    </dgm:pt>
    <dgm:pt modelId="{B4FF5ACE-A9B8-48BC-92CD-EF07AE9AAC86}" type="sibTrans" cxnId="{482CE83D-9C76-45CF-B6F6-CC0DEEE21645}">
      <dgm:prSet/>
      <dgm:spPr/>
      <dgm:t>
        <a:bodyPr/>
        <a:lstStyle/>
        <a:p>
          <a:endParaRPr lang="es-ES"/>
        </a:p>
      </dgm:t>
    </dgm:pt>
    <dgm:pt modelId="{F5E8AA45-B1BC-4956-AB00-83D5301B2A0C}">
      <dgm:prSet phldrT="[Texto]"/>
      <dgm:spPr>
        <a:solidFill>
          <a:srgbClr val="C00000"/>
        </a:solidFill>
      </dgm:spPr>
      <dgm:t>
        <a:bodyPr/>
        <a:lstStyle/>
        <a:p>
          <a:r>
            <a:rPr lang="es-ES" b="1" dirty="0" smtClean="0">
              <a:solidFill>
                <a:srgbClr val="FFFF00"/>
              </a:solidFill>
              <a:effectLst>
                <a:outerShdw blurRad="38100" dist="38100" dir="2700000" algn="tl">
                  <a:srgbClr val="000000">
                    <a:alpha val="43137"/>
                  </a:srgbClr>
                </a:outerShdw>
              </a:effectLst>
              <a:latin typeface="Arial Narrow" panose="020B0606020202030204" pitchFamily="34" charset="0"/>
            </a:rPr>
            <a:t>Lectura multimodal</a:t>
          </a:r>
          <a:endParaRPr lang="es-ES" b="1" dirty="0">
            <a:solidFill>
              <a:srgbClr val="FFFF00"/>
            </a:solidFill>
            <a:effectLst>
              <a:outerShdw blurRad="38100" dist="38100" dir="2700000" algn="tl">
                <a:srgbClr val="000000">
                  <a:alpha val="43137"/>
                </a:srgbClr>
              </a:outerShdw>
            </a:effectLst>
            <a:latin typeface="Arial Narrow" panose="020B0606020202030204" pitchFamily="34" charset="0"/>
          </a:endParaRPr>
        </a:p>
      </dgm:t>
    </dgm:pt>
    <dgm:pt modelId="{C152AFBA-DBC1-4769-BBDC-9DB98DA65502}" type="parTrans" cxnId="{0FEBC14B-1434-4166-B325-8D68FCC3B371}">
      <dgm:prSet/>
      <dgm:spPr/>
      <dgm:t>
        <a:bodyPr/>
        <a:lstStyle/>
        <a:p>
          <a:endParaRPr lang="es-ES"/>
        </a:p>
      </dgm:t>
    </dgm:pt>
    <dgm:pt modelId="{ED6B5126-8FD3-489E-8AB0-1F97F76FC35E}" type="sibTrans" cxnId="{0FEBC14B-1434-4166-B325-8D68FCC3B371}">
      <dgm:prSet/>
      <dgm:spPr/>
      <dgm:t>
        <a:bodyPr/>
        <a:lstStyle/>
        <a:p>
          <a:endParaRPr lang="es-ES"/>
        </a:p>
      </dgm:t>
    </dgm:pt>
    <dgm:pt modelId="{A322CC6A-FD42-4A12-B76F-2BB03192E0B6}">
      <dgm:prSet phldrT="[Texto]" custT="1"/>
      <dgm:spPr/>
      <dgm:t>
        <a:bodyPr/>
        <a:lstStyle/>
        <a:p>
          <a:pPr algn="r"/>
          <a:r>
            <a:rPr lang="es-ES" sz="1800" dirty="0" smtClean="0"/>
            <a:t>Intertextualidad, relaciones entre textos e imágenes</a:t>
          </a:r>
          <a:endParaRPr lang="es-ES" sz="1800" dirty="0"/>
        </a:p>
      </dgm:t>
    </dgm:pt>
    <dgm:pt modelId="{68A3F811-7B13-4832-ABD9-48F99E30F8C0}" type="parTrans" cxnId="{5865A24E-966A-4C33-A5DD-545AFDB1E933}">
      <dgm:prSet/>
      <dgm:spPr/>
      <dgm:t>
        <a:bodyPr/>
        <a:lstStyle/>
        <a:p>
          <a:endParaRPr lang="es-ES"/>
        </a:p>
      </dgm:t>
    </dgm:pt>
    <dgm:pt modelId="{47B361B9-E2F7-4992-A462-65419CCA80A6}" type="sibTrans" cxnId="{5865A24E-966A-4C33-A5DD-545AFDB1E933}">
      <dgm:prSet/>
      <dgm:spPr/>
      <dgm:t>
        <a:bodyPr/>
        <a:lstStyle/>
        <a:p>
          <a:endParaRPr lang="es-ES"/>
        </a:p>
      </dgm:t>
    </dgm:pt>
    <dgm:pt modelId="{E6772F2E-376F-4F2A-B8A3-07AB76A0421C}">
      <dgm:prSet phldrT="[Texto]" custT="1"/>
      <dgm:spPr>
        <a:solidFill>
          <a:srgbClr val="92D050"/>
        </a:solidFill>
      </dgm:spPr>
      <dgm:t>
        <a:bodyPr/>
        <a:lstStyle/>
        <a:p>
          <a:r>
            <a:rPr lang="es-ES" sz="2200" b="1" dirty="0" smtClean="0">
              <a:solidFill>
                <a:srgbClr val="FFFF00"/>
              </a:solidFill>
              <a:effectLst>
                <a:outerShdw blurRad="38100" dist="38100" dir="2700000" algn="tl">
                  <a:srgbClr val="000000">
                    <a:alpha val="43137"/>
                  </a:srgbClr>
                </a:outerShdw>
              </a:effectLst>
              <a:latin typeface="Arial Narrow" panose="020B0606020202030204" pitchFamily="34" charset="0"/>
            </a:rPr>
            <a:t>Narrativas Transmedia</a:t>
          </a:r>
          <a:endParaRPr lang="es-ES" sz="2200" b="1" dirty="0">
            <a:solidFill>
              <a:srgbClr val="FFFF00"/>
            </a:solidFill>
            <a:effectLst>
              <a:outerShdw blurRad="38100" dist="38100" dir="2700000" algn="tl">
                <a:srgbClr val="000000">
                  <a:alpha val="43137"/>
                </a:srgbClr>
              </a:outerShdw>
            </a:effectLst>
            <a:latin typeface="Arial Narrow" panose="020B0606020202030204" pitchFamily="34" charset="0"/>
          </a:endParaRPr>
        </a:p>
      </dgm:t>
    </dgm:pt>
    <dgm:pt modelId="{AD43748A-2F5A-4E26-9539-51A6418C96C8}" type="parTrans" cxnId="{BA14C275-D3C7-4C79-9BAE-ED69424703D7}">
      <dgm:prSet/>
      <dgm:spPr/>
      <dgm:t>
        <a:bodyPr/>
        <a:lstStyle/>
        <a:p>
          <a:endParaRPr lang="es-ES"/>
        </a:p>
      </dgm:t>
    </dgm:pt>
    <dgm:pt modelId="{3EA88D53-06C3-461E-8358-C199EC02E383}" type="sibTrans" cxnId="{BA14C275-D3C7-4C79-9BAE-ED69424703D7}">
      <dgm:prSet/>
      <dgm:spPr/>
      <dgm:t>
        <a:bodyPr/>
        <a:lstStyle/>
        <a:p>
          <a:endParaRPr lang="es-ES"/>
        </a:p>
      </dgm:t>
    </dgm:pt>
    <dgm:pt modelId="{17600A67-12F0-408C-BDF5-E45EFEDD5878}">
      <dgm:prSet phldrT="[Texto]" custT="1"/>
      <dgm:spPr/>
      <dgm:t>
        <a:bodyPr/>
        <a:lstStyle/>
        <a:p>
          <a:r>
            <a:rPr lang="es-ES" sz="1800" dirty="0" smtClean="0"/>
            <a:t>Pintura, música, cine, cómics, videojuegos, Internet…</a:t>
          </a:r>
          <a:endParaRPr lang="es-ES" sz="1800" dirty="0"/>
        </a:p>
      </dgm:t>
    </dgm:pt>
    <dgm:pt modelId="{7F57B45A-98C1-42E1-A505-A42EC2361E7F}" type="parTrans" cxnId="{B8B71C5C-03CB-464B-B84D-48B44BCCB0E3}">
      <dgm:prSet/>
      <dgm:spPr/>
      <dgm:t>
        <a:bodyPr/>
        <a:lstStyle/>
        <a:p>
          <a:endParaRPr lang="es-ES"/>
        </a:p>
      </dgm:t>
    </dgm:pt>
    <dgm:pt modelId="{EB75920C-CE3D-4C0B-9EB9-DFD52EA907B6}" type="sibTrans" cxnId="{B8B71C5C-03CB-464B-B84D-48B44BCCB0E3}">
      <dgm:prSet/>
      <dgm:spPr/>
      <dgm:t>
        <a:bodyPr/>
        <a:lstStyle/>
        <a:p>
          <a:endParaRPr lang="es-ES"/>
        </a:p>
      </dgm:t>
    </dgm:pt>
    <dgm:pt modelId="{8A8F7539-AB71-4ECD-B20E-95298F09BD1E}" type="pres">
      <dgm:prSet presAssocID="{A7D9C167-340E-4E48-9D5C-849B969C0432}" presName="cycleMatrixDiagram" presStyleCnt="0">
        <dgm:presLayoutVars>
          <dgm:chMax val="1"/>
          <dgm:dir/>
          <dgm:animLvl val="lvl"/>
          <dgm:resizeHandles val="exact"/>
        </dgm:presLayoutVars>
      </dgm:prSet>
      <dgm:spPr/>
      <dgm:t>
        <a:bodyPr/>
        <a:lstStyle/>
        <a:p>
          <a:endParaRPr lang="es-ES"/>
        </a:p>
      </dgm:t>
    </dgm:pt>
    <dgm:pt modelId="{6987DBDA-9CEE-47C3-A320-E46A7236D1DA}" type="pres">
      <dgm:prSet presAssocID="{A7D9C167-340E-4E48-9D5C-849B969C0432}" presName="children" presStyleCnt="0"/>
      <dgm:spPr/>
    </dgm:pt>
    <dgm:pt modelId="{ED6BE0D0-E77B-4BBF-936E-CB49DEBF5E0F}" type="pres">
      <dgm:prSet presAssocID="{A7D9C167-340E-4E48-9D5C-849B969C0432}" presName="child1group" presStyleCnt="0"/>
      <dgm:spPr/>
    </dgm:pt>
    <dgm:pt modelId="{1100A31F-80FB-4BC7-A61E-E44D0D255B7F}" type="pres">
      <dgm:prSet presAssocID="{A7D9C167-340E-4E48-9D5C-849B969C0432}" presName="child1" presStyleLbl="bgAcc1" presStyleIdx="0" presStyleCnt="4" custScaleX="119628"/>
      <dgm:spPr/>
      <dgm:t>
        <a:bodyPr/>
        <a:lstStyle/>
        <a:p>
          <a:endParaRPr lang="es-ES"/>
        </a:p>
      </dgm:t>
    </dgm:pt>
    <dgm:pt modelId="{EDDCD656-7D6F-435A-9B13-2EAE932A70B7}" type="pres">
      <dgm:prSet presAssocID="{A7D9C167-340E-4E48-9D5C-849B969C0432}" presName="child1Text" presStyleLbl="bgAcc1" presStyleIdx="0" presStyleCnt="4">
        <dgm:presLayoutVars>
          <dgm:bulletEnabled val="1"/>
        </dgm:presLayoutVars>
      </dgm:prSet>
      <dgm:spPr/>
      <dgm:t>
        <a:bodyPr/>
        <a:lstStyle/>
        <a:p>
          <a:endParaRPr lang="es-ES"/>
        </a:p>
      </dgm:t>
    </dgm:pt>
    <dgm:pt modelId="{858DCE99-31DD-4733-9687-30A1DCAFCD00}" type="pres">
      <dgm:prSet presAssocID="{A7D9C167-340E-4E48-9D5C-849B969C0432}" presName="child2group" presStyleCnt="0"/>
      <dgm:spPr/>
    </dgm:pt>
    <dgm:pt modelId="{2D4527DD-6C5B-45F5-8187-E41540A7EF91}" type="pres">
      <dgm:prSet presAssocID="{A7D9C167-340E-4E48-9D5C-849B969C0432}" presName="child2" presStyleLbl="bgAcc1" presStyleIdx="1" presStyleCnt="4"/>
      <dgm:spPr/>
      <dgm:t>
        <a:bodyPr/>
        <a:lstStyle/>
        <a:p>
          <a:endParaRPr lang="es-ES"/>
        </a:p>
      </dgm:t>
    </dgm:pt>
    <dgm:pt modelId="{3733DB16-0782-4F38-9F46-B86BB10FD1F7}" type="pres">
      <dgm:prSet presAssocID="{A7D9C167-340E-4E48-9D5C-849B969C0432}" presName="child2Text" presStyleLbl="bgAcc1" presStyleIdx="1" presStyleCnt="4">
        <dgm:presLayoutVars>
          <dgm:bulletEnabled val="1"/>
        </dgm:presLayoutVars>
      </dgm:prSet>
      <dgm:spPr/>
      <dgm:t>
        <a:bodyPr/>
        <a:lstStyle/>
        <a:p>
          <a:endParaRPr lang="es-ES"/>
        </a:p>
      </dgm:t>
    </dgm:pt>
    <dgm:pt modelId="{6AF62F93-085F-46D6-B958-BA81F61BB885}" type="pres">
      <dgm:prSet presAssocID="{A7D9C167-340E-4E48-9D5C-849B969C0432}" presName="child3group" presStyleCnt="0"/>
      <dgm:spPr/>
    </dgm:pt>
    <dgm:pt modelId="{08EEF157-6B90-45ED-8EF2-91AA96C11641}" type="pres">
      <dgm:prSet presAssocID="{A7D9C167-340E-4E48-9D5C-849B969C0432}" presName="child3" presStyleLbl="bgAcc1" presStyleIdx="2" presStyleCnt="4" custScaleX="114206" custLinFactNeighborX="-3257" custLinFactNeighborY="-40"/>
      <dgm:spPr/>
      <dgm:t>
        <a:bodyPr/>
        <a:lstStyle/>
        <a:p>
          <a:endParaRPr lang="es-ES"/>
        </a:p>
      </dgm:t>
    </dgm:pt>
    <dgm:pt modelId="{4F9CB49E-30AA-4620-A974-4A8B69BC6D58}" type="pres">
      <dgm:prSet presAssocID="{A7D9C167-340E-4E48-9D5C-849B969C0432}" presName="child3Text" presStyleLbl="bgAcc1" presStyleIdx="2" presStyleCnt="4">
        <dgm:presLayoutVars>
          <dgm:bulletEnabled val="1"/>
        </dgm:presLayoutVars>
      </dgm:prSet>
      <dgm:spPr/>
      <dgm:t>
        <a:bodyPr/>
        <a:lstStyle/>
        <a:p>
          <a:endParaRPr lang="es-ES"/>
        </a:p>
      </dgm:t>
    </dgm:pt>
    <dgm:pt modelId="{6361D324-5E22-421C-A273-93B3C0D4645A}" type="pres">
      <dgm:prSet presAssocID="{A7D9C167-340E-4E48-9D5C-849B969C0432}" presName="child4group" presStyleCnt="0"/>
      <dgm:spPr/>
    </dgm:pt>
    <dgm:pt modelId="{3A8CCD77-1AED-4715-8BD8-8B6295FFD8F4}" type="pres">
      <dgm:prSet presAssocID="{A7D9C167-340E-4E48-9D5C-849B969C0432}" presName="child4" presStyleLbl="bgAcc1" presStyleIdx="3" presStyleCnt="4" custScaleX="114439"/>
      <dgm:spPr/>
      <dgm:t>
        <a:bodyPr/>
        <a:lstStyle/>
        <a:p>
          <a:endParaRPr lang="es-ES"/>
        </a:p>
      </dgm:t>
    </dgm:pt>
    <dgm:pt modelId="{C74E252A-05EC-463E-A082-4FFDAFB474C6}" type="pres">
      <dgm:prSet presAssocID="{A7D9C167-340E-4E48-9D5C-849B969C0432}" presName="child4Text" presStyleLbl="bgAcc1" presStyleIdx="3" presStyleCnt="4">
        <dgm:presLayoutVars>
          <dgm:bulletEnabled val="1"/>
        </dgm:presLayoutVars>
      </dgm:prSet>
      <dgm:spPr/>
      <dgm:t>
        <a:bodyPr/>
        <a:lstStyle/>
        <a:p>
          <a:endParaRPr lang="es-ES"/>
        </a:p>
      </dgm:t>
    </dgm:pt>
    <dgm:pt modelId="{BFD4482D-0FF2-4521-87E9-8E976B731415}" type="pres">
      <dgm:prSet presAssocID="{A7D9C167-340E-4E48-9D5C-849B969C0432}" presName="childPlaceholder" presStyleCnt="0"/>
      <dgm:spPr/>
    </dgm:pt>
    <dgm:pt modelId="{B412A959-379B-400B-B063-3EC92146028B}" type="pres">
      <dgm:prSet presAssocID="{A7D9C167-340E-4E48-9D5C-849B969C0432}" presName="circle" presStyleCnt="0"/>
      <dgm:spPr/>
    </dgm:pt>
    <dgm:pt modelId="{B5C581BF-F45E-4F66-B6D0-FCBEA846ED46}" type="pres">
      <dgm:prSet presAssocID="{A7D9C167-340E-4E48-9D5C-849B969C0432}" presName="quadrant1" presStyleLbl="node1" presStyleIdx="0" presStyleCnt="4">
        <dgm:presLayoutVars>
          <dgm:chMax val="1"/>
          <dgm:bulletEnabled val="1"/>
        </dgm:presLayoutVars>
      </dgm:prSet>
      <dgm:spPr/>
      <dgm:t>
        <a:bodyPr/>
        <a:lstStyle/>
        <a:p>
          <a:endParaRPr lang="es-ES"/>
        </a:p>
      </dgm:t>
    </dgm:pt>
    <dgm:pt modelId="{A3155930-8959-46B2-AB69-A492F5920FBF}" type="pres">
      <dgm:prSet presAssocID="{A7D9C167-340E-4E48-9D5C-849B969C0432}" presName="quadrant2" presStyleLbl="node1" presStyleIdx="1" presStyleCnt="4">
        <dgm:presLayoutVars>
          <dgm:chMax val="1"/>
          <dgm:bulletEnabled val="1"/>
        </dgm:presLayoutVars>
      </dgm:prSet>
      <dgm:spPr/>
      <dgm:t>
        <a:bodyPr/>
        <a:lstStyle/>
        <a:p>
          <a:endParaRPr lang="es-ES"/>
        </a:p>
      </dgm:t>
    </dgm:pt>
    <dgm:pt modelId="{BF3BCFC7-220B-40DC-AC06-5C357EFEFC23}" type="pres">
      <dgm:prSet presAssocID="{A7D9C167-340E-4E48-9D5C-849B969C0432}" presName="quadrant3" presStyleLbl="node1" presStyleIdx="2" presStyleCnt="4" custScaleY="100487">
        <dgm:presLayoutVars>
          <dgm:chMax val="1"/>
          <dgm:bulletEnabled val="1"/>
        </dgm:presLayoutVars>
      </dgm:prSet>
      <dgm:spPr/>
      <dgm:t>
        <a:bodyPr/>
        <a:lstStyle/>
        <a:p>
          <a:endParaRPr lang="es-ES"/>
        </a:p>
      </dgm:t>
    </dgm:pt>
    <dgm:pt modelId="{01423D53-D6FD-4122-B531-9863FDFD89BA}" type="pres">
      <dgm:prSet presAssocID="{A7D9C167-340E-4E48-9D5C-849B969C0432}" presName="quadrant4" presStyleLbl="node1" presStyleIdx="3" presStyleCnt="4" custLinFactNeighborX="1703" custLinFactNeighborY="287">
        <dgm:presLayoutVars>
          <dgm:chMax val="1"/>
          <dgm:bulletEnabled val="1"/>
        </dgm:presLayoutVars>
      </dgm:prSet>
      <dgm:spPr/>
      <dgm:t>
        <a:bodyPr/>
        <a:lstStyle/>
        <a:p>
          <a:endParaRPr lang="es-ES"/>
        </a:p>
      </dgm:t>
    </dgm:pt>
    <dgm:pt modelId="{0629E502-9E84-477B-A838-AC67C0ACE8B8}" type="pres">
      <dgm:prSet presAssocID="{A7D9C167-340E-4E48-9D5C-849B969C0432}" presName="quadrantPlaceholder" presStyleCnt="0"/>
      <dgm:spPr/>
    </dgm:pt>
    <dgm:pt modelId="{EEBBCAD0-6183-48A8-AA0C-742FE8141734}" type="pres">
      <dgm:prSet presAssocID="{A7D9C167-340E-4E48-9D5C-849B969C0432}" presName="center1" presStyleLbl="fgShp" presStyleIdx="0" presStyleCnt="2" custLinFactNeighborX="0" custLinFactNeighborY="-24134"/>
      <dgm:spPr>
        <a:solidFill>
          <a:srgbClr val="FFFF00"/>
        </a:solidFill>
      </dgm:spPr>
    </dgm:pt>
    <dgm:pt modelId="{B18C02A8-DA86-41FF-9BEC-ED8D1F1E0B90}" type="pres">
      <dgm:prSet presAssocID="{A7D9C167-340E-4E48-9D5C-849B969C0432}" presName="center2" presStyleLbl="fgShp" presStyleIdx="1" presStyleCnt="2" custLinFactNeighborX="-5319" custLinFactNeighborY="30769"/>
      <dgm:spPr>
        <a:solidFill>
          <a:srgbClr val="FFFF00"/>
        </a:solidFill>
      </dgm:spPr>
    </dgm:pt>
  </dgm:ptLst>
  <dgm:cxnLst>
    <dgm:cxn modelId="{01F52AF3-DE66-45C2-A662-6A73B4532C58}" type="presOf" srcId="{5CBE199F-5AC2-4349-8DEE-B7831AF632D2}" destId="{A3155930-8959-46B2-AB69-A492F5920FBF}" srcOrd="0" destOrd="0" presId="urn:microsoft.com/office/officeart/2005/8/layout/cycle4"/>
    <dgm:cxn modelId="{482CE83D-9C76-45CF-B6F6-CC0DEEE21645}" srcId="{5CBE199F-5AC2-4349-8DEE-B7831AF632D2}" destId="{5218CFE5-4C5F-45AF-B24B-0809894480DA}" srcOrd="0" destOrd="0" parTransId="{45EBB078-6D13-495D-90C6-679CC5804A98}" sibTransId="{B4FF5ACE-A9B8-48BC-92CD-EF07AE9AAC86}"/>
    <dgm:cxn modelId="{0FEBC14B-1434-4166-B325-8D68FCC3B371}" srcId="{A7D9C167-340E-4E48-9D5C-849B969C0432}" destId="{F5E8AA45-B1BC-4956-AB00-83D5301B2A0C}" srcOrd="2" destOrd="0" parTransId="{C152AFBA-DBC1-4769-BBDC-9DB98DA65502}" sibTransId="{ED6B5126-8FD3-489E-8AB0-1F97F76FC35E}"/>
    <dgm:cxn modelId="{DBC2202E-E90F-4632-BF4D-389383B02609}" srcId="{A7D9C167-340E-4E48-9D5C-849B969C0432}" destId="{5CBE199F-5AC2-4349-8DEE-B7831AF632D2}" srcOrd="1" destOrd="0" parTransId="{74DAAED4-1279-42A2-8CDD-0070A3ADA7EC}" sibTransId="{9E72D038-0BA9-4FC7-8CF4-33BCDC73F93E}"/>
    <dgm:cxn modelId="{BB1E2BE0-8A51-4A88-9406-52F2A516489E}" type="presOf" srcId="{A322CC6A-FD42-4A12-B76F-2BB03192E0B6}" destId="{08EEF157-6B90-45ED-8EF2-91AA96C11641}" srcOrd="0" destOrd="0" presId="urn:microsoft.com/office/officeart/2005/8/layout/cycle4"/>
    <dgm:cxn modelId="{FC11A10A-79A1-4CD6-942C-690BC1564D35}" type="presOf" srcId="{E6772F2E-376F-4F2A-B8A3-07AB76A0421C}" destId="{01423D53-D6FD-4122-B531-9863FDFD89BA}" srcOrd="0" destOrd="0" presId="urn:microsoft.com/office/officeart/2005/8/layout/cycle4"/>
    <dgm:cxn modelId="{B0F02397-2835-4F04-A2DD-8A1952BC4895}" type="presOf" srcId="{F5E8AA45-B1BC-4956-AB00-83D5301B2A0C}" destId="{BF3BCFC7-220B-40DC-AC06-5C357EFEFC23}" srcOrd="0" destOrd="0" presId="urn:microsoft.com/office/officeart/2005/8/layout/cycle4"/>
    <dgm:cxn modelId="{E4A9166F-CAD0-4AA0-8EF5-A4585334C388}" type="presOf" srcId="{17600A67-12F0-408C-BDF5-E45EFEDD5878}" destId="{C74E252A-05EC-463E-A082-4FFDAFB474C6}" srcOrd="1" destOrd="0" presId="urn:microsoft.com/office/officeart/2005/8/layout/cycle4"/>
    <dgm:cxn modelId="{B8B71C5C-03CB-464B-B84D-48B44BCCB0E3}" srcId="{E6772F2E-376F-4F2A-B8A3-07AB76A0421C}" destId="{17600A67-12F0-408C-BDF5-E45EFEDD5878}" srcOrd="0" destOrd="0" parTransId="{7F57B45A-98C1-42E1-A505-A42EC2361E7F}" sibTransId="{EB75920C-CE3D-4C0B-9EB9-DFD52EA907B6}"/>
    <dgm:cxn modelId="{5865A24E-966A-4C33-A5DD-545AFDB1E933}" srcId="{F5E8AA45-B1BC-4956-AB00-83D5301B2A0C}" destId="{A322CC6A-FD42-4A12-B76F-2BB03192E0B6}" srcOrd="0" destOrd="0" parTransId="{68A3F811-7B13-4832-ABD9-48F99E30F8C0}" sibTransId="{47B361B9-E2F7-4992-A462-65419CCA80A6}"/>
    <dgm:cxn modelId="{32037A2C-1640-4697-BCCE-FCF10C6F599B}" type="presOf" srcId="{5218CFE5-4C5F-45AF-B24B-0809894480DA}" destId="{2D4527DD-6C5B-45F5-8187-E41540A7EF91}" srcOrd="0" destOrd="0" presId="urn:microsoft.com/office/officeart/2005/8/layout/cycle4"/>
    <dgm:cxn modelId="{9F86C4E7-168C-43DA-973D-7896D07812D5}" type="presOf" srcId="{19D1CC01-6230-4DB7-B13A-3AF87986CC23}" destId="{1100A31F-80FB-4BC7-A61E-E44D0D255B7F}" srcOrd="0" destOrd="0" presId="urn:microsoft.com/office/officeart/2005/8/layout/cycle4"/>
    <dgm:cxn modelId="{5AE307E8-448A-4688-A569-D43E58518A2A}" srcId="{A7D9C167-340E-4E48-9D5C-849B969C0432}" destId="{A06AED4D-3679-4359-B9C4-77F2B276F3CA}" srcOrd="0" destOrd="0" parTransId="{6D5C8F74-4E8F-4AB9-A474-4BD591F67FC7}" sibTransId="{5CBF39BE-54EE-4B0E-96CF-7C5DD4361FB5}"/>
    <dgm:cxn modelId="{B2E934CC-5543-467E-A8A4-B2EF46942725}" type="presOf" srcId="{19D1CC01-6230-4DB7-B13A-3AF87986CC23}" destId="{EDDCD656-7D6F-435A-9B13-2EAE932A70B7}" srcOrd="1" destOrd="0" presId="urn:microsoft.com/office/officeart/2005/8/layout/cycle4"/>
    <dgm:cxn modelId="{21098FC3-C8C3-454B-94DC-B0624E22AC30}" srcId="{A06AED4D-3679-4359-B9C4-77F2B276F3CA}" destId="{19D1CC01-6230-4DB7-B13A-3AF87986CC23}" srcOrd="0" destOrd="0" parTransId="{DA116B01-316A-46E1-B709-A4F95DC18FC8}" sibTransId="{04049346-7D5A-4A37-B932-EB20405CF412}"/>
    <dgm:cxn modelId="{AEC8755D-90E7-48D4-AE4F-A47578B8D10E}" type="presOf" srcId="{17600A67-12F0-408C-BDF5-E45EFEDD5878}" destId="{3A8CCD77-1AED-4715-8BD8-8B6295FFD8F4}" srcOrd="0" destOrd="0" presId="urn:microsoft.com/office/officeart/2005/8/layout/cycle4"/>
    <dgm:cxn modelId="{482BE451-F205-4348-94A8-197E7E92B8D6}" type="presOf" srcId="{A7D9C167-340E-4E48-9D5C-849B969C0432}" destId="{8A8F7539-AB71-4ECD-B20E-95298F09BD1E}" srcOrd="0" destOrd="0" presId="urn:microsoft.com/office/officeart/2005/8/layout/cycle4"/>
    <dgm:cxn modelId="{E3C9D30B-66EF-49F0-ADC7-546D25973D8C}" type="presOf" srcId="{A322CC6A-FD42-4A12-B76F-2BB03192E0B6}" destId="{4F9CB49E-30AA-4620-A974-4A8B69BC6D58}" srcOrd="1" destOrd="0" presId="urn:microsoft.com/office/officeart/2005/8/layout/cycle4"/>
    <dgm:cxn modelId="{7A383E16-3BD4-4005-A765-775D429BC38C}" type="presOf" srcId="{A06AED4D-3679-4359-B9C4-77F2B276F3CA}" destId="{B5C581BF-F45E-4F66-B6D0-FCBEA846ED46}" srcOrd="0" destOrd="0" presId="urn:microsoft.com/office/officeart/2005/8/layout/cycle4"/>
    <dgm:cxn modelId="{BA14C275-D3C7-4C79-9BAE-ED69424703D7}" srcId="{A7D9C167-340E-4E48-9D5C-849B969C0432}" destId="{E6772F2E-376F-4F2A-B8A3-07AB76A0421C}" srcOrd="3" destOrd="0" parTransId="{AD43748A-2F5A-4E26-9539-51A6418C96C8}" sibTransId="{3EA88D53-06C3-461E-8358-C199EC02E383}"/>
    <dgm:cxn modelId="{DF0F276E-5D08-4B96-9493-7E05DDA7CA2C}" type="presOf" srcId="{5218CFE5-4C5F-45AF-B24B-0809894480DA}" destId="{3733DB16-0782-4F38-9F46-B86BB10FD1F7}" srcOrd="1" destOrd="0" presId="urn:microsoft.com/office/officeart/2005/8/layout/cycle4"/>
    <dgm:cxn modelId="{30FCCC84-830F-4A24-9207-8BB288AF0441}" type="presParOf" srcId="{8A8F7539-AB71-4ECD-B20E-95298F09BD1E}" destId="{6987DBDA-9CEE-47C3-A320-E46A7236D1DA}" srcOrd="0" destOrd="0" presId="urn:microsoft.com/office/officeart/2005/8/layout/cycle4"/>
    <dgm:cxn modelId="{F71E3EC6-B8D9-4934-8333-4468FF2CBCF5}" type="presParOf" srcId="{6987DBDA-9CEE-47C3-A320-E46A7236D1DA}" destId="{ED6BE0D0-E77B-4BBF-936E-CB49DEBF5E0F}" srcOrd="0" destOrd="0" presId="urn:microsoft.com/office/officeart/2005/8/layout/cycle4"/>
    <dgm:cxn modelId="{48375A47-627F-4AE9-93D3-3FD88AE02474}" type="presParOf" srcId="{ED6BE0D0-E77B-4BBF-936E-CB49DEBF5E0F}" destId="{1100A31F-80FB-4BC7-A61E-E44D0D255B7F}" srcOrd="0" destOrd="0" presId="urn:microsoft.com/office/officeart/2005/8/layout/cycle4"/>
    <dgm:cxn modelId="{1675D52D-27A7-4C1C-A73B-42BCE61FA6CB}" type="presParOf" srcId="{ED6BE0D0-E77B-4BBF-936E-CB49DEBF5E0F}" destId="{EDDCD656-7D6F-435A-9B13-2EAE932A70B7}" srcOrd="1" destOrd="0" presId="urn:microsoft.com/office/officeart/2005/8/layout/cycle4"/>
    <dgm:cxn modelId="{E284B6B9-E7BA-4C64-A17C-418598DAC0EC}" type="presParOf" srcId="{6987DBDA-9CEE-47C3-A320-E46A7236D1DA}" destId="{858DCE99-31DD-4733-9687-30A1DCAFCD00}" srcOrd="1" destOrd="0" presId="urn:microsoft.com/office/officeart/2005/8/layout/cycle4"/>
    <dgm:cxn modelId="{C1EB22F9-BAAF-4D3C-ACC0-D89D2BABAEC1}" type="presParOf" srcId="{858DCE99-31DD-4733-9687-30A1DCAFCD00}" destId="{2D4527DD-6C5B-45F5-8187-E41540A7EF91}" srcOrd="0" destOrd="0" presId="urn:microsoft.com/office/officeart/2005/8/layout/cycle4"/>
    <dgm:cxn modelId="{044F952C-73AD-41E1-8668-DDC687FEA445}" type="presParOf" srcId="{858DCE99-31DD-4733-9687-30A1DCAFCD00}" destId="{3733DB16-0782-4F38-9F46-B86BB10FD1F7}" srcOrd="1" destOrd="0" presId="urn:microsoft.com/office/officeart/2005/8/layout/cycle4"/>
    <dgm:cxn modelId="{42FDD8F2-1DE0-42FD-B0FB-CC817905C7AD}" type="presParOf" srcId="{6987DBDA-9CEE-47C3-A320-E46A7236D1DA}" destId="{6AF62F93-085F-46D6-B958-BA81F61BB885}" srcOrd="2" destOrd="0" presId="urn:microsoft.com/office/officeart/2005/8/layout/cycle4"/>
    <dgm:cxn modelId="{99EDD287-9B89-4C7B-93DE-1EE9E392C512}" type="presParOf" srcId="{6AF62F93-085F-46D6-B958-BA81F61BB885}" destId="{08EEF157-6B90-45ED-8EF2-91AA96C11641}" srcOrd="0" destOrd="0" presId="urn:microsoft.com/office/officeart/2005/8/layout/cycle4"/>
    <dgm:cxn modelId="{01C408C0-F1B1-405A-A2BC-37185E1EC77D}" type="presParOf" srcId="{6AF62F93-085F-46D6-B958-BA81F61BB885}" destId="{4F9CB49E-30AA-4620-A974-4A8B69BC6D58}" srcOrd="1" destOrd="0" presId="urn:microsoft.com/office/officeart/2005/8/layout/cycle4"/>
    <dgm:cxn modelId="{7021C171-C588-479F-9FF8-0B2D4B2AAF93}" type="presParOf" srcId="{6987DBDA-9CEE-47C3-A320-E46A7236D1DA}" destId="{6361D324-5E22-421C-A273-93B3C0D4645A}" srcOrd="3" destOrd="0" presId="urn:microsoft.com/office/officeart/2005/8/layout/cycle4"/>
    <dgm:cxn modelId="{77FEF118-D9D3-4426-B61C-140B2476AA7D}" type="presParOf" srcId="{6361D324-5E22-421C-A273-93B3C0D4645A}" destId="{3A8CCD77-1AED-4715-8BD8-8B6295FFD8F4}" srcOrd="0" destOrd="0" presId="urn:microsoft.com/office/officeart/2005/8/layout/cycle4"/>
    <dgm:cxn modelId="{AAA54953-F645-4EE7-A5B3-4838024138AE}" type="presParOf" srcId="{6361D324-5E22-421C-A273-93B3C0D4645A}" destId="{C74E252A-05EC-463E-A082-4FFDAFB474C6}" srcOrd="1" destOrd="0" presId="urn:microsoft.com/office/officeart/2005/8/layout/cycle4"/>
    <dgm:cxn modelId="{D3624917-6188-4AD7-908A-A964B2EAD941}" type="presParOf" srcId="{6987DBDA-9CEE-47C3-A320-E46A7236D1DA}" destId="{BFD4482D-0FF2-4521-87E9-8E976B731415}" srcOrd="4" destOrd="0" presId="urn:microsoft.com/office/officeart/2005/8/layout/cycle4"/>
    <dgm:cxn modelId="{1F016010-F7FE-4EE5-91F2-A20A453E8EB9}" type="presParOf" srcId="{8A8F7539-AB71-4ECD-B20E-95298F09BD1E}" destId="{B412A959-379B-400B-B063-3EC92146028B}" srcOrd="1" destOrd="0" presId="urn:microsoft.com/office/officeart/2005/8/layout/cycle4"/>
    <dgm:cxn modelId="{9DB62B70-F8A8-4AA5-B894-34B448B05D9E}" type="presParOf" srcId="{B412A959-379B-400B-B063-3EC92146028B}" destId="{B5C581BF-F45E-4F66-B6D0-FCBEA846ED46}" srcOrd="0" destOrd="0" presId="urn:microsoft.com/office/officeart/2005/8/layout/cycle4"/>
    <dgm:cxn modelId="{5764E08F-57AA-47BC-8EFA-F0D2598C299C}" type="presParOf" srcId="{B412A959-379B-400B-B063-3EC92146028B}" destId="{A3155930-8959-46B2-AB69-A492F5920FBF}" srcOrd="1" destOrd="0" presId="urn:microsoft.com/office/officeart/2005/8/layout/cycle4"/>
    <dgm:cxn modelId="{FC8E1445-508D-47E9-A585-212963F8B4D3}" type="presParOf" srcId="{B412A959-379B-400B-B063-3EC92146028B}" destId="{BF3BCFC7-220B-40DC-AC06-5C357EFEFC23}" srcOrd="2" destOrd="0" presId="urn:microsoft.com/office/officeart/2005/8/layout/cycle4"/>
    <dgm:cxn modelId="{92DAA87D-5518-421C-BFC8-CAB21272FE95}" type="presParOf" srcId="{B412A959-379B-400B-B063-3EC92146028B}" destId="{01423D53-D6FD-4122-B531-9863FDFD89BA}" srcOrd="3" destOrd="0" presId="urn:microsoft.com/office/officeart/2005/8/layout/cycle4"/>
    <dgm:cxn modelId="{0BBDED9D-9E7C-43EE-8015-A97A552CC930}" type="presParOf" srcId="{B412A959-379B-400B-B063-3EC92146028B}" destId="{0629E502-9E84-477B-A838-AC67C0ACE8B8}" srcOrd="4" destOrd="0" presId="urn:microsoft.com/office/officeart/2005/8/layout/cycle4"/>
    <dgm:cxn modelId="{501D36B3-CE6D-4917-AA63-2BED60DFEBAF}" type="presParOf" srcId="{8A8F7539-AB71-4ECD-B20E-95298F09BD1E}" destId="{EEBBCAD0-6183-48A8-AA0C-742FE8141734}" srcOrd="2" destOrd="0" presId="urn:microsoft.com/office/officeart/2005/8/layout/cycle4"/>
    <dgm:cxn modelId="{1D62BE28-ED45-4F27-9844-8ACEABA39296}" type="presParOf" srcId="{8A8F7539-AB71-4ECD-B20E-95298F09BD1E}" destId="{B18C02A8-DA86-41FF-9BEC-ED8D1F1E0B90}" srcOrd="3" destOrd="0" presId="urn:microsoft.com/office/officeart/2005/8/layout/cycle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EEF157-6B90-45ED-8EF2-91AA96C11641}">
      <dsp:nvSpPr>
        <dsp:cNvPr id="0" name=""/>
        <dsp:cNvSpPr/>
      </dsp:nvSpPr>
      <dsp:spPr>
        <a:xfrm>
          <a:off x="4410071" y="3594281"/>
          <a:ext cx="2982639" cy="169174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r" defTabSz="800100">
            <a:lnSpc>
              <a:spcPct val="90000"/>
            </a:lnSpc>
            <a:spcBef>
              <a:spcPct val="0"/>
            </a:spcBef>
            <a:spcAft>
              <a:spcPct val="15000"/>
            </a:spcAft>
            <a:buChar char="••"/>
          </a:pPr>
          <a:r>
            <a:rPr lang="es-ES" sz="1800" kern="1200" dirty="0" smtClean="0"/>
            <a:t>Intertextualidad, relaciones entre textos e imágenes</a:t>
          </a:r>
          <a:endParaRPr lang="es-ES" sz="1800" kern="1200" dirty="0"/>
        </a:p>
      </dsp:txBody>
      <dsp:txXfrm>
        <a:off x="5342025" y="4054379"/>
        <a:ext cx="2013523" cy="1194484"/>
      </dsp:txXfrm>
    </dsp:sp>
    <dsp:sp modelId="{3A8CCD77-1AED-4715-8BD8-8B6295FFD8F4}">
      <dsp:nvSpPr>
        <dsp:cNvPr id="0" name=""/>
        <dsp:cNvSpPr/>
      </dsp:nvSpPr>
      <dsp:spPr>
        <a:xfrm>
          <a:off x="231006" y="3594958"/>
          <a:ext cx="2988724" cy="169174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es-ES" sz="1800" kern="1200" dirty="0" smtClean="0"/>
            <a:t>Pintura, música, cine, cómics, videojuegos, Internet…</a:t>
          </a:r>
          <a:endParaRPr lang="es-ES" sz="1800" kern="1200" dirty="0"/>
        </a:p>
      </dsp:txBody>
      <dsp:txXfrm>
        <a:off x="268168" y="4055056"/>
        <a:ext cx="2017783" cy="1194484"/>
      </dsp:txXfrm>
    </dsp:sp>
    <dsp:sp modelId="{2D4527DD-6C5B-45F5-8187-E41540A7EF91}">
      <dsp:nvSpPr>
        <dsp:cNvPr id="0" name=""/>
        <dsp:cNvSpPr/>
      </dsp:nvSpPr>
      <dsp:spPr>
        <a:xfrm>
          <a:off x="4680636" y="0"/>
          <a:ext cx="2611631" cy="169174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r" defTabSz="800100">
            <a:lnSpc>
              <a:spcPct val="90000"/>
            </a:lnSpc>
            <a:spcBef>
              <a:spcPct val="0"/>
            </a:spcBef>
            <a:spcAft>
              <a:spcPct val="15000"/>
            </a:spcAft>
            <a:buChar char="••"/>
          </a:pPr>
          <a:r>
            <a:rPr lang="es-ES" sz="1800" kern="1200" dirty="0" smtClean="0"/>
            <a:t>Blogs, aprendizaje en abierto, epitextos digitales… </a:t>
          </a:r>
          <a:endParaRPr lang="es-ES" sz="1800" kern="1200" dirty="0"/>
        </a:p>
      </dsp:txBody>
      <dsp:txXfrm>
        <a:off x="5501287" y="37162"/>
        <a:ext cx="1753817" cy="1194484"/>
      </dsp:txXfrm>
    </dsp:sp>
    <dsp:sp modelId="{1100A31F-80FB-4BC7-A61E-E44D0D255B7F}">
      <dsp:nvSpPr>
        <dsp:cNvPr id="0" name=""/>
        <dsp:cNvSpPr/>
      </dsp:nvSpPr>
      <dsp:spPr>
        <a:xfrm>
          <a:off x="163248" y="0"/>
          <a:ext cx="3124242" cy="169174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1" indent="-171450" algn="l" defTabSz="800100">
            <a:lnSpc>
              <a:spcPct val="100000"/>
            </a:lnSpc>
            <a:spcBef>
              <a:spcPct val="0"/>
            </a:spcBef>
            <a:spcAft>
              <a:spcPts val="0"/>
            </a:spcAft>
            <a:buChar char="••"/>
          </a:pPr>
          <a:r>
            <a:rPr lang="es-ES" sz="1800" kern="1200" dirty="0" smtClean="0">
              <a:latin typeface="+mn-lt"/>
            </a:rPr>
            <a:t>De la lectura literaria a la creatividad</a:t>
          </a:r>
          <a:endParaRPr lang="es-ES" sz="4400" kern="1200" dirty="0">
            <a:latin typeface="+mn-lt"/>
          </a:endParaRPr>
        </a:p>
      </dsp:txBody>
      <dsp:txXfrm>
        <a:off x="200410" y="37162"/>
        <a:ext cx="2112645" cy="1194484"/>
      </dsp:txXfrm>
    </dsp:sp>
    <dsp:sp modelId="{B5C581BF-F45E-4F66-B6D0-FCBEA846ED46}">
      <dsp:nvSpPr>
        <dsp:cNvPr id="0" name=""/>
        <dsp:cNvSpPr/>
      </dsp:nvSpPr>
      <dsp:spPr>
        <a:xfrm>
          <a:off x="1478500" y="301342"/>
          <a:ext cx="2289142" cy="2289142"/>
        </a:xfrm>
        <a:prstGeom prst="pieWedge">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s-ES" sz="2300" b="1" kern="1200" dirty="0" smtClean="0">
              <a:solidFill>
                <a:srgbClr val="FFFF00"/>
              </a:solidFill>
              <a:effectLst>
                <a:outerShdw blurRad="38100" dist="38100" dir="2700000" algn="tl">
                  <a:srgbClr val="000000">
                    <a:alpha val="43137"/>
                  </a:srgbClr>
                </a:outerShdw>
              </a:effectLst>
              <a:latin typeface="Arial Narrow" panose="020B0606020202030204" pitchFamily="34" charset="0"/>
            </a:rPr>
            <a:t>Didáctica de la Literatura</a:t>
          </a:r>
          <a:endParaRPr lang="es-ES" sz="2300" b="1" kern="1200" dirty="0">
            <a:solidFill>
              <a:srgbClr val="FFFF00"/>
            </a:solidFill>
            <a:effectLst>
              <a:outerShdw blurRad="38100" dist="38100" dir="2700000" algn="tl">
                <a:srgbClr val="000000">
                  <a:alpha val="43137"/>
                </a:srgbClr>
              </a:outerShdw>
            </a:effectLst>
            <a:latin typeface="Arial Narrow" panose="020B0606020202030204" pitchFamily="34" charset="0"/>
          </a:endParaRPr>
        </a:p>
      </dsp:txBody>
      <dsp:txXfrm>
        <a:off x="2148974" y="971816"/>
        <a:ext cx="1618668" cy="1618668"/>
      </dsp:txXfrm>
    </dsp:sp>
    <dsp:sp modelId="{A3155930-8959-46B2-AB69-A492F5920FBF}">
      <dsp:nvSpPr>
        <dsp:cNvPr id="0" name=""/>
        <dsp:cNvSpPr/>
      </dsp:nvSpPr>
      <dsp:spPr>
        <a:xfrm rot="5400000">
          <a:off x="3873377" y="301342"/>
          <a:ext cx="2289142" cy="2289142"/>
        </a:xfrm>
        <a:prstGeom prst="pieWedge">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s-ES" sz="2300" b="1" kern="1200" dirty="0" smtClean="0">
              <a:solidFill>
                <a:srgbClr val="FFFF00"/>
              </a:solidFill>
              <a:effectLst>
                <a:outerShdw blurRad="38100" dist="38100" dir="2700000" algn="tl">
                  <a:srgbClr val="000000">
                    <a:alpha val="43137"/>
                  </a:srgbClr>
                </a:outerShdw>
              </a:effectLst>
              <a:latin typeface="Arial Narrow" panose="020B0606020202030204" pitchFamily="34" charset="0"/>
            </a:rPr>
            <a:t>Tecnología</a:t>
          </a:r>
          <a:endParaRPr lang="es-ES" sz="2300" b="1" kern="1200" dirty="0">
            <a:solidFill>
              <a:srgbClr val="FFFF00"/>
            </a:solidFill>
            <a:effectLst>
              <a:outerShdw blurRad="38100" dist="38100" dir="2700000" algn="tl">
                <a:srgbClr val="000000">
                  <a:alpha val="43137"/>
                </a:srgbClr>
              </a:outerShdw>
            </a:effectLst>
            <a:latin typeface="Arial Narrow" panose="020B0606020202030204" pitchFamily="34" charset="0"/>
          </a:endParaRPr>
        </a:p>
      </dsp:txBody>
      <dsp:txXfrm rot="-5400000">
        <a:off x="3873377" y="971816"/>
        <a:ext cx="1618668" cy="1618668"/>
      </dsp:txXfrm>
    </dsp:sp>
    <dsp:sp modelId="{BF3BCFC7-220B-40DC-AC06-5C357EFEFC23}">
      <dsp:nvSpPr>
        <dsp:cNvPr id="0" name=""/>
        <dsp:cNvSpPr/>
      </dsp:nvSpPr>
      <dsp:spPr>
        <a:xfrm rot="10800000">
          <a:off x="3873377" y="2690644"/>
          <a:ext cx="2289142" cy="2300290"/>
        </a:xfrm>
        <a:prstGeom prst="pieWedge">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s-ES" sz="2300" b="1" kern="1200" dirty="0" smtClean="0">
              <a:solidFill>
                <a:srgbClr val="FFFF00"/>
              </a:solidFill>
              <a:effectLst>
                <a:outerShdw blurRad="38100" dist="38100" dir="2700000" algn="tl">
                  <a:srgbClr val="000000">
                    <a:alpha val="43137"/>
                  </a:srgbClr>
                </a:outerShdw>
              </a:effectLst>
              <a:latin typeface="Arial Narrow" panose="020B0606020202030204" pitchFamily="34" charset="0"/>
            </a:rPr>
            <a:t>Lectura multimodal</a:t>
          </a:r>
          <a:endParaRPr lang="es-ES" sz="2300" b="1" kern="1200" dirty="0">
            <a:solidFill>
              <a:srgbClr val="FFFF00"/>
            </a:solidFill>
            <a:effectLst>
              <a:outerShdw blurRad="38100" dist="38100" dir="2700000" algn="tl">
                <a:srgbClr val="000000">
                  <a:alpha val="43137"/>
                </a:srgbClr>
              </a:outerShdw>
            </a:effectLst>
            <a:latin typeface="Arial Narrow" panose="020B0606020202030204" pitchFamily="34" charset="0"/>
          </a:endParaRPr>
        </a:p>
      </dsp:txBody>
      <dsp:txXfrm rot="10800000">
        <a:off x="3873377" y="2690644"/>
        <a:ext cx="1618668" cy="1626551"/>
      </dsp:txXfrm>
    </dsp:sp>
    <dsp:sp modelId="{01423D53-D6FD-4122-B531-9863FDFD89BA}">
      <dsp:nvSpPr>
        <dsp:cNvPr id="0" name=""/>
        <dsp:cNvSpPr/>
      </dsp:nvSpPr>
      <dsp:spPr>
        <a:xfrm rot="16200000">
          <a:off x="1517484" y="2702788"/>
          <a:ext cx="2289142" cy="2289142"/>
        </a:xfrm>
        <a:prstGeom prst="pieWedge">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s-ES" sz="2200" b="1" kern="1200" dirty="0" smtClean="0">
              <a:solidFill>
                <a:srgbClr val="FFFF00"/>
              </a:solidFill>
              <a:effectLst>
                <a:outerShdw blurRad="38100" dist="38100" dir="2700000" algn="tl">
                  <a:srgbClr val="000000">
                    <a:alpha val="43137"/>
                  </a:srgbClr>
                </a:outerShdw>
              </a:effectLst>
              <a:latin typeface="Arial Narrow" panose="020B0606020202030204" pitchFamily="34" charset="0"/>
            </a:rPr>
            <a:t>Narrativas Transmedia</a:t>
          </a:r>
          <a:endParaRPr lang="es-ES" sz="2200" b="1" kern="1200" dirty="0">
            <a:solidFill>
              <a:srgbClr val="FFFF00"/>
            </a:solidFill>
            <a:effectLst>
              <a:outerShdw blurRad="38100" dist="38100" dir="2700000" algn="tl">
                <a:srgbClr val="000000">
                  <a:alpha val="43137"/>
                </a:srgbClr>
              </a:outerShdw>
            </a:effectLst>
            <a:latin typeface="Arial Narrow" panose="020B0606020202030204" pitchFamily="34" charset="0"/>
          </a:endParaRPr>
        </a:p>
      </dsp:txBody>
      <dsp:txXfrm rot="5400000">
        <a:off x="2187958" y="2702788"/>
        <a:ext cx="1618668" cy="1618668"/>
      </dsp:txXfrm>
    </dsp:sp>
    <dsp:sp modelId="{EEBBCAD0-6183-48A8-AA0C-742FE8141734}">
      <dsp:nvSpPr>
        <dsp:cNvPr id="0" name=""/>
        <dsp:cNvSpPr/>
      </dsp:nvSpPr>
      <dsp:spPr>
        <a:xfrm>
          <a:off x="3425328" y="2001682"/>
          <a:ext cx="790362" cy="687271"/>
        </a:xfrm>
        <a:prstGeom prst="circularArrow">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18C02A8-DA86-41FF-9BEC-ED8D1F1E0B90}">
      <dsp:nvSpPr>
        <dsp:cNvPr id="0" name=""/>
        <dsp:cNvSpPr/>
      </dsp:nvSpPr>
      <dsp:spPr>
        <a:xfrm rot="10800000">
          <a:off x="3383289" y="2643349"/>
          <a:ext cx="790362" cy="687271"/>
        </a:xfrm>
        <a:prstGeom prst="circularArrow">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A74F9C-59C7-4467-82C8-3D6FF73503E6}" type="datetimeFigureOut">
              <a:rPr lang="es-ES" smtClean="0"/>
              <a:t>05/10/2024</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2BE1A2-9BBC-4285-B043-FFE8F5F269EB}" type="slidenum">
              <a:rPr lang="es-ES" smtClean="0"/>
              <a:t>‹Nº›</a:t>
            </a:fld>
            <a:endParaRPr lang="es-ES"/>
          </a:p>
        </p:txBody>
      </p:sp>
    </p:spTree>
    <p:extLst>
      <p:ext uri="{BB962C8B-B14F-4D97-AF65-F5344CB8AC3E}">
        <p14:creationId xmlns:p14="http://schemas.microsoft.com/office/powerpoint/2010/main" val="298290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15</a:t>
            </a:r>
            <a:endParaRPr lang="es-ES" dirty="0"/>
          </a:p>
        </p:txBody>
      </p:sp>
      <p:sp>
        <p:nvSpPr>
          <p:cNvPr id="4" name="Marcador de número de diapositiva 3"/>
          <p:cNvSpPr>
            <a:spLocks noGrp="1"/>
          </p:cNvSpPr>
          <p:nvPr>
            <p:ph type="sldNum" sz="quarter" idx="10"/>
          </p:nvPr>
        </p:nvSpPr>
        <p:spPr/>
        <p:txBody>
          <a:bodyPr/>
          <a:lstStyle/>
          <a:p>
            <a:fld id="{CAB6A4C6-F19E-4183-86AA-695F4A2693DD}" type="slidenum">
              <a:rPr lang="es-ES" smtClean="0"/>
              <a:t>1</a:t>
            </a:fld>
            <a:endParaRPr lang="es-ES"/>
          </a:p>
        </p:txBody>
      </p:sp>
    </p:spTree>
    <p:extLst>
      <p:ext uri="{BB962C8B-B14F-4D97-AF65-F5344CB8AC3E}">
        <p14:creationId xmlns:p14="http://schemas.microsoft.com/office/powerpoint/2010/main" val="1652203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s-ES" smtClean="0"/>
              <a:t>Como ya hemos mencionado entre los distintos análisis se ha realizado una investigación cuantitativa, donde confirmamos que la práctica sirve para mejorar la comprensión de conceptos clave de la DLL como la competencia literaria o el intertexto lector, junto con otros más nuevos como la multimodalidad o el transmedia. En todos los proyectos analizados se confirma el aprendizaje de nuestro alumnado con la realización de las constelaciones.  </a:t>
            </a:r>
          </a:p>
        </p:txBody>
      </p:sp>
      <p:sp>
        <p:nvSpPr>
          <p:cNvPr id="31748"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D47359B-FC0A-43B2-991A-94CED9C85423}" type="slidenum">
              <a:rPr lang="es-ES" altLang="es-ES" smtClean="0"/>
              <a:pPr/>
              <a:t>27</a:t>
            </a:fld>
            <a:endParaRPr lang="es-ES" altLang="es-ES" smtClean="0"/>
          </a:p>
        </p:txBody>
      </p:sp>
    </p:spTree>
    <p:extLst>
      <p:ext uri="{BB962C8B-B14F-4D97-AF65-F5344CB8AC3E}">
        <p14:creationId xmlns:p14="http://schemas.microsoft.com/office/powerpoint/2010/main" val="14324126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s-ES" smtClean="0"/>
              <a:t>Al crear relatos a partir de los hipotextos clásicos, junto con los hipertexto actuales se propone una práctica literaria específica con múltiples posibilidades de análisis. Aquí tenemos algunos de los relatos analizados por Fran Martínez Carratalá. </a:t>
            </a:r>
          </a:p>
        </p:txBody>
      </p:sp>
      <p:sp>
        <p:nvSpPr>
          <p:cNvPr id="37892"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1B40232-FA21-44B4-8A55-0A1E759661C1}" type="slidenum">
              <a:rPr lang="es-ES" altLang="es-ES" smtClean="0"/>
              <a:pPr/>
              <a:t>28</a:t>
            </a:fld>
            <a:endParaRPr lang="es-ES" altLang="es-ES" smtClean="0"/>
          </a:p>
        </p:txBody>
      </p:sp>
    </p:spTree>
    <p:extLst>
      <p:ext uri="{BB962C8B-B14F-4D97-AF65-F5344CB8AC3E}">
        <p14:creationId xmlns:p14="http://schemas.microsoft.com/office/powerpoint/2010/main" val="954115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s-ES" smtClean="0"/>
              <a:t>En este simposio no podemos dejar de citar la magnífica aproximación cualitativa realizada por nuestro compañeros y compañeras de la Universidad de Murcia a alguna de sus constelaciones como la de Rapunzel. </a:t>
            </a:r>
          </a:p>
          <a:p>
            <a:r>
              <a:rPr lang="es-ES" altLang="es-ES" smtClean="0"/>
              <a:t>El equipo UA también está aprovechando este modelo para realizar análisis cualitativos de los relatos antes citados. </a:t>
            </a:r>
          </a:p>
        </p:txBody>
      </p:sp>
      <p:sp>
        <p:nvSpPr>
          <p:cNvPr id="39940"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F3B736F-AD93-4175-9F0C-3EC3742CA34C}" type="slidenum">
              <a:rPr lang="es-ES" altLang="es-ES" smtClean="0"/>
              <a:pPr/>
              <a:t>29</a:t>
            </a:fld>
            <a:endParaRPr lang="es-ES" altLang="es-ES" smtClean="0"/>
          </a:p>
        </p:txBody>
      </p:sp>
    </p:spTree>
    <p:extLst>
      <p:ext uri="{BB962C8B-B14F-4D97-AF65-F5344CB8AC3E}">
        <p14:creationId xmlns:p14="http://schemas.microsoft.com/office/powerpoint/2010/main" val="1321320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s-ES" smtClean="0"/>
              <a:t>Otro aspecto que estamos trabajando es un análisis descriptivo de cada grupo de constelaciones, para identificar tendencias e hitos intertextuales. Por ejemplo en los 400 elementos globales que aparecen en las constelaciones de los pecados capitales, destacamos 38 categorías e hitos como La Divina Commedia, El Jardín de las Delicias o el Lazarillo de Tormes. </a:t>
            </a:r>
          </a:p>
        </p:txBody>
      </p:sp>
      <p:sp>
        <p:nvSpPr>
          <p:cNvPr id="33796"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66393EE-FCD3-477B-A2DC-49C32F038C39}" type="slidenum">
              <a:rPr lang="es-ES" altLang="es-ES" smtClean="0"/>
              <a:pPr/>
              <a:t>30</a:t>
            </a:fld>
            <a:endParaRPr lang="es-ES" altLang="es-ES" smtClean="0"/>
          </a:p>
        </p:txBody>
      </p:sp>
    </p:spTree>
    <p:extLst>
      <p:ext uri="{BB962C8B-B14F-4D97-AF65-F5344CB8AC3E}">
        <p14:creationId xmlns:p14="http://schemas.microsoft.com/office/powerpoint/2010/main" val="3819518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s-ES" smtClean="0"/>
              <a:t>Como ya hemos mencionado, se ha ampliado la práctica para explotar la creatividad de nuestro alumnado a través de la creación de relatos literarios y audiovisuales. Las últimas constelaciones se centran en los personajes clásicos de la literatura infantil. </a:t>
            </a:r>
          </a:p>
          <a:p>
            <a:r>
              <a:rPr lang="es-ES" altLang="es-ES" smtClean="0"/>
              <a:t>Vemos aquí un vídeo que adapta la historia de Barba Azul al videojuego de Among Us o una fantástica constelación sobre el Gato con botas. De la importancia de estos relatos nos habla más detenidamente Fran Martínez en este mismo simposio.  </a:t>
            </a:r>
          </a:p>
        </p:txBody>
      </p:sp>
      <p:sp>
        <p:nvSpPr>
          <p:cNvPr id="3584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6EA8CEE-6D36-483D-9683-6BCB73FDBDF9}" type="slidenum">
              <a:rPr lang="es-ES" altLang="es-ES" smtClean="0"/>
              <a:pPr/>
              <a:t>37</a:t>
            </a:fld>
            <a:endParaRPr lang="es-ES" altLang="es-ES" smtClean="0"/>
          </a:p>
        </p:txBody>
      </p:sp>
    </p:spTree>
    <p:extLst>
      <p:ext uri="{BB962C8B-B14F-4D97-AF65-F5344CB8AC3E}">
        <p14:creationId xmlns:p14="http://schemas.microsoft.com/office/powerpoint/2010/main" val="1726018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s-ES" smtClean="0"/>
              <a:t>Aunque pueda parecer una práctica controvertida y que en ocasiones nos aleja de la lectura literaria, concordamos con Josep Ballester y Jerónimo Méndez la importancia de incluir modelos transmedia en la formación del futuro profesorado de Lengua y Literatura. </a:t>
            </a:r>
          </a:p>
        </p:txBody>
      </p:sp>
      <p:sp>
        <p:nvSpPr>
          <p:cNvPr id="41988"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E482D16-F54C-4911-8BD7-D8A1DFDFF2B4}" type="slidenum">
              <a:rPr lang="es-ES" altLang="es-ES" smtClean="0"/>
              <a:pPr/>
              <a:t>41</a:t>
            </a:fld>
            <a:endParaRPr lang="es-ES" altLang="es-ES" smtClean="0"/>
          </a:p>
        </p:txBody>
      </p:sp>
    </p:spTree>
    <p:extLst>
      <p:ext uri="{BB962C8B-B14F-4D97-AF65-F5344CB8AC3E}">
        <p14:creationId xmlns:p14="http://schemas.microsoft.com/office/powerpoint/2010/main" val="4534765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11</a:t>
            </a:r>
            <a:endParaRPr lang="es-ES" dirty="0"/>
          </a:p>
        </p:txBody>
      </p:sp>
      <p:sp>
        <p:nvSpPr>
          <p:cNvPr id="4" name="Marcador de número de diapositiva 3"/>
          <p:cNvSpPr>
            <a:spLocks noGrp="1"/>
          </p:cNvSpPr>
          <p:nvPr>
            <p:ph type="sldNum" sz="quarter" idx="10"/>
          </p:nvPr>
        </p:nvSpPr>
        <p:spPr/>
        <p:txBody>
          <a:bodyPr/>
          <a:lstStyle/>
          <a:p>
            <a:fld id="{CAB6A4C6-F19E-4183-86AA-695F4A2693DD}" type="slidenum">
              <a:rPr lang="es-ES" smtClean="0"/>
              <a:t>42</a:t>
            </a:fld>
            <a:endParaRPr lang="es-ES"/>
          </a:p>
        </p:txBody>
      </p:sp>
    </p:spTree>
    <p:extLst>
      <p:ext uri="{BB962C8B-B14F-4D97-AF65-F5344CB8AC3E}">
        <p14:creationId xmlns:p14="http://schemas.microsoft.com/office/powerpoint/2010/main" val="3612308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s-ES" smtClean="0"/>
              <a:t>Desde el área de DLL de la Universidad de Alicante, ya desde las primeras experiencias de adaptación de esta práctica hemos incluido la tecnología, como un eje central, para trabajar la competencia digital junto con la literaria y el aprendizaje en abierto. Los conceptos de Narrativas Transmedia y Lectura Multimodal son también fundamentales para entender la expansión de nuestras constelaciones. Con cada experiencia, el diseño y el análisis de los resultados se ha ido enriqueciendo.  </a:t>
            </a:r>
          </a:p>
        </p:txBody>
      </p:sp>
      <p:sp>
        <p:nvSpPr>
          <p:cNvPr id="11268"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1A2A677-A2E8-4C4C-98D5-CBF9F493045C}" type="slidenum">
              <a:rPr lang="es-ES" altLang="es-ES" smtClean="0"/>
              <a:pPr/>
              <a:t>3</a:t>
            </a:fld>
            <a:endParaRPr lang="es-ES" altLang="es-ES" smtClean="0"/>
          </a:p>
        </p:txBody>
      </p:sp>
    </p:spTree>
    <p:extLst>
      <p:ext uri="{BB962C8B-B14F-4D97-AF65-F5344CB8AC3E}">
        <p14:creationId xmlns:p14="http://schemas.microsoft.com/office/powerpoint/2010/main" val="632030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26</a:t>
            </a:r>
            <a:endParaRPr lang="es-ES" dirty="0"/>
          </a:p>
        </p:txBody>
      </p:sp>
      <p:sp>
        <p:nvSpPr>
          <p:cNvPr id="4" name="Marcador de número de diapositiva 3"/>
          <p:cNvSpPr>
            <a:spLocks noGrp="1"/>
          </p:cNvSpPr>
          <p:nvPr>
            <p:ph type="sldNum" sz="quarter" idx="10"/>
          </p:nvPr>
        </p:nvSpPr>
        <p:spPr/>
        <p:txBody>
          <a:bodyPr/>
          <a:lstStyle/>
          <a:p>
            <a:fld id="{CAB6A4C6-F19E-4183-86AA-695F4A2693DD}" type="slidenum">
              <a:rPr lang="es-ES" smtClean="0"/>
              <a:t>4</a:t>
            </a:fld>
            <a:endParaRPr lang="es-ES"/>
          </a:p>
        </p:txBody>
      </p:sp>
    </p:spTree>
    <p:extLst>
      <p:ext uri="{BB962C8B-B14F-4D97-AF65-F5344CB8AC3E}">
        <p14:creationId xmlns:p14="http://schemas.microsoft.com/office/powerpoint/2010/main" val="133958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02ED08EC-9ADE-48C5-9567-841E6FC319C2}" type="slidenum">
              <a:rPr lang="es-ES" smtClean="0"/>
              <a:t>9</a:t>
            </a:fld>
            <a:endParaRPr lang="es-ES"/>
          </a:p>
        </p:txBody>
      </p:sp>
    </p:spTree>
    <p:extLst>
      <p:ext uri="{BB962C8B-B14F-4D97-AF65-F5344CB8AC3E}">
        <p14:creationId xmlns:p14="http://schemas.microsoft.com/office/powerpoint/2010/main" val="1735562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90488" y="744538"/>
            <a:ext cx="6616700"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79768" y="4715153"/>
            <a:ext cx="5438140" cy="4466987"/>
          </a:xfrm>
          <a:prstGeom prst="rect">
            <a:avLst/>
          </a:prstGeom>
        </p:spPr>
        <p:txBody>
          <a:bodyPr lIns="91425" tIns="91425" rIns="91425" bIns="91425" anchor="t" anchorCtr="0">
            <a:noAutofit/>
          </a:bodyPr>
          <a:lstStyle/>
          <a:p>
            <a:pPr lvl="0" rtl="0">
              <a:spcBef>
                <a:spcPts val="0"/>
              </a:spcBef>
              <a:buNone/>
            </a:pPr>
            <a:r>
              <a:rPr lang="es-ES" dirty="0" smtClean="0"/>
              <a:t>40</a:t>
            </a:r>
            <a:endParaRPr dirty="0"/>
          </a:p>
        </p:txBody>
      </p:sp>
    </p:spTree>
    <p:extLst>
      <p:ext uri="{BB962C8B-B14F-4D97-AF65-F5344CB8AC3E}">
        <p14:creationId xmlns:p14="http://schemas.microsoft.com/office/powerpoint/2010/main" val="3255548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90488" y="744538"/>
            <a:ext cx="6616700" cy="37226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79768" y="4715153"/>
            <a:ext cx="5438140" cy="4466987"/>
          </a:xfrm>
          <a:prstGeom prst="rect">
            <a:avLst/>
          </a:prstGeom>
        </p:spPr>
        <p:txBody>
          <a:bodyPr lIns="91425" tIns="91425" rIns="91425" bIns="91425" anchor="t" anchorCtr="0">
            <a:noAutofit/>
          </a:bodyPr>
          <a:lstStyle/>
          <a:p>
            <a:pPr lvl="0" rtl="0">
              <a:spcBef>
                <a:spcPts val="0"/>
              </a:spcBef>
              <a:buNone/>
            </a:pPr>
            <a:r>
              <a:rPr lang="es-ES" dirty="0" smtClean="0"/>
              <a:t>40</a:t>
            </a:r>
            <a:endParaRPr dirty="0"/>
          </a:p>
        </p:txBody>
      </p:sp>
    </p:spTree>
    <p:extLst>
      <p:ext uri="{BB962C8B-B14F-4D97-AF65-F5344CB8AC3E}">
        <p14:creationId xmlns:p14="http://schemas.microsoft.com/office/powerpoint/2010/main" val="3519020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s-ES" smtClean="0"/>
              <a:t>Ya hemos citado esta investigación de 2019, donde se analizaron 194 constelaciones creadas desde 2016 en distintos cursos: el grado de Educación Primaria, los Másteres de Investigación Educativa y Formación del Profesorado y el Máster de Educación Secundaria de la Universidad de Barcelona y la UNAE en Ecuador, con distintas temáticas, pero siempre con elementos de literatura canónica. </a:t>
            </a:r>
          </a:p>
        </p:txBody>
      </p:sp>
      <p:sp>
        <p:nvSpPr>
          <p:cNvPr id="21508"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977887C-6E9E-4EB1-9817-3746BCB3FAEC}" type="slidenum">
              <a:rPr lang="es-ES" altLang="es-ES" smtClean="0"/>
              <a:pPr/>
              <a:t>22</a:t>
            </a:fld>
            <a:endParaRPr lang="es-ES" altLang="es-ES" smtClean="0"/>
          </a:p>
        </p:txBody>
      </p:sp>
    </p:spTree>
    <p:extLst>
      <p:ext uri="{BB962C8B-B14F-4D97-AF65-F5344CB8AC3E}">
        <p14:creationId xmlns:p14="http://schemas.microsoft.com/office/powerpoint/2010/main" val="533322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s-ES" smtClean="0"/>
              <a:t>Pero como hemos dicho, de aquellas primeras aproximaciones, tenemos ahora muchas más constelaciones, resultado de nuestras prácticas. Al modo del Universo Cinematográfico de Marvel, hemos señalado 3 fases. La primera, desde la primera publicación hasta el análisis de 2019, y la segunda fase entre 2019 y 2021. En 2022 empezaremos la tercera fase, pero eso lo comentaremos más adelante. Tenemos más de 400 constelaciones de distintas temáticas, y ya hemos realizado distintos análisis con variados resultados.  </a:t>
            </a:r>
          </a:p>
        </p:txBody>
      </p:sp>
      <p:sp>
        <p:nvSpPr>
          <p:cNvPr id="23556"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047ACE3-7F3E-4607-BFEF-6E7278DC6257}" type="slidenum">
              <a:rPr lang="es-ES" altLang="es-ES" smtClean="0"/>
              <a:pPr/>
              <a:t>23</a:t>
            </a:fld>
            <a:endParaRPr lang="es-ES" altLang="es-ES" smtClean="0"/>
          </a:p>
        </p:txBody>
      </p:sp>
    </p:spTree>
    <p:extLst>
      <p:ext uri="{BB962C8B-B14F-4D97-AF65-F5344CB8AC3E}">
        <p14:creationId xmlns:p14="http://schemas.microsoft.com/office/powerpoint/2010/main" val="1796108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s-ES" smtClean="0"/>
              <a:t>Un elemento central de estas constelaciones es el aprendizaje en abierto. Nosotros podemos calificar de distintas maneras el uso de las distintas prácticas insertas en la constelación. Pero al quedarse en abierto, cualquier persona puede valorar el trabajo realizado por nuestro alumnado, y sobre todo, aprovecharlo en su práctica docente. Aquí tenemos los principales espacios de publicación de los últimos 2 años. </a:t>
            </a:r>
          </a:p>
        </p:txBody>
      </p:sp>
      <p:sp>
        <p:nvSpPr>
          <p:cNvPr id="27652"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DC0967E-6972-459A-8FCF-98192DE9F79E}" type="slidenum">
              <a:rPr lang="es-ES" altLang="es-ES" smtClean="0"/>
              <a:pPr/>
              <a:t>24</a:t>
            </a:fld>
            <a:endParaRPr lang="es-ES" altLang="es-ES" smtClean="0"/>
          </a:p>
        </p:txBody>
      </p:sp>
    </p:spTree>
    <p:extLst>
      <p:ext uri="{BB962C8B-B14F-4D97-AF65-F5344CB8AC3E}">
        <p14:creationId xmlns:p14="http://schemas.microsoft.com/office/powerpoint/2010/main" val="804770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s-ES"/>
          </a:p>
        </p:txBody>
      </p:sp>
      <p:sp>
        <p:nvSpPr>
          <p:cNvPr id="4" name="Marcador de fecha 3"/>
          <p:cNvSpPr>
            <a:spLocks noGrp="1"/>
          </p:cNvSpPr>
          <p:nvPr>
            <p:ph type="dt" sz="half" idx="10"/>
          </p:nvPr>
        </p:nvSpPr>
        <p:spPr/>
        <p:txBody>
          <a:bodyPr/>
          <a:lstStyle/>
          <a:p>
            <a:fld id="{B909F5C8-D894-4B2A-97DE-D17E8183CBF8}" type="datetimeFigureOut">
              <a:rPr lang="es-ES" smtClean="0"/>
              <a:t>05/10/2024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ED578B0-CFB8-45A6-8F63-5698EA52E8E8}" type="slidenum">
              <a:rPr lang="es-ES" smtClean="0"/>
              <a:t>‹Nº›</a:t>
            </a:fld>
            <a:endParaRPr lang="es-ES"/>
          </a:p>
        </p:txBody>
      </p:sp>
    </p:spTree>
    <p:extLst>
      <p:ext uri="{BB962C8B-B14F-4D97-AF65-F5344CB8AC3E}">
        <p14:creationId xmlns:p14="http://schemas.microsoft.com/office/powerpoint/2010/main" val="4195968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B909F5C8-D894-4B2A-97DE-D17E8183CBF8}" type="datetimeFigureOut">
              <a:rPr lang="es-ES" smtClean="0"/>
              <a:t>05/10/2024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ED578B0-CFB8-45A6-8F63-5698EA52E8E8}" type="slidenum">
              <a:rPr lang="es-ES" smtClean="0"/>
              <a:t>‹Nº›</a:t>
            </a:fld>
            <a:endParaRPr lang="es-ES"/>
          </a:p>
        </p:txBody>
      </p:sp>
    </p:spTree>
    <p:extLst>
      <p:ext uri="{BB962C8B-B14F-4D97-AF65-F5344CB8AC3E}">
        <p14:creationId xmlns:p14="http://schemas.microsoft.com/office/powerpoint/2010/main" val="3957096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B909F5C8-D894-4B2A-97DE-D17E8183CBF8}" type="datetimeFigureOut">
              <a:rPr lang="es-ES" smtClean="0"/>
              <a:t>05/10/2024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ED578B0-CFB8-45A6-8F63-5698EA52E8E8}" type="slidenum">
              <a:rPr lang="es-ES" smtClean="0"/>
              <a:t>‹Nº›</a:t>
            </a:fld>
            <a:endParaRPr lang="es-ES"/>
          </a:p>
        </p:txBody>
      </p:sp>
    </p:spTree>
    <p:extLst>
      <p:ext uri="{BB962C8B-B14F-4D97-AF65-F5344CB8AC3E}">
        <p14:creationId xmlns:p14="http://schemas.microsoft.com/office/powerpoint/2010/main" val="16785004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tx" userDrawn="1">
  <p:cSld name="Title and Body">
    <p:spTree>
      <p:nvGrpSpPr>
        <p:cNvPr id="1" name=""/>
        <p:cNvGrpSpPr/>
        <p:nvPr/>
      </p:nvGrpSpPr>
      <p:grpSpPr bwMode="auto">
        <a:xfrm>
          <a:off x="0" y="0"/>
          <a:ext cx="0" cy="0"/>
          <a:chOff x="0" y="0"/>
          <a:chExt cx="0" cy="0"/>
        </a:xfrm>
      </p:grpSpPr>
      <p:sp>
        <p:nvSpPr>
          <p:cNvPr id="13" name="Shape 13"/>
          <p:cNvSpPr txBox="1">
            <a:spLocks noGrp="1"/>
          </p:cNvSpPr>
          <p:nvPr>
            <p:ph type="title"/>
          </p:nvPr>
        </p:nvSpPr>
        <p:spPr bwMode="auto">
          <a:xfrm>
            <a:off x="609600" y="274637"/>
            <a:ext cx="10972800" cy="11430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pPr>
              <a:defRPr/>
            </a:pPr>
            <a:endParaRPr/>
          </a:p>
        </p:txBody>
      </p:sp>
      <p:sp>
        <p:nvSpPr>
          <p:cNvPr id="14" name="Shape 14"/>
          <p:cNvSpPr txBox="1">
            <a:spLocks noGrp="1"/>
          </p:cNvSpPr>
          <p:nvPr>
            <p:ph type="body" idx="1"/>
          </p:nvPr>
        </p:nvSpPr>
        <p:spPr bwMode="auto">
          <a:xfrm>
            <a:off x="609600" y="1600200"/>
            <a:ext cx="10972800" cy="4967700"/>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pPr>
              <a:defRPr/>
            </a:pPr>
            <a:endParaRPr/>
          </a:p>
        </p:txBody>
      </p:sp>
      <p:sp>
        <p:nvSpPr>
          <p:cNvPr id="15" name="Shape 15"/>
          <p:cNvSpPr txBox="1">
            <a:spLocks noGrp="1"/>
          </p:cNvSpPr>
          <p:nvPr>
            <p:ph type="sldNum" idx="12"/>
          </p:nvPr>
        </p:nvSpPr>
        <p:spPr bwMode="auto">
          <a:xfrm>
            <a:off x="11409055" y="6333135"/>
            <a:ext cx="731599" cy="524699"/>
          </a:xfrm>
          <a:prstGeom prst="rect">
            <a:avLst/>
          </a:prstGeom>
        </p:spPr>
        <p:txBody>
          <a:bodyPr lIns="91425" tIns="91425" rIns="91425" bIns="91425" anchor="ctr" anchorCtr="0">
            <a:noAutofit/>
          </a:bodyPr>
          <a:lstStyle>
            <a:lvl1pPr>
              <a:spcBef>
                <a:spcPts val="0"/>
              </a:spcBef>
              <a:buNone/>
              <a:defRPr/>
            </a:lvl1pPr>
          </a:lstStyle>
          <a:p>
            <a:pPr>
              <a:defRPr/>
            </a:pPr>
            <a:fld id="{00000000-1234-1234-1234-123412341234}" type="slidenum">
              <a:rPr lang="es" smtClean="0"/>
              <a:pPr>
                <a:defRPr/>
              </a:pPr>
              <a:t>‹Nº›</a:t>
            </a:fld>
            <a:endParaRPr lang="es"/>
          </a:p>
        </p:txBody>
      </p:sp>
    </p:spTree>
    <p:extLst>
      <p:ext uri="{BB962C8B-B14F-4D97-AF65-F5344CB8AC3E}">
        <p14:creationId xmlns:p14="http://schemas.microsoft.com/office/powerpoint/2010/main" val="2113880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B909F5C8-D894-4B2A-97DE-D17E8183CBF8}" type="datetimeFigureOut">
              <a:rPr lang="es-ES" smtClean="0"/>
              <a:t>05/10/2024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ED578B0-CFB8-45A6-8F63-5698EA52E8E8}" type="slidenum">
              <a:rPr lang="es-ES" smtClean="0"/>
              <a:t>‹Nº›</a:t>
            </a:fld>
            <a:endParaRPr lang="es-ES"/>
          </a:p>
        </p:txBody>
      </p:sp>
    </p:spTree>
    <p:extLst>
      <p:ext uri="{BB962C8B-B14F-4D97-AF65-F5344CB8AC3E}">
        <p14:creationId xmlns:p14="http://schemas.microsoft.com/office/powerpoint/2010/main" val="1851480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B909F5C8-D894-4B2A-97DE-D17E8183CBF8}" type="datetimeFigureOut">
              <a:rPr lang="es-ES" smtClean="0"/>
              <a:t>05/10/2024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ED578B0-CFB8-45A6-8F63-5698EA52E8E8}" type="slidenum">
              <a:rPr lang="es-ES" smtClean="0"/>
              <a:t>‹Nº›</a:t>
            </a:fld>
            <a:endParaRPr lang="es-ES"/>
          </a:p>
        </p:txBody>
      </p:sp>
    </p:spTree>
    <p:extLst>
      <p:ext uri="{BB962C8B-B14F-4D97-AF65-F5344CB8AC3E}">
        <p14:creationId xmlns:p14="http://schemas.microsoft.com/office/powerpoint/2010/main" val="3411682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fecha 4"/>
          <p:cNvSpPr>
            <a:spLocks noGrp="1"/>
          </p:cNvSpPr>
          <p:nvPr>
            <p:ph type="dt" sz="half" idx="10"/>
          </p:nvPr>
        </p:nvSpPr>
        <p:spPr/>
        <p:txBody>
          <a:bodyPr/>
          <a:lstStyle/>
          <a:p>
            <a:fld id="{B909F5C8-D894-4B2A-97DE-D17E8183CBF8}" type="datetimeFigureOut">
              <a:rPr lang="es-ES" smtClean="0"/>
              <a:t>05/10/2024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ED578B0-CFB8-45A6-8F63-5698EA52E8E8}" type="slidenum">
              <a:rPr lang="es-ES" smtClean="0"/>
              <a:t>‹Nº›</a:t>
            </a:fld>
            <a:endParaRPr lang="es-ES"/>
          </a:p>
        </p:txBody>
      </p:sp>
    </p:spTree>
    <p:extLst>
      <p:ext uri="{BB962C8B-B14F-4D97-AF65-F5344CB8AC3E}">
        <p14:creationId xmlns:p14="http://schemas.microsoft.com/office/powerpoint/2010/main" val="1038114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Marcador de fecha 6"/>
          <p:cNvSpPr>
            <a:spLocks noGrp="1"/>
          </p:cNvSpPr>
          <p:nvPr>
            <p:ph type="dt" sz="half" idx="10"/>
          </p:nvPr>
        </p:nvSpPr>
        <p:spPr/>
        <p:txBody>
          <a:bodyPr/>
          <a:lstStyle/>
          <a:p>
            <a:fld id="{B909F5C8-D894-4B2A-97DE-D17E8183CBF8}" type="datetimeFigureOut">
              <a:rPr lang="es-ES" smtClean="0"/>
              <a:t>05/10/2024</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9ED578B0-CFB8-45A6-8F63-5698EA52E8E8}" type="slidenum">
              <a:rPr lang="es-ES" smtClean="0"/>
              <a:t>‹Nº›</a:t>
            </a:fld>
            <a:endParaRPr lang="es-ES"/>
          </a:p>
        </p:txBody>
      </p:sp>
    </p:spTree>
    <p:extLst>
      <p:ext uri="{BB962C8B-B14F-4D97-AF65-F5344CB8AC3E}">
        <p14:creationId xmlns:p14="http://schemas.microsoft.com/office/powerpoint/2010/main" val="29832297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fecha 2"/>
          <p:cNvSpPr>
            <a:spLocks noGrp="1"/>
          </p:cNvSpPr>
          <p:nvPr>
            <p:ph type="dt" sz="half" idx="10"/>
          </p:nvPr>
        </p:nvSpPr>
        <p:spPr/>
        <p:txBody>
          <a:bodyPr/>
          <a:lstStyle/>
          <a:p>
            <a:fld id="{B909F5C8-D894-4B2A-97DE-D17E8183CBF8}" type="datetimeFigureOut">
              <a:rPr lang="es-ES" smtClean="0"/>
              <a:t>05/10/2024</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9ED578B0-CFB8-45A6-8F63-5698EA52E8E8}" type="slidenum">
              <a:rPr lang="es-ES" smtClean="0"/>
              <a:t>‹Nº›</a:t>
            </a:fld>
            <a:endParaRPr lang="es-ES"/>
          </a:p>
        </p:txBody>
      </p:sp>
    </p:spTree>
    <p:extLst>
      <p:ext uri="{BB962C8B-B14F-4D97-AF65-F5344CB8AC3E}">
        <p14:creationId xmlns:p14="http://schemas.microsoft.com/office/powerpoint/2010/main" val="2261428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B909F5C8-D894-4B2A-97DE-D17E8183CBF8}" type="datetimeFigureOut">
              <a:rPr lang="es-ES" smtClean="0"/>
              <a:t>05/10/2024</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9ED578B0-CFB8-45A6-8F63-5698EA52E8E8}" type="slidenum">
              <a:rPr lang="es-ES" smtClean="0"/>
              <a:t>‹Nº›</a:t>
            </a:fld>
            <a:endParaRPr lang="es-ES"/>
          </a:p>
        </p:txBody>
      </p:sp>
    </p:spTree>
    <p:extLst>
      <p:ext uri="{BB962C8B-B14F-4D97-AF65-F5344CB8AC3E}">
        <p14:creationId xmlns:p14="http://schemas.microsoft.com/office/powerpoint/2010/main" val="1976248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B909F5C8-D894-4B2A-97DE-D17E8183CBF8}" type="datetimeFigureOut">
              <a:rPr lang="es-ES" smtClean="0"/>
              <a:t>05/10/2024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ED578B0-CFB8-45A6-8F63-5698EA52E8E8}" type="slidenum">
              <a:rPr lang="es-ES" smtClean="0"/>
              <a:t>‹Nº›</a:t>
            </a:fld>
            <a:endParaRPr lang="es-ES"/>
          </a:p>
        </p:txBody>
      </p:sp>
    </p:spTree>
    <p:extLst>
      <p:ext uri="{BB962C8B-B14F-4D97-AF65-F5344CB8AC3E}">
        <p14:creationId xmlns:p14="http://schemas.microsoft.com/office/powerpoint/2010/main" val="1741458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B909F5C8-D894-4B2A-97DE-D17E8183CBF8}" type="datetimeFigureOut">
              <a:rPr lang="es-ES" smtClean="0"/>
              <a:t>05/10/2024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ED578B0-CFB8-45A6-8F63-5698EA52E8E8}" type="slidenum">
              <a:rPr lang="es-ES" smtClean="0"/>
              <a:t>‹Nº›</a:t>
            </a:fld>
            <a:endParaRPr lang="es-ES"/>
          </a:p>
        </p:txBody>
      </p:sp>
    </p:spTree>
    <p:extLst>
      <p:ext uri="{BB962C8B-B14F-4D97-AF65-F5344CB8AC3E}">
        <p14:creationId xmlns:p14="http://schemas.microsoft.com/office/powerpoint/2010/main" val="383324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09F5C8-D894-4B2A-97DE-D17E8183CBF8}" type="datetimeFigureOut">
              <a:rPr lang="es-ES" smtClean="0"/>
              <a:t>05/10/2024</a:t>
            </a:fld>
            <a:endParaRPr lang="es-E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D578B0-CFB8-45A6-8F63-5698EA52E8E8}" type="slidenum">
              <a:rPr lang="es-ES" smtClean="0"/>
              <a:t>‹Nº›</a:t>
            </a:fld>
            <a:endParaRPr lang="es-ES"/>
          </a:p>
        </p:txBody>
      </p:sp>
    </p:spTree>
    <p:extLst>
      <p:ext uri="{BB962C8B-B14F-4D97-AF65-F5344CB8AC3E}">
        <p14:creationId xmlns:p14="http://schemas.microsoft.com/office/powerpoint/2010/main" val="1962328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computerhoy.com/noticias/life/felicette-primer-gato-viaje-espacio-790755"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3.png"/><Relationship Id="rId1" Type="http://schemas.openxmlformats.org/officeDocument/2006/relationships/slideLayout" Target="../slideLayouts/slideLayout12.xml"/><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4.png"/><Relationship Id="rId1" Type="http://schemas.openxmlformats.org/officeDocument/2006/relationships/slideLayout" Target="../slideLayouts/slideLayout12.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hyperlink" Target="http://geofflivingston.com/2012/06/05/transmedia-multichannel-storytelling-transcends-platforms/" TargetMode="External"/><Relationship Id="rId2" Type="http://schemas.openxmlformats.org/officeDocument/2006/relationships/image" Target="../media/image25.jp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11.jpe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hyperlink" Target="http://www.farq.edu.uy/estetica-diseno-ii/files/2013/05/119756745-1r-Capitulo-Narrativas-Transmedia.pdf" TargetMode="External"/><Relationship Id="rId7" Type="http://schemas.openxmlformats.org/officeDocument/2006/relationships/image" Target="../media/image10.jpg"/><Relationship Id="rId2"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hyperlink" Target="https://www.youtube.com/watch?v=Jn47eRpqz4A" TargetMode="External"/><Relationship Id="rId4" Type="http://schemas.openxmlformats.org/officeDocument/2006/relationships/hyperlink" Target="https://twitter.com/cscolari"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0.jpg"/><Relationship Id="rId1" Type="http://schemas.openxmlformats.org/officeDocument/2006/relationships/slideLayout" Target="../slideLayouts/slideLayout12.xml"/><Relationship Id="rId4" Type="http://schemas.openxmlformats.org/officeDocument/2006/relationships/image" Target="../media/image10.jpg"/></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575G526W_cs" TargetMode="External"/><Relationship Id="rId2" Type="http://schemas.openxmlformats.org/officeDocument/2006/relationships/image" Target="../media/image31.jp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g"/></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2.jpg"/><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hyperlink" Target="http://rua.ua.es/dspace/handle/10045/61840" TargetMode="External"/><Relationship Id="rId4" Type="http://schemas.openxmlformats.org/officeDocument/2006/relationships/image" Target="../media/image10.jpg"/></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11.jpeg"/><Relationship Id="rId4" Type="http://schemas.openxmlformats.org/officeDocument/2006/relationships/hyperlink" Target="http://rua.ua.es/dspace/handle/10045/61840"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doi.org/10.17398/1988-8430.29.275"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g"/></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24.xml.rels><?xml version="1.0" encoding="UTF-8" standalone="yes"?>
<Relationships xmlns="http://schemas.openxmlformats.org/package/2006/relationships"><Relationship Id="rId8" Type="http://schemas.openxmlformats.org/officeDocument/2006/relationships/hyperlink" Target="https://didacticalenguayliteraturaua2019.blogspot.com/" TargetMode="External"/><Relationship Id="rId13" Type="http://schemas.openxmlformats.org/officeDocument/2006/relationships/image" Target="../media/image11.jpeg"/><Relationship Id="rId3" Type="http://schemas.openxmlformats.org/officeDocument/2006/relationships/hyperlink" Target="https://constelacionesmultimodales4dleua19.blogspot.com/" TargetMode="External"/><Relationship Id="rId7" Type="http://schemas.openxmlformats.org/officeDocument/2006/relationships/hyperlink" Target="http://siempresevuelvealaprimeralectura.blogspot.com/" TargetMode="External"/><Relationship Id="rId12"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hyperlink" Target="https://constelacionesdualesua4dle22.blogspot.com/" TargetMode="External"/><Relationship Id="rId11" Type="http://schemas.openxmlformats.org/officeDocument/2006/relationships/hyperlink" Target="https://caperucitransmedia.blogspot.com/" TargetMode="External"/><Relationship Id="rId5" Type="http://schemas.openxmlformats.org/officeDocument/2006/relationships/hyperlink" Target="https://constelacionesdualesua4dle21.blogspot.com/" TargetMode="External"/><Relationship Id="rId10" Type="http://schemas.openxmlformats.org/officeDocument/2006/relationships/hyperlink" Target="https://constelacionesgeneracion27.blogspot.com/" TargetMode="External"/><Relationship Id="rId4" Type="http://schemas.openxmlformats.org/officeDocument/2006/relationships/hyperlink" Target="https://constelacionesdualesua4dle20.blogspot.com/" TargetMode="External"/><Relationship Id="rId9" Type="http://schemas.openxmlformats.org/officeDocument/2006/relationships/hyperlink" Target="https://ecostransmedia2020.blogspot.com/"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s://lorcamultimodal2027.blogspot.com/" TargetMode="External"/><Relationship Id="rId3" Type="http://schemas.openxmlformats.org/officeDocument/2006/relationships/hyperlink" Target="https://constelacionesdualesua4dle21.blogspot.com/" TargetMode="External"/><Relationship Id="rId7" Type="http://schemas.openxmlformats.org/officeDocument/2006/relationships/hyperlink" Target="https://constelacionesgeneracion27.blogspot.com/" TargetMode="External"/><Relationship Id="rId12" Type="http://schemas.openxmlformats.org/officeDocument/2006/relationships/image" Target="../media/image10.jp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hyperlink" Target="https://didacticalenguayliteraturaua2024.blogspot.com/" TargetMode="External"/><Relationship Id="rId11" Type="http://schemas.openxmlformats.org/officeDocument/2006/relationships/image" Target="../media/image11.jpeg"/><Relationship Id="rId5" Type="http://schemas.openxmlformats.org/officeDocument/2006/relationships/hyperlink" Target="https://constelacionesdualesua4dle23.blogspot.com/" TargetMode="External"/><Relationship Id="rId10" Type="http://schemas.openxmlformats.org/officeDocument/2006/relationships/hyperlink" Target="https://constelacionesmultimodales4dleua19.blogspot.com/" TargetMode="External"/><Relationship Id="rId4" Type="http://schemas.openxmlformats.org/officeDocument/2006/relationships/hyperlink" Target="https://constelacionesdualesua4dle22.blogspot.com/" TargetMode="External"/><Relationship Id="rId9" Type="http://schemas.openxmlformats.org/officeDocument/2006/relationships/hyperlink" Target="https://miguelhernandezmultimodal.blogspot.com/"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rua.ua.es/dspace/handle/10045/144186" TargetMode="External"/><Relationship Id="rId2" Type="http://schemas.openxmlformats.org/officeDocument/2006/relationships/image" Target="../media/image36.JPG"/><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11.jpeg"/><Relationship Id="rId4" Type="http://schemas.openxmlformats.org/officeDocument/2006/relationships/hyperlink" Target="https://view.genially.com/663e785f811fe80014edcbc7/presentation-constelacion-multimodal-alicia-en-el-pais-de-las-maravillas"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doi.org/10.17398/1988-8430.34.111"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g"/></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1.xml"/><Relationship Id="rId13"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diagramData" Target="../diagrams/data1.xml"/><Relationship Id="rId12"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jpeg"/><Relationship Id="rId11" Type="http://schemas.microsoft.com/office/2007/relationships/diagramDrawing" Target="../diagrams/drawing1.xml"/><Relationship Id="rId5" Type="http://schemas.openxmlformats.org/officeDocument/2006/relationships/image" Target="../media/image8.jpeg"/><Relationship Id="rId10" Type="http://schemas.openxmlformats.org/officeDocument/2006/relationships/diagramColors" Target="../diagrams/colors1.xml"/><Relationship Id="rId4" Type="http://schemas.openxmlformats.org/officeDocument/2006/relationships/image" Target="../media/image7.jpeg"/><Relationship Id="rId9"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hyperlink" Target="https://siempresevuelvealaprimeralectura.blogspot.com/p/constelaciones-multimodales.html" TargetMode="External"/><Relationship Id="rId4" Type="http://schemas.openxmlformats.org/officeDocument/2006/relationships/hyperlink" Target="https://didacticalenguayliteraturaua2019.blogspot.com/p/constelacion-multimodal.html"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hyperlink" Target="https://caperucitransmedia.blogspot.com/2020/01/practica-propuesta-creacion-de.html" TargetMode="Externa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g"/></Relationships>
</file>

<file path=ppt/slides/_rels/slide3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hyperlink" Target="https://caperucitransmedia.blogspot.com/2020/01/practica-propuesta-creacion-de.html" TargetMode="Externa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g"/></Relationships>
</file>

<file path=ppt/slides/_rels/slide3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hyperlink" Target="https://caperucitransmedia.blogspot.com/" TargetMode="External"/><Relationship Id="rId7" Type="http://schemas.openxmlformats.org/officeDocument/2006/relationships/image" Target="../media/image10.jpg"/><Relationship Id="rId2" Type="http://schemas.openxmlformats.org/officeDocument/2006/relationships/image" Target="../media/image43.jpg"/><Relationship Id="rId1" Type="http://schemas.openxmlformats.org/officeDocument/2006/relationships/slideLayout" Target="../slideLayouts/slideLayout2.xml"/><Relationship Id="rId6" Type="http://schemas.openxmlformats.org/officeDocument/2006/relationships/image" Target="../media/image44.jpg"/><Relationship Id="rId5" Type="http://schemas.openxmlformats.org/officeDocument/2006/relationships/hyperlink" Target="https://caperucitransmedia.blogspot.com/2020/01/memoria-de-la-practica.html" TargetMode="External"/><Relationship Id="rId4" Type="http://schemas.openxmlformats.org/officeDocument/2006/relationships/hyperlink" Target="https://twitter.com/CaperucitaTran1"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hyperlink" Target="https://constelacionesmultimodales4dle24.blogspot.com/"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46.JP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s://constelacionesdualesua4dle20.blogspot.com/2020/10/aconstelacion-universo-3gato-con-botas.html"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constelacionesdualesua4dle20.blogspot.com/2020/10/crelato-literario-3el-gato-con-botas_26.html" TargetMode="External"/><Relationship Id="rId7"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8.JPG"/><Relationship Id="rId5" Type="http://schemas.openxmlformats.org/officeDocument/2006/relationships/image" Target="../media/image10.jpg"/><Relationship Id="rId4" Type="http://schemas.openxmlformats.org/officeDocument/2006/relationships/image" Target="../media/image47.jpeg"/></Relationships>
</file>

<file path=ppt/slides/_rels/slide38.xml.rels><?xml version="1.0" encoding="UTF-8" standalone="yes"?>
<Relationships xmlns="http://schemas.openxmlformats.org/package/2006/relationships"><Relationship Id="rId3" Type="http://schemas.openxmlformats.org/officeDocument/2006/relationships/hyperlink" Target="https://constelacionesdualesua4dle20.blogspot.com/search/label/3El%20gato%20con%20botas" TargetMode="External"/><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3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49.jp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hyperlink" Target="http://jullyalper.blogspot.com/p/constelacion-literar.html" TargetMode="External"/><Relationship Id="rId4" Type="http://schemas.openxmlformats.org/officeDocument/2006/relationships/hyperlink" Target="https://jcarolinapr.wixsite.com/docenteinnovadora/blank"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12.JPG"/><Relationship Id="rId7"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sites.google.com/site/educacionliterariaensecundar/" TargetMode="External"/><Relationship Id="rId5" Type="http://schemas.openxmlformats.org/officeDocument/2006/relationships/hyperlink" Target="https://sites.google.com/view/leerlapalabrayelmundo/p%C3%A1gina-principal?authuser=0" TargetMode="External"/><Relationship Id="rId4" Type="http://schemas.openxmlformats.org/officeDocument/2006/relationships/hyperlink" Target="https://sites.google.com/view/constelaciones-literarias/p%C3%A1gina-principal?authuser=0"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50.jp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hyperlink" Target="http://jullyalper.blogspot.com/p/constelacion-literar.html" TargetMode="External"/><Relationship Id="rId4" Type="http://schemas.openxmlformats.org/officeDocument/2006/relationships/hyperlink" Target="https://jcarolinapr.wixsite.com/docenteinnovadora/blank"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51.JPG"/><Relationship Id="rId4" Type="http://schemas.openxmlformats.org/officeDocument/2006/relationships/image" Target="../media/image11.jpeg"/></Relationships>
</file>

<file path=ppt/slides/_rels/slide42.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44.jp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hyperlink" Target="https://bit.ly/bibliofuturo24" TargetMode="External"/><Relationship Id="rId5" Type="http://schemas.openxmlformats.org/officeDocument/2006/relationships/image" Target="../media/image55.png"/><Relationship Id="rId4" Type="http://schemas.openxmlformats.org/officeDocument/2006/relationships/hyperlink" Target="https://drive.google.com/drive/folders/1v_oWyXnkFtDMlan2QxLYdaUyIs979LWy?usp=shari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8.png"/><Relationship Id="rId10" Type="http://schemas.openxmlformats.org/officeDocument/2006/relationships/image" Target="../media/image10.jpg"/><Relationship Id="rId4" Type="http://schemas.microsoft.com/office/2007/relationships/hdphoto" Target="../media/hdphoto1.wdp"/><Relationship Id="rId9"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7" y="0"/>
            <a:ext cx="12191999" cy="6858000"/>
          </a:xfrm>
          <a:prstGeom prst="rect">
            <a:avLst/>
          </a:prstGeom>
        </p:spPr>
      </p:pic>
      <p:sp>
        <p:nvSpPr>
          <p:cNvPr id="2" name="Título 1"/>
          <p:cNvSpPr>
            <a:spLocks noGrp="1"/>
          </p:cNvSpPr>
          <p:nvPr>
            <p:ph type="title"/>
          </p:nvPr>
        </p:nvSpPr>
        <p:spPr>
          <a:xfrm>
            <a:off x="288758" y="125128"/>
            <a:ext cx="11627317" cy="2618071"/>
          </a:xfrm>
        </p:spPr>
        <p:txBody>
          <a:bodyPr>
            <a:noAutofit/>
          </a:bodyPr>
          <a:lstStyle/>
          <a:p>
            <a:pPr algn="ctr"/>
            <a:r>
              <a:rPr lang="es-ES" sz="4800" b="1" dirty="0" smtClean="0">
                <a:solidFill>
                  <a:srgbClr val="FFFF00"/>
                </a:solidFill>
                <a:effectLst>
                  <a:outerShdw blurRad="38100" dist="38100" dir="2700000" algn="tl">
                    <a:srgbClr val="000000">
                      <a:alpha val="43137"/>
                    </a:srgbClr>
                  </a:outerShdw>
                </a:effectLst>
                <a:latin typeface="Agency FB" panose="020B0503020202020204" pitchFamily="34" charset="0"/>
              </a:rPr>
              <a:t>Constelaciones multimodales como estrategia transmedia. </a:t>
            </a:r>
            <a:br>
              <a:rPr lang="es-ES" sz="4800" b="1" dirty="0" smtClean="0">
                <a:solidFill>
                  <a:srgbClr val="FFFF00"/>
                </a:solidFill>
                <a:effectLst>
                  <a:outerShdw blurRad="38100" dist="38100" dir="2700000" algn="tl">
                    <a:srgbClr val="000000">
                      <a:alpha val="43137"/>
                    </a:srgbClr>
                  </a:outerShdw>
                </a:effectLst>
                <a:latin typeface="Agency FB" panose="020B0503020202020204" pitchFamily="34" charset="0"/>
              </a:rPr>
            </a:br>
            <a:r>
              <a:rPr lang="es-ES" sz="4800" b="1" dirty="0" smtClean="0">
                <a:solidFill>
                  <a:srgbClr val="FFFF00"/>
                </a:solidFill>
                <a:effectLst>
                  <a:outerShdw blurRad="38100" dist="38100" dir="2700000" algn="tl">
                    <a:srgbClr val="000000">
                      <a:alpha val="43137"/>
                    </a:srgbClr>
                  </a:outerShdw>
                </a:effectLst>
                <a:latin typeface="Agency FB" panose="020B0503020202020204" pitchFamily="34" charset="0"/>
              </a:rPr>
              <a:t>T</a:t>
            </a:r>
            <a:r>
              <a:rPr lang="es-ES" sz="4800" b="1" dirty="0" smtClean="0">
                <a:solidFill>
                  <a:srgbClr val="FFFF00"/>
                </a:solidFill>
                <a:effectLst>
                  <a:outerShdw blurRad="38100" dist="38100" dir="2700000" algn="tl">
                    <a:srgbClr val="000000">
                      <a:alpha val="43137"/>
                    </a:srgbClr>
                  </a:outerShdw>
                </a:effectLst>
                <a:latin typeface="Agency FB" panose="020B0503020202020204" pitchFamily="34" charset="0"/>
              </a:rPr>
              <a:t>áctica de animación lectora para la  organización de contenidos y actividades en bibliotecas</a:t>
            </a:r>
            <a:endParaRPr lang="es-ES" sz="4800" b="1" dirty="0">
              <a:solidFill>
                <a:srgbClr val="FFFF00"/>
              </a:solidFill>
              <a:effectLst>
                <a:outerShdw blurRad="38100" dist="38100" dir="2700000" algn="tl">
                  <a:srgbClr val="000000">
                    <a:alpha val="43137"/>
                  </a:srgbClr>
                </a:outerShdw>
              </a:effectLst>
              <a:latin typeface="Agency FB" panose="020B0503020202020204" pitchFamily="34" charset="0"/>
            </a:endParaRPr>
          </a:p>
        </p:txBody>
      </p:sp>
      <p:sp>
        <p:nvSpPr>
          <p:cNvPr id="4" name="Rectángulo 3"/>
          <p:cNvSpPr/>
          <p:nvPr/>
        </p:nvSpPr>
        <p:spPr>
          <a:xfrm>
            <a:off x="140265" y="3960912"/>
            <a:ext cx="4223310" cy="1384995"/>
          </a:xfrm>
          <a:prstGeom prst="rect">
            <a:avLst/>
          </a:prstGeom>
        </p:spPr>
        <p:txBody>
          <a:bodyPr wrap="square">
            <a:spAutoFit/>
          </a:bodyPr>
          <a:lstStyle/>
          <a:p>
            <a:pPr algn="ctr"/>
            <a:r>
              <a:rPr lang="es-ES" sz="2400" b="1" dirty="0">
                <a:solidFill>
                  <a:srgbClr val="FFFF00"/>
                </a:solidFill>
                <a:effectLst>
                  <a:outerShdw blurRad="38100" dist="38100" dir="2700000" algn="tl">
                    <a:srgbClr val="000000">
                      <a:alpha val="43137"/>
                    </a:srgbClr>
                  </a:outerShdw>
                </a:effectLst>
              </a:rPr>
              <a:t>José Rovira-Collado</a:t>
            </a:r>
          </a:p>
          <a:p>
            <a:pPr algn="ctr"/>
            <a:endParaRPr lang="es-ES" sz="2000" b="1" i="1" dirty="0" smtClean="0">
              <a:solidFill>
                <a:srgbClr val="FFFF00"/>
              </a:solidFill>
              <a:effectLst>
                <a:outerShdw blurRad="38100" dist="38100" dir="2700000" algn="tl">
                  <a:srgbClr val="000000">
                    <a:alpha val="43137"/>
                  </a:srgbClr>
                </a:outerShdw>
              </a:effectLst>
            </a:endParaRPr>
          </a:p>
          <a:p>
            <a:pPr algn="ctr"/>
            <a:r>
              <a:rPr lang="es-ES" sz="2000" b="1" i="1" dirty="0" smtClean="0">
                <a:solidFill>
                  <a:srgbClr val="FFFF00"/>
                </a:solidFill>
                <a:effectLst>
                  <a:outerShdw blurRad="38100" dist="38100" dir="2700000" algn="tl">
                    <a:srgbClr val="000000">
                      <a:alpha val="43137"/>
                    </a:srgbClr>
                  </a:outerShdw>
                </a:effectLst>
              </a:rPr>
              <a:t>Departamento </a:t>
            </a:r>
            <a:r>
              <a:rPr lang="es-ES" sz="2000" b="1" i="1" dirty="0">
                <a:solidFill>
                  <a:srgbClr val="FFFF00"/>
                </a:solidFill>
                <a:effectLst>
                  <a:outerShdw blurRad="38100" dist="38100" dir="2700000" algn="tl">
                    <a:srgbClr val="000000">
                      <a:alpha val="43137"/>
                    </a:srgbClr>
                  </a:outerShdw>
                </a:effectLst>
              </a:rPr>
              <a:t>de Innovación y Formación Didáctica </a:t>
            </a:r>
          </a:p>
        </p:txBody>
      </p:sp>
      <p:pic>
        <p:nvPicPr>
          <p:cNvPr id="5" name="Picture 11" descr="Licencia Creative Comm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11739" y="6219825"/>
            <a:ext cx="18716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Shape 475"/>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078354"/>
            <a:ext cx="3826471" cy="77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a:xfrm>
            <a:off x="-1" y="5849247"/>
            <a:ext cx="3718560" cy="221326"/>
          </a:xfrm>
          <a:prstGeom prst="rect">
            <a:avLst/>
          </a:prstGeom>
        </p:spPr>
        <p:txBody>
          <a:bodyPr wrap="square">
            <a:spAutoFit/>
          </a:bodyPr>
          <a:lstStyle/>
          <a:p>
            <a:r>
              <a:rPr lang="es-ES" sz="800" dirty="0">
                <a:hlinkClick r:id="rId6"/>
              </a:rPr>
              <a:t>https://</a:t>
            </a:r>
            <a:r>
              <a:rPr lang="es-ES" sz="800" dirty="0" smtClean="0">
                <a:hlinkClick r:id="rId6"/>
              </a:rPr>
              <a:t>computerhoy.com/noticias/life/felicette-primer-gato-viaje-espacio-790755</a:t>
            </a:r>
            <a:r>
              <a:rPr lang="es-ES" sz="800" dirty="0" smtClean="0"/>
              <a:t> </a:t>
            </a:r>
            <a:endParaRPr lang="es-ES" sz="800" dirty="0"/>
          </a:p>
        </p:txBody>
      </p:sp>
      <p:pic>
        <p:nvPicPr>
          <p:cNvPr id="10" name="Imagen 9"/>
          <p:cNvPicPr>
            <a:picLocks noChangeAspect="1"/>
          </p:cNvPicPr>
          <p:nvPr/>
        </p:nvPicPr>
        <p:blipFill>
          <a:blip r:embed="rId7"/>
          <a:stretch>
            <a:fillRect/>
          </a:stretch>
        </p:blipFill>
        <p:spPr>
          <a:xfrm>
            <a:off x="9012701" y="4105274"/>
            <a:ext cx="1390650" cy="1390650"/>
          </a:xfrm>
          <a:prstGeom prst="rect">
            <a:avLst/>
          </a:prstGeom>
        </p:spPr>
      </p:pic>
    </p:spTree>
    <p:extLst>
      <p:ext uri="{BB962C8B-B14F-4D97-AF65-F5344CB8AC3E}">
        <p14:creationId xmlns:p14="http://schemas.microsoft.com/office/powerpoint/2010/main" val="18676122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472CCF6F-05B3-3663-C483-8A654B25E861}"/>
              </a:ext>
            </a:extLst>
          </p:cNvPr>
          <p:cNvSpPr txBox="1"/>
          <p:nvPr/>
        </p:nvSpPr>
        <p:spPr>
          <a:xfrm>
            <a:off x="201551" y="877767"/>
            <a:ext cx="11682578" cy="2585323"/>
          </a:xfrm>
          <a:prstGeom prst="rect">
            <a:avLst/>
          </a:prstGeom>
          <a:noFill/>
        </p:spPr>
        <p:txBody>
          <a:bodyPr wrap="square">
            <a:spAutoFit/>
          </a:bodyPr>
          <a:lstStyle/>
          <a:p>
            <a:pPr algn="just">
              <a:lnSpc>
                <a:spcPct val="150000"/>
              </a:lnSpc>
            </a:pPr>
            <a:r>
              <a:rPr lang="es-ES" dirty="0" smtClean="0">
                <a:cs typeface="Times New Roman" panose="02020603050405020304" pitchFamily="18" charset="0"/>
              </a:rPr>
              <a:t>Durán </a:t>
            </a:r>
            <a:r>
              <a:rPr lang="es-ES" dirty="0">
                <a:cs typeface="Times New Roman" panose="02020603050405020304" pitchFamily="18" charset="0"/>
              </a:rPr>
              <a:t>(2009): “</a:t>
            </a:r>
            <a:r>
              <a:rPr lang="es-ES" sz="1800" b="0" i="0" u="none" strike="noStrike" baseline="0" dirty="0">
                <a:solidFill>
                  <a:srgbClr val="000000"/>
                </a:solidFill>
              </a:rPr>
              <a:t>La combinatoria del valor del sujeto y su condición estética multiplicada por el registro de su acción, composición y secuenciación, da pie al concepto de una Gestalt narrativa en el álbum</a:t>
            </a:r>
            <a:r>
              <a:rPr lang="es-ES" dirty="0">
                <a:cs typeface="Times New Roman" panose="02020603050405020304" pitchFamily="18" charset="0"/>
              </a:rPr>
              <a:t>” (p. 219).</a:t>
            </a:r>
          </a:p>
          <a:p>
            <a:pPr algn="just">
              <a:lnSpc>
                <a:spcPct val="150000"/>
              </a:lnSpc>
            </a:pPr>
            <a:r>
              <a:rPr lang="es-ES" dirty="0" err="1">
                <a:cs typeface="Times New Roman" panose="02020603050405020304" pitchFamily="18" charset="0"/>
              </a:rPr>
              <a:t>Iser</a:t>
            </a:r>
            <a:r>
              <a:rPr lang="es-ES" dirty="0">
                <a:cs typeface="Times New Roman" panose="02020603050405020304" pitchFamily="18" charset="0"/>
              </a:rPr>
              <a:t> (1976): </a:t>
            </a:r>
            <a:r>
              <a:rPr lang="es-ES" i="1" dirty="0">
                <a:cs typeface="Times New Roman" panose="02020603050405020304" pitchFamily="18" charset="0"/>
              </a:rPr>
              <a:t>indeterminación</a:t>
            </a:r>
            <a:r>
              <a:rPr lang="es-ES" dirty="0">
                <a:cs typeface="Times New Roman" panose="02020603050405020304" pitchFamily="18" charset="0"/>
              </a:rPr>
              <a:t> / </a:t>
            </a:r>
            <a:r>
              <a:rPr lang="es-ES" dirty="0" err="1">
                <a:cs typeface="Times New Roman" panose="02020603050405020304" pitchFamily="18" charset="0"/>
              </a:rPr>
              <a:t>Hallberg</a:t>
            </a:r>
            <a:r>
              <a:rPr lang="es-ES" dirty="0">
                <a:cs typeface="Times New Roman" panose="02020603050405020304" pitchFamily="18" charset="0"/>
              </a:rPr>
              <a:t> (1982): </a:t>
            </a:r>
            <a:r>
              <a:rPr lang="es-ES" i="1" dirty="0" err="1">
                <a:cs typeface="Times New Roman" panose="02020603050405020304" pitchFamily="18" charset="0"/>
              </a:rPr>
              <a:t>iconotexto</a:t>
            </a:r>
            <a:endParaRPr lang="es-ES" i="1" dirty="0">
              <a:cs typeface="Times New Roman" panose="02020603050405020304" pitchFamily="18" charset="0"/>
            </a:endParaRPr>
          </a:p>
          <a:p>
            <a:pPr algn="just">
              <a:lnSpc>
                <a:spcPct val="150000"/>
              </a:lnSpc>
            </a:pPr>
            <a:r>
              <a:rPr lang="es-ES" dirty="0">
                <a:cs typeface="Times New Roman" panose="02020603050405020304" pitchFamily="18" charset="0"/>
              </a:rPr>
              <a:t>Estética de la recepción (Rosenblatt, 2002; </a:t>
            </a:r>
            <a:r>
              <a:rPr lang="es-ES" dirty="0" err="1">
                <a:cs typeface="Times New Roman" panose="02020603050405020304" pitchFamily="18" charset="0"/>
              </a:rPr>
              <a:t>Wolfenbarger</a:t>
            </a:r>
            <a:r>
              <a:rPr lang="es-ES" dirty="0">
                <a:cs typeface="Times New Roman" panose="02020603050405020304" pitchFamily="18" charset="0"/>
              </a:rPr>
              <a:t> y Sipe, 2007; Arizpe y </a:t>
            </a:r>
            <a:r>
              <a:rPr lang="es-ES" dirty="0" err="1">
                <a:cs typeface="Times New Roman" panose="02020603050405020304" pitchFamily="18" charset="0"/>
              </a:rPr>
              <a:t>Styles</a:t>
            </a:r>
            <a:r>
              <a:rPr lang="es-ES" dirty="0">
                <a:cs typeface="Times New Roman" panose="02020603050405020304" pitchFamily="18" charset="0"/>
              </a:rPr>
              <a:t>, 2016).</a:t>
            </a:r>
          </a:p>
          <a:p>
            <a:pPr algn="just">
              <a:lnSpc>
                <a:spcPct val="150000"/>
              </a:lnSpc>
            </a:pPr>
            <a:r>
              <a:rPr lang="es-ES" b="1" dirty="0" smtClean="0">
                <a:solidFill>
                  <a:srgbClr val="FF0000"/>
                </a:solidFill>
                <a:cs typeface="Times New Roman" panose="02020603050405020304" pitchFamily="18" charset="0"/>
              </a:rPr>
              <a:t>Proceso </a:t>
            </a:r>
            <a:r>
              <a:rPr lang="es-ES" b="1" dirty="0">
                <a:solidFill>
                  <a:srgbClr val="FF0000"/>
                </a:solidFill>
                <a:cs typeface="Times New Roman" panose="02020603050405020304" pitchFamily="18" charset="0"/>
              </a:rPr>
              <a:t>de intermodalidad</a:t>
            </a:r>
            <a:r>
              <a:rPr lang="es-ES" dirty="0">
                <a:cs typeface="Times New Roman" panose="02020603050405020304" pitchFamily="18" charset="0"/>
              </a:rPr>
              <a:t>. Relaciones texto e imagen (</a:t>
            </a:r>
            <a:r>
              <a:rPr lang="es-ES" dirty="0" err="1">
                <a:cs typeface="Times New Roman" panose="02020603050405020304" pitchFamily="18" charset="0"/>
              </a:rPr>
              <a:t>Nikolajeva</a:t>
            </a:r>
            <a:r>
              <a:rPr lang="es-ES" dirty="0">
                <a:cs typeface="Times New Roman" panose="02020603050405020304" pitchFamily="18" charset="0"/>
              </a:rPr>
              <a:t> y Scott, 2001): Congruencia, Ampliación, Complementaria, Contrapunteo y Contradicción.</a:t>
            </a:r>
          </a:p>
        </p:txBody>
      </p:sp>
      <p:pic>
        <p:nvPicPr>
          <p:cNvPr id="2" name="Imagen 1">
            <a:extLst>
              <a:ext uri="{FF2B5EF4-FFF2-40B4-BE49-F238E27FC236}">
                <a16:creationId xmlns:a16="http://schemas.microsoft.com/office/drawing/2014/main" id="{E5CD442C-CA3B-1B29-F70E-3F35FE34C778}"/>
              </a:ext>
            </a:extLst>
          </p:cNvPr>
          <p:cNvPicPr>
            <a:picLocks noChangeAspect="1"/>
          </p:cNvPicPr>
          <p:nvPr/>
        </p:nvPicPr>
        <p:blipFill>
          <a:blip r:embed="rId2"/>
          <a:stretch>
            <a:fillRect/>
          </a:stretch>
        </p:blipFill>
        <p:spPr>
          <a:xfrm>
            <a:off x="975496" y="3722819"/>
            <a:ext cx="10395458" cy="2749325"/>
          </a:xfrm>
          <a:prstGeom prst="rect">
            <a:avLst/>
          </a:prstGeom>
        </p:spPr>
      </p:pic>
      <p:sp>
        <p:nvSpPr>
          <p:cNvPr id="6" name="Rectángulo 5"/>
          <p:cNvSpPr/>
          <p:nvPr/>
        </p:nvSpPr>
        <p:spPr>
          <a:xfrm>
            <a:off x="1548594" y="-45563"/>
            <a:ext cx="3954929" cy="923330"/>
          </a:xfrm>
          <a:prstGeom prst="rect">
            <a:avLst/>
          </a:prstGeom>
        </p:spPr>
        <p:txBody>
          <a:bodyPr wrap="none">
            <a:spAutoFit/>
          </a:bodyPr>
          <a:lstStyle/>
          <a:p>
            <a:pPr algn="just">
              <a:lnSpc>
                <a:spcPct val="150000"/>
              </a:lnSpc>
            </a:pPr>
            <a:r>
              <a:rPr lang="es-ES" sz="3600" b="1" dirty="0" smtClean="0">
                <a:solidFill>
                  <a:srgbClr val="FF0000"/>
                </a:solidFill>
                <a:latin typeface="Agency FB" panose="020B0503020202020204" pitchFamily="34" charset="0"/>
                <a:cs typeface="Times New Roman" panose="02020603050405020304" pitchFamily="18" charset="0"/>
              </a:rPr>
              <a:t>Relación Imagen y Texto</a:t>
            </a:r>
            <a:endParaRPr lang="es-ES" sz="3600" b="1" dirty="0">
              <a:solidFill>
                <a:srgbClr val="FF0000"/>
              </a:solidFill>
              <a:latin typeface="Agency FB" panose="020B0503020202020204" pitchFamily="34" charset="0"/>
              <a:cs typeface="Times New Roman" panose="02020603050405020304" pitchFamily="18" charset="0"/>
            </a:endParaRPr>
          </a:p>
        </p:txBody>
      </p:sp>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8"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25367140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Picture 14" descr="http://deanashour.files.wordpress.com/2011/04/transmedia-storytelling.jpg"/>
          <p:cNvPicPr>
            <a:picLocks noChangeAspect="1" noChangeArrowheads="1"/>
          </p:cNvPicPr>
          <p:nvPr/>
        </p:nvPicPr>
        <p:blipFill>
          <a:blip r:embed="rId2"/>
          <a:stretch/>
        </p:blipFill>
        <p:spPr bwMode="auto">
          <a:xfrm>
            <a:off x="2945331" y="0"/>
            <a:ext cx="9246669" cy="6858000"/>
          </a:xfrm>
          <a:prstGeom prst="rect">
            <a:avLst/>
          </a:prstGeom>
          <a:noFill/>
          <a:ln>
            <a:noFill/>
          </a:ln>
        </p:spPr>
      </p:pic>
      <p:pic>
        <p:nvPicPr>
          <p:cNvPr id="5" name="Picture 12" descr="http://dx62s2ewhmnpa.cloudfront.net/sites/default/files/imagecache/main_image/image/event/main/1017-transmedia290.jpg"/>
          <p:cNvPicPr>
            <a:picLocks noChangeAspect="1" noChangeArrowheads="1"/>
          </p:cNvPicPr>
          <p:nvPr/>
        </p:nvPicPr>
        <p:blipFill>
          <a:blip r:embed="rId3"/>
          <a:stretch/>
        </p:blipFill>
        <p:spPr bwMode="auto">
          <a:xfrm>
            <a:off x="0" y="1684421"/>
            <a:ext cx="2945331" cy="3614286"/>
          </a:xfrm>
          <a:prstGeom prst="rect">
            <a:avLst/>
          </a:prstGeom>
          <a:noFill/>
          <a:ln>
            <a:noFill/>
          </a:ln>
        </p:spPr>
      </p:pic>
      <p:sp>
        <p:nvSpPr>
          <p:cNvPr id="6" name="Rectángulo 5"/>
          <p:cNvSpPr/>
          <p:nvPr/>
        </p:nvSpPr>
        <p:spPr bwMode="auto">
          <a:xfrm>
            <a:off x="117609" y="5298707"/>
            <a:ext cx="2307957" cy="1323439"/>
          </a:xfrm>
          <a:prstGeom prst="rect">
            <a:avLst/>
          </a:prstGeom>
        </p:spPr>
        <p:txBody>
          <a:bodyPr wrap="square">
            <a:spAutoFit/>
          </a:bodyPr>
          <a:lstStyle/>
          <a:p>
            <a:pPr algn="just">
              <a:defRPr/>
            </a:pPr>
            <a:r>
              <a:rPr lang="en-US" sz="1600" dirty="0"/>
              <a:t>“Ideally, each medium make it own unique contribution to the unfolding of the story” (Henry Jenkins, 2006)</a:t>
            </a:r>
            <a:endParaRPr lang="es-ES" sz="1600" dirty="0"/>
          </a:p>
        </p:txBody>
      </p:sp>
      <p:sp>
        <p:nvSpPr>
          <p:cNvPr id="7" name="Título 1"/>
          <p:cNvSpPr txBox="1">
            <a:spLocks/>
          </p:cNvSpPr>
          <p:nvPr/>
        </p:nvSpPr>
        <p:spPr bwMode="auto">
          <a:xfrm>
            <a:off x="714375" y="0"/>
            <a:ext cx="4646897" cy="88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sz="4400" b="1" dirty="0" smtClean="0">
                <a:solidFill>
                  <a:srgbClr val="FF0000"/>
                </a:solidFill>
                <a:effectLst>
                  <a:outerShdw blurRad="38100" dist="38100" dir="2700000" algn="tl">
                    <a:srgbClr val="000000">
                      <a:alpha val="43137"/>
                    </a:srgbClr>
                  </a:outerShdw>
                </a:effectLst>
                <a:latin typeface="Agency FB" panose="020B0503020202020204" pitchFamily="34" charset="0"/>
              </a:rPr>
              <a:t>Narrativas transmedia</a:t>
            </a:r>
            <a:endParaRPr lang="es-ES" altLang="es-ES" sz="4400" b="1" dirty="0">
              <a:solidFill>
                <a:srgbClr val="FF0000"/>
              </a:solidFill>
              <a:effectLst>
                <a:outerShdw blurRad="38100" dist="38100" dir="2700000" algn="tl">
                  <a:srgbClr val="000000">
                    <a:alpha val="43137"/>
                  </a:srgbClr>
                </a:outerShdw>
              </a:effectLst>
              <a:latin typeface="Agency FB" panose="020B0503020202020204" pitchFamily="34" charset="0"/>
            </a:endParaRPr>
          </a:p>
        </p:txBody>
      </p:sp>
      <p:pic>
        <p:nvPicPr>
          <p:cNvPr id="8" name="Imagen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9" name="Marcador de contenido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29905480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Shape 630"/>
          <p:cNvPicPr/>
          <p:nvPr/>
        </p:nvPicPr>
        <p:blipFill>
          <a:blip r:embed="rId2">
            <a:alphaModFix/>
          </a:blip>
          <a:stretch/>
        </p:blipFill>
        <p:spPr bwMode="auto">
          <a:xfrm>
            <a:off x="0" y="-2021"/>
            <a:ext cx="5988424" cy="6860021"/>
          </a:xfrm>
          <a:prstGeom prst="rect">
            <a:avLst/>
          </a:prstGeom>
          <a:noFill/>
          <a:ln>
            <a:noFill/>
          </a:ln>
        </p:spPr>
      </p:pic>
      <p:sp>
        <p:nvSpPr>
          <p:cNvPr id="5" name="Rectángulo 4"/>
          <p:cNvSpPr/>
          <p:nvPr/>
        </p:nvSpPr>
        <p:spPr bwMode="auto">
          <a:xfrm>
            <a:off x="5988423" y="1"/>
            <a:ext cx="6203577" cy="7140416"/>
          </a:xfrm>
          <a:prstGeom prst="rect">
            <a:avLst/>
          </a:prstGeom>
          <a:solidFill>
            <a:schemeClr val="tx1"/>
          </a:solidFill>
        </p:spPr>
        <p:txBody>
          <a:bodyPr wrap="square">
            <a:spAutoFit/>
          </a:bodyPr>
          <a:lstStyle/>
          <a:p>
            <a:pPr>
              <a:defRPr/>
            </a:pPr>
            <a:endParaRPr lang="es-ES" sz="2000" dirty="0" smtClean="0">
              <a:solidFill>
                <a:schemeClr val="bg1"/>
              </a:solidFill>
            </a:endParaRPr>
          </a:p>
          <a:p>
            <a:pPr>
              <a:defRPr/>
            </a:pPr>
            <a:endParaRPr lang="es-ES" sz="2000" dirty="0">
              <a:solidFill>
                <a:schemeClr val="bg1"/>
              </a:solidFill>
            </a:endParaRPr>
          </a:p>
          <a:p>
            <a:pPr>
              <a:defRPr/>
            </a:pPr>
            <a:r>
              <a:rPr lang="es-ES" sz="2000" dirty="0" smtClean="0">
                <a:solidFill>
                  <a:schemeClr val="bg1"/>
                </a:solidFill>
              </a:rPr>
              <a:t>Introducción</a:t>
            </a:r>
            <a:r>
              <a:rPr lang="es-ES" sz="2000" dirty="0">
                <a:solidFill>
                  <a:schemeClr val="bg1"/>
                </a:solidFill>
              </a:rPr>
              <a:t>: «Adoración en el altar de la convergencia»: Un nuevo paradigma para comprender el cambio mediático </a:t>
            </a:r>
            <a:endParaRPr dirty="0"/>
          </a:p>
          <a:p>
            <a:pPr>
              <a:defRPr/>
            </a:pPr>
            <a:r>
              <a:rPr lang="es-ES" sz="2000" dirty="0">
                <a:solidFill>
                  <a:schemeClr val="bg1"/>
                </a:solidFill>
              </a:rPr>
              <a:t>1. Destripando </a:t>
            </a:r>
            <a:r>
              <a:rPr lang="es-ES" sz="2000" b="1" dirty="0" err="1">
                <a:solidFill>
                  <a:srgbClr val="FFFF00"/>
                </a:solidFill>
              </a:rPr>
              <a:t>Survivor</a:t>
            </a:r>
            <a:r>
              <a:rPr lang="es-ES" sz="2000" dirty="0">
                <a:solidFill>
                  <a:schemeClr val="bg1"/>
                </a:solidFill>
              </a:rPr>
              <a:t>: La anatomía de una comunidad de conocimientos </a:t>
            </a:r>
            <a:endParaRPr dirty="0"/>
          </a:p>
          <a:p>
            <a:pPr>
              <a:defRPr/>
            </a:pPr>
            <a:r>
              <a:rPr lang="es-ES" sz="2000" dirty="0">
                <a:solidFill>
                  <a:schemeClr val="bg1"/>
                </a:solidFill>
              </a:rPr>
              <a:t>2. Comprando </a:t>
            </a:r>
            <a:r>
              <a:rPr lang="es-ES" sz="2000" b="1" dirty="0">
                <a:solidFill>
                  <a:srgbClr val="FFFF00"/>
                </a:solidFill>
              </a:rPr>
              <a:t>American </a:t>
            </a:r>
            <a:r>
              <a:rPr lang="es-ES" sz="2000" b="1" dirty="0" err="1">
                <a:solidFill>
                  <a:srgbClr val="FFFF00"/>
                </a:solidFill>
              </a:rPr>
              <a:t>ldol</a:t>
            </a:r>
            <a:r>
              <a:rPr lang="es-ES" sz="2000" dirty="0">
                <a:solidFill>
                  <a:schemeClr val="bg1"/>
                </a:solidFill>
              </a:rPr>
              <a:t>: Cómo nos venden en la telerrealidad</a:t>
            </a:r>
            <a:endParaRPr dirty="0"/>
          </a:p>
          <a:p>
            <a:pPr>
              <a:defRPr/>
            </a:pPr>
            <a:r>
              <a:rPr lang="es-ES" sz="2000" dirty="0">
                <a:solidFill>
                  <a:schemeClr val="bg1"/>
                </a:solidFill>
              </a:rPr>
              <a:t>3. En busca </a:t>
            </a:r>
            <a:r>
              <a:rPr lang="es-ES" sz="2000" dirty="0" err="1">
                <a:solidFill>
                  <a:schemeClr val="bg1"/>
                </a:solidFill>
              </a:rPr>
              <a:t>deI</a:t>
            </a:r>
            <a:r>
              <a:rPr lang="es-ES" sz="2000" dirty="0">
                <a:solidFill>
                  <a:schemeClr val="bg1"/>
                </a:solidFill>
              </a:rPr>
              <a:t> unicornio de papel: </a:t>
            </a:r>
            <a:r>
              <a:rPr lang="es-ES" sz="2000" b="1" dirty="0" err="1">
                <a:solidFill>
                  <a:srgbClr val="FFFF00"/>
                </a:solidFill>
              </a:rPr>
              <a:t>Matrix</a:t>
            </a:r>
            <a:r>
              <a:rPr lang="es-ES" sz="2000" dirty="0">
                <a:solidFill>
                  <a:schemeClr val="bg1"/>
                </a:solidFill>
              </a:rPr>
              <a:t> y la narración </a:t>
            </a:r>
            <a:r>
              <a:rPr lang="es-ES" sz="2000" dirty="0" err="1">
                <a:solidFill>
                  <a:schemeClr val="bg1"/>
                </a:solidFill>
              </a:rPr>
              <a:t>transmediática</a:t>
            </a:r>
            <a:r>
              <a:rPr lang="es-ES" sz="2000" dirty="0">
                <a:solidFill>
                  <a:schemeClr val="bg1"/>
                </a:solidFill>
              </a:rPr>
              <a:t> </a:t>
            </a:r>
            <a:endParaRPr dirty="0"/>
          </a:p>
          <a:p>
            <a:pPr>
              <a:defRPr/>
            </a:pPr>
            <a:r>
              <a:rPr lang="es-ES" sz="2000" dirty="0">
                <a:solidFill>
                  <a:schemeClr val="bg1"/>
                </a:solidFill>
              </a:rPr>
              <a:t>4. ¿La</a:t>
            </a:r>
            <a:r>
              <a:rPr lang="es-ES" sz="2000" b="1" dirty="0">
                <a:solidFill>
                  <a:srgbClr val="FFFF00"/>
                </a:solidFill>
              </a:rPr>
              <a:t> guerra de las galaxias</a:t>
            </a:r>
            <a:r>
              <a:rPr lang="es-ES" sz="2000" dirty="0">
                <a:solidFill>
                  <a:schemeClr val="bg1"/>
                </a:solidFill>
              </a:rPr>
              <a:t> de </a:t>
            </a:r>
            <a:r>
              <a:rPr lang="es-ES" sz="2000" b="1" dirty="0">
                <a:solidFill>
                  <a:srgbClr val="FFFF00"/>
                </a:solidFill>
              </a:rPr>
              <a:t>Quentin Tarantino</a:t>
            </a:r>
            <a:r>
              <a:rPr lang="es-ES" sz="2000" dirty="0">
                <a:solidFill>
                  <a:schemeClr val="bg1"/>
                </a:solidFill>
              </a:rPr>
              <a:t>? La creatividad popular se enfrenta con la industria mediática</a:t>
            </a:r>
            <a:endParaRPr dirty="0"/>
          </a:p>
          <a:p>
            <a:pPr>
              <a:defRPr/>
            </a:pPr>
            <a:r>
              <a:rPr lang="es-ES" sz="2000" dirty="0">
                <a:solidFill>
                  <a:schemeClr val="bg1"/>
                </a:solidFill>
              </a:rPr>
              <a:t>5. Por qué sabe escribir </a:t>
            </a:r>
            <a:r>
              <a:rPr lang="es-ES" sz="2000" dirty="0" err="1">
                <a:solidFill>
                  <a:schemeClr val="bg1"/>
                </a:solidFill>
              </a:rPr>
              <a:t>Heather</a:t>
            </a:r>
            <a:r>
              <a:rPr lang="es-ES" sz="2000" dirty="0">
                <a:solidFill>
                  <a:schemeClr val="bg1"/>
                </a:solidFill>
              </a:rPr>
              <a:t>: La alfabetización mediática y las guerras de </a:t>
            </a:r>
            <a:r>
              <a:rPr lang="es-ES" sz="2000" b="1" dirty="0">
                <a:solidFill>
                  <a:srgbClr val="FFFF00"/>
                </a:solidFill>
              </a:rPr>
              <a:t>Harry Potter</a:t>
            </a:r>
            <a:r>
              <a:rPr lang="es-ES" sz="2000" dirty="0">
                <a:solidFill>
                  <a:schemeClr val="bg1"/>
                </a:solidFill>
              </a:rPr>
              <a:t> </a:t>
            </a:r>
            <a:endParaRPr dirty="0"/>
          </a:p>
          <a:p>
            <a:pPr>
              <a:defRPr/>
            </a:pPr>
            <a:r>
              <a:rPr lang="es-ES" sz="2000" dirty="0">
                <a:solidFill>
                  <a:schemeClr val="bg1"/>
                </a:solidFill>
              </a:rPr>
              <a:t>6. </a:t>
            </a:r>
            <a:r>
              <a:rPr lang="es-ES" sz="2000" dirty="0" err="1">
                <a:solidFill>
                  <a:schemeClr val="bg1"/>
                </a:solidFill>
              </a:rPr>
              <a:t>Pbotosbop</a:t>
            </a:r>
            <a:r>
              <a:rPr lang="es-ES" sz="2000" dirty="0">
                <a:solidFill>
                  <a:schemeClr val="bg1"/>
                </a:solidFill>
              </a:rPr>
              <a:t> para la democracia: La nueva relación entre política y cultura popular</a:t>
            </a:r>
            <a:endParaRPr dirty="0"/>
          </a:p>
          <a:p>
            <a:pPr>
              <a:defRPr/>
            </a:pPr>
            <a:r>
              <a:rPr lang="es-ES" sz="2000" dirty="0">
                <a:solidFill>
                  <a:schemeClr val="bg1"/>
                </a:solidFill>
              </a:rPr>
              <a:t>Conclusión: .Democratizando la televisión? La política de la participación.</a:t>
            </a:r>
            <a:endParaRPr dirty="0"/>
          </a:p>
          <a:p>
            <a:pPr>
              <a:defRPr/>
            </a:pPr>
            <a:r>
              <a:rPr lang="es-ES" sz="2000" b="1" dirty="0">
                <a:solidFill>
                  <a:srgbClr val="FFFF00"/>
                </a:solidFill>
              </a:rPr>
              <a:t>(2006) </a:t>
            </a:r>
            <a:r>
              <a:rPr lang="es-ES" sz="2000" b="1" dirty="0" smtClean="0">
                <a:solidFill>
                  <a:srgbClr val="FFFF00"/>
                </a:solidFill>
              </a:rPr>
              <a:t>2008</a:t>
            </a:r>
          </a:p>
          <a:p>
            <a:pPr>
              <a:defRPr/>
            </a:pPr>
            <a:endParaRPr lang="es-ES" sz="2000" b="1" dirty="0" smtClean="0">
              <a:solidFill>
                <a:srgbClr val="FFFF00"/>
              </a:solidFill>
            </a:endParaRPr>
          </a:p>
          <a:p>
            <a:pPr>
              <a:defRPr/>
            </a:pPr>
            <a:endParaRPr dirty="0"/>
          </a:p>
          <a:p>
            <a:pPr>
              <a:defRPr/>
            </a:pPr>
            <a:endParaRPr lang="es-ES" sz="2000" b="1" dirty="0">
              <a:solidFill>
                <a:srgbClr val="FFFF00"/>
              </a:solidFill>
            </a:endParaRPr>
          </a:p>
        </p:txBody>
      </p:sp>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8"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3986126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Marcador de texto 2"/>
          <p:cNvSpPr>
            <a:spLocks noGrp="1"/>
          </p:cNvSpPr>
          <p:nvPr>
            <p:ph type="body" idx="1"/>
          </p:nvPr>
        </p:nvSpPr>
        <p:spPr bwMode="auto">
          <a:xfrm>
            <a:off x="6042213" y="0"/>
            <a:ext cx="6149787" cy="6858000"/>
          </a:xfrm>
          <a:prstGeom prst="rect">
            <a:avLst/>
          </a:prstGeom>
          <a:solidFill>
            <a:schemeClr val="tx1"/>
          </a:solidFill>
        </p:spPr>
        <p:txBody>
          <a:bodyPr>
            <a:normAutofit fontScale="32500" lnSpcReduction="20000"/>
          </a:bodyPr>
          <a:lstStyle/>
          <a:p>
            <a:pPr>
              <a:defRPr/>
            </a:pPr>
            <a:endParaRPr lang="es-ES" sz="1400" dirty="0"/>
          </a:p>
          <a:p>
            <a:pPr marL="0" indent="0" algn="just">
              <a:lnSpc>
                <a:spcPct val="120000"/>
              </a:lnSpc>
              <a:buNone/>
              <a:defRPr/>
            </a:pPr>
            <a:r>
              <a:rPr lang="es-ES" sz="4900" b="1" dirty="0">
                <a:solidFill>
                  <a:srgbClr val="FFFF00"/>
                </a:solidFill>
              </a:rPr>
              <a:t>Primera parte: el mundo de los fans</a:t>
            </a:r>
            <a:endParaRPr sz="3100" dirty="0"/>
          </a:p>
          <a:p>
            <a:pPr marL="0" indent="0" algn="just">
              <a:lnSpc>
                <a:spcPct val="120000"/>
              </a:lnSpc>
              <a:buNone/>
              <a:defRPr/>
            </a:pPr>
            <a:r>
              <a:rPr lang="es-ES" sz="4900" dirty="0">
                <a:solidFill>
                  <a:schemeClr val="bg1"/>
                </a:solidFill>
              </a:rPr>
              <a:t>1. Extractos de </a:t>
            </a:r>
            <a:r>
              <a:rPr lang="es-ES" sz="4900" dirty="0" err="1">
                <a:solidFill>
                  <a:schemeClr val="bg1"/>
                </a:solidFill>
              </a:rPr>
              <a:t>Matt</a:t>
            </a:r>
            <a:r>
              <a:rPr lang="es-ES" sz="4900" dirty="0">
                <a:solidFill>
                  <a:schemeClr val="bg1"/>
                </a:solidFill>
              </a:rPr>
              <a:t> </a:t>
            </a:r>
            <a:r>
              <a:rPr lang="es-ES" sz="4900" dirty="0" err="1">
                <a:solidFill>
                  <a:schemeClr val="bg1"/>
                </a:solidFill>
              </a:rPr>
              <a:t>Hills</a:t>
            </a:r>
            <a:r>
              <a:rPr lang="es-ES" sz="4900" dirty="0">
                <a:solidFill>
                  <a:schemeClr val="bg1"/>
                </a:solidFill>
              </a:rPr>
              <a:t> entrevista a Henry Jenkins</a:t>
            </a:r>
            <a:endParaRPr sz="3100" dirty="0"/>
          </a:p>
          <a:p>
            <a:pPr marL="0" indent="0" algn="just">
              <a:lnSpc>
                <a:spcPct val="120000"/>
              </a:lnSpc>
              <a:buNone/>
              <a:defRPr/>
            </a:pPr>
            <a:r>
              <a:rPr lang="es-ES" sz="4900" dirty="0">
                <a:solidFill>
                  <a:schemeClr val="bg1"/>
                </a:solidFill>
              </a:rPr>
              <a:t>2. </a:t>
            </a:r>
            <a:r>
              <a:rPr lang="es-ES" sz="4900" dirty="0" err="1">
                <a:solidFill>
                  <a:schemeClr val="bg1"/>
                </a:solidFill>
              </a:rPr>
              <a:t>Star</a:t>
            </a:r>
            <a:r>
              <a:rPr lang="es-ES" sz="4900" dirty="0">
                <a:solidFill>
                  <a:schemeClr val="bg1"/>
                </a:solidFill>
              </a:rPr>
              <a:t> </a:t>
            </a:r>
            <a:r>
              <a:rPr lang="es-ES" sz="4900" dirty="0" err="1">
                <a:solidFill>
                  <a:schemeClr val="bg1"/>
                </a:solidFill>
              </a:rPr>
              <a:t>Trek</a:t>
            </a:r>
            <a:r>
              <a:rPr lang="es-ES" sz="4900" dirty="0">
                <a:solidFill>
                  <a:schemeClr val="bg1"/>
                </a:solidFill>
              </a:rPr>
              <a:t> repuesta, reinterpretada y reescrita: la escritura de los fans como caza furtiva textual</a:t>
            </a:r>
            <a:endParaRPr sz="3100" dirty="0"/>
          </a:p>
          <a:p>
            <a:pPr marL="0" indent="0" algn="just">
              <a:lnSpc>
                <a:spcPct val="120000"/>
              </a:lnSpc>
              <a:buNone/>
              <a:defRPr/>
            </a:pPr>
            <a:r>
              <a:rPr lang="es-ES" sz="4900" dirty="0">
                <a:solidFill>
                  <a:schemeClr val="bg1"/>
                </a:solidFill>
              </a:rPr>
              <a:t>3. El normal interés femenino en las relaciones sexuales entre hombres: "Extractos de Terra </a:t>
            </a:r>
            <a:r>
              <a:rPr lang="es-ES" sz="4900" dirty="0" err="1">
                <a:solidFill>
                  <a:schemeClr val="bg1"/>
                </a:solidFill>
              </a:rPr>
              <a:t>Nostra</a:t>
            </a:r>
            <a:r>
              <a:rPr lang="es-ES" sz="4900" dirty="0">
                <a:solidFill>
                  <a:schemeClr val="bg1"/>
                </a:solidFill>
              </a:rPr>
              <a:t> </a:t>
            </a:r>
            <a:r>
              <a:rPr lang="es-ES" sz="4900" dirty="0" err="1">
                <a:solidFill>
                  <a:schemeClr val="bg1"/>
                </a:solidFill>
              </a:rPr>
              <a:t>Underground</a:t>
            </a:r>
            <a:r>
              <a:rPr lang="es-ES" sz="4900" dirty="0">
                <a:solidFill>
                  <a:schemeClr val="bg1"/>
                </a:solidFill>
              </a:rPr>
              <a:t> y </a:t>
            </a:r>
            <a:r>
              <a:rPr lang="es-ES" sz="4900" dirty="0" err="1">
                <a:solidFill>
                  <a:schemeClr val="bg1"/>
                </a:solidFill>
              </a:rPr>
              <a:t>Strange</a:t>
            </a:r>
            <a:r>
              <a:rPr lang="es-ES" sz="4900" dirty="0">
                <a:solidFill>
                  <a:schemeClr val="bg1"/>
                </a:solidFill>
              </a:rPr>
              <a:t> </a:t>
            </a:r>
            <a:r>
              <a:rPr lang="es-ES" sz="4900" dirty="0" err="1">
                <a:solidFill>
                  <a:schemeClr val="bg1"/>
                </a:solidFill>
              </a:rPr>
              <a:t>Bedfellows</a:t>
            </a:r>
            <a:r>
              <a:rPr lang="es-ES" sz="4900" dirty="0">
                <a:solidFill>
                  <a:schemeClr val="bg1"/>
                </a:solidFill>
              </a:rPr>
              <a:t>.</a:t>
            </a:r>
            <a:endParaRPr sz="3100" dirty="0"/>
          </a:p>
          <a:p>
            <a:pPr marL="0" indent="0" algn="just">
              <a:lnSpc>
                <a:spcPct val="120000"/>
              </a:lnSpc>
              <a:buNone/>
              <a:defRPr/>
            </a:pPr>
            <a:r>
              <a:rPr lang="es-ES" sz="4900" dirty="0">
                <a:solidFill>
                  <a:schemeClr val="bg1"/>
                </a:solidFill>
              </a:rPr>
              <a:t>4. Fuera del armario y dentro del universo: los homosexuales y </a:t>
            </a:r>
            <a:r>
              <a:rPr lang="es-ES" sz="4900" dirty="0" err="1">
                <a:solidFill>
                  <a:schemeClr val="bg1"/>
                </a:solidFill>
              </a:rPr>
              <a:t>Star</a:t>
            </a:r>
            <a:r>
              <a:rPr lang="es-ES" sz="4900" dirty="0">
                <a:solidFill>
                  <a:schemeClr val="bg1"/>
                </a:solidFill>
              </a:rPr>
              <a:t> </a:t>
            </a:r>
            <a:r>
              <a:rPr lang="es-ES" sz="4900" dirty="0" err="1">
                <a:solidFill>
                  <a:schemeClr val="bg1"/>
                </a:solidFill>
              </a:rPr>
              <a:t>Trek</a:t>
            </a:r>
            <a:r>
              <a:rPr lang="es-ES" sz="4900" dirty="0">
                <a:solidFill>
                  <a:schemeClr val="bg1"/>
                </a:solidFill>
              </a:rPr>
              <a:t> . Con John Campbell</a:t>
            </a:r>
            <a:endParaRPr sz="3100" dirty="0"/>
          </a:p>
          <a:p>
            <a:pPr marL="0" indent="0" algn="just">
              <a:lnSpc>
                <a:spcPct val="120000"/>
              </a:lnSpc>
              <a:buNone/>
              <a:defRPr/>
            </a:pPr>
            <a:r>
              <a:rPr lang="es-ES" sz="4900" b="1" dirty="0">
                <a:solidFill>
                  <a:srgbClr val="FFFF00"/>
                </a:solidFill>
              </a:rPr>
              <a:t>Segunda parte: digitalizándolos</a:t>
            </a:r>
            <a:endParaRPr sz="3100" dirty="0"/>
          </a:p>
          <a:p>
            <a:pPr marL="0" indent="0" algn="just">
              <a:lnSpc>
                <a:spcPct val="120000"/>
              </a:lnSpc>
              <a:buNone/>
              <a:defRPr/>
            </a:pPr>
            <a:r>
              <a:rPr lang="es-ES" sz="4900" dirty="0">
                <a:solidFill>
                  <a:schemeClr val="bg1"/>
                </a:solidFill>
              </a:rPr>
              <a:t>5. ¿</a:t>
            </a:r>
            <a:r>
              <a:rPr lang="es-ES" sz="4900" dirty="0" err="1">
                <a:solidFill>
                  <a:schemeClr val="bg1"/>
                </a:solidFill>
              </a:rPr>
              <a:t>Disfrutais</a:t>
            </a:r>
            <a:r>
              <a:rPr lang="es-ES" sz="4900" dirty="0">
                <a:solidFill>
                  <a:schemeClr val="bg1"/>
                </a:solidFill>
              </a:rPr>
              <a:t> haciéndonos sentir estúpidos a los demás?: alt.tv </a:t>
            </a:r>
            <a:r>
              <a:rPr lang="es-ES" sz="4900" dirty="0" err="1">
                <a:solidFill>
                  <a:schemeClr val="bg1"/>
                </a:solidFill>
              </a:rPr>
              <a:t>twinpeaks</a:t>
            </a:r>
            <a:r>
              <a:rPr lang="es-ES" sz="4900" dirty="0">
                <a:solidFill>
                  <a:schemeClr val="bg1"/>
                </a:solidFill>
              </a:rPr>
              <a:t>, el autor embaucador y la pericia del espectador</a:t>
            </a:r>
            <a:endParaRPr sz="3100" dirty="0"/>
          </a:p>
          <a:p>
            <a:pPr marL="0" indent="0" algn="just">
              <a:lnSpc>
                <a:spcPct val="120000"/>
              </a:lnSpc>
              <a:buNone/>
              <a:defRPr/>
            </a:pPr>
            <a:r>
              <a:rPr lang="es-ES" sz="4900" dirty="0">
                <a:solidFill>
                  <a:schemeClr val="bg1"/>
                </a:solidFill>
              </a:rPr>
              <a:t>6. ¿Audiencias interactivas? La "inteligencia colectiva" de los fans mediáticos</a:t>
            </a:r>
            <a:endParaRPr sz="3100" dirty="0"/>
          </a:p>
          <a:p>
            <a:pPr marL="0" indent="0" algn="just">
              <a:lnSpc>
                <a:spcPct val="120000"/>
              </a:lnSpc>
              <a:buNone/>
              <a:defRPr/>
            </a:pPr>
            <a:r>
              <a:rPr lang="es-ES" sz="4900" dirty="0">
                <a:solidFill>
                  <a:schemeClr val="bg1"/>
                </a:solidFill>
              </a:rPr>
              <a:t>7. </a:t>
            </a:r>
            <a:r>
              <a:rPr lang="es-ES" sz="4900" dirty="0" err="1">
                <a:solidFill>
                  <a:schemeClr val="bg1"/>
                </a:solidFill>
              </a:rPr>
              <a:t>Cosmpolitismo</a:t>
            </a:r>
            <a:r>
              <a:rPr lang="es-ES" sz="4900" dirty="0">
                <a:solidFill>
                  <a:schemeClr val="bg1"/>
                </a:solidFill>
              </a:rPr>
              <a:t> pop: cartografiando los flujos culturales en una era de convergencia mediática</a:t>
            </a:r>
            <a:endParaRPr sz="3100" dirty="0"/>
          </a:p>
          <a:p>
            <a:pPr marL="0" indent="0" algn="just">
              <a:lnSpc>
                <a:spcPct val="120000"/>
              </a:lnSpc>
              <a:buNone/>
              <a:defRPr/>
            </a:pPr>
            <a:r>
              <a:rPr lang="es-ES" sz="4900" dirty="0">
                <a:solidFill>
                  <a:schemeClr val="bg1"/>
                </a:solidFill>
              </a:rPr>
              <a:t>8. Amor en línea</a:t>
            </a:r>
            <a:endParaRPr sz="3100" dirty="0"/>
          </a:p>
          <a:p>
            <a:pPr marL="0" indent="0" algn="just">
              <a:lnSpc>
                <a:spcPct val="120000"/>
              </a:lnSpc>
              <a:buNone/>
              <a:defRPr/>
            </a:pPr>
            <a:r>
              <a:rPr lang="es-ES" sz="4900" dirty="0">
                <a:solidFill>
                  <a:schemeClr val="bg1"/>
                </a:solidFill>
              </a:rPr>
              <a:t>9. ¡Todos a los blogs!</a:t>
            </a:r>
            <a:endParaRPr sz="3100" dirty="0"/>
          </a:p>
          <a:p>
            <a:pPr marL="0" indent="0" algn="just">
              <a:lnSpc>
                <a:spcPct val="120000"/>
              </a:lnSpc>
              <a:buNone/>
              <a:defRPr/>
            </a:pPr>
            <a:r>
              <a:rPr lang="es-ES" sz="4900" dirty="0">
                <a:solidFill>
                  <a:schemeClr val="bg1"/>
                </a:solidFill>
              </a:rPr>
              <a:t>10. Una red de seguridad</a:t>
            </a:r>
            <a:endParaRPr sz="3100" dirty="0"/>
          </a:p>
          <a:p>
            <a:pPr marL="0" indent="0" algn="just">
              <a:lnSpc>
                <a:spcPct val="120000"/>
              </a:lnSpc>
              <a:buNone/>
              <a:defRPr/>
            </a:pPr>
            <a:r>
              <a:rPr lang="es-ES" sz="4900" b="1" dirty="0">
                <a:solidFill>
                  <a:srgbClr val="FFFF00"/>
                </a:solidFill>
              </a:rPr>
              <a:t>Tercera parte: más allá de </a:t>
            </a:r>
            <a:r>
              <a:rPr lang="es-ES" sz="4900" b="1" dirty="0" err="1">
                <a:solidFill>
                  <a:srgbClr val="FFFF00"/>
                </a:solidFill>
              </a:rPr>
              <a:t>Columbine</a:t>
            </a:r>
            <a:endParaRPr lang="es-ES" sz="4900" b="1" dirty="0">
              <a:solidFill>
                <a:srgbClr val="FFFF00"/>
              </a:solidFill>
            </a:endParaRPr>
          </a:p>
          <a:p>
            <a:pPr marL="0" indent="0" algn="just">
              <a:lnSpc>
                <a:spcPct val="120000"/>
              </a:lnSpc>
              <a:buNone/>
              <a:defRPr/>
            </a:pPr>
            <a:r>
              <a:rPr lang="es-ES" sz="4900" dirty="0">
                <a:solidFill>
                  <a:schemeClr val="bg1"/>
                </a:solidFill>
              </a:rPr>
              <a:t>11. El profesor Jenkins va a Washington</a:t>
            </a:r>
            <a:endParaRPr sz="3100" dirty="0"/>
          </a:p>
          <a:p>
            <a:pPr marL="0" indent="0" algn="just">
              <a:lnSpc>
                <a:spcPct val="120000"/>
              </a:lnSpc>
              <a:buNone/>
              <a:defRPr/>
            </a:pPr>
            <a:r>
              <a:rPr lang="es-ES" sz="4900" dirty="0">
                <a:solidFill>
                  <a:schemeClr val="bg1"/>
                </a:solidFill>
              </a:rPr>
              <a:t>12. A continuación... Emboscada en </a:t>
            </a:r>
            <a:r>
              <a:rPr lang="es-ES" sz="4900" dirty="0" err="1">
                <a:solidFill>
                  <a:schemeClr val="bg1"/>
                </a:solidFill>
              </a:rPr>
              <a:t>Donahue</a:t>
            </a:r>
            <a:endParaRPr lang="es-ES" sz="4900" dirty="0">
              <a:solidFill>
                <a:schemeClr val="bg1"/>
              </a:solidFill>
            </a:endParaRPr>
          </a:p>
          <a:p>
            <a:pPr marL="0" indent="0" algn="just">
              <a:lnSpc>
                <a:spcPct val="120000"/>
              </a:lnSpc>
              <a:buNone/>
              <a:defRPr/>
            </a:pPr>
            <a:r>
              <a:rPr lang="es-ES" sz="4900" dirty="0">
                <a:solidFill>
                  <a:schemeClr val="bg1"/>
                </a:solidFill>
              </a:rPr>
              <a:t>13. La guerra entre efectos y significados: replanteamiento del debate sobre la violencia en los videojuegos</a:t>
            </a:r>
            <a:endParaRPr sz="3100" dirty="0"/>
          </a:p>
          <a:p>
            <a:pPr marL="0" indent="0" algn="just">
              <a:lnSpc>
                <a:spcPct val="120000"/>
              </a:lnSpc>
              <a:buNone/>
              <a:defRPr/>
            </a:pPr>
            <a:r>
              <a:rPr lang="es-ES" sz="4900" dirty="0">
                <a:solidFill>
                  <a:schemeClr val="bg1"/>
                </a:solidFill>
              </a:rPr>
              <a:t>14. El </a:t>
            </a:r>
            <a:r>
              <a:rPr lang="es-ES" sz="4900" dirty="0" err="1">
                <a:solidFill>
                  <a:schemeClr val="bg1"/>
                </a:solidFill>
              </a:rPr>
              <a:t>Columbine</a:t>
            </a:r>
            <a:r>
              <a:rPr lang="es-ES" sz="4900" dirty="0">
                <a:solidFill>
                  <a:schemeClr val="bg1"/>
                </a:solidFill>
              </a:rPr>
              <a:t> chino: cómo una tragedia encendió la mecha de los temores del gobierno chino a la cultura juvenil y a Internet</a:t>
            </a:r>
            <a:endParaRPr sz="3100" dirty="0"/>
          </a:p>
          <a:p>
            <a:pPr marL="0" indent="0" algn="just">
              <a:lnSpc>
                <a:spcPct val="120000"/>
              </a:lnSpc>
              <a:buNone/>
              <a:defRPr/>
            </a:pPr>
            <a:r>
              <a:rPr lang="es-ES" sz="4900" dirty="0">
                <a:solidFill>
                  <a:schemeClr val="bg1"/>
                </a:solidFill>
              </a:rPr>
              <a:t>15. "Los monstruos de al lado": diálogo entre un padre y su hijo sobre "</a:t>
            </a:r>
            <a:r>
              <a:rPr lang="es-ES" sz="4900" dirty="0" err="1">
                <a:solidFill>
                  <a:schemeClr val="bg1"/>
                </a:solidFill>
              </a:rPr>
              <a:t>Buffy</a:t>
            </a:r>
            <a:r>
              <a:rPr lang="es-ES" sz="4900" dirty="0">
                <a:solidFill>
                  <a:schemeClr val="bg1"/>
                </a:solidFill>
              </a:rPr>
              <a:t>", el pánico moral y las diferencias generacionales.</a:t>
            </a:r>
            <a:endParaRPr sz="3100" dirty="0"/>
          </a:p>
        </p:txBody>
      </p:sp>
      <p:pic>
        <p:nvPicPr>
          <p:cNvPr id="4" name="Shape 631"/>
          <p:cNvPicPr/>
          <p:nvPr/>
        </p:nvPicPr>
        <p:blipFill>
          <a:blip r:embed="rId2">
            <a:alphaModFix/>
          </a:blip>
          <a:stretch/>
        </p:blipFill>
        <p:spPr bwMode="auto">
          <a:xfrm>
            <a:off x="0" y="0"/>
            <a:ext cx="6042213" cy="6858000"/>
          </a:xfrm>
          <a:prstGeom prst="rect">
            <a:avLst/>
          </a:prstGeom>
          <a:noFill/>
          <a:ln>
            <a:noFill/>
          </a:ln>
        </p:spPr>
      </p:pic>
      <p:sp>
        <p:nvSpPr>
          <p:cNvPr id="5" name="Rectángulo 4"/>
          <p:cNvSpPr/>
          <p:nvPr/>
        </p:nvSpPr>
        <p:spPr bwMode="auto">
          <a:xfrm>
            <a:off x="3231688" y="6364052"/>
            <a:ext cx="1317990" cy="369332"/>
          </a:xfrm>
          <a:prstGeom prst="rect">
            <a:avLst/>
          </a:prstGeom>
        </p:spPr>
        <p:txBody>
          <a:bodyPr wrap="none">
            <a:spAutoFit/>
          </a:bodyPr>
          <a:lstStyle/>
          <a:p>
            <a:pPr>
              <a:defRPr/>
            </a:pPr>
            <a:r>
              <a:rPr lang="es-ES" b="1"/>
              <a:t>(2006) 2008</a:t>
            </a:r>
            <a:endParaRPr/>
          </a:p>
        </p:txBody>
      </p:sp>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8"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33596639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Picture 2" descr="http://farm8.staticflickr.com/7075/7270714942_8d1d9a29ec.jpg"/>
          <p:cNvPicPr>
            <a:picLocks noChangeAspect="1" noChangeArrowheads="1"/>
          </p:cNvPicPr>
          <p:nvPr/>
        </p:nvPicPr>
        <p:blipFill>
          <a:blip r:embed="rId2"/>
          <a:stretch/>
        </p:blipFill>
        <p:spPr bwMode="auto">
          <a:xfrm>
            <a:off x="3554" y="0"/>
            <a:ext cx="12191999" cy="6858000"/>
          </a:xfrm>
          <a:prstGeom prst="rect">
            <a:avLst/>
          </a:prstGeom>
          <a:noFill/>
        </p:spPr>
      </p:pic>
      <p:sp>
        <p:nvSpPr>
          <p:cNvPr id="5" name="Rectángulo 4"/>
          <p:cNvSpPr/>
          <p:nvPr/>
        </p:nvSpPr>
        <p:spPr bwMode="auto">
          <a:xfrm>
            <a:off x="1454106" y="6340428"/>
            <a:ext cx="9136893" cy="353943"/>
          </a:xfrm>
          <a:prstGeom prst="rect">
            <a:avLst/>
          </a:prstGeom>
          <a:solidFill>
            <a:srgbClr val="FFC000"/>
          </a:solidFill>
        </p:spPr>
        <p:txBody>
          <a:bodyPr wrap="square">
            <a:spAutoFit/>
          </a:bodyPr>
          <a:lstStyle/>
          <a:p>
            <a:pPr>
              <a:defRPr/>
            </a:pPr>
            <a:r>
              <a:rPr lang="es-ES" sz="1700" u="sng" dirty="0">
                <a:hlinkClick r:id="rId3" tooltip="http://geofflivingston.com/2012/06/05/transmedia-multichannel-storytelling-transcends-platforms/"/>
              </a:rPr>
              <a:t>http://geofflivingston.com/2012/06/05/transmedia-multichannel-storytelling-transcends-platforms/</a:t>
            </a:r>
            <a:r>
              <a:rPr lang="es-ES" sz="1700" dirty="0"/>
              <a:t> </a:t>
            </a:r>
            <a:endParaRPr dirty="0"/>
          </a:p>
        </p:txBody>
      </p:sp>
      <p:pic>
        <p:nvPicPr>
          <p:cNvPr id="6" name="Imagen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7" name="Marcador de contenido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451749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4344" name="Picture 8"/>
          <p:cNvPicPr>
            <a:picLocks noChangeAspect="1" noChangeArrowheads="1"/>
          </p:cNvPicPr>
          <p:nvPr/>
        </p:nvPicPr>
        <p:blipFill>
          <a:blip r:embed="rId2"/>
          <a:stretch/>
        </p:blipFill>
        <p:spPr bwMode="auto">
          <a:xfrm>
            <a:off x="1523999" y="1"/>
            <a:ext cx="9144001" cy="3697940"/>
          </a:xfrm>
          <a:prstGeom prst="rect">
            <a:avLst/>
          </a:prstGeom>
          <a:noFill/>
          <a:ln>
            <a:noFill/>
          </a:ln>
        </p:spPr>
      </p:pic>
      <p:pic>
        <p:nvPicPr>
          <p:cNvPr id="2" name="Imagen 1"/>
          <p:cNvPicPr>
            <a:picLocks noChangeAspect="1"/>
          </p:cNvPicPr>
          <p:nvPr/>
        </p:nvPicPr>
        <p:blipFill>
          <a:blip r:embed="rId3"/>
          <a:stretch/>
        </p:blipFill>
        <p:spPr bwMode="auto">
          <a:xfrm>
            <a:off x="6217025" y="3697942"/>
            <a:ext cx="4450975" cy="3137241"/>
          </a:xfrm>
          <a:prstGeom prst="rect">
            <a:avLst/>
          </a:prstGeom>
        </p:spPr>
      </p:pic>
      <p:pic>
        <p:nvPicPr>
          <p:cNvPr id="4" name="Imagen 3"/>
          <p:cNvPicPr>
            <a:picLocks noChangeAspect="1"/>
          </p:cNvPicPr>
          <p:nvPr/>
        </p:nvPicPr>
        <p:blipFill>
          <a:blip r:embed="rId4"/>
          <a:stretch/>
        </p:blipFill>
        <p:spPr bwMode="auto">
          <a:xfrm>
            <a:off x="1523999" y="3697942"/>
            <a:ext cx="4693026" cy="3160059"/>
          </a:xfrm>
          <a:prstGeom prst="rect">
            <a:avLst/>
          </a:prstGeom>
        </p:spPr>
      </p:pic>
      <p:pic>
        <p:nvPicPr>
          <p:cNvPr id="5" name="Imagen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6" name="Marcador de contenido 3"/>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0" y="0"/>
            <a:ext cx="714375" cy="638175"/>
          </a:xfrm>
          <a:prstGeom prst="rect">
            <a:avLst/>
          </a:prstGeom>
        </p:spPr>
      </p:pic>
    </p:spTree>
    <p:extLst>
      <p:ext uri="{BB962C8B-B14F-4D97-AF65-F5344CB8AC3E}">
        <p14:creationId xmlns:p14="http://schemas.microsoft.com/office/powerpoint/2010/main" val="14229565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74" name="Shape 674"/>
          <p:cNvPicPr/>
          <p:nvPr/>
        </p:nvPicPr>
        <p:blipFill>
          <a:blip r:embed="rId2">
            <a:alphaModFix/>
          </a:blip>
          <a:stretch/>
        </p:blipFill>
        <p:spPr bwMode="auto">
          <a:xfrm>
            <a:off x="0" y="0"/>
            <a:ext cx="12192000" cy="6912294"/>
          </a:xfrm>
          <a:prstGeom prst="rect">
            <a:avLst/>
          </a:prstGeom>
          <a:noFill/>
          <a:ln>
            <a:noFill/>
          </a:ln>
        </p:spPr>
      </p:pic>
      <p:sp>
        <p:nvSpPr>
          <p:cNvPr id="676" name="Shape 676"/>
          <p:cNvSpPr txBox="1"/>
          <p:nvPr/>
        </p:nvSpPr>
        <p:spPr bwMode="auto">
          <a:xfrm>
            <a:off x="3692502" y="3399073"/>
            <a:ext cx="8117696" cy="663600"/>
          </a:xfrm>
          <a:prstGeom prst="rect">
            <a:avLst/>
          </a:prstGeom>
          <a:noFill/>
          <a:ln>
            <a:noFill/>
          </a:ln>
        </p:spPr>
        <p:txBody>
          <a:bodyPr lIns="91425" tIns="91425" rIns="91425" bIns="91425" anchor="ctr" anchorCtr="0">
            <a:noAutofit/>
          </a:bodyPr>
          <a:lstStyle/>
          <a:p>
            <a:pPr>
              <a:lnSpc>
                <a:spcPct val="114999"/>
              </a:lnSpc>
              <a:defRPr/>
            </a:pPr>
            <a:r>
              <a:rPr lang="es" sz="1600" u="sng" dirty="0">
                <a:solidFill>
                  <a:schemeClr val="hlink"/>
                </a:solidFill>
                <a:latin typeface="Calibri"/>
                <a:ea typeface="Calibri"/>
                <a:cs typeface="Calibri"/>
                <a:hlinkClick r:id="rId3" tooltip="http://www.farq.edu.uy/estetica-diseno-ii/files/2013/05/119756745-1r-Capitulo-Narrativas-Transmedia.pdf"/>
              </a:rPr>
              <a:t>http://www.farq.edu.uy/estetica-diseno-ii/files/2013/05/119756745-1r-Capitulo-Narrativas-Transmedia.pdf</a:t>
            </a:r>
            <a:r>
              <a:rPr lang="es" sz="1600" dirty="0">
                <a:solidFill>
                  <a:schemeClr val="dk1"/>
                </a:solidFill>
                <a:latin typeface="Calibri"/>
                <a:ea typeface="Calibri"/>
                <a:cs typeface="Calibri"/>
              </a:rPr>
              <a:t>    </a:t>
            </a:r>
            <a:endParaRPr dirty="0"/>
          </a:p>
        </p:txBody>
      </p:sp>
      <p:sp>
        <p:nvSpPr>
          <p:cNvPr id="5" name="Shape 178"/>
          <p:cNvSpPr/>
          <p:nvPr/>
        </p:nvSpPr>
        <p:spPr bwMode="auto">
          <a:xfrm>
            <a:off x="684833" y="3271658"/>
            <a:ext cx="2170545" cy="2155008"/>
          </a:xfrm>
          <a:prstGeom prst="roundRect">
            <a:avLst>
              <a:gd name="adj" fmla="val 10547"/>
            </a:avLst>
          </a:prstGeom>
          <a:solidFill>
            <a:schemeClr val="accent1">
              <a:lumMod val="75000"/>
              <a:alpha val="40000"/>
            </a:schemeClr>
          </a:solidFill>
          <a:ln w="12700">
            <a:miter lim="400000"/>
          </a:ln>
          <a:effectLst>
            <a:outerShdw blurRad="38100" dist="25400" dir="5400000" rotWithShape="0">
              <a:srgbClr val="000000">
                <a:alpha val="50000"/>
              </a:srgbClr>
            </a:outerShdw>
          </a:effectLst>
        </p:spPr>
        <p:txBody>
          <a:bodyPr lIns="50800" tIns="50800" rIns="50800" bIns="50800" anchor="ctr"/>
          <a:lstStyle/>
          <a:p>
            <a:pPr>
              <a:defRPr sz="2400">
                <a:solidFill>
                  <a:srgbClr val="FFFFFF"/>
                </a:solidFill>
              </a:defRPr>
            </a:pPr>
            <a:endParaRPr sz="2400"/>
          </a:p>
        </p:txBody>
      </p:sp>
      <p:sp>
        <p:nvSpPr>
          <p:cNvPr id="675" name="Shape 675"/>
          <p:cNvSpPr txBox="1"/>
          <p:nvPr/>
        </p:nvSpPr>
        <p:spPr bwMode="auto">
          <a:xfrm>
            <a:off x="948748" y="3131590"/>
            <a:ext cx="2131500" cy="2331947"/>
          </a:xfrm>
          <a:prstGeom prst="rect">
            <a:avLst/>
          </a:prstGeom>
          <a:noFill/>
          <a:ln>
            <a:noFill/>
          </a:ln>
        </p:spPr>
        <p:txBody>
          <a:bodyPr lIns="91425" tIns="91425" rIns="91425" bIns="91425" anchor="ctr" anchorCtr="0">
            <a:noAutofit/>
          </a:bodyPr>
          <a:lstStyle/>
          <a:p>
            <a:pPr>
              <a:lnSpc>
                <a:spcPct val="114999"/>
              </a:lnSpc>
              <a:defRPr/>
            </a:pPr>
            <a:r>
              <a:rPr lang="es" sz="2400" dirty="0">
                <a:solidFill>
                  <a:srgbClr val="FFFF00"/>
                </a:solidFill>
                <a:latin typeface="Calibri"/>
                <a:ea typeface="Calibri"/>
                <a:cs typeface="Calibri"/>
              </a:rPr>
              <a:t>Carlos Scolari</a:t>
            </a:r>
            <a:endParaRPr dirty="0"/>
          </a:p>
          <a:p>
            <a:pPr>
              <a:lnSpc>
                <a:spcPct val="114999"/>
              </a:lnSpc>
              <a:defRPr/>
            </a:pPr>
            <a:r>
              <a:rPr lang="es" sz="2400" dirty="0">
                <a:solidFill>
                  <a:srgbClr val="FFFF00"/>
                </a:solidFill>
                <a:latin typeface="Calibri"/>
                <a:ea typeface="Calibri"/>
                <a:cs typeface="Calibri"/>
              </a:rPr>
              <a:t>(2013)</a:t>
            </a:r>
            <a:endParaRPr dirty="0"/>
          </a:p>
          <a:p>
            <a:pPr>
              <a:lnSpc>
                <a:spcPct val="114999"/>
              </a:lnSpc>
              <a:defRPr/>
            </a:pPr>
            <a:r>
              <a:rPr lang="es" sz="2400" i="1" dirty="0">
                <a:solidFill>
                  <a:srgbClr val="FFFF00"/>
                </a:solidFill>
                <a:latin typeface="Calibri"/>
                <a:ea typeface="Calibri"/>
                <a:cs typeface="Calibri"/>
              </a:rPr>
              <a:t>Narrativas Transmedia</a:t>
            </a:r>
            <a:endParaRPr dirty="0"/>
          </a:p>
          <a:p>
            <a:pPr>
              <a:lnSpc>
                <a:spcPct val="114999"/>
              </a:lnSpc>
              <a:defRPr/>
            </a:pPr>
            <a:r>
              <a:rPr lang="es" sz="2400" i="1" u="sng" dirty="0">
                <a:solidFill>
                  <a:schemeClr val="hlink"/>
                </a:solidFill>
                <a:latin typeface="Calibri"/>
                <a:ea typeface="Calibri"/>
                <a:cs typeface="Calibri"/>
                <a:hlinkClick r:id="rId4" tooltip="https://twitter.com/cscolari"/>
              </a:rPr>
              <a:t>@csscolari</a:t>
            </a:r>
            <a:endParaRPr dirty="0"/>
          </a:p>
        </p:txBody>
      </p:sp>
      <p:sp>
        <p:nvSpPr>
          <p:cNvPr id="2" name="Rectángulo 1"/>
          <p:cNvSpPr/>
          <p:nvPr/>
        </p:nvSpPr>
        <p:spPr bwMode="auto">
          <a:xfrm>
            <a:off x="1520792" y="6376732"/>
            <a:ext cx="9971773" cy="369332"/>
          </a:xfrm>
          <a:prstGeom prst="rect">
            <a:avLst/>
          </a:prstGeom>
        </p:spPr>
        <p:txBody>
          <a:bodyPr wrap="square">
            <a:spAutoFit/>
          </a:bodyPr>
          <a:lstStyle/>
          <a:p>
            <a:pPr>
              <a:defRPr/>
            </a:pPr>
            <a:r>
              <a:rPr lang="es-ES" u="sng" dirty="0">
                <a:hlinkClick r:id="rId5" tooltip="https://www.youtube.com/watch?v=Jn47eRpqz4A"/>
              </a:rPr>
              <a:t>https://www.youtube.com/watch?v=Jn47eRpqz4A</a:t>
            </a:r>
            <a:r>
              <a:rPr lang="es-ES" dirty="0"/>
              <a:t> </a:t>
            </a:r>
            <a:r>
              <a:rPr lang="en-US" dirty="0"/>
              <a:t>DAD DANCES WITH SON TO FROZEN THEME 0:52</a:t>
            </a:r>
            <a:endParaRPr lang="es-ES" dirty="0"/>
          </a:p>
        </p:txBody>
      </p:sp>
      <p:pic>
        <p:nvPicPr>
          <p:cNvPr id="8" name="Imagen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9" name="Marcador de contenido 3"/>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0" y="6292554"/>
            <a:ext cx="714375" cy="638175"/>
          </a:xfrm>
          <a:prstGeom prst="rect">
            <a:avLst/>
          </a:prstGeom>
        </p:spPr>
      </p:pic>
    </p:spTree>
    <p:extLst>
      <p:ext uri="{BB962C8B-B14F-4D97-AF65-F5344CB8AC3E}">
        <p14:creationId xmlns:p14="http://schemas.microsoft.com/office/powerpoint/2010/main" val="27694946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87" name="Shape 687"/>
          <p:cNvPicPr/>
          <p:nvPr/>
        </p:nvPicPr>
        <p:blipFill>
          <a:blip r:embed="rId2">
            <a:alphaModFix/>
          </a:blip>
          <a:stretch/>
        </p:blipFill>
        <p:spPr bwMode="auto">
          <a:xfrm>
            <a:off x="1" y="1"/>
            <a:ext cx="12192000" cy="6857999"/>
          </a:xfrm>
          <a:prstGeom prst="rect">
            <a:avLst/>
          </a:prstGeom>
          <a:noFill/>
          <a:ln>
            <a:noFill/>
          </a:ln>
        </p:spPr>
      </p:pic>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4"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11477625" y="6219825"/>
            <a:ext cx="714375" cy="638175"/>
          </a:xfrm>
          <a:prstGeom prst="rect">
            <a:avLst/>
          </a:prstGeom>
        </p:spPr>
      </p:pic>
    </p:spTree>
    <p:extLst>
      <p:ext uri="{BB962C8B-B14F-4D97-AF65-F5344CB8AC3E}">
        <p14:creationId xmlns:p14="http://schemas.microsoft.com/office/powerpoint/2010/main" val="24850075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Shape 110" descr="Constelacion 3 G Jover 2009.jpg"/>
          <p:cNvPicPr/>
          <p:nvPr/>
        </p:nvPicPr>
        <p:blipFill>
          <a:blip r:embed="rId2">
            <a:alphaModFix/>
          </a:blip>
          <a:stretch/>
        </p:blipFill>
        <p:spPr bwMode="auto">
          <a:xfrm>
            <a:off x="0" y="843379"/>
            <a:ext cx="12192000" cy="6060999"/>
          </a:xfrm>
          <a:prstGeom prst="rect">
            <a:avLst/>
          </a:prstGeom>
          <a:ln>
            <a:noFill/>
          </a:ln>
          <a:effectLst>
            <a:softEdge rad="112500"/>
          </a:effectLst>
        </p:spPr>
      </p:pic>
      <p:sp>
        <p:nvSpPr>
          <p:cNvPr id="3" name="Marcador de contenido 2"/>
          <p:cNvSpPr>
            <a:spLocks noGrp="1"/>
          </p:cNvSpPr>
          <p:nvPr>
            <p:ph idx="1"/>
          </p:nvPr>
        </p:nvSpPr>
        <p:spPr bwMode="auto">
          <a:xfrm>
            <a:off x="4518721" y="1263984"/>
            <a:ext cx="4798534" cy="622567"/>
          </a:xfrm>
          <a:prstGeom prst="rect">
            <a:avLst/>
          </a:prstGeom>
          <a:solidFill>
            <a:schemeClr val="bg1"/>
          </a:solidFill>
          <a:ln w="38100">
            <a:solidFill>
              <a:srgbClr val="FF0000"/>
            </a:solidFill>
          </a:ln>
        </p:spPr>
        <p:txBody>
          <a:bodyPr>
            <a:normAutofit/>
          </a:bodyPr>
          <a:lstStyle/>
          <a:p>
            <a:pPr marL="0" indent="0">
              <a:buNone/>
              <a:defRPr/>
            </a:pPr>
            <a:r>
              <a:rPr lang="es-ES" sz="2000" b="1" dirty="0">
                <a:solidFill>
                  <a:srgbClr val="FFC000"/>
                </a:solidFill>
              </a:rPr>
              <a:t>Constelaciones literarias 3:10 </a:t>
            </a:r>
            <a:r>
              <a:rPr lang="es-ES" sz="1600" u="sng" dirty="0">
                <a:hlinkClick r:id="rId3" tooltip="https://www.youtube.com/watch?v=575G526W_cs"/>
              </a:rPr>
              <a:t>https://www.youtube.com/watch?v=575G526W_cs</a:t>
            </a:r>
            <a:r>
              <a:rPr lang="es-ES" sz="1600" dirty="0"/>
              <a:t> </a:t>
            </a:r>
            <a:endParaRPr sz="2400" dirty="0"/>
          </a:p>
        </p:txBody>
      </p:sp>
      <p:sp>
        <p:nvSpPr>
          <p:cNvPr id="2" name="Rectángulo 1"/>
          <p:cNvSpPr/>
          <p:nvPr/>
        </p:nvSpPr>
        <p:spPr bwMode="auto">
          <a:xfrm>
            <a:off x="145888" y="6338867"/>
            <a:ext cx="2699497" cy="369332"/>
          </a:xfrm>
          <a:prstGeom prst="rect">
            <a:avLst/>
          </a:prstGeom>
        </p:spPr>
        <p:txBody>
          <a:bodyPr wrap="square">
            <a:spAutoFit/>
          </a:bodyPr>
          <a:lstStyle/>
          <a:p>
            <a:pPr>
              <a:defRPr/>
            </a:pPr>
            <a:r>
              <a:rPr lang="es-ES" dirty="0">
                <a:solidFill>
                  <a:srgbClr val="FFFF00"/>
                </a:solidFill>
              </a:rPr>
              <a:t>Guadalupe </a:t>
            </a:r>
            <a:r>
              <a:rPr lang="es-ES" dirty="0" err="1">
                <a:solidFill>
                  <a:srgbClr val="FFFF00"/>
                </a:solidFill>
              </a:rPr>
              <a:t>Jover</a:t>
            </a:r>
            <a:r>
              <a:rPr lang="es-ES" dirty="0">
                <a:solidFill>
                  <a:srgbClr val="FFFF00"/>
                </a:solidFill>
              </a:rPr>
              <a:t> (2008)</a:t>
            </a:r>
            <a:endParaRPr dirty="0"/>
          </a:p>
        </p:txBody>
      </p:sp>
      <p:pic>
        <p:nvPicPr>
          <p:cNvPr id="9"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77625" y="6219825"/>
            <a:ext cx="714375" cy="638175"/>
          </a:xfrm>
          <a:prstGeom prst="rect">
            <a:avLst/>
          </a:prstGeom>
        </p:spPr>
      </p:pic>
      <p:pic>
        <p:nvPicPr>
          <p:cNvPr id="10" name="Imagen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
        <p:nvSpPr>
          <p:cNvPr id="11" name="Título 1"/>
          <p:cNvSpPr txBox="1">
            <a:spLocks/>
          </p:cNvSpPr>
          <p:nvPr/>
        </p:nvSpPr>
        <p:spPr>
          <a:xfrm>
            <a:off x="318436" y="103656"/>
            <a:ext cx="10721741" cy="82999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b="1" dirty="0">
                <a:solidFill>
                  <a:srgbClr val="FF0000"/>
                </a:solidFill>
                <a:effectLst>
                  <a:outerShdw blurRad="38100" dist="38100" dir="2700000" algn="tl">
                    <a:srgbClr val="000000">
                      <a:alpha val="43137"/>
                    </a:srgbClr>
                  </a:outerShdw>
                </a:effectLst>
                <a:latin typeface="Agency FB" panose="020B0503020202020204" pitchFamily="34" charset="0"/>
              </a:rPr>
              <a:t>Constelaciones </a:t>
            </a:r>
            <a:r>
              <a:rPr lang="es-ES" b="1" dirty="0" smtClean="0">
                <a:solidFill>
                  <a:srgbClr val="FF0000"/>
                </a:solidFill>
                <a:effectLst>
                  <a:outerShdw blurRad="38100" dist="38100" dir="2700000" algn="tl">
                    <a:srgbClr val="000000">
                      <a:alpha val="43137"/>
                    </a:srgbClr>
                  </a:outerShdw>
                </a:effectLst>
                <a:latin typeface="Agency FB" panose="020B0503020202020204" pitchFamily="34" charset="0"/>
              </a:rPr>
              <a:t>transmedia </a:t>
            </a:r>
            <a:r>
              <a:rPr lang="es-ES" b="1" dirty="0">
                <a:solidFill>
                  <a:srgbClr val="FF0000"/>
                </a:solidFill>
                <a:effectLst>
                  <a:outerShdw blurRad="38100" dist="38100" dir="2700000" algn="tl">
                    <a:srgbClr val="000000">
                      <a:alpha val="43137"/>
                    </a:srgbClr>
                  </a:outerShdw>
                </a:effectLst>
                <a:latin typeface="Agency FB" panose="020B0503020202020204" pitchFamily="34" charset="0"/>
              </a:rPr>
              <a:t>en el aula de lengua y literatura</a:t>
            </a:r>
          </a:p>
        </p:txBody>
      </p:sp>
    </p:spTree>
    <p:extLst>
      <p:ext uri="{BB962C8B-B14F-4D97-AF65-F5344CB8AC3E}">
        <p14:creationId xmlns:p14="http://schemas.microsoft.com/office/powerpoint/2010/main" val="18028185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p:blipFill>
        <p:spPr bwMode="auto">
          <a:xfrm>
            <a:off x="-20353" y="0"/>
            <a:ext cx="12262585" cy="6858000"/>
          </a:xfrm>
          <a:prstGeom prst="rect">
            <a:avLst/>
          </a:prstGeom>
        </p:spPr>
      </p:pic>
      <p:sp>
        <p:nvSpPr>
          <p:cNvPr id="2" name="Título 1"/>
          <p:cNvSpPr txBox="1">
            <a:spLocks/>
          </p:cNvSpPr>
          <p:nvPr/>
        </p:nvSpPr>
        <p:spPr bwMode="auto">
          <a:xfrm>
            <a:off x="357187" y="5293895"/>
            <a:ext cx="2645895" cy="1414913"/>
          </a:xfrm>
          <a:prstGeom prst="rect">
            <a:avLst/>
          </a:prstGeom>
          <a:solidFill>
            <a:schemeClr val="bg1"/>
          </a:solidFill>
          <a:ln>
            <a:noFill/>
          </a:ln>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sz="4000" b="1" dirty="0" smtClean="0">
                <a:solidFill>
                  <a:srgbClr val="FF0000"/>
                </a:solidFill>
                <a:latin typeface="Agency FB" panose="020B0503020202020204" pitchFamily="34" charset="0"/>
              </a:rPr>
              <a:t>Ejemplos de constelación</a:t>
            </a:r>
            <a:endParaRPr lang="es-ES" altLang="es-ES" sz="4000" b="1" dirty="0">
              <a:solidFill>
                <a:srgbClr val="FF0000"/>
              </a:solidFill>
              <a:latin typeface="Agency FB" panose="020B0503020202020204" pitchFamily="34" charset="0"/>
            </a:endParaRPr>
          </a:p>
        </p:txBody>
      </p:sp>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4"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19791800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286324" y="365124"/>
            <a:ext cx="4475748" cy="2618707"/>
          </a:xfrm>
        </p:spPr>
        <p:txBody>
          <a:bodyPr>
            <a:normAutofit/>
          </a:bodyPr>
          <a:lstStyle/>
          <a:p>
            <a:r>
              <a:rPr lang="es-ES" sz="4000" dirty="0" smtClean="0">
                <a:solidFill>
                  <a:srgbClr val="C00000"/>
                </a:solidFill>
                <a:latin typeface="Agency FB" panose="020B0503020202020204" pitchFamily="34" charset="0"/>
              </a:rPr>
              <a:t>¿Qué sabes de las constelaciones literarias?</a:t>
            </a:r>
            <a:endParaRPr lang="es-ES" sz="4000" dirty="0">
              <a:solidFill>
                <a:srgbClr val="C00000"/>
              </a:solidFill>
              <a:latin typeface="Agency FB" panose="020B0503020202020204" pitchFamily="34" charset="0"/>
            </a:endParaRPr>
          </a:p>
        </p:txBody>
      </p:sp>
      <p:pic>
        <p:nvPicPr>
          <p:cNvPr id="5" name="Marcador de contenido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6858000" cy="6858000"/>
          </a:xfrm>
        </p:spPr>
      </p:pic>
      <p:sp>
        <p:nvSpPr>
          <p:cNvPr id="4" name="Título 1"/>
          <p:cNvSpPr txBox="1">
            <a:spLocks/>
          </p:cNvSpPr>
          <p:nvPr/>
        </p:nvSpPr>
        <p:spPr>
          <a:xfrm>
            <a:off x="7204510" y="3299226"/>
            <a:ext cx="4388318" cy="29090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4000" dirty="0" smtClean="0">
                <a:solidFill>
                  <a:srgbClr val="C00000"/>
                </a:solidFill>
                <a:latin typeface="Agency FB" panose="020B0503020202020204" pitchFamily="34" charset="0"/>
              </a:rPr>
              <a:t>¿Y de las constelaciones multimodales?</a:t>
            </a:r>
            <a:endParaRPr lang="es-ES" sz="4000" dirty="0">
              <a:solidFill>
                <a:srgbClr val="C00000"/>
              </a:solidFill>
              <a:latin typeface="Agency FB" panose="020B0503020202020204" pitchFamily="34" charset="0"/>
            </a:endParaRPr>
          </a:p>
        </p:txBody>
      </p:sp>
      <p:sp>
        <p:nvSpPr>
          <p:cNvPr id="6" name="Rectángulo 5"/>
          <p:cNvSpPr/>
          <p:nvPr/>
        </p:nvSpPr>
        <p:spPr>
          <a:xfrm>
            <a:off x="128969" y="6488668"/>
            <a:ext cx="2291012" cy="369332"/>
          </a:xfrm>
          <a:prstGeom prst="rect">
            <a:avLst/>
          </a:prstGeom>
        </p:spPr>
        <p:txBody>
          <a:bodyPr wrap="none">
            <a:spAutoFit/>
          </a:bodyPr>
          <a:lstStyle/>
          <a:p>
            <a:r>
              <a:rPr lang="es-ES" dirty="0" smtClean="0">
                <a:solidFill>
                  <a:srgbClr val="FFFF00"/>
                </a:solidFill>
                <a:latin typeface="Blackadder ITC" panose="04020505051007020D02" pitchFamily="82" charset="0"/>
              </a:rPr>
              <a:t>Imagen generada con </a:t>
            </a:r>
            <a:r>
              <a:rPr lang="es-ES" dirty="0" err="1" smtClean="0">
                <a:solidFill>
                  <a:srgbClr val="FFFF00"/>
                </a:solidFill>
                <a:latin typeface="Blackadder ITC" panose="04020505051007020D02" pitchFamily="82" charset="0"/>
              </a:rPr>
              <a:t>Canva</a:t>
            </a:r>
            <a:endParaRPr lang="es-ES" dirty="0">
              <a:solidFill>
                <a:srgbClr val="FFFF00"/>
              </a:solidFill>
              <a:latin typeface="Blackadder ITC" panose="04020505051007020D02" pitchFamily="82" charset="0"/>
            </a:endParaRPr>
          </a:p>
        </p:txBody>
      </p:sp>
    </p:spTree>
    <p:extLst>
      <p:ext uri="{BB962C8B-B14F-4D97-AF65-F5344CB8AC3E}">
        <p14:creationId xmlns:p14="http://schemas.microsoft.com/office/powerpoint/2010/main" val="9853185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14" name="Shape 123"/>
          <p:cNvPicPr preferRelativeResize="0"/>
          <p:nvPr/>
        </p:nvPicPr>
        <p:blipFill>
          <a:blip r:embed="rId3">
            <a:alphaModFix/>
          </a:blip>
          <a:stretch>
            <a:fillRect/>
          </a:stretch>
        </p:blipFill>
        <p:spPr>
          <a:xfrm>
            <a:off x="5906" y="644620"/>
            <a:ext cx="12186093" cy="5430546"/>
          </a:xfrm>
          <a:prstGeom prst="rect">
            <a:avLst/>
          </a:prstGeom>
          <a:noFill/>
          <a:ln>
            <a:noFill/>
          </a:ln>
        </p:spPr>
      </p:pic>
      <p:pic>
        <p:nvPicPr>
          <p:cNvPr id="6"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
        <p:nvSpPr>
          <p:cNvPr id="7" name="Marcador de contenido 2"/>
          <p:cNvSpPr txBox="1">
            <a:spLocks/>
          </p:cNvSpPr>
          <p:nvPr/>
        </p:nvSpPr>
        <p:spPr>
          <a:xfrm>
            <a:off x="408946" y="0"/>
            <a:ext cx="5651269" cy="6671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sz="4000" b="1" dirty="0" smtClean="0">
                <a:solidFill>
                  <a:srgbClr val="FF0000"/>
                </a:solidFill>
                <a:effectLst>
                  <a:outerShdw blurRad="38100" dist="38100" dir="2700000" algn="tl">
                    <a:srgbClr val="000000">
                      <a:alpha val="43137"/>
                    </a:srgbClr>
                  </a:outerShdw>
                </a:effectLst>
                <a:latin typeface="Agency FB" panose="020B0503020202020204" pitchFamily="34" charset="0"/>
              </a:rPr>
              <a:t>El Big </a:t>
            </a:r>
            <a:r>
              <a:rPr lang="es-ES" sz="4000" b="1" dirty="0" err="1" smtClean="0">
                <a:solidFill>
                  <a:srgbClr val="FF0000"/>
                </a:solidFill>
                <a:effectLst>
                  <a:outerShdw blurRad="38100" dist="38100" dir="2700000" algn="tl">
                    <a:srgbClr val="000000">
                      <a:alpha val="43137"/>
                    </a:srgbClr>
                  </a:outerShdw>
                </a:effectLst>
                <a:latin typeface="Agency FB" panose="020B0503020202020204" pitchFamily="34" charset="0"/>
              </a:rPr>
              <a:t>Bang</a:t>
            </a:r>
            <a:r>
              <a:rPr lang="es-ES" sz="4000" b="1" dirty="0" smtClean="0">
                <a:solidFill>
                  <a:srgbClr val="FF0000"/>
                </a:solidFill>
                <a:effectLst>
                  <a:outerShdw blurRad="38100" dist="38100" dir="2700000" algn="tl">
                    <a:srgbClr val="000000">
                      <a:alpha val="43137"/>
                    </a:srgbClr>
                  </a:outerShdw>
                </a:effectLst>
                <a:latin typeface="Agency FB" panose="020B0503020202020204" pitchFamily="34" charset="0"/>
              </a:rPr>
              <a:t> de esta galaxia</a:t>
            </a:r>
            <a:endParaRPr lang="es-ES" sz="4000" b="1" dirty="0">
              <a:solidFill>
                <a:srgbClr val="FF0000"/>
              </a:solidFill>
              <a:effectLst>
                <a:outerShdw blurRad="38100" dist="38100" dir="2700000" algn="tl">
                  <a:srgbClr val="000000">
                    <a:alpha val="43137"/>
                  </a:srgbClr>
                </a:outerShdw>
              </a:effectLst>
              <a:latin typeface="Agency FB" panose="020B0503020202020204" pitchFamily="34" charset="0"/>
            </a:endParaRPr>
          </a:p>
        </p:txBody>
      </p:sp>
      <p:sp>
        <p:nvSpPr>
          <p:cNvPr id="4" name="Rectángulo 3"/>
          <p:cNvSpPr/>
          <p:nvPr/>
        </p:nvSpPr>
        <p:spPr>
          <a:xfrm>
            <a:off x="241724" y="6052678"/>
            <a:ext cx="11793954" cy="830997"/>
          </a:xfrm>
          <a:prstGeom prst="rect">
            <a:avLst/>
          </a:prstGeom>
        </p:spPr>
        <p:txBody>
          <a:bodyPr wrap="square">
            <a:spAutoFit/>
          </a:bodyPr>
          <a:lstStyle/>
          <a:p>
            <a:pPr algn="just"/>
            <a:r>
              <a:rPr lang="es-ES" sz="1600" dirty="0" smtClean="0"/>
              <a:t>Rovira-Collado</a:t>
            </a:r>
            <a:r>
              <a:rPr lang="es-ES" sz="1600" dirty="0"/>
              <a:t>, </a:t>
            </a:r>
            <a:r>
              <a:rPr lang="es-ES" sz="1600" dirty="0" smtClean="0"/>
              <a:t>J., </a:t>
            </a:r>
            <a:r>
              <a:rPr lang="es-ES" sz="1600" dirty="0"/>
              <a:t>Serna-Rodrigo, </a:t>
            </a:r>
            <a:r>
              <a:rPr lang="es-ES" sz="1600" dirty="0" smtClean="0"/>
              <a:t>R. y </a:t>
            </a:r>
            <a:r>
              <a:rPr lang="es-ES" sz="1600" dirty="0"/>
              <a:t>Bernabé Gallardo, </a:t>
            </a:r>
            <a:r>
              <a:rPr lang="es-ES" sz="1600" dirty="0" smtClean="0"/>
              <a:t>C. </a:t>
            </a:r>
            <a:r>
              <a:rPr lang="es-ES" sz="1600" dirty="0"/>
              <a:t>(2016</a:t>
            </a:r>
            <a:r>
              <a:rPr lang="es-ES" sz="1600" dirty="0" smtClean="0"/>
              <a:t>). </a:t>
            </a:r>
            <a:r>
              <a:rPr lang="es-ES" sz="1600" dirty="0"/>
              <a:t>Nuevas estrategias digitales para la Educación Literaria: </a:t>
            </a:r>
            <a:r>
              <a:rPr lang="es-ES" sz="1600" dirty="0" err="1"/>
              <a:t>gamificación</a:t>
            </a:r>
            <a:r>
              <a:rPr lang="es-ES" sz="1600" dirty="0"/>
              <a:t> y narrativas </a:t>
            </a:r>
            <a:r>
              <a:rPr lang="es-ES" sz="1600" dirty="0" err="1"/>
              <a:t>transmedia</a:t>
            </a:r>
            <a:r>
              <a:rPr lang="es-ES" sz="1600" dirty="0"/>
              <a:t> en constelaciones literarias, en Roig-Vila, </a:t>
            </a:r>
            <a:r>
              <a:rPr lang="es-ES" sz="1600" dirty="0" smtClean="0"/>
              <a:t>R. </a:t>
            </a:r>
            <a:r>
              <a:rPr lang="es-ES" sz="1600" dirty="0"/>
              <a:t>(ed.). </a:t>
            </a:r>
            <a:r>
              <a:rPr lang="es-ES" sz="1600" i="1" dirty="0"/>
              <a:t>Tecnología, innovación e investigación en los procesos de enseñanza-aprendizaje</a:t>
            </a:r>
            <a:r>
              <a:rPr lang="es-ES" sz="1600" dirty="0"/>
              <a:t>. </a:t>
            </a:r>
            <a:r>
              <a:rPr lang="es-ES" sz="1600" dirty="0" smtClean="0"/>
              <a:t>Octaedro</a:t>
            </a:r>
            <a:r>
              <a:rPr lang="es-ES" sz="1600" dirty="0"/>
              <a:t>, </a:t>
            </a:r>
            <a:r>
              <a:rPr lang="es-ES" sz="1600" dirty="0" smtClean="0">
                <a:hlinkClick r:id="rId5"/>
              </a:rPr>
              <a:t>http</a:t>
            </a:r>
            <a:r>
              <a:rPr lang="es-ES" sz="1600" dirty="0">
                <a:hlinkClick r:id="rId5"/>
              </a:rPr>
              <a:t>://</a:t>
            </a:r>
            <a:r>
              <a:rPr lang="es-ES" sz="1600" dirty="0" smtClean="0">
                <a:hlinkClick r:id="rId5"/>
              </a:rPr>
              <a:t>rua.ua.es/dspace/handle/10045/61840</a:t>
            </a:r>
            <a:r>
              <a:rPr lang="es-ES" sz="1600" dirty="0" smtClean="0"/>
              <a:t> </a:t>
            </a:r>
            <a:endParaRPr lang="es-ES" sz="1600" dirty="0"/>
          </a:p>
        </p:txBody>
      </p:sp>
      <p:pic>
        <p:nvPicPr>
          <p:cNvPr id="10" name="Imagen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
        <p:nvSpPr>
          <p:cNvPr id="8" name="Rectángulo 7"/>
          <p:cNvSpPr/>
          <p:nvPr/>
        </p:nvSpPr>
        <p:spPr>
          <a:xfrm>
            <a:off x="9612362" y="5176370"/>
            <a:ext cx="2099549" cy="369332"/>
          </a:xfrm>
          <a:prstGeom prst="rect">
            <a:avLst/>
          </a:prstGeom>
        </p:spPr>
        <p:txBody>
          <a:bodyPr wrap="none">
            <a:spAutoFit/>
          </a:bodyPr>
          <a:lstStyle/>
          <a:p>
            <a:r>
              <a:rPr lang="es-ES" b="1" dirty="0" smtClean="0">
                <a:solidFill>
                  <a:srgbClr val="0070C0"/>
                </a:solidFill>
                <a:effectLst>
                  <a:outerShdw blurRad="38100" dist="38100" dir="2700000" algn="tl">
                    <a:srgbClr val="000000">
                      <a:alpha val="43137"/>
                    </a:srgbClr>
                  </a:outerShdw>
                </a:effectLst>
              </a:rPr>
              <a:t>Rocío Serna Rodrigo</a:t>
            </a:r>
            <a:endParaRPr lang="es-ES" dirty="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995752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6" name="Marcador de contenido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
        <p:nvSpPr>
          <p:cNvPr id="7" name="Marcador de contenido 2"/>
          <p:cNvSpPr txBox="1">
            <a:spLocks/>
          </p:cNvSpPr>
          <p:nvPr/>
        </p:nvSpPr>
        <p:spPr>
          <a:xfrm>
            <a:off x="408946" y="0"/>
            <a:ext cx="5651269" cy="6671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sz="4000" b="1" dirty="0" smtClean="0">
                <a:solidFill>
                  <a:srgbClr val="FF0000"/>
                </a:solidFill>
                <a:effectLst>
                  <a:outerShdw blurRad="38100" dist="38100" dir="2700000" algn="tl">
                    <a:srgbClr val="000000">
                      <a:alpha val="43137"/>
                    </a:srgbClr>
                  </a:outerShdw>
                </a:effectLst>
                <a:latin typeface="Agency FB" panose="020B0503020202020204" pitchFamily="34" charset="0"/>
              </a:rPr>
              <a:t>El Big </a:t>
            </a:r>
            <a:r>
              <a:rPr lang="es-ES" sz="4000" b="1" dirty="0" err="1" smtClean="0">
                <a:solidFill>
                  <a:srgbClr val="FF0000"/>
                </a:solidFill>
                <a:effectLst>
                  <a:outerShdw blurRad="38100" dist="38100" dir="2700000" algn="tl">
                    <a:srgbClr val="000000">
                      <a:alpha val="43137"/>
                    </a:srgbClr>
                  </a:outerShdw>
                </a:effectLst>
                <a:latin typeface="Agency FB" panose="020B0503020202020204" pitchFamily="34" charset="0"/>
              </a:rPr>
              <a:t>Bang</a:t>
            </a:r>
            <a:r>
              <a:rPr lang="es-ES" sz="4000" b="1" dirty="0" smtClean="0">
                <a:solidFill>
                  <a:srgbClr val="FF0000"/>
                </a:solidFill>
                <a:effectLst>
                  <a:outerShdw blurRad="38100" dist="38100" dir="2700000" algn="tl">
                    <a:srgbClr val="000000">
                      <a:alpha val="43137"/>
                    </a:srgbClr>
                  </a:outerShdw>
                </a:effectLst>
                <a:latin typeface="Agency FB" panose="020B0503020202020204" pitchFamily="34" charset="0"/>
              </a:rPr>
              <a:t> de esta galaxia</a:t>
            </a:r>
            <a:endParaRPr lang="es-ES" sz="4000" b="1" dirty="0">
              <a:solidFill>
                <a:srgbClr val="FF0000"/>
              </a:solidFill>
              <a:effectLst>
                <a:outerShdw blurRad="38100" dist="38100" dir="2700000" algn="tl">
                  <a:srgbClr val="000000">
                    <a:alpha val="43137"/>
                  </a:srgbClr>
                </a:outerShdw>
              </a:effectLst>
              <a:latin typeface="Agency FB" panose="020B0503020202020204" pitchFamily="34" charset="0"/>
            </a:endParaRPr>
          </a:p>
        </p:txBody>
      </p:sp>
      <p:sp>
        <p:nvSpPr>
          <p:cNvPr id="4" name="Rectángulo 3"/>
          <p:cNvSpPr/>
          <p:nvPr/>
        </p:nvSpPr>
        <p:spPr>
          <a:xfrm>
            <a:off x="241724" y="6052678"/>
            <a:ext cx="11793954" cy="830997"/>
          </a:xfrm>
          <a:prstGeom prst="rect">
            <a:avLst/>
          </a:prstGeom>
        </p:spPr>
        <p:txBody>
          <a:bodyPr wrap="square">
            <a:spAutoFit/>
          </a:bodyPr>
          <a:lstStyle/>
          <a:p>
            <a:pPr algn="just"/>
            <a:r>
              <a:rPr lang="es-ES" sz="1600" dirty="0" smtClean="0"/>
              <a:t>Rovira-Collado</a:t>
            </a:r>
            <a:r>
              <a:rPr lang="es-ES" sz="1600" dirty="0"/>
              <a:t>, </a:t>
            </a:r>
            <a:r>
              <a:rPr lang="es-ES" sz="1600" dirty="0" smtClean="0"/>
              <a:t>J., </a:t>
            </a:r>
            <a:r>
              <a:rPr lang="es-ES" sz="1600" dirty="0"/>
              <a:t>Serna-Rodrigo, </a:t>
            </a:r>
            <a:r>
              <a:rPr lang="es-ES" sz="1600" dirty="0" smtClean="0"/>
              <a:t>R. y </a:t>
            </a:r>
            <a:r>
              <a:rPr lang="es-ES" sz="1600" dirty="0"/>
              <a:t>Bernabé Gallardo, </a:t>
            </a:r>
            <a:r>
              <a:rPr lang="es-ES" sz="1600" dirty="0" smtClean="0"/>
              <a:t>C. </a:t>
            </a:r>
            <a:r>
              <a:rPr lang="es-ES" sz="1600" dirty="0"/>
              <a:t>(2016</a:t>
            </a:r>
            <a:r>
              <a:rPr lang="es-ES" sz="1600" dirty="0" smtClean="0"/>
              <a:t>). </a:t>
            </a:r>
            <a:r>
              <a:rPr lang="es-ES" sz="1600" dirty="0"/>
              <a:t>Nuevas estrategias digitales para la Educación Literaria: </a:t>
            </a:r>
            <a:r>
              <a:rPr lang="es-ES" sz="1600" dirty="0" err="1"/>
              <a:t>gamificación</a:t>
            </a:r>
            <a:r>
              <a:rPr lang="es-ES" sz="1600" dirty="0"/>
              <a:t> y narrativas </a:t>
            </a:r>
            <a:r>
              <a:rPr lang="es-ES" sz="1600" dirty="0" err="1"/>
              <a:t>transmedia</a:t>
            </a:r>
            <a:r>
              <a:rPr lang="es-ES" sz="1600" dirty="0"/>
              <a:t> en constelaciones literarias, en Roig-Vila, </a:t>
            </a:r>
            <a:r>
              <a:rPr lang="es-ES" sz="1600" dirty="0" smtClean="0"/>
              <a:t>R. </a:t>
            </a:r>
            <a:r>
              <a:rPr lang="es-ES" sz="1600" dirty="0"/>
              <a:t>(ed.). </a:t>
            </a:r>
            <a:r>
              <a:rPr lang="es-ES" sz="1600" i="1" dirty="0"/>
              <a:t>Tecnología, innovación e investigación en los procesos de enseñanza-aprendizaje</a:t>
            </a:r>
            <a:r>
              <a:rPr lang="es-ES" sz="1600" dirty="0"/>
              <a:t>. </a:t>
            </a:r>
            <a:r>
              <a:rPr lang="es-ES" sz="1600" dirty="0" smtClean="0"/>
              <a:t>Octaedro</a:t>
            </a:r>
            <a:r>
              <a:rPr lang="es-ES" sz="1600" dirty="0"/>
              <a:t>, </a:t>
            </a:r>
            <a:r>
              <a:rPr lang="es-ES" sz="1600" dirty="0" smtClean="0">
                <a:hlinkClick r:id="rId4"/>
              </a:rPr>
              <a:t>http</a:t>
            </a:r>
            <a:r>
              <a:rPr lang="es-ES" sz="1600" dirty="0">
                <a:hlinkClick r:id="rId4"/>
              </a:rPr>
              <a:t>://</a:t>
            </a:r>
            <a:r>
              <a:rPr lang="es-ES" sz="1600" dirty="0" smtClean="0">
                <a:hlinkClick r:id="rId4"/>
              </a:rPr>
              <a:t>rua.ua.es/dspace/handle/10045/61840</a:t>
            </a:r>
            <a:r>
              <a:rPr lang="es-ES" sz="1600" dirty="0" smtClean="0"/>
              <a:t> </a:t>
            </a:r>
            <a:endParaRPr lang="es-ES" sz="1600" dirty="0"/>
          </a:p>
        </p:txBody>
      </p:sp>
      <p:pic>
        <p:nvPicPr>
          <p:cNvPr id="10" name="Imagen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13" name="Shape 128" descr="Constelación Literaria.png"/>
          <p:cNvPicPr preferRelativeResize="0"/>
          <p:nvPr/>
        </p:nvPicPr>
        <p:blipFill>
          <a:blip r:embed="rId6">
            <a:alphaModFix/>
          </a:blip>
          <a:stretch>
            <a:fillRect/>
          </a:stretch>
        </p:blipFill>
        <p:spPr>
          <a:xfrm>
            <a:off x="0" y="667108"/>
            <a:ext cx="12192000" cy="5385570"/>
          </a:xfrm>
          <a:prstGeom prst="rect">
            <a:avLst/>
          </a:prstGeom>
          <a:noFill/>
          <a:ln>
            <a:noFill/>
          </a:ln>
        </p:spPr>
      </p:pic>
      <p:sp>
        <p:nvSpPr>
          <p:cNvPr id="2" name="Rectángulo 1"/>
          <p:cNvSpPr/>
          <p:nvPr/>
        </p:nvSpPr>
        <p:spPr>
          <a:xfrm>
            <a:off x="564615" y="5349792"/>
            <a:ext cx="2494978" cy="369332"/>
          </a:xfrm>
          <a:prstGeom prst="rect">
            <a:avLst/>
          </a:prstGeom>
        </p:spPr>
        <p:txBody>
          <a:bodyPr wrap="none">
            <a:spAutoFit/>
          </a:bodyPr>
          <a:lstStyle/>
          <a:p>
            <a:r>
              <a:rPr lang="es-ES" b="1" dirty="0" smtClean="0">
                <a:solidFill>
                  <a:srgbClr val="FFFF00"/>
                </a:solidFill>
                <a:effectLst>
                  <a:outerShdw blurRad="38100" dist="38100" dir="2700000" algn="tl">
                    <a:srgbClr val="000000">
                      <a:alpha val="43137"/>
                    </a:srgbClr>
                  </a:outerShdw>
                </a:effectLst>
              </a:rPr>
              <a:t>Carlos Bernabé Gallardo</a:t>
            </a:r>
            <a:endParaRPr lang="es-E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659714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ángulo 4"/>
          <p:cNvSpPr>
            <a:spLocks noChangeArrowheads="1"/>
          </p:cNvSpPr>
          <p:nvPr/>
        </p:nvSpPr>
        <p:spPr bwMode="auto">
          <a:xfrm>
            <a:off x="1699760" y="53400"/>
            <a:ext cx="65105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b="1" dirty="0" smtClean="0">
                <a:solidFill>
                  <a:srgbClr val="FF0000"/>
                </a:solidFill>
                <a:latin typeface="Agency FB" panose="020B0503020202020204" pitchFamily="34" charset="0"/>
              </a:rPr>
              <a:t>CONSTELACIONES PRIMERA FASE (2016-2018)</a:t>
            </a:r>
            <a:r>
              <a:rPr lang="es-ES" altLang="es-ES" b="1" dirty="0" smtClean="0">
                <a:solidFill>
                  <a:srgbClr val="FF0000"/>
                </a:solidFill>
              </a:rPr>
              <a:t> </a:t>
            </a:r>
            <a:endParaRPr lang="es-ES" altLang="es-ES" b="1" dirty="0">
              <a:solidFill>
                <a:srgbClr val="FF0000"/>
              </a:solidFill>
            </a:endParaRPr>
          </a:p>
        </p:txBody>
      </p:sp>
      <p:graphicFrame>
        <p:nvGraphicFramePr>
          <p:cNvPr id="2" name="Tabla 1"/>
          <p:cNvGraphicFramePr>
            <a:graphicFrameLocks noGrp="1"/>
          </p:cNvGraphicFramePr>
          <p:nvPr>
            <p:extLst>
              <p:ext uri="{D42A27DB-BD31-4B8C-83A1-F6EECF244321}">
                <p14:modId xmlns:p14="http://schemas.microsoft.com/office/powerpoint/2010/main" val="666506992"/>
              </p:ext>
            </p:extLst>
          </p:nvPr>
        </p:nvGraphicFramePr>
        <p:xfrm>
          <a:off x="327260" y="846192"/>
          <a:ext cx="11559941" cy="5323214"/>
        </p:xfrm>
        <a:graphic>
          <a:graphicData uri="http://schemas.openxmlformats.org/drawingml/2006/table">
            <a:tbl>
              <a:tblPr firstRow="1" firstCol="1" bandRow="1">
                <a:tableStyleId>{5C22544A-7EE6-4342-B048-85BDC9FD1C3A}</a:tableStyleId>
              </a:tblPr>
              <a:tblGrid>
                <a:gridCol w="5569789">
                  <a:extLst>
                    <a:ext uri="{9D8B030D-6E8A-4147-A177-3AD203B41FA5}">
                      <a16:colId xmlns:a16="http://schemas.microsoft.com/office/drawing/2014/main" val="4026749734"/>
                    </a:ext>
                  </a:extLst>
                </a:gridCol>
                <a:gridCol w="1681447">
                  <a:extLst>
                    <a:ext uri="{9D8B030D-6E8A-4147-A177-3AD203B41FA5}">
                      <a16:colId xmlns:a16="http://schemas.microsoft.com/office/drawing/2014/main" val="659865941"/>
                    </a:ext>
                  </a:extLst>
                </a:gridCol>
                <a:gridCol w="1832837">
                  <a:extLst>
                    <a:ext uri="{9D8B030D-6E8A-4147-A177-3AD203B41FA5}">
                      <a16:colId xmlns:a16="http://schemas.microsoft.com/office/drawing/2014/main" val="1239362189"/>
                    </a:ext>
                  </a:extLst>
                </a:gridCol>
                <a:gridCol w="2475868">
                  <a:extLst>
                    <a:ext uri="{9D8B030D-6E8A-4147-A177-3AD203B41FA5}">
                      <a16:colId xmlns:a16="http://schemas.microsoft.com/office/drawing/2014/main" val="4171690468"/>
                    </a:ext>
                  </a:extLst>
                </a:gridCol>
              </a:tblGrid>
              <a:tr h="501230">
                <a:tc>
                  <a:txBody>
                    <a:bodyPr/>
                    <a:lstStyle/>
                    <a:p>
                      <a:pPr algn="just">
                        <a:lnSpc>
                          <a:spcPct val="107000"/>
                        </a:lnSpc>
                        <a:spcAft>
                          <a:spcPts val="0"/>
                        </a:spcAft>
                      </a:pPr>
                      <a:r>
                        <a:rPr lang="es-ES" sz="1800" dirty="0">
                          <a:effectLst/>
                        </a:rPr>
                        <a:t>Materia</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a:effectLst/>
                        </a:rPr>
                        <a:t>Código</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a:effectLst/>
                        </a:rPr>
                        <a:t>Alumnado</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dirty="0" smtClean="0">
                          <a:effectLst/>
                        </a:rPr>
                        <a:t>Nº </a:t>
                      </a:r>
                      <a:r>
                        <a:rPr lang="es-ES" sz="1800" dirty="0">
                          <a:effectLst/>
                        </a:rPr>
                        <a:t>de constelaciones</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extLst>
                  <a:ext uri="{0D108BD9-81ED-4DB2-BD59-A6C34878D82A}">
                    <a16:rowId xmlns:a16="http://schemas.microsoft.com/office/drawing/2014/main" val="3647774703"/>
                  </a:ext>
                </a:extLst>
              </a:tr>
              <a:tr h="305614">
                <a:tc>
                  <a:txBody>
                    <a:bodyPr/>
                    <a:lstStyle/>
                    <a:p>
                      <a:pPr algn="just">
                        <a:lnSpc>
                          <a:spcPct val="107000"/>
                        </a:lnSpc>
                        <a:spcAft>
                          <a:spcPts val="0"/>
                        </a:spcAft>
                      </a:pPr>
                      <a:r>
                        <a:rPr lang="es-ES" sz="1800" dirty="0">
                          <a:effectLst/>
                        </a:rPr>
                        <a:t>Didáctica de la Lectura y Escritura 2016-2017.</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a:effectLst/>
                        </a:rPr>
                        <a:t>4DLE16</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a:effectLst/>
                        </a:rPr>
                        <a:t>49</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a:effectLst/>
                        </a:rPr>
                        <a:t>10 grupales</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extLst>
                  <a:ext uri="{0D108BD9-81ED-4DB2-BD59-A6C34878D82A}">
                    <a16:rowId xmlns:a16="http://schemas.microsoft.com/office/drawing/2014/main" val="369695321"/>
                  </a:ext>
                </a:extLst>
              </a:tr>
              <a:tr h="305614">
                <a:tc>
                  <a:txBody>
                    <a:bodyPr/>
                    <a:lstStyle/>
                    <a:p>
                      <a:pPr algn="just">
                        <a:lnSpc>
                          <a:spcPct val="107000"/>
                        </a:lnSpc>
                        <a:spcAft>
                          <a:spcPts val="0"/>
                        </a:spcAft>
                      </a:pPr>
                      <a:r>
                        <a:rPr lang="es-ES" sz="1800" dirty="0">
                          <a:effectLst/>
                        </a:rPr>
                        <a:t>Didáctica de la Lectura y la Escritura 2017-2018.</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a:effectLst/>
                        </a:rPr>
                        <a:t>4DLE17</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a:effectLst/>
                        </a:rPr>
                        <a:t>48</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a:effectLst/>
                        </a:rPr>
                        <a:t>10 grupales</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extLst>
                  <a:ext uri="{0D108BD9-81ED-4DB2-BD59-A6C34878D82A}">
                    <a16:rowId xmlns:a16="http://schemas.microsoft.com/office/drawing/2014/main" val="47446433"/>
                  </a:ext>
                </a:extLst>
              </a:tr>
              <a:tr h="611228">
                <a:tc>
                  <a:txBody>
                    <a:bodyPr/>
                    <a:lstStyle/>
                    <a:p>
                      <a:pPr algn="just">
                        <a:lnSpc>
                          <a:spcPct val="107000"/>
                        </a:lnSpc>
                        <a:spcAft>
                          <a:spcPts val="0"/>
                        </a:spcAft>
                      </a:pPr>
                      <a:r>
                        <a:rPr lang="es-ES" sz="1800" dirty="0">
                          <a:effectLst/>
                        </a:rPr>
                        <a:t>Investigación sobre el desarrollo de la competencia lectoliteraria 2016-2017 </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a:effectLst/>
                        </a:rPr>
                        <a:t>INVLIJ17</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a:effectLst/>
                        </a:rPr>
                        <a:t>16</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a:effectLst/>
                        </a:rPr>
                        <a:t>4 grupales</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extLst>
                  <a:ext uri="{0D108BD9-81ED-4DB2-BD59-A6C34878D82A}">
                    <a16:rowId xmlns:a16="http://schemas.microsoft.com/office/drawing/2014/main" val="1305893509"/>
                  </a:ext>
                </a:extLst>
              </a:tr>
              <a:tr h="611228">
                <a:tc>
                  <a:txBody>
                    <a:bodyPr/>
                    <a:lstStyle/>
                    <a:p>
                      <a:pPr algn="just">
                        <a:lnSpc>
                          <a:spcPct val="107000"/>
                        </a:lnSpc>
                        <a:spcAft>
                          <a:spcPts val="0"/>
                        </a:spcAft>
                      </a:pPr>
                      <a:r>
                        <a:rPr lang="es-ES" sz="1800" dirty="0">
                          <a:effectLst/>
                        </a:rPr>
                        <a:t>Investigación sobre el desarrollo de la competencia lectoliteraria 2017-2018.</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dirty="0">
                          <a:effectLst/>
                        </a:rPr>
                        <a:t>INVLIJ18</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a:effectLst/>
                        </a:rPr>
                        <a:t>15</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a:effectLst/>
                        </a:rPr>
                        <a:t>4 grupales</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extLst>
                  <a:ext uri="{0D108BD9-81ED-4DB2-BD59-A6C34878D82A}">
                    <a16:rowId xmlns:a16="http://schemas.microsoft.com/office/drawing/2014/main" val="573400390"/>
                  </a:ext>
                </a:extLst>
              </a:tr>
              <a:tr h="611228">
                <a:tc>
                  <a:txBody>
                    <a:bodyPr/>
                    <a:lstStyle/>
                    <a:p>
                      <a:pPr algn="just">
                        <a:lnSpc>
                          <a:spcPct val="107000"/>
                        </a:lnSpc>
                        <a:spcAft>
                          <a:spcPts val="0"/>
                        </a:spcAft>
                      </a:pPr>
                      <a:r>
                        <a:rPr lang="es-ES" sz="1800" dirty="0">
                          <a:effectLst/>
                        </a:rPr>
                        <a:t>Innovación, Investigación y Uso de las TIC en Didáctica de la Lengua y la Literatura 2016-2017.</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dirty="0">
                          <a:effectLst/>
                        </a:rPr>
                        <a:t>INVTIC17</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a:effectLst/>
                        </a:rPr>
                        <a:t>35</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a:effectLst/>
                        </a:rPr>
                        <a:t>7 grupales</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extLst>
                  <a:ext uri="{0D108BD9-81ED-4DB2-BD59-A6C34878D82A}">
                    <a16:rowId xmlns:a16="http://schemas.microsoft.com/office/drawing/2014/main" val="3969722995"/>
                  </a:ext>
                </a:extLst>
              </a:tr>
              <a:tr h="611228">
                <a:tc>
                  <a:txBody>
                    <a:bodyPr/>
                    <a:lstStyle/>
                    <a:p>
                      <a:pPr algn="just">
                        <a:lnSpc>
                          <a:spcPct val="107000"/>
                        </a:lnSpc>
                        <a:spcAft>
                          <a:spcPts val="0"/>
                        </a:spcAft>
                      </a:pPr>
                      <a:r>
                        <a:rPr lang="es-ES" sz="1800" dirty="0">
                          <a:effectLst/>
                        </a:rPr>
                        <a:t>Innovación, Investigación y Uso de las TIC en Didáctica de la Lengua y la Literatura 2017-2018.</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dirty="0">
                          <a:effectLst/>
                        </a:rPr>
                        <a:t>INVTIC18</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dirty="0">
                          <a:effectLst/>
                        </a:rPr>
                        <a:t>47</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a:effectLst/>
                        </a:rPr>
                        <a:t>9 grupales</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extLst>
                  <a:ext uri="{0D108BD9-81ED-4DB2-BD59-A6C34878D82A}">
                    <a16:rowId xmlns:a16="http://schemas.microsoft.com/office/drawing/2014/main" val="773890174"/>
                  </a:ext>
                </a:extLst>
              </a:tr>
              <a:tr h="611228">
                <a:tc>
                  <a:txBody>
                    <a:bodyPr/>
                    <a:lstStyle/>
                    <a:p>
                      <a:pPr algn="just">
                        <a:lnSpc>
                          <a:spcPct val="107000"/>
                        </a:lnSpc>
                        <a:spcAft>
                          <a:spcPts val="0"/>
                        </a:spcAft>
                      </a:pPr>
                      <a:r>
                        <a:rPr lang="es-ES" sz="1800" dirty="0">
                          <a:effectLst/>
                        </a:rPr>
                        <a:t>Las tecnologías y la innovación docente en lengua y literatura. Quito, julio 2017.</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dirty="0">
                          <a:effectLst/>
                        </a:rPr>
                        <a:t>LLiTICEQ17</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dirty="0">
                          <a:effectLst/>
                        </a:rPr>
                        <a:t>71</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dirty="0">
                          <a:effectLst/>
                        </a:rPr>
                        <a:t>71 individuales</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extLst>
                  <a:ext uri="{0D108BD9-81ED-4DB2-BD59-A6C34878D82A}">
                    <a16:rowId xmlns:a16="http://schemas.microsoft.com/office/drawing/2014/main" val="977675764"/>
                  </a:ext>
                </a:extLst>
              </a:tr>
              <a:tr h="611228">
                <a:tc>
                  <a:txBody>
                    <a:bodyPr/>
                    <a:lstStyle/>
                    <a:p>
                      <a:pPr algn="just">
                        <a:lnSpc>
                          <a:spcPct val="107000"/>
                        </a:lnSpc>
                        <a:spcAft>
                          <a:spcPts val="0"/>
                        </a:spcAft>
                      </a:pPr>
                      <a:r>
                        <a:rPr lang="es-ES" sz="1800" dirty="0">
                          <a:effectLst/>
                        </a:rPr>
                        <a:t>Las tecnologías y la innovación docente en lengua y literatura. Babahoyo. Febrero 2018.</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a:effectLst/>
                        </a:rPr>
                        <a:t>LLyTICEGU18</a:t>
                      </a:r>
                      <a:endParaRPr lang="es-ES" sz="240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dirty="0">
                          <a:effectLst/>
                        </a:rPr>
                        <a:t>79</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1800" dirty="0">
                          <a:effectLst/>
                        </a:rPr>
                        <a:t>79 individuales</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extLst>
                  <a:ext uri="{0D108BD9-81ED-4DB2-BD59-A6C34878D82A}">
                    <a16:rowId xmlns:a16="http://schemas.microsoft.com/office/drawing/2014/main" val="849422046"/>
                  </a:ext>
                </a:extLst>
              </a:tr>
              <a:tr h="543388">
                <a:tc>
                  <a:txBody>
                    <a:bodyPr/>
                    <a:lstStyle/>
                    <a:p>
                      <a:pPr algn="just">
                        <a:lnSpc>
                          <a:spcPct val="107000"/>
                        </a:lnSpc>
                        <a:spcAft>
                          <a:spcPts val="0"/>
                        </a:spcAft>
                      </a:pPr>
                      <a:r>
                        <a:rPr lang="es-ES" sz="1800" dirty="0">
                          <a:effectLst/>
                        </a:rPr>
                        <a:t> </a:t>
                      </a:r>
                      <a:r>
                        <a:rPr lang="es-ES" sz="2400" dirty="0" smtClean="0">
                          <a:solidFill>
                            <a:srgbClr val="FFFF00"/>
                          </a:solidFill>
                          <a:effectLst/>
                        </a:rPr>
                        <a:t>Constelaciones </a:t>
                      </a:r>
                      <a:r>
                        <a:rPr lang="es-ES" sz="2400" b="1" dirty="0" smtClean="0">
                          <a:solidFill>
                            <a:srgbClr val="FFFF00"/>
                          </a:solidFill>
                          <a:effectLst/>
                        </a:rPr>
                        <a:t>totales</a:t>
                      </a:r>
                      <a:r>
                        <a:rPr lang="es-ES" sz="2400" baseline="0" dirty="0" smtClean="0">
                          <a:solidFill>
                            <a:srgbClr val="FFFF00"/>
                          </a:solidFill>
                          <a:effectLst/>
                        </a:rPr>
                        <a:t>  </a:t>
                      </a:r>
                      <a:r>
                        <a:rPr lang="es-ES" sz="2400" b="1" dirty="0" smtClean="0">
                          <a:solidFill>
                            <a:srgbClr val="FFFF00"/>
                          </a:solidFill>
                          <a:effectLst/>
                        </a:rPr>
                        <a:t>2018</a:t>
                      </a:r>
                      <a:endParaRPr lang="es-ES" sz="2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solidFill>
                      <a:schemeClr val="accent2"/>
                    </a:solidFill>
                  </a:tcPr>
                </a:tc>
                <a:tc>
                  <a:txBody>
                    <a:bodyPr/>
                    <a:lstStyle/>
                    <a:p>
                      <a:pPr algn="ctr">
                        <a:lnSpc>
                          <a:spcPct val="107000"/>
                        </a:lnSpc>
                        <a:spcAft>
                          <a:spcPts val="0"/>
                        </a:spcAft>
                      </a:pPr>
                      <a:r>
                        <a:rPr lang="es-ES" sz="1800" dirty="0">
                          <a:effectLst/>
                        </a:rPr>
                        <a:t> </a:t>
                      </a:r>
                      <a:endParaRPr lang="es-E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endParaRPr lang="es-E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tc>
                  <a:txBody>
                    <a:bodyPr/>
                    <a:lstStyle/>
                    <a:p>
                      <a:pPr algn="ctr">
                        <a:lnSpc>
                          <a:spcPct val="107000"/>
                        </a:lnSpc>
                        <a:spcAft>
                          <a:spcPts val="0"/>
                        </a:spcAft>
                      </a:pPr>
                      <a:r>
                        <a:rPr lang="es-ES" sz="2400" b="1" dirty="0">
                          <a:effectLst/>
                        </a:rPr>
                        <a:t>194</a:t>
                      </a:r>
                      <a:endParaRPr lang="es-ES" sz="3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3" marR="68583" marT="0" marB="0"/>
                </a:tc>
                <a:extLst>
                  <a:ext uri="{0D108BD9-81ED-4DB2-BD59-A6C34878D82A}">
                    <a16:rowId xmlns:a16="http://schemas.microsoft.com/office/drawing/2014/main" val="3433344857"/>
                  </a:ext>
                </a:extLst>
              </a:tr>
            </a:tbl>
          </a:graphicData>
        </a:graphic>
      </p:graphicFrame>
      <p:sp>
        <p:nvSpPr>
          <p:cNvPr id="20542" name="Rectángulo 3"/>
          <p:cNvSpPr>
            <a:spLocks noChangeArrowheads="1"/>
          </p:cNvSpPr>
          <p:nvPr/>
        </p:nvSpPr>
        <p:spPr bwMode="auto">
          <a:xfrm>
            <a:off x="1559292" y="6169406"/>
            <a:ext cx="93775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sz="1800" dirty="0"/>
              <a:t>Rovira-Collado, J. (2019). Clásicos literarios en constelaciones multimodales. Análisis de propuestas de docentes en formación. </a:t>
            </a:r>
            <a:r>
              <a:rPr lang="es-ES" altLang="es-ES" sz="1800" i="1" dirty="0"/>
              <a:t>Tejuelo</a:t>
            </a:r>
            <a:r>
              <a:rPr lang="es-ES" altLang="es-ES" sz="1800" dirty="0"/>
              <a:t>, 29, 275-312.  </a:t>
            </a:r>
            <a:r>
              <a:rPr lang="es-ES" altLang="es-ES" sz="1800" dirty="0">
                <a:hlinkClick r:id="rId3"/>
              </a:rPr>
              <a:t>https://doi.org/10.17398/1988-8430.29.275</a:t>
            </a:r>
            <a:r>
              <a:rPr lang="es-ES" altLang="es-ES" sz="1800" dirty="0"/>
              <a:t>. </a:t>
            </a:r>
          </a:p>
        </p:txBody>
      </p:sp>
      <p:pic>
        <p:nvPicPr>
          <p:cNvPr id="9"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pic>
        <p:nvPicPr>
          <p:cNvPr id="11" name="Imagen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17011757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3297063970"/>
              </p:ext>
            </p:extLst>
          </p:nvPr>
        </p:nvGraphicFramePr>
        <p:xfrm>
          <a:off x="0" y="0"/>
          <a:ext cx="9144000" cy="6865716"/>
        </p:xfrm>
        <a:graphic>
          <a:graphicData uri="http://schemas.openxmlformats.org/drawingml/2006/table">
            <a:tbl>
              <a:tblPr firstRow="1" firstCol="1" bandRow="1">
                <a:tableStyleId>{5C22544A-7EE6-4342-B048-85BDC9FD1C3A}</a:tableStyleId>
              </a:tblPr>
              <a:tblGrid>
                <a:gridCol w="4572000">
                  <a:extLst>
                    <a:ext uri="{9D8B030D-6E8A-4147-A177-3AD203B41FA5}">
                      <a16:colId xmlns:a16="http://schemas.microsoft.com/office/drawing/2014/main" val="555645758"/>
                    </a:ext>
                  </a:extLst>
                </a:gridCol>
                <a:gridCol w="1008112">
                  <a:extLst>
                    <a:ext uri="{9D8B030D-6E8A-4147-A177-3AD203B41FA5}">
                      <a16:colId xmlns:a16="http://schemas.microsoft.com/office/drawing/2014/main" val="3997191602"/>
                    </a:ext>
                  </a:extLst>
                </a:gridCol>
                <a:gridCol w="936104">
                  <a:extLst>
                    <a:ext uri="{9D8B030D-6E8A-4147-A177-3AD203B41FA5}">
                      <a16:colId xmlns:a16="http://schemas.microsoft.com/office/drawing/2014/main" val="3521668748"/>
                    </a:ext>
                  </a:extLst>
                </a:gridCol>
                <a:gridCol w="1315430">
                  <a:extLst>
                    <a:ext uri="{9D8B030D-6E8A-4147-A177-3AD203B41FA5}">
                      <a16:colId xmlns:a16="http://schemas.microsoft.com/office/drawing/2014/main" val="583596014"/>
                    </a:ext>
                  </a:extLst>
                </a:gridCol>
                <a:gridCol w="1312354">
                  <a:extLst>
                    <a:ext uri="{9D8B030D-6E8A-4147-A177-3AD203B41FA5}">
                      <a16:colId xmlns:a16="http://schemas.microsoft.com/office/drawing/2014/main" val="3024190124"/>
                    </a:ext>
                  </a:extLst>
                </a:gridCol>
              </a:tblGrid>
              <a:tr h="442820">
                <a:tc>
                  <a:txBody>
                    <a:bodyPr/>
                    <a:lstStyle/>
                    <a:p>
                      <a:pPr algn="just">
                        <a:lnSpc>
                          <a:spcPct val="107000"/>
                        </a:lnSpc>
                        <a:spcAft>
                          <a:spcPts val="0"/>
                        </a:spcAft>
                      </a:pPr>
                      <a:r>
                        <a:rPr lang="es-ES" sz="1800" dirty="0" smtClean="0">
                          <a:solidFill>
                            <a:srgbClr val="FFC000"/>
                          </a:solidFill>
                          <a:effectLst>
                            <a:outerShdw blurRad="38100" dist="38100" dir="2700000" algn="tl">
                              <a:srgbClr val="000000">
                                <a:alpha val="43137"/>
                              </a:srgbClr>
                            </a:outerShdw>
                          </a:effectLst>
                        </a:rPr>
                        <a:t>Asignatura</a:t>
                      </a:r>
                      <a:endParaRPr lang="es-ES" sz="1400" dirty="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Código</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Alumnado</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smtClean="0">
                          <a:effectLst/>
                        </a:rPr>
                        <a:t>Nº </a:t>
                      </a:r>
                      <a:r>
                        <a:rPr lang="es-ES" sz="1400" dirty="0">
                          <a:effectLst/>
                        </a:rPr>
                        <a:t>de constelaciones</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Temática y blog</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2495395351"/>
                  </a:ext>
                </a:extLst>
              </a:tr>
              <a:tr h="224524">
                <a:tc>
                  <a:txBody>
                    <a:bodyPr/>
                    <a:lstStyle/>
                    <a:p>
                      <a:pPr algn="just">
                        <a:lnSpc>
                          <a:spcPct val="107000"/>
                        </a:lnSpc>
                        <a:spcAft>
                          <a:spcPts val="0"/>
                        </a:spcAft>
                      </a:pPr>
                      <a:r>
                        <a:rPr lang="es-ES" sz="1400">
                          <a:effectLst/>
                        </a:rPr>
                        <a:t>Didáctica de la Lectura y Escritura 2016-2017</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4DLE16</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49</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10 grupales</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dirty="0">
                          <a:effectLst/>
                        </a:rPr>
                        <a:t>No blog</a:t>
                      </a:r>
                      <a:endParaRPr lang="es-E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1893018768"/>
                  </a:ext>
                </a:extLst>
              </a:tr>
              <a:tr h="224524">
                <a:tc>
                  <a:txBody>
                    <a:bodyPr/>
                    <a:lstStyle/>
                    <a:p>
                      <a:pPr algn="just">
                        <a:lnSpc>
                          <a:spcPct val="107000"/>
                        </a:lnSpc>
                        <a:spcAft>
                          <a:spcPts val="0"/>
                        </a:spcAft>
                      </a:pPr>
                      <a:r>
                        <a:rPr lang="es-ES" sz="1400">
                          <a:effectLst/>
                        </a:rPr>
                        <a:t>Didáctica de la Lectura y la Escritura 2017-2018</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4DLE17</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48</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10 grupales</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dirty="0">
                          <a:effectLst/>
                        </a:rPr>
                        <a:t>No blog</a:t>
                      </a:r>
                      <a:endParaRPr lang="es-E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1635291678"/>
                  </a:ext>
                </a:extLst>
              </a:tr>
              <a:tr h="449046">
                <a:tc>
                  <a:txBody>
                    <a:bodyPr/>
                    <a:lstStyle/>
                    <a:p>
                      <a:pPr algn="just">
                        <a:lnSpc>
                          <a:spcPct val="107000"/>
                        </a:lnSpc>
                        <a:spcAft>
                          <a:spcPts val="0"/>
                        </a:spcAft>
                      </a:pPr>
                      <a:r>
                        <a:rPr lang="es-ES" sz="1400" dirty="0">
                          <a:solidFill>
                            <a:srgbClr val="FFC000"/>
                          </a:solidFill>
                          <a:effectLst/>
                        </a:rPr>
                        <a:t>Investigación sobre el desarrollo de la competencia lectoliteraria 2015-2016</a:t>
                      </a:r>
                      <a:endParaRPr lang="es-ES" sz="14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dirty="0">
                          <a:solidFill>
                            <a:srgbClr val="C00000"/>
                          </a:solidFill>
                          <a:effectLst/>
                        </a:rPr>
                        <a:t>INVLIJ16*</a:t>
                      </a:r>
                      <a:endParaRPr lang="es-ES" sz="14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u="sng" dirty="0" smtClean="0">
                          <a:solidFill>
                            <a:srgbClr val="C00000"/>
                          </a:solidFill>
                          <a:effectLst/>
                        </a:rPr>
                        <a:t>1ª fase</a:t>
                      </a:r>
                    </a:p>
                    <a:p>
                      <a:pPr algn="ctr">
                        <a:lnSpc>
                          <a:spcPct val="107000"/>
                        </a:lnSpc>
                        <a:spcAft>
                          <a:spcPts val="0"/>
                        </a:spcAft>
                      </a:pPr>
                      <a:r>
                        <a:rPr lang="es-ES" sz="1400" b="1" dirty="0" smtClean="0">
                          <a:solidFill>
                            <a:srgbClr val="C00000"/>
                          </a:solidFill>
                          <a:effectLst/>
                          <a:latin typeface="+mn-lt"/>
                          <a:ea typeface="+mn-ea"/>
                          <a:cs typeface="+mn-cs"/>
                        </a:rPr>
                        <a:t>2 TFM</a:t>
                      </a:r>
                      <a:endParaRPr lang="es-ES" sz="14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dirty="0" smtClean="0">
                          <a:solidFill>
                            <a:srgbClr val="C00000"/>
                          </a:solidFill>
                          <a:effectLst/>
                        </a:rPr>
                        <a:t>3 Modelos</a:t>
                      </a:r>
                      <a:endParaRPr lang="es-ES" sz="14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dirty="0">
                          <a:effectLst/>
                        </a:rPr>
                        <a:t>No blog</a:t>
                      </a:r>
                      <a:endParaRPr lang="es-E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3229538454"/>
                  </a:ext>
                </a:extLst>
              </a:tr>
              <a:tr h="449046">
                <a:tc>
                  <a:txBody>
                    <a:bodyPr/>
                    <a:lstStyle/>
                    <a:p>
                      <a:pPr algn="just">
                        <a:lnSpc>
                          <a:spcPct val="107000"/>
                        </a:lnSpc>
                        <a:spcAft>
                          <a:spcPts val="0"/>
                        </a:spcAft>
                      </a:pPr>
                      <a:r>
                        <a:rPr lang="es-ES" sz="1400" dirty="0">
                          <a:effectLst/>
                        </a:rPr>
                        <a:t>Investigación sobre el desarrollo de la competencia lectoliteraria 2016-2017 </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INVLIJ17</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16</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4 grupales</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a:effectLst/>
                        </a:rPr>
                        <a:t> </a:t>
                      </a:r>
                      <a:r>
                        <a:rPr lang="es-ES" sz="1400" dirty="0" smtClean="0">
                          <a:effectLst/>
                        </a:rPr>
                        <a:t>Clásicos</a:t>
                      </a:r>
                      <a:r>
                        <a:rPr lang="es-ES" sz="1400" baseline="0" dirty="0" smtClean="0">
                          <a:effectLst/>
                        </a:rPr>
                        <a:t> Literarios</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2955329627"/>
                  </a:ext>
                </a:extLst>
              </a:tr>
              <a:tr h="449046">
                <a:tc>
                  <a:txBody>
                    <a:bodyPr/>
                    <a:lstStyle/>
                    <a:p>
                      <a:pPr algn="just">
                        <a:lnSpc>
                          <a:spcPct val="107000"/>
                        </a:lnSpc>
                        <a:spcAft>
                          <a:spcPts val="0"/>
                        </a:spcAft>
                      </a:pPr>
                      <a:r>
                        <a:rPr lang="es-ES" sz="1400" dirty="0">
                          <a:effectLst/>
                        </a:rPr>
                        <a:t>Investigación sobre el desarrollo de la competencia lectoliteraria 2017-2018</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INVLIJ18</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15</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4 grupales</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a:effectLst/>
                        </a:rPr>
                        <a:t> </a:t>
                      </a:r>
                      <a:r>
                        <a:rPr lang="es-ES" sz="1400" dirty="0" smtClean="0">
                          <a:effectLst/>
                        </a:rPr>
                        <a:t>4 temas</a:t>
                      </a:r>
                      <a:r>
                        <a:rPr lang="es-ES" sz="1400" baseline="0" dirty="0" smtClean="0">
                          <a:effectLst/>
                        </a:rPr>
                        <a:t> literarios</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3151698154"/>
                  </a:ext>
                </a:extLst>
              </a:tr>
              <a:tr h="224524">
                <a:tc>
                  <a:txBody>
                    <a:bodyPr/>
                    <a:lstStyle/>
                    <a:p>
                      <a:pPr algn="just">
                        <a:lnSpc>
                          <a:spcPct val="107000"/>
                        </a:lnSpc>
                        <a:spcAft>
                          <a:spcPts val="0"/>
                        </a:spcAft>
                      </a:pPr>
                      <a:r>
                        <a:rPr lang="es-ES" sz="1400">
                          <a:effectLst/>
                        </a:rPr>
                        <a:t>Innovación, Investigación y Uso de las TIC en DLL 2016-2017</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INVTIC17</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35</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7 grupales</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a:effectLst/>
                        </a:rPr>
                        <a:t> </a:t>
                      </a:r>
                      <a:r>
                        <a:rPr lang="es-ES" sz="1400" dirty="0" smtClean="0">
                          <a:effectLst/>
                        </a:rPr>
                        <a:t>4 temas</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1378803465"/>
                  </a:ext>
                </a:extLst>
              </a:tr>
              <a:tr h="224524">
                <a:tc>
                  <a:txBody>
                    <a:bodyPr/>
                    <a:lstStyle/>
                    <a:p>
                      <a:pPr algn="just">
                        <a:lnSpc>
                          <a:spcPct val="107000"/>
                        </a:lnSpc>
                        <a:spcAft>
                          <a:spcPts val="0"/>
                        </a:spcAft>
                      </a:pPr>
                      <a:r>
                        <a:rPr lang="es-ES" sz="1400">
                          <a:effectLst/>
                        </a:rPr>
                        <a:t>Innovación, Investigación y Uso de las TIC en DLL 2017-2018</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INVTIC18</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47</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9 grupales</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a:effectLst/>
                        </a:rPr>
                        <a:t> </a:t>
                      </a:r>
                      <a:r>
                        <a:rPr lang="es-ES" sz="1400" dirty="0" smtClean="0">
                          <a:effectLst/>
                        </a:rPr>
                        <a:t>4 temas</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3599159679"/>
                  </a:ext>
                </a:extLst>
              </a:tr>
              <a:tr h="449046">
                <a:tc>
                  <a:txBody>
                    <a:bodyPr/>
                    <a:lstStyle/>
                    <a:p>
                      <a:pPr algn="just">
                        <a:lnSpc>
                          <a:spcPct val="107000"/>
                        </a:lnSpc>
                        <a:spcAft>
                          <a:spcPts val="0"/>
                        </a:spcAft>
                      </a:pPr>
                      <a:r>
                        <a:rPr lang="es-ES" sz="1400" dirty="0">
                          <a:effectLst/>
                        </a:rPr>
                        <a:t>Las tecnologías y la innovación docente en lengua y literatura. Quito, </a:t>
                      </a:r>
                      <a:r>
                        <a:rPr lang="es-ES" sz="1400" dirty="0" smtClean="0">
                          <a:effectLst/>
                        </a:rPr>
                        <a:t>jul. </a:t>
                      </a:r>
                      <a:r>
                        <a:rPr lang="es-ES" sz="1400" dirty="0">
                          <a:effectLst/>
                        </a:rPr>
                        <a:t>2017</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a:effectLst/>
                        </a:rPr>
                        <a:t>LLiTICEQ17</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71</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71 individuales</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a:effectLst/>
                        </a:rPr>
                        <a:t> </a:t>
                      </a:r>
                      <a:r>
                        <a:rPr lang="es-ES" sz="1400" dirty="0" smtClean="0">
                          <a:effectLst/>
                        </a:rPr>
                        <a:t>Lengua y Literatura</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2683934523"/>
                  </a:ext>
                </a:extLst>
              </a:tr>
              <a:tr h="449046">
                <a:tc>
                  <a:txBody>
                    <a:bodyPr/>
                    <a:lstStyle/>
                    <a:p>
                      <a:pPr algn="just">
                        <a:lnSpc>
                          <a:spcPct val="107000"/>
                        </a:lnSpc>
                        <a:spcAft>
                          <a:spcPts val="0"/>
                        </a:spcAft>
                      </a:pPr>
                      <a:r>
                        <a:rPr lang="es-ES" sz="1400" dirty="0">
                          <a:effectLst/>
                        </a:rPr>
                        <a:t>Las tecnologías y la innovación docente en lengua y literatura. Babahoyo. </a:t>
                      </a:r>
                      <a:r>
                        <a:rPr lang="es-ES" sz="1400" dirty="0" smtClean="0">
                          <a:effectLst/>
                        </a:rPr>
                        <a:t>feb. 2018</a:t>
                      </a:r>
                      <a:r>
                        <a:rPr lang="es-ES" sz="1400" b="0" dirty="0" smtClean="0">
                          <a:effectLst/>
                        </a:rPr>
                        <a:t>. </a:t>
                      </a:r>
                      <a:r>
                        <a:rPr lang="es-ES" sz="1400" b="0" u="sng" dirty="0" smtClean="0">
                          <a:solidFill>
                            <a:srgbClr val="C00000"/>
                          </a:solidFill>
                          <a:effectLst>
                            <a:outerShdw blurRad="38100" dist="38100" dir="2700000" algn="tl">
                              <a:srgbClr val="000000">
                                <a:alpha val="43137"/>
                              </a:srgbClr>
                            </a:outerShdw>
                          </a:effectLst>
                        </a:rPr>
                        <a:t>Fin 1ª Fase</a:t>
                      </a:r>
                      <a:endParaRPr lang="es-ES" sz="1400" b="0" u="sng"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a:effectLst/>
                        </a:rPr>
                        <a:t>LLyTICEGU18</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79</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79 individuales</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a:effectLst/>
                        </a:rPr>
                        <a:t> </a:t>
                      </a:r>
                      <a:r>
                        <a:rPr lang="es-ES" sz="1400" dirty="0" smtClean="0">
                          <a:effectLst/>
                        </a:rPr>
                        <a:t>Lengua</a:t>
                      </a:r>
                      <a:r>
                        <a:rPr lang="es-ES" sz="1400" baseline="0" dirty="0" smtClean="0">
                          <a:effectLst/>
                        </a:rPr>
                        <a:t> y Literatura</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4108462187"/>
                  </a:ext>
                </a:extLst>
              </a:tr>
              <a:tr h="224524">
                <a:tc>
                  <a:txBody>
                    <a:bodyPr/>
                    <a:lstStyle/>
                    <a:p>
                      <a:pPr algn="just">
                        <a:lnSpc>
                          <a:spcPct val="107000"/>
                        </a:lnSpc>
                        <a:spcAft>
                          <a:spcPts val="0"/>
                        </a:spcAft>
                      </a:pPr>
                      <a:r>
                        <a:rPr lang="es-ES" sz="1400" i="1" dirty="0">
                          <a:effectLst/>
                        </a:rPr>
                        <a:t>Didáctica de la Lectura y la Escritura 2018-2019</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i="1" dirty="0">
                          <a:effectLst/>
                        </a:rPr>
                        <a:t>4DLE18</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106</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20 grupales</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u="sng" dirty="0">
                          <a:effectLst/>
                        </a:rPr>
                        <a:t>No blog</a:t>
                      </a:r>
                      <a:endParaRPr lang="es-ES" sz="1400" b="1" u="sng"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3480954986"/>
                  </a:ext>
                </a:extLst>
              </a:tr>
              <a:tr h="224524">
                <a:tc>
                  <a:txBody>
                    <a:bodyPr/>
                    <a:lstStyle/>
                    <a:p>
                      <a:pPr algn="just">
                        <a:lnSpc>
                          <a:spcPct val="107000"/>
                        </a:lnSpc>
                        <a:spcAft>
                          <a:spcPts val="0"/>
                        </a:spcAft>
                      </a:pPr>
                      <a:r>
                        <a:rPr lang="es-ES" sz="1400" i="1" dirty="0">
                          <a:effectLst/>
                        </a:rPr>
                        <a:t>Didáctica de la Lectura y la Escritura 2019-2020</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i="1" dirty="0">
                          <a:effectLst/>
                        </a:rPr>
                        <a:t>4DLE19</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102</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21 grupales</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Pecados***</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3956157739"/>
                  </a:ext>
                </a:extLst>
              </a:tr>
              <a:tr h="224524">
                <a:tc>
                  <a:txBody>
                    <a:bodyPr/>
                    <a:lstStyle/>
                    <a:p>
                      <a:pPr algn="just">
                        <a:lnSpc>
                          <a:spcPct val="107000"/>
                        </a:lnSpc>
                        <a:spcAft>
                          <a:spcPts val="0"/>
                        </a:spcAft>
                      </a:pPr>
                      <a:r>
                        <a:rPr lang="es-ES" sz="1400" i="1" dirty="0">
                          <a:effectLst/>
                        </a:rPr>
                        <a:t>Didáctica de la Lectura y la Escritura 2020-2021</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i="1" dirty="0">
                          <a:effectLst/>
                        </a:rPr>
                        <a:t>4DLE20**</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378</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smtClean="0">
                          <a:effectLst/>
                        </a:rPr>
                        <a:t>76 </a:t>
                      </a:r>
                      <a:r>
                        <a:rPr lang="es-ES" sz="1400" dirty="0">
                          <a:effectLst/>
                        </a:rPr>
                        <a:t>grupales</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smtClean="0">
                          <a:effectLst/>
                        </a:rPr>
                        <a:t>Personajes LI</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1585928144"/>
                  </a:ext>
                </a:extLst>
              </a:tr>
              <a:tr h="224524">
                <a:tc rowSpan="3">
                  <a:txBody>
                    <a:bodyPr/>
                    <a:lstStyle/>
                    <a:p>
                      <a:pPr algn="just">
                        <a:lnSpc>
                          <a:spcPct val="107000"/>
                        </a:lnSpc>
                        <a:spcAft>
                          <a:spcPts val="0"/>
                        </a:spcAft>
                      </a:pPr>
                      <a:r>
                        <a:rPr lang="es-ES" sz="1400" i="1" dirty="0">
                          <a:effectLst/>
                        </a:rPr>
                        <a:t>Didáctica de la Lectura y la Escritura 2021-2022</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i="1" dirty="0">
                          <a:effectLst/>
                        </a:rPr>
                        <a:t>4DLE21</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rowSpan="2">
                  <a:txBody>
                    <a:bodyPr/>
                    <a:lstStyle/>
                    <a:p>
                      <a:pPr algn="ctr">
                        <a:lnSpc>
                          <a:spcPct val="107000"/>
                        </a:lnSpc>
                        <a:spcAft>
                          <a:spcPts val="0"/>
                        </a:spcAft>
                      </a:pPr>
                      <a:r>
                        <a:rPr lang="es-ES" sz="1400" dirty="0">
                          <a:effectLst/>
                        </a:rPr>
                        <a:t>399</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rowSpan="2">
                  <a:txBody>
                    <a:bodyPr/>
                    <a:lstStyle/>
                    <a:p>
                      <a:pPr algn="ctr">
                        <a:lnSpc>
                          <a:spcPct val="107000"/>
                        </a:lnSpc>
                        <a:spcAft>
                          <a:spcPts val="0"/>
                        </a:spcAft>
                      </a:pPr>
                      <a:r>
                        <a:rPr lang="es-ES" sz="1400" b="0" dirty="0" smtClean="0">
                          <a:effectLst/>
                          <a:latin typeface="Calibri" panose="020F0502020204030204" pitchFamily="34" charset="0"/>
                          <a:ea typeface="Calibri" panose="020F0502020204030204" pitchFamily="34" charset="0"/>
                          <a:cs typeface="Times New Roman" panose="02020603050405020304" pitchFamily="18" charset="0"/>
                        </a:rPr>
                        <a:t>82</a:t>
                      </a:r>
                      <a:endParaRPr lang="es-ES"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rowSpan="2">
                  <a:txBody>
                    <a:bodyPr/>
                    <a:lstStyle/>
                    <a:p>
                      <a:pPr algn="ctr">
                        <a:lnSpc>
                          <a:spcPct val="107000"/>
                        </a:lnSpc>
                        <a:spcAft>
                          <a:spcPts val="0"/>
                        </a:spcAft>
                      </a:pPr>
                      <a:r>
                        <a:rPr lang="es-ES" sz="1400" dirty="0" smtClean="0">
                          <a:effectLst/>
                        </a:rPr>
                        <a:t>Personajes LI</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1574185378"/>
                  </a:ext>
                </a:extLst>
              </a:tr>
              <a:tr h="0">
                <a:tc vMerge="1">
                  <a:txBody>
                    <a:bodyPr/>
                    <a:lstStyle/>
                    <a:p>
                      <a:endParaRPr lang="es-ES"/>
                    </a:p>
                  </a:txBody>
                  <a:tcPr/>
                </a:tc>
                <a:tc rowSpan="3">
                  <a:txBody>
                    <a:bodyPr/>
                    <a:lstStyle/>
                    <a:p>
                      <a:pPr algn="ctr">
                        <a:lnSpc>
                          <a:spcPct val="107000"/>
                        </a:lnSpc>
                        <a:spcAft>
                          <a:spcPts val="0"/>
                        </a:spcAft>
                      </a:pPr>
                      <a:r>
                        <a:rPr lang="es-ES" sz="1400" i="1" dirty="0" smtClean="0">
                          <a:effectLst/>
                        </a:rPr>
                        <a:t>4DLE22</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4137200198"/>
                  </a:ext>
                </a:extLst>
              </a:tr>
              <a:tr h="0">
                <a:tc vMerge="1">
                  <a:txBody>
                    <a:bodyPr/>
                    <a:lstStyle/>
                    <a:p>
                      <a:endParaRPr lang="es-ES"/>
                    </a:p>
                  </a:txBody>
                  <a:tcPr/>
                </a:tc>
                <a:tc vMerge="1">
                  <a:txBody>
                    <a:bodyPr/>
                    <a:lstStyle/>
                    <a:p>
                      <a:endParaRPr lang="es-ES"/>
                    </a:p>
                  </a:txBody>
                  <a:tcPr/>
                </a:tc>
                <a:tc rowSpan="2">
                  <a:txBody>
                    <a:bodyPr/>
                    <a:lstStyle/>
                    <a:p>
                      <a:pPr algn="ctr">
                        <a:lnSpc>
                          <a:spcPct val="107000"/>
                        </a:lnSpc>
                        <a:spcAft>
                          <a:spcPts val="0"/>
                        </a:spcAft>
                      </a:pPr>
                      <a:r>
                        <a:rPr lang="es-ES" sz="1400" dirty="0" smtClean="0">
                          <a:effectLst/>
                          <a:latin typeface="Calibri" panose="020F0502020204030204" pitchFamily="34" charset="0"/>
                          <a:ea typeface="Calibri" panose="020F0502020204030204" pitchFamily="34" charset="0"/>
                          <a:cs typeface="Times New Roman" panose="02020603050405020304" pitchFamily="18" charset="0"/>
                        </a:rPr>
                        <a:t>401</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rowSpan="2">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s-ES" sz="1400" b="1" u="sng" dirty="0" smtClean="0">
                          <a:solidFill>
                            <a:srgbClr val="FF0000"/>
                          </a:solidFill>
                          <a:effectLst/>
                        </a:rPr>
                        <a:t>+En </a:t>
                      </a:r>
                      <a:r>
                        <a:rPr lang="es-ES" sz="1400" b="1" u="sng" dirty="0" smtClean="0">
                          <a:solidFill>
                            <a:srgbClr val="FF0000"/>
                          </a:solidFill>
                          <a:effectLst/>
                        </a:rPr>
                        <a:t>proceso (84</a:t>
                      </a:r>
                      <a:r>
                        <a:rPr lang="es-ES" sz="1400" b="1" u="sng" dirty="0" smtClean="0">
                          <a:solidFill>
                            <a:srgbClr val="FF0000"/>
                          </a:solidFill>
                          <a:effectLst/>
                        </a:rPr>
                        <a:t>)</a:t>
                      </a:r>
                      <a:endParaRPr lang="es-ES" sz="1400" b="1"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rowSpan="2">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s-ES" sz="1400" dirty="0" smtClean="0">
                          <a:effectLst/>
                        </a:rPr>
                        <a:t>Personajes LI</a:t>
                      </a:r>
                      <a:endParaRPr lang="es-ES" sz="14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374684980"/>
                  </a:ext>
                </a:extLst>
              </a:tr>
              <a:tr h="224524">
                <a:tc>
                  <a:txBody>
                    <a:bodyPr/>
                    <a:lstStyle/>
                    <a:p>
                      <a:pPr marL="0" marR="0" indent="0" algn="just" defTabSz="914400" rtl="0" eaLnBrk="1" fontAlgn="auto" latinLnBrk="0" hangingPunct="1">
                        <a:lnSpc>
                          <a:spcPct val="107000"/>
                        </a:lnSpc>
                        <a:spcBef>
                          <a:spcPts val="0"/>
                        </a:spcBef>
                        <a:spcAft>
                          <a:spcPts val="0"/>
                        </a:spcAft>
                        <a:buClrTx/>
                        <a:buSzTx/>
                        <a:buFontTx/>
                        <a:buNone/>
                        <a:tabLst/>
                        <a:defRPr/>
                      </a:pPr>
                      <a:r>
                        <a:rPr lang="es-ES" sz="1400" i="1" dirty="0" smtClean="0">
                          <a:effectLst/>
                        </a:rPr>
                        <a:t>Didáctica de la Lectura y la Escritura 2023-2023</a:t>
                      </a:r>
                      <a:endParaRPr lang="es-ES" sz="1400" i="1"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vMerge="1">
                  <a:txBody>
                    <a:bodyPr/>
                    <a:lstStyle/>
                    <a:p>
                      <a:endParaRPr lang="es-ES" dirty="0"/>
                    </a:p>
                  </a:txBody>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3868120589"/>
                  </a:ext>
                </a:extLst>
              </a:tr>
              <a:tr h="449046">
                <a:tc>
                  <a:txBody>
                    <a:bodyPr/>
                    <a:lstStyle/>
                    <a:p>
                      <a:pPr algn="just">
                        <a:lnSpc>
                          <a:spcPct val="107000"/>
                        </a:lnSpc>
                        <a:spcAft>
                          <a:spcPts val="0"/>
                        </a:spcAft>
                      </a:pPr>
                      <a:r>
                        <a:rPr lang="es-ES" sz="1400" i="1" dirty="0">
                          <a:solidFill>
                            <a:srgbClr val="FFC000"/>
                          </a:solidFill>
                          <a:effectLst/>
                        </a:rPr>
                        <a:t>Investigación sobre el desarrollo de la competencia lectoliteraria 2018-2019</a:t>
                      </a:r>
                      <a:endParaRPr lang="es-ES" sz="1400" i="1"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i="1" dirty="0" smtClean="0">
                          <a:solidFill>
                            <a:srgbClr val="FFC000"/>
                          </a:solidFill>
                          <a:effectLst/>
                        </a:rPr>
                        <a:t>INVLIJ19</a:t>
                      </a:r>
                      <a:endParaRPr lang="es-ES" sz="1400" b="1" i="1"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dirty="0">
                          <a:solidFill>
                            <a:srgbClr val="FFC000"/>
                          </a:solidFill>
                          <a:effectLst/>
                        </a:rPr>
                        <a:t>22</a:t>
                      </a:r>
                      <a:endParaRPr lang="es-ES" sz="1400" b="1"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dirty="0">
                          <a:solidFill>
                            <a:srgbClr val="FFC000"/>
                          </a:solidFill>
                          <a:effectLst/>
                        </a:rPr>
                        <a:t>7 grupales</a:t>
                      </a:r>
                      <a:endParaRPr lang="es-ES" sz="1400" b="1"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a:effectLst/>
                        </a:rPr>
                        <a:t>Pecados</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2707068135"/>
                  </a:ext>
                </a:extLst>
              </a:tr>
              <a:tr h="224524">
                <a:tc>
                  <a:txBody>
                    <a:bodyPr/>
                    <a:lstStyle/>
                    <a:p>
                      <a:pPr algn="just">
                        <a:lnSpc>
                          <a:spcPct val="107000"/>
                        </a:lnSpc>
                        <a:spcAft>
                          <a:spcPts val="0"/>
                        </a:spcAft>
                      </a:pPr>
                      <a:r>
                        <a:rPr lang="es-ES" sz="1400" i="1" dirty="0">
                          <a:effectLst/>
                        </a:rPr>
                        <a:t>Innovación, Investigación y Uso de las TIC en DLL 2018-2019</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i="1" dirty="0">
                          <a:effectLst/>
                        </a:rPr>
                        <a:t>INVTIC19</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34</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a:effectLst/>
                        </a:rPr>
                        <a:t>6 grupales</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a:effectLst/>
                        </a:rPr>
                        <a:t>Pecados</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1997308304"/>
                  </a:ext>
                </a:extLst>
              </a:tr>
              <a:tr h="224524">
                <a:tc>
                  <a:txBody>
                    <a:bodyPr/>
                    <a:lstStyle/>
                    <a:p>
                      <a:pPr algn="just">
                        <a:lnSpc>
                          <a:spcPct val="107000"/>
                        </a:lnSpc>
                        <a:spcAft>
                          <a:spcPts val="0"/>
                        </a:spcAft>
                      </a:pPr>
                      <a:r>
                        <a:rPr lang="es-ES" sz="1400" i="1" dirty="0">
                          <a:effectLst/>
                        </a:rPr>
                        <a:t>Innovación, Investigación y Uso de las TIC en DLL 2019-2020</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i="1" dirty="0">
                          <a:solidFill>
                            <a:srgbClr val="C00000"/>
                          </a:solidFill>
                          <a:effectLst/>
                        </a:rPr>
                        <a:t>INVTIC20**</a:t>
                      </a:r>
                      <a:endParaRPr lang="es-ES" sz="14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Con UMU</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dirty="0">
                          <a:solidFill>
                            <a:srgbClr val="00B050"/>
                          </a:solidFill>
                          <a:effectLst/>
                        </a:rPr>
                        <a:t>16 grupales</a:t>
                      </a:r>
                      <a:endParaRPr lang="es-ES" sz="14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smtClean="0">
                          <a:effectLst/>
                        </a:rPr>
                        <a:t>Personajes LI***</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1460312075"/>
                  </a:ext>
                </a:extLst>
              </a:tr>
              <a:tr h="224524">
                <a:tc>
                  <a:txBody>
                    <a:bodyPr/>
                    <a:lstStyle/>
                    <a:p>
                      <a:pPr algn="just">
                        <a:lnSpc>
                          <a:spcPct val="107000"/>
                        </a:lnSpc>
                        <a:spcAft>
                          <a:spcPts val="0"/>
                        </a:spcAft>
                      </a:pPr>
                      <a:r>
                        <a:rPr lang="es-ES" sz="1400" i="1" dirty="0">
                          <a:effectLst/>
                        </a:rPr>
                        <a:t>Innovación, Investigación y Uso de las TIC en DLL 2020-2021</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i="1" dirty="0">
                          <a:solidFill>
                            <a:srgbClr val="C00000"/>
                          </a:solidFill>
                          <a:effectLst/>
                        </a:rPr>
                        <a:t>INVTIC21**</a:t>
                      </a:r>
                      <a:endParaRPr lang="es-ES" sz="14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a:effectLst/>
                        </a:rPr>
                        <a:t>28</a:t>
                      </a:r>
                      <a:endParaRPr lang="es-ES" sz="140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dirty="0">
                          <a:solidFill>
                            <a:srgbClr val="00B050"/>
                          </a:solidFill>
                          <a:effectLst/>
                        </a:rPr>
                        <a:t>5 grupales</a:t>
                      </a:r>
                      <a:endParaRPr lang="es-ES" sz="14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dirty="0" smtClean="0">
                          <a:effectLst/>
                        </a:rPr>
                        <a:t>Personajes LI</a:t>
                      </a:r>
                      <a:endParaRPr lang="es-E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3316638916"/>
                  </a:ext>
                </a:extLst>
              </a:tr>
              <a:tr h="442820">
                <a:tc>
                  <a:txBody>
                    <a:bodyPr/>
                    <a:lstStyle/>
                    <a:p>
                      <a:pPr algn="just">
                        <a:lnSpc>
                          <a:spcPct val="107000"/>
                        </a:lnSpc>
                        <a:spcAft>
                          <a:spcPts val="0"/>
                        </a:spcAft>
                      </a:pPr>
                      <a:r>
                        <a:rPr lang="es-ES" sz="1400" i="1" dirty="0">
                          <a:effectLst/>
                        </a:rPr>
                        <a:t>Innovación, Investigación y Uso de las TIC en DLL 2021-2022</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i="1" dirty="0">
                          <a:effectLst/>
                        </a:rPr>
                        <a:t>INVTIC22</a:t>
                      </a:r>
                      <a:endParaRPr lang="es-ES" sz="1400" i="1"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s-ES" sz="1400" b="1" u="none" dirty="0" smtClean="0">
                          <a:solidFill>
                            <a:srgbClr val="C00000"/>
                          </a:solidFill>
                          <a:effectLst/>
                        </a:rPr>
                        <a:t>3ª</a:t>
                      </a:r>
                      <a:r>
                        <a:rPr lang="es-ES" sz="1400" b="1" u="none" baseline="0" dirty="0" smtClean="0">
                          <a:solidFill>
                            <a:srgbClr val="C00000"/>
                          </a:solidFill>
                          <a:effectLst/>
                        </a:rPr>
                        <a:t>Fase **** 2022</a:t>
                      </a:r>
                      <a:endParaRPr lang="es-ES" sz="1400" b="1" u="none"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0" u="none" dirty="0" smtClean="0">
                          <a:effectLst/>
                          <a:latin typeface="+mn-lt"/>
                          <a:ea typeface="+mn-ea"/>
                          <a:cs typeface="+mn-cs"/>
                        </a:rPr>
                        <a:t>5</a:t>
                      </a:r>
                      <a:r>
                        <a:rPr lang="es-ES" sz="1400" b="0" u="none" baseline="0" dirty="0" smtClean="0">
                          <a:effectLst/>
                          <a:latin typeface="+mn-lt"/>
                          <a:ea typeface="+mn-ea"/>
                          <a:cs typeface="+mn-cs"/>
                        </a:rPr>
                        <a:t> grupales </a:t>
                      </a:r>
                      <a:endParaRPr lang="es-ES" sz="1400" b="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s-ES" sz="1400" b="1" u="sng" dirty="0" smtClean="0">
                          <a:solidFill>
                            <a:srgbClr val="FF0000"/>
                          </a:solidFill>
                          <a:effectLst/>
                        </a:rPr>
                        <a:t>++Generación </a:t>
                      </a:r>
                      <a:r>
                        <a:rPr lang="es-ES" sz="1400" b="1" u="sng" dirty="0" smtClean="0">
                          <a:solidFill>
                            <a:srgbClr val="FF0000"/>
                          </a:solidFill>
                          <a:effectLst/>
                        </a:rPr>
                        <a:t>27</a:t>
                      </a:r>
                      <a:endParaRPr lang="es-ES" sz="1400" b="1" u="sng"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601677253"/>
                  </a:ext>
                </a:extLst>
              </a:tr>
              <a:tr h="533414">
                <a:tc>
                  <a:txBody>
                    <a:bodyPr/>
                    <a:lstStyle/>
                    <a:p>
                      <a:pPr marL="0" marR="0" indent="0" algn="just" defTabSz="914400" rtl="0" eaLnBrk="1" fontAlgn="auto" latinLnBrk="0" hangingPunct="1">
                        <a:lnSpc>
                          <a:spcPct val="107000"/>
                        </a:lnSpc>
                        <a:spcBef>
                          <a:spcPts val="0"/>
                        </a:spcBef>
                        <a:spcAft>
                          <a:spcPts val="0"/>
                        </a:spcAft>
                        <a:buClrTx/>
                        <a:buSzTx/>
                        <a:buFontTx/>
                        <a:buNone/>
                        <a:tabLst/>
                        <a:defRPr/>
                      </a:pPr>
                      <a:r>
                        <a:rPr lang="es-ES" sz="1800" b="1" dirty="0">
                          <a:solidFill>
                            <a:srgbClr val="FFFF00"/>
                          </a:solidFill>
                          <a:effectLst/>
                        </a:rPr>
                        <a:t> </a:t>
                      </a:r>
                      <a:r>
                        <a:rPr lang="es-ES" sz="1800" b="1" dirty="0" smtClean="0">
                          <a:solidFill>
                            <a:srgbClr val="FFFF00"/>
                          </a:solidFill>
                          <a:effectLst/>
                          <a:latin typeface="+mn-lt"/>
                        </a:rPr>
                        <a:t>Constelaciones totales</a:t>
                      </a:r>
                      <a:endParaRPr lang="es-ES" sz="1800" b="1"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dirty="0">
                          <a:solidFill>
                            <a:srgbClr val="C00000"/>
                          </a:solidFill>
                          <a:effectLst/>
                        </a:rPr>
                        <a:t> </a:t>
                      </a:r>
                      <a:r>
                        <a:rPr lang="es-ES" sz="1400" b="1" dirty="0" smtClean="0">
                          <a:solidFill>
                            <a:srgbClr val="C00000"/>
                          </a:solidFill>
                          <a:effectLst/>
                        </a:rPr>
                        <a:t>194</a:t>
                      </a:r>
                      <a:endParaRPr lang="es-ES" sz="14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dirty="0" smtClean="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150</a:t>
                      </a:r>
                      <a:endParaRPr lang="es-ES" sz="14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ctr">
                        <a:lnSpc>
                          <a:spcPct val="107000"/>
                        </a:lnSpc>
                        <a:spcAft>
                          <a:spcPts val="0"/>
                        </a:spcAft>
                      </a:pPr>
                      <a:r>
                        <a:rPr lang="es-ES" sz="1400" b="1" u="sng" dirty="0" smtClean="0">
                          <a:solidFill>
                            <a:srgbClr val="C00000"/>
                          </a:solidFill>
                          <a:effectLst/>
                        </a:rPr>
                        <a:t>169</a:t>
                      </a:r>
                      <a:endParaRPr lang="es-ES" sz="1400" b="1" u="sng"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tc>
                  <a:txBody>
                    <a:bodyPr/>
                    <a:lstStyle/>
                    <a:p>
                      <a:pPr algn="l">
                        <a:lnSpc>
                          <a:spcPct val="107000"/>
                        </a:lnSpc>
                        <a:spcAft>
                          <a:spcPts val="0"/>
                        </a:spcAft>
                      </a:pPr>
                      <a:r>
                        <a:rPr lang="es-ES" sz="1800" b="1" i="1" dirty="0" smtClean="0">
                          <a:solidFill>
                            <a:srgbClr val="C00000"/>
                          </a:solidFill>
                          <a:effectLst/>
                        </a:rPr>
                        <a:t>TOTAL 520*</a:t>
                      </a:r>
                      <a:r>
                        <a:rPr lang="es-ES" sz="1400" b="1" dirty="0" smtClean="0">
                          <a:solidFill>
                            <a:srgbClr val="C00000"/>
                          </a:solidFill>
                          <a:effectLst/>
                        </a:rPr>
                        <a:t> </a:t>
                      </a:r>
                      <a:endParaRPr lang="es-ES" sz="14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9" marR="35249" marT="0" marB="0"/>
                </a:tc>
                <a:extLst>
                  <a:ext uri="{0D108BD9-81ED-4DB2-BD59-A6C34878D82A}">
                    <a16:rowId xmlns:a16="http://schemas.microsoft.com/office/drawing/2014/main" val="1312597285"/>
                  </a:ext>
                </a:extLst>
              </a:tr>
            </a:tbl>
          </a:graphicData>
        </a:graphic>
      </p:graphicFrame>
      <p:sp>
        <p:nvSpPr>
          <p:cNvPr id="22658" name="Rectángulo 2"/>
          <p:cNvSpPr>
            <a:spLocks noChangeArrowheads="1"/>
          </p:cNvSpPr>
          <p:nvPr/>
        </p:nvSpPr>
        <p:spPr bwMode="auto">
          <a:xfrm>
            <a:off x="9269128" y="830681"/>
            <a:ext cx="2932497"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sz="1800" dirty="0" smtClean="0">
                <a:solidFill>
                  <a:srgbClr val="FF0000"/>
                </a:solidFill>
              </a:rPr>
              <a:t>* </a:t>
            </a:r>
            <a:r>
              <a:rPr lang="es-ES" altLang="es-ES" sz="1800" dirty="0" smtClean="0">
                <a:solidFill>
                  <a:srgbClr val="FF0000"/>
                </a:solidFill>
              </a:rPr>
              <a:t>Primera </a:t>
            </a:r>
            <a:r>
              <a:rPr lang="es-ES" altLang="es-ES" sz="1800" dirty="0">
                <a:solidFill>
                  <a:srgbClr val="FF0000"/>
                </a:solidFill>
              </a:rPr>
              <a:t>experiencia (R. Serna-Rodrigo </a:t>
            </a:r>
            <a:r>
              <a:rPr lang="es-ES" altLang="es-ES" sz="1800" b="1" dirty="0">
                <a:solidFill>
                  <a:srgbClr val="FF0000"/>
                </a:solidFill>
              </a:rPr>
              <a:t>INVLIJ16</a:t>
            </a:r>
            <a:r>
              <a:rPr lang="es-ES" altLang="es-ES" sz="1800" dirty="0">
                <a:solidFill>
                  <a:srgbClr val="FF0000"/>
                </a:solidFill>
              </a:rPr>
              <a:t>) y </a:t>
            </a:r>
            <a:r>
              <a:rPr lang="es-ES" altLang="es-ES" sz="1800" dirty="0" smtClean="0">
                <a:solidFill>
                  <a:srgbClr val="FF0000"/>
                </a:solidFill>
              </a:rPr>
              <a:t>actividad  Máster</a:t>
            </a:r>
            <a:r>
              <a:rPr lang="es-ES" altLang="es-ES" sz="1800" b="1" dirty="0" smtClean="0">
                <a:solidFill>
                  <a:srgbClr val="FF0000"/>
                </a:solidFill>
              </a:rPr>
              <a:t>INVLIJUA19</a:t>
            </a:r>
            <a:r>
              <a:rPr lang="es-ES" altLang="es-ES" sz="1800" dirty="0">
                <a:solidFill>
                  <a:srgbClr val="FF0000"/>
                </a:solidFill>
              </a:rPr>
              <a:t>.  </a:t>
            </a:r>
            <a:endParaRPr lang="es-ES" altLang="es-ES" sz="1800" dirty="0" smtClean="0">
              <a:solidFill>
                <a:srgbClr val="FF0000"/>
              </a:solidFill>
            </a:endParaRPr>
          </a:p>
          <a:p>
            <a:pPr>
              <a:spcBef>
                <a:spcPct val="0"/>
              </a:spcBef>
              <a:buFontTx/>
              <a:buNone/>
            </a:pPr>
            <a:r>
              <a:rPr lang="es-ES" altLang="es-ES" sz="1800" dirty="0" smtClean="0">
                <a:solidFill>
                  <a:srgbClr val="FF0000"/>
                </a:solidFill>
              </a:rPr>
              <a:t>** </a:t>
            </a:r>
            <a:r>
              <a:rPr lang="es-ES" altLang="es-ES" sz="1800" dirty="0">
                <a:solidFill>
                  <a:srgbClr val="FF0000"/>
                </a:solidFill>
              </a:rPr>
              <a:t>Docencia online/dual</a:t>
            </a:r>
          </a:p>
          <a:p>
            <a:pPr>
              <a:spcBef>
                <a:spcPct val="0"/>
              </a:spcBef>
              <a:buFontTx/>
              <a:buNone/>
            </a:pPr>
            <a:r>
              <a:rPr lang="es-ES" altLang="es-ES" sz="1800" dirty="0">
                <a:solidFill>
                  <a:srgbClr val="FF0000"/>
                </a:solidFill>
              </a:rPr>
              <a:t>*** </a:t>
            </a:r>
            <a:r>
              <a:rPr lang="es-ES" altLang="es-ES" sz="1800" dirty="0" smtClean="0">
                <a:solidFill>
                  <a:srgbClr val="FF0000"/>
                </a:solidFill>
              </a:rPr>
              <a:t>Ampliación investigación con </a:t>
            </a:r>
            <a:r>
              <a:rPr lang="es-ES" altLang="es-ES" sz="1800" dirty="0">
                <a:solidFill>
                  <a:srgbClr val="FF0000"/>
                </a:solidFill>
              </a:rPr>
              <a:t>M. Ruiz-Bañuls, I. M. Gómez-Trigueros </a:t>
            </a:r>
            <a:r>
              <a:rPr lang="es-ES" altLang="es-ES" sz="1800" b="1" dirty="0">
                <a:solidFill>
                  <a:srgbClr val="FF0000"/>
                </a:solidFill>
              </a:rPr>
              <a:t>4DLE19</a:t>
            </a:r>
            <a:r>
              <a:rPr lang="es-ES" altLang="es-ES" sz="1800" dirty="0">
                <a:solidFill>
                  <a:srgbClr val="FF0000"/>
                </a:solidFill>
              </a:rPr>
              <a:t> y F. A. Martínez-</a:t>
            </a:r>
            <a:r>
              <a:rPr lang="es-ES" altLang="es-ES" sz="1800" dirty="0" err="1">
                <a:solidFill>
                  <a:srgbClr val="FF0000"/>
                </a:solidFill>
              </a:rPr>
              <a:t>Carratalá</a:t>
            </a:r>
            <a:r>
              <a:rPr lang="es-ES" altLang="es-ES" sz="1800" dirty="0">
                <a:solidFill>
                  <a:srgbClr val="FF0000"/>
                </a:solidFill>
              </a:rPr>
              <a:t> y L. Hernández </a:t>
            </a:r>
            <a:r>
              <a:rPr lang="es-ES" altLang="es-ES" sz="1800" b="1" dirty="0">
                <a:solidFill>
                  <a:srgbClr val="FF0000"/>
                </a:solidFill>
              </a:rPr>
              <a:t>INVTICUA20</a:t>
            </a:r>
            <a:r>
              <a:rPr lang="es-ES" altLang="es-ES" sz="1800" dirty="0" smtClean="0">
                <a:solidFill>
                  <a:srgbClr val="FF0000"/>
                </a:solidFill>
              </a:rPr>
              <a:t>.</a:t>
            </a:r>
          </a:p>
          <a:p>
            <a:pPr>
              <a:spcBef>
                <a:spcPct val="0"/>
              </a:spcBef>
              <a:buFontTx/>
              <a:buNone/>
            </a:pPr>
            <a:r>
              <a:rPr lang="es-ES" altLang="es-ES" sz="1800" dirty="0" smtClean="0">
                <a:solidFill>
                  <a:srgbClr val="FF0000"/>
                </a:solidFill>
              </a:rPr>
              <a:t>****  Incorporación de Sebastián Miras y de María </a:t>
            </a:r>
            <a:r>
              <a:rPr lang="es-ES" altLang="es-ES" sz="1800" dirty="0" err="1" smtClean="0">
                <a:solidFill>
                  <a:srgbClr val="FF0000"/>
                </a:solidFill>
              </a:rPr>
              <a:t>Ribes</a:t>
            </a:r>
            <a:r>
              <a:rPr lang="es-ES" altLang="es-ES" sz="1800" dirty="0" smtClean="0">
                <a:solidFill>
                  <a:srgbClr val="FF0000"/>
                </a:solidFill>
              </a:rPr>
              <a:t> </a:t>
            </a:r>
            <a:r>
              <a:rPr lang="es-ES" altLang="es-ES" sz="1800" dirty="0" err="1" smtClean="0">
                <a:solidFill>
                  <a:srgbClr val="FF0000"/>
                </a:solidFill>
              </a:rPr>
              <a:t>Lafoz</a:t>
            </a:r>
            <a:r>
              <a:rPr lang="es-ES" altLang="es-ES" sz="1800" dirty="0" smtClean="0">
                <a:solidFill>
                  <a:srgbClr val="FF0000"/>
                </a:solidFill>
              </a:rPr>
              <a:t> </a:t>
            </a:r>
            <a:r>
              <a:rPr lang="es-ES" altLang="es-ES" sz="1800" b="1" dirty="0" smtClean="0">
                <a:solidFill>
                  <a:srgbClr val="FF0000"/>
                </a:solidFill>
              </a:rPr>
              <a:t>#</a:t>
            </a:r>
            <a:r>
              <a:rPr lang="es-ES" altLang="es-ES" sz="1800" b="1" dirty="0" smtClean="0">
                <a:solidFill>
                  <a:srgbClr val="FF0000"/>
                </a:solidFill>
              </a:rPr>
              <a:t>INVTICUA22</a:t>
            </a:r>
          </a:p>
          <a:p>
            <a:pPr>
              <a:spcBef>
                <a:spcPct val="0"/>
              </a:spcBef>
              <a:buFontTx/>
              <a:buNone/>
            </a:pPr>
            <a:r>
              <a:rPr lang="es-ES" altLang="es-ES" sz="1800" b="1" dirty="0" smtClean="0">
                <a:solidFill>
                  <a:srgbClr val="FF0000"/>
                </a:solidFill>
              </a:rPr>
              <a:t>+Con #4DLE23 incorporamos 80 más</a:t>
            </a:r>
          </a:p>
          <a:p>
            <a:pPr>
              <a:spcBef>
                <a:spcPct val="0"/>
              </a:spcBef>
              <a:buFontTx/>
              <a:buNone/>
            </a:pPr>
            <a:r>
              <a:rPr lang="es-ES" altLang="es-ES" sz="1800" b="1" dirty="0" smtClean="0">
                <a:solidFill>
                  <a:srgbClr val="FF0000"/>
                </a:solidFill>
              </a:rPr>
              <a:t>++#INVTICUA23 y 24 12 más</a:t>
            </a:r>
          </a:p>
          <a:p>
            <a:pPr>
              <a:spcBef>
                <a:spcPct val="0"/>
              </a:spcBef>
              <a:buFontTx/>
              <a:buNone/>
            </a:pPr>
            <a:r>
              <a:rPr lang="es-ES" altLang="es-ES" sz="1800" b="1" dirty="0" smtClean="0">
                <a:solidFill>
                  <a:srgbClr val="FF0000"/>
                </a:solidFill>
              </a:rPr>
              <a:t>En #4DLE24 Protagonistas +++Femeninas Ficción Infantil (</a:t>
            </a:r>
            <a:r>
              <a:rPr lang="es-ES" altLang="es-ES" sz="1800" b="1" i="1" dirty="0" smtClean="0">
                <a:solidFill>
                  <a:srgbClr val="FF0000"/>
                </a:solidFill>
              </a:rPr>
              <a:t>Alicia</a:t>
            </a:r>
            <a:r>
              <a:rPr lang="es-ES" altLang="es-ES" sz="1800" b="1" dirty="0" smtClean="0">
                <a:solidFill>
                  <a:srgbClr val="FF0000"/>
                </a:solidFill>
              </a:rPr>
              <a:t>).</a:t>
            </a:r>
          </a:p>
          <a:p>
            <a:pPr>
              <a:spcBef>
                <a:spcPct val="0"/>
              </a:spcBef>
              <a:buFontTx/>
              <a:buNone/>
            </a:pPr>
            <a:endParaRPr lang="es-ES" altLang="es-ES" sz="1800" b="1" dirty="0" smtClean="0">
              <a:solidFill>
                <a:srgbClr val="FF0000"/>
              </a:solidFill>
            </a:endParaRPr>
          </a:p>
        </p:txBody>
      </p:sp>
      <p:sp>
        <p:nvSpPr>
          <p:cNvPr id="3" name="Elipse 2"/>
          <p:cNvSpPr/>
          <p:nvPr/>
        </p:nvSpPr>
        <p:spPr>
          <a:xfrm>
            <a:off x="7632834" y="5255395"/>
            <a:ext cx="1626669" cy="104915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Elipse 6"/>
          <p:cNvSpPr/>
          <p:nvPr/>
        </p:nvSpPr>
        <p:spPr>
          <a:xfrm>
            <a:off x="7719461" y="3898234"/>
            <a:ext cx="1511166" cy="90477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8"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9"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96875" y="6227541"/>
            <a:ext cx="714375" cy="638175"/>
          </a:xfrm>
          <a:prstGeom prst="rect">
            <a:avLst/>
          </a:prstGeom>
        </p:spPr>
      </p:pic>
    </p:spTree>
    <p:extLst>
      <p:ext uri="{BB962C8B-B14F-4D97-AF65-F5344CB8AC3E}">
        <p14:creationId xmlns:p14="http://schemas.microsoft.com/office/powerpoint/2010/main" val="4150297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ángulo 3"/>
          <p:cNvSpPr>
            <a:spLocks noChangeArrowheads="1"/>
          </p:cNvSpPr>
          <p:nvPr/>
        </p:nvSpPr>
        <p:spPr bwMode="auto">
          <a:xfrm>
            <a:off x="876518" y="49345"/>
            <a:ext cx="75263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defRPr/>
            </a:pPr>
            <a:r>
              <a:rPr lang="es-ES" altLang="es-ES" sz="3600" b="1" dirty="0">
                <a:solidFill>
                  <a:srgbClr val="FF0000"/>
                </a:solidFill>
                <a:latin typeface="Agency FB" panose="020B0503020202020204" pitchFamily="34" charset="0"/>
              </a:rPr>
              <a:t>¿Qué </a:t>
            </a:r>
            <a:r>
              <a:rPr lang="es-ES" altLang="es-ES" sz="3600" b="1" dirty="0" smtClean="0">
                <a:solidFill>
                  <a:srgbClr val="FF0000"/>
                </a:solidFill>
                <a:latin typeface="Agency FB" panose="020B0503020202020204" pitchFamily="34" charset="0"/>
              </a:rPr>
              <a:t>trabajamos </a:t>
            </a:r>
            <a:r>
              <a:rPr lang="es-ES" altLang="es-ES" sz="3600" b="1" dirty="0">
                <a:solidFill>
                  <a:srgbClr val="FF0000"/>
                </a:solidFill>
                <a:latin typeface="Agency FB" panose="020B0503020202020204" pitchFamily="34" charset="0"/>
              </a:rPr>
              <a:t>con la práctica?</a:t>
            </a:r>
          </a:p>
        </p:txBody>
      </p:sp>
      <p:graphicFrame>
        <p:nvGraphicFramePr>
          <p:cNvPr id="2" name="Tabla 1"/>
          <p:cNvGraphicFramePr>
            <a:graphicFrameLocks noGrp="1"/>
          </p:cNvGraphicFramePr>
          <p:nvPr>
            <p:extLst>
              <p:ext uri="{D42A27DB-BD31-4B8C-83A1-F6EECF244321}">
                <p14:modId xmlns:p14="http://schemas.microsoft.com/office/powerpoint/2010/main" val="3492357681"/>
              </p:ext>
            </p:extLst>
          </p:nvPr>
        </p:nvGraphicFramePr>
        <p:xfrm>
          <a:off x="0" y="745021"/>
          <a:ext cx="10424161" cy="5913368"/>
        </p:xfrm>
        <a:graphic>
          <a:graphicData uri="http://schemas.openxmlformats.org/drawingml/2006/table">
            <a:tbl>
              <a:tblPr firstRow="1" bandRow="1">
                <a:tableStyleId>{5C22544A-7EE6-4342-B048-85BDC9FD1C3A}</a:tableStyleId>
              </a:tblPr>
              <a:tblGrid>
                <a:gridCol w="1199240">
                  <a:extLst>
                    <a:ext uri="{9D8B030D-6E8A-4147-A177-3AD203B41FA5}">
                      <a16:colId xmlns:a16="http://schemas.microsoft.com/office/drawing/2014/main" val="380635053"/>
                    </a:ext>
                  </a:extLst>
                </a:gridCol>
                <a:gridCol w="5337945">
                  <a:extLst>
                    <a:ext uri="{9D8B030D-6E8A-4147-A177-3AD203B41FA5}">
                      <a16:colId xmlns:a16="http://schemas.microsoft.com/office/drawing/2014/main" val="1279837485"/>
                    </a:ext>
                  </a:extLst>
                </a:gridCol>
                <a:gridCol w="1413446">
                  <a:extLst>
                    <a:ext uri="{9D8B030D-6E8A-4147-A177-3AD203B41FA5}">
                      <a16:colId xmlns:a16="http://schemas.microsoft.com/office/drawing/2014/main" val="3197290558"/>
                    </a:ext>
                  </a:extLst>
                </a:gridCol>
                <a:gridCol w="2473530">
                  <a:extLst>
                    <a:ext uri="{9D8B030D-6E8A-4147-A177-3AD203B41FA5}">
                      <a16:colId xmlns:a16="http://schemas.microsoft.com/office/drawing/2014/main" val="3102550013"/>
                    </a:ext>
                  </a:extLst>
                </a:gridCol>
              </a:tblGrid>
              <a:tr h="384907">
                <a:tc>
                  <a:txBody>
                    <a:bodyPr/>
                    <a:lstStyle/>
                    <a:p>
                      <a:r>
                        <a:rPr lang="es-ES" sz="1800" dirty="0" smtClean="0"/>
                        <a:t>Código</a:t>
                      </a:r>
                      <a:endParaRPr lang="es-ES" sz="1800" dirty="0"/>
                    </a:p>
                  </a:txBody>
                  <a:tcPr marL="91433" marR="91433" marT="45721" marB="45721"/>
                </a:tc>
                <a:tc>
                  <a:txBody>
                    <a:bodyPr/>
                    <a:lstStyle/>
                    <a:p>
                      <a:r>
                        <a:rPr lang="es-ES" sz="1600" dirty="0" smtClean="0"/>
                        <a:t>Blog</a:t>
                      </a:r>
                      <a:endParaRPr lang="es-ES" sz="1600" dirty="0"/>
                    </a:p>
                  </a:txBody>
                  <a:tcPr marL="91433" marR="91433" marT="45721" marB="45721"/>
                </a:tc>
                <a:tc>
                  <a:txBody>
                    <a:bodyPr/>
                    <a:lstStyle/>
                    <a:p>
                      <a:r>
                        <a:rPr lang="es-ES" sz="1600" dirty="0" smtClean="0"/>
                        <a:t>Temática</a:t>
                      </a:r>
                      <a:endParaRPr lang="es-ES" sz="1600" dirty="0"/>
                    </a:p>
                  </a:txBody>
                  <a:tcPr marL="91433" marR="91433" marT="45721" marB="45721"/>
                </a:tc>
                <a:tc>
                  <a:txBody>
                    <a:bodyPr/>
                    <a:lstStyle/>
                    <a:p>
                      <a:r>
                        <a:rPr lang="es-ES" sz="1600" dirty="0" smtClean="0"/>
                        <a:t>Actividades</a:t>
                      </a:r>
                      <a:endParaRPr lang="es-ES" sz="1600" dirty="0"/>
                    </a:p>
                  </a:txBody>
                  <a:tcPr marL="91433" marR="91433" marT="45721" marB="45721"/>
                </a:tc>
                <a:extLst>
                  <a:ext uri="{0D108BD9-81ED-4DB2-BD59-A6C34878D82A}">
                    <a16:rowId xmlns:a16="http://schemas.microsoft.com/office/drawing/2014/main" val="3828139419"/>
                  </a:ext>
                </a:extLst>
              </a:tr>
              <a:tr h="537816">
                <a:tc>
                  <a:txBody>
                    <a:bodyPr/>
                    <a:lstStyle/>
                    <a:p>
                      <a:pPr algn="ctr">
                        <a:lnSpc>
                          <a:spcPct val="107000"/>
                        </a:lnSpc>
                        <a:spcAft>
                          <a:spcPts val="0"/>
                        </a:spcAft>
                      </a:pPr>
                      <a:r>
                        <a:rPr lang="es-ES" sz="1600" b="1" i="1" dirty="0">
                          <a:solidFill>
                            <a:srgbClr val="C00000"/>
                          </a:solidFill>
                          <a:effectLst/>
                        </a:rPr>
                        <a:t>4DLE19</a:t>
                      </a:r>
                      <a:endParaRPr lang="es-ES" sz="16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6" marR="35246" marT="0" marB="0"/>
                </a:tc>
                <a:tc>
                  <a:txBody>
                    <a:bodyPr/>
                    <a:lstStyle/>
                    <a:p>
                      <a:r>
                        <a:rPr lang="es-ES" sz="1600" dirty="0" smtClean="0">
                          <a:hlinkClick r:id="rId3"/>
                        </a:rPr>
                        <a:t>https://constelacionesmultimodales4dleua19.blogspot.com/</a:t>
                      </a:r>
                      <a:r>
                        <a:rPr lang="es-ES" sz="1600" dirty="0" smtClean="0"/>
                        <a:t> </a:t>
                      </a:r>
                      <a:endParaRPr lang="es-ES" sz="1600" dirty="0"/>
                    </a:p>
                  </a:txBody>
                  <a:tcPr marL="91433" marR="91433"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b="1" dirty="0" smtClean="0">
                          <a:solidFill>
                            <a:srgbClr val="FF0000"/>
                          </a:solidFill>
                        </a:rPr>
                        <a:t>Pecados capitales</a:t>
                      </a:r>
                    </a:p>
                  </a:txBody>
                  <a:tcPr marL="91433" marR="91433" marT="45721" marB="45721"/>
                </a:tc>
                <a:tc>
                  <a:txBody>
                    <a:bodyPr/>
                    <a:lstStyle/>
                    <a:p>
                      <a:r>
                        <a:rPr lang="es-ES" sz="1600" i="1" dirty="0" err="1" smtClean="0"/>
                        <a:t>Booktuber</a:t>
                      </a:r>
                      <a:r>
                        <a:rPr lang="es-ES" sz="1600" i="1" dirty="0" smtClean="0"/>
                        <a:t>, Booktrailer</a:t>
                      </a:r>
                    </a:p>
                    <a:p>
                      <a:r>
                        <a:rPr lang="es-ES" sz="1600" i="1" dirty="0" smtClean="0"/>
                        <a:t>Pecha-</a:t>
                      </a:r>
                      <a:r>
                        <a:rPr lang="es-ES" sz="1600" i="1" dirty="0" err="1" smtClean="0"/>
                        <a:t>kucha</a:t>
                      </a:r>
                      <a:endParaRPr lang="es-ES" sz="1600" i="1" dirty="0"/>
                    </a:p>
                  </a:txBody>
                  <a:tcPr marL="91433" marR="91433" marT="45721" marB="45721"/>
                </a:tc>
                <a:extLst>
                  <a:ext uri="{0D108BD9-81ED-4DB2-BD59-A6C34878D82A}">
                    <a16:rowId xmlns:a16="http://schemas.microsoft.com/office/drawing/2014/main" val="879796206"/>
                  </a:ext>
                </a:extLst>
              </a:tr>
              <a:tr h="537816">
                <a:tc>
                  <a:txBody>
                    <a:bodyPr/>
                    <a:lstStyle/>
                    <a:p>
                      <a:pPr algn="ctr">
                        <a:lnSpc>
                          <a:spcPct val="107000"/>
                        </a:lnSpc>
                        <a:spcAft>
                          <a:spcPts val="0"/>
                        </a:spcAft>
                      </a:pPr>
                      <a:r>
                        <a:rPr lang="es-ES" sz="1600" b="1" i="1" dirty="0" smtClean="0">
                          <a:solidFill>
                            <a:srgbClr val="C00000"/>
                          </a:solidFill>
                          <a:effectLst/>
                        </a:rPr>
                        <a:t>4DLE20</a:t>
                      </a:r>
                      <a:endParaRPr lang="es-ES" sz="16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6" marR="35246" marT="0" marB="0"/>
                </a:tc>
                <a:tc>
                  <a:txBody>
                    <a:bodyPr/>
                    <a:lstStyle/>
                    <a:p>
                      <a:r>
                        <a:rPr lang="es-ES" sz="1600" i="1" dirty="0" smtClean="0">
                          <a:hlinkClick r:id="rId4"/>
                        </a:rPr>
                        <a:t>https://constelacionesdualesua4dle20.blogspot.com/</a:t>
                      </a:r>
                      <a:r>
                        <a:rPr lang="es-ES" sz="1600" i="1" dirty="0" smtClean="0"/>
                        <a:t> </a:t>
                      </a:r>
                      <a:endParaRPr lang="es-ES" sz="1600" i="1" dirty="0"/>
                    </a:p>
                  </a:txBody>
                  <a:tcPr marL="91433" marR="91433"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b="1" dirty="0" smtClean="0">
                          <a:solidFill>
                            <a:srgbClr val="FFC000"/>
                          </a:solidFill>
                        </a:rPr>
                        <a:t>Personajes LIJ</a:t>
                      </a:r>
                    </a:p>
                  </a:txBody>
                  <a:tcPr marL="91433" marR="91433" marT="45721" marB="45721"/>
                </a:tc>
                <a:tc>
                  <a:txBody>
                    <a:bodyPr/>
                    <a:lstStyle/>
                    <a:p>
                      <a:r>
                        <a:rPr lang="es-ES" sz="1600" dirty="0" smtClean="0"/>
                        <a:t>Relato Literario y audiovisual*</a:t>
                      </a:r>
                      <a:endParaRPr lang="es-ES" sz="1600" dirty="0"/>
                    </a:p>
                  </a:txBody>
                  <a:tcPr marL="91433" marR="91433" marT="45721" marB="45721"/>
                </a:tc>
                <a:extLst>
                  <a:ext uri="{0D108BD9-81ED-4DB2-BD59-A6C34878D82A}">
                    <a16:rowId xmlns:a16="http://schemas.microsoft.com/office/drawing/2014/main" val="3577967199"/>
                  </a:ext>
                </a:extLst>
              </a:tr>
              <a:tr h="289561">
                <a:tc>
                  <a:txBody>
                    <a:bodyPr/>
                    <a:lstStyle/>
                    <a:p>
                      <a:pPr algn="ctr">
                        <a:lnSpc>
                          <a:spcPct val="107000"/>
                        </a:lnSpc>
                        <a:spcAft>
                          <a:spcPts val="0"/>
                        </a:spcAft>
                      </a:pPr>
                      <a:r>
                        <a:rPr lang="es-ES" sz="1600" b="1" i="1" dirty="0">
                          <a:solidFill>
                            <a:srgbClr val="C00000"/>
                          </a:solidFill>
                          <a:effectLst/>
                        </a:rPr>
                        <a:t>4DLE21</a:t>
                      </a:r>
                      <a:endParaRPr lang="es-ES" sz="16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6" marR="35246" marT="0" marB="0"/>
                </a:tc>
                <a:tc>
                  <a:txBody>
                    <a:bodyPr/>
                    <a:lstStyle/>
                    <a:p>
                      <a:r>
                        <a:rPr lang="es-ES" sz="1600" i="1" dirty="0" smtClean="0">
                          <a:hlinkClick r:id="rId5"/>
                        </a:rPr>
                        <a:t>https://constelacionesdualesua4dle21.blogspot.com/</a:t>
                      </a:r>
                      <a:r>
                        <a:rPr lang="es-ES" sz="1600" i="1" dirty="0" smtClean="0"/>
                        <a:t>  </a:t>
                      </a:r>
                      <a:endParaRPr lang="es-ES" sz="1600" i="1" dirty="0"/>
                    </a:p>
                  </a:txBody>
                  <a:tcPr marL="91433" marR="91433"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b="1" dirty="0" smtClean="0">
                          <a:solidFill>
                            <a:srgbClr val="FFC000"/>
                          </a:solidFill>
                        </a:rPr>
                        <a:t>Personajes LIJ</a:t>
                      </a:r>
                    </a:p>
                  </a:txBody>
                  <a:tcPr marL="91433" marR="91433"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dirty="0" smtClean="0"/>
                        <a:t>Relato literario y audiovisual* </a:t>
                      </a:r>
                      <a:r>
                        <a:rPr lang="es-ES" sz="1600" i="1" dirty="0" err="1" smtClean="0"/>
                        <a:t>BookTok</a:t>
                      </a:r>
                      <a:r>
                        <a:rPr lang="es-ES" sz="1600" dirty="0" smtClean="0"/>
                        <a:t>*</a:t>
                      </a:r>
                    </a:p>
                  </a:txBody>
                  <a:tcPr marL="91433" marR="91433" marT="45721" marB="45721"/>
                </a:tc>
                <a:extLst>
                  <a:ext uri="{0D108BD9-81ED-4DB2-BD59-A6C34878D82A}">
                    <a16:rowId xmlns:a16="http://schemas.microsoft.com/office/drawing/2014/main" val="3992411079"/>
                  </a:ext>
                </a:extLst>
              </a:tr>
              <a:tr h="289561">
                <a:tc>
                  <a:txBody>
                    <a:bodyPr/>
                    <a:lstStyle/>
                    <a:p>
                      <a:pPr algn="ctr">
                        <a:lnSpc>
                          <a:spcPct val="107000"/>
                        </a:lnSpc>
                        <a:spcAft>
                          <a:spcPts val="0"/>
                        </a:spcAft>
                      </a:pPr>
                      <a:r>
                        <a:rPr lang="es-ES" sz="1600" b="1" i="1" dirty="0" smtClean="0">
                          <a:solidFill>
                            <a:srgbClr val="C00000"/>
                          </a:solidFill>
                          <a:effectLst/>
                        </a:rPr>
                        <a:t>4DLE22</a:t>
                      </a:r>
                      <a:endParaRPr lang="es-ES" sz="16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6" marR="35246" marT="0" marB="0"/>
                </a:tc>
                <a:tc>
                  <a:txBody>
                    <a:bodyPr/>
                    <a:lstStyle/>
                    <a:p>
                      <a:r>
                        <a:rPr lang="es-ES" sz="1600" i="1" dirty="0" smtClean="0">
                          <a:hlinkClick r:id="rId6"/>
                        </a:rPr>
                        <a:t>https://constelacionesdualesua4dle22.blogspot.com/</a:t>
                      </a:r>
                      <a:r>
                        <a:rPr lang="es-ES" sz="1600" i="1" dirty="0" smtClean="0"/>
                        <a:t> </a:t>
                      </a:r>
                      <a:endParaRPr lang="es-ES" sz="1600" i="1" dirty="0"/>
                    </a:p>
                  </a:txBody>
                  <a:tcPr marL="91433" marR="91433"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b="1" dirty="0" smtClean="0">
                          <a:solidFill>
                            <a:srgbClr val="FFC000"/>
                          </a:solidFill>
                        </a:rPr>
                        <a:t>Personajes LIJ</a:t>
                      </a:r>
                    </a:p>
                  </a:txBody>
                  <a:tcPr marL="91433" marR="91433"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dirty="0" smtClean="0"/>
                        <a:t>Relato literario y audiovisual* </a:t>
                      </a:r>
                      <a:r>
                        <a:rPr lang="es-ES" sz="1600" i="1" dirty="0" err="1" smtClean="0"/>
                        <a:t>BookTok</a:t>
                      </a:r>
                      <a:r>
                        <a:rPr lang="es-ES" sz="1600" dirty="0" smtClean="0"/>
                        <a:t>*</a:t>
                      </a:r>
                    </a:p>
                  </a:txBody>
                  <a:tcPr marL="91433" marR="91433" marT="45721" marB="45721"/>
                </a:tc>
                <a:extLst>
                  <a:ext uri="{0D108BD9-81ED-4DB2-BD59-A6C34878D82A}">
                    <a16:rowId xmlns:a16="http://schemas.microsoft.com/office/drawing/2014/main" val="3182364531"/>
                  </a:ext>
                </a:extLst>
              </a:tr>
              <a:tr h="537816">
                <a:tc>
                  <a:txBody>
                    <a:bodyPr/>
                    <a:lstStyle/>
                    <a:p>
                      <a:pPr algn="ctr">
                        <a:lnSpc>
                          <a:spcPct val="107000"/>
                        </a:lnSpc>
                        <a:spcAft>
                          <a:spcPts val="0"/>
                        </a:spcAft>
                      </a:pPr>
                      <a:r>
                        <a:rPr lang="es-ES" sz="1600" b="1" i="1" dirty="0" smtClean="0">
                          <a:solidFill>
                            <a:srgbClr val="C00000"/>
                          </a:solidFill>
                          <a:effectLst/>
                        </a:rPr>
                        <a:t>INVLIJ19</a:t>
                      </a:r>
                      <a:endParaRPr lang="es-ES" sz="16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6" marR="35246" marT="0" marB="0"/>
                </a:tc>
                <a:tc>
                  <a:txBody>
                    <a:bodyPr/>
                    <a:lstStyle/>
                    <a:p>
                      <a:r>
                        <a:rPr lang="es-ES" sz="1600" dirty="0" smtClean="0">
                          <a:hlinkClick r:id="rId7"/>
                        </a:rPr>
                        <a:t>http://siempresevuelvealaprimeralectura.blogspot.com/</a:t>
                      </a:r>
                      <a:r>
                        <a:rPr lang="es-ES" sz="1600" dirty="0" smtClean="0"/>
                        <a:t> </a:t>
                      </a:r>
                      <a:endParaRPr lang="es-ES" sz="1600" dirty="0"/>
                    </a:p>
                  </a:txBody>
                  <a:tcPr marL="91433" marR="91433"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b="1" dirty="0" smtClean="0">
                          <a:solidFill>
                            <a:srgbClr val="FF0000"/>
                          </a:solidFill>
                        </a:rPr>
                        <a:t>Pecados capitales</a:t>
                      </a:r>
                    </a:p>
                  </a:txBody>
                  <a:tcPr marL="91433" marR="91433" marT="45721" marB="4572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1" u="none" strike="noStrike" kern="1200" cap="none" spc="0" normalizeH="0" baseline="0" noProof="0" dirty="0" err="1" smtClean="0">
                          <a:ln>
                            <a:noFill/>
                          </a:ln>
                          <a:solidFill>
                            <a:prstClr val="black"/>
                          </a:solidFill>
                          <a:effectLst/>
                          <a:uLnTx/>
                          <a:uFillTx/>
                          <a:latin typeface="Calibri"/>
                          <a:ea typeface="+mn-ea"/>
                          <a:cs typeface="+mn-cs"/>
                        </a:rPr>
                        <a:t>Booktuber</a:t>
                      </a:r>
                      <a:r>
                        <a:rPr kumimoji="0" lang="es-ES" sz="1600" b="0" i="1" u="none" strike="noStrike" kern="1200" cap="none" spc="0" normalizeH="0" baseline="0" noProof="0" dirty="0" smtClean="0">
                          <a:ln>
                            <a:noFill/>
                          </a:ln>
                          <a:solidFill>
                            <a:prstClr val="black"/>
                          </a:solidFill>
                          <a:effectLst/>
                          <a:uLnTx/>
                          <a:uFillTx/>
                          <a:latin typeface="Calibri"/>
                          <a:ea typeface="+mn-ea"/>
                          <a:cs typeface="+mn-cs"/>
                        </a:rPr>
                        <a:t>, Booktrailer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1" u="none" strike="noStrike" kern="1200" cap="none" spc="0" normalizeH="0" baseline="0" noProof="0" dirty="0" smtClean="0">
                          <a:ln>
                            <a:noFill/>
                          </a:ln>
                          <a:solidFill>
                            <a:prstClr val="black"/>
                          </a:solidFill>
                          <a:effectLst/>
                          <a:uLnTx/>
                          <a:uFillTx/>
                          <a:latin typeface="Calibri"/>
                          <a:ea typeface="+mn-ea"/>
                          <a:cs typeface="+mn-cs"/>
                        </a:rPr>
                        <a:t>Pecha-</a:t>
                      </a:r>
                      <a:r>
                        <a:rPr kumimoji="0" lang="es-ES" sz="1600" b="0" i="1" u="none" strike="noStrike" kern="1200" cap="none" spc="0" normalizeH="0" baseline="0" noProof="0" dirty="0" err="1" smtClean="0">
                          <a:ln>
                            <a:noFill/>
                          </a:ln>
                          <a:solidFill>
                            <a:prstClr val="black"/>
                          </a:solidFill>
                          <a:effectLst/>
                          <a:uLnTx/>
                          <a:uFillTx/>
                          <a:latin typeface="Calibri"/>
                          <a:ea typeface="+mn-ea"/>
                          <a:cs typeface="+mn-cs"/>
                        </a:rPr>
                        <a:t>kucha</a:t>
                      </a:r>
                      <a:endParaRPr kumimoji="0" lang="es-ES" sz="1600" b="0" i="1" u="none" strike="noStrike" kern="1200" cap="none" spc="0" normalizeH="0" baseline="0" noProof="0" dirty="0">
                        <a:ln>
                          <a:noFill/>
                        </a:ln>
                        <a:solidFill>
                          <a:prstClr val="black"/>
                        </a:solidFill>
                        <a:effectLst/>
                        <a:uLnTx/>
                        <a:uFillTx/>
                        <a:latin typeface="Calibri"/>
                        <a:ea typeface="+mn-ea"/>
                        <a:cs typeface="+mn-cs"/>
                      </a:endParaRPr>
                    </a:p>
                  </a:txBody>
                  <a:tcPr marL="91433" marR="91433" marT="45721" marB="45721"/>
                </a:tc>
                <a:extLst>
                  <a:ext uri="{0D108BD9-81ED-4DB2-BD59-A6C34878D82A}">
                    <a16:rowId xmlns:a16="http://schemas.microsoft.com/office/drawing/2014/main" val="743653333"/>
                  </a:ext>
                </a:extLst>
              </a:tr>
              <a:tr h="537816">
                <a:tc>
                  <a:txBody>
                    <a:bodyPr/>
                    <a:lstStyle/>
                    <a:p>
                      <a:pPr algn="ctr">
                        <a:lnSpc>
                          <a:spcPct val="107000"/>
                        </a:lnSpc>
                        <a:spcAft>
                          <a:spcPts val="0"/>
                        </a:spcAft>
                      </a:pPr>
                      <a:r>
                        <a:rPr lang="es-ES" sz="1600" b="1" i="1" dirty="0">
                          <a:solidFill>
                            <a:srgbClr val="C00000"/>
                          </a:solidFill>
                          <a:effectLst/>
                        </a:rPr>
                        <a:t>INVTIC19</a:t>
                      </a:r>
                      <a:endParaRPr lang="es-ES" sz="16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6" marR="35246" marT="0" marB="0"/>
                </a:tc>
                <a:tc>
                  <a:txBody>
                    <a:bodyPr/>
                    <a:lstStyle/>
                    <a:p>
                      <a:r>
                        <a:rPr lang="es-ES" sz="1600" dirty="0" smtClean="0">
                          <a:hlinkClick r:id="rId8"/>
                        </a:rPr>
                        <a:t>https://didacticalenguayliteraturaua2019.blogspot.com/</a:t>
                      </a:r>
                      <a:r>
                        <a:rPr lang="es-ES" sz="1600" dirty="0" smtClean="0"/>
                        <a:t> </a:t>
                      </a:r>
                      <a:endParaRPr lang="es-ES" sz="1600" dirty="0"/>
                    </a:p>
                  </a:txBody>
                  <a:tcPr marL="91433" marR="91433"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b="1" dirty="0" smtClean="0">
                          <a:solidFill>
                            <a:srgbClr val="FF0000"/>
                          </a:solidFill>
                        </a:rPr>
                        <a:t>Pecados capitales</a:t>
                      </a:r>
                    </a:p>
                  </a:txBody>
                  <a:tcPr marL="91433" marR="91433" marT="45721" marB="4572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1" u="none" strike="noStrike" kern="1200" cap="none" spc="0" normalizeH="0" baseline="0" noProof="0" dirty="0" err="1" smtClean="0">
                          <a:ln>
                            <a:noFill/>
                          </a:ln>
                          <a:solidFill>
                            <a:prstClr val="black"/>
                          </a:solidFill>
                          <a:effectLst/>
                          <a:uLnTx/>
                          <a:uFillTx/>
                          <a:latin typeface="Calibri"/>
                          <a:ea typeface="+mn-ea"/>
                          <a:cs typeface="+mn-cs"/>
                        </a:rPr>
                        <a:t>Booktuber</a:t>
                      </a:r>
                      <a:r>
                        <a:rPr kumimoji="0" lang="es-ES" sz="1600" b="0" i="1" u="none" strike="noStrike" kern="1200" cap="none" spc="0" normalizeH="0" baseline="0" noProof="0" dirty="0" smtClean="0">
                          <a:ln>
                            <a:noFill/>
                          </a:ln>
                          <a:solidFill>
                            <a:prstClr val="black"/>
                          </a:solidFill>
                          <a:effectLst/>
                          <a:uLnTx/>
                          <a:uFillTx/>
                          <a:latin typeface="Calibri"/>
                          <a:ea typeface="+mn-ea"/>
                          <a:cs typeface="+mn-cs"/>
                        </a:rPr>
                        <a:t>, Booktrailer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600" b="0" i="1" u="none" strike="noStrike" kern="1200" cap="none" spc="0" normalizeH="0" baseline="0" noProof="0" dirty="0" smtClean="0">
                          <a:ln>
                            <a:noFill/>
                          </a:ln>
                          <a:solidFill>
                            <a:prstClr val="black"/>
                          </a:solidFill>
                          <a:effectLst/>
                          <a:uLnTx/>
                          <a:uFillTx/>
                          <a:latin typeface="Calibri"/>
                          <a:ea typeface="+mn-ea"/>
                          <a:cs typeface="+mn-cs"/>
                        </a:rPr>
                        <a:t>Pecha-</a:t>
                      </a:r>
                      <a:r>
                        <a:rPr kumimoji="0" lang="es-ES" sz="1600" b="0" i="1" u="none" strike="noStrike" kern="1200" cap="none" spc="0" normalizeH="0" baseline="0" noProof="0" dirty="0" err="1" smtClean="0">
                          <a:ln>
                            <a:noFill/>
                          </a:ln>
                          <a:solidFill>
                            <a:prstClr val="black"/>
                          </a:solidFill>
                          <a:effectLst/>
                          <a:uLnTx/>
                          <a:uFillTx/>
                          <a:latin typeface="Calibri"/>
                          <a:ea typeface="+mn-ea"/>
                          <a:cs typeface="+mn-cs"/>
                        </a:rPr>
                        <a:t>kucha</a:t>
                      </a:r>
                      <a:endParaRPr kumimoji="0" lang="es-ES" sz="1600" b="0" i="1" u="none" strike="noStrike" kern="1200" cap="none" spc="0" normalizeH="0" baseline="0" noProof="0" dirty="0">
                        <a:ln>
                          <a:noFill/>
                        </a:ln>
                        <a:solidFill>
                          <a:prstClr val="black"/>
                        </a:solidFill>
                        <a:effectLst/>
                        <a:uLnTx/>
                        <a:uFillTx/>
                        <a:latin typeface="Calibri"/>
                        <a:ea typeface="+mn-ea"/>
                        <a:cs typeface="+mn-cs"/>
                      </a:endParaRPr>
                    </a:p>
                  </a:txBody>
                  <a:tcPr marL="91433" marR="91433" marT="45721" marB="45721"/>
                </a:tc>
                <a:extLst>
                  <a:ext uri="{0D108BD9-81ED-4DB2-BD59-A6C34878D82A}">
                    <a16:rowId xmlns:a16="http://schemas.microsoft.com/office/drawing/2014/main" val="4253020642"/>
                  </a:ext>
                </a:extLst>
              </a:tr>
              <a:tr h="537816">
                <a:tc>
                  <a:txBody>
                    <a:bodyPr/>
                    <a:lstStyle/>
                    <a:p>
                      <a:pPr algn="ctr">
                        <a:lnSpc>
                          <a:spcPct val="107000"/>
                        </a:lnSpc>
                        <a:spcAft>
                          <a:spcPts val="0"/>
                        </a:spcAft>
                      </a:pPr>
                      <a:r>
                        <a:rPr lang="es-ES" sz="1600" b="1" i="1" dirty="0" smtClean="0">
                          <a:solidFill>
                            <a:srgbClr val="C00000"/>
                          </a:solidFill>
                          <a:effectLst/>
                        </a:rPr>
                        <a:t>INVTIC20</a:t>
                      </a:r>
                      <a:endParaRPr lang="es-ES" sz="16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6" marR="35246" marT="0" marB="0"/>
                </a:tc>
                <a:tc>
                  <a:txBody>
                    <a:bodyPr/>
                    <a:lstStyle/>
                    <a:p>
                      <a:r>
                        <a:rPr lang="es-ES" sz="1600" i="1" dirty="0" smtClean="0">
                          <a:hlinkClick r:id="rId9"/>
                        </a:rPr>
                        <a:t>https://ecostransmedia2020.blogspot.com/</a:t>
                      </a:r>
                      <a:r>
                        <a:rPr lang="es-ES" sz="1600" i="1" dirty="0" smtClean="0"/>
                        <a:t>  </a:t>
                      </a:r>
                      <a:r>
                        <a:rPr lang="es-ES" sz="1600" b="1" dirty="0" smtClean="0">
                          <a:solidFill>
                            <a:srgbClr val="C00000"/>
                          </a:solidFill>
                        </a:rPr>
                        <a:t>Con UMU</a:t>
                      </a:r>
                      <a:endParaRPr lang="es-ES" sz="1600" b="1" dirty="0">
                        <a:solidFill>
                          <a:srgbClr val="C00000"/>
                        </a:solidFill>
                      </a:endParaRPr>
                    </a:p>
                  </a:txBody>
                  <a:tcPr marL="91433" marR="91433" marT="45721" marB="45721"/>
                </a:tc>
                <a:tc>
                  <a:txBody>
                    <a:bodyPr/>
                    <a:lstStyle/>
                    <a:p>
                      <a:r>
                        <a:rPr lang="es-ES" sz="1600" b="1" dirty="0" smtClean="0">
                          <a:solidFill>
                            <a:srgbClr val="FFC000"/>
                          </a:solidFill>
                        </a:rPr>
                        <a:t>Personajes LIJ. </a:t>
                      </a:r>
                      <a:endParaRPr lang="es-ES" sz="1600" b="1" dirty="0">
                        <a:solidFill>
                          <a:srgbClr val="FFC000"/>
                        </a:solidFill>
                      </a:endParaRPr>
                    </a:p>
                  </a:txBody>
                  <a:tcPr marL="91433" marR="91433"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dirty="0" smtClean="0"/>
                        <a:t>Relato literario y audiovisual</a:t>
                      </a:r>
                    </a:p>
                  </a:txBody>
                  <a:tcPr marL="91433" marR="91433" marT="45721" marB="45721"/>
                </a:tc>
                <a:extLst>
                  <a:ext uri="{0D108BD9-81ED-4DB2-BD59-A6C34878D82A}">
                    <a16:rowId xmlns:a16="http://schemas.microsoft.com/office/drawing/2014/main" val="2486768629"/>
                  </a:ext>
                </a:extLst>
              </a:tr>
              <a:tr h="537816">
                <a:tc>
                  <a:txBody>
                    <a:bodyPr/>
                    <a:lstStyle/>
                    <a:p>
                      <a:pPr algn="ctr">
                        <a:lnSpc>
                          <a:spcPct val="107000"/>
                        </a:lnSpc>
                        <a:spcAft>
                          <a:spcPts val="0"/>
                        </a:spcAft>
                      </a:pPr>
                      <a:r>
                        <a:rPr lang="es-ES" sz="1600" b="1" i="1" dirty="0" smtClean="0">
                          <a:solidFill>
                            <a:srgbClr val="C00000"/>
                          </a:solidFill>
                          <a:effectLst/>
                        </a:rPr>
                        <a:t>INVTIC21</a:t>
                      </a:r>
                      <a:endParaRPr lang="es-ES" sz="16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6" marR="35246" marT="0" marB="0"/>
                </a:tc>
                <a:tc>
                  <a:txBody>
                    <a:bodyPr/>
                    <a:lstStyle/>
                    <a:p>
                      <a:r>
                        <a:rPr lang="es-ES" sz="1600" dirty="0" smtClean="0">
                          <a:hlinkClick r:id="rId9"/>
                        </a:rPr>
                        <a:t>https://ecostransmedia2020.blogspot.com/</a:t>
                      </a:r>
                      <a:r>
                        <a:rPr lang="es-ES" sz="1600" dirty="0" smtClean="0"/>
                        <a:t> </a:t>
                      </a:r>
                      <a:endParaRPr lang="es-ES" sz="1600" dirty="0"/>
                    </a:p>
                  </a:txBody>
                  <a:tcPr marL="91433" marR="91433" marT="45721" marB="45721"/>
                </a:tc>
                <a:tc>
                  <a:txBody>
                    <a:bodyPr/>
                    <a:lstStyle/>
                    <a:p>
                      <a:r>
                        <a:rPr lang="es-ES" sz="1600" b="1" dirty="0" smtClean="0">
                          <a:solidFill>
                            <a:srgbClr val="FFC000"/>
                          </a:solidFill>
                        </a:rPr>
                        <a:t>Personajes LIJ</a:t>
                      </a:r>
                      <a:endParaRPr lang="es-ES" sz="1600" b="1" dirty="0">
                        <a:solidFill>
                          <a:srgbClr val="FFC000"/>
                        </a:solidFill>
                      </a:endParaRPr>
                    </a:p>
                  </a:txBody>
                  <a:tcPr marL="91433" marR="91433"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dirty="0" smtClean="0"/>
                        <a:t>Relato literario y audiovisual</a:t>
                      </a:r>
                    </a:p>
                  </a:txBody>
                  <a:tcPr marL="91433" marR="91433" marT="45721" marB="45721"/>
                </a:tc>
                <a:extLst>
                  <a:ext uri="{0D108BD9-81ED-4DB2-BD59-A6C34878D82A}">
                    <a16:rowId xmlns:a16="http://schemas.microsoft.com/office/drawing/2014/main" val="3363232584"/>
                  </a:ext>
                </a:extLst>
              </a:tr>
              <a:tr h="537816">
                <a:tc>
                  <a:txBody>
                    <a:bodyPr/>
                    <a:lstStyle/>
                    <a:p>
                      <a:pPr algn="ctr">
                        <a:lnSpc>
                          <a:spcPct val="107000"/>
                        </a:lnSpc>
                        <a:spcAft>
                          <a:spcPts val="0"/>
                        </a:spcAft>
                      </a:pPr>
                      <a:r>
                        <a:rPr lang="es-ES" sz="1600" b="1" i="1" dirty="0" smtClean="0">
                          <a:solidFill>
                            <a:srgbClr val="C00000"/>
                          </a:solidFill>
                          <a:effectLst/>
                        </a:rPr>
                        <a:t>INVTIC22</a:t>
                      </a:r>
                      <a:endParaRPr lang="es-ES" sz="1600" b="1" i="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35246" marR="35246"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i="1" dirty="0" smtClean="0">
                          <a:hlinkClick r:id="rId10"/>
                        </a:rPr>
                        <a:t>https</a:t>
                      </a:r>
                      <a:r>
                        <a:rPr lang="es-ES" sz="1600" i="1" dirty="0" smtClean="0">
                          <a:hlinkClick r:id="rId10"/>
                        </a:rPr>
                        <a:t>://constelacionesgeneracion27.blogspot.com/</a:t>
                      </a:r>
                      <a:r>
                        <a:rPr lang="es-ES" sz="1600" i="1" dirty="0" smtClean="0"/>
                        <a:t> </a:t>
                      </a:r>
                    </a:p>
                  </a:txBody>
                  <a:tcPr marL="91433" marR="91433" marT="45721" marB="4572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600" b="1" dirty="0" smtClean="0">
                          <a:solidFill>
                            <a:srgbClr val="7030A0"/>
                          </a:solidFill>
                        </a:rPr>
                        <a:t>Autores/as Generación27</a:t>
                      </a:r>
                      <a:endParaRPr lang="es-ES" sz="1600" b="1" dirty="0"/>
                    </a:p>
                  </a:txBody>
                  <a:tcPr marL="91433" marR="91433" marT="45721" marB="45721"/>
                </a:tc>
                <a:tc>
                  <a:txBody>
                    <a:bodyPr/>
                    <a:lstStyle/>
                    <a:p>
                      <a:r>
                        <a:rPr lang="es-ES" sz="1600" b="1" dirty="0" err="1" smtClean="0">
                          <a:solidFill>
                            <a:srgbClr val="7030A0"/>
                          </a:solidFill>
                        </a:rPr>
                        <a:t>PoeTOK</a:t>
                      </a:r>
                      <a:r>
                        <a:rPr lang="es-ES" sz="1600" b="1" dirty="0" smtClean="0">
                          <a:solidFill>
                            <a:srgbClr val="7030A0"/>
                          </a:solidFill>
                        </a:rPr>
                        <a:t>, Acróstico y </a:t>
                      </a:r>
                      <a:r>
                        <a:rPr lang="es-ES" sz="1600" b="1" dirty="0" err="1" smtClean="0">
                          <a:solidFill>
                            <a:srgbClr val="7030A0"/>
                          </a:solidFill>
                        </a:rPr>
                        <a:t>Knolling</a:t>
                      </a:r>
                      <a:r>
                        <a:rPr lang="es-ES" sz="1600" b="1" dirty="0" smtClean="0">
                          <a:solidFill>
                            <a:srgbClr val="7030A0"/>
                          </a:solidFill>
                        </a:rPr>
                        <a:t> Literario</a:t>
                      </a:r>
                    </a:p>
                  </a:txBody>
                  <a:tcPr marL="91433" marR="91433" marT="45721" marB="45721"/>
                </a:tc>
                <a:extLst>
                  <a:ext uri="{0D108BD9-81ED-4DB2-BD59-A6C34878D82A}">
                    <a16:rowId xmlns:a16="http://schemas.microsoft.com/office/drawing/2014/main" val="3036803502"/>
                  </a:ext>
                </a:extLst>
              </a:tr>
              <a:tr h="316363">
                <a:tc gridSpan="4">
                  <a:txBody>
                    <a:bodyPr/>
                    <a:lstStyle/>
                    <a:p>
                      <a:pPr algn="ctr"/>
                      <a:r>
                        <a:rPr lang="es-ES" sz="2000" dirty="0" smtClean="0">
                          <a:hlinkClick r:id="rId11"/>
                        </a:rPr>
                        <a:t>https://caperucitransmedia.blogspot.com/</a:t>
                      </a:r>
                      <a:r>
                        <a:rPr lang="es-ES" sz="2000" dirty="0" smtClean="0"/>
                        <a:t> </a:t>
                      </a:r>
                      <a:endParaRPr lang="es-ES" sz="2000" dirty="0"/>
                    </a:p>
                  </a:txBody>
                  <a:tcPr marL="35246" marR="35246" marT="0" marB="0"/>
                </a:tc>
                <a:tc hMerge="1">
                  <a:txBody>
                    <a:bodyPr/>
                    <a:lstStyle/>
                    <a:p>
                      <a:endParaRPr lang="es-ES" sz="1400" dirty="0"/>
                    </a:p>
                  </a:txBody>
                  <a:tcPr/>
                </a:tc>
                <a:tc hMerge="1">
                  <a:txBody>
                    <a:bodyPr/>
                    <a:lstStyle/>
                    <a:p>
                      <a:endParaRPr lang="es-ES" sz="1400" dirty="0"/>
                    </a:p>
                  </a:txBody>
                  <a:tcPr/>
                </a:tc>
                <a:tc hMerge="1">
                  <a:txBody>
                    <a:bodyPr/>
                    <a:lstStyle/>
                    <a:p>
                      <a:endParaRPr lang="es-ES" sz="1400" dirty="0"/>
                    </a:p>
                  </a:txBody>
                  <a:tcPr/>
                </a:tc>
                <a:extLst>
                  <a:ext uri="{0D108BD9-81ED-4DB2-BD59-A6C34878D82A}">
                    <a16:rowId xmlns:a16="http://schemas.microsoft.com/office/drawing/2014/main" val="917237666"/>
                  </a:ext>
                </a:extLst>
              </a:tr>
            </a:tbl>
          </a:graphicData>
        </a:graphic>
      </p:graphicFrame>
      <p:sp>
        <p:nvSpPr>
          <p:cNvPr id="26683" name="Rectángulo 2"/>
          <p:cNvSpPr>
            <a:spLocks noChangeArrowheads="1"/>
          </p:cNvSpPr>
          <p:nvPr/>
        </p:nvSpPr>
        <p:spPr bwMode="auto">
          <a:xfrm>
            <a:off x="1125270" y="3532473"/>
            <a:ext cx="5044523" cy="854327"/>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sz="2400" b="1" dirty="0">
                <a:solidFill>
                  <a:srgbClr val="FF0000"/>
                </a:solidFill>
              </a:rPr>
              <a:t>Múltiples rutas o itinerarios de lectura, sobre una estructura abierta</a:t>
            </a:r>
            <a:endParaRPr lang="es-ES" altLang="es-ES" sz="2400" dirty="0"/>
          </a:p>
        </p:txBody>
      </p:sp>
      <p:pic>
        <p:nvPicPr>
          <p:cNvPr id="9" name="Marcador de contenido 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
        <p:nvSpPr>
          <p:cNvPr id="11" name="Marcador de contenido 2"/>
          <p:cNvSpPr txBox="1">
            <a:spLocks/>
          </p:cNvSpPr>
          <p:nvPr/>
        </p:nvSpPr>
        <p:spPr bwMode="auto">
          <a:xfrm>
            <a:off x="10424161" y="1097281"/>
            <a:ext cx="1787525" cy="4658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ts val="0"/>
              </a:spcBef>
              <a:buNone/>
            </a:pPr>
            <a:r>
              <a:rPr lang="es-ES" altLang="es-ES" sz="1800" b="1" dirty="0" smtClean="0">
                <a:solidFill>
                  <a:srgbClr val="FF0000"/>
                </a:solidFill>
                <a:ea typeface="Book Antiqua" panose="02040602050305030304" pitchFamily="18" charset="0"/>
                <a:sym typeface="Book Antiqua" panose="02040602050305030304" pitchFamily="18" charset="0"/>
              </a:rPr>
              <a:t>1. Constelación Universo</a:t>
            </a:r>
          </a:p>
          <a:p>
            <a:pPr algn="ctr">
              <a:spcBef>
                <a:spcPts val="0"/>
              </a:spcBef>
              <a:buNone/>
            </a:pPr>
            <a:r>
              <a:rPr lang="es-ES" altLang="es-ES" sz="1800" b="1" dirty="0" smtClean="0">
                <a:solidFill>
                  <a:srgbClr val="FF0000"/>
                </a:solidFill>
                <a:ea typeface="Book Antiqua" panose="02040602050305030304" pitchFamily="18" charset="0"/>
                <a:sym typeface="Book Antiqua" panose="02040602050305030304" pitchFamily="18" charset="0"/>
              </a:rPr>
              <a:t>2. Datos </a:t>
            </a:r>
            <a:r>
              <a:rPr lang="es-ES" altLang="es-ES" sz="1800" b="1" dirty="0" err="1" smtClean="0">
                <a:solidFill>
                  <a:srgbClr val="FF0000"/>
                </a:solidFill>
                <a:ea typeface="Book Antiqua" panose="02040602050305030304" pitchFamily="18" charset="0"/>
                <a:sym typeface="Book Antiqua" panose="02040602050305030304" pitchFamily="18" charset="0"/>
              </a:rPr>
              <a:t>bibliométricos</a:t>
            </a:r>
            <a:r>
              <a:rPr lang="es-ES" altLang="es-ES" sz="1800" b="1" dirty="0" smtClean="0">
                <a:solidFill>
                  <a:srgbClr val="FF0000"/>
                </a:solidFill>
                <a:ea typeface="Book Antiqua" panose="02040602050305030304" pitchFamily="18" charset="0"/>
                <a:sym typeface="Book Antiqua" panose="02040602050305030304" pitchFamily="18" charset="0"/>
              </a:rPr>
              <a:t> y enlaces</a:t>
            </a:r>
          </a:p>
          <a:p>
            <a:pPr algn="ctr">
              <a:spcBef>
                <a:spcPts val="0"/>
              </a:spcBef>
              <a:buNone/>
            </a:pPr>
            <a:r>
              <a:rPr lang="es-ES" altLang="es-ES" sz="1800" b="1" dirty="0" smtClean="0">
                <a:solidFill>
                  <a:srgbClr val="FF0000"/>
                </a:solidFill>
                <a:ea typeface="Book Antiqua" panose="02040602050305030304" pitchFamily="18" charset="0"/>
                <a:sym typeface="Book Antiqua" panose="02040602050305030304" pitchFamily="18" charset="0"/>
              </a:rPr>
              <a:t>3.Relato Literario</a:t>
            </a:r>
          </a:p>
          <a:p>
            <a:pPr algn="ctr">
              <a:spcBef>
                <a:spcPts val="0"/>
              </a:spcBef>
              <a:buNone/>
            </a:pPr>
            <a:r>
              <a:rPr lang="es-ES" altLang="es-ES" sz="1800" b="1" dirty="0" smtClean="0">
                <a:solidFill>
                  <a:srgbClr val="FF0000"/>
                </a:solidFill>
                <a:ea typeface="Book Antiqua" panose="02040602050305030304" pitchFamily="18" charset="0"/>
                <a:sym typeface="Book Antiqua" panose="02040602050305030304" pitchFamily="18" charset="0"/>
              </a:rPr>
              <a:t>4. Relato Audiovisual</a:t>
            </a:r>
          </a:p>
          <a:p>
            <a:pPr algn="ctr">
              <a:spcBef>
                <a:spcPts val="0"/>
              </a:spcBef>
              <a:buNone/>
            </a:pPr>
            <a:r>
              <a:rPr lang="es-ES" altLang="es-ES" sz="1800" b="1" dirty="0" smtClean="0">
                <a:solidFill>
                  <a:srgbClr val="FF0000"/>
                </a:solidFill>
                <a:ea typeface="Book Antiqua" panose="02040602050305030304" pitchFamily="18" charset="0"/>
                <a:sym typeface="Book Antiqua" panose="02040602050305030304" pitchFamily="18" charset="0"/>
              </a:rPr>
              <a:t>(</a:t>
            </a:r>
            <a:r>
              <a:rPr lang="es-ES" altLang="es-ES" sz="1800" b="1" dirty="0" err="1" smtClean="0">
                <a:solidFill>
                  <a:srgbClr val="FF0000"/>
                </a:solidFill>
                <a:ea typeface="Book Antiqua" panose="02040602050305030304" pitchFamily="18" charset="0"/>
                <a:sym typeface="Book Antiqua" panose="02040602050305030304" pitchFamily="18" charset="0"/>
              </a:rPr>
              <a:t>Booktuber</a:t>
            </a:r>
            <a:r>
              <a:rPr lang="es-ES" altLang="es-ES" sz="1800" b="1" dirty="0" smtClean="0">
                <a:solidFill>
                  <a:srgbClr val="FF0000"/>
                </a:solidFill>
                <a:ea typeface="Book Antiqua" panose="02040602050305030304" pitchFamily="18" charset="0"/>
                <a:sym typeface="Book Antiqua" panose="02040602050305030304" pitchFamily="18" charset="0"/>
              </a:rPr>
              <a:t>, Booktrailer, </a:t>
            </a:r>
            <a:r>
              <a:rPr lang="es-ES" altLang="es-ES" sz="1800" b="1" dirty="0" err="1" smtClean="0">
                <a:solidFill>
                  <a:srgbClr val="FF0000"/>
                </a:solidFill>
                <a:ea typeface="Book Antiqua" panose="02040602050305030304" pitchFamily="18" charset="0"/>
                <a:sym typeface="Book Antiqua" panose="02040602050305030304" pitchFamily="18" charset="0"/>
              </a:rPr>
              <a:t>Booktok</a:t>
            </a:r>
            <a:r>
              <a:rPr lang="es-ES" altLang="es-ES" sz="1800" b="1" dirty="0" smtClean="0">
                <a:solidFill>
                  <a:srgbClr val="FF0000"/>
                </a:solidFill>
                <a:ea typeface="Book Antiqua" panose="02040602050305030304" pitchFamily="18" charset="0"/>
                <a:sym typeface="Book Antiqua" panose="02040602050305030304" pitchFamily="18" charset="0"/>
              </a:rPr>
              <a:t>)</a:t>
            </a:r>
          </a:p>
          <a:p>
            <a:pPr algn="ctr">
              <a:spcBef>
                <a:spcPts val="0"/>
              </a:spcBef>
              <a:buNone/>
            </a:pPr>
            <a:r>
              <a:rPr lang="es-ES" altLang="es-ES" sz="1800" b="1" dirty="0" smtClean="0">
                <a:solidFill>
                  <a:srgbClr val="FF0000"/>
                </a:solidFill>
                <a:ea typeface="Book Antiqua" panose="02040602050305030304" pitchFamily="18" charset="0"/>
                <a:sym typeface="Book Antiqua" panose="02040602050305030304" pitchFamily="18" charset="0"/>
              </a:rPr>
              <a:t>5. Memoria de la práctica</a:t>
            </a:r>
          </a:p>
          <a:p>
            <a:pPr algn="ctr">
              <a:spcBef>
                <a:spcPts val="0"/>
              </a:spcBef>
              <a:buNone/>
            </a:pPr>
            <a:r>
              <a:rPr lang="es-ES" altLang="es-ES" sz="1800" b="1" dirty="0" smtClean="0">
                <a:solidFill>
                  <a:srgbClr val="FF0000"/>
                </a:solidFill>
                <a:ea typeface="Book Antiqua" panose="02040602050305030304" pitchFamily="18" charset="0"/>
                <a:sym typeface="Book Antiqua" panose="02040602050305030304" pitchFamily="18" charset="0"/>
              </a:rPr>
              <a:t>6. Presentación (Pacha-</a:t>
            </a:r>
            <a:r>
              <a:rPr lang="es-ES" altLang="es-ES" sz="1800" b="1" dirty="0" err="1" smtClean="0">
                <a:solidFill>
                  <a:srgbClr val="FF0000"/>
                </a:solidFill>
                <a:ea typeface="Book Antiqua" panose="02040602050305030304" pitchFamily="18" charset="0"/>
                <a:sym typeface="Book Antiqua" panose="02040602050305030304" pitchFamily="18" charset="0"/>
              </a:rPr>
              <a:t>Kucha</a:t>
            </a:r>
            <a:r>
              <a:rPr lang="es-ES" altLang="es-ES" sz="1800" b="1" dirty="0" smtClean="0">
                <a:solidFill>
                  <a:srgbClr val="FF0000"/>
                </a:solidFill>
                <a:ea typeface="Book Antiqua" panose="02040602050305030304" pitchFamily="18" charset="0"/>
                <a:sym typeface="Book Antiqua" panose="02040602050305030304" pitchFamily="18" charset="0"/>
              </a:rPr>
              <a:t>)</a:t>
            </a:r>
            <a:endParaRPr lang="es-ES" altLang="es-ES" sz="1800" b="1" dirty="0">
              <a:solidFill>
                <a:srgbClr val="FF0000"/>
              </a:solidFill>
              <a:ea typeface="Book Antiqua" panose="02040602050305030304" pitchFamily="18" charset="0"/>
              <a:sym typeface="Book Antiqua" panose="02040602050305030304" pitchFamily="18" charset="0"/>
            </a:endParaRPr>
          </a:p>
        </p:txBody>
      </p:sp>
      <p:pic>
        <p:nvPicPr>
          <p:cNvPr id="12" name="Imagen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1790963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83"/>
                                        </p:tgtEl>
                                        <p:attrNameLst>
                                          <p:attrName>style.visibility</p:attrName>
                                        </p:attrNameLst>
                                      </p:cBhvr>
                                      <p:to>
                                        <p:strVal val="visible"/>
                                      </p:to>
                                    </p:set>
                                    <p:animEffect transition="in" filter="fade">
                                      <p:cBhvr>
                                        <p:cTn id="7" dur="1000"/>
                                        <p:tgtEl>
                                          <p:spTgt spid="26683"/>
                                        </p:tgtEl>
                                      </p:cBhvr>
                                    </p:animEffect>
                                    <p:anim calcmode="lin" valueType="num">
                                      <p:cBhvr>
                                        <p:cTn id="8" dur="1000" fill="hold"/>
                                        <p:tgtEl>
                                          <p:spTgt spid="26683"/>
                                        </p:tgtEl>
                                        <p:attrNameLst>
                                          <p:attrName>ppt_x</p:attrName>
                                        </p:attrNameLst>
                                      </p:cBhvr>
                                      <p:tavLst>
                                        <p:tav tm="0">
                                          <p:val>
                                            <p:strVal val="#ppt_x"/>
                                          </p:val>
                                        </p:tav>
                                        <p:tav tm="100000">
                                          <p:val>
                                            <p:strVal val="#ppt_x"/>
                                          </p:val>
                                        </p:tav>
                                      </p:tavLst>
                                    </p:anim>
                                    <p:anim calcmode="lin" valueType="num">
                                      <p:cBhvr>
                                        <p:cTn id="9" dur="1000" fill="hold"/>
                                        <p:tgtEl>
                                          <p:spTgt spid="266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8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p:cNvSpPr>
          <p:nvPr/>
        </p:nvSpPr>
        <p:spPr bwMode="auto">
          <a:xfrm>
            <a:off x="296614" y="203210"/>
            <a:ext cx="5678904" cy="112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ES" altLang="es-ES" sz="3600" dirty="0" smtClean="0">
                <a:solidFill>
                  <a:srgbClr val="FF0000"/>
                </a:solidFill>
                <a:latin typeface="Agency FB" panose="020B0503020202020204" pitchFamily="34" charset="0"/>
              </a:rPr>
              <a:t>Trabajos grupales en abierto</a:t>
            </a:r>
          </a:p>
          <a:p>
            <a:pPr algn="ctr">
              <a:spcBef>
                <a:spcPct val="0"/>
              </a:spcBef>
              <a:buFontTx/>
              <a:buNone/>
            </a:pPr>
            <a:r>
              <a:rPr lang="es-ES" altLang="es-ES" sz="3600" dirty="0" smtClean="0">
                <a:solidFill>
                  <a:srgbClr val="FF0000"/>
                </a:solidFill>
                <a:latin typeface="Agency FB" panose="020B0503020202020204" pitchFamily="34" charset="0"/>
              </a:rPr>
              <a:t>Blogs comunes</a:t>
            </a:r>
            <a:endParaRPr lang="es-ES" altLang="es-ES" sz="3600" dirty="0">
              <a:solidFill>
                <a:srgbClr val="FF0000"/>
              </a:solidFill>
              <a:latin typeface="Agency FB" panose="020B0503020202020204" pitchFamily="34"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2298" y="0"/>
            <a:ext cx="5829701" cy="6858000"/>
          </a:xfrm>
          <a:prstGeom prst="rect">
            <a:avLst/>
          </a:prstGeom>
        </p:spPr>
      </p:pic>
      <p:sp>
        <p:nvSpPr>
          <p:cNvPr id="4" name="Rectángulo 3"/>
          <p:cNvSpPr/>
          <p:nvPr/>
        </p:nvSpPr>
        <p:spPr>
          <a:xfrm>
            <a:off x="6635647" y="6334664"/>
            <a:ext cx="2291012" cy="369332"/>
          </a:xfrm>
          <a:prstGeom prst="rect">
            <a:avLst/>
          </a:prstGeom>
        </p:spPr>
        <p:txBody>
          <a:bodyPr wrap="none">
            <a:spAutoFit/>
          </a:bodyPr>
          <a:lstStyle/>
          <a:p>
            <a:r>
              <a:rPr lang="es-ES" dirty="0" smtClean="0">
                <a:solidFill>
                  <a:srgbClr val="FFFF00"/>
                </a:solidFill>
                <a:latin typeface="Blackadder ITC" panose="04020505051007020D02" pitchFamily="82" charset="0"/>
              </a:rPr>
              <a:t>Imagen generada con </a:t>
            </a:r>
            <a:r>
              <a:rPr lang="es-ES" dirty="0" err="1" smtClean="0">
                <a:solidFill>
                  <a:srgbClr val="FFFF00"/>
                </a:solidFill>
                <a:latin typeface="Blackadder ITC" panose="04020505051007020D02" pitchFamily="82" charset="0"/>
              </a:rPr>
              <a:t>Canva</a:t>
            </a:r>
            <a:endParaRPr lang="es-ES" dirty="0">
              <a:solidFill>
                <a:srgbClr val="FFFF00"/>
              </a:solidFill>
              <a:latin typeface="Blackadder ITC" panose="04020505051007020D02" pitchFamily="82" charset="0"/>
            </a:endParaRPr>
          </a:p>
        </p:txBody>
      </p:sp>
      <p:sp>
        <p:nvSpPr>
          <p:cNvPr id="5" name="Rectángulo 4"/>
          <p:cNvSpPr/>
          <p:nvPr/>
        </p:nvSpPr>
        <p:spPr>
          <a:xfrm>
            <a:off x="172087" y="2891845"/>
            <a:ext cx="5633219" cy="2031325"/>
          </a:xfrm>
          <a:prstGeom prst="rect">
            <a:avLst/>
          </a:prstGeom>
        </p:spPr>
        <p:txBody>
          <a:bodyPr wrap="square">
            <a:spAutoFit/>
          </a:bodyPr>
          <a:lstStyle/>
          <a:p>
            <a:r>
              <a:rPr lang="es-ES" b="1" dirty="0"/>
              <a:t>Grado de Educación </a:t>
            </a:r>
            <a:r>
              <a:rPr lang="es-ES" b="1" dirty="0" smtClean="0"/>
              <a:t>Primaria</a:t>
            </a:r>
          </a:p>
          <a:p>
            <a:r>
              <a:rPr lang="es-ES" b="1" dirty="0" smtClean="0"/>
              <a:t>Personajes </a:t>
            </a:r>
            <a:r>
              <a:rPr lang="es-ES" b="1" dirty="0"/>
              <a:t>Infantiles Tradición </a:t>
            </a:r>
            <a:r>
              <a:rPr lang="es-ES" b="1" dirty="0" smtClean="0"/>
              <a:t>Oral</a:t>
            </a:r>
            <a:endParaRPr lang="es-ES" b="1" dirty="0"/>
          </a:p>
          <a:p>
            <a:pPr marL="285750" indent="-285750">
              <a:buFont typeface="Arial" panose="020B0604020202020204" pitchFamily="34" charset="0"/>
              <a:buChar char="•"/>
            </a:pPr>
            <a:r>
              <a:rPr lang="es-ES" dirty="0" smtClean="0">
                <a:hlinkClick r:id="rId3"/>
              </a:rPr>
              <a:t>https</a:t>
            </a:r>
            <a:r>
              <a:rPr lang="es-ES" dirty="0">
                <a:hlinkClick r:id="rId3"/>
              </a:rPr>
              <a:t>://ecostransmedia2020.blogspot.com</a:t>
            </a:r>
            <a:r>
              <a:rPr lang="es-ES" dirty="0" smtClean="0">
                <a:hlinkClick r:id="rId3"/>
              </a:rPr>
              <a:t>/</a:t>
            </a:r>
          </a:p>
          <a:p>
            <a:pPr marL="285750" indent="-285750">
              <a:buFont typeface="Arial" panose="020B0604020202020204" pitchFamily="34" charset="0"/>
              <a:buChar char="•"/>
            </a:pPr>
            <a:r>
              <a:rPr lang="es-ES" dirty="0">
                <a:hlinkClick r:id="rId3"/>
              </a:rPr>
              <a:t>https://constelacionesdualesua4dle20.blogspot.com/</a:t>
            </a:r>
          </a:p>
          <a:p>
            <a:pPr marL="285750" indent="-285750">
              <a:buFont typeface="Arial" panose="020B0604020202020204" pitchFamily="34" charset="0"/>
              <a:buChar char="•"/>
            </a:pPr>
            <a:r>
              <a:rPr lang="es-ES" dirty="0" smtClean="0">
                <a:hlinkClick r:id="rId3"/>
              </a:rPr>
              <a:t>https</a:t>
            </a:r>
            <a:r>
              <a:rPr lang="es-ES" dirty="0">
                <a:hlinkClick r:id="rId3"/>
              </a:rPr>
              <a:t>://constelacionesdualesua4dle21.blogspot.com</a:t>
            </a:r>
            <a:r>
              <a:rPr lang="es-ES" dirty="0" smtClean="0">
                <a:hlinkClick r:id="rId3"/>
              </a:rPr>
              <a:t>/</a:t>
            </a:r>
            <a:endParaRPr lang="es-ES" dirty="0" smtClean="0"/>
          </a:p>
          <a:p>
            <a:pPr marL="285750" indent="-285750">
              <a:buFont typeface="Arial" panose="020B0604020202020204" pitchFamily="34" charset="0"/>
              <a:buChar char="•"/>
            </a:pPr>
            <a:r>
              <a:rPr lang="es-ES" dirty="0">
                <a:hlinkClick r:id="rId4"/>
              </a:rPr>
              <a:t>https://constelacionesdualesua4dle22.blogspot.com</a:t>
            </a:r>
            <a:r>
              <a:rPr lang="es-ES" dirty="0" smtClean="0">
                <a:hlinkClick r:id="rId4"/>
              </a:rPr>
              <a:t>/</a:t>
            </a:r>
            <a:r>
              <a:rPr lang="es-ES" dirty="0" smtClean="0"/>
              <a:t> </a:t>
            </a:r>
          </a:p>
          <a:p>
            <a:pPr marL="285750" indent="-285750">
              <a:buFont typeface="Arial" panose="020B0604020202020204" pitchFamily="34" charset="0"/>
              <a:buChar char="•"/>
            </a:pPr>
            <a:r>
              <a:rPr lang="es-ES" dirty="0">
                <a:hlinkClick r:id="rId5"/>
              </a:rPr>
              <a:t>https://constelacionesdualesua4dle23.blogspot.com</a:t>
            </a:r>
            <a:r>
              <a:rPr lang="es-ES" dirty="0" smtClean="0">
                <a:hlinkClick r:id="rId5"/>
              </a:rPr>
              <a:t>/</a:t>
            </a:r>
            <a:r>
              <a:rPr lang="es-ES" dirty="0" smtClean="0"/>
              <a:t> </a:t>
            </a:r>
          </a:p>
        </p:txBody>
      </p:sp>
      <p:sp>
        <p:nvSpPr>
          <p:cNvPr id="6" name="Rectángulo 5"/>
          <p:cNvSpPr/>
          <p:nvPr/>
        </p:nvSpPr>
        <p:spPr>
          <a:xfrm>
            <a:off x="141938" y="4923170"/>
            <a:ext cx="5633219" cy="1754326"/>
          </a:xfrm>
          <a:prstGeom prst="rect">
            <a:avLst/>
          </a:prstGeom>
        </p:spPr>
        <p:txBody>
          <a:bodyPr wrap="square">
            <a:spAutoFit/>
          </a:bodyPr>
          <a:lstStyle/>
          <a:p>
            <a:r>
              <a:rPr lang="es-ES" b="1" dirty="0"/>
              <a:t>Máster de Formación del </a:t>
            </a:r>
            <a:r>
              <a:rPr lang="es-ES" b="1" dirty="0" smtClean="0"/>
              <a:t>Profesorado </a:t>
            </a:r>
          </a:p>
          <a:p>
            <a:r>
              <a:rPr lang="es-ES" b="1" dirty="0" smtClean="0"/>
              <a:t>Generación </a:t>
            </a:r>
            <a:r>
              <a:rPr lang="es-ES" b="1" dirty="0"/>
              <a:t>del </a:t>
            </a:r>
            <a:r>
              <a:rPr lang="es-ES" b="1" dirty="0" smtClean="0"/>
              <a:t>27. Desde #INVTICUA22 </a:t>
            </a:r>
            <a:endParaRPr lang="es-ES" b="1" dirty="0" smtClean="0">
              <a:hlinkClick r:id="rId6"/>
            </a:endParaRPr>
          </a:p>
          <a:p>
            <a:pPr marL="285750" indent="-285750">
              <a:buFont typeface="Arial" panose="020B0604020202020204" pitchFamily="34" charset="0"/>
              <a:buChar char="•"/>
            </a:pPr>
            <a:r>
              <a:rPr lang="es-ES" dirty="0" smtClean="0">
                <a:hlinkClick r:id="rId7"/>
              </a:rPr>
              <a:t>https</a:t>
            </a:r>
            <a:r>
              <a:rPr lang="es-ES" dirty="0">
                <a:hlinkClick r:id="rId7"/>
              </a:rPr>
              <a:t>://constelacionesgeneracion27.blogspot.com</a:t>
            </a:r>
            <a:r>
              <a:rPr lang="es-ES" dirty="0" smtClean="0">
                <a:hlinkClick r:id="rId7"/>
              </a:rPr>
              <a:t>/</a:t>
            </a:r>
            <a:endParaRPr lang="es-ES" dirty="0" smtClean="0"/>
          </a:p>
          <a:p>
            <a:pPr marL="285750" indent="-285750">
              <a:buFont typeface="Arial" panose="020B0604020202020204" pitchFamily="34" charset="0"/>
              <a:buChar char="•"/>
            </a:pPr>
            <a:r>
              <a:rPr lang="es-ES" dirty="0">
                <a:hlinkClick r:id="rId8"/>
              </a:rPr>
              <a:t>https://lorcamultimodal2027.blogspot.com</a:t>
            </a:r>
            <a:r>
              <a:rPr lang="es-ES" dirty="0" smtClean="0">
                <a:hlinkClick r:id="rId8"/>
              </a:rPr>
              <a:t>/</a:t>
            </a:r>
            <a:r>
              <a:rPr lang="es-ES" dirty="0" smtClean="0"/>
              <a:t> </a:t>
            </a:r>
          </a:p>
          <a:p>
            <a:pPr marL="285750" indent="-285750">
              <a:buFont typeface="Arial" panose="020B0604020202020204" pitchFamily="34" charset="0"/>
              <a:buChar char="•"/>
            </a:pPr>
            <a:r>
              <a:rPr lang="es-ES" dirty="0">
                <a:hlinkClick r:id="rId9"/>
              </a:rPr>
              <a:t>https://miguelhernandezmultimodal.blogspot.com</a:t>
            </a:r>
            <a:r>
              <a:rPr lang="es-ES" dirty="0" smtClean="0">
                <a:hlinkClick r:id="rId9"/>
              </a:rPr>
              <a:t>/</a:t>
            </a:r>
            <a:r>
              <a:rPr lang="es-ES" dirty="0" smtClean="0"/>
              <a:t> </a:t>
            </a:r>
            <a:endParaRPr lang="es-ES" dirty="0"/>
          </a:p>
          <a:p>
            <a:endParaRPr lang="es-ES" dirty="0"/>
          </a:p>
        </p:txBody>
      </p:sp>
      <p:sp>
        <p:nvSpPr>
          <p:cNvPr id="7" name="Rectángulo 6"/>
          <p:cNvSpPr/>
          <p:nvPr/>
        </p:nvSpPr>
        <p:spPr>
          <a:xfrm>
            <a:off x="203404" y="1732079"/>
            <a:ext cx="6206764" cy="923330"/>
          </a:xfrm>
          <a:prstGeom prst="rect">
            <a:avLst/>
          </a:prstGeom>
        </p:spPr>
        <p:txBody>
          <a:bodyPr wrap="none">
            <a:spAutoFit/>
          </a:bodyPr>
          <a:lstStyle/>
          <a:p>
            <a:r>
              <a:rPr lang="es-ES" b="1" dirty="0"/>
              <a:t>Grado de Educación </a:t>
            </a:r>
            <a:r>
              <a:rPr lang="es-ES" b="1" dirty="0" smtClean="0"/>
              <a:t>Primaria</a:t>
            </a:r>
          </a:p>
          <a:p>
            <a:r>
              <a:rPr lang="es-ES" b="1" dirty="0" smtClean="0"/>
              <a:t>Pecados Capitales</a:t>
            </a:r>
            <a:endParaRPr lang="es-ES" b="1" dirty="0"/>
          </a:p>
          <a:p>
            <a:pPr marL="285750" indent="-285750">
              <a:buFont typeface="Arial" panose="020B0604020202020204" pitchFamily="34" charset="0"/>
              <a:buChar char="•"/>
            </a:pPr>
            <a:r>
              <a:rPr lang="es-ES" dirty="0" smtClean="0">
                <a:hlinkClick r:id="rId10"/>
              </a:rPr>
              <a:t>https</a:t>
            </a:r>
            <a:r>
              <a:rPr lang="es-ES" dirty="0">
                <a:hlinkClick r:id="rId10"/>
              </a:rPr>
              <a:t>://constelacionesmultimodales4dleua19.blogspot.com</a:t>
            </a:r>
            <a:r>
              <a:rPr lang="es-ES" dirty="0" smtClean="0">
                <a:hlinkClick r:id="rId10"/>
              </a:rPr>
              <a:t>/</a:t>
            </a:r>
            <a:r>
              <a:rPr lang="es-ES" dirty="0" smtClean="0"/>
              <a:t> </a:t>
            </a:r>
            <a:endParaRPr lang="es-ES" dirty="0"/>
          </a:p>
        </p:txBody>
      </p:sp>
      <p:pic>
        <p:nvPicPr>
          <p:cNvPr id="8" name="Imagen 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9" name="Marcador de contenido 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26341703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5641976"/>
          </a:xfrm>
          <a:prstGeom prst="rect">
            <a:avLst/>
          </a:prstGeom>
        </p:spPr>
      </p:pic>
      <p:sp>
        <p:nvSpPr>
          <p:cNvPr id="4" name="Rectángulo 1"/>
          <p:cNvSpPr>
            <a:spLocks noChangeArrowheads="1"/>
          </p:cNvSpPr>
          <p:nvPr/>
        </p:nvSpPr>
        <p:spPr bwMode="auto">
          <a:xfrm>
            <a:off x="417867" y="6273225"/>
            <a:ext cx="11356266" cy="58477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285750" indent="-285750">
              <a:spcBef>
                <a:spcPct val="0"/>
              </a:spcBef>
            </a:pPr>
            <a:r>
              <a:rPr lang="es-ES" altLang="es-ES" sz="1600" dirty="0"/>
              <a:t>Cantó Delgado, R. (2024). </a:t>
            </a:r>
            <a:r>
              <a:rPr lang="es-ES" altLang="es-ES" sz="1600" i="1" dirty="0"/>
              <a:t>Constelación multimodal para el aula de Primaria: Alicia en el País de las Maravillas</a:t>
            </a:r>
            <a:r>
              <a:rPr lang="es-ES" altLang="es-ES" sz="1600" dirty="0"/>
              <a:t>. [TFG]. Universidad de Alicante. </a:t>
            </a:r>
            <a:r>
              <a:rPr lang="es-ES" altLang="es-ES" sz="1600" dirty="0">
                <a:hlinkClick r:id="rId3"/>
              </a:rPr>
              <a:t>https://</a:t>
            </a:r>
            <a:r>
              <a:rPr lang="es-ES" altLang="es-ES" sz="1600" dirty="0" smtClean="0">
                <a:hlinkClick r:id="rId3"/>
              </a:rPr>
              <a:t>rua.ua.es/dspace/handle/10045/144186</a:t>
            </a:r>
            <a:r>
              <a:rPr lang="es-ES" altLang="es-ES" sz="1600" dirty="0" smtClean="0"/>
              <a:t>   </a:t>
            </a:r>
            <a:endParaRPr lang="es-ES" altLang="es-ES" sz="1600" i="1" dirty="0"/>
          </a:p>
        </p:txBody>
      </p:sp>
      <p:sp>
        <p:nvSpPr>
          <p:cNvPr id="5" name="Rectángulo 4"/>
          <p:cNvSpPr/>
          <p:nvPr/>
        </p:nvSpPr>
        <p:spPr>
          <a:xfrm>
            <a:off x="6815557" y="2926700"/>
            <a:ext cx="263214" cy="261610"/>
          </a:xfrm>
          <a:prstGeom prst="rect">
            <a:avLst/>
          </a:prstGeom>
        </p:spPr>
        <p:txBody>
          <a:bodyPr wrap="none">
            <a:spAutoFit/>
          </a:bodyPr>
          <a:lstStyle/>
          <a:p>
            <a:r>
              <a:rPr lang="es-ES" altLang="es-ES" sz="1100" dirty="0" smtClean="0">
                <a:solidFill>
                  <a:srgbClr val="FFC000"/>
                </a:solidFill>
                <a:latin typeface="Cambria" panose="02040503050406030204" pitchFamily="18" charset="0"/>
                <a:ea typeface="Cambria" panose="02040503050406030204" pitchFamily="18" charset="0"/>
              </a:rPr>
              <a:t>8</a:t>
            </a:r>
            <a:endParaRPr lang="es-ES" sz="1100" dirty="0">
              <a:solidFill>
                <a:srgbClr val="FFC000"/>
              </a:solidFill>
              <a:latin typeface="Cambria" panose="02040503050406030204" pitchFamily="18" charset="0"/>
              <a:ea typeface="Cambria" panose="02040503050406030204" pitchFamily="18" charset="0"/>
            </a:endParaRPr>
          </a:p>
        </p:txBody>
      </p:sp>
      <p:sp>
        <p:nvSpPr>
          <p:cNvPr id="6" name="Rectángulo 5"/>
          <p:cNvSpPr/>
          <p:nvPr/>
        </p:nvSpPr>
        <p:spPr>
          <a:xfrm>
            <a:off x="2044537" y="5641976"/>
            <a:ext cx="9034141" cy="646331"/>
          </a:xfrm>
          <a:prstGeom prst="rect">
            <a:avLst/>
          </a:prstGeom>
          <a:ln w="38100">
            <a:solidFill>
              <a:srgbClr val="FF0000"/>
            </a:solidFill>
          </a:ln>
        </p:spPr>
        <p:txBody>
          <a:bodyPr wrap="square">
            <a:spAutoFit/>
          </a:bodyPr>
          <a:lstStyle/>
          <a:p>
            <a:r>
              <a:rPr lang="es-ES" dirty="0">
                <a:hlinkClick r:id="rId4"/>
              </a:rPr>
              <a:t>https://</a:t>
            </a:r>
            <a:r>
              <a:rPr lang="es-ES" dirty="0" smtClean="0">
                <a:hlinkClick r:id="rId4"/>
              </a:rPr>
              <a:t>view.genially.com/663e785f811fe80014edcbc7/presentation-constelacion-multimodal-alicia-en-el-pais-de-las-maravillas</a:t>
            </a:r>
            <a:r>
              <a:rPr lang="es-ES" dirty="0" smtClean="0"/>
              <a:t> </a:t>
            </a:r>
            <a:endParaRPr lang="es-ES" dirty="0"/>
          </a:p>
        </p:txBody>
      </p:sp>
      <p:pic>
        <p:nvPicPr>
          <p:cNvPr id="7" name="Imagen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8" name="Marcador de contenido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34010830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p:cNvGraphicFramePr>
            <a:graphicFrameLocks noGrp="1"/>
          </p:cNvGraphicFramePr>
          <p:nvPr>
            <p:extLst>
              <p:ext uri="{D42A27DB-BD31-4B8C-83A1-F6EECF244321}">
                <p14:modId xmlns:p14="http://schemas.microsoft.com/office/powerpoint/2010/main" val="760399778"/>
              </p:ext>
            </p:extLst>
          </p:nvPr>
        </p:nvGraphicFramePr>
        <p:xfrm>
          <a:off x="1036354" y="4292600"/>
          <a:ext cx="5938838" cy="2433638"/>
        </p:xfrm>
        <a:graphic>
          <a:graphicData uri="http://schemas.openxmlformats.org/drawingml/2006/table">
            <a:tbl>
              <a:tblPr firstRow="1" firstCol="1" bandRow="1">
                <a:tableStyleId>{5940675A-B579-460E-94D1-54222C63F5DA}</a:tableStyleId>
              </a:tblPr>
              <a:tblGrid>
                <a:gridCol w="2599595">
                  <a:extLst>
                    <a:ext uri="{9D8B030D-6E8A-4147-A177-3AD203B41FA5}">
                      <a16:colId xmlns:a16="http://schemas.microsoft.com/office/drawing/2014/main" val="2929223180"/>
                    </a:ext>
                  </a:extLst>
                </a:gridCol>
                <a:gridCol w="557492">
                  <a:extLst>
                    <a:ext uri="{9D8B030D-6E8A-4147-A177-3AD203B41FA5}">
                      <a16:colId xmlns:a16="http://schemas.microsoft.com/office/drawing/2014/main" val="2711867554"/>
                    </a:ext>
                  </a:extLst>
                </a:gridCol>
                <a:gridCol w="754233">
                  <a:extLst>
                    <a:ext uri="{9D8B030D-6E8A-4147-A177-3AD203B41FA5}">
                      <a16:colId xmlns:a16="http://schemas.microsoft.com/office/drawing/2014/main" val="675006371"/>
                    </a:ext>
                  </a:extLst>
                </a:gridCol>
                <a:gridCol w="603896">
                  <a:extLst>
                    <a:ext uri="{9D8B030D-6E8A-4147-A177-3AD203B41FA5}">
                      <a16:colId xmlns:a16="http://schemas.microsoft.com/office/drawing/2014/main" val="1451022448"/>
                    </a:ext>
                  </a:extLst>
                </a:gridCol>
                <a:gridCol w="580966">
                  <a:extLst>
                    <a:ext uri="{9D8B030D-6E8A-4147-A177-3AD203B41FA5}">
                      <a16:colId xmlns:a16="http://schemas.microsoft.com/office/drawing/2014/main" val="3130590051"/>
                    </a:ext>
                  </a:extLst>
                </a:gridCol>
                <a:gridCol w="842656">
                  <a:extLst>
                    <a:ext uri="{9D8B030D-6E8A-4147-A177-3AD203B41FA5}">
                      <a16:colId xmlns:a16="http://schemas.microsoft.com/office/drawing/2014/main" val="2846259294"/>
                    </a:ext>
                  </a:extLst>
                </a:gridCol>
              </a:tblGrid>
              <a:tr h="117204">
                <a:tc rowSpan="3">
                  <a:txBody>
                    <a:bodyPr/>
                    <a:lstStyle/>
                    <a:p>
                      <a:pPr algn="just">
                        <a:spcAft>
                          <a:spcPts val="0"/>
                        </a:spcAft>
                      </a:pPr>
                      <a:r>
                        <a:rPr lang="es-ES" sz="1400" b="1" i="1" dirty="0" smtClean="0">
                          <a:effectLst/>
                          <a:latin typeface="+mn-lt"/>
                        </a:rPr>
                        <a:t>Variable</a:t>
                      </a:r>
                      <a:endParaRPr lang="es-ES" sz="1400" b="1" i="1" dirty="0">
                        <a:effectLst/>
                        <a:latin typeface="+mn-lt"/>
                        <a:ea typeface="Calibri" panose="020F0502020204030204" pitchFamily="34" charset="0"/>
                        <a:cs typeface="Times New Roman" panose="02020603050405020304" pitchFamily="18" charset="0"/>
                      </a:endParaRPr>
                    </a:p>
                  </a:txBody>
                  <a:tcPr marL="68568" marR="68568" marT="0" marB="0" anchor="ctr"/>
                </a:tc>
                <a:tc gridSpan="5">
                  <a:txBody>
                    <a:bodyPr/>
                    <a:lstStyle/>
                    <a:p>
                      <a:pPr>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5854277"/>
                  </a:ext>
                </a:extLst>
              </a:tr>
              <a:tr h="225077">
                <a:tc vMerge="1">
                  <a:txBody>
                    <a:bodyPr/>
                    <a:lstStyle/>
                    <a:p>
                      <a:endParaRPr lang="es-ES"/>
                    </a:p>
                  </a:txBody>
                  <a:tcPr/>
                </a:tc>
                <a:tc gridSpan="2">
                  <a:txBody>
                    <a:bodyPr/>
                    <a:lstStyle/>
                    <a:p>
                      <a:pPr algn="just">
                        <a:spcAft>
                          <a:spcPts val="0"/>
                        </a:spcAft>
                      </a:pPr>
                      <a:r>
                        <a:rPr lang="es-ES" sz="1400" b="1" i="1">
                          <a:effectLst/>
                          <a:latin typeface="+mn-lt"/>
                        </a:rPr>
                        <a:t>Pretest</a:t>
                      </a:r>
                      <a:endParaRPr lang="es-ES" sz="1400" b="1" i="1">
                        <a:effectLst/>
                        <a:latin typeface="+mn-lt"/>
                        <a:ea typeface="Calibri" panose="020F0502020204030204" pitchFamily="34" charset="0"/>
                        <a:cs typeface="Times New Roman" panose="02020603050405020304" pitchFamily="18" charset="0"/>
                      </a:endParaRPr>
                    </a:p>
                  </a:txBody>
                  <a:tcPr marL="68568" marR="68568" marT="0" marB="0"/>
                </a:tc>
                <a:tc hMerge="1">
                  <a:txBody>
                    <a:bodyPr/>
                    <a:lstStyle/>
                    <a:p>
                      <a:endParaRPr lang="es-ES"/>
                    </a:p>
                  </a:txBody>
                  <a:tcPr/>
                </a:tc>
                <a:tc gridSpan="2">
                  <a:txBody>
                    <a:bodyPr/>
                    <a:lstStyle/>
                    <a:p>
                      <a:pPr algn="just">
                        <a:spcAft>
                          <a:spcPts val="0"/>
                        </a:spcAft>
                      </a:pPr>
                      <a:r>
                        <a:rPr lang="es-ES" sz="1400" b="1" i="1">
                          <a:effectLst/>
                          <a:latin typeface="+mn-lt"/>
                        </a:rPr>
                        <a:t>Retest</a:t>
                      </a:r>
                      <a:endParaRPr lang="es-ES" sz="1400" b="1" i="1">
                        <a:effectLst/>
                        <a:latin typeface="+mn-lt"/>
                        <a:ea typeface="Calibri" panose="020F0502020204030204" pitchFamily="34" charset="0"/>
                        <a:cs typeface="Times New Roman" panose="02020603050405020304" pitchFamily="18" charset="0"/>
                      </a:endParaRPr>
                    </a:p>
                  </a:txBody>
                  <a:tcPr marL="68568" marR="68568" marT="0" marB="0" anchor="ctr"/>
                </a:tc>
                <a:tc hMerge="1">
                  <a:txBody>
                    <a:bodyPr/>
                    <a:lstStyle/>
                    <a:p>
                      <a:endParaRPr lang="es-ES"/>
                    </a:p>
                  </a:txBody>
                  <a:tcPr/>
                </a:tc>
                <a:tc rowSpan="2">
                  <a:txBody>
                    <a:bodyPr/>
                    <a:lstStyle/>
                    <a:p>
                      <a:pPr algn="just">
                        <a:spcAft>
                          <a:spcPts val="0"/>
                        </a:spcAft>
                      </a:pPr>
                      <a:r>
                        <a:rPr lang="es-ES" sz="1200" b="1" i="1" dirty="0">
                          <a:effectLst/>
                          <a:latin typeface="+mn-lt"/>
                        </a:rPr>
                        <a:t>Diferencia</a:t>
                      </a:r>
                      <a:endParaRPr lang="es-ES" sz="1400" b="1" i="1" dirty="0">
                        <a:effectLst/>
                        <a:latin typeface="+mn-lt"/>
                        <a:ea typeface="Calibri" panose="020F0502020204030204" pitchFamily="34" charset="0"/>
                        <a:cs typeface="Times New Roman" panose="02020603050405020304" pitchFamily="18" charset="0"/>
                      </a:endParaRPr>
                    </a:p>
                  </a:txBody>
                  <a:tcPr marL="68568" marR="68568" marT="0" marB="0" anchor="ctr"/>
                </a:tc>
                <a:extLst>
                  <a:ext uri="{0D108BD9-81ED-4DB2-BD59-A6C34878D82A}">
                    <a16:rowId xmlns:a16="http://schemas.microsoft.com/office/drawing/2014/main" val="871221403"/>
                  </a:ext>
                </a:extLst>
              </a:tr>
              <a:tr h="225077">
                <a:tc vMerge="1">
                  <a:txBody>
                    <a:bodyPr/>
                    <a:lstStyle/>
                    <a:p>
                      <a:endParaRPr lang="es-ES"/>
                    </a:p>
                  </a:txBody>
                  <a:tcPr/>
                </a:tc>
                <a:tc>
                  <a:txBody>
                    <a:bodyPr/>
                    <a:lstStyle/>
                    <a:p>
                      <a:pPr algn="just">
                        <a:spcAft>
                          <a:spcPts val="0"/>
                        </a:spcAft>
                      </a:pPr>
                      <a:r>
                        <a:rPr lang="es-ES" sz="1400" b="1" i="1" dirty="0">
                          <a:effectLst/>
                          <a:latin typeface="+mn-lt"/>
                        </a:rPr>
                        <a:t>M</a:t>
                      </a:r>
                      <a:endParaRPr lang="es-ES" sz="1400" b="1" i="1"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b="1" i="1" dirty="0">
                          <a:effectLst/>
                          <a:latin typeface="+mn-lt"/>
                        </a:rPr>
                        <a:t>DT</a:t>
                      </a:r>
                      <a:endParaRPr lang="es-ES" sz="1400" b="1" i="1"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b="1" i="1" dirty="0">
                          <a:effectLst/>
                          <a:latin typeface="+mn-lt"/>
                        </a:rPr>
                        <a:t>M</a:t>
                      </a:r>
                      <a:endParaRPr lang="es-ES" sz="1400" b="1" i="1" dirty="0">
                        <a:effectLst/>
                        <a:latin typeface="+mn-lt"/>
                        <a:ea typeface="Calibri" panose="020F0502020204030204" pitchFamily="34" charset="0"/>
                        <a:cs typeface="Times New Roman" panose="02020603050405020304" pitchFamily="18" charset="0"/>
                      </a:endParaRPr>
                    </a:p>
                  </a:txBody>
                  <a:tcPr marL="68568" marR="68568" marT="0" marB="0" anchor="ctr"/>
                </a:tc>
                <a:tc>
                  <a:txBody>
                    <a:bodyPr/>
                    <a:lstStyle/>
                    <a:p>
                      <a:pPr algn="just">
                        <a:spcAft>
                          <a:spcPts val="0"/>
                        </a:spcAft>
                      </a:pPr>
                      <a:r>
                        <a:rPr lang="es-ES" sz="1400" b="1" i="1" dirty="0">
                          <a:effectLst/>
                          <a:latin typeface="+mn-lt"/>
                        </a:rPr>
                        <a:t>DT</a:t>
                      </a:r>
                      <a:endParaRPr lang="es-ES" sz="1400" b="1" i="1" dirty="0">
                        <a:effectLst/>
                        <a:latin typeface="+mn-lt"/>
                        <a:ea typeface="Calibri" panose="020F0502020204030204" pitchFamily="34" charset="0"/>
                        <a:cs typeface="Times New Roman" panose="02020603050405020304" pitchFamily="18" charset="0"/>
                      </a:endParaRPr>
                    </a:p>
                  </a:txBody>
                  <a:tcPr marL="68568" marR="68568" marT="0" marB="0" anchor="ctr"/>
                </a:tc>
                <a:tc vMerge="1">
                  <a:txBody>
                    <a:bodyPr/>
                    <a:lstStyle/>
                    <a:p>
                      <a:endParaRPr lang="es-ES"/>
                    </a:p>
                  </a:txBody>
                  <a:tcPr/>
                </a:tc>
                <a:extLst>
                  <a:ext uri="{0D108BD9-81ED-4DB2-BD59-A6C34878D82A}">
                    <a16:rowId xmlns:a16="http://schemas.microsoft.com/office/drawing/2014/main" val="651848033"/>
                  </a:ext>
                </a:extLst>
              </a:tr>
              <a:tr h="450151">
                <a:tc>
                  <a:txBody>
                    <a:bodyPr/>
                    <a:lstStyle/>
                    <a:p>
                      <a:pPr marL="0" indent="0" algn="l">
                        <a:spcAft>
                          <a:spcPts val="0"/>
                        </a:spcAft>
                      </a:pPr>
                      <a:r>
                        <a:rPr lang="es-ES" sz="1400" dirty="0">
                          <a:effectLst/>
                          <a:latin typeface="+mn-lt"/>
                        </a:rPr>
                        <a:t>Ítem 8. ¿Soy capaz de definir la competencia literaria?</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l">
                        <a:spcAft>
                          <a:spcPts val="0"/>
                        </a:spcAft>
                      </a:pPr>
                      <a:r>
                        <a:rPr lang="es-ES" sz="1400" dirty="0">
                          <a:effectLst/>
                          <a:latin typeface="+mn-lt"/>
                        </a:rPr>
                        <a:t>3.24</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l">
                        <a:spcAft>
                          <a:spcPts val="0"/>
                        </a:spcAft>
                      </a:pPr>
                      <a:r>
                        <a:rPr lang="es-ES" sz="1400" dirty="0">
                          <a:effectLst/>
                          <a:latin typeface="+mn-lt"/>
                        </a:rPr>
                        <a:t>1.098</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l">
                        <a:spcAft>
                          <a:spcPts val="0"/>
                        </a:spcAft>
                      </a:pPr>
                      <a:r>
                        <a:rPr lang="es-ES" sz="1400" dirty="0">
                          <a:effectLst/>
                          <a:latin typeface="+mn-lt"/>
                        </a:rPr>
                        <a:t>4.28</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l">
                        <a:spcAft>
                          <a:spcPts val="0"/>
                        </a:spcAft>
                      </a:pPr>
                      <a:r>
                        <a:rPr lang="es-ES" sz="1400" dirty="0">
                          <a:effectLst/>
                          <a:latin typeface="+mn-lt"/>
                        </a:rPr>
                        <a:t>0.465</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l">
                        <a:spcAft>
                          <a:spcPts val="0"/>
                        </a:spcAft>
                      </a:pPr>
                      <a:r>
                        <a:rPr lang="es-ES" sz="1400" b="1" dirty="0">
                          <a:effectLst/>
                          <a:latin typeface="+mn-lt"/>
                        </a:rPr>
                        <a:t>+1.04</a:t>
                      </a:r>
                      <a:endParaRPr lang="es-ES" sz="1400" b="1" dirty="0">
                        <a:effectLst/>
                        <a:latin typeface="+mn-lt"/>
                        <a:ea typeface="Calibri" panose="020F0502020204030204" pitchFamily="34" charset="0"/>
                        <a:cs typeface="Times New Roman" panose="02020603050405020304" pitchFamily="18" charset="0"/>
                      </a:endParaRPr>
                    </a:p>
                  </a:txBody>
                  <a:tcPr marL="68568" marR="68568" marT="0" marB="0"/>
                </a:tc>
                <a:extLst>
                  <a:ext uri="{0D108BD9-81ED-4DB2-BD59-A6C34878D82A}">
                    <a16:rowId xmlns:a16="http://schemas.microsoft.com/office/drawing/2014/main" val="4281592575"/>
                  </a:ext>
                </a:extLst>
              </a:tr>
              <a:tr h="450151">
                <a:tc>
                  <a:txBody>
                    <a:bodyPr/>
                    <a:lstStyle/>
                    <a:p>
                      <a:pPr algn="just">
                        <a:spcAft>
                          <a:spcPts val="0"/>
                        </a:spcAft>
                      </a:pPr>
                      <a:r>
                        <a:rPr lang="es-ES" sz="1400" dirty="0">
                          <a:effectLst/>
                          <a:latin typeface="+mn-lt"/>
                        </a:rPr>
                        <a:t>Ítem 10. ¿Soy capaz de definir lo que es el intertexto lector?</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dirty="0">
                          <a:effectLst/>
                          <a:latin typeface="+mn-lt"/>
                        </a:rPr>
                        <a:t>3.35</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dirty="0">
                          <a:effectLst/>
                          <a:latin typeface="+mn-lt"/>
                        </a:rPr>
                        <a:t>1.194</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dirty="0">
                          <a:effectLst/>
                          <a:latin typeface="+mn-lt"/>
                        </a:rPr>
                        <a:t>4.35</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a:effectLst/>
                          <a:latin typeface="+mn-lt"/>
                        </a:rPr>
                        <a:t>0.614</a:t>
                      </a:r>
                      <a:endParaRPr lang="es-ES" sz="140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b="1" dirty="0">
                          <a:effectLst/>
                          <a:latin typeface="+mn-lt"/>
                        </a:rPr>
                        <a:t>+1.00</a:t>
                      </a:r>
                      <a:endParaRPr lang="es-ES" sz="1400" b="1" dirty="0">
                        <a:effectLst/>
                        <a:latin typeface="+mn-lt"/>
                        <a:ea typeface="Calibri" panose="020F0502020204030204" pitchFamily="34" charset="0"/>
                        <a:cs typeface="Times New Roman" panose="02020603050405020304" pitchFamily="18" charset="0"/>
                      </a:endParaRPr>
                    </a:p>
                  </a:txBody>
                  <a:tcPr marL="68568" marR="68568" marT="0" marB="0"/>
                </a:tc>
                <a:extLst>
                  <a:ext uri="{0D108BD9-81ED-4DB2-BD59-A6C34878D82A}">
                    <a16:rowId xmlns:a16="http://schemas.microsoft.com/office/drawing/2014/main" val="3692899052"/>
                  </a:ext>
                </a:extLst>
              </a:tr>
              <a:tr h="450151">
                <a:tc>
                  <a:txBody>
                    <a:bodyPr/>
                    <a:lstStyle/>
                    <a:p>
                      <a:pPr algn="just">
                        <a:spcAft>
                          <a:spcPts val="0"/>
                        </a:spcAft>
                      </a:pPr>
                      <a:r>
                        <a:rPr lang="es-ES" sz="1400">
                          <a:effectLst/>
                          <a:latin typeface="+mn-lt"/>
                        </a:rPr>
                        <a:t>Ítem 20. ¿Sabes lo que son las narrativas transmedia?</a:t>
                      </a:r>
                      <a:endParaRPr lang="es-ES" sz="140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dirty="0">
                          <a:effectLst/>
                          <a:latin typeface="+mn-lt"/>
                        </a:rPr>
                        <a:t>3.67</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dirty="0">
                          <a:effectLst/>
                          <a:latin typeface="+mn-lt"/>
                        </a:rPr>
                        <a:t>0.873</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dirty="0">
                          <a:effectLst/>
                          <a:latin typeface="+mn-lt"/>
                        </a:rPr>
                        <a:t>4.49</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dirty="0">
                          <a:effectLst/>
                          <a:latin typeface="+mn-lt"/>
                        </a:rPr>
                        <a:t>0.789</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b="1" dirty="0">
                          <a:effectLst/>
                          <a:latin typeface="+mn-lt"/>
                        </a:rPr>
                        <a:t>+1,12</a:t>
                      </a:r>
                      <a:endParaRPr lang="es-ES" sz="1400" b="1" dirty="0">
                        <a:effectLst/>
                        <a:latin typeface="+mn-lt"/>
                        <a:ea typeface="Calibri" panose="020F0502020204030204" pitchFamily="34" charset="0"/>
                        <a:cs typeface="Times New Roman" panose="02020603050405020304" pitchFamily="18" charset="0"/>
                      </a:endParaRPr>
                    </a:p>
                  </a:txBody>
                  <a:tcPr marL="68568" marR="68568" marT="0" marB="0"/>
                </a:tc>
                <a:extLst>
                  <a:ext uri="{0D108BD9-81ED-4DB2-BD59-A6C34878D82A}">
                    <a16:rowId xmlns:a16="http://schemas.microsoft.com/office/drawing/2014/main" val="2634442821"/>
                  </a:ext>
                </a:extLst>
              </a:tr>
              <a:tr h="450151">
                <a:tc>
                  <a:txBody>
                    <a:bodyPr/>
                    <a:lstStyle/>
                    <a:p>
                      <a:pPr algn="just">
                        <a:spcAft>
                          <a:spcPts val="0"/>
                        </a:spcAft>
                      </a:pPr>
                      <a:r>
                        <a:rPr lang="es-ES" sz="1400" dirty="0">
                          <a:effectLst/>
                          <a:latin typeface="+mn-lt"/>
                        </a:rPr>
                        <a:t>Ítem 22. ¿Sabes lo que es una constelación multimodal?</a:t>
                      </a:r>
                      <a:endParaRPr lang="es-ES" sz="1400" dirty="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a:effectLst/>
                          <a:latin typeface="+mn-lt"/>
                        </a:rPr>
                        <a:t>3.82</a:t>
                      </a:r>
                      <a:endParaRPr lang="es-ES" sz="140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a:effectLst/>
                          <a:latin typeface="+mn-lt"/>
                        </a:rPr>
                        <a:t>0.804</a:t>
                      </a:r>
                      <a:endParaRPr lang="es-ES" sz="140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a:effectLst/>
                          <a:latin typeface="+mn-lt"/>
                        </a:rPr>
                        <a:t>4.33</a:t>
                      </a:r>
                      <a:endParaRPr lang="es-ES" sz="140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a:effectLst/>
                          <a:latin typeface="+mn-lt"/>
                        </a:rPr>
                        <a:t>0.689</a:t>
                      </a:r>
                      <a:endParaRPr lang="es-ES" sz="1400">
                        <a:effectLst/>
                        <a:latin typeface="+mn-lt"/>
                        <a:ea typeface="Calibri" panose="020F0502020204030204" pitchFamily="34" charset="0"/>
                        <a:cs typeface="Times New Roman" panose="02020603050405020304" pitchFamily="18" charset="0"/>
                      </a:endParaRPr>
                    </a:p>
                  </a:txBody>
                  <a:tcPr marL="68568" marR="68568" marT="0" marB="0"/>
                </a:tc>
                <a:tc>
                  <a:txBody>
                    <a:bodyPr/>
                    <a:lstStyle/>
                    <a:p>
                      <a:pPr algn="just">
                        <a:spcAft>
                          <a:spcPts val="0"/>
                        </a:spcAft>
                      </a:pPr>
                      <a:r>
                        <a:rPr lang="es-ES" sz="1400" b="1" dirty="0">
                          <a:effectLst/>
                          <a:latin typeface="+mn-lt"/>
                        </a:rPr>
                        <a:t>+0.51</a:t>
                      </a:r>
                      <a:endParaRPr lang="es-ES" sz="1400" b="1" dirty="0">
                        <a:effectLst/>
                        <a:latin typeface="+mn-lt"/>
                        <a:ea typeface="Calibri" panose="020F0502020204030204" pitchFamily="34" charset="0"/>
                        <a:cs typeface="Times New Roman" panose="02020603050405020304" pitchFamily="18" charset="0"/>
                      </a:endParaRPr>
                    </a:p>
                  </a:txBody>
                  <a:tcPr marL="68568" marR="68568" marT="0" marB="0"/>
                </a:tc>
                <a:extLst>
                  <a:ext uri="{0D108BD9-81ED-4DB2-BD59-A6C34878D82A}">
                    <a16:rowId xmlns:a16="http://schemas.microsoft.com/office/drawing/2014/main" val="2435040580"/>
                  </a:ext>
                </a:extLst>
              </a:tr>
            </a:tbl>
          </a:graphicData>
        </a:graphic>
      </p:graphicFrame>
      <p:graphicFrame>
        <p:nvGraphicFramePr>
          <p:cNvPr id="6" name="Tabla 5"/>
          <p:cNvGraphicFramePr>
            <a:graphicFrameLocks noGrp="1"/>
          </p:cNvGraphicFramePr>
          <p:nvPr>
            <p:extLst>
              <p:ext uri="{D42A27DB-BD31-4B8C-83A1-F6EECF244321}">
                <p14:modId xmlns:p14="http://schemas.microsoft.com/office/powerpoint/2010/main" val="2983157992"/>
              </p:ext>
            </p:extLst>
          </p:nvPr>
        </p:nvGraphicFramePr>
        <p:xfrm>
          <a:off x="4330183" y="803313"/>
          <a:ext cx="7598811" cy="3272339"/>
        </p:xfrm>
        <a:graphic>
          <a:graphicData uri="http://schemas.openxmlformats.org/drawingml/2006/table">
            <a:tbl>
              <a:tblPr firstRow="1" firstCol="1" bandRow="1">
                <a:tableStyleId>{5940675A-B579-460E-94D1-54222C63F5DA}</a:tableStyleId>
              </a:tblPr>
              <a:tblGrid>
                <a:gridCol w="3736773">
                  <a:extLst>
                    <a:ext uri="{9D8B030D-6E8A-4147-A177-3AD203B41FA5}">
                      <a16:colId xmlns:a16="http://schemas.microsoft.com/office/drawing/2014/main" val="4124105574"/>
                    </a:ext>
                  </a:extLst>
                </a:gridCol>
                <a:gridCol w="741887">
                  <a:extLst>
                    <a:ext uri="{9D8B030D-6E8A-4147-A177-3AD203B41FA5}">
                      <a16:colId xmlns:a16="http://schemas.microsoft.com/office/drawing/2014/main" val="2571692110"/>
                    </a:ext>
                  </a:extLst>
                </a:gridCol>
                <a:gridCol w="793633">
                  <a:extLst>
                    <a:ext uri="{9D8B030D-6E8A-4147-A177-3AD203B41FA5}">
                      <a16:colId xmlns:a16="http://schemas.microsoft.com/office/drawing/2014/main" val="3719683239"/>
                    </a:ext>
                  </a:extLst>
                </a:gridCol>
                <a:gridCol w="699457">
                  <a:extLst>
                    <a:ext uri="{9D8B030D-6E8A-4147-A177-3AD203B41FA5}">
                      <a16:colId xmlns:a16="http://schemas.microsoft.com/office/drawing/2014/main" val="2891923825"/>
                    </a:ext>
                  </a:extLst>
                </a:gridCol>
                <a:gridCol w="616853">
                  <a:extLst>
                    <a:ext uri="{9D8B030D-6E8A-4147-A177-3AD203B41FA5}">
                      <a16:colId xmlns:a16="http://schemas.microsoft.com/office/drawing/2014/main" val="1717775309"/>
                    </a:ext>
                  </a:extLst>
                </a:gridCol>
                <a:gridCol w="1010208">
                  <a:extLst>
                    <a:ext uri="{9D8B030D-6E8A-4147-A177-3AD203B41FA5}">
                      <a16:colId xmlns:a16="http://schemas.microsoft.com/office/drawing/2014/main" val="606759999"/>
                    </a:ext>
                  </a:extLst>
                </a:gridCol>
              </a:tblGrid>
              <a:tr h="186356">
                <a:tc rowSpan="3">
                  <a:txBody>
                    <a:bodyPr/>
                    <a:lstStyle/>
                    <a:p>
                      <a:pPr algn="l">
                        <a:spcAft>
                          <a:spcPts val="0"/>
                        </a:spcAft>
                      </a:pPr>
                      <a:r>
                        <a:rPr lang="es-ES" sz="1400" b="1" dirty="0" smtClean="0">
                          <a:effectLst/>
                          <a:latin typeface="+mn-lt"/>
                        </a:rPr>
                        <a:t>Variable</a:t>
                      </a:r>
                      <a:endParaRPr lang="es-ES" sz="1400" b="1" dirty="0">
                        <a:effectLst/>
                        <a:latin typeface="+mn-lt"/>
                        <a:ea typeface="Calibri" panose="020F0502020204030204" pitchFamily="34" charset="0"/>
                        <a:cs typeface="Times New Roman" panose="02020603050405020304" pitchFamily="18" charset="0"/>
                      </a:endParaRPr>
                    </a:p>
                  </a:txBody>
                  <a:tcPr marL="52428" marR="52428" marT="0" marB="0" anchor="ctr"/>
                </a:tc>
                <a:tc gridSpan="5">
                  <a:txBody>
                    <a:bodyPr/>
                    <a:lstStyle/>
                    <a:p>
                      <a:pPr>
                        <a:spcAft>
                          <a:spcPts val="0"/>
                        </a:spcAft>
                      </a:pPr>
                      <a:r>
                        <a:rPr lang="es-ES" sz="900" b="1" dirty="0">
                          <a:effectLst/>
                        </a:rPr>
                        <a:t> </a:t>
                      </a:r>
                      <a:endParaRPr lang="es-E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835128378"/>
                  </a:ext>
                </a:extLst>
              </a:tr>
              <a:tr h="237383">
                <a:tc vMerge="1">
                  <a:txBody>
                    <a:bodyPr/>
                    <a:lstStyle/>
                    <a:p>
                      <a:endParaRPr lang="es-ES"/>
                    </a:p>
                  </a:txBody>
                  <a:tcPr/>
                </a:tc>
                <a:tc gridSpan="2">
                  <a:txBody>
                    <a:bodyPr/>
                    <a:lstStyle/>
                    <a:p>
                      <a:pPr algn="just">
                        <a:spcAft>
                          <a:spcPts val="0"/>
                        </a:spcAft>
                      </a:pPr>
                      <a:r>
                        <a:rPr lang="es-ES" sz="1400" b="1">
                          <a:effectLst/>
                          <a:latin typeface="+mn-lt"/>
                        </a:rPr>
                        <a:t>Pretest</a:t>
                      </a:r>
                      <a:endParaRPr lang="es-ES" sz="1400" b="1">
                        <a:effectLst/>
                        <a:latin typeface="+mn-lt"/>
                        <a:ea typeface="Calibri" panose="020F0502020204030204" pitchFamily="34" charset="0"/>
                        <a:cs typeface="Times New Roman" panose="02020603050405020304" pitchFamily="18" charset="0"/>
                      </a:endParaRPr>
                    </a:p>
                  </a:txBody>
                  <a:tcPr marL="52428" marR="52428" marT="0" marB="0"/>
                </a:tc>
                <a:tc hMerge="1">
                  <a:txBody>
                    <a:bodyPr/>
                    <a:lstStyle/>
                    <a:p>
                      <a:endParaRPr lang="es-ES"/>
                    </a:p>
                  </a:txBody>
                  <a:tcPr/>
                </a:tc>
                <a:tc gridSpan="2">
                  <a:txBody>
                    <a:bodyPr/>
                    <a:lstStyle/>
                    <a:p>
                      <a:pPr algn="just">
                        <a:spcAft>
                          <a:spcPts val="0"/>
                        </a:spcAft>
                      </a:pPr>
                      <a:r>
                        <a:rPr lang="es-ES" sz="1400" b="1">
                          <a:effectLst/>
                          <a:latin typeface="+mn-lt"/>
                        </a:rPr>
                        <a:t>Retest</a:t>
                      </a:r>
                      <a:endParaRPr lang="es-ES" sz="1400" b="1">
                        <a:effectLst/>
                        <a:latin typeface="+mn-lt"/>
                        <a:ea typeface="Calibri" panose="020F0502020204030204" pitchFamily="34" charset="0"/>
                        <a:cs typeface="Times New Roman" panose="02020603050405020304" pitchFamily="18" charset="0"/>
                      </a:endParaRPr>
                    </a:p>
                  </a:txBody>
                  <a:tcPr marL="52428" marR="52428" marT="0" marB="0" anchor="ctr"/>
                </a:tc>
                <a:tc hMerge="1">
                  <a:txBody>
                    <a:bodyPr/>
                    <a:lstStyle/>
                    <a:p>
                      <a:endParaRPr lang="es-ES"/>
                    </a:p>
                  </a:txBody>
                  <a:tcPr/>
                </a:tc>
                <a:tc rowSpan="2">
                  <a:txBody>
                    <a:bodyPr/>
                    <a:lstStyle/>
                    <a:p>
                      <a:pPr algn="l">
                        <a:spcAft>
                          <a:spcPts val="0"/>
                        </a:spcAft>
                      </a:pPr>
                      <a:r>
                        <a:rPr lang="es-ES" sz="1400" b="1" dirty="0">
                          <a:effectLst/>
                          <a:latin typeface="+mn-lt"/>
                        </a:rPr>
                        <a:t>Diferencia</a:t>
                      </a:r>
                      <a:endParaRPr lang="es-ES" sz="1400" b="1" dirty="0">
                        <a:effectLst/>
                        <a:latin typeface="+mn-lt"/>
                        <a:ea typeface="Calibri" panose="020F0502020204030204" pitchFamily="34" charset="0"/>
                        <a:cs typeface="Times New Roman" panose="02020603050405020304" pitchFamily="18" charset="0"/>
                      </a:endParaRPr>
                    </a:p>
                  </a:txBody>
                  <a:tcPr marL="52428" marR="52428" marT="0" marB="0" anchor="ctr"/>
                </a:tc>
                <a:extLst>
                  <a:ext uri="{0D108BD9-81ED-4DB2-BD59-A6C34878D82A}">
                    <a16:rowId xmlns:a16="http://schemas.microsoft.com/office/drawing/2014/main" val="1055008005"/>
                  </a:ext>
                </a:extLst>
              </a:tr>
              <a:tr h="237383">
                <a:tc vMerge="1">
                  <a:txBody>
                    <a:bodyPr/>
                    <a:lstStyle/>
                    <a:p>
                      <a:endParaRPr lang="es-ES"/>
                    </a:p>
                  </a:txBody>
                  <a:tcPr/>
                </a:tc>
                <a:tc>
                  <a:txBody>
                    <a:bodyPr/>
                    <a:lstStyle/>
                    <a:p>
                      <a:pPr algn="l">
                        <a:spcAft>
                          <a:spcPts val="0"/>
                        </a:spcAft>
                      </a:pPr>
                      <a:r>
                        <a:rPr lang="es-ES" sz="1400" b="1" dirty="0">
                          <a:effectLst/>
                          <a:latin typeface="+mn-lt"/>
                        </a:rPr>
                        <a:t>M</a:t>
                      </a:r>
                      <a:endParaRPr lang="es-ES" sz="1400" b="1"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l">
                        <a:spcAft>
                          <a:spcPts val="0"/>
                        </a:spcAft>
                      </a:pPr>
                      <a:r>
                        <a:rPr lang="es-ES" sz="1400" b="1" dirty="0">
                          <a:effectLst/>
                          <a:latin typeface="+mn-lt"/>
                        </a:rPr>
                        <a:t>DT</a:t>
                      </a:r>
                      <a:endParaRPr lang="es-ES" sz="1400" b="1"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l">
                        <a:spcAft>
                          <a:spcPts val="0"/>
                        </a:spcAft>
                      </a:pPr>
                      <a:r>
                        <a:rPr lang="es-ES" sz="1400" b="1" dirty="0">
                          <a:effectLst/>
                          <a:latin typeface="+mn-lt"/>
                        </a:rPr>
                        <a:t>M</a:t>
                      </a:r>
                      <a:endParaRPr lang="es-ES" sz="1400" b="1" dirty="0">
                        <a:effectLst/>
                        <a:latin typeface="+mn-lt"/>
                        <a:ea typeface="Calibri" panose="020F0502020204030204" pitchFamily="34" charset="0"/>
                        <a:cs typeface="Times New Roman" panose="02020603050405020304" pitchFamily="18" charset="0"/>
                      </a:endParaRPr>
                    </a:p>
                  </a:txBody>
                  <a:tcPr marL="52428" marR="52428" marT="0" marB="0" anchor="ctr"/>
                </a:tc>
                <a:tc>
                  <a:txBody>
                    <a:bodyPr/>
                    <a:lstStyle/>
                    <a:p>
                      <a:pPr algn="l">
                        <a:spcAft>
                          <a:spcPts val="0"/>
                        </a:spcAft>
                      </a:pPr>
                      <a:r>
                        <a:rPr lang="es-ES" sz="1400" b="1" dirty="0">
                          <a:effectLst/>
                          <a:latin typeface="+mn-lt"/>
                        </a:rPr>
                        <a:t>DT</a:t>
                      </a:r>
                      <a:endParaRPr lang="es-ES" sz="1400" b="1" dirty="0">
                        <a:effectLst/>
                        <a:latin typeface="+mn-lt"/>
                        <a:ea typeface="Calibri" panose="020F0502020204030204" pitchFamily="34" charset="0"/>
                        <a:cs typeface="Times New Roman" panose="02020603050405020304" pitchFamily="18" charset="0"/>
                      </a:endParaRPr>
                    </a:p>
                  </a:txBody>
                  <a:tcPr marL="52428" marR="52428" marT="0" marB="0" anchor="ctr"/>
                </a:tc>
                <a:tc vMerge="1">
                  <a:txBody>
                    <a:bodyPr/>
                    <a:lstStyle/>
                    <a:p>
                      <a:endParaRPr lang="es-ES"/>
                    </a:p>
                  </a:txBody>
                  <a:tcPr/>
                </a:tc>
                <a:extLst>
                  <a:ext uri="{0D108BD9-81ED-4DB2-BD59-A6C34878D82A}">
                    <a16:rowId xmlns:a16="http://schemas.microsoft.com/office/drawing/2014/main" val="2558597586"/>
                  </a:ext>
                </a:extLst>
              </a:tr>
              <a:tr h="712150">
                <a:tc>
                  <a:txBody>
                    <a:bodyPr/>
                    <a:lstStyle/>
                    <a:p>
                      <a:pPr algn="l">
                        <a:spcAft>
                          <a:spcPts val="0"/>
                        </a:spcAft>
                      </a:pPr>
                      <a:r>
                        <a:rPr lang="es-ES" sz="1400" dirty="0">
                          <a:effectLst/>
                          <a:latin typeface="+mn-lt"/>
                        </a:rPr>
                        <a:t>8. ¿Consideras que mediante las actividades se han ampliado tus conocimientos sobre el término </a:t>
                      </a:r>
                      <a:r>
                        <a:rPr lang="es-ES" sz="1400" b="1" dirty="0">
                          <a:solidFill>
                            <a:srgbClr val="FF0000"/>
                          </a:solidFill>
                          <a:effectLst/>
                          <a:latin typeface="+mn-lt"/>
                        </a:rPr>
                        <a:t>competencia literaria</a:t>
                      </a:r>
                      <a:r>
                        <a:rPr lang="es-ES" sz="1400" dirty="0">
                          <a:effectLst/>
                          <a:latin typeface="+mn-lt"/>
                        </a:rPr>
                        <a:t>?</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l">
                        <a:spcAft>
                          <a:spcPts val="0"/>
                        </a:spcAft>
                      </a:pPr>
                      <a:r>
                        <a:rPr lang="es-ES" sz="1400" dirty="0">
                          <a:effectLst/>
                          <a:latin typeface="+mn-lt"/>
                        </a:rPr>
                        <a:t>3.12</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l">
                        <a:spcAft>
                          <a:spcPts val="0"/>
                        </a:spcAft>
                      </a:pPr>
                      <a:r>
                        <a:rPr lang="es-ES" sz="1400" dirty="0">
                          <a:effectLst/>
                          <a:latin typeface="+mn-lt"/>
                        </a:rPr>
                        <a:t>1.078</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l">
                        <a:spcAft>
                          <a:spcPts val="0"/>
                        </a:spcAft>
                      </a:pPr>
                      <a:r>
                        <a:rPr lang="es-ES" sz="1400" dirty="0">
                          <a:effectLst/>
                          <a:latin typeface="+mn-lt"/>
                        </a:rPr>
                        <a:t>4.25</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l">
                        <a:spcAft>
                          <a:spcPts val="0"/>
                        </a:spcAft>
                      </a:pPr>
                      <a:r>
                        <a:rPr lang="es-ES" sz="1400" dirty="0">
                          <a:effectLst/>
                          <a:latin typeface="+mn-lt"/>
                        </a:rPr>
                        <a:t>0.565</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l">
                        <a:spcAft>
                          <a:spcPts val="0"/>
                        </a:spcAft>
                      </a:pPr>
                      <a:r>
                        <a:rPr lang="es-ES" sz="1400" b="1" dirty="0">
                          <a:effectLst/>
                          <a:latin typeface="+mn-lt"/>
                        </a:rPr>
                        <a:t>+1.13</a:t>
                      </a:r>
                      <a:endParaRPr lang="es-ES" sz="1400" b="1" dirty="0">
                        <a:effectLst/>
                        <a:latin typeface="+mn-lt"/>
                        <a:ea typeface="Calibri" panose="020F0502020204030204" pitchFamily="34" charset="0"/>
                        <a:cs typeface="Times New Roman" panose="02020603050405020304" pitchFamily="18" charset="0"/>
                      </a:endParaRPr>
                    </a:p>
                  </a:txBody>
                  <a:tcPr marL="52428" marR="52428" marT="0" marB="0"/>
                </a:tc>
                <a:extLst>
                  <a:ext uri="{0D108BD9-81ED-4DB2-BD59-A6C34878D82A}">
                    <a16:rowId xmlns:a16="http://schemas.microsoft.com/office/drawing/2014/main" val="2218856887"/>
                  </a:ext>
                </a:extLst>
              </a:tr>
              <a:tr h="712150">
                <a:tc>
                  <a:txBody>
                    <a:bodyPr/>
                    <a:lstStyle/>
                    <a:p>
                      <a:pPr algn="just">
                        <a:spcAft>
                          <a:spcPts val="0"/>
                        </a:spcAft>
                      </a:pPr>
                      <a:r>
                        <a:rPr lang="es-ES" sz="1400" dirty="0">
                          <a:effectLst/>
                          <a:latin typeface="+mn-lt"/>
                        </a:rPr>
                        <a:t>5. ¿La secuencia de actividades te ha permitido reconocer el término </a:t>
                      </a:r>
                      <a:r>
                        <a:rPr lang="es-ES" sz="1400" b="1" dirty="0">
                          <a:solidFill>
                            <a:srgbClr val="FF0000"/>
                          </a:solidFill>
                          <a:effectLst/>
                          <a:latin typeface="+mn-lt"/>
                        </a:rPr>
                        <a:t>intertexto lector</a:t>
                      </a:r>
                      <a:r>
                        <a:rPr lang="es-ES" sz="1400" dirty="0">
                          <a:solidFill>
                            <a:schemeClr val="tx1"/>
                          </a:solidFill>
                          <a:effectLst/>
                          <a:latin typeface="+mn-lt"/>
                        </a:rPr>
                        <a:t>?</a:t>
                      </a:r>
                      <a:endParaRPr lang="es-ES" sz="1400" dirty="0">
                        <a:solidFill>
                          <a:schemeClr val="tx1"/>
                        </a:solidFill>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dirty="0">
                          <a:effectLst/>
                          <a:latin typeface="+mn-lt"/>
                        </a:rPr>
                        <a:t>3.15</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a:effectLst/>
                          <a:latin typeface="+mn-lt"/>
                        </a:rPr>
                        <a:t>1.194</a:t>
                      </a:r>
                      <a:endParaRPr lang="es-ES" sz="140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a:effectLst/>
                          <a:latin typeface="+mn-lt"/>
                        </a:rPr>
                        <a:t>4.45</a:t>
                      </a:r>
                      <a:endParaRPr lang="es-ES" sz="140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a:effectLst/>
                          <a:latin typeface="+mn-lt"/>
                        </a:rPr>
                        <a:t>0.714</a:t>
                      </a:r>
                      <a:endParaRPr lang="es-ES" sz="140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b="1" dirty="0">
                          <a:effectLst/>
                          <a:latin typeface="+mn-lt"/>
                        </a:rPr>
                        <a:t>+1.30</a:t>
                      </a:r>
                      <a:endParaRPr lang="es-ES" sz="1400" b="1" dirty="0">
                        <a:effectLst/>
                        <a:latin typeface="+mn-lt"/>
                        <a:ea typeface="Calibri" panose="020F0502020204030204" pitchFamily="34" charset="0"/>
                        <a:cs typeface="Times New Roman" panose="02020603050405020304" pitchFamily="18" charset="0"/>
                      </a:endParaRPr>
                    </a:p>
                  </a:txBody>
                  <a:tcPr marL="52428" marR="52428" marT="0" marB="0"/>
                </a:tc>
                <a:extLst>
                  <a:ext uri="{0D108BD9-81ED-4DB2-BD59-A6C34878D82A}">
                    <a16:rowId xmlns:a16="http://schemas.microsoft.com/office/drawing/2014/main" val="3297056300"/>
                  </a:ext>
                </a:extLst>
              </a:tr>
              <a:tr h="474767">
                <a:tc>
                  <a:txBody>
                    <a:bodyPr/>
                    <a:lstStyle/>
                    <a:p>
                      <a:pPr algn="just">
                        <a:spcAft>
                          <a:spcPts val="0"/>
                        </a:spcAft>
                      </a:pPr>
                      <a:r>
                        <a:rPr lang="es-ES" sz="1400" dirty="0">
                          <a:effectLst/>
                          <a:latin typeface="+mn-lt"/>
                        </a:rPr>
                        <a:t>17.¿La propuesta didáctica te ha permitido conocer qué son las </a:t>
                      </a:r>
                      <a:r>
                        <a:rPr lang="es-ES" sz="1400" b="1" dirty="0">
                          <a:solidFill>
                            <a:srgbClr val="FF0000"/>
                          </a:solidFill>
                          <a:effectLst/>
                          <a:latin typeface="+mn-lt"/>
                        </a:rPr>
                        <a:t>narrativas transmedia</a:t>
                      </a:r>
                      <a:r>
                        <a:rPr lang="es-ES" sz="1400" dirty="0">
                          <a:effectLst/>
                          <a:latin typeface="+mn-lt"/>
                        </a:rPr>
                        <a:t>?</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dirty="0">
                          <a:effectLst/>
                          <a:latin typeface="+mn-lt"/>
                        </a:rPr>
                        <a:t>2.95</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dirty="0">
                          <a:effectLst/>
                          <a:latin typeface="+mn-lt"/>
                        </a:rPr>
                        <a:t>0.973</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a:effectLst/>
                          <a:latin typeface="+mn-lt"/>
                        </a:rPr>
                        <a:t>4.40</a:t>
                      </a:r>
                      <a:endParaRPr lang="es-ES" sz="140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a:effectLst/>
                          <a:latin typeface="+mn-lt"/>
                        </a:rPr>
                        <a:t>0.798</a:t>
                      </a:r>
                      <a:endParaRPr lang="es-ES" sz="140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b="1" dirty="0">
                          <a:effectLst/>
                          <a:latin typeface="+mn-lt"/>
                        </a:rPr>
                        <a:t>+1.45</a:t>
                      </a:r>
                      <a:endParaRPr lang="es-ES" sz="1400" b="1" dirty="0">
                        <a:effectLst/>
                        <a:latin typeface="+mn-lt"/>
                        <a:ea typeface="Calibri" panose="020F0502020204030204" pitchFamily="34" charset="0"/>
                        <a:cs typeface="Times New Roman" panose="02020603050405020304" pitchFamily="18" charset="0"/>
                      </a:endParaRPr>
                    </a:p>
                  </a:txBody>
                  <a:tcPr marL="52428" marR="52428" marT="0" marB="0"/>
                </a:tc>
                <a:extLst>
                  <a:ext uri="{0D108BD9-81ED-4DB2-BD59-A6C34878D82A}">
                    <a16:rowId xmlns:a16="http://schemas.microsoft.com/office/drawing/2014/main" val="1212943821"/>
                  </a:ext>
                </a:extLst>
              </a:tr>
              <a:tr h="712150">
                <a:tc>
                  <a:txBody>
                    <a:bodyPr/>
                    <a:lstStyle/>
                    <a:p>
                      <a:pPr algn="just">
                        <a:spcAft>
                          <a:spcPts val="0"/>
                        </a:spcAft>
                      </a:pPr>
                      <a:r>
                        <a:rPr lang="es-ES" sz="1400" dirty="0">
                          <a:effectLst/>
                          <a:latin typeface="+mn-lt"/>
                        </a:rPr>
                        <a:t>10.¿La propuesta desarrollada te ha permitido reconocer qué es una </a:t>
                      </a:r>
                      <a:r>
                        <a:rPr lang="es-ES" sz="1400" b="1" dirty="0">
                          <a:solidFill>
                            <a:srgbClr val="FF0000"/>
                          </a:solidFill>
                          <a:effectLst/>
                          <a:latin typeface="+mn-lt"/>
                        </a:rPr>
                        <a:t>constelación literaria/multimoda</a:t>
                      </a:r>
                      <a:r>
                        <a:rPr lang="es-ES" sz="1400" b="1" dirty="0">
                          <a:effectLst/>
                          <a:latin typeface="+mn-lt"/>
                        </a:rPr>
                        <a:t>l</a:t>
                      </a:r>
                      <a:r>
                        <a:rPr lang="es-ES" sz="1400" dirty="0">
                          <a:effectLst/>
                          <a:latin typeface="+mn-lt"/>
                        </a:rPr>
                        <a:t>?</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a:effectLst/>
                          <a:latin typeface="+mn-lt"/>
                        </a:rPr>
                        <a:t>2.74</a:t>
                      </a:r>
                      <a:endParaRPr lang="es-ES" sz="140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dirty="0">
                          <a:effectLst/>
                          <a:latin typeface="+mn-lt"/>
                        </a:rPr>
                        <a:t>0.804</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dirty="0">
                          <a:effectLst/>
                          <a:latin typeface="+mn-lt"/>
                        </a:rPr>
                        <a:t>4.33</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dirty="0">
                          <a:effectLst/>
                          <a:latin typeface="+mn-lt"/>
                        </a:rPr>
                        <a:t>0.789</a:t>
                      </a:r>
                      <a:endParaRPr lang="es-ES" sz="1400" dirty="0">
                        <a:effectLst/>
                        <a:latin typeface="+mn-lt"/>
                        <a:ea typeface="Calibri" panose="020F0502020204030204" pitchFamily="34" charset="0"/>
                        <a:cs typeface="Times New Roman" panose="02020603050405020304" pitchFamily="18" charset="0"/>
                      </a:endParaRPr>
                    </a:p>
                  </a:txBody>
                  <a:tcPr marL="52428" marR="52428" marT="0" marB="0"/>
                </a:tc>
                <a:tc>
                  <a:txBody>
                    <a:bodyPr/>
                    <a:lstStyle/>
                    <a:p>
                      <a:pPr algn="just">
                        <a:spcAft>
                          <a:spcPts val="0"/>
                        </a:spcAft>
                      </a:pPr>
                      <a:r>
                        <a:rPr lang="es-ES" sz="1400" b="1" dirty="0">
                          <a:effectLst/>
                          <a:latin typeface="+mn-lt"/>
                        </a:rPr>
                        <a:t>+1.59</a:t>
                      </a:r>
                      <a:endParaRPr lang="es-ES" sz="1400" b="1" dirty="0">
                        <a:effectLst/>
                        <a:latin typeface="+mn-lt"/>
                        <a:ea typeface="Calibri" panose="020F0502020204030204" pitchFamily="34" charset="0"/>
                        <a:cs typeface="Times New Roman" panose="02020603050405020304" pitchFamily="18" charset="0"/>
                      </a:endParaRPr>
                    </a:p>
                  </a:txBody>
                  <a:tcPr marL="52428" marR="52428" marT="0" marB="0"/>
                </a:tc>
                <a:extLst>
                  <a:ext uri="{0D108BD9-81ED-4DB2-BD59-A6C34878D82A}">
                    <a16:rowId xmlns:a16="http://schemas.microsoft.com/office/drawing/2014/main" val="3103482812"/>
                  </a:ext>
                </a:extLst>
              </a:tr>
            </a:tbl>
          </a:graphicData>
        </a:graphic>
      </p:graphicFrame>
      <p:sp>
        <p:nvSpPr>
          <p:cNvPr id="30822" name="Título 1"/>
          <p:cNvSpPr txBox="1">
            <a:spLocks/>
          </p:cNvSpPr>
          <p:nvPr/>
        </p:nvSpPr>
        <p:spPr bwMode="auto">
          <a:xfrm>
            <a:off x="1568917" y="66441"/>
            <a:ext cx="9427729" cy="639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sz="3600" b="1" dirty="0" smtClean="0">
                <a:solidFill>
                  <a:srgbClr val="FF0000"/>
                </a:solidFill>
                <a:latin typeface="Agency FB" panose="020B0503020202020204" pitchFamily="34" charset="0"/>
              </a:rPr>
              <a:t>Posibilidades investigación educativa. Análisis </a:t>
            </a:r>
            <a:r>
              <a:rPr lang="es-ES" altLang="es-ES" sz="3600" b="1" dirty="0">
                <a:solidFill>
                  <a:srgbClr val="FF0000"/>
                </a:solidFill>
                <a:latin typeface="Agency FB" panose="020B0503020202020204" pitchFamily="34" charset="0"/>
              </a:rPr>
              <a:t>cuantitativo</a:t>
            </a:r>
          </a:p>
        </p:txBody>
      </p:sp>
      <p:sp>
        <p:nvSpPr>
          <p:cNvPr id="30823" name="Rectángulo 1"/>
          <p:cNvSpPr>
            <a:spLocks noChangeArrowheads="1"/>
          </p:cNvSpPr>
          <p:nvPr/>
        </p:nvSpPr>
        <p:spPr bwMode="auto">
          <a:xfrm>
            <a:off x="7878796" y="4493419"/>
            <a:ext cx="3117850" cy="20320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spcBef>
                <a:spcPct val="0"/>
              </a:spcBef>
              <a:buFontTx/>
              <a:buNone/>
            </a:pPr>
            <a:r>
              <a:rPr lang="es-ES" altLang="es-ES" sz="1400" dirty="0"/>
              <a:t>Rovira-Collado, J.; Ruiz-Bañuls, M.; Martínez-</a:t>
            </a:r>
            <a:r>
              <a:rPr lang="es-ES" altLang="es-ES" sz="1400" dirty="0" err="1"/>
              <a:t>Carratalá</a:t>
            </a:r>
            <a:r>
              <a:rPr lang="es-ES" altLang="es-ES" sz="1400" dirty="0"/>
              <a:t>, F., y Gómez-Trigueros, </a:t>
            </a:r>
            <a:r>
              <a:rPr lang="es-ES" altLang="es-ES" sz="1400" dirty="0" smtClean="0"/>
              <a:t>I. </a:t>
            </a:r>
            <a:r>
              <a:rPr lang="es-ES" altLang="es-ES" sz="1400" dirty="0"/>
              <a:t>(2021). Intertextualidad</a:t>
            </a:r>
          </a:p>
          <a:p>
            <a:pPr algn="r">
              <a:spcBef>
                <a:spcPct val="0"/>
              </a:spcBef>
              <a:buFontTx/>
              <a:buNone/>
            </a:pPr>
            <a:r>
              <a:rPr lang="es-ES" altLang="es-ES" sz="1400" dirty="0"/>
              <a:t>y multimodalidad en constelaciones transmedia: una propuesta interdisciplinar en la formación docente.</a:t>
            </a:r>
          </a:p>
          <a:p>
            <a:pPr algn="r">
              <a:spcBef>
                <a:spcPct val="0"/>
              </a:spcBef>
              <a:buFontTx/>
              <a:buNone/>
            </a:pPr>
            <a:r>
              <a:rPr lang="es-ES" altLang="es-ES" sz="1400" i="1" dirty="0"/>
              <a:t>Tejuelo</a:t>
            </a:r>
            <a:r>
              <a:rPr lang="es-ES" altLang="es-ES" sz="1400" dirty="0"/>
              <a:t>, 34, 111-142.</a:t>
            </a:r>
          </a:p>
          <a:p>
            <a:pPr algn="r">
              <a:spcBef>
                <a:spcPct val="0"/>
              </a:spcBef>
              <a:buFontTx/>
              <a:buNone/>
            </a:pPr>
            <a:r>
              <a:rPr lang="es-ES" altLang="es-ES" sz="1400" dirty="0"/>
              <a:t> </a:t>
            </a:r>
            <a:r>
              <a:rPr lang="es-ES" altLang="es-ES" sz="1400" dirty="0">
                <a:hlinkClick r:id="rId3"/>
              </a:rPr>
              <a:t>https://doi.org/10.17398/1988-8430.34.111</a:t>
            </a:r>
            <a:r>
              <a:rPr lang="es-ES" altLang="es-ES" sz="1400" dirty="0"/>
              <a:t> </a:t>
            </a:r>
          </a:p>
        </p:txBody>
      </p:sp>
      <p:sp>
        <p:nvSpPr>
          <p:cNvPr id="30824" name="Marcador de contenido 2"/>
          <p:cNvSpPr txBox="1">
            <a:spLocks/>
          </p:cNvSpPr>
          <p:nvPr/>
        </p:nvSpPr>
        <p:spPr bwMode="auto">
          <a:xfrm>
            <a:off x="1036354" y="3459080"/>
            <a:ext cx="17875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ts val="700"/>
              </a:spcBef>
              <a:buNone/>
            </a:pPr>
            <a:r>
              <a:rPr lang="es-ES" altLang="es-ES" sz="1800" b="1" dirty="0">
                <a:solidFill>
                  <a:srgbClr val="FF0000"/>
                </a:solidFill>
                <a:ea typeface="Book Antiqua" panose="02040602050305030304" pitchFamily="18" charset="0"/>
                <a:sym typeface="Book Antiqua" panose="02040602050305030304" pitchFamily="18" charset="0"/>
              </a:rPr>
              <a:t>Los pecados capitales 4DLE19</a:t>
            </a:r>
          </a:p>
        </p:txBody>
      </p:sp>
      <p:sp>
        <p:nvSpPr>
          <p:cNvPr id="30825" name="Marcador de contenido 2"/>
          <p:cNvSpPr txBox="1">
            <a:spLocks/>
          </p:cNvSpPr>
          <p:nvPr/>
        </p:nvSpPr>
        <p:spPr bwMode="auto">
          <a:xfrm>
            <a:off x="2436388" y="1870034"/>
            <a:ext cx="17875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ts val="700"/>
              </a:spcBef>
              <a:buNone/>
            </a:pPr>
            <a:r>
              <a:rPr lang="es-ES" altLang="es-ES" sz="1800" b="1" dirty="0">
                <a:solidFill>
                  <a:srgbClr val="FF0000"/>
                </a:solidFill>
                <a:ea typeface="Book Antiqua" panose="02040602050305030304" pitchFamily="18" charset="0"/>
                <a:sym typeface="Book Antiqua" panose="02040602050305030304" pitchFamily="18" charset="0"/>
              </a:rPr>
              <a:t>Personajes LIJ INVTICUA20 y 21</a:t>
            </a:r>
          </a:p>
        </p:txBody>
      </p:sp>
      <p:cxnSp>
        <p:nvCxnSpPr>
          <p:cNvPr id="4" name="Conector recto de flecha 3"/>
          <p:cNvCxnSpPr/>
          <p:nvPr/>
        </p:nvCxnSpPr>
        <p:spPr>
          <a:xfrm>
            <a:off x="2668256" y="1773154"/>
            <a:ext cx="144938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ector recto de flecha 12"/>
          <p:cNvCxnSpPr/>
          <p:nvPr/>
        </p:nvCxnSpPr>
        <p:spPr>
          <a:xfrm flipH="1">
            <a:off x="3171050" y="3400342"/>
            <a:ext cx="9525" cy="78263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pic>
        <p:nvPicPr>
          <p:cNvPr id="12" name="Imagen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15634175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Título 1"/>
          <p:cNvSpPr txBox="1">
            <a:spLocks/>
          </p:cNvSpPr>
          <p:nvPr/>
        </p:nvSpPr>
        <p:spPr bwMode="auto">
          <a:xfrm>
            <a:off x="1040786" y="89512"/>
            <a:ext cx="3415712"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ES" altLang="es-ES" sz="3600" b="1" dirty="0">
                <a:solidFill>
                  <a:srgbClr val="FF0000"/>
                </a:solidFill>
                <a:latin typeface="Agency FB" panose="020B0503020202020204" pitchFamily="34" charset="0"/>
              </a:rPr>
              <a:t>Análisis cualitativo</a:t>
            </a:r>
          </a:p>
        </p:txBody>
      </p:sp>
      <p:pic>
        <p:nvPicPr>
          <p:cNvPr id="36869" name="Imagen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148" y="674017"/>
            <a:ext cx="9086851"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Imagen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411" y="1828799"/>
            <a:ext cx="10990862" cy="3570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2" name="Rectángulo 1"/>
          <p:cNvSpPr>
            <a:spLocks noChangeArrowheads="1"/>
          </p:cNvSpPr>
          <p:nvPr/>
        </p:nvSpPr>
        <p:spPr bwMode="auto">
          <a:xfrm>
            <a:off x="231006" y="5554431"/>
            <a:ext cx="11356266" cy="107721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285750" indent="-285750">
              <a:spcBef>
                <a:spcPct val="0"/>
              </a:spcBef>
            </a:pPr>
            <a:r>
              <a:rPr lang="es-ES" altLang="es-ES" sz="1600" dirty="0"/>
              <a:t>Rovira-Collado, J., Ruiz, M. y Gómez-Trigueros, I. M. (2022). Interdisciplinariedad, multimodalidad y TIC en el diseño de constelaciones literarias para la formación lectora. </a:t>
            </a:r>
            <a:r>
              <a:rPr lang="es-ES" altLang="es-ES" sz="1600" i="1" dirty="0"/>
              <a:t>Revista Electrónica de Investigación Educativa</a:t>
            </a:r>
            <a:r>
              <a:rPr lang="es-ES" altLang="es-ES" sz="1600" dirty="0"/>
              <a:t>, 24, </a:t>
            </a:r>
            <a:r>
              <a:rPr lang="es-ES" altLang="es-ES" sz="1600" dirty="0" smtClean="0"/>
              <a:t>e05</a:t>
            </a:r>
          </a:p>
          <a:p>
            <a:pPr marL="285750" indent="-285750">
              <a:spcBef>
                <a:spcPct val="0"/>
              </a:spcBef>
            </a:pPr>
            <a:r>
              <a:rPr lang="es-ES" altLang="es-ES" sz="1600" dirty="0" smtClean="0"/>
              <a:t>Martínez </a:t>
            </a:r>
            <a:r>
              <a:rPr lang="es-ES" altLang="es-ES" sz="1600" dirty="0" err="1"/>
              <a:t>Carratalá</a:t>
            </a:r>
            <a:r>
              <a:rPr lang="es-ES" altLang="es-ES" sz="1600" dirty="0"/>
              <a:t>, F.A., Ruiz-Bañuls, M. &amp; Rovira-Collado, J. (</a:t>
            </a:r>
            <a:r>
              <a:rPr lang="es-ES" altLang="es-ES" sz="1600" b="1" dirty="0" smtClean="0">
                <a:solidFill>
                  <a:srgbClr val="FF0000"/>
                </a:solidFill>
              </a:rPr>
              <a:t>2024</a:t>
            </a:r>
            <a:r>
              <a:rPr lang="es-ES" altLang="es-ES" sz="1600" dirty="0" smtClean="0"/>
              <a:t>) </a:t>
            </a:r>
            <a:r>
              <a:rPr lang="es-ES" altLang="es-ES" sz="1600" dirty="0"/>
              <a:t>Análisis cualitativo de relatos literarios a partir de constelaciones de protagonistas de LIJ. En  M. Asencio (ed.). </a:t>
            </a:r>
            <a:r>
              <a:rPr lang="es-ES" altLang="es-ES" sz="1600" i="1" dirty="0"/>
              <a:t>Análisis cualitativo en Didáctica de la Lengua y la Literatura*</a:t>
            </a:r>
            <a:r>
              <a:rPr lang="es-ES" altLang="es-ES" sz="1600" dirty="0"/>
              <a:t>. </a:t>
            </a:r>
            <a:r>
              <a:rPr lang="es-ES" altLang="es-ES" sz="1600" dirty="0" err="1"/>
              <a:t>Comares</a:t>
            </a:r>
            <a:r>
              <a:rPr lang="es-ES" altLang="es-ES" sz="1600" dirty="0"/>
              <a:t>. </a:t>
            </a:r>
            <a:endParaRPr lang="es-ES" altLang="es-ES" sz="1600" i="1" dirty="0"/>
          </a:p>
        </p:txBody>
      </p:sp>
      <p:pic>
        <p:nvPicPr>
          <p:cNvPr id="12" name="Marcador de contenido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
        <p:nvSpPr>
          <p:cNvPr id="14" name="Elipse 13"/>
          <p:cNvSpPr/>
          <p:nvPr/>
        </p:nvSpPr>
        <p:spPr>
          <a:xfrm>
            <a:off x="5299761" y="2367747"/>
            <a:ext cx="2290813" cy="61601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Imagen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3387522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ángulo 3"/>
          <p:cNvSpPr>
            <a:spLocks noChangeArrowheads="1"/>
          </p:cNvSpPr>
          <p:nvPr/>
        </p:nvSpPr>
        <p:spPr bwMode="auto">
          <a:xfrm>
            <a:off x="8788910" y="1497497"/>
            <a:ext cx="3172928" cy="3293209"/>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es-ES" altLang="es-ES" sz="1600" i="1" dirty="0">
                <a:solidFill>
                  <a:srgbClr val="FF0000"/>
                </a:solidFill>
              </a:rPr>
              <a:t>Red semántica de la presencia de códigos en los relatos literarios</a:t>
            </a:r>
            <a:r>
              <a:rPr lang="es-ES" altLang="es-ES" sz="1600" i="1" dirty="0"/>
              <a:t>. </a:t>
            </a:r>
            <a:endParaRPr lang="es-ES" altLang="es-ES" sz="1600" i="1" dirty="0" smtClean="0"/>
          </a:p>
          <a:p>
            <a:pPr algn="just">
              <a:spcBef>
                <a:spcPct val="0"/>
              </a:spcBef>
              <a:buFontTx/>
              <a:buNone/>
            </a:pPr>
            <a:endParaRPr lang="es-ES" altLang="es-ES" sz="1600" i="1" dirty="0"/>
          </a:p>
          <a:p>
            <a:pPr algn="just">
              <a:spcBef>
                <a:spcPct val="0"/>
              </a:spcBef>
              <a:buFontTx/>
              <a:buNone/>
            </a:pPr>
            <a:r>
              <a:rPr lang="es-ES" altLang="es-ES" sz="1600" dirty="0" smtClean="0"/>
              <a:t>Fuente</a:t>
            </a:r>
            <a:r>
              <a:rPr lang="es-ES" altLang="es-ES" sz="1600" dirty="0"/>
              <a:t>: Encabo Fernández, E. Hernández Delgado, L. y Jerez Martínez, I. (2021). Un estudio sobre producciones de alumnado de Educación Superior. La constelación como pretexto de creación literaria.  En </a:t>
            </a:r>
            <a:r>
              <a:rPr lang="es-ES" altLang="es-ES" sz="1600" i="1" dirty="0"/>
              <a:t>Nuevos retos educativos en la enseñanza superior frente al desafío COVID-19</a:t>
            </a:r>
            <a:r>
              <a:rPr lang="es-ES" altLang="es-ES" sz="1600" dirty="0"/>
              <a:t> Octaedro, pp. 308-318.</a:t>
            </a:r>
          </a:p>
        </p:txBody>
      </p:sp>
      <p:pic>
        <p:nvPicPr>
          <p:cNvPr id="38917" name="Imagen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1460" y="1091967"/>
            <a:ext cx="8442401" cy="455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8" name="Título 1"/>
          <p:cNvSpPr txBox="1">
            <a:spLocks/>
          </p:cNvSpPr>
          <p:nvPr/>
        </p:nvSpPr>
        <p:spPr bwMode="auto">
          <a:xfrm>
            <a:off x="1057493" y="134210"/>
            <a:ext cx="7345362" cy="73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ES" altLang="es-ES" sz="3600" b="1" dirty="0">
                <a:solidFill>
                  <a:srgbClr val="FF0000"/>
                </a:solidFill>
                <a:latin typeface="Agency FB" panose="020B0503020202020204" pitchFamily="34" charset="0"/>
              </a:rPr>
              <a:t>Análisis cualitativo de una constelación</a:t>
            </a:r>
          </a:p>
        </p:txBody>
      </p:sp>
      <p:pic>
        <p:nvPicPr>
          <p:cNvPr id="10"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
        <p:nvSpPr>
          <p:cNvPr id="2" name="Rectángulo 1"/>
          <p:cNvSpPr/>
          <p:nvPr/>
        </p:nvSpPr>
        <p:spPr>
          <a:xfrm>
            <a:off x="356135" y="5650029"/>
            <a:ext cx="11280808" cy="1169551"/>
          </a:xfrm>
          <a:prstGeom prst="rect">
            <a:avLst/>
          </a:prstGeom>
        </p:spPr>
        <p:txBody>
          <a:bodyPr wrap="square">
            <a:spAutoFit/>
          </a:bodyPr>
          <a:lstStyle/>
          <a:p>
            <a:pPr lvl="1" algn="just">
              <a:spcBef>
                <a:spcPct val="0"/>
              </a:spcBef>
              <a:buFontTx/>
              <a:buNone/>
            </a:pPr>
            <a:r>
              <a:rPr lang="es-ES" altLang="es-ES" sz="1400" dirty="0"/>
              <a:t>Nos apoyamos en </a:t>
            </a:r>
            <a:r>
              <a:rPr lang="es-ES" altLang="es-ES" sz="1400" dirty="0" err="1"/>
              <a:t>Jover</a:t>
            </a:r>
            <a:r>
              <a:rPr lang="es-ES" altLang="es-ES" sz="1400" dirty="0"/>
              <a:t> (2009) cuando acuña la referencia de las constelaciones literarias y la aplica a adolescentes. Siguiendo tal estela Rovira-Collado (2019) extiende tales relaciones a los elementos multimodales, combinando cuestiones vanguardistas con tradicionales, en este caso el tratamiento de los clásicos literarios. En esa línea de pensamiento y actuación Martínez </a:t>
            </a:r>
            <a:r>
              <a:rPr lang="es-ES" altLang="es-ES" sz="1400" dirty="0" err="1"/>
              <a:t>Carratalá</a:t>
            </a:r>
            <a:r>
              <a:rPr lang="es-ES" altLang="es-ES" sz="1400" dirty="0"/>
              <a:t> y Hernández Delgado (2020) aplican las constelaciones literarias a la tradición oral, tomando como referencia los cuentos clásicos y permitiendo a los estudiantes la exploración de manifestaciones multimodales relacionadas con ellos. (p.309)</a:t>
            </a:r>
          </a:p>
        </p:txBody>
      </p:sp>
      <p:pic>
        <p:nvPicPr>
          <p:cNvPr id="12" name="Imagen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28038106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Imagen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45522" y="704433"/>
            <a:ext cx="1830387" cy="274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ángulo 3"/>
          <p:cNvSpPr>
            <a:spLocks noChangeArrowheads="1"/>
          </p:cNvSpPr>
          <p:nvPr/>
        </p:nvSpPr>
        <p:spPr bwMode="auto">
          <a:xfrm>
            <a:off x="3935413" y="4652963"/>
            <a:ext cx="190976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sz="1400" b="1">
                <a:solidFill>
                  <a:srgbClr val="FF0000"/>
                </a:solidFill>
              </a:rPr>
              <a:t>Marco teórico:</a:t>
            </a:r>
          </a:p>
          <a:p>
            <a:pPr>
              <a:spcBef>
                <a:spcPct val="0"/>
              </a:spcBef>
              <a:buFontTx/>
              <a:buNone/>
            </a:pPr>
            <a:endParaRPr lang="es-ES" altLang="es-ES" sz="1400" b="1">
              <a:solidFill>
                <a:srgbClr val="FF0000"/>
              </a:solidFill>
            </a:endParaRPr>
          </a:p>
          <a:p>
            <a:pPr>
              <a:spcBef>
                <a:spcPct val="0"/>
              </a:spcBef>
              <a:buFontTx/>
              <a:buNone/>
            </a:pPr>
            <a:r>
              <a:rPr lang="es-ES" altLang="es-ES" sz="1400" b="1">
                <a:solidFill>
                  <a:srgbClr val="FF0000"/>
                </a:solidFill>
              </a:rPr>
              <a:t>Jover</a:t>
            </a:r>
          </a:p>
          <a:p>
            <a:pPr>
              <a:spcBef>
                <a:spcPct val="0"/>
              </a:spcBef>
              <a:buFontTx/>
              <a:buNone/>
            </a:pPr>
            <a:r>
              <a:rPr lang="es-ES" altLang="es-ES" sz="1400" b="1">
                <a:solidFill>
                  <a:srgbClr val="FF0000"/>
                </a:solidFill>
              </a:rPr>
              <a:t>Transmedia</a:t>
            </a:r>
          </a:p>
          <a:p>
            <a:pPr>
              <a:spcBef>
                <a:spcPct val="0"/>
              </a:spcBef>
              <a:buFontTx/>
              <a:buNone/>
            </a:pPr>
            <a:r>
              <a:rPr lang="es-ES" altLang="es-ES" sz="1400" b="1">
                <a:solidFill>
                  <a:srgbClr val="FF0000"/>
                </a:solidFill>
              </a:rPr>
              <a:t>Multimodalidad</a:t>
            </a:r>
          </a:p>
          <a:p>
            <a:pPr>
              <a:spcBef>
                <a:spcPct val="0"/>
              </a:spcBef>
              <a:buFontTx/>
              <a:buNone/>
            </a:pPr>
            <a:r>
              <a:rPr lang="es-ES" altLang="es-ES" sz="1400" b="1">
                <a:solidFill>
                  <a:srgbClr val="FF0000"/>
                </a:solidFill>
              </a:rPr>
              <a:t>Genette</a:t>
            </a:r>
          </a:p>
        </p:txBody>
      </p:sp>
      <p:pic>
        <p:nvPicPr>
          <p:cNvPr id="10244" name="Imagen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42796" y="4014706"/>
            <a:ext cx="1833113"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Imagen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0755" y="4062249"/>
            <a:ext cx="1898650"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Imagen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8055" y="715545"/>
            <a:ext cx="1911350"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Diagrama 6"/>
          <p:cNvGraphicFramePr/>
          <p:nvPr/>
        </p:nvGraphicFramePr>
        <p:xfrm>
          <a:off x="2228194" y="1418898"/>
          <a:ext cx="7641020" cy="52867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Marcador de contenido 2"/>
          <p:cNvSpPr txBox="1">
            <a:spLocks/>
          </p:cNvSpPr>
          <p:nvPr/>
        </p:nvSpPr>
        <p:spPr>
          <a:xfrm>
            <a:off x="2759405" y="202782"/>
            <a:ext cx="5989959" cy="769369"/>
          </a:xfrm>
          <a:prstGeom prst="rect">
            <a:avLst/>
          </a:prstGeom>
        </p:spPr>
        <p:txBody>
          <a:bodyPr lIns="68580" tIns="34290" rIns="68580" bIns="34290"/>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s-ES" sz="4400" b="1" dirty="0" smtClean="0">
                <a:solidFill>
                  <a:srgbClr val="FF0000"/>
                </a:solidFill>
                <a:latin typeface="Agency FB" panose="020B0503020202020204" pitchFamily="34" charset="0"/>
              </a:rPr>
              <a:t>Constelaciones multimodales</a:t>
            </a:r>
            <a:endParaRPr lang="es-ES" sz="4400" b="1" dirty="0">
              <a:solidFill>
                <a:srgbClr val="FF0000"/>
              </a:solidFill>
              <a:latin typeface="Agency FB" panose="020B0503020202020204" pitchFamily="34" charset="0"/>
            </a:endParaRPr>
          </a:p>
        </p:txBody>
      </p:sp>
      <p:pic>
        <p:nvPicPr>
          <p:cNvPr id="13" name="Marcador de contenido 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pic>
        <p:nvPicPr>
          <p:cNvPr id="15" name="Imagen 1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10490575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65047" y="129715"/>
            <a:ext cx="10109883" cy="717308"/>
          </a:xfrm>
        </p:spPr>
        <p:txBody>
          <a:bodyPr>
            <a:noAutofit/>
          </a:bodyPr>
          <a:lstStyle/>
          <a:p>
            <a:pPr>
              <a:defRPr/>
            </a:pPr>
            <a:r>
              <a:rPr lang="es-ES" sz="3600" dirty="0">
                <a:solidFill>
                  <a:srgbClr val="FF0000"/>
                </a:solidFill>
                <a:latin typeface="Agency FB" panose="020B0503020202020204" pitchFamily="34" charset="0"/>
              </a:rPr>
              <a:t>Análisis descriptivo </a:t>
            </a:r>
            <a:r>
              <a:rPr lang="es-ES" sz="3600" dirty="0" smtClean="0">
                <a:solidFill>
                  <a:srgbClr val="FF0000"/>
                </a:solidFill>
                <a:latin typeface="Agency FB" panose="020B0503020202020204" pitchFamily="34" charset="0"/>
              </a:rPr>
              <a:t>elementos </a:t>
            </a:r>
            <a:r>
              <a:rPr lang="es-ES" sz="3600" dirty="0">
                <a:solidFill>
                  <a:srgbClr val="FF0000"/>
                </a:solidFill>
                <a:latin typeface="Agency FB" panose="020B0503020202020204" pitchFamily="34" charset="0"/>
              </a:rPr>
              <a:t>constituyentes de cada constelación</a:t>
            </a:r>
          </a:p>
        </p:txBody>
      </p:sp>
      <p:sp>
        <p:nvSpPr>
          <p:cNvPr id="32771" name="Rectángulo 5"/>
          <p:cNvSpPr>
            <a:spLocks noChangeArrowheads="1"/>
          </p:cNvSpPr>
          <p:nvPr/>
        </p:nvSpPr>
        <p:spPr bwMode="auto">
          <a:xfrm>
            <a:off x="1065047" y="4410076"/>
            <a:ext cx="3176587" cy="2308225"/>
          </a:xfrm>
          <a:prstGeom prst="rect">
            <a:avLst/>
          </a:prstGeom>
          <a:noFill/>
          <a:ln w="381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sz="1800" b="1" dirty="0">
                <a:solidFill>
                  <a:srgbClr val="FF0000"/>
                </a:solidFill>
              </a:rPr>
              <a:t>Temática Pecados Capitales</a:t>
            </a:r>
          </a:p>
          <a:p>
            <a:pPr>
              <a:spcBef>
                <a:spcPct val="0"/>
              </a:spcBef>
              <a:buFontTx/>
              <a:buNone/>
            </a:pPr>
            <a:r>
              <a:rPr lang="es-ES" altLang="es-ES" sz="1800" b="1" dirty="0">
                <a:solidFill>
                  <a:srgbClr val="FF0000"/>
                </a:solidFill>
              </a:rPr>
              <a:t>20 constelaciones 4DLE19</a:t>
            </a:r>
          </a:p>
          <a:p>
            <a:pPr>
              <a:spcBef>
                <a:spcPct val="0"/>
              </a:spcBef>
              <a:buFontTx/>
              <a:buNone/>
            </a:pPr>
            <a:r>
              <a:rPr lang="es-ES" altLang="es-ES" sz="1800" b="1" dirty="0">
                <a:solidFill>
                  <a:srgbClr val="FF0000"/>
                </a:solidFill>
              </a:rPr>
              <a:t>38 Categorías</a:t>
            </a:r>
          </a:p>
          <a:p>
            <a:pPr>
              <a:spcBef>
                <a:spcPct val="0"/>
              </a:spcBef>
              <a:buFontTx/>
              <a:buNone/>
            </a:pPr>
            <a:r>
              <a:rPr lang="es-ES" altLang="es-ES" sz="1800" b="1" dirty="0">
                <a:solidFill>
                  <a:srgbClr val="FF0000"/>
                </a:solidFill>
              </a:rPr>
              <a:t>Más de 500 elementos analizados</a:t>
            </a:r>
          </a:p>
          <a:p>
            <a:pPr>
              <a:spcBef>
                <a:spcPct val="0"/>
              </a:spcBef>
              <a:buFontTx/>
              <a:buNone/>
            </a:pPr>
            <a:r>
              <a:rPr lang="es-ES" altLang="es-ES" sz="1800" b="1" dirty="0">
                <a:solidFill>
                  <a:srgbClr val="FF0000"/>
                </a:solidFill>
              </a:rPr>
              <a:t>Más de 400 elementos globales</a:t>
            </a:r>
          </a:p>
          <a:p>
            <a:pPr>
              <a:spcBef>
                <a:spcPct val="0"/>
              </a:spcBef>
              <a:buFontTx/>
              <a:buNone/>
            </a:pPr>
            <a:r>
              <a:rPr lang="es-ES" altLang="es-ES" sz="1800" b="1" dirty="0">
                <a:solidFill>
                  <a:srgbClr val="FF0000"/>
                </a:solidFill>
              </a:rPr>
              <a:t>Relaciones intertextuales antes y después</a:t>
            </a:r>
          </a:p>
        </p:txBody>
      </p:sp>
      <p:sp>
        <p:nvSpPr>
          <p:cNvPr id="32772" name="Rectángulo 6"/>
          <p:cNvSpPr>
            <a:spLocks noChangeArrowheads="1"/>
          </p:cNvSpPr>
          <p:nvPr/>
        </p:nvSpPr>
        <p:spPr bwMode="auto">
          <a:xfrm>
            <a:off x="5035550" y="5691188"/>
            <a:ext cx="3094038" cy="1016000"/>
          </a:xfrm>
          <a:prstGeom prst="rect">
            <a:avLst/>
          </a:prstGeom>
          <a:noFill/>
          <a:ln w="381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sz="1500" b="1">
                <a:solidFill>
                  <a:srgbClr val="FF0000"/>
                </a:solidFill>
              </a:rPr>
              <a:t>Álbum ilustrado; Aplicaciones; Arquitectura; Autoayuda; Canciones; Cómic; Cuentos, Ensayo, Escultura, Epopeya, Fábulas… </a:t>
            </a:r>
            <a:endParaRPr lang="es-ES" altLang="es-ES" sz="1800" b="1">
              <a:solidFill>
                <a:srgbClr val="FF0000"/>
              </a:solidFill>
            </a:endParaRPr>
          </a:p>
        </p:txBody>
      </p:sp>
      <p:sp>
        <p:nvSpPr>
          <p:cNvPr id="32773" name="Rectángulo 7"/>
          <p:cNvSpPr>
            <a:spLocks noChangeArrowheads="1"/>
          </p:cNvSpPr>
          <p:nvPr/>
        </p:nvSpPr>
        <p:spPr bwMode="auto">
          <a:xfrm>
            <a:off x="8369300" y="5691188"/>
            <a:ext cx="2203450" cy="1016000"/>
          </a:xfrm>
          <a:prstGeom prst="rect">
            <a:avLst/>
          </a:prstGeom>
          <a:noFill/>
          <a:ln w="381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sz="1500" b="1" i="1">
                <a:solidFill>
                  <a:srgbClr val="FF0000"/>
                </a:solidFill>
              </a:rPr>
              <a:t>La Divina Comedia; El Lazarillo; El avaro // Seven; La casa de papel; Sr. Burns…</a:t>
            </a:r>
            <a:endParaRPr lang="es-ES" altLang="es-ES" sz="1800" b="1" i="1">
              <a:solidFill>
                <a:srgbClr val="FF0000"/>
              </a:solidFill>
            </a:endParaRPr>
          </a:p>
        </p:txBody>
      </p:sp>
      <p:pic>
        <p:nvPicPr>
          <p:cNvPr id="32774" name="Marcador de contenido 9"/>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96253" y="974022"/>
            <a:ext cx="12095746" cy="3205866"/>
          </a:xfrm>
        </p:spPr>
      </p:pic>
      <p:sp>
        <p:nvSpPr>
          <p:cNvPr id="32775" name="Rectángulo 10"/>
          <p:cNvSpPr>
            <a:spLocks noChangeArrowheads="1"/>
          </p:cNvSpPr>
          <p:nvPr/>
        </p:nvSpPr>
        <p:spPr bwMode="auto">
          <a:xfrm>
            <a:off x="5035550" y="4240214"/>
            <a:ext cx="5537200" cy="1323975"/>
          </a:xfrm>
          <a:prstGeom prst="rect">
            <a:avLst/>
          </a:prstGeom>
          <a:noFill/>
          <a:ln w="38100">
            <a:solidFill>
              <a:srgbClr val="0033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 altLang="es-ES" sz="1800" dirty="0">
                <a:solidFill>
                  <a:srgbClr val="FF0000"/>
                </a:solidFill>
              </a:rPr>
              <a:t>+21 constelaciones. Comparación #INVTICUA19 </a:t>
            </a:r>
            <a:r>
              <a:rPr lang="es-ES" altLang="es-ES" sz="1400" dirty="0">
                <a:hlinkClick r:id="rId4"/>
              </a:rPr>
              <a:t>https://didacticalenguayliteraturaua2019.blogspot.com/p/constelacion-multimodal.html</a:t>
            </a:r>
            <a:r>
              <a:rPr lang="es-ES" altLang="es-ES" sz="1600" dirty="0"/>
              <a:t> </a:t>
            </a:r>
            <a:r>
              <a:rPr lang="es-ES" altLang="es-ES" sz="1800" dirty="0">
                <a:solidFill>
                  <a:srgbClr val="FF0000"/>
                </a:solidFill>
              </a:rPr>
              <a:t>e</a:t>
            </a:r>
            <a:r>
              <a:rPr lang="es-ES" altLang="es-ES" sz="1800" dirty="0" smtClean="0">
                <a:solidFill>
                  <a:srgbClr val="FF0000"/>
                </a:solidFill>
              </a:rPr>
              <a:t> </a:t>
            </a:r>
            <a:r>
              <a:rPr lang="es-ES" altLang="es-ES" sz="1800" dirty="0">
                <a:solidFill>
                  <a:srgbClr val="FF0000"/>
                </a:solidFill>
              </a:rPr>
              <a:t>#INVLIUA19</a:t>
            </a:r>
            <a:r>
              <a:rPr lang="es-ES" altLang="es-ES" sz="1800" dirty="0"/>
              <a:t> </a:t>
            </a:r>
            <a:r>
              <a:rPr lang="es-ES" altLang="es-ES" sz="1400" dirty="0">
                <a:hlinkClick r:id="rId5"/>
              </a:rPr>
              <a:t>https://siempresevuelvealaprimeralectura.blogspot.com/p/constelaciones-multimodales.html</a:t>
            </a:r>
            <a:endParaRPr lang="es-ES" altLang="es-ES" sz="1800" dirty="0"/>
          </a:p>
        </p:txBody>
      </p:sp>
      <p:pic>
        <p:nvPicPr>
          <p:cNvPr id="12" name="Marcador de contenido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pic>
        <p:nvPicPr>
          <p:cNvPr id="14" name="Imagen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30382805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ítulo 1"/>
          <p:cNvSpPr>
            <a:spLocks noGrp="1"/>
          </p:cNvSpPr>
          <p:nvPr>
            <p:ph type="title"/>
          </p:nvPr>
        </p:nvSpPr>
        <p:spPr bwMode="auto">
          <a:xfrm>
            <a:off x="1880135" y="10044"/>
            <a:ext cx="8373979" cy="628132"/>
          </a:xfrm>
        </p:spPr>
        <p:txBody>
          <a:bodyPr>
            <a:normAutofit fontScale="90000"/>
          </a:bodyPr>
          <a:lstStyle/>
          <a:p>
            <a:pPr>
              <a:defRPr/>
            </a:pPr>
            <a:r>
              <a:rPr lang="es-ES" sz="4000" dirty="0">
                <a:solidFill>
                  <a:srgbClr val="FF0000"/>
                </a:solidFill>
                <a:latin typeface="Agency FB" panose="020B0503020202020204" pitchFamily="34" charset="0"/>
              </a:rPr>
              <a:t>Modelo Caperucita Transmedia (universo)</a:t>
            </a:r>
            <a:endParaRPr dirty="0">
              <a:latin typeface="Agency FB" panose="020B0503020202020204" pitchFamily="34" charset="0"/>
            </a:endParaRPr>
          </a:p>
        </p:txBody>
      </p:sp>
      <p:sp>
        <p:nvSpPr>
          <p:cNvPr id="5" name="Rectángulo 4"/>
          <p:cNvSpPr/>
          <p:nvPr/>
        </p:nvSpPr>
        <p:spPr bwMode="auto">
          <a:xfrm>
            <a:off x="1472666" y="6352674"/>
            <a:ext cx="8566483" cy="369332"/>
          </a:xfrm>
          <a:prstGeom prst="rect">
            <a:avLst/>
          </a:prstGeom>
          <a:ln w="38100">
            <a:solidFill>
              <a:srgbClr val="FF0000"/>
            </a:solidFill>
          </a:ln>
        </p:spPr>
        <p:txBody>
          <a:bodyPr wrap="square">
            <a:spAutoFit/>
          </a:bodyPr>
          <a:lstStyle/>
          <a:p>
            <a:pPr>
              <a:defRPr/>
            </a:pPr>
            <a:r>
              <a:rPr lang="es-ES" u="sng" dirty="0">
                <a:hlinkClick r:id="rId2" tooltip="https://caperucitransmedia.blogspot.com/2020/01/practica-propuesta-creacion-de.html"/>
              </a:rPr>
              <a:t>https://caperucitransmedia.blogspot.com/2020/01/practica-propuesta-creacion-de.html</a:t>
            </a:r>
            <a:endParaRPr lang="es-ES" dirty="0"/>
          </a:p>
        </p:txBody>
      </p:sp>
      <p:pic>
        <p:nvPicPr>
          <p:cNvPr id="3" name="Imagen 2"/>
          <p:cNvPicPr>
            <a:picLocks noChangeAspect="1"/>
          </p:cNvPicPr>
          <p:nvPr/>
        </p:nvPicPr>
        <p:blipFill>
          <a:blip r:embed="rId3"/>
          <a:stretch/>
        </p:blipFill>
        <p:spPr bwMode="auto">
          <a:xfrm>
            <a:off x="-1" y="760397"/>
            <a:ext cx="12191999" cy="5370897"/>
          </a:xfrm>
          <a:prstGeom prst="rect">
            <a:avLst/>
          </a:prstGeom>
        </p:spPr>
      </p:pic>
      <p:pic>
        <p:nvPicPr>
          <p:cNvPr id="8"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pic>
        <p:nvPicPr>
          <p:cNvPr id="9" name="Imagen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2085397993"/>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ítulo 1"/>
          <p:cNvSpPr>
            <a:spLocks noGrp="1"/>
          </p:cNvSpPr>
          <p:nvPr>
            <p:ph type="title"/>
          </p:nvPr>
        </p:nvSpPr>
        <p:spPr bwMode="auto">
          <a:xfrm>
            <a:off x="1668380" y="10044"/>
            <a:ext cx="6936605" cy="628132"/>
          </a:xfrm>
        </p:spPr>
        <p:txBody>
          <a:bodyPr>
            <a:normAutofit fontScale="90000"/>
          </a:bodyPr>
          <a:lstStyle/>
          <a:p>
            <a:pPr>
              <a:defRPr/>
            </a:pPr>
            <a:r>
              <a:rPr lang="es-ES" sz="4000" dirty="0">
                <a:solidFill>
                  <a:srgbClr val="FF0000"/>
                </a:solidFill>
                <a:latin typeface="Agency FB" panose="020B0503020202020204" pitchFamily="34" charset="0"/>
              </a:rPr>
              <a:t>Modelo Caperucita Transmedia (</a:t>
            </a:r>
            <a:r>
              <a:rPr lang="es-ES" sz="4000" dirty="0" err="1">
                <a:solidFill>
                  <a:srgbClr val="FF0000"/>
                </a:solidFill>
                <a:latin typeface="Agency FB" panose="020B0503020202020204" pitchFamily="34" charset="0"/>
              </a:rPr>
              <a:t>bibliométrica</a:t>
            </a:r>
            <a:r>
              <a:rPr lang="es-ES" sz="4000" dirty="0">
                <a:solidFill>
                  <a:srgbClr val="FF0000"/>
                </a:solidFill>
                <a:latin typeface="Agency FB" panose="020B0503020202020204" pitchFamily="34" charset="0"/>
              </a:rPr>
              <a:t>)</a:t>
            </a:r>
            <a:endParaRPr dirty="0">
              <a:latin typeface="Agency FB" panose="020B0503020202020204" pitchFamily="34" charset="0"/>
            </a:endParaRPr>
          </a:p>
        </p:txBody>
      </p:sp>
      <p:sp>
        <p:nvSpPr>
          <p:cNvPr id="5" name="Rectángulo 4"/>
          <p:cNvSpPr/>
          <p:nvPr/>
        </p:nvSpPr>
        <p:spPr bwMode="auto">
          <a:xfrm>
            <a:off x="2115954" y="6306953"/>
            <a:ext cx="8760592" cy="369332"/>
          </a:xfrm>
          <a:prstGeom prst="rect">
            <a:avLst/>
          </a:prstGeom>
          <a:ln w="38100">
            <a:solidFill>
              <a:srgbClr val="FF0000"/>
            </a:solidFill>
          </a:ln>
        </p:spPr>
        <p:txBody>
          <a:bodyPr wrap="square">
            <a:spAutoFit/>
          </a:bodyPr>
          <a:lstStyle/>
          <a:p>
            <a:pPr>
              <a:defRPr/>
            </a:pPr>
            <a:r>
              <a:rPr lang="es-ES" u="sng" dirty="0">
                <a:hlinkClick r:id="rId2" tooltip="https://caperucitransmedia.blogspot.com/2020/01/practica-propuesta-creacion-de.html"/>
              </a:rPr>
              <a:t>https://caperucitransmedia.blogspot.com/2020/01/practica-propuesta-creacion-de.html</a:t>
            </a:r>
            <a:endParaRPr lang="es-ES" dirty="0"/>
          </a:p>
        </p:txBody>
      </p:sp>
      <p:pic>
        <p:nvPicPr>
          <p:cNvPr id="7" name="Imagen 6"/>
          <p:cNvPicPr>
            <a:picLocks noChangeAspect="1"/>
          </p:cNvPicPr>
          <p:nvPr/>
        </p:nvPicPr>
        <p:blipFill>
          <a:blip r:embed="rId3"/>
          <a:stretch/>
        </p:blipFill>
        <p:spPr bwMode="auto">
          <a:xfrm>
            <a:off x="1" y="680012"/>
            <a:ext cx="12191998" cy="5494178"/>
          </a:xfrm>
          <a:prstGeom prst="rect">
            <a:avLst/>
          </a:prstGeom>
        </p:spPr>
      </p:pic>
      <p:pic>
        <p:nvPicPr>
          <p:cNvPr id="9"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pic>
        <p:nvPicPr>
          <p:cNvPr id="10" name="Imagen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1789049268"/>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3" name="Imagen 12"/>
          <p:cNvPicPr>
            <a:picLocks noChangeAspect="1"/>
          </p:cNvPicPr>
          <p:nvPr/>
        </p:nvPicPr>
        <p:blipFill>
          <a:blip r:embed="rId2"/>
          <a:stretch/>
        </p:blipFill>
        <p:spPr bwMode="auto">
          <a:xfrm>
            <a:off x="0" y="0"/>
            <a:ext cx="12192001" cy="7031256"/>
          </a:xfrm>
          <a:prstGeom prst="rect">
            <a:avLst/>
          </a:prstGeom>
        </p:spPr>
      </p:pic>
      <p:sp>
        <p:nvSpPr>
          <p:cNvPr id="2" name="Título 1"/>
          <p:cNvSpPr>
            <a:spLocks noGrp="1"/>
          </p:cNvSpPr>
          <p:nvPr>
            <p:ph type="title"/>
          </p:nvPr>
        </p:nvSpPr>
        <p:spPr bwMode="auto">
          <a:xfrm>
            <a:off x="2152649" y="60687"/>
            <a:ext cx="7886700" cy="1325563"/>
          </a:xfrm>
        </p:spPr>
        <p:txBody>
          <a:bodyPr>
            <a:normAutofit/>
          </a:bodyPr>
          <a:lstStyle/>
          <a:p>
            <a:pPr>
              <a:defRPr/>
            </a:pPr>
            <a:r>
              <a:rPr lang="es-ES" sz="4000" b="1" dirty="0">
                <a:solidFill>
                  <a:srgbClr val="FF0000"/>
                </a:solidFill>
                <a:latin typeface="Agency FB" panose="020B0503020202020204" pitchFamily="34" charset="0"/>
              </a:rPr>
              <a:t>El trabajo grupal </a:t>
            </a:r>
            <a:r>
              <a:rPr lang="es-ES" sz="4000" b="1" dirty="0" smtClean="0">
                <a:solidFill>
                  <a:srgbClr val="FF0000"/>
                </a:solidFill>
                <a:latin typeface="Agency FB" panose="020B0503020202020204" pitchFamily="34" charset="0"/>
              </a:rPr>
              <a:t>en curso #4DLE24</a:t>
            </a:r>
            <a:endParaRPr b="1" dirty="0">
              <a:latin typeface="Agency FB" panose="020B0503020202020204" pitchFamily="34" charset="0"/>
            </a:endParaRPr>
          </a:p>
        </p:txBody>
      </p:sp>
      <p:sp>
        <p:nvSpPr>
          <p:cNvPr id="5" name="Rectángulo 4"/>
          <p:cNvSpPr/>
          <p:nvPr/>
        </p:nvSpPr>
        <p:spPr bwMode="auto">
          <a:xfrm>
            <a:off x="943276" y="1572435"/>
            <a:ext cx="9820978" cy="3785652"/>
          </a:xfrm>
          <a:prstGeom prst="rect">
            <a:avLst/>
          </a:prstGeom>
          <a:solidFill>
            <a:srgbClr val="FFFF00">
              <a:alpha val="36863"/>
            </a:srgbClr>
          </a:solidFill>
        </p:spPr>
        <p:txBody>
          <a:bodyPr wrap="square">
            <a:spAutoFit/>
          </a:bodyPr>
          <a:lstStyle/>
          <a:p>
            <a:pPr>
              <a:defRPr/>
            </a:pPr>
            <a:r>
              <a:rPr lang="es-ES" sz="2000" b="1" dirty="0"/>
              <a:t>•	</a:t>
            </a:r>
            <a:r>
              <a:rPr lang="es-ES" sz="2000" dirty="0">
                <a:effectLst>
                  <a:outerShdw blurRad="38100" dist="38100" dir="2700000" algn="tl">
                    <a:srgbClr val="000000">
                      <a:alpha val="43137"/>
                    </a:srgbClr>
                  </a:outerShdw>
                </a:effectLst>
              </a:rPr>
              <a:t>Cada equipo de trabajo de cada clase elegirá </a:t>
            </a:r>
            <a:r>
              <a:rPr lang="es-ES" sz="2000" dirty="0" smtClean="0">
                <a:effectLst>
                  <a:outerShdw blurRad="38100" dist="38100" dir="2700000" algn="tl">
                    <a:srgbClr val="000000">
                      <a:alpha val="43137"/>
                    </a:srgbClr>
                  </a:outerShdw>
                </a:effectLst>
              </a:rPr>
              <a:t>una protagonista de la ficción infantil y juvenil para </a:t>
            </a:r>
            <a:r>
              <a:rPr lang="es-ES" sz="2000" dirty="0">
                <a:effectLst>
                  <a:outerShdw blurRad="38100" dist="38100" dir="2700000" algn="tl">
                    <a:srgbClr val="000000">
                      <a:alpha val="43137"/>
                    </a:srgbClr>
                  </a:outerShdw>
                </a:effectLst>
              </a:rPr>
              <a:t>convertirlo en una constelación multimodal. Ver modelo de </a:t>
            </a:r>
            <a:r>
              <a:rPr lang="es-ES" sz="2000" b="1" i="1" dirty="0">
                <a:effectLst>
                  <a:outerShdw blurRad="38100" dist="38100" dir="2700000" algn="tl">
                    <a:srgbClr val="000000">
                      <a:alpha val="43137"/>
                    </a:srgbClr>
                  </a:outerShdw>
                </a:effectLst>
              </a:rPr>
              <a:t>Caperucita Transmedia</a:t>
            </a:r>
            <a:r>
              <a:rPr lang="es-ES" sz="2000" dirty="0">
                <a:effectLst>
                  <a:outerShdw blurRad="38100" dist="38100" dir="2700000" algn="tl">
                    <a:srgbClr val="000000">
                      <a:alpha val="43137"/>
                    </a:srgbClr>
                  </a:outerShdw>
                </a:effectLst>
              </a:rPr>
              <a:t>: </a:t>
            </a:r>
            <a:r>
              <a:rPr lang="es-ES" sz="2000" u="sng" dirty="0">
                <a:effectLst>
                  <a:outerShdw blurRad="38100" dist="38100" dir="2700000" algn="tl">
                    <a:srgbClr val="000000">
                      <a:alpha val="43137"/>
                    </a:srgbClr>
                  </a:outerShdw>
                </a:effectLst>
                <a:hlinkClick r:id="rId3" tooltip="https://caperucitransmedia.blogspot.com/"/>
              </a:rPr>
              <a:t>https://caperucitransmedia.blogspot.com/</a:t>
            </a:r>
            <a:r>
              <a:rPr lang="es-ES" sz="2000" dirty="0">
                <a:effectLst>
                  <a:outerShdw blurRad="38100" dist="38100" dir="2700000" algn="tl">
                    <a:srgbClr val="000000">
                      <a:alpha val="43137"/>
                    </a:srgbClr>
                  </a:outerShdw>
                </a:effectLst>
              </a:rPr>
              <a:t>  </a:t>
            </a:r>
            <a:r>
              <a:rPr lang="es-ES" sz="2000" dirty="0" smtClean="0">
                <a:effectLst>
                  <a:outerShdw blurRad="38100" dist="38100" dir="2700000" algn="tl">
                    <a:srgbClr val="000000">
                      <a:alpha val="43137"/>
                    </a:srgbClr>
                  </a:outerShdw>
                </a:effectLst>
              </a:rPr>
              <a:t>y </a:t>
            </a:r>
            <a:r>
              <a:rPr lang="es-ES" sz="2000" b="1" i="1" dirty="0" smtClean="0">
                <a:effectLst>
                  <a:outerShdw blurRad="38100" dist="38100" dir="2700000" algn="tl">
                    <a:srgbClr val="000000">
                      <a:alpha val="43137"/>
                    </a:srgbClr>
                  </a:outerShdw>
                </a:effectLst>
              </a:rPr>
              <a:t>Alicia en el País de las Maravillas</a:t>
            </a:r>
            <a:r>
              <a:rPr lang="es-ES" sz="2000" dirty="0" smtClean="0">
                <a:effectLst>
                  <a:outerShdw blurRad="38100" dist="38100" dir="2700000" algn="tl">
                    <a:srgbClr val="000000">
                      <a:alpha val="43137"/>
                    </a:srgbClr>
                  </a:outerShdw>
                </a:effectLst>
              </a:rPr>
              <a:t>.</a:t>
            </a:r>
            <a:endParaRPr dirty="0">
              <a:effectLst>
                <a:outerShdw blurRad="38100" dist="38100" dir="2700000" algn="tl">
                  <a:srgbClr val="000000">
                    <a:alpha val="43137"/>
                  </a:srgbClr>
                </a:outerShdw>
              </a:effectLst>
            </a:endParaRPr>
          </a:p>
          <a:p>
            <a:pPr>
              <a:defRPr/>
            </a:pPr>
            <a:r>
              <a:rPr lang="es-ES" sz="2000" dirty="0">
                <a:effectLst>
                  <a:outerShdw blurRad="38100" dist="38100" dir="2700000" algn="tl">
                    <a:srgbClr val="000000">
                      <a:alpha val="43137"/>
                    </a:srgbClr>
                  </a:outerShdw>
                </a:effectLst>
              </a:rPr>
              <a:t>•	</a:t>
            </a:r>
            <a:r>
              <a:rPr lang="es-ES" sz="2000" b="1" dirty="0">
                <a:solidFill>
                  <a:srgbClr val="FF0000"/>
                </a:solidFill>
                <a:effectLst>
                  <a:outerShdw blurRad="38100" dist="38100" dir="2700000" algn="tl">
                    <a:srgbClr val="000000">
                      <a:alpha val="43137"/>
                    </a:srgbClr>
                  </a:outerShdw>
                </a:effectLst>
              </a:rPr>
              <a:t>1. Constelación universo </a:t>
            </a:r>
            <a:r>
              <a:rPr lang="es-ES" sz="2000" dirty="0">
                <a:effectLst>
                  <a:outerShdw blurRad="38100" dist="38100" dir="2700000" algn="tl">
                    <a:srgbClr val="000000">
                      <a:alpha val="43137"/>
                    </a:srgbClr>
                  </a:outerShdw>
                </a:effectLst>
              </a:rPr>
              <a:t>(mínimo 10 elementos literarios -2 literatura canónica- y 10 elementos multimodales (música, cuadros, arte, cine, cómic, videojuegos...). </a:t>
            </a:r>
            <a:endParaRPr dirty="0">
              <a:effectLst>
                <a:outerShdw blurRad="38100" dist="38100" dir="2700000" algn="tl">
                  <a:srgbClr val="000000">
                    <a:alpha val="43137"/>
                  </a:srgbClr>
                </a:outerShdw>
              </a:effectLst>
            </a:endParaRPr>
          </a:p>
          <a:p>
            <a:pPr>
              <a:defRPr/>
            </a:pPr>
            <a:r>
              <a:rPr lang="es-ES" sz="2000" dirty="0">
                <a:effectLst>
                  <a:outerShdw blurRad="38100" dist="38100" dir="2700000" algn="tl">
                    <a:srgbClr val="000000">
                      <a:alpha val="43137"/>
                    </a:srgbClr>
                  </a:outerShdw>
                </a:effectLst>
              </a:rPr>
              <a:t>•	</a:t>
            </a:r>
            <a:r>
              <a:rPr lang="es-ES" sz="2000" b="1" dirty="0">
                <a:solidFill>
                  <a:srgbClr val="FF0000"/>
                </a:solidFill>
                <a:effectLst>
                  <a:outerShdw blurRad="38100" dist="38100" dir="2700000" algn="tl">
                    <a:srgbClr val="000000">
                      <a:alpha val="43137"/>
                    </a:srgbClr>
                  </a:outerShdw>
                </a:effectLst>
              </a:rPr>
              <a:t>2. Descripción </a:t>
            </a:r>
            <a:r>
              <a:rPr lang="es-ES" sz="2000" b="1" dirty="0" err="1">
                <a:solidFill>
                  <a:srgbClr val="FF0000"/>
                </a:solidFill>
                <a:effectLst>
                  <a:outerShdw blurRad="38100" dist="38100" dir="2700000" algn="tl">
                    <a:srgbClr val="000000">
                      <a:alpha val="43137"/>
                    </a:srgbClr>
                  </a:outerShdw>
                </a:effectLst>
              </a:rPr>
              <a:t>bibliométrica</a:t>
            </a:r>
            <a:r>
              <a:rPr lang="es-ES" sz="2000" b="1" dirty="0">
                <a:solidFill>
                  <a:srgbClr val="FF0000"/>
                </a:solidFill>
                <a:effectLst>
                  <a:outerShdw blurRad="38100" dist="38100" dir="2700000" algn="tl">
                    <a:srgbClr val="000000">
                      <a:alpha val="43137"/>
                    </a:srgbClr>
                  </a:outerShdw>
                </a:effectLst>
              </a:rPr>
              <a:t> </a:t>
            </a:r>
            <a:r>
              <a:rPr lang="es-ES" sz="2000" dirty="0">
                <a:effectLst>
                  <a:outerShdw blurRad="38100" dist="38100" dir="2700000" algn="tl">
                    <a:srgbClr val="000000">
                      <a:alpha val="43137"/>
                    </a:srgbClr>
                  </a:outerShdw>
                </a:effectLst>
              </a:rPr>
              <a:t>de esa constelación a) listado por tipos b) indicando las relaciones intertextuales entre los distintos elementos.</a:t>
            </a:r>
            <a:endParaRPr dirty="0">
              <a:effectLst>
                <a:outerShdw blurRad="38100" dist="38100" dir="2700000" algn="tl">
                  <a:srgbClr val="000000">
                    <a:alpha val="43137"/>
                  </a:srgbClr>
                </a:outerShdw>
              </a:effectLst>
            </a:endParaRPr>
          </a:p>
          <a:p>
            <a:pPr>
              <a:defRPr/>
            </a:pPr>
            <a:r>
              <a:rPr lang="es-ES" sz="2000" dirty="0">
                <a:effectLst>
                  <a:outerShdw blurRad="38100" dist="38100" dir="2700000" algn="tl">
                    <a:srgbClr val="000000">
                      <a:alpha val="43137"/>
                    </a:srgbClr>
                  </a:outerShdw>
                </a:effectLst>
              </a:rPr>
              <a:t>•	</a:t>
            </a:r>
            <a:r>
              <a:rPr lang="es-ES" sz="2000" b="1" dirty="0">
                <a:solidFill>
                  <a:srgbClr val="FF0000"/>
                </a:solidFill>
                <a:effectLst>
                  <a:outerShdw blurRad="38100" dist="38100" dir="2700000" algn="tl">
                    <a:srgbClr val="000000">
                      <a:alpha val="43137"/>
                    </a:srgbClr>
                  </a:outerShdw>
                </a:effectLst>
              </a:rPr>
              <a:t>3. Relato literario </a:t>
            </a:r>
            <a:r>
              <a:rPr lang="es-ES" sz="2000" dirty="0">
                <a:effectLst>
                  <a:outerShdw blurRad="38100" dist="38100" dir="2700000" algn="tl">
                    <a:srgbClr val="000000">
                      <a:alpha val="43137"/>
                    </a:srgbClr>
                  </a:outerShdw>
                </a:effectLst>
              </a:rPr>
              <a:t>(300-600 palabras), con referencias intertextuales sacadas de la constelación, y explicadas como nota al final. </a:t>
            </a:r>
            <a:r>
              <a:rPr lang="es-ES" sz="2000" dirty="0" smtClean="0">
                <a:effectLst>
                  <a:outerShdw blurRad="38100" dist="38100" dir="2700000" algn="tl">
                    <a:srgbClr val="000000">
                      <a:alpha val="43137"/>
                    </a:srgbClr>
                  </a:outerShdw>
                </a:effectLst>
              </a:rPr>
              <a:t>**</a:t>
            </a:r>
            <a:r>
              <a:rPr lang="es-ES" sz="2000" b="1" dirty="0" smtClean="0">
                <a:solidFill>
                  <a:srgbClr val="FF0000"/>
                </a:solidFill>
                <a:effectLst>
                  <a:outerShdw blurRad="38100" dist="38100" dir="2700000" algn="tl">
                    <a:srgbClr val="000000">
                      <a:alpha val="43137"/>
                    </a:srgbClr>
                  </a:outerShdw>
                </a:effectLst>
              </a:rPr>
              <a:t>RELATO </a:t>
            </a:r>
            <a:r>
              <a:rPr lang="es-ES" sz="2000" b="1" dirty="0">
                <a:solidFill>
                  <a:srgbClr val="FF0000"/>
                </a:solidFill>
                <a:effectLst>
                  <a:outerShdw blurRad="38100" dist="38100" dir="2700000" algn="tl">
                    <a:srgbClr val="000000">
                      <a:alpha val="43137"/>
                    </a:srgbClr>
                  </a:outerShdw>
                </a:effectLst>
              </a:rPr>
              <a:t>AUDIOVISUAL</a:t>
            </a:r>
            <a:endParaRPr dirty="0">
              <a:effectLst>
                <a:outerShdw blurRad="38100" dist="38100" dir="2700000" algn="tl">
                  <a:srgbClr val="000000">
                    <a:alpha val="43137"/>
                  </a:srgbClr>
                </a:outerShdw>
              </a:effectLst>
            </a:endParaRPr>
          </a:p>
          <a:p>
            <a:pPr>
              <a:defRPr/>
            </a:pPr>
            <a:r>
              <a:rPr lang="es-ES" sz="2000" dirty="0">
                <a:effectLst>
                  <a:outerShdw blurRad="38100" dist="38100" dir="2700000" algn="tl">
                    <a:srgbClr val="000000">
                      <a:alpha val="43137"/>
                    </a:srgbClr>
                  </a:outerShdw>
                </a:effectLst>
              </a:rPr>
              <a:t>•	</a:t>
            </a:r>
            <a:r>
              <a:rPr lang="es-ES" sz="2000" b="1" dirty="0">
                <a:solidFill>
                  <a:srgbClr val="FF0000"/>
                </a:solidFill>
                <a:effectLst>
                  <a:outerShdw blurRad="38100" dist="38100" dir="2700000" algn="tl">
                    <a:srgbClr val="000000">
                      <a:alpha val="43137"/>
                    </a:srgbClr>
                  </a:outerShdw>
                </a:effectLst>
              </a:rPr>
              <a:t>4. Mínima memoria </a:t>
            </a:r>
            <a:r>
              <a:rPr lang="es-ES" sz="2000" dirty="0">
                <a:effectLst>
                  <a:outerShdw blurRad="38100" dist="38100" dir="2700000" algn="tl">
                    <a:srgbClr val="000000">
                      <a:alpha val="43137"/>
                    </a:srgbClr>
                  </a:outerShdw>
                </a:effectLst>
              </a:rPr>
              <a:t>del trabajo, para entregar también por control con </a:t>
            </a:r>
            <a:r>
              <a:rPr lang="es-ES" sz="2000" dirty="0">
                <a:solidFill>
                  <a:srgbClr val="FF0000"/>
                </a:solidFill>
                <a:effectLst>
                  <a:outerShdw blurRad="38100" dist="38100" dir="2700000" algn="tl">
                    <a:srgbClr val="000000">
                      <a:alpha val="43137"/>
                    </a:srgbClr>
                  </a:outerShdw>
                </a:effectLst>
              </a:rPr>
              <a:t>enlaces</a:t>
            </a:r>
            <a:r>
              <a:rPr lang="es-ES" sz="2000" dirty="0">
                <a:effectLst>
                  <a:outerShdw blurRad="38100" dist="38100" dir="2700000" algn="tl">
                    <a:srgbClr val="000000">
                      <a:alpha val="43137"/>
                    </a:srgbClr>
                  </a:outerShdw>
                </a:effectLst>
              </a:rPr>
              <a:t> y todo lo generado ordenado (3-5 páginas).</a:t>
            </a:r>
            <a:endParaRPr dirty="0">
              <a:effectLst>
                <a:outerShdw blurRad="38100" dist="38100" dir="2700000" algn="tl">
                  <a:srgbClr val="000000">
                    <a:alpha val="43137"/>
                  </a:srgbClr>
                </a:outerShdw>
              </a:effectLst>
            </a:endParaRPr>
          </a:p>
          <a:p>
            <a:pPr>
              <a:defRPr/>
            </a:pPr>
            <a:r>
              <a:rPr lang="es-ES" sz="2000" dirty="0">
                <a:effectLst>
                  <a:outerShdw blurRad="38100" dist="38100" dir="2700000" algn="tl">
                    <a:srgbClr val="000000">
                      <a:alpha val="43137"/>
                    </a:srgbClr>
                  </a:outerShdw>
                </a:effectLst>
              </a:rPr>
              <a:t>•	5. Se realizará una </a:t>
            </a:r>
            <a:r>
              <a:rPr lang="es-ES" sz="2000" b="1" dirty="0">
                <a:solidFill>
                  <a:srgbClr val="FF0000"/>
                </a:solidFill>
                <a:effectLst>
                  <a:outerShdw blurRad="38100" dist="38100" dir="2700000" algn="tl">
                    <a:srgbClr val="000000">
                      <a:alpha val="43137"/>
                    </a:srgbClr>
                  </a:outerShdw>
                </a:effectLst>
              </a:rPr>
              <a:t>exposición</a:t>
            </a:r>
            <a:r>
              <a:rPr lang="es-ES" sz="2000" dirty="0">
                <a:effectLst>
                  <a:outerShdw blurRad="38100" dist="38100" dir="2700000" algn="tl">
                    <a:srgbClr val="000000">
                      <a:alpha val="43137"/>
                    </a:srgbClr>
                  </a:outerShdw>
                </a:effectLst>
              </a:rPr>
              <a:t> que recoja los anteriores elementos. </a:t>
            </a:r>
            <a:endParaRPr dirty="0">
              <a:effectLst>
                <a:outerShdw blurRad="38100" dist="38100" dir="2700000" algn="tl">
                  <a:srgbClr val="000000">
                    <a:alpha val="43137"/>
                  </a:srgbClr>
                </a:outerShdw>
              </a:effectLst>
            </a:endParaRPr>
          </a:p>
        </p:txBody>
      </p:sp>
      <p:sp>
        <p:nvSpPr>
          <p:cNvPr id="6" name="Rectángulo 5"/>
          <p:cNvSpPr/>
          <p:nvPr/>
        </p:nvSpPr>
        <p:spPr bwMode="auto">
          <a:xfrm>
            <a:off x="6501091" y="5933151"/>
            <a:ext cx="3656770" cy="369332"/>
          </a:xfrm>
          <a:prstGeom prst="rect">
            <a:avLst/>
          </a:prstGeom>
          <a:solidFill>
            <a:schemeClr val="bg1"/>
          </a:solidFill>
          <a:ln w="38100">
            <a:solidFill>
              <a:srgbClr val="FF0000"/>
            </a:solidFill>
          </a:ln>
        </p:spPr>
        <p:txBody>
          <a:bodyPr wrap="none">
            <a:spAutoFit/>
          </a:bodyPr>
          <a:lstStyle/>
          <a:p>
            <a:pPr>
              <a:defRPr/>
            </a:pPr>
            <a:r>
              <a:rPr lang="es-ES" u="sng" strike="sngStrike" dirty="0">
                <a:hlinkClick r:id="rId4" tooltip="https://twitter.com/CaperucitaTran1"/>
              </a:rPr>
              <a:t>https://twitter.com/CaperucitaTran1</a:t>
            </a:r>
            <a:r>
              <a:rPr lang="es-ES" strike="sngStrike" dirty="0"/>
              <a:t> </a:t>
            </a:r>
            <a:endParaRPr strike="sngStrike" dirty="0"/>
          </a:p>
        </p:txBody>
      </p:sp>
      <p:sp>
        <p:nvSpPr>
          <p:cNvPr id="7" name="Rectángulo 6"/>
          <p:cNvSpPr/>
          <p:nvPr/>
        </p:nvSpPr>
        <p:spPr bwMode="auto">
          <a:xfrm>
            <a:off x="2390273" y="6488668"/>
            <a:ext cx="7892716" cy="369332"/>
          </a:xfrm>
          <a:prstGeom prst="rect">
            <a:avLst/>
          </a:prstGeom>
          <a:solidFill>
            <a:schemeClr val="bg1"/>
          </a:solidFill>
          <a:ln w="38100">
            <a:solidFill>
              <a:srgbClr val="FF0000"/>
            </a:solidFill>
          </a:ln>
        </p:spPr>
        <p:txBody>
          <a:bodyPr wrap="square">
            <a:spAutoFit/>
          </a:bodyPr>
          <a:lstStyle/>
          <a:p>
            <a:pPr>
              <a:defRPr/>
            </a:pPr>
            <a:r>
              <a:rPr lang="es-ES" u="sng">
                <a:hlinkClick r:id="rId5" tooltip="https://caperucitransmedia.blogspot.com/2020/01/memoria-de-la-practica.html"/>
              </a:rPr>
              <a:t>https://caperucitransmedia.blogspot.com/2020/01/memoria-de-la-practica.html</a:t>
            </a:r>
            <a:r>
              <a:rPr lang="es-ES"/>
              <a:t> </a:t>
            </a:r>
            <a:endParaRPr/>
          </a:p>
        </p:txBody>
      </p:sp>
      <p:pic>
        <p:nvPicPr>
          <p:cNvPr id="8" name="Imagen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06056" y="5755907"/>
            <a:ext cx="785943" cy="1102093"/>
          </a:xfrm>
          <a:prstGeom prst="rect">
            <a:avLst/>
          </a:prstGeom>
        </p:spPr>
      </p:pic>
      <p:pic>
        <p:nvPicPr>
          <p:cNvPr id="10" name="Marcador de contenido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pic>
        <p:nvPicPr>
          <p:cNvPr id="11" name="Imagen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424955998"/>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Marcador de contenido 2"/>
          <p:cNvSpPr>
            <a:spLocks noGrp="1"/>
          </p:cNvSpPr>
          <p:nvPr>
            <p:ph idx="1"/>
          </p:nvPr>
        </p:nvSpPr>
        <p:spPr bwMode="auto">
          <a:xfrm>
            <a:off x="1652137" y="1144491"/>
            <a:ext cx="3693093" cy="4957927"/>
          </a:xfrm>
          <a:prstGeom prst="rect">
            <a:avLst/>
          </a:prstGeom>
          <a:ln w="38100">
            <a:solidFill>
              <a:srgbClr val="FF0000"/>
            </a:solidFill>
          </a:ln>
        </p:spPr>
        <p:txBody>
          <a:bodyPr>
            <a:normAutofit/>
          </a:bodyPr>
          <a:lstStyle/>
          <a:p>
            <a:pPr marL="0" indent="0">
              <a:lnSpc>
                <a:spcPct val="100000"/>
              </a:lnSpc>
              <a:spcBef>
                <a:spcPts val="0"/>
              </a:spcBef>
              <a:buNone/>
              <a:defRPr/>
            </a:pPr>
            <a:r>
              <a:rPr lang="es-ES" dirty="0"/>
              <a:t>1.  </a:t>
            </a:r>
            <a:r>
              <a:rPr lang="es-ES" dirty="0" err="1"/>
              <a:t>Blancanieves</a:t>
            </a:r>
            <a:endParaRPr lang="es-ES" dirty="0"/>
          </a:p>
          <a:p>
            <a:pPr marL="0" indent="0">
              <a:lnSpc>
                <a:spcPct val="100000"/>
              </a:lnSpc>
              <a:spcBef>
                <a:spcPts val="0"/>
              </a:spcBef>
              <a:buNone/>
              <a:defRPr/>
            </a:pPr>
            <a:r>
              <a:rPr lang="es-ES" dirty="0"/>
              <a:t>2.  Cenicienta</a:t>
            </a:r>
            <a:endParaRPr dirty="0"/>
          </a:p>
          <a:p>
            <a:pPr marL="0" indent="0">
              <a:lnSpc>
                <a:spcPct val="100000"/>
              </a:lnSpc>
              <a:spcBef>
                <a:spcPts val="0"/>
              </a:spcBef>
              <a:buNone/>
              <a:defRPr/>
            </a:pPr>
            <a:r>
              <a:rPr lang="es-ES" dirty="0"/>
              <a:t>3.  </a:t>
            </a:r>
            <a:r>
              <a:rPr lang="es-ES" b="1" dirty="0">
                <a:solidFill>
                  <a:srgbClr val="FF0000"/>
                </a:solidFill>
                <a:effectLst>
                  <a:outerShdw blurRad="38100" dist="38100" dir="2700000" algn="tl">
                    <a:srgbClr val="000000">
                      <a:alpha val="43137"/>
                    </a:srgbClr>
                  </a:outerShdw>
                </a:effectLst>
              </a:rPr>
              <a:t>El gato con botas</a:t>
            </a:r>
            <a:endParaRPr b="1" dirty="0">
              <a:solidFill>
                <a:srgbClr val="FF0000"/>
              </a:solidFill>
              <a:effectLst>
                <a:outerShdw blurRad="38100" dist="38100" dir="2700000" algn="tl">
                  <a:srgbClr val="000000">
                    <a:alpha val="43137"/>
                  </a:srgbClr>
                </a:outerShdw>
              </a:effectLst>
            </a:endParaRPr>
          </a:p>
          <a:p>
            <a:pPr marL="0" indent="0">
              <a:lnSpc>
                <a:spcPct val="100000"/>
              </a:lnSpc>
              <a:spcBef>
                <a:spcPts val="0"/>
              </a:spcBef>
              <a:buNone/>
              <a:defRPr/>
            </a:pPr>
            <a:r>
              <a:rPr lang="es-ES" dirty="0"/>
              <a:t>4.  Los tres cerditos</a:t>
            </a:r>
            <a:endParaRPr dirty="0"/>
          </a:p>
          <a:p>
            <a:pPr marL="0" indent="0">
              <a:lnSpc>
                <a:spcPct val="100000"/>
              </a:lnSpc>
              <a:spcBef>
                <a:spcPts val="0"/>
              </a:spcBef>
              <a:buNone/>
              <a:defRPr/>
            </a:pPr>
            <a:r>
              <a:rPr lang="es-ES" dirty="0"/>
              <a:t>5.  El patito feo</a:t>
            </a:r>
            <a:endParaRPr dirty="0"/>
          </a:p>
          <a:p>
            <a:pPr marL="0" indent="0">
              <a:lnSpc>
                <a:spcPct val="100000"/>
              </a:lnSpc>
              <a:spcBef>
                <a:spcPts val="0"/>
              </a:spcBef>
              <a:buNone/>
              <a:defRPr/>
            </a:pPr>
            <a:r>
              <a:rPr lang="es-ES" dirty="0"/>
              <a:t>6.  El soldadito de plomo</a:t>
            </a:r>
            <a:endParaRPr dirty="0"/>
          </a:p>
          <a:p>
            <a:pPr marL="0" indent="0">
              <a:lnSpc>
                <a:spcPct val="100000"/>
              </a:lnSpc>
              <a:spcBef>
                <a:spcPts val="0"/>
              </a:spcBef>
              <a:buNone/>
              <a:defRPr/>
            </a:pPr>
            <a:r>
              <a:rPr lang="es-ES" dirty="0"/>
              <a:t>7.  Pulgarcito</a:t>
            </a:r>
            <a:endParaRPr dirty="0"/>
          </a:p>
          <a:p>
            <a:pPr marL="0" indent="0">
              <a:lnSpc>
                <a:spcPct val="100000"/>
              </a:lnSpc>
              <a:spcBef>
                <a:spcPts val="0"/>
              </a:spcBef>
              <a:buNone/>
              <a:defRPr/>
            </a:pPr>
            <a:r>
              <a:rPr lang="es-ES" dirty="0"/>
              <a:t>8.  La sirenita</a:t>
            </a:r>
            <a:endParaRPr dirty="0"/>
          </a:p>
          <a:p>
            <a:pPr marL="0" indent="0">
              <a:lnSpc>
                <a:spcPct val="100000"/>
              </a:lnSpc>
              <a:spcBef>
                <a:spcPts val="0"/>
              </a:spcBef>
              <a:buNone/>
              <a:defRPr/>
            </a:pPr>
            <a:r>
              <a:rPr lang="es-ES" dirty="0"/>
              <a:t>9.  Barba azul</a:t>
            </a:r>
            <a:endParaRPr dirty="0"/>
          </a:p>
          <a:p>
            <a:pPr marL="0" indent="0">
              <a:lnSpc>
                <a:spcPct val="100000"/>
              </a:lnSpc>
              <a:spcBef>
                <a:spcPts val="0"/>
              </a:spcBef>
              <a:buNone/>
              <a:defRPr/>
            </a:pPr>
            <a:r>
              <a:rPr lang="es-ES" dirty="0"/>
              <a:t>10.  </a:t>
            </a:r>
            <a:r>
              <a:rPr lang="es-ES" dirty="0" err="1"/>
              <a:t>Hansel</a:t>
            </a:r>
            <a:r>
              <a:rPr lang="es-ES" dirty="0"/>
              <a:t> y </a:t>
            </a:r>
            <a:r>
              <a:rPr lang="es-ES" dirty="0" err="1"/>
              <a:t>Gretel</a:t>
            </a:r>
            <a:endParaRPr lang="es-ES" dirty="0"/>
          </a:p>
          <a:p>
            <a:pPr marL="0" indent="0">
              <a:buNone/>
              <a:defRPr/>
            </a:pPr>
            <a:endParaRPr lang="es-ES" dirty="0"/>
          </a:p>
          <a:p>
            <a:pPr>
              <a:defRPr/>
            </a:pPr>
            <a:endParaRPr lang="es-ES" dirty="0"/>
          </a:p>
        </p:txBody>
      </p:sp>
      <p:sp>
        <p:nvSpPr>
          <p:cNvPr id="5" name="Rectángulo 4"/>
          <p:cNvSpPr/>
          <p:nvPr/>
        </p:nvSpPr>
        <p:spPr bwMode="auto">
          <a:xfrm>
            <a:off x="1043789" y="185453"/>
            <a:ext cx="9726879" cy="523220"/>
          </a:xfrm>
          <a:prstGeom prst="rect">
            <a:avLst/>
          </a:prstGeom>
        </p:spPr>
        <p:txBody>
          <a:bodyPr wrap="square">
            <a:spAutoFit/>
          </a:bodyPr>
          <a:lstStyle/>
          <a:p>
            <a:pPr>
              <a:defRPr/>
            </a:pPr>
            <a:r>
              <a:rPr lang="es-ES" sz="2800" b="1" dirty="0">
                <a:solidFill>
                  <a:srgbClr val="C00000"/>
                </a:solidFill>
                <a:latin typeface="Agency FB" panose="020B0503020202020204" pitchFamily="34" charset="0"/>
              </a:rPr>
              <a:t>Se distribuye un texto canónico por grupo de </a:t>
            </a:r>
            <a:r>
              <a:rPr lang="es-ES" sz="2800" b="1" dirty="0" smtClean="0">
                <a:solidFill>
                  <a:srgbClr val="C00000"/>
                </a:solidFill>
                <a:latin typeface="Agency FB" panose="020B0503020202020204" pitchFamily="34" charset="0"/>
              </a:rPr>
              <a:t>trabajo.  De#4DLE20 a #4DLE23</a:t>
            </a:r>
            <a:endParaRPr dirty="0">
              <a:latin typeface="Agency FB" panose="020B0503020202020204" pitchFamily="34" charset="0"/>
            </a:endParaRPr>
          </a:p>
        </p:txBody>
      </p:sp>
      <p:sp>
        <p:nvSpPr>
          <p:cNvPr id="6" name="Marcador de contenido 2"/>
          <p:cNvSpPr txBox="1">
            <a:spLocks/>
          </p:cNvSpPr>
          <p:nvPr/>
        </p:nvSpPr>
        <p:spPr bwMode="auto">
          <a:xfrm>
            <a:off x="6540166" y="1144490"/>
            <a:ext cx="4317131" cy="4957927"/>
          </a:xfrm>
          <a:prstGeom prst="rect">
            <a:avLst/>
          </a:prstGeom>
          <a:ln w="38100">
            <a:solidFill>
              <a:srgbClr val="FF0000"/>
            </a:solidFill>
          </a:ln>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s-ES" dirty="0"/>
              <a:t>11. </a:t>
            </a:r>
            <a:r>
              <a:rPr lang="es-ES" dirty="0" err="1"/>
              <a:t>Rapunzel</a:t>
            </a:r>
            <a:endParaRPr lang="es-ES" dirty="0"/>
          </a:p>
          <a:p>
            <a:pPr marL="0" indent="0">
              <a:lnSpc>
                <a:spcPct val="100000"/>
              </a:lnSpc>
              <a:spcBef>
                <a:spcPts val="0"/>
              </a:spcBef>
              <a:buNone/>
              <a:defRPr/>
            </a:pPr>
            <a:r>
              <a:rPr lang="es-ES" dirty="0"/>
              <a:t>12. La Bella Durmiente</a:t>
            </a:r>
          </a:p>
          <a:p>
            <a:pPr marL="0" indent="0">
              <a:lnSpc>
                <a:spcPct val="100000"/>
              </a:lnSpc>
              <a:spcBef>
                <a:spcPts val="0"/>
              </a:spcBef>
              <a:buNone/>
              <a:defRPr/>
            </a:pPr>
            <a:r>
              <a:rPr lang="es-ES" dirty="0"/>
              <a:t>13. La reina de las nieves</a:t>
            </a:r>
          </a:p>
          <a:p>
            <a:pPr marL="0" indent="0">
              <a:lnSpc>
                <a:spcPct val="100000"/>
              </a:lnSpc>
              <a:spcBef>
                <a:spcPts val="0"/>
              </a:spcBef>
              <a:buNone/>
              <a:defRPr/>
            </a:pPr>
            <a:r>
              <a:rPr lang="es-ES" dirty="0"/>
              <a:t>14. Los siete cabritillos</a:t>
            </a:r>
          </a:p>
          <a:p>
            <a:pPr marL="0" indent="0">
              <a:lnSpc>
                <a:spcPct val="100000"/>
              </a:lnSpc>
              <a:spcBef>
                <a:spcPts val="0"/>
              </a:spcBef>
              <a:buNone/>
              <a:defRPr/>
            </a:pPr>
            <a:r>
              <a:rPr lang="es-ES" dirty="0"/>
              <a:t>15. La cigarra y la hormiga</a:t>
            </a:r>
          </a:p>
          <a:p>
            <a:pPr marL="0" indent="0">
              <a:lnSpc>
                <a:spcPct val="100000"/>
              </a:lnSpc>
              <a:spcBef>
                <a:spcPts val="0"/>
              </a:spcBef>
              <a:buNone/>
              <a:defRPr/>
            </a:pPr>
            <a:r>
              <a:rPr lang="es-ES" dirty="0"/>
              <a:t>16. Aladino y la lámpara maravillosa</a:t>
            </a:r>
          </a:p>
          <a:p>
            <a:pPr marL="0" indent="0">
              <a:lnSpc>
                <a:spcPct val="100000"/>
              </a:lnSpc>
              <a:spcBef>
                <a:spcPts val="0"/>
              </a:spcBef>
              <a:buNone/>
              <a:defRPr/>
            </a:pPr>
            <a:r>
              <a:rPr lang="es-ES" dirty="0"/>
              <a:t>17. </a:t>
            </a:r>
            <a:r>
              <a:rPr lang="es-ES" dirty="0" err="1"/>
              <a:t>Alí</a:t>
            </a:r>
            <a:r>
              <a:rPr lang="es-ES" dirty="0"/>
              <a:t> Babá y los cuarenta ladrones </a:t>
            </a:r>
          </a:p>
          <a:p>
            <a:pPr marL="0" indent="0">
              <a:lnSpc>
                <a:spcPct val="100000"/>
              </a:lnSpc>
              <a:spcBef>
                <a:spcPts val="0"/>
              </a:spcBef>
              <a:buNone/>
              <a:defRPr/>
            </a:pPr>
            <a:r>
              <a:rPr lang="es-ES" dirty="0"/>
              <a:t>18. El traje del emperador </a:t>
            </a:r>
          </a:p>
          <a:p>
            <a:pPr marL="0" indent="0">
              <a:lnSpc>
                <a:spcPct val="100000"/>
              </a:lnSpc>
              <a:spcBef>
                <a:spcPts val="0"/>
              </a:spcBef>
              <a:buNone/>
              <a:defRPr/>
            </a:pPr>
            <a:r>
              <a:rPr lang="es-ES" dirty="0"/>
              <a:t>19. Ricitos de oro</a:t>
            </a:r>
          </a:p>
          <a:p>
            <a:pPr marL="0" indent="0">
              <a:lnSpc>
                <a:spcPct val="100000"/>
              </a:lnSpc>
              <a:spcBef>
                <a:spcPts val="0"/>
              </a:spcBef>
              <a:buNone/>
              <a:defRPr/>
            </a:pPr>
            <a:r>
              <a:rPr lang="es-ES" dirty="0"/>
              <a:t>20. Juan y las habichuelas mágicas</a:t>
            </a:r>
          </a:p>
          <a:p>
            <a:pPr marL="0" indent="0">
              <a:buFont typeface="Arial" panose="020B0604020202020204" pitchFamily="34" charset="0"/>
              <a:buNone/>
              <a:defRPr/>
            </a:pPr>
            <a:endParaRPr lang="es-ES" dirty="0" smtClean="0"/>
          </a:p>
          <a:p>
            <a:pPr>
              <a:defRPr/>
            </a:pPr>
            <a:endParaRPr lang="es-ES" dirty="0"/>
          </a:p>
        </p:txBody>
      </p:sp>
      <p:pic>
        <p:nvPicPr>
          <p:cNvPr id="9" name="Marcador de contenido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pic>
        <p:nvPicPr>
          <p:cNvPr id="10" name="Imagen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2913013490"/>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Marcador de contenido 2"/>
          <p:cNvSpPr>
            <a:spLocks noGrp="1"/>
          </p:cNvSpPr>
          <p:nvPr>
            <p:ph idx="1"/>
          </p:nvPr>
        </p:nvSpPr>
        <p:spPr bwMode="auto">
          <a:xfrm>
            <a:off x="3754839" y="1008395"/>
            <a:ext cx="3693093" cy="4957927"/>
          </a:xfrm>
          <a:prstGeom prst="rect">
            <a:avLst/>
          </a:prstGeom>
          <a:ln w="38100">
            <a:solidFill>
              <a:srgbClr val="FF0000"/>
            </a:solidFill>
          </a:ln>
        </p:spPr>
        <p:txBody>
          <a:bodyPr>
            <a:normAutofit/>
          </a:bodyPr>
          <a:lstStyle/>
          <a:p>
            <a:pPr marL="0" indent="0">
              <a:lnSpc>
                <a:spcPct val="100000"/>
              </a:lnSpc>
              <a:spcBef>
                <a:spcPts val="0"/>
              </a:spcBef>
              <a:buNone/>
              <a:defRPr/>
            </a:pPr>
            <a:r>
              <a:rPr lang="es-ES" b="1" dirty="0">
                <a:latin typeface="Garamond" panose="02020404030301010803" pitchFamily="18" charset="0"/>
              </a:rPr>
              <a:t>1.	</a:t>
            </a:r>
            <a:r>
              <a:rPr lang="es-ES" b="1" dirty="0" err="1">
                <a:latin typeface="Garamond" panose="02020404030301010803" pitchFamily="18" charset="0"/>
              </a:rPr>
              <a:t>Annie</a:t>
            </a:r>
            <a:r>
              <a:rPr lang="es-ES" b="1" dirty="0">
                <a:latin typeface="Garamond" panose="02020404030301010803" pitchFamily="18" charset="0"/>
              </a:rPr>
              <a:t> (La pequeña huérfana)</a:t>
            </a:r>
          </a:p>
          <a:p>
            <a:pPr marL="0" indent="0">
              <a:lnSpc>
                <a:spcPct val="100000"/>
              </a:lnSpc>
              <a:spcBef>
                <a:spcPts val="0"/>
              </a:spcBef>
              <a:buNone/>
              <a:defRPr/>
            </a:pPr>
            <a:r>
              <a:rPr lang="es-ES" b="1" dirty="0">
                <a:latin typeface="Garamond" panose="02020404030301010803" pitchFamily="18" charset="0"/>
              </a:rPr>
              <a:t>2.	</a:t>
            </a:r>
            <a:r>
              <a:rPr lang="es-ES" b="1" dirty="0" err="1">
                <a:latin typeface="Garamond" panose="02020404030301010803" pitchFamily="18" charset="0"/>
              </a:rPr>
              <a:t>Arale</a:t>
            </a:r>
            <a:endParaRPr lang="es-ES" b="1" dirty="0">
              <a:latin typeface="Garamond" panose="02020404030301010803" pitchFamily="18" charset="0"/>
            </a:endParaRPr>
          </a:p>
          <a:p>
            <a:pPr marL="0" indent="0">
              <a:lnSpc>
                <a:spcPct val="100000"/>
              </a:lnSpc>
              <a:spcBef>
                <a:spcPts val="0"/>
              </a:spcBef>
              <a:buNone/>
              <a:defRPr/>
            </a:pPr>
            <a:r>
              <a:rPr lang="es-ES" b="1" dirty="0">
                <a:latin typeface="Garamond" panose="02020404030301010803" pitchFamily="18" charset="0"/>
              </a:rPr>
              <a:t>3.	Bruja Escarlata</a:t>
            </a:r>
          </a:p>
          <a:p>
            <a:pPr marL="0" indent="0">
              <a:lnSpc>
                <a:spcPct val="100000"/>
              </a:lnSpc>
              <a:spcBef>
                <a:spcPts val="0"/>
              </a:spcBef>
              <a:buNone/>
              <a:defRPr/>
            </a:pPr>
            <a:r>
              <a:rPr lang="es-ES" b="1" dirty="0">
                <a:latin typeface="Garamond" panose="02020404030301010803" pitchFamily="18" charset="0"/>
              </a:rPr>
              <a:t>4.	Campanilla</a:t>
            </a:r>
          </a:p>
          <a:p>
            <a:pPr marL="0" indent="0">
              <a:lnSpc>
                <a:spcPct val="100000"/>
              </a:lnSpc>
              <a:spcBef>
                <a:spcPts val="0"/>
              </a:spcBef>
              <a:buNone/>
              <a:defRPr/>
            </a:pPr>
            <a:r>
              <a:rPr lang="es-ES" b="1" dirty="0">
                <a:latin typeface="Garamond" panose="02020404030301010803" pitchFamily="18" charset="0"/>
              </a:rPr>
              <a:t>5.	</a:t>
            </a:r>
            <a:r>
              <a:rPr lang="es-ES" b="1" dirty="0" err="1">
                <a:latin typeface="Garamond" panose="02020404030301010803" pitchFamily="18" charset="0"/>
              </a:rPr>
              <a:t>Chihiro</a:t>
            </a:r>
            <a:endParaRPr lang="es-ES" b="1" dirty="0">
              <a:latin typeface="Garamond" panose="02020404030301010803" pitchFamily="18" charset="0"/>
            </a:endParaRPr>
          </a:p>
          <a:p>
            <a:pPr marL="0" indent="0">
              <a:lnSpc>
                <a:spcPct val="100000"/>
              </a:lnSpc>
              <a:spcBef>
                <a:spcPts val="0"/>
              </a:spcBef>
              <a:buNone/>
              <a:defRPr/>
            </a:pPr>
            <a:r>
              <a:rPr lang="es-ES" b="1" dirty="0">
                <a:latin typeface="Garamond" panose="02020404030301010803" pitchFamily="18" charset="0"/>
              </a:rPr>
              <a:t>6.	</a:t>
            </a:r>
            <a:r>
              <a:rPr lang="es-ES" b="1" dirty="0" err="1">
                <a:latin typeface="Garamond" panose="02020404030301010803" pitchFamily="18" charset="0"/>
              </a:rPr>
              <a:t>Dorothy</a:t>
            </a:r>
            <a:endParaRPr lang="es-ES" b="1" dirty="0">
              <a:latin typeface="Garamond" panose="02020404030301010803" pitchFamily="18" charset="0"/>
            </a:endParaRPr>
          </a:p>
          <a:p>
            <a:pPr marL="0" indent="0">
              <a:lnSpc>
                <a:spcPct val="100000"/>
              </a:lnSpc>
              <a:spcBef>
                <a:spcPts val="0"/>
              </a:spcBef>
              <a:buNone/>
              <a:defRPr/>
            </a:pPr>
            <a:r>
              <a:rPr lang="es-ES" b="1" dirty="0">
                <a:latin typeface="Garamond" panose="02020404030301010803" pitchFamily="18" charset="0"/>
              </a:rPr>
              <a:t>7.	</a:t>
            </a:r>
            <a:r>
              <a:rPr lang="es-ES" b="1" dirty="0" err="1">
                <a:latin typeface="Garamond" panose="02020404030301010803" pitchFamily="18" charset="0"/>
              </a:rPr>
              <a:t>Galadriel</a:t>
            </a:r>
            <a:endParaRPr lang="es-ES" b="1" dirty="0">
              <a:latin typeface="Garamond" panose="02020404030301010803" pitchFamily="18" charset="0"/>
            </a:endParaRPr>
          </a:p>
          <a:p>
            <a:pPr marL="0" indent="0">
              <a:lnSpc>
                <a:spcPct val="100000"/>
              </a:lnSpc>
              <a:spcBef>
                <a:spcPts val="0"/>
              </a:spcBef>
              <a:buNone/>
              <a:defRPr/>
            </a:pPr>
            <a:r>
              <a:rPr lang="es-ES" b="1" dirty="0">
                <a:latin typeface="Garamond" panose="02020404030301010803" pitchFamily="18" charset="0"/>
              </a:rPr>
              <a:t>8.	Heidi</a:t>
            </a:r>
          </a:p>
          <a:p>
            <a:pPr marL="0" indent="0">
              <a:lnSpc>
                <a:spcPct val="100000"/>
              </a:lnSpc>
              <a:spcBef>
                <a:spcPts val="0"/>
              </a:spcBef>
              <a:buNone/>
              <a:defRPr/>
            </a:pPr>
            <a:r>
              <a:rPr lang="es-ES" b="1" dirty="0">
                <a:latin typeface="Garamond" panose="02020404030301010803" pitchFamily="18" charset="0"/>
              </a:rPr>
              <a:t>9.	Hermione</a:t>
            </a:r>
          </a:p>
          <a:p>
            <a:pPr marL="0" indent="0">
              <a:lnSpc>
                <a:spcPct val="100000"/>
              </a:lnSpc>
              <a:spcBef>
                <a:spcPts val="0"/>
              </a:spcBef>
              <a:buNone/>
              <a:defRPr/>
            </a:pPr>
            <a:r>
              <a:rPr lang="es-ES" b="1" dirty="0">
                <a:latin typeface="Garamond" panose="02020404030301010803" pitchFamily="18" charset="0"/>
              </a:rPr>
              <a:t>10.	Las tres mellizas</a:t>
            </a:r>
          </a:p>
          <a:p>
            <a:pPr marL="0" indent="0">
              <a:buNone/>
              <a:defRPr/>
            </a:pPr>
            <a:endParaRPr lang="es-ES" dirty="0"/>
          </a:p>
          <a:p>
            <a:pPr>
              <a:defRPr/>
            </a:pPr>
            <a:endParaRPr lang="es-ES" dirty="0"/>
          </a:p>
        </p:txBody>
      </p:sp>
      <p:sp>
        <p:nvSpPr>
          <p:cNvPr id="5" name="Rectángulo 4"/>
          <p:cNvSpPr/>
          <p:nvPr/>
        </p:nvSpPr>
        <p:spPr bwMode="auto">
          <a:xfrm>
            <a:off x="1170126" y="212767"/>
            <a:ext cx="9970999" cy="646331"/>
          </a:xfrm>
          <a:prstGeom prst="rect">
            <a:avLst/>
          </a:prstGeom>
        </p:spPr>
        <p:txBody>
          <a:bodyPr wrap="none">
            <a:spAutoFit/>
          </a:bodyPr>
          <a:lstStyle/>
          <a:p>
            <a:pPr>
              <a:defRPr/>
            </a:pPr>
            <a:r>
              <a:rPr lang="es-ES" sz="3600" b="1" dirty="0" smtClean="0">
                <a:solidFill>
                  <a:srgbClr val="C00000"/>
                </a:solidFill>
                <a:latin typeface="Agency FB" panose="020B0503020202020204" pitchFamily="34" charset="0"/>
              </a:rPr>
              <a:t>Mujeres Protagonistas de la Ficción infantil y Juvenil #4DLE24</a:t>
            </a:r>
            <a:endParaRPr sz="2400" dirty="0">
              <a:latin typeface="Agency FB" panose="020B0503020202020204" pitchFamily="34" charset="0"/>
            </a:endParaRPr>
          </a:p>
        </p:txBody>
      </p:sp>
      <p:sp>
        <p:nvSpPr>
          <p:cNvPr id="6" name="Marcador de contenido 2"/>
          <p:cNvSpPr txBox="1">
            <a:spLocks/>
          </p:cNvSpPr>
          <p:nvPr/>
        </p:nvSpPr>
        <p:spPr bwMode="auto">
          <a:xfrm>
            <a:off x="7733699" y="1008396"/>
            <a:ext cx="4317131" cy="4957927"/>
          </a:xfrm>
          <a:prstGeom prst="rect">
            <a:avLst/>
          </a:prstGeom>
          <a:ln w="38100">
            <a:solidFill>
              <a:srgbClr val="FF0000"/>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s-ES" b="1" dirty="0">
                <a:latin typeface="Garamond" panose="02020404030301010803" pitchFamily="18" charset="0"/>
              </a:rPr>
              <a:t>11.	</a:t>
            </a:r>
            <a:r>
              <a:rPr lang="es-ES" b="1" dirty="0" err="1">
                <a:latin typeface="Garamond" panose="02020404030301010803" pitchFamily="18" charset="0"/>
              </a:rPr>
              <a:t>Leia</a:t>
            </a:r>
            <a:endParaRPr lang="es-ES" b="1" dirty="0">
              <a:latin typeface="Garamond" panose="02020404030301010803" pitchFamily="18" charset="0"/>
            </a:endParaRPr>
          </a:p>
          <a:p>
            <a:pPr marL="0" indent="0">
              <a:lnSpc>
                <a:spcPct val="100000"/>
              </a:lnSpc>
              <a:spcBef>
                <a:spcPts val="0"/>
              </a:spcBef>
              <a:buNone/>
              <a:defRPr/>
            </a:pPr>
            <a:r>
              <a:rPr lang="es-ES" b="1" dirty="0">
                <a:latin typeface="Garamond" panose="02020404030301010803" pitchFamily="18" charset="0"/>
              </a:rPr>
              <a:t>12.	Lisa Simpson</a:t>
            </a:r>
          </a:p>
          <a:p>
            <a:pPr marL="0" indent="0">
              <a:lnSpc>
                <a:spcPct val="100000"/>
              </a:lnSpc>
              <a:spcBef>
                <a:spcPts val="0"/>
              </a:spcBef>
              <a:buNone/>
              <a:defRPr/>
            </a:pPr>
            <a:r>
              <a:rPr lang="es-ES" b="1" dirty="0">
                <a:latin typeface="Garamond" panose="02020404030301010803" pitchFamily="18" charset="0"/>
              </a:rPr>
              <a:t>13.	Mafalda</a:t>
            </a:r>
          </a:p>
          <a:p>
            <a:pPr marL="0" indent="0">
              <a:lnSpc>
                <a:spcPct val="100000"/>
              </a:lnSpc>
              <a:spcBef>
                <a:spcPts val="0"/>
              </a:spcBef>
              <a:buNone/>
              <a:defRPr/>
            </a:pPr>
            <a:r>
              <a:rPr lang="es-ES" b="1" dirty="0">
                <a:latin typeface="Garamond" panose="02020404030301010803" pitchFamily="18" charset="0"/>
              </a:rPr>
              <a:t>14.	Mary </a:t>
            </a:r>
            <a:r>
              <a:rPr lang="es-ES" b="1" dirty="0" err="1">
                <a:latin typeface="Garamond" panose="02020404030301010803" pitchFamily="18" charset="0"/>
              </a:rPr>
              <a:t>Poppins</a:t>
            </a:r>
            <a:endParaRPr lang="es-ES" b="1" dirty="0">
              <a:latin typeface="Garamond" panose="02020404030301010803" pitchFamily="18" charset="0"/>
            </a:endParaRPr>
          </a:p>
          <a:p>
            <a:pPr marL="0" indent="0">
              <a:lnSpc>
                <a:spcPct val="100000"/>
              </a:lnSpc>
              <a:spcBef>
                <a:spcPts val="0"/>
              </a:spcBef>
              <a:buNone/>
              <a:defRPr/>
            </a:pPr>
            <a:r>
              <a:rPr lang="es-ES" b="1" dirty="0">
                <a:latin typeface="Garamond" panose="02020404030301010803" pitchFamily="18" charset="0"/>
              </a:rPr>
              <a:t>15.	</a:t>
            </a:r>
            <a:r>
              <a:rPr lang="es-ES" b="1" dirty="0" err="1">
                <a:latin typeface="Garamond" panose="02020404030301010803" pitchFamily="18" charset="0"/>
              </a:rPr>
              <a:t>Matilda</a:t>
            </a:r>
            <a:endParaRPr lang="es-ES" b="1" dirty="0">
              <a:latin typeface="Garamond" panose="02020404030301010803" pitchFamily="18" charset="0"/>
            </a:endParaRPr>
          </a:p>
          <a:p>
            <a:pPr marL="0" indent="0">
              <a:lnSpc>
                <a:spcPct val="100000"/>
              </a:lnSpc>
              <a:spcBef>
                <a:spcPts val="0"/>
              </a:spcBef>
              <a:buNone/>
              <a:defRPr/>
            </a:pPr>
            <a:r>
              <a:rPr lang="es-ES" b="1" dirty="0">
                <a:latin typeface="Garamond" panose="02020404030301010803" pitchFamily="18" charset="0"/>
              </a:rPr>
              <a:t>16.	Momo/ Emperatriz Infantil / Vetusta </a:t>
            </a:r>
            <a:r>
              <a:rPr lang="es-ES" b="1" dirty="0" err="1">
                <a:latin typeface="Garamond" panose="02020404030301010803" pitchFamily="18" charset="0"/>
              </a:rPr>
              <a:t>Morla</a:t>
            </a:r>
            <a:endParaRPr lang="es-ES" b="1" dirty="0">
              <a:latin typeface="Garamond" panose="02020404030301010803" pitchFamily="18" charset="0"/>
            </a:endParaRPr>
          </a:p>
          <a:p>
            <a:pPr marL="0" indent="0">
              <a:lnSpc>
                <a:spcPct val="100000"/>
              </a:lnSpc>
              <a:spcBef>
                <a:spcPts val="0"/>
              </a:spcBef>
              <a:buNone/>
              <a:defRPr/>
            </a:pPr>
            <a:r>
              <a:rPr lang="es-ES" b="1" dirty="0">
                <a:latin typeface="Garamond" panose="02020404030301010803" pitchFamily="18" charset="0"/>
              </a:rPr>
              <a:t>17.	</a:t>
            </a:r>
            <a:r>
              <a:rPr lang="es-ES" b="1" dirty="0" err="1">
                <a:latin typeface="Garamond" panose="02020404030301010803" pitchFamily="18" charset="0"/>
              </a:rPr>
              <a:t>Pippi</a:t>
            </a:r>
            <a:r>
              <a:rPr lang="es-ES" b="1" dirty="0">
                <a:latin typeface="Garamond" panose="02020404030301010803" pitchFamily="18" charset="0"/>
              </a:rPr>
              <a:t> </a:t>
            </a:r>
            <a:r>
              <a:rPr lang="es-ES" b="1" dirty="0" err="1">
                <a:latin typeface="Garamond" panose="02020404030301010803" pitchFamily="18" charset="0"/>
              </a:rPr>
              <a:t>Långstrump</a:t>
            </a:r>
            <a:endParaRPr lang="es-ES" b="1" dirty="0">
              <a:latin typeface="Garamond" panose="02020404030301010803" pitchFamily="18" charset="0"/>
            </a:endParaRPr>
          </a:p>
          <a:p>
            <a:pPr marL="0" indent="0">
              <a:lnSpc>
                <a:spcPct val="100000"/>
              </a:lnSpc>
              <a:spcBef>
                <a:spcPts val="0"/>
              </a:spcBef>
              <a:buNone/>
              <a:defRPr/>
            </a:pPr>
            <a:r>
              <a:rPr lang="es-ES" b="1" dirty="0">
                <a:latin typeface="Garamond" panose="02020404030301010803" pitchFamily="18" charset="0"/>
              </a:rPr>
              <a:t>18.	Princesa </a:t>
            </a:r>
            <a:r>
              <a:rPr lang="es-ES" b="1" dirty="0" err="1">
                <a:latin typeface="Garamond" panose="02020404030301010803" pitchFamily="18" charset="0"/>
              </a:rPr>
              <a:t>Mononoke</a:t>
            </a:r>
            <a:endParaRPr lang="es-ES" b="1" dirty="0">
              <a:latin typeface="Garamond" panose="02020404030301010803" pitchFamily="18" charset="0"/>
            </a:endParaRPr>
          </a:p>
          <a:p>
            <a:pPr marL="0" indent="0">
              <a:lnSpc>
                <a:spcPct val="100000"/>
              </a:lnSpc>
              <a:spcBef>
                <a:spcPts val="0"/>
              </a:spcBef>
              <a:buNone/>
              <a:defRPr/>
            </a:pPr>
            <a:r>
              <a:rPr lang="es-ES" b="1" dirty="0">
                <a:latin typeface="Garamond" panose="02020404030301010803" pitchFamily="18" charset="0"/>
              </a:rPr>
              <a:t>19.	Reina Blanca</a:t>
            </a:r>
          </a:p>
          <a:p>
            <a:pPr marL="0" indent="0">
              <a:lnSpc>
                <a:spcPct val="100000"/>
              </a:lnSpc>
              <a:spcBef>
                <a:spcPts val="0"/>
              </a:spcBef>
              <a:buNone/>
              <a:defRPr/>
            </a:pPr>
            <a:r>
              <a:rPr lang="es-ES" b="1" dirty="0">
                <a:latin typeface="Garamond" panose="02020404030301010803" pitchFamily="18" charset="0"/>
              </a:rPr>
              <a:t>20.	</a:t>
            </a:r>
            <a:r>
              <a:rPr lang="es-ES" b="1" dirty="0" err="1">
                <a:latin typeface="Garamond" panose="02020404030301010803" pitchFamily="18" charset="0"/>
              </a:rPr>
              <a:t>Wonder</a:t>
            </a:r>
            <a:r>
              <a:rPr lang="es-ES" b="1" dirty="0">
                <a:latin typeface="Garamond" panose="02020404030301010803" pitchFamily="18" charset="0"/>
              </a:rPr>
              <a:t> </a:t>
            </a:r>
            <a:r>
              <a:rPr lang="es-ES" b="1" dirty="0" err="1">
                <a:latin typeface="Garamond" panose="02020404030301010803" pitchFamily="18" charset="0"/>
              </a:rPr>
              <a:t>Woman</a:t>
            </a:r>
            <a:endParaRPr lang="es-ES" b="1" dirty="0">
              <a:latin typeface="Garamond" panose="02020404030301010803" pitchFamily="18" charset="0"/>
            </a:endParaRPr>
          </a:p>
          <a:p>
            <a:pPr marL="0" indent="0">
              <a:buFont typeface="Arial" panose="020B0604020202020204" pitchFamily="34" charset="0"/>
              <a:buNone/>
              <a:defRPr/>
            </a:pPr>
            <a:endParaRPr lang="es-ES" dirty="0" smtClean="0"/>
          </a:p>
          <a:p>
            <a:pPr>
              <a:defRPr/>
            </a:pPr>
            <a:endParaRPr lang="es-ES" dirty="0"/>
          </a:p>
        </p:txBody>
      </p:sp>
      <p:pic>
        <p:nvPicPr>
          <p:cNvPr id="9" name="Marcador de contenido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pic>
        <p:nvPicPr>
          <p:cNvPr id="10" name="Imagen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
        <p:nvSpPr>
          <p:cNvPr id="4" name="Rectángulo 3"/>
          <p:cNvSpPr/>
          <p:nvPr/>
        </p:nvSpPr>
        <p:spPr>
          <a:xfrm>
            <a:off x="1250328" y="6182099"/>
            <a:ext cx="10155729" cy="584775"/>
          </a:xfrm>
          <a:prstGeom prst="rect">
            <a:avLst/>
          </a:prstGeom>
          <a:ln w="38100">
            <a:solidFill>
              <a:srgbClr val="FF0000"/>
            </a:solidFill>
          </a:ln>
        </p:spPr>
        <p:txBody>
          <a:bodyPr wrap="none">
            <a:spAutoFit/>
          </a:bodyPr>
          <a:lstStyle/>
          <a:p>
            <a:r>
              <a:rPr lang="es-ES" sz="3200" dirty="0">
                <a:hlinkClick r:id="rId4"/>
              </a:rPr>
              <a:t>https://constelacionesmultimodales</a:t>
            </a:r>
            <a:r>
              <a:rPr lang="es-ES" sz="3200" b="1" dirty="0">
                <a:hlinkClick r:id="rId4"/>
              </a:rPr>
              <a:t>4dle24</a:t>
            </a:r>
            <a:r>
              <a:rPr lang="es-ES" sz="3200" dirty="0">
                <a:hlinkClick r:id="rId4"/>
              </a:rPr>
              <a:t>.blogspot.com</a:t>
            </a:r>
            <a:r>
              <a:rPr lang="es-ES" sz="3200" dirty="0" smtClean="0">
                <a:hlinkClick r:id="rId4"/>
              </a:rPr>
              <a:t>/</a:t>
            </a:r>
            <a:r>
              <a:rPr lang="es-ES" sz="3200" dirty="0" smtClean="0"/>
              <a:t>   </a:t>
            </a:r>
            <a:endParaRPr lang="es-ES" sz="3200" dirty="0"/>
          </a:p>
        </p:txBody>
      </p:sp>
      <p:pic>
        <p:nvPicPr>
          <p:cNvPr id="11" name="Imagen 10"/>
          <p:cNvPicPr>
            <a:picLocks noChangeAspect="1"/>
          </p:cNvPicPr>
          <p:nvPr/>
        </p:nvPicPr>
        <p:blipFill>
          <a:blip r:embed="rId5"/>
          <a:stretch>
            <a:fillRect/>
          </a:stretch>
        </p:blipFill>
        <p:spPr>
          <a:xfrm>
            <a:off x="133994" y="1840290"/>
            <a:ext cx="3477961" cy="3470074"/>
          </a:xfrm>
          <a:prstGeom prst="rect">
            <a:avLst/>
          </a:prstGeom>
        </p:spPr>
      </p:pic>
    </p:spTree>
    <p:extLst>
      <p:ext uri="{BB962C8B-B14F-4D97-AF65-F5344CB8AC3E}">
        <p14:creationId xmlns:p14="http://schemas.microsoft.com/office/powerpoint/2010/main" val="2295427737"/>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770021"/>
            <a:ext cx="12192000" cy="5552682"/>
          </a:xfrm>
        </p:spPr>
      </p:pic>
      <p:pic>
        <p:nvPicPr>
          <p:cNvPr id="5" name="Marcador de contenido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
        <p:nvSpPr>
          <p:cNvPr id="8" name="Rectángulo 6"/>
          <p:cNvSpPr>
            <a:spLocks noChangeArrowheads="1"/>
          </p:cNvSpPr>
          <p:nvPr/>
        </p:nvSpPr>
        <p:spPr bwMode="auto">
          <a:xfrm>
            <a:off x="920325" y="6367732"/>
            <a:ext cx="10279782" cy="36933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spcBef>
                <a:spcPct val="0"/>
              </a:spcBef>
              <a:buFontTx/>
              <a:buNone/>
            </a:pPr>
            <a:r>
              <a:rPr lang="es-ES" altLang="es-ES" sz="1800" dirty="0">
                <a:hlinkClick r:id="rId4"/>
              </a:rPr>
              <a:t>https://constelacionesdualesua4dle20.blogspot.com/2020/10/aconstelacion-universo-3gato-con-botas.html</a:t>
            </a:r>
            <a:r>
              <a:rPr lang="es-ES" altLang="es-ES" sz="1800" dirty="0"/>
              <a:t> </a:t>
            </a:r>
          </a:p>
        </p:txBody>
      </p:sp>
      <p:sp>
        <p:nvSpPr>
          <p:cNvPr id="9" name="Título 1"/>
          <p:cNvSpPr>
            <a:spLocks noGrp="1"/>
          </p:cNvSpPr>
          <p:nvPr>
            <p:ph type="title"/>
          </p:nvPr>
        </p:nvSpPr>
        <p:spPr>
          <a:xfrm>
            <a:off x="2916455" y="23930"/>
            <a:ext cx="4004109" cy="823094"/>
          </a:xfrm>
        </p:spPr>
        <p:txBody>
          <a:bodyPr>
            <a:normAutofit/>
          </a:bodyPr>
          <a:lstStyle/>
          <a:p>
            <a:r>
              <a:rPr lang="es-ES" sz="3200" dirty="0" smtClean="0">
                <a:solidFill>
                  <a:srgbClr val="FF0000"/>
                </a:solidFill>
                <a:latin typeface="Agency FB" panose="020B0503020202020204" pitchFamily="34" charset="0"/>
              </a:rPr>
              <a:t>Resultados #4DLEUA20</a:t>
            </a:r>
            <a:endParaRPr lang="es-ES" sz="3200" dirty="0">
              <a:solidFill>
                <a:srgbClr val="FF0000"/>
              </a:solidFill>
              <a:latin typeface="Agency FB" panose="020B0503020202020204" pitchFamily="34" charset="0"/>
            </a:endParaRPr>
          </a:p>
        </p:txBody>
      </p:sp>
      <p:pic>
        <p:nvPicPr>
          <p:cNvPr id="10" name="Imagen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3652366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6399922" y="165869"/>
            <a:ext cx="4502637" cy="1380022"/>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es-ES" sz="3200" dirty="0">
                <a:solidFill>
                  <a:srgbClr val="FF0000"/>
                </a:solidFill>
                <a:latin typeface="Agency FB" panose="020B0503020202020204" pitchFamily="34" charset="0"/>
              </a:rPr>
              <a:t>Práctica en expansión: creatividad con relatos literarios y audiovisuales</a:t>
            </a:r>
          </a:p>
        </p:txBody>
      </p:sp>
      <p:sp>
        <p:nvSpPr>
          <p:cNvPr id="34823" name="Rectángulo 6"/>
          <p:cNvSpPr>
            <a:spLocks noChangeArrowheads="1"/>
          </p:cNvSpPr>
          <p:nvPr/>
        </p:nvSpPr>
        <p:spPr bwMode="auto">
          <a:xfrm>
            <a:off x="6092792" y="5707780"/>
            <a:ext cx="4995512" cy="92333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spcBef>
                <a:spcPct val="0"/>
              </a:spcBef>
              <a:buFontTx/>
              <a:buNone/>
            </a:pPr>
            <a:r>
              <a:rPr lang="es-ES" altLang="es-ES" sz="1800" dirty="0">
                <a:hlinkClick r:id="rId3"/>
              </a:rPr>
              <a:t>https://</a:t>
            </a:r>
            <a:r>
              <a:rPr lang="es-ES" altLang="es-ES" sz="1800" dirty="0" smtClean="0">
                <a:hlinkClick r:id="rId3"/>
              </a:rPr>
              <a:t>constelacionesdualesua4dle20.blogspot.com/2020/10/crelato-literario-3el-gato-con-botas_26.html</a:t>
            </a:r>
            <a:r>
              <a:rPr lang="es-ES" altLang="es-ES" sz="1800" dirty="0" smtClean="0"/>
              <a:t> </a:t>
            </a:r>
            <a:endParaRPr lang="es-ES" altLang="es-ES" sz="1800" dirty="0"/>
          </a:p>
        </p:txBody>
      </p:sp>
      <p:pic>
        <p:nvPicPr>
          <p:cNvPr id="34824" name="Imagen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4375" y="0"/>
            <a:ext cx="5060664" cy="6868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Marcador de contenido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pic>
        <p:nvPicPr>
          <p:cNvPr id="2" name="Imagen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35041" y="1633554"/>
            <a:ext cx="5232400" cy="3898900"/>
          </a:xfrm>
          <a:prstGeom prst="rect">
            <a:avLst/>
          </a:prstGeom>
        </p:spPr>
      </p:pic>
      <p:pic>
        <p:nvPicPr>
          <p:cNvPr id="9" name="Imagen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
        <p:nvSpPr>
          <p:cNvPr id="3" name="Elipse 2"/>
          <p:cNvSpPr/>
          <p:nvPr/>
        </p:nvSpPr>
        <p:spPr>
          <a:xfrm>
            <a:off x="7103444" y="2213811"/>
            <a:ext cx="981777" cy="433136"/>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9117243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76701" y="657754"/>
            <a:ext cx="9730339" cy="1001662"/>
          </a:xfrm>
        </p:spPr>
        <p:txBody>
          <a:bodyPr>
            <a:normAutofit/>
          </a:bodyPr>
          <a:lstStyle/>
          <a:p>
            <a:r>
              <a:rPr lang="es-ES" sz="3600" dirty="0" err="1">
                <a:solidFill>
                  <a:srgbClr val="0070C0"/>
                </a:solidFill>
              </a:rPr>
              <a:t>BDatos</a:t>
            </a:r>
            <a:r>
              <a:rPr lang="es-ES" sz="3600" dirty="0">
                <a:solidFill>
                  <a:srgbClr val="0070C0"/>
                </a:solidFill>
              </a:rPr>
              <a:t> </a:t>
            </a:r>
            <a:r>
              <a:rPr lang="es-ES" sz="3600" dirty="0" err="1">
                <a:solidFill>
                  <a:srgbClr val="0070C0"/>
                </a:solidFill>
              </a:rPr>
              <a:t>Bibliométricos</a:t>
            </a:r>
            <a:r>
              <a:rPr lang="es-ES" sz="3600" dirty="0">
                <a:solidFill>
                  <a:srgbClr val="0070C0"/>
                </a:solidFill>
              </a:rPr>
              <a:t>, 3El gato con botas. </a:t>
            </a:r>
            <a:r>
              <a:rPr lang="es-ES" sz="3600" dirty="0" err="1" smtClean="0">
                <a:solidFill>
                  <a:srgbClr val="0070C0"/>
                </a:solidFill>
              </a:rPr>
              <a:t>VIISoler</a:t>
            </a:r>
            <a:endParaRPr lang="es-ES" sz="3600" dirty="0">
              <a:solidFill>
                <a:srgbClr val="0070C0"/>
              </a:solidFill>
            </a:endParaRPr>
          </a:p>
        </p:txBody>
      </p:sp>
      <p:sp>
        <p:nvSpPr>
          <p:cNvPr id="3" name="Marcador de contenido 2"/>
          <p:cNvSpPr>
            <a:spLocks noGrp="1"/>
          </p:cNvSpPr>
          <p:nvPr>
            <p:ph idx="1"/>
          </p:nvPr>
        </p:nvSpPr>
        <p:spPr>
          <a:xfrm>
            <a:off x="36629" y="1759219"/>
            <a:ext cx="6736882" cy="4351338"/>
          </a:xfrm>
        </p:spPr>
        <p:txBody>
          <a:bodyPr>
            <a:normAutofit fontScale="70000" lnSpcReduction="20000"/>
          </a:bodyPr>
          <a:lstStyle/>
          <a:p>
            <a:r>
              <a:rPr lang="es-ES" sz="2200" b="1" dirty="0" smtClean="0"/>
              <a:t>1. Elementos </a:t>
            </a:r>
            <a:r>
              <a:rPr lang="es-ES" sz="2200" b="1" dirty="0"/>
              <a:t>literarios </a:t>
            </a:r>
          </a:p>
          <a:p>
            <a:r>
              <a:rPr lang="es-ES" sz="2200" dirty="0" smtClean="0"/>
              <a:t>Hermanos </a:t>
            </a:r>
            <a:r>
              <a:rPr lang="es-ES" sz="2200" dirty="0"/>
              <a:t>Grimm. (1969). </a:t>
            </a:r>
            <a:r>
              <a:rPr lang="es-ES" sz="2200" i="1" dirty="0"/>
              <a:t>Los músicos de Bre</a:t>
            </a:r>
            <a:r>
              <a:rPr lang="es-ES" sz="2200" dirty="0"/>
              <a:t>men. Anaya Educación.</a:t>
            </a:r>
          </a:p>
          <a:p>
            <a:r>
              <a:rPr lang="es-ES" sz="2200" dirty="0" smtClean="0"/>
              <a:t>George </a:t>
            </a:r>
            <a:r>
              <a:rPr lang="es-ES" sz="2200" dirty="0"/>
              <a:t>R. R. Martin. (1996). </a:t>
            </a:r>
            <a:r>
              <a:rPr lang="es-ES" sz="2200" i="1" dirty="0"/>
              <a:t>Juego de tronos</a:t>
            </a:r>
            <a:r>
              <a:rPr lang="es-ES" sz="2200" dirty="0"/>
              <a:t>. Bantam </a:t>
            </a:r>
            <a:r>
              <a:rPr lang="es-ES" sz="2200" dirty="0" err="1"/>
              <a:t>Spectra</a:t>
            </a:r>
            <a:r>
              <a:rPr lang="es-ES" sz="2200" dirty="0"/>
              <a:t>, </a:t>
            </a:r>
            <a:r>
              <a:rPr lang="es-ES" sz="2200" dirty="0" err="1"/>
              <a:t>HarperCollins</a:t>
            </a:r>
            <a:r>
              <a:rPr lang="es-ES" sz="2200" dirty="0"/>
              <a:t>.</a:t>
            </a:r>
          </a:p>
          <a:p>
            <a:r>
              <a:rPr lang="es-ES" sz="2200" dirty="0" err="1" smtClean="0"/>
              <a:t>Jim</a:t>
            </a:r>
            <a:r>
              <a:rPr lang="es-ES" sz="2200" dirty="0" smtClean="0"/>
              <a:t> </a:t>
            </a:r>
            <a:r>
              <a:rPr lang="es-ES" sz="2200" dirty="0"/>
              <a:t>Davis. (1978). </a:t>
            </a:r>
            <a:r>
              <a:rPr lang="es-ES" sz="2200" i="1" dirty="0"/>
              <a:t>Garfield</a:t>
            </a:r>
            <a:r>
              <a:rPr lang="es-ES" sz="2200" dirty="0"/>
              <a:t>. Planeta De Agostini.</a:t>
            </a:r>
          </a:p>
          <a:p>
            <a:r>
              <a:rPr lang="es-ES" sz="2200" dirty="0" smtClean="0"/>
              <a:t>Hermanos </a:t>
            </a:r>
            <a:r>
              <a:rPr lang="es-ES" sz="2200" dirty="0"/>
              <a:t>Grimm. (1812). </a:t>
            </a:r>
            <a:r>
              <a:rPr lang="es-ES" sz="2200" i="1" dirty="0" err="1"/>
              <a:t>Blancanieves</a:t>
            </a:r>
            <a:r>
              <a:rPr lang="es-ES" sz="2200" i="1" dirty="0"/>
              <a:t> y los siete enanitos</a:t>
            </a:r>
            <a:r>
              <a:rPr lang="es-ES" sz="2200" dirty="0"/>
              <a:t>. Alemania.</a:t>
            </a:r>
          </a:p>
          <a:p>
            <a:r>
              <a:rPr lang="es-ES" sz="2200" dirty="0" smtClean="0"/>
              <a:t>Andersen</a:t>
            </a:r>
            <a:r>
              <a:rPr lang="es-ES" sz="2200" dirty="0"/>
              <a:t>, Hans Christian. (2002). </a:t>
            </a:r>
            <a:r>
              <a:rPr lang="es-ES" sz="2200" i="1" dirty="0"/>
              <a:t>Los tres cerditos</a:t>
            </a:r>
            <a:r>
              <a:rPr lang="es-ES" sz="2200" dirty="0"/>
              <a:t>. España: </a:t>
            </a:r>
            <a:r>
              <a:rPr lang="es-ES" sz="2200" dirty="0" err="1"/>
              <a:t>Printing</a:t>
            </a:r>
            <a:r>
              <a:rPr lang="es-ES" sz="2200" dirty="0"/>
              <a:t> </a:t>
            </a:r>
            <a:r>
              <a:rPr lang="es-ES" sz="2200" dirty="0" err="1"/>
              <a:t>Súria</a:t>
            </a:r>
            <a:r>
              <a:rPr lang="es-ES" sz="2200" dirty="0"/>
              <a:t>.</a:t>
            </a:r>
          </a:p>
          <a:p>
            <a:r>
              <a:rPr lang="es-ES" sz="2200" dirty="0" smtClean="0"/>
              <a:t>Carlo </a:t>
            </a:r>
            <a:r>
              <a:rPr lang="es-ES" sz="2200" dirty="0" err="1"/>
              <a:t>Collodi</a:t>
            </a:r>
            <a:r>
              <a:rPr lang="es-ES" sz="2200" dirty="0"/>
              <a:t>. (1882). </a:t>
            </a:r>
            <a:r>
              <a:rPr lang="es-ES" sz="2200" i="1" dirty="0"/>
              <a:t>Las aventuras de Pinocho</a:t>
            </a:r>
            <a:r>
              <a:rPr lang="es-ES" sz="2200" dirty="0"/>
              <a:t>. Italia: </a:t>
            </a:r>
            <a:r>
              <a:rPr lang="es-ES" sz="2200" dirty="0" err="1"/>
              <a:t>Akal</a:t>
            </a:r>
            <a:r>
              <a:rPr lang="es-ES" sz="2200" dirty="0"/>
              <a:t>.</a:t>
            </a:r>
          </a:p>
          <a:p>
            <a:r>
              <a:rPr lang="es-ES" sz="2200" dirty="0" smtClean="0"/>
              <a:t>Hermanos </a:t>
            </a:r>
            <a:r>
              <a:rPr lang="es-ES" sz="2200" dirty="0"/>
              <a:t>Grimm. (</a:t>
            </a:r>
            <a:r>
              <a:rPr lang="es-ES" sz="2200" dirty="0" smtClean="0"/>
              <a:t>1845).</a:t>
            </a:r>
            <a:r>
              <a:rPr lang="es-ES" sz="2200" i="1" dirty="0" smtClean="0"/>
              <a:t> </a:t>
            </a:r>
            <a:r>
              <a:rPr lang="es-ES" sz="2200" i="1" dirty="0"/>
              <a:t>El flautista de </a:t>
            </a:r>
            <a:r>
              <a:rPr lang="es-ES" sz="2200" i="1" dirty="0" err="1"/>
              <a:t>Hamelín</a:t>
            </a:r>
            <a:r>
              <a:rPr lang="es-ES" sz="2200" dirty="0"/>
              <a:t>. Alemania</a:t>
            </a:r>
          </a:p>
          <a:p>
            <a:r>
              <a:rPr lang="es-ES" sz="2200" dirty="0" smtClean="0"/>
              <a:t>Daisy </a:t>
            </a:r>
            <a:r>
              <a:rPr lang="es-ES" sz="2200" dirty="0" err="1"/>
              <a:t>fisther</a:t>
            </a:r>
            <a:r>
              <a:rPr lang="es-ES" sz="2200" dirty="0"/>
              <a:t>. (1634). </a:t>
            </a:r>
            <a:r>
              <a:rPr lang="es-ES" sz="2200" i="1" dirty="0"/>
              <a:t>La Cenicienta</a:t>
            </a:r>
            <a:r>
              <a:rPr lang="es-ES" sz="2200" dirty="0"/>
              <a:t>. Italia</a:t>
            </a:r>
          </a:p>
          <a:p>
            <a:r>
              <a:rPr lang="es-ES" sz="2200" dirty="0" smtClean="0"/>
              <a:t>Charles </a:t>
            </a:r>
            <a:r>
              <a:rPr lang="es-ES" sz="2200" dirty="0" err="1"/>
              <a:t>Perrault</a:t>
            </a:r>
            <a:r>
              <a:rPr lang="es-ES" sz="2200" dirty="0"/>
              <a:t>. (1697). </a:t>
            </a:r>
            <a:r>
              <a:rPr lang="es-ES" sz="2200" i="1" dirty="0"/>
              <a:t>Caperucita Roja</a:t>
            </a:r>
            <a:r>
              <a:rPr lang="es-ES" sz="2200" dirty="0"/>
              <a:t>. Europa</a:t>
            </a:r>
          </a:p>
          <a:p>
            <a:r>
              <a:rPr lang="es-ES" sz="2200" dirty="0" smtClean="0"/>
              <a:t>James </a:t>
            </a:r>
            <a:r>
              <a:rPr lang="es-ES" sz="2200" dirty="0"/>
              <a:t>Patrick </a:t>
            </a:r>
            <a:r>
              <a:rPr lang="es-ES" sz="2200" dirty="0" err="1"/>
              <a:t>Donleavy</a:t>
            </a:r>
            <a:r>
              <a:rPr lang="es-ES" sz="2200" dirty="0"/>
              <a:t> . (1955). </a:t>
            </a:r>
            <a:r>
              <a:rPr lang="es-ES" sz="2200" i="1" dirty="0"/>
              <a:t>El Hombrecito de Mazapán</a:t>
            </a:r>
            <a:r>
              <a:rPr lang="es-ES" sz="2200" dirty="0"/>
              <a:t>. Francia</a:t>
            </a:r>
          </a:p>
          <a:p>
            <a:r>
              <a:rPr lang="es-ES" sz="2200" b="1" dirty="0" smtClean="0"/>
              <a:t>2. Literatura </a:t>
            </a:r>
            <a:r>
              <a:rPr lang="es-ES" sz="2200" b="1" dirty="0"/>
              <a:t>canónica</a:t>
            </a:r>
          </a:p>
          <a:p>
            <a:r>
              <a:rPr lang="es-ES" sz="2200" dirty="0" smtClean="0"/>
              <a:t>Lewis </a:t>
            </a:r>
            <a:r>
              <a:rPr lang="es-ES" sz="2200" dirty="0"/>
              <a:t>Carroll. (1865). </a:t>
            </a:r>
            <a:r>
              <a:rPr lang="es-ES" sz="2200" i="1" dirty="0"/>
              <a:t>Alicia en el país de las maravillas</a:t>
            </a:r>
            <a:r>
              <a:rPr lang="es-ES" sz="2200" dirty="0"/>
              <a:t>. Reino Unido</a:t>
            </a:r>
          </a:p>
          <a:p>
            <a:r>
              <a:rPr lang="es-ES" sz="2200" dirty="0" smtClean="0"/>
              <a:t>Pablo </a:t>
            </a:r>
            <a:r>
              <a:rPr lang="es-ES" sz="2200" dirty="0"/>
              <a:t>Neruda. (1959). </a:t>
            </a:r>
            <a:r>
              <a:rPr lang="es-ES" sz="2200" i="1" dirty="0"/>
              <a:t>Oda al gato</a:t>
            </a:r>
            <a:r>
              <a:rPr lang="es-ES" sz="2200" dirty="0"/>
              <a:t>. Buenos Aires: Losada</a:t>
            </a:r>
            <a:r>
              <a:rPr lang="es-ES" dirty="0" smtClean="0"/>
              <a:t>.</a:t>
            </a:r>
            <a:endParaRPr lang="es-ES" dirty="0"/>
          </a:p>
        </p:txBody>
      </p:sp>
      <p:pic>
        <p:nvPicPr>
          <p:cNvPr id="5" name="Marcador de contenido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
        <p:nvSpPr>
          <p:cNvPr id="7" name="Rectángulo 6"/>
          <p:cNvSpPr/>
          <p:nvPr/>
        </p:nvSpPr>
        <p:spPr>
          <a:xfrm>
            <a:off x="799949" y="6109072"/>
            <a:ext cx="9181449" cy="646331"/>
          </a:xfrm>
          <a:prstGeom prst="rect">
            <a:avLst/>
          </a:prstGeom>
          <a:ln w="38100">
            <a:solidFill>
              <a:srgbClr val="FF0000"/>
            </a:solidFill>
          </a:ln>
        </p:spPr>
        <p:txBody>
          <a:bodyPr wrap="square">
            <a:spAutoFit/>
          </a:bodyPr>
          <a:lstStyle/>
          <a:p>
            <a:r>
              <a:rPr lang="es-ES" dirty="0">
                <a:hlinkClick r:id="rId3"/>
              </a:rPr>
              <a:t>https://</a:t>
            </a:r>
            <a:r>
              <a:rPr lang="es-ES" dirty="0" smtClean="0">
                <a:hlinkClick r:id="rId3"/>
              </a:rPr>
              <a:t>constelacionesdualesua4dle20.blogspot.com/search/label/3El%20gato%20con%20botas</a:t>
            </a:r>
            <a:r>
              <a:rPr lang="es-ES" dirty="0" smtClean="0"/>
              <a:t> 17 entradas 4 constelaciones distintas </a:t>
            </a:r>
            <a:endParaRPr lang="es-ES" dirty="0"/>
          </a:p>
        </p:txBody>
      </p:sp>
      <p:sp>
        <p:nvSpPr>
          <p:cNvPr id="8" name="Título 1"/>
          <p:cNvSpPr txBox="1">
            <a:spLocks/>
          </p:cNvSpPr>
          <p:nvPr/>
        </p:nvSpPr>
        <p:spPr>
          <a:xfrm>
            <a:off x="4109987" y="23930"/>
            <a:ext cx="2180923" cy="8230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3200" dirty="0" smtClean="0">
                <a:solidFill>
                  <a:srgbClr val="FF0000"/>
                </a:solidFill>
                <a:latin typeface="Agency FB" panose="020B0503020202020204" pitchFamily="34" charset="0"/>
              </a:rPr>
              <a:t>#4DLEUA20</a:t>
            </a:r>
            <a:endParaRPr lang="es-ES" sz="3200" dirty="0">
              <a:solidFill>
                <a:srgbClr val="FF0000"/>
              </a:solidFill>
              <a:latin typeface="Agency FB" panose="020B0503020202020204" pitchFamily="34" charset="0"/>
            </a:endParaRPr>
          </a:p>
        </p:txBody>
      </p:sp>
      <p:sp>
        <p:nvSpPr>
          <p:cNvPr id="9" name="Rectángulo 8"/>
          <p:cNvSpPr/>
          <p:nvPr/>
        </p:nvSpPr>
        <p:spPr>
          <a:xfrm>
            <a:off x="6773511" y="1678995"/>
            <a:ext cx="5296569" cy="4185761"/>
          </a:xfrm>
          <a:prstGeom prst="rect">
            <a:avLst/>
          </a:prstGeom>
        </p:spPr>
        <p:txBody>
          <a:bodyPr wrap="square">
            <a:spAutoFit/>
          </a:bodyPr>
          <a:lstStyle/>
          <a:p>
            <a:r>
              <a:rPr lang="es-ES" sz="1400" b="1" dirty="0"/>
              <a:t>3. Elementos multimodales</a:t>
            </a:r>
          </a:p>
          <a:p>
            <a:r>
              <a:rPr lang="es-ES" sz="1400" b="1" dirty="0"/>
              <a:t>CINE:     </a:t>
            </a:r>
          </a:p>
          <a:p>
            <a:r>
              <a:rPr lang="es-ES" sz="1400" dirty="0"/>
              <a:t> Andrew </a:t>
            </a:r>
            <a:r>
              <a:rPr lang="es-ES" sz="1400" dirty="0" err="1"/>
              <a:t>Adamson</a:t>
            </a:r>
            <a:r>
              <a:rPr lang="es-ES" sz="1400" dirty="0"/>
              <a:t>, Vicky </a:t>
            </a:r>
            <a:r>
              <a:rPr lang="es-ES" sz="1400" dirty="0" err="1"/>
              <a:t>Jenson</a:t>
            </a:r>
            <a:r>
              <a:rPr lang="es-ES" sz="1400" dirty="0"/>
              <a:t>. (2001). </a:t>
            </a:r>
            <a:r>
              <a:rPr lang="es-ES" sz="1400" i="1" dirty="0" err="1"/>
              <a:t>Shrek</a:t>
            </a:r>
            <a:r>
              <a:rPr lang="es-ES" sz="1400" dirty="0"/>
              <a:t>.</a:t>
            </a:r>
          </a:p>
          <a:p>
            <a:r>
              <a:rPr lang="es-ES" sz="1400" dirty="0"/>
              <a:t>Steven Spielberg, George Lucas. (1981). </a:t>
            </a:r>
            <a:r>
              <a:rPr lang="es-ES" sz="1400" i="1" dirty="0"/>
              <a:t>Indiana Jones</a:t>
            </a:r>
            <a:r>
              <a:rPr lang="es-ES" sz="1400" dirty="0"/>
              <a:t>.</a:t>
            </a:r>
          </a:p>
          <a:p>
            <a:r>
              <a:rPr lang="es-ES" sz="1400" dirty="0"/>
              <a:t>Wolfgang </a:t>
            </a:r>
            <a:r>
              <a:rPr lang="es-ES" sz="1400" dirty="0" err="1"/>
              <a:t>Reitherman</a:t>
            </a:r>
            <a:r>
              <a:rPr lang="es-ES" sz="1400" dirty="0"/>
              <a:t>. (1971). </a:t>
            </a:r>
            <a:r>
              <a:rPr lang="es-ES" sz="1400" i="1" dirty="0"/>
              <a:t>Los </a:t>
            </a:r>
            <a:r>
              <a:rPr lang="es-ES" sz="1400" i="1" dirty="0" err="1"/>
              <a:t>Aristogatos</a:t>
            </a:r>
            <a:r>
              <a:rPr lang="es-ES" sz="1400" i="1" dirty="0"/>
              <a:t>.</a:t>
            </a:r>
          </a:p>
          <a:p>
            <a:r>
              <a:rPr lang="es-ES" sz="1400" b="1" i="1" dirty="0"/>
              <a:t>SERIES</a:t>
            </a:r>
            <a:r>
              <a:rPr lang="es-ES" sz="1400" i="1" dirty="0"/>
              <a:t>:     </a:t>
            </a:r>
          </a:p>
          <a:p>
            <a:r>
              <a:rPr lang="es-ES" sz="1400" dirty="0" err="1"/>
              <a:t>Fujiko</a:t>
            </a:r>
            <a:r>
              <a:rPr lang="es-ES" sz="1400" dirty="0"/>
              <a:t> </a:t>
            </a:r>
            <a:r>
              <a:rPr lang="es-ES" sz="1400" dirty="0" err="1"/>
              <a:t>Fujio</a:t>
            </a:r>
            <a:r>
              <a:rPr lang="es-ES" sz="1400" dirty="0"/>
              <a:t>. (1973). </a:t>
            </a:r>
            <a:r>
              <a:rPr lang="es-ES" sz="1400" i="1" dirty="0" err="1"/>
              <a:t>Doraemon</a:t>
            </a:r>
            <a:r>
              <a:rPr lang="es-ES" sz="1400" dirty="0"/>
              <a:t>.</a:t>
            </a:r>
          </a:p>
          <a:p>
            <a:r>
              <a:rPr lang="es-ES" sz="1400" dirty="0"/>
              <a:t>William </a:t>
            </a:r>
            <a:r>
              <a:rPr lang="es-ES" sz="1400" dirty="0" err="1"/>
              <a:t>Hanna</a:t>
            </a:r>
            <a:r>
              <a:rPr lang="es-ES" sz="1400" dirty="0"/>
              <a:t> Joseph Barbera. (1940). </a:t>
            </a:r>
            <a:r>
              <a:rPr lang="es-ES" sz="1400" i="1" dirty="0"/>
              <a:t>Tom y Jerry</a:t>
            </a:r>
            <a:r>
              <a:rPr lang="es-ES" sz="1400" dirty="0"/>
              <a:t>.</a:t>
            </a:r>
          </a:p>
          <a:p>
            <a:r>
              <a:rPr lang="es-ES" sz="1400" dirty="0" smtClean="0"/>
              <a:t>Roser </a:t>
            </a:r>
            <a:r>
              <a:rPr lang="es-ES" sz="1400" dirty="0"/>
              <a:t>Capdevila. (1997). </a:t>
            </a:r>
            <a:r>
              <a:rPr lang="es-ES" sz="1400" i="1" dirty="0"/>
              <a:t>Las tres mellizas</a:t>
            </a:r>
            <a:r>
              <a:rPr lang="es-ES" sz="1400" dirty="0"/>
              <a:t>.</a:t>
            </a:r>
          </a:p>
          <a:p>
            <a:r>
              <a:rPr lang="es-ES" sz="1400" b="1" dirty="0" smtClean="0"/>
              <a:t>MÚSICA</a:t>
            </a:r>
            <a:r>
              <a:rPr lang="es-ES" sz="1400" dirty="0"/>
              <a:t>:</a:t>
            </a:r>
          </a:p>
          <a:p>
            <a:r>
              <a:rPr lang="es-ES" sz="1400" dirty="0" smtClean="0"/>
              <a:t>Roberto </a:t>
            </a:r>
            <a:r>
              <a:rPr lang="es-ES" sz="1400" dirty="0"/>
              <a:t>Carlos, (1972). </a:t>
            </a:r>
            <a:r>
              <a:rPr lang="es-ES" sz="1400" i="1" dirty="0"/>
              <a:t>El gato que está triste y azul</a:t>
            </a:r>
            <a:r>
              <a:rPr lang="es-ES" sz="1400" dirty="0"/>
              <a:t>.</a:t>
            </a:r>
          </a:p>
          <a:p>
            <a:r>
              <a:rPr lang="es-ES" sz="1400" dirty="0" smtClean="0"/>
              <a:t>Cancionero </a:t>
            </a:r>
            <a:r>
              <a:rPr lang="es-ES" sz="1400" dirty="0"/>
              <a:t>infantil tradicional (año desconocido), autor más conocido </a:t>
            </a:r>
            <a:r>
              <a:rPr lang="es-ES" sz="1400" dirty="0" err="1"/>
              <a:t>Joaquin</a:t>
            </a:r>
            <a:r>
              <a:rPr lang="es-ES" sz="1400" dirty="0"/>
              <a:t> Díaz (1972). </a:t>
            </a:r>
            <a:r>
              <a:rPr lang="es-ES" sz="1400" i="1" dirty="0"/>
              <a:t>Estaba el Señor Don Gato</a:t>
            </a:r>
            <a:r>
              <a:rPr lang="es-ES" sz="1400" dirty="0"/>
              <a:t>.</a:t>
            </a:r>
          </a:p>
          <a:p>
            <a:r>
              <a:rPr lang="es-ES" sz="1400" b="1" dirty="0" smtClean="0"/>
              <a:t>VIDEOJUEGOS</a:t>
            </a:r>
            <a:r>
              <a:rPr lang="es-ES" sz="1400" dirty="0"/>
              <a:t>:</a:t>
            </a:r>
          </a:p>
          <a:p>
            <a:r>
              <a:rPr lang="es-ES" sz="1400" dirty="0" err="1" smtClean="0"/>
              <a:t>Yoko</a:t>
            </a:r>
            <a:r>
              <a:rPr lang="es-ES" sz="1400" dirty="0" smtClean="0"/>
              <a:t> </a:t>
            </a:r>
            <a:r>
              <a:rPr lang="es-ES" sz="1400" dirty="0" err="1"/>
              <a:t>Shimomura</a:t>
            </a:r>
            <a:r>
              <a:rPr lang="es-ES" sz="1400" dirty="0"/>
              <a:t>, (2002). </a:t>
            </a:r>
            <a:r>
              <a:rPr lang="es-ES" sz="1400" i="1" dirty="0" err="1"/>
              <a:t>Kingdom</a:t>
            </a:r>
            <a:r>
              <a:rPr lang="es-ES" sz="1400" i="1" dirty="0"/>
              <a:t> </a:t>
            </a:r>
            <a:r>
              <a:rPr lang="es-ES" sz="1400" i="1" dirty="0" err="1"/>
              <a:t>heart</a:t>
            </a:r>
            <a:r>
              <a:rPr lang="es-ES" sz="1400" dirty="0"/>
              <a:t>.</a:t>
            </a:r>
          </a:p>
          <a:p>
            <a:r>
              <a:rPr lang="es-ES" sz="1400" dirty="0" err="1" smtClean="0"/>
              <a:t>Satoshi</a:t>
            </a:r>
            <a:r>
              <a:rPr lang="es-ES" sz="1400" dirty="0" smtClean="0"/>
              <a:t> </a:t>
            </a:r>
            <a:r>
              <a:rPr lang="es-ES" sz="1400" dirty="0" err="1"/>
              <a:t>Tajiri</a:t>
            </a:r>
            <a:r>
              <a:rPr lang="es-ES" sz="1400" dirty="0"/>
              <a:t>, (1996). </a:t>
            </a:r>
            <a:r>
              <a:rPr lang="es-ES" sz="1400" i="1" dirty="0" err="1"/>
              <a:t>Pokemon</a:t>
            </a:r>
            <a:r>
              <a:rPr lang="es-ES" sz="1400" dirty="0"/>
              <a:t> </a:t>
            </a:r>
          </a:p>
          <a:p>
            <a:r>
              <a:rPr lang="es-ES" sz="1400" b="1" dirty="0" smtClean="0"/>
              <a:t>ARTE</a:t>
            </a:r>
            <a:r>
              <a:rPr lang="es-ES" sz="1400" dirty="0"/>
              <a:t>:</a:t>
            </a:r>
          </a:p>
          <a:p>
            <a:r>
              <a:rPr lang="es-ES" sz="1400" dirty="0" smtClean="0"/>
              <a:t>Imperio </a:t>
            </a:r>
            <a:r>
              <a:rPr lang="es-ES" sz="1400" dirty="0"/>
              <a:t>antiguo, Egipto, IV dinastía. ( XXVII-XXVI </a:t>
            </a:r>
            <a:r>
              <a:rPr lang="es-ES" sz="1400" dirty="0" err="1"/>
              <a:t>a.C</a:t>
            </a:r>
            <a:r>
              <a:rPr lang="es-ES" sz="1400" dirty="0"/>
              <a:t> ). Encarnación de la diosa </a:t>
            </a:r>
            <a:r>
              <a:rPr lang="es-ES" sz="1400" i="1" dirty="0" err="1"/>
              <a:t>Bastet</a:t>
            </a:r>
            <a:endParaRPr lang="es-ES" sz="1400" i="1" dirty="0"/>
          </a:p>
        </p:txBody>
      </p:sp>
      <p:pic>
        <p:nvPicPr>
          <p:cNvPr id="10" name="Imagen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233101190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875899"/>
            <a:ext cx="12192001" cy="4880008"/>
          </a:xfrm>
          <a:prstGeom prst="rect">
            <a:avLst/>
          </a:prstGeom>
        </p:spPr>
      </p:pic>
      <p:sp>
        <p:nvSpPr>
          <p:cNvPr id="2" name="Título 1"/>
          <p:cNvSpPr>
            <a:spLocks noGrp="1"/>
          </p:cNvSpPr>
          <p:nvPr>
            <p:ph type="title"/>
          </p:nvPr>
        </p:nvSpPr>
        <p:spPr>
          <a:xfrm>
            <a:off x="1098080" y="97688"/>
            <a:ext cx="9547461" cy="739710"/>
          </a:xfrm>
        </p:spPr>
        <p:txBody>
          <a:bodyPr>
            <a:normAutofit/>
          </a:bodyPr>
          <a:lstStyle/>
          <a:p>
            <a:r>
              <a:rPr lang="es-ES" dirty="0" smtClean="0">
                <a:solidFill>
                  <a:srgbClr val="FF0000"/>
                </a:solidFill>
                <a:latin typeface="Agency FB" panose="020B0503020202020204" pitchFamily="34" charset="0"/>
              </a:rPr>
              <a:t>Ejemplos </a:t>
            </a:r>
            <a:r>
              <a:rPr lang="es-ES" dirty="0">
                <a:solidFill>
                  <a:srgbClr val="FF0000"/>
                </a:solidFill>
                <a:latin typeface="Agency FB" panose="020B0503020202020204" pitchFamily="34" charset="0"/>
              </a:rPr>
              <a:t>en </a:t>
            </a:r>
            <a:r>
              <a:rPr lang="es-ES" dirty="0" smtClean="0">
                <a:solidFill>
                  <a:srgbClr val="FF0000"/>
                </a:solidFill>
                <a:latin typeface="Agency FB" panose="020B0503020202020204" pitchFamily="34" charset="0"/>
              </a:rPr>
              <a:t>Ecuador   #LLiTICEQ17 #LLyTICEGU18</a:t>
            </a:r>
            <a:endParaRPr lang="es-ES" dirty="0">
              <a:solidFill>
                <a:srgbClr val="FF0000"/>
              </a:solidFill>
              <a:latin typeface="Agency FB" panose="020B0503020202020204" pitchFamily="34" charset="0"/>
            </a:endParaRPr>
          </a:p>
        </p:txBody>
      </p:sp>
      <p:pic>
        <p:nvPicPr>
          <p:cNvPr id="5" name="Marcador de contenido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
        <p:nvSpPr>
          <p:cNvPr id="8" name="Rectángulo 7"/>
          <p:cNvSpPr/>
          <p:nvPr/>
        </p:nvSpPr>
        <p:spPr>
          <a:xfrm>
            <a:off x="6538353" y="6364129"/>
            <a:ext cx="5557804" cy="369332"/>
          </a:xfrm>
          <a:prstGeom prst="rect">
            <a:avLst/>
          </a:prstGeom>
          <a:ln w="38100">
            <a:solidFill>
              <a:srgbClr val="FF0000"/>
            </a:solidFill>
          </a:ln>
        </p:spPr>
        <p:txBody>
          <a:bodyPr wrap="none">
            <a:spAutoFit/>
          </a:bodyPr>
          <a:lstStyle/>
          <a:p>
            <a:r>
              <a:rPr lang="es-ES" dirty="0">
                <a:hlinkClick r:id="rId4"/>
              </a:rPr>
              <a:t>https://</a:t>
            </a:r>
            <a:r>
              <a:rPr lang="es-ES" dirty="0" smtClean="0">
                <a:hlinkClick r:id="rId4"/>
              </a:rPr>
              <a:t>jcarolinapr.wixsite.com/docenteinnovadora/blank</a:t>
            </a:r>
            <a:r>
              <a:rPr lang="es-ES" dirty="0" smtClean="0"/>
              <a:t> </a:t>
            </a:r>
            <a:endParaRPr lang="es-ES" dirty="0"/>
          </a:p>
        </p:txBody>
      </p:sp>
      <p:sp>
        <p:nvSpPr>
          <p:cNvPr id="10" name="Rectángulo 9"/>
          <p:cNvSpPr/>
          <p:nvPr/>
        </p:nvSpPr>
        <p:spPr>
          <a:xfrm>
            <a:off x="289781" y="5994797"/>
            <a:ext cx="5565178" cy="369332"/>
          </a:xfrm>
          <a:prstGeom prst="rect">
            <a:avLst/>
          </a:prstGeom>
          <a:ln w="38100">
            <a:solidFill>
              <a:srgbClr val="FF0000"/>
            </a:solidFill>
          </a:ln>
        </p:spPr>
        <p:txBody>
          <a:bodyPr wrap="none">
            <a:spAutoFit/>
          </a:bodyPr>
          <a:lstStyle/>
          <a:p>
            <a:r>
              <a:rPr lang="es-ES" dirty="0">
                <a:hlinkClick r:id="rId5"/>
              </a:rPr>
              <a:t>http://</a:t>
            </a:r>
            <a:r>
              <a:rPr lang="es-ES" dirty="0" smtClean="0">
                <a:hlinkClick r:id="rId5"/>
              </a:rPr>
              <a:t>jullyalper.blogspot.com/p/constelacion-literar.html</a:t>
            </a:r>
            <a:r>
              <a:rPr lang="es-ES" dirty="0" smtClean="0"/>
              <a:t> </a:t>
            </a:r>
            <a:endParaRPr lang="es-ES" dirty="0"/>
          </a:p>
        </p:txBody>
      </p:sp>
      <p:pic>
        <p:nvPicPr>
          <p:cNvPr id="11" name="Imagen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417236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4865"/>
            <a:ext cx="12192000" cy="4798351"/>
          </a:xfrm>
          <a:prstGeom prst="rect">
            <a:avLst/>
          </a:prstGeom>
        </p:spPr>
      </p:pic>
      <p:sp>
        <p:nvSpPr>
          <p:cNvPr id="2" name="Título 1"/>
          <p:cNvSpPr>
            <a:spLocks noGrp="1"/>
          </p:cNvSpPr>
          <p:nvPr>
            <p:ph type="title"/>
          </p:nvPr>
        </p:nvSpPr>
        <p:spPr>
          <a:xfrm>
            <a:off x="838200" y="5644171"/>
            <a:ext cx="10254343" cy="1325563"/>
          </a:xfrm>
        </p:spPr>
        <p:txBody>
          <a:bodyPr>
            <a:normAutofit/>
          </a:bodyPr>
          <a:lstStyle/>
          <a:p>
            <a:r>
              <a:rPr lang="es-ES" sz="3600" b="1" dirty="0">
                <a:solidFill>
                  <a:srgbClr val="FF0000"/>
                </a:solidFill>
                <a:latin typeface="Agency FB" panose="020B0503020202020204" pitchFamily="34" charset="0"/>
              </a:rPr>
              <a:t>Grupo Guadarrama </a:t>
            </a:r>
            <a:r>
              <a:rPr lang="es-ES" sz="3600" b="1" dirty="0" smtClean="0">
                <a:solidFill>
                  <a:srgbClr val="FF0000"/>
                </a:solidFill>
                <a:latin typeface="+mn-lt"/>
              </a:rPr>
              <a:t/>
            </a:r>
            <a:br>
              <a:rPr lang="es-ES" sz="3600" b="1" dirty="0" smtClean="0">
                <a:solidFill>
                  <a:srgbClr val="FF0000"/>
                </a:solidFill>
                <a:latin typeface="+mn-lt"/>
              </a:rPr>
            </a:br>
            <a:r>
              <a:rPr lang="es-ES" sz="2800" dirty="0" smtClean="0">
                <a:latin typeface="+mn-lt"/>
              </a:rPr>
              <a:t>(</a:t>
            </a:r>
            <a:r>
              <a:rPr lang="es-ES" sz="2800" dirty="0">
                <a:latin typeface="+mn-lt"/>
              </a:rPr>
              <a:t>Ángeles </a:t>
            </a:r>
            <a:r>
              <a:rPr lang="es-ES" sz="2800" dirty="0" err="1">
                <a:latin typeface="+mn-lt"/>
              </a:rPr>
              <a:t>Bengoechea</a:t>
            </a:r>
            <a:r>
              <a:rPr lang="es-ES" sz="2800" dirty="0">
                <a:latin typeface="+mn-lt"/>
              </a:rPr>
              <a:t>, Guadalupe </a:t>
            </a:r>
            <a:r>
              <a:rPr lang="es-ES" sz="2800" dirty="0" err="1">
                <a:latin typeface="+mn-lt"/>
              </a:rPr>
              <a:t>Jover</a:t>
            </a:r>
            <a:r>
              <a:rPr lang="es-ES" sz="2800" dirty="0">
                <a:latin typeface="+mn-lt"/>
              </a:rPr>
              <a:t>, Rosa Linares y Flora Rueda). </a:t>
            </a:r>
            <a:endParaRPr lang="es-ES" sz="3600" dirty="0">
              <a:latin typeface="+mn-lt"/>
            </a:endParaRPr>
          </a:p>
        </p:txBody>
      </p:sp>
      <p:sp>
        <p:nvSpPr>
          <p:cNvPr id="3" name="Marcador de contenido 2"/>
          <p:cNvSpPr>
            <a:spLocks noGrp="1"/>
          </p:cNvSpPr>
          <p:nvPr>
            <p:ph idx="1"/>
          </p:nvPr>
        </p:nvSpPr>
        <p:spPr>
          <a:xfrm>
            <a:off x="251861" y="1851107"/>
            <a:ext cx="6678328" cy="3654544"/>
          </a:xfrm>
        </p:spPr>
        <p:txBody>
          <a:bodyPr>
            <a:normAutofit/>
          </a:bodyPr>
          <a:lstStyle/>
          <a:p>
            <a:r>
              <a:rPr lang="es-ES" sz="2400" dirty="0" smtClean="0">
                <a:solidFill>
                  <a:srgbClr val="FFFF00"/>
                </a:solidFill>
                <a:effectLst>
                  <a:outerShdw blurRad="38100" dist="38100" dir="2700000" algn="tl">
                    <a:srgbClr val="000000">
                      <a:alpha val="43137"/>
                    </a:srgbClr>
                  </a:outerShdw>
                </a:effectLst>
              </a:rPr>
              <a:t>Constelaciones </a:t>
            </a:r>
            <a:r>
              <a:rPr lang="es-ES" sz="2400" dirty="0">
                <a:solidFill>
                  <a:srgbClr val="FFFF00"/>
                </a:solidFill>
                <a:effectLst>
                  <a:outerShdw blurRad="38100" dist="38100" dir="2700000" algn="tl">
                    <a:srgbClr val="000000">
                      <a:alpha val="43137"/>
                    </a:srgbClr>
                  </a:outerShdw>
                </a:effectLst>
              </a:rPr>
              <a:t>literarias </a:t>
            </a:r>
            <a:r>
              <a:rPr lang="es-ES" sz="2000" dirty="0">
                <a:effectLst>
                  <a:outerShdw blurRad="38100" dist="38100" dir="2700000" algn="tl">
                    <a:srgbClr val="000000">
                      <a:alpha val="43137"/>
                    </a:srgbClr>
                  </a:outerShdw>
                </a:effectLst>
                <a:hlinkClick r:id="rId4"/>
              </a:rPr>
              <a:t>https://</a:t>
            </a:r>
            <a:r>
              <a:rPr lang="es-ES" sz="2000" dirty="0" smtClean="0">
                <a:effectLst>
                  <a:outerShdw blurRad="38100" dist="38100" dir="2700000" algn="tl">
                    <a:srgbClr val="000000">
                      <a:alpha val="43137"/>
                    </a:srgbClr>
                  </a:outerShdw>
                </a:effectLst>
                <a:hlinkClick r:id="rId4"/>
              </a:rPr>
              <a:t>sites.google.com/view/constelaciones-literarias/p%C3%A1gina-principal?authuser=0</a:t>
            </a:r>
            <a:r>
              <a:rPr lang="es-ES" sz="2000" dirty="0" smtClean="0">
                <a:effectLst>
                  <a:outerShdw blurRad="38100" dist="38100" dir="2700000" algn="tl">
                    <a:srgbClr val="000000">
                      <a:alpha val="43137"/>
                    </a:srgbClr>
                  </a:outerShdw>
                </a:effectLst>
              </a:rPr>
              <a:t> </a:t>
            </a:r>
            <a:endParaRPr lang="es-ES" sz="2400" dirty="0">
              <a:effectLst>
                <a:outerShdw blurRad="38100" dist="38100" dir="2700000" algn="tl">
                  <a:srgbClr val="000000">
                    <a:alpha val="43137"/>
                  </a:srgbClr>
                </a:outerShdw>
              </a:effectLst>
            </a:endParaRPr>
          </a:p>
          <a:p>
            <a:r>
              <a:rPr lang="es-ES" sz="2400" dirty="0" smtClean="0">
                <a:solidFill>
                  <a:srgbClr val="FFFF00"/>
                </a:solidFill>
                <a:effectLst>
                  <a:outerShdw blurRad="38100" dist="38100" dir="2700000" algn="tl">
                    <a:srgbClr val="000000">
                      <a:alpha val="43137"/>
                    </a:srgbClr>
                  </a:outerShdw>
                </a:effectLst>
              </a:rPr>
              <a:t>Leer </a:t>
            </a:r>
            <a:r>
              <a:rPr lang="es-ES" sz="2400" dirty="0">
                <a:solidFill>
                  <a:srgbClr val="FFFF00"/>
                </a:solidFill>
                <a:effectLst>
                  <a:outerShdw blurRad="38100" dist="38100" dir="2700000" algn="tl">
                    <a:srgbClr val="000000">
                      <a:alpha val="43137"/>
                    </a:srgbClr>
                  </a:outerShdw>
                </a:effectLst>
              </a:rPr>
              <a:t>la palabra y el mundo </a:t>
            </a:r>
            <a:r>
              <a:rPr lang="es-ES" sz="2000" dirty="0">
                <a:effectLst>
                  <a:outerShdw blurRad="38100" dist="38100" dir="2700000" algn="tl">
                    <a:srgbClr val="000000">
                      <a:alpha val="43137"/>
                    </a:srgbClr>
                  </a:outerShdw>
                </a:effectLst>
                <a:hlinkClick r:id="rId5"/>
              </a:rPr>
              <a:t>https://</a:t>
            </a:r>
            <a:r>
              <a:rPr lang="es-ES" sz="2000" dirty="0" smtClean="0">
                <a:effectLst>
                  <a:outerShdw blurRad="38100" dist="38100" dir="2700000" algn="tl">
                    <a:srgbClr val="000000">
                      <a:alpha val="43137"/>
                    </a:srgbClr>
                  </a:outerShdw>
                </a:effectLst>
                <a:hlinkClick r:id="rId5"/>
              </a:rPr>
              <a:t>sites.google.com/view/leerlapalabrayelmundo/p%C3%A1gina-principal?authuser=0</a:t>
            </a:r>
            <a:r>
              <a:rPr lang="es-ES" sz="2000" dirty="0" smtClean="0">
                <a:effectLst>
                  <a:outerShdw blurRad="38100" dist="38100" dir="2700000" algn="tl">
                    <a:srgbClr val="000000">
                      <a:alpha val="43137"/>
                    </a:srgbClr>
                  </a:outerShdw>
                </a:effectLst>
              </a:rPr>
              <a:t>   </a:t>
            </a:r>
            <a:endParaRPr lang="es-ES" sz="2400" dirty="0">
              <a:effectLst>
                <a:outerShdw blurRad="38100" dist="38100" dir="2700000" algn="tl">
                  <a:srgbClr val="000000">
                    <a:alpha val="43137"/>
                  </a:srgbClr>
                </a:outerShdw>
              </a:effectLst>
            </a:endParaRPr>
          </a:p>
          <a:p>
            <a:r>
              <a:rPr lang="es-ES" sz="2400" dirty="0" smtClean="0">
                <a:solidFill>
                  <a:srgbClr val="FFFF00"/>
                </a:solidFill>
                <a:effectLst>
                  <a:outerShdw blurRad="38100" dist="38100" dir="2700000" algn="tl">
                    <a:srgbClr val="000000">
                      <a:alpha val="43137"/>
                    </a:srgbClr>
                  </a:outerShdw>
                </a:effectLst>
              </a:rPr>
              <a:t>Itinerarios </a:t>
            </a:r>
            <a:r>
              <a:rPr lang="es-ES" sz="2400" dirty="0">
                <a:solidFill>
                  <a:srgbClr val="FFFF00"/>
                </a:solidFill>
                <a:effectLst>
                  <a:outerShdw blurRad="38100" dist="38100" dir="2700000" algn="tl">
                    <a:srgbClr val="000000">
                      <a:alpha val="43137"/>
                    </a:srgbClr>
                  </a:outerShdw>
                </a:effectLst>
              </a:rPr>
              <a:t>lectores para la Educación Literaria en </a:t>
            </a:r>
            <a:r>
              <a:rPr lang="es-ES" sz="2400" dirty="0" smtClean="0">
                <a:solidFill>
                  <a:srgbClr val="FFFF00"/>
                </a:solidFill>
                <a:effectLst>
                  <a:outerShdw blurRad="38100" dist="38100" dir="2700000" algn="tl">
                    <a:srgbClr val="000000">
                      <a:alpha val="43137"/>
                    </a:srgbClr>
                  </a:outerShdw>
                </a:effectLst>
              </a:rPr>
              <a:t>Secundaria. </a:t>
            </a:r>
            <a:r>
              <a:rPr lang="es-ES" sz="2400" dirty="0">
                <a:solidFill>
                  <a:srgbClr val="FFFF00"/>
                </a:solidFill>
                <a:effectLst>
                  <a:outerShdw blurRad="38100" dist="38100" dir="2700000" algn="tl">
                    <a:srgbClr val="000000">
                      <a:alpha val="43137"/>
                    </a:srgbClr>
                  </a:outerShdw>
                </a:effectLst>
              </a:rPr>
              <a:t>Constelaciones Literarias </a:t>
            </a:r>
            <a:r>
              <a:rPr lang="es-ES" sz="2000" dirty="0">
                <a:effectLst>
                  <a:outerShdw blurRad="38100" dist="38100" dir="2700000" algn="tl">
                    <a:srgbClr val="000000">
                      <a:alpha val="43137"/>
                    </a:srgbClr>
                  </a:outerShdw>
                </a:effectLst>
                <a:hlinkClick r:id="rId6"/>
              </a:rPr>
              <a:t>https://sites.google.com/site/educacionliterariaensecundar</a:t>
            </a:r>
            <a:r>
              <a:rPr lang="es-ES" sz="2000" dirty="0" smtClean="0">
                <a:effectLst>
                  <a:outerShdw blurRad="38100" dist="38100" dir="2700000" algn="tl">
                    <a:srgbClr val="000000">
                      <a:alpha val="43137"/>
                    </a:srgbClr>
                  </a:outerShdw>
                </a:effectLst>
                <a:hlinkClick r:id="rId6"/>
              </a:rPr>
              <a:t>/</a:t>
            </a:r>
            <a:r>
              <a:rPr lang="es-ES" sz="2000" dirty="0" smtClean="0">
                <a:effectLst>
                  <a:outerShdw blurRad="38100" dist="38100" dir="2700000" algn="tl">
                    <a:srgbClr val="000000">
                      <a:alpha val="43137"/>
                    </a:srgbClr>
                  </a:outerShdw>
                </a:effectLst>
              </a:rPr>
              <a:t> </a:t>
            </a:r>
            <a:endParaRPr lang="es-ES" sz="2000" dirty="0">
              <a:effectLst>
                <a:outerShdw blurRad="38100" dist="38100" dir="2700000" algn="tl">
                  <a:srgbClr val="000000">
                    <a:alpha val="43137"/>
                  </a:srgbClr>
                </a:outerShdw>
              </a:effectLst>
            </a:endParaRPr>
          </a:p>
          <a:p>
            <a:endParaRPr lang="es-ES" dirty="0">
              <a:effectLst>
                <a:outerShdw blurRad="38100" dist="38100" dir="2700000" algn="tl">
                  <a:srgbClr val="000000">
                    <a:alpha val="43137"/>
                  </a:srgbClr>
                </a:outerShdw>
              </a:effectLst>
            </a:endParaRPr>
          </a:p>
        </p:txBody>
      </p:sp>
      <p:pic>
        <p:nvPicPr>
          <p:cNvPr id="5" name="Marcador de contenido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
        <p:nvSpPr>
          <p:cNvPr id="9" name="Título 1"/>
          <p:cNvSpPr txBox="1">
            <a:spLocks/>
          </p:cNvSpPr>
          <p:nvPr/>
        </p:nvSpPr>
        <p:spPr>
          <a:xfrm>
            <a:off x="1290587" y="52056"/>
            <a:ext cx="9277951" cy="7794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b="1" dirty="0" smtClean="0">
                <a:solidFill>
                  <a:srgbClr val="FF0000"/>
                </a:solidFill>
                <a:latin typeface="Agency FB" panose="020B0503020202020204" pitchFamily="34" charset="0"/>
              </a:rPr>
              <a:t>Constelaciones </a:t>
            </a:r>
            <a:r>
              <a:rPr lang="es-ES" b="1" dirty="0" smtClean="0">
                <a:solidFill>
                  <a:srgbClr val="FF0000"/>
                </a:solidFill>
                <a:latin typeface="Agency FB" panose="020B0503020202020204" pitchFamily="34" charset="0"/>
              </a:rPr>
              <a:t>literarias e itinerarios lectores</a:t>
            </a:r>
            <a:endParaRPr lang="es-ES" b="1" dirty="0">
              <a:solidFill>
                <a:srgbClr val="FF0000"/>
              </a:solidFill>
              <a:latin typeface="Agency FB" panose="020B0503020202020204" pitchFamily="34" charset="0"/>
            </a:endParaRPr>
          </a:p>
        </p:txBody>
      </p:sp>
      <p:pic>
        <p:nvPicPr>
          <p:cNvPr id="10" name="Imagen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3957461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98080" y="97688"/>
            <a:ext cx="9547461" cy="739710"/>
          </a:xfrm>
        </p:spPr>
        <p:txBody>
          <a:bodyPr>
            <a:normAutofit/>
          </a:bodyPr>
          <a:lstStyle/>
          <a:p>
            <a:r>
              <a:rPr lang="es-ES" dirty="0" smtClean="0">
                <a:solidFill>
                  <a:srgbClr val="FF0000"/>
                </a:solidFill>
                <a:latin typeface="Agency FB" panose="020B0503020202020204" pitchFamily="34" charset="0"/>
              </a:rPr>
              <a:t>Ejemplos </a:t>
            </a:r>
            <a:r>
              <a:rPr lang="es-ES" dirty="0">
                <a:solidFill>
                  <a:srgbClr val="FF0000"/>
                </a:solidFill>
                <a:latin typeface="Agency FB" panose="020B0503020202020204" pitchFamily="34" charset="0"/>
              </a:rPr>
              <a:t>en </a:t>
            </a:r>
            <a:r>
              <a:rPr lang="es-ES" dirty="0" smtClean="0">
                <a:solidFill>
                  <a:srgbClr val="FF0000"/>
                </a:solidFill>
                <a:latin typeface="Agency FB" panose="020B0503020202020204" pitchFamily="34" charset="0"/>
              </a:rPr>
              <a:t>Ecuador   #LLiTICEQ17 #LLyTICEGU18</a:t>
            </a:r>
            <a:endParaRPr lang="es-ES" dirty="0">
              <a:solidFill>
                <a:srgbClr val="FF0000"/>
              </a:solidFill>
              <a:latin typeface="Agency FB" panose="020B0503020202020204" pitchFamily="34" charset="0"/>
            </a:endParaRPr>
          </a:p>
        </p:txBody>
      </p:sp>
      <p:pic>
        <p:nvPicPr>
          <p:cNvPr id="7" name="Marcador de contenido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38334"/>
            <a:ext cx="12191999" cy="4440571"/>
          </a:xfrm>
        </p:spPr>
      </p:pic>
      <p:pic>
        <p:nvPicPr>
          <p:cNvPr id="5" name="Marcador de contenido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
        <p:nvSpPr>
          <p:cNvPr id="8" name="Rectángulo 7"/>
          <p:cNvSpPr/>
          <p:nvPr/>
        </p:nvSpPr>
        <p:spPr>
          <a:xfrm>
            <a:off x="6538353" y="6364129"/>
            <a:ext cx="5557804" cy="369332"/>
          </a:xfrm>
          <a:prstGeom prst="rect">
            <a:avLst/>
          </a:prstGeom>
          <a:ln w="38100">
            <a:solidFill>
              <a:srgbClr val="FF0000"/>
            </a:solidFill>
          </a:ln>
        </p:spPr>
        <p:txBody>
          <a:bodyPr wrap="none">
            <a:spAutoFit/>
          </a:bodyPr>
          <a:lstStyle/>
          <a:p>
            <a:r>
              <a:rPr lang="es-ES" dirty="0">
                <a:hlinkClick r:id="rId4"/>
              </a:rPr>
              <a:t>https://</a:t>
            </a:r>
            <a:r>
              <a:rPr lang="es-ES" dirty="0" smtClean="0">
                <a:hlinkClick r:id="rId4"/>
              </a:rPr>
              <a:t>jcarolinapr.wixsite.com/docenteinnovadora/blank</a:t>
            </a:r>
            <a:r>
              <a:rPr lang="es-ES" dirty="0" smtClean="0"/>
              <a:t> </a:t>
            </a:r>
            <a:endParaRPr lang="es-ES" dirty="0"/>
          </a:p>
        </p:txBody>
      </p:sp>
      <p:sp>
        <p:nvSpPr>
          <p:cNvPr id="10" name="Rectángulo 9"/>
          <p:cNvSpPr/>
          <p:nvPr/>
        </p:nvSpPr>
        <p:spPr>
          <a:xfrm>
            <a:off x="289781" y="5994797"/>
            <a:ext cx="5565178" cy="369332"/>
          </a:xfrm>
          <a:prstGeom prst="rect">
            <a:avLst/>
          </a:prstGeom>
          <a:ln w="38100">
            <a:solidFill>
              <a:srgbClr val="FF0000"/>
            </a:solidFill>
          </a:ln>
        </p:spPr>
        <p:txBody>
          <a:bodyPr wrap="none">
            <a:spAutoFit/>
          </a:bodyPr>
          <a:lstStyle/>
          <a:p>
            <a:r>
              <a:rPr lang="es-ES" dirty="0">
                <a:hlinkClick r:id="rId5"/>
              </a:rPr>
              <a:t>http://</a:t>
            </a:r>
            <a:r>
              <a:rPr lang="es-ES" dirty="0" smtClean="0">
                <a:hlinkClick r:id="rId5"/>
              </a:rPr>
              <a:t>jullyalper.blogspot.com/p/constelacion-literar.html</a:t>
            </a:r>
            <a:r>
              <a:rPr lang="es-ES" dirty="0" smtClean="0"/>
              <a:t> </a:t>
            </a:r>
            <a:endParaRPr lang="es-ES" dirty="0"/>
          </a:p>
        </p:txBody>
      </p:sp>
      <p:pic>
        <p:nvPicPr>
          <p:cNvPr id="11" name="Imagen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spTree>
    <p:extLst>
      <p:ext uri="{BB962C8B-B14F-4D97-AF65-F5344CB8AC3E}">
        <p14:creationId xmlns:p14="http://schemas.microsoft.com/office/powerpoint/2010/main" val="29813235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Rectángulo 1"/>
          <p:cNvSpPr>
            <a:spLocks noChangeArrowheads="1"/>
          </p:cNvSpPr>
          <p:nvPr/>
        </p:nvSpPr>
        <p:spPr bwMode="auto">
          <a:xfrm>
            <a:off x="0" y="5179646"/>
            <a:ext cx="11980242"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es-ES" altLang="es-ES" sz="1800" dirty="0"/>
              <a:t>Ballester Roca, J., y Méndez Cabrera, A. (2021). Los clásicos como resistencia: la lectura</a:t>
            </a:r>
          </a:p>
          <a:p>
            <a:pPr algn="just">
              <a:spcBef>
                <a:spcPct val="0"/>
              </a:spcBef>
              <a:buFontTx/>
              <a:buNone/>
            </a:pPr>
            <a:r>
              <a:rPr lang="es-ES" altLang="es-ES" sz="1800" dirty="0"/>
              <a:t>literaria en el marco de una educación lectora transmedia. </a:t>
            </a:r>
            <a:r>
              <a:rPr lang="es-ES" altLang="es-ES" sz="1800" i="1" dirty="0"/>
              <a:t>Tejuelo</a:t>
            </a:r>
            <a:r>
              <a:rPr lang="es-ES" altLang="es-ES" sz="1800" dirty="0"/>
              <a:t>, 34, 195-220.</a:t>
            </a:r>
          </a:p>
          <a:p>
            <a:pPr lvl="1" algn="just">
              <a:spcBef>
                <a:spcPct val="0"/>
              </a:spcBef>
              <a:buFontTx/>
              <a:buNone/>
            </a:pPr>
            <a:r>
              <a:rPr lang="es-ES" altLang="es-ES" sz="1400" dirty="0"/>
              <a:t>El concepto de narrativas transmedia es imprescindible para conocer los múltiples soportes a través de los que podemos comprender e interpretar una narración (Scolari, 2018; Rovira-Collado, 2019; </a:t>
            </a:r>
            <a:r>
              <a:rPr lang="es-ES" altLang="es-ES" sz="1400" dirty="0" err="1"/>
              <a:t>Chun</a:t>
            </a:r>
            <a:r>
              <a:rPr lang="es-ES" altLang="es-ES" sz="1400" dirty="0"/>
              <a:t>, 2020). Aunque originariamente el concepto transmedia implica el desarrollo de un argumento a través de distintos medios (libros, películas, cómics, videojuegos, redes sociales), hemos decido utilizar este término para definir </a:t>
            </a:r>
            <a:r>
              <a:rPr lang="es-ES" altLang="es-ES" sz="1400" b="1" dirty="0">
                <a:solidFill>
                  <a:srgbClr val="FF0000"/>
                </a:solidFill>
              </a:rPr>
              <a:t>la pluralidad de soportes (de caminos multimodales) a través de los que podemos acceder al conocimiento de los clásicos literarios </a:t>
            </a:r>
            <a:r>
              <a:rPr lang="es-ES" altLang="es-ES" sz="1400" dirty="0"/>
              <a:t>desde la perspectiva de la educación lectora. (p.201)</a:t>
            </a:r>
          </a:p>
        </p:txBody>
      </p:sp>
      <p:pic>
        <p:nvPicPr>
          <p:cNvPr id="9" name="Marcador de contenido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pic>
        <p:nvPicPr>
          <p:cNvPr id="7" name="Imagen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8" name="Marcador de contenido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823032"/>
            <a:ext cx="12191999" cy="4241111"/>
          </a:xfrm>
          <a:prstGeom prst="rect">
            <a:avLst/>
          </a:prstGeom>
        </p:spPr>
      </p:pic>
      <p:sp>
        <p:nvSpPr>
          <p:cNvPr id="12" name="Título 1"/>
          <p:cNvSpPr txBox="1">
            <a:spLocks/>
          </p:cNvSpPr>
          <p:nvPr/>
        </p:nvSpPr>
        <p:spPr>
          <a:xfrm>
            <a:off x="1078831" y="78874"/>
            <a:ext cx="2126382" cy="8162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b="1" dirty="0" smtClean="0">
                <a:solidFill>
                  <a:srgbClr val="FF0000"/>
                </a:solidFill>
                <a:latin typeface="Agency FB" panose="020B0503020202020204" pitchFamily="34" charset="0"/>
              </a:rPr>
              <a:t>¿</a:t>
            </a:r>
            <a:r>
              <a:rPr lang="es-ES" b="1" dirty="0" err="1" smtClean="0">
                <a:solidFill>
                  <a:srgbClr val="FF0000"/>
                </a:solidFill>
                <a:latin typeface="Agency FB" panose="020B0503020202020204" pitchFamily="34" charset="0"/>
              </a:rPr>
              <a:t>Miauu</a:t>
            </a:r>
            <a:r>
              <a:rPr lang="es-ES" b="1" dirty="0" smtClean="0">
                <a:solidFill>
                  <a:srgbClr val="FF0000"/>
                </a:solidFill>
                <a:latin typeface="Agency FB" panose="020B0503020202020204" pitchFamily="34" charset="0"/>
              </a:rPr>
              <a:t>?</a:t>
            </a:r>
            <a:endParaRPr lang="es-ES" b="1" dirty="0">
              <a:solidFill>
                <a:srgbClr val="FF0000"/>
              </a:solidFill>
              <a:latin typeface="Agency FB" panose="020B0503020202020204" pitchFamily="34" charset="0"/>
            </a:endParaRPr>
          </a:p>
        </p:txBody>
      </p:sp>
    </p:spTree>
    <p:extLst>
      <p:ext uri="{BB962C8B-B14F-4D97-AF65-F5344CB8AC3E}">
        <p14:creationId xmlns:p14="http://schemas.microsoft.com/office/powerpoint/2010/main" val="14085439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p:cNvPicPr>
            <a:picLocks noChangeAspect="1"/>
          </p:cNvPicPr>
          <p:nvPr/>
        </p:nvPicPr>
        <p:blipFill>
          <a:blip r:embed="rId3"/>
          <a:srcRect/>
          <a:stretch>
            <a:fillRect/>
          </a:stretch>
        </p:blipFill>
        <p:spPr>
          <a:xfrm>
            <a:off x="0" y="8375"/>
            <a:ext cx="12192000" cy="6872028"/>
          </a:xfrm>
          <a:prstGeom prst="rect">
            <a:avLst/>
          </a:prstGeom>
          <a:noFill/>
          <a:ln>
            <a:noFill/>
          </a:ln>
        </p:spPr>
      </p:pic>
      <p:sp>
        <p:nvSpPr>
          <p:cNvPr id="7" name="Título 1"/>
          <p:cNvSpPr>
            <a:spLocks noGrp="1"/>
          </p:cNvSpPr>
          <p:nvPr>
            <p:ph type="title"/>
          </p:nvPr>
        </p:nvSpPr>
        <p:spPr>
          <a:xfrm>
            <a:off x="1119740" y="1405972"/>
            <a:ext cx="5580529" cy="1047202"/>
          </a:xfrm>
        </p:spPr>
        <p:txBody>
          <a:bodyPr>
            <a:noAutofit/>
          </a:bodyPr>
          <a:lstStyle/>
          <a:p>
            <a:pPr algn="l"/>
            <a:r>
              <a:rPr lang="es-ES" sz="3600" dirty="0">
                <a:solidFill>
                  <a:srgbClr val="FFFF00"/>
                </a:solidFill>
                <a:effectLst>
                  <a:outerShdw blurRad="38100" dist="38100" dir="2700000" algn="tl">
                    <a:srgbClr val="000000">
                      <a:alpha val="43137"/>
                    </a:srgbClr>
                  </a:outerShdw>
                </a:effectLst>
                <a:latin typeface="STARWARS" panose="020B0A04020102020204" pitchFamily="34" charset="0"/>
                <a:cs typeface="Aharoni" panose="02010803020104030203" pitchFamily="2" charset="-79"/>
              </a:rPr>
              <a:t>MUCHAS GRACIAS </a:t>
            </a:r>
            <a:r>
              <a:rPr lang="es-ES" sz="3600" b="1" dirty="0">
                <a:solidFill>
                  <a:srgbClr val="FFFF00"/>
                </a:solidFill>
                <a:effectLst>
                  <a:outerShdw blurRad="38100" dist="38100" dir="2700000" algn="tl">
                    <a:srgbClr val="000000">
                      <a:alpha val="43137"/>
                    </a:srgbClr>
                  </a:outerShdw>
                </a:effectLst>
                <a:latin typeface="STARWARS" panose="020B0A04020102020204" pitchFamily="34" charset="0"/>
                <a:cs typeface="Aharoni" panose="02010803020104030203" pitchFamily="2" charset="-79"/>
              </a:rPr>
              <a:t>_</a:t>
            </a:r>
          </a:p>
        </p:txBody>
      </p:sp>
      <p:sp>
        <p:nvSpPr>
          <p:cNvPr id="2" name="Rectángulo 1"/>
          <p:cNvSpPr/>
          <p:nvPr/>
        </p:nvSpPr>
        <p:spPr>
          <a:xfrm>
            <a:off x="0" y="5428200"/>
            <a:ext cx="12192000" cy="1415772"/>
          </a:xfrm>
          <a:prstGeom prst="rect">
            <a:avLst/>
          </a:prstGeom>
        </p:spPr>
        <p:txBody>
          <a:bodyPr wrap="square">
            <a:spAutoFit/>
          </a:bodyPr>
          <a:lstStyle/>
          <a:p>
            <a:pPr algn="just"/>
            <a:r>
              <a:rPr lang="es-ES" sz="1600" b="1" dirty="0">
                <a:solidFill>
                  <a:schemeClr val="bg1"/>
                </a:solidFill>
                <a:latin typeface="Cambria" panose="02040503050406030204" pitchFamily="18" charset="0"/>
              </a:rPr>
              <a:t>Notas de la presentación</a:t>
            </a:r>
            <a:r>
              <a:rPr lang="es-ES" sz="1600" dirty="0">
                <a:solidFill>
                  <a:schemeClr val="bg1"/>
                </a:solidFill>
                <a:latin typeface="Cambria" panose="02040503050406030204" pitchFamily="18" charset="0"/>
              </a:rPr>
              <a:t>. </a:t>
            </a:r>
          </a:p>
          <a:p>
            <a:pPr algn="just"/>
            <a:r>
              <a:rPr lang="es-ES" sz="1400" dirty="0">
                <a:solidFill>
                  <a:schemeClr val="bg1"/>
                </a:solidFill>
                <a:latin typeface="Cambria" panose="02040503050406030204" pitchFamily="18" charset="0"/>
              </a:rPr>
              <a:t>Sobre los materiales e imágenes utilizados. Las mayoría de las imágenes e ilustraciones han sido obtenidas a través de </a:t>
            </a:r>
            <a:r>
              <a:rPr lang="es-ES" sz="1400" i="1" dirty="0">
                <a:solidFill>
                  <a:schemeClr val="bg1"/>
                </a:solidFill>
                <a:latin typeface="Cambria" panose="02040503050406030204" pitchFamily="18" charset="0"/>
              </a:rPr>
              <a:t>Google </a:t>
            </a:r>
            <a:r>
              <a:rPr lang="es-ES" sz="1400" i="1" dirty="0" err="1">
                <a:solidFill>
                  <a:schemeClr val="bg1"/>
                </a:solidFill>
                <a:latin typeface="Cambria" panose="02040503050406030204" pitchFamily="18" charset="0"/>
              </a:rPr>
              <a:t>Images</a:t>
            </a:r>
            <a:r>
              <a:rPr lang="es-ES" sz="1400" dirty="0">
                <a:solidFill>
                  <a:schemeClr val="bg1"/>
                </a:solidFill>
                <a:latin typeface="Cambria" panose="02040503050406030204" pitchFamily="18" charset="0"/>
              </a:rPr>
              <a:t>, repositorios de imágenes, o en las webs citadas y aparece la referencia de origen a pie de página, con un objetivo didáctico y de difusión de su trabajo.</a:t>
            </a:r>
          </a:p>
          <a:p>
            <a:pPr algn="just"/>
            <a:r>
              <a:rPr lang="es-ES" sz="1400" dirty="0">
                <a:solidFill>
                  <a:schemeClr val="bg1"/>
                </a:solidFill>
                <a:latin typeface="Cambria" panose="02040503050406030204" pitchFamily="18" charset="0"/>
              </a:rPr>
              <a:t>Si en algún caso no es así y los propietarios legales quieren que se elimine, ruego se pongan en contacto con  los autores. Esta selección está sujeta a una licencia CC y su objetivo es acompañar a la versión en texto de la investigación.  Se ofrece en formato de documento abierto a través de repositorios y blogs para facilitar y promover su uso y edición.</a:t>
            </a:r>
          </a:p>
        </p:txBody>
      </p:sp>
      <p:pic>
        <p:nvPicPr>
          <p:cNvPr id="11" name="Picture 11" descr="Licencia Creative Comm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8716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n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420" y="1378527"/>
            <a:ext cx="785943" cy="1102093"/>
          </a:xfrm>
          <a:prstGeom prst="rect">
            <a:avLst/>
          </a:prstGeom>
        </p:spPr>
      </p:pic>
      <p:sp>
        <p:nvSpPr>
          <p:cNvPr id="3" name="Rectángulo 2"/>
          <p:cNvSpPr/>
          <p:nvPr/>
        </p:nvSpPr>
        <p:spPr>
          <a:xfrm>
            <a:off x="121777" y="2631557"/>
            <a:ext cx="6655989" cy="461665"/>
          </a:xfrm>
          <a:prstGeom prst="rect">
            <a:avLst/>
          </a:prstGeom>
        </p:spPr>
        <p:txBody>
          <a:bodyPr wrap="none">
            <a:spAutoFit/>
          </a:bodyPr>
          <a:lstStyle/>
          <a:p>
            <a:r>
              <a:rPr lang="es-ES" sz="2400" dirty="0" smtClean="0">
                <a:solidFill>
                  <a:srgbClr val="FFFF00"/>
                </a:solidFill>
                <a:latin typeface="Agency FB" panose="020B0503020202020204" pitchFamily="34" charset="0"/>
              </a:rPr>
              <a:t>Ningún </a:t>
            </a:r>
            <a:r>
              <a:rPr lang="es-ES" sz="2400" dirty="0">
                <a:solidFill>
                  <a:srgbClr val="FFFF00"/>
                </a:solidFill>
                <a:latin typeface="Agency FB" panose="020B0503020202020204" pitchFamily="34" charset="0"/>
              </a:rPr>
              <a:t>animal fue lastimado en la realización de esta </a:t>
            </a:r>
            <a:r>
              <a:rPr lang="es-ES" sz="2400" dirty="0" smtClean="0">
                <a:solidFill>
                  <a:srgbClr val="FFFF00"/>
                </a:solidFill>
                <a:latin typeface="Agency FB" panose="020B0503020202020204" pitchFamily="34" charset="0"/>
              </a:rPr>
              <a:t>presentación.</a:t>
            </a:r>
            <a:endParaRPr lang="es-ES" sz="2400" dirty="0">
              <a:solidFill>
                <a:srgbClr val="FFFF00"/>
              </a:solidFill>
              <a:latin typeface="Agency FB" panose="020B0503020202020204" pitchFamily="34" charset="0"/>
            </a:endParaRPr>
          </a:p>
        </p:txBody>
      </p:sp>
      <p:pic>
        <p:nvPicPr>
          <p:cNvPr id="9" name="Imagen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14" name="Google Shape;69;p15"/>
          <p:cNvPicPr preferRelativeResize="0"/>
          <p:nvPr/>
        </p:nvPicPr>
        <p:blipFill>
          <a:blip r:embed="rId7">
            <a:alphaModFix/>
          </a:blip>
          <a:stretch>
            <a:fillRect/>
          </a:stretch>
        </p:blipFill>
        <p:spPr>
          <a:xfrm>
            <a:off x="8778239" y="162380"/>
            <a:ext cx="1694793" cy="1550918"/>
          </a:xfrm>
          <a:prstGeom prst="rect">
            <a:avLst/>
          </a:prstGeom>
          <a:noFill/>
          <a:ln>
            <a:noFill/>
          </a:ln>
        </p:spPr>
      </p:pic>
    </p:spTree>
    <p:extLst>
      <p:ext uri="{BB962C8B-B14F-4D97-AF65-F5344CB8AC3E}">
        <p14:creationId xmlns:p14="http://schemas.microsoft.com/office/powerpoint/2010/main" val="3322409605"/>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6949" y="559412"/>
            <a:ext cx="4702943" cy="1804940"/>
          </a:xfrm>
        </p:spPr>
        <p:txBody>
          <a:bodyPr>
            <a:normAutofit/>
          </a:bodyPr>
          <a:lstStyle/>
          <a:p>
            <a:r>
              <a:rPr lang="es-ES" sz="4800" b="1" dirty="0" smtClean="0">
                <a:solidFill>
                  <a:srgbClr val="7030A0"/>
                </a:solidFill>
                <a:effectLst>
                  <a:outerShdw blurRad="38100" dist="38100" dir="2700000" algn="tl">
                    <a:srgbClr val="000000">
                      <a:alpha val="43137"/>
                    </a:srgbClr>
                  </a:outerShdw>
                </a:effectLst>
                <a:latin typeface="Agency FB" panose="020B0503020202020204" pitchFamily="34" charset="0"/>
              </a:rPr>
              <a:t>Volvemos a la práctica inicial</a:t>
            </a:r>
            <a:endParaRPr lang="es-ES" sz="4800" b="1" dirty="0">
              <a:solidFill>
                <a:srgbClr val="7030A0"/>
              </a:solidFill>
              <a:effectLst>
                <a:outerShdw blurRad="38100" dist="38100" dir="2700000" algn="tl">
                  <a:srgbClr val="000000">
                    <a:alpha val="43137"/>
                  </a:srgbClr>
                </a:outerShdw>
              </a:effectLst>
              <a:latin typeface="Agency FB" panose="020B0503020202020204" pitchFamily="34" charset="0"/>
            </a:endParaRP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3">
            <a:alphaModFix/>
          </a:blip>
          <a:srcRect/>
          <a:stretch/>
        </p:blipFill>
        <p:spPr>
          <a:xfrm>
            <a:off x="0" y="6219825"/>
            <a:ext cx="714375" cy="638175"/>
          </a:xfrm>
          <a:prstGeom prst="rect">
            <a:avLst/>
          </a:prstGeom>
          <a:noFill/>
          <a:ln>
            <a:noFill/>
          </a:ln>
        </p:spPr>
      </p:pic>
      <p:sp>
        <p:nvSpPr>
          <p:cNvPr id="8" name="Título 1"/>
          <p:cNvSpPr txBox="1">
            <a:spLocks/>
          </p:cNvSpPr>
          <p:nvPr/>
        </p:nvSpPr>
        <p:spPr>
          <a:xfrm>
            <a:off x="367865" y="3416630"/>
            <a:ext cx="5098317" cy="20160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400" b="1" dirty="0" smtClean="0">
                <a:solidFill>
                  <a:srgbClr val="C00000"/>
                </a:solidFill>
              </a:rPr>
              <a:t>Crea un texto sobre cómo serán las bibliotecas en el futuro. Debe ser un texto estético, creativo, no una reflexión académica. Y por supuesto, puedes ayudarte de una Inteligencia Artificial. </a:t>
            </a:r>
            <a:endParaRPr lang="es-ES" sz="2400" b="1" dirty="0">
              <a:solidFill>
                <a:srgbClr val="C00000"/>
              </a:solidFill>
            </a:endParaRPr>
          </a:p>
        </p:txBody>
      </p:sp>
      <p:sp>
        <p:nvSpPr>
          <p:cNvPr id="9" name="Rectángulo 8"/>
          <p:cNvSpPr/>
          <p:nvPr/>
        </p:nvSpPr>
        <p:spPr>
          <a:xfrm>
            <a:off x="1155834" y="6363838"/>
            <a:ext cx="9942094" cy="369332"/>
          </a:xfrm>
          <a:prstGeom prst="rect">
            <a:avLst/>
          </a:prstGeom>
          <a:ln w="38100">
            <a:solidFill>
              <a:srgbClr val="C00000"/>
            </a:solidFill>
          </a:ln>
        </p:spPr>
        <p:txBody>
          <a:bodyPr wrap="square">
            <a:spAutoFit/>
          </a:bodyPr>
          <a:lstStyle/>
          <a:p>
            <a:r>
              <a:rPr lang="es-ES" dirty="0" smtClean="0">
                <a:hlinkClick r:id="rId4"/>
              </a:rPr>
              <a:t>https://</a:t>
            </a:r>
            <a:r>
              <a:rPr lang="es-ES" b="1" dirty="0" smtClean="0">
                <a:hlinkClick r:id="rId4"/>
              </a:rPr>
              <a:t>drive.google.com</a:t>
            </a:r>
            <a:r>
              <a:rPr lang="es-ES" dirty="0" smtClean="0">
                <a:hlinkClick r:id="rId4"/>
              </a:rPr>
              <a:t>/drive/folders/1v_oWyXnkFtDMlan2QxLYdaUyIs979LWy?usp=</a:t>
            </a:r>
            <a:r>
              <a:rPr lang="es-ES" b="1" dirty="0" smtClean="0">
                <a:hlinkClick r:id="rId4"/>
              </a:rPr>
              <a:t>sharing</a:t>
            </a:r>
            <a:r>
              <a:rPr lang="es-ES" dirty="0" smtClean="0"/>
              <a:t> </a:t>
            </a:r>
            <a:endParaRPr lang="es-ES" dirty="0"/>
          </a:p>
        </p:txBody>
      </p:sp>
      <p:pic>
        <p:nvPicPr>
          <p:cNvPr id="11" name="Imagen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3600" y="0"/>
            <a:ext cx="6248400" cy="6248400"/>
          </a:xfrm>
          <a:prstGeom prst="rect">
            <a:avLst/>
          </a:prstGeom>
        </p:spPr>
      </p:pic>
      <p:sp>
        <p:nvSpPr>
          <p:cNvPr id="12" name="Rectángulo 11"/>
          <p:cNvSpPr/>
          <p:nvPr/>
        </p:nvSpPr>
        <p:spPr>
          <a:xfrm>
            <a:off x="230857" y="2531751"/>
            <a:ext cx="5119158" cy="584775"/>
          </a:xfrm>
          <a:prstGeom prst="rect">
            <a:avLst/>
          </a:prstGeom>
        </p:spPr>
        <p:txBody>
          <a:bodyPr wrap="none">
            <a:spAutoFit/>
          </a:bodyPr>
          <a:lstStyle/>
          <a:p>
            <a:r>
              <a:rPr lang="es-ES" sz="3200" b="1" dirty="0" smtClean="0">
                <a:hlinkClick r:id="rId6"/>
              </a:rPr>
              <a:t>https://bit.ly/bibliofuturo24</a:t>
            </a:r>
            <a:r>
              <a:rPr lang="es-ES" sz="3200" b="1" dirty="0" smtClean="0"/>
              <a:t> </a:t>
            </a:r>
            <a:endParaRPr lang="es-ES" sz="3200" b="1" dirty="0"/>
          </a:p>
        </p:txBody>
      </p:sp>
    </p:spTree>
    <p:extLst>
      <p:ext uri="{BB962C8B-B14F-4D97-AF65-F5344CB8AC3E}">
        <p14:creationId xmlns:p14="http://schemas.microsoft.com/office/powerpoint/2010/main" val="955758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Reading Images: The Grammar of Visual Design : Kress, Gunther, Leeuwen,  Theo van: Amazon.es: Libros">
            <a:extLst>
              <a:ext uri="{FF2B5EF4-FFF2-40B4-BE49-F238E27FC236}">
                <a16:creationId xmlns:a16="http://schemas.microsoft.com/office/drawing/2014/main" id="{D3C08179-21CA-8A70-D233-D5B48FDD586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52674" y="-40943"/>
            <a:ext cx="5839326" cy="677750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a:spLocks noGrp="1"/>
          </p:cNvSpPr>
          <p:nvPr>
            <p:ph type="title"/>
          </p:nvPr>
        </p:nvSpPr>
        <p:spPr>
          <a:xfrm>
            <a:off x="462816" y="2001420"/>
            <a:ext cx="5639602" cy="1069039"/>
          </a:xfrm>
        </p:spPr>
        <p:txBody>
          <a:bodyPr>
            <a:normAutofit/>
          </a:bodyPr>
          <a:lstStyle/>
          <a:p>
            <a:r>
              <a:rPr lang="es-ES" sz="4800" b="1" dirty="0" smtClean="0">
                <a:solidFill>
                  <a:srgbClr val="FF0000"/>
                </a:solidFill>
                <a:effectLst>
                  <a:outerShdw blurRad="38100" dist="38100" dir="2700000" algn="tl">
                    <a:srgbClr val="000000">
                      <a:alpha val="43137"/>
                    </a:srgbClr>
                  </a:outerShdw>
                </a:effectLst>
                <a:latin typeface="Agency FB" panose="020B0503020202020204" pitchFamily="34" charset="0"/>
              </a:rPr>
              <a:t>Lectura </a:t>
            </a:r>
            <a:r>
              <a:rPr lang="es-ES" sz="4800" b="1" dirty="0">
                <a:solidFill>
                  <a:srgbClr val="FF0000"/>
                </a:solidFill>
                <a:effectLst>
                  <a:outerShdw blurRad="38100" dist="38100" dir="2700000" algn="tl">
                    <a:srgbClr val="000000">
                      <a:alpha val="43137"/>
                    </a:srgbClr>
                  </a:outerShdw>
                </a:effectLst>
                <a:latin typeface="Agency FB" panose="020B0503020202020204" pitchFamily="34" charset="0"/>
              </a:rPr>
              <a:t>multimodal</a:t>
            </a:r>
            <a:endParaRPr lang="es-ES" sz="4800" b="1" dirty="0">
              <a:solidFill>
                <a:srgbClr val="FF0000"/>
              </a:solidFill>
              <a:effectLst>
                <a:outerShdw blurRad="38100" dist="38100" dir="2700000" algn="tl">
                  <a:srgbClr val="000000">
                    <a:alpha val="43137"/>
                  </a:srgbClr>
                </a:outerShdw>
              </a:effectLst>
              <a:latin typeface="Agency FB" panose="020B0503020202020204" pitchFamily="34" charset="0"/>
            </a:endParaRPr>
          </a:p>
        </p:txBody>
      </p:sp>
      <p:pic>
        <p:nvPicPr>
          <p:cNvPr id="11" name="Imagen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12"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14604288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472CCF6F-05B3-3663-C483-8A654B25E861}"/>
              </a:ext>
            </a:extLst>
          </p:cNvPr>
          <p:cNvSpPr txBox="1"/>
          <p:nvPr/>
        </p:nvSpPr>
        <p:spPr>
          <a:xfrm>
            <a:off x="166899" y="1495147"/>
            <a:ext cx="8120452" cy="5078313"/>
          </a:xfrm>
          <a:prstGeom prst="rect">
            <a:avLst/>
          </a:prstGeom>
          <a:noFill/>
        </p:spPr>
        <p:txBody>
          <a:bodyPr wrap="square">
            <a:spAutoFit/>
          </a:bodyPr>
          <a:lstStyle/>
          <a:p>
            <a:pPr algn="just"/>
            <a:r>
              <a:rPr lang="es-ES" sz="1800" kern="100" dirty="0" smtClean="0">
                <a:effectLst/>
                <a:ea typeface="Calibri" panose="020F0502020204030204" pitchFamily="34" charset="0"/>
                <a:cs typeface="Times New Roman" panose="02020603050405020304" pitchFamily="18" charset="0"/>
              </a:rPr>
              <a:t>López-Valero </a:t>
            </a:r>
            <a:r>
              <a:rPr lang="es-ES" sz="1800" kern="100" dirty="0">
                <a:effectLst/>
                <a:ea typeface="Calibri" panose="020F0502020204030204" pitchFamily="34" charset="0"/>
                <a:cs typeface="Times New Roman" panose="02020603050405020304" pitchFamily="18" charset="0"/>
              </a:rPr>
              <a:t>y Encabo-Fernández (2016</a:t>
            </a:r>
            <a:r>
              <a:rPr lang="es-ES" sz="1800" kern="100" dirty="0" smtClean="0">
                <a:effectLst/>
                <a:ea typeface="Calibri" panose="020F0502020204030204" pitchFamily="34" charset="0"/>
                <a:cs typeface="Times New Roman" panose="02020603050405020304" pitchFamily="18" charset="0"/>
              </a:rPr>
              <a:t>):</a:t>
            </a:r>
            <a:endParaRPr lang="es-ES" sz="1800" kern="100" dirty="0">
              <a:effectLst/>
              <a:ea typeface="Calibri" panose="020F0502020204030204" pitchFamily="34" charset="0"/>
              <a:cs typeface="Times New Roman" panose="02020603050405020304" pitchFamily="18" charset="0"/>
            </a:endParaRPr>
          </a:p>
          <a:p>
            <a:pPr marL="450215" algn="just"/>
            <a:r>
              <a:rPr lang="es-ES" sz="1800" kern="100" dirty="0">
                <a:effectLst/>
                <a:ea typeface="Calibri" panose="020F0502020204030204" pitchFamily="34" charset="0"/>
                <a:cs typeface="Times New Roman" panose="02020603050405020304" pitchFamily="18" charset="0"/>
              </a:rPr>
              <a:t>La literatura es un valioso medio para el acceso al conocimiento y sobre todo para la mejor comprensión de la realidad, ya que a través del componente en el cual se convierte la ficción consigue aportarnos una más amplia representación del mundo (p.182</a:t>
            </a:r>
            <a:r>
              <a:rPr lang="es-ES" sz="1800" kern="100" dirty="0" smtClean="0">
                <a:effectLst/>
                <a:ea typeface="Calibri" panose="020F0502020204030204" pitchFamily="34" charset="0"/>
                <a:cs typeface="Times New Roman" panose="02020603050405020304" pitchFamily="18" charset="0"/>
              </a:rPr>
              <a:t>).</a:t>
            </a:r>
          </a:p>
          <a:p>
            <a:pPr marL="450215" algn="just"/>
            <a:endParaRPr lang="es-ES" sz="1800" kern="100" dirty="0">
              <a:effectLst/>
              <a:ea typeface="Calibri" panose="020F0502020204030204" pitchFamily="34" charset="0"/>
              <a:cs typeface="Times New Roman" panose="02020603050405020304" pitchFamily="18" charset="0"/>
            </a:endParaRPr>
          </a:p>
          <a:p>
            <a:pPr algn="just"/>
            <a:r>
              <a:rPr lang="es-ES" sz="1800" b="1" kern="100" dirty="0">
                <a:effectLst/>
                <a:ea typeface="Calibri" panose="020F0502020204030204" pitchFamily="34" charset="0"/>
                <a:cs typeface="Times New Roman" panose="02020603050405020304" pitchFamily="18" charset="0"/>
              </a:rPr>
              <a:t>Multimodalidad y educación literaria en la legislación educativa en Educación </a:t>
            </a:r>
            <a:r>
              <a:rPr lang="es-ES" sz="1800" b="1" kern="100" dirty="0" smtClean="0">
                <a:effectLst/>
                <a:ea typeface="Calibri" panose="020F0502020204030204" pitchFamily="34" charset="0"/>
                <a:cs typeface="Times New Roman" panose="02020603050405020304" pitchFamily="18" charset="0"/>
              </a:rPr>
              <a:t>Primaria (España*)</a:t>
            </a:r>
            <a:endParaRPr lang="es-ES" sz="1800" b="1" kern="100" dirty="0">
              <a:effectLst/>
              <a:ea typeface="Calibri" panose="020F0502020204030204" pitchFamily="34" charset="0"/>
              <a:cs typeface="Times New Roman" panose="02020603050405020304" pitchFamily="18" charset="0"/>
            </a:endParaRPr>
          </a:p>
          <a:p>
            <a:pPr algn="just"/>
            <a:r>
              <a:rPr lang="es-ES" sz="1800" dirty="0">
                <a:effectLst/>
                <a:ea typeface="Calibri" panose="020F0502020204030204" pitchFamily="34" charset="0"/>
              </a:rPr>
              <a:t>Concepto de  multimodalidad ausente en los </a:t>
            </a:r>
            <a:r>
              <a:rPr lang="es-ES" sz="1800" i="1" dirty="0">
                <a:effectLst/>
                <a:ea typeface="Calibri" panose="020F0502020204030204" pitchFamily="34" charset="0"/>
              </a:rPr>
              <a:t>Real Decreto 1513/2006</a:t>
            </a:r>
            <a:r>
              <a:rPr lang="es-ES" i="1" kern="100" dirty="0">
                <a:ea typeface="Calibri" panose="020F0502020204030204" pitchFamily="34" charset="0"/>
                <a:cs typeface="Times New Roman" panose="02020603050405020304" pitchFamily="18" charset="0"/>
              </a:rPr>
              <a:t> </a:t>
            </a:r>
            <a:r>
              <a:rPr lang="es-ES" kern="100" dirty="0">
                <a:ea typeface="Calibri" panose="020F0502020204030204" pitchFamily="34" charset="0"/>
                <a:cs typeface="Times New Roman" panose="02020603050405020304" pitchFamily="18" charset="0"/>
              </a:rPr>
              <a:t>y</a:t>
            </a:r>
            <a:r>
              <a:rPr lang="es-ES" i="1" kern="100" dirty="0">
                <a:ea typeface="Calibri" panose="020F0502020204030204" pitchFamily="34" charset="0"/>
                <a:cs typeface="Times New Roman" panose="02020603050405020304" pitchFamily="18" charset="0"/>
              </a:rPr>
              <a:t> </a:t>
            </a:r>
            <a:r>
              <a:rPr lang="es-ES" sz="1800" i="1" dirty="0">
                <a:effectLst/>
                <a:ea typeface="Calibri" panose="020F0502020204030204" pitchFamily="34" charset="0"/>
              </a:rPr>
              <a:t>Real Decreto 126/2014</a:t>
            </a:r>
            <a:endParaRPr lang="es-ES" sz="1800" kern="100" dirty="0">
              <a:effectLst/>
              <a:ea typeface="Calibri" panose="020F0502020204030204" pitchFamily="34" charset="0"/>
              <a:cs typeface="Times New Roman" panose="02020603050405020304" pitchFamily="18" charset="0"/>
            </a:endParaRPr>
          </a:p>
          <a:p>
            <a:pPr algn="just"/>
            <a:r>
              <a:rPr lang="es-ES" sz="2400" b="1" i="1" dirty="0">
                <a:effectLst/>
                <a:ea typeface="Calibri" panose="020F0502020204030204" pitchFamily="34" charset="0"/>
              </a:rPr>
              <a:t>Real Decreto 157/2022</a:t>
            </a:r>
            <a:r>
              <a:rPr lang="es-ES" sz="2400" b="1" dirty="0">
                <a:effectLst/>
                <a:ea typeface="Calibri" panose="020F0502020204030204" pitchFamily="34" charset="0"/>
              </a:rPr>
              <a:t>: Competencia en Comunicación </a:t>
            </a:r>
            <a:r>
              <a:rPr lang="es-ES" sz="2400" b="1" dirty="0">
                <a:ea typeface="Calibri" panose="020F0502020204030204" pitchFamily="34" charset="0"/>
              </a:rPr>
              <a:t>Lingüística</a:t>
            </a:r>
            <a:r>
              <a:rPr lang="es-ES" sz="2400" b="1" dirty="0">
                <a:effectLst/>
                <a:ea typeface="Calibri" panose="020F0502020204030204" pitchFamily="34" charset="0"/>
              </a:rPr>
              <a:t>. Expresar y comprender textos orales, escritos y </a:t>
            </a:r>
            <a:r>
              <a:rPr lang="es-ES" sz="2400" b="1" dirty="0">
                <a:solidFill>
                  <a:srgbClr val="FF0000"/>
                </a:solidFill>
                <a:effectLst/>
                <a:ea typeface="Calibri" panose="020F0502020204030204" pitchFamily="34" charset="0"/>
              </a:rPr>
              <a:t>multimodales</a:t>
            </a:r>
            <a:r>
              <a:rPr lang="es-ES" sz="2400" b="1" dirty="0" smtClean="0">
                <a:effectLst/>
                <a:ea typeface="Calibri" panose="020F0502020204030204" pitchFamily="34" charset="0"/>
              </a:rPr>
              <a:t>.</a:t>
            </a:r>
          </a:p>
          <a:p>
            <a:pPr algn="just"/>
            <a:r>
              <a:rPr lang="es-ES" sz="1800" dirty="0" err="1" smtClean="0">
                <a:effectLst/>
                <a:ea typeface="Calibri" panose="020F0502020204030204" pitchFamily="34" charset="0"/>
              </a:rPr>
              <a:t>Arbonés</a:t>
            </a:r>
            <a:r>
              <a:rPr lang="es-ES" sz="1800" dirty="0" smtClean="0">
                <a:effectLst/>
                <a:ea typeface="Calibri" panose="020F0502020204030204" pitchFamily="34" charset="0"/>
              </a:rPr>
              <a:t> </a:t>
            </a:r>
            <a:r>
              <a:rPr lang="es-ES" sz="1800" dirty="0">
                <a:effectLst/>
                <a:ea typeface="Calibri" panose="020F0502020204030204" pitchFamily="34" charset="0"/>
              </a:rPr>
              <a:t>et al. (2015) aclaran: “Pero es preciso matizar que multimodal no es necesariamente sinónimo de digital, aunque la denominada alfabetización multimodal sí se halla muy vinculada al desarrollo de las tecnologías de la comunicación digital” (p.106).</a:t>
            </a:r>
            <a:endParaRPr lang="es-ES" sz="1800" kern="100" dirty="0">
              <a:effectLst/>
              <a:ea typeface="Calibri" panose="020F050202020403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472CCF6F-05B3-3663-C483-8A654B25E861}"/>
              </a:ext>
            </a:extLst>
          </p:cNvPr>
          <p:cNvSpPr txBox="1"/>
          <p:nvPr/>
        </p:nvSpPr>
        <p:spPr>
          <a:xfrm>
            <a:off x="975423" y="158047"/>
            <a:ext cx="10122506" cy="646331"/>
          </a:xfrm>
          <a:prstGeom prst="rect">
            <a:avLst/>
          </a:prstGeom>
          <a:noFill/>
        </p:spPr>
        <p:txBody>
          <a:bodyPr wrap="square">
            <a:spAutoFit/>
          </a:bodyPr>
          <a:lstStyle/>
          <a:p>
            <a:pPr algn="just"/>
            <a:r>
              <a:rPr lang="es-ES" sz="3600" b="1" dirty="0" smtClean="0">
                <a:solidFill>
                  <a:srgbClr val="FF0000"/>
                </a:solidFill>
                <a:latin typeface="Agency FB" panose="020B0503020202020204" pitchFamily="34" charset="0"/>
                <a:cs typeface="Times New Roman" panose="02020603050405020304" pitchFamily="18" charset="0"/>
              </a:rPr>
              <a:t>La </a:t>
            </a:r>
            <a:r>
              <a:rPr lang="es-ES" sz="3600" b="1" dirty="0">
                <a:solidFill>
                  <a:srgbClr val="FF0000"/>
                </a:solidFill>
                <a:latin typeface="Agency FB" panose="020B0503020202020204" pitchFamily="34" charset="0"/>
                <a:cs typeface="Times New Roman" panose="02020603050405020304" pitchFamily="18" charset="0"/>
              </a:rPr>
              <a:t>lectura multimodal y la didáctica de la lengua y la </a:t>
            </a:r>
            <a:r>
              <a:rPr lang="es-ES" sz="3600" b="1" dirty="0" smtClean="0">
                <a:solidFill>
                  <a:srgbClr val="FF0000"/>
                </a:solidFill>
                <a:latin typeface="Agency FB" panose="020B0503020202020204" pitchFamily="34" charset="0"/>
                <a:cs typeface="Times New Roman" panose="02020603050405020304" pitchFamily="18" charset="0"/>
              </a:rPr>
              <a:t>literatura</a:t>
            </a:r>
            <a:endParaRPr lang="es-ES" sz="2000" dirty="0">
              <a:latin typeface="Agency FB" panose="020B0503020202020204" pitchFamily="34" charset="0"/>
              <a:cs typeface="Times New Roman" panose="02020603050405020304" pitchFamily="18" charset="0"/>
            </a:endParaRPr>
          </a:p>
        </p:txBody>
      </p:sp>
      <p:pic>
        <p:nvPicPr>
          <p:cNvPr id="6" name="Picture 2" descr="Exploring Challenging Picturebooks in Education: International Perspectives  on Language and Literature Learning (Routledge Research in Education)  (English Edition) eBook : Ommundsen, Åse Marie, Haaland, Gunnar,  Kümmerling-Meibauer, Bettina: Amazon.es ...">
            <a:extLst>
              <a:ext uri="{FF2B5EF4-FFF2-40B4-BE49-F238E27FC236}">
                <a16:creationId xmlns:a16="http://schemas.microsoft.com/office/drawing/2014/main" id="{0453B470-04FA-5D4E-2D51-1193CFA7DE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08733" y="1045085"/>
            <a:ext cx="3683267" cy="553043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9"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17550656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a:extLst>
              <a:ext uri="{FF2B5EF4-FFF2-40B4-BE49-F238E27FC236}">
                <a16:creationId xmlns:a16="http://schemas.microsoft.com/office/drawing/2014/main" id="{96500B32-0E8C-F84F-F7AC-5FBA30675ADA}"/>
              </a:ext>
            </a:extLst>
          </p:cNvPr>
          <p:cNvSpPr txBox="1"/>
          <p:nvPr/>
        </p:nvSpPr>
        <p:spPr>
          <a:xfrm>
            <a:off x="644217" y="1052537"/>
            <a:ext cx="5014861" cy="4801314"/>
          </a:xfrm>
          <a:prstGeom prst="rect">
            <a:avLst/>
          </a:prstGeom>
          <a:noFill/>
        </p:spPr>
        <p:txBody>
          <a:bodyPr wrap="square">
            <a:spAutoFit/>
          </a:bodyPr>
          <a:lstStyle/>
          <a:p>
            <a:pPr algn="just">
              <a:lnSpc>
                <a:spcPct val="150000"/>
              </a:lnSpc>
            </a:pPr>
            <a:r>
              <a:rPr lang="es-ES" dirty="0" smtClean="0">
                <a:cs typeface="Times New Roman" panose="02020603050405020304" pitchFamily="18" charset="0"/>
              </a:rPr>
              <a:t>New </a:t>
            </a:r>
            <a:r>
              <a:rPr lang="es-ES" dirty="0">
                <a:cs typeface="Times New Roman" panose="02020603050405020304" pitchFamily="18" charset="0"/>
              </a:rPr>
              <a:t>London </a:t>
            </a:r>
            <a:r>
              <a:rPr lang="es-ES" dirty="0" err="1">
                <a:cs typeface="Times New Roman" panose="02020603050405020304" pitchFamily="18" charset="0"/>
              </a:rPr>
              <a:t>Group</a:t>
            </a:r>
            <a:r>
              <a:rPr lang="es-ES" dirty="0">
                <a:cs typeface="Times New Roman" panose="02020603050405020304" pitchFamily="18" charset="0"/>
              </a:rPr>
              <a:t> (1996)</a:t>
            </a:r>
          </a:p>
          <a:p>
            <a:pPr algn="just">
              <a:lnSpc>
                <a:spcPct val="150000"/>
              </a:lnSpc>
            </a:pPr>
            <a:r>
              <a:rPr lang="es-ES" b="1" dirty="0" smtClean="0">
                <a:cs typeface="Times New Roman" panose="02020603050405020304" pitchFamily="18" charset="0"/>
              </a:rPr>
              <a:t>Revisión </a:t>
            </a:r>
            <a:r>
              <a:rPr lang="es-ES" b="1" dirty="0">
                <a:cs typeface="Times New Roman" panose="02020603050405020304" pitchFamily="18" charset="0"/>
              </a:rPr>
              <a:t>Báez-</a:t>
            </a:r>
            <a:r>
              <a:rPr lang="es-ES" b="1" dirty="0" err="1">
                <a:cs typeface="Times New Roman" panose="02020603050405020304" pitchFamily="18" charset="0"/>
              </a:rPr>
              <a:t>Bargellini</a:t>
            </a:r>
            <a:r>
              <a:rPr lang="es-ES" b="1" dirty="0">
                <a:cs typeface="Times New Roman" panose="02020603050405020304" pitchFamily="18" charset="0"/>
              </a:rPr>
              <a:t> y Meneses-Arévalo (2023)</a:t>
            </a:r>
          </a:p>
          <a:p>
            <a:pPr algn="just">
              <a:lnSpc>
                <a:spcPct val="150000"/>
              </a:lnSpc>
            </a:pPr>
            <a:r>
              <a:rPr lang="es-ES" dirty="0">
                <a:cs typeface="Times New Roman" panose="02020603050405020304" pitchFamily="18" charset="0"/>
              </a:rPr>
              <a:t>Interés por la construcción de significados, reconocimiento de la diversidad y propuestas en el aula.</a:t>
            </a:r>
          </a:p>
          <a:p>
            <a:pPr algn="ctr">
              <a:lnSpc>
                <a:spcPct val="150000"/>
              </a:lnSpc>
            </a:pPr>
            <a:r>
              <a:rPr lang="es-ES" sz="2400" b="1" dirty="0" smtClean="0">
                <a:solidFill>
                  <a:srgbClr val="FF0000"/>
                </a:solidFill>
                <a:cs typeface="Times New Roman" panose="02020603050405020304" pitchFamily="18" charset="0"/>
              </a:rPr>
              <a:t>Discurso </a:t>
            </a:r>
            <a:r>
              <a:rPr lang="es-ES" sz="2400" b="1" dirty="0">
                <a:solidFill>
                  <a:srgbClr val="FF0000"/>
                </a:solidFill>
                <a:cs typeface="Times New Roman" panose="02020603050405020304" pitchFamily="18" charset="0"/>
              </a:rPr>
              <a:t>multimodal</a:t>
            </a:r>
            <a:endParaRPr lang="es-ES" b="1" dirty="0">
              <a:solidFill>
                <a:srgbClr val="FF0000"/>
              </a:solidFill>
              <a:cs typeface="Times New Roman" panose="02020603050405020304" pitchFamily="18" charset="0"/>
            </a:endParaRPr>
          </a:p>
          <a:p>
            <a:pPr algn="ctr">
              <a:lnSpc>
                <a:spcPct val="150000"/>
              </a:lnSpc>
            </a:pPr>
            <a:r>
              <a:rPr lang="es-ES" dirty="0">
                <a:cs typeface="Times New Roman" panose="02020603050405020304" pitchFamily="18" charset="0"/>
              </a:rPr>
              <a:t>Lingüístico</a:t>
            </a:r>
          </a:p>
          <a:p>
            <a:pPr algn="ctr">
              <a:lnSpc>
                <a:spcPct val="150000"/>
              </a:lnSpc>
            </a:pPr>
            <a:r>
              <a:rPr lang="es-ES" dirty="0">
                <a:cs typeface="Times New Roman" panose="02020603050405020304" pitchFamily="18" charset="0"/>
              </a:rPr>
              <a:t>Auditivo</a:t>
            </a:r>
          </a:p>
          <a:p>
            <a:pPr algn="ctr">
              <a:lnSpc>
                <a:spcPct val="150000"/>
              </a:lnSpc>
            </a:pPr>
            <a:r>
              <a:rPr lang="es-ES" dirty="0">
                <a:cs typeface="Times New Roman" panose="02020603050405020304" pitchFamily="18" charset="0"/>
              </a:rPr>
              <a:t>Espacial</a:t>
            </a:r>
          </a:p>
          <a:p>
            <a:pPr algn="ctr">
              <a:lnSpc>
                <a:spcPct val="150000"/>
              </a:lnSpc>
            </a:pPr>
            <a:r>
              <a:rPr lang="es-ES" dirty="0">
                <a:cs typeface="Times New Roman" panose="02020603050405020304" pitchFamily="18" charset="0"/>
              </a:rPr>
              <a:t>Visual</a:t>
            </a:r>
          </a:p>
          <a:p>
            <a:pPr algn="ctr">
              <a:lnSpc>
                <a:spcPct val="150000"/>
              </a:lnSpc>
            </a:pPr>
            <a:r>
              <a:rPr lang="es-ES" dirty="0">
                <a:cs typeface="Times New Roman" panose="02020603050405020304" pitchFamily="18" charset="0"/>
              </a:rPr>
              <a:t>Cinestésico </a:t>
            </a:r>
          </a:p>
        </p:txBody>
      </p:sp>
      <p:pic>
        <p:nvPicPr>
          <p:cNvPr id="12" name="Imagen 11">
            <a:extLst>
              <a:ext uri="{FF2B5EF4-FFF2-40B4-BE49-F238E27FC236}">
                <a16:creationId xmlns:a16="http://schemas.microsoft.com/office/drawing/2014/main" id="{A2A1BF42-1FEA-9BC6-7FA8-252AFF664DAC}"/>
              </a:ext>
            </a:extLst>
          </p:cNvPr>
          <p:cNvPicPr>
            <a:picLocks noChangeAspect="1"/>
          </p:cNvPicPr>
          <p:nvPr/>
        </p:nvPicPr>
        <p:blipFill>
          <a:blip r:embed="rId2"/>
          <a:stretch>
            <a:fillRect/>
          </a:stretch>
        </p:blipFill>
        <p:spPr>
          <a:xfrm>
            <a:off x="5601902" y="77002"/>
            <a:ext cx="6246797" cy="5973547"/>
          </a:xfrm>
          <a:prstGeom prst="rect">
            <a:avLst/>
          </a:prstGeom>
        </p:spPr>
      </p:pic>
      <p:sp>
        <p:nvSpPr>
          <p:cNvPr id="2" name="Rectángulo 1"/>
          <p:cNvSpPr/>
          <p:nvPr/>
        </p:nvSpPr>
        <p:spPr>
          <a:xfrm>
            <a:off x="1154882" y="5915322"/>
            <a:ext cx="9663863" cy="923330"/>
          </a:xfrm>
          <a:prstGeom prst="rect">
            <a:avLst/>
          </a:prstGeom>
        </p:spPr>
        <p:txBody>
          <a:bodyPr wrap="square">
            <a:spAutoFit/>
          </a:bodyPr>
          <a:lstStyle/>
          <a:p>
            <a:pPr algn="just">
              <a:lnSpc>
                <a:spcPct val="150000"/>
              </a:lnSpc>
              <a:spcAft>
                <a:spcPts val="800"/>
              </a:spcAft>
            </a:pPr>
            <a:r>
              <a:rPr lang="es-ES" kern="100" dirty="0">
                <a:ea typeface="Calibri" panose="020F0502020204030204" pitchFamily="34" charset="0"/>
                <a:cs typeface="Times New Roman" panose="02020603050405020304" pitchFamily="18" charset="0"/>
              </a:rPr>
              <a:t>Diferentes investigaciones inciden en la importancia de analizar las implicaciones el discurso multimodal en la comprensión lectora (</a:t>
            </a:r>
            <a:r>
              <a:rPr lang="es-ES" kern="100" dirty="0" err="1">
                <a:ea typeface="Calibri" panose="020F0502020204030204" pitchFamily="34" charset="0"/>
                <a:cs typeface="Times New Roman" panose="02020603050405020304" pitchFamily="18" charset="0"/>
              </a:rPr>
              <a:t>Unsworth</a:t>
            </a:r>
            <a:r>
              <a:rPr lang="es-ES" kern="100" dirty="0">
                <a:ea typeface="Calibri" panose="020F0502020204030204" pitchFamily="34" charset="0"/>
                <a:cs typeface="Times New Roman" panose="02020603050405020304" pitchFamily="18" charset="0"/>
              </a:rPr>
              <a:t>, 2014; </a:t>
            </a:r>
            <a:r>
              <a:rPr lang="es-ES" kern="100" dirty="0" err="1">
                <a:ea typeface="Calibri" panose="020F0502020204030204" pitchFamily="34" charset="0"/>
                <a:cs typeface="Times New Roman" panose="02020603050405020304" pitchFamily="18" charset="0"/>
              </a:rPr>
              <a:t>Unsworth</a:t>
            </a:r>
            <a:r>
              <a:rPr lang="es-ES" kern="100" dirty="0">
                <a:ea typeface="Calibri" panose="020F0502020204030204" pitchFamily="34" charset="0"/>
                <a:cs typeface="Times New Roman" panose="02020603050405020304" pitchFamily="18" charset="0"/>
              </a:rPr>
              <a:t> et al., 2019; </a:t>
            </a:r>
            <a:r>
              <a:rPr lang="es-ES" kern="100" dirty="0" err="1">
                <a:ea typeface="Calibri" panose="020F0502020204030204" pitchFamily="34" charset="0"/>
                <a:cs typeface="Times New Roman" panose="02020603050405020304" pitchFamily="18" charset="0"/>
              </a:rPr>
              <a:t>Hattan</a:t>
            </a:r>
            <a:r>
              <a:rPr lang="es-ES" kern="100" dirty="0">
                <a:ea typeface="Calibri" panose="020F0502020204030204" pitchFamily="34" charset="0"/>
                <a:cs typeface="Times New Roman" panose="02020603050405020304" pitchFamily="18" charset="0"/>
              </a:rPr>
              <a:t> y </a:t>
            </a:r>
            <a:r>
              <a:rPr lang="es-ES" kern="100" dirty="0" err="1">
                <a:ea typeface="Calibri" panose="020F0502020204030204" pitchFamily="34" charset="0"/>
                <a:cs typeface="Times New Roman" panose="02020603050405020304" pitchFamily="18" charset="0"/>
              </a:rPr>
              <a:t>Luppo</a:t>
            </a:r>
            <a:r>
              <a:rPr lang="es-ES" kern="100" dirty="0">
                <a:ea typeface="Calibri" panose="020F0502020204030204" pitchFamily="34" charset="0"/>
                <a:cs typeface="Times New Roman" panose="02020603050405020304" pitchFamily="18" charset="0"/>
              </a:rPr>
              <a:t>, 2020).</a:t>
            </a:r>
          </a:p>
        </p:txBody>
      </p:sp>
      <p:sp>
        <p:nvSpPr>
          <p:cNvPr id="3" name="Rectángulo 2"/>
          <p:cNvSpPr/>
          <p:nvPr/>
        </p:nvSpPr>
        <p:spPr>
          <a:xfrm>
            <a:off x="701393" y="-84636"/>
            <a:ext cx="5285421" cy="810735"/>
          </a:xfrm>
          <a:prstGeom prst="rect">
            <a:avLst/>
          </a:prstGeom>
        </p:spPr>
        <p:txBody>
          <a:bodyPr wrap="none">
            <a:spAutoFit/>
          </a:bodyPr>
          <a:lstStyle/>
          <a:p>
            <a:pPr algn="just">
              <a:lnSpc>
                <a:spcPct val="150000"/>
              </a:lnSpc>
            </a:pPr>
            <a:r>
              <a:rPr lang="es-ES" sz="3600" b="1" dirty="0">
                <a:solidFill>
                  <a:srgbClr val="FF0000"/>
                </a:solidFill>
                <a:latin typeface="Agency FB" panose="020B0503020202020204" pitchFamily="34" charset="0"/>
                <a:cs typeface="Times New Roman" panose="02020603050405020304" pitchFamily="18" charset="0"/>
              </a:rPr>
              <a:t>Pedagogía de la </a:t>
            </a:r>
            <a:r>
              <a:rPr lang="es-ES" sz="3600" b="1" dirty="0" err="1">
                <a:solidFill>
                  <a:srgbClr val="FF0000"/>
                </a:solidFill>
                <a:latin typeface="Agency FB" panose="020B0503020202020204" pitchFamily="34" charset="0"/>
                <a:cs typeface="Times New Roman" panose="02020603050405020304" pitchFamily="18" charset="0"/>
              </a:rPr>
              <a:t>multiliteracidad</a:t>
            </a:r>
            <a:r>
              <a:rPr lang="es-ES" sz="3600" b="1" dirty="0">
                <a:solidFill>
                  <a:srgbClr val="FF0000"/>
                </a:solidFill>
                <a:latin typeface="Agency FB" panose="020B0503020202020204" pitchFamily="34" charset="0"/>
                <a:cs typeface="Times New Roman" panose="02020603050405020304" pitchFamily="18" charset="0"/>
              </a:rPr>
              <a:t> </a:t>
            </a:r>
          </a:p>
        </p:txBody>
      </p:sp>
      <p:pic>
        <p:nvPicPr>
          <p:cNvPr id="8"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9"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3959647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AF969C7-0E81-26B8-B0CB-8E0E7ABA83C2}"/>
              </a:ext>
            </a:extLst>
          </p:cNvPr>
          <p:cNvPicPr>
            <a:picLocks noChangeAspect="1"/>
          </p:cNvPicPr>
          <p:nvPr/>
        </p:nvPicPr>
        <p:blipFill>
          <a:blip r:embed="rId2"/>
          <a:stretch>
            <a:fillRect/>
          </a:stretch>
        </p:blipFill>
        <p:spPr>
          <a:xfrm>
            <a:off x="1" y="635268"/>
            <a:ext cx="12192000" cy="6222732"/>
          </a:xfrm>
          <a:prstGeom prst="rect">
            <a:avLst/>
          </a:prstGeom>
        </p:spPr>
      </p:pic>
      <p:sp>
        <p:nvSpPr>
          <p:cNvPr id="4" name="CuadroTexto 3">
            <a:extLst>
              <a:ext uri="{FF2B5EF4-FFF2-40B4-BE49-F238E27FC236}">
                <a16:creationId xmlns:a16="http://schemas.microsoft.com/office/drawing/2014/main" id="{472CCF6F-05B3-3663-C483-8A654B25E861}"/>
              </a:ext>
            </a:extLst>
          </p:cNvPr>
          <p:cNvSpPr txBox="1"/>
          <p:nvPr/>
        </p:nvSpPr>
        <p:spPr>
          <a:xfrm>
            <a:off x="457074" y="5977631"/>
            <a:ext cx="8244163" cy="923330"/>
          </a:xfrm>
          <a:prstGeom prst="rect">
            <a:avLst/>
          </a:prstGeom>
          <a:noFill/>
        </p:spPr>
        <p:txBody>
          <a:bodyPr wrap="square">
            <a:spAutoFit/>
          </a:bodyPr>
          <a:lstStyle/>
          <a:p>
            <a:pPr algn="just">
              <a:lnSpc>
                <a:spcPct val="150000"/>
              </a:lnSpc>
            </a:pPr>
            <a:r>
              <a:rPr lang="es-ES" b="1" dirty="0" smtClean="0">
                <a:cs typeface="Times New Roman" panose="02020603050405020304" pitchFamily="18" charset="0"/>
              </a:rPr>
              <a:t>Relaciones </a:t>
            </a:r>
            <a:r>
              <a:rPr lang="es-ES" b="1" dirty="0">
                <a:cs typeface="Times New Roman" panose="02020603050405020304" pitchFamily="18" charset="0"/>
              </a:rPr>
              <a:t>interactivas entre los personajes representados y </a:t>
            </a:r>
            <a:r>
              <a:rPr lang="es-ES" b="1" dirty="0" smtClean="0">
                <a:cs typeface="Times New Roman" panose="02020603050405020304" pitchFamily="18" charset="0"/>
              </a:rPr>
              <a:t>la persona que  </a:t>
            </a:r>
            <a:r>
              <a:rPr lang="es-ES" b="1" dirty="0">
                <a:cs typeface="Times New Roman" panose="02020603050405020304" pitchFamily="18" charset="0"/>
              </a:rPr>
              <a:t>lee </a:t>
            </a:r>
            <a:r>
              <a:rPr lang="es-ES" dirty="0">
                <a:cs typeface="Times New Roman" panose="02020603050405020304" pitchFamily="18" charset="0"/>
              </a:rPr>
              <a:t>(Cañamares-Torrijos, 2021; Martínez-Carratalá y Cañamares-Torrijos, 2024</a:t>
            </a:r>
            <a:r>
              <a:rPr lang="es-ES" dirty="0" smtClean="0">
                <a:cs typeface="Times New Roman" panose="02020603050405020304" pitchFamily="18" charset="0"/>
              </a:rPr>
              <a:t>)</a:t>
            </a:r>
            <a:endParaRPr lang="es-ES" dirty="0">
              <a:cs typeface="Times New Roman" panose="02020603050405020304" pitchFamily="18" charset="0"/>
            </a:endParaRPr>
          </a:p>
        </p:txBody>
      </p:sp>
      <p:sp>
        <p:nvSpPr>
          <p:cNvPr id="2" name="Rectángulo 1"/>
          <p:cNvSpPr/>
          <p:nvPr/>
        </p:nvSpPr>
        <p:spPr>
          <a:xfrm>
            <a:off x="1137238" y="0"/>
            <a:ext cx="4296369" cy="923330"/>
          </a:xfrm>
          <a:prstGeom prst="rect">
            <a:avLst/>
          </a:prstGeom>
        </p:spPr>
        <p:txBody>
          <a:bodyPr wrap="none">
            <a:spAutoFit/>
          </a:bodyPr>
          <a:lstStyle/>
          <a:p>
            <a:pPr algn="just">
              <a:lnSpc>
                <a:spcPct val="150000"/>
              </a:lnSpc>
            </a:pPr>
            <a:r>
              <a:rPr lang="es-ES" sz="3600" b="1" dirty="0">
                <a:solidFill>
                  <a:srgbClr val="FF0000"/>
                </a:solidFill>
                <a:latin typeface="Agency FB" panose="020B0503020202020204" pitchFamily="34" charset="0"/>
                <a:cs typeface="Times New Roman" panose="02020603050405020304" pitchFamily="18" charset="0"/>
              </a:rPr>
              <a:t>Imagen y gramática visual</a:t>
            </a:r>
            <a:endParaRPr lang="es-ES" sz="3600" b="1" dirty="0">
              <a:solidFill>
                <a:srgbClr val="FF0000"/>
              </a:solidFill>
              <a:latin typeface="Agency FB" panose="020B0503020202020204" pitchFamily="34" charset="0"/>
              <a:cs typeface="Times New Roman" panose="02020603050405020304" pitchFamily="18" charset="0"/>
            </a:endParaRPr>
          </a:p>
        </p:txBody>
      </p:sp>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8"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34239184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472CCF6F-05B3-3663-C483-8A654B25E861}"/>
              </a:ext>
            </a:extLst>
          </p:cNvPr>
          <p:cNvSpPr txBox="1"/>
          <p:nvPr/>
        </p:nvSpPr>
        <p:spPr>
          <a:xfrm>
            <a:off x="1045933" y="20332"/>
            <a:ext cx="7455059" cy="1246495"/>
          </a:xfrm>
          <a:prstGeom prst="rect">
            <a:avLst/>
          </a:prstGeom>
          <a:noFill/>
        </p:spPr>
        <p:txBody>
          <a:bodyPr wrap="square">
            <a:spAutoFit/>
          </a:bodyPr>
          <a:lstStyle/>
          <a:p>
            <a:pPr algn="just">
              <a:lnSpc>
                <a:spcPct val="150000"/>
              </a:lnSpc>
            </a:pPr>
            <a:r>
              <a:rPr lang="es-ES" sz="3200" b="1" dirty="0" smtClean="0">
                <a:solidFill>
                  <a:srgbClr val="FF0000"/>
                </a:solidFill>
                <a:latin typeface="Agency FB" panose="020B0503020202020204" pitchFamily="34" charset="0"/>
                <a:cs typeface="Times New Roman" panose="02020603050405020304" pitchFamily="18" charset="0"/>
              </a:rPr>
              <a:t>Imagen </a:t>
            </a:r>
            <a:r>
              <a:rPr lang="es-ES" sz="3200" b="1" dirty="0">
                <a:solidFill>
                  <a:srgbClr val="FF0000"/>
                </a:solidFill>
                <a:latin typeface="Agency FB" panose="020B0503020202020204" pitchFamily="34" charset="0"/>
                <a:cs typeface="Times New Roman" panose="02020603050405020304" pitchFamily="18" charset="0"/>
              </a:rPr>
              <a:t>y gramática visual</a:t>
            </a:r>
          </a:p>
          <a:p>
            <a:pPr algn="just">
              <a:lnSpc>
                <a:spcPct val="150000"/>
              </a:lnSpc>
            </a:pPr>
            <a:r>
              <a:rPr lang="es-ES" b="1" dirty="0">
                <a:cs typeface="Times New Roman" panose="02020603050405020304" pitchFamily="18" charset="0"/>
              </a:rPr>
              <a:t>Actitud: angulación horizontal (implicación) y vertical (relaciones de poder)</a:t>
            </a:r>
          </a:p>
        </p:txBody>
      </p:sp>
      <p:cxnSp>
        <p:nvCxnSpPr>
          <p:cNvPr id="5" name="Conector recto 4">
            <a:extLst>
              <a:ext uri="{FF2B5EF4-FFF2-40B4-BE49-F238E27FC236}">
                <a16:creationId xmlns:a16="http://schemas.microsoft.com/office/drawing/2014/main" id="{0E0DC73C-D763-9482-A46B-03D686878C83}"/>
              </a:ext>
            </a:extLst>
          </p:cNvPr>
          <p:cNvCxnSpPr>
            <a:cxnSpLocks/>
          </p:cNvCxnSpPr>
          <p:nvPr/>
        </p:nvCxnSpPr>
        <p:spPr>
          <a:xfrm>
            <a:off x="3421232" y="2137312"/>
            <a:ext cx="0" cy="385615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Conector recto 6">
            <a:extLst>
              <a:ext uri="{FF2B5EF4-FFF2-40B4-BE49-F238E27FC236}">
                <a16:creationId xmlns:a16="http://schemas.microsoft.com/office/drawing/2014/main" id="{DE900CAA-7978-53A1-C8BE-6D1AA0D5B3E2}"/>
              </a:ext>
            </a:extLst>
          </p:cNvPr>
          <p:cNvCxnSpPr/>
          <p:nvPr/>
        </p:nvCxnSpPr>
        <p:spPr>
          <a:xfrm>
            <a:off x="987749" y="4381599"/>
            <a:ext cx="51766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Conector recto 7">
            <a:extLst>
              <a:ext uri="{FF2B5EF4-FFF2-40B4-BE49-F238E27FC236}">
                <a16:creationId xmlns:a16="http://schemas.microsoft.com/office/drawing/2014/main" id="{88ADF061-9F7B-CE35-2B6C-A242195B3712}"/>
              </a:ext>
            </a:extLst>
          </p:cNvPr>
          <p:cNvCxnSpPr>
            <a:cxnSpLocks/>
          </p:cNvCxnSpPr>
          <p:nvPr/>
        </p:nvCxnSpPr>
        <p:spPr>
          <a:xfrm flipV="1">
            <a:off x="1494940" y="2796220"/>
            <a:ext cx="4129548" cy="2979174"/>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Imagen 20">
            <a:extLst>
              <a:ext uri="{FF2B5EF4-FFF2-40B4-BE49-F238E27FC236}">
                <a16:creationId xmlns:a16="http://schemas.microsoft.com/office/drawing/2014/main" id="{F3D25AFE-CCAC-1B37-E0D9-B2D47A2EEFC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974" b="96859" l="6164" r="87671">
                        <a14:foregroundMark x1="58904" y1="11780" x2="56849" y2="11780"/>
                        <a14:foregroundMark x1="56849" y1="4974" x2="43151" y2="6806"/>
                        <a14:foregroundMark x1="29452" y1="90052" x2="29452" y2="95026"/>
                        <a14:foregroundMark x1="72603" y1="96859" x2="72603" y2="96859"/>
                        <a14:foregroundMark x1="83562" y1="41623" x2="83562" y2="41623"/>
                        <a14:foregroundMark x1="6164" y1="52618" x2="6164" y2="52618"/>
                      </a14:backgroundRemoval>
                    </a14:imgEffect>
                  </a14:imgLayer>
                </a14:imgProps>
              </a:ext>
            </a:extLst>
          </a:blip>
          <a:stretch>
            <a:fillRect/>
          </a:stretch>
        </p:blipFill>
        <p:spPr>
          <a:xfrm>
            <a:off x="3174891" y="2955399"/>
            <a:ext cx="492682" cy="1289072"/>
          </a:xfrm>
          <a:prstGeom prst="rect">
            <a:avLst/>
          </a:prstGeom>
        </p:spPr>
      </p:pic>
      <p:pic>
        <p:nvPicPr>
          <p:cNvPr id="8194" name="Picture 2" descr="Silueta Persona Caminando Vectores, Ilustraciones y Gráficos - 123RF">
            <a:extLst>
              <a:ext uri="{FF2B5EF4-FFF2-40B4-BE49-F238E27FC236}">
                <a16:creationId xmlns:a16="http://schemas.microsoft.com/office/drawing/2014/main" id="{DF6BD51C-CF02-2085-5781-DB447900078E}"/>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36964" y="3426589"/>
            <a:ext cx="1071793" cy="107179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Silueta Persona Caminando Vectores, Ilustraciones y Gráficos - 123RF">
            <a:extLst>
              <a:ext uri="{FF2B5EF4-FFF2-40B4-BE49-F238E27FC236}">
                <a16:creationId xmlns:a16="http://schemas.microsoft.com/office/drawing/2014/main" id="{3D807F2F-CC6C-866A-E233-E2A8A309366A}"/>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240185" y="3442584"/>
            <a:ext cx="1071793" cy="1071793"/>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pic>
        <p:nvPicPr>
          <p:cNvPr id="22" name="Imagen 21">
            <a:extLst>
              <a:ext uri="{FF2B5EF4-FFF2-40B4-BE49-F238E27FC236}">
                <a16:creationId xmlns:a16="http://schemas.microsoft.com/office/drawing/2014/main" id="{9CEB9FBC-D8B6-4011-B1F0-7525B4A3B575}"/>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974" b="96859" l="6164" r="87671">
                        <a14:foregroundMark x1="58904" y1="11780" x2="56849" y2="11780"/>
                        <a14:foregroundMark x1="56849" y1="4974" x2="43151" y2="6806"/>
                        <a14:foregroundMark x1="29452" y1="90052" x2="29452" y2="95026"/>
                        <a14:foregroundMark x1="72603" y1="96859" x2="72603" y2="96859"/>
                        <a14:foregroundMark x1="83562" y1="41623" x2="83562" y2="41623"/>
                        <a14:foregroundMark x1="6164" y1="52618" x2="6164" y2="52618"/>
                      </a14:backgroundRemoval>
                    </a14:imgEffect>
                  </a14:imgLayer>
                </a14:imgProps>
              </a:ext>
            </a:extLst>
          </a:blip>
          <a:stretch>
            <a:fillRect/>
          </a:stretch>
        </p:blipFill>
        <p:spPr>
          <a:xfrm>
            <a:off x="3174922" y="4670605"/>
            <a:ext cx="492682" cy="1289072"/>
          </a:xfrm>
          <a:prstGeom prst="rect">
            <a:avLst/>
          </a:prstGeom>
        </p:spPr>
      </p:pic>
      <p:pic>
        <p:nvPicPr>
          <p:cNvPr id="23" name="Imagen 22">
            <a:extLst>
              <a:ext uri="{FF2B5EF4-FFF2-40B4-BE49-F238E27FC236}">
                <a16:creationId xmlns:a16="http://schemas.microsoft.com/office/drawing/2014/main" id="{57B009B5-89A9-0C93-E7FA-CB5310546C2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974" b="96859" l="6164" r="87671">
                        <a14:foregroundMark x1="58904" y1="11780" x2="56849" y2="11780"/>
                        <a14:foregroundMark x1="56849" y1="4974" x2="43151" y2="6806"/>
                        <a14:foregroundMark x1="29452" y1="90052" x2="29452" y2="95026"/>
                        <a14:foregroundMark x1="72603" y1="96859" x2="72603" y2="96859"/>
                        <a14:foregroundMark x1="83562" y1="41623" x2="83562" y2="41623"/>
                        <a14:foregroundMark x1="6164" y1="52618" x2="6164" y2="52618"/>
                      </a14:backgroundRemoval>
                    </a14:imgEffect>
                  </a14:imgLayer>
                </a14:imgProps>
              </a:ext>
            </a:extLst>
          </a:blip>
          <a:stretch>
            <a:fillRect/>
          </a:stretch>
        </p:blipFill>
        <p:spPr>
          <a:xfrm>
            <a:off x="4280781" y="2506383"/>
            <a:ext cx="492682" cy="1289072"/>
          </a:xfrm>
          <a:prstGeom prst="rect">
            <a:avLst/>
          </a:prstGeom>
          <a:scene3d>
            <a:camera prst="orthographicFront">
              <a:rot lat="0" lon="2700000" rev="0"/>
            </a:camera>
            <a:lightRig rig="threePt" dir="t"/>
          </a:scene3d>
        </p:spPr>
      </p:pic>
      <p:pic>
        <p:nvPicPr>
          <p:cNvPr id="25" name="Imagen 24">
            <a:extLst>
              <a:ext uri="{FF2B5EF4-FFF2-40B4-BE49-F238E27FC236}">
                <a16:creationId xmlns:a16="http://schemas.microsoft.com/office/drawing/2014/main" id="{84FDD858-7118-DEC1-3516-5E5E0D20AA6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974" b="96859" l="6164" r="87671">
                        <a14:foregroundMark x1="58904" y1="11780" x2="56849" y2="11780"/>
                        <a14:foregroundMark x1="56849" y1="4974" x2="43151" y2="6806"/>
                        <a14:foregroundMark x1="29452" y1="90052" x2="29452" y2="95026"/>
                        <a14:foregroundMark x1="72603" y1="96859" x2="72603" y2="96859"/>
                        <a14:foregroundMark x1="83562" y1="41623" x2="83562" y2="41623"/>
                        <a14:foregroundMark x1="6164" y1="52618" x2="6164" y2="52618"/>
                      </a14:backgroundRemoval>
                    </a14:imgEffect>
                  </a14:imgLayer>
                </a14:imgProps>
              </a:ext>
            </a:extLst>
          </a:blip>
          <a:stretch>
            <a:fillRect/>
          </a:stretch>
        </p:blipFill>
        <p:spPr>
          <a:xfrm>
            <a:off x="1248599" y="4547143"/>
            <a:ext cx="492682" cy="1289072"/>
          </a:xfrm>
          <a:prstGeom prst="rect">
            <a:avLst/>
          </a:prstGeom>
          <a:scene3d>
            <a:camera prst="orthographicFront">
              <a:rot lat="0" lon="13500000" rev="0"/>
            </a:camera>
            <a:lightRig rig="threePt" dir="t"/>
          </a:scene3d>
        </p:spPr>
      </p:pic>
      <p:pic>
        <p:nvPicPr>
          <p:cNvPr id="26" name="Imagen 25">
            <a:extLst>
              <a:ext uri="{FF2B5EF4-FFF2-40B4-BE49-F238E27FC236}">
                <a16:creationId xmlns:a16="http://schemas.microsoft.com/office/drawing/2014/main" id="{8635B796-5716-E4B3-C886-99F8761ACD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974" b="96859" l="6164" r="87671">
                        <a14:foregroundMark x1="58904" y1="11780" x2="56849" y2="11780"/>
                        <a14:foregroundMark x1="56849" y1="4974" x2="43151" y2="6806"/>
                        <a14:foregroundMark x1="29452" y1="90052" x2="29452" y2="95026"/>
                        <a14:foregroundMark x1="72603" y1="96859" x2="72603" y2="96859"/>
                        <a14:foregroundMark x1="83562" y1="41623" x2="83562" y2="41623"/>
                        <a14:foregroundMark x1="6164" y1="52618" x2="6164" y2="52618"/>
                      </a14:backgroundRemoval>
                    </a14:imgEffect>
                  </a14:imgLayer>
                </a14:imgProps>
              </a:ext>
            </a:extLst>
          </a:blip>
          <a:stretch>
            <a:fillRect/>
          </a:stretch>
        </p:blipFill>
        <p:spPr>
          <a:xfrm>
            <a:off x="1710887" y="2368130"/>
            <a:ext cx="492682" cy="1289072"/>
          </a:xfrm>
          <a:prstGeom prst="rect">
            <a:avLst/>
          </a:prstGeom>
          <a:scene3d>
            <a:camera prst="orthographicFront">
              <a:rot lat="0" lon="8100000" rev="0"/>
            </a:camera>
            <a:lightRig rig="threePt" dir="t"/>
          </a:scene3d>
        </p:spPr>
      </p:pic>
      <p:cxnSp>
        <p:nvCxnSpPr>
          <p:cNvPr id="27" name="Conector recto 26">
            <a:extLst>
              <a:ext uri="{FF2B5EF4-FFF2-40B4-BE49-F238E27FC236}">
                <a16:creationId xmlns:a16="http://schemas.microsoft.com/office/drawing/2014/main" id="{4896816F-2372-A55C-9456-E9625134A8C0}"/>
              </a:ext>
            </a:extLst>
          </p:cNvPr>
          <p:cNvCxnSpPr>
            <a:cxnSpLocks/>
          </p:cNvCxnSpPr>
          <p:nvPr/>
        </p:nvCxnSpPr>
        <p:spPr>
          <a:xfrm flipH="1" flipV="1">
            <a:off x="1741281" y="3011475"/>
            <a:ext cx="3630355" cy="2964277"/>
          </a:xfrm>
          <a:prstGeom prst="line">
            <a:avLst/>
          </a:prstGeom>
        </p:spPr>
        <p:style>
          <a:lnRef idx="1">
            <a:schemeClr val="accent1"/>
          </a:lnRef>
          <a:fillRef idx="0">
            <a:schemeClr val="accent1"/>
          </a:fillRef>
          <a:effectRef idx="0">
            <a:schemeClr val="accent1"/>
          </a:effectRef>
          <a:fontRef idx="minor">
            <a:schemeClr val="tx1"/>
          </a:fontRef>
        </p:style>
      </p:cxnSp>
      <p:pic>
        <p:nvPicPr>
          <p:cNvPr id="31" name="Imagen 30">
            <a:extLst>
              <a:ext uri="{FF2B5EF4-FFF2-40B4-BE49-F238E27FC236}">
                <a16:creationId xmlns:a16="http://schemas.microsoft.com/office/drawing/2014/main" id="{D04650BC-A2CE-B2A5-9F50-CA6270C1F27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974" b="96859" l="6164" r="87671">
                        <a14:foregroundMark x1="58904" y1="11780" x2="56849" y2="11780"/>
                        <a14:foregroundMark x1="56849" y1="4974" x2="43151" y2="6806"/>
                        <a14:foregroundMark x1="29452" y1="90052" x2="29452" y2="95026"/>
                        <a14:foregroundMark x1="72603" y1="96859" x2="72603" y2="96859"/>
                        <a14:foregroundMark x1="83562" y1="41623" x2="83562" y2="41623"/>
                        <a14:foregroundMark x1="6164" y1="52618" x2="6164" y2="52618"/>
                      </a14:backgroundRemoval>
                    </a14:imgEffect>
                  </a14:imgLayer>
                </a14:imgProps>
              </a:ext>
            </a:extLst>
          </a:blip>
          <a:stretch>
            <a:fillRect/>
          </a:stretch>
        </p:blipFill>
        <p:spPr>
          <a:xfrm>
            <a:off x="4933893" y="4626402"/>
            <a:ext cx="492682" cy="1289072"/>
          </a:xfrm>
          <a:prstGeom prst="rect">
            <a:avLst/>
          </a:prstGeom>
          <a:scene3d>
            <a:camera prst="orthographicFront">
              <a:rot lat="0" lon="8100000" rev="0"/>
            </a:camera>
            <a:lightRig rig="threePt" dir="t"/>
          </a:scene3d>
        </p:spPr>
      </p:pic>
      <p:cxnSp>
        <p:nvCxnSpPr>
          <p:cNvPr id="33" name="Conector recto de flecha 32">
            <a:extLst>
              <a:ext uri="{FF2B5EF4-FFF2-40B4-BE49-F238E27FC236}">
                <a16:creationId xmlns:a16="http://schemas.microsoft.com/office/drawing/2014/main" id="{C7241A3E-A20C-0A70-443B-7675FCF4EA4C}"/>
              </a:ext>
            </a:extLst>
          </p:cNvPr>
          <p:cNvCxnSpPr/>
          <p:nvPr/>
        </p:nvCxnSpPr>
        <p:spPr>
          <a:xfrm flipV="1">
            <a:off x="4773463" y="2368130"/>
            <a:ext cx="466722" cy="287907"/>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cxnSp>
        <p:nvCxnSpPr>
          <p:cNvPr id="34" name="Conector recto de flecha 33">
            <a:extLst>
              <a:ext uri="{FF2B5EF4-FFF2-40B4-BE49-F238E27FC236}">
                <a16:creationId xmlns:a16="http://schemas.microsoft.com/office/drawing/2014/main" id="{CB77AD61-0D1D-D25C-D814-C0DF26389298}"/>
              </a:ext>
            </a:extLst>
          </p:cNvPr>
          <p:cNvCxnSpPr>
            <a:cxnSpLocks/>
          </p:cNvCxnSpPr>
          <p:nvPr/>
        </p:nvCxnSpPr>
        <p:spPr>
          <a:xfrm flipV="1">
            <a:off x="3304089" y="2432324"/>
            <a:ext cx="0" cy="580342"/>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cxnSp>
        <p:nvCxnSpPr>
          <p:cNvPr id="38" name="Conector recto de flecha 37">
            <a:extLst>
              <a:ext uri="{FF2B5EF4-FFF2-40B4-BE49-F238E27FC236}">
                <a16:creationId xmlns:a16="http://schemas.microsoft.com/office/drawing/2014/main" id="{80D48290-6B4D-EC85-98F2-A27346E36D78}"/>
              </a:ext>
            </a:extLst>
          </p:cNvPr>
          <p:cNvCxnSpPr>
            <a:cxnSpLocks/>
          </p:cNvCxnSpPr>
          <p:nvPr/>
        </p:nvCxnSpPr>
        <p:spPr>
          <a:xfrm flipH="1" flipV="1">
            <a:off x="1426973" y="2135983"/>
            <a:ext cx="398741" cy="359190"/>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cxnSp>
        <p:nvCxnSpPr>
          <p:cNvPr id="40" name="Conector recto de flecha 39">
            <a:extLst>
              <a:ext uri="{FF2B5EF4-FFF2-40B4-BE49-F238E27FC236}">
                <a16:creationId xmlns:a16="http://schemas.microsoft.com/office/drawing/2014/main" id="{97E57EB9-17A8-3B78-06F0-09C516DA0F3F}"/>
              </a:ext>
            </a:extLst>
          </p:cNvPr>
          <p:cNvCxnSpPr>
            <a:cxnSpLocks/>
          </p:cNvCxnSpPr>
          <p:nvPr/>
        </p:nvCxnSpPr>
        <p:spPr>
          <a:xfrm flipH="1">
            <a:off x="600149" y="4932739"/>
            <a:ext cx="579230" cy="382402"/>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cxnSp>
        <p:nvCxnSpPr>
          <p:cNvPr id="42" name="Conector recto de flecha 41">
            <a:extLst>
              <a:ext uri="{FF2B5EF4-FFF2-40B4-BE49-F238E27FC236}">
                <a16:creationId xmlns:a16="http://schemas.microsoft.com/office/drawing/2014/main" id="{038925D6-1352-522F-BEC3-B6B3945438E4}"/>
              </a:ext>
            </a:extLst>
          </p:cNvPr>
          <p:cNvCxnSpPr>
            <a:cxnSpLocks/>
          </p:cNvCxnSpPr>
          <p:nvPr/>
        </p:nvCxnSpPr>
        <p:spPr>
          <a:xfrm>
            <a:off x="5321940" y="4706387"/>
            <a:ext cx="534609" cy="262173"/>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pic>
        <p:nvPicPr>
          <p:cNvPr id="9" name="Imagen 8">
            <a:extLst>
              <a:ext uri="{FF2B5EF4-FFF2-40B4-BE49-F238E27FC236}">
                <a16:creationId xmlns:a16="http://schemas.microsoft.com/office/drawing/2014/main" id="{A1A4BAA3-7CE1-1CEB-EA18-D65516883EA8}"/>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8765" b="93625" l="7426" r="93069">
                        <a14:foregroundMark x1="7426" y1="57769" x2="7426" y2="57769"/>
                        <a14:foregroundMark x1="94059" y1="35857" x2="94059" y2="35857"/>
                        <a14:foregroundMark x1="58416" y1="8765" x2="58416" y2="8765"/>
                        <a14:foregroundMark x1="60396" y1="93625" x2="60396" y2="93625"/>
                      </a14:backgroundRemoval>
                    </a14:imgEffect>
                  </a14:imgLayer>
                </a14:imgProps>
              </a:ext>
            </a:extLst>
          </a:blip>
          <a:stretch>
            <a:fillRect/>
          </a:stretch>
        </p:blipFill>
        <p:spPr>
          <a:xfrm>
            <a:off x="9196637" y="2820790"/>
            <a:ext cx="1254082" cy="1558290"/>
          </a:xfrm>
          <a:prstGeom prst="rect">
            <a:avLst/>
          </a:prstGeom>
        </p:spPr>
      </p:pic>
      <p:sp>
        <p:nvSpPr>
          <p:cNvPr id="11" name="Arco 10">
            <a:extLst>
              <a:ext uri="{FF2B5EF4-FFF2-40B4-BE49-F238E27FC236}">
                <a16:creationId xmlns:a16="http://schemas.microsoft.com/office/drawing/2014/main" id="{12E4656F-9FED-BEDF-9409-8CA90399D048}"/>
              </a:ext>
            </a:extLst>
          </p:cNvPr>
          <p:cNvSpPr/>
          <p:nvPr/>
        </p:nvSpPr>
        <p:spPr>
          <a:xfrm>
            <a:off x="7884590" y="1622323"/>
            <a:ext cx="3934852" cy="4033318"/>
          </a:xfrm>
          <a:prstGeom prst="arc">
            <a:avLst>
              <a:gd name="adj1" fmla="val 5134864"/>
              <a:gd name="adj2" fmla="val 1733934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2" name="CuadroTexto 11">
            <a:extLst>
              <a:ext uri="{FF2B5EF4-FFF2-40B4-BE49-F238E27FC236}">
                <a16:creationId xmlns:a16="http://schemas.microsoft.com/office/drawing/2014/main" id="{A9C7667F-81B5-1AB5-948E-9482D3A96186}"/>
              </a:ext>
            </a:extLst>
          </p:cNvPr>
          <p:cNvSpPr txBox="1"/>
          <p:nvPr/>
        </p:nvSpPr>
        <p:spPr>
          <a:xfrm rot="5400000">
            <a:off x="9651188" y="1131493"/>
            <a:ext cx="1025248" cy="369332"/>
          </a:xfrm>
          <a:prstGeom prst="rect">
            <a:avLst/>
          </a:prstGeom>
          <a:noFill/>
        </p:spPr>
        <p:txBody>
          <a:bodyPr wrap="square" rtlCol="0">
            <a:spAutoFit/>
          </a:bodyPr>
          <a:lstStyle/>
          <a:p>
            <a:r>
              <a:rPr lang="es-ES" dirty="0">
                <a:latin typeface="Times New Roman" panose="02020603050405020304" pitchFamily="18" charset="0"/>
                <a:cs typeface="Times New Roman" panose="02020603050405020304" pitchFamily="18" charset="0"/>
              </a:rPr>
              <a:t>Cenital</a:t>
            </a:r>
          </a:p>
        </p:txBody>
      </p:sp>
      <p:sp>
        <p:nvSpPr>
          <p:cNvPr id="16" name="CuadroTexto 15">
            <a:extLst>
              <a:ext uri="{FF2B5EF4-FFF2-40B4-BE49-F238E27FC236}">
                <a16:creationId xmlns:a16="http://schemas.microsoft.com/office/drawing/2014/main" id="{DF821102-CECF-3D49-8581-D1011B9C988E}"/>
              </a:ext>
            </a:extLst>
          </p:cNvPr>
          <p:cNvSpPr txBox="1"/>
          <p:nvPr/>
        </p:nvSpPr>
        <p:spPr>
          <a:xfrm rot="2637215">
            <a:off x="7812205" y="1764449"/>
            <a:ext cx="1025248" cy="369332"/>
          </a:xfrm>
          <a:prstGeom prst="rect">
            <a:avLst/>
          </a:prstGeom>
          <a:noFill/>
        </p:spPr>
        <p:txBody>
          <a:bodyPr wrap="square" rtlCol="0">
            <a:spAutoFit/>
          </a:bodyPr>
          <a:lstStyle/>
          <a:p>
            <a:r>
              <a:rPr lang="es-ES" dirty="0">
                <a:latin typeface="Times New Roman" panose="02020603050405020304" pitchFamily="18" charset="0"/>
                <a:cs typeface="Times New Roman" panose="02020603050405020304" pitchFamily="18" charset="0"/>
              </a:rPr>
              <a:t>Picado</a:t>
            </a:r>
          </a:p>
        </p:txBody>
      </p:sp>
      <p:sp>
        <p:nvSpPr>
          <p:cNvPr id="17" name="CuadroTexto 16">
            <a:extLst>
              <a:ext uri="{FF2B5EF4-FFF2-40B4-BE49-F238E27FC236}">
                <a16:creationId xmlns:a16="http://schemas.microsoft.com/office/drawing/2014/main" id="{2F5A7634-5099-C646-2202-85925CC99C1E}"/>
              </a:ext>
            </a:extLst>
          </p:cNvPr>
          <p:cNvSpPr txBox="1"/>
          <p:nvPr/>
        </p:nvSpPr>
        <p:spPr>
          <a:xfrm>
            <a:off x="7043648" y="3586898"/>
            <a:ext cx="1025248" cy="369332"/>
          </a:xfrm>
          <a:prstGeom prst="rect">
            <a:avLst/>
          </a:prstGeom>
          <a:noFill/>
        </p:spPr>
        <p:txBody>
          <a:bodyPr wrap="square" rtlCol="0">
            <a:spAutoFit/>
          </a:bodyPr>
          <a:lstStyle/>
          <a:p>
            <a:r>
              <a:rPr lang="es-ES" dirty="0">
                <a:latin typeface="Times New Roman" panose="02020603050405020304" pitchFamily="18" charset="0"/>
                <a:cs typeface="Times New Roman" panose="02020603050405020304" pitchFamily="18" charset="0"/>
              </a:rPr>
              <a:t>Normal</a:t>
            </a:r>
          </a:p>
        </p:txBody>
      </p:sp>
      <p:sp>
        <p:nvSpPr>
          <p:cNvPr id="18" name="CuadroTexto 17">
            <a:extLst>
              <a:ext uri="{FF2B5EF4-FFF2-40B4-BE49-F238E27FC236}">
                <a16:creationId xmlns:a16="http://schemas.microsoft.com/office/drawing/2014/main" id="{76AA2F6F-68BB-36D0-5EA5-5F2D9A67033C}"/>
              </a:ext>
            </a:extLst>
          </p:cNvPr>
          <p:cNvSpPr txBox="1"/>
          <p:nvPr/>
        </p:nvSpPr>
        <p:spPr>
          <a:xfrm rot="19646581">
            <a:off x="7157039" y="5428837"/>
            <a:ext cx="1632872" cy="369332"/>
          </a:xfrm>
          <a:prstGeom prst="rect">
            <a:avLst/>
          </a:prstGeom>
          <a:noFill/>
        </p:spPr>
        <p:txBody>
          <a:bodyPr wrap="square" rtlCol="0">
            <a:spAutoFit/>
          </a:bodyPr>
          <a:lstStyle/>
          <a:p>
            <a:r>
              <a:rPr lang="es-ES" dirty="0">
                <a:latin typeface="Times New Roman" panose="02020603050405020304" pitchFamily="18" charset="0"/>
                <a:cs typeface="Times New Roman" panose="02020603050405020304" pitchFamily="18" charset="0"/>
              </a:rPr>
              <a:t>Contrapicado</a:t>
            </a:r>
          </a:p>
        </p:txBody>
      </p:sp>
      <p:sp>
        <p:nvSpPr>
          <p:cNvPr id="20" name="CuadroTexto 19">
            <a:extLst>
              <a:ext uri="{FF2B5EF4-FFF2-40B4-BE49-F238E27FC236}">
                <a16:creationId xmlns:a16="http://schemas.microsoft.com/office/drawing/2014/main" id="{45918036-8375-F06B-02F8-2CABF111B95B}"/>
              </a:ext>
            </a:extLst>
          </p:cNvPr>
          <p:cNvSpPr txBox="1"/>
          <p:nvPr/>
        </p:nvSpPr>
        <p:spPr>
          <a:xfrm rot="16029881">
            <a:off x="9441390" y="5658332"/>
            <a:ext cx="1025248" cy="369332"/>
          </a:xfrm>
          <a:prstGeom prst="rect">
            <a:avLst/>
          </a:prstGeom>
          <a:noFill/>
        </p:spPr>
        <p:txBody>
          <a:bodyPr wrap="square" rtlCol="0">
            <a:spAutoFit/>
          </a:bodyPr>
          <a:lstStyle/>
          <a:p>
            <a:r>
              <a:rPr lang="es-ES" dirty="0">
                <a:latin typeface="Times New Roman" panose="02020603050405020304" pitchFamily="18" charset="0"/>
                <a:cs typeface="Times New Roman" panose="02020603050405020304" pitchFamily="18" charset="0"/>
              </a:rPr>
              <a:t>Nadir</a:t>
            </a:r>
          </a:p>
        </p:txBody>
      </p:sp>
      <p:sp>
        <p:nvSpPr>
          <p:cNvPr id="3" name="Rectángulo 2">
            <a:extLst>
              <a:ext uri="{FF2B5EF4-FFF2-40B4-BE49-F238E27FC236}">
                <a16:creationId xmlns:a16="http://schemas.microsoft.com/office/drawing/2014/main" id="{88CC10AD-CC1B-E075-3342-594F36208611}"/>
              </a:ext>
            </a:extLst>
          </p:cNvPr>
          <p:cNvSpPr/>
          <p:nvPr/>
        </p:nvSpPr>
        <p:spPr>
          <a:xfrm>
            <a:off x="736964" y="2137312"/>
            <a:ext cx="5427468" cy="3856158"/>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0" name="Imagen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406057" y="0"/>
            <a:ext cx="785943" cy="638175"/>
          </a:xfrm>
          <a:prstGeom prst="rect">
            <a:avLst/>
          </a:prstGeom>
        </p:spPr>
      </p:pic>
      <p:pic>
        <p:nvPicPr>
          <p:cNvPr id="32" name="Marcador de contenido 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714375" cy="638175"/>
          </a:xfrm>
          <a:prstGeom prst="rect">
            <a:avLst/>
          </a:prstGeom>
        </p:spPr>
      </p:pic>
    </p:spTree>
    <p:extLst>
      <p:ext uri="{BB962C8B-B14F-4D97-AF65-F5344CB8AC3E}">
        <p14:creationId xmlns:p14="http://schemas.microsoft.com/office/powerpoint/2010/main" val="405903081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2444</TotalTime>
  <Words>4072</Words>
  <Application>Microsoft Office PowerPoint</Application>
  <PresentationFormat>Panorámica</PresentationFormat>
  <Paragraphs>576</Paragraphs>
  <Slides>43</Slides>
  <Notes>16</Notes>
  <HiddenSlides>0</HiddenSlides>
  <MMClips>0</MMClips>
  <ScaleCrop>false</ScaleCrop>
  <HeadingPairs>
    <vt:vector size="6" baseType="variant">
      <vt:variant>
        <vt:lpstr>Fuentes usadas</vt:lpstr>
      </vt:variant>
      <vt:variant>
        <vt:i4>12</vt:i4>
      </vt:variant>
      <vt:variant>
        <vt:lpstr>Tema</vt:lpstr>
      </vt:variant>
      <vt:variant>
        <vt:i4>1</vt:i4>
      </vt:variant>
      <vt:variant>
        <vt:lpstr>Títulos de diapositiva</vt:lpstr>
      </vt:variant>
      <vt:variant>
        <vt:i4>43</vt:i4>
      </vt:variant>
    </vt:vector>
  </HeadingPairs>
  <TitlesOfParts>
    <vt:vector size="56" baseType="lpstr">
      <vt:lpstr>Agency FB</vt:lpstr>
      <vt:lpstr>Aharoni</vt:lpstr>
      <vt:lpstr>Arial</vt:lpstr>
      <vt:lpstr>Arial Narrow</vt:lpstr>
      <vt:lpstr>Blackadder ITC</vt:lpstr>
      <vt:lpstr>Book Antiqua</vt:lpstr>
      <vt:lpstr>Calibri</vt:lpstr>
      <vt:lpstr>Calibri Light</vt:lpstr>
      <vt:lpstr>Cambria</vt:lpstr>
      <vt:lpstr>Garamond</vt:lpstr>
      <vt:lpstr>STARWARS</vt:lpstr>
      <vt:lpstr>Times New Roman</vt:lpstr>
      <vt:lpstr>Tema de Office</vt:lpstr>
      <vt:lpstr>Constelaciones multimodales como estrategia transmedia.  Táctica de animación lectora para la  organización de contenidos y actividades en bibliotecas</vt:lpstr>
      <vt:lpstr>¿Qué sabes de las constelaciones literarias?</vt:lpstr>
      <vt:lpstr>Presentación de PowerPoint</vt:lpstr>
      <vt:lpstr>Grupo Guadarrama  (Ángeles Bengoechea, Guadalupe Jover, Rosa Linares y Flora Rueda). </vt:lpstr>
      <vt:lpstr>Lectura multimodal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Análisis descriptivo elementos constituyentes de cada constelación</vt:lpstr>
      <vt:lpstr>Modelo Caperucita Transmedia (universo)</vt:lpstr>
      <vt:lpstr>Modelo Caperucita Transmedia (bibliométrica)</vt:lpstr>
      <vt:lpstr>El trabajo grupal en curso #4DLE24</vt:lpstr>
      <vt:lpstr>Presentación de PowerPoint</vt:lpstr>
      <vt:lpstr>Presentación de PowerPoint</vt:lpstr>
      <vt:lpstr>Resultados #4DLEUA20</vt:lpstr>
      <vt:lpstr>Presentación de PowerPoint</vt:lpstr>
      <vt:lpstr>BDatos Bibliométricos, 3El gato con botas. VIISoler</vt:lpstr>
      <vt:lpstr>Ejemplos en Ecuador   #LLiTICEQ17 #LLyTICEGU18</vt:lpstr>
      <vt:lpstr>Ejemplos en Ecuador   #LLiTICEQ17 #LLyTICEGU18</vt:lpstr>
      <vt:lpstr>Presentación de PowerPoint</vt:lpstr>
      <vt:lpstr>MUCHAS GRACIAS _</vt:lpstr>
      <vt:lpstr>Volvemos a la práctica inicial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Las constelaciones multimodales como práctica para el aprendizaje de la literatura</dc:title>
  <dc:creator>JOSE ROVIRA COLLADO</dc:creator>
  <cp:lastModifiedBy>JOSE ROVIRA COLLADO</cp:lastModifiedBy>
  <cp:revision>73</cp:revision>
  <dcterms:created xsi:type="dcterms:W3CDTF">2022-11-07T14:01:30Z</dcterms:created>
  <dcterms:modified xsi:type="dcterms:W3CDTF">2024-10-06T11:28:22Z</dcterms:modified>
</cp:coreProperties>
</file>