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66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FF56C-AA25-484B-9D5F-E86A83D744DB}" type="datetimeFigureOut">
              <a:rPr lang="es-ES_tradnl" smtClean="0"/>
              <a:pPr/>
              <a:t>28/06/2012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547C8-C241-4B13-ACD9-0E87869186F1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7796A3-10D3-4107-B5BE-4F10F01E3B50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s-E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0BE334-0FB7-4B49-BC15-22D349221C24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s-E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22BA76-062B-4055-B19A-D67B46EB3DC9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s-E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EAFBB4-2D77-4604-9AC5-8406E6184560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s-E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B93310-C1E6-4AE7-A527-EB279BAB687F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s-E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8ECEA6-D5C9-4685-929F-173C2FF57079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s-E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19D26F-DE3E-4049-B6C1-6C32825B1353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s-E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48D648-FF83-4A13-9B61-B920181EBB59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s-E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2BEAA3-035C-4C31-8944-653409B5C429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s-E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69515B-FCD9-482D-B263-E658B04571B9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s-E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C842EE-B753-4E10-953C-AB8032921A0D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s-E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E59216-D65A-4E65-887F-F78FE0CAFB8F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s-E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447B3D-EAF9-4636-A50A-9428606A5481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s-E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B70184-773E-4417-81BA-B602047D5AC3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s-E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9B0074-B06F-41BB-BBA1-772341843CD2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s-E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D97DF65-1642-49D3-857C-0359CCCFF4D1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s-ES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CBD03E-4D11-4E91-BBB8-298CBD214731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s-ES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536FBE-80AE-495C-8795-8D4C5C86866D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s-E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3EE3CF-1BA7-4B9D-8261-389F189068AA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s-E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CA3AFF-260B-465A-8682-F08C3BD3DBDE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s-ES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08221A6-C5C2-41A6-8D7C-091A42EDC903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s-ES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ECD160-8481-432E-8402-721A692EB644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s-E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2F99B9-9D62-4ECF-8427-CC4C01375D18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s-E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00C2635-FD33-42ED-BD0A-671414BC598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s-E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5AB219-38E9-430E-9B6B-E08ECD2766CA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s-ES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FFA7CFB-7193-41A7-8719-A19D65422805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s-ES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82DFB8-85D6-483A-AB32-4B4BD1904379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s-ES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1AD50A-D592-471F-AA97-B5E87CD8431C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s-ES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194E82-78D1-4143-B0F5-2C2F581F1B95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s-ES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EF0E26-5569-4858-A6A5-CB37F176DE41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s-ES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80DEB31-697B-4886-A91F-333A5332C72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s-ES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7D8CFE-CE87-4819-849E-20AF072AD2DE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s-E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F180C6D-033F-4E0D-95EF-2850EF9515FF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s-E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225319-7F77-4577-8275-577E10AB106D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s-E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C322BB-2150-45B8-AE62-DD3D0049DD13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s-E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4539BF-FEFA-4C8D-9327-D246FD309E6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s-E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309FC5-2171-43E8-84D9-9572ABB7F396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s-E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2214546" y="359898"/>
            <a:ext cx="6624654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dirty="0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F9C22-BA68-4CFD-B438-7C1951E4C861}" type="datetimeFigureOut">
              <a:rPr lang="es-ES" smtClean="0"/>
              <a:pPr/>
              <a:t>28/06/2012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12F61D-7D30-42D2-98C9-96AD017681C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F9C22-BA68-4CFD-B438-7C1951E4C861}" type="datetimeFigureOut">
              <a:rPr lang="es-ES" smtClean="0"/>
              <a:pPr/>
              <a:t>28/06/2012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12F61D-7D30-42D2-98C9-96AD017681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285984" y="274640"/>
            <a:ext cx="4419616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F9C22-BA68-4CFD-B438-7C1951E4C861}" type="datetimeFigureOut">
              <a:rPr lang="es-ES" smtClean="0"/>
              <a:pPr/>
              <a:t>28/06/2012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12F61D-7D30-42D2-98C9-96AD017681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ítulo y diagrama u organi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SmartArt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>
            <a:normAutofit/>
          </a:bodyPr>
          <a:lstStyle/>
          <a:p>
            <a:pPr lvl="0"/>
            <a:endParaRPr lang="es-E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34DAD-65AA-40B2-B264-0A145895A1F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571612"/>
            <a:ext cx="7498080" cy="478634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dirty="0" smtClean="0"/>
              <a:t>Haga clic para modificar el estilo de texto del patrón</a:t>
            </a:r>
          </a:p>
          <a:p>
            <a:pPr lvl="1" eaLnBrk="1" latinLnBrk="0" hangingPunct="1"/>
            <a:r>
              <a:rPr lang="es-ES" dirty="0" smtClean="0"/>
              <a:t>Segundo nivel</a:t>
            </a:r>
          </a:p>
          <a:p>
            <a:pPr lvl="2" eaLnBrk="1" latinLnBrk="0" hangingPunct="1"/>
            <a:r>
              <a:rPr lang="es-ES" dirty="0" smtClean="0"/>
              <a:t>Tercer nivel</a:t>
            </a:r>
          </a:p>
          <a:p>
            <a:pPr lvl="3" eaLnBrk="1" latinLnBrk="0" hangingPunct="1"/>
            <a:r>
              <a:rPr lang="es-ES" dirty="0" smtClean="0"/>
              <a:t>Cuarto nivel</a:t>
            </a:r>
          </a:p>
          <a:p>
            <a:pPr lvl="4" eaLnBrk="1" latinLnBrk="0" hangingPunct="1"/>
            <a:r>
              <a:rPr lang="es-ES" dirty="0" smtClean="0"/>
              <a:t>Quinto nivel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6/28/2012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‹Nº›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500174"/>
            <a:ext cx="6400800" cy="1076338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F9C22-BA68-4CFD-B438-7C1951E4C861}" type="datetimeFigureOut">
              <a:rPr lang="es-ES" smtClean="0"/>
              <a:pPr/>
              <a:t>28/06/2012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12F61D-7D30-42D2-98C9-96AD017681C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1" name="10 Imagen" descr="Dibujo"/>
          <p:cNvPicPr/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42942" y="4857760"/>
            <a:ext cx="8001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Imagen" descr="logosello+400.gif"/>
          <p:cNvPicPr>
            <a:picLocks noChangeAspect="1"/>
          </p:cNvPicPr>
          <p:nvPr userDrawn="1"/>
        </p:nvPicPr>
        <p:blipFill>
          <a:blip r:embed="rId3"/>
          <a:srcRect r="62500"/>
          <a:stretch>
            <a:fillRect/>
          </a:stretch>
        </p:blipFill>
        <p:spPr>
          <a:xfrm>
            <a:off x="1000100" y="5643578"/>
            <a:ext cx="571504" cy="838200"/>
          </a:xfrm>
          <a:prstGeom prst="rect">
            <a:avLst/>
          </a:prstGeom>
        </p:spPr>
      </p:pic>
      <p:pic>
        <p:nvPicPr>
          <p:cNvPr id="13" name="12 Imagen"/>
          <p:cNvPicPr/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2421629" y="428603"/>
            <a:ext cx="935925" cy="935925"/>
          </a:xfrm>
          <a:prstGeom prst="rect">
            <a:avLst/>
          </a:prstGeom>
          <a:noFill/>
        </p:spPr>
      </p:pic>
      <p:pic>
        <p:nvPicPr>
          <p:cNvPr id="15" name="14 Imagen" descr="actpremio.jpg"/>
          <p:cNvPicPr>
            <a:picLocks noChangeAspect="1"/>
          </p:cNvPicPr>
          <p:nvPr userDrawn="1"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71538" y="4019002"/>
            <a:ext cx="428628" cy="7673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5984" y="274320"/>
            <a:ext cx="6647704" cy="1143000"/>
          </a:xfrm>
        </p:spPr>
        <p:txBody>
          <a:bodyPr/>
          <a:lstStyle>
            <a:extLst/>
          </a:lstStyle>
          <a:p>
            <a:r>
              <a:rPr kumimoji="0" lang="es-ES" dirty="0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F9C22-BA68-4CFD-B438-7C1951E4C861}" type="datetimeFigureOut">
              <a:rPr lang="es-ES" smtClean="0"/>
              <a:pPr/>
              <a:t>28/06/2012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12F61D-7D30-42D2-98C9-96AD017681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71604" y="5160336"/>
            <a:ext cx="7115196" cy="1143000"/>
          </a:xfrm>
        </p:spPr>
        <p:txBody>
          <a:bodyPr anchor="ctr">
            <a:noAutofit/>
          </a:bodyPr>
          <a:lstStyle>
            <a:lvl1pPr algn="ctr">
              <a:defRPr sz="4000" b="1" cap="none" baseline="0"/>
            </a:lvl1pPr>
            <a:extLst/>
          </a:lstStyle>
          <a:p>
            <a:r>
              <a:rPr kumimoji="0" lang="es-ES" dirty="0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3816986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3816986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F9C22-BA68-4CFD-B438-7C1951E4C861}" type="datetimeFigureOut">
              <a:rPr lang="es-ES" smtClean="0"/>
              <a:pPr/>
              <a:t>28/06/2012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12F61D-7D30-42D2-98C9-96AD017681CD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10" name="9 Imagen" descr="Dibujo"/>
          <p:cNvPicPr/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62" y="4857760"/>
            <a:ext cx="8001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Imagen" descr="logosello+400.gif"/>
          <p:cNvPicPr>
            <a:picLocks noChangeAspect="1"/>
          </p:cNvPicPr>
          <p:nvPr userDrawn="1"/>
        </p:nvPicPr>
        <p:blipFill>
          <a:blip r:embed="rId3"/>
          <a:srcRect r="62500"/>
          <a:stretch>
            <a:fillRect/>
          </a:stretch>
        </p:blipFill>
        <p:spPr>
          <a:xfrm>
            <a:off x="285720" y="5643578"/>
            <a:ext cx="571504" cy="838200"/>
          </a:xfrm>
          <a:prstGeom prst="rect">
            <a:avLst/>
          </a:prstGeom>
        </p:spPr>
      </p:pic>
      <p:pic>
        <p:nvPicPr>
          <p:cNvPr id="12" name="11 Imagen" descr="actpremio.jpg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71538" y="5286388"/>
            <a:ext cx="428628" cy="7673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14546" y="274320"/>
            <a:ext cx="6719142" cy="1143000"/>
          </a:xfrm>
        </p:spPr>
        <p:txBody>
          <a:bodyPr anchor="ctr"/>
          <a:lstStyle>
            <a:extLst/>
          </a:lstStyle>
          <a:p>
            <a:r>
              <a:rPr kumimoji="0" lang="es-ES" dirty="0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F9C22-BA68-4CFD-B438-7C1951E4C861}" type="datetimeFigureOut">
              <a:rPr lang="es-ES" smtClean="0"/>
              <a:pPr/>
              <a:t>28/06/2012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12F61D-7D30-42D2-98C9-96AD017681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F9C22-BA68-4CFD-B438-7C1951E4C861}" type="datetimeFigureOut">
              <a:rPr lang="es-ES" smtClean="0"/>
              <a:pPr/>
              <a:t>28/06/2012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12F61D-7D30-42D2-98C9-96AD017681C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7" name="6 Imagen" descr="Dibujo"/>
          <p:cNvPicPr/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62" y="4857760"/>
            <a:ext cx="8001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logosello+400.gif"/>
          <p:cNvPicPr>
            <a:picLocks noChangeAspect="1"/>
          </p:cNvPicPr>
          <p:nvPr userDrawn="1"/>
        </p:nvPicPr>
        <p:blipFill>
          <a:blip r:embed="rId3"/>
          <a:srcRect r="62500"/>
          <a:stretch>
            <a:fillRect/>
          </a:stretch>
        </p:blipFill>
        <p:spPr>
          <a:xfrm>
            <a:off x="285720" y="5643578"/>
            <a:ext cx="571504" cy="838200"/>
          </a:xfrm>
          <a:prstGeom prst="rect">
            <a:avLst/>
          </a:prstGeom>
        </p:spPr>
      </p:pic>
      <p:pic>
        <p:nvPicPr>
          <p:cNvPr id="9" name="8 Imagen"/>
          <p:cNvPicPr/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214415" y="428603"/>
            <a:ext cx="935925" cy="935925"/>
          </a:xfrm>
          <a:prstGeom prst="rect">
            <a:avLst/>
          </a:prstGeom>
          <a:noFill/>
        </p:spPr>
      </p:pic>
      <p:pic>
        <p:nvPicPr>
          <p:cNvPr id="10" name="9 Imagen" descr="actpremio.jpg"/>
          <p:cNvPicPr>
            <a:picLocks noChangeAspect="1"/>
          </p:cNvPicPr>
          <p:nvPr userDrawn="1"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7158" y="4019002"/>
            <a:ext cx="428628" cy="7673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/>
          <p:cNvPicPr/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635687"/>
            <a:ext cx="935925" cy="935925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F9C22-BA68-4CFD-B438-7C1951E4C861}" type="datetimeFigureOut">
              <a:rPr lang="es-ES" smtClean="0"/>
              <a:pPr/>
              <a:t>28/06/2012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12F61D-7D30-42D2-98C9-96AD017681CD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8" name="7 Imagen" descr="Dibujo"/>
          <p:cNvPicPr/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9552" y="214290"/>
            <a:ext cx="8001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Imagen" descr="logosello+400.gif"/>
          <p:cNvPicPr>
            <a:picLocks noChangeAspect="1"/>
          </p:cNvPicPr>
          <p:nvPr userDrawn="1"/>
        </p:nvPicPr>
        <p:blipFill>
          <a:blip r:embed="rId4"/>
          <a:srcRect r="62500"/>
          <a:stretch>
            <a:fillRect/>
          </a:stretch>
        </p:blipFill>
        <p:spPr>
          <a:xfrm>
            <a:off x="7786710" y="1000108"/>
            <a:ext cx="571504" cy="838200"/>
          </a:xfrm>
          <a:prstGeom prst="rect">
            <a:avLst/>
          </a:prstGeom>
        </p:spPr>
      </p:pic>
      <p:pic>
        <p:nvPicPr>
          <p:cNvPr id="11" name="10 Imagen" descr="actpremio.jpg"/>
          <p:cNvPicPr>
            <a:picLocks noChangeAspect="1"/>
          </p:cNvPicPr>
          <p:nvPr userDrawn="1"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16" y="714356"/>
            <a:ext cx="428628" cy="7673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BF9C22-BA68-4CFD-B438-7C1951E4C861}" type="datetimeFigureOut">
              <a:rPr lang="es-ES" smtClean="0"/>
              <a:pPr/>
              <a:t>28/06/2012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12F61D-7D30-42D2-98C9-96AD017681C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pic>
        <p:nvPicPr>
          <p:cNvPr id="11" name="10 Imagen" descr="Dibujo"/>
          <p:cNvPicPr/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00990" y="3876684"/>
            <a:ext cx="8001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Imagen" descr="logosello+400.gif"/>
          <p:cNvPicPr>
            <a:picLocks noChangeAspect="1"/>
          </p:cNvPicPr>
          <p:nvPr userDrawn="1"/>
        </p:nvPicPr>
        <p:blipFill>
          <a:blip r:embed="rId3"/>
          <a:srcRect r="62500"/>
          <a:stretch>
            <a:fillRect/>
          </a:stretch>
        </p:blipFill>
        <p:spPr>
          <a:xfrm>
            <a:off x="7858148" y="4662502"/>
            <a:ext cx="571504" cy="838200"/>
          </a:xfrm>
          <a:prstGeom prst="rect">
            <a:avLst/>
          </a:prstGeom>
        </p:spPr>
      </p:pic>
      <p:pic>
        <p:nvPicPr>
          <p:cNvPr id="13" name="12 Imagen"/>
          <p:cNvPicPr/>
          <p:nvPr userDrawn="1"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93529" y="4143380"/>
            <a:ext cx="935925" cy="935925"/>
          </a:xfrm>
          <a:prstGeom prst="rect">
            <a:avLst/>
          </a:prstGeom>
          <a:noFill/>
        </p:spPr>
      </p:pic>
      <p:pic>
        <p:nvPicPr>
          <p:cNvPr id="14" name="13 Imagen" descr="actpremio.jpg"/>
          <p:cNvPicPr>
            <a:picLocks noChangeAspect="1"/>
          </p:cNvPicPr>
          <p:nvPr userDrawn="1"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43768" y="4233316"/>
            <a:ext cx="428628" cy="76732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2285984" y="274638"/>
            <a:ext cx="6647704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dirty="0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dirty="0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dirty="0" smtClean="0"/>
              <a:t>Segundo nivel</a:t>
            </a:r>
          </a:p>
          <a:p>
            <a:pPr lvl="2" eaLnBrk="1" latinLnBrk="0" hangingPunct="1"/>
            <a:r>
              <a:rPr kumimoji="0" lang="es-ES" dirty="0" smtClean="0"/>
              <a:t>Tercer nivel</a:t>
            </a:r>
          </a:p>
          <a:p>
            <a:pPr lvl="3" eaLnBrk="1" latinLnBrk="0" hangingPunct="1"/>
            <a:r>
              <a:rPr kumimoji="0" lang="es-ES" dirty="0" smtClean="0"/>
              <a:t>Cuarto nivel</a:t>
            </a:r>
          </a:p>
          <a:p>
            <a:pPr lvl="4" eaLnBrk="1" latinLnBrk="0" hangingPunct="1"/>
            <a:r>
              <a:rPr kumimoji="0" lang="es-ES" dirty="0" smtClean="0"/>
              <a:t>Quinto nivel</a:t>
            </a:r>
            <a:endParaRPr kumimoji="0" lang="en-US" dirty="0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6/28/2012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‹Nº›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3" name="12 Imagen"/>
          <p:cNvPicPr/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1214415" y="428603"/>
            <a:ext cx="935925" cy="935925"/>
          </a:xfrm>
          <a:prstGeom prst="rect">
            <a:avLst/>
          </a:prstGeom>
          <a:noFill/>
        </p:spPr>
      </p:pic>
      <p:pic>
        <p:nvPicPr>
          <p:cNvPr id="14" name="13 Imagen" descr="Dibujo"/>
          <p:cNvPicPr/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62" y="4857760"/>
            <a:ext cx="8001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logosello+400.gif"/>
          <p:cNvPicPr>
            <a:picLocks noChangeAspect="1"/>
          </p:cNvPicPr>
          <p:nvPr userDrawn="1"/>
        </p:nvPicPr>
        <p:blipFill>
          <a:blip r:embed="rId16"/>
          <a:srcRect r="62500"/>
          <a:stretch>
            <a:fillRect/>
          </a:stretch>
        </p:blipFill>
        <p:spPr>
          <a:xfrm>
            <a:off x="285720" y="5643578"/>
            <a:ext cx="571504" cy="838200"/>
          </a:xfrm>
          <a:prstGeom prst="rect">
            <a:avLst/>
          </a:prstGeom>
        </p:spPr>
      </p:pic>
      <p:pic>
        <p:nvPicPr>
          <p:cNvPr id="18" name="17 Imagen" descr="actpremio.jpg"/>
          <p:cNvPicPr>
            <a:picLocks noChangeAspect="1"/>
          </p:cNvPicPr>
          <p:nvPr userDrawn="1"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7158" y="4019002"/>
            <a:ext cx="428628" cy="7673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1"/>
          <p:cNvSpPr>
            <a:spLocks noGrp="1" noChangeArrowheads="1"/>
          </p:cNvSpPr>
          <p:nvPr>
            <p:ph type="title"/>
          </p:nvPr>
        </p:nvSpPr>
        <p:spPr>
          <a:xfrm>
            <a:off x="971550" y="2349500"/>
            <a:ext cx="7793038" cy="3527425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s-ES" sz="40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s-ES" sz="40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s-ES" sz="4000" dirty="0" smtClean="0">
                <a:solidFill>
                  <a:schemeClr val="tx2">
                    <a:satMod val="130000"/>
                  </a:schemeClr>
                </a:solidFill>
              </a:rPr>
              <a:t>MATEMÁTICAS Y EXCEL ADAPTADAS AL NUEVO PLAN GENERAL CONTABLE </a:t>
            </a:r>
            <a:br>
              <a:rPr lang="es-ES" sz="40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s-ES" sz="2000" dirty="0" smtClean="0">
                <a:solidFill>
                  <a:schemeClr val="tx2">
                    <a:satMod val="130000"/>
                  </a:schemeClr>
                </a:solidFill>
              </a:rPr>
              <a:t>Eduardo L. Garzo García</a:t>
            </a:r>
            <a:endParaRPr lang="es-ES" sz="1600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CAPITALIZACIÓN COMPUESTA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1571625"/>
            <a:ext cx="7499350" cy="47863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“ Ley financiera acumulativa en la que los intereses generados en cada periodo se van agregando al capital inicial y sobre ambos se calculan los intereses de los periodos  siguientes”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14313"/>
            <a:ext cx="6657975" cy="14620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>
                <a:solidFill>
                  <a:schemeClr val="tx2">
                    <a:satMod val="130000"/>
                  </a:schemeClr>
                </a:solidFill>
              </a:rPr>
              <a:t>CAPITALIZACIÓN COMPUESTA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00125" y="2071688"/>
            <a:ext cx="8143875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ES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		Montante 		</a:t>
            </a:r>
            <a:r>
              <a:rPr lang="es-ES" b="1" smtClean="0"/>
              <a:t>C </a:t>
            </a:r>
            <a:r>
              <a:rPr lang="es-ES" b="1" baseline="-25000" smtClean="0"/>
              <a:t>n</a:t>
            </a:r>
            <a:r>
              <a:rPr lang="es-ES" smtClean="0"/>
              <a:t>= C </a:t>
            </a:r>
            <a:r>
              <a:rPr lang="es-ES" baseline="-25000" smtClean="0"/>
              <a:t>0</a:t>
            </a:r>
            <a:r>
              <a:rPr lang="es-ES" smtClean="0"/>
              <a:t>+ I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		Montante		</a:t>
            </a:r>
            <a:r>
              <a:rPr lang="es-ES" b="1" smtClean="0"/>
              <a:t>C </a:t>
            </a:r>
            <a:r>
              <a:rPr lang="es-ES" b="1" baseline="-25000" smtClean="0"/>
              <a:t>n</a:t>
            </a:r>
            <a:r>
              <a:rPr lang="es-ES" smtClean="0"/>
              <a:t>= C </a:t>
            </a:r>
            <a:r>
              <a:rPr lang="es-ES" baseline="-25000" smtClean="0"/>
              <a:t>0</a:t>
            </a:r>
            <a:r>
              <a:rPr lang="es-ES" smtClean="0"/>
              <a:t> ( 1 + i ) </a:t>
            </a:r>
            <a:r>
              <a:rPr lang="es-ES" sz="3600" baseline="30000" smtClean="0"/>
              <a:t>n</a:t>
            </a:r>
          </a:p>
          <a:p>
            <a:pPr eaLnBrk="1" hangingPunct="1">
              <a:buFont typeface="Wingdings" pitchFamily="2" charset="2"/>
              <a:buNone/>
            </a:pPr>
            <a:endParaRPr lang="es-ES" sz="3600" baseline="30000" smtClean="0"/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		Intereses  	</a:t>
            </a:r>
            <a:r>
              <a:rPr lang="es-ES" b="1" smtClean="0"/>
              <a:t>I </a:t>
            </a:r>
            <a:r>
              <a:rPr lang="es-ES" b="1" baseline="-25000" smtClean="0"/>
              <a:t>T</a:t>
            </a:r>
            <a:r>
              <a:rPr lang="es-ES" smtClean="0"/>
              <a:t>  = C </a:t>
            </a:r>
            <a:r>
              <a:rPr lang="es-ES" baseline="-25000" smtClean="0"/>
              <a:t>n</a:t>
            </a:r>
            <a:r>
              <a:rPr lang="es-ES" smtClean="0"/>
              <a:t> - C </a:t>
            </a:r>
            <a:r>
              <a:rPr lang="es-ES" baseline="-25000" smtClean="0"/>
              <a:t>0</a:t>
            </a:r>
          </a:p>
          <a:p>
            <a:pPr eaLnBrk="1" hangingPunct="1">
              <a:buFont typeface="Wingdings" pitchFamily="2" charset="2"/>
              <a:buNone/>
            </a:pPr>
            <a:endParaRPr lang="es-ES" baseline="-25000" smtClean="0"/>
          </a:p>
          <a:p>
            <a:pPr eaLnBrk="1" hangingPunct="1">
              <a:buFont typeface="Wingdings" pitchFamily="2" charset="2"/>
              <a:buNone/>
            </a:pPr>
            <a:r>
              <a:rPr lang="es-ES" b="1" smtClean="0"/>
              <a:t>I </a:t>
            </a:r>
            <a:r>
              <a:rPr lang="es-ES" b="1" baseline="-25000" smtClean="0"/>
              <a:t>T</a:t>
            </a:r>
            <a:r>
              <a:rPr lang="es-ES" smtClean="0"/>
              <a:t>  = C </a:t>
            </a:r>
            <a:r>
              <a:rPr lang="es-ES" baseline="-25000" smtClean="0"/>
              <a:t>0</a:t>
            </a:r>
            <a:r>
              <a:rPr lang="es-ES" smtClean="0"/>
              <a:t> ( 1 + i ) </a:t>
            </a:r>
            <a:r>
              <a:rPr lang="es-ES" sz="3600" baseline="30000" smtClean="0"/>
              <a:t>n</a:t>
            </a:r>
            <a:r>
              <a:rPr lang="es-ES" smtClean="0"/>
              <a:t>- C </a:t>
            </a:r>
            <a:r>
              <a:rPr lang="es-ES" baseline="-25000" smtClean="0"/>
              <a:t>0 </a:t>
            </a:r>
            <a:r>
              <a:rPr lang="es-ES" smtClean="0"/>
              <a:t>= C </a:t>
            </a:r>
            <a:r>
              <a:rPr lang="es-ES" baseline="-25000" smtClean="0"/>
              <a:t>0 </a:t>
            </a:r>
            <a:r>
              <a:rPr lang="es-ES" smtClean="0"/>
              <a:t>( 1 + i ) </a:t>
            </a:r>
            <a:r>
              <a:rPr lang="es-ES" sz="3600" baseline="30000" smtClean="0"/>
              <a:t>n </a:t>
            </a:r>
            <a:r>
              <a:rPr lang="es-ES" smtClean="0"/>
              <a:t>- 1)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CAPITALIZACIÓN COMPUESTA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2214563"/>
            <a:ext cx="7499350" cy="41433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ES" smtClean="0"/>
              <a:t>Tasa  	</a:t>
            </a:r>
            <a:r>
              <a:rPr lang="es-ES" b="1" smtClean="0"/>
              <a:t>i</a:t>
            </a:r>
            <a:r>
              <a:rPr lang="es-ES" smtClean="0"/>
              <a:t>=</a:t>
            </a:r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Duración  </a:t>
            </a:r>
            <a:r>
              <a:rPr lang="es-ES" b="1" smtClean="0"/>
              <a:t>n</a:t>
            </a:r>
            <a:r>
              <a:rPr lang="es-ES" smtClean="0"/>
              <a:t>=</a:t>
            </a:r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Capital inicial </a:t>
            </a:r>
            <a:r>
              <a:rPr lang="es-ES" b="1" smtClean="0"/>
              <a:t>C </a:t>
            </a:r>
            <a:r>
              <a:rPr lang="es-ES" b="1" baseline="-25000" smtClean="0"/>
              <a:t>0</a:t>
            </a:r>
            <a:r>
              <a:rPr lang="es-ES" smtClean="0"/>
              <a:t> =</a:t>
            </a:r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14563" y="214313"/>
            <a:ext cx="6729412" cy="14620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4000" dirty="0" smtClean="0">
                <a:solidFill>
                  <a:schemeClr val="tx2">
                    <a:satMod val="130000"/>
                  </a:schemeClr>
                </a:solidFill>
              </a:rPr>
              <a:t>TANTOS EQUIVALENTES EN C.C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3" y="1844675"/>
            <a:ext cx="8034337" cy="46085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ES" smtClean="0"/>
              <a:t>   </a:t>
            </a:r>
            <a:r>
              <a:rPr lang="es-ES" b="1" smtClean="0"/>
              <a:t>Calcula el montante que genera 1 € al cabo de un año a un tipo de interés i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14313"/>
            <a:ext cx="6657975" cy="14620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4200" dirty="0" smtClean="0">
                <a:solidFill>
                  <a:schemeClr val="tx2">
                    <a:satMod val="130000"/>
                  </a:schemeClr>
                </a:solidFill>
              </a:rPr>
              <a:t>ACTUALIZACIÓN o DESCUENTO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25" y="2017713"/>
            <a:ext cx="7954963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ES" smtClean="0"/>
              <a:t>        “Operación financiera que consiste en la           sustitución de un capital futuro por otro con      vencimiento presente” </a:t>
            </a:r>
          </a:p>
          <a:p>
            <a:pPr lvl="2" eaLnBrk="1" hangingPunct="1"/>
            <a:r>
              <a:rPr lang="es-ES" sz="3200" smtClean="0"/>
              <a:t>Descuento comercial.</a:t>
            </a:r>
          </a:p>
          <a:p>
            <a:pPr lvl="2" eaLnBrk="1" hangingPunct="1"/>
            <a:r>
              <a:rPr lang="es-ES" sz="3200" smtClean="0"/>
              <a:t>Descuento racional.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DESCUENTO COMERCIAL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1571625"/>
            <a:ext cx="7499350" cy="47863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mtClean="0"/>
              <a:t> “ Opción de descuento que toma como base de cálculo el valor del capital final para obtener el importe de los intereses”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mtClean="0"/>
              <a:t>“ Al tipo o tanto que se utilice en esta operaciones lo llamaremos tanto de descuento”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14313"/>
            <a:ext cx="6858000" cy="14620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>
                <a:solidFill>
                  <a:schemeClr val="tx2">
                    <a:satMod val="130000"/>
                  </a:schemeClr>
                </a:solidFill>
              </a:rPr>
              <a:t>DESCUENTO COMERCIAL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43000" y="2017713"/>
            <a:ext cx="80010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Intereses  	</a:t>
            </a:r>
            <a:r>
              <a:rPr lang="es-ES" b="1" smtClean="0"/>
              <a:t>D </a:t>
            </a:r>
            <a:r>
              <a:rPr lang="es-ES" b="1" baseline="-25000" smtClean="0"/>
              <a:t>T</a:t>
            </a:r>
            <a:r>
              <a:rPr lang="es-ES" smtClean="0"/>
              <a:t>  = C </a:t>
            </a:r>
            <a:r>
              <a:rPr lang="es-ES" baseline="-25000" smtClean="0"/>
              <a:t>n</a:t>
            </a:r>
            <a:r>
              <a:rPr lang="es-ES" smtClean="0"/>
              <a:t> </a:t>
            </a:r>
            <a:r>
              <a:rPr lang="es-ES" sz="2500" smtClean="0"/>
              <a:t>x</a:t>
            </a:r>
            <a:r>
              <a:rPr lang="es-ES" smtClean="0"/>
              <a:t> d </a:t>
            </a:r>
            <a:r>
              <a:rPr lang="es-ES" sz="2500" smtClean="0"/>
              <a:t>x</a:t>
            </a:r>
            <a:r>
              <a:rPr lang="es-ES" smtClean="0"/>
              <a:t> n</a:t>
            </a:r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Efectivo		</a:t>
            </a:r>
            <a:r>
              <a:rPr lang="es-ES" b="1" smtClean="0"/>
              <a:t>E</a:t>
            </a:r>
            <a:r>
              <a:rPr lang="es-ES" smtClean="0"/>
              <a:t> = C </a:t>
            </a:r>
            <a:r>
              <a:rPr lang="es-ES" baseline="-25000" smtClean="0"/>
              <a:t>n</a:t>
            </a:r>
            <a:r>
              <a:rPr lang="es-ES" smtClean="0"/>
              <a:t> - D </a:t>
            </a:r>
            <a:r>
              <a:rPr lang="es-ES" baseline="-25000" smtClean="0"/>
              <a:t>T</a:t>
            </a:r>
            <a:r>
              <a:rPr lang="es-ES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357438" y="214313"/>
            <a:ext cx="6786562" cy="14620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>
                <a:solidFill>
                  <a:schemeClr val="tx2">
                    <a:satMod val="130000"/>
                  </a:schemeClr>
                </a:solidFill>
              </a:rPr>
              <a:t>DESCUENTO COMERCIAL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57290" y="2017713"/>
            <a:ext cx="778671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ES" dirty="0" smtClean="0"/>
              <a:t>Tanto   	  </a:t>
            </a:r>
            <a:r>
              <a:rPr lang="es-ES" b="1" dirty="0" smtClean="0"/>
              <a:t>d</a:t>
            </a:r>
            <a:r>
              <a:rPr lang="es-ES" dirty="0" smtClean="0"/>
              <a:t>=</a:t>
            </a:r>
          </a:p>
          <a:p>
            <a:pPr eaLnBrk="1" hangingPunct="1">
              <a:buFont typeface="Wingdings" pitchFamily="2" charset="2"/>
              <a:buNone/>
            </a:pPr>
            <a:endParaRPr lang="es-ES" dirty="0" smtClean="0"/>
          </a:p>
          <a:p>
            <a:pPr eaLnBrk="1" hangingPunct="1">
              <a:buFont typeface="Wingdings" pitchFamily="2" charset="2"/>
              <a:buNone/>
            </a:pPr>
            <a:r>
              <a:rPr lang="es-ES" dirty="0" smtClean="0"/>
              <a:t>Duración    </a:t>
            </a:r>
            <a:r>
              <a:rPr lang="es-ES" b="1" dirty="0" smtClean="0"/>
              <a:t>n</a:t>
            </a:r>
            <a:r>
              <a:rPr lang="es-ES" dirty="0" smtClean="0"/>
              <a:t>=</a:t>
            </a:r>
          </a:p>
          <a:p>
            <a:pPr eaLnBrk="1" hangingPunct="1">
              <a:buFont typeface="Wingdings" pitchFamily="2" charset="2"/>
              <a:buNone/>
            </a:pPr>
            <a:endParaRPr lang="es-ES" dirty="0" smtClean="0"/>
          </a:p>
          <a:p>
            <a:pPr eaLnBrk="1" hangingPunct="1">
              <a:buFont typeface="Wingdings" pitchFamily="2" charset="2"/>
              <a:buNone/>
            </a:pPr>
            <a:r>
              <a:rPr lang="es-ES" dirty="0" smtClean="0"/>
              <a:t>Capital final  </a:t>
            </a:r>
            <a:r>
              <a:rPr lang="es-ES" b="1" dirty="0" smtClean="0"/>
              <a:t>C </a:t>
            </a:r>
            <a:r>
              <a:rPr lang="es-ES" b="1" baseline="-25000" dirty="0" smtClean="0"/>
              <a:t>n</a:t>
            </a:r>
            <a:r>
              <a:rPr lang="es-ES" dirty="0" smtClean="0"/>
              <a:t>= </a:t>
            </a:r>
          </a:p>
          <a:p>
            <a:pPr eaLnBrk="1" hangingPunct="1">
              <a:buFont typeface="Wingdings" pitchFamily="2" charset="2"/>
              <a:buNone/>
            </a:pPr>
            <a:endParaRPr lang="es-ES" dirty="0" smtClean="0"/>
          </a:p>
          <a:p>
            <a:pPr eaLnBrk="1" hangingPunct="1">
              <a:buFont typeface="Wingdings" pitchFamily="2" charset="2"/>
              <a:buNone/>
            </a:pPr>
            <a:endParaRPr lang="es-ES" dirty="0" smtClean="0"/>
          </a:p>
          <a:p>
            <a:pPr eaLnBrk="1" hangingPunct="1">
              <a:buFont typeface="Wingdings" pitchFamily="2" charset="2"/>
              <a:buNone/>
            </a:pPr>
            <a:endParaRPr lang="es-E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428875" y="214313"/>
            <a:ext cx="6715125" cy="14620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DESCUENTO COMERCIAL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14438" y="2017713"/>
            <a:ext cx="7929562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ES" b="1" smtClean="0"/>
              <a:t>Caso particular: </a:t>
            </a:r>
            <a:r>
              <a:rPr lang="es-ES" sz="2800" b="1" u="sng" smtClean="0"/>
              <a:t>EL DESCUENTO FINANCIERO</a:t>
            </a:r>
          </a:p>
          <a:p>
            <a:pPr eaLnBrk="1" hangingPunct="1">
              <a:buFont typeface="Wingdings" pitchFamily="2" charset="2"/>
              <a:buNone/>
            </a:pPr>
            <a:endParaRPr lang="es-ES" sz="2800" b="1" u="sng" smtClean="0"/>
          </a:p>
          <a:p>
            <a:pPr eaLnBrk="1" hangingPunct="1"/>
            <a:r>
              <a:rPr lang="es-ES" sz="2800" smtClean="0"/>
              <a:t>CONCEPTO.</a:t>
            </a:r>
          </a:p>
          <a:p>
            <a:pPr eaLnBrk="1" hangingPunct="1"/>
            <a:r>
              <a:rPr lang="es-ES" sz="2800" smtClean="0"/>
              <a:t>COSTES.</a:t>
            </a:r>
          </a:p>
          <a:p>
            <a:pPr eaLnBrk="1" hangingPunct="1"/>
            <a:r>
              <a:rPr lang="es-ES" sz="2800" smtClean="0"/>
              <a:t>CLAÚSULAS.</a:t>
            </a:r>
          </a:p>
          <a:p>
            <a:pPr eaLnBrk="1" hangingPunct="1"/>
            <a:r>
              <a:rPr lang="es-ES" sz="2800" smtClean="0"/>
              <a:t>IMPAGO.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DESCUENTO RACIONAL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1571625"/>
            <a:ext cx="7499350" cy="47863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mtClean="0"/>
              <a:t>“ Opción de descuento que toma como base de cálculo el valor del capital INICIAL o EFECTIVO para obtener el importe de los intereses”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mtClean="0"/>
              <a:t>“ Al tipo o tanto que se utilice en esta operaciones lo llamaremos tanto de descuento”</a:t>
            </a:r>
          </a:p>
          <a:p>
            <a:pPr eaLnBrk="1" hangingPunct="1">
              <a:lnSpc>
                <a:spcPct val="90000"/>
              </a:lnSpc>
            </a:pPr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OPERACIONES FINANCIERAS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1571625"/>
            <a:ext cx="7499350" cy="47863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“Acción que pretende , en un momento determinado sustituir un conjunto de capitales, por otro conjunto de capitales con vencimientos distintos, siendo ambos equivalentes de acuerdo con una ley financiera dada”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DESCUENTO RACIONAL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1571625"/>
            <a:ext cx="7499350" cy="47863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Intereses  </a:t>
            </a:r>
            <a:r>
              <a:rPr lang="es-ES" b="1" smtClean="0"/>
              <a:t>D </a:t>
            </a:r>
            <a:r>
              <a:rPr lang="es-ES" b="1" baseline="-25000" smtClean="0"/>
              <a:t>r</a:t>
            </a:r>
            <a:r>
              <a:rPr lang="es-ES" smtClean="0"/>
              <a:t>  = C </a:t>
            </a:r>
            <a:r>
              <a:rPr lang="es-ES" baseline="-25000" smtClean="0"/>
              <a:t>0</a:t>
            </a:r>
            <a:r>
              <a:rPr lang="es-ES" smtClean="0"/>
              <a:t> </a:t>
            </a:r>
            <a:r>
              <a:rPr lang="es-ES" sz="2500" smtClean="0"/>
              <a:t>x</a:t>
            </a:r>
            <a:r>
              <a:rPr lang="es-ES" smtClean="0"/>
              <a:t> d </a:t>
            </a:r>
            <a:r>
              <a:rPr lang="es-ES" sz="2500" smtClean="0"/>
              <a:t>x</a:t>
            </a:r>
            <a:r>
              <a:rPr lang="es-ES" smtClean="0"/>
              <a:t> n</a:t>
            </a:r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		</a:t>
            </a:r>
            <a:r>
              <a:rPr lang="es-ES" b="1" smtClean="0"/>
              <a:t>	 D </a:t>
            </a:r>
            <a:r>
              <a:rPr lang="es-ES" b="1" baseline="-25000" smtClean="0"/>
              <a:t>r</a:t>
            </a:r>
            <a:r>
              <a:rPr lang="es-ES" smtClean="0"/>
              <a:t>  = (C </a:t>
            </a:r>
            <a:r>
              <a:rPr lang="es-ES" baseline="-25000" smtClean="0"/>
              <a:t>n</a:t>
            </a:r>
            <a:r>
              <a:rPr lang="es-ES" smtClean="0"/>
              <a:t> </a:t>
            </a:r>
            <a:r>
              <a:rPr lang="es-ES" sz="2500" smtClean="0"/>
              <a:t>x</a:t>
            </a:r>
            <a:r>
              <a:rPr lang="es-ES" smtClean="0"/>
              <a:t> d </a:t>
            </a:r>
            <a:r>
              <a:rPr lang="es-ES" sz="2500" smtClean="0"/>
              <a:t>x</a:t>
            </a:r>
            <a:r>
              <a:rPr lang="es-ES" smtClean="0"/>
              <a:t> n) / (1 + i x n)</a:t>
            </a:r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Efectivo	 </a:t>
            </a:r>
            <a:r>
              <a:rPr lang="es-ES" b="1" smtClean="0"/>
              <a:t>E </a:t>
            </a:r>
            <a:r>
              <a:rPr lang="es-ES" smtClean="0"/>
              <a:t>= C </a:t>
            </a:r>
            <a:r>
              <a:rPr lang="es-ES" baseline="-25000" smtClean="0"/>
              <a:t>n</a:t>
            </a:r>
            <a:r>
              <a:rPr lang="es-ES" smtClean="0"/>
              <a:t> - D </a:t>
            </a:r>
            <a:r>
              <a:rPr lang="es-ES" baseline="-25000" smtClean="0"/>
              <a:t>T</a:t>
            </a:r>
            <a:r>
              <a:rPr lang="es-ES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RENTAS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2017713"/>
            <a:ext cx="8054975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mtClean="0"/>
              <a:t>	“ SUCESIONES DE CAPITALES DSIPONIBLES, RESPECTIVAMENTE, EN VENCIMIENTOS DETERMINADOS”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mtClean="0"/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mtClean="0"/>
              <a:t>	“DESDE UN PUNTO DE VISTA PRÁCTICO SE ENTIENDE POR RENTA EL COBRO o PAGO PERIODICO MOTIVADO POR EL USO DE UN CAPITAL”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RENTAS : CLASIFICACIÓN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1571625"/>
            <a:ext cx="7499350" cy="4786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" smtClean="0"/>
              <a:t>Según el término:</a:t>
            </a:r>
          </a:p>
          <a:p>
            <a:pPr lvl="1" eaLnBrk="1" hangingPunct="1">
              <a:lnSpc>
                <a:spcPct val="90000"/>
              </a:lnSpc>
            </a:pPr>
            <a:r>
              <a:rPr lang="es-ES" smtClean="0"/>
              <a:t>Constantes y Variables.</a:t>
            </a:r>
          </a:p>
          <a:p>
            <a:pPr eaLnBrk="1" hangingPunct="1">
              <a:lnSpc>
                <a:spcPct val="90000"/>
              </a:lnSpc>
            </a:pPr>
            <a:r>
              <a:rPr lang="es-ES" smtClean="0"/>
              <a:t>Según la duración:</a:t>
            </a:r>
          </a:p>
          <a:p>
            <a:pPr lvl="1" eaLnBrk="1" hangingPunct="1">
              <a:lnSpc>
                <a:spcPct val="90000"/>
              </a:lnSpc>
            </a:pPr>
            <a:r>
              <a:rPr lang="es-ES" smtClean="0"/>
              <a:t>Temporales y Perpetuas.</a:t>
            </a:r>
          </a:p>
          <a:p>
            <a:pPr eaLnBrk="1" hangingPunct="1">
              <a:lnSpc>
                <a:spcPct val="90000"/>
              </a:lnSpc>
            </a:pPr>
            <a:r>
              <a:rPr lang="es-ES" smtClean="0"/>
              <a:t>Según el vencimiento del término:</a:t>
            </a:r>
          </a:p>
          <a:p>
            <a:pPr lvl="1" eaLnBrk="1" hangingPunct="1">
              <a:lnSpc>
                <a:spcPct val="90000"/>
              </a:lnSpc>
            </a:pPr>
            <a:r>
              <a:rPr lang="es-ES" smtClean="0"/>
              <a:t>Pospagables y Prepagables</a:t>
            </a:r>
          </a:p>
          <a:p>
            <a:pPr eaLnBrk="1" hangingPunct="1">
              <a:lnSpc>
                <a:spcPct val="90000"/>
              </a:lnSpc>
            </a:pPr>
            <a:r>
              <a:rPr lang="es-ES" smtClean="0"/>
              <a:t>Según el momento de valoración:</a:t>
            </a:r>
          </a:p>
          <a:p>
            <a:pPr lvl="1" eaLnBrk="1" hangingPunct="1">
              <a:lnSpc>
                <a:spcPct val="90000"/>
              </a:lnSpc>
            </a:pPr>
            <a:r>
              <a:rPr lang="es-ES" smtClean="0"/>
              <a:t>Inmediatas, diferidas y anticipadas</a:t>
            </a:r>
          </a:p>
          <a:p>
            <a:pPr lvl="1" eaLnBrk="1" hangingPunct="1">
              <a:lnSpc>
                <a:spcPct val="90000"/>
              </a:lnSpc>
            </a:pPr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14313"/>
            <a:ext cx="6858000" cy="14620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600" dirty="0" smtClean="0">
                <a:solidFill>
                  <a:schemeClr val="tx2">
                    <a:satMod val="130000"/>
                  </a:schemeClr>
                </a:solidFill>
              </a:rPr>
              <a:t>RENTAS CONSTANTES, TEMPORALES, INMEDIATAS y POSPAGABLES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1571625"/>
            <a:ext cx="7499350" cy="4786313"/>
          </a:xfrm>
        </p:spPr>
        <p:txBody>
          <a:bodyPr/>
          <a:lstStyle/>
          <a:p>
            <a:pPr eaLnBrk="1" hangingPunct="1"/>
            <a:r>
              <a:rPr lang="es-ES" smtClean="0"/>
              <a:t>Valor actual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1571625"/>
            <a:ext cx="7499350" cy="4786313"/>
          </a:xfrm>
        </p:spPr>
        <p:txBody>
          <a:bodyPr/>
          <a:lstStyle/>
          <a:p>
            <a:pPr eaLnBrk="1" hangingPunct="1"/>
            <a:r>
              <a:rPr lang="es-ES" smtClean="0"/>
              <a:t>Valor final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2357438" y="214313"/>
            <a:ext cx="6586537" cy="14620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s-ES" sz="3600" dirty="0" smtClean="0"/>
              <a:t>RENTAS CONSTANTES, TEMPORALES, INMEDIATAS y POSPAGABLES</a:t>
            </a:r>
            <a:endParaRPr lang="es-ES" sz="3600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357438" y="214313"/>
            <a:ext cx="6586537" cy="14620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600" dirty="0" smtClean="0">
                <a:solidFill>
                  <a:schemeClr val="tx2">
                    <a:satMod val="130000"/>
                  </a:schemeClr>
                </a:solidFill>
              </a:rPr>
              <a:t>RENTAS CONSTANTES, TEMPORALES, INMEDIATAS y PREPAGABLES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1571625"/>
            <a:ext cx="7499350" cy="4786313"/>
          </a:xfrm>
        </p:spPr>
        <p:txBody>
          <a:bodyPr/>
          <a:lstStyle/>
          <a:p>
            <a:pPr eaLnBrk="1" hangingPunct="1"/>
            <a:r>
              <a:rPr lang="es-ES" dirty="0" smtClean="0"/>
              <a:t>Valor actual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14563" y="214313"/>
            <a:ext cx="6729412" cy="14620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600" dirty="0" smtClean="0">
                <a:solidFill>
                  <a:schemeClr val="tx2">
                    <a:satMod val="130000"/>
                  </a:schemeClr>
                </a:solidFill>
              </a:rPr>
              <a:t>RENTAS CONSTANTES, TEMPORALES, INMEDIATAS y PREPAGABLES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1571625"/>
            <a:ext cx="7499350" cy="4786313"/>
          </a:xfrm>
        </p:spPr>
        <p:txBody>
          <a:bodyPr/>
          <a:lstStyle/>
          <a:p>
            <a:pPr eaLnBrk="1" hangingPunct="1"/>
            <a:r>
              <a:rPr lang="es-ES" smtClean="0"/>
              <a:t>Valor final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28875" y="214313"/>
            <a:ext cx="6715125" cy="14620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>
                <a:solidFill>
                  <a:schemeClr val="tx2">
                    <a:satMod val="130000"/>
                  </a:schemeClr>
                </a:solidFill>
              </a:rPr>
              <a:t>RENTAS PERPETUAS PREPAGABLES Y POSPAGABLES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2000250"/>
            <a:ext cx="7499350" cy="4357688"/>
          </a:xfrm>
        </p:spPr>
        <p:txBody>
          <a:bodyPr/>
          <a:lstStyle/>
          <a:p>
            <a:pPr eaLnBrk="1" hangingPunct="1"/>
            <a:r>
              <a:rPr lang="es-ES" smtClean="0"/>
              <a:t>Valor actual: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RENTAS DIFERIDAS Y ANTICIPADAS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1571625"/>
            <a:ext cx="7499350" cy="4786313"/>
          </a:xfrm>
        </p:spPr>
        <p:txBody>
          <a:bodyPr/>
          <a:lstStyle/>
          <a:p>
            <a:pPr eaLnBrk="1" hangingPunct="1"/>
            <a:r>
              <a:rPr lang="es-ES" smtClean="0"/>
              <a:t>Una renta está </a:t>
            </a:r>
            <a:r>
              <a:rPr lang="es-ES" u="sng" smtClean="0"/>
              <a:t>diferida</a:t>
            </a:r>
            <a:r>
              <a:rPr lang="es-ES" smtClean="0"/>
              <a:t> cuando han de pasar D periodos desde el momento actual hasta el comienzo de su primer término.</a:t>
            </a:r>
          </a:p>
          <a:p>
            <a:pPr eaLnBrk="1" hangingPunct="1"/>
            <a:r>
              <a:rPr lang="es-ES" smtClean="0"/>
              <a:t>Una renta está </a:t>
            </a:r>
            <a:r>
              <a:rPr lang="es-ES" u="sng" smtClean="0"/>
              <a:t>anticipada</a:t>
            </a:r>
            <a:r>
              <a:rPr lang="es-ES" smtClean="0"/>
              <a:t> cuando han de pasar H periodos  desde el fin del último término hasta el momento de valoración.</a:t>
            </a:r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/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RENTAS DIFERIDAS Y ANTICIPADAS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1571625"/>
            <a:ext cx="7499350" cy="4786313"/>
          </a:xfrm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ELEMENTOS DE UNA OP. Fª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1571625"/>
            <a:ext cx="7499350" cy="4786313"/>
          </a:xfrm>
        </p:spPr>
        <p:txBody>
          <a:bodyPr/>
          <a:lstStyle/>
          <a:p>
            <a:pPr eaLnBrk="1" hangingPunct="1"/>
            <a:r>
              <a:rPr lang="es-ES" smtClean="0"/>
              <a:t>Origen.</a:t>
            </a:r>
          </a:p>
          <a:p>
            <a:pPr eaLnBrk="1" hangingPunct="1"/>
            <a:r>
              <a:rPr lang="es-ES" smtClean="0"/>
              <a:t>Fin.</a:t>
            </a:r>
          </a:p>
          <a:p>
            <a:pPr eaLnBrk="1" hangingPunct="1"/>
            <a:r>
              <a:rPr lang="es-ES" smtClean="0"/>
              <a:t>Duración</a:t>
            </a:r>
          </a:p>
          <a:p>
            <a:pPr eaLnBrk="1" hangingPunct="1"/>
            <a:r>
              <a:rPr lang="es-ES" smtClean="0"/>
              <a:t>Ley financiera.</a:t>
            </a:r>
          </a:p>
          <a:p>
            <a:pPr eaLnBrk="1" hangingPunct="1"/>
            <a:r>
              <a:rPr lang="es-ES" smtClean="0"/>
              <a:t>Tipo de interés.</a:t>
            </a:r>
          </a:p>
          <a:p>
            <a:pPr eaLnBrk="1" hangingPunct="1"/>
            <a:r>
              <a:rPr lang="es-ES" smtClean="0"/>
              <a:t>Acreedor y Deudor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PRÉSTAMOS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2017713"/>
            <a:ext cx="831215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ES" smtClean="0"/>
              <a:t>   “OPERACIÓN FIANACIERA POR LA QUE UNA PARTE PRESTAMISTA, ENTREGA A OTRA PRESTATARIO UN DETERMINADA CANTIDAD DE DINERO CON EL COMPROMISO POR PARTE DE ESTE ULTIMO DE DEVOLVER EL PRINCIPAL MAS LOS INTERESES”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>
                <a:solidFill>
                  <a:schemeClr val="tx2">
                    <a:satMod val="130000"/>
                  </a:schemeClr>
                </a:solidFill>
              </a:rPr>
              <a:t>PRÉSTAMOS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1571625"/>
            <a:ext cx="7499350" cy="47863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ES" smtClean="0"/>
              <a:t> a : término amortizativo (mensualidad o anualidad)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 Is : cuota de intereses.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 As : cuota de capital.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 Ms : capital amortizado.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 Cs : capital vivo.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PRÉSTAMOS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1571625"/>
            <a:ext cx="7499350" cy="4786313"/>
          </a:xfrm>
        </p:spPr>
        <p:txBody>
          <a:bodyPr/>
          <a:lstStyle/>
          <a:p>
            <a:pPr eaLnBrk="1" hangingPunct="1"/>
            <a:endParaRPr lang="es-ES" smtClean="0"/>
          </a:p>
          <a:p>
            <a:pPr eaLnBrk="1" hangingPunct="1"/>
            <a:r>
              <a:rPr lang="es-ES" smtClean="0"/>
              <a:t>MÉTODO FRANCÉS.</a:t>
            </a:r>
          </a:p>
          <a:p>
            <a:pPr eaLnBrk="1" hangingPunct="1"/>
            <a:r>
              <a:rPr lang="es-ES" smtClean="0"/>
              <a:t>MÉTODO DE CUOTA CONSTANTE DE CAPITAL.</a:t>
            </a:r>
          </a:p>
          <a:p>
            <a:pPr eaLnBrk="1" hangingPunct="1"/>
            <a:r>
              <a:rPr lang="es-ES" smtClean="0"/>
              <a:t>MÉTODO AMERICANO.</a:t>
            </a:r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MÉTODO FRANCÉS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25" y="2017713"/>
            <a:ext cx="7954963" cy="4114800"/>
          </a:xfrm>
        </p:spPr>
        <p:txBody>
          <a:bodyPr/>
          <a:lstStyle/>
          <a:p>
            <a:pPr eaLnBrk="1" hangingPunct="1"/>
            <a:r>
              <a:rPr lang="es-ES" smtClean="0"/>
              <a:t>Método caracterizado por el pago de términos amortizativos constantes a tasas constantes:</a:t>
            </a:r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lvl="1" eaLnBrk="1" hangingPunct="1">
              <a:buFont typeface="Wingdings" pitchFamily="2" charset="2"/>
              <a:buNone/>
            </a:pPr>
            <a:r>
              <a:rPr lang="es-ES" smtClean="0"/>
              <a:t>          a = ( C x i) / ( 1- ( 1+ i ) ^ </a:t>
            </a:r>
            <a:r>
              <a:rPr lang="es-ES" baseline="30000" smtClean="0"/>
              <a:t>-n</a:t>
            </a:r>
            <a:r>
              <a:rPr lang="es-ES" smtClean="0"/>
              <a:t> )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s-ES" smtClean="0"/>
              <a:t>		     a = Is + As</a:t>
            </a:r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MÉTODO FRANCÉS : PASOS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5875" y="2017713"/>
            <a:ext cx="7669213" cy="4114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s-ES" smtClean="0"/>
              <a:t> a = ( C x i) / ( 1- ( 1+ i ) ^ </a:t>
            </a:r>
            <a:r>
              <a:rPr lang="es-ES" baseline="30000" smtClean="0"/>
              <a:t>-n</a:t>
            </a:r>
            <a:r>
              <a:rPr lang="es-ES" smtClean="0"/>
              <a:t> )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s-ES" smtClean="0"/>
              <a:t>I</a:t>
            </a:r>
            <a:r>
              <a:rPr lang="es-ES" baseline="-25000" smtClean="0"/>
              <a:t>s</a:t>
            </a:r>
            <a:r>
              <a:rPr lang="es-ES" smtClean="0"/>
              <a:t> = C vivo  x  i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s-ES" smtClean="0"/>
              <a:t>A</a:t>
            </a:r>
            <a:r>
              <a:rPr lang="es-ES" baseline="-25000" smtClean="0"/>
              <a:t>s</a:t>
            </a:r>
            <a:r>
              <a:rPr lang="es-ES" smtClean="0"/>
              <a:t> = a – I</a:t>
            </a:r>
            <a:r>
              <a:rPr lang="es-ES" baseline="-25000" smtClean="0"/>
              <a:t>s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s-ES" smtClean="0"/>
              <a:t>M</a:t>
            </a:r>
            <a:r>
              <a:rPr lang="es-ES" baseline="-25000" smtClean="0"/>
              <a:t>s</a:t>
            </a:r>
            <a:r>
              <a:rPr lang="es-ES" smtClean="0"/>
              <a:t>= M</a:t>
            </a:r>
            <a:r>
              <a:rPr lang="es-ES" baseline="-25000" smtClean="0"/>
              <a:t>s – 1 </a:t>
            </a:r>
            <a:r>
              <a:rPr lang="es-ES" smtClean="0"/>
              <a:t>+ A</a:t>
            </a:r>
            <a:r>
              <a:rPr lang="es-ES" baseline="-25000" smtClean="0"/>
              <a:t>s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s-ES" smtClean="0"/>
              <a:t>C</a:t>
            </a:r>
            <a:r>
              <a:rPr lang="es-ES" baseline="-25000" smtClean="0"/>
              <a:t>s</a:t>
            </a:r>
            <a:r>
              <a:rPr lang="es-ES" smtClean="0"/>
              <a:t>= C</a:t>
            </a:r>
            <a:r>
              <a:rPr lang="es-ES" baseline="-25000" smtClean="0"/>
              <a:t>s – 1</a:t>
            </a:r>
            <a:r>
              <a:rPr lang="es-ES" smtClean="0"/>
              <a:t>- A</a:t>
            </a:r>
            <a:r>
              <a:rPr lang="es-ES" baseline="-25000" smtClean="0"/>
              <a:t>s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baseline="-2500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endParaRPr lang="es-ES" baseline="-2500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mtClean="0"/>
              <a:t> 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METODO DE CUOTA CONSTANTE DE CAPIATAL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1571625"/>
            <a:ext cx="7499350" cy="4786313"/>
          </a:xfrm>
        </p:spPr>
        <p:txBody>
          <a:bodyPr/>
          <a:lstStyle/>
          <a:p>
            <a:pPr eaLnBrk="1" hangingPunct="1"/>
            <a:r>
              <a:rPr lang="es-ES" smtClean="0"/>
              <a:t>“Método caracterizado por el pago de términos amortizativos variables a tasas constantes”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		     A = ( C ) / ( n )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 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s-ES" sz="3200" smtClean="0"/>
              <a:t>           a</a:t>
            </a:r>
            <a:r>
              <a:rPr lang="es-ES" sz="3200" baseline="-25000" smtClean="0"/>
              <a:t>s  </a:t>
            </a:r>
            <a:r>
              <a:rPr lang="es-ES" sz="3200" smtClean="0"/>
              <a:t>=  I</a:t>
            </a:r>
            <a:r>
              <a:rPr lang="es-ES" sz="3200" baseline="-25000" smtClean="0"/>
              <a:t>s</a:t>
            </a:r>
            <a:r>
              <a:rPr lang="es-ES" sz="3200" smtClean="0"/>
              <a:t> + A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s-ES" sz="3200" smtClean="0"/>
              <a:t> </a:t>
            </a:r>
          </a:p>
          <a:p>
            <a:pPr eaLnBrk="1" hangingPunct="1"/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MÉTODO CUOTA CONSTANTE : PASOS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5875" y="2017713"/>
            <a:ext cx="7669213" cy="41148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s-ES" smtClean="0"/>
              <a:t>A =( C</a:t>
            </a:r>
            <a:r>
              <a:rPr lang="es-ES" baseline="-25000" smtClean="0"/>
              <a:t>0</a:t>
            </a:r>
            <a:r>
              <a:rPr lang="es-ES" smtClean="0"/>
              <a:t> / n )</a:t>
            </a:r>
            <a:endParaRPr lang="es-ES" baseline="-25000" smtClean="0"/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s-ES" smtClean="0"/>
              <a:t>I</a:t>
            </a:r>
            <a:r>
              <a:rPr lang="es-ES" baseline="-25000" smtClean="0"/>
              <a:t>s</a:t>
            </a:r>
            <a:r>
              <a:rPr lang="es-ES" smtClean="0"/>
              <a:t> = C vivo  x  i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s-ES" smtClean="0"/>
              <a:t>a</a:t>
            </a:r>
            <a:r>
              <a:rPr lang="es-ES" baseline="-25000" smtClean="0"/>
              <a:t>s</a:t>
            </a:r>
            <a:r>
              <a:rPr lang="es-ES" smtClean="0"/>
              <a:t> = I</a:t>
            </a:r>
            <a:r>
              <a:rPr lang="es-ES" baseline="-25000" smtClean="0"/>
              <a:t>s  </a:t>
            </a:r>
            <a:r>
              <a:rPr lang="es-ES" smtClean="0"/>
              <a:t>+ A 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s-ES" smtClean="0"/>
              <a:t>M</a:t>
            </a:r>
            <a:r>
              <a:rPr lang="es-ES" baseline="-25000" smtClean="0"/>
              <a:t>s</a:t>
            </a:r>
            <a:r>
              <a:rPr lang="es-ES" smtClean="0"/>
              <a:t>= M</a:t>
            </a:r>
            <a:r>
              <a:rPr lang="es-ES" baseline="-25000" smtClean="0"/>
              <a:t>s – 1 </a:t>
            </a:r>
            <a:r>
              <a:rPr lang="es-ES" smtClean="0"/>
              <a:t>+ A</a:t>
            </a:r>
            <a:r>
              <a:rPr lang="es-ES" baseline="-25000" smtClean="0"/>
              <a:t>s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s-ES" smtClean="0"/>
              <a:t>C</a:t>
            </a:r>
            <a:r>
              <a:rPr lang="es-ES" baseline="-25000" smtClean="0"/>
              <a:t>s</a:t>
            </a:r>
            <a:r>
              <a:rPr lang="es-ES" smtClean="0"/>
              <a:t>= C</a:t>
            </a:r>
            <a:r>
              <a:rPr lang="es-ES" baseline="-25000" smtClean="0"/>
              <a:t>s – 1</a:t>
            </a:r>
            <a:r>
              <a:rPr lang="es-ES" smtClean="0"/>
              <a:t>- A</a:t>
            </a:r>
            <a:r>
              <a:rPr lang="es-ES" baseline="-25000" smtClean="0"/>
              <a:t>s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s-ES" baseline="-25000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s-ES" smtClean="0"/>
              <a:t> 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s-ES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METODO AMERICANO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1571625"/>
            <a:ext cx="7499350" cy="4786313"/>
          </a:xfrm>
        </p:spPr>
        <p:txBody>
          <a:bodyPr/>
          <a:lstStyle/>
          <a:p>
            <a:pPr eaLnBrk="1" hangingPunct="1"/>
            <a:r>
              <a:rPr lang="es-ES" smtClean="0"/>
              <a:t>Este sistema se basa en el reembolso único del capital prestado junto a la totalidad de los intereses en una solo cuota.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s-ES" sz="3200" smtClean="0"/>
              <a:t>  a</a:t>
            </a:r>
            <a:r>
              <a:rPr lang="es-ES" sz="3200" baseline="-25000" smtClean="0"/>
              <a:t>n  </a:t>
            </a:r>
            <a:r>
              <a:rPr lang="es-ES" sz="3200" smtClean="0"/>
              <a:t>=  C</a:t>
            </a:r>
            <a:r>
              <a:rPr lang="es-ES" sz="3200" baseline="-25000" smtClean="0"/>
              <a:t>0</a:t>
            </a:r>
            <a:r>
              <a:rPr lang="es-ES" sz="3200" smtClean="0"/>
              <a:t> ( 1+ i ) ^ </a:t>
            </a:r>
            <a:r>
              <a:rPr lang="es-ES" sz="3200" baseline="30000" smtClean="0"/>
              <a:t>n</a:t>
            </a:r>
            <a:endParaRPr lang="es-ES" sz="3200" smtClean="0"/>
          </a:p>
          <a:p>
            <a:pPr eaLnBrk="1" hangingPunct="1"/>
            <a:endParaRPr lang="es-ES" smtClean="0"/>
          </a:p>
          <a:p>
            <a:pPr eaLnBrk="1" hangingPunct="1"/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CLASIFICACIÓN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017713"/>
            <a:ext cx="7812088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" sz="2400" b="1" smtClean="0"/>
              <a:t>Según momento de aplicación de la ley</a:t>
            </a:r>
            <a:r>
              <a:rPr lang="es-ES" sz="24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s-ES" sz="2400" smtClean="0"/>
              <a:t>Operaciones de capitalización</a:t>
            </a:r>
          </a:p>
          <a:p>
            <a:pPr lvl="1" eaLnBrk="1" hangingPunct="1">
              <a:lnSpc>
                <a:spcPct val="90000"/>
              </a:lnSpc>
            </a:pPr>
            <a:r>
              <a:rPr lang="es-ES" sz="2400" smtClean="0"/>
              <a:t>Operaciones de descuento.</a:t>
            </a:r>
          </a:p>
          <a:p>
            <a:pPr lvl="1" eaLnBrk="1" hangingPunct="1">
              <a:lnSpc>
                <a:spcPct val="90000"/>
              </a:lnSpc>
            </a:pPr>
            <a:r>
              <a:rPr lang="es-ES" sz="2400" smtClean="0"/>
              <a:t>Operaciones mixtas.</a:t>
            </a:r>
          </a:p>
          <a:p>
            <a:pPr eaLnBrk="1" hangingPunct="1">
              <a:lnSpc>
                <a:spcPct val="90000"/>
              </a:lnSpc>
            </a:pPr>
            <a:r>
              <a:rPr lang="es-ES" sz="2400" b="1" smtClean="0"/>
              <a:t>Según los capitales</a:t>
            </a:r>
            <a:r>
              <a:rPr lang="es-ES" sz="24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s-ES" sz="2400" smtClean="0"/>
              <a:t>Operaciones simples.</a:t>
            </a:r>
          </a:p>
          <a:p>
            <a:pPr lvl="1" eaLnBrk="1" hangingPunct="1">
              <a:lnSpc>
                <a:spcPct val="90000"/>
              </a:lnSpc>
            </a:pPr>
            <a:r>
              <a:rPr lang="es-ES" sz="2400" smtClean="0"/>
              <a:t>Operaciones compuestas.</a:t>
            </a:r>
          </a:p>
          <a:p>
            <a:pPr eaLnBrk="1" hangingPunct="1">
              <a:lnSpc>
                <a:spcPct val="90000"/>
              </a:lnSpc>
            </a:pPr>
            <a:r>
              <a:rPr lang="es-ES" sz="2400" b="1" smtClean="0"/>
              <a:t>Según la duración </a:t>
            </a:r>
          </a:p>
          <a:p>
            <a:pPr lvl="1" eaLnBrk="1" hangingPunct="1">
              <a:lnSpc>
                <a:spcPct val="90000"/>
              </a:lnSpc>
            </a:pPr>
            <a:r>
              <a:rPr lang="es-ES" sz="2400" smtClean="0"/>
              <a:t>Operaciones a corto plazo.</a:t>
            </a:r>
          </a:p>
          <a:p>
            <a:pPr lvl="1" eaLnBrk="1" hangingPunct="1">
              <a:lnSpc>
                <a:spcPct val="90000"/>
              </a:lnSpc>
            </a:pPr>
            <a:r>
              <a:rPr lang="es-ES" sz="2400" smtClean="0"/>
              <a:t>Operaciones a largo plazo.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CAPITALIZACIÓN SIMPLE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1571625"/>
            <a:ext cx="7499350" cy="47863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ES" smtClean="0"/>
              <a:t>“ Ley financiera en la que los intereses son directamente proporcionales al tiempo, al capital y al tipo de interés considerados”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“Los intereses de periodos anteriores no se acumulan al capital para calcular los de periodos posteriores”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14313"/>
            <a:ext cx="6657975" cy="14620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>
                <a:solidFill>
                  <a:schemeClr val="tx2">
                    <a:satMod val="130000"/>
                  </a:schemeClr>
                </a:solidFill>
              </a:rPr>
              <a:t>CAPITALIZACIÓN SIMPLE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1563" y="2017713"/>
            <a:ext cx="8072437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ES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Intereses  	</a:t>
            </a:r>
            <a:r>
              <a:rPr lang="es-ES" b="1" smtClean="0"/>
              <a:t>I </a:t>
            </a:r>
            <a:r>
              <a:rPr lang="es-ES" b="1" baseline="-25000" smtClean="0"/>
              <a:t>T</a:t>
            </a:r>
            <a:r>
              <a:rPr lang="es-ES" smtClean="0"/>
              <a:t>  = C </a:t>
            </a:r>
            <a:r>
              <a:rPr lang="es-ES" baseline="-25000" smtClean="0"/>
              <a:t>0</a:t>
            </a:r>
            <a:r>
              <a:rPr lang="es-ES" smtClean="0"/>
              <a:t> </a:t>
            </a:r>
            <a:r>
              <a:rPr lang="es-ES" sz="2500" smtClean="0"/>
              <a:t>x</a:t>
            </a:r>
            <a:r>
              <a:rPr lang="es-ES" smtClean="0"/>
              <a:t> i </a:t>
            </a:r>
            <a:r>
              <a:rPr lang="es-ES" sz="2500" smtClean="0"/>
              <a:t>x</a:t>
            </a:r>
            <a:r>
              <a:rPr lang="es-ES" smtClean="0"/>
              <a:t> n</a:t>
            </a:r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Montante 		</a:t>
            </a:r>
            <a:r>
              <a:rPr lang="es-ES" b="1" smtClean="0"/>
              <a:t>C </a:t>
            </a:r>
            <a:r>
              <a:rPr lang="es-ES" b="1" baseline="-25000" smtClean="0"/>
              <a:t>n</a:t>
            </a:r>
            <a:r>
              <a:rPr lang="es-ES" smtClean="0"/>
              <a:t>= C </a:t>
            </a:r>
            <a:r>
              <a:rPr lang="es-ES" baseline="-25000" smtClean="0"/>
              <a:t>0</a:t>
            </a:r>
            <a:r>
              <a:rPr lang="es-ES" smtClean="0"/>
              <a:t>+ I</a:t>
            </a:r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Montante		</a:t>
            </a:r>
            <a:r>
              <a:rPr lang="es-ES" b="1" smtClean="0"/>
              <a:t>C </a:t>
            </a:r>
            <a:r>
              <a:rPr lang="es-ES" b="1" baseline="-25000" smtClean="0"/>
              <a:t>n</a:t>
            </a:r>
            <a:r>
              <a:rPr lang="es-ES" smtClean="0"/>
              <a:t>= C </a:t>
            </a:r>
            <a:r>
              <a:rPr lang="es-ES" baseline="-25000" smtClean="0"/>
              <a:t>0</a:t>
            </a:r>
            <a:r>
              <a:rPr lang="es-ES" smtClean="0"/>
              <a:t> ( 1 + (i x n))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CAPITALIZACIÓN SIMPLE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017713"/>
            <a:ext cx="7812088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ES" smtClean="0"/>
              <a:t>Tasa  	</a:t>
            </a:r>
            <a:r>
              <a:rPr lang="es-ES" b="1" smtClean="0"/>
              <a:t>i</a:t>
            </a:r>
            <a:r>
              <a:rPr lang="es-ES" smtClean="0"/>
              <a:t>=</a:t>
            </a:r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Duración  </a:t>
            </a:r>
            <a:r>
              <a:rPr lang="es-ES" b="1" smtClean="0"/>
              <a:t>n</a:t>
            </a:r>
            <a:r>
              <a:rPr lang="es-ES" smtClean="0"/>
              <a:t>=</a:t>
            </a:r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Capital inicial </a:t>
            </a:r>
            <a:r>
              <a:rPr lang="es-ES" b="1" smtClean="0"/>
              <a:t>C </a:t>
            </a:r>
            <a:r>
              <a:rPr lang="es-ES" b="1" baseline="-25000" smtClean="0"/>
              <a:t>0</a:t>
            </a:r>
            <a:r>
              <a:rPr lang="es-ES" smtClean="0"/>
              <a:t> =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TANTOS EQUIVALENTES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100" y="1571625"/>
            <a:ext cx="7499350" cy="47863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None/>
            </a:pPr>
            <a:r>
              <a:rPr lang="es-ES" smtClean="0"/>
              <a:t>“ Dos tantos son equivalentes cuando aplicados a un mismo capital durante un mismo periodo de tiempo , pero expresado en distinta periodicidad, generan idéntico montante”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mtClean="0">
                <a:solidFill>
                  <a:schemeClr val="tx2">
                    <a:satMod val="130000"/>
                  </a:schemeClr>
                </a:solidFill>
              </a:rPr>
              <a:t>TANTOS EQUIVALENTES C.S.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3" y="1844675"/>
            <a:ext cx="8034337" cy="46085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ES" smtClean="0"/>
              <a:t>   </a:t>
            </a:r>
            <a:r>
              <a:rPr lang="es-ES" b="1" smtClean="0"/>
              <a:t>Calcula el montante que genera 1 € al cabo de un año a un tipo de interés i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829</TotalTime>
  <Words>852</Words>
  <Application>Microsoft Office PowerPoint</Application>
  <PresentationFormat>Presentación en pantalla (4:3)</PresentationFormat>
  <Paragraphs>210</Paragraphs>
  <Slides>37</Slides>
  <Notes>37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38" baseType="lpstr">
      <vt:lpstr>Solsticio</vt:lpstr>
      <vt:lpstr> MATEMÁTICAS Y EXCEL ADAPTADAS AL NUEVO PLAN GENERAL CONTABLE  Eduardo L. Garzo García</vt:lpstr>
      <vt:lpstr>OPERACIONES FINANCIERAS</vt:lpstr>
      <vt:lpstr>ELEMENTOS DE UNA OP. Fª</vt:lpstr>
      <vt:lpstr>CLASIFICACIÓN</vt:lpstr>
      <vt:lpstr>CAPITALIZACIÓN SIMPLE</vt:lpstr>
      <vt:lpstr>CAPITALIZACIÓN SIMPLE</vt:lpstr>
      <vt:lpstr>CAPITALIZACIÓN SIMPLE</vt:lpstr>
      <vt:lpstr>TANTOS EQUIVALENTES</vt:lpstr>
      <vt:lpstr>TANTOS EQUIVALENTES C.S.</vt:lpstr>
      <vt:lpstr>CAPITALIZACIÓN COMPUESTA</vt:lpstr>
      <vt:lpstr>CAPITALIZACIÓN COMPUESTA</vt:lpstr>
      <vt:lpstr>CAPITALIZACIÓN COMPUESTA</vt:lpstr>
      <vt:lpstr>TANTOS EQUIVALENTES EN C.C</vt:lpstr>
      <vt:lpstr>ACTUALIZACIÓN o DESCUENTO</vt:lpstr>
      <vt:lpstr>DESCUENTO COMERCIAL</vt:lpstr>
      <vt:lpstr>DESCUENTO COMERCIAL</vt:lpstr>
      <vt:lpstr>DESCUENTO COMERCIAL</vt:lpstr>
      <vt:lpstr>DESCUENTO COMERCIAL</vt:lpstr>
      <vt:lpstr>DESCUENTO RACIONAL</vt:lpstr>
      <vt:lpstr>DESCUENTO RACIONAL</vt:lpstr>
      <vt:lpstr>RENTAS</vt:lpstr>
      <vt:lpstr>RENTAS : CLASIFICACIÓN</vt:lpstr>
      <vt:lpstr>RENTAS CONSTANTES, TEMPORALES, INMEDIATAS y POSPAGABLES</vt:lpstr>
      <vt:lpstr>RENTAS CONSTANTES, TEMPORALES, INMEDIATAS y POSPAGABLES</vt:lpstr>
      <vt:lpstr>RENTAS CONSTANTES, TEMPORALES, INMEDIATAS y PREPAGABLES</vt:lpstr>
      <vt:lpstr>RENTAS CONSTANTES, TEMPORALES, INMEDIATAS y PREPAGABLES</vt:lpstr>
      <vt:lpstr>RENTAS PERPETUAS PREPAGABLES Y POSPAGABLES</vt:lpstr>
      <vt:lpstr>RENTAS DIFERIDAS Y ANTICIPADAS</vt:lpstr>
      <vt:lpstr>RENTAS DIFERIDAS Y ANTICIPADAS</vt:lpstr>
      <vt:lpstr>PRÉSTAMOS</vt:lpstr>
      <vt:lpstr>PRÉSTAMOS</vt:lpstr>
      <vt:lpstr>PRÉSTAMOS</vt:lpstr>
      <vt:lpstr>MÉTODO FRANCÉS</vt:lpstr>
      <vt:lpstr>MÉTODO FRANCÉS : PASOS</vt:lpstr>
      <vt:lpstr>METODO DE CUOTA CONSTANTE DE CAPIATAL</vt:lpstr>
      <vt:lpstr>MÉTODO CUOTA CONSTANTE : PASOS</vt:lpstr>
      <vt:lpstr>METODO AMERICANO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Eduardo Luis Garzo García</dc:creator>
  <cp:lastModifiedBy>WinuE</cp:lastModifiedBy>
  <cp:revision>99</cp:revision>
  <dcterms:created xsi:type="dcterms:W3CDTF">2010-07-20T17:56:57Z</dcterms:created>
  <dcterms:modified xsi:type="dcterms:W3CDTF">2012-06-28T10:08:33Z</dcterms:modified>
</cp:coreProperties>
</file>