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63" r:id="rId3"/>
    <p:sldId id="270" r:id="rId4"/>
    <p:sldId id="268" r:id="rId5"/>
    <p:sldId id="271" r:id="rId6"/>
    <p:sldId id="265" r:id="rId7"/>
    <p:sldId id="272" r:id="rId8"/>
    <p:sldId id="258" r:id="rId9"/>
    <p:sldId id="257" r:id="rId10"/>
    <p:sldId id="260" r:id="rId11"/>
  </p:sldIdLst>
  <p:sldSz cx="9144000" cy="6858000" type="screen4x3"/>
  <p:notesSz cx="6946900" cy="10083800"/>
  <p:custDataLst>
    <p:tags r:id="rId14"/>
  </p:custDataLst>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E6F6"/>
    <a:srgbClr val="8C8C8C"/>
    <a:srgbClr val="007CC6"/>
    <a:srgbClr val="32B1D4"/>
    <a:srgbClr val="009DFE"/>
    <a:srgbClr val="2CAED2"/>
    <a:srgbClr val="008DE4"/>
    <a:srgbClr val="008B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4511" autoAdjust="0"/>
    <p:restoredTop sz="80556" autoAdjust="0"/>
  </p:normalViewPr>
  <p:slideViewPr>
    <p:cSldViewPr>
      <p:cViewPr>
        <p:scale>
          <a:sx n="100" d="100"/>
          <a:sy n="100" d="100"/>
        </p:scale>
        <p:origin x="-894" y="37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75" d="100"/>
        <a:sy n="75" d="100"/>
      </p:scale>
      <p:origin x="0" y="0"/>
    </p:cViewPr>
  </p:notesTextViewPr>
  <p:sorterViewPr>
    <p:cViewPr>
      <p:scale>
        <a:sx n="66" d="100"/>
        <a:sy n="66" d="100"/>
      </p:scale>
      <p:origin x="0" y="0"/>
    </p:cViewPr>
  </p:sorterViewPr>
  <p:notesViewPr>
    <p:cSldViewPr>
      <p:cViewPr>
        <p:scale>
          <a:sx n="150" d="100"/>
          <a:sy n="150" d="100"/>
        </p:scale>
        <p:origin x="-1650" y="-72"/>
      </p:cViewPr>
      <p:guideLst>
        <p:guide orient="horz" pos="3177"/>
        <p:guide pos="2189"/>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_rels/viewProps.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502602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290" tIns="48644" rIns="97290" bIns="48644" numCol="1" anchor="t" anchorCtr="0" compatLnSpc="1">
            <a:prstTxWarp prst="textNoShape">
              <a:avLst/>
            </a:prstTxWarp>
          </a:bodyPr>
          <a:lstStyle>
            <a:lvl1pPr defTabSz="973138">
              <a:defRPr sz="1100"/>
            </a:lvl1pPr>
          </a:lstStyle>
          <a:p>
            <a:pPr>
              <a:defRPr/>
            </a:pPr>
            <a:r>
              <a:rPr lang="en-US"/>
              <a:t>Kistler Training Center</a:t>
            </a:r>
          </a:p>
        </p:txBody>
      </p:sp>
      <p:sp>
        <p:nvSpPr>
          <p:cNvPr id="23556" name="Rectangle 4"/>
          <p:cNvSpPr>
            <a:spLocks noGrp="1" noChangeArrowheads="1"/>
          </p:cNvSpPr>
          <p:nvPr>
            <p:ph type="ftr" sz="quarter" idx="2"/>
          </p:nvPr>
        </p:nvSpPr>
        <p:spPr bwMode="auto">
          <a:xfrm>
            <a:off x="0" y="9578975"/>
            <a:ext cx="502602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290" tIns="48644" rIns="97290" bIns="48644" numCol="1" anchor="b" anchorCtr="0" compatLnSpc="1">
            <a:prstTxWarp prst="textNoShape">
              <a:avLst/>
            </a:prstTxWarp>
          </a:bodyPr>
          <a:lstStyle>
            <a:lvl1pPr defTabSz="973138">
              <a:defRPr sz="1100"/>
            </a:lvl1pPr>
          </a:lstStyle>
          <a:p>
            <a:pPr>
              <a:defRPr/>
            </a:pPr>
            <a:r>
              <a:rPr lang="en-US"/>
              <a:t>CBL-E - Basics of Pressure Measurement / Sai /  Nov 2010</a:t>
            </a:r>
          </a:p>
        </p:txBody>
      </p:sp>
      <p:sp>
        <p:nvSpPr>
          <p:cNvPr id="23557" name="Rectangle 5"/>
          <p:cNvSpPr>
            <a:spLocks noGrp="1" noChangeArrowheads="1"/>
          </p:cNvSpPr>
          <p:nvPr>
            <p:ph type="sldNum" sz="quarter" idx="3"/>
          </p:nvPr>
        </p:nvSpPr>
        <p:spPr bwMode="auto">
          <a:xfrm>
            <a:off x="6386513" y="9578975"/>
            <a:ext cx="560387"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290" tIns="48644" rIns="97290" bIns="48644" numCol="1" anchor="b" anchorCtr="0" compatLnSpc="1">
            <a:prstTxWarp prst="textNoShape">
              <a:avLst/>
            </a:prstTxWarp>
          </a:bodyPr>
          <a:lstStyle>
            <a:lvl1pPr algn="r" defTabSz="973138">
              <a:defRPr sz="1100"/>
            </a:lvl1pPr>
          </a:lstStyle>
          <a:p>
            <a:pPr>
              <a:defRPr/>
            </a:pPr>
            <a:fld id="{34C93815-D8DF-4067-A458-016E697A0BFC}" type="slidenum">
              <a:rPr lang="de-CH"/>
              <a:pPr>
                <a:defRPr/>
              </a:pPr>
              <a:t>‹Nº›</a:t>
            </a:fld>
            <a:endParaRPr lang="de-CH"/>
          </a:p>
        </p:txBody>
      </p:sp>
      <p:pic>
        <p:nvPicPr>
          <p:cNvPr id="24581" name="Picture 9" descr="Claim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5583238" y="0"/>
            <a:ext cx="1169987" cy="396875"/>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1889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502602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290" tIns="48644" rIns="97290" bIns="48644" numCol="1" anchor="t" anchorCtr="0" compatLnSpc="1">
            <a:prstTxWarp prst="textNoShape">
              <a:avLst/>
            </a:prstTxWarp>
          </a:bodyPr>
          <a:lstStyle>
            <a:lvl1pPr defTabSz="973138">
              <a:defRPr sz="1100"/>
            </a:lvl1pPr>
          </a:lstStyle>
          <a:p>
            <a:pPr>
              <a:defRPr/>
            </a:pPr>
            <a:r>
              <a:rPr lang="en-US"/>
              <a:t>Kistler Training Center</a:t>
            </a:r>
          </a:p>
        </p:txBody>
      </p:sp>
      <p:sp>
        <p:nvSpPr>
          <p:cNvPr id="13315" name="Rectangle 4"/>
          <p:cNvSpPr>
            <a:spLocks noChangeArrowheads="1" noTextEdit="1"/>
          </p:cNvSpPr>
          <p:nvPr>
            <p:ph type="sldImg" idx="2"/>
          </p:nvPr>
        </p:nvSpPr>
        <p:spPr bwMode="auto">
          <a:xfrm>
            <a:off x="954088" y="757238"/>
            <a:ext cx="5040312" cy="37798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25513" y="4789488"/>
            <a:ext cx="5095875"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290" tIns="48644" rIns="97290" bIns="48644" numCol="1" anchor="t" anchorCtr="0" compatLnSpc="1">
            <a:prstTxWarp prst="textNoShape">
              <a:avLst/>
            </a:prstTxWarp>
          </a:bodyPr>
          <a:lstStyle/>
          <a:p>
            <a:pPr lvl="0"/>
            <a:r>
              <a:rPr lang="en-US" noProof="0" smtClean="0"/>
              <a:t>Klicken Sie, um die Formate des Vorlagentextes zu bearbeiten</a:t>
            </a:r>
          </a:p>
          <a:p>
            <a:pPr lvl="1"/>
            <a:r>
              <a:rPr lang="en-US" noProof="0" smtClean="0"/>
              <a:t>Zweite Ebene</a:t>
            </a:r>
          </a:p>
          <a:p>
            <a:pPr lvl="2"/>
            <a:r>
              <a:rPr lang="en-US" noProof="0" smtClean="0"/>
              <a:t>Dritte Ebene</a:t>
            </a:r>
          </a:p>
        </p:txBody>
      </p:sp>
      <p:sp>
        <p:nvSpPr>
          <p:cNvPr id="21510" name="Rectangle 6"/>
          <p:cNvSpPr>
            <a:spLocks noGrp="1" noChangeArrowheads="1"/>
          </p:cNvSpPr>
          <p:nvPr>
            <p:ph type="ftr" sz="quarter" idx="4"/>
          </p:nvPr>
        </p:nvSpPr>
        <p:spPr bwMode="auto">
          <a:xfrm>
            <a:off x="-19050" y="9578975"/>
            <a:ext cx="5059363"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290" tIns="48644" rIns="97290" bIns="48644" numCol="1" anchor="b" anchorCtr="0" compatLnSpc="1">
            <a:prstTxWarp prst="textNoShape">
              <a:avLst/>
            </a:prstTxWarp>
          </a:bodyPr>
          <a:lstStyle>
            <a:lvl1pPr defTabSz="973138">
              <a:defRPr sz="1100"/>
            </a:lvl1pPr>
          </a:lstStyle>
          <a:p>
            <a:pPr>
              <a:defRPr/>
            </a:pPr>
            <a:r>
              <a:rPr lang="en-US"/>
              <a:t>CBL-E - Basics of Pressure Measurement / Sai /  Nov 2010</a:t>
            </a:r>
          </a:p>
        </p:txBody>
      </p:sp>
      <p:sp>
        <p:nvSpPr>
          <p:cNvPr id="21511" name="Rectangle 7"/>
          <p:cNvSpPr>
            <a:spLocks noGrp="1" noChangeArrowheads="1"/>
          </p:cNvSpPr>
          <p:nvPr>
            <p:ph type="sldNum" sz="quarter" idx="5"/>
          </p:nvPr>
        </p:nvSpPr>
        <p:spPr bwMode="auto">
          <a:xfrm>
            <a:off x="6011863" y="9578975"/>
            <a:ext cx="935037"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290" tIns="48644" rIns="97290" bIns="48644" numCol="1" anchor="b" anchorCtr="0" compatLnSpc="1">
            <a:prstTxWarp prst="textNoShape">
              <a:avLst/>
            </a:prstTxWarp>
          </a:bodyPr>
          <a:lstStyle>
            <a:lvl1pPr algn="r" defTabSz="973138">
              <a:defRPr sz="1300"/>
            </a:lvl1pPr>
          </a:lstStyle>
          <a:p>
            <a:pPr>
              <a:defRPr/>
            </a:pPr>
            <a:fld id="{A1417B69-D830-4FBE-91AC-224FFFB77095}" type="slidenum">
              <a:rPr lang="de-CH"/>
              <a:pPr>
                <a:defRPr/>
              </a:pPr>
              <a:t>‹Nº›</a:t>
            </a:fld>
            <a:endParaRPr lang="de-CH"/>
          </a:p>
        </p:txBody>
      </p:sp>
      <p:pic>
        <p:nvPicPr>
          <p:cNvPr id="13319" name="Picture 11" descr="Claim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5583238" y="0"/>
            <a:ext cx="1169987" cy="396875"/>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5519610"/>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kumimoji="1" sz="1000" kern="1200">
        <a:solidFill>
          <a:schemeClr val="tx1"/>
        </a:solidFill>
        <a:latin typeface="Arial" charset="0"/>
        <a:ea typeface="+mn-ea"/>
        <a:cs typeface="+mn-cs"/>
      </a:defRPr>
    </a:lvl1pPr>
    <a:lvl2pPr marL="179388" algn="l" rtl="0" eaLnBrk="0" fontAlgn="base" hangingPunct="0">
      <a:spcBef>
        <a:spcPct val="30000"/>
      </a:spcBef>
      <a:spcAft>
        <a:spcPct val="0"/>
      </a:spcAft>
      <a:defRPr kumimoji="1" sz="1000" kern="1200">
        <a:solidFill>
          <a:schemeClr val="tx1"/>
        </a:solidFill>
        <a:latin typeface="Arial" charset="0"/>
        <a:ea typeface="+mn-ea"/>
        <a:cs typeface="+mn-cs"/>
      </a:defRPr>
    </a:lvl2pPr>
    <a:lvl3pPr marL="358775" algn="l" rtl="0" eaLnBrk="0" fontAlgn="base" hangingPunct="0">
      <a:spcBef>
        <a:spcPct val="30000"/>
      </a:spcBef>
      <a:spcAft>
        <a:spcPct val="0"/>
      </a:spcAft>
      <a:defRPr kumimoji="1" sz="1000" kern="1200">
        <a:solidFill>
          <a:schemeClr val="tx1"/>
        </a:solidFill>
        <a:latin typeface="Arial" charset="0"/>
        <a:ea typeface="+mn-ea"/>
        <a:cs typeface="+mn-cs"/>
      </a:defRPr>
    </a:lvl3pPr>
    <a:lvl4pPr marL="1600200" indent="-228600" algn="l" rtl="0" eaLnBrk="0" fontAlgn="base" hangingPunct="0">
      <a:spcBef>
        <a:spcPct val="30000"/>
      </a:spcBef>
      <a:spcAft>
        <a:spcPct val="0"/>
      </a:spcAft>
      <a:defRPr kumimoji="1" sz="1000" kern="1200">
        <a:solidFill>
          <a:schemeClr val="tx1"/>
        </a:solidFill>
        <a:latin typeface="Arial" charset="0"/>
        <a:ea typeface="+mn-ea"/>
        <a:cs typeface="+mn-cs"/>
      </a:defRPr>
    </a:lvl4pPr>
    <a:lvl5pPr marL="2057400" indent="-228600" algn="l" rtl="0" eaLnBrk="0" fontAlgn="base" hangingPunct="0">
      <a:spcBef>
        <a:spcPct val="30000"/>
      </a:spcBef>
      <a:spcAft>
        <a:spcPct val="0"/>
      </a:spcAft>
      <a:defRPr kumimoji="1"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lvl1pPr defTabSz="973138" eaLnBrk="0" hangingPunct="0">
              <a:defRPr sz="2200">
                <a:solidFill>
                  <a:schemeClr val="tx1"/>
                </a:solidFill>
                <a:latin typeface="Arial" charset="0"/>
              </a:defRPr>
            </a:lvl1pPr>
            <a:lvl2pPr marL="742950" indent="-285750" defTabSz="973138" eaLnBrk="0" hangingPunct="0">
              <a:defRPr sz="2200">
                <a:solidFill>
                  <a:schemeClr val="tx1"/>
                </a:solidFill>
                <a:latin typeface="Arial" charset="0"/>
              </a:defRPr>
            </a:lvl2pPr>
            <a:lvl3pPr marL="1143000" indent="-228600" defTabSz="973138" eaLnBrk="0" hangingPunct="0">
              <a:defRPr sz="2200">
                <a:solidFill>
                  <a:schemeClr val="tx1"/>
                </a:solidFill>
                <a:latin typeface="Arial" charset="0"/>
              </a:defRPr>
            </a:lvl3pPr>
            <a:lvl4pPr marL="1600200" indent="-228600" defTabSz="973138" eaLnBrk="0" hangingPunct="0">
              <a:defRPr sz="2200">
                <a:solidFill>
                  <a:schemeClr val="tx1"/>
                </a:solidFill>
                <a:latin typeface="Arial" charset="0"/>
              </a:defRPr>
            </a:lvl4pPr>
            <a:lvl5pPr marL="2057400" indent="-228600" defTabSz="973138" eaLnBrk="0" hangingPunct="0">
              <a:defRPr sz="2200">
                <a:solidFill>
                  <a:schemeClr val="tx1"/>
                </a:solidFill>
                <a:latin typeface="Arial" charset="0"/>
              </a:defRPr>
            </a:lvl5pPr>
            <a:lvl6pPr marL="2514600" indent="-228600" defTabSz="973138" eaLnBrk="0" fontAlgn="base" hangingPunct="0">
              <a:spcBef>
                <a:spcPct val="0"/>
              </a:spcBef>
              <a:spcAft>
                <a:spcPct val="0"/>
              </a:spcAft>
              <a:defRPr sz="2200">
                <a:solidFill>
                  <a:schemeClr val="tx1"/>
                </a:solidFill>
                <a:latin typeface="Arial" charset="0"/>
              </a:defRPr>
            </a:lvl6pPr>
            <a:lvl7pPr marL="2971800" indent="-228600" defTabSz="973138" eaLnBrk="0" fontAlgn="base" hangingPunct="0">
              <a:spcBef>
                <a:spcPct val="0"/>
              </a:spcBef>
              <a:spcAft>
                <a:spcPct val="0"/>
              </a:spcAft>
              <a:defRPr sz="2200">
                <a:solidFill>
                  <a:schemeClr val="tx1"/>
                </a:solidFill>
                <a:latin typeface="Arial" charset="0"/>
              </a:defRPr>
            </a:lvl7pPr>
            <a:lvl8pPr marL="3429000" indent="-228600" defTabSz="973138" eaLnBrk="0" fontAlgn="base" hangingPunct="0">
              <a:spcBef>
                <a:spcPct val="0"/>
              </a:spcBef>
              <a:spcAft>
                <a:spcPct val="0"/>
              </a:spcAft>
              <a:defRPr sz="2200">
                <a:solidFill>
                  <a:schemeClr val="tx1"/>
                </a:solidFill>
                <a:latin typeface="Arial" charset="0"/>
              </a:defRPr>
            </a:lvl8pPr>
            <a:lvl9pPr marL="3886200" indent="-228600" defTabSz="973138" eaLnBrk="0" fontAlgn="base" hangingPunct="0">
              <a:spcBef>
                <a:spcPct val="0"/>
              </a:spcBef>
              <a:spcAft>
                <a:spcPct val="0"/>
              </a:spcAft>
              <a:defRPr sz="2200">
                <a:solidFill>
                  <a:schemeClr val="tx1"/>
                </a:solidFill>
                <a:latin typeface="Arial" charset="0"/>
              </a:defRPr>
            </a:lvl9pPr>
          </a:lstStyle>
          <a:p>
            <a:pPr eaLnBrk="1" hangingPunct="1"/>
            <a:r>
              <a:rPr lang="en-US" sz="1100" smtClean="0"/>
              <a:t>Kistler Training Center</a:t>
            </a:r>
          </a:p>
        </p:txBody>
      </p:sp>
      <p:sp>
        <p:nvSpPr>
          <p:cNvPr id="14339" name="Rectangle 6"/>
          <p:cNvSpPr>
            <a:spLocks noGrp="1" noChangeArrowheads="1"/>
          </p:cNvSpPr>
          <p:nvPr>
            <p:ph type="ftr" sz="quarter" idx="4"/>
          </p:nvPr>
        </p:nvSpPr>
        <p:spPr>
          <a:noFill/>
        </p:spPr>
        <p:txBody>
          <a:bodyPr/>
          <a:lstStyle>
            <a:lvl1pPr defTabSz="973138" eaLnBrk="0" hangingPunct="0">
              <a:defRPr sz="2200">
                <a:solidFill>
                  <a:schemeClr val="tx1"/>
                </a:solidFill>
                <a:latin typeface="Arial" charset="0"/>
              </a:defRPr>
            </a:lvl1pPr>
            <a:lvl2pPr marL="742950" indent="-285750" defTabSz="973138" eaLnBrk="0" hangingPunct="0">
              <a:defRPr sz="2200">
                <a:solidFill>
                  <a:schemeClr val="tx1"/>
                </a:solidFill>
                <a:latin typeface="Arial" charset="0"/>
              </a:defRPr>
            </a:lvl2pPr>
            <a:lvl3pPr marL="1143000" indent="-228600" defTabSz="973138" eaLnBrk="0" hangingPunct="0">
              <a:defRPr sz="2200">
                <a:solidFill>
                  <a:schemeClr val="tx1"/>
                </a:solidFill>
                <a:latin typeface="Arial" charset="0"/>
              </a:defRPr>
            </a:lvl3pPr>
            <a:lvl4pPr marL="1600200" indent="-228600" defTabSz="973138" eaLnBrk="0" hangingPunct="0">
              <a:defRPr sz="2200">
                <a:solidFill>
                  <a:schemeClr val="tx1"/>
                </a:solidFill>
                <a:latin typeface="Arial" charset="0"/>
              </a:defRPr>
            </a:lvl4pPr>
            <a:lvl5pPr marL="2057400" indent="-228600" defTabSz="973138" eaLnBrk="0" hangingPunct="0">
              <a:defRPr sz="2200">
                <a:solidFill>
                  <a:schemeClr val="tx1"/>
                </a:solidFill>
                <a:latin typeface="Arial" charset="0"/>
              </a:defRPr>
            </a:lvl5pPr>
            <a:lvl6pPr marL="2514600" indent="-228600" defTabSz="973138" eaLnBrk="0" fontAlgn="base" hangingPunct="0">
              <a:spcBef>
                <a:spcPct val="0"/>
              </a:spcBef>
              <a:spcAft>
                <a:spcPct val="0"/>
              </a:spcAft>
              <a:defRPr sz="2200">
                <a:solidFill>
                  <a:schemeClr val="tx1"/>
                </a:solidFill>
                <a:latin typeface="Arial" charset="0"/>
              </a:defRPr>
            </a:lvl6pPr>
            <a:lvl7pPr marL="2971800" indent="-228600" defTabSz="973138" eaLnBrk="0" fontAlgn="base" hangingPunct="0">
              <a:spcBef>
                <a:spcPct val="0"/>
              </a:spcBef>
              <a:spcAft>
                <a:spcPct val="0"/>
              </a:spcAft>
              <a:defRPr sz="2200">
                <a:solidFill>
                  <a:schemeClr val="tx1"/>
                </a:solidFill>
                <a:latin typeface="Arial" charset="0"/>
              </a:defRPr>
            </a:lvl7pPr>
            <a:lvl8pPr marL="3429000" indent="-228600" defTabSz="973138" eaLnBrk="0" fontAlgn="base" hangingPunct="0">
              <a:spcBef>
                <a:spcPct val="0"/>
              </a:spcBef>
              <a:spcAft>
                <a:spcPct val="0"/>
              </a:spcAft>
              <a:defRPr sz="2200">
                <a:solidFill>
                  <a:schemeClr val="tx1"/>
                </a:solidFill>
                <a:latin typeface="Arial" charset="0"/>
              </a:defRPr>
            </a:lvl8pPr>
            <a:lvl9pPr marL="3886200" indent="-228600" defTabSz="973138" eaLnBrk="0" fontAlgn="base" hangingPunct="0">
              <a:spcBef>
                <a:spcPct val="0"/>
              </a:spcBef>
              <a:spcAft>
                <a:spcPct val="0"/>
              </a:spcAft>
              <a:defRPr sz="2200">
                <a:solidFill>
                  <a:schemeClr val="tx1"/>
                </a:solidFill>
                <a:latin typeface="Arial" charset="0"/>
              </a:defRPr>
            </a:lvl9pPr>
          </a:lstStyle>
          <a:p>
            <a:pPr eaLnBrk="1" hangingPunct="1"/>
            <a:r>
              <a:rPr lang="en-US" sz="1100" smtClean="0"/>
              <a:t>CBL-E - Basics of Pressure Measurement / Sai /  Nov 2010</a:t>
            </a:r>
          </a:p>
        </p:txBody>
      </p:sp>
      <p:sp>
        <p:nvSpPr>
          <p:cNvPr id="14340" name="Rectangle 7"/>
          <p:cNvSpPr>
            <a:spLocks noGrp="1" noChangeArrowheads="1"/>
          </p:cNvSpPr>
          <p:nvPr>
            <p:ph type="sldNum" sz="quarter" idx="5"/>
          </p:nvPr>
        </p:nvSpPr>
        <p:spPr>
          <a:noFill/>
        </p:spPr>
        <p:txBody>
          <a:bodyPr/>
          <a:lstStyle>
            <a:lvl1pPr defTabSz="973138" eaLnBrk="0" hangingPunct="0">
              <a:defRPr sz="2200">
                <a:solidFill>
                  <a:schemeClr val="tx1"/>
                </a:solidFill>
                <a:latin typeface="Arial" charset="0"/>
              </a:defRPr>
            </a:lvl1pPr>
            <a:lvl2pPr marL="742950" indent="-285750" defTabSz="973138" eaLnBrk="0" hangingPunct="0">
              <a:defRPr sz="2200">
                <a:solidFill>
                  <a:schemeClr val="tx1"/>
                </a:solidFill>
                <a:latin typeface="Arial" charset="0"/>
              </a:defRPr>
            </a:lvl2pPr>
            <a:lvl3pPr marL="1143000" indent="-228600" defTabSz="973138" eaLnBrk="0" hangingPunct="0">
              <a:defRPr sz="2200">
                <a:solidFill>
                  <a:schemeClr val="tx1"/>
                </a:solidFill>
                <a:latin typeface="Arial" charset="0"/>
              </a:defRPr>
            </a:lvl3pPr>
            <a:lvl4pPr marL="1600200" indent="-228600" defTabSz="973138" eaLnBrk="0" hangingPunct="0">
              <a:defRPr sz="2200">
                <a:solidFill>
                  <a:schemeClr val="tx1"/>
                </a:solidFill>
                <a:latin typeface="Arial" charset="0"/>
              </a:defRPr>
            </a:lvl4pPr>
            <a:lvl5pPr marL="2057400" indent="-228600" defTabSz="973138" eaLnBrk="0" hangingPunct="0">
              <a:defRPr sz="2200">
                <a:solidFill>
                  <a:schemeClr val="tx1"/>
                </a:solidFill>
                <a:latin typeface="Arial" charset="0"/>
              </a:defRPr>
            </a:lvl5pPr>
            <a:lvl6pPr marL="2514600" indent="-228600" defTabSz="973138" eaLnBrk="0" fontAlgn="base" hangingPunct="0">
              <a:spcBef>
                <a:spcPct val="0"/>
              </a:spcBef>
              <a:spcAft>
                <a:spcPct val="0"/>
              </a:spcAft>
              <a:defRPr sz="2200">
                <a:solidFill>
                  <a:schemeClr val="tx1"/>
                </a:solidFill>
                <a:latin typeface="Arial" charset="0"/>
              </a:defRPr>
            </a:lvl6pPr>
            <a:lvl7pPr marL="2971800" indent="-228600" defTabSz="973138" eaLnBrk="0" fontAlgn="base" hangingPunct="0">
              <a:spcBef>
                <a:spcPct val="0"/>
              </a:spcBef>
              <a:spcAft>
                <a:spcPct val="0"/>
              </a:spcAft>
              <a:defRPr sz="2200">
                <a:solidFill>
                  <a:schemeClr val="tx1"/>
                </a:solidFill>
                <a:latin typeface="Arial" charset="0"/>
              </a:defRPr>
            </a:lvl7pPr>
            <a:lvl8pPr marL="3429000" indent="-228600" defTabSz="973138" eaLnBrk="0" fontAlgn="base" hangingPunct="0">
              <a:spcBef>
                <a:spcPct val="0"/>
              </a:spcBef>
              <a:spcAft>
                <a:spcPct val="0"/>
              </a:spcAft>
              <a:defRPr sz="2200">
                <a:solidFill>
                  <a:schemeClr val="tx1"/>
                </a:solidFill>
                <a:latin typeface="Arial" charset="0"/>
              </a:defRPr>
            </a:lvl8pPr>
            <a:lvl9pPr marL="3886200" indent="-228600" defTabSz="973138" eaLnBrk="0" fontAlgn="base" hangingPunct="0">
              <a:spcBef>
                <a:spcPct val="0"/>
              </a:spcBef>
              <a:spcAft>
                <a:spcPct val="0"/>
              </a:spcAft>
              <a:defRPr sz="2200">
                <a:solidFill>
                  <a:schemeClr val="tx1"/>
                </a:solidFill>
                <a:latin typeface="Arial" charset="0"/>
              </a:defRPr>
            </a:lvl9pPr>
          </a:lstStyle>
          <a:p>
            <a:pPr eaLnBrk="1" hangingPunct="1"/>
            <a:fld id="{D4A36E64-1025-47F3-AB7C-3BBBBFD5AFE9}" type="slidenum">
              <a:rPr lang="de-CH" sz="1300" smtClean="0"/>
              <a:pPr eaLnBrk="1" hangingPunct="1"/>
              <a:t>1</a:t>
            </a:fld>
            <a:endParaRPr lang="de-CH" sz="1300" smtClean="0"/>
          </a:p>
        </p:txBody>
      </p:sp>
      <p:sp>
        <p:nvSpPr>
          <p:cNvPr id="14341" name="Rectangle 1026"/>
          <p:cNvSpPr>
            <a:spLocks noChangeArrowheads="1" noTextEdit="1"/>
          </p:cNvSpPr>
          <p:nvPr>
            <p:ph type="sldImg"/>
          </p:nvPr>
        </p:nvSpPr>
        <p:spPr>
          <a:ln/>
        </p:spPr>
      </p:sp>
      <p:sp>
        <p:nvSpPr>
          <p:cNvPr id="14342" name="Rectangle 1027"/>
          <p:cNvSpPr>
            <a:spLocks noGrp="1" noChangeArrowheads="1"/>
          </p:cNvSpPr>
          <p:nvPr>
            <p:ph type="body" idx="1"/>
          </p:nvPr>
        </p:nvSpPr>
        <p:spPr>
          <a:noFill/>
        </p:spPr>
        <p:txBody>
          <a:bodyPr/>
          <a:lstStyle/>
          <a:p>
            <a:pPr eaLnBrk="1" hangingPunct="1"/>
            <a:r>
              <a:rPr lang="en-US" sz="1200" b="1" smtClean="0"/>
              <a:t>Contents:</a:t>
            </a:r>
          </a:p>
          <a:p>
            <a:pPr eaLnBrk="1" hangingPunct="1"/>
            <a:endParaRPr lang="en-US" sz="1200" smtClean="0"/>
          </a:p>
          <a:p>
            <a:pPr eaLnBrk="1" hangingPunct="1"/>
            <a:r>
              <a:rPr lang="en-US" sz="1200" smtClean="0"/>
              <a:t>Cylinder pressure measurement</a:t>
            </a:r>
          </a:p>
          <a:p>
            <a:pPr eaLnBrk="1" hangingPunct="1"/>
            <a:r>
              <a:rPr lang="en-US" sz="1200" smtClean="0"/>
              <a:t>Information derived from cylinder pressure measurement</a:t>
            </a:r>
          </a:p>
          <a:p>
            <a:pPr eaLnBrk="1" hangingPunct="1"/>
            <a:r>
              <a:rPr lang="en-US" sz="1200" smtClean="0"/>
              <a:t>Most common plots</a:t>
            </a:r>
          </a:p>
          <a:p>
            <a:pPr eaLnBrk="1" hangingPunct="1"/>
            <a:r>
              <a:rPr lang="en-US" sz="1200" smtClean="0"/>
              <a:t>Thermal shock</a:t>
            </a:r>
          </a:p>
          <a:p>
            <a:pPr eaLnBrk="1" hangingPunct="1"/>
            <a:r>
              <a:rPr lang="en-US" sz="1200" smtClean="0"/>
              <a:t>Pipe oscillations</a:t>
            </a:r>
          </a:p>
          <a:p>
            <a:pPr eaLnBrk="1" hangingPunct="1"/>
            <a:r>
              <a:rPr lang="en-US" sz="1200" smtClean="0"/>
              <a:t>Applications</a:t>
            </a:r>
          </a:p>
          <a:p>
            <a:pPr eaLnBrk="1" hangingPunct="1"/>
            <a:endParaRPr lang="en-US" sz="1200" smtClean="0"/>
          </a:p>
        </p:txBody>
      </p:sp>
      <p:sp>
        <p:nvSpPr>
          <p:cNvPr id="14343" name="Rectangle 1109"/>
          <p:cNvSpPr>
            <a:spLocks noChangeArrowheads="1"/>
          </p:cNvSpPr>
          <p:nvPr/>
        </p:nvSpPr>
        <p:spPr bwMode="auto">
          <a:xfrm>
            <a:off x="5313363" y="4254500"/>
            <a:ext cx="476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11213" eaLnBrk="0" hangingPunct="0"/>
            <a:r>
              <a:rPr lang="de-DE" sz="1300" b="1">
                <a:solidFill>
                  <a:srgbClr val="000000"/>
                </a:solidFill>
              </a:rPr>
              <a:t> </a:t>
            </a:r>
            <a:endParaRPr lang="de-DE" sz="1300"/>
          </a:p>
        </p:txBody>
      </p:sp>
      <p:sp>
        <p:nvSpPr>
          <p:cNvPr id="14344" name="Rectangle 1128"/>
          <p:cNvSpPr>
            <a:spLocks noChangeArrowheads="1"/>
          </p:cNvSpPr>
          <p:nvPr/>
        </p:nvSpPr>
        <p:spPr bwMode="auto">
          <a:xfrm>
            <a:off x="5773738" y="5299075"/>
            <a:ext cx="4603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11213" eaLnBrk="0" hangingPunct="0"/>
            <a:r>
              <a:rPr lang="de-DE" sz="1300" b="1">
                <a:solidFill>
                  <a:srgbClr val="000000"/>
                </a:solidFill>
              </a:rPr>
              <a:t> </a:t>
            </a:r>
            <a:endParaRPr lang="de-DE" sz="1300"/>
          </a:p>
        </p:txBody>
      </p:sp>
      <p:sp>
        <p:nvSpPr>
          <p:cNvPr id="14345" name="Rectangle 1135"/>
          <p:cNvSpPr>
            <a:spLocks noChangeArrowheads="1"/>
          </p:cNvSpPr>
          <p:nvPr/>
        </p:nvSpPr>
        <p:spPr bwMode="auto">
          <a:xfrm>
            <a:off x="3471863" y="5246688"/>
            <a:ext cx="460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11213" eaLnBrk="0" hangingPunct="0"/>
            <a:r>
              <a:rPr lang="de-DE" sz="1300" b="1">
                <a:solidFill>
                  <a:srgbClr val="000000"/>
                </a:solidFill>
              </a:rPr>
              <a:t> </a:t>
            </a:r>
            <a:endParaRPr lang="de-DE" sz="1300"/>
          </a:p>
        </p:txBody>
      </p:sp>
      <p:sp>
        <p:nvSpPr>
          <p:cNvPr id="14346" name="Rectangle 1141"/>
          <p:cNvSpPr>
            <a:spLocks noChangeArrowheads="1"/>
          </p:cNvSpPr>
          <p:nvPr/>
        </p:nvSpPr>
        <p:spPr bwMode="auto">
          <a:xfrm>
            <a:off x="3910013" y="5246688"/>
            <a:ext cx="460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11213" eaLnBrk="0" hangingPunct="0"/>
            <a:r>
              <a:rPr lang="de-DE" sz="1300" b="1">
                <a:solidFill>
                  <a:srgbClr val="000000"/>
                </a:solidFill>
              </a:rPr>
              <a:t> </a:t>
            </a:r>
            <a:endParaRPr lang="de-DE" sz="1300"/>
          </a:p>
        </p:txBody>
      </p:sp>
      <p:sp>
        <p:nvSpPr>
          <p:cNvPr id="14347" name="Rectangle 1155"/>
          <p:cNvSpPr>
            <a:spLocks noChangeArrowheads="1"/>
          </p:cNvSpPr>
          <p:nvPr/>
        </p:nvSpPr>
        <p:spPr bwMode="auto">
          <a:xfrm>
            <a:off x="4922838" y="5694363"/>
            <a:ext cx="444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11213" eaLnBrk="0" hangingPunct="0"/>
            <a:r>
              <a:rPr lang="de-DE" sz="1300" b="1">
                <a:solidFill>
                  <a:srgbClr val="000000"/>
                </a:solidFill>
              </a:rPr>
              <a:t> </a:t>
            </a:r>
            <a:endParaRPr lang="de-DE" sz="1300"/>
          </a:p>
        </p:txBody>
      </p:sp>
      <p:sp>
        <p:nvSpPr>
          <p:cNvPr id="14348" name="Rectangle 1193"/>
          <p:cNvSpPr>
            <a:spLocks noChangeArrowheads="1"/>
          </p:cNvSpPr>
          <p:nvPr/>
        </p:nvSpPr>
        <p:spPr bwMode="auto">
          <a:xfrm>
            <a:off x="5784850" y="3201988"/>
            <a:ext cx="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11213" eaLnBrk="0" hangingPunct="0"/>
            <a:endParaRPr lang="de-CH" sz="1300"/>
          </a:p>
        </p:txBody>
      </p:sp>
      <p:sp>
        <p:nvSpPr>
          <p:cNvPr id="14349" name="Rectangle 1194"/>
          <p:cNvSpPr>
            <a:spLocks noChangeArrowheads="1"/>
          </p:cNvSpPr>
          <p:nvPr/>
        </p:nvSpPr>
        <p:spPr bwMode="auto">
          <a:xfrm>
            <a:off x="5895975" y="3201988"/>
            <a:ext cx="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11213" eaLnBrk="0" hangingPunct="0"/>
            <a:endParaRPr lang="de-CH" sz="1300"/>
          </a:p>
        </p:txBody>
      </p:sp>
      <p:sp>
        <p:nvSpPr>
          <p:cNvPr id="14350" name="Rectangle 1195"/>
          <p:cNvSpPr>
            <a:spLocks noChangeArrowheads="1"/>
          </p:cNvSpPr>
          <p:nvPr/>
        </p:nvSpPr>
        <p:spPr bwMode="auto">
          <a:xfrm>
            <a:off x="5988050" y="3201988"/>
            <a:ext cx="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11213" eaLnBrk="0" hangingPunct="0"/>
            <a:endParaRPr lang="de-CH" sz="1300"/>
          </a:p>
        </p:txBody>
      </p:sp>
      <p:sp>
        <p:nvSpPr>
          <p:cNvPr id="14351" name="Rectangle 1196"/>
          <p:cNvSpPr>
            <a:spLocks noChangeArrowheads="1"/>
          </p:cNvSpPr>
          <p:nvPr/>
        </p:nvSpPr>
        <p:spPr bwMode="auto">
          <a:xfrm>
            <a:off x="6086475" y="3201988"/>
            <a:ext cx="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11213" eaLnBrk="0" hangingPunct="0"/>
            <a:endParaRPr lang="de-CH" sz="1300"/>
          </a:p>
        </p:txBody>
      </p:sp>
      <p:sp>
        <p:nvSpPr>
          <p:cNvPr id="14352" name="Rectangle 1197"/>
          <p:cNvSpPr>
            <a:spLocks noChangeArrowheads="1"/>
          </p:cNvSpPr>
          <p:nvPr/>
        </p:nvSpPr>
        <p:spPr bwMode="auto">
          <a:xfrm>
            <a:off x="6165850" y="3201988"/>
            <a:ext cx="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11213" eaLnBrk="0" hangingPunct="0"/>
            <a:endParaRPr lang="de-CH" sz="1300"/>
          </a:p>
        </p:txBody>
      </p:sp>
      <p:sp>
        <p:nvSpPr>
          <p:cNvPr id="14353" name="Rectangle 1198"/>
          <p:cNvSpPr>
            <a:spLocks noChangeArrowheads="1"/>
          </p:cNvSpPr>
          <p:nvPr/>
        </p:nvSpPr>
        <p:spPr bwMode="auto">
          <a:xfrm>
            <a:off x="6311900" y="3201988"/>
            <a:ext cx="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11213" eaLnBrk="0" hangingPunct="0"/>
            <a:endParaRPr lang="de-CH" sz="1300"/>
          </a:p>
        </p:txBody>
      </p:sp>
      <p:sp>
        <p:nvSpPr>
          <p:cNvPr id="14354" name="Rectangle 1199"/>
          <p:cNvSpPr>
            <a:spLocks noChangeArrowheads="1"/>
          </p:cNvSpPr>
          <p:nvPr/>
        </p:nvSpPr>
        <p:spPr bwMode="auto">
          <a:xfrm>
            <a:off x="6354763" y="3201988"/>
            <a:ext cx="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11213" eaLnBrk="0" hangingPunct="0"/>
            <a:endParaRPr lang="de-CH" sz="1300"/>
          </a:p>
        </p:txBody>
      </p:sp>
      <p:sp>
        <p:nvSpPr>
          <p:cNvPr id="14355" name="Rectangle 1200"/>
          <p:cNvSpPr>
            <a:spLocks noChangeArrowheads="1"/>
          </p:cNvSpPr>
          <p:nvPr/>
        </p:nvSpPr>
        <p:spPr bwMode="auto">
          <a:xfrm>
            <a:off x="5595938" y="3341688"/>
            <a:ext cx="0"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11213" eaLnBrk="0" hangingPunct="0"/>
            <a:endParaRPr lang="de-CH" sz="1300"/>
          </a:p>
        </p:txBody>
      </p:sp>
      <p:sp>
        <p:nvSpPr>
          <p:cNvPr id="14356" name="Rectangle 1201"/>
          <p:cNvSpPr>
            <a:spLocks noChangeArrowheads="1"/>
          </p:cNvSpPr>
          <p:nvPr/>
        </p:nvSpPr>
        <p:spPr bwMode="auto">
          <a:xfrm>
            <a:off x="5707063" y="3341688"/>
            <a:ext cx="0"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11213" eaLnBrk="0" hangingPunct="0"/>
            <a:endParaRPr lang="de-CH" sz="1300"/>
          </a:p>
        </p:txBody>
      </p:sp>
      <p:sp>
        <p:nvSpPr>
          <p:cNvPr id="14357" name="Rectangle 1202"/>
          <p:cNvSpPr>
            <a:spLocks noChangeArrowheads="1"/>
          </p:cNvSpPr>
          <p:nvPr/>
        </p:nvSpPr>
        <p:spPr bwMode="auto">
          <a:xfrm>
            <a:off x="5795963" y="3341688"/>
            <a:ext cx="0"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11213" eaLnBrk="0" hangingPunct="0"/>
            <a:endParaRPr lang="de-CH" sz="1300"/>
          </a:p>
        </p:txBody>
      </p:sp>
      <p:sp>
        <p:nvSpPr>
          <p:cNvPr id="14358" name="Rectangle 1203"/>
          <p:cNvSpPr>
            <a:spLocks noChangeArrowheads="1"/>
          </p:cNvSpPr>
          <p:nvPr/>
        </p:nvSpPr>
        <p:spPr bwMode="auto">
          <a:xfrm>
            <a:off x="5884863" y="3341688"/>
            <a:ext cx="0"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11213" eaLnBrk="0" hangingPunct="0"/>
            <a:endParaRPr lang="de-CH" sz="1300"/>
          </a:p>
        </p:txBody>
      </p:sp>
      <p:sp>
        <p:nvSpPr>
          <p:cNvPr id="14359" name="Rectangle 1204"/>
          <p:cNvSpPr>
            <a:spLocks noChangeArrowheads="1"/>
          </p:cNvSpPr>
          <p:nvPr/>
        </p:nvSpPr>
        <p:spPr bwMode="auto">
          <a:xfrm>
            <a:off x="5976938" y="3341688"/>
            <a:ext cx="0"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11213" eaLnBrk="0" hangingPunct="0"/>
            <a:endParaRPr lang="de-CH" sz="1300"/>
          </a:p>
        </p:txBody>
      </p:sp>
      <p:sp>
        <p:nvSpPr>
          <p:cNvPr id="14360" name="Rectangle 1205"/>
          <p:cNvSpPr>
            <a:spLocks noChangeArrowheads="1"/>
          </p:cNvSpPr>
          <p:nvPr/>
        </p:nvSpPr>
        <p:spPr bwMode="auto">
          <a:xfrm>
            <a:off x="6110288" y="3341688"/>
            <a:ext cx="0"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11213" eaLnBrk="0" hangingPunct="0"/>
            <a:endParaRPr lang="de-CH" sz="1300"/>
          </a:p>
        </p:txBody>
      </p:sp>
      <p:sp>
        <p:nvSpPr>
          <p:cNvPr id="14361" name="Rectangle 1206"/>
          <p:cNvSpPr>
            <a:spLocks noChangeArrowheads="1"/>
          </p:cNvSpPr>
          <p:nvPr/>
        </p:nvSpPr>
        <p:spPr bwMode="auto">
          <a:xfrm>
            <a:off x="6211888" y="3341688"/>
            <a:ext cx="0"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11213" eaLnBrk="0" hangingPunct="0"/>
            <a:endParaRPr lang="de-CH" sz="1300"/>
          </a:p>
        </p:txBody>
      </p:sp>
      <p:sp>
        <p:nvSpPr>
          <p:cNvPr id="14362" name="Rectangle 1208"/>
          <p:cNvSpPr>
            <a:spLocks noChangeArrowheads="1"/>
          </p:cNvSpPr>
          <p:nvPr/>
        </p:nvSpPr>
        <p:spPr bwMode="auto">
          <a:xfrm>
            <a:off x="6437313" y="3341688"/>
            <a:ext cx="0"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11213" eaLnBrk="0" hangingPunct="0"/>
            <a:endParaRPr lang="de-CH" sz="1300"/>
          </a:p>
        </p:txBody>
      </p:sp>
      <p:sp>
        <p:nvSpPr>
          <p:cNvPr id="14363" name="Rectangle 1209"/>
          <p:cNvSpPr>
            <a:spLocks noChangeArrowheads="1"/>
          </p:cNvSpPr>
          <p:nvPr/>
        </p:nvSpPr>
        <p:spPr bwMode="auto">
          <a:xfrm>
            <a:off x="6492875" y="3341688"/>
            <a:ext cx="0"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11213" eaLnBrk="0" hangingPunct="0"/>
            <a:endParaRPr lang="de-CH" sz="1300"/>
          </a:p>
        </p:txBody>
      </p:sp>
      <p:sp>
        <p:nvSpPr>
          <p:cNvPr id="14364" name="Rectangle 1210"/>
          <p:cNvSpPr>
            <a:spLocks noChangeArrowheads="1"/>
          </p:cNvSpPr>
          <p:nvPr/>
        </p:nvSpPr>
        <p:spPr bwMode="auto">
          <a:xfrm>
            <a:off x="6581775" y="3341688"/>
            <a:ext cx="0"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11213" eaLnBrk="0" hangingPunct="0"/>
            <a:endParaRPr lang="de-CH"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p:spPr>
        <p:txBody>
          <a:bodyPr/>
          <a:lstStyle>
            <a:lvl1pPr defTabSz="973138" eaLnBrk="0" hangingPunct="0">
              <a:defRPr sz="2200">
                <a:solidFill>
                  <a:schemeClr val="tx1"/>
                </a:solidFill>
                <a:latin typeface="Arial" charset="0"/>
              </a:defRPr>
            </a:lvl1pPr>
            <a:lvl2pPr marL="742950" indent="-285750" defTabSz="973138" eaLnBrk="0" hangingPunct="0">
              <a:defRPr sz="2200">
                <a:solidFill>
                  <a:schemeClr val="tx1"/>
                </a:solidFill>
                <a:latin typeface="Arial" charset="0"/>
              </a:defRPr>
            </a:lvl2pPr>
            <a:lvl3pPr marL="1143000" indent="-228600" defTabSz="973138" eaLnBrk="0" hangingPunct="0">
              <a:defRPr sz="2200">
                <a:solidFill>
                  <a:schemeClr val="tx1"/>
                </a:solidFill>
                <a:latin typeface="Arial" charset="0"/>
              </a:defRPr>
            </a:lvl3pPr>
            <a:lvl4pPr marL="1600200" indent="-228600" defTabSz="973138" eaLnBrk="0" hangingPunct="0">
              <a:defRPr sz="2200">
                <a:solidFill>
                  <a:schemeClr val="tx1"/>
                </a:solidFill>
                <a:latin typeface="Arial" charset="0"/>
              </a:defRPr>
            </a:lvl4pPr>
            <a:lvl5pPr marL="2057400" indent="-228600" defTabSz="973138" eaLnBrk="0" hangingPunct="0">
              <a:defRPr sz="2200">
                <a:solidFill>
                  <a:schemeClr val="tx1"/>
                </a:solidFill>
                <a:latin typeface="Arial" charset="0"/>
              </a:defRPr>
            </a:lvl5pPr>
            <a:lvl6pPr marL="2514600" indent="-228600" defTabSz="973138" eaLnBrk="0" fontAlgn="base" hangingPunct="0">
              <a:spcBef>
                <a:spcPct val="0"/>
              </a:spcBef>
              <a:spcAft>
                <a:spcPct val="0"/>
              </a:spcAft>
              <a:defRPr sz="2200">
                <a:solidFill>
                  <a:schemeClr val="tx1"/>
                </a:solidFill>
                <a:latin typeface="Arial" charset="0"/>
              </a:defRPr>
            </a:lvl6pPr>
            <a:lvl7pPr marL="2971800" indent="-228600" defTabSz="973138" eaLnBrk="0" fontAlgn="base" hangingPunct="0">
              <a:spcBef>
                <a:spcPct val="0"/>
              </a:spcBef>
              <a:spcAft>
                <a:spcPct val="0"/>
              </a:spcAft>
              <a:defRPr sz="2200">
                <a:solidFill>
                  <a:schemeClr val="tx1"/>
                </a:solidFill>
                <a:latin typeface="Arial" charset="0"/>
              </a:defRPr>
            </a:lvl7pPr>
            <a:lvl8pPr marL="3429000" indent="-228600" defTabSz="973138" eaLnBrk="0" fontAlgn="base" hangingPunct="0">
              <a:spcBef>
                <a:spcPct val="0"/>
              </a:spcBef>
              <a:spcAft>
                <a:spcPct val="0"/>
              </a:spcAft>
              <a:defRPr sz="2200">
                <a:solidFill>
                  <a:schemeClr val="tx1"/>
                </a:solidFill>
                <a:latin typeface="Arial" charset="0"/>
              </a:defRPr>
            </a:lvl8pPr>
            <a:lvl9pPr marL="3886200" indent="-228600" defTabSz="973138" eaLnBrk="0" fontAlgn="base" hangingPunct="0">
              <a:spcBef>
                <a:spcPct val="0"/>
              </a:spcBef>
              <a:spcAft>
                <a:spcPct val="0"/>
              </a:spcAft>
              <a:defRPr sz="2200">
                <a:solidFill>
                  <a:schemeClr val="tx1"/>
                </a:solidFill>
                <a:latin typeface="Arial" charset="0"/>
              </a:defRPr>
            </a:lvl9pPr>
          </a:lstStyle>
          <a:p>
            <a:pPr eaLnBrk="1" hangingPunct="1"/>
            <a:r>
              <a:rPr lang="en-US" sz="1100" smtClean="0"/>
              <a:t>Kistler Training Center</a:t>
            </a:r>
          </a:p>
        </p:txBody>
      </p:sp>
      <p:sp>
        <p:nvSpPr>
          <p:cNvPr id="23555" name="Rectangle 6"/>
          <p:cNvSpPr>
            <a:spLocks noGrp="1" noChangeArrowheads="1"/>
          </p:cNvSpPr>
          <p:nvPr>
            <p:ph type="ftr" sz="quarter" idx="4"/>
          </p:nvPr>
        </p:nvSpPr>
        <p:spPr>
          <a:noFill/>
        </p:spPr>
        <p:txBody>
          <a:bodyPr/>
          <a:lstStyle>
            <a:lvl1pPr defTabSz="973138" eaLnBrk="0" hangingPunct="0">
              <a:defRPr sz="2200">
                <a:solidFill>
                  <a:schemeClr val="tx1"/>
                </a:solidFill>
                <a:latin typeface="Arial" charset="0"/>
              </a:defRPr>
            </a:lvl1pPr>
            <a:lvl2pPr marL="742950" indent="-285750" defTabSz="973138" eaLnBrk="0" hangingPunct="0">
              <a:defRPr sz="2200">
                <a:solidFill>
                  <a:schemeClr val="tx1"/>
                </a:solidFill>
                <a:latin typeface="Arial" charset="0"/>
              </a:defRPr>
            </a:lvl2pPr>
            <a:lvl3pPr marL="1143000" indent="-228600" defTabSz="973138" eaLnBrk="0" hangingPunct="0">
              <a:defRPr sz="2200">
                <a:solidFill>
                  <a:schemeClr val="tx1"/>
                </a:solidFill>
                <a:latin typeface="Arial" charset="0"/>
              </a:defRPr>
            </a:lvl3pPr>
            <a:lvl4pPr marL="1600200" indent="-228600" defTabSz="973138" eaLnBrk="0" hangingPunct="0">
              <a:defRPr sz="2200">
                <a:solidFill>
                  <a:schemeClr val="tx1"/>
                </a:solidFill>
                <a:latin typeface="Arial" charset="0"/>
              </a:defRPr>
            </a:lvl4pPr>
            <a:lvl5pPr marL="2057400" indent="-228600" defTabSz="973138" eaLnBrk="0" hangingPunct="0">
              <a:defRPr sz="2200">
                <a:solidFill>
                  <a:schemeClr val="tx1"/>
                </a:solidFill>
                <a:latin typeface="Arial" charset="0"/>
              </a:defRPr>
            </a:lvl5pPr>
            <a:lvl6pPr marL="2514600" indent="-228600" defTabSz="973138" eaLnBrk="0" fontAlgn="base" hangingPunct="0">
              <a:spcBef>
                <a:spcPct val="0"/>
              </a:spcBef>
              <a:spcAft>
                <a:spcPct val="0"/>
              </a:spcAft>
              <a:defRPr sz="2200">
                <a:solidFill>
                  <a:schemeClr val="tx1"/>
                </a:solidFill>
                <a:latin typeface="Arial" charset="0"/>
              </a:defRPr>
            </a:lvl6pPr>
            <a:lvl7pPr marL="2971800" indent="-228600" defTabSz="973138" eaLnBrk="0" fontAlgn="base" hangingPunct="0">
              <a:spcBef>
                <a:spcPct val="0"/>
              </a:spcBef>
              <a:spcAft>
                <a:spcPct val="0"/>
              </a:spcAft>
              <a:defRPr sz="2200">
                <a:solidFill>
                  <a:schemeClr val="tx1"/>
                </a:solidFill>
                <a:latin typeface="Arial" charset="0"/>
              </a:defRPr>
            </a:lvl7pPr>
            <a:lvl8pPr marL="3429000" indent="-228600" defTabSz="973138" eaLnBrk="0" fontAlgn="base" hangingPunct="0">
              <a:spcBef>
                <a:spcPct val="0"/>
              </a:spcBef>
              <a:spcAft>
                <a:spcPct val="0"/>
              </a:spcAft>
              <a:defRPr sz="2200">
                <a:solidFill>
                  <a:schemeClr val="tx1"/>
                </a:solidFill>
                <a:latin typeface="Arial" charset="0"/>
              </a:defRPr>
            </a:lvl8pPr>
            <a:lvl9pPr marL="3886200" indent="-228600" defTabSz="973138" eaLnBrk="0" fontAlgn="base" hangingPunct="0">
              <a:spcBef>
                <a:spcPct val="0"/>
              </a:spcBef>
              <a:spcAft>
                <a:spcPct val="0"/>
              </a:spcAft>
              <a:defRPr sz="2200">
                <a:solidFill>
                  <a:schemeClr val="tx1"/>
                </a:solidFill>
                <a:latin typeface="Arial" charset="0"/>
              </a:defRPr>
            </a:lvl9pPr>
          </a:lstStyle>
          <a:p>
            <a:pPr eaLnBrk="1" hangingPunct="1"/>
            <a:r>
              <a:rPr lang="en-US" sz="1100" smtClean="0"/>
              <a:t>CBL-E - Basics of Pressure Measurement / Sai /  Nov 2010</a:t>
            </a:r>
          </a:p>
        </p:txBody>
      </p:sp>
      <p:sp>
        <p:nvSpPr>
          <p:cNvPr id="23556" name="Rectangle 7"/>
          <p:cNvSpPr>
            <a:spLocks noGrp="1" noChangeArrowheads="1"/>
          </p:cNvSpPr>
          <p:nvPr>
            <p:ph type="sldNum" sz="quarter" idx="5"/>
          </p:nvPr>
        </p:nvSpPr>
        <p:spPr>
          <a:noFill/>
        </p:spPr>
        <p:txBody>
          <a:bodyPr/>
          <a:lstStyle>
            <a:lvl1pPr defTabSz="973138" eaLnBrk="0" hangingPunct="0">
              <a:defRPr sz="2200">
                <a:solidFill>
                  <a:schemeClr val="tx1"/>
                </a:solidFill>
                <a:latin typeface="Arial" charset="0"/>
              </a:defRPr>
            </a:lvl1pPr>
            <a:lvl2pPr marL="742950" indent="-285750" defTabSz="973138" eaLnBrk="0" hangingPunct="0">
              <a:defRPr sz="2200">
                <a:solidFill>
                  <a:schemeClr val="tx1"/>
                </a:solidFill>
                <a:latin typeface="Arial" charset="0"/>
              </a:defRPr>
            </a:lvl2pPr>
            <a:lvl3pPr marL="1143000" indent="-228600" defTabSz="973138" eaLnBrk="0" hangingPunct="0">
              <a:defRPr sz="2200">
                <a:solidFill>
                  <a:schemeClr val="tx1"/>
                </a:solidFill>
                <a:latin typeface="Arial" charset="0"/>
              </a:defRPr>
            </a:lvl3pPr>
            <a:lvl4pPr marL="1600200" indent="-228600" defTabSz="973138" eaLnBrk="0" hangingPunct="0">
              <a:defRPr sz="2200">
                <a:solidFill>
                  <a:schemeClr val="tx1"/>
                </a:solidFill>
                <a:latin typeface="Arial" charset="0"/>
              </a:defRPr>
            </a:lvl4pPr>
            <a:lvl5pPr marL="2057400" indent="-228600" defTabSz="973138" eaLnBrk="0" hangingPunct="0">
              <a:defRPr sz="2200">
                <a:solidFill>
                  <a:schemeClr val="tx1"/>
                </a:solidFill>
                <a:latin typeface="Arial" charset="0"/>
              </a:defRPr>
            </a:lvl5pPr>
            <a:lvl6pPr marL="2514600" indent="-228600" defTabSz="973138" eaLnBrk="0" fontAlgn="base" hangingPunct="0">
              <a:spcBef>
                <a:spcPct val="0"/>
              </a:spcBef>
              <a:spcAft>
                <a:spcPct val="0"/>
              </a:spcAft>
              <a:defRPr sz="2200">
                <a:solidFill>
                  <a:schemeClr val="tx1"/>
                </a:solidFill>
                <a:latin typeface="Arial" charset="0"/>
              </a:defRPr>
            </a:lvl6pPr>
            <a:lvl7pPr marL="2971800" indent="-228600" defTabSz="973138" eaLnBrk="0" fontAlgn="base" hangingPunct="0">
              <a:spcBef>
                <a:spcPct val="0"/>
              </a:spcBef>
              <a:spcAft>
                <a:spcPct val="0"/>
              </a:spcAft>
              <a:defRPr sz="2200">
                <a:solidFill>
                  <a:schemeClr val="tx1"/>
                </a:solidFill>
                <a:latin typeface="Arial" charset="0"/>
              </a:defRPr>
            </a:lvl7pPr>
            <a:lvl8pPr marL="3429000" indent="-228600" defTabSz="973138" eaLnBrk="0" fontAlgn="base" hangingPunct="0">
              <a:spcBef>
                <a:spcPct val="0"/>
              </a:spcBef>
              <a:spcAft>
                <a:spcPct val="0"/>
              </a:spcAft>
              <a:defRPr sz="2200">
                <a:solidFill>
                  <a:schemeClr val="tx1"/>
                </a:solidFill>
                <a:latin typeface="Arial" charset="0"/>
              </a:defRPr>
            </a:lvl8pPr>
            <a:lvl9pPr marL="3886200" indent="-228600" defTabSz="973138" eaLnBrk="0" fontAlgn="base" hangingPunct="0">
              <a:spcBef>
                <a:spcPct val="0"/>
              </a:spcBef>
              <a:spcAft>
                <a:spcPct val="0"/>
              </a:spcAft>
              <a:defRPr sz="2200">
                <a:solidFill>
                  <a:schemeClr val="tx1"/>
                </a:solidFill>
                <a:latin typeface="Arial" charset="0"/>
              </a:defRPr>
            </a:lvl9pPr>
          </a:lstStyle>
          <a:p>
            <a:pPr eaLnBrk="1" hangingPunct="1"/>
            <a:fld id="{E8564C0F-A77E-47B7-A233-C98BA72C2F8B}" type="slidenum">
              <a:rPr lang="de-CH" sz="1300" smtClean="0"/>
              <a:pPr eaLnBrk="1" hangingPunct="1"/>
              <a:t>10</a:t>
            </a:fld>
            <a:endParaRPr lang="de-CH" sz="1300" smtClean="0"/>
          </a:p>
        </p:txBody>
      </p:sp>
      <p:sp>
        <p:nvSpPr>
          <p:cNvPr id="23557" name="Rectangle 2"/>
          <p:cNvSpPr>
            <a:spLocks noChangeArrowheads="1" noTextEdit="1"/>
          </p:cNvSpPr>
          <p:nvPr>
            <p:ph type="sldImg"/>
          </p:nvPr>
        </p:nvSpPr>
        <p:spPr>
          <a:ln/>
        </p:spPr>
      </p:sp>
      <p:sp>
        <p:nvSpPr>
          <p:cNvPr id="23558" name="Rectangle 3"/>
          <p:cNvSpPr>
            <a:spLocks noGrp="1" noChangeArrowheads="1"/>
          </p:cNvSpPr>
          <p:nvPr>
            <p:ph type="body" idx="1"/>
          </p:nvPr>
        </p:nvSpPr>
        <p:spPr>
          <a:noFill/>
        </p:spPr>
        <p:txBody>
          <a:bodyPr/>
          <a:lstStyle/>
          <a:p>
            <a:pPr eaLnBrk="1" hangingPunct="1">
              <a:lnSpc>
                <a:spcPct val="90000"/>
              </a:lnSpc>
            </a:pPr>
            <a:r>
              <a:rPr lang="en-US" b="1" smtClean="0">
                <a:cs typeface="Times New Roman" pitchFamily="18" charset="0"/>
              </a:rPr>
              <a:t>In-Vehicle Engine Calibration requiring Standard Combustion Parameters</a:t>
            </a:r>
          </a:p>
          <a:p>
            <a:pPr eaLnBrk="1" hangingPunct="1">
              <a:lnSpc>
                <a:spcPct val="90000"/>
              </a:lnSpc>
            </a:pPr>
            <a:r>
              <a:rPr lang="en-US" smtClean="0">
                <a:cs typeface="Times New Roman" pitchFamily="18" charset="0"/>
              </a:rPr>
              <a:t>In-vehicle combustion analysis is mostly used for engine mapping in a specific type of vehicle. Mapping means ECU tuning based on combustion parameters etc. </a:t>
            </a:r>
          </a:p>
          <a:p>
            <a:pPr eaLnBrk="1" hangingPunct="1">
              <a:lnSpc>
                <a:spcPct val="90000"/>
              </a:lnSpc>
            </a:pPr>
            <a:r>
              <a:rPr lang="en-US" smtClean="0">
                <a:cs typeface="Times New Roman" pitchFamily="18" charset="0"/>
              </a:rPr>
              <a:t>Important characteristics: No combustion analysis focus but ECU calibration focus.</a:t>
            </a:r>
          </a:p>
          <a:p>
            <a:pPr eaLnBrk="1" hangingPunct="1">
              <a:lnSpc>
                <a:spcPct val="90000"/>
              </a:lnSpc>
              <a:buFontTx/>
              <a:buChar char="•"/>
            </a:pPr>
            <a:r>
              <a:rPr lang="en-US" smtClean="0">
                <a:cs typeface="Times New Roman" pitchFamily="18" charset="0"/>
              </a:rPr>
              <a:t>Mean effective pressure (IMEP, NMEP,..)</a:t>
            </a:r>
          </a:p>
          <a:p>
            <a:pPr eaLnBrk="1" hangingPunct="1">
              <a:lnSpc>
                <a:spcPct val="90000"/>
              </a:lnSpc>
              <a:buFontTx/>
              <a:buChar char="•"/>
            </a:pPr>
            <a:r>
              <a:rPr lang="en-US" smtClean="0">
                <a:cs typeface="Times New Roman" pitchFamily="18" charset="0"/>
              </a:rPr>
              <a:t>Peak cylinder pressure</a:t>
            </a:r>
          </a:p>
          <a:p>
            <a:pPr eaLnBrk="1" hangingPunct="1">
              <a:lnSpc>
                <a:spcPct val="90000"/>
              </a:lnSpc>
              <a:buFontTx/>
              <a:buChar char="•"/>
            </a:pPr>
            <a:r>
              <a:rPr lang="en-US" smtClean="0">
                <a:cs typeface="Times New Roman" pitchFamily="18" charset="0"/>
              </a:rPr>
              <a:t>Location of combustion (start, 50% MFB, </a:t>
            </a:r>
            <a:r>
              <a:rPr lang="el-GR" smtClean="0">
                <a:cs typeface="Arial" charset="0"/>
              </a:rPr>
              <a:t>α</a:t>
            </a:r>
            <a:r>
              <a:rPr lang="de-DE" smtClean="0">
                <a:cs typeface="Arial" charset="0"/>
              </a:rPr>
              <a:t>(pmax))</a:t>
            </a:r>
          </a:p>
          <a:p>
            <a:pPr eaLnBrk="1" hangingPunct="1">
              <a:lnSpc>
                <a:spcPct val="90000"/>
              </a:lnSpc>
              <a:buFontTx/>
              <a:buChar char="•"/>
            </a:pPr>
            <a:r>
              <a:rPr lang="de-DE" smtClean="0">
                <a:cs typeface="Arial" charset="0"/>
              </a:rPr>
              <a:t>Knock</a:t>
            </a:r>
          </a:p>
          <a:p>
            <a:pPr eaLnBrk="1" hangingPunct="1">
              <a:lnSpc>
                <a:spcPct val="90000"/>
              </a:lnSpc>
              <a:buFontTx/>
              <a:buChar char="•"/>
            </a:pPr>
            <a:r>
              <a:rPr lang="de-DE" smtClean="0">
                <a:cs typeface="Arial" charset="0"/>
              </a:rPr>
              <a:t>Combustion noise level</a:t>
            </a:r>
            <a:r>
              <a:rPr lang="en-US" smtClean="0">
                <a:cs typeface="Times New Roman" pitchFamily="18" charset="0"/>
              </a:rPr>
              <a:t> (gradient, dBA)</a:t>
            </a:r>
          </a:p>
          <a:p>
            <a:pPr eaLnBrk="1" hangingPunct="1">
              <a:lnSpc>
                <a:spcPct val="90000"/>
              </a:lnSpc>
              <a:buFontTx/>
              <a:buChar char="•"/>
            </a:pPr>
            <a:r>
              <a:rPr lang="en-US" smtClean="0">
                <a:cs typeface="Times New Roman" pitchFamily="18" charset="0"/>
              </a:rPr>
              <a:t>Injection timing, ignition delay</a:t>
            </a:r>
          </a:p>
          <a:p>
            <a:pPr eaLnBrk="1" hangingPunct="1">
              <a:lnSpc>
                <a:spcPct val="90000"/>
              </a:lnSpc>
            </a:pPr>
            <a:endParaRPr lang="en-US" smtClean="0">
              <a:cs typeface="Times New Roman" pitchFamily="18" charset="0"/>
            </a:endParaRPr>
          </a:p>
          <a:p>
            <a:pPr eaLnBrk="1" hangingPunct="1">
              <a:lnSpc>
                <a:spcPct val="90000"/>
              </a:lnSpc>
            </a:pPr>
            <a:r>
              <a:rPr lang="en-US" b="1" smtClean="0">
                <a:cs typeface="Times New Roman" pitchFamily="18" charset="0"/>
              </a:rPr>
              <a:t>Combustion Analysis in Test Cell Environment</a:t>
            </a:r>
          </a:p>
          <a:p>
            <a:pPr eaLnBrk="1" hangingPunct="1">
              <a:lnSpc>
                <a:spcPct val="90000"/>
              </a:lnSpc>
            </a:pPr>
            <a:r>
              <a:rPr lang="en-US" smtClean="0">
                <a:cs typeface="Times New Roman" pitchFamily="18" charset="0"/>
              </a:rPr>
              <a:t>Engine test cell with close to engine measuring equipment (Front End) in boom box. The location of instruments close to the engine is called Front End. A front end arrangement of instruments involves special environmental product requirements.</a:t>
            </a:r>
          </a:p>
          <a:p>
            <a:pPr eaLnBrk="1" hangingPunct="1">
              <a:lnSpc>
                <a:spcPct val="90000"/>
              </a:lnSpc>
            </a:pPr>
            <a:r>
              <a:rPr lang="en-US" smtClean="0">
                <a:cs typeface="Times New Roman" pitchFamily="18" charset="0"/>
              </a:rPr>
              <a:t>Important characteristics: Functional extensions for combustion development</a:t>
            </a:r>
          </a:p>
          <a:p>
            <a:pPr eaLnBrk="1" hangingPunct="1">
              <a:lnSpc>
                <a:spcPct val="90000"/>
              </a:lnSpc>
            </a:pPr>
            <a:r>
              <a:rPr lang="en-US" smtClean="0">
                <a:cs typeface="Times New Roman" pitchFamily="18" charset="0"/>
              </a:rPr>
              <a:t> </a:t>
            </a:r>
          </a:p>
          <a:p>
            <a:pPr eaLnBrk="1" hangingPunct="1">
              <a:lnSpc>
                <a:spcPct val="90000"/>
              </a:lnSpc>
            </a:pPr>
            <a:r>
              <a:rPr lang="en-US" b="1" smtClean="0">
                <a:cs typeface="Times New Roman" pitchFamily="18" charset="0"/>
              </a:rPr>
              <a:t>Combustion Monitoring in Test Cell Environment</a:t>
            </a:r>
          </a:p>
          <a:p>
            <a:pPr eaLnBrk="1" hangingPunct="1">
              <a:lnSpc>
                <a:spcPct val="90000"/>
              </a:lnSpc>
            </a:pPr>
            <a:r>
              <a:rPr lang="en-US" smtClean="0">
                <a:cs typeface="Times New Roman" pitchFamily="18" charset="0"/>
              </a:rPr>
              <a:t>Important characteristics: Minimum cost of ownership.</a:t>
            </a:r>
          </a:p>
          <a:p>
            <a:pPr eaLnBrk="1" hangingPunct="1">
              <a:lnSpc>
                <a:spcPct val="90000"/>
              </a:lnSpc>
              <a:buFontTx/>
              <a:buChar char="•"/>
            </a:pPr>
            <a:r>
              <a:rPr lang="en-US" smtClean="0">
                <a:cs typeface="Times New Roman" pitchFamily="18" charset="0"/>
              </a:rPr>
              <a:t>Peak cylinder pressure</a:t>
            </a:r>
          </a:p>
          <a:p>
            <a:pPr eaLnBrk="1" hangingPunct="1">
              <a:lnSpc>
                <a:spcPct val="90000"/>
              </a:lnSpc>
              <a:buFontTx/>
              <a:buChar char="•"/>
            </a:pPr>
            <a:r>
              <a:rPr lang="en-US" smtClean="0">
                <a:cs typeface="Times New Roman" pitchFamily="18" charset="0"/>
              </a:rPr>
              <a:t>Knock</a:t>
            </a:r>
          </a:p>
          <a:p>
            <a:pPr eaLnBrk="1" hangingPunct="1">
              <a:lnSpc>
                <a:spcPct val="90000"/>
              </a:lnSpc>
            </a:pPr>
            <a:endParaRPr lang="en-US" smtClean="0">
              <a:cs typeface="Times New Roman" pitchFamily="18" charset="0"/>
            </a:endParaRPr>
          </a:p>
          <a:p>
            <a:pPr eaLnBrk="1" hangingPunct="1">
              <a:lnSpc>
                <a:spcPct val="90000"/>
              </a:lnSpc>
            </a:pPr>
            <a:r>
              <a:rPr lang="en-US" b="1" smtClean="0">
                <a:cs typeface="Times New Roman" pitchFamily="18" charset="0"/>
              </a:rPr>
              <a:t>Handheld Instruments for Ship Engine Monitoring and Cylinder Balancing</a:t>
            </a:r>
          </a:p>
          <a:p>
            <a:pPr eaLnBrk="1" hangingPunct="1">
              <a:lnSpc>
                <a:spcPct val="90000"/>
              </a:lnSpc>
            </a:pPr>
            <a:r>
              <a:rPr lang="en-US" smtClean="0">
                <a:cs typeface="Times New Roman" pitchFamily="18" charset="0"/>
              </a:rPr>
              <a:t>Important characteristics: Big hands of operators.</a:t>
            </a: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a:noFill/>
        </p:spPr>
        <p:txBody>
          <a:bodyPr/>
          <a:lstStyle>
            <a:lvl1pPr defTabSz="973138" eaLnBrk="0" hangingPunct="0">
              <a:defRPr sz="2200">
                <a:solidFill>
                  <a:schemeClr val="tx1"/>
                </a:solidFill>
                <a:latin typeface="Arial" charset="0"/>
              </a:defRPr>
            </a:lvl1pPr>
            <a:lvl2pPr marL="742950" indent="-285750" defTabSz="973138" eaLnBrk="0" hangingPunct="0">
              <a:defRPr sz="2200">
                <a:solidFill>
                  <a:schemeClr val="tx1"/>
                </a:solidFill>
                <a:latin typeface="Arial" charset="0"/>
              </a:defRPr>
            </a:lvl2pPr>
            <a:lvl3pPr marL="1143000" indent="-228600" defTabSz="973138" eaLnBrk="0" hangingPunct="0">
              <a:defRPr sz="2200">
                <a:solidFill>
                  <a:schemeClr val="tx1"/>
                </a:solidFill>
                <a:latin typeface="Arial" charset="0"/>
              </a:defRPr>
            </a:lvl3pPr>
            <a:lvl4pPr marL="1600200" indent="-228600" defTabSz="973138" eaLnBrk="0" hangingPunct="0">
              <a:defRPr sz="2200">
                <a:solidFill>
                  <a:schemeClr val="tx1"/>
                </a:solidFill>
                <a:latin typeface="Arial" charset="0"/>
              </a:defRPr>
            </a:lvl4pPr>
            <a:lvl5pPr marL="2057400" indent="-228600" defTabSz="973138" eaLnBrk="0" hangingPunct="0">
              <a:defRPr sz="2200">
                <a:solidFill>
                  <a:schemeClr val="tx1"/>
                </a:solidFill>
                <a:latin typeface="Arial" charset="0"/>
              </a:defRPr>
            </a:lvl5pPr>
            <a:lvl6pPr marL="2514600" indent="-228600" defTabSz="973138" eaLnBrk="0" fontAlgn="base" hangingPunct="0">
              <a:spcBef>
                <a:spcPct val="0"/>
              </a:spcBef>
              <a:spcAft>
                <a:spcPct val="0"/>
              </a:spcAft>
              <a:defRPr sz="2200">
                <a:solidFill>
                  <a:schemeClr val="tx1"/>
                </a:solidFill>
                <a:latin typeface="Arial" charset="0"/>
              </a:defRPr>
            </a:lvl6pPr>
            <a:lvl7pPr marL="2971800" indent="-228600" defTabSz="973138" eaLnBrk="0" fontAlgn="base" hangingPunct="0">
              <a:spcBef>
                <a:spcPct val="0"/>
              </a:spcBef>
              <a:spcAft>
                <a:spcPct val="0"/>
              </a:spcAft>
              <a:defRPr sz="2200">
                <a:solidFill>
                  <a:schemeClr val="tx1"/>
                </a:solidFill>
                <a:latin typeface="Arial" charset="0"/>
              </a:defRPr>
            </a:lvl7pPr>
            <a:lvl8pPr marL="3429000" indent="-228600" defTabSz="973138" eaLnBrk="0" fontAlgn="base" hangingPunct="0">
              <a:spcBef>
                <a:spcPct val="0"/>
              </a:spcBef>
              <a:spcAft>
                <a:spcPct val="0"/>
              </a:spcAft>
              <a:defRPr sz="2200">
                <a:solidFill>
                  <a:schemeClr val="tx1"/>
                </a:solidFill>
                <a:latin typeface="Arial" charset="0"/>
              </a:defRPr>
            </a:lvl8pPr>
            <a:lvl9pPr marL="3886200" indent="-228600" defTabSz="973138" eaLnBrk="0" fontAlgn="base" hangingPunct="0">
              <a:spcBef>
                <a:spcPct val="0"/>
              </a:spcBef>
              <a:spcAft>
                <a:spcPct val="0"/>
              </a:spcAft>
              <a:defRPr sz="2200">
                <a:solidFill>
                  <a:schemeClr val="tx1"/>
                </a:solidFill>
                <a:latin typeface="Arial" charset="0"/>
              </a:defRPr>
            </a:lvl9pPr>
          </a:lstStyle>
          <a:p>
            <a:pPr eaLnBrk="1" hangingPunct="1"/>
            <a:r>
              <a:rPr lang="en-US" sz="1100" smtClean="0"/>
              <a:t>Kistler Training Center</a:t>
            </a:r>
          </a:p>
        </p:txBody>
      </p:sp>
      <p:sp>
        <p:nvSpPr>
          <p:cNvPr id="15363" name="Rectangle 6"/>
          <p:cNvSpPr>
            <a:spLocks noGrp="1" noChangeArrowheads="1"/>
          </p:cNvSpPr>
          <p:nvPr>
            <p:ph type="ftr" sz="quarter" idx="4"/>
          </p:nvPr>
        </p:nvSpPr>
        <p:spPr>
          <a:noFill/>
        </p:spPr>
        <p:txBody>
          <a:bodyPr/>
          <a:lstStyle>
            <a:lvl1pPr defTabSz="973138" eaLnBrk="0" hangingPunct="0">
              <a:defRPr sz="2200">
                <a:solidFill>
                  <a:schemeClr val="tx1"/>
                </a:solidFill>
                <a:latin typeface="Arial" charset="0"/>
              </a:defRPr>
            </a:lvl1pPr>
            <a:lvl2pPr marL="742950" indent="-285750" defTabSz="973138" eaLnBrk="0" hangingPunct="0">
              <a:defRPr sz="2200">
                <a:solidFill>
                  <a:schemeClr val="tx1"/>
                </a:solidFill>
                <a:latin typeface="Arial" charset="0"/>
              </a:defRPr>
            </a:lvl2pPr>
            <a:lvl3pPr marL="1143000" indent="-228600" defTabSz="973138" eaLnBrk="0" hangingPunct="0">
              <a:defRPr sz="2200">
                <a:solidFill>
                  <a:schemeClr val="tx1"/>
                </a:solidFill>
                <a:latin typeface="Arial" charset="0"/>
              </a:defRPr>
            </a:lvl3pPr>
            <a:lvl4pPr marL="1600200" indent="-228600" defTabSz="973138" eaLnBrk="0" hangingPunct="0">
              <a:defRPr sz="2200">
                <a:solidFill>
                  <a:schemeClr val="tx1"/>
                </a:solidFill>
                <a:latin typeface="Arial" charset="0"/>
              </a:defRPr>
            </a:lvl4pPr>
            <a:lvl5pPr marL="2057400" indent="-228600" defTabSz="973138" eaLnBrk="0" hangingPunct="0">
              <a:defRPr sz="2200">
                <a:solidFill>
                  <a:schemeClr val="tx1"/>
                </a:solidFill>
                <a:latin typeface="Arial" charset="0"/>
              </a:defRPr>
            </a:lvl5pPr>
            <a:lvl6pPr marL="2514600" indent="-228600" defTabSz="973138" eaLnBrk="0" fontAlgn="base" hangingPunct="0">
              <a:spcBef>
                <a:spcPct val="0"/>
              </a:spcBef>
              <a:spcAft>
                <a:spcPct val="0"/>
              </a:spcAft>
              <a:defRPr sz="2200">
                <a:solidFill>
                  <a:schemeClr val="tx1"/>
                </a:solidFill>
                <a:latin typeface="Arial" charset="0"/>
              </a:defRPr>
            </a:lvl6pPr>
            <a:lvl7pPr marL="2971800" indent="-228600" defTabSz="973138" eaLnBrk="0" fontAlgn="base" hangingPunct="0">
              <a:spcBef>
                <a:spcPct val="0"/>
              </a:spcBef>
              <a:spcAft>
                <a:spcPct val="0"/>
              </a:spcAft>
              <a:defRPr sz="2200">
                <a:solidFill>
                  <a:schemeClr val="tx1"/>
                </a:solidFill>
                <a:latin typeface="Arial" charset="0"/>
              </a:defRPr>
            </a:lvl7pPr>
            <a:lvl8pPr marL="3429000" indent="-228600" defTabSz="973138" eaLnBrk="0" fontAlgn="base" hangingPunct="0">
              <a:spcBef>
                <a:spcPct val="0"/>
              </a:spcBef>
              <a:spcAft>
                <a:spcPct val="0"/>
              </a:spcAft>
              <a:defRPr sz="2200">
                <a:solidFill>
                  <a:schemeClr val="tx1"/>
                </a:solidFill>
                <a:latin typeface="Arial" charset="0"/>
              </a:defRPr>
            </a:lvl8pPr>
            <a:lvl9pPr marL="3886200" indent="-228600" defTabSz="973138" eaLnBrk="0" fontAlgn="base" hangingPunct="0">
              <a:spcBef>
                <a:spcPct val="0"/>
              </a:spcBef>
              <a:spcAft>
                <a:spcPct val="0"/>
              </a:spcAft>
              <a:defRPr sz="2200">
                <a:solidFill>
                  <a:schemeClr val="tx1"/>
                </a:solidFill>
                <a:latin typeface="Arial" charset="0"/>
              </a:defRPr>
            </a:lvl9pPr>
          </a:lstStyle>
          <a:p>
            <a:pPr eaLnBrk="1" hangingPunct="1"/>
            <a:r>
              <a:rPr lang="en-US" sz="1100" smtClean="0"/>
              <a:t>CBL-E - Basics of Pressure Measurement / Sai /  Nov 2010</a:t>
            </a:r>
          </a:p>
        </p:txBody>
      </p:sp>
      <p:sp>
        <p:nvSpPr>
          <p:cNvPr id="15364" name="Rectangle 7"/>
          <p:cNvSpPr>
            <a:spLocks noGrp="1" noChangeArrowheads="1"/>
          </p:cNvSpPr>
          <p:nvPr>
            <p:ph type="sldNum" sz="quarter" idx="5"/>
          </p:nvPr>
        </p:nvSpPr>
        <p:spPr>
          <a:noFill/>
        </p:spPr>
        <p:txBody>
          <a:bodyPr/>
          <a:lstStyle>
            <a:lvl1pPr defTabSz="973138" eaLnBrk="0" hangingPunct="0">
              <a:defRPr sz="2200">
                <a:solidFill>
                  <a:schemeClr val="tx1"/>
                </a:solidFill>
                <a:latin typeface="Arial" charset="0"/>
              </a:defRPr>
            </a:lvl1pPr>
            <a:lvl2pPr marL="742950" indent="-285750" defTabSz="973138" eaLnBrk="0" hangingPunct="0">
              <a:defRPr sz="2200">
                <a:solidFill>
                  <a:schemeClr val="tx1"/>
                </a:solidFill>
                <a:latin typeface="Arial" charset="0"/>
              </a:defRPr>
            </a:lvl2pPr>
            <a:lvl3pPr marL="1143000" indent="-228600" defTabSz="973138" eaLnBrk="0" hangingPunct="0">
              <a:defRPr sz="2200">
                <a:solidFill>
                  <a:schemeClr val="tx1"/>
                </a:solidFill>
                <a:latin typeface="Arial" charset="0"/>
              </a:defRPr>
            </a:lvl3pPr>
            <a:lvl4pPr marL="1600200" indent="-228600" defTabSz="973138" eaLnBrk="0" hangingPunct="0">
              <a:defRPr sz="2200">
                <a:solidFill>
                  <a:schemeClr val="tx1"/>
                </a:solidFill>
                <a:latin typeface="Arial" charset="0"/>
              </a:defRPr>
            </a:lvl4pPr>
            <a:lvl5pPr marL="2057400" indent="-228600" defTabSz="973138" eaLnBrk="0" hangingPunct="0">
              <a:defRPr sz="2200">
                <a:solidFill>
                  <a:schemeClr val="tx1"/>
                </a:solidFill>
                <a:latin typeface="Arial" charset="0"/>
              </a:defRPr>
            </a:lvl5pPr>
            <a:lvl6pPr marL="2514600" indent="-228600" defTabSz="973138" eaLnBrk="0" fontAlgn="base" hangingPunct="0">
              <a:spcBef>
                <a:spcPct val="0"/>
              </a:spcBef>
              <a:spcAft>
                <a:spcPct val="0"/>
              </a:spcAft>
              <a:defRPr sz="2200">
                <a:solidFill>
                  <a:schemeClr val="tx1"/>
                </a:solidFill>
                <a:latin typeface="Arial" charset="0"/>
              </a:defRPr>
            </a:lvl6pPr>
            <a:lvl7pPr marL="2971800" indent="-228600" defTabSz="973138" eaLnBrk="0" fontAlgn="base" hangingPunct="0">
              <a:spcBef>
                <a:spcPct val="0"/>
              </a:spcBef>
              <a:spcAft>
                <a:spcPct val="0"/>
              </a:spcAft>
              <a:defRPr sz="2200">
                <a:solidFill>
                  <a:schemeClr val="tx1"/>
                </a:solidFill>
                <a:latin typeface="Arial" charset="0"/>
              </a:defRPr>
            </a:lvl7pPr>
            <a:lvl8pPr marL="3429000" indent="-228600" defTabSz="973138" eaLnBrk="0" fontAlgn="base" hangingPunct="0">
              <a:spcBef>
                <a:spcPct val="0"/>
              </a:spcBef>
              <a:spcAft>
                <a:spcPct val="0"/>
              </a:spcAft>
              <a:defRPr sz="2200">
                <a:solidFill>
                  <a:schemeClr val="tx1"/>
                </a:solidFill>
                <a:latin typeface="Arial" charset="0"/>
              </a:defRPr>
            </a:lvl8pPr>
            <a:lvl9pPr marL="3886200" indent="-228600" defTabSz="973138" eaLnBrk="0" fontAlgn="base" hangingPunct="0">
              <a:spcBef>
                <a:spcPct val="0"/>
              </a:spcBef>
              <a:spcAft>
                <a:spcPct val="0"/>
              </a:spcAft>
              <a:defRPr sz="2200">
                <a:solidFill>
                  <a:schemeClr val="tx1"/>
                </a:solidFill>
                <a:latin typeface="Arial" charset="0"/>
              </a:defRPr>
            </a:lvl9pPr>
          </a:lstStyle>
          <a:p>
            <a:pPr eaLnBrk="1" hangingPunct="1"/>
            <a:fld id="{98838250-6ADB-4918-B3E2-45596918BB86}" type="slidenum">
              <a:rPr lang="de-CH" sz="1300" smtClean="0"/>
              <a:pPr eaLnBrk="1" hangingPunct="1"/>
              <a:t>2</a:t>
            </a:fld>
            <a:endParaRPr lang="de-CH" sz="1300" smtClean="0"/>
          </a:p>
        </p:txBody>
      </p:sp>
      <p:sp>
        <p:nvSpPr>
          <p:cNvPr id="15365" name="Rectangle 2"/>
          <p:cNvSpPr>
            <a:spLocks noChangeArrowheads="1" noTextEdit="1"/>
          </p:cNvSpPr>
          <p:nvPr>
            <p:ph type="sldImg"/>
          </p:nvPr>
        </p:nvSpPr>
        <p:spPr>
          <a:ln/>
        </p:spPr>
      </p:sp>
      <p:sp>
        <p:nvSpPr>
          <p:cNvPr id="15366" name="Rectangle 3"/>
          <p:cNvSpPr>
            <a:spLocks noGrp="1" noChangeArrowheads="1"/>
          </p:cNvSpPr>
          <p:nvPr>
            <p:ph type="body" idx="1"/>
          </p:nvPr>
        </p:nvSpPr>
        <p:spPr>
          <a:noFill/>
        </p:spPr>
        <p:txBody>
          <a:bodyPr/>
          <a:lstStyle/>
          <a:p>
            <a:pPr eaLnBrk="1" hangingPunct="1"/>
            <a:r>
              <a:rPr lang="en-GB" smtClean="0"/>
              <a:t>The coloured (grey) areas in above measuring chain represent the range of products we are offering for combustion R&amp;D:</a:t>
            </a:r>
          </a:p>
          <a:p>
            <a:pPr eaLnBrk="1" hangingPunct="1">
              <a:buFontTx/>
              <a:buChar char="•"/>
            </a:pPr>
            <a:r>
              <a:rPr lang="en-GB" b="1" smtClean="0"/>
              <a:t>p/Q </a:t>
            </a:r>
          </a:p>
          <a:p>
            <a:pPr eaLnBrk="1" hangingPunct="1"/>
            <a:r>
              <a:rPr lang="en-GB" smtClean="0"/>
              <a:t>represents a piezoelectric pressure transducer. Its output is an electric charge corresponding to the change of cylinder pressure.</a:t>
            </a:r>
          </a:p>
          <a:p>
            <a:pPr eaLnBrk="1" hangingPunct="1"/>
            <a:endParaRPr lang="en-GB" smtClean="0"/>
          </a:p>
          <a:p>
            <a:pPr eaLnBrk="1" hangingPunct="1">
              <a:buFontTx/>
              <a:buChar char="•"/>
            </a:pPr>
            <a:r>
              <a:rPr lang="en-GB" b="1" smtClean="0"/>
              <a:t>Q/V</a:t>
            </a:r>
            <a:r>
              <a:rPr lang="en-GB" smtClean="0"/>
              <a:t> </a:t>
            </a:r>
          </a:p>
          <a:p>
            <a:pPr eaLnBrk="1" hangingPunct="1"/>
            <a:r>
              <a:rPr lang="en-GB" smtClean="0"/>
              <a:t>stands for a charge amplifier. Charge amplifiers convert electric charge to Voltage and amplify the Voltage signal as needed. Modern amplifiers are designed for operation close to the sensor in order to reduce the risk of electric interference.</a:t>
            </a:r>
          </a:p>
          <a:p>
            <a:pPr eaLnBrk="1" hangingPunct="1"/>
            <a:endParaRPr lang="en-GB" smtClean="0"/>
          </a:p>
          <a:p>
            <a:pPr eaLnBrk="1" hangingPunct="1">
              <a:buFontTx/>
              <a:buChar char="•"/>
            </a:pPr>
            <a:r>
              <a:rPr lang="en-US" b="1" smtClean="0"/>
              <a:t>Crank angle marks</a:t>
            </a:r>
            <a:r>
              <a:rPr lang="en-US" smtClean="0"/>
              <a:t> </a:t>
            </a:r>
          </a:p>
          <a:p>
            <a:pPr eaLnBrk="1" hangingPunct="1"/>
            <a:r>
              <a:rPr lang="en-US" smtClean="0"/>
              <a:t>are needed for triggering the data acquisition in the combustion analyzer.</a:t>
            </a:r>
          </a:p>
          <a:p>
            <a:pPr eaLnBrk="1" hangingPunct="1"/>
            <a:endParaRPr lang="en-US" smtClean="0"/>
          </a:p>
          <a:p>
            <a:pPr eaLnBrk="1" hangingPunct="1">
              <a:buFontTx/>
              <a:buChar char="•"/>
            </a:pPr>
            <a:r>
              <a:rPr lang="en-US" b="1" smtClean="0"/>
              <a:t>Cyclic trigger marks</a:t>
            </a:r>
            <a:r>
              <a:rPr lang="en-US" smtClean="0"/>
              <a:t> </a:t>
            </a:r>
          </a:p>
          <a:p>
            <a:pPr eaLnBrk="1" hangingPunct="1"/>
            <a:r>
              <a:rPr lang="en-US" smtClean="0"/>
              <a:t>are the reference for the TDC position of a selected cylinder. </a:t>
            </a:r>
            <a:br>
              <a:rPr lang="en-US" smtClean="0"/>
            </a:br>
            <a:r>
              <a:rPr lang="en-US" smtClean="0"/>
              <a:t>Like a. m. crank angle marks the cyclic trigger marks are a necessary input for the combustion analyzer.</a:t>
            </a:r>
          </a:p>
          <a:p>
            <a:pPr eaLnBrk="1" hangingPunct="1"/>
            <a:endParaRPr lang="en-US" smtClean="0"/>
          </a:p>
          <a:p>
            <a:pPr eaLnBrk="1" hangingPunct="1"/>
            <a:endParaRPr lang="en-US" smtClean="0"/>
          </a:p>
          <a:p>
            <a:pPr eaLnBrk="1" hangingPunct="1"/>
            <a:r>
              <a:rPr lang="en-US" smtClean="0"/>
              <a:t>The white areas are function inside of a combustion analyzer.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p:spPr>
        <p:txBody>
          <a:bodyPr/>
          <a:lstStyle>
            <a:lvl1pPr defTabSz="973138" eaLnBrk="0" hangingPunct="0">
              <a:defRPr sz="2200">
                <a:solidFill>
                  <a:schemeClr val="tx1"/>
                </a:solidFill>
                <a:latin typeface="Arial" charset="0"/>
              </a:defRPr>
            </a:lvl1pPr>
            <a:lvl2pPr marL="742950" indent="-285750" defTabSz="973138" eaLnBrk="0" hangingPunct="0">
              <a:defRPr sz="2200">
                <a:solidFill>
                  <a:schemeClr val="tx1"/>
                </a:solidFill>
                <a:latin typeface="Arial" charset="0"/>
              </a:defRPr>
            </a:lvl2pPr>
            <a:lvl3pPr marL="1143000" indent="-228600" defTabSz="973138" eaLnBrk="0" hangingPunct="0">
              <a:defRPr sz="2200">
                <a:solidFill>
                  <a:schemeClr val="tx1"/>
                </a:solidFill>
                <a:latin typeface="Arial" charset="0"/>
              </a:defRPr>
            </a:lvl3pPr>
            <a:lvl4pPr marL="1600200" indent="-228600" defTabSz="973138" eaLnBrk="0" hangingPunct="0">
              <a:defRPr sz="2200">
                <a:solidFill>
                  <a:schemeClr val="tx1"/>
                </a:solidFill>
                <a:latin typeface="Arial" charset="0"/>
              </a:defRPr>
            </a:lvl4pPr>
            <a:lvl5pPr marL="2057400" indent="-228600" defTabSz="973138" eaLnBrk="0" hangingPunct="0">
              <a:defRPr sz="2200">
                <a:solidFill>
                  <a:schemeClr val="tx1"/>
                </a:solidFill>
                <a:latin typeface="Arial" charset="0"/>
              </a:defRPr>
            </a:lvl5pPr>
            <a:lvl6pPr marL="2514600" indent="-228600" defTabSz="973138" eaLnBrk="0" fontAlgn="base" hangingPunct="0">
              <a:spcBef>
                <a:spcPct val="0"/>
              </a:spcBef>
              <a:spcAft>
                <a:spcPct val="0"/>
              </a:spcAft>
              <a:defRPr sz="2200">
                <a:solidFill>
                  <a:schemeClr val="tx1"/>
                </a:solidFill>
                <a:latin typeface="Arial" charset="0"/>
              </a:defRPr>
            </a:lvl6pPr>
            <a:lvl7pPr marL="2971800" indent="-228600" defTabSz="973138" eaLnBrk="0" fontAlgn="base" hangingPunct="0">
              <a:spcBef>
                <a:spcPct val="0"/>
              </a:spcBef>
              <a:spcAft>
                <a:spcPct val="0"/>
              </a:spcAft>
              <a:defRPr sz="2200">
                <a:solidFill>
                  <a:schemeClr val="tx1"/>
                </a:solidFill>
                <a:latin typeface="Arial" charset="0"/>
              </a:defRPr>
            </a:lvl7pPr>
            <a:lvl8pPr marL="3429000" indent="-228600" defTabSz="973138" eaLnBrk="0" fontAlgn="base" hangingPunct="0">
              <a:spcBef>
                <a:spcPct val="0"/>
              </a:spcBef>
              <a:spcAft>
                <a:spcPct val="0"/>
              </a:spcAft>
              <a:defRPr sz="2200">
                <a:solidFill>
                  <a:schemeClr val="tx1"/>
                </a:solidFill>
                <a:latin typeface="Arial" charset="0"/>
              </a:defRPr>
            </a:lvl8pPr>
            <a:lvl9pPr marL="3886200" indent="-228600" defTabSz="973138" eaLnBrk="0" fontAlgn="base" hangingPunct="0">
              <a:spcBef>
                <a:spcPct val="0"/>
              </a:spcBef>
              <a:spcAft>
                <a:spcPct val="0"/>
              </a:spcAft>
              <a:defRPr sz="2200">
                <a:solidFill>
                  <a:schemeClr val="tx1"/>
                </a:solidFill>
                <a:latin typeface="Arial" charset="0"/>
              </a:defRPr>
            </a:lvl9pPr>
          </a:lstStyle>
          <a:p>
            <a:pPr eaLnBrk="1" hangingPunct="1"/>
            <a:r>
              <a:rPr lang="en-US" sz="1100" smtClean="0"/>
              <a:t>Kistler Training Center</a:t>
            </a:r>
          </a:p>
        </p:txBody>
      </p:sp>
      <p:sp>
        <p:nvSpPr>
          <p:cNvPr id="16387" name="Rectangle 6"/>
          <p:cNvSpPr>
            <a:spLocks noGrp="1" noChangeArrowheads="1"/>
          </p:cNvSpPr>
          <p:nvPr>
            <p:ph type="ftr" sz="quarter" idx="4"/>
          </p:nvPr>
        </p:nvSpPr>
        <p:spPr>
          <a:noFill/>
        </p:spPr>
        <p:txBody>
          <a:bodyPr/>
          <a:lstStyle>
            <a:lvl1pPr defTabSz="973138" eaLnBrk="0" hangingPunct="0">
              <a:defRPr sz="2200">
                <a:solidFill>
                  <a:schemeClr val="tx1"/>
                </a:solidFill>
                <a:latin typeface="Arial" charset="0"/>
              </a:defRPr>
            </a:lvl1pPr>
            <a:lvl2pPr marL="742950" indent="-285750" defTabSz="973138" eaLnBrk="0" hangingPunct="0">
              <a:defRPr sz="2200">
                <a:solidFill>
                  <a:schemeClr val="tx1"/>
                </a:solidFill>
                <a:latin typeface="Arial" charset="0"/>
              </a:defRPr>
            </a:lvl2pPr>
            <a:lvl3pPr marL="1143000" indent="-228600" defTabSz="973138" eaLnBrk="0" hangingPunct="0">
              <a:defRPr sz="2200">
                <a:solidFill>
                  <a:schemeClr val="tx1"/>
                </a:solidFill>
                <a:latin typeface="Arial" charset="0"/>
              </a:defRPr>
            </a:lvl3pPr>
            <a:lvl4pPr marL="1600200" indent="-228600" defTabSz="973138" eaLnBrk="0" hangingPunct="0">
              <a:defRPr sz="2200">
                <a:solidFill>
                  <a:schemeClr val="tx1"/>
                </a:solidFill>
                <a:latin typeface="Arial" charset="0"/>
              </a:defRPr>
            </a:lvl4pPr>
            <a:lvl5pPr marL="2057400" indent="-228600" defTabSz="973138" eaLnBrk="0" hangingPunct="0">
              <a:defRPr sz="2200">
                <a:solidFill>
                  <a:schemeClr val="tx1"/>
                </a:solidFill>
                <a:latin typeface="Arial" charset="0"/>
              </a:defRPr>
            </a:lvl5pPr>
            <a:lvl6pPr marL="2514600" indent="-228600" defTabSz="973138" eaLnBrk="0" fontAlgn="base" hangingPunct="0">
              <a:spcBef>
                <a:spcPct val="0"/>
              </a:spcBef>
              <a:spcAft>
                <a:spcPct val="0"/>
              </a:spcAft>
              <a:defRPr sz="2200">
                <a:solidFill>
                  <a:schemeClr val="tx1"/>
                </a:solidFill>
                <a:latin typeface="Arial" charset="0"/>
              </a:defRPr>
            </a:lvl6pPr>
            <a:lvl7pPr marL="2971800" indent="-228600" defTabSz="973138" eaLnBrk="0" fontAlgn="base" hangingPunct="0">
              <a:spcBef>
                <a:spcPct val="0"/>
              </a:spcBef>
              <a:spcAft>
                <a:spcPct val="0"/>
              </a:spcAft>
              <a:defRPr sz="2200">
                <a:solidFill>
                  <a:schemeClr val="tx1"/>
                </a:solidFill>
                <a:latin typeface="Arial" charset="0"/>
              </a:defRPr>
            </a:lvl7pPr>
            <a:lvl8pPr marL="3429000" indent="-228600" defTabSz="973138" eaLnBrk="0" fontAlgn="base" hangingPunct="0">
              <a:spcBef>
                <a:spcPct val="0"/>
              </a:spcBef>
              <a:spcAft>
                <a:spcPct val="0"/>
              </a:spcAft>
              <a:defRPr sz="2200">
                <a:solidFill>
                  <a:schemeClr val="tx1"/>
                </a:solidFill>
                <a:latin typeface="Arial" charset="0"/>
              </a:defRPr>
            </a:lvl8pPr>
            <a:lvl9pPr marL="3886200" indent="-228600" defTabSz="973138" eaLnBrk="0" fontAlgn="base" hangingPunct="0">
              <a:spcBef>
                <a:spcPct val="0"/>
              </a:spcBef>
              <a:spcAft>
                <a:spcPct val="0"/>
              </a:spcAft>
              <a:defRPr sz="2200">
                <a:solidFill>
                  <a:schemeClr val="tx1"/>
                </a:solidFill>
                <a:latin typeface="Arial" charset="0"/>
              </a:defRPr>
            </a:lvl9pPr>
          </a:lstStyle>
          <a:p>
            <a:pPr eaLnBrk="1" hangingPunct="1"/>
            <a:r>
              <a:rPr lang="en-US" sz="1100" smtClean="0"/>
              <a:t>CBL-E - Basics of Pressure Measurement / Sai /  Nov 2010</a:t>
            </a:r>
          </a:p>
        </p:txBody>
      </p:sp>
      <p:sp>
        <p:nvSpPr>
          <p:cNvPr id="16388" name="Rectangle 7"/>
          <p:cNvSpPr>
            <a:spLocks noGrp="1" noChangeArrowheads="1"/>
          </p:cNvSpPr>
          <p:nvPr>
            <p:ph type="sldNum" sz="quarter" idx="5"/>
          </p:nvPr>
        </p:nvSpPr>
        <p:spPr>
          <a:noFill/>
        </p:spPr>
        <p:txBody>
          <a:bodyPr/>
          <a:lstStyle>
            <a:lvl1pPr defTabSz="973138" eaLnBrk="0" hangingPunct="0">
              <a:defRPr sz="2200">
                <a:solidFill>
                  <a:schemeClr val="tx1"/>
                </a:solidFill>
                <a:latin typeface="Arial" charset="0"/>
              </a:defRPr>
            </a:lvl1pPr>
            <a:lvl2pPr marL="742950" indent="-285750" defTabSz="973138" eaLnBrk="0" hangingPunct="0">
              <a:defRPr sz="2200">
                <a:solidFill>
                  <a:schemeClr val="tx1"/>
                </a:solidFill>
                <a:latin typeface="Arial" charset="0"/>
              </a:defRPr>
            </a:lvl2pPr>
            <a:lvl3pPr marL="1143000" indent="-228600" defTabSz="973138" eaLnBrk="0" hangingPunct="0">
              <a:defRPr sz="2200">
                <a:solidFill>
                  <a:schemeClr val="tx1"/>
                </a:solidFill>
                <a:latin typeface="Arial" charset="0"/>
              </a:defRPr>
            </a:lvl3pPr>
            <a:lvl4pPr marL="1600200" indent="-228600" defTabSz="973138" eaLnBrk="0" hangingPunct="0">
              <a:defRPr sz="2200">
                <a:solidFill>
                  <a:schemeClr val="tx1"/>
                </a:solidFill>
                <a:latin typeface="Arial" charset="0"/>
              </a:defRPr>
            </a:lvl4pPr>
            <a:lvl5pPr marL="2057400" indent="-228600" defTabSz="973138" eaLnBrk="0" hangingPunct="0">
              <a:defRPr sz="2200">
                <a:solidFill>
                  <a:schemeClr val="tx1"/>
                </a:solidFill>
                <a:latin typeface="Arial" charset="0"/>
              </a:defRPr>
            </a:lvl5pPr>
            <a:lvl6pPr marL="2514600" indent="-228600" defTabSz="973138" eaLnBrk="0" fontAlgn="base" hangingPunct="0">
              <a:spcBef>
                <a:spcPct val="0"/>
              </a:spcBef>
              <a:spcAft>
                <a:spcPct val="0"/>
              </a:spcAft>
              <a:defRPr sz="2200">
                <a:solidFill>
                  <a:schemeClr val="tx1"/>
                </a:solidFill>
                <a:latin typeface="Arial" charset="0"/>
              </a:defRPr>
            </a:lvl6pPr>
            <a:lvl7pPr marL="2971800" indent="-228600" defTabSz="973138" eaLnBrk="0" fontAlgn="base" hangingPunct="0">
              <a:spcBef>
                <a:spcPct val="0"/>
              </a:spcBef>
              <a:spcAft>
                <a:spcPct val="0"/>
              </a:spcAft>
              <a:defRPr sz="2200">
                <a:solidFill>
                  <a:schemeClr val="tx1"/>
                </a:solidFill>
                <a:latin typeface="Arial" charset="0"/>
              </a:defRPr>
            </a:lvl7pPr>
            <a:lvl8pPr marL="3429000" indent="-228600" defTabSz="973138" eaLnBrk="0" fontAlgn="base" hangingPunct="0">
              <a:spcBef>
                <a:spcPct val="0"/>
              </a:spcBef>
              <a:spcAft>
                <a:spcPct val="0"/>
              </a:spcAft>
              <a:defRPr sz="2200">
                <a:solidFill>
                  <a:schemeClr val="tx1"/>
                </a:solidFill>
                <a:latin typeface="Arial" charset="0"/>
              </a:defRPr>
            </a:lvl8pPr>
            <a:lvl9pPr marL="3886200" indent="-228600" defTabSz="973138" eaLnBrk="0" fontAlgn="base" hangingPunct="0">
              <a:spcBef>
                <a:spcPct val="0"/>
              </a:spcBef>
              <a:spcAft>
                <a:spcPct val="0"/>
              </a:spcAft>
              <a:defRPr sz="2200">
                <a:solidFill>
                  <a:schemeClr val="tx1"/>
                </a:solidFill>
                <a:latin typeface="Arial" charset="0"/>
              </a:defRPr>
            </a:lvl9pPr>
          </a:lstStyle>
          <a:p>
            <a:pPr eaLnBrk="1" hangingPunct="1"/>
            <a:fld id="{3C76C6A6-AAB4-4131-8128-2AEF681CB350}" type="slidenum">
              <a:rPr lang="de-CH" sz="1300" smtClean="0"/>
              <a:pPr eaLnBrk="1" hangingPunct="1"/>
              <a:t>3</a:t>
            </a:fld>
            <a:endParaRPr lang="de-CH" sz="1300" smtClean="0"/>
          </a:p>
        </p:txBody>
      </p:sp>
      <p:sp>
        <p:nvSpPr>
          <p:cNvPr id="16389" name="Rectangle 1026"/>
          <p:cNvSpPr>
            <a:spLocks noChangeArrowheads="1" noTextEdit="1"/>
          </p:cNvSpPr>
          <p:nvPr>
            <p:ph type="sldImg"/>
          </p:nvPr>
        </p:nvSpPr>
        <p:spPr>
          <a:xfrm>
            <a:off x="955675" y="757238"/>
            <a:ext cx="5043488" cy="3783012"/>
          </a:xfrm>
          <a:ln/>
        </p:spPr>
      </p:sp>
      <p:sp>
        <p:nvSpPr>
          <p:cNvPr id="16390" name="Rectangle 1027"/>
          <p:cNvSpPr>
            <a:spLocks noGrp="1" noChangeArrowheads="1"/>
          </p:cNvSpPr>
          <p:nvPr>
            <p:ph type="body" idx="1"/>
          </p:nvPr>
        </p:nvSpPr>
        <p:spPr>
          <a:xfrm>
            <a:off x="927100" y="4787900"/>
            <a:ext cx="5092700" cy="4538663"/>
          </a:xfrm>
          <a:noFill/>
        </p:spPr>
        <p:txBody>
          <a:bodyPr/>
          <a:lstStyle/>
          <a:p>
            <a:pPr eaLnBrk="1" hangingPunct="1"/>
            <a:r>
              <a:rPr lang="de-DE" smtClean="0"/>
              <a:t>The 4-stroke combustion process can be plotted in 2 types of diagrams:</a:t>
            </a:r>
          </a:p>
          <a:p>
            <a:pPr eaLnBrk="1" hangingPunct="1"/>
            <a:endParaRPr lang="de-DE" smtClean="0"/>
          </a:p>
          <a:p>
            <a:pPr eaLnBrk="1" hangingPunct="1"/>
            <a:r>
              <a:rPr lang="de-DE" smtClean="0"/>
              <a:t>1. Pressure versus cylinder volume, called p-V diagram</a:t>
            </a:r>
          </a:p>
          <a:p>
            <a:pPr eaLnBrk="1" hangingPunct="1"/>
            <a:r>
              <a:rPr lang="de-DE" smtClean="0"/>
              <a:t>2. Pressure versus crank angle, called p-Alpha diagram</a:t>
            </a:r>
          </a:p>
          <a:p>
            <a:pPr eaLnBrk="1" hangingPunct="1"/>
            <a:endParaRPr lang="de-DE" smtClean="0"/>
          </a:p>
          <a:p>
            <a:pPr eaLnBrk="1" hangingPunct="1"/>
            <a:r>
              <a:rPr lang="de-DE" smtClean="0"/>
              <a:t>In most cases cylinder pressure curves are displayed for one specific combustion cycle at a time, i.e. 720° crank angle.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73138" eaLnBrk="0" hangingPunct="0">
              <a:defRPr sz="2200">
                <a:solidFill>
                  <a:schemeClr val="tx1"/>
                </a:solidFill>
                <a:latin typeface="Arial" charset="0"/>
              </a:defRPr>
            </a:lvl1pPr>
            <a:lvl2pPr marL="742950" indent="-285750" defTabSz="973138" eaLnBrk="0" hangingPunct="0">
              <a:defRPr sz="2200">
                <a:solidFill>
                  <a:schemeClr val="tx1"/>
                </a:solidFill>
                <a:latin typeface="Arial" charset="0"/>
              </a:defRPr>
            </a:lvl2pPr>
            <a:lvl3pPr marL="1143000" indent="-228600" defTabSz="973138" eaLnBrk="0" hangingPunct="0">
              <a:defRPr sz="2200">
                <a:solidFill>
                  <a:schemeClr val="tx1"/>
                </a:solidFill>
                <a:latin typeface="Arial" charset="0"/>
              </a:defRPr>
            </a:lvl3pPr>
            <a:lvl4pPr marL="1600200" indent="-228600" defTabSz="973138" eaLnBrk="0" hangingPunct="0">
              <a:defRPr sz="2200">
                <a:solidFill>
                  <a:schemeClr val="tx1"/>
                </a:solidFill>
                <a:latin typeface="Arial" charset="0"/>
              </a:defRPr>
            </a:lvl4pPr>
            <a:lvl5pPr marL="2057400" indent="-228600" defTabSz="973138" eaLnBrk="0" hangingPunct="0">
              <a:defRPr sz="2200">
                <a:solidFill>
                  <a:schemeClr val="tx1"/>
                </a:solidFill>
                <a:latin typeface="Arial" charset="0"/>
              </a:defRPr>
            </a:lvl5pPr>
            <a:lvl6pPr marL="2514600" indent="-228600" defTabSz="973138" eaLnBrk="0" fontAlgn="base" hangingPunct="0">
              <a:spcBef>
                <a:spcPct val="0"/>
              </a:spcBef>
              <a:spcAft>
                <a:spcPct val="0"/>
              </a:spcAft>
              <a:defRPr sz="2200">
                <a:solidFill>
                  <a:schemeClr val="tx1"/>
                </a:solidFill>
                <a:latin typeface="Arial" charset="0"/>
              </a:defRPr>
            </a:lvl6pPr>
            <a:lvl7pPr marL="2971800" indent="-228600" defTabSz="973138" eaLnBrk="0" fontAlgn="base" hangingPunct="0">
              <a:spcBef>
                <a:spcPct val="0"/>
              </a:spcBef>
              <a:spcAft>
                <a:spcPct val="0"/>
              </a:spcAft>
              <a:defRPr sz="2200">
                <a:solidFill>
                  <a:schemeClr val="tx1"/>
                </a:solidFill>
                <a:latin typeface="Arial" charset="0"/>
              </a:defRPr>
            </a:lvl7pPr>
            <a:lvl8pPr marL="3429000" indent="-228600" defTabSz="973138" eaLnBrk="0" fontAlgn="base" hangingPunct="0">
              <a:spcBef>
                <a:spcPct val="0"/>
              </a:spcBef>
              <a:spcAft>
                <a:spcPct val="0"/>
              </a:spcAft>
              <a:defRPr sz="2200">
                <a:solidFill>
                  <a:schemeClr val="tx1"/>
                </a:solidFill>
                <a:latin typeface="Arial" charset="0"/>
              </a:defRPr>
            </a:lvl8pPr>
            <a:lvl9pPr marL="3886200" indent="-228600" defTabSz="973138" eaLnBrk="0" fontAlgn="base" hangingPunct="0">
              <a:spcBef>
                <a:spcPct val="0"/>
              </a:spcBef>
              <a:spcAft>
                <a:spcPct val="0"/>
              </a:spcAft>
              <a:defRPr sz="2200">
                <a:solidFill>
                  <a:schemeClr val="tx1"/>
                </a:solidFill>
                <a:latin typeface="Arial" charset="0"/>
              </a:defRPr>
            </a:lvl9pPr>
          </a:lstStyle>
          <a:p>
            <a:pPr eaLnBrk="1" hangingPunct="1"/>
            <a:r>
              <a:rPr lang="en-US" sz="1100" smtClean="0"/>
              <a:t>Kistler Training Center</a:t>
            </a:r>
          </a:p>
        </p:txBody>
      </p:sp>
      <p:sp>
        <p:nvSpPr>
          <p:cNvPr id="17411" name="Rectangle 6"/>
          <p:cNvSpPr>
            <a:spLocks noGrp="1" noChangeArrowheads="1"/>
          </p:cNvSpPr>
          <p:nvPr>
            <p:ph type="ftr" sz="quarter" idx="4"/>
          </p:nvPr>
        </p:nvSpPr>
        <p:spPr>
          <a:noFill/>
        </p:spPr>
        <p:txBody>
          <a:bodyPr/>
          <a:lstStyle>
            <a:lvl1pPr defTabSz="973138" eaLnBrk="0" hangingPunct="0">
              <a:defRPr sz="2200">
                <a:solidFill>
                  <a:schemeClr val="tx1"/>
                </a:solidFill>
                <a:latin typeface="Arial" charset="0"/>
              </a:defRPr>
            </a:lvl1pPr>
            <a:lvl2pPr marL="742950" indent="-285750" defTabSz="973138" eaLnBrk="0" hangingPunct="0">
              <a:defRPr sz="2200">
                <a:solidFill>
                  <a:schemeClr val="tx1"/>
                </a:solidFill>
                <a:latin typeface="Arial" charset="0"/>
              </a:defRPr>
            </a:lvl2pPr>
            <a:lvl3pPr marL="1143000" indent="-228600" defTabSz="973138" eaLnBrk="0" hangingPunct="0">
              <a:defRPr sz="2200">
                <a:solidFill>
                  <a:schemeClr val="tx1"/>
                </a:solidFill>
                <a:latin typeface="Arial" charset="0"/>
              </a:defRPr>
            </a:lvl3pPr>
            <a:lvl4pPr marL="1600200" indent="-228600" defTabSz="973138" eaLnBrk="0" hangingPunct="0">
              <a:defRPr sz="2200">
                <a:solidFill>
                  <a:schemeClr val="tx1"/>
                </a:solidFill>
                <a:latin typeface="Arial" charset="0"/>
              </a:defRPr>
            </a:lvl4pPr>
            <a:lvl5pPr marL="2057400" indent="-228600" defTabSz="973138" eaLnBrk="0" hangingPunct="0">
              <a:defRPr sz="2200">
                <a:solidFill>
                  <a:schemeClr val="tx1"/>
                </a:solidFill>
                <a:latin typeface="Arial" charset="0"/>
              </a:defRPr>
            </a:lvl5pPr>
            <a:lvl6pPr marL="2514600" indent="-228600" defTabSz="973138" eaLnBrk="0" fontAlgn="base" hangingPunct="0">
              <a:spcBef>
                <a:spcPct val="0"/>
              </a:spcBef>
              <a:spcAft>
                <a:spcPct val="0"/>
              </a:spcAft>
              <a:defRPr sz="2200">
                <a:solidFill>
                  <a:schemeClr val="tx1"/>
                </a:solidFill>
                <a:latin typeface="Arial" charset="0"/>
              </a:defRPr>
            </a:lvl6pPr>
            <a:lvl7pPr marL="2971800" indent="-228600" defTabSz="973138" eaLnBrk="0" fontAlgn="base" hangingPunct="0">
              <a:spcBef>
                <a:spcPct val="0"/>
              </a:spcBef>
              <a:spcAft>
                <a:spcPct val="0"/>
              </a:spcAft>
              <a:defRPr sz="2200">
                <a:solidFill>
                  <a:schemeClr val="tx1"/>
                </a:solidFill>
                <a:latin typeface="Arial" charset="0"/>
              </a:defRPr>
            </a:lvl7pPr>
            <a:lvl8pPr marL="3429000" indent="-228600" defTabSz="973138" eaLnBrk="0" fontAlgn="base" hangingPunct="0">
              <a:spcBef>
                <a:spcPct val="0"/>
              </a:spcBef>
              <a:spcAft>
                <a:spcPct val="0"/>
              </a:spcAft>
              <a:defRPr sz="2200">
                <a:solidFill>
                  <a:schemeClr val="tx1"/>
                </a:solidFill>
                <a:latin typeface="Arial" charset="0"/>
              </a:defRPr>
            </a:lvl8pPr>
            <a:lvl9pPr marL="3886200" indent="-228600" defTabSz="973138" eaLnBrk="0" fontAlgn="base" hangingPunct="0">
              <a:spcBef>
                <a:spcPct val="0"/>
              </a:spcBef>
              <a:spcAft>
                <a:spcPct val="0"/>
              </a:spcAft>
              <a:defRPr sz="2200">
                <a:solidFill>
                  <a:schemeClr val="tx1"/>
                </a:solidFill>
                <a:latin typeface="Arial" charset="0"/>
              </a:defRPr>
            </a:lvl9pPr>
          </a:lstStyle>
          <a:p>
            <a:pPr eaLnBrk="1" hangingPunct="1"/>
            <a:r>
              <a:rPr lang="en-US" sz="1100" smtClean="0"/>
              <a:t>CBL-E - Basics of Pressure Measurement / Sai /  Nov 2010</a:t>
            </a:r>
          </a:p>
        </p:txBody>
      </p:sp>
      <p:sp>
        <p:nvSpPr>
          <p:cNvPr id="17412" name="Rectangle 7"/>
          <p:cNvSpPr>
            <a:spLocks noGrp="1" noChangeArrowheads="1"/>
          </p:cNvSpPr>
          <p:nvPr>
            <p:ph type="sldNum" sz="quarter" idx="5"/>
          </p:nvPr>
        </p:nvSpPr>
        <p:spPr>
          <a:noFill/>
        </p:spPr>
        <p:txBody>
          <a:bodyPr/>
          <a:lstStyle>
            <a:lvl1pPr defTabSz="973138" eaLnBrk="0" hangingPunct="0">
              <a:defRPr sz="2200">
                <a:solidFill>
                  <a:schemeClr val="tx1"/>
                </a:solidFill>
                <a:latin typeface="Arial" charset="0"/>
              </a:defRPr>
            </a:lvl1pPr>
            <a:lvl2pPr marL="742950" indent="-285750" defTabSz="973138" eaLnBrk="0" hangingPunct="0">
              <a:defRPr sz="2200">
                <a:solidFill>
                  <a:schemeClr val="tx1"/>
                </a:solidFill>
                <a:latin typeface="Arial" charset="0"/>
              </a:defRPr>
            </a:lvl2pPr>
            <a:lvl3pPr marL="1143000" indent="-228600" defTabSz="973138" eaLnBrk="0" hangingPunct="0">
              <a:defRPr sz="2200">
                <a:solidFill>
                  <a:schemeClr val="tx1"/>
                </a:solidFill>
                <a:latin typeface="Arial" charset="0"/>
              </a:defRPr>
            </a:lvl3pPr>
            <a:lvl4pPr marL="1600200" indent="-228600" defTabSz="973138" eaLnBrk="0" hangingPunct="0">
              <a:defRPr sz="2200">
                <a:solidFill>
                  <a:schemeClr val="tx1"/>
                </a:solidFill>
                <a:latin typeface="Arial" charset="0"/>
              </a:defRPr>
            </a:lvl4pPr>
            <a:lvl5pPr marL="2057400" indent="-228600" defTabSz="973138" eaLnBrk="0" hangingPunct="0">
              <a:defRPr sz="2200">
                <a:solidFill>
                  <a:schemeClr val="tx1"/>
                </a:solidFill>
                <a:latin typeface="Arial" charset="0"/>
              </a:defRPr>
            </a:lvl5pPr>
            <a:lvl6pPr marL="2514600" indent="-228600" defTabSz="973138" eaLnBrk="0" fontAlgn="base" hangingPunct="0">
              <a:spcBef>
                <a:spcPct val="0"/>
              </a:spcBef>
              <a:spcAft>
                <a:spcPct val="0"/>
              </a:spcAft>
              <a:defRPr sz="2200">
                <a:solidFill>
                  <a:schemeClr val="tx1"/>
                </a:solidFill>
                <a:latin typeface="Arial" charset="0"/>
              </a:defRPr>
            </a:lvl6pPr>
            <a:lvl7pPr marL="2971800" indent="-228600" defTabSz="973138" eaLnBrk="0" fontAlgn="base" hangingPunct="0">
              <a:spcBef>
                <a:spcPct val="0"/>
              </a:spcBef>
              <a:spcAft>
                <a:spcPct val="0"/>
              </a:spcAft>
              <a:defRPr sz="2200">
                <a:solidFill>
                  <a:schemeClr val="tx1"/>
                </a:solidFill>
                <a:latin typeface="Arial" charset="0"/>
              </a:defRPr>
            </a:lvl7pPr>
            <a:lvl8pPr marL="3429000" indent="-228600" defTabSz="973138" eaLnBrk="0" fontAlgn="base" hangingPunct="0">
              <a:spcBef>
                <a:spcPct val="0"/>
              </a:spcBef>
              <a:spcAft>
                <a:spcPct val="0"/>
              </a:spcAft>
              <a:defRPr sz="2200">
                <a:solidFill>
                  <a:schemeClr val="tx1"/>
                </a:solidFill>
                <a:latin typeface="Arial" charset="0"/>
              </a:defRPr>
            </a:lvl8pPr>
            <a:lvl9pPr marL="3886200" indent="-228600" defTabSz="973138" eaLnBrk="0" fontAlgn="base" hangingPunct="0">
              <a:spcBef>
                <a:spcPct val="0"/>
              </a:spcBef>
              <a:spcAft>
                <a:spcPct val="0"/>
              </a:spcAft>
              <a:defRPr sz="2200">
                <a:solidFill>
                  <a:schemeClr val="tx1"/>
                </a:solidFill>
                <a:latin typeface="Arial" charset="0"/>
              </a:defRPr>
            </a:lvl9pPr>
          </a:lstStyle>
          <a:p>
            <a:pPr eaLnBrk="1" hangingPunct="1"/>
            <a:fld id="{6431CE57-0A51-4BC0-B6F9-67894D96DE12}" type="slidenum">
              <a:rPr lang="de-CH" sz="1300" smtClean="0"/>
              <a:pPr eaLnBrk="1" hangingPunct="1"/>
              <a:t>4</a:t>
            </a:fld>
            <a:endParaRPr lang="de-CH" sz="1300" smtClean="0"/>
          </a:p>
        </p:txBody>
      </p:sp>
      <p:sp>
        <p:nvSpPr>
          <p:cNvPr id="17413" name="Rectangle 2"/>
          <p:cNvSpPr>
            <a:spLocks noChangeArrowheads="1" noTextEdit="1"/>
          </p:cNvSpPr>
          <p:nvPr>
            <p:ph type="sldImg"/>
          </p:nvPr>
        </p:nvSpPr>
        <p:spPr>
          <a:xfrm>
            <a:off x="955675" y="757238"/>
            <a:ext cx="5046663" cy="3784600"/>
          </a:xfrm>
          <a:ln/>
        </p:spPr>
      </p:sp>
      <p:sp>
        <p:nvSpPr>
          <p:cNvPr id="17414" name="Rectangle 3"/>
          <p:cNvSpPr>
            <a:spLocks noGrp="1" noChangeArrowheads="1"/>
          </p:cNvSpPr>
          <p:nvPr>
            <p:ph type="body" idx="1"/>
          </p:nvPr>
        </p:nvSpPr>
        <p:spPr>
          <a:xfrm>
            <a:off x="927100" y="4787900"/>
            <a:ext cx="5092700" cy="4538663"/>
          </a:xfrm>
          <a:noFill/>
        </p:spPr>
        <p:txBody>
          <a:bodyPr/>
          <a:lstStyle/>
          <a:p>
            <a:pPr marL="190500" indent="-190500" eaLnBrk="1" hangingPunct="1"/>
            <a:r>
              <a:rPr lang="de-DE" b="1" smtClean="0"/>
              <a:t>Knowledge of the pressure is the key to controll the combustion process.</a:t>
            </a:r>
          </a:p>
          <a:p>
            <a:pPr marL="190500" indent="-190500" eaLnBrk="1" hangingPunct="1"/>
            <a:endParaRPr lang="de-DE" b="1" smtClean="0"/>
          </a:p>
          <a:p>
            <a:pPr marL="190500" indent="-190500" eaLnBrk="1" hangingPunct="1"/>
            <a:r>
              <a:rPr lang="de-DE" smtClean="0"/>
              <a:t>Close up view on the pressure versus cylinder volume diagramm.</a:t>
            </a:r>
          </a:p>
          <a:p>
            <a:pPr marL="190500" indent="-190500" eaLnBrk="1" hangingPunct="1">
              <a:buFontTx/>
              <a:buAutoNum type="arabicPeriod"/>
            </a:pPr>
            <a:r>
              <a:rPr lang="de-DE" smtClean="0"/>
              <a:t>Intake</a:t>
            </a:r>
          </a:p>
          <a:p>
            <a:pPr marL="190500" indent="-190500" eaLnBrk="1" hangingPunct="1">
              <a:buFontTx/>
              <a:buAutoNum type="arabicPeriod"/>
            </a:pPr>
            <a:r>
              <a:rPr lang="de-DE" smtClean="0"/>
              <a:t>Compression</a:t>
            </a:r>
          </a:p>
          <a:p>
            <a:pPr marL="190500" indent="-190500" eaLnBrk="1" hangingPunct="1">
              <a:buFontTx/>
              <a:buAutoNum type="arabicPeriod"/>
            </a:pPr>
            <a:r>
              <a:rPr lang="de-DE" smtClean="0"/>
              <a:t>Combustion: Pressure on piston produces torque</a:t>
            </a:r>
          </a:p>
          <a:p>
            <a:pPr marL="190500" indent="-190500" eaLnBrk="1" hangingPunct="1">
              <a:buFontTx/>
              <a:buAutoNum type="arabicPeriod"/>
            </a:pPr>
            <a:r>
              <a:rPr lang="de-DE" smtClean="0"/>
              <a:t>Exhaust</a:t>
            </a:r>
          </a:p>
          <a:p>
            <a:pPr marL="190500" indent="-190500" eaLnBrk="1" hangingPunct="1"/>
            <a:endParaRPr lang="de-DE" smtClean="0"/>
          </a:p>
          <a:p>
            <a:pPr marL="190500" indent="-190500" eaLnBrk="1" hangingPunct="1"/>
            <a:r>
              <a:rPr lang="de-DE" b="1" smtClean="0"/>
              <a:t>IMEP:</a:t>
            </a:r>
          </a:p>
          <a:p>
            <a:pPr marL="190500" indent="-190500" eaLnBrk="1" hangingPunct="1"/>
            <a:r>
              <a:rPr lang="de-DE" smtClean="0"/>
              <a:t>Indicated mean effective pressure translates directly into available work (normalized).</a:t>
            </a:r>
          </a:p>
          <a:p>
            <a:pPr marL="190500" indent="-190500" eaLnBrk="1" hangingPunct="1"/>
            <a:r>
              <a:rPr lang="de-DE" smtClean="0"/>
              <a:t>High pressure curve is positive.</a:t>
            </a:r>
          </a:p>
          <a:p>
            <a:pPr marL="190500" indent="-190500" eaLnBrk="1" hangingPunct="1"/>
            <a:r>
              <a:rPr lang="de-DE" smtClean="0"/>
              <a:t>Low pressure loop is work put into the process.</a:t>
            </a:r>
          </a:p>
          <a:p>
            <a:pPr marL="190500" indent="-190500" eaLnBrk="1" hangingPunct="1"/>
            <a:endParaRPr lang="de-DE" smtClean="0"/>
          </a:p>
          <a:p>
            <a:pPr marL="190500" indent="-190500" eaLnBrk="1" hangingPunct="1"/>
            <a:r>
              <a:rPr lang="de-DE" smtClean="0"/>
              <a:t>Charge cycle loss, heat release and transfer directly influence the pressure loop.</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73138" eaLnBrk="0" hangingPunct="0">
              <a:defRPr sz="2200">
                <a:solidFill>
                  <a:schemeClr val="tx1"/>
                </a:solidFill>
                <a:latin typeface="Arial" charset="0"/>
              </a:defRPr>
            </a:lvl1pPr>
            <a:lvl2pPr marL="742950" indent="-285750" defTabSz="973138" eaLnBrk="0" hangingPunct="0">
              <a:defRPr sz="2200">
                <a:solidFill>
                  <a:schemeClr val="tx1"/>
                </a:solidFill>
                <a:latin typeface="Arial" charset="0"/>
              </a:defRPr>
            </a:lvl2pPr>
            <a:lvl3pPr marL="1143000" indent="-228600" defTabSz="973138" eaLnBrk="0" hangingPunct="0">
              <a:defRPr sz="2200">
                <a:solidFill>
                  <a:schemeClr val="tx1"/>
                </a:solidFill>
                <a:latin typeface="Arial" charset="0"/>
              </a:defRPr>
            </a:lvl3pPr>
            <a:lvl4pPr marL="1600200" indent="-228600" defTabSz="973138" eaLnBrk="0" hangingPunct="0">
              <a:defRPr sz="2200">
                <a:solidFill>
                  <a:schemeClr val="tx1"/>
                </a:solidFill>
                <a:latin typeface="Arial" charset="0"/>
              </a:defRPr>
            </a:lvl4pPr>
            <a:lvl5pPr marL="2057400" indent="-228600" defTabSz="973138" eaLnBrk="0" hangingPunct="0">
              <a:defRPr sz="2200">
                <a:solidFill>
                  <a:schemeClr val="tx1"/>
                </a:solidFill>
                <a:latin typeface="Arial" charset="0"/>
              </a:defRPr>
            </a:lvl5pPr>
            <a:lvl6pPr marL="2514600" indent="-228600" defTabSz="973138" eaLnBrk="0" fontAlgn="base" hangingPunct="0">
              <a:spcBef>
                <a:spcPct val="0"/>
              </a:spcBef>
              <a:spcAft>
                <a:spcPct val="0"/>
              </a:spcAft>
              <a:defRPr sz="2200">
                <a:solidFill>
                  <a:schemeClr val="tx1"/>
                </a:solidFill>
                <a:latin typeface="Arial" charset="0"/>
              </a:defRPr>
            </a:lvl6pPr>
            <a:lvl7pPr marL="2971800" indent="-228600" defTabSz="973138" eaLnBrk="0" fontAlgn="base" hangingPunct="0">
              <a:spcBef>
                <a:spcPct val="0"/>
              </a:spcBef>
              <a:spcAft>
                <a:spcPct val="0"/>
              </a:spcAft>
              <a:defRPr sz="2200">
                <a:solidFill>
                  <a:schemeClr val="tx1"/>
                </a:solidFill>
                <a:latin typeface="Arial" charset="0"/>
              </a:defRPr>
            </a:lvl7pPr>
            <a:lvl8pPr marL="3429000" indent="-228600" defTabSz="973138" eaLnBrk="0" fontAlgn="base" hangingPunct="0">
              <a:spcBef>
                <a:spcPct val="0"/>
              </a:spcBef>
              <a:spcAft>
                <a:spcPct val="0"/>
              </a:spcAft>
              <a:defRPr sz="2200">
                <a:solidFill>
                  <a:schemeClr val="tx1"/>
                </a:solidFill>
                <a:latin typeface="Arial" charset="0"/>
              </a:defRPr>
            </a:lvl8pPr>
            <a:lvl9pPr marL="3886200" indent="-228600" defTabSz="973138" eaLnBrk="0" fontAlgn="base" hangingPunct="0">
              <a:spcBef>
                <a:spcPct val="0"/>
              </a:spcBef>
              <a:spcAft>
                <a:spcPct val="0"/>
              </a:spcAft>
              <a:defRPr sz="2200">
                <a:solidFill>
                  <a:schemeClr val="tx1"/>
                </a:solidFill>
                <a:latin typeface="Arial" charset="0"/>
              </a:defRPr>
            </a:lvl9pPr>
          </a:lstStyle>
          <a:p>
            <a:pPr eaLnBrk="1" hangingPunct="1"/>
            <a:r>
              <a:rPr lang="en-US" sz="1100" smtClean="0"/>
              <a:t>Kistler Training Center</a:t>
            </a:r>
          </a:p>
        </p:txBody>
      </p:sp>
      <p:sp>
        <p:nvSpPr>
          <p:cNvPr id="18435" name="Rectangle 6"/>
          <p:cNvSpPr>
            <a:spLocks noGrp="1" noChangeArrowheads="1"/>
          </p:cNvSpPr>
          <p:nvPr>
            <p:ph type="ftr" sz="quarter" idx="4"/>
          </p:nvPr>
        </p:nvSpPr>
        <p:spPr>
          <a:noFill/>
        </p:spPr>
        <p:txBody>
          <a:bodyPr/>
          <a:lstStyle>
            <a:lvl1pPr defTabSz="973138" eaLnBrk="0" hangingPunct="0">
              <a:defRPr sz="2200">
                <a:solidFill>
                  <a:schemeClr val="tx1"/>
                </a:solidFill>
                <a:latin typeface="Arial" charset="0"/>
              </a:defRPr>
            </a:lvl1pPr>
            <a:lvl2pPr marL="742950" indent="-285750" defTabSz="973138" eaLnBrk="0" hangingPunct="0">
              <a:defRPr sz="2200">
                <a:solidFill>
                  <a:schemeClr val="tx1"/>
                </a:solidFill>
                <a:latin typeface="Arial" charset="0"/>
              </a:defRPr>
            </a:lvl2pPr>
            <a:lvl3pPr marL="1143000" indent="-228600" defTabSz="973138" eaLnBrk="0" hangingPunct="0">
              <a:defRPr sz="2200">
                <a:solidFill>
                  <a:schemeClr val="tx1"/>
                </a:solidFill>
                <a:latin typeface="Arial" charset="0"/>
              </a:defRPr>
            </a:lvl3pPr>
            <a:lvl4pPr marL="1600200" indent="-228600" defTabSz="973138" eaLnBrk="0" hangingPunct="0">
              <a:defRPr sz="2200">
                <a:solidFill>
                  <a:schemeClr val="tx1"/>
                </a:solidFill>
                <a:latin typeface="Arial" charset="0"/>
              </a:defRPr>
            </a:lvl4pPr>
            <a:lvl5pPr marL="2057400" indent="-228600" defTabSz="973138" eaLnBrk="0" hangingPunct="0">
              <a:defRPr sz="2200">
                <a:solidFill>
                  <a:schemeClr val="tx1"/>
                </a:solidFill>
                <a:latin typeface="Arial" charset="0"/>
              </a:defRPr>
            </a:lvl5pPr>
            <a:lvl6pPr marL="2514600" indent="-228600" defTabSz="973138" eaLnBrk="0" fontAlgn="base" hangingPunct="0">
              <a:spcBef>
                <a:spcPct val="0"/>
              </a:spcBef>
              <a:spcAft>
                <a:spcPct val="0"/>
              </a:spcAft>
              <a:defRPr sz="2200">
                <a:solidFill>
                  <a:schemeClr val="tx1"/>
                </a:solidFill>
                <a:latin typeface="Arial" charset="0"/>
              </a:defRPr>
            </a:lvl6pPr>
            <a:lvl7pPr marL="2971800" indent="-228600" defTabSz="973138" eaLnBrk="0" fontAlgn="base" hangingPunct="0">
              <a:spcBef>
                <a:spcPct val="0"/>
              </a:spcBef>
              <a:spcAft>
                <a:spcPct val="0"/>
              </a:spcAft>
              <a:defRPr sz="2200">
                <a:solidFill>
                  <a:schemeClr val="tx1"/>
                </a:solidFill>
                <a:latin typeface="Arial" charset="0"/>
              </a:defRPr>
            </a:lvl7pPr>
            <a:lvl8pPr marL="3429000" indent="-228600" defTabSz="973138" eaLnBrk="0" fontAlgn="base" hangingPunct="0">
              <a:spcBef>
                <a:spcPct val="0"/>
              </a:spcBef>
              <a:spcAft>
                <a:spcPct val="0"/>
              </a:spcAft>
              <a:defRPr sz="2200">
                <a:solidFill>
                  <a:schemeClr val="tx1"/>
                </a:solidFill>
                <a:latin typeface="Arial" charset="0"/>
              </a:defRPr>
            </a:lvl8pPr>
            <a:lvl9pPr marL="3886200" indent="-228600" defTabSz="973138" eaLnBrk="0" fontAlgn="base" hangingPunct="0">
              <a:spcBef>
                <a:spcPct val="0"/>
              </a:spcBef>
              <a:spcAft>
                <a:spcPct val="0"/>
              </a:spcAft>
              <a:defRPr sz="2200">
                <a:solidFill>
                  <a:schemeClr val="tx1"/>
                </a:solidFill>
                <a:latin typeface="Arial" charset="0"/>
              </a:defRPr>
            </a:lvl9pPr>
          </a:lstStyle>
          <a:p>
            <a:pPr eaLnBrk="1" hangingPunct="1"/>
            <a:r>
              <a:rPr lang="en-US" sz="1100" smtClean="0"/>
              <a:t>CBL-E - Basics of Pressure Measurement / Sai /  Nov 2010</a:t>
            </a:r>
          </a:p>
        </p:txBody>
      </p:sp>
      <p:sp>
        <p:nvSpPr>
          <p:cNvPr id="18436" name="Rectangle 7"/>
          <p:cNvSpPr>
            <a:spLocks noGrp="1" noChangeArrowheads="1"/>
          </p:cNvSpPr>
          <p:nvPr>
            <p:ph type="sldNum" sz="quarter" idx="5"/>
          </p:nvPr>
        </p:nvSpPr>
        <p:spPr>
          <a:noFill/>
        </p:spPr>
        <p:txBody>
          <a:bodyPr/>
          <a:lstStyle>
            <a:lvl1pPr defTabSz="973138" eaLnBrk="0" hangingPunct="0">
              <a:defRPr sz="2200">
                <a:solidFill>
                  <a:schemeClr val="tx1"/>
                </a:solidFill>
                <a:latin typeface="Arial" charset="0"/>
              </a:defRPr>
            </a:lvl1pPr>
            <a:lvl2pPr marL="742950" indent="-285750" defTabSz="973138" eaLnBrk="0" hangingPunct="0">
              <a:defRPr sz="2200">
                <a:solidFill>
                  <a:schemeClr val="tx1"/>
                </a:solidFill>
                <a:latin typeface="Arial" charset="0"/>
              </a:defRPr>
            </a:lvl2pPr>
            <a:lvl3pPr marL="1143000" indent="-228600" defTabSz="973138" eaLnBrk="0" hangingPunct="0">
              <a:defRPr sz="2200">
                <a:solidFill>
                  <a:schemeClr val="tx1"/>
                </a:solidFill>
                <a:latin typeface="Arial" charset="0"/>
              </a:defRPr>
            </a:lvl3pPr>
            <a:lvl4pPr marL="1600200" indent="-228600" defTabSz="973138" eaLnBrk="0" hangingPunct="0">
              <a:defRPr sz="2200">
                <a:solidFill>
                  <a:schemeClr val="tx1"/>
                </a:solidFill>
                <a:latin typeface="Arial" charset="0"/>
              </a:defRPr>
            </a:lvl4pPr>
            <a:lvl5pPr marL="2057400" indent="-228600" defTabSz="973138" eaLnBrk="0" hangingPunct="0">
              <a:defRPr sz="2200">
                <a:solidFill>
                  <a:schemeClr val="tx1"/>
                </a:solidFill>
                <a:latin typeface="Arial" charset="0"/>
              </a:defRPr>
            </a:lvl5pPr>
            <a:lvl6pPr marL="2514600" indent="-228600" defTabSz="973138" eaLnBrk="0" fontAlgn="base" hangingPunct="0">
              <a:spcBef>
                <a:spcPct val="0"/>
              </a:spcBef>
              <a:spcAft>
                <a:spcPct val="0"/>
              </a:spcAft>
              <a:defRPr sz="2200">
                <a:solidFill>
                  <a:schemeClr val="tx1"/>
                </a:solidFill>
                <a:latin typeface="Arial" charset="0"/>
              </a:defRPr>
            </a:lvl6pPr>
            <a:lvl7pPr marL="2971800" indent="-228600" defTabSz="973138" eaLnBrk="0" fontAlgn="base" hangingPunct="0">
              <a:spcBef>
                <a:spcPct val="0"/>
              </a:spcBef>
              <a:spcAft>
                <a:spcPct val="0"/>
              </a:spcAft>
              <a:defRPr sz="2200">
                <a:solidFill>
                  <a:schemeClr val="tx1"/>
                </a:solidFill>
                <a:latin typeface="Arial" charset="0"/>
              </a:defRPr>
            </a:lvl7pPr>
            <a:lvl8pPr marL="3429000" indent="-228600" defTabSz="973138" eaLnBrk="0" fontAlgn="base" hangingPunct="0">
              <a:spcBef>
                <a:spcPct val="0"/>
              </a:spcBef>
              <a:spcAft>
                <a:spcPct val="0"/>
              </a:spcAft>
              <a:defRPr sz="2200">
                <a:solidFill>
                  <a:schemeClr val="tx1"/>
                </a:solidFill>
                <a:latin typeface="Arial" charset="0"/>
              </a:defRPr>
            </a:lvl8pPr>
            <a:lvl9pPr marL="3886200" indent="-228600" defTabSz="973138" eaLnBrk="0" fontAlgn="base" hangingPunct="0">
              <a:spcBef>
                <a:spcPct val="0"/>
              </a:spcBef>
              <a:spcAft>
                <a:spcPct val="0"/>
              </a:spcAft>
              <a:defRPr sz="2200">
                <a:solidFill>
                  <a:schemeClr val="tx1"/>
                </a:solidFill>
                <a:latin typeface="Arial" charset="0"/>
              </a:defRPr>
            </a:lvl9pPr>
          </a:lstStyle>
          <a:p>
            <a:pPr eaLnBrk="1" hangingPunct="1"/>
            <a:fld id="{3D47871D-29B2-4538-A4D0-555A4B1F1122}" type="slidenum">
              <a:rPr lang="de-CH" sz="1300" smtClean="0"/>
              <a:pPr eaLnBrk="1" hangingPunct="1"/>
              <a:t>5</a:t>
            </a:fld>
            <a:endParaRPr lang="de-CH" sz="1300" smtClean="0"/>
          </a:p>
        </p:txBody>
      </p:sp>
      <p:sp>
        <p:nvSpPr>
          <p:cNvPr id="18437" name="Rectangle 2"/>
          <p:cNvSpPr>
            <a:spLocks noChangeArrowheads="1" noTextEdit="1"/>
          </p:cNvSpPr>
          <p:nvPr>
            <p:ph type="sldImg"/>
          </p:nvPr>
        </p:nvSpPr>
        <p:spPr>
          <a:ln/>
        </p:spPr>
      </p:sp>
      <p:sp>
        <p:nvSpPr>
          <p:cNvPr id="18438" name="Rectangle 3"/>
          <p:cNvSpPr>
            <a:spLocks noGrp="1" noChangeArrowheads="1"/>
          </p:cNvSpPr>
          <p:nvPr>
            <p:ph type="body" idx="1"/>
          </p:nvPr>
        </p:nvSpPr>
        <p:spPr>
          <a:noFill/>
        </p:spPr>
        <p:txBody>
          <a:bodyPr/>
          <a:lstStyle/>
          <a:p>
            <a:pPr eaLnBrk="1" hangingPunct="1"/>
            <a:r>
              <a:rPr lang="de-DE" b="1" smtClean="0"/>
              <a:t>The „family“ of mean effective pressures:</a:t>
            </a:r>
          </a:p>
          <a:p>
            <a:pPr eaLnBrk="1" hangingPunct="1"/>
            <a:endParaRPr lang="de-DE" b="1" smtClean="0"/>
          </a:p>
          <a:p>
            <a:pPr eaLnBrk="1" hangingPunct="1"/>
            <a:r>
              <a:rPr lang="de-DE" b="1" smtClean="0"/>
              <a:t>Gross 	</a:t>
            </a:r>
            <a:r>
              <a:rPr lang="de-DE" smtClean="0"/>
              <a:t>mean effective pressure (high pressure portion of 4-stroke cycle)</a:t>
            </a:r>
          </a:p>
          <a:p>
            <a:pPr eaLnBrk="1" hangingPunct="1"/>
            <a:r>
              <a:rPr lang="de-DE" b="1" smtClean="0"/>
              <a:t>Indicated (net) </a:t>
            </a:r>
            <a:r>
              <a:rPr lang="de-DE" smtClean="0"/>
              <a:t>mean effective pressure</a:t>
            </a:r>
          </a:p>
          <a:p>
            <a:pPr eaLnBrk="1" hangingPunct="1"/>
            <a:r>
              <a:rPr lang="de-DE" b="1" smtClean="0"/>
              <a:t>Break 	</a:t>
            </a:r>
            <a:r>
              <a:rPr lang="de-DE" smtClean="0"/>
              <a:t>mean effective pressure</a:t>
            </a:r>
          </a:p>
          <a:p>
            <a:pPr eaLnBrk="1" hangingPunct="1"/>
            <a:r>
              <a:rPr lang="de-DE" b="1" smtClean="0"/>
              <a:t>Friction 	</a:t>
            </a:r>
            <a:r>
              <a:rPr lang="de-DE" smtClean="0"/>
              <a:t>mean effective pressure</a:t>
            </a:r>
          </a:p>
          <a:p>
            <a:pPr eaLnBrk="1" hangingPunct="1"/>
            <a:endParaRPr lang="de-DE" smtClean="0"/>
          </a:p>
          <a:p>
            <a:pPr eaLnBrk="1" hangingPunct="1"/>
            <a:endParaRPr lang="de-DE" b="1" smtClean="0"/>
          </a:p>
          <a:p>
            <a:pPr eaLnBrk="1" hangingPunct="1"/>
            <a:r>
              <a:rPr lang="de-DE" b="1" smtClean="0"/>
              <a:t>Power output of a 4-stroke engine:</a:t>
            </a:r>
          </a:p>
          <a:p>
            <a:pPr eaLnBrk="1" hangingPunct="1"/>
            <a:endParaRPr lang="de-DE" b="1" smtClean="0"/>
          </a:p>
          <a:p>
            <a:pPr eaLnBrk="1" hangingPunct="1"/>
            <a:r>
              <a:rPr lang="de-DE" smtClean="0"/>
              <a:t>P</a:t>
            </a:r>
            <a:r>
              <a:rPr lang="de-DE" baseline="-25000" smtClean="0"/>
              <a:t>i</a:t>
            </a:r>
            <a:r>
              <a:rPr lang="de-DE" smtClean="0"/>
              <a:t> = (n/2) W = (n/2) imep.</a:t>
            </a:r>
            <a:r>
              <a:rPr lang="en-US" smtClean="0">
                <a:cs typeface="Arial" charset="0"/>
              </a:rPr>
              <a:t>V</a:t>
            </a:r>
            <a:r>
              <a:rPr lang="en-US" baseline="-25000" smtClean="0">
                <a:cs typeface="Arial" charset="0"/>
              </a:rPr>
              <a:t>s</a:t>
            </a:r>
            <a:endParaRPr lang="en-US" smtClean="0">
              <a:cs typeface="Arial" charset="0"/>
            </a:endParaRPr>
          </a:p>
          <a:p>
            <a:pPr eaLnBrk="1" hangingPunct="1"/>
            <a:r>
              <a:rPr lang="en-US" smtClean="0">
                <a:cs typeface="Arial" charset="0"/>
              </a:rPr>
              <a:t>P</a:t>
            </a:r>
            <a:r>
              <a:rPr lang="en-US" baseline="-25000" smtClean="0">
                <a:cs typeface="Arial" charset="0"/>
              </a:rPr>
              <a:t>e</a:t>
            </a:r>
            <a:r>
              <a:rPr lang="en-US" smtClean="0">
                <a:cs typeface="Arial" charset="0"/>
              </a:rPr>
              <a:t> = P</a:t>
            </a:r>
            <a:r>
              <a:rPr lang="en-US" baseline="-25000" smtClean="0">
                <a:cs typeface="Arial" charset="0"/>
              </a:rPr>
              <a:t>i</a:t>
            </a:r>
            <a:r>
              <a:rPr lang="en-US" smtClean="0">
                <a:cs typeface="Arial" charset="0"/>
              </a:rPr>
              <a:t> - P</a:t>
            </a:r>
            <a:r>
              <a:rPr lang="en-US" baseline="-25000" smtClean="0">
                <a:cs typeface="Arial" charset="0"/>
              </a:rPr>
              <a:t>r</a:t>
            </a:r>
            <a:endParaRPr lang="de-DE" baseline="-25000" smtClean="0">
              <a:cs typeface="Arial" charset="0"/>
            </a:endParaRPr>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73138" eaLnBrk="0" hangingPunct="0">
              <a:defRPr sz="2200">
                <a:solidFill>
                  <a:schemeClr val="tx1"/>
                </a:solidFill>
                <a:latin typeface="Arial" charset="0"/>
              </a:defRPr>
            </a:lvl1pPr>
            <a:lvl2pPr marL="742950" indent="-285750" defTabSz="973138" eaLnBrk="0" hangingPunct="0">
              <a:defRPr sz="2200">
                <a:solidFill>
                  <a:schemeClr val="tx1"/>
                </a:solidFill>
                <a:latin typeface="Arial" charset="0"/>
              </a:defRPr>
            </a:lvl2pPr>
            <a:lvl3pPr marL="1143000" indent="-228600" defTabSz="973138" eaLnBrk="0" hangingPunct="0">
              <a:defRPr sz="2200">
                <a:solidFill>
                  <a:schemeClr val="tx1"/>
                </a:solidFill>
                <a:latin typeface="Arial" charset="0"/>
              </a:defRPr>
            </a:lvl3pPr>
            <a:lvl4pPr marL="1600200" indent="-228600" defTabSz="973138" eaLnBrk="0" hangingPunct="0">
              <a:defRPr sz="2200">
                <a:solidFill>
                  <a:schemeClr val="tx1"/>
                </a:solidFill>
                <a:latin typeface="Arial" charset="0"/>
              </a:defRPr>
            </a:lvl4pPr>
            <a:lvl5pPr marL="2057400" indent="-228600" defTabSz="973138" eaLnBrk="0" hangingPunct="0">
              <a:defRPr sz="2200">
                <a:solidFill>
                  <a:schemeClr val="tx1"/>
                </a:solidFill>
                <a:latin typeface="Arial" charset="0"/>
              </a:defRPr>
            </a:lvl5pPr>
            <a:lvl6pPr marL="2514600" indent="-228600" defTabSz="973138" eaLnBrk="0" fontAlgn="base" hangingPunct="0">
              <a:spcBef>
                <a:spcPct val="0"/>
              </a:spcBef>
              <a:spcAft>
                <a:spcPct val="0"/>
              </a:spcAft>
              <a:defRPr sz="2200">
                <a:solidFill>
                  <a:schemeClr val="tx1"/>
                </a:solidFill>
                <a:latin typeface="Arial" charset="0"/>
              </a:defRPr>
            </a:lvl6pPr>
            <a:lvl7pPr marL="2971800" indent="-228600" defTabSz="973138" eaLnBrk="0" fontAlgn="base" hangingPunct="0">
              <a:spcBef>
                <a:spcPct val="0"/>
              </a:spcBef>
              <a:spcAft>
                <a:spcPct val="0"/>
              </a:spcAft>
              <a:defRPr sz="2200">
                <a:solidFill>
                  <a:schemeClr val="tx1"/>
                </a:solidFill>
                <a:latin typeface="Arial" charset="0"/>
              </a:defRPr>
            </a:lvl7pPr>
            <a:lvl8pPr marL="3429000" indent="-228600" defTabSz="973138" eaLnBrk="0" fontAlgn="base" hangingPunct="0">
              <a:spcBef>
                <a:spcPct val="0"/>
              </a:spcBef>
              <a:spcAft>
                <a:spcPct val="0"/>
              </a:spcAft>
              <a:defRPr sz="2200">
                <a:solidFill>
                  <a:schemeClr val="tx1"/>
                </a:solidFill>
                <a:latin typeface="Arial" charset="0"/>
              </a:defRPr>
            </a:lvl8pPr>
            <a:lvl9pPr marL="3886200" indent="-228600" defTabSz="973138" eaLnBrk="0" fontAlgn="base" hangingPunct="0">
              <a:spcBef>
                <a:spcPct val="0"/>
              </a:spcBef>
              <a:spcAft>
                <a:spcPct val="0"/>
              </a:spcAft>
              <a:defRPr sz="2200">
                <a:solidFill>
                  <a:schemeClr val="tx1"/>
                </a:solidFill>
                <a:latin typeface="Arial" charset="0"/>
              </a:defRPr>
            </a:lvl9pPr>
          </a:lstStyle>
          <a:p>
            <a:pPr eaLnBrk="1" hangingPunct="1"/>
            <a:r>
              <a:rPr lang="en-US" sz="1100" smtClean="0"/>
              <a:t>Kistler Training Center</a:t>
            </a:r>
          </a:p>
        </p:txBody>
      </p:sp>
      <p:sp>
        <p:nvSpPr>
          <p:cNvPr id="19459" name="Rectangle 6"/>
          <p:cNvSpPr>
            <a:spLocks noGrp="1" noChangeArrowheads="1"/>
          </p:cNvSpPr>
          <p:nvPr>
            <p:ph type="ftr" sz="quarter" idx="4"/>
          </p:nvPr>
        </p:nvSpPr>
        <p:spPr>
          <a:noFill/>
        </p:spPr>
        <p:txBody>
          <a:bodyPr/>
          <a:lstStyle>
            <a:lvl1pPr defTabSz="973138" eaLnBrk="0" hangingPunct="0">
              <a:defRPr sz="2200">
                <a:solidFill>
                  <a:schemeClr val="tx1"/>
                </a:solidFill>
                <a:latin typeface="Arial" charset="0"/>
              </a:defRPr>
            </a:lvl1pPr>
            <a:lvl2pPr marL="742950" indent="-285750" defTabSz="973138" eaLnBrk="0" hangingPunct="0">
              <a:defRPr sz="2200">
                <a:solidFill>
                  <a:schemeClr val="tx1"/>
                </a:solidFill>
                <a:latin typeface="Arial" charset="0"/>
              </a:defRPr>
            </a:lvl2pPr>
            <a:lvl3pPr marL="1143000" indent="-228600" defTabSz="973138" eaLnBrk="0" hangingPunct="0">
              <a:defRPr sz="2200">
                <a:solidFill>
                  <a:schemeClr val="tx1"/>
                </a:solidFill>
                <a:latin typeface="Arial" charset="0"/>
              </a:defRPr>
            </a:lvl3pPr>
            <a:lvl4pPr marL="1600200" indent="-228600" defTabSz="973138" eaLnBrk="0" hangingPunct="0">
              <a:defRPr sz="2200">
                <a:solidFill>
                  <a:schemeClr val="tx1"/>
                </a:solidFill>
                <a:latin typeface="Arial" charset="0"/>
              </a:defRPr>
            </a:lvl4pPr>
            <a:lvl5pPr marL="2057400" indent="-228600" defTabSz="973138" eaLnBrk="0" hangingPunct="0">
              <a:defRPr sz="2200">
                <a:solidFill>
                  <a:schemeClr val="tx1"/>
                </a:solidFill>
                <a:latin typeface="Arial" charset="0"/>
              </a:defRPr>
            </a:lvl5pPr>
            <a:lvl6pPr marL="2514600" indent="-228600" defTabSz="973138" eaLnBrk="0" fontAlgn="base" hangingPunct="0">
              <a:spcBef>
                <a:spcPct val="0"/>
              </a:spcBef>
              <a:spcAft>
                <a:spcPct val="0"/>
              </a:spcAft>
              <a:defRPr sz="2200">
                <a:solidFill>
                  <a:schemeClr val="tx1"/>
                </a:solidFill>
                <a:latin typeface="Arial" charset="0"/>
              </a:defRPr>
            </a:lvl6pPr>
            <a:lvl7pPr marL="2971800" indent="-228600" defTabSz="973138" eaLnBrk="0" fontAlgn="base" hangingPunct="0">
              <a:spcBef>
                <a:spcPct val="0"/>
              </a:spcBef>
              <a:spcAft>
                <a:spcPct val="0"/>
              </a:spcAft>
              <a:defRPr sz="2200">
                <a:solidFill>
                  <a:schemeClr val="tx1"/>
                </a:solidFill>
                <a:latin typeface="Arial" charset="0"/>
              </a:defRPr>
            </a:lvl7pPr>
            <a:lvl8pPr marL="3429000" indent="-228600" defTabSz="973138" eaLnBrk="0" fontAlgn="base" hangingPunct="0">
              <a:spcBef>
                <a:spcPct val="0"/>
              </a:spcBef>
              <a:spcAft>
                <a:spcPct val="0"/>
              </a:spcAft>
              <a:defRPr sz="2200">
                <a:solidFill>
                  <a:schemeClr val="tx1"/>
                </a:solidFill>
                <a:latin typeface="Arial" charset="0"/>
              </a:defRPr>
            </a:lvl8pPr>
            <a:lvl9pPr marL="3886200" indent="-228600" defTabSz="973138" eaLnBrk="0" fontAlgn="base" hangingPunct="0">
              <a:spcBef>
                <a:spcPct val="0"/>
              </a:spcBef>
              <a:spcAft>
                <a:spcPct val="0"/>
              </a:spcAft>
              <a:defRPr sz="2200">
                <a:solidFill>
                  <a:schemeClr val="tx1"/>
                </a:solidFill>
                <a:latin typeface="Arial" charset="0"/>
              </a:defRPr>
            </a:lvl9pPr>
          </a:lstStyle>
          <a:p>
            <a:pPr eaLnBrk="1" hangingPunct="1"/>
            <a:r>
              <a:rPr lang="en-US" sz="1100" smtClean="0"/>
              <a:t>CBL-E - Basics of Pressure Measurement / Sai /  Nov 2010</a:t>
            </a:r>
          </a:p>
        </p:txBody>
      </p:sp>
      <p:sp>
        <p:nvSpPr>
          <p:cNvPr id="19460" name="Rectangle 7"/>
          <p:cNvSpPr>
            <a:spLocks noGrp="1" noChangeArrowheads="1"/>
          </p:cNvSpPr>
          <p:nvPr>
            <p:ph type="sldNum" sz="quarter" idx="5"/>
          </p:nvPr>
        </p:nvSpPr>
        <p:spPr>
          <a:noFill/>
        </p:spPr>
        <p:txBody>
          <a:bodyPr/>
          <a:lstStyle>
            <a:lvl1pPr defTabSz="973138" eaLnBrk="0" hangingPunct="0">
              <a:defRPr sz="2200">
                <a:solidFill>
                  <a:schemeClr val="tx1"/>
                </a:solidFill>
                <a:latin typeface="Arial" charset="0"/>
              </a:defRPr>
            </a:lvl1pPr>
            <a:lvl2pPr marL="742950" indent="-285750" defTabSz="973138" eaLnBrk="0" hangingPunct="0">
              <a:defRPr sz="2200">
                <a:solidFill>
                  <a:schemeClr val="tx1"/>
                </a:solidFill>
                <a:latin typeface="Arial" charset="0"/>
              </a:defRPr>
            </a:lvl2pPr>
            <a:lvl3pPr marL="1143000" indent="-228600" defTabSz="973138" eaLnBrk="0" hangingPunct="0">
              <a:defRPr sz="2200">
                <a:solidFill>
                  <a:schemeClr val="tx1"/>
                </a:solidFill>
                <a:latin typeface="Arial" charset="0"/>
              </a:defRPr>
            </a:lvl3pPr>
            <a:lvl4pPr marL="1600200" indent="-228600" defTabSz="973138" eaLnBrk="0" hangingPunct="0">
              <a:defRPr sz="2200">
                <a:solidFill>
                  <a:schemeClr val="tx1"/>
                </a:solidFill>
                <a:latin typeface="Arial" charset="0"/>
              </a:defRPr>
            </a:lvl4pPr>
            <a:lvl5pPr marL="2057400" indent="-228600" defTabSz="973138" eaLnBrk="0" hangingPunct="0">
              <a:defRPr sz="2200">
                <a:solidFill>
                  <a:schemeClr val="tx1"/>
                </a:solidFill>
                <a:latin typeface="Arial" charset="0"/>
              </a:defRPr>
            </a:lvl5pPr>
            <a:lvl6pPr marL="2514600" indent="-228600" defTabSz="973138" eaLnBrk="0" fontAlgn="base" hangingPunct="0">
              <a:spcBef>
                <a:spcPct val="0"/>
              </a:spcBef>
              <a:spcAft>
                <a:spcPct val="0"/>
              </a:spcAft>
              <a:defRPr sz="2200">
                <a:solidFill>
                  <a:schemeClr val="tx1"/>
                </a:solidFill>
                <a:latin typeface="Arial" charset="0"/>
              </a:defRPr>
            </a:lvl6pPr>
            <a:lvl7pPr marL="2971800" indent="-228600" defTabSz="973138" eaLnBrk="0" fontAlgn="base" hangingPunct="0">
              <a:spcBef>
                <a:spcPct val="0"/>
              </a:spcBef>
              <a:spcAft>
                <a:spcPct val="0"/>
              </a:spcAft>
              <a:defRPr sz="2200">
                <a:solidFill>
                  <a:schemeClr val="tx1"/>
                </a:solidFill>
                <a:latin typeface="Arial" charset="0"/>
              </a:defRPr>
            </a:lvl7pPr>
            <a:lvl8pPr marL="3429000" indent="-228600" defTabSz="973138" eaLnBrk="0" fontAlgn="base" hangingPunct="0">
              <a:spcBef>
                <a:spcPct val="0"/>
              </a:spcBef>
              <a:spcAft>
                <a:spcPct val="0"/>
              </a:spcAft>
              <a:defRPr sz="2200">
                <a:solidFill>
                  <a:schemeClr val="tx1"/>
                </a:solidFill>
                <a:latin typeface="Arial" charset="0"/>
              </a:defRPr>
            </a:lvl8pPr>
            <a:lvl9pPr marL="3886200" indent="-228600" defTabSz="973138" eaLnBrk="0" fontAlgn="base" hangingPunct="0">
              <a:spcBef>
                <a:spcPct val="0"/>
              </a:spcBef>
              <a:spcAft>
                <a:spcPct val="0"/>
              </a:spcAft>
              <a:defRPr sz="2200">
                <a:solidFill>
                  <a:schemeClr val="tx1"/>
                </a:solidFill>
                <a:latin typeface="Arial" charset="0"/>
              </a:defRPr>
            </a:lvl9pPr>
          </a:lstStyle>
          <a:p>
            <a:pPr eaLnBrk="1" hangingPunct="1"/>
            <a:fld id="{6634BA97-B891-473A-B94A-29932F16E802}" type="slidenum">
              <a:rPr lang="de-CH" sz="1300" smtClean="0"/>
              <a:pPr eaLnBrk="1" hangingPunct="1"/>
              <a:t>6</a:t>
            </a:fld>
            <a:endParaRPr lang="de-CH" sz="1300" smtClean="0"/>
          </a:p>
        </p:txBody>
      </p:sp>
      <p:sp>
        <p:nvSpPr>
          <p:cNvPr id="19461" name="Rectangle 1026"/>
          <p:cNvSpPr>
            <a:spLocks noChangeArrowheads="1" noTextEdit="1"/>
          </p:cNvSpPr>
          <p:nvPr>
            <p:ph type="sldImg"/>
          </p:nvPr>
        </p:nvSpPr>
        <p:spPr>
          <a:ln/>
        </p:spPr>
      </p:sp>
      <p:sp>
        <p:nvSpPr>
          <p:cNvPr id="19462" name="Rectangle 1027"/>
          <p:cNvSpPr>
            <a:spLocks noGrp="1" noChangeArrowheads="1"/>
          </p:cNvSpPr>
          <p:nvPr>
            <p:ph type="body" idx="1"/>
          </p:nvPr>
        </p:nvSpPr>
        <p:spPr>
          <a:noFill/>
        </p:spPr>
        <p:txBody>
          <a:bodyPr/>
          <a:lstStyle/>
          <a:p>
            <a:pPr eaLnBrk="1" hangingPunct="1"/>
            <a:r>
              <a:rPr lang="en-US" b="1" smtClean="0"/>
              <a:t>Further information derived from cylinder pressure measurements:</a:t>
            </a:r>
          </a:p>
          <a:p>
            <a:pPr eaLnBrk="1" hangingPunct="1"/>
            <a:endParaRPr lang="en-US" b="1" smtClean="0"/>
          </a:p>
          <a:p>
            <a:pPr eaLnBrk="1" hangingPunct="1">
              <a:buFontTx/>
              <a:buChar char="•"/>
            </a:pPr>
            <a:r>
              <a:rPr lang="en-US" altLang="zh-CN" smtClean="0"/>
              <a:t>Mechanical load on drive train</a:t>
            </a:r>
          </a:p>
          <a:p>
            <a:pPr eaLnBrk="1" hangingPunct="1">
              <a:buFontTx/>
              <a:buChar char="•"/>
            </a:pPr>
            <a:r>
              <a:rPr lang="en-US" altLang="zh-CN" smtClean="0"/>
              <a:t>Knocking</a:t>
            </a:r>
          </a:p>
          <a:p>
            <a:pPr eaLnBrk="1" hangingPunct="1">
              <a:buFontTx/>
              <a:buChar char="•"/>
            </a:pPr>
            <a:r>
              <a:rPr lang="en-US" altLang="zh-CN" smtClean="0"/>
              <a:t>Combustion noise</a:t>
            </a:r>
            <a:br>
              <a:rPr lang="en-US" altLang="zh-CN" smtClean="0"/>
            </a:br>
            <a:endParaRPr lang="en-US" altLang="zh-CN" smtClean="0"/>
          </a:p>
          <a:p>
            <a:pPr eaLnBrk="1" hangingPunct="1">
              <a:buFontTx/>
              <a:buChar char="•"/>
            </a:pPr>
            <a:r>
              <a:rPr lang="en-US" altLang="zh-CN" b="1" smtClean="0"/>
              <a:t>Combustion efficiency</a:t>
            </a:r>
            <a:br>
              <a:rPr lang="en-US" altLang="zh-CN" b="1" smtClean="0"/>
            </a:br>
            <a:r>
              <a:rPr lang="en-US" altLang="zh-CN" b="1" smtClean="0"/>
              <a:t> </a:t>
            </a:r>
            <a:r>
              <a:rPr lang="en-US" altLang="zh-CN" smtClean="0"/>
              <a:t>Left cursor line:		Crank angle position of start of combustion</a:t>
            </a:r>
            <a:br>
              <a:rPr lang="en-US" altLang="zh-CN" smtClean="0"/>
            </a:br>
            <a:r>
              <a:rPr lang="en-US" altLang="zh-CN" smtClean="0"/>
              <a:t> Center cursor line:	Crank angle position of 50% heat release</a:t>
            </a:r>
            <a:br>
              <a:rPr lang="en-US" altLang="zh-CN" smtClean="0"/>
            </a:br>
            <a:r>
              <a:rPr lang="en-US" altLang="zh-CN" smtClean="0"/>
              <a:t> Right cursor line:	Crank angle position of 90/95% heat release (end)</a:t>
            </a:r>
            <a:br>
              <a:rPr lang="en-US" altLang="zh-CN" smtClean="0"/>
            </a:br>
            <a:endParaRPr lang="en-US" altLang="zh-CN" smtClean="0"/>
          </a:p>
          <a:p>
            <a:pPr eaLnBrk="1" hangingPunct="1">
              <a:buFontTx/>
              <a:buChar char="•"/>
            </a:pPr>
            <a:r>
              <a:rPr lang="en-US" altLang="zh-CN" smtClean="0"/>
              <a:t>Qualitative emission values</a:t>
            </a:r>
          </a:p>
          <a:p>
            <a:pPr eaLnBrk="1" hangingPunct="1">
              <a:buFontTx/>
              <a:buChar char="•"/>
            </a:pPr>
            <a:r>
              <a:rPr lang="en-US" altLang="zh-CN" smtClean="0"/>
              <a:t>Quality of the ignition system</a:t>
            </a:r>
          </a:p>
          <a:p>
            <a:pPr eaLnBrk="1" hangingPunct="1">
              <a:buFontTx/>
              <a:buChar char="•"/>
            </a:pPr>
            <a:r>
              <a:rPr lang="en-US" altLang="zh-CN" smtClean="0"/>
              <a:t>Energy balance</a:t>
            </a:r>
          </a:p>
          <a:p>
            <a:pPr eaLnBrk="1" hangingPunct="1">
              <a:buFontTx/>
              <a:buChar char="•"/>
            </a:pPr>
            <a:r>
              <a:rPr lang="en-US" altLang="zh-CN" smtClean="0"/>
              <a:t>Cylinder charge, residual exhaust gas, backflow</a:t>
            </a:r>
          </a:p>
          <a:p>
            <a:pPr eaLnBrk="1" hangingPunct="1">
              <a:buFontTx/>
              <a:buChar char="•"/>
            </a:pPr>
            <a:r>
              <a:rPr lang="en-US" altLang="zh-CN" smtClean="0"/>
              <a:t>Formation of fuel/air mixture</a:t>
            </a:r>
          </a:p>
          <a:p>
            <a:pPr eaLnBrk="1" hangingPunct="1">
              <a:buFontTx/>
              <a:buChar char="•"/>
            </a:pPr>
            <a:r>
              <a:rPr lang="en-US" altLang="zh-CN" smtClean="0"/>
              <a:t>Ignition system</a:t>
            </a:r>
            <a:endParaRPr lang="en-US" smtClean="0"/>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lvl1pPr defTabSz="973138" eaLnBrk="0" hangingPunct="0">
              <a:defRPr sz="2200">
                <a:solidFill>
                  <a:schemeClr val="tx1"/>
                </a:solidFill>
                <a:latin typeface="Arial" charset="0"/>
              </a:defRPr>
            </a:lvl1pPr>
            <a:lvl2pPr marL="742950" indent="-285750" defTabSz="973138" eaLnBrk="0" hangingPunct="0">
              <a:defRPr sz="2200">
                <a:solidFill>
                  <a:schemeClr val="tx1"/>
                </a:solidFill>
                <a:latin typeface="Arial" charset="0"/>
              </a:defRPr>
            </a:lvl2pPr>
            <a:lvl3pPr marL="1143000" indent="-228600" defTabSz="973138" eaLnBrk="0" hangingPunct="0">
              <a:defRPr sz="2200">
                <a:solidFill>
                  <a:schemeClr val="tx1"/>
                </a:solidFill>
                <a:latin typeface="Arial" charset="0"/>
              </a:defRPr>
            </a:lvl3pPr>
            <a:lvl4pPr marL="1600200" indent="-228600" defTabSz="973138" eaLnBrk="0" hangingPunct="0">
              <a:defRPr sz="2200">
                <a:solidFill>
                  <a:schemeClr val="tx1"/>
                </a:solidFill>
                <a:latin typeface="Arial" charset="0"/>
              </a:defRPr>
            </a:lvl4pPr>
            <a:lvl5pPr marL="2057400" indent="-228600" defTabSz="973138" eaLnBrk="0" hangingPunct="0">
              <a:defRPr sz="2200">
                <a:solidFill>
                  <a:schemeClr val="tx1"/>
                </a:solidFill>
                <a:latin typeface="Arial" charset="0"/>
              </a:defRPr>
            </a:lvl5pPr>
            <a:lvl6pPr marL="2514600" indent="-228600" defTabSz="973138" eaLnBrk="0" fontAlgn="base" hangingPunct="0">
              <a:spcBef>
                <a:spcPct val="0"/>
              </a:spcBef>
              <a:spcAft>
                <a:spcPct val="0"/>
              </a:spcAft>
              <a:defRPr sz="2200">
                <a:solidFill>
                  <a:schemeClr val="tx1"/>
                </a:solidFill>
                <a:latin typeface="Arial" charset="0"/>
              </a:defRPr>
            </a:lvl6pPr>
            <a:lvl7pPr marL="2971800" indent="-228600" defTabSz="973138" eaLnBrk="0" fontAlgn="base" hangingPunct="0">
              <a:spcBef>
                <a:spcPct val="0"/>
              </a:spcBef>
              <a:spcAft>
                <a:spcPct val="0"/>
              </a:spcAft>
              <a:defRPr sz="2200">
                <a:solidFill>
                  <a:schemeClr val="tx1"/>
                </a:solidFill>
                <a:latin typeface="Arial" charset="0"/>
              </a:defRPr>
            </a:lvl7pPr>
            <a:lvl8pPr marL="3429000" indent="-228600" defTabSz="973138" eaLnBrk="0" fontAlgn="base" hangingPunct="0">
              <a:spcBef>
                <a:spcPct val="0"/>
              </a:spcBef>
              <a:spcAft>
                <a:spcPct val="0"/>
              </a:spcAft>
              <a:defRPr sz="2200">
                <a:solidFill>
                  <a:schemeClr val="tx1"/>
                </a:solidFill>
                <a:latin typeface="Arial" charset="0"/>
              </a:defRPr>
            </a:lvl8pPr>
            <a:lvl9pPr marL="3886200" indent="-228600" defTabSz="973138" eaLnBrk="0" fontAlgn="base" hangingPunct="0">
              <a:spcBef>
                <a:spcPct val="0"/>
              </a:spcBef>
              <a:spcAft>
                <a:spcPct val="0"/>
              </a:spcAft>
              <a:defRPr sz="2200">
                <a:solidFill>
                  <a:schemeClr val="tx1"/>
                </a:solidFill>
                <a:latin typeface="Arial" charset="0"/>
              </a:defRPr>
            </a:lvl9pPr>
          </a:lstStyle>
          <a:p>
            <a:pPr eaLnBrk="1" hangingPunct="1"/>
            <a:r>
              <a:rPr lang="en-US" sz="1100" smtClean="0"/>
              <a:t>Kistler Training Center</a:t>
            </a:r>
          </a:p>
        </p:txBody>
      </p:sp>
      <p:sp>
        <p:nvSpPr>
          <p:cNvPr id="20483" name="Rectangle 6"/>
          <p:cNvSpPr>
            <a:spLocks noGrp="1" noChangeArrowheads="1"/>
          </p:cNvSpPr>
          <p:nvPr>
            <p:ph type="ftr" sz="quarter" idx="4"/>
          </p:nvPr>
        </p:nvSpPr>
        <p:spPr>
          <a:noFill/>
        </p:spPr>
        <p:txBody>
          <a:bodyPr/>
          <a:lstStyle>
            <a:lvl1pPr defTabSz="973138" eaLnBrk="0" hangingPunct="0">
              <a:defRPr sz="2200">
                <a:solidFill>
                  <a:schemeClr val="tx1"/>
                </a:solidFill>
                <a:latin typeface="Arial" charset="0"/>
              </a:defRPr>
            </a:lvl1pPr>
            <a:lvl2pPr marL="742950" indent="-285750" defTabSz="973138" eaLnBrk="0" hangingPunct="0">
              <a:defRPr sz="2200">
                <a:solidFill>
                  <a:schemeClr val="tx1"/>
                </a:solidFill>
                <a:latin typeface="Arial" charset="0"/>
              </a:defRPr>
            </a:lvl2pPr>
            <a:lvl3pPr marL="1143000" indent="-228600" defTabSz="973138" eaLnBrk="0" hangingPunct="0">
              <a:defRPr sz="2200">
                <a:solidFill>
                  <a:schemeClr val="tx1"/>
                </a:solidFill>
                <a:latin typeface="Arial" charset="0"/>
              </a:defRPr>
            </a:lvl3pPr>
            <a:lvl4pPr marL="1600200" indent="-228600" defTabSz="973138" eaLnBrk="0" hangingPunct="0">
              <a:defRPr sz="2200">
                <a:solidFill>
                  <a:schemeClr val="tx1"/>
                </a:solidFill>
                <a:latin typeface="Arial" charset="0"/>
              </a:defRPr>
            </a:lvl4pPr>
            <a:lvl5pPr marL="2057400" indent="-228600" defTabSz="973138" eaLnBrk="0" hangingPunct="0">
              <a:defRPr sz="2200">
                <a:solidFill>
                  <a:schemeClr val="tx1"/>
                </a:solidFill>
                <a:latin typeface="Arial" charset="0"/>
              </a:defRPr>
            </a:lvl5pPr>
            <a:lvl6pPr marL="2514600" indent="-228600" defTabSz="973138" eaLnBrk="0" fontAlgn="base" hangingPunct="0">
              <a:spcBef>
                <a:spcPct val="0"/>
              </a:spcBef>
              <a:spcAft>
                <a:spcPct val="0"/>
              </a:spcAft>
              <a:defRPr sz="2200">
                <a:solidFill>
                  <a:schemeClr val="tx1"/>
                </a:solidFill>
                <a:latin typeface="Arial" charset="0"/>
              </a:defRPr>
            </a:lvl6pPr>
            <a:lvl7pPr marL="2971800" indent="-228600" defTabSz="973138" eaLnBrk="0" fontAlgn="base" hangingPunct="0">
              <a:spcBef>
                <a:spcPct val="0"/>
              </a:spcBef>
              <a:spcAft>
                <a:spcPct val="0"/>
              </a:spcAft>
              <a:defRPr sz="2200">
                <a:solidFill>
                  <a:schemeClr val="tx1"/>
                </a:solidFill>
                <a:latin typeface="Arial" charset="0"/>
              </a:defRPr>
            </a:lvl7pPr>
            <a:lvl8pPr marL="3429000" indent="-228600" defTabSz="973138" eaLnBrk="0" fontAlgn="base" hangingPunct="0">
              <a:spcBef>
                <a:spcPct val="0"/>
              </a:spcBef>
              <a:spcAft>
                <a:spcPct val="0"/>
              </a:spcAft>
              <a:defRPr sz="2200">
                <a:solidFill>
                  <a:schemeClr val="tx1"/>
                </a:solidFill>
                <a:latin typeface="Arial" charset="0"/>
              </a:defRPr>
            </a:lvl8pPr>
            <a:lvl9pPr marL="3886200" indent="-228600" defTabSz="973138" eaLnBrk="0" fontAlgn="base" hangingPunct="0">
              <a:spcBef>
                <a:spcPct val="0"/>
              </a:spcBef>
              <a:spcAft>
                <a:spcPct val="0"/>
              </a:spcAft>
              <a:defRPr sz="2200">
                <a:solidFill>
                  <a:schemeClr val="tx1"/>
                </a:solidFill>
                <a:latin typeface="Arial" charset="0"/>
              </a:defRPr>
            </a:lvl9pPr>
          </a:lstStyle>
          <a:p>
            <a:pPr eaLnBrk="1" hangingPunct="1"/>
            <a:r>
              <a:rPr lang="en-US" sz="1100" smtClean="0"/>
              <a:t>CBL-E - Basics of Pressure Measurement / Sai /  Nov 2010</a:t>
            </a:r>
          </a:p>
        </p:txBody>
      </p:sp>
      <p:sp>
        <p:nvSpPr>
          <p:cNvPr id="20484" name="Rectangle 7"/>
          <p:cNvSpPr>
            <a:spLocks noGrp="1" noChangeArrowheads="1"/>
          </p:cNvSpPr>
          <p:nvPr>
            <p:ph type="sldNum" sz="quarter" idx="5"/>
          </p:nvPr>
        </p:nvSpPr>
        <p:spPr>
          <a:noFill/>
        </p:spPr>
        <p:txBody>
          <a:bodyPr/>
          <a:lstStyle>
            <a:lvl1pPr defTabSz="973138" eaLnBrk="0" hangingPunct="0">
              <a:defRPr sz="2200">
                <a:solidFill>
                  <a:schemeClr val="tx1"/>
                </a:solidFill>
                <a:latin typeface="Arial" charset="0"/>
              </a:defRPr>
            </a:lvl1pPr>
            <a:lvl2pPr marL="742950" indent="-285750" defTabSz="973138" eaLnBrk="0" hangingPunct="0">
              <a:defRPr sz="2200">
                <a:solidFill>
                  <a:schemeClr val="tx1"/>
                </a:solidFill>
                <a:latin typeface="Arial" charset="0"/>
              </a:defRPr>
            </a:lvl2pPr>
            <a:lvl3pPr marL="1143000" indent="-228600" defTabSz="973138" eaLnBrk="0" hangingPunct="0">
              <a:defRPr sz="2200">
                <a:solidFill>
                  <a:schemeClr val="tx1"/>
                </a:solidFill>
                <a:latin typeface="Arial" charset="0"/>
              </a:defRPr>
            </a:lvl3pPr>
            <a:lvl4pPr marL="1600200" indent="-228600" defTabSz="973138" eaLnBrk="0" hangingPunct="0">
              <a:defRPr sz="2200">
                <a:solidFill>
                  <a:schemeClr val="tx1"/>
                </a:solidFill>
                <a:latin typeface="Arial" charset="0"/>
              </a:defRPr>
            </a:lvl4pPr>
            <a:lvl5pPr marL="2057400" indent="-228600" defTabSz="973138" eaLnBrk="0" hangingPunct="0">
              <a:defRPr sz="2200">
                <a:solidFill>
                  <a:schemeClr val="tx1"/>
                </a:solidFill>
                <a:latin typeface="Arial" charset="0"/>
              </a:defRPr>
            </a:lvl5pPr>
            <a:lvl6pPr marL="2514600" indent="-228600" defTabSz="973138" eaLnBrk="0" fontAlgn="base" hangingPunct="0">
              <a:spcBef>
                <a:spcPct val="0"/>
              </a:spcBef>
              <a:spcAft>
                <a:spcPct val="0"/>
              </a:spcAft>
              <a:defRPr sz="2200">
                <a:solidFill>
                  <a:schemeClr val="tx1"/>
                </a:solidFill>
                <a:latin typeface="Arial" charset="0"/>
              </a:defRPr>
            </a:lvl6pPr>
            <a:lvl7pPr marL="2971800" indent="-228600" defTabSz="973138" eaLnBrk="0" fontAlgn="base" hangingPunct="0">
              <a:spcBef>
                <a:spcPct val="0"/>
              </a:spcBef>
              <a:spcAft>
                <a:spcPct val="0"/>
              </a:spcAft>
              <a:defRPr sz="2200">
                <a:solidFill>
                  <a:schemeClr val="tx1"/>
                </a:solidFill>
                <a:latin typeface="Arial" charset="0"/>
              </a:defRPr>
            </a:lvl7pPr>
            <a:lvl8pPr marL="3429000" indent="-228600" defTabSz="973138" eaLnBrk="0" fontAlgn="base" hangingPunct="0">
              <a:spcBef>
                <a:spcPct val="0"/>
              </a:spcBef>
              <a:spcAft>
                <a:spcPct val="0"/>
              </a:spcAft>
              <a:defRPr sz="2200">
                <a:solidFill>
                  <a:schemeClr val="tx1"/>
                </a:solidFill>
                <a:latin typeface="Arial" charset="0"/>
              </a:defRPr>
            </a:lvl8pPr>
            <a:lvl9pPr marL="3886200" indent="-228600" defTabSz="973138" eaLnBrk="0" fontAlgn="base" hangingPunct="0">
              <a:spcBef>
                <a:spcPct val="0"/>
              </a:spcBef>
              <a:spcAft>
                <a:spcPct val="0"/>
              </a:spcAft>
              <a:defRPr sz="2200">
                <a:solidFill>
                  <a:schemeClr val="tx1"/>
                </a:solidFill>
                <a:latin typeface="Arial" charset="0"/>
              </a:defRPr>
            </a:lvl9pPr>
          </a:lstStyle>
          <a:p>
            <a:pPr eaLnBrk="1" hangingPunct="1"/>
            <a:fld id="{98D888C5-2DD2-4080-8F6A-744F1997003B}" type="slidenum">
              <a:rPr lang="de-CH" sz="1300" smtClean="0"/>
              <a:pPr eaLnBrk="1" hangingPunct="1"/>
              <a:t>7</a:t>
            </a:fld>
            <a:endParaRPr lang="de-CH" sz="1300" smtClean="0"/>
          </a:p>
        </p:txBody>
      </p:sp>
      <p:sp>
        <p:nvSpPr>
          <p:cNvPr id="20485" name="Rectangle 2"/>
          <p:cNvSpPr>
            <a:spLocks noChangeArrowheads="1" noTextEdit="1"/>
          </p:cNvSpPr>
          <p:nvPr>
            <p:ph type="sldImg"/>
          </p:nvPr>
        </p:nvSpPr>
        <p:spPr>
          <a:ln/>
        </p:spPr>
      </p:sp>
      <p:sp>
        <p:nvSpPr>
          <p:cNvPr id="20486" name="Rectangle 6"/>
          <p:cNvSpPr>
            <a:spLocks noGrp="1" noChangeArrowheads="1"/>
          </p:cNvSpPr>
          <p:nvPr>
            <p:ph type="body" idx="1"/>
          </p:nvPr>
        </p:nvSpPr>
        <p:spPr>
          <a:xfrm>
            <a:off x="928688" y="4803775"/>
            <a:ext cx="5111750" cy="3567113"/>
          </a:xfrm>
          <a:noFill/>
        </p:spPr>
        <p:txBody>
          <a:bodyPr lIns="97594" tIns="48797" rIns="97594" bIns="48797"/>
          <a:lstStyle/>
          <a:p>
            <a:pPr eaLnBrk="1" hangingPunct="1"/>
            <a:r>
              <a:rPr lang="en-US" b="1" smtClean="0"/>
              <a:t>How are sensor specifications related to the needs of customers?</a:t>
            </a:r>
          </a:p>
          <a:p>
            <a:pPr eaLnBrk="1" hangingPunct="1"/>
            <a:r>
              <a:rPr lang="en-US" smtClean="0"/>
              <a:t>For a user of sensors it is convenient to relate sensor specifications not only to basic properties such as sensitivity and linearity but, also to typical combustion parameters. These sensor specifications on the basis of typical combustion parameters allow for more precise selection of the required quality (type) of sensors according to the specific application.</a:t>
            </a:r>
          </a:p>
          <a:p>
            <a:pPr eaLnBrk="1" hangingPunct="1"/>
            <a:r>
              <a:rPr lang="en-US" smtClean="0"/>
              <a:t>The following specifications of cylinder pressure sensors are directly related to combustion parameters. The values are given for the 6052C High Temperature Pressure Sensor:</a:t>
            </a:r>
          </a:p>
          <a:p>
            <a:pPr eaLnBrk="1" hangingPunct="1"/>
            <a:endParaRPr lang="en-US" b="1" smtClean="0"/>
          </a:p>
          <a:p>
            <a:pPr eaLnBrk="1" hangingPunct="1"/>
            <a:r>
              <a:rPr lang="en-US" b="1" smtClean="0"/>
              <a:t>Calibrated ranges</a:t>
            </a:r>
            <a:r>
              <a:rPr lang="en-US" smtClean="0"/>
              <a:t>		0…50 bar, 0…100 bar, 0…150 bar </a:t>
            </a:r>
            <a:br>
              <a:rPr lang="en-US" smtClean="0"/>
            </a:br>
            <a:r>
              <a:rPr lang="en-US" smtClean="0"/>
              <a:t>			and 0…250 bar</a:t>
            </a:r>
          </a:p>
          <a:p>
            <a:pPr eaLnBrk="1" hangingPunct="1"/>
            <a:r>
              <a:rPr lang="en-US" b="1" smtClean="0"/>
              <a:t>Natural frequency of sensor only</a:t>
            </a:r>
            <a:r>
              <a:rPr lang="en-US" smtClean="0"/>
              <a:t>	160 kHz</a:t>
            </a:r>
          </a:p>
          <a:p>
            <a:pPr eaLnBrk="1" hangingPunct="1"/>
            <a:r>
              <a:rPr lang="en-US" b="1" smtClean="0"/>
              <a:t>Sensitivity shift</a:t>
            </a:r>
            <a:r>
              <a:rPr lang="en-US" smtClean="0"/>
              <a:t> 		&lt;= +/- 0.5 % 	at 150…250 °C</a:t>
            </a:r>
            <a:br>
              <a:rPr lang="en-US" smtClean="0"/>
            </a:br>
            <a:r>
              <a:rPr lang="en-US" smtClean="0"/>
              <a:t>			&lt;= +/- 2 % 	at 23…350 °C</a:t>
            </a:r>
          </a:p>
          <a:p>
            <a:pPr eaLnBrk="1" hangingPunct="1"/>
            <a:r>
              <a:rPr lang="en-US" b="1" smtClean="0"/>
              <a:t>Short term drift (thermal shock)</a:t>
            </a:r>
            <a:br>
              <a:rPr lang="en-US" b="1" smtClean="0"/>
            </a:br>
            <a:r>
              <a:rPr lang="en-US" smtClean="0"/>
              <a:t>Reference conditions		Speed 1500 rpm, load 9 bar imep</a:t>
            </a:r>
            <a:br>
              <a:rPr lang="en-US" smtClean="0"/>
            </a:br>
            <a:r>
              <a:rPr lang="en-US" smtClean="0"/>
              <a:t>∆ p			&lt;= +/- 0.5 bar</a:t>
            </a:r>
            <a:br>
              <a:rPr lang="en-US" smtClean="0"/>
            </a:br>
            <a:r>
              <a:rPr lang="en-US" smtClean="0"/>
              <a:t>∆ imep			&lt;= +/- 2 %</a:t>
            </a:r>
            <a:br>
              <a:rPr lang="en-US" smtClean="0"/>
            </a:br>
            <a:r>
              <a:rPr lang="en-US" smtClean="0"/>
              <a:t>∆ pmax. 			&lt;= +/- 1 %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a:noFill/>
        </p:spPr>
        <p:txBody>
          <a:bodyPr/>
          <a:lstStyle>
            <a:lvl1pPr defTabSz="973138" eaLnBrk="0" hangingPunct="0">
              <a:defRPr sz="2200">
                <a:solidFill>
                  <a:schemeClr val="tx1"/>
                </a:solidFill>
                <a:latin typeface="Arial" charset="0"/>
              </a:defRPr>
            </a:lvl1pPr>
            <a:lvl2pPr marL="742950" indent="-285750" defTabSz="973138" eaLnBrk="0" hangingPunct="0">
              <a:defRPr sz="2200">
                <a:solidFill>
                  <a:schemeClr val="tx1"/>
                </a:solidFill>
                <a:latin typeface="Arial" charset="0"/>
              </a:defRPr>
            </a:lvl2pPr>
            <a:lvl3pPr marL="1143000" indent="-228600" defTabSz="973138" eaLnBrk="0" hangingPunct="0">
              <a:defRPr sz="2200">
                <a:solidFill>
                  <a:schemeClr val="tx1"/>
                </a:solidFill>
                <a:latin typeface="Arial" charset="0"/>
              </a:defRPr>
            </a:lvl3pPr>
            <a:lvl4pPr marL="1600200" indent="-228600" defTabSz="973138" eaLnBrk="0" hangingPunct="0">
              <a:defRPr sz="2200">
                <a:solidFill>
                  <a:schemeClr val="tx1"/>
                </a:solidFill>
                <a:latin typeface="Arial" charset="0"/>
              </a:defRPr>
            </a:lvl4pPr>
            <a:lvl5pPr marL="2057400" indent="-228600" defTabSz="973138" eaLnBrk="0" hangingPunct="0">
              <a:defRPr sz="2200">
                <a:solidFill>
                  <a:schemeClr val="tx1"/>
                </a:solidFill>
                <a:latin typeface="Arial" charset="0"/>
              </a:defRPr>
            </a:lvl5pPr>
            <a:lvl6pPr marL="2514600" indent="-228600" defTabSz="973138" eaLnBrk="0" fontAlgn="base" hangingPunct="0">
              <a:spcBef>
                <a:spcPct val="0"/>
              </a:spcBef>
              <a:spcAft>
                <a:spcPct val="0"/>
              </a:spcAft>
              <a:defRPr sz="2200">
                <a:solidFill>
                  <a:schemeClr val="tx1"/>
                </a:solidFill>
                <a:latin typeface="Arial" charset="0"/>
              </a:defRPr>
            </a:lvl6pPr>
            <a:lvl7pPr marL="2971800" indent="-228600" defTabSz="973138" eaLnBrk="0" fontAlgn="base" hangingPunct="0">
              <a:spcBef>
                <a:spcPct val="0"/>
              </a:spcBef>
              <a:spcAft>
                <a:spcPct val="0"/>
              </a:spcAft>
              <a:defRPr sz="2200">
                <a:solidFill>
                  <a:schemeClr val="tx1"/>
                </a:solidFill>
                <a:latin typeface="Arial" charset="0"/>
              </a:defRPr>
            </a:lvl7pPr>
            <a:lvl8pPr marL="3429000" indent="-228600" defTabSz="973138" eaLnBrk="0" fontAlgn="base" hangingPunct="0">
              <a:spcBef>
                <a:spcPct val="0"/>
              </a:spcBef>
              <a:spcAft>
                <a:spcPct val="0"/>
              </a:spcAft>
              <a:defRPr sz="2200">
                <a:solidFill>
                  <a:schemeClr val="tx1"/>
                </a:solidFill>
                <a:latin typeface="Arial" charset="0"/>
              </a:defRPr>
            </a:lvl8pPr>
            <a:lvl9pPr marL="3886200" indent="-228600" defTabSz="973138" eaLnBrk="0" fontAlgn="base" hangingPunct="0">
              <a:spcBef>
                <a:spcPct val="0"/>
              </a:spcBef>
              <a:spcAft>
                <a:spcPct val="0"/>
              </a:spcAft>
              <a:defRPr sz="2200">
                <a:solidFill>
                  <a:schemeClr val="tx1"/>
                </a:solidFill>
                <a:latin typeface="Arial" charset="0"/>
              </a:defRPr>
            </a:lvl9pPr>
          </a:lstStyle>
          <a:p>
            <a:pPr eaLnBrk="1" hangingPunct="1"/>
            <a:r>
              <a:rPr lang="en-US" sz="1100" smtClean="0"/>
              <a:t>Kistler Training Center</a:t>
            </a:r>
          </a:p>
        </p:txBody>
      </p:sp>
      <p:sp>
        <p:nvSpPr>
          <p:cNvPr id="21507" name="Rectangle 6"/>
          <p:cNvSpPr>
            <a:spLocks noGrp="1" noChangeArrowheads="1"/>
          </p:cNvSpPr>
          <p:nvPr>
            <p:ph type="ftr" sz="quarter" idx="4"/>
          </p:nvPr>
        </p:nvSpPr>
        <p:spPr>
          <a:noFill/>
        </p:spPr>
        <p:txBody>
          <a:bodyPr/>
          <a:lstStyle>
            <a:lvl1pPr defTabSz="973138" eaLnBrk="0" hangingPunct="0">
              <a:defRPr sz="2200">
                <a:solidFill>
                  <a:schemeClr val="tx1"/>
                </a:solidFill>
                <a:latin typeface="Arial" charset="0"/>
              </a:defRPr>
            </a:lvl1pPr>
            <a:lvl2pPr marL="742950" indent="-285750" defTabSz="973138" eaLnBrk="0" hangingPunct="0">
              <a:defRPr sz="2200">
                <a:solidFill>
                  <a:schemeClr val="tx1"/>
                </a:solidFill>
                <a:latin typeface="Arial" charset="0"/>
              </a:defRPr>
            </a:lvl2pPr>
            <a:lvl3pPr marL="1143000" indent="-228600" defTabSz="973138" eaLnBrk="0" hangingPunct="0">
              <a:defRPr sz="2200">
                <a:solidFill>
                  <a:schemeClr val="tx1"/>
                </a:solidFill>
                <a:latin typeface="Arial" charset="0"/>
              </a:defRPr>
            </a:lvl3pPr>
            <a:lvl4pPr marL="1600200" indent="-228600" defTabSz="973138" eaLnBrk="0" hangingPunct="0">
              <a:defRPr sz="2200">
                <a:solidFill>
                  <a:schemeClr val="tx1"/>
                </a:solidFill>
                <a:latin typeface="Arial" charset="0"/>
              </a:defRPr>
            </a:lvl4pPr>
            <a:lvl5pPr marL="2057400" indent="-228600" defTabSz="973138" eaLnBrk="0" hangingPunct="0">
              <a:defRPr sz="2200">
                <a:solidFill>
                  <a:schemeClr val="tx1"/>
                </a:solidFill>
                <a:latin typeface="Arial" charset="0"/>
              </a:defRPr>
            </a:lvl5pPr>
            <a:lvl6pPr marL="2514600" indent="-228600" defTabSz="973138" eaLnBrk="0" fontAlgn="base" hangingPunct="0">
              <a:spcBef>
                <a:spcPct val="0"/>
              </a:spcBef>
              <a:spcAft>
                <a:spcPct val="0"/>
              </a:spcAft>
              <a:defRPr sz="2200">
                <a:solidFill>
                  <a:schemeClr val="tx1"/>
                </a:solidFill>
                <a:latin typeface="Arial" charset="0"/>
              </a:defRPr>
            </a:lvl6pPr>
            <a:lvl7pPr marL="2971800" indent="-228600" defTabSz="973138" eaLnBrk="0" fontAlgn="base" hangingPunct="0">
              <a:spcBef>
                <a:spcPct val="0"/>
              </a:spcBef>
              <a:spcAft>
                <a:spcPct val="0"/>
              </a:spcAft>
              <a:defRPr sz="2200">
                <a:solidFill>
                  <a:schemeClr val="tx1"/>
                </a:solidFill>
                <a:latin typeface="Arial" charset="0"/>
              </a:defRPr>
            </a:lvl7pPr>
            <a:lvl8pPr marL="3429000" indent="-228600" defTabSz="973138" eaLnBrk="0" fontAlgn="base" hangingPunct="0">
              <a:spcBef>
                <a:spcPct val="0"/>
              </a:spcBef>
              <a:spcAft>
                <a:spcPct val="0"/>
              </a:spcAft>
              <a:defRPr sz="2200">
                <a:solidFill>
                  <a:schemeClr val="tx1"/>
                </a:solidFill>
                <a:latin typeface="Arial" charset="0"/>
              </a:defRPr>
            </a:lvl8pPr>
            <a:lvl9pPr marL="3886200" indent="-228600" defTabSz="973138" eaLnBrk="0" fontAlgn="base" hangingPunct="0">
              <a:spcBef>
                <a:spcPct val="0"/>
              </a:spcBef>
              <a:spcAft>
                <a:spcPct val="0"/>
              </a:spcAft>
              <a:defRPr sz="2200">
                <a:solidFill>
                  <a:schemeClr val="tx1"/>
                </a:solidFill>
                <a:latin typeface="Arial" charset="0"/>
              </a:defRPr>
            </a:lvl9pPr>
          </a:lstStyle>
          <a:p>
            <a:pPr eaLnBrk="1" hangingPunct="1"/>
            <a:r>
              <a:rPr lang="en-US" sz="1100" smtClean="0"/>
              <a:t>CBL-E - Basics of Pressure Measurement / Sai /  Nov 2010</a:t>
            </a:r>
          </a:p>
        </p:txBody>
      </p:sp>
      <p:sp>
        <p:nvSpPr>
          <p:cNvPr id="21508" name="Rectangle 7"/>
          <p:cNvSpPr>
            <a:spLocks noGrp="1" noChangeArrowheads="1"/>
          </p:cNvSpPr>
          <p:nvPr>
            <p:ph type="sldNum" sz="quarter" idx="5"/>
          </p:nvPr>
        </p:nvSpPr>
        <p:spPr>
          <a:noFill/>
        </p:spPr>
        <p:txBody>
          <a:bodyPr/>
          <a:lstStyle>
            <a:lvl1pPr defTabSz="973138" eaLnBrk="0" hangingPunct="0">
              <a:defRPr sz="2200">
                <a:solidFill>
                  <a:schemeClr val="tx1"/>
                </a:solidFill>
                <a:latin typeface="Arial" charset="0"/>
              </a:defRPr>
            </a:lvl1pPr>
            <a:lvl2pPr marL="742950" indent="-285750" defTabSz="973138" eaLnBrk="0" hangingPunct="0">
              <a:defRPr sz="2200">
                <a:solidFill>
                  <a:schemeClr val="tx1"/>
                </a:solidFill>
                <a:latin typeface="Arial" charset="0"/>
              </a:defRPr>
            </a:lvl2pPr>
            <a:lvl3pPr marL="1143000" indent="-228600" defTabSz="973138" eaLnBrk="0" hangingPunct="0">
              <a:defRPr sz="2200">
                <a:solidFill>
                  <a:schemeClr val="tx1"/>
                </a:solidFill>
                <a:latin typeface="Arial" charset="0"/>
              </a:defRPr>
            </a:lvl3pPr>
            <a:lvl4pPr marL="1600200" indent="-228600" defTabSz="973138" eaLnBrk="0" hangingPunct="0">
              <a:defRPr sz="2200">
                <a:solidFill>
                  <a:schemeClr val="tx1"/>
                </a:solidFill>
                <a:latin typeface="Arial" charset="0"/>
              </a:defRPr>
            </a:lvl4pPr>
            <a:lvl5pPr marL="2057400" indent="-228600" defTabSz="973138" eaLnBrk="0" hangingPunct="0">
              <a:defRPr sz="2200">
                <a:solidFill>
                  <a:schemeClr val="tx1"/>
                </a:solidFill>
                <a:latin typeface="Arial" charset="0"/>
              </a:defRPr>
            </a:lvl5pPr>
            <a:lvl6pPr marL="2514600" indent="-228600" defTabSz="973138" eaLnBrk="0" fontAlgn="base" hangingPunct="0">
              <a:spcBef>
                <a:spcPct val="0"/>
              </a:spcBef>
              <a:spcAft>
                <a:spcPct val="0"/>
              </a:spcAft>
              <a:defRPr sz="2200">
                <a:solidFill>
                  <a:schemeClr val="tx1"/>
                </a:solidFill>
                <a:latin typeface="Arial" charset="0"/>
              </a:defRPr>
            </a:lvl6pPr>
            <a:lvl7pPr marL="2971800" indent="-228600" defTabSz="973138" eaLnBrk="0" fontAlgn="base" hangingPunct="0">
              <a:spcBef>
                <a:spcPct val="0"/>
              </a:spcBef>
              <a:spcAft>
                <a:spcPct val="0"/>
              </a:spcAft>
              <a:defRPr sz="2200">
                <a:solidFill>
                  <a:schemeClr val="tx1"/>
                </a:solidFill>
                <a:latin typeface="Arial" charset="0"/>
              </a:defRPr>
            </a:lvl7pPr>
            <a:lvl8pPr marL="3429000" indent="-228600" defTabSz="973138" eaLnBrk="0" fontAlgn="base" hangingPunct="0">
              <a:spcBef>
                <a:spcPct val="0"/>
              </a:spcBef>
              <a:spcAft>
                <a:spcPct val="0"/>
              </a:spcAft>
              <a:defRPr sz="2200">
                <a:solidFill>
                  <a:schemeClr val="tx1"/>
                </a:solidFill>
                <a:latin typeface="Arial" charset="0"/>
              </a:defRPr>
            </a:lvl8pPr>
            <a:lvl9pPr marL="3886200" indent="-228600" defTabSz="973138" eaLnBrk="0" fontAlgn="base" hangingPunct="0">
              <a:spcBef>
                <a:spcPct val="0"/>
              </a:spcBef>
              <a:spcAft>
                <a:spcPct val="0"/>
              </a:spcAft>
              <a:defRPr sz="2200">
                <a:solidFill>
                  <a:schemeClr val="tx1"/>
                </a:solidFill>
                <a:latin typeface="Arial" charset="0"/>
              </a:defRPr>
            </a:lvl9pPr>
          </a:lstStyle>
          <a:p>
            <a:pPr eaLnBrk="1" hangingPunct="1"/>
            <a:fld id="{6CA8B84C-69EB-46EA-B4BF-7F3C1AC92438}" type="slidenum">
              <a:rPr lang="de-CH" sz="1300" smtClean="0"/>
              <a:pPr eaLnBrk="1" hangingPunct="1"/>
              <a:t>8</a:t>
            </a:fld>
            <a:endParaRPr lang="de-CH" sz="1300" smtClean="0"/>
          </a:p>
        </p:txBody>
      </p:sp>
      <p:sp>
        <p:nvSpPr>
          <p:cNvPr id="21509" name="Rectangle 1026"/>
          <p:cNvSpPr>
            <a:spLocks noChangeArrowheads="1" noTextEdit="1"/>
          </p:cNvSpPr>
          <p:nvPr>
            <p:ph type="sldImg"/>
          </p:nvPr>
        </p:nvSpPr>
        <p:spPr>
          <a:ln/>
        </p:spPr>
      </p:sp>
      <p:sp>
        <p:nvSpPr>
          <p:cNvPr id="21510" name="Rectangle 1027"/>
          <p:cNvSpPr>
            <a:spLocks noGrp="1" noChangeArrowheads="1"/>
          </p:cNvSpPr>
          <p:nvPr>
            <p:ph type="body" idx="1"/>
          </p:nvPr>
        </p:nvSpPr>
        <p:spPr>
          <a:noFill/>
        </p:spPr>
        <p:txBody>
          <a:bodyPr/>
          <a:lstStyle/>
          <a:p>
            <a:pPr eaLnBrk="1" hangingPunct="1"/>
            <a:r>
              <a:rPr lang="en-US" b="1" smtClean="0"/>
              <a:t>Reason for thermal shock</a:t>
            </a:r>
          </a:p>
          <a:p>
            <a:pPr eaLnBrk="1" hangingPunct="1"/>
            <a:r>
              <a:rPr lang="en-US" smtClean="0"/>
              <a:t>Thermal shock (also called short-term drift) is a short-term measuring error that arises periodically in each combustion cycle. It is caused by time-dependent thermal stresses in the sensor diaphragm induced by the heat flow of the hot combustion gases, which can reach temperatures of over 2000°C for a few milliseconds. </a:t>
            </a:r>
          </a:p>
          <a:p>
            <a:pPr eaLnBrk="1" hangingPunct="1"/>
            <a:endParaRPr lang="en-US" smtClean="0"/>
          </a:p>
          <a:p>
            <a:pPr eaLnBrk="1" hangingPunct="1"/>
            <a:r>
              <a:rPr lang="en-US" b="1" smtClean="0"/>
              <a:t>Impact on sensors</a:t>
            </a:r>
          </a:p>
          <a:p>
            <a:pPr eaLnBrk="1" hangingPunct="1"/>
            <a:r>
              <a:rPr lang="en-US" smtClean="0"/>
              <a:t>The deformations of the diaphragm create the illusion of a change in pressure. The extent to which the measurement result is falsified depends on the sensor, its mounting arrangement and the operating point of the engine. Thus in a given engine the error depends on the injection/ignition point, speed, load, etc. </a:t>
            </a:r>
          </a:p>
          <a:p>
            <a:pPr eaLnBrk="1" hangingPunct="1"/>
            <a:endParaRPr lang="en-US" smtClean="0"/>
          </a:p>
          <a:p>
            <a:pPr eaLnBrk="1" hangingPunct="1"/>
            <a:r>
              <a:rPr lang="en-US" b="1" smtClean="0"/>
              <a:t>Sensor specifications</a:t>
            </a:r>
          </a:p>
          <a:p>
            <a:pPr eaLnBrk="1" hangingPunct="1"/>
            <a:r>
              <a:rPr lang="en-US" smtClean="0"/>
              <a:t>The magnitude of the thermal shock is measured relative to a reference pressure sensor. As this reference sensor itself should exhibit the lowest possible thermal shock, a water cooled 7061B is used, which thanks to its low temperature error is ideal for precision thermodynamic measurements. The thermal shock corresponds to the maximum deviation between sensor under test and reference sensor. </a:t>
            </a:r>
          </a:p>
          <a:p>
            <a:pPr eaLnBrk="1" hangingPunct="1"/>
            <a:r>
              <a:rPr lang="en-US" smtClean="0"/>
              <a:t>The values relate to measurements in a test engine at 1500 rpm and 9 bar imep.</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p:spPr>
        <p:txBody>
          <a:bodyPr/>
          <a:lstStyle>
            <a:lvl1pPr defTabSz="973138" eaLnBrk="0" hangingPunct="0">
              <a:defRPr sz="2200">
                <a:solidFill>
                  <a:schemeClr val="tx1"/>
                </a:solidFill>
                <a:latin typeface="Arial" charset="0"/>
              </a:defRPr>
            </a:lvl1pPr>
            <a:lvl2pPr marL="742950" indent="-285750" defTabSz="973138" eaLnBrk="0" hangingPunct="0">
              <a:defRPr sz="2200">
                <a:solidFill>
                  <a:schemeClr val="tx1"/>
                </a:solidFill>
                <a:latin typeface="Arial" charset="0"/>
              </a:defRPr>
            </a:lvl2pPr>
            <a:lvl3pPr marL="1143000" indent="-228600" defTabSz="973138" eaLnBrk="0" hangingPunct="0">
              <a:defRPr sz="2200">
                <a:solidFill>
                  <a:schemeClr val="tx1"/>
                </a:solidFill>
                <a:latin typeface="Arial" charset="0"/>
              </a:defRPr>
            </a:lvl3pPr>
            <a:lvl4pPr marL="1600200" indent="-228600" defTabSz="973138" eaLnBrk="0" hangingPunct="0">
              <a:defRPr sz="2200">
                <a:solidFill>
                  <a:schemeClr val="tx1"/>
                </a:solidFill>
                <a:latin typeface="Arial" charset="0"/>
              </a:defRPr>
            </a:lvl4pPr>
            <a:lvl5pPr marL="2057400" indent="-228600" defTabSz="973138" eaLnBrk="0" hangingPunct="0">
              <a:defRPr sz="2200">
                <a:solidFill>
                  <a:schemeClr val="tx1"/>
                </a:solidFill>
                <a:latin typeface="Arial" charset="0"/>
              </a:defRPr>
            </a:lvl5pPr>
            <a:lvl6pPr marL="2514600" indent="-228600" defTabSz="973138" eaLnBrk="0" fontAlgn="base" hangingPunct="0">
              <a:spcBef>
                <a:spcPct val="0"/>
              </a:spcBef>
              <a:spcAft>
                <a:spcPct val="0"/>
              </a:spcAft>
              <a:defRPr sz="2200">
                <a:solidFill>
                  <a:schemeClr val="tx1"/>
                </a:solidFill>
                <a:latin typeface="Arial" charset="0"/>
              </a:defRPr>
            </a:lvl6pPr>
            <a:lvl7pPr marL="2971800" indent="-228600" defTabSz="973138" eaLnBrk="0" fontAlgn="base" hangingPunct="0">
              <a:spcBef>
                <a:spcPct val="0"/>
              </a:spcBef>
              <a:spcAft>
                <a:spcPct val="0"/>
              </a:spcAft>
              <a:defRPr sz="2200">
                <a:solidFill>
                  <a:schemeClr val="tx1"/>
                </a:solidFill>
                <a:latin typeface="Arial" charset="0"/>
              </a:defRPr>
            </a:lvl7pPr>
            <a:lvl8pPr marL="3429000" indent="-228600" defTabSz="973138" eaLnBrk="0" fontAlgn="base" hangingPunct="0">
              <a:spcBef>
                <a:spcPct val="0"/>
              </a:spcBef>
              <a:spcAft>
                <a:spcPct val="0"/>
              </a:spcAft>
              <a:defRPr sz="2200">
                <a:solidFill>
                  <a:schemeClr val="tx1"/>
                </a:solidFill>
                <a:latin typeface="Arial" charset="0"/>
              </a:defRPr>
            </a:lvl8pPr>
            <a:lvl9pPr marL="3886200" indent="-228600" defTabSz="973138" eaLnBrk="0" fontAlgn="base" hangingPunct="0">
              <a:spcBef>
                <a:spcPct val="0"/>
              </a:spcBef>
              <a:spcAft>
                <a:spcPct val="0"/>
              </a:spcAft>
              <a:defRPr sz="2200">
                <a:solidFill>
                  <a:schemeClr val="tx1"/>
                </a:solidFill>
                <a:latin typeface="Arial" charset="0"/>
              </a:defRPr>
            </a:lvl9pPr>
          </a:lstStyle>
          <a:p>
            <a:pPr eaLnBrk="1" hangingPunct="1"/>
            <a:r>
              <a:rPr lang="en-US" sz="1100" smtClean="0"/>
              <a:t>Kistler Training Center</a:t>
            </a:r>
          </a:p>
        </p:txBody>
      </p:sp>
      <p:sp>
        <p:nvSpPr>
          <p:cNvPr id="22531" name="Rectangle 6"/>
          <p:cNvSpPr>
            <a:spLocks noGrp="1" noChangeArrowheads="1"/>
          </p:cNvSpPr>
          <p:nvPr>
            <p:ph type="ftr" sz="quarter" idx="4"/>
          </p:nvPr>
        </p:nvSpPr>
        <p:spPr>
          <a:noFill/>
        </p:spPr>
        <p:txBody>
          <a:bodyPr/>
          <a:lstStyle>
            <a:lvl1pPr defTabSz="973138" eaLnBrk="0" hangingPunct="0">
              <a:defRPr sz="2200">
                <a:solidFill>
                  <a:schemeClr val="tx1"/>
                </a:solidFill>
                <a:latin typeface="Arial" charset="0"/>
              </a:defRPr>
            </a:lvl1pPr>
            <a:lvl2pPr marL="742950" indent="-285750" defTabSz="973138" eaLnBrk="0" hangingPunct="0">
              <a:defRPr sz="2200">
                <a:solidFill>
                  <a:schemeClr val="tx1"/>
                </a:solidFill>
                <a:latin typeface="Arial" charset="0"/>
              </a:defRPr>
            </a:lvl2pPr>
            <a:lvl3pPr marL="1143000" indent="-228600" defTabSz="973138" eaLnBrk="0" hangingPunct="0">
              <a:defRPr sz="2200">
                <a:solidFill>
                  <a:schemeClr val="tx1"/>
                </a:solidFill>
                <a:latin typeface="Arial" charset="0"/>
              </a:defRPr>
            </a:lvl3pPr>
            <a:lvl4pPr marL="1600200" indent="-228600" defTabSz="973138" eaLnBrk="0" hangingPunct="0">
              <a:defRPr sz="2200">
                <a:solidFill>
                  <a:schemeClr val="tx1"/>
                </a:solidFill>
                <a:latin typeface="Arial" charset="0"/>
              </a:defRPr>
            </a:lvl4pPr>
            <a:lvl5pPr marL="2057400" indent="-228600" defTabSz="973138" eaLnBrk="0" hangingPunct="0">
              <a:defRPr sz="2200">
                <a:solidFill>
                  <a:schemeClr val="tx1"/>
                </a:solidFill>
                <a:latin typeface="Arial" charset="0"/>
              </a:defRPr>
            </a:lvl5pPr>
            <a:lvl6pPr marL="2514600" indent="-228600" defTabSz="973138" eaLnBrk="0" fontAlgn="base" hangingPunct="0">
              <a:spcBef>
                <a:spcPct val="0"/>
              </a:spcBef>
              <a:spcAft>
                <a:spcPct val="0"/>
              </a:spcAft>
              <a:defRPr sz="2200">
                <a:solidFill>
                  <a:schemeClr val="tx1"/>
                </a:solidFill>
                <a:latin typeface="Arial" charset="0"/>
              </a:defRPr>
            </a:lvl6pPr>
            <a:lvl7pPr marL="2971800" indent="-228600" defTabSz="973138" eaLnBrk="0" fontAlgn="base" hangingPunct="0">
              <a:spcBef>
                <a:spcPct val="0"/>
              </a:spcBef>
              <a:spcAft>
                <a:spcPct val="0"/>
              </a:spcAft>
              <a:defRPr sz="2200">
                <a:solidFill>
                  <a:schemeClr val="tx1"/>
                </a:solidFill>
                <a:latin typeface="Arial" charset="0"/>
              </a:defRPr>
            </a:lvl7pPr>
            <a:lvl8pPr marL="3429000" indent="-228600" defTabSz="973138" eaLnBrk="0" fontAlgn="base" hangingPunct="0">
              <a:spcBef>
                <a:spcPct val="0"/>
              </a:spcBef>
              <a:spcAft>
                <a:spcPct val="0"/>
              </a:spcAft>
              <a:defRPr sz="2200">
                <a:solidFill>
                  <a:schemeClr val="tx1"/>
                </a:solidFill>
                <a:latin typeface="Arial" charset="0"/>
              </a:defRPr>
            </a:lvl8pPr>
            <a:lvl9pPr marL="3886200" indent="-228600" defTabSz="973138" eaLnBrk="0" fontAlgn="base" hangingPunct="0">
              <a:spcBef>
                <a:spcPct val="0"/>
              </a:spcBef>
              <a:spcAft>
                <a:spcPct val="0"/>
              </a:spcAft>
              <a:defRPr sz="2200">
                <a:solidFill>
                  <a:schemeClr val="tx1"/>
                </a:solidFill>
                <a:latin typeface="Arial" charset="0"/>
              </a:defRPr>
            </a:lvl9pPr>
          </a:lstStyle>
          <a:p>
            <a:pPr eaLnBrk="1" hangingPunct="1"/>
            <a:r>
              <a:rPr lang="en-US" sz="1100" smtClean="0"/>
              <a:t>CBL-E - Basics of Pressure Measurement / Sai /  Nov 2010</a:t>
            </a:r>
          </a:p>
        </p:txBody>
      </p:sp>
      <p:sp>
        <p:nvSpPr>
          <p:cNvPr id="22532" name="Rectangle 7"/>
          <p:cNvSpPr>
            <a:spLocks noGrp="1" noChangeArrowheads="1"/>
          </p:cNvSpPr>
          <p:nvPr>
            <p:ph type="sldNum" sz="quarter" idx="5"/>
          </p:nvPr>
        </p:nvSpPr>
        <p:spPr>
          <a:noFill/>
        </p:spPr>
        <p:txBody>
          <a:bodyPr/>
          <a:lstStyle>
            <a:lvl1pPr defTabSz="973138" eaLnBrk="0" hangingPunct="0">
              <a:defRPr sz="2200">
                <a:solidFill>
                  <a:schemeClr val="tx1"/>
                </a:solidFill>
                <a:latin typeface="Arial" charset="0"/>
              </a:defRPr>
            </a:lvl1pPr>
            <a:lvl2pPr marL="742950" indent="-285750" defTabSz="973138" eaLnBrk="0" hangingPunct="0">
              <a:defRPr sz="2200">
                <a:solidFill>
                  <a:schemeClr val="tx1"/>
                </a:solidFill>
                <a:latin typeface="Arial" charset="0"/>
              </a:defRPr>
            </a:lvl2pPr>
            <a:lvl3pPr marL="1143000" indent="-228600" defTabSz="973138" eaLnBrk="0" hangingPunct="0">
              <a:defRPr sz="2200">
                <a:solidFill>
                  <a:schemeClr val="tx1"/>
                </a:solidFill>
                <a:latin typeface="Arial" charset="0"/>
              </a:defRPr>
            </a:lvl3pPr>
            <a:lvl4pPr marL="1600200" indent="-228600" defTabSz="973138" eaLnBrk="0" hangingPunct="0">
              <a:defRPr sz="2200">
                <a:solidFill>
                  <a:schemeClr val="tx1"/>
                </a:solidFill>
                <a:latin typeface="Arial" charset="0"/>
              </a:defRPr>
            </a:lvl4pPr>
            <a:lvl5pPr marL="2057400" indent="-228600" defTabSz="973138" eaLnBrk="0" hangingPunct="0">
              <a:defRPr sz="2200">
                <a:solidFill>
                  <a:schemeClr val="tx1"/>
                </a:solidFill>
                <a:latin typeface="Arial" charset="0"/>
              </a:defRPr>
            </a:lvl5pPr>
            <a:lvl6pPr marL="2514600" indent="-228600" defTabSz="973138" eaLnBrk="0" fontAlgn="base" hangingPunct="0">
              <a:spcBef>
                <a:spcPct val="0"/>
              </a:spcBef>
              <a:spcAft>
                <a:spcPct val="0"/>
              </a:spcAft>
              <a:defRPr sz="2200">
                <a:solidFill>
                  <a:schemeClr val="tx1"/>
                </a:solidFill>
                <a:latin typeface="Arial" charset="0"/>
              </a:defRPr>
            </a:lvl6pPr>
            <a:lvl7pPr marL="2971800" indent="-228600" defTabSz="973138" eaLnBrk="0" fontAlgn="base" hangingPunct="0">
              <a:spcBef>
                <a:spcPct val="0"/>
              </a:spcBef>
              <a:spcAft>
                <a:spcPct val="0"/>
              </a:spcAft>
              <a:defRPr sz="2200">
                <a:solidFill>
                  <a:schemeClr val="tx1"/>
                </a:solidFill>
                <a:latin typeface="Arial" charset="0"/>
              </a:defRPr>
            </a:lvl7pPr>
            <a:lvl8pPr marL="3429000" indent="-228600" defTabSz="973138" eaLnBrk="0" fontAlgn="base" hangingPunct="0">
              <a:spcBef>
                <a:spcPct val="0"/>
              </a:spcBef>
              <a:spcAft>
                <a:spcPct val="0"/>
              </a:spcAft>
              <a:defRPr sz="2200">
                <a:solidFill>
                  <a:schemeClr val="tx1"/>
                </a:solidFill>
                <a:latin typeface="Arial" charset="0"/>
              </a:defRPr>
            </a:lvl8pPr>
            <a:lvl9pPr marL="3886200" indent="-228600" defTabSz="973138" eaLnBrk="0" fontAlgn="base" hangingPunct="0">
              <a:spcBef>
                <a:spcPct val="0"/>
              </a:spcBef>
              <a:spcAft>
                <a:spcPct val="0"/>
              </a:spcAft>
              <a:defRPr sz="2200">
                <a:solidFill>
                  <a:schemeClr val="tx1"/>
                </a:solidFill>
                <a:latin typeface="Arial" charset="0"/>
              </a:defRPr>
            </a:lvl9pPr>
          </a:lstStyle>
          <a:p>
            <a:pPr eaLnBrk="1" hangingPunct="1"/>
            <a:fld id="{C5047452-64C8-4B01-A829-C003906FF5BA}" type="slidenum">
              <a:rPr lang="de-CH" sz="1300" smtClean="0"/>
              <a:pPr eaLnBrk="1" hangingPunct="1"/>
              <a:t>9</a:t>
            </a:fld>
            <a:endParaRPr lang="de-CH" sz="1300" smtClean="0"/>
          </a:p>
        </p:txBody>
      </p:sp>
      <p:sp>
        <p:nvSpPr>
          <p:cNvPr id="22533" name="Rectangle 2"/>
          <p:cNvSpPr>
            <a:spLocks noChangeArrowheads="1" noTextEdit="1"/>
          </p:cNvSpPr>
          <p:nvPr>
            <p:ph type="sldImg"/>
          </p:nvPr>
        </p:nvSpPr>
        <p:spPr>
          <a:ln/>
        </p:spPr>
      </p:sp>
      <p:sp>
        <p:nvSpPr>
          <p:cNvPr id="22534" name="Rectangle 3"/>
          <p:cNvSpPr>
            <a:spLocks noGrp="1" noChangeArrowheads="1"/>
          </p:cNvSpPr>
          <p:nvPr>
            <p:ph type="body" idx="1"/>
          </p:nvPr>
        </p:nvSpPr>
        <p:spPr>
          <a:noFill/>
        </p:spPr>
        <p:txBody>
          <a:bodyPr/>
          <a:lstStyle/>
          <a:p>
            <a:pPr eaLnBrk="1" hangingPunct="1"/>
            <a:endParaRPr lang="en-US" smtClean="0"/>
          </a:p>
          <a:p>
            <a:pPr eaLnBrk="1" hangingPunct="1"/>
            <a:endParaRPr lang="en-US" smtClean="0"/>
          </a:p>
          <a:p>
            <a:pPr eaLnBrk="1" hangingPunct="1"/>
            <a:r>
              <a:rPr lang="en-US" smtClean="0"/>
              <a:t>Typical installations involving a pipe are:</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r>
              <a:rPr lang="en-US" smtClean="0"/>
              <a:t>How is a pipe oscillation started?</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r>
              <a:rPr lang="en-US" smtClean="0"/>
              <a:t>Which options do we have?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4" name="Picture 10" descr="Claim (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H="1" flipV="1">
            <a:off x="7016750" y="358775"/>
            <a:ext cx="1601788" cy="5000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90" name="Rectangle 18"/>
          <p:cNvSpPr>
            <a:spLocks noGrp="1" noChangeArrowheads="1"/>
          </p:cNvSpPr>
          <p:nvPr>
            <p:ph type="ctrTitle" sz="quarter"/>
          </p:nvPr>
        </p:nvSpPr>
        <p:spPr>
          <a:xfrm>
            <a:off x="719138" y="1438275"/>
            <a:ext cx="5757862" cy="1150938"/>
          </a:xfrm>
        </p:spPr>
        <p:txBody>
          <a:bodyPr/>
          <a:lstStyle>
            <a:lvl1pPr>
              <a:defRPr sz="3600"/>
            </a:lvl1pPr>
          </a:lstStyle>
          <a:p>
            <a:pPr lvl="0"/>
            <a:r>
              <a:rPr lang="en-US" noProof="0" smtClean="0"/>
              <a:t>Titel </a:t>
            </a:r>
            <a:br>
              <a:rPr lang="en-US" noProof="0" smtClean="0"/>
            </a:br>
            <a:r>
              <a:rPr lang="en-US" noProof="0" smtClean="0"/>
              <a:t>Arial 36 pt, bold</a:t>
            </a:r>
          </a:p>
        </p:txBody>
      </p:sp>
      <p:sp>
        <p:nvSpPr>
          <p:cNvPr id="3091" name="Rectangle 19"/>
          <p:cNvSpPr>
            <a:spLocks noGrp="1" noChangeArrowheads="1"/>
          </p:cNvSpPr>
          <p:nvPr>
            <p:ph type="subTitle" sz="quarter" idx="1"/>
          </p:nvPr>
        </p:nvSpPr>
        <p:spPr>
          <a:xfrm>
            <a:off x="719138" y="2878138"/>
            <a:ext cx="3598862" cy="1800225"/>
          </a:xfrm>
        </p:spPr>
        <p:txBody>
          <a:bodyPr/>
          <a:lstStyle>
            <a:lvl1pPr marL="0" indent="0">
              <a:buFont typeface="Wingdings" pitchFamily="2" charset="2"/>
              <a:buNone/>
              <a:defRPr b="1"/>
            </a:lvl1pPr>
          </a:lstStyle>
          <a:p>
            <a:pPr lvl="0"/>
            <a:r>
              <a:rPr lang="en-US" noProof="0" smtClean="0"/>
              <a:t>Description of </a:t>
            </a:r>
            <a:br>
              <a:rPr lang="en-US" noProof="0" smtClean="0"/>
            </a:br>
            <a:r>
              <a:rPr lang="en-US" noProof="0" smtClean="0"/>
              <a:t>event</a:t>
            </a:r>
          </a:p>
          <a:p>
            <a:pPr lvl="0"/>
            <a:r>
              <a:rPr lang="en-US" noProof="0" smtClean="0"/>
              <a:t>Arial 22 pt, 26 pt line space, 13 pt for paragraph</a:t>
            </a:r>
          </a:p>
        </p:txBody>
      </p:sp>
      <p:sp>
        <p:nvSpPr>
          <p:cNvPr id="5" name="Rectangle 8"/>
          <p:cNvSpPr>
            <a:spLocks noGrp="1" noChangeArrowheads="1"/>
          </p:cNvSpPr>
          <p:nvPr>
            <p:ph type="ftr" sz="quarter" idx="10"/>
          </p:nvPr>
        </p:nvSpPr>
        <p:spPr>
          <a:xfrm>
            <a:off x="719138" y="6584950"/>
            <a:ext cx="5757862" cy="179388"/>
          </a:xfrm>
        </p:spPr>
        <p:txBody>
          <a:bodyPr/>
          <a:lstStyle>
            <a:lvl1pPr>
              <a:defRPr/>
            </a:lvl1pPr>
          </a:lstStyle>
          <a:p>
            <a:pPr>
              <a:defRPr/>
            </a:pPr>
            <a:r>
              <a:rPr lang="de-DE"/>
              <a:t>CBL-E - Basics of Pressure Measurement / Sai /  </a:t>
            </a:r>
            <a:r>
              <a:rPr lang="en-US"/>
              <a:t>Nov 2010</a:t>
            </a:r>
            <a:endParaRPr lang="de-DE"/>
          </a:p>
        </p:txBody>
      </p:sp>
      <p:sp>
        <p:nvSpPr>
          <p:cNvPr id="6" name="Rectangle 9"/>
          <p:cNvSpPr>
            <a:spLocks noGrp="1" noChangeArrowheads="1"/>
          </p:cNvSpPr>
          <p:nvPr>
            <p:ph type="sldNum" sz="quarter" idx="11"/>
          </p:nvPr>
        </p:nvSpPr>
        <p:spPr/>
        <p:txBody>
          <a:bodyPr/>
          <a:lstStyle>
            <a:lvl1pPr>
              <a:defRPr/>
            </a:lvl1pPr>
          </a:lstStyle>
          <a:p>
            <a:pPr>
              <a:defRPr/>
            </a:pPr>
            <a:fld id="{7CF060C0-DD73-43C4-889C-A2889A591284}" type="slidenum">
              <a:rPr lang="de-DE"/>
              <a:pPr>
                <a:defRPr/>
              </a:pPr>
              <a:t>‹Nº›</a:t>
            </a:fld>
            <a:endParaRPr lang="de-DE"/>
          </a:p>
        </p:txBody>
      </p:sp>
    </p:spTree>
    <p:extLst>
      <p:ext uri="{BB962C8B-B14F-4D97-AF65-F5344CB8AC3E}">
        <p14:creationId xmlns:p14="http://schemas.microsoft.com/office/powerpoint/2010/main" val="880963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3"/>
          <p:cNvSpPr>
            <a:spLocks noGrp="1" noChangeArrowheads="1"/>
          </p:cNvSpPr>
          <p:nvPr>
            <p:ph type="ftr" sz="quarter" idx="10"/>
          </p:nvPr>
        </p:nvSpPr>
        <p:spPr>
          <a:ln/>
        </p:spPr>
        <p:txBody>
          <a:bodyPr/>
          <a:lstStyle>
            <a:lvl1pPr>
              <a:defRPr/>
            </a:lvl1pPr>
          </a:lstStyle>
          <a:p>
            <a:pPr>
              <a:defRPr/>
            </a:pPr>
            <a:r>
              <a:rPr lang="en-US"/>
              <a:t>CBL-E - Basics of Pressure Measurement / Sai /  Nov 2010</a:t>
            </a:r>
          </a:p>
        </p:txBody>
      </p:sp>
      <p:sp>
        <p:nvSpPr>
          <p:cNvPr id="5" name="Rectangle 14"/>
          <p:cNvSpPr>
            <a:spLocks noGrp="1" noChangeArrowheads="1"/>
          </p:cNvSpPr>
          <p:nvPr>
            <p:ph type="sldNum" sz="quarter" idx="11"/>
          </p:nvPr>
        </p:nvSpPr>
        <p:spPr>
          <a:ln/>
        </p:spPr>
        <p:txBody>
          <a:bodyPr/>
          <a:lstStyle>
            <a:lvl1pPr>
              <a:defRPr/>
            </a:lvl1pPr>
          </a:lstStyle>
          <a:p>
            <a:pPr>
              <a:defRPr/>
            </a:pPr>
            <a:fld id="{D2411811-3BF4-4457-9276-B5299D6CEFEF}" type="slidenum">
              <a:rPr lang="en-US"/>
              <a:pPr>
                <a:defRPr/>
              </a:pPr>
              <a:t>‹Nº›</a:t>
            </a:fld>
            <a:endParaRPr lang="en-US"/>
          </a:p>
        </p:txBody>
      </p:sp>
    </p:spTree>
    <p:extLst>
      <p:ext uri="{BB962C8B-B14F-4D97-AF65-F5344CB8AC3E}">
        <p14:creationId xmlns:p14="http://schemas.microsoft.com/office/powerpoint/2010/main" val="2414226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9550" y="481013"/>
            <a:ext cx="2005013" cy="5811837"/>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39750" y="481013"/>
            <a:ext cx="5867400" cy="58118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3"/>
          <p:cNvSpPr>
            <a:spLocks noGrp="1" noChangeArrowheads="1"/>
          </p:cNvSpPr>
          <p:nvPr>
            <p:ph type="ftr" sz="quarter" idx="10"/>
          </p:nvPr>
        </p:nvSpPr>
        <p:spPr>
          <a:ln/>
        </p:spPr>
        <p:txBody>
          <a:bodyPr/>
          <a:lstStyle>
            <a:lvl1pPr>
              <a:defRPr/>
            </a:lvl1pPr>
          </a:lstStyle>
          <a:p>
            <a:pPr>
              <a:defRPr/>
            </a:pPr>
            <a:r>
              <a:rPr lang="en-US"/>
              <a:t>CBL-E - Basics of Pressure Measurement / Sai /  Nov 2010</a:t>
            </a:r>
          </a:p>
        </p:txBody>
      </p:sp>
      <p:sp>
        <p:nvSpPr>
          <p:cNvPr id="5" name="Rectangle 14"/>
          <p:cNvSpPr>
            <a:spLocks noGrp="1" noChangeArrowheads="1"/>
          </p:cNvSpPr>
          <p:nvPr>
            <p:ph type="sldNum" sz="quarter" idx="11"/>
          </p:nvPr>
        </p:nvSpPr>
        <p:spPr>
          <a:ln/>
        </p:spPr>
        <p:txBody>
          <a:bodyPr/>
          <a:lstStyle>
            <a:lvl1pPr>
              <a:defRPr/>
            </a:lvl1pPr>
          </a:lstStyle>
          <a:p>
            <a:pPr>
              <a:defRPr/>
            </a:pPr>
            <a:fld id="{98F0E572-FC64-4924-AE7D-181F4245606F}" type="slidenum">
              <a:rPr lang="en-US"/>
              <a:pPr>
                <a:defRPr/>
              </a:pPr>
              <a:t>‹Nº›</a:t>
            </a:fld>
            <a:endParaRPr lang="en-US"/>
          </a:p>
        </p:txBody>
      </p:sp>
    </p:spTree>
    <p:extLst>
      <p:ext uri="{BB962C8B-B14F-4D97-AF65-F5344CB8AC3E}">
        <p14:creationId xmlns:p14="http://schemas.microsoft.com/office/powerpoint/2010/main" val="3964722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ítulo y objetos encima del texto">
    <p:spTree>
      <p:nvGrpSpPr>
        <p:cNvPr id="1" name=""/>
        <p:cNvGrpSpPr/>
        <p:nvPr/>
      </p:nvGrpSpPr>
      <p:grpSpPr>
        <a:xfrm>
          <a:off x="0" y="0"/>
          <a:ext cx="0" cy="0"/>
          <a:chOff x="0" y="0"/>
          <a:chExt cx="0" cy="0"/>
        </a:xfrm>
      </p:grpSpPr>
      <p:sp>
        <p:nvSpPr>
          <p:cNvPr id="2" name="1 Título"/>
          <p:cNvSpPr>
            <a:spLocks noGrp="1"/>
          </p:cNvSpPr>
          <p:nvPr>
            <p:ph type="title"/>
          </p:nvPr>
        </p:nvSpPr>
        <p:spPr>
          <a:xfrm>
            <a:off x="539750" y="481013"/>
            <a:ext cx="5757863" cy="8636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39750" y="1619250"/>
            <a:ext cx="8024813" cy="2260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39750" y="4032250"/>
            <a:ext cx="8024813" cy="2260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13"/>
          <p:cNvSpPr>
            <a:spLocks noGrp="1" noChangeArrowheads="1"/>
          </p:cNvSpPr>
          <p:nvPr>
            <p:ph type="ftr" sz="quarter" idx="10"/>
          </p:nvPr>
        </p:nvSpPr>
        <p:spPr>
          <a:ln/>
        </p:spPr>
        <p:txBody>
          <a:bodyPr/>
          <a:lstStyle>
            <a:lvl1pPr>
              <a:defRPr/>
            </a:lvl1pPr>
          </a:lstStyle>
          <a:p>
            <a:pPr>
              <a:defRPr/>
            </a:pPr>
            <a:r>
              <a:rPr lang="en-US"/>
              <a:t>CBL-E - Basics of Pressure Measurement / Sai /  Nov 2010</a:t>
            </a:r>
          </a:p>
        </p:txBody>
      </p:sp>
      <p:sp>
        <p:nvSpPr>
          <p:cNvPr id="6" name="Rectangle 14"/>
          <p:cNvSpPr>
            <a:spLocks noGrp="1" noChangeArrowheads="1"/>
          </p:cNvSpPr>
          <p:nvPr>
            <p:ph type="sldNum" sz="quarter" idx="11"/>
          </p:nvPr>
        </p:nvSpPr>
        <p:spPr>
          <a:ln/>
        </p:spPr>
        <p:txBody>
          <a:bodyPr/>
          <a:lstStyle>
            <a:lvl1pPr>
              <a:defRPr/>
            </a:lvl1pPr>
          </a:lstStyle>
          <a:p>
            <a:pPr>
              <a:defRPr/>
            </a:pPr>
            <a:fld id="{3746B783-4EBC-4013-A36F-E85E431761D3}" type="slidenum">
              <a:rPr lang="en-US"/>
              <a:pPr>
                <a:defRPr/>
              </a:pPr>
              <a:t>‹Nº›</a:t>
            </a:fld>
            <a:endParaRPr lang="en-US"/>
          </a:p>
        </p:txBody>
      </p:sp>
    </p:spTree>
    <p:extLst>
      <p:ext uri="{BB962C8B-B14F-4D97-AF65-F5344CB8AC3E}">
        <p14:creationId xmlns:p14="http://schemas.microsoft.com/office/powerpoint/2010/main" val="4102403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3"/>
          <p:cNvSpPr>
            <a:spLocks noGrp="1" noChangeArrowheads="1"/>
          </p:cNvSpPr>
          <p:nvPr>
            <p:ph type="ftr" sz="quarter" idx="10"/>
          </p:nvPr>
        </p:nvSpPr>
        <p:spPr>
          <a:ln/>
        </p:spPr>
        <p:txBody>
          <a:bodyPr/>
          <a:lstStyle>
            <a:lvl1pPr>
              <a:defRPr/>
            </a:lvl1pPr>
          </a:lstStyle>
          <a:p>
            <a:pPr>
              <a:defRPr/>
            </a:pPr>
            <a:r>
              <a:rPr lang="en-US"/>
              <a:t>CBL-E - Basics of Pressure Measurement / Sai /  Nov 2010</a:t>
            </a:r>
          </a:p>
        </p:txBody>
      </p:sp>
      <p:sp>
        <p:nvSpPr>
          <p:cNvPr id="5" name="Rectangle 14"/>
          <p:cNvSpPr>
            <a:spLocks noGrp="1" noChangeArrowheads="1"/>
          </p:cNvSpPr>
          <p:nvPr>
            <p:ph type="sldNum" sz="quarter" idx="11"/>
          </p:nvPr>
        </p:nvSpPr>
        <p:spPr>
          <a:ln/>
        </p:spPr>
        <p:txBody>
          <a:bodyPr/>
          <a:lstStyle>
            <a:lvl1pPr>
              <a:defRPr/>
            </a:lvl1pPr>
          </a:lstStyle>
          <a:p>
            <a:pPr>
              <a:defRPr/>
            </a:pPr>
            <a:fld id="{5635934D-146F-4632-90E2-945F6C5626CE}" type="slidenum">
              <a:rPr lang="en-US"/>
              <a:pPr>
                <a:defRPr/>
              </a:pPr>
              <a:t>‹Nº›</a:t>
            </a:fld>
            <a:endParaRPr lang="en-US"/>
          </a:p>
        </p:txBody>
      </p:sp>
    </p:spTree>
    <p:extLst>
      <p:ext uri="{BB962C8B-B14F-4D97-AF65-F5344CB8AC3E}">
        <p14:creationId xmlns:p14="http://schemas.microsoft.com/office/powerpoint/2010/main" val="3927635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13"/>
          <p:cNvSpPr>
            <a:spLocks noGrp="1" noChangeArrowheads="1"/>
          </p:cNvSpPr>
          <p:nvPr>
            <p:ph type="ftr" sz="quarter" idx="10"/>
          </p:nvPr>
        </p:nvSpPr>
        <p:spPr>
          <a:ln/>
        </p:spPr>
        <p:txBody>
          <a:bodyPr/>
          <a:lstStyle>
            <a:lvl1pPr>
              <a:defRPr/>
            </a:lvl1pPr>
          </a:lstStyle>
          <a:p>
            <a:pPr>
              <a:defRPr/>
            </a:pPr>
            <a:r>
              <a:rPr lang="en-US"/>
              <a:t>CBL-E - Basics of Pressure Measurement / Sai /  Nov 2010</a:t>
            </a:r>
          </a:p>
        </p:txBody>
      </p:sp>
      <p:sp>
        <p:nvSpPr>
          <p:cNvPr id="5" name="Rectangle 14"/>
          <p:cNvSpPr>
            <a:spLocks noGrp="1" noChangeArrowheads="1"/>
          </p:cNvSpPr>
          <p:nvPr>
            <p:ph type="sldNum" sz="quarter" idx="11"/>
          </p:nvPr>
        </p:nvSpPr>
        <p:spPr>
          <a:ln/>
        </p:spPr>
        <p:txBody>
          <a:bodyPr/>
          <a:lstStyle>
            <a:lvl1pPr>
              <a:defRPr/>
            </a:lvl1pPr>
          </a:lstStyle>
          <a:p>
            <a:pPr>
              <a:defRPr/>
            </a:pPr>
            <a:fld id="{5F0EAFE8-C67D-4D93-8404-AD49B135DD9F}" type="slidenum">
              <a:rPr lang="en-US"/>
              <a:pPr>
                <a:defRPr/>
              </a:pPr>
              <a:t>‹Nº›</a:t>
            </a:fld>
            <a:endParaRPr lang="en-US"/>
          </a:p>
        </p:txBody>
      </p:sp>
    </p:spTree>
    <p:extLst>
      <p:ext uri="{BB962C8B-B14F-4D97-AF65-F5344CB8AC3E}">
        <p14:creationId xmlns:p14="http://schemas.microsoft.com/office/powerpoint/2010/main" val="2392279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39750" y="1619250"/>
            <a:ext cx="3935413" cy="467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27563" y="1619250"/>
            <a:ext cx="3937000" cy="467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13"/>
          <p:cNvSpPr>
            <a:spLocks noGrp="1" noChangeArrowheads="1"/>
          </p:cNvSpPr>
          <p:nvPr>
            <p:ph type="ftr" sz="quarter" idx="10"/>
          </p:nvPr>
        </p:nvSpPr>
        <p:spPr>
          <a:ln/>
        </p:spPr>
        <p:txBody>
          <a:bodyPr/>
          <a:lstStyle>
            <a:lvl1pPr>
              <a:defRPr/>
            </a:lvl1pPr>
          </a:lstStyle>
          <a:p>
            <a:pPr>
              <a:defRPr/>
            </a:pPr>
            <a:r>
              <a:rPr lang="en-US"/>
              <a:t>CBL-E - Basics of Pressure Measurement / Sai /  Nov 2010</a:t>
            </a:r>
          </a:p>
        </p:txBody>
      </p:sp>
      <p:sp>
        <p:nvSpPr>
          <p:cNvPr id="6" name="Rectangle 14"/>
          <p:cNvSpPr>
            <a:spLocks noGrp="1" noChangeArrowheads="1"/>
          </p:cNvSpPr>
          <p:nvPr>
            <p:ph type="sldNum" sz="quarter" idx="11"/>
          </p:nvPr>
        </p:nvSpPr>
        <p:spPr>
          <a:ln/>
        </p:spPr>
        <p:txBody>
          <a:bodyPr/>
          <a:lstStyle>
            <a:lvl1pPr>
              <a:defRPr/>
            </a:lvl1pPr>
          </a:lstStyle>
          <a:p>
            <a:pPr>
              <a:defRPr/>
            </a:pPr>
            <a:fld id="{B72C8DA5-20B0-4D0B-BF40-D956A834564C}" type="slidenum">
              <a:rPr lang="en-US"/>
              <a:pPr>
                <a:defRPr/>
              </a:pPr>
              <a:t>‹Nº›</a:t>
            </a:fld>
            <a:endParaRPr lang="en-US"/>
          </a:p>
        </p:txBody>
      </p:sp>
    </p:spTree>
    <p:extLst>
      <p:ext uri="{BB962C8B-B14F-4D97-AF65-F5344CB8AC3E}">
        <p14:creationId xmlns:p14="http://schemas.microsoft.com/office/powerpoint/2010/main" val="2763714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13"/>
          <p:cNvSpPr>
            <a:spLocks noGrp="1" noChangeArrowheads="1"/>
          </p:cNvSpPr>
          <p:nvPr>
            <p:ph type="ftr" sz="quarter" idx="10"/>
          </p:nvPr>
        </p:nvSpPr>
        <p:spPr>
          <a:ln/>
        </p:spPr>
        <p:txBody>
          <a:bodyPr/>
          <a:lstStyle>
            <a:lvl1pPr>
              <a:defRPr/>
            </a:lvl1pPr>
          </a:lstStyle>
          <a:p>
            <a:pPr>
              <a:defRPr/>
            </a:pPr>
            <a:r>
              <a:rPr lang="en-US"/>
              <a:t>CBL-E - Basics of Pressure Measurement / Sai /  Nov 2010</a:t>
            </a:r>
          </a:p>
        </p:txBody>
      </p:sp>
      <p:sp>
        <p:nvSpPr>
          <p:cNvPr id="8" name="Rectangle 14"/>
          <p:cNvSpPr>
            <a:spLocks noGrp="1" noChangeArrowheads="1"/>
          </p:cNvSpPr>
          <p:nvPr>
            <p:ph type="sldNum" sz="quarter" idx="11"/>
          </p:nvPr>
        </p:nvSpPr>
        <p:spPr>
          <a:ln/>
        </p:spPr>
        <p:txBody>
          <a:bodyPr/>
          <a:lstStyle>
            <a:lvl1pPr>
              <a:defRPr/>
            </a:lvl1pPr>
          </a:lstStyle>
          <a:p>
            <a:pPr>
              <a:defRPr/>
            </a:pPr>
            <a:fld id="{CD63A84F-85B7-4985-81C4-BFC0D91D53DB}" type="slidenum">
              <a:rPr lang="en-US"/>
              <a:pPr>
                <a:defRPr/>
              </a:pPr>
              <a:t>‹Nº›</a:t>
            </a:fld>
            <a:endParaRPr lang="en-US"/>
          </a:p>
        </p:txBody>
      </p:sp>
    </p:spTree>
    <p:extLst>
      <p:ext uri="{BB962C8B-B14F-4D97-AF65-F5344CB8AC3E}">
        <p14:creationId xmlns:p14="http://schemas.microsoft.com/office/powerpoint/2010/main" val="2905360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13"/>
          <p:cNvSpPr>
            <a:spLocks noGrp="1" noChangeArrowheads="1"/>
          </p:cNvSpPr>
          <p:nvPr>
            <p:ph type="ftr" sz="quarter" idx="10"/>
          </p:nvPr>
        </p:nvSpPr>
        <p:spPr>
          <a:ln/>
        </p:spPr>
        <p:txBody>
          <a:bodyPr/>
          <a:lstStyle>
            <a:lvl1pPr>
              <a:defRPr/>
            </a:lvl1pPr>
          </a:lstStyle>
          <a:p>
            <a:pPr>
              <a:defRPr/>
            </a:pPr>
            <a:r>
              <a:rPr lang="en-US"/>
              <a:t>CBL-E - Basics of Pressure Measurement / Sai /  Nov 2010</a:t>
            </a:r>
          </a:p>
        </p:txBody>
      </p:sp>
      <p:sp>
        <p:nvSpPr>
          <p:cNvPr id="4" name="Rectangle 14"/>
          <p:cNvSpPr>
            <a:spLocks noGrp="1" noChangeArrowheads="1"/>
          </p:cNvSpPr>
          <p:nvPr>
            <p:ph type="sldNum" sz="quarter" idx="11"/>
          </p:nvPr>
        </p:nvSpPr>
        <p:spPr>
          <a:ln/>
        </p:spPr>
        <p:txBody>
          <a:bodyPr/>
          <a:lstStyle>
            <a:lvl1pPr>
              <a:defRPr/>
            </a:lvl1pPr>
          </a:lstStyle>
          <a:p>
            <a:pPr>
              <a:defRPr/>
            </a:pPr>
            <a:fld id="{423D3028-A1EE-4C06-9D78-183718F77737}" type="slidenum">
              <a:rPr lang="en-US"/>
              <a:pPr>
                <a:defRPr/>
              </a:pPr>
              <a:t>‹Nº›</a:t>
            </a:fld>
            <a:endParaRPr lang="en-US"/>
          </a:p>
        </p:txBody>
      </p:sp>
    </p:spTree>
    <p:extLst>
      <p:ext uri="{BB962C8B-B14F-4D97-AF65-F5344CB8AC3E}">
        <p14:creationId xmlns:p14="http://schemas.microsoft.com/office/powerpoint/2010/main" val="2800154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3"/>
          <p:cNvSpPr>
            <a:spLocks noGrp="1" noChangeArrowheads="1"/>
          </p:cNvSpPr>
          <p:nvPr>
            <p:ph type="ftr" sz="quarter" idx="10"/>
          </p:nvPr>
        </p:nvSpPr>
        <p:spPr>
          <a:ln/>
        </p:spPr>
        <p:txBody>
          <a:bodyPr/>
          <a:lstStyle>
            <a:lvl1pPr>
              <a:defRPr/>
            </a:lvl1pPr>
          </a:lstStyle>
          <a:p>
            <a:pPr>
              <a:defRPr/>
            </a:pPr>
            <a:r>
              <a:rPr lang="en-US"/>
              <a:t>CBL-E - Basics of Pressure Measurement / Sai /  Nov 2010</a:t>
            </a:r>
          </a:p>
        </p:txBody>
      </p:sp>
      <p:sp>
        <p:nvSpPr>
          <p:cNvPr id="3" name="Rectangle 14"/>
          <p:cNvSpPr>
            <a:spLocks noGrp="1" noChangeArrowheads="1"/>
          </p:cNvSpPr>
          <p:nvPr>
            <p:ph type="sldNum" sz="quarter" idx="11"/>
          </p:nvPr>
        </p:nvSpPr>
        <p:spPr>
          <a:ln/>
        </p:spPr>
        <p:txBody>
          <a:bodyPr/>
          <a:lstStyle>
            <a:lvl1pPr>
              <a:defRPr/>
            </a:lvl1pPr>
          </a:lstStyle>
          <a:p>
            <a:pPr>
              <a:defRPr/>
            </a:pPr>
            <a:fld id="{8E6C1B29-F350-4D3D-968D-B8D5F03DA6AE}" type="slidenum">
              <a:rPr lang="en-US"/>
              <a:pPr>
                <a:defRPr/>
              </a:pPr>
              <a:t>‹Nº›</a:t>
            </a:fld>
            <a:endParaRPr lang="en-US"/>
          </a:p>
        </p:txBody>
      </p:sp>
    </p:spTree>
    <p:extLst>
      <p:ext uri="{BB962C8B-B14F-4D97-AF65-F5344CB8AC3E}">
        <p14:creationId xmlns:p14="http://schemas.microsoft.com/office/powerpoint/2010/main" val="1190712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3"/>
          <p:cNvSpPr>
            <a:spLocks noGrp="1" noChangeArrowheads="1"/>
          </p:cNvSpPr>
          <p:nvPr>
            <p:ph type="ftr" sz="quarter" idx="10"/>
          </p:nvPr>
        </p:nvSpPr>
        <p:spPr>
          <a:ln/>
        </p:spPr>
        <p:txBody>
          <a:bodyPr/>
          <a:lstStyle>
            <a:lvl1pPr>
              <a:defRPr/>
            </a:lvl1pPr>
          </a:lstStyle>
          <a:p>
            <a:pPr>
              <a:defRPr/>
            </a:pPr>
            <a:r>
              <a:rPr lang="en-US"/>
              <a:t>CBL-E - Basics of Pressure Measurement / Sai /  Nov 2010</a:t>
            </a:r>
          </a:p>
        </p:txBody>
      </p:sp>
      <p:sp>
        <p:nvSpPr>
          <p:cNvPr id="6" name="Rectangle 14"/>
          <p:cNvSpPr>
            <a:spLocks noGrp="1" noChangeArrowheads="1"/>
          </p:cNvSpPr>
          <p:nvPr>
            <p:ph type="sldNum" sz="quarter" idx="11"/>
          </p:nvPr>
        </p:nvSpPr>
        <p:spPr>
          <a:ln/>
        </p:spPr>
        <p:txBody>
          <a:bodyPr/>
          <a:lstStyle>
            <a:lvl1pPr>
              <a:defRPr/>
            </a:lvl1pPr>
          </a:lstStyle>
          <a:p>
            <a:pPr>
              <a:defRPr/>
            </a:pPr>
            <a:fld id="{C53CD8C9-43B4-49EC-8E43-9DB1E1644964}" type="slidenum">
              <a:rPr lang="en-US"/>
              <a:pPr>
                <a:defRPr/>
              </a:pPr>
              <a:t>‹Nº›</a:t>
            </a:fld>
            <a:endParaRPr lang="en-US"/>
          </a:p>
        </p:txBody>
      </p:sp>
    </p:spTree>
    <p:extLst>
      <p:ext uri="{BB962C8B-B14F-4D97-AF65-F5344CB8AC3E}">
        <p14:creationId xmlns:p14="http://schemas.microsoft.com/office/powerpoint/2010/main" val="3429624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3"/>
          <p:cNvSpPr>
            <a:spLocks noGrp="1" noChangeArrowheads="1"/>
          </p:cNvSpPr>
          <p:nvPr>
            <p:ph type="ftr" sz="quarter" idx="10"/>
          </p:nvPr>
        </p:nvSpPr>
        <p:spPr>
          <a:ln/>
        </p:spPr>
        <p:txBody>
          <a:bodyPr/>
          <a:lstStyle>
            <a:lvl1pPr>
              <a:defRPr/>
            </a:lvl1pPr>
          </a:lstStyle>
          <a:p>
            <a:pPr>
              <a:defRPr/>
            </a:pPr>
            <a:r>
              <a:rPr lang="en-US"/>
              <a:t>CBL-E - Basics of Pressure Measurement / Sai /  Nov 2010</a:t>
            </a:r>
          </a:p>
        </p:txBody>
      </p:sp>
      <p:sp>
        <p:nvSpPr>
          <p:cNvPr id="6" name="Rectangle 14"/>
          <p:cNvSpPr>
            <a:spLocks noGrp="1" noChangeArrowheads="1"/>
          </p:cNvSpPr>
          <p:nvPr>
            <p:ph type="sldNum" sz="quarter" idx="11"/>
          </p:nvPr>
        </p:nvSpPr>
        <p:spPr>
          <a:ln/>
        </p:spPr>
        <p:txBody>
          <a:bodyPr/>
          <a:lstStyle>
            <a:lvl1pPr>
              <a:defRPr/>
            </a:lvl1pPr>
          </a:lstStyle>
          <a:p>
            <a:pPr>
              <a:defRPr/>
            </a:pPr>
            <a:fld id="{D85A0568-B197-4256-9445-C0B82C270BBF}" type="slidenum">
              <a:rPr lang="en-US"/>
              <a:pPr>
                <a:defRPr/>
              </a:pPr>
              <a:t>‹Nº›</a:t>
            </a:fld>
            <a:endParaRPr lang="en-US"/>
          </a:p>
        </p:txBody>
      </p:sp>
    </p:spTree>
    <p:extLst>
      <p:ext uri="{BB962C8B-B14F-4D97-AF65-F5344CB8AC3E}">
        <p14:creationId xmlns:p14="http://schemas.microsoft.com/office/powerpoint/2010/main" val="3437327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0"/>
          <p:cNvSpPr>
            <a:spLocks noGrp="1" noChangeArrowheads="1"/>
          </p:cNvSpPr>
          <p:nvPr>
            <p:ph type="title"/>
          </p:nvPr>
        </p:nvSpPr>
        <p:spPr bwMode="auto">
          <a:xfrm>
            <a:off x="539750" y="481013"/>
            <a:ext cx="5757863"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Titel maximum 2 lines</a:t>
            </a:r>
            <a:br>
              <a:rPr lang="en-US" smtClean="0"/>
            </a:br>
            <a:r>
              <a:rPr lang="en-US" smtClean="0"/>
              <a:t>Arial 28 pt, bold</a:t>
            </a:r>
          </a:p>
        </p:txBody>
      </p:sp>
      <p:sp>
        <p:nvSpPr>
          <p:cNvPr id="1027" name="Rectangle 11"/>
          <p:cNvSpPr>
            <a:spLocks noGrp="1" noChangeAspect="1" noChangeArrowheads="1"/>
          </p:cNvSpPr>
          <p:nvPr>
            <p:ph type="body" idx="1"/>
          </p:nvPr>
        </p:nvSpPr>
        <p:spPr bwMode="auto">
          <a:xfrm>
            <a:off x="539750" y="1619250"/>
            <a:ext cx="8024813" cy="467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First level: Arial 22 pt, 26 pt line space, 13 pt for paragraph</a:t>
            </a:r>
          </a:p>
          <a:p>
            <a:pPr lvl="1"/>
            <a:r>
              <a:rPr lang="en-US" smtClean="0"/>
              <a:t>Second Level: Arial 18pt, 22pt line space, 4 pt for paragraph</a:t>
            </a:r>
          </a:p>
          <a:p>
            <a:pPr lvl="2"/>
            <a:r>
              <a:rPr lang="en-US" smtClean="0"/>
              <a:t>Third level: Arial 16 pt, 19 pt line space, 4 pt for parapgraph</a:t>
            </a:r>
            <a:br>
              <a:rPr lang="en-US" smtClean="0"/>
            </a:br>
            <a:r>
              <a:rPr lang="en-US" smtClean="0"/>
              <a:t>If possible, please do not use this level</a:t>
            </a:r>
          </a:p>
        </p:txBody>
      </p:sp>
      <p:sp>
        <p:nvSpPr>
          <p:cNvPr id="1037" name="Rectangle 13"/>
          <p:cNvSpPr>
            <a:spLocks noGrp="1" noChangeArrowheads="1"/>
          </p:cNvSpPr>
          <p:nvPr>
            <p:ph type="ftr" sz="quarter" idx="3"/>
          </p:nvPr>
        </p:nvSpPr>
        <p:spPr bwMode="auto">
          <a:xfrm>
            <a:off x="539750" y="6584950"/>
            <a:ext cx="575786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pPr>
              <a:defRPr/>
            </a:pPr>
            <a:r>
              <a:rPr lang="en-US"/>
              <a:t>CBL-E - Basics of Pressure Measurement / Sai /  Nov 2010</a:t>
            </a:r>
          </a:p>
        </p:txBody>
      </p:sp>
      <p:sp>
        <p:nvSpPr>
          <p:cNvPr id="1038" name="Rectangle 14"/>
          <p:cNvSpPr>
            <a:spLocks noGrp="1" noChangeArrowheads="1"/>
          </p:cNvSpPr>
          <p:nvPr>
            <p:ph type="sldNum" sz="quarter" idx="4"/>
          </p:nvPr>
        </p:nvSpPr>
        <p:spPr bwMode="auto">
          <a:xfrm>
            <a:off x="7845425" y="6584950"/>
            <a:ext cx="719138"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800"/>
            </a:lvl1pPr>
          </a:lstStyle>
          <a:p>
            <a:pPr>
              <a:defRPr/>
            </a:pPr>
            <a:fld id="{1C6C3147-F2B5-45A5-AD5F-B71C4E51B3B7}" type="slidenum">
              <a:rPr lang="en-US"/>
              <a:pPr>
                <a:defRPr/>
              </a:pPr>
              <a:t>‹Nº›</a:t>
            </a:fld>
            <a:endParaRPr lang="en-US"/>
          </a:p>
        </p:txBody>
      </p:sp>
      <p:pic>
        <p:nvPicPr>
          <p:cNvPr id="1030" name="Picture 16" descr="Claim (2)"/>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flipH="1" flipV="1">
            <a:off x="7016750" y="358775"/>
            <a:ext cx="1601788" cy="50006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6"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dt="0"/>
  <p:txStyles>
    <p:titleStyle>
      <a:lvl1pPr algn="l" rtl="0" eaLnBrk="0" fontAlgn="base" hangingPunct="0">
        <a:spcBef>
          <a:spcPct val="0"/>
        </a:spcBef>
        <a:spcAft>
          <a:spcPct val="0"/>
        </a:spcAft>
        <a:defRPr sz="2800" b="1">
          <a:solidFill>
            <a:srgbClr val="8C8C8C"/>
          </a:solidFill>
          <a:latin typeface="+mj-lt"/>
          <a:ea typeface="+mj-ea"/>
          <a:cs typeface="+mj-cs"/>
        </a:defRPr>
      </a:lvl1pPr>
      <a:lvl2pPr algn="l" rtl="0" eaLnBrk="0" fontAlgn="base" hangingPunct="0">
        <a:spcBef>
          <a:spcPct val="0"/>
        </a:spcBef>
        <a:spcAft>
          <a:spcPct val="0"/>
        </a:spcAft>
        <a:defRPr sz="2800" b="1">
          <a:solidFill>
            <a:srgbClr val="8C8C8C"/>
          </a:solidFill>
          <a:latin typeface="Arial" charset="0"/>
        </a:defRPr>
      </a:lvl2pPr>
      <a:lvl3pPr algn="l" rtl="0" eaLnBrk="0" fontAlgn="base" hangingPunct="0">
        <a:spcBef>
          <a:spcPct val="0"/>
        </a:spcBef>
        <a:spcAft>
          <a:spcPct val="0"/>
        </a:spcAft>
        <a:defRPr sz="2800" b="1">
          <a:solidFill>
            <a:srgbClr val="8C8C8C"/>
          </a:solidFill>
          <a:latin typeface="Arial" charset="0"/>
        </a:defRPr>
      </a:lvl3pPr>
      <a:lvl4pPr algn="l" rtl="0" eaLnBrk="0" fontAlgn="base" hangingPunct="0">
        <a:spcBef>
          <a:spcPct val="0"/>
        </a:spcBef>
        <a:spcAft>
          <a:spcPct val="0"/>
        </a:spcAft>
        <a:defRPr sz="2800" b="1">
          <a:solidFill>
            <a:srgbClr val="8C8C8C"/>
          </a:solidFill>
          <a:latin typeface="Arial" charset="0"/>
        </a:defRPr>
      </a:lvl4pPr>
      <a:lvl5pPr algn="l" rtl="0" eaLnBrk="0" fontAlgn="base" hangingPunct="0">
        <a:spcBef>
          <a:spcPct val="0"/>
        </a:spcBef>
        <a:spcAft>
          <a:spcPct val="0"/>
        </a:spcAft>
        <a:defRPr sz="2800" b="1">
          <a:solidFill>
            <a:srgbClr val="8C8C8C"/>
          </a:solidFill>
          <a:latin typeface="Arial" charset="0"/>
        </a:defRPr>
      </a:lvl5pPr>
      <a:lvl6pPr marL="457200" algn="l" rtl="0" fontAlgn="base">
        <a:spcBef>
          <a:spcPct val="0"/>
        </a:spcBef>
        <a:spcAft>
          <a:spcPct val="0"/>
        </a:spcAft>
        <a:defRPr sz="2800" b="1">
          <a:solidFill>
            <a:srgbClr val="8C8C8C"/>
          </a:solidFill>
          <a:latin typeface="Arial" charset="0"/>
        </a:defRPr>
      </a:lvl6pPr>
      <a:lvl7pPr marL="914400" algn="l" rtl="0" fontAlgn="base">
        <a:spcBef>
          <a:spcPct val="0"/>
        </a:spcBef>
        <a:spcAft>
          <a:spcPct val="0"/>
        </a:spcAft>
        <a:defRPr sz="2800" b="1">
          <a:solidFill>
            <a:srgbClr val="8C8C8C"/>
          </a:solidFill>
          <a:latin typeface="Arial" charset="0"/>
        </a:defRPr>
      </a:lvl7pPr>
      <a:lvl8pPr marL="1371600" algn="l" rtl="0" fontAlgn="base">
        <a:spcBef>
          <a:spcPct val="0"/>
        </a:spcBef>
        <a:spcAft>
          <a:spcPct val="0"/>
        </a:spcAft>
        <a:defRPr sz="2800" b="1">
          <a:solidFill>
            <a:srgbClr val="8C8C8C"/>
          </a:solidFill>
          <a:latin typeface="Arial" charset="0"/>
        </a:defRPr>
      </a:lvl8pPr>
      <a:lvl9pPr marL="1828800" algn="l" rtl="0" fontAlgn="base">
        <a:spcBef>
          <a:spcPct val="0"/>
        </a:spcBef>
        <a:spcAft>
          <a:spcPct val="0"/>
        </a:spcAft>
        <a:defRPr sz="2800" b="1">
          <a:solidFill>
            <a:srgbClr val="8C8C8C"/>
          </a:solidFill>
          <a:latin typeface="Arial" charset="0"/>
        </a:defRPr>
      </a:lvl9pPr>
    </p:titleStyle>
    <p:bodyStyle>
      <a:lvl1pPr marL="358775" indent="-358775" algn="l" rtl="0" eaLnBrk="0" fontAlgn="base" hangingPunct="0">
        <a:lnSpc>
          <a:spcPts val="2600"/>
        </a:lnSpc>
        <a:spcBef>
          <a:spcPts val="1300"/>
        </a:spcBef>
        <a:spcAft>
          <a:spcPct val="0"/>
        </a:spcAft>
        <a:buClr>
          <a:schemeClr val="bg1"/>
        </a:buClr>
        <a:buFont typeface="Wingdings" pitchFamily="2" charset="2"/>
        <a:buChar char="n"/>
        <a:defRPr sz="2200">
          <a:solidFill>
            <a:schemeClr val="tx1"/>
          </a:solidFill>
          <a:latin typeface="+mn-lt"/>
          <a:ea typeface="+mn-ea"/>
          <a:cs typeface="+mn-cs"/>
        </a:defRPr>
      </a:lvl1pPr>
      <a:lvl2pPr marL="725488" indent="-187325" algn="l" rtl="0" eaLnBrk="0" fontAlgn="base" hangingPunct="0">
        <a:lnSpc>
          <a:spcPts val="2200"/>
        </a:lnSpc>
        <a:spcBef>
          <a:spcPts val="400"/>
        </a:spcBef>
        <a:spcAft>
          <a:spcPct val="0"/>
        </a:spcAft>
        <a:buClr>
          <a:srgbClr val="8C8C8C"/>
        </a:buClr>
        <a:buFont typeface="Wingdings 2" pitchFamily="18" charset="2"/>
        <a:buChar char=""/>
        <a:defRPr>
          <a:solidFill>
            <a:schemeClr val="tx1"/>
          </a:solidFill>
          <a:latin typeface="+mn-lt"/>
        </a:defRPr>
      </a:lvl2pPr>
      <a:lvl3pPr marL="1077913" indent="-173038" algn="l" rtl="0" eaLnBrk="0" fontAlgn="base" hangingPunct="0">
        <a:spcBef>
          <a:spcPct val="20000"/>
        </a:spcBef>
        <a:spcAft>
          <a:spcPct val="0"/>
        </a:spcAft>
        <a:buClr>
          <a:srgbClr val="8C8C8C"/>
        </a:buClr>
        <a:buFont typeface="Wingdings 2" pitchFamily="18" charset="2"/>
        <a:buChar char=""/>
        <a:defRPr sz="1600">
          <a:solidFill>
            <a:schemeClr val="tx1"/>
          </a:solidFill>
          <a:latin typeface="+mn-lt"/>
        </a:defRPr>
      </a:lvl3pPr>
      <a:lvl4pPr marL="1922463" indent="-304800" algn="l" rtl="0" eaLnBrk="0" fontAlgn="base" hangingPunct="0">
        <a:spcBef>
          <a:spcPct val="20000"/>
        </a:spcBef>
        <a:spcAft>
          <a:spcPct val="0"/>
        </a:spcAft>
        <a:buClr>
          <a:schemeClr val="tx1"/>
        </a:buClr>
        <a:buFont typeface="Wingdings" pitchFamily="2" charset="2"/>
        <a:defRPr sz="1600">
          <a:solidFill>
            <a:schemeClr val="tx1"/>
          </a:solidFill>
          <a:latin typeface="+mn-lt"/>
        </a:defRPr>
      </a:lvl4pPr>
      <a:lvl5pPr marL="2406650" indent="-304800" algn="l" rtl="0" eaLnBrk="0" fontAlgn="base" hangingPunct="0">
        <a:spcBef>
          <a:spcPct val="20000"/>
        </a:spcBef>
        <a:spcAft>
          <a:spcPct val="0"/>
        </a:spcAft>
        <a:buClr>
          <a:schemeClr val="tx1"/>
        </a:buClr>
        <a:buFont typeface="Wingdings" pitchFamily="2" charset="2"/>
        <a:buChar char="§"/>
        <a:defRPr sz="1600">
          <a:solidFill>
            <a:schemeClr val="tx1"/>
          </a:solidFill>
          <a:latin typeface="+mn-lt"/>
        </a:defRPr>
      </a:lvl5pPr>
      <a:lvl6pPr marL="2863850" indent="-304800" algn="l" rtl="0" fontAlgn="base">
        <a:spcBef>
          <a:spcPct val="20000"/>
        </a:spcBef>
        <a:spcAft>
          <a:spcPct val="0"/>
        </a:spcAft>
        <a:buClr>
          <a:schemeClr val="tx1"/>
        </a:buClr>
        <a:buFont typeface="Wingdings" pitchFamily="2" charset="2"/>
        <a:buChar char="§"/>
        <a:defRPr sz="1600">
          <a:solidFill>
            <a:schemeClr val="tx1"/>
          </a:solidFill>
          <a:latin typeface="+mn-lt"/>
        </a:defRPr>
      </a:lvl6pPr>
      <a:lvl7pPr marL="3321050" indent="-304800" algn="l" rtl="0" fontAlgn="base">
        <a:spcBef>
          <a:spcPct val="20000"/>
        </a:spcBef>
        <a:spcAft>
          <a:spcPct val="0"/>
        </a:spcAft>
        <a:buClr>
          <a:schemeClr val="tx1"/>
        </a:buClr>
        <a:buFont typeface="Wingdings" pitchFamily="2" charset="2"/>
        <a:buChar char="§"/>
        <a:defRPr sz="1600">
          <a:solidFill>
            <a:schemeClr val="tx1"/>
          </a:solidFill>
          <a:latin typeface="+mn-lt"/>
        </a:defRPr>
      </a:lvl7pPr>
      <a:lvl8pPr marL="3778250" indent="-304800" algn="l" rtl="0" fontAlgn="base">
        <a:spcBef>
          <a:spcPct val="20000"/>
        </a:spcBef>
        <a:spcAft>
          <a:spcPct val="0"/>
        </a:spcAft>
        <a:buClr>
          <a:schemeClr val="tx1"/>
        </a:buClr>
        <a:buFont typeface="Wingdings" pitchFamily="2" charset="2"/>
        <a:buChar char="§"/>
        <a:defRPr sz="1600">
          <a:solidFill>
            <a:schemeClr val="tx1"/>
          </a:solidFill>
          <a:latin typeface="+mn-lt"/>
        </a:defRPr>
      </a:lvl8pPr>
      <a:lvl9pPr marL="4235450" indent="-304800" algn="l" rtl="0" fontAlgn="base">
        <a:spcBef>
          <a:spcPct val="20000"/>
        </a:spcBef>
        <a:spcAft>
          <a:spcPct val="0"/>
        </a:spcAft>
        <a:buClr>
          <a:schemeClr val="tx1"/>
        </a:buClr>
        <a:buFont typeface="Wingdings" pitchFamily="2" charset="2"/>
        <a:buChar char="§"/>
        <a:defRPr sz="16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Hoja_de_c_lculo_de_Microsoft_Excel_97-20031.xls"/><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8.em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7.e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ftr" sz="quarter" idx="10"/>
          </p:nvPr>
        </p:nvSpPr>
        <p:spPr>
          <a:noFill/>
        </p:spPr>
        <p:txBody>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de-DE" sz="800" smtClean="0"/>
              <a:t>CBL-E - Basics of Pressure Measurement / Sai /  </a:t>
            </a:r>
            <a:r>
              <a:rPr lang="en-US" sz="800" smtClean="0"/>
              <a:t>Nov 2010</a:t>
            </a:r>
            <a:endParaRPr lang="de-DE" sz="800" smtClean="0"/>
          </a:p>
        </p:txBody>
      </p:sp>
      <p:sp>
        <p:nvSpPr>
          <p:cNvPr id="3075" name="Rectangle 9"/>
          <p:cNvSpPr>
            <a:spLocks noGrp="1" noChangeArrowheads="1"/>
          </p:cNvSpPr>
          <p:nvPr>
            <p:ph type="sldNum" sz="quarter" idx="11"/>
          </p:nvPr>
        </p:nvSpPr>
        <p:spPr>
          <a:noFill/>
        </p:spPr>
        <p:txBody>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fld id="{7842BB32-0328-4FE3-83F2-9FE09A40EBDA}" type="slidenum">
              <a:rPr lang="de-DE" sz="800" smtClean="0"/>
              <a:pPr eaLnBrk="1" hangingPunct="1"/>
              <a:t>1</a:t>
            </a:fld>
            <a:endParaRPr lang="de-DE" sz="800" smtClean="0"/>
          </a:p>
        </p:txBody>
      </p:sp>
      <p:sp>
        <p:nvSpPr>
          <p:cNvPr id="3076" name="Rectangle 3074"/>
          <p:cNvSpPr>
            <a:spLocks noGrp="1" noChangeArrowheads="1"/>
          </p:cNvSpPr>
          <p:nvPr>
            <p:ph type="ctrTitle"/>
          </p:nvPr>
        </p:nvSpPr>
        <p:spPr>
          <a:xfrm>
            <a:off x="719138" y="1438275"/>
            <a:ext cx="6445250" cy="1150938"/>
          </a:xfrm>
        </p:spPr>
        <p:txBody>
          <a:bodyPr/>
          <a:lstStyle/>
          <a:p>
            <a:pPr eaLnBrk="1" hangingPunct="1"/>
            <a:r>
              <a:rPr lang="en-US" sz="3200" smtClean="0"/>
              <a:t>Medidas de Presión en Motores de Combustión Interna</a:t>
            </a:r>
          </a:p>
        </p:txBody>
      </p:sp>
      <p:sp>
        <p:nvSpPr>
          <p:cNvPr id="3077" name="Rectangle 3118"/>
          <p:cNvSpPr>
            <a:spLocks noGrp="1" noChangeArrowheads="1"/>
          </p:cNvSpPr>
          <p:nvPr>
            <p:ph type="subTitle" idx="1"/>
          </p:nvPr>
        </p:nvSpPr>
        <p:spPr>
          <a:xfrm>
            <a:off x="719138" y="2878138"/>
            <a:ext cx="4357687" cy="1800225"/>
          </a:xfrm>
          <a:noFill/>
        </p:spPr>
        <p:txBody>
          <a:bodyPr/>
          <a:lstStyle/>
          <a:p>
            <a:pPr eaLnBrk="1" hangingPunct="1"/>
            <a:r>
              <a:rPr lang="en-US" smtClean="0"/>
              <a:t>Noel Alonso </a:t>
            </a:r>
          </a:p>
          <a:p>
            <a:pPr eaLnBrk="1" hangingPunct="1"/>
            <a:r>
              <a:rPr lang="en-US" smtClean="0"/>
              <a:t>Kistler Ibérica SLU</a:t>
            </a:r>
          </a:p>
        </p:txBody>
      </p:sp>
      <p:grpSp>
        <p:nvGrpSpPr>
          <p:cNvPr id="3078" name="Group 3120"/>
          <p:cNvGrpSpPr>
            <a:grpSpLocks/>
          </p:cNvGrpSpPr>
          <p:nvPr/>
        </p:nvGrpSpPr>
        <p:grpSpPr bwMode="auto">
          <a:xfrm>
            <a:off x="3886200" y="3200400"/>
            <a:ext cx="4418013" cy="2484438"/>
            <a:chOff x="2971" y="2273"/>
            <a:chExt cx="2374" cy="1497"/>
          </a:xfrm>
        </p:grpSpPr>
        <p:grpSp>
          <p:nvGrpSpPr>
            <p:cNvPr id="3079" name="Group 3121"/>
            <p:cNvGrpSpPr>
              <a:grpSpLocks/>
            </p:cNvGrpSpPr>
            <p:nvPr/>
          </p:nvGrpSpPr>
          <p:grpSpPr bwMode="auto">
            <a:xfrm>
              <a:off x="2971" y="2273"/>
              <a:ext cx="2374" cy="1497"/>
              <a:chOff x="1608" y="798"/>
              <a:chExt cx="2967" cy="1395"/>
            </a:xfrm>
          </p:grpSpPr>
          <p:sp>
            <p:nvSpPr>
              <p:cNvPr id="3081" name="Rectangle 3122"/>
              <p:cNvSpPr>
                <a:spLocks noChangeArrowheads="1"/>
              </p:cNvSpPr>
              <p:nvPr/>
            </p:nvSpPr>
            <p:spPr bwMode="auto">
              <a:xfrm>
                <a:off x="3395" y="1504"/>
                <a:ext cx="1166" cy="50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grpSp>
            <p:nvGrpSpPr>
              <p:cNvPr id="3082" name="Group 3123"/>
              <p:cNvGrpSpPr>
                <a:grpSpLocks/>
              </p:cNvGrpSpPr>
              <p:nvPr/>
            </p:nvGrpSpPr>
            <p:grpSpPr bwMode="auto">
              <a:xfrm>
                <a:off x="1608" y="798"/>
                <a:ext cx="2967" cy="1395"/>
                <a:chOff x="1608" y="798"/>
                <a:chExt cx="2967" cy="1395"/>
              </a:xfrm>
            </p:grpSpPr>
            <p:sp>
              <p:nvSpPr>
                <p:cNvPr id="3083" name="Rectangle 3124"/>
                <p:cNvSpPr>
                  <a:spLocks noChangeArrowheads="1"/>
                </p:cNvSpPr>
                <p:nvPr/>
              </p:nvSpPr>
              <p:spPr bwMode="auto">
                <a:xfrm>
                  <a:off x="2955" y="1735"/>
                  <a:ext cx="426" cy="47"/>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3084" name="Rectangle 3125"/>
                <p:cNvSpPr>
                  <a:spLocks noChangeArrowheads="1"/>
                </p:cNvSpPr>
                <p:nvPr/>
              </p:nvSpPr>
              <p:spPr bwMode="auto">
                <a:xfrm>
                  <a:off x="2955" y="1735"/>
                  <a:ext cx="426" cy="47"/>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085" name="Rectangle 3126"/>
                <p:cNvSpPr>
                  <a:spLocks noChangeArrowheads="1"/>
                </p:cNvSpPr>
                <p:nvPr/>
              </p:nvSpPr>
              <p:spPr bwMode="auto">
                <a:xfrm>
                  <a:off x="3395" y="1504"/>
                  <a:ext cx="1166" cy="509"/>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086" name="Rectangle 3127"/>
                <p:cNvSpPr>
                  <a:spLocks noChangeArrowheads="1"/>
                </p:cNvSpPr>
                <p:nvPr/>
              </p:nvSpPr>
              <p:spPr bwMode="auto">
                <a:xfrm>
                  <a:off x="3116" y="1631"/>
                  <a:ext cx="42" cy="26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3087" name="Rectangle 3128"/>
                <p:cNvSpPr>
                  <a:spLocks noChangeArrowheads="1"/>
                </p:cNvSpPr>
                <p:nvPr/>
              </p:nvSpPr>
              <p:spPr bwMode="auto">
                <a:xfrm>
                  <a:off x="3116" y="1631"/>
                  <a:ext cx="42" cy="267"/>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088" name="Freeform 3129"/>
                <p:cNvSpPr>
                  <a:spLocks/>
                </p:cNvSpPr>
                <p:nvPr/>
              </p:nvSpPr>
              <p:spPr bwMode="auto">
                <a:xfrm>
                  <a:off x="1608" y="809"/>
                  <a:ext cx="307" cy="805"/>
                </a:xfrm>
                <a:custGeom>
                  <a:avLst/>
                  <a:gdLst>
                    <a:gd name="T0" fmla="*/ 0 w 307"/>
                    <a:gd name="T1" fmla="*/ 0 h 805"/>
                    <a:gd name="T2" fmla="*/ 0 w 307"/>
                    <a:gd name="T3" fmla="*/ 463 h 805"/>
                    <a:gd name="T4" fmla="*/ 7 w 307"/>
                    <a:gd name="T5" fmla="*/ 481 h 805"/>
                    <a:gd name="T6" fmla="*/ 7 w 307"/>
                    <a:gd name="T7" fmla="*/ 504 h 805"/>
                    <a:gd name="T8" fmla="*/ 14 w 307"/>
                    <a:gd name="T9" fmla="*/ 527 h 805"/>
                    <a:gd name="T10" fmla="*/ 35 w 307"/>
                    <a:gd name="T11" fmla="*/ 556 h 805"/>
                    <a:gd name="T12" fmla="*/ 42 w 307"/>
                    <a:gd name="T13" fmla="*/ 567 h 805"/>
                    <a:gd name="T14" fmla="*/ 56 w 307"/>
                    <a:gd name="T15" fmla="*/ 579 h 805"/>
                    <a:gd name="T16" fmla="*/ 70 w 307"/>
                    <a:gd name="T17" fmla="*/ 591 h 805"/>
                    <a:gd name="T18" fmla="*/ 91 w 307"/>
                    <a:gd name="T19" fmla="*/ 608 h 805"/>
                    <a:gd name="T20" fmla="*/ 140 w 307"/>
                    <a:gd name="T21" fmla="*/ 625 h 805"/>
                    <a:gd name="T22" fmla="*/ 188 w 307"/>
                    <a:gd name="T23" fmla="*/ 643 h 805"/>
                    <a:gd name="T24" fmla="*/ 223 w 307"/>
                    <a:gd name="T25" fmla="*/ 672 h 805"/>
                    <a:gd name="T26" fmla="*/ 258 w 307"/>
                    <a:gd name="T27" fmla="*/ 701 h 805"/>
                    <a:gd name="T28" fmla="*/ 279 w 307"/>
                    <a:gd name="T29" fmla="*/ 735 h 805"/>
                    <a:gd name="T30" fmla="*/ 293 w 307"/>
                    <a:gd name="T31" fmla="*/ 759 h 805"/>
                    <a:gd name="T32" fmla="*/ 300 w 307"/>
                    <a:gd name="T33" fmla="*/ 787 h 805"/>
                    <a:gd name="T34" fmla="*/ 307 w 307"/>
                    <a:gd name="T35" fmla="*/ 799 h 805"/>
                    <a:gd name="T36" fmla="*/ 307 w 307"/>
                    <a:gd name="T37" fmla="*/ 805 h 80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07" h="805">
                      <a:moveTo>
                        <a:pt x="0" y="0"/>
                      </a:moveTo>
                      <a:lnTo>
                        <a:pt x="0" y="463"/>
                      </a:lnTo>
                      <a:lnTo>
                        <a:pt x="7" y="481"/>
                      </a:lnTo>
                      <a:lnTo>
                        <a:pt x="7" y="504"/>
                      </a:lnTo>
                      <a:lnTo>
                        <a:pt x="14" y="527"/>
                      </a:lnTo>
                      <a:lnTo>
                        <a:pt x="35" y="556"/>
                      </a:lnTo>
                      <a:lnTo>
                        <a:pt x="42" y="567"/>
                      </a:lnTo>
                      <a:lnTo>
                        <a:pt x="56" y="579"/>
                      </a:lnTo>
                      <a:lnTo>
                        <a:pt x="70" y="591"/>
                      </a:lnTo>
                      <a:lnTo>
                        <a:pt x="91" y="608"/>
                      </a:lnTo>
                      <a:lnTo>
                        <a:pt x="140" y="625"/>
                      </a:lnTo>
                      <a:lnTo>
                        <a:pt x="188" y="643"/>
                      </a:lnTo>
                      <a:lnTo>
                        <a:pt x="223" y="672"/>
                      </a:lnTo>
                      <a:lnTo>
                        <a:pt x="258" y="701"/>
                      </a:lnTo>
                      <a:lnTo>
                        <a:pt x="279" y="735"/>
                      </a:lnTo>
                      <a:lnTo>
                        <a:pt x="293" y="759"/>
                      </a:lnTo>
                      <a:lnTo>
                        <a:pt x="300" y="787"/>
                      </a:lnTo>
                      <a:lnTo>
                        <a:pt x="307" y="799"/>
                      </a:lnTo>
                      <a:lnTo>
                        <a:pt x="307" y="80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089" name="Freeform 3130"/>
                <p:cNvSpPr>
                  <a:spLocks/>
                </p:cNvSpPr>
                <p:nvPr/>
              </p:nvSpPr>
              <p:spPr bwMode="auto">
                <a:xfrm>
                  <a:off x="1943" y="1440"/>
                  <a:ext cx="216" cy="209"/>
                </a:xfrm>
                <a:custGeom>
                  <a:avLst/>
                  <a:gdLst>
                    <a:gd name="T0" fmla="*/ 202 w 216"/>
                    <a:gd name="T1" fmla="*/ 174 h 209"/>
                    <a:gd name="T2" fmla="*/ 209 w 216"/>
                    <a:gd name="T3" fmla="*/ 197 h 209"/>
                    <a:gd name="T4" fmla="*/ 216 w 216"/>
                    <a:gd name="T5" fmla="*/ 203 h 209"/>
                    <a:gd name="T6" fmla="*/ 216 w 216"/>
                    <a:gd name="T7" fmla="*/ 209 h 209"/>
                    <a:gd name="T8" fmla="*/ 216 w 216"/>
                    <a:gd name="T9" fmla="*/ 203 h 209"/>
                    <a:gd name="T10" fmla="*/ 216 w 216"/>
                    <a:gd name="T11" fmla="*/ 180 h 209"/>
                    <a:gd name="T12" fmla="*/ 209 w 216"/>
                    <a:gd name="T13" fmla="*/ 139 h 209"/>
                    <a:gd name="T14" fmla="*/ 189 w 216"/>
                    <a:gd name="T15" fmla="*/ 93 h 209"/>
                    <a:gd name="T16" fmla="*/ 168 w 216"/>
                    <a:gd name="T17" fmla="*/ 70 h 209"/>
                    <a:gd name="T18" fmla="*/ 147 w 216"/>
                    <a:gd name="T19" fmla="*/ 52 h 209"/>
                    <a:gd name="T20" fmla="*/ 119 w 216"/>
                    <a:gd name="T21" fmla="*/ 29 h 209"/>
                    <a:gd name="T22" fmla="*/ 84 w 216"/>
                    <a:gd name="T23" fmla="*/ 18 h 209"/>
                    <a:gd name="T24" fmla="*/ 49 w 216"/>
                    <a:gd name="T25" fmla="*/ 6 h 209"/>
                    <a:gd name="T26" fmla="*/ 0 w 216"/>
                    <a:gd name="T27" fmla="*/ 0 h 2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 h="209">
                      <a:moveTo>
                        <a:pt x="202" y="174"/>
                      </a:moveTo>
                      <a:lnTo>
                        <a:pt x="209" y="197"/>
                      </a:lnTo>
                      <a:lnTo>
                        <a:pt x="216" y="203"/>
                      </a:lnTo>
                      <a:lnTo>
                        <a:pt x="216" y="209"/>
                      </a:lnTo>
                      <a:lnTo>
                        <a:pt x="216" y="203"/>
                      </a:lnTo>
                      <a:lnTo>
                        <a:pt x="216" y="180"/>
                      </a:lnTo>
                      <a:lnTo>
                        <a:pt x="209" y="139"/>
                      </a:lnTo>
                      <a:lnTo>
                        <a:pt x="189" y="93"/>
                      </a:lnTo>
                      <a:lnTo>
                        <a:pt x="168" y="70"/>
                      </a:lnTo>
                      <a:lnTo>
                        <a:pt x="147" y="52"/>
                      </a:lnTo>
                      <a:lnTo>
                        <a:pt x="119" y="29"/>
                      </a:lnTo>
                      <a:lnTo>
                        <a:pt x="84" y="18"/>
                      </a:lnTo>
                      <a:lnTo>
                        <a:pt x="49" y="6"/>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090" name="Freeform 3131"/>
                <p:cNvSpPr>
                  <a:spLocks/>
                </p:cNvSpPr>
                <p:nvPr/>
              </p:nvSpPr>
              <p:spPr bwMode="auto">
                <a:xfrm>
                  <a:off x="2194" y="1440"/>
                  <a:ext cx="217" cy="209"/>
                </a:xfrm>
                <a:custGeom>
                  <a:avLst/>
                  <a:gdLst>
                    <a:gd name="T0" fmla="*/ 203 w 217"/>
                    <a:gd name="T1" fmla="*/ 174 h 209"/>
                    <a:gd name="T2" fmla="*/ 210 w 217"/>
                    <a:gd name="T3" fmla="*/ 197 h 209"/>
                    <a:gd name="T4" fmla="*/ 217 w 217"/>
                    <a:gd name="T5" fmla="*/ 203 h 209"/>
                    <a:gd name="T6" fmla="*/ 217 w 217"/>
                    <a:gd name="T7" fmla="*/ 209 h 209"/>
                    <a:gd name="T8" fmla="*/ 217 w 217"/>
                    <a:gd name="T9" fmla="*/ 203 h 209"/>
                    <a:gd name="T10" fmla="*/ 217 w 217"/>
                    <a:gd name="T11" fmla="*/ 180 h 209"/>
                    <a:gd name="T12" fmla="*/ 210 w 217"/>
                    <a:gd name="T13" fmla="*/ 139 h 209"/>
                    <a:gd name="T14" fmla="*/ 182 w 217"/>
                    <a:gd name="T15" fmla="*/ 93 h 209"/>
                    <a:gd name="T16" fmla="*/ 168 w 217"/>
                    <a:gd name="T17" fmla="*/ 70 h 209"/>
                    <a:gd name="T18" fmla="*/ 147 w 217"/>
                    <a:gd name="T19" fmla="*/ 52 h 209"/>
                    <a:gd name="T20" fmla="*/ 119 w 217"/>
                    <a:gd name="T21" fmla="*/ 29 h 209"/>
                    <a:gd name="T22" fmla="*/ 84 w 217"/>
                    <a:gd name="T23" fmla="*/ 18 h 209"/>
                    <a:gd name="T24" fmla="*/ 49 w 217"/>
                    <a:gd name="T25" fmla="*/ 6 h 209"/>
                    <a:gd name="T26" fmla="*/ 0 w 217"/>
                    <a:gd name="T27" fmla="*/ 0 h 2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 h="209">
                      <a:moveTo>
                        <a:pt x="203" y="174"/>
                      </a:moveTo>
                      <a:lnTo>
                        <a:pt x="210" y="197"/>
                      </a:lnTo>
                      <a:lnTo>
                        <a:pt x="217" y="203"/>
                      </a:lnTo>
                      <a:lnTo>
                        <a:pt x="217" y="209"/>
                      </a:lnTo>
                      <a:lnTo>
                        <a:pt x="217" y="203"/>
                      </a:lnTo>
                      <a:lnTo>
                        <a:pt x="217" y="180"/>
                      </a:lnTo>
                      <a:lnTo>
                        <a:pt x="210" y="139"/>
                      </a:lnTo>
                      <a:lnTo>
                        <a:pt x="182" y="93"/>
                      </a:lnTo>
                      <a:lnTo>
                        <a:pt x="168" y="70"/>
                      </a:lnTo>
                      <a:lnTo>
                        <a:pt x="147" y="52"/>
                      </a:lnTo>
                      <a:lnTo>
                        <a:pt x="119" y="29"/>
                      </a:lnTo>
                      <a:lnTo>
                        <a:pt x="84" y="18"/>
                      </a:lnTo>
                      <a:lnTo>
                        <a:pt x="49" y="6"/>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091" name="Freeform 3132"/>
                <p:cNvSpPr>
                  <a:spLocks/>
                </p:cNvSpPr>
                <p:nvPr/>
              </p:nvSpPr>
              <p:spPr bwMode="auto">
                <a:xfrm>
                  <a:off x="2446" y="1440"/>
                  <a:ext cx="216" cy="209"/>
                </a:xfrm>
                <a:custGeom>
                  <a:avLst/>
                  <a:gdLst>
                    <a:gd name="T0" fmla="*/ 202 w 216"/>
                    <a:gd name="T1" fmla="*/ 174 h 209"/>
                    <a:gd name="T2" fmla="*/ 209 w 216"/>
                    <a:gd name="T3" fmla="*/ 197 h 209"/>
                    <a:gd name="T4" fmla="*/ 216 w 216"/>
                    <a:gd name="T5" fmla="*/ 203 h 209"/>
                    <a:gd name="T6" fmla="*/ 216 w 216"/>
                    <a:gd name="T7" fmla="*/ 209 h 209"/>
                    <a:gd name="T8" fmla="*/ 216 w 216"/>
                    <a:gd name="T9" fmla="*/ 203 h 209"/>
                    <a:gd name="T10" fmla="*/ 216 w 216"/>
                    <a:gd name="T11" fmla="*/ 180 h 209"/>
                    <a:gd name="T12" fmla="*/ 209 w 216"/>
                    <a:gd name="T13" fmla="*/ 139 h 209"/>
                    <a:gd name="T14" fmla="*/ 181 w 216"/>
                    <a:gd name="T15" fmla="*/ 93 h 209"/>
                    <a:gd name="T16" fmla="*/ 167 w 216"/>
                    <a:gd name="T17" fmla="*/ 70 h 209"/>
                    <a:gd name="T18" fmla="*/ 146 w 216"/>
                    <a:gd name="T19" fmla="*/ 52 h 209"/>
                    <a:gd name="T20" fmla="*/ 118 w 216"/>
                    <a:gd name="T21" fmla="*/ 29 h 209"/>
                    <a:gd name="T22" fmla="*/ 83 w 216"/>
                    <a:gd name="T23" fmla="*/ 18 h 209"/>
                    <a:gd name="T24" fmla="*/ 42 w 216"/>
                    <a:gd name="T25" fmla="*/ 6 h 209"/>
                    <a:gd name="T26" fmla="*/ 0 w 216"/>
                    <a:gd name="T27" fmla="*/ 0 h 2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 h="209">
                      <a:moveTo>
                        <a:pt x="202" y="174"/>
                      </a:moveTo>
                      <a:lnTo>
                        <a:pt x="209" y="197"/>
                      </a:lnTo>
                      <a:lnTo>
                        <a:pt x="216" y="203"/>
                      </a:lnTo>
                      <a:lnTo>
                        <a:pt x="216" y="209"/>
                      </a:lnTo>
                      <a:lnTo>
                        <a:pt x="216" y="203"/>
                      </a:lnTo>
                      <a:lnTo>
                        <a:pt x="216" y="180"/>
                      </a:lnTo>
                      <a:lnTo>
                        <a:pt x="209" y="139"/>
                      </a:lnTo>
                      <a:lnTo>
                        <a:pt x="181" y="93"/>
                      </a:lnTo>
                      <a:lnTo>
                        <a:pt x="167" y="70"/>
                      </a:lnTo>
                      <a:lnTo>
                        <a:pt x="146" y="52"/>
                      </a:lnTo>
                      <a:lnTo>
                        <a:pt x="118" y="29"/>
                      </a:lnTo>
                      <a:lnTo>
                        <a:pt x="83" y="18"/>
                      </a:lnTo>
                      <a:lnTo>
                        <a:pt x="42" y="6"/>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092" name="Freeform 3133"/>
                <p:cNvSpPr>
                  <a:spLocks/>
                </p:cNvSpPr>
                <p:nvPr/>
              </p:nvSpPr>
              <p:spPr bwMode="auto">
                <a:xfrm>
                  <a:off x="1748" y="798"/>
                  <a:ext cx="1165" cy="845"/>
                </a:xfrm>
                <a:custGeom>
                  <a:avLst/>
                  <a:gdLst>
                    <a:gd name="T0" fmla="*/ 1151 w 1165"/>
                    <a:gd name="T1" fmla="*/ 816 h 845"/>
                    <a:gd name="T2" fmla="*/ 1158 w 1165"/>
                    <a:gd name="T3" fmla="*/ 833 h 845"/>
                    <a:gd name="T4" fmla="*/ 1158 w 1165"/>
                    <a:gd name="T5" fmla="*/ 845 h 845"/>
                    <a:gd name="T6" fmla="*/ 1165 w 1165"/>
                    <a:gd name="T7" fmla="*/ 839 h 845"/>
                    <a:gd name="T8" fmla="*/ 1165 w 1165"/>
                    <a:gd name="T9" fmla="*/ 833 h 845"/>
                    <a:gd name="T10" fmla="*/ 1165 w 1165"/>
                    <a:gd name="T11" fmla="*/ 793 h 845"/>
                    <a:gd name="T12" fmla="*/ 1158 w 1165"/>
                    <a:gd name="T13" fmla="*/ 735 h 845"/>
                    <a:gd name="T14" fmla="*/ 1144 w 1165"/>
                    <a:gd name="T15" fmla="*/ 706 h 845"/>
                    <a:gd name="T16" fmla="*/ 1130 w 1165"/>
                    <a:gd name="T17" fmla="*/ 677 h 845"/>
                    <a:gd name="T18" fmla="*/ 1116 w 1165"/>
                    <a:gd name="T19" fmla="*/ 648 h 845"/>
                    <a:gd name="T20" fmla="*/ 1096 w 1165"/>
                    <a:gd name="T21" fmla="*/ 619 h 845"/>
                    <a:gd name="T22" fmla="*/ 1068 w 1165"/>
                    <a:gd name="T23" fmla="*/ 596 h 845"/>
                    <a:gd name="T24" fmla="*/ 1033 w 1165"/>
                    <a:gd name="T25" fmla="*/ 578 h 845"/>
                    <a:gd name="T26" fmla="*/ 1012 w 1165"/>
                    <a:gd name="T27" fmla="*/ 567 h 845"/>
                    <a:gd name="T28" fmla="*/ 991 w 1165"/>
                    <a:gd name="T29" fmla="*/ 567 h 845"/>
                    <a:gd name="T30" fmla="*/ 949 w 1165"/>
                    <a:gd name="T31" fmla="*/ 561 h 845"/>
                    <a:gd name="T32" fmla="*/ 188 w 1165"/>
                    <a:gd name="T33" fmla="*/ 561 h 845"/>
                    <a:gd name="T34" fmla="*/ 160 w 1165"/>
                    <a:gd name="T35" fmla="*/ 561 h 845"/>
                    <a:gd name="T36" fmla="*/ 125 w 1165"/>
                    <a:gd name="T37" fmla="*/ 561 h 845"/>
                    <a:gd name="T38" fmla="*/ 90 w 1165"/>
                    <a:gd name="T39" fmla="*/ 555 h 845"/>
                    <a:gd name="T40" fmla="*/ 62 w 1165"/>
                    <a:gd name="T41" fmla="*/ 544 h 845"/>
                    <a:gd name="T42" fmla="*/ 41 w 1165"/>
                    <a:gd name="T43" fmla="*/ 532 h 845"/>
                    <a:gd name="T44" fmla="*/ 27 w 1165"/>
                    <a:gd name="T45" fmla="*/ 521 h 845"/>
                    <a:gd name="T46" fmla="*/ 14 w 1165"/>
                    <a:gd name="T47" fmla="*/ 509 h 845"/>
                    <a:gd name="T48" fmla="*/ 7 w 1165"/>
                    <a:gd name="T49" fmla="*/ 492 h 845"/>
                    <a:gd name="T50" fmla="*/ 0 w 1165"/>
                    <a:gd name="T51" fmla="*/ 468 h 845"/>
                    <a:gd name="T52" fmla="*/ 0 w 1165"/>
                    <a:gd name="T53" fmla="*/ 445 h 845"/>
                    <a:gd name="T54" fmla="*/ 0 w 1165"/>
                    <a:gd name="T55" fmla="*/ 0 h 8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65" h="845">
                      <a:moveTo>
                        <a:pt x="1151" y="816"/>
                      </a:moveTo>
                      <a:lnTo>
                        <a:pt x="1158" y="833"/>
                      </a:lnTo>
                      <a:lnTo>
                        <a:pt x="1158" y="845"/>
                      </a:lnTo>
                      <a:lnTo>
                        <a:pt x="1165" y="839"/>
                      </a:lnTo>
                      <a:lnTo>
                        <a:pt x="1165" y="833"/>
                      </a:lnTo>
                      <a:lnTo>
                        <a:pt x="1165" y="793"/>
                      </a:lnTo>
                      <a:lnTo>
                        <a:pt x="1158" y="735"/>
                      </a:lnTo>
                      <a:lnTo>
                        <a:pt x="1144" y="706"/>
                      </a:lnTo>
                      <a:lnTo>
                        <a:pt x="1130" y="677"/>
                      </a:lnTo>
                      <a:lnTo>
                        <a:pt x="1116" y="648"/>
                      </a:lnTo>
                      <a:lnTo>
                        <a:pt x="1096" y="619"/>
                      </a:lnTo>
                      <a:lnTo>
                        <a:pt x="1068" y="596"/>
                      </a:lnTo>
                      <a:lnTo>
                        <a:pt x="1033" y="578"/>
                      </a:lnTo>
                      <a:lnTo>
                        <a:pt x="1012" y="567"/>
                      </a:lnTo>
                      <a:lnTo>
                        <a:pt x="991" y="567"/>
                      </a:lnTo>
                      <a:lnTo>
                        <a:pt x="949" y="561"/>
                      </a:lnTo>
                      <a:lnTo>
                        <a:pt x="188" y="561"/>
                      </a:lnTo>
                      <a:lnTo>
                        <a:pt x="160" y="561"/>
                      </a:lnTo>
                      <a:lnTo>
                        <a:pt x="125" y="561"/>
                      </a:lnTo>
                      <a:lnTo>
                        <a:pt x="90" y="555"/>
                      </a:lnTo>
                      <a:lnTo>
                        <a:pt x="62" y="544"/>
                      </a:lnTo>
                      <a:lnTo>
                        <a:pt x="41" y="532"/>
                      </a:lnTo>
                      <a:lnTo>
                        <a:pt x="27" y="521"/>
                      </a:lnTo>
                      <a:lnTo>
                        <a:pt x="14" y="509"/>
                      </a:lnTo>
                      <a:lnTo>
                        <a:pt x="7" y="492"/>
                      </a:lnTo>
                      <a:lnTo>
                        <a:pt x="0" y="468"/>
                      </a:lnTo>
                      <a:lnTo>
                        <a:pt x="0" y="445"/>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093" name="Freeform 3134"/>
                <p:cNvSpPr>
                  <a:spLocks/>
                </p:cNvSpPr>
                <p:nvPr/>
              </p:nvSpPr>
              <p:spPr bwMode="auto">
                <a:xfrm>
                  <a:off x="2899" y="1898"/>
                  <a:ext cx="1676" cy="214"/>
                </a:xfrm>
                <a:custGeom>
                  <a:avLst/>
                  <a:gdLst>
                    <a:gd name="T0" fmla="*/ 1676 w 1676"/>
                    <a:gd name="T1" fmla="*/ 214 h 214"/>
                    <a:gd name="T2" fmla="*/ 412 w 1676"/>
                    <a:gd name="T3" fmla="*/ 214 h 214"/>
                    <a:gd name="T4" fmla="*/ 391 w 1676"/>
                    <a:gd name="T5" fmla="*/ 214 h 214"/>
                    <a:gd name="T6" fmla="*/ 342 w 1676"/>
                    <a:gd name="T7" fmla="*/ 214 h 214"/>
                    <a:gd name="T8" fmla="*/ 266 w 1676"/>
                    <a:gd name="T9" fmla="*/ 208 h 214"/>
                    <a:gd name="T10" fmla="*/ 217 w 1676"/>
                    <a:gd name="T11" fmla="*/ 196 h 214"/>
                    <a:gd name="T12" fmla="*/ 168 w 1676"/>
                    <a:gd name="T13" fmla="*/ 185 h 214"/>
                    <a:gd name="T14" fmla="*/ 119 w 1676"/>
                    <a:gd name="T15" fmla="*/ 162 h 214"/>
                    <a:gd name="T16" fmla="*/ 77 w 1676"/>
                    <a:gd name="T17" fmla="*/ 138 h 214"/>
                    <a:gd name="T18" fmla="*/ 49 w 1676"/>
                    <a:gd name="T19" fmla="*/ 104 h 214"/>
                    <a:gd name="T20" fmla="*/ 28 w 1676"/>
                    <a:gd name="T21" fmla="*/ 75 h 214"/>
                    <a:gd name="T22" fmla="*/ 14 w 1676"/>
                    <a:gd name="T23" fmla="*/ 46 h 214"/>
                    <a:gd name="T24" fmla="*/ 7 w 1676"/>
                    <a:gd name="T25" fmla="*/ 23 h 214"/>
                    <a:gd name="T26" fmla="*/ 0 w 1676"/>
                    <a:gd name="T27" fmla="*/ 5 h 214"/>
                    <a:gd name="T28" fmla="*/ 0 w 1676"/>
                    <a:gd name="T29" fmla="*/ 0 h 2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76" h="214">
                      <a:moveTo>
                        <a:pt x="1676" y="214"/>
                      </a:moveTo>
                      <a:lnTo>
                        <a:pt x="412" y="214"/>
                      </a:lnTo>
                      <a:lnTo>
                        <a:pt x="391" y="214"/>
                      </a:lnTo>
                      <a:lnTo>
                        <a:pt x="342" y="214"/>
                      </a:lnTo>
                      <a:lnTo>
                        <a:pt x="266" y="208"/>
                      </a:lnTo>
                      <a:lnTo>
                        <a:pt x="217" y="196"/>
                      </a:lnTo>
                      <a:lnTo>
                        <a:pt x="168" y="185"/>
                      </a:lnTo>
                      <a:lnTo>
                        <a:pt x="119" y="162"/>
                      </a:lnTo>
                      <a:lnTo>
                        <a:pt x="77" y="138"/>
                      </a:lnTo>
                      <a:lnTo>
                        <a:pt x="49" y="104"/>
                      </a:lnTo>
                      <a:lnTo>
                        <a:pt x="28" y="75"/>
                      </a:lnTo>
                      <a:lnTo>
                        <a:pt x="14" y="46"/>
                      </a:lnTo>
                      <a:lnTo>
                        <a:pt x="7" y="23"/>
                      </a:lnTo>
                      <a:lnTo>
                        <a:pt x="0" y="5"/>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094" name="Freeform 3135"/>
                <p:cNvSpPr>
                  <a:spLocks/>
                </p:cNvSpPr>
                <p:nvPr/>
              </p:nvSpPr>
              <p:spPr bwMode="auto">
                <a:xfrm>
                  <a:off x="2648" y="1869"/>
                  <a:ext cx="223" cy="237"/>
                </a:xfrm>
                <a:custGeom>
                  <a:avLst/>
                  <a:gdLst>
                    <a:gd name="T0" fmla="*/ 14 w 223"/>
                    <a:gd name="T1" fmla="*/ 29 h 237"/>
                    <a:gd name="T2" fmla="*/ 14 w 223"/>
                    <a:gd name="T3" fmla="*/ 11 h 237"/>
                    <a:gd name="T4" fmla="*/ 7 w 223"/>
                    <a:gd name="T5" fmla="*/ 0 h 237"/>
                    <a:gd name="T6" fmla="*/ 0 w 223"/>
                    <a:gd name="T7" fmla="*/ 5 h 237"/>
                    <a:gd name="T8" fmla="*/ 0 w 223"/>
                    <a:gd name="T9" fmla="*/ 34 h 237"/>
                    <a:gd name="T10" fmla="*/ 14 w 223"/>
                    <a:gd name="T11" fmla="*/ 81 h 237"/>
                    <a:gd name="T12" fmla="*/ 21 w 223"/>
                    <a:gd name="T13" fmla="*/ 104 h 237"/>
                    <a:gd name="T14" fmla="*/ 35 w 223"/>
                    <a:gd name="T15" fmla="*/ 133 h 237"/>
                    <a:gd name="T16" fmla="*/ 56 w 223"/>
                    <a:gd name="T17" fmla="*/ 156 h 237"/>
                    <a:gd name="T18" fmla="*/ 77 w 223"/>
                    <a:gd name="T19" fmla="*/ 179 h 237"/>
                    <a:gd name="T20" fmla="*/ 105 w 223"/>
                    <a:gd name="T21" fmla="*/ 202 h 237"/>
                    <a:gd name="T22" fmla="*/ 140 w 223"/>
                    <a:gd name="T23" fmla="*/ 220 h 237"/>
                    <a:gd name="T24" fmla="*/ 175 w 223"/>
                    <a:gd name="T25" fmla="*/ 231 h 237"/>
                    <a:gd name="T26" fmla="*/ 223 w 223"/>
                    <a:gd name="T27" fmla="*/ 237 h 2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23" h="237">
                      <a:moveTo>
                        <a:pt x="14" y="29"/>
                      </a:moveTo>
                      <a:lnTo>
                        <a:pt x="14" y="11"/>
                      </a:lnTo>
                      <a:lnTo>
                        <a:pt x="7" y="0"/>
                      </a:lnTo>
                      <a:lnTo>
                        <a:pt x="0" y="5"/>
                      </a:lnTo>
                      <a:lnTo>
                        <a:pt x="0" y="34"/>
                      </a:lnTo>
                      <a:lnTo>
                        <a:pt x="14" y="81"/>
                      </a:lnTo>
                      <a:lnTo>
                        <a:pt x="21" y="104"/>
                      </a:lnTo>
                      <a:lnTo>
                        <a:pt x="35" y="133"/>
                      </a:lnTo>
                      <a:lnTo>
                        <a:pt x="56" y="156"/>
                      </a:lnTo>
                      <a:lnTo>
                        <a:pt x="77" y="179"/>
                      </a:lnTo>
                      <a:lnTo>
                        <a:pt x="105" y="202"/>
                      </a:lnTo>
                      <a:lnTo>
                        <a:pt x="140" y="220"/>
                      </a:lnTo>
                      <a:lnTo>
                        <a:pt x="175" y="231"/>
                      </a:lnTo>
                      <a:lnTo>
                        <a:pt x="223" y="237"/>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095" name="Freeform 3136"/>
                <p:cNvSpPr>
                  <a:spLocks/>
                </p:cNvSpPr>
                <p:nvPr/>
              </p:nvSpPr>
              <p:spPr bwMode="auto">
                <a:xfrm>
                  <a:off x="2397" y="1869"/>
                  <a:ext cx="223" cy="237"/>
                </a:xfrm>
                <a:custGeom>
                  <a:avLst/>
                  <a:gdLst>
                    <a:gd name="T0" fmla="*/ 14 w 223"/>
                    <a:gd name="T1" fmla="*/ 29 h 237"/>
                    <a:gd name="T2" fmla="*/ 14 w 223"/>
                    <a:gd name="T3" fmla="*/ 11 h 237"/>
                    <a:gd name="T4" fmla="*/ 7 w 223"/>
                    <a:gd name="T5" fmla="*/ 0 h 237"/>
                    <a:gd name="T6" fmla="*/ 0 w 223"/>
                    <a:gd name="T7" fmla="*/ 5 h 237"/>
                    <a:gd name="T8" fmla="*/ 7 w 223"/>
                    <a:gd name="T9" fmla="*/ 34 h 237"/>
                    <a:gd name="T10" fmla="*/ 14 w 223"/>
                    <a:gd name="T11" fmla="*/ 81 h 237"/>
                    <a:gd name="T12" fmla="*/ 21 w 223"/>
                    <a:gd name="T13" fmla="*/ 104 h 237"/>
                    <a:gd name="T14" fmla="*/ 35 w 223"/>
                    <a:gd name="T15" fmla="*/ 133 h 237"/>
                    <a:gd name="T16" fmla="*/ 56 w 223"/>
                    <a:gd name="T17" fmla="*/ 156 h 237"/>
                    <a:gd name="T18" fmla="*/ 77 w 223"/>
                    <a:gd name="T19" fmla="*/ 179 h 237"/>
                    <a:gd name="T20" fmla="*/ 104 w 223"/>
                    <a:gd name="T21" fmla="*/ 202 h 237"/>
                    <a:gd name="T22" fmla="*/ 139 w 223"/>
                    <a:gd name="T23" fmla="*/ 220 h 237"/>
                    <a:gd name="T24" fmla="*/ 174 w 223"/>
                    <a:gd name="T25" fmla="*/ 231 h 237"/>
                    <a:gd name="T26" fmla="*/ 223 w 223"/>
                    <a:gd name="T27" fmla="*/ 237 h 2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23" h="237">
                      <a:moveTo>
                        <a:pt x="14" y="29"/>
                      </a:moveTo>
                      <a:lnTo>
                        <a:pt x="14" y="11"/>
                      </a:lnTo>
                      <a:lnTo>
                        <a:pt x="7" y="0"/>
                      </a:lnTo>
                      <a:lnTo>
                        <a:pt x="0" y="5"/>
                      </a:lnTo>
                      <a:lnTo>
                        <a:pt x="7" y="34"/>
                      </a:lnTo>
                      <a:lnTo>
                        <a:pt x="14" y="81"/>
                      </a:lnTo>
                      <a:lnTo>
                        <a:pt x="21" y="104"/>
                      </a:lnTo>
                      <a:lnTo>
                        <a:pt x="35" y="133"/>
                      </a:lnTo>
                      <a:lnTo>
                        <a:pt x="56" y="156"/>
                      </a:lnTo>
                      <a:lnTo>
                        <a:pt x="77" y="179"/>
                      </a:lnTo>
                      <a:lnTo>
                        <a:pt x="104" y="202"/>
                      </a:lnTo>
                      <a:lnTo>
                        <a:pt x="139" y="220"/>
                      </a:lnTo>
                      <a:lnTo>
                        <a:pt x="174" y="231"/>
                      </a:lnTo>
                      <a:lnTo>
                        <a:pt x="223" y="237"/>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096" name="Freeform 3137"/>
                <p:cNvSpPr>
                  <a:spLocks/>
                </p:cNvSpPr>
                <p:nvPr/>
              </p:nvSpPr>
              <p:spPr bwMode="auto">
                <a:xfrm>
                  <a:off x="2145" y="1869"/>
                  <a:ext cx="224" cy="237"/>
                </a:xfrm>
                <a:custGeom>
                  <a:avLst/>
                  <a:gdLst>
                    <a:gd name="T0" fmla="*/ 14 w 224"/>
                    <a:gd name="T1" fmla="*/ 29 h 237"/>
                    <a:gd name="T2" fmla="*/ 14 w 224"/>
                    <a:gd name="T3" fmla="*/ 11 h 237"/>
                    <a:gd name="T4" fmla="*/ 7 w 224"/>
                    <a:gd name="T5" fmla="*/ 0 h 237"/>
                    <a:gd name="T6" fmla="*/ 0 w 224"/>
                    <a:gd name="T7" fmla="*/ 5 h 237"/>
                    <a:gd name="T8" fmla="*/ 7 w 224"/>
                    <a:gd name="T9" fmla="*/ 34 h 237"/>
                    <a:gd name="T10" fmla="*/ 14 w 224"/>
                    <a:gd name="T11" fmla="*/ 81 h 237"/>
                    <a:gd name="T12" fmla="*/ 21 w 224"/>
                    <a:gd name="T13" fmla="*/ 104 h 237"/>
                    <a:gd name="T14" fmla="*/ 35 w 224"/>
                    <a:gd name="T15" fmla="*/ 133 h 237"/>
                    <a:gd name="T16" fmla="*/ 56 w 224"/>
                    <a:gd name="T17" fmla="*/ 156 h 237"/>
                    <a:gd name="T18" fmla="*/ 77 w 224"/>
                    <a:gd name="T19" fmla="*/ 179 h 237"/>
                    <a:gd name="T20" fmla="*/ 105 w 224"/>
                    <a:gd name="T21" fmla="*/ 202 h 237"/>
                    <a:gd name="T22" fmla="*/ 140 w 224"/>
                    <a:gd name="T23" fmla="*/ 220 h 237"/>
                    <a:gd name="T24" fmla="*/ 175 w 224"/>
                    <a:gd name="T25" fmla="*/ 231 h 237"/>
                    <a:gd name="T26" fmla="*/ 224 w 224"/>
                    <a:gd name="T27" fmla="*/ 237 h 2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24" h="237">
                      <a:moveTo>
                        <a:pt x="14" y="29"/>
                      </a:moveTo>
                      <a:lnTo>
                        <a:pt x="14" y="11"/>
                      </a:lnTo>
                      <a:lnTo>
                        <a:pt x="7" y="0"/>
                      </a:lnTo>
                      <a:lnTo>
                        <a:pt x="0" y="5"/>
                      </a:lnTo>
                      <a:lnTo>
                        <a:pt x="7" y="34"/>
                      </a:lnTo>
                      <a:lnTo>
                        <a:pt x="14" y="81"/>
                      </a:lnTo>
                      <a:lnTo>
                        <a:pt x="21" y="104"/>
                      </a:lnTo>
                      <a:lnTo>
                        <a:pt x="35" y="133"/>
                      </a:lnTo>
                      <a:lnTo>
                        <a:pt x="56" y="156"/>
                      </a:lnTo>
                      <a:lnTo>
                        <a:pt x="77" y="179"/>
                      </a:lnTo>
                      <a:lnTo>
                        <a:pt x="105" y="202"/>
                      </a:lnTo>
                      <a:lnTo>
                        <a:pt x="140" y="220"/>
                      </a:lnTo>
                      <a:lnTo>
                        <a:pt x="175" y="231"/>
                      </a:lnTo>
                      <a:lnTo>
                        <a:pt x="224" y="237"/>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097" name="Freeform 3138"/>
                <p:cNvSpPr>
                  <a:spLocks/>
                </p:cNvSpPr>
                <p:nvPr/>
              </p:nvSpPr>
              <p:spPr bwMode="auto">
                <a:xfrm>
                  <a:off x="1915" y="1851"/>
                  <a:ext cx="2653" cy="342"/>
                </a:xfrm>
                <a:custGeom>
                  <a:avLst/>
                  <a:gdLst>
                    <a:gd name="T0" fmla="*/ 0 w 2653"/>
                    <a:gd name="T1" fmla="*/ 47 h 342"/>
                    <a:gd name="T2" fmla="*/ 0 w 2653"/>
                    <a:gd name="T3" fmla="*/ 0 h 342"/>
                    <a:gd name="T4" fmla="*/ 0 w 2653"/>
                    <a:gd name="T5" fmla="*/ 81 h 342"/>
                    <a:gd name="T6" fmla="*/ 0 w 2653"/>
                    <a:gd name="T7" fmla="*/ 128 h 342"/>
                    <a:gd name="T8" fmla="*/ 7 w 2653"/>
                    <a:gd name="T9" fmla="*/ 151 h 342"/>
                    <a:gd name="T10" fmla="*/ 14 w 2653"/>
                    <a:gd name="T11" fmla="*/ 174 h 342"/>
                    <a:gd name="T12" fmla="*/ 21 w 2653"/>
                    <a:gd name="T13" fmla="*/ 197 h 342"/>
                    <a:gd name="T14" fmla="*/ 35 w 2653"/>
                    <a:gd name="T15" fmla="*/ 220 h 342"/>
                    <a:gd name="T16" fmla="*/ 49 w 2653"/>
                    <a:gd name="T17" fmla="*/ 238 h 342"/>
                    <a:gd name="T18" fmla="*/ 63 w 2653"/>
                    <a:gd name="T19" fmla="*/ 261 h 342"/>
                    <a:gd name="T20" fmla="*/ 84 w 2653"/>
                    <a:gd name="T21" fmla="*/ 278 h 342"/>
                    <a:gd name="T22" fmla="*/ 105 w 2653"/>
                    <a:gd name="T23" fmla="*/ 295 h 342"/>
                    <a:gd name="T24" fmla="*/ 133 w 2653"/>
                    <a:gd name="T25" fmla="*/ 307 h 342"/>
                    <a:gd name="T26" fmla="*/ 168 w 2653"/>
                    <a:gd name="T27" fmla="*/ 319 h 342"/>
                    <a:gd name="T28" fmla="*/ 196 w 2653"/>
                    <a:gd name="T29" fmla="*/ 330 h 342"/>
                    <a:gd name="T30" fmla="*/ 237 w 2653"/>
                    <a:gd name="T31" fmla="*/ 336 h 342"/>
                    <a:gd name="T32" fmla="*/ 279 w 2653"/>
                    <a:gd name="T33" fmla="*/ 342 h 342"/>
                    <a:gd name="T34" fmla="*/ 328 w 2653"/>
                    <a:gd name="T35" fmla="*/ 342 h 342"/>
                    <a:gd name="T36" fmla="*/ 2653 w 2653"/>
                    <a:gd name="T37" fmla="*/ 342 h 3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53" h="342">
                      <a:moveTo>
                        <a:pt x="0" y="47"/>
                      </a:moveTo>
                      <a:lnTo>
                        <a:pt x="0" y="0"/>
                      </a:lnTo>
                      <a:lnTo>
                        <a:pt x="0" y="81"/>
                      </a:lnTo>
                      <a:lnTo>
                        <a:pt x="0" y="128"/>
                      </a:lnTo>
                      <a:lnTo>
                        <a:pt x="7" y="151"/>
                      </a:lnTo>
                      <a:lnTo>
                        <a:pt x="14" y="174"/>
                      </a:lnTo>
                      <a:lnTo>
                        <a:pt x="21" y="197"/>
                      </a:lnTo>
                      <a:lnTo>
                        <a:pt x="35" y="220"/>
                      </a:lnTo>
                      <a:lnTo>
                        <a:pt x="49" y="238"/>
                      </a:lnTo>
                      <a:lnTo>
                        <a:pt x="63" y="261"/>
                      </a:lnTo>
                      <a:lnTo>
                        <a:pt x="84" y="278"/>
                      </a:lnTo>
                      <a:lnTo>
                        <a:pt x="105" y="295"/>
                      </a:lnTo>
                      <a:lnTo>
                        <a:pt x="133" y="307"/>
                      </a:lnTo>
                      <a:lnTo>
                        <a:pt x="168" y="319"/>
                      </a:lnTo>
                      <a:lnTo>
                        <a:pt x="196" y="330"/>
                      </a:lnTo>
                      <a:lnTo>
                        <a:pt x="237" y="336"/>
                      </a:lnTo>
                      <a:lnTo>
                        <a:pt x="279" y="342"/>
                      </a:lnTo>
                      <a:lnTo>
                        <a:pt x="328" y="342"/>
                      </a:lnTo>
                      <a:lnTo>
                        <a:pt x="2653" y="342"/>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098" name="Rectangle 3139"/>
                <p:cNvSpPr>
                  <a:spLocks noChangeArrowheads="1"/>
                </p:cNvSpPr>
                <p:nvPr/>
              </p:nvSpPr>
              <p:spPr bwMode="auto">
                <a:xfrm>
                  <a:off x="1817" y="1614"/>
                  <a:ext cx="1145" cy="28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3099" name="Rectangle 3140"/>
                <p:cNvSpPr>
                  <a:spLocks noChangeArrowheads="1"/>
                </p:cNvSpPr>
                <p:nvPr/>
              </p:nvSpPr>
              <p:spPr bwMode="auto">
                <a:xfrm>
                  <a:off x="1817" y="1614"/>
                  <a:ext cx="1145" cy="284"/>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100" name="Oval 3141"/>
                <p:cNvSpPr>
                  <a:spLocks noChangeArrowheads="1"/>
                </p:cNvSpPr>
                <p:nvPr/>
              </p:nvSpPr>
              <p:spPr bwMode="auto">
                <a:xfrm>
                  <a:off x="1922" y="1678"/>
                  <a:ext cx="196" cy="16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01" name="Oval 3142"/>
                <p:cNvSpPr>
                  <a:spLocks noChangeArrowheads="1"/>
                </p:cNvSpPr>
                <p:nvPr/>
              </p:nvSpPr>
              <p:spPr bwMode="auto">
                <a:xfrm>
                  <a:off x="1922" y="1678"/>
                  <a:ext cx="196" cy="162"/>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102" name="Oval 3143"/>
                <p:cNvSpPr>
                  <a:spLocks noChangeArrowheads="1"/>
                </p:cNvSpPr>
                <p:nvPr/>
              </p:nvSpPr>
              <p:spPr bwMode="auto">
                <a:xfrm>
                  <a:off x="2173" y="1678"/>
                  <a:ext cx="196" cy="16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03" name="Oval 3144"/>
                <p:cNvSpPr>
                  <a:spLocks noChangeArrowheads="1"/>
                </p:cNvSpPr>
                <p:nvPr/>
              </p:nvSpPr>
              <p:spPr bwMode="auto">
                <a:xfrm>
                  <a:off x="2173" y="1678"/>
                  <a:ext cx="196" cy="162"/>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104" name="Oval 3145"/>
                <p:cNvSpPr>
                  <a:spLocks noChangeArrowheads="1"/>
                </p:cNvSpPr>
                <p:nvPr/>
              </p:nvSpPr>
              <p:spPr bwMode="auto">
                <a:xfrm>
                  <a:off x="2418" y="1678"/>
                  <a:ext cx="202" cy="16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05" name="Oval 3146"/>
                <p:cNvSpPr>
                  <a:spLocks noChangeArrowheads="1"/>
                </p:cNvSpPr>
                <p:nvPr/>
              </p:nvSpPr>
              <p:spPr bwMode="auto">
                <a:xfrm>
                  <a:off x="2418" y="1678"/>
                  <a:ext cx="202" cy="162"/>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106" name="Oval 3147"/>
                <p:cNvSpPr>
                  <a:spLocks noChangeArrowheads="1"/>
                </p:cNvSpPr>
                <p:nvPr/>
              </p:nvSpPr>
              <p:spPr bwMode="auto">
                <a:xfrm>
                  <a:off x="2669" y="1678"/>
                  <a:ext cx="202" cy="16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07" name="Oval 3148"/>
                <p:cNvSpPr>
                  <a:spLocks noChangeArrowheads="1"/>
                </p:cNvSpPr>
                <p:nvPr/>
              </p:nvSpPr>
              <p:spPr bwMode="auto">
                <a:xfrm>
                  <a:off x="2669" y="1678"/>
                  <a:ext cx="202" cy="162"/>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108" name="Freeform 3149"/>
                <p:cNvSpPr>
                  <a:spLocks/>
                </p:cNvSpPr>
                <p:nvPr/>
              </p:nvSpPr>
              <p:spPr bwMode="auto">
                <a:xfrm>
                  <a:off x="1629" y="931"/>
                  <a:ext cx="91" cy="75"/>
                </a:xfrm>
                <a:custGeom>
                  <a:avLst/>
                  <a:gdLst>
                    <a:gd name="T0" fmla="*/ 21 w 91"/>
                    <a:gd name="T1" fmla="*/ 0 h 75"/>
                    <a:gd name="T2" fmla="*/ 91 w 91"/>
                    <a:gd name="T3" fmla="*/ 63 h 75"/>
                    <a:gd name="T4" fmla="*/ 77 w 91"/>
                    <a:gd name="T5" fmla="*/ 75 h 75"/>
                    <a:gd name="T6" fmla="*/ 0 w 91"/>
                    <a:gd name="T7" fmla="*/ 11 h 75"/>
                    <a:gd name="T8" fmla="*/ 21 w 91"/>
                    <a:gd name="T9" fmla="*/ 0 h 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75">
                      <a:moveTo>
                        <a:pt x="21" y="0"/>
                      </a:moveTo>
                      <a:lnTo>
                        <a:pt x="91" y="63"/>
                      </a:lnTo>
                      <a:lnTo>
                        <a:pt x="77" y="75"/>
                      </a:lnTo>
                      <a:lnTo>
                        <a:pt x="0" y="11"/>
                      </a:lnTo>
                      <a:lnTo>
                        <a:pt x="21"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09" name="Freeform 3150"/>
                <p:cNvSpPr>
                  <a:spLocks/>
                </p:cNvSpPr>
                <p:nvPr/>
              </p:nvSpPr>
              <p:spPr bwMode="auto">
                <a:xfrm>
                  <a:off x="1629" y="931"/>
                  <a:ext cx="91" cy="75"/>
                </a:xfrm>
                <a:custGeom>
                  <a:avLst/>
                  <a:gdLst>
                    <a:gd name="T0" fmla="*/ 21 w 91"/>
                    <a:gd name="T1" fmla="*/ 0 h 75"/>
                    <a:gd name="T2" fmla="*/ 91 w 91"/>
                    <a:gd name="T3" fmla="*/ 63 h 75"/>
                    <a:gd name="T4" fmla="*/ 77 w 91"/>
                    <a:gd name="T5" fmla="*/ 75 h 75"/>
                    <a:gd name="T6" fmla="*/ 0 w 91"/>
                    <a:gd name="T7" fmla="*/ 11 h 75"/>
                    <a:gd name="T8" fmla="*/ 21 w 91"/>
                    <a:gd name="T9" fmla="*/ 0 h 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75">
                      <a:moveTo>
                        <a:pt x="21" y="0"/>
                      </a:moveTo>
                      <a:lnTo>
                        <a:pt x="91" y="63"/>
                      </a:lnTo>
                      <a:lnTo>
                        <a:pt x="77" y="75"/>
                      </a:lnTo>
                      <a:lnTo>
                        <a:pt x="0" y="11"/>
                      </a:lnTo>
                      <a:lnTo>
                        <a:pt x="21"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110" name="Oval 3151"/>
                <p:cNvSpPr>
                  <a:spLocks noChangeArrowheads="1"/>
                </p:cNvSpPr>
                <p:nvPr/>
              </p:nvSpPr>
              <p:spPr bwMode="auto">
                <a:xfrm>
                  <a:off x="1664" y="954"/>
                  <a:ext cx="35" cy="3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11" name="Oval 3152"/>
                <p:cNvSpPr>
                  <a:spLocks noChangeArrowheads="1"/>
                </p:cNvSpPr>
                <p:nvPr/>
              </p:nvSpPr>
              <p:spPr bwMode="auto">
                <a:xfrm>
                  <a:off x="1664" y="954"/>
                  <a:ext cx="35" cy="35"/>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112" name="Freeform 3153"/>
                <p:cNvSpPr>
                  <a:spLocks/>
                </p:cNvSpPr>
                <p:nvPr/>
              </p:nvSpPr>
              <p:spPr bwMode="auto">
                <a:xfrm>
                  <a:off x="3953" y="2112"/>
                  <a:ext cx="315" cy="75"/>
                </a:xfrm>
                <a:custGeom>
                  <a:avLst/>
                  <a:gdLst>
                    <a:gd name="T0" fmla="*/ 245 w 315"/>
                    <a:gd name="T1" fmla="*/ 75 h 75"/>
                    <a:gd name="T2" fmla="*/ 315 w 315"/>
                    <a:gd name="T3" fmla="*/ 40 h 75"/>
                    <a:gd name="T4" fmla="*/ 245 w 315"/>
                    <a:gd name="T5" fmla="*/ 0 h 75"/>
                    <a:gd name="T6" fmla="*/ 245 w 315"/>
                    <a:gd name="T7" fmla="*/ 29 h 75"/>
                    <a:gd name="T8" fmla="*/ 0 w 315"/>
                    <a:gd name="T9" fmla="*/ 29 h 75"/>
                    <a:gd name="T10" fmla="*/ 0 w 315"/>
                    <a:gd name="T11" fmla="*/ 52 h 75"/>
                    <a:gd name="T12" fmla="*/ 245 w 315"/>
                    <a:gd name="T13" fmla="*/ 52 h 75"/>
                    <a:gd name="T14" fmla="*/ 245 w 315"/>
                    <a:gd name="T15" fmla="*/ 75 h 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5" h="75">
                      <a:moveTo>
                        <a:pt x="245" y="75"/>
                      </a:moveTo>
                      <a:lnTo>
                        <a:pt x="315" y="40"/>
                      </a:lnTo>
                      <a:lnTo>
                        <a:pt x="245" y="0"/>
                      </a:lnTo>
                      <a:lnTo>
                        <a:pt x="245" y="29"/>
                      </a:lnTo>
                      <a:lnTo>
                        <a:pt x="0" y="29"/>
                      </a:lnTo>
                      <a:lnTo>
                        <a:pt x="0" y="52"/>
                      </a:lnTo>
                      <a:lnTo>
                        <a:pt x="245" y="52"/>
                      </a:lnTo>
                      <a:lnTo>
                        <a:pt x="245"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13" name="Freeform 3154"/>
                <p:cNvSpPr>
                  <a:spLocks/>
                </p:cNvSpPr>
                <p:nvPr/>
              </p:nvSpPr>
              <p:spPr bwMode="auto">
                <a:xfrm>
                  <a:off x="3953" y="2112"/>
                  <a:ext cx="315" cy="75"/>
                </a:xfrm>
                <a:custGeom>
                  <a:avLst/>
                  <a:gdLst>
                    <a:gd name="T0" fmla="*/ 245 w 315"/>
                    <a:gd name="T1" fmla="*/ 75 h 75"/>
                    <a:gd name="T2" fmla="*/ 315 w 315"/>
                    <a:gd name="T3" fmla="*/ 40 h 75"/>
                    <a:gd name="T4" fmla="*/ 245 w 315"/>
                    <a:gd name="T5" fmla="*/ 0 h 75"/>
                    <a:gd name="T6" fmla="*/ 245 w 315"/>
                    <a:gd name="T7" fmla="*/ 29 h 75"/>
                    <a:gd name="T8" fmla="*/ 0 w 315"/>
                    <a:gd name="T9" fmla="*/ 29 h 75"/>
                    <a:gd name="T10" fmla="*/ 0 w 315"/>
                    <a:gd name="T11" fmla="*/ 52 h 75"/>
                    <a:gd name="T12" fmla="*/ 245 w 315"/>
                    <a:gd name="T13" fmla="*/ 52 h 75"/>
                    <a:gd name="T14" fmla="*/ 245 w 315"/>
                    <a:gd name="T15" fmla="*/ 75 h 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5" h="75">
                      <a:moveTo>
                        <a:pt x="245" y="75"/>
                      </a:moveTo>
                      <a:lnTo>
                        <a:pt x="315" y="40"/>
                      </a:lnTo>
                      <a:lnTo>
                        <a:pt x="245" y="0"/>
                      </a:lnTo>
                      <a:lnTo>
                        <a:pt x="245" y="29"/>
                      </a:lnTo>
                      <a:lnTo>
                        <a:pt x="0" y="29"/>
                      </a:lnTo>
                      <a:lnTo>
                        <a:pt x="0" y="52"/>
                      </a:lnTo>
                      <a:lnTo>
                        <a:pt x="245" y="52"/>
                      </a:lnTo>
                      <a:lnTo>
                        <a:pt x="245" y="7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3114" name="Rectangle 3155"/>
                <p:cNvSpPr>
                  <a:spLocks noChangeArrowheads="1"/>
                </p:cNvSpPr>
                <p:nvPr/>
              </p:nvSpPr>
              <p:spPr bwMode="auto">
                <a:xfrm>
                  <a:off x="1999" y="1701"/>
                  <a:ext cx="66"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762000" eaLnBrk="0" hangingPunct="0"/>
                  <a:r>
                    <a:rPr lang="de-DE" sz="1400" b="1">
                      <a:solidFill>
                        <a:srgbClr val="000000"/>
                      </a:solidFill>
                    </a:rPr>
                    <a:t>1</a:t>
                  </a:r>
                  <a:endParaRPr lang="de-DE" sz="1400" b="1"/>
                </a:p>
              </p:txBody>
            </p:sp>
            <p:sp>
              <p:nvSpPr>
                <p:cNvPr id="3115" name="Rectangle 3156"/>
                <p:cNvSpPr>
                  <a:spLocks noChangeArrowheads="1"/>
                </p:cNvSpPr>
                <p:nvPr/>
              </p:nvSpPr>
              <p:spPr bwMode="auto">
                <a:xfrm>
                  <a:off x="2248" y="1701"/>
                  <a:ext cx="66"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762000" eaLnBrk="0" hangingPunct="0"/>
                  <a:r>
                    <a:rPr lang="de-DE" sz="1400" b="1">
                      <a:solidFill>
                        <a:srgbClr val="000000"/>
                      </a:solidFill>
                    </a:rPr>
                    <a:t>2</a:t>
                  </a:r>
                  <a:endParaRPr lang="de-DE" sz="1400"/>
                </a:p>
              </p:txBody>
            </p:sp>
            <p:sp>
              <p:nvSpPr>
                <p:cNvPr id="3116" name="Rectangle 3157"/>
                <p:cNvSpPr>
                  <a:spLocks noChangeArrowheads="1"/>
                </p:cNvSpPr>
                <p:nvPr/>
              </p:nvSpPr>
              <p:spPr bwMode="auto">
                <a:xfrm>
                  <a:off x="2502" y="1701"/>
                  <a:ext cx="6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762000" eaLnBrk="0" hangingPunct="0"/>
                  <a:r>
                    <a:rPr lang="de-DE" sz="1400" b="1">
                      <a:solidFill>
                        <a:srgbClr val="000000"/>
                      </a:solidFill>
                    </a:rPr>
                    <a:t>3</a:t>
                  </a:r>
                  <a:endParaRPr lang="de-DE" sz="1400"/>
                </a:p>
              </p:txBody>
            </p:sp>
            <p:sp>
              <p:nvSpPr>
                <p:cNvPr id="3117" name="Rectangle 3158"/>
                <p:cNvSpPr>
                  <a:spLocks noChangeArrowheads="1"/>
                </p:cNvSpPr>
                <p:nvPr/>
              </p:nvSpPr>
              <p:spPr bwMode="auto">
                <a:xfrm>
                  <a:off x="2744" y="1701"/>
                  <a:ext cx="6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762000" eaLnBrk="0" hangingPunct="0"/>
                  <a:r>
                    <a:rPr lang="de-DE" sz="1400" b="1">
                      <a:solidFill>
                        <a:srgbClr val="000000"/>
                      </a:solidFill>
                    </a:rPr>
                    <a:t>4</a:t>
                  </a:r>
                  <a:endParaRPr lang="de-DE" sz="1400"/>
                </a:p>
              </p:txBody>
            </p:sp>
          </p:grpSp>
        </p:grpSp>
        <p:sp>
          <p:nvSpPr>
            <p:cNvPr id="3080" name="Text Box 3159"/>
            <p:cNvSpPr txBox="1">
              <a:spLocks noChangeArrowheads="1"/>
            </p:cNvSpPr>
            <p:nvPr/>
          </p:nvSpPr>
          <p:spPr bwMode="auto">
            <a:xfrm>
              <a:off x="4422" y="3181"/>
              <a:ext cx="907" cy="185"/>
            </a:xfrm>
            <a:prstGeom prst="rect">
              <a:avLst/>
            </a:prstGeom>
            <a:noFill/>
            <a:ln>
              <a:noFill/>
            </a:ln>
            <a:effectLst/>
            <a:extLst>
              <a:ext uri="{909E8E84-426E-40DD-AFC4-6F175D3DCCD1}">
                <a14:hiddenFill xmlns:a14="http://schemas.microsoft.com/office/drawing/2010/main">
                  <a:solidFill>
                    <a:srgbClr val="D3E6F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spcBef>
                  <a:spcPct val="50000"/>
                </a:spcBef>
              </a:pPr>
              <a:r>
                <a:rPr lang="en-US" sz="1400" b="1"/>
                <a:t>dinamómetro</a:t>
              </a: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2 Marcador de pie de página"/>
          <p:cNvSpPr>
            <a:spLocks noGrp="1"/>
          </p:cNvSpPr>
          <p:nvPr>
            <p:ph type="ftr" sz="quarter" idx="10"/>
          </p:nvPr>
        </p:nvSpPr>
        <p:spPr>
          <a:noFill/>
        </p:spPr>
        <p:txBody>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800" smtClean="0"/>
              <a:t>CBL-E - Basics of Pressure Measurement / Sai /  Nov 2010</a:t>
            </a:r>
          </a:p>
        </p:txBody>
      </p:sp>
      <p:sp>
        <p:nvSpPr>
          <p:cNvPr id="12291" name="3 Marcador de número de diapositiva"/>
          <p:cNvSpPr>
            <a:spLocks noGrp="1"/>
          </p:cNvSpPr>
          <p:nvPr>
            <p:ph type="sldNum" sz="quarter" idx="11"/>
          </p:nvPr>
        </p:nvSpPr>
        <p:spPr>
          <a:noFill/>
        </p:spPr>
        <p:txBody>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fld id="{18F31C88-6384-4003-A458-DC326C48012D}" type="slidenum">
              <a:rPr lang="en-US" sz="800" smtClean="0"/>
              <a:pPr eaLnBrk="1" hangingPunct="1"/>
              <a:t>10</a:t>
            </a:fld>
            <a:endParaRPr lang="en-US" sz="800" smtClean="0"/>
          </a:p>
        </p:txBody>
      </p:sp>
      <p:sp>
        <p:nvSpPr>
          <p:cNvPr id="12292" name="Rectangle 4"/>
          <p:cNvSpPr>
            <a:spLocks noGrp="1" noChangeArrowheads="1"/>
          </p:cNvSpPr>
          <p:nvPr>
            <p:ph type="title"/>
          </p:nvPr>
        </p:nvSpPr>
        <p:spPr>
          <a:xfrm>
            <a:off x="539750" y="481013"/>
            <a:ext cx="6318250" cy="863600"/>
          </a:xfrm>
        </p:spPr>
        <p:txBody>
          <a:bodyPr/>
          <a:lstStyle/>
          <a:p>
            <a:pPr eaLnBrk="1" hangingPunct="1"/>
            <a:r>
              <a:rPr lang="en-US" smtClean="0"/>
              <a:t>Diferentes entornos de aplicación.</a:t>
            </a:r>
          </a:p>
        </p:txBody>
      </p:sp>
      <p:sp>
        <p:nvSpPr>
          <p:cNvPr id="12293" name="Rectangle 5"/>
          <p:cNvSpPr>
            <a:spLocks noChangeArrowheads="1"/>
          </p:cNvSpPr>
          <p:nvPr/>
        </p:nvSpPr>
        <p:spPr bwMode="auto">
          <a:xfrm>
            <a:off x="0" y="1497013"/>
            <a:ext cx="9144000" cy="0"/>
          </a:xfrm>
          <a:prstGeom prst="rect">
            <a:avLst/>
          </a:prstGeom>
          <a:noFill/>
          <a:ln>
            <a:noFill/>
          </a:ln>
          <a:effectLst/>
          <a:extLst>
            <a:ext uri="{909E8E84-426E-40DD-AFC4-6F175D3DCCD1}">
              <a14:hiddenFill xmlns:a14="http://schemas.microsoft.com/office/drawing/2010/main">
                <a:solidFill>
                  <a:srgbClr val="D3E6F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CH" sz="2400">
              <a:latin typeface="Times New Roman" pitchFamily="18" charset="0"/>
            </a:endParaRPr>
          </a:p>
        </p:txBody>
      </p:sp>
      <p:graphicFrame>
        <p:nvGraphicFramePr>
          <p:cNvPr id="254311" name="Group 359"/>
          <p:cNvGraphicFramePr>
            <a:graphicFrameLocks noGrp="1"/>
          </p:cNvGraphicFramePr>
          <p:nvPr/>
        </p:nvGraphicFramePr>
        <p:xfrm>
          <a:off x="838200" y="1397000"/>
          <a:ext cx="7416800" cy="4775200"/>
        </p:xfrm>
        <a:graphic>
          <a:graphicData uri="http://schemas.openxmlformats.org/drawingml/2006/table">
            <a:tbl>
              <a:tblPr/>
              <a:tblGrid>
                <a:gridCol w="2041612"/>
                <a:gridCol w="2484276"/>
                <a:gridCol w="216024"/>
                <a:gridCol w="2674889"/>
              </a:tblGrid>
              <a:tr h="7517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charset="0"/>
                          <a:cs typeface="Times New Roman" pitchFamily="18" charset="0"/>
                        </a:rPr>
                        <a:t>Aplicación</a:t>
                      </a:r>
                      <a:endParaRPr kumimoji="0" lang="en-US" sz="1800" b="0" i="0" u="none" strike="noStrike" cap="none" normalizeH="0" baseline="0" dirty="0" smtClean="0">
                        <a:ln>
                          <a:noFill/>
                        </a:ln>
                        <a:solidFill>
                          <a:schemeClr val="tx1"/>
                        </a:solidFill>
                        <a:effectLst/>
                        <a:latin typeface="Arial" charset="0"/>
                      </a:endParaRPr>
                    </a:p>
                  </a:txBody>
                  <a:tcPr marL="91436" marR="91436"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600"/>
                        </a:lnSpc>
                        <a:spcBef>
                          <a:spcPts val="1300"/>
                        </a:spcBef>
                        <a:spcAft>
                          <a:spcPct val="0"/>
                        </a:spcAft>
                        <a:buClr>
                          <a:schemeClr val="bg1"/>
                        </a:buClr>
                        <a:buSzTx/>
                        <a:buFont typeface="Wingdings" pitchFamily="2" charset="2"/>
                        <a:buNone/>
                        <a:tabLst/>
                      </a:pPr>
                      <a:r>
                        <a:rPr kumimoji="0" lang="en-US" sz="1800" b="1" i="0" u="none" strike="noStrike" cap="none" normalizeH="0" baseline="0" dirty="0" err="1" smtClean="0">
                          <a:ln>
                            <a:noFill/>
                          </a:ln>
                          <a:solidFill>
                            <a:schemeClr val="tx1"/>
                          </a:solidFill>
                          <a:effectLst/>
                          <a:latin typeface="Arial" charset="0"/>
                        </a:rPr>
                        <a:t>Calibración</a:t>
                      </a:r>
                      <a:endParaRPr kumimoji="0" lang="en-US" sz="1800" b="1" i="0" u="none" strike="noStrike" cap="none" normalizeH="0" baseline="0" dirty="0" smtClean="0">
                        <a:ln>
                          <a:noFill/>
                        </a:ln>
                        <a:solidFill>
                          <a:schemeClr val="tx1"/>
                        </a:solidFill>
                        <a:effectLst/>
                        <a:latin typeface="Arial" charset="0"/>
                      </a:endParaRPr>
                    </a:p>
                  </a:txBody>
                  <a:tcPr marL="91436" marR="91436"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ts val="2600"/>
                        </a:lnSpc>
                        <a:spcBef>
                          <a:spcPts val="1300"/>
                        </a:spcBef>
                        <a:spcAft>
                          <a:spcPct val="0"/>
                        </a:spcAft>
                        <a:buClr>
                          <a:schemeClr val="bg1"/>
                        </a:buClr>
                        <a:buSzTx/>
                        <a:buFont typeface="Wingdings" pitchFamily="2" charset="2"/>
                        <a:buNone/>
                        <a:tabLst/>
                      </a:pPr>
                      <a:endParaRPr kumimoji="0" lang="de-DE" sz="1800" b="1" i="0" u="none" strike="noStrike" cap="none" normalizeH="0" baseline="0" smtClean="0">
                        <a:ln>
                          <a:noFill/>
                        </a:ln>
                        <a:solidFill>
                          <a:schemeClr val="tx1"/>
                        </a:solidFill>
                        <a:effectLst/>
                        <a:latin typeface="Arial" charset="0"/>
                      </a:endParaRPr>
                    </a:p>
                  </a:txBody>
                  <a:tcPr marL="91436" marR="91436"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600"/>
                        </a:lnSpc>
                        <a:spcBef>
                          <a:spcPts val="1300"/>
                        </a:spcBef>
                        <a:spcAft>
                          <a:spcPct val="0"/>
                        </a:spcAft>
                        <a:buClr>
                          <a:schemeClr val="bg1"/>
                        </a:buClr>
                        <a:buSzTx/>
                        <a:buFont typeface="Wingdings" pitchFamily="2" charset="2"/>
                        <a:buNone/>
                        <a:tabLst/>
                      </a:pPr>
                      <a:r>
                        <a:rPr kumimoji="0" lang="en-US" sz="1800" b="1" i="0" u="none" strike="noStrike" cap="none" normalizeH="0" baseline="0" dirty="0" err="1" smtClean="0">
                          <a:ln>
                            <a:noFill/>
                          </a:ln>
                          <a:solidFill>
                            <a:schemeClr val="tx1"/>
                          </a:solidFill>
                          <a:effectLst/>
                          <a:latin typeface="Arial" charset="0"/>
                        </a:rPr>
                        <a:t>Análisis</a:t>
                      </a:r>
                      <a:r>
                        <a:rPr kumimoji="0" lang="en-US" sz="1800" b="1" i="0" u="none" strike="noStrike" cap="none" normalizeH="0" baseline="0" dirty="0" smtClean="0">
                          <a:ln>
                            <a:noFill/>
                          </a:ln>
                          <a:solidFill>
                            <a:schemeClr val="tx1"/>
                          </a:solidFill>
                          <a:effectLst/>
                          <a:latin typeface="Arial" charset="0"/>
                        </a:rPr>
                        <a:t> de </a:t>
                      </a:r>
                      <a:r>
                        <a:rPr kumimoji="0" lang="en-US" sz="1800" b="1" i="0" u="none" strike="noStrike" cap="none" normalizeH="0" baseline="0" dirty="0" err="1" smtClean="0">
                          <a:ln>
                            <a:noFill/>
                          </a:ln>
                          <a:solidFill>
                            <a:schemeClr val="tx1"/>
                          </a:solidFill>
                          <a:effectLst/>
                          <a:latin typeface="Arial" charset="0"/>
                        </a:rPr>
                        <a:t>combustión</a:t>
                      </a:r>
                      <a:r>
                        <a:rPr kumimoji="0" lang="en-US" sz="1800" b="1" i="0" u="none" strike="noStrike" cap="none" normalizeH="0" baseline="0" dirty="0" smtClean="0">
                          <a:ln>
                            <a:noFill/>
                          </a:ln>
                          <a:solidFill>
                            <a:schemeClr val="tx1"/>
                          </a:solidFill>
                          <a:effectLst/>
                          <a:latin typeface="Arial" charset="0"/>
                        </a:rPr>
                        <a:t>.</a:t>
                      </a:r>
                    </a:p>
                  </a:txBody>
                  <a:tcPr marL="91436" marR="91436"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5181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Arial" charset="0"/>
                          <a:cs typeface="Times New Roman" pitchFamily="18" charset="0"/>
                        </a:rPr>
                        <a:t>Análisis</a:t>
                      </a:r>
                      <a:r>
                        <a:rPr kumimoji="0" lang="en-US" sz="1400" b="1" i="0" u="none" strike="noStrike" cap="none" normalizeH="0" baseline="0" dirty="0" smtClean="0">
                          <a:ln>
                            <a:noFill/>
                          </a:ln>
                          <a:solidFill>
                            <a:schemeClr val="tx1"/>
                          </a:solidFill>
                          <a:effectLst/>
                          <a:latin typeface="Arial" charset="0"/>
                          <a:cs typeface="Times New Roman" pitchFamily="18" charset="0"/>
                        </a:rPr>
                        <a:t> de </a:t>
                      </a:r>
                      <a:r>
                        <a:rPr kumimoji="0" lang="en-US" sz="1400" b="1" i="0" u="none" strike="noStrike" cap="none" normalizeH="0" baseline="0" dirty="0" err="1" smtClean="0">
                          <a:ln>
                            <a:noFill/>
                          </a:ln>
                          <a:solidFill>
                            <a:schemeClr val="tx1"/>
                          </a:solidFill>
                          <a:effectLst/>
                          <a:latin typeface="Arial" charset="0"/>
                          <a:cs typeface="Times New Roman" pitchFamily="18" charset="0"/>
                        </a:rPr>
                        <a:t>intercambio</a:t>
                      </a:r>
                      <a:r>
                        <a:rPr kumimoji="0" lang="en-US" sz="1400" b="1" i="0" u="none" strike="noStrike" cap="none" normalizeH="0" baseline="0" dirty="0" smtClean="0">
                          <a:ln>
                            <a:noFill/>
                          </a:ln>
                          <a:solidFill>
                            <a:schemeClr val="tx1"/>
                          </a:solidFill>
                          <a:effectLst/>
                          <a:latin typeface="Arial" charset="0"/>
                          <a:cs typeface="Times New Roman" pitchFamily="18" charset="0"/>
                        </a:rPr>
                        <a:t> de gases</a:t>
                      </a:r>
                      <a:endParaRPr kumimoji="0" lang="en-US" sz="1400" b="0" i="0" u="none" strike="noStrike" cap="none" normalizeH="0" baseline="0" dirty="0" smtClean="0">
                        <a:ln>
                          <a:noFill/>
                        </a:ln>
                        <a:solidFill>
                          <a:schemeClr val="tx1"/>
                        </a:solidFill>
                        <a:effectLst/>
                        <a:latin typeface="Arial" charset="0"/>
                      </a:endParaRPr>
                    </a:p>
                  </a:txBody>
                  <a:tcPr marL="91436" marR="91436"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gridSpan="3">
                  <a:txBody>
                    <a:bodyPr/>
                    <a:lstStyle/>
                    <a:p>
                      <a:pPr marL="0" marR="0" lvl="0" indent="0" algn="l" defTabSz="914400" rtl="0" eaLnBrk="1" fontAlgn="base" latinLnBrk="0" hangingPunct="1">
                        <a:lnSpc>
                          <a:spcPts val="2600"/>
                        </a:lnSpc>
                        <a:spcBef>
                          <a:spcPts val="1300"/>
                        </a:spcBef>
                        <a:spcAft>
                          <a:spcPct val="0"/>
                        </a:spcAft>
                        <a:buClr>
                          <a:schemeClr val="bg1"/>
                        </a:buClr>
                        <a:buSzTx/>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ts val="2600"/>
                        </a:lnSpc>
                        <a:spcBef>
                          <a:spcPts val="1300"/>
                        </a:spcBef>
                        <a:spcAft>
                          <a:spcPct val="0"/>
                        </a:spcAft>
                        <a:buClr>
                          <a:schemeClr val="bg1"/>
                        </a:buClr>
                        <a:buSzTx/>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ts val="2600"/>
                        </a:lnSpc>
                        <a:spcBef>
                          <a:spcPts val="1300"/>
                        </a:spcBef>
                        <a:spcAft>
                          <a:spcPct val="0"/>
                        </a:spcAft>
                        <a:buClr>
                          <a:schemeClr val="bg1"/>
                        </a:buClr>
                        <a:buSzTx/>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ts val="2600"/>
                        </a:lnSpc>
                        <a:spcBef>
                          <a:spcPts val="1300"/>
                        </a:spcBef>
                        <a:spcAft>
                          <a:spcPct val="0"/>
                        </a:spcAft>
                        <a:buClr>
                          <a:schemeClr val="bg1"/>
                        </a:buClr>
                        <a:buSzTx/>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ts val="2600"/>
                        </a:lnSpc>
                        <a:spcBef>
                          <a:spcPts val="1300"/>
                        </a:spcBef>
                        <a:spcAft>
                          <a:spcPct val="0"/>
                        </a:spcAft>
                        <a:buClr>
                          <a:schemeClr val="bg1"/>
                        </a:buClr>
                        <a:buSzTx/>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ts val="2600"/>
                        </a:lnSpc>
                        <a:spcBef>
                          <a:spcPts val="1300"/>
                        </a:spcBef>
                        <a:spcAft>
                          <a:spcPct val="0"/>
                        </a:spcAft>
                        <a:buClr>
                          <a:schemeClr val="bg1"/>
                        </a:buClr>
                        <a:buSzTx/>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ts val="2600"/>
                        </a:lnSpc>
                        <a:spcBef>
                          <a:spcPts val="1300"/>
                        </a:spcBef>
                        <a:spcAft>
                          <a:spcPct val="0"/>
                        </a:spcAft>
                        <a:buClr>
                          <a:schemeClr val="bg1"/>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                     </a:t>
                      </a:r>
                      <a:r>
                        <a:rPr kumimoji="0" lang="en-US" sz="1800" b="1" i="0" u="none" strike="noStrike" cap="none" normalizeH="0" baseline="0" dirty="0" err="1" smtClean="0">
                          <a:ln>
                            <a:noFill/>
                          </a:ln>
                          <a:solidFill>
                            <a:schemeClr val="tx1"/>
                          </a:solidFill>
                          <a:effectLst/>
                          <a:latin typeface="Arial" charset="0"/>
                        </a:rPr>
                        <a:t>Monitorización</a:t>
                      </a:r>
                      <a:r>
                        <a:rPr kumimoji="0" lang="en-US" sz="1800" b="1" i="0" u="none" strike="noStrike" cap="none" normalizeH="0" baseline="0" dirty="0" smtClean="0">
                          <a:ln>
                            <a:noFill/>
                          </a:ln>
                          <a:solidFill>
                            <a:schemeClr val="tx1"/>
                          </a:solidFill>
                          <a:effectLst/>
                          <a:latin typeface="Arial" charset="0"/>
                        </a:rPr>
                        <a:t> de </a:t>
                      </a:r>
                      <a:r>
                        <a:rPr kumimoji="0" lang="en-US" sz="1800" b="1" i="0" u="none" strike="noStrike" cap="none" normalizeH="0" baseline="0" dirty="0" err="1" smtClean="0">
                          <a:ln>
                            <a:noFill/>
                          </a:ln>
                          <a:solidFill>
                            <a:schemeClr val="tx1"/>
                          </a:solidFill>
                          <a:effectLst/>
                          <a:latin typeface="Arial" charset="0"/>
                        </a:rPr>
                        <a:t>combustión</a:t>
                      </a:r>
                      <a:endParaRPr kumimoji="0" lang="en-US" sz="18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ts val="2600"/>
                        </a:lnSpc>
                        <a:spcBef>
                          <a:spcPts val="1300"/>
                        </a:spcBef>
                        <a:spcAft>
                          <a:spcPct val="0"/>
                        </a:spcAft>
                        <a:buClr>
                          <a:schemeClr val="bg1"/>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                      </a:t>
                      </a:r>
                      <a:r>
                        <a:rPr kumimoji="0" lang="en-US" sz="1800" b="1" i="0" u="none" strike="noStrike" cap="none" normalizeH="0" baseline="0" dirty="0" err="1" smtClean="0">
                          <a:ln>
                            <a:noFill/>
                          </a:ln>
                          <a:solidFill>
                            <a:schemeClr val="tx1"/>
                          </a:solidFill>
                          <a:effectLst/>
                          <a:latin typeface="Arial" charset="0"/>
                        </a:rPr>
                        <a:t>Instrumentos</a:t>
                      </a:r>
                      <a:r>
                        <a:rPr kumimoji="0" lang="en-US" sz="1800" b="1" i="0" u="none" strike="noStrike" cap="none" normalizeH="0" baseline="0" dirty="0" smtClean="0">
                          <a:ln>
                            <a:noFill/>
                          </a:ln>
                          <a:solidFill>
                            <a:schemeClr val="tx1"/>
                          </a:solidFill>
                          <a:effectLst/>
                          <a:latin typeface="Arial" charset="0"/>
                        </a:rPr>
                        <a:t> </a:t>
                      </a:r>
                      <a:r>
                        <a:rPr kumimoji="0" lang="en-US" sz="1800" b="1" i="0" u="none" strike="noStrike" cap="none" normalizeH="0" baseline="0" smtClean="0">
                          <a:ln>
                            <a:noFill/>
                          </a:ln>
                          <a:solidFill>
                            <a:schemeClr val="tx1"/>
                          </a:solidFill>
                          <a:effectLst/>
                          <a:latin typeface="Arial" charset="0"/>
                        </a:rPr>
                        <a:t>de campo.</a:t>
                      </a:r>
                      <a:endParaRPr kumimoji="0" lang="en-US" sz="1800" b="1" i="0" u="none" strike="noStrike" cap="none" normalizeH="0" baseline="0" dirty="0" smtClean="0">
                        <a:ln>
                          <a:noFill/>
                        </a:ln>
                        <a:solidFill>
                          <a:schemeClr val="tx1"/>
                        </a:solidFill>
                        <a:effectLst/>
                        <a:latin typeface="Arial" charset="0"/>
                      </a:endParaRPr>
                    </a:p>
                  </a:txBody>
                  <a:tcPr marL="91436" marR="91436"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rowSpan="7" hMerge="1">
                  <a:txBody>
                    <a:bodyPr/>
                    <a:lstStyle/>
                    <a:p>
                      <a:endParaRPr lang="es-ES"/>
                    </a:p>
                  </a:txBody>
                  <a:tcPr/>
                </a:tc>
                <a:tc rowSpan="7" hMerge="1">
                  <a:txBody>
                    <a:bodyPr/>
                    <a:lstStyle/>
                    <a:p>
                      <a:endParaRPr lang="es-ES"/>
                    </a:p>
                  </a:txBody>
                  <a:tcPr/>
                </a:tc>
              </a:tr>
              <a:tr h="5080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Arial" charset="0"/>
                          <a:cs typeface="Times New Roman" pitchFamily="18" charset="0"/>
                        </a:rPr>
                        <a:t>Pérdidas</a:t>
                      </a:r>
                      <a:r>
                        <a:rPr kumimoji="0" lang="en-US" sz="1400" b="1" i="0" u="none" strike="noStrike" cap="none" normalizeH="0" baseline="0" dirty="0" smtClean="0">
                          <a:ln>
                            <a:noFill/>
                          </a:ln>
                          <a:solidFill>
                            <a:schemeClr val="tx1"/>
                          </a:solidFill>
                          <a:effectLst/>
                          <a:latin typeface="Arial" charset="0"/>
                          <a:cs typeface="Times New Roman" pitchFamily="18" charset="0"/>
                        </a:rPr>
                        <a:t> de </a:t>
                      </a:r>
                      <a:r>
                        <a:rPr kumimoji="0" lang="en-US" sz="1400" b="1" i="0" u="none" strike="noStrike" cap="none" normalizeH="0" baseline="0" dirty="0" err="1" smtClean="0">
                          <a:ln>
                            <a:noFill/>
                          </a:ln>
                          <a:solidFill>
                            <a:schemeClr val="tx1"/>
                          </a:solidFill>
                          <a:effectLst/>
                          <a:latin typeface="Arial" charset="0"/>
                          <a:cs typeface="Times New Roman" pitchFamily="18" charset="0"/>
                        </a:rPr>
                        <a:t>fricción</a:t>
                      </a:r>
                      <a:endParaRPr kumimoji="0" lang="en-US" sz="1400" b="0" i="0" u="none" strike="noStrike" cap="none" normalizeH="0" baseline="0" dirty="0" smtClean="0">
                        <a:ln>
                          <a:noFill/>
                        </a:ln>
                        <a:solidFill>
                          <a:schemeClr val="tx1"/>
                        </a:solidFill>
                        <a:effectLst/>
                        <a:latin typeface="Arial" charset="0"/>
                      </a:endParaRPr>
                    </a:p>
                  </a:txBody>
                  <a:tcPr marL="91436" marR="91436"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tr>
              <a:tr h="5181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Arial" charset="0"/>
                          <a:cs typeface="Times New Roman" pitchFamily="18" charset="0"/>
                        </a:rPr>
                        <a:t>Análisis</a:t>
                      </a:r>
                      <a:r>
                        <a:rPr kumimoji="0" lang="en-US" sz="1400" b="1" i="0" u="none" strike="noStrike" cap="none" normalizeH="0" baseline="0" dirty="0" smtClean="0">
                          <a:ln>
                            <a:noFill/>
                          </a:ln>
                          <a:solidFill>
                            <a:schemeClr val="tx1"/>
                          </a:solidFill>
                          <a:effectLst/>
                          <a:latin typeface="Arial" charset="0"/>
                          <a:cs typeface="Times New Roman" pitchFamily="18" charset="0"/>
                        </a:rPr>
                        <a:t> </a:t>
                      </a:r>
                      <a:r>
                        <a:rPr kumimoji="0" lang="en-US" sz="1400" b="1" i="0" u="none" strike="noStrike" cap="none" normalizeH="0" baseline="0" dirty="0" err="1" smtClean="0">
                          <a:ln>
                            <a:noFill/>
                          </a:ln>
                          <a:solidFill>
                            <a:schemeClr val="tx1"/>
                          </a:solidFill>
                          <a:effectLst/>
                          <a:latin typeface="Arial" charset="0"/>
                          <a:cs typeface="Times New Roman" pitchFamily="18" charset="0"/>
                        </a:rPr>
                        <a:t>Termodinámico</a:t>
                      </a:r>
                      <a:endParaRPr kumimoji="0" lang="en-US" sz="1400" b="0" i="0" u="none" strike="noStrike" cap="none" normalizeH="0" baseline="0" dirty="0" smtClean="0">
                        <a:ln>
                          <a:noFill/>
                        </a:ln>
                        <a:solidFill>
                          <a:schemeClr val="tx1"/>
                        </a:solidFill>
                        <a:effectLst/>
                        <a:latin typeface="Arial" charset="0"/>
                      </a:endParaRPr>
                    </a:p>
                  </a:txBody>
                  <a:tcPr marL="91436" marR="91436"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tr>
              <a:tr h="5080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Arial" charset="0"/>
                          <a:cs typeface="Times New Roman" pitchFamily="18" charset="0"/>
                        </a:rPr>
                        <a:t>Arranque</a:t>
                      </a:r>
                      <a:r>
                        <a:rPr kumimoji="0" lang="en-US" sz="1400" b="1" i="0" u="none" strike="noStrike" cap="none" normalizeH="0" baseline="0" dirty="0" smtClean="0">
                          <a:ln>
                            <a:noFill/>
                          </a:ln>
                          <a:solidFill>
                            <a:schemeClr val="tx1"/>
                          </a:solidFill>
                          <a:effectLst/>
                          <a:latin typeface="Arial" charset="0"/>
                          <a:cs typeface="Times New Roman" pitchFamily="18" charset="0"/>
                        </a:rPr>
                        <a:t> en </a:t>
                      </a:r>
                      <a:r>
                        <a:rPr kumimoji="0" lang="en-US" sz="1400" b="1" i="0" u="none" strike="noStrike" cap="none" normalizeH="0" baseline="0" dirty="0" err="1" smtClean="0">
                          <a:ln>
                            <a:noFill/>
                          </a:ln>
                          <a:solidFill>
                            <a:schemeClr val="tx1"/>
                          </a:solidFill>
                          <a:effectLst/>
                          <a:latin typeface="Arial" charset="0"/>
                          <a:cs typeface="Times New Roman" pitchFamily="18" charset="0"/>
                        </a:rPr>
                        <a:t>frío</a:t>
                      </a:r>
                      <a:r>
                        <a:rPr kumimoji="0" lang="en-US" sz="1400" b="1" i="0" u="none" strike="noStrike" cap="none" normalizeH="0" baseline="0" dirty="0" smtClean="0">
                          <a:ln>
                            <a:noFill/>
                          </a:ln>
                          <a:solidFill>
                            <a:schemeClr val="tx1"/>
                          </a:solidFill>
                          <a:effectLst/>
                          <a:latin typeface="Arial" charset="0"/>
                          <a:cs typeface="Times New Roman" pitchFamily="18" charset="0"/>
                        </a:rPr>
                        <a:t>.</a:t>
                      </a:r>
                      <a:endParaRPr kumimoji="0" lang="en-US" sz="1400" b="0" i="0" u="none" strike="noStrike" cap="none" normalizeH="0" baseline="0" dirty="0" smtClean="0">
                        <a:ln>
                          <a:noFill/>
                        </a:ln>
                        <a:solidFill>
                          <a:schemeClr val="tx1"/>
                        </a:solidFill>
                        <a:effectLst/>
                        <a:latin typeface="Arial" charset="0"/>
                      </a:endParaRPr>
                    </a:p>
                  </a:txBody>
                  <a:tcPr marL="91436" marR="91436"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tr>
              <a:tr h="5181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Arial" charset="0"/>
                          <a:cs typeface="Times New Roman" pitchFamily="18" charset="0"/>
                        </a:rPr>
                        <a:t>Análisis</a:t>
                      </a:r>
                      <a:r>
                        <a:rPr kumimoji="0" lang="en-US" sz="1400" b="1" i="0" u="none" strike="noStrike" cap="none" normalizeH="0" baseline="0" dirty="0" smtClean="0">
                          <a:ln>
                            <a:noFill/>
                          </a:ln>
                          <a:solidFill>
                            <a:schemeClr val="tx1"/>
                          </a:solidFill>
                          <a:effectLst/>
                          <a:latin typeface="Arial" charset="0"/>
                          <a:cs typeface="Times New Roman" pitchFamily="18" charset="0"/>
                        </a:rPr>
                        <a:t> de </a:t>
                      </a:r>
                      <a:r>
                        <a:rPr kumimoji="0" lang="en-US" sz="1400" b="1" i="0" u="none" strike="noStrike" cap="none" normalizeH="0" baseline="0" dirty="0" err="1" smtClean="0">
                          <a:ln>
                            <a:noFill/>
                          </a:ln>
                          <a:solidFill>
                            <a:schemeClr val="tx1"/>
                          </a:solidFill>
                          <a:effectLst/>
                          <a:latin typeface="Arial" charset="0"/>
                          <a:cs typeface="Times New Roman" pitchFamily="18" charset="0"/>
                        </a:rPr>
                        <a:t>detonación</a:t>
                      </a:r>
                      <a:r>
                        <a:rPr kumimoji="0" lang="en-US" sz="1400" b="1" i="0" u="none" strike="noStrike" cap="none" normalizeH="0" baseline="0" dirty="0" smtClean="0">
                          <a:ln>
                            <a:noFill/>
                          </a:ln>
                          <a:solidFill>
                            <a:schemeClr val="tx1"/>
                          </a:solidFill>
                          <a:effectLst/>
                          <a:latin typeface="Arial" charset="0"/>
                          <a:cs typeface="Times New Roman" pitchFamily="18" charset="0"/>
                        </a:rPr>
                        <a:t>.</a:t>
                      </a:r>
                      <a:endParaRPr kumimoji="0" lang="en-US" sz="1400" b="0" i="0" u="none" strike="noStrike" cap="none" normalizeH="0" baseline="0" dirty="0" smtClean="0">
                        <a:ln>
                          <a:noFill/>
                        </a:ln>
                        <a:solidFill>
                          <a:schemeClr val="tx1"/>
                        </a:solidFill>
                        <a:effectLst/>
                        <a:latin typeface="Arial" charset="0"/>
                      </a:endParaRPr>
                    </a:p>
                  </a:txBody>
                  <a:tcPr marL="91436" marR="91436"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tr>
              <a:tr h="5080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Arial" charset="0"/>
                          <a:cs typeface="Times New Roman" pitchFamily="18" charset="0"/>
                        </a:rPr>
                        <a:t>Ajuste</a:t>
                      </a:r>
                      <a:r>
                        <a:rPr kumimoji="0" lang="en-US" sz="1400" b="1" i="0" u="none" strike="noStrike" cap="none" normalizeH="0" baseline="0" dirty="0" smtClean="0">
                          <a:ln>
                            <a:noFill/>
                          </a:ln>
                          <a:solidFill>
                            <a:schemeClr val="tx1"/>
                          </a:solidFill>
                          <a:effectLst/>
                          <a:latin typeface="Arial" charset="0"/>
                          <a:cs typeface="Times New Roman" pitchFamily="18" charset="0"/>
                        </a:rPr>
                        <a:t> de Motor</a:t>
                      </a:r>
                      <a:endParaRPr kumimoji="0" lang="en-US" sz="1400" b="0" i="0" u="none" strike="noStrike" cap="none" normalizeH="0" baseline="0" dirty="0" smtClean="0">
                        <a:ln>
                          <a:noFill/>
                        </a:ln>
                        <a:solidFill>
                          <a:schemeClr val="tx1"/>
                        </a:solidFill>
                        <a:effectLst/>
                        <a:latin typeface="Arial" charset="0"/>
                      </a:endParaRPr>
                    </a:p>
                  </a:txBody>
                  <a:tcPr marL="91436" marR="91436"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tr>
              <a:tr h="9448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Arial" charset="0"/>
                          <a:cs typeface="Times New Roman" pitchFamily="18" charset="0"/>
                        </a:rPr>
                        <a:t>Monitorización</a:t>
                      </a:r>
                      <a:endParaRPr kumimoji="0" lang="en-U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Arial" charset="0"/>
                          <a:cs typeface="Times New Roman" pitchFamily="18" charset="0"/>
                        </a:rPr>
                        <a:t>Equilibrado</a:t>
                      </a:r>
                      <a:r>
                        <a:rPr kumimoji="0" lang="en-US" sz="1400" b="1" i="0" u="none" strike="noStrike" cap="none" normalizeH="0" baseline="0" dirty="0" smtClean="0">
                          <a:ln>
                            <a:noFill/>
                          </a:ln>
                          <a:solidFill>
                            <a:schemeClr val="tx1"/>
                          </a:solidFill>
                          <a:effectLst/>
                          <a:latin typeface="Arial" charset="0"/>
                          <a:cs typeface="Times New Roman" pitchFamily="18" charset="0"/>
                        </a:rPr>
                        <a:t> de </a:t>
                      </a:r>
                      <a:r>
                        <a:rPr kumimoji="0" lang="en-US" sz="1400" b="1" i="0" u="none" strike="noStrike" cap="none" normalizeH="0" baseline="0" dirty="0" err="1" smtClean="0">
                          <a:ln>
                            <a:noFill/>
                          </a:ln>
                          <a:solidFill>
                            <a:schemeClr val="tx1"/>
                          </a:solidFill>
                          <a:effectLst/>
                          <a:latin typeface="Arial" charset="0"/>
                          <a:cs typeface="Times New Roman" pitchFamily="18" charset="0"/>
                        </a:rPr>
                        <a:t>cilindros</a:t>
                      </a:r>
                      <a:endParaRPr kumimoji="0" lang="en-US" sz="1400" b="0" i="0" u="none" strike="noStrike" cap="none" normalizeH="0" baseline="0" dirty="0" smtClean="0">
                        <a:ln>
                          <a:noFill/>
                        </a:ln>
                        <a:solidFill>
                          <a:schemeClr val="tx1"/>
                        </a:solidFill>
                        <a:effectLst/>
                        <a:latin typeface="Arial" charset="0"/>
                      </a:endParaRPr>
                    </a:p>
                  </a:txBody>
                  <a:tcPr marL="91436" marR="91436"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tr>
            </a:tbl>
          </a:graphicData>
        </a:graphic>
      </p:graphicFrame>
      <p:pic>
        <p:nvPicPr>
          <p:cNvPr id="12321" name="Picture 307" descr="IMG_07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2949575"/>
            <a:ext cx="230505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Picture 306" descr="130084"/>
          <p:cNvPicPr>
            <a:picLocks noChangeAspect="1" noChangeArrowheads="1"/>
          </p:cNvPicPr>
          <p:nvPr/>
        </p:nvPicPr>
        <p:blipFill>
          <a:blip r:embed="rId4">
            <a:extLst>
              <a:ext uri="{28A0092B-C50C-407E-A947-70E740481C1C}">
                <a14:useLocalDpi xmlns:a14="http://schemas.microsoft.com/office/drawing/2010/main" val="0"/>
              </a:ext>
            </a:extLst>
          </a:blip>
          <a:srcRect l="12500" t="13399" b="26550"/>
          <a:stretch>
            <a:fillRect/>
          </a:stretch>
        </p:blipFill>
        <p:spPr bwMode="auto">
          <a:xfrm>
            <a:off x="5513388" y="2205038"/>
            <a:ext cx="2667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Marcador de pie de página"/>
          <p:cNvSpPr>
            <a:spLocks noGrp="1"/>
          </p:cNvSpPr>
          <p:nvPr>
            <p:ph type="ftr" sz="quarter" idx="10"/>
          </p:nvPr>
        </p:nvSpPr>
        <p:spPr>
          <a:noFill/>
        </p:spPr>
        <p:txBody>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800" smtClean="0"/>
              <a:t>CBL-E - Basics of Pressure Measurement / Sai /  Nov 2010</a:t>
            </a:r>
          </a:p>
        </p:txBody>
      </p:sp>
      <p:sp>
        <p:nvSpPr>
          <p:cNvPr id="4099" name="4 Marcador de número de diapositiva"/>
          <p:cNvSpPr>
            <a:spLocks noGrp="1"/>
          </p:cNvSpPr>
          <p:nvPr>
            <p:ph type="sldNum" sz="quarter" idx="11"/>
          </p:nvPr>
        </p:nvSpPr>
        <p:spPr>
          <a:noFill/>
        </p:spPr>
        <p:txBody>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fld id="{A5EEFF0A-5339-455D-A668-D5F4BADB2159}" type="slidenum">
              <a:rPr lang="en-US" sz="800" smtClean="0"/>
              <a:pPr eaLnBrk="1" hangingPunct="1"/>
              <a:t>2</a:t>
            </a:fld>
            <a:endParaRPr lang="en-US" sz="800" smtClean="0"/>
          </a:p>
        </p:txBody>
      </p:sp>
      <p:sp>
        <p:nvSpPr>
          <p:cNvPr id="4100" name="Rectangle 2"/>
          <p:cNvSpPr>
            <a:spLocks noGrp="1" noChangeArrowheads="1"/>
          </p:cNvSpPr>
          <p:nvPr>
            <p:ph type="title"/>
          </p:nvPr>
        </p:nvSpPr>
        <p:spPr/>
        <p:txBody>
          <a:bodyPr/>
          <a:lstStyle/>
          <a:p>
            <a:pPr eaLnBrk="1" hangingPunct="1"/>
            <a:r>
              <a:rPr lang="en-US" smtClean="0"/>
              <a:t>Aplicación más habitual:</a:t>
            </a:r>
            <a:br>
              <a:rPr lang="en-US" smtClean="0"/>
            </a:br>
            <a:r>
              <a:rPr lang="en-US" smtClean="0"/>
              <a:t>Medida de presión en Cilindro.</a:t>
            </a:r>
          </a:p>
        </p:txBody>
      </p:sp>
      <p:grpSp>
        <p:nvGrpSpPr>
          <p:cNvPr id="4101" name="Group 3"/>
          <p:cNvGrpSpPr>
            <a:grpSpLocks/>
          </p:cNvGrpSpPr>
          <p:nvPr/>
        </p:nvGrpSpPr>
        <p:grpSpPr bwMode="auto">
          <a:xfrm>
            <a:off x="755650" y="2312988"/>
            <a:ext cx="7740650" cy="3529012"/>
            <a:chOff x="476" y="1457"/>
            <a:chExt cx="4876" cy="2223"/>
          </a:xfrm>
        </p:grpSpPr>
        <p:sp>
          <p:nvSpPr>
            <p:cNvPr id="4102" name="Freeform 4"/>
            <p:cNvSpPr>
              <a:spLocks/>
            </p:cNvSpPr>
            <p:nvPr/>
          </p:nvSpPr>
          <p:spPr bwMode="auto">
            <a:xfrm>
              <a:off x="2039" y="1979"/>
              <a:ext cx="9" cy="495"/>
            </a:xfrm>
            <a:custGeom>
              <a:avLst/>
              <a:gdLst>
                <a:gd name="T0" fmla="*/ 2 w 28"/>
                <a:gd name="T1" fmla="*/ 3 h 1486"/>
                <a:gd name="T2" fmla="*/ 0 w 28"/>
                <a:gd name="T3" fmla="*/ 1 h 1486"/>
                <a:gd name="T4" fmla="*/ 0 w 28"/>
                <a:gd name="T5" fmla="*/ 165 h 1486"/>
                <a:gd name="T6" fmla="*/ 3 w 28"/>
                <a:gd name="T7" fmla="*/ 165 h 1486"/>
                <a:gd name="T8" fmla="*/ 3 w 28"/>
                <a:gd name="T9" fmla="*/ 1 h 1486"/>
                <a:gd name="T10" fmla="*/ 2 w 28"/>
                <a:gd name="T11" fmla="*/ 0 h 1486"/>
                <a:gd name="T12" fmla="*/ 3 w 28"/>
                <a:gd name="T13" fmla="*/ 1 h 1486"/>
                <a:gd name="T14" fmla="*/ 3 w 28"/>
                <a:gd name="T15" fmla="*/ 0 h 1486"/>
                <a:gd name="T16" fmla="*/ 2 w 28"/>
                <a:gd name="T17" fmla="*/ 0 h 1486"/>
                <a:gd name="T18" fmla="*/ 2 w 28"/>
                <a:gd name="T19" fmla="*/ 3 h 14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1486">
                  <a:moveTo>
                    <a:pt x="14" y="27"/>
                  </a:moveTo>
                  <a:lnTo>
                    <a:pt x="0" y="13"/>
                  </a:lnTo>
                  <a:lnTo>
                    <a:pt x="0" y="1486"/>
                  </a:lnTo>
                  <a:lnTo>
                    <a:pt x="28" y="1486"/>
                  </a:lnTo>
                  <a:lnTo>
                    <a:pt x="28" y="13"/>
                  </a:lnTo>
                  <a:lnTo>
                    <a:pt x="14" y="0"/>
                  </a:lnTo>
                  <a:lnTo>
                    <a:pt x="28" y="13"/>
                  </a:lnTo>
                  <a:lnTo>
                    <a:pt x="28" y="0"/>
                  </a:lnTo>
                  <a:lnTo>
                    <a:pt x="14" y="0"/>
                  </a:lnTo>
                  <a:lnTo>
                    <a:pt x="14"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03" name="Rectangle 5"/>
            <p:cNvSpPr>
              <a:spLocks noChangeArrowheads="1"/>
            </p:cNvSpPr>
            <p:nvPr/>
          </p:nvSpPr>
          <p:spPr bwMode="auto">
            <a:xfrm>
              <a:off x="476" y="1707"/>
              <a:ext cx="679" cy="981"/>
            </a:xfrm>
            <a:prstGeom prst="rect">
              <a:avLst/>
            </a:prstGeom>
            <a:solidFill>
              <a:srgbClr val="008BE0"/>
            </a:solidFill>
            <a:ln w="0" cap="sq">
              <a:solidFill>
                <a:srgbClr val="000000"/>
              </a:solidFill>
              <a:miter lim="800000"/>
              <a:headEnd/>
              <a:tailEnd/>
            </a:ln>
          </p:spPr>
          <p:txBody>
            <a:bodyPr/>
            <a:lstStyle/>
            <a:p>
              <a:endParaRPr lang="es-ES"/>
            </a:p>
          </p:txBody>
        </p:sp>
        <p:sp>
          <p:nvSpPr>
            <p:cNvPr id="4104" name="Freeform 6"/>
            <p:cNvSpPr>
              <a:spLocks/>
            </p:cNvSpPr>
            <p:nvPr/>
          </p:nvSpPr>
          <p:spPr bwMode="auto">
            <a:xfrm>
              <a:off x="1233" y="2071"/>
              <a:ext cx="261" cy="215"/>
            </a:xfrm>
            <a:custGeom>
              <a:avLst/>
              <a:gdLst>
                <a:gd name="T0" fmla="*/ 87 w 784"/>
                <a:gd name="T1" fmla="*/ 36 h 646"/>
                <a:gd name="T2" fmla="*/ 87 w 784"/>
                <a:gd name="T3" fmla="*/ 36 h 646"/>
                <a:gd name="T4" fmla="*/ 0 w 784"/>
                <a:gd name="T5" fmla="*/ 72 h 646"/>
                <a:gd name="T6" fmla="*/ 0 w 784"/>
                <a:gd name="T7" fmla="*/ 72 h 646"/>
                <a:gd name="T8" fmla="*/ 1 w 784"/>
                <a:gd name="T9" fmla="*/ 69 h 646"/>
                <a:gd name="T10" fmla="*/ 2 w 784"/>
                <a:gd name="T11" fmla="*/ 67 h 646"/>
                <a:gd name="T12" fmla="*/ 3 w 784"/>
                <a:gd name="T13" fmla="*/ 65 h 646"/>
                <a:gd name="T14" fmla="*/ 4 w 784"/>
                <a:gd name="T15" fmla="*/ 63 h 646"/>
                <a:gd name="T16" fmla="*/ 5 w 784"/>
                <a:gd name="T17" fmla="*/ 60 h 646"/>
                <a:gd name="T18" fmla="*/ 6 w 784"/>
                <a:gd name="T19" fmla="*/ 58 h 646"/>
                <a:gd name="T20" fmla="*/ 6 w 784"/>
                <a:gd name="T21" fmla="*/ 56 h 646"/>
                <a:gd name="T22" fmla="*/ 7 w 784"/>
                <a:gd name="T23" fmla="*/ 54 h 646"/>
                <a:gd name="T24" fmla="*/ 7 w 784"/>
                <a:gd name="T25" fmla="*/ 51 h 646"/>
                <a:gd name="T26" fmla="*/ 8 w 784"/>
                <a:gd name="T27" fmla="*/ 49 h 646"/>
                <a:gd name="T28" fmla="*/ 8 w 784"/>
                <a:gd name="T29" fmla="*/ 47 h 646"/>
                <a:gd name="T30" fmla="*/ 9 w 784"/>
                <a:gd name="T31" fmla="*/ 45 h 646"/>
                <a:gd name="T32" fmla="*/ 9 w 784"/>
                <a:gd name="T33" fmla="*/ 42 h 646"/>
                <a:gd name="T34" fmla="*/ 9 w 784"/>
                <a:gd name="T35" fmla="*/ 40 h 646"/>
                <a:gd name="T36" fmla="*/ 9 w 784"/>
                <a:gd name="T37" fmla="*/ 38 h 646"/>
                <a:gd name="T38" fmla="*/ 9 w 784"/>
                <a:gd name="T39" fmla="*/ 36 h 646"/>
                <a:gd name="T40" fmla="*/ 9 w 784"/>
                <a:gd name="T41" fmla="*/ 34 h 646"/>
                <a:gd name="T42" fmla="*/ 9 w 784"/>
                <a:gd name="T43" fmla="*/ 31 h 646"/>
                <a:gd name="T44" fmla="*/ 9 w 784"/>
                <a:gd name="T45" fmla="*/ 29 h 646"/>
                <a:gd name="T46" fmla="*/ 9 w 784"/>
                <a:gd name="T47" fmla="*/ 27 h 646"/>
                <a:gd name="T48" fmla="*/ 8 w 784"/>
                <a:gd name="T49" fmla="*/ 25 h 646"/>
                <a:gd name="T50" fmla="*/ 8 w 784"/>
                <a:gd name="T51" fmla="*/ 22 h 646"/>
                <a:gd name="T52" fmla="*/ 7 w 784"/>
                <a:gd name="T53" fmla="*/ 20 h 646"/>
                <a:gd name="T54" fmla="*/ 7 w 784"/>
                <a:gd name="T55" fmla="*/ 18 h 646"/>
                <a:gd name="T56" fmla="*/ 6 w 784"/>
                <a:gd name="T57" fmla="*/ 16 h 646"/>
                <a:gd name="T58" fmla="*/ 6 w 784"/>
                <a:gd name="T59" fmla="*/ 13 h 646"/>
                <a:gd name="T60" fmla="*/ 5 w 784"/>
                <a:gd name="T61" fmla="*/ 11 h 646"/>
                <a:gd name="T62" fmla="*/ 4 w 784"/>
                <a:gd name="T63" fmla="*/ 9 h 646"/>
                <a:gd name="T64" fmla="*/ 3 w 784"/>
                <a:gd name="T65" fmla="*/ 7 h 646"/>
                <a:gd name="T66" fmla="*/ 2 w 784"/>
                <a:gd name="T67" fmla="*/ 4 h 646"/>
                <a:gd name="T68" fmla="*/ 1 w 784"/>
                <a:gd name="T69" fmla="*/ 2 h 646"/>
                <a:gd name="T70" fmla="*/ 0 w 784"/>
                <a:gd name="T71" fmla="*/ 0 h 646"/>
                <a:gd name="T72" fmla="*/ 87 w 784"/>
                <a:gd name="T73" fmla="*/ 36 h 646"/>
                <a:gd name="T74" fmla="*/ 87 w 784"/>
                <a:gd name="T75" fmla="*/ 36 h 6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84" h="646">
                  <a:moveTo>
                    <a:pt x="784" y="323"/>
                  </a:moveTo>
                  <a:lnTo>
                    <a:pt x="784" y="323"/>
                  </a:lnTo>
                  <a:lnTo>
                    <a:pt x="0" y="646"/>
                  </a:lnTo>
                  <a:lnTo>
                    <a:pt x="10" y="625"/>
                  </a:lnTo>
                  <a:lnTo>
                    <a:pt x="19" y="605"/>
                  </a:lnTo>
                  <a:lnTo>
                    <a:pt x="28" y="585"/>
                  </a:lnTo>
                  <a:lnTo>
                    <a:pt x="36" y="565"/>
                  </a:lnTo>
                  <a:lnTo>
                    <a:pt x="45" y="545"/>
                  </a:lnTo>
                  <a:lnTo>
                    <a:pt x="52" y="524"/>
                  </a:lnTo>
                  <a:lnTo>
                    <a:pt x="57" y="504"/>
                  </a:lnTo>
                  <a:lnTo>
                    <a:pt x="63" y="484"/>
                  </a:lnTo>
                  <a:lnTo>
                    <a:pt x="67" y="464"/>
                  </a:lnTo>
                  <a:lnTo>
                    <a:pt x="73" y="444"/>
                  </a:lnTo>
                  <a:lnTo>
                    <a:pt x="75" y="423"/>
                  </a:lnTo>
                  <a:lnTo>
                    <a:pt x="78" y="403"/>
                  </a:lnTo>
                  <a:lnTo>
                    <a:pt x="81" y="383"/>
                  </a:lnTo>
                  <a:lnTo>
                    <a:pt x="82" y="363"/>
                  </a:lnTo>
                  <a:lnTo>
                    <a:pt x="84" y="343"/>
                  </a:lnTo>
                  <a:lnTo>
                    <a:pt x="84" y="323"/>
                  </a:lnTo>
                  <a:lnTo>
                    <a:pt x="84" y="302"/>
                  </a:lnTo>
                  <a:lnTo>
                    <a:pt x="82" y="282"/>
                  </a:lnTo>
                  <a:lnTo>
                    <a:pt x="81" y="262"/>
                  </a:lnTo>
                  <a:lnTo>
                    <a:pt x="78" y="242"/>
                  </a:lnTo>
                  <a:lnTo>
                    <a:pt x="75" y="222"/>
                  </a:lnTo>
                  <a:lnTo>
                    <a:pt x="73" y="201"/>
                  </a:lnTo>
                  <a:lnTo>
                    <a:pt x="67" y="181"/>
                  </a:lnTo>
                  <a:lnTo>
                    <a:pt x="63" y="161"/>
                  </a:lnTo>
                  <a:lnTo>
                    <a:pt x="57" y="141"/>
                  </a:lnTo>
                  <a:lnTo>
                    <a:pt x="52" y="121"/>
                  </a:lnTo>
                  <a:lnTo>
                    <a:pt x="45" y="100"/>
                  </a:lnTo>
                  <a:lnTo>
                    <a:pt x="36" y="80"/>
                  </a:lnTo>
                  <a:lnTo>
                    <a:pt x="28" y="60"/>
                  </a:lnTo>
                  <a:lnTo>
                    <a:pt x="19" y="40"/>
                  </a:lnTo>
                  <a:lnTo>
                    <a:pt x="10" y="20"/>
                  </a:lnTo>
                  <a:lnTo>
                    <a:pt x="0" y="0"/>
                  </a:lnTo>
                  <a:lnTo>
                    <a:pt x="784" y="3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05" name="Freeform 7"/>
            <p:cNvSpPr>
              <a:spLocks/>
            </p:cNvSpPr>
            <p:nvPr/>
          </p:nvSpPr>
          <p:spPr bwMode="auto">
            <a:xfrm>
              <a:off x="1156" y="2160"/>
              <a:ext cx="207" cy="36"/>
            </a:xfrm>
            <a:custGeom>
              <a:avLst/>
              <a:gdLst>
                <a:gd name="T0" fmla="*/ 0 w 621"/>
                <a:gd name="T1" fmla="*/ 6 h 107"/>
                <a:gd name="T2" fmla="*/ 0 w 621"/>
                <a:gd name="T3" fmla="*/ 12 h 107"/>
                <a:gd name="T4" fmla="*/ 69 w 621"/>
                <a:gd name="T5" fmla="*/ 12 h 107"/>
                <a:gd name="T6" fmla="*/ 69 w 621"/>
                <a:gd name="T7" fmla="*/ 0 h 107"/>
                <a:gd name="T8" fmla="*/ 0 w 621"/>
                <a:gd name="T9" fmla="*/ 0 h 107"/>
                <a:gd name="T10" fmla="*/ 0 w 621"/>
                <a:gd name="T11" fmla="*/ 6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1" h="107">
                  <a:moveTo>
                    <a:pt x="0" y="54"/>
                  </a:moveTo>
                  <a:lnTo>
                    <a:pt x="0" y="107"/>
                  </a:lnTo>
                  <a:lnTo>
                    <a:pt x="621" y="107"/>
                  </a:lnTo>
                  <a:lnTo>
                    <a:pt x="621" y="0"/>
                  </a:lnTo>
                  <a:lnTo>
                    <a:pt x="0" y="0"/>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06" name="Rectangle 8"/>
            <p:cNvSpPr>
              <a:spLocks noChangeArrowheads="1"/>
            </p:cNvSpPr>
            <p:nvPr/>
          </p:nvSpPr>
          <p:spPr bwMode="auto">
            <a:xfrm>
              <a:off x="623" y="2147"/>
              <a:ext cx="137" cy="16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4107" name="Freeform 9"/>
            <p:cNvSpPr>
              <a:spLocks/>
            </p:cNvSpPr>
            <p:nvPr/>
          </p:nvSpPr>
          <p:spPr bwMode="auto">
            <a:xfrm>
              <a:off x="623" y="2145"/>
              <a:ext cx="139" cy="4"/>
            </a:xfrm>
            <a:custGeom>
              <a:avLst/>
              <a:gdLst>
                <a:gd name="T0" fmla="*/ 46 w 417"/>
                <a:gd name="T1" fmla="*/ 1 h 13"/>
                <a:gd name="T2" fmla="*/ 46 w 417"/>
                <a:gd name="T3" fmla="*/ 0 h 13"/>
                <a:gd name="T4" fmla="*/ 0 w 417"/>
                <a:gd name="T5" fmla="*/ 0 h 13"/>
                <a:gd name="T6" fmla="*/ 0 w 417"/>
                <a:gd name="T7" fmla="*/ 1 h 13"/>
                <a:gd name="T8" fmla="*/ 46 w 417"/>
                <a:gd name="T9" fmla="*/ 1 h 13"/>
                <a:gd name="T10" fmla="*/ 45 w 417"/>
                <a:gd name="T11" fmla="*/ 1 h 13"/>
                <a:gd name="T12" fmla="*/ 46 w 417"/>
                <a:gd name="T13" fmla="*/ 1 h 13"/>
                <a:gd name="T14" fmla="*/ 46 w 417"/>
                <a:gd name="T15" fmla="*/ 0 h 13"/>
                <a:gd name="T16" fmla="*/ 46 w 417"/>
                <a:gd name="T17" fmla="*/ 0 h 13"/>
                <a:gd name="T18" fmla="*/ 46 w 417"/>
                <a:gd name="T19" fmla="*/ 1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7" h="13">
                  <a:moveTo>
                    <a:pt x="417" y="7"/>
                  </a:moveTo>
                  <a:lnTo>
                    <a:pt x="410" y="0"/>
                  </a:lnTo>
                  <a:lnTo>
                    <a:pt x="0" y="0"/>
                  </a:lnTo>
                  <a:lnTo>
                    <a:pt x="0" y="13"/>
                  </a:lnTo>
                  <a:lnTo>
                    <a:pt x="410" y="13"/>
                  </a:lnTo>
                  <a:lnTo>
                    <a:pt x="403" y="7"/>
                  </a:lnTo>
                  <a:lnTo>
                    <a:pt x="417" y="7"/>
                  </a:lnTo>
                  <a:lnTo>
                    <a:pt x="417" y="0"/>
                  </a:lnTo>
                  <a:lnTo>
                    <a:pt x="410" y="0"/>
                  </a:lnTo>
                  <a:lnTo>
                    <a:pt x="41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08" name="Freeform 10"/>
            <p:cNvSpPr>
              <a:spLocks/>
            </p:cNvSpPr>
            <p:nvPr/>
          </p:nvSpPr>
          <p:spPr bwMode="auto">
            <a:xfrm>
              <a:off x="757" y="2147"/>
              <a:ext cx="5" cy="169"/>
            </a:xfrm>
            <a:custGeom>
              <a:avLst/>
              <a:gdLst>
                <a:gd name="T0" fmla="*/ 1 w 14"/>
                <a:gd name="T1" fmla="*/ 56 h 507"/>
                <a:gd name="T2" fmla="*/ 2 w 14"/>
                <a:gd name="T3" fmla="*/ 56 h 507"/>
                <a:gd name="T4" fmla="*/ 2 w 14"/>
                <a:gd name="T5" fmla="*/ 0 h 507"/>
                <a:gd name="T6" fmla="*/ 0 w 14"/>
                <a:gd name="T7" fmla="*/ 0 h 507"/>
                <a:gd name="T8" fmla="*/ 0 w 14"/>
                <a:gd name="T9" fmla="*/ 56 h 507"/>
                <a:gd name="T10" fmla="*/ 1 w 14"/>
                <a:gd name="T11" fmla="*/ 55 h 507"/>
                <a:gd name="T12" fmla="*/ 1 w 14"/>
                <a:gd name="T13" fmla="*/ 56 h 507"/>
                <a:gd name="T14" fmla="*/ 2 w 14"/>
                <a:gd name="T15" fmla="*/ 56 h 507"/>
                <a:gd name="T16" fmla="*/ 2 w 14"/>
                <a:gd name="T17" fmla="*/ 56 h 507"/>
                <a:gd name="T18" fmla="*/ 1 w 14"/>
                <a:gd name="T19" fmla="*/ 56 h 5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 h="507">
                  <a:moveTo>
                    <a:pt x="7" y="507"/>
                  </a:moveTo>
                  <a:lnTo>
                    <a:pt x="14" y="500"/>
                  </a:lnTo>
                  <a:lnTo>
                    <a:pt x="14" y="0"/>
                  </a:lnTo>
                  <a:lnTo>
                    <a:pt x="0" y="0"/>
                  </a:lnTo>
                  <a:lnTo>
                    <a:pt x="0" y="500"/>
                  </a:lnTo>
                  <a:lnTo>
                    <a:pt x="7" y="494"/>
                  </a:lnTo>
                  <a:lnTo>
                    <a:pt x="7" y="507"/>
                  </a:lnTo>
                  <a:lnTo>
                    <a:pt x="14" y="507"/>
                  </a:lnTo>
                  <a:lnTo>
                    <a:pt x="14" y="500"/>
                  </a:lnTo>
                  <a:lnTo>
                    <a:pt x="7" y="5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09" name="Freeform 11"/>
            <p:cNvSpPr>
              <a:spLocks/>
            </p:cNvSpPr>
            <p:nvPr/>
          </p:nvSpPr>
          <p:spPr bwMode="auto">
            <a:xfrm>
              <a:off x="621" y="2312"/>
              <a:ext cx="139" cy="4"/>
            </a:xfrm>
            <a:custGeom>
              <a:avLst/>
              <a:gdLst>
                <a:gd name="T0" fmla="*/ 0 w 417"/>
                <a:gd name="T1" fmla="*/ 1 h 13"/>
                <a:gd name="T2" fmla="*/ 1 w 417"/>
                <a:gd name="T3" fmla="*/ 1 h 13"/>
                <a:gd name="T4" fmla="*/ 46 w 417"/>
                <a:gd name="T5" fmla="*/ 1 h 13"/>
                <a:gd name="T6" fmla="*/ 46 w 417"/>
                <a:gd name="T7" fmla="*/ 0 h 13"/>
                <a:gd name="T8" fmla="*/ 1 w 417"/>
                <a:gd name="T9" fmla="*/ 0 h 13"/>
                <a:gd name="T10" fmla="*/ 2 w 417"/>
                <a:gd name="T11" fmla="*/ 1 h 13"/>
                <a:gd name="T12" fmla="*/ 0 w 417"/>
                <a:gd name="T13" fmla="*/ 1 h 13"/>
                <a:gd name="T14" fmla="*/ 0 w 417"/>
                <a:gd name="T15" fmla="*/ 1 h 13"/>
                <a:gd name="T16" fmla="*/ 1 w 417"/>
                <a:gd name="T17" fmla="*/ 1 h 13"/>
                <a:gd name="T18" fmla="*/ 0 w 417"/>
                <a:gd name="T19" fmla="*/ 1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7" h="13">
                  <a:moveTo>
                    <a:pt x="0" y="6"/>
                  </a:moveTo>
                  <a:lnTo>
                    <a:pt x="7" y="13"/>
                  </a:lnTo>
                  <a:lnTo>
                    <a:pt x="417" y="13"/>
                  </a:lnTo>
                  <a:lnTo>
                    <a:pt x="417" y="0"/>
                  </a:lnTo>
                  <a:lnTo>
                    <a:pt x="7" y="0"/>
                  </a:lnTo>
                  <a:lnTo>
                    <a:pt x="14" y="6"/>
                  </a:lnTo>
                  <a:lnTo>
                    <a:pt x="0" y="6"/>
                  </a:lnTo>
                  <a:lnTo>
                    <a:pt x="0" y="13"/>
                  </a:lnTo>
                  <a:lnTo>
                    <a:pt x="7" y="13"/>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10" name="Freeform 12"/>
            <p:cNvSpPr>
              <a:spLocks/>
            </p:cNvSpPr>
            <p:nvPr/>
          </p:nvSpPr>
          <p:spPr bwMode="auto">
            <a:xfrm>
              <a:off x="621" y="2145"/>
              <a:ext cx="4" cy="169"/>
            </a:xfrm>
            <a:custGeom>
              <a:avLst/>
              <a:gdLst>
                <a:gd name="T0" fmla="*/ 1 w 14"/>
                <a:gd name="T1" fmla="*/ 0 h 507"/>
                <a:gd name="T2" fmla="*/ 0 w 14"/>
                <a:gd name="T3" fmla="*/ 1 h 507"/>
                <a:gd name="T4" fmla="*/ 0 w 14"/>
                <a:gd name="T5" fmla="*/ 56 h 507"/>
                <a:gd name="T6" fmla="*/ 1 w 14"/>
                <a:gd name="T7" fmla="*/ 56 h 507"/>
                <a:gd name="T8" fmla="*/ 1 w 14"/>
                <a:gd name="T9" fmla="*/ 1 h 507"/>
                <a:gd name="T10" fmla="*/ 1 w 14"/>
                <a:gd name="T11" fmla="*/ 1 h 507"/>
                <a:gd name="T12" fmla="*/ 1 w 14"/>
                <a:gd name="T13" fmla="*/ 0 h 507"/>
                <a:gd name="T14" fmla="*/ 0 w 14"/>
                <a:gd name="T15" fmla="*/ 0 h 507"/>
                <a:gd name="T16" fmla="*/ 0 w 14"/>
                <a:gd name="T17" fmla="*/ 1 h 507"/>
                <a:gd name="T18" fmla="*/ 1 w 14"/>
                <a:gd name="T19" fmla="*/ 0 h 5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 h="507">
                  <a:moveTo>
                    <a:pt x="7" y="0"/>
                  </a:moveTo>
                  <a:lnTo>
                    <a:pt x="0" y="7"/>
                  </a:lnTo>
                  <a:lnTo>
                    <a:pt x="0" y="507"/>
                  </a:lnTo>
                  <a:lnTo>
                    <a:pt x="14" y="507"/>
                  </a:lnTo>
                  <a:lnTo>
                    <a:pt x="14" y="7"/>
                  </a:lnTo>
                  <a:lnTo>
                    <a:pt x="7" y="13"/>
                  </a:lnTo>
                  <a:lnTo>
                    <a:pt x="7" y="0"/>
                  </a:lnTo>
                  <a:lnTo>
                    <a:pt x="0" y="0"/>
                  </a:lnTo>
                  <a:lnTo>
                    <a:pt x="0" y="7"/>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11" name="Rectangle 13"/>
            <p:cNvSpPr>
              <a:spLocks noChangeArrowheads="1"/>
            </p:cNvSpPr>
            <p:nvPr/>
          </p:nvSpPr>
          <p:spPr bwMode="auto">
            <a:xfrm>
              <a:off x="760" y="2116"/>
              <a:ext cx="78" cy="224"/>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4112" name="Freeform 14"/>
            <p:cNvSpPr>
              <a:spLocks/>
            </p:cNvSpPr>
            <p:nvPr/>
          </p:nvSpPr>
          <p:spPr bwMode="auto">
            <a:xfrm>
              <a:off x="760" y="2114"/>
              <a:ext cx="80" cy="5"/>
            </a:xfrm>
            <a:custGeom>
              <a:avLst/>
              <a:gdLst>
                <a:gd name="T0" fmla="*/ 26 w 242"/>
                <a:gd name="T1" fmla="*/ 1 h 14"/>
                <a:gd name="T2" fmla="*/ 26 w 242"/>
                <a:gd name="T3" fmla="*/ 0 h 14"/>
                <a:gd name="T4" fmla="*/ 0 w 242"/>
                <a:gd name="T5" fmla="*/ 0 h 14"/>
                <a:gd name="T6" fmla="*/ 0 w 242"/>
                <a:gd name="T7" fmla="*/ 2 h 14"/>
                <a:gd name="T8" fmla="*/ 26 w 242"/>
                <a:gd name="T9" fmla="*/ 2 h 14"/>
                <a:gd name="T10" fmla="*/ 25 w 242"/>
                <a:gd name="T11" fmla="*/ 1 h 14"/>
                <a:gd name="T12" fmla="*/ 26 w 242"/>
                <a:gd name="T13" fmla="*/ 1 h 14"/>
                <a:gd name="T14" fmla="*/ 26 w 242"/>
                <a:gd name="T15" fmla="*/ 0 h 14"/>
                <a:gd name="T16" fmla="*/ 26 w 242"/>
                <a:gd name="T17" fmla="*/ 0 h 14"/>
                <a:gd name="T18" fmla="*/ 26 w 242"/>
                <a:gd name="T19" fmla="*/ 1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2" h="14">
                  <a:moveTo>
                    <a:pt x="242" y="7"/>
                  </a:moveTo>
                  <a:lnTo>
                    <a:pt x="235" y="0"/>
                  </a:lnTo>
                  <a:lnTo>
                    <a:pt x="0" y="0"/>
                  </a:lnTo>
                  <a:lnTo>
                    <a:pt x="0" y="14"/>
                  </a:lnTo>
                  <a:lnTo>
                    <a:pt x="235" y="14"/>
                  </a:lnTo>
                  <a:lnTo>
                    <a:pt x="228" y="7"/>
                  </a:lnTo>
                  <a:lnTo>
                    <a:pt x="242" y="7"/>
                  </a:lnTo>
                  <a:lnTo>
                    <a:pt x="242" y="0"/>
                  </a:lnTo>
                  <a:lnTo>
                    <a:pt x="235" y="0"/>
                  </a:lnTo>
                  <a:lnTo>
                    <a:pt x="24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13" name="Freeform 15"/>
            <p:cNvSpPr>
              <a:spLocks/>
            </p:cNvSpPr>
            <p:nvPr/>
          </p:nvSpPr>
          <p:spPr bwMode="auto">
            <a:xfrm>
              <a:off x="836" y="2116"/>
              <a:ext cx="4" cy="226"/>
            </a:xfrm>
            <a:custGeom>
              <a:avLst/>
              <a:gdLst>
                <a:gd name="T0" fmla="*/ 1 w 14"/>
                <a:gd name="T1" fmla="*/ 75 h 677"/>
                <a:gd name="T2" fmla="*/ 1 w 14"/>
                <a:gd name="T3" fmla="*/ 75 h 677"/>
                <a:gd name="T4" fmla="*/ 1 w 14"/>
                <a:gd name="T5" fmla="*/ 0 h 677"/>
                <a:gd name="T6" fmla="*/ 0 w 14"/>
                <a:gd name="T7" fmla="*/ 0 h 677"/>
                <a:gd name="T8" fmla="*/ 0 w 14"/>
                <a:gd name="T9" fmla="*/ 75 h 677"/>
                <a:gd name="T10" fmla="*/ 1 w 14"/>
                <a:gd name="T11" fmla="*/ 74 h 677"/>
                <a:gd name="T12" fmla="*/ 1 w 14"/>
                <a:gd name="T13" fmla="*/ 75 h 677"/>
                <a:gd name="T14" fmla="*/ 1 w 14"/>
                <a:gd name="T15" fmla="*/ 75 h 677"/>
                <a:gd name="T16" fmla="*/ 1 w 14"/>
                <a:gd name="T17" fmla="*/ 75 h 677"/>
                <a:gd name="T18" fmla="*/ 1 w 14"/>
                <a:gd name="T19" fmla="*/ 75 h 6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 h="677">
                  <a:moveTo>
                    <a:pt x="7" y="677"/>
                  </a:moveTo>
                  <a:lnTo>
                    <a:pt x="14" y="670"/>
                  </a:lnTo>
                  <a:lnTo>
                    <a:pt x="14" y="0"/>
                  </a:lnTo>
                  <a:lnTo>
                    <a:pt x="0" y="0"/>
                  </a:lnTo>
                  <a:lnTo>
                    <a:pt x="0" y="670"/>
                  </a:lnTo>
                  <a:lnTo>
                    <a:pt x="7" y="664"/>
                  </a:lnTo>
                  <a:lnTo>
                    <a:pt x="7" y="677"/>
                  </a:lnTo>
                  <a:lnTo>
                    <a:pt x="14" y="677"/>
                  </a:lnTo>
                  <a:lnTo>
                    <a:pt x="14" y="670"/>
                  </a:lnTo>
                  <a:lnTo>
                    <a:pt x="7" y="6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14" name="Freeform 16"/>
            <p:cNvSpPr>
              <a:spLocks/>
            </p:cNvSpPr>
            <p:nvPr/>
          </p:nvSpPr>
          <p:spPr bwMode="auto">
            <a:xfrm>
              <a:off x="757" y="2338"/>
              <a:ext cx="81" cy="4"/>
            </a:xfrm>
            <a:custGeom>
              <a:avLst/>
              <a:gdLst>
                <a:gd name="T0" fmla="*/ 0 w 242"/>
                <a:gd name="T1" fmla="*/ 1 h 13"/>
                <a:gd name="T2" fmla="*/ 1 w 242"/>
                <a:gd name="T3" fmla="*/ 1 h 13"/>
                <a:gd name="T4" fmla="*/ 27 w 242"/>
                <a:gd name="T5" fmla="*/ 1 h 13"/>
                <a:gd name="T6" fmla="*/ 27 w 242"/>
                <a:gd name="T7" fmla="*/ 0 h 13"/>
                <a:gd name="T8" fmla="*/ 1 w 242"/>
                <a:gd name="T9" fmla="*/ 0 h 13"/>
                <a:gd name="T10" fmla="*/ 2 w 242"/>
                <a:gd name="T11" fmla="*/ 1 h 13"/>
                <a:gd name="T12" fmla="*/ 0 w 242"/>
                <a:gd name="T13" fmla="*/ 1 h 13"/>
                <a:gd name="T14" fmla="*/ 0 w 242"/>
                <a:gd name="T15" fmla="*/ 1 h 13"/>
                <a:gd name="T16" fmla="*/ 1 w 242"/>
                <a:gd name="T17" fmla="*/ 1 h 13"/>
                <a:gd name="T18" fmla="*/ 0 w 242"/>
                <a:gd name="T19" fmla="*/ 1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2" h="13">
                  <a:moveTo>
                    <a:pt x="0" y="6"/>
                  </a:moveTo>
                  <a:lnTo>
                    <a:pt x="7" y="13"/>
                  </a:lnTo>
                  <a:lnTo>
                    <a:pt x="242" y="13"/>
                  </a:lnTo>
                  <a:lnTo>
                    <a:pt x="242" y="0"/>
                  </a:lnTo>
                  <a:lnTo>
                    <a:pt x="7" y="0"/>
                  </a:lnTo>
                  <a:lnTo>
                    <a:pt x="14" y="6"/>
                  </a:lnTo>
                  <a:lnTo>
                    <a:pt x="0" y="6"/>
                  </a:lnTo>
                  <a:lnTo>
                    <a:pt x="0" y="13"/>
                  </a:lnTo>
                  <a:lnTo>
                    <a:pt x="7" y="13"/>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15" name="Freeform 17"/>
            <p:cNvSpPr>
              <a:spLocks/>
            </p:cNvSpPr>
            <p:nvPr/>
          </p:nvSpPr>
          <p:spPr bwMode="auto">
            <a:xfrm>
              <a:off x="757" y="2114"/>
              <a:ext cx="5" cy="226"/>
            </a:xfrm>
            <a:custGeom>
              <a:avLst/>
              <a:gdLst>
                <a:gd name="T0" fmla="*/ 1 w 14"/>
                <a:gd name="T1" fmla="*/ 0 h 677"/>
                <a:gd name="T2" fmla="*/ 0 w 14"/>
                <a:gd name="T3" fmla="*/ 1 h 677"/>
                <a:gd name="T4" fmla="*/ 0 w 14"/>
                <a:gd name="T5" fmla="*/ 75 h 677"/>
                <a:gd name="T6" fmla="*/ 2 w 14"/>
                <a:gd name="T7" fmla="*/ 75 h 677"/>
                <a:gd name="T8" fmla="*/ 2 w 14"/>
                <a:gd name="T9" fmla="*/ 1 h 677"/>
                <a:gd name="T10" fmla="*/ 1 w 14"/>
                <a:gd name="T11" fmla="*/ 2 h 677"/>
                <a:gd name="T12" fmla="*/ 1 w 14"/>
                <a:gd name="T13" fmla="*/ 0 h 677"/>
                <a:gd name="T14" fmla="*/ 0 w 14"/>
                <a:gd name="T15" fmla="*/ 0 h 677"/>
                <a:gd name="T16" fmla="*/ 0 w 14"/>
                <a:gd name="T17" fmla="*/ 1 h 677"/>
                <a:gd name="T18" fmla="*/ 1 w 14"/>
                <a:gd name="T19" fmla="*/ 0 h 6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 h="677">
                  <a:moveTo>
                    <a:pt x="7" y="0"/>
                  </a:moveTo>
                  <a:lnTo>
                    <a:pt x="0" y="7"/>
                  </a:lnTo>
                  <a:lnTo>
                    <a:pt x="0" y="677"/>
                  </a:lnTo>
                  <a:lnTo>
                    <a:pt x="14" y="677"/>
                  </a:lnTo>
                  <a:lnTo>
                    <a:pt x="14" y="7"/>
                  </a:lnTo>
                  <a:lnTo>
                    <a:pt x="7" y="14"/>
                  </a:lnTo>
                  <a:lnTo>
                    <a:pt x="7" y="0"/>
                  </a:lnTo>
                  <a:lnTo>
                    <a:pt x="0" y="0"/>
                  </a:lnTo>
                  <a:lnTo>
                    <a:pt x="0" y="7"/>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16" name="Rectangle 18"/>
            <p:cNvSpPr>
              <a:spLocks noChangeArrowheads="1"/>
            </p:cNvSpPr>
            <p:nvPr/>
          </p:nvSpPr>
          <p:spPr bwMode="auto">
            <a:xfrm>
              <a:off x="838" y="2116"/>
              <a:ext cx="79" cy="224"/>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4117" name="Freeform 19"/>
            <p:cNvSpPr>
              <a:spLocks/>
            </p:cNvSpPr>
            <p:nvPr/>
          </p:nvSpPr>
          <p:spPr bwMode="auto">
            <a:xfrm>
              <a:off x="838" y="2114"/>
              <a:ext cx="81" cy="5"/>
            </a:xfrm>
            <a:custGeom>
              <a:avLst/>
              <a:gdLst>
                <a:gd name="T0" fmla="*/ 27 w 244"/>
                <a:gd name="T1" fmla="*/ 1 h 14"/>
                <a:gd name="T2" fmla="*/ 26 w 244"/>
                <a:gd name="T3" fmla="*/ 0 h 14"/>
                <a:gd name="T4" fmla="*/ 0 w 244"/>
                <a:gd name="T5" fmla="*/ 0 h 14"/>
                <a:gd name="T6" fmla="*/ 0 w 244"/>
                <a:gd name="T7" fmla="*/ 2 h 14"/>
                <a:gd name="T8" fmla="*/ 26 w 244"/>
                <a:gd name="T9" fmla="*/ 2 h 14"/>
                <a:gd name="T10" fmla="*/ 25 w 244"/>
                <a:gd name="T11" fmla="*/ 1 h 14"/>
                <a:gd name="T12" fmla="*/ 27 w 244"/>
                <a:gd name="T13" fmla="*/ 1 h 14"/>
                <a:gd name="T14" fmla="*/ 27 w 244"/>
                <a:gd name="T15" fmla="*/ 0 h 14"/>
                <a:gd name="T16" fmla="*/ 26 w 244"/>
                <a:gd name="T17" fmla="*/ 0 h 14"/>
                <a:gd name="T18" fmla="*/ 27 w 244"/>
                <a:gd name="T19" fmla="*/ 1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4" h="14">
                  <a:moveTo>
                    <a:pt x="244" y="7"/>
                  </a:moveTo>
                  <a:lnTo>
                    <a:pt x="237" y="0"/>
                  </a:lnTo>
                  <a:lnTo>
                    <a:pt x="0" y="0"/>
                  </a:lnTo>
                  <a:lnTo>
                    <a:pt x="0" y="14"/>
                  </a:lnTo>
                  <a:lnTo>
                    <a:pt x="237" y="14"/>
                  </a:lnTo>
                  <a:lnTo>
                    <a:pt x="230" y="7"/>
                  </a:lnTo>
                  <a:lnTo>
                    <a:pt x="244" y="7"/>
                  </a:lnTo>
                  <a:lnTo>
                    <a:pt x="244" y="0"/>
                  </a:lnTo>
                  <a:lnTo>
                    <a:pt x="237" y="0"/>
                  </a:lnTo>
                  <a:lnTo>
                    <a:pt x="244"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18" name="Freeform 20"/>
            <p:cNvSpPr>
              <a:spLocks/>
            </p:cNvSpPr>
            <p:nvPr/>
          </p:nvSpPr>
          <p:spPr bwMode="auto">
            <a:xfrm>
              <a:off x="915" y="2116"/>
              <a:ext cx="4" cy="226"/>
            </a:xfrm>
            <a:custGeom>
              <a:avLst/>
              <a:gdLst>
                <a:gd name="T0" fmla="*/ 1 w 14"/>
                <a:gd name="T1" fmla="*/ 75 h 677"/>
                <a:gd name="T2" fmla="*/ 1 w 14"/>
                <a:gd name="T3" fmla="*/ 75 h 677"/>
                <a:gd name="T4" fmla="*/ 1 w 14"/>
                <a:gd name="T5" fmla="*/ 0 h 677"/>
                <a:gd name="T6" fmla="*/ 0 w 14"/>
                <a:gd name="T7" fmla="*/ 0 h 677"/>
                <a:gd name="T8" fmla="*/ 0 w 14"/>
                <a:gd name="T9" fmla="*/ 75 h 677"/>
                <a:gd name="T10" fmla="*/ 1 w 14"/>
                <a:gd name="T11" fmla="*/ 74 h 677"/>
                <a:gd name="T12" fmla="*/ 1 w 14"/>
                <a:gd name="T13" fmla="*/ 75 h 677"/>
                <a:gd name="T14" fmla="*/ 1 w 14"/>
                <a:gd name="T15" fmla="*/ 75 h 677"/>
                <a:gd name="T16" fmla="*/ 1 w 14"/>
                <a:gd name="T17" fmla="*/ 75 h 677"/>
                <a:gd name="T18" fmla="*/ 1 w 14"/>
                <a:gd name="T19" fmla="*/ 75 h 6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 h="677">
                  <a:moveTo>
                    <a:pt x="7" y="677"/>
                  </a:moveTo>
                  <a:lnTo>
                    <a:pt x="14" y="670"/>
                  </a:lnTo>
                  <a:lnTo>
                    <a:pt x="14" y="0"/>
                  </a:lnTo>
                  <a:lnTo>
                    <a:pt x="0" y="0"/>
                  </a:lnTo>
                  <a:lnTo>
                    <a:pt x="0" y="670"/>
                  </a:lnTo>
                  <a:lnTo>
                    <a:pt x="7" y="664"/>
                  </a:lnTo>
                  <a:lnTo>
                    <a:pt x="7" y="677"/>
                  </a:lnTo>
                  <a:lnTo>
                    <a:pt x="14" y="677"/>
                  </a:lnTo>
                  <a:lnTo>
                    <a:pt x="14" y="670"/>
                  </a:lnTo>
                  <a:lnTo>
                    <a:pt x="7" y="6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19" name="Freeform 21"/>
            <p:cNvSpPr>
              <a:spLocks/>
            </p:cNvSpPr>
            <p:nvPr/>
          </p:nvSpPr>
          <p:spPr bwMode="auto">
            <a:xfrm>
              <a:off x="836" y="2338"/>
              <a:ext cx="81" cy="4"/>
            </a:xfrm>
            <a:custGeom>
              <a:avLst/>
              <a:gdLst>
                <a:gd name="T0" fmla="*/ 0 w 244"/>
                <a:gd name="T1" fmla="*/ 1 h 13"/>
                <a:gd name="T2" fmla="*/ 1 w 244"/>
                <a:gd name="T3" fmla="*/ 1 h 13"/>
                <a:gd name="T4" fmla="*/ 27 w 244"/>
                <a:gd name="T5" fmla="*/ 1 h 13"/>
                <a:gd name="T6" fmla="*/ 27 w 244"/>
                <a:gd name="T7" fmla="*/ 0 h 13"/>
                <a:gd name="T8" fmla="*/ 1 w 244"/>
                <a:gd name="T9" fmla="*/ 0 h 13"/>
                <a:gd name="T10" fmla="*/ 2 w 244"/>
                <a:gd name="T11" fmla="*/ 1 h 13"/>
                <a:gd name="T12" fmla="*/ 0 w 244"/>
                <a:gd name="T13" fmla="*/ 1 h 13"/>
                <a:gd name="T14" fmla="*/ 0 w 244"/>
                <a:gd name="T15" fmla="*/ 1 h 13"/>
                <a:gd name="T16" fmla="*/ 1 w 244"/>
                <a:gd name="T17" fmla="*/ 1 h 13"/>
                <a:gd name="T18" fmla="*/ 0 w 244"/>
                <a:gd name="T19" fmla="*/ 1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4" h="13">
                  <a:moveTo>
                    <a:pt x="0" y="6"/>
                  </a:moveTo>
                  <a:lnTo>
                    <a:pt x="7" y="13"/>
                  </a:lnTo>
                  <a:lnTo>
                    <a:pt x="244" y="13"/>
                  </a:lnTo>
                  <a:lnTo>
                    <a:pt x="244" y="0"/>
                  </a:lnTo>
                  <a:lnTo>
                    <a:pt x="7" y="0"/>
                  </a:lnTo>
                  <a:lnTo>
                    <a:pt x="14" y="6"/>
                  </a:lnTo>
                  <a:lnTo>
                    <a:pt x="0" y="6"/>
                  </a:lnTo>
                  <a:lnTo>
                    <a:pt x="0" y="13"/>
                  </a:lnTo>
                  <a:lnTo>
                    <a:pt x="7" y="13"/>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20" name="Freeform 22"/>
            <p:cNvSpPr>
              <a:spLocks/>
            </p:cNvSpPr>
            <p:nvPr/>
          </p:nvSpPr>
          <p:spPr bwMode="auto">
            <a:xfrm>
              <a:off x="836" y="2114"/>
              <a:ext cx="4" cy="226"/>
            </a:xfrm>
            <a:custGeom>
              <a:avLst/>
              <a:gdLst>
                <a:gd name="T0" fmla="*/ 1 w 14"/>
                <a:gd name="T1" fmla="*/ 0 h 677"/>
                <a:gd name="T2" fmla="*/ 0 w 14"/>
                <a:gd name="T3" fmla="*/ 1 h 677"/>
                <a:gd name="T4" fmla="*/ 0 w 14"/>
                <a:gd name="T5" fmla="*/ 75 h 677"/>
                <a:gd name="T6" fmla="*/ 1 w 14"/>
                <a:gd name="T7" fmla="*/ 75 h 677"/>
                <a:gd name="T8" fmla="*/ 1 w 14"/>
                <a:gd name="T9" fmla="*/ 1 h 677"/>
                <a:gd name="T10" fmla="*/ 1 w 14"/>
                <a:gd name="T11" fmla="*/ 2 h 677"/>
                <a:gd name="T12" fmla="*/ 1 w 14"/>
                <a:gd name="T13" fmla="*/ 0 h 677"/>
                <a:gd name="T14" fmla="*/ 0 w 14"/>
                <a:gd name="T15" fmla="*/ 0 h 677"/>
                <a:gd name="T16" fmla="*/ 0 w 14"/>
                <a:gd name="T17" fmla="*/ 1 h 677"/>
                <a:gd name="T18" fmla="*/ 1 w 14"/>
                <a:gd name="T19" fmla="*/ 0 h 6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 h="677">
                  <a:moveTo>
                    <a:pt x="7" y="0"/>
                  </a:moveTo>
                  <a:lnTo>
                    <a:pt x="0" y="7"/>
                  </a:lnTo>
                  <a:lnTo>
                    <a:pt x="0" y="677"/>
                  </a:lnTo>
                  <a:lnTo>
                    <a:pt x="14" y="677"/>
                  </a:lnTo>
                  <a:lnTo>
                    <a:pt x="14" y="7"/>
                  </a:lnTo>
                  <a:lnTo>
                    <a:pt x="7" y="14"/>
                  </a:lnTo>
                  <a:lnTo>
                    <a:pt x="7" y="0"/>
                  </a:lnTo>
                  <a:lnTo>
                    <a:pt x="0" y="0"/>
                  </a:lnTo>
                  <a:lnTo>
                    <a:pt x="0" y="7"/>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21" name="Freeform 23"/>
            <p:cNvSpPr>
              <a:spLocks/>
            </p:cNvSpPr>
            <p:nvPr/>
          </p:nvSpPr>
          <p:spPr bwMode="auto">
            <a:xfrm>
              <a:off x="838" y="2116"/>
              <a:ext cx="79" cy="70"/>
            </a:xfrm>
            <a:custGeom>
              <a:avLst/>
              <a:gdLst>
                <a:gd name="T0" fmla="*/ 0 w 236"/>
                <a:gd name="T1" fmla="*/ 16 h 210"/>
                <a:gd name="T2" fmla="*/ 0 w 236"/>
                <a:gd name="T3" fmla="*/ 7 h 210"/>
                <a:gd name="T4" fmla="*/ 0 w 236"/>
                <a:gd name="T5" fmla="*/ 6 h 210"/>
                <a:gd name="T6" fmla="*/ 0 w 236"/>
                <a:gd name="T7" fmla="*/ 4 h 210"/>
                <a:gd name="T8" fmla="*/ 1 w 236"/>
                <a:gd name="T9" fmla="*/ 3 h 210"/>
                <a:gd name="T10" fmla="*/ 1 w 236"/>
                <a:gd name="T11" fmla="*/ 2 h 210"/>
                <a:gd name="T12" fmla="*/ 1 w 236"/>
                <a:gd name="T13" fmla="*/ 1 h 210"/>
                <a:gd name="T14" fmla="*/ 2 w 236"/>
                <a:gd name="T15" fmla="*/ 1 h 210"/>
                <a:gd name="T16" fmla="*/ 2 w 236"/>
                <a:gd name="T17" fmla="*/ 0 h 210"/>
                <a:gd name="T18" fmla="*/ 3 w 236"/>
                <a:gd name="T19" fmla="*/ 0 h 210"/>
                <a:gd name="T20" fmla="*/ 24 w 236"/>
                <a:gd name="T21" fmla="*/ 0 h 210"/>
                <a:gd name="T22" fmla="*/ 24 w 236"/>
                <a:gd name="T23" fmla="*/ 0 h 210"/>
                <a:gd name="T24" fmla="*/ 25 w 236"/>
                <a:gd name="T25" fmla="*/ 1 h 210"/>
                <a:gd name="T26" fmla="*/ 25 w 236"/>
                <a:gd name="T27" fmla="*/ 1 h 210"/>
                <a:gd name="T28" fmla="*/ 26 w 236"/>
                <a:gd name="T29" fmla="*/ 2 h 210"/>
                <a:gd name="T30" fmla="*/ 26 w 236"/>
                <a:gd name="T31" fmla="*/ 3 h 210"/>
                <a:gd name="T32" fmla="*/ 26 w 236"/>
                <a:gd name="T33" fmla="*/ 4 h 210"/>
                <a:gd name="T34" fmla="*/ 26 w 236"/>
                <a:gd name="T35" fmla="*/ 6 h 210"/>
                <a:gd name="T36" fmla="*/ 26 w 236"/>
                <a:gd name="T37" fmla="*/ 7 h 210"/>
                <a:gd name="T38" fmla="*/ 26 w 236"/>
                <a:gd name="T39" fmla="*/ 16 h 210"/>
                <a:gd name="T40" fmla="*/ 26 w 236"/>
                <a:gd name="T41" fmla="*/ 18 h 210"/>
                <a:gd name="T42" fmla="*/ 26 w 236"/>
                <a:gd name="T43" fmla="*/ 19 h 210"/>
                <a:gd name="T44" fmla="*/ 26 w 236"/>
                <a:gd name="T45" fmla="*/ 20 h 210"/>
                <a:gd name="T46" fmla="*/ 26 w 236"/>
                <a:gd name="T47" fmla="*/ 21 h 210"/>
                <a:gd name="T48" fmla="*/ 25 w 236"/>
                <a:gd name="T49" fmla="*/ 22 h 210"/>
                <a:gd name="T50" fmla="*/ 25 w 236"/>
                <a:gd name="T51" fmla="*/ 23 h 210"/>
                <a:gd name="T52" fmla="*/ 24 w 236"/>
                <a:gd name="T53" fmla="*/ 23 h 210"/>
                <a:gd name="T54" fmla="*/ 24 w 236"/>
                <a:gd name="T55" fmla="*/ 23 h 210"/>
                <a:gd name="T56" fmla="*/ 3 w 236"/>
                <a:gd name="T57" fmla="*/ 23 h 210"/>
                <a:gd name="T58" fmla="*/ 2 w 236"/>
                <a:gd name="T59" fmla="*/ 23 h 210"/>
                <a:gd name="T60" fmla="*/ 2 w 236"/>
                <a:gd name="T61" fmla="*/ 23 h 210"/>
                <a:gd name="T62" fmla="*/ 1 w 236"/>
                <a:gd name="T63" fmla="*/ 22 h 210"/>
                <a:gd name="T64" fmla="*/ 1 w 236"/>
                <a:gd name="T65" fmla="*/ 21 h 210"/>
                <a:gd name="T66" fmla="*/ 1 w 236"/>
                <a:gd name="T67" fmla="*/ 20 h 210"/>
                <a:gd name="T68" fmla="*/ 0 w 236"/>
                <a:gd name="T69" fmla="*/ 19 h 210"/>
                <a:gd name="T70" fmla="*/ 0 w 236"/>
                <a:gd name="T71" fmla="*/ 18 h 210"/>
                <a:gd name="T72" fmla="*/ 0 w 236"/>
                <a:gd name="T73" fmla="*/ 16 h 2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36" h="210">
                  <a:moveTo>
                    <a:pt x="0" y="147"/>
                  </a:moveTo>
                  <a:lnTo>
                    <a:pt x="0" y="65"/>
                  </a:lnTo>
                  <a:lnTo>
                    <a:pt x="0" y="51"/>
                  </a:lnTo>
                  <a:lnTo>
                    <a:pt x="2" y="39"/>
                  </a:lnTo>
                  <a:lnTo>
                    <a:pt x="5" y="28"/>
                  </a:lnTo>
                  <a:lnTo>
                    <a:pt x="7" y="19"/>
                  </a:lnTo>
                  <a:lnTo>
                    <a:pt x="12" y="11"/>
                  </a:lnTo>
                  <a:lnTo>
                    <a:pt x="16" y="5"/>
                  </a:lnTo>
                  <a:lnTo>
                    <a:pt x="20" y="1"/>
                  </a:lnTo>
                  <a:lnTo>
                    <a:pt x="26" y="0"/>
                  </a:lnTo>
                  <a:lnTo>
                    <a:pt x="212" y="0"/>
                  </a:lnTo>
                  <a:lnTo>
                    <a:pt x="216" y="1"/>
                  </a:lnTo>
                  <a:lnTo>
                    <a:pt x="220" y="5"/>
                  </a:lnTo>
                  <a:lnTo>
                    <a:pt x="225" y="11"/>
                  </a:lnTo>
                  <a:lnTo>
                    <a:pt x="229" y="19"/>
                  </a:lnTo>
                  <a:lnTo>
                    <a:pt x="232" y="28"/>
                  </a:lnTo>
                  <a:lnTo>
                    <a:pt x="234" y="39"/>
                  </a:lnTo>
                  <a:lnTo>
                    <a:pt x="236" y="51"/>
                  </a:lnTo>
                  <a:lnTo>
                    <a:pt x="236" y="65"/>
                  </a:lnTo>
                  <a:lnTo>
                    <a:pt x="236" y="147"/>
                  </a:lnTo>
                  <a:lnTo>
                    <a:pt x="236" y="159"/>
                  </a:lnTo>
                  <a:lnTo>
                    <a:pt x="234" y="171"/>
                  </a:lnTo>
                  <a:lnTo>
                    <a:pt x="232" y="182"/>
                  </a:lnTo>
                  <a:lnTo>
                    <a:pt x="229" y="191"/>
                  </a:lnTo>
                  <a:lnTo>
                    <a:pt x="225" y="199"/>
                  </a:lnTo>
                  <a:lnTo>
                    <a:pt x="220" y="205"/>
                  </a:lnTo>
                  <a:lnTo>
                    <a:pt x="216" y="209"/>
                  </a:lnTo>
                  <a:lnTo>
                    <a:pt x="212" y="210"/>
                  </a:lnTo>
                  <a:lnTo>
                    <a:pt x="26" y="210"/>
                  </a:lnTo>
                  <a:lnTo>
                    <a:pt x="20" y="209"/>
                  </a:lnTo>
                  <a:lnTo>
                    <a:pt x="16" y="205"/>
                  </a:lnTo>
                  <a:lnTo>
                    <a:pt x="12" y="199"/>
                  </a:lnTo>
                  <a:lnTo>
                    <a:pt x="7" y="191"/>
                  </a:lnTo>
                  <a:lnTo>
                    <a:pt x="5" y="182"/>
                  </a:lnTo>
                  <a:lnTo>
                    <a:pt x="2" y="171"/>
                  </a:lnTo>
                  <a:lnTo>
                    <a:pt x="0" y="159"/>
                  </a:lnTo>
                  <a:lnTo>
                    <a:pt x="0" y="147"/>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22" name="Freeform 24"/>
            <p:cNvSpPr>
              <a:spLocks/>
            </p:cNvSpPr>
            <p:nvPr/>
          </p:nvSpPr>
          <p:spPr bwMode="auto">
            <a:xfrm>
              <a:off x="836" y="2138"/>
              <a:ext cx="4" cy="27"/>
            </a:xfrm>
            <a:custGeom>
              <a:avLst/>
              <a:gdLst>
                <a:gd name="T0" fmla="*/ 0 w 14"/>
                <a:gd name="T1" fmla="*/ 0 h 82"/>
                <a:gd name="T2" fmla="*/ 0 w 14"/>
                <a:gd name="T3" fmla="*/ 0 h 82"/>
                <a:gd name="T4" fmla="*/ 0 w 14"/>
                <a:gd name="T5" fmla="*/ 9 h 82"/>
                <a:gd name="T6" fmla="*/ 1 w 14"/>
                <a:gd name="T7" fmla="*/ 9 h 82"/>
                <a:gd name="T8" fmla="*/ 1 w 14"/>
                <a:gd name="T9" fmla="*/ 0 h 82"/>
                <a:gd name="T10" fmla="*/ 1 w 14"/>
                <a:gd name="T11" fmla="*/ 0 h 82"/>
                <a:gd name="T12" fmla="*/ 0 w 14"/>
                <a:gd name="T13" fmla="*/ 0 h 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82">
                  <a:moveTo>
                    <a:pt x="0" y="0"/>
                  </a:moveTo>
                  <a:lnTo>
                    <a:pt x="0" y="0"/>
                  </a:lnTo>
                  <a:lnTo>
                    <a:pt x="0" y="82"/>
                  </a:lnTo>
                  <a:lnTo>
                    <a:pt x="14" y="82"/>
                  </a:lnTo>
                  <a:lnTo>
                    <a:pt x="1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23" name="Freeform 25"/>
            <p:cNvSpPr>
              <a:spLocks/>
            </p:cNvSpPr>
            <p:nvPr/>
          </p:nvSpPr>
          <p:spPr bwMode="auto">
            <a:xfrm>
              <a:off x="836" y="2114"/>
              <a:ext cx="11" cy="24"/>
            </a:xfrm>
            <a:custGeom>
              <a:avLst/>
              <a:gdLst>
                <a:gd name="T0" fmla="*/ 4 w 33"/>
                <a:gd name="T1" fmla="*/ 0 h 72"/>
                <a:gd name="T2" fmla="*/ 4 w 33"/>
                <a:gd name="T3" fmla="*/ 0 h 72"/>
                <a:gd name="T4" fmla="*/ 3 w 33"/>
                <a:gd name="T5" fmla="*/ 0 h 72"/>
                <a:gd name="T6" fmla="*/ 2 w 33"/>
                <a:gd name="T7" fmla="*/ 1 h 72"/>
                <a:gd name="T8" fmla="*/ 1 w 33"/>
                <a:gd name="T9" fmla="*/ 2 h 72"/>
                <a:gd name="T10" fmla="*/ 1 w 33"/>
                <a:gd name="T11" fmla="*/ 3 h 72"/>
                <a:gd name="T12" fmla="*/ 1 w 33"/>
                <a:gd name="T13" fmla="*/ 4 h 72"/>
                <a:gd name="T14" fmla="*/ 0 w 33"/>
                <a:gd name="T15" fmla="*/ 5 h 72"/>
                <a:gd name="T16" fmla="*/ 0 w 33"/>
                <a:gd name="T17" fmla="*/ 6 h 72"/>
                <a:gd name="T18" fmla="*/ 0 w 33"/>
                <a:gd name="T19" fmla="*/ 8 h 72"/>
                <a:gd name="T20" fmla="*/ 2 w 33"/>
                <a:gd name="T21" fmla="*/ 8 h 72"/>
                <a:gd name="T22" fmla="*/ 2 w 33"/>
                <a:gd name="T23" fmla="*/ 6 h 72"/>
                <a:gd name="T24" fmla="*/ 2 w 33"/>
                <a:gd name="T25" fmla="*/ 5 h 72"/>
                <a:gd name="T26" fmla="*/ 2 w 33"/>
                <a:gd name="T27" fmla="*/ 4 h 72"/>
                <a:gd name="T28" fmla="*/ 2 w 33"/>
                <a:gd name="T29" fmla="*/ 3 h 72"/>
                <a:gd name="T30" fmla="*/ 3 w 33"/>
                <a:gd name="T31" fmla="*/ 2 h 72"/>
                <a:gd name="T32" fmla="*/ 3 w 33"/>
                <a:gd name="T33" fmla="*/ 2 h 72"/>
                <a:gd name="T34" fmla="*/ 3 w 33"/>
                <a:gd name="T35" fmla="*/ 2 h 72"/>
                <a:gd name="T36" fmla="*/ 4 w 33"/>
                <a:gd name="T37" fmla="*/ 2 h 72"/>
                <a:gd name="T38" fmla="*/ 4 w 33"/>
                <a:gd name="T39" fmla="*/ 2 h 72"/>
                <a:gd name="T40" fmla="*/ 4 w 33"/>
                <a:gd name="T41" fmla="*/ 0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3" h="72">
                  <a:moveTo>
                    <a:pt x="33" y="0"/>
                  </a:moveTo>
                  <a:lnTo>
                    <a:pt x="33" y="0"/>
                  </a:lnTo>
                  <a:lnTo>
                    <a:pt x="24" y="3"/>
                  </a:lnTo>
                  <a:lnTo>
                    <a:pt x="17" y="8"/>
                  </a:lnTo>
                  <a:lnTo>
                    <a:pt x="13" y="14"/>
                  </a:lnTo>
                  <a:lnTo>
                    <a:pt x="7" y="23"/>
                  </a:lnTo>
                  <a:lnTo>
                    <a:pt x="5" y="34"/>
                  </a:lnTo>
                  <a:lnTo>
                    <a:pt x="2" y="45"/>
                  </a:lnTo>
                  <a:lnTo>
                    <a:pt x="0" y="58"/>
                  </a:lnTo>
                  <a:lnTo>
                    <a:pt x="0" y="72"/>
                  </a:lnTo>
                  <a:lnTo>
                    <a:pt x="14" y="72"/>
                  </a:lnTo>
                  <a:lnTo>
                    <a:pt x="14" y="58"/>
                  </a:lnTo>
                  <a:lnTo>
                    <a:pt x="16" y="47"/>
                  </a:lnTo>
                  <a:lnTo>
                    <a:pt x="19" y="37"/>
                  </a:lnTo>
                  <a:lnTo>
                    <a:pt x="21" y="29"/>
                  </a:lnTo>
                  <a:lnTo>
                    <a:pt x="24" y="22"/>
                  </a:lnTo>
                  <a:lnTo>
                    <a:pt x="28" y="17"/>
                  </a:lnTo>
                  <a:lnTo>
                    <a:pt x="30" y="14"/>
                  </a:lnTo>
                  <a:lnTo>
                    <a:pt x="33" y="14"/>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24" name="Freeform 26"/>
            <p:cNvSpPr>
              <a:spLocks/>
            </p:cNvSpPr>
            <p:nvPr/>
          </p:nvSpPr>
          <p:spPr bwMode="auto">
            <a:xfrm>
              <a:off x="847" y="2114"/>
              <a:ext cx="62" cy="5"/>
            </a:xfrm>
            <a:custGeom>
              <a:avLst/>
              <a:gdLst>
                <a:gd name="T0" fmla="*/ 21 w 186"/>
                <a:gd name="T1" fmla="*/ 0 h 14"/>
                <a:gd name="T2" fmla="*/ 21 w 186"/>
                <a:gd name="T3" fmla="*/ 0 h 14"/>
                <a:gd name="T4" fmla="*/ 0 w 186"/>
                <a:gd name="T5" fmla="*/ 0 h 14"/>
                <a:gd name="T6" fmla="*/ 0 w 186"/>
                <a:gd name="T7" fmla="*/ 2 h 14"/>
                <a:gd name="T8" fmla="*/ 21 w 186"/>
                <a:gd name="T9" fmla="*/ 2 h 14"/>
                <a:gd name="T10" fmla="*/ 21 w 186"/>
                <a:gd name="T11" fmla="*/ 2 h 14"/>
                <a:gd name="T12" fmla="*/ 21 w 186"/>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6" h="14">
                  <a:moveTo>
                    <a:pt x="186" y="0"/>
                  </a:moveTo>
                  <a:lnTo>
                    <a:pt x="186" y="0"/>
                  </a:lnTo>
                  <a:lnTo>
                    <a:pt x="0" y="0"/>
                  </a:lnTo>
                  <a:lnTo>
                    <a:pt x="0" y="14"/>
                  </a:lnTo>
                  <a:lnTo>
                    <a:pt x="186" y="14"/>
                  </a:lnTo>
                  <a:lnTo>
                    <a:pt x="1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25" name="Freeform 27"/>
            <p:cNvSpPr>
              <a:spLocks/>
            </p:cNvSpPr>
            <p:nvPr/>
          </p:nvSpPr>
          <p:spPr bwMode="auto">
            <a:xfrm>
              <a:off x="909" y="2114"/>
              <a:ext cx="10" cy="24"/>
            </a:xfrm>
            <a:custGeom>
              <a:avLst/>
              <a:gdLst>
                <a:gd name="T0" fmla="*/ 3 w 31"/>
                <a:gd name="T1" fmla="*/ 8 h 72"/>
                <a:gd name="T2" fmla="*/ 3 w 31"/>
                <a:gd name="T3" fmla="*/ 8 h 72"/>
                <a:gd name="T4" fmla="*/ 3 w 31"/>
                <a:gd name="T5" fmla="*/ 6 h 72"/>
                <a:gd name="T6" fmla="*/ 3 w 31"/>
                <a:gd name="T7" fmla="*/ 5 h 72"/>
                <a:gd name="T8" fmla="*/ 3 w 31"/>
                <a:gd name="T9" fmla="*/ 4 h 72"/>
                <a:gd name="T10" fmla="*/ 3 w 31"/>
                <a:gd name="T11" fmla="*/ 3 h 72"/>
                <a:gd name="T12" fmla="*/ 2 w 31"/>
                <a:gd name="T13" fmla="*/ 2 h 72"/>
                <a:gd name="T14" fmla="*/ 2 w 31"/>
                <a:gd name="T15" fmla="*/ 1 h 72"/>
                <a:gd name="T16" fmla="*/ 1 w 31"/>
                <a:gd name="T17" fmla="*/ 0 h 72"/>
                <a:gd name="T18" fmla="*/ 0 w 31"/>
                <a:gd name="T19" fmla="*/ 0 h 72"/>
                <a:gd name="T20" fmla="*/ 0 w 31"/>
                <a:gd name="T21" fmla="*/ 2 h 72"/>
                <a:gd name="T22" fmla="*/ 0 w 31"/>
                <a:gd name="T23" fmla="*/ 2 h 72"/>
                <a:gd name="T24" fmla="*/ 0 w 31"/>
                <a:gd name="T25" fmla="*/ 2 h 72"/>
                <a:gd name="T26" fmla="*/ 1 w 31"/>
                <a:gd name="T27" fmla="*/ 2 h 72"/>
                <a:gd name="T28" fmla="*/ 1 w 31"/>
                <a:gd name="T29" fmla="*/ 3 h 72"/>
                <a:gd name="T30" fmla="*/ 1 w 31"/>
                <a:gd name="T31" fmla="*/ 4 h 72"/>
                <a:gd name="T32" fmla="*/ 2 w 31"/>
                <a:gd name="T33" fmla="*/ 5 h 72"/>
                <a:gd name="T34" fmla="*/ 2 w 31"/>
                <a:gd name="T35" fmla="*/ 6 h 72"/>
                <a:gd name="T36" fmla="*/ 2 w 31"/>
                <a:gd name="T37" fmla="*/ 8 h 72"/>
                <a:gd name="T38" fmla="*/ 2 w 31"/>
                <a:gd name="T39" fmla="*/ 8 h 72"/>
                <a:gd name="T40" fmla="*/ 3 w 31"/>
                <a:gd name="T41" fmla="*/ 8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1" h="72">
                  <a:moveTo>
                    <a:pt x="31" y="72"/>
                  </a:moveTo>
                  <a:lnTo>
                    <a:pt x="31" y="72"/>
                  </a:lnTo>
                  <a:lnTo>
                    <a:pt x="31" y="58"/>
                  </a:lnTo>
                  <a:lnTo>
                    <a:pt x="29" y="45"/>
                  </a:lnTo>
                  <a:lnTo>
                    <a:pt x="27" y="34"/>
                  </a:lnTo>
                  <a:lnTo>
                    <a:pt x="24" y="23"/>
                  </a:lnTo>
                  <a:lnTo>
                    <a:pt x="18" y="14"/>
                  </a:lnTo>
                  <a:lnTo>
                    <a:pt x="14" y="8"/>
                  </a:lnTo>
                  <a:lnTo>
                    <a:pt x="8" y="3"/>
                  </a:lnTo>
                  <a:lnTo>
                    <a:pt x="0" y="0"/>
                  </a:lnTo>
                  <a:lnTo>
                    <a:pt x="0" y="14"/>
                  </a:lnTo>
                  <a:lnTo>
                    <a:pt x="3" y="17"/>
                  </a:lnTo>
                  <a:lnTo>
                    <a:pt x="7" y="22"/>
                  </a:lnTo>
                  <a:lnTo>
                    <a:pt x="10" y="29"/>
                  </a:lnTo>
                  <a:lnTo>
                    <a:pt x="13" y="37"/>
                  </a:lnTo>
                  <a:lnTo>
                    <a:pt x="15" y="47"/>
                  </a:lnTo>
                  <a:lnTo>
                    <a:pt x="17" y="58"/>
                  </a:lnTo>
                  <a:lnTo>
                    <a:pt x="17" y="72"/>
                  </a:lnTo>
                  <a:lnTo>
                    <a:pt x="31"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26" name="Freeform 28"/>
            <p:cNvSpPr>
              <a:spLocks/>
            </p:cNvSpPr>
            <p:nvPr/>
          </p:nvSpPr>
          <p:spPr bwMode="auto">
            <a:xfrm>
              <a:off x="914" y="2138"/>
              <a:ext cx="5" cy="27"/>
            </a:xfrm>
            <a:custGeom>
              <a:avLst/>
              <a:gdLst>
                <a:gd name="T0" fmla="*/ 2 w 14"/>
                <a:gd name="T1" fmla="*/ 9 h 82"/>
                <a:gd name="T2" fmla="*/ 2 w 14"/>
                <a:gd name="T3" fmla="*/ 9 h 82"/>
                <a:gd name="T4" fmla="*/ 2 w 14"/>
                <a:gd name="T5" fmla="*/ 0 h 82"/>
                <a:gd name="T6" fmla="*/ 0 w 14"/>
                <a:gd name="T7" fmla="*/ 0 h 82"/>
                <a:gd name="T8" fmla="*/ 0 w 14"/>
                <a:gd name="T9" fmla="*/ 9 h 82"/>
                <a:gd name="T10" fmla="*/ 0 w 14"/>
                <a:gd name="T11" fmla="*/ 9 h 82"/>
                <a:gd name="T12" fmla="*/ 2 w 14"/>
                <a:gd name="T13" fmla="*/ 9 h 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82">
                  <a:moveTo>
                    <a:pt x="14" y="82"/>
                  </a:moveTo>
                  <a:lnTo>
                    <a:pt x="14" y="82"/>
                  </a:lnTo>
                  <a:lnTo>
                    <a:pt x="14" y="0"/>
                  </a:lnTo>
                  <a:lnTo>
                    <a:pt x="0" y="0"/>
                  </a:lnTo>
                  <a:lnTo>
                    <a:pt x="0" y="82"/>
                  </a:lnTo>
                  <a:lnTo>
                    <a:pt x="14"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27" name="Freeform 29"/>
            <p:cNvSpPr>
              <a:spLocks/>
            </p:cNvSpPr>
            <p:nvPr/>
          </p:nvSpPr>
          <p:spPr bwMode="auto">
            <a:xfrm>
              <a:off x="909" y="2165"/>
              <a:ext cx="10" cy="24"/>
            </a:xfrm>
            <a:custGeom>
              <a:avLst/>
              <a:gdLst>
                <a:gd name="T0" fmla="*/ 0 w 31"/>
                <a:gd name="T1" fmla="*/ 8 h 70"/>
                <a:gd name="T2" fmla="*/ 0 w 31"/>
                <a:gd name="T3" fmla="*/ 8 h 70"/>
                <a:gd name="T4" fmla="*/ 1 w 31"/>
                <a:gd name="T5" fmla="*/ 8 h 70"/>
                <a:gd name="T6" fmla="*/ 2 w 31"/>
                <a:gd name="T7" fmla="*/ 7 h 70"/>
                <a:gd name="T8" fmla="*/ 2 w 31"/>
                <a:gd name="T9" fmla="*/ 7 h 70"/>
                <a:gd name="T10" fmla="*/ 3 w 31"/>
                <a:gd name="T11" fmla="*/ 5 h 70"/>
                <a:gd name="T12" fmla="*/ 3 w 31"/>
                <a:gd name="T13" fmla="*/ 4 h 70"/>
                <a:gd name="T14" fmla="*/ 3 w 31"/>
                <a:gd name="T15" fmla="*/ 3 h 70"/>
                <a:gd name="T16" fmla="*/ 3 w 31"/>
                <a:gd name="T17" fmla="*/ 1 h 70"/>
                <a:gd name="T18" fmla="*/ 3 w 31"/>
                <a:gd name="T19" fmla="*/ 0 h 70"/>
                <a:gd name="T20" fmla="*/ 2 w 31"/>
                <a:gd name="T21" fmla="*/ 0 h 70"/>
                <a:gd name="T22" fmla="*/ 2 w 31"/>
                <a:gd name="T23" fmla="*/ 1 h 70"/>
                <a:gd name="T24" fmla="*/ 2 w 31"/>
                <a:gd name="T25" fmla="*/ 3 h 70"/>
                <a:gd name="T26" fmla="*/ 1 w 31"/>
                <a:gd name="T27" fmla="*/ 4 h 70"/>
                <a:gd name="T28" fmla="*/ 1 w 31"/>
                <a:gd name="T29" fmla="*/ 5 h 70"/>
                <a:gd name="T30" fmla="*/ 1 w 31"/>
                <a:gd name="T31" fmla="*/ 5 h 70"/>
                <a:gd name="T32" fmla="*/ 0 w 31"/>
                <a:gd name="T33" fmla="*/ 7 h 70"/>
                <a:gd name="T34" fmla="*/ 0 w 31"/>
                <a:gd name="T35" fmla="*/ 7 h 70"/>
                <a:gd name="T36" fmla="*/ 0 w 31"/>
                <a:gd name="T37" fmla="*/ 7 h 70"/>
                <a:gd name="T38" fmla="*/ 0 w 31"/>
                <a:gd name="T39" fmla="*/ 7 h 70"/>
                <a:gd name="T40" fmla="*/ 0 w 31"/>
                <a:gd name="T41" fmla="*/ 8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1" h="70">
                  <a:moveTo>
                    <a:pt x="0" y="70"/>
                  </a:moveTo>
                  <a:lnTo>
                    <a:pt x="0" y="70"/>
                  </a:lnTo>
                  <a:lnTo>
                    <a:pt x="8" y="67"/>
                  </a:lnTo>
                  <a:lnTo>
                    <a:pt x="14" y="62"/>
                  </a:lnTo>
                  <a:lnTo>
                    <a:pt x="18" y="56"/>
                  </a:lnTo>
                  <a:lnTo>
                    <a:pt x="24" y="47"/>
                  </a:lnTo>
                  <a:lnTo>
                    <a:pt x="27" y="36"/>
                  </a:lnTo>
                  <a:lnTo>
                    <a:pt x="29" y="25"/>
                  </a:lnTo>
                  <a:lnTo>
                    <a:pt x="31" y="12"/>
                  </a:lnTo>
                  <a:lnTo>
                    <a:pt x="31" y="0"/>
                  </a:lnTo>
                  <a:lnTo>
                    <a:pt x="17" y="0"/>
                  </a:lnTo>
                  <a:lnTo>
                    <a:pt x="17" y="12"/>
                  </a:lnTo>
                  <a:lnTo>
                    <a:pt x="15" y="23"/>
                  </a:lnTo>
                  <a:lnTo>
                    <a:pt x="13" y="33"/>
                  </a:lnTo>
                  <a:lnTo>
                    <a:pt x="10" y="42"/>
                  </a:lnTo>
                  <a:lnTo>
                    <a:pt x="7" y="48"/>
                  </a:lnTo>
                  <a:lnTo>
                    <a:pt x="3" y="54"/>
                  </a:lnTo>
                  <a:lnTo>
                    <a:pt x="0" y="56"/>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28" name="Freeform 30"/>
            <p:cNvSpPr>
              <a:spLocks/>
            </p:cNvSpPr>
            <p:nvPr/>
          </p:nvSpPr>
          <p:spPr bwMode="auto">
            <a:xfrm>
              <a:off x="847" y="2184"/>
              <a:ext cx="62" cy="5"/>
            </a:xfrm>
            <a:custGeom>
              <a:avLst/>
              <a:gdLst>
                <a:gd name="T0" fmla="*/ 0 w 186"/>
                <a:gd name="T1" fmla="*/ 2 h 14"/>
                <a:gd name="T2" fmla="*/ 0 w 186"/>
                <a:gd name="T3" fmla="*/ 2 h 14"/>
                <a:gd name="T4" fmla="*/ 21 w 186"/>
                <a:gd name="T5" fmla="*/ 2 h 14"/>
                <a:gd name="T6" fmla="*/ 21 w 186"/>
                <a:gd name="T7" fmla="*/ 0 h 14"/>
                <a:gd name="T8" fmla="*/ 0 w 186"/>
                <a:gd name="T9" fmla="*/ 0 h 14"/>
                <a:gd name="T10" fmla="*/ 0 w 186"/>
                <a:gd name="T11" fmla="*/ 0 h 14"/>
                <a:gd name="T12" fmla="*/ 0 w 186"/>
                <a:gd name="T13" fmla="*/ 2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6" h="14">
                  <a:moveTo>
                    <a:pt x="0" y="14"/>
                  </a:moveTo>
                  <a:lnTo>
                    <a:pt x="0" y="14"/>
                  </a:lnTo>
                  <a:lnTo>
                    <a:pt x="186" y="14"/>
                  </a:lnTo>
                  <a:lnTo>
                    <a:pt x="186" y="0"/>
                  </a:lnTo>
                  <a:lnTo>
                    <a:pt x="0" y="0"/>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29" name="Freeform 31"/>
            <p:cNvSpPr>
              <a:spLocks/>
            </p:cNvSpPr>
            <p:nvPr/>
          </p:nvSpPr>
          <p:spPr bwMode="auto">
            <a:xfrm>
              <a:off x="836" y="2165"/>
              <a:ext cx="11" cy="24"/>
            </a:xfrm>
            <a:custGeom>
              <a:avLst/>
              <a:gdLst>
                <a:gd name="T0" fmla="*/ 0 w 33"/>
                <a:gd name="T1" fmla="*/ 0 h 70"/>
                <a:gd name="T2" fmla="*/ 0 w 33"/>
                <a:gd name="T3" fmla="*/ 0 h 70"/>
                <a:gd name="T4" fmla="*/ 0 w 33"/>
                <a:gd name="T5" fmla="*/ 1 h 70"/>
                <a:gd name="T6" fmla="*/ 0 w 33"/>
                <a:gd name="T7" fmla="*/ 3 h 70"/>
                <a:gd name="T8" fmla="*/ 1 w 33"/>
                <a:gd name="T9" fmla="*/ 4 h 70"/>
                <a:gd name="T10" fmla="*/ 1 w 33"/>
                <a:gd name="T11" fmla="*/ 5 h 70"/>
                <a:gd name="T12" fmla="*/ 1 w 33"/>
                <a:gd name="T13" fmla="*/ 7 h 70"/>
                <a:gd name="T14" fmla="*/ 2 w 33"/>
                <a:gd name="T15" fmla="*/ 7 h 70"/>
                <a:gd name="T16" fmla="*/ 3 w 33"/>
                <a:gd name="T17" fmla="*/ 8 h 70"/>
                <a:gd name="T18" fmla="*/ 4 w 33"/>
                <a:gd name="T19" fmla="*/ 8 h 70"/>
                <a:gd name="T20" fmla="*/ 4 w 33"/>
                <a:gd name="T21" fmla="*/ 7 h 70"/>
                <a:gd name="T22" fmla="*/ 3 w 33"/>
                <a:gd name="T23" fmla="*/ 7 h 70"/>
                <a:gd name="T24" fmla="*/ 3 w 33"/>
                <a:gd name="T25" fmla="*/ 7 h 70"/>
                <a:gd name="T26" fmla="*/ 3 w 33"/>
                <a:gd name="T27" fmla="*/ 5 h 70"/>
                <a:gd name="T28" fmla="*/ 2 w 33"/>
                <a:gd name="T29" fmla="*/ 5 h 70"/>
                <a:gd name="T30" fmla="*/ 2 w 33"/>
                <a:gd name="T31" fmla="*/ 4 h 70"/>
                <a:gd name="T32" fmla="*/ 2 w 33"/>
                <a:gd name="T33" fmla="*/ 3 h 70"/>
                <a:gd name="T34" fmla="*/ 2 w 33"/>
                <a:gd name="T35" fmla="*/ 1 h 70"/>
                <a:gd name="T36" fmla="*/ 2 w 33"/>
                <a:gd name="T37" fmla="*/ 0 h 70"/>
                <a:gd name="T38" fmla="*/ 2 w 33"/>
                <a:gd name="T39" fmla="*/ 0 h 70"/>
                <a:gd name="T40" fmla="*/ 0 w 33"/>
                <a:gd name="T41" fmla="*/ 0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3" h="70">
                  <a:moveTo>
                    <a:pt x="0" y="0"/>
                  </a:moveTo>
                  <a:lnTo>
                    <a:pt x="0" y="0"/>
                  </a:lnTo>
                  <a:lnTo>
                    <a:pt x="0" y="12"/>
                  </a:lnTo>
                  <a:lnTo>
                    <a:pt x="2" y="25"/>
                  </a:lnTo>
                  <a:lnTo>
                    <a:pt x="5" y="36"/>
                  </a:lnTo>
                  <a:lnTo>
                    <a:pt x="7" y="47"/>
                  </a:lnTo>
                  <a:lnTo>
                    <a:pt x="13" y="56"/>
                  </a:lnTo>
                  <a:lnTo>
                    <a:pt x="17" y="62"/>
                  </a:lnTo>
                  <a:lnTo>
                    <a:pt x="24" y="67"/>
                  </a:lnTo>
                  <a:lnTo>
                    <a:pt x="33" y="70"/>
                  </a:lnTo>
                  <a:lnTo>
                    <a:pt x="33" y="56"/>
                  </a:lnTo>
                  <a:lnTo>
                    <a:pt x="30" y="56"/>
                  </a:lnTo>
                  <a:lnTo>
                    <a:pt x="28" y="54"/>
                  </a:lnTo>
                  <a:lnTo>
                    <a:pt x="24" y="48"/>
                  </a:lnTo>
                  <a:lnTo>
                    <a:pt x="21" y="42"/>
                  </a:lnTo>
                  <a:lnTo>
                    <a:pt x="19" y="33"/>
                  </a:lnTo>
                  <a:lnTo>
                    <a:pt x="16" y="23"/>
                  </a:lnTo>
                  <a:lnTo>
                    <a:pt x="14" y="12"/>
                  </a:lnTo>
                  <a:lnTo>
                    <a:pt x="1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30" name="Freeform 32"/>
            <p:cNvSpPr>
              <a:spLocks/>
            </p:cNvSpPr>
            <p:nvPr/>
          </p:nvSpPr>
          <p:spPr bwMode="auto">
            <a:xfrm>
              <a:off x="838" y="2186"/>
              <a:ext cx="79" cy="84"/>
            </a:xfrm>
            <a:custGeom>
              <a:avLst/>
              <a:gdLst>
                <a:gd name="T0" fmla="*/ 0 w 236"/>
                <a:gd name="T1" fmla="*/ 19 h 250"/>
                <a:gd name="T2" fmla="*/ 0 w 236"/>
                <a:gd name="T3" fmla="*/ 9 h 250"/>
                <a:gd name="T4" fmla="*/ 0 w 236"/>
                <a:gd name="T5" fmla="*/ 7 h 250"/>
                <a:gd name="T6" fmla="*/ 0 w 236"/>
                <a:gd name="T7" fmla="*/ 5 h 250"/>
                <a:gd name="T8" fmla="*/ 1 w 236"/>
                <a:gd name="T9" fmla="*/ 4 h 250"/>
                <a:gd name="T10" fmla="*/ 1 w 236"/>
                <a:gd name="T11" fmla="*/ 2 h 250"/>
                <a:gd name="T12" fmla="*/ 1 w 236"/>
                <a:gd name="T13" fmla="*/ 2 h 250"/>
                <a:gd name="T14" fmla="*/ 2 w 236"/>
                <a:gd name="T15" fmla="*/ 1 h 250"/>
                <a:gd name="T16" fmla="*/ 2 w 236"/>
                <a:gd name="T17" fmla="*/ 0 h 250"/>
                <a:gd name="T18" fmla="*/ 3 w 236"/>
                <a:gd name="T19" fmla="*/ 0 h 250"/>
                <a:gd name="T20" fmla="*/ 24 w 236"/>
                <a:gd name="T21" fmla="*/ 0 h 250"/>
                <a:gd name="T22" fmla="*/ 24 w 236"/>
                <a:gd name="T23" fmla="*/ 0 h 250"/>
                <a:gd name="T24" fmla="*/ 25 w 236"/>
                <a:gd name="T25" fmla="*/ 1 h 250"/>
                <a:gd name="T26" fmla="*/ 25 w 236"/>
                <a:gd name="T27" fmla="*/ 2 h 250"/>
                <a:gd name="T28" fmla="*/ 26 w 236"/>
                <a:gd name="T29" fmla="*/ 2 h 250"/>
                <a:gd name="T30" fmla="*/ 26 w 236"/>
                <a:gd name="T31" fmla="*/ 4 h 250"/>
                <a:gd name="T32" fmla="*/ 26 w 236"/>
                <a:gd name="T33" fmla="*/ 5 h 250"/>
                <a:gd name="T34" fmla="*/ 26 w 236"/>
                <a:gd name="T35" fmla="*/ 7 h 250"/>
                <a:gd name="T36" fmla="*/ 26 w 236"/>
                <a:gd name="T37" fmla="*/ 9 h 250"/>
                <a:gd name="T38" fmla="*/ 26 w 236"/>
                <a:gd name="T39" fmla="*/ 19 h 250"/>
                <a:gd name="T40" fmla="*/ 26 w 236"/>
                <a:gd name="T41" fmla="*/ 22 h 250"/>
                <a:gd name="T42" fmla="*/ 26 w 236"/>
                <a:gd name="T43" fmla="*/ 23 h 250"/>
                <a:gd name="T44" fmla="*/ 26 w 236"/>
                <a:gd name="T45" fmla="*/ 25 h 250"/>
                <a:gd name="T46" fmla="*/ 26 w 236"/>
                <a:gd name="T47" fmla="*/ 26 h 250"/>
                <a:gd name="T48" fmla="*/ 25 w 236"/>
                <a:gd name="T49" fmla="*/ 27 h 250"/>
                <a:gd name="T50" fmla="*/ 25 w 236"/>
                <a:gd name="T51" fmla="*/ 28 h 250"/>
                <a:gd name="T52" fmla="*/ 24 w 236"/>
                <a:gd name="T53" fmla="*/ 28 h 250"/>
                <a:gd name="T54" fmla="*/ 24 w 236"/>
                <a:gd name="T55" fmla="*/ 28 h 250"/>
                <a:gd name="T56" fmla="*/ 3 w 236"/>
                <a:gd name="T57" fmla="*/ 28 h 250"/>
                <a:gd name="T58" fmla="*/ 2 w 236"/>
                <a:gd name="T59" fmla="*/ 28 h 250"/>
                <a:gd name="T60" fmla="*/ 2 w 236"/>
                <a:gd name="T61" fmla="*/ 28 h 250"/>
                <a:gd name="T62" fmla="*/ 1 w 236"/>
                <a:gd name="T63" fmla="*/ 27 h 250"/>
                <a:gd name="T64" fmla="*/ 1 w 236"/>
                <a:gd name="T65" fmla="*/ 26 h 250"/>
                <a:gd name="T66" fmla="*/ 1 w 236"/>
                <a:gd name="T67" fmla="*/ 25 h 250"/>
                <a:gd name="T68" fmla="*/ 0 w 236"/>
                <a:gd name="T69" fmla="*/ 23 h 250"/>
                <a:gd name="T70" fmla="*/ 0 w 236"/>
                <a:gd name="T71" fmla="*/ 22 h 250"/>
                <a:gd name="T72" fmla="*/ 0 w 236"/>
                <a:gd name="T73" fmla="*/ 19 h 2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36" h="250">
                  <a:moveTo>
                    <a:pt x="0" y="174"/>
                  </a:moveTo>
                  <a:lnTo>
                    <a:pt x="0" y="77"/>
                  </a:lnTo>
                  <a:lnTo>
                    <a:pt x="0" y="61"/>
                  </a:lnTo>
                  <a:lnTo>
                    <a:pt x="2" y="47"/>
                  </a:lnTo>
                  <a:lnTo>
                    <a:pt x="5" y="34"/>
                  </a:lnTo>
                  <a:lnTo>
                    <a:pt x="7" y="22"/>
                  </a:lnTo>
                  <a:lnTo>
                    <a:pt x="12" y="14"/>
                  </a:lnTo>
                  <a:lnTo>
                    <a:pt x="16" y="5"/>
                  </a:lnTo>
                  <a:lnTo>
                    <a:pt x="20" y="1"/>
                  </a:lnTo>
                  <a:lnTo>
                    <a:pt x="26" y="0"/>
                  </a:lnTo>
                  <a:lnTo>
                    <a:pt x="212" y="0"/>
                  </a:lnTo>
                  <a:lnTo>
                    <a:pt x="216" y="1"/>
                  </a:lnTo>
                  <a:lnTo>
                    <a:pt x="220" y="5"/>
                  </a:lnTo>
                  <a:lnTo>
                    <a:pt x="225" y="14"/>
                  </a:lnTo>
                  <a:lnTo>
                    <a:pt x="229" y="22"/>
                  </a:lnTo>
                  <a:lnTo>
                    <a:pt x="232" y="34"/>
                  </a:lnTo>
                  <a:lnTo>
                    <a:pt x="234" y="47"/>
                  </a:lnTo>
                  <a:lnTo>
                    <a:pt x="236" y="61"/>
                  </a:lnTo>
                  <a:lnTo>
                    <a:pt x="236" y="77"/>
                  </a:lnTo>
                  <a:lnTo>
                    <a:pt x="236" y="174"/>
                  </a:lnTo>
                  <a:lnTo>
                    <a:pt x="236" y="190"/>
                  </a:lnTo>
                  <a:lnTo>
                    <a:pt x="234" y="203"/>
                  </a:lnTo>
                  <a:lnTo>
                    <a:pt x="232" y="217"/>
                  </a:lnTo>
                  <a:lnTo>
                    <a:pt x="229" y="228"/>
                  </a:lnTo>
                  <a:lnTo>
                    <a:pt x="225" y="237"/>
                  </a:lnTo>
                  <a:lnTo>
                    <a:pt x="220" y="245"/>
                  </a:lnTo>
                  <a:lnTo>
                    <a:pt x="216" y="249"/>
                  </a:lnTo>
                  <a:lnTo>
                    <a:pt x="212" y="250"/>
                  </a:lnTo>
                  <a:lnTo>
                    <a:pt x="26" y="250"/>
                  </a:lnTo>
                  <a:lnTo>
                    <a:pt x="20" y="249"/>
                  </a:lnTo>
                  <a:lnTo>
                    <a:pt x="16" y="245"/>
                  </a:lnTo>
                  <a:lnTo>
                    <a:pt x="12" y="237"/>
                  </a:lnTo>
                  <a:lnTo>
                    <a:pt x="7" y="228"/>
                  </a:lnTo>
                  <a:lnTo>
                    <a:pt x="5" y="217"/>
                  </a:lnTo>
                  <a:lnTo>
                    <a:pt x="2" y="203"/>
                  </a:lnTo>
                  <a:lnTo>
                    <a:pt x="0" y="190"/>
                  </a:lnTo>
                  <a:lnTo>
                    <a:pt x="0" y="174"/>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31" name="Freeform 33"/>
            <p:cNvSpPr>
              <a:spLocks/>
            </p:cNvSpPr>
            <p:nvPr/>
          </p:nvSpPr>
          <p:spPr bwMode="auto">
            <a:xfrm>
              <a:off x="836" y="2212"/>
              <a:ext cx="4" cy="32"/>
            </a:xfrm>
            <a:custGeom>
              <a:avLst/>
              <a:gdLst>
                <a:gd name="T0" fmla="*/ 0 w 14"/>
                <a:gd name="T1" fmla="*/ 0 h 97"/>
                <a:gd name="T2" fmla="*/ 0 w 14"/>
                <a:gd name="T3" fmla="*/ 0 h 97"/>
                <a:gd name="T4" fmla="*/ 0 w 14"/>
                <a:gd name="T5" fmla="*/ 11 h 97"/>
                <a:gd name="T6" fmla="*/ 1 w 14"/>
                <a:gd name="T7" fmla="*/ 11 h 97"/>
                <a:gd name="T8" fmla="*/ 1 w 14"/>
                <a:gd name="T9" fmla="*/ 0 h 97"/>
                <a:gd name="T10" fmla="*/ 1 w 14"/>
                <a:gd name="T11" fmla="*/ 0 h 97"/>
                <a:gd name="T12" fmla="*/ 0 w 14"/>
                <a:gd name="T13" fmla="*/ 0 h 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97">
                  <a:moveTo>
                    <a:pt x="0" y="0"/>
                  </a:moveTo>
                  <a:lnTo>
                    <a:pt x="0" y="0"/>
                  </a:lnTo>
                  <a:lnTo>
                    <a:pt x="0" y="97"/>
                  </a:lnTo>
                  <a:lnTo>
                    <a:pt x="14" y="97"/>
                  </a:lnTo>
                  <a:lnTo>
                    <a:pt x="1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32" name="Freeform 34"/>
            <p:cNvSpPr>
              <a:spLocks/>
            </p:cNvSpPr>
            <p:nvPr/>
          </p:nvSpPr>
          <p:spPr bwMode="auto">
            <a:xfrm>
              <a:off x="836" y="2184"/>
              <a:ext cx="11" cy="28"/>
            </a:xfrm>
            <a:custGeom>
              <a:avLst/>
              <a:gdLst>
                <a:gd name="T0" fmla="*/ 4 w 33"/>
                <a:gd name="T1" fmla="*/ 0 h 84"/>
                <a:gd name="T2" fmla="*/ 4 w 33"/>
                <a:gd name="T3" fmla="*/ 0 h 84"/>
                <a:gd name="T4" fmla="*/ 3 w 33"/>
                <a:gd name="T5" fmla="*/ 0 h 84"/>
                <a:gd name="T6" fmla="*/ 2 w 33"/>
                <a:gd name="T7" fmla="*/ 1 h 84"/>
                <a:gd name="T8" fmla="*/ 1 w 33"/>
                <a:gd name="T9" fmla="*/ 2 h 84"/>
                <a:gd name="T10" fmla="*/ 1 w 33"/>
                <a:gd name="T11" fmla="*/ 3 h 84"/>
                <a:gd name="T12" fmla="*/ 1 w 33"/>
                <a:gd name="T13" fmla="*/ 4 h 84"/>
                <a:gd name="T14" fmla="*/ 0 w 33"/>
                <a:gd name="T15" fmla="*/ 6 h 84"/>
                <a:gd name="T16" fmla="*/ 0 w 33"/>
                <a:gd name="T17" fmla="*/ 8 h 84"/>
                <a:gd name="T18" fmla="*/ 0 w 33"/>
                <a:gd name="T19" fmla="*/ 9 h 84"/>
                <a:gd name="T20" fmla="*/ 2 w 33"/>
                <a:gd name="T21" fmla="*/ 9 h 84"/>
                <a:gd name="T22" fmla="*/ 2 w 33"/>
                <a:gd name="T23" fmla="*/ 8 h 84"/>
                <a:gd name="T24" fmla="*/ 2 w 33"/>
                <a:gd name="T25" fmla="*/ 6 h 84"/>
                <a:gd name="T26" fmla="*/ 2 w 33"/>
                <a:gd name="T27" fmla="*/ 5 h 84"/>
                <a:gd name="T28" fmla="*/ 2 w 33"/>
                <a:gd name="T29" fmla="*/ 3 h 84"/>
                <a:gd name="T30" fmla="*/ 3 w 33"/>
                <a:gd name="T31" fmla="*/ 3 h 84"/>
                <a:gd name="T32" fmla="*/ 3 w 33"/>
                <a:gd name="T33" fmla="*/ 2 h 84"/>
                <a:gd name="T34" fmla="*/ 3 w 33"/>
                <a:gd name="T35" fmla="*/ 2 h 84"/>
                <a:gd name="T36" fmla="*/ 4 w 33"/>
                <a:gd name="T37" fmla="*/ 2 h 84"/>
                <a:gd name="T38" fmla="*/ 4 w 33"/>
                <a:gd name="T39" fmla="*/ 2 h 84"/>
                <a:gd name="T40" fmla="*/ 4 w 33"/>
                <a:gd name="T41" fmla="*/ 0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3" h="84">
                  <a:moveTo>
                    <a:pt x="33" y="0"/>
                  </a:moveTo>
                  <a:lnTo>
                    <a:pt x="33" y="0"/>
                  </a:lnTo>
                  <a:lnTo>
                    <a:pt x="24" y="3"/>
                  </a:lnTo>
                  <a:lnTo>
                    <a:pt x="17" y="8"/>
                  </a:lnTo>
                  <a:lnTo>
                    <a:pt x="13" y="18"/>
                  </a:lnTo>
                  <a:lnTo>
                    <a:pt x="7" y="26"/>
                  </a:lnTo>
                  <a:lnTo>
                    <a:pt x="5" y="39"/>
                  </a:lnTo>
                  <a:lnTo>
                    <a:pt x="2" y="53"/>
                  </a:lnTo>
                  <a:lnTo>
                    <a:pt x="0" y="68"/>
                  </a:lnTo>
                  <a:lnTo>
                    <a:pt x="0" y="84"/>
                  </a:lnTo>
                  <a:lnTo>
                    <a:pt x="14" y="84"/>
                  </a:lnTo>
                  <a:lnTo>
                    <a:pt x="14" y="68"/>
                  </a:lnTo>
                  <a:lnTo>
                    <a:pt x="16" y="56"/>
                  </a:lnTo>
                  <a:lnTo>
                    <a:pt x="19" y="42"/>
                  </a:lnTo>
                  <a:lnTo>
                    <a:pt x="21" y="31"/>
                  </a:lnTo>
                  <a:lnTo>
                    <a:pt x="24" y="23"/>
                  </a:lnTo>
                  <a:lnTo>
                    <a:pt x="28" y="16"/>
                  </a:lnTo>
                  <a:lnTo>
                    <a:pt x="30" y="14"/>
                  </a:lnTo>
                  <a:lnTo>
                    <a:pt x="33" y="14"/>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33" name="Freeform 35"/>
            <p:cNvSpPr>
              <a:spLocks/>
            </p:cNvSpPr>
            <p:nvPr/>
          </p:nvSpPr>
          <p:spPr bwMode="auto">
            <a:xfrm>
              <a:off x="847" y="2184"/>
              <a:ext cx="62" cy="5"/>
            </a:xfrm>
            <a:custGeom>
              <a:avLst/>
              <a:gdLst>
                <a:gd name="T0" fmla="*/ 21 w 186"/>
                <a:gd name="T1" fmla="*/ 0 h 14"/>
                <a:gd name="T2" fmla="*/ 21 w 186"/>
                <a:gd name="T3" fmla="*/ 0 h 14"/>
                <a:gd name="T4" fmla="*/ 0 w 186"/>
                <a:gd name="T5" fmla="*/ 0 h 14"/>
                <a:gd name="T6" fmla="*/ 0 w 186"/>
                <a:gd name="T7" fmla="*/ 2 h 14"/>
                <a:gd name="T8" fmla="*/ 21 w 186"/>
                <a:gd name="T9" fmla="*/ 2 h 14"/>
                <a:gd name="T10" fmla="*/ 21 w 186"/>
                <a:gd name="T11" fmla="*/ 2 h 14"/>
                <a:gd name="T12" fmla="*/ 21 w 186"/>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6" h="14">
                  <a:moveTo>
                    <a:pt x="186" y="0"/>
                  </a:moveTo>
                  <a:lnTo>
                    <a:pt x="186" y="0"/>
                  </a:lnTo>
                  <a:lnTo>
                    <a:pt x="0" y="0"/>
                  </a:lnTo>
                  <a:lnTo>
                    <a:pt x="0" y="14"/>
                  </a:lnTo>
                  <a:lnTo>
                    <a:pt x="186" y="14"/>
                  </a:lnTo>
                  <a:lnTo>
                    <a:pt x="1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34" name="Freeform 36"/>
            <p:cNvSpPr>
              <a:spLocks/>
            </p:cNvSpPr>
            <p:nvPr/>
          </p:nvSpPr>
          <p:spPr bwMode="auto">
            <a:xfrm>
              <a:off x="909" y="2184"/>
              <a:ext cx="10" cy="28"/>
            </a:xfrm>
            <a:custGeom>
              <a:avLst/>
              <a:gdLst>
                <a:gd name="T0" fmla="*/ 3 w 31"/>
                <a:gd name="T1" fmla="*/ 9 h 84"/>
                <a:gd name="T2" fmla="*/ 3 w 31"/>
                <a:gd name="T3" fmla="*/ 9 h 84"/>
                <a:gd name="T4" fmla="*/ 3 w 31"/>
                <a:gd name="T5" fmla="*/ 8 h 84"/>
                <a:gd name="T6" fmla="*/ 3 w 31"/>
                <a:gd name="T7" fmla="*/ 6 h 84"/>
                <a:gd name="T8" fmla="*/ 3 w 31"/>
                <a:gd name="T9" fmla="*/ 4 h 84"/>
                <a:gd name="T10" fmla="*/ 3 w 31"/>
                <a:gd name="T11" fmla="*/ 3 h 84"/>
                <a:gd name="T12" fmla="*/ 2 w 31"/>
                <a:gd name="T13" fmla="*/ 2 h 84"/>
                <a:gd name="T14" fmla="*/ 2 w 31"/>
                <a:gd name="T15" fmla="*/ 1 h 84"/>
                <a:gd name="T16" fmla="*/ 1 w 31"/>
                <a:gd name="T17" fmla="*/ 0 h 84"/>
                <a:gd name="T18" fmla="*/ 0 w 31"/>
                <a:gd name="T19" fmla="*/ 0 h 84"/>
                <a:gd name="T20" fmla="*/ 0 w 31"/>
                <a:gd name="T21" fmla="*/ 2 h 84"/>
                <a:gd name="T22" fmla="*/ 0 w 31"/>
                <a:gd name="T23" fmla="*/ 2 h 84"/>
                <a:gd name="T24" fmla="*/ 0 w 31"/>
                <a:gd name="T25" fmla="*/ 2 h 84"/>
                <a:gd name="T26" fmla="*/ 1 w 31"/>
                <a:gd name="T27" fmla="*/ 3 h 84"/>
                <a:gd name="T28" fmla="*/ 1 w 31"/>
                <a:gd name="T29" fmla="*/ 3 h 84"/>
                <a:gd name="T30" fmla="*/ 1 w 31"/>
                <a:gd name="T31" fmla="*/ 5 h 84"/>
                <a:gd name="T32" fmla="*/ 2 w 31"/>
                <a:gd name="T33" fmla="*/ 6 h 84"/>
                <a:gd name="T34" fmla="*/ 2 w 31"/>
                <a:gd name="T35" fmla="*/ 8 h 84"/>
                <a:gd name="T36" fmla="*/ 2 w 31"/>
                <a:gd name="T37" fmla="*/ 9 h 84"/>
                <a:gd name="T38" fmla="*/ 2 w 31"/>
                <a:gd name="T39" fmla="*/ 9 h 84"/>
                <a:gd name="T40" fmla="*/ 3 w 31"/>
                <a:gd name="T41" fmla="*/ 9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1" h="84">
                  <a:moveTo>
                    <a:pt x="31" y="84"/>
                  </a:moveTo>
                  <a:lnTo>
                    <a:pt x="31" y="84"/>
                  </a:lnTo>
                  <a:lnTo>
                    <a:pt x="31" y="68"/>
                  </a:lnTo>
                  <a:lnTo>
                    <a:pt x="29" y="53"/>
                  </a:lnTo>
                  <a:lnTo>
                    <a:pt x="27" y="39"/>
                  </a:lnTo>
                  <a:lnTo>
                    <a:pt x="24" y="26"/>
                  </a:lnTo>
                  <a:lnTo>
                    <a:pt x="18" y="18"/>
                  </a:lnTo>
                  <a:lnTo>
                    <a:pt x="14" y="8"/>
                  </a:lnTo>
                  <a:lnTo>
                    <a:pt x="8" y="3"/>
                  </a:lnTo>
                  <a:lnTo>
                    <a:pt x="0" y="0"/>
                  </a:lnTo>
                  <a:lnTo>
                    <a:pt x="0" y="14"/>
                  </a:lnTo>
                  <a:lnTo>
                    <a:pt x="3" y="16"/>
                  </a:lnTo>
                  <a:lnTo>
                    <a:pt x="7" y="23"/>
                  </a:lnTo>
                  <a:lnTo>
                    <a:pt x="10" y="31"/>
                  </a:lnTo>
                  <a:lnTo>
                    <a:pt x="13" y="42"/>
                  </a:lnTo>
                  <a:lnTo>
                    <a:pt x="15" y="56"/>
                  </a:lnTo>
                  <a:lnTo>
                    <a:pt x="17" y="68"/>
                  </a:lnTo>
                  <a:lnTo>
                    <a:pt x="17" y="84"/>
                  </a:lnTo>
                  <a:lnTo>
                    <a:pt x="31"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35" name="Freeform 37"/>
            <p:cNvSpPr>
              <a:spLocks/>
            </p:cNvSpPr>
            <p:nvPr/>
          </p:nvSpPr>
          <p:spPr bwMode="auto">
            <a:xfrm>
              <a:off x="914" y="2212"/>
              <a:ext cx="5" cy="32"/>
            </a:xfrm>
            <a:custGeom>
              <a:avLst/>
              <a:gdLst>
                <a:gd name="T0" fmla="*/ 2 w 14"/>
                <a:gd name="T1" fmla="*/ 11 h 97"/>
                <a:gd name="T2" fmla="*/ 2 w 14"/>
                <a:gd name="T3" fmla="*/ 11 h 97"/>
                <a:gd name="T4" fmla="*/ 2 w 14"/>
                <a:gd name="T5" fmla="*/ 0 h 97"/>
                <a:gd name="T6" fmla="*/ 0 w 14"/>
                <a:gd name="T7" fmla="*/ 0 h 97"/>
                <a:gd name="T8" fmla="*/ 0 w 14"/>
                <a:gd name="T9" fmla="*/ 11 h 97"/>
                <a:gd name="T10" fmla="*/ 0 w 14"/>
                <a:gd name="T11" fmla="*/ 11 h 97"/>
                <a:gd name="T12" fmla="*/ 2 w 14"/>
                <a:gd name="T13" fmla="*/ 11 h 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97">
                  <a:moveTo>
                    <a:pt x="14" y="97"/>
                  </a:moveTo>
                  <a:lnTo>
                    <a:pt x="14" y="97"/>
                  </a:lnTo>
                  <a:lnTo>
                    <a:pt x="14" y="0"/>
                  </a:lnTo>
                  <a:lnTo>
                    <a:pt x="0" y="0"/>
                  </a:lnTo>
                  <a:lnTo>
                    <a:pt x="0" y="97"/>
                  </a:lnTo>
                  <a:lnTo>
                    <a:pt x="14" y="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36" name="Freeform 38"/>
            <p:cNvSpPr>
              <a:spLocks/>
            </p:cNvSpPr>
            <p:nvPr/>
          </p:nvSpPr>
          <p:spPr bwMode="auto">
            <a:xfrm>
              <a:off x="909" y="2244"/>
              <a:ext cx="10" cy="28"/>
            </a:xfrm>
            <a:custGeom>
              <a:avLst/>
              <a:gdLst>
                <a:gd name="T0" fmla="*/ 0 w 31"/>
                <a:gd name="T1" fmla="*/ 9 h 83"/>
                <a:gd name="T2" fmla="*/ 0 w 31"/>
                <a:gd name="T3" fmla="*/ 9 h 83"/>
                <a:gd name="T4" fmla="*/ 1 w 31"/>
                <a:gd name="T5" fmla="*/ 9 h 83"/>
                <a:gd name="T6" fmla="*/ 2 w 31"/>
                <a:gd name="T7" fmla="*/ 8 h 83"/>
                <a:gd name="T8" fmla="*/ 2 w 31"/>
                <a:gd name="T9" fmla="*/ 7 h 83"/>
                <a:gd name="T10" fmla="*/ 3 w 31"/>
                <a:gd name="T11" fmla="*/ 6 h 83"/>
                <a:gd name="T12" fmla="*/ 3 w 31"/>
                <a:gd name="T13" fmla="*/ 5 h 83"/>
                <a:gd name="T14" fmla="*/ 3 w 31"/>
                <a:gd name="T15" fmla="*/ 3 h 83"/>
                <a:gd name="T16" fmla="*/ 3 w 31"/>
                <a:gd name="T17" fmla="*/ 2 h 83"/>
                <a:gd name="T18" fmla="*/ 3 w 31"/>
                <a:gd name="T19" fmla="*/ 0 h 83"/>
                <a:gd name="T20" fmla="*/ 2 w 31"/>
                <a:gd name="T21" fmla="*/ 0 h 83"/>
                <a:gd name="T22" fmla="*/ 2 w 31"/>
                <a:gd name="T23" fmla="*/ 2 h 83"/>
                <a:gd name="T24" fmla="*/ 2 w 31"/>
                <a:gd name="T25" fmla="*/ 3 h 83"/>
                <a:gd name="T26" fmla="*/ 1 w 31"/>
                <a:gd name="T27" fmla="*/ 5 h 83"/>
                <a:gd name="T28" fmla="*/ 1 w 31"/>
                <a:gd name="T29" fmla="*/ 6 h 83"/>
                <a:gd name="T30" fmla="*/ 1 w 31"/>
                <a:gd name="T31" fmla="*/ 7 h 83"/>
                <a:gd name="T32" fmla="*/ 0 w 31"/>
                <a:gd name="T33" fmla="*/ 8 h 83"/>
                <a:gd name="T34" fmla="*/ 0 w 31"/>
                <a:gd name="T35" fmla="*/ 8 h 83"/>
                <a:gd name="T36" fmla="*/ 0 w 31"/>
                <a:gd name="T37" fmla="*/ 8 h 83"/>
                <a:gd name="T38" fmla="*/ 0 w 31"/>
                <a:gd name="T39" fmla="*/ 8 h 83"/>
                <a:gd name="T40" fmla="*/ 0 w 31"/>
                <a:gd name="T41" fmla="*/ 9 h 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1" h="83">
                  <a:moveTo>
                    <a:pt x="0" y="83"/>
                  </a:moveTo>
                  <a:lnTo>
                    <a:pt x="0" y="83"/>
                  </a:lnTo>
                  <a:lnTo>
                    <a:pt x="8" y="80"/>
                  </a:lnTo>
                  <a:lnTo>
                    <a:pt x="14" y="75"/>
                  </a:lnTo>
                  <a:lnTo>
                    <a:pt x="20" y="66"/>
                  </a:lnTo>
                  <a:lnTo>
                    <a:pt x="24" y="56"/>
                  </a:lnTo>
                  <a:lnTo>
                    <a:pt x="27" y="44"/>
                  </a:lnTo>
                  <a:lnTo>
                    <a:pt x="29" y="31"/>
                  </a:lnTo>
                  <a:lnTo>
                    <a:pt x="31" y="16"/>
                  </a:lnTo>
                  <a:lnTo>
                    <a:pt x="31" y="0"/>
                  </a:lnTo>
                  <a:lnTo>
                    <a:pt x="17" y="0"/>
                  </a:lnTo>
                  <a:lnTo>
                    <a:pt x="17" y="16"/>
                  </a:lnTo>
                  <a:lnTo>
                    <a:pt x="15" y="28"/>
                  </a:lnTo>
                  <a:lnTo>
                    <a:pt x="13" y="41"/>
                  </a:lnTo>
                  <a:lnTo>
                    <a:pt x="10" y="51"/>
                  </a:lnTo>
                  <a:lnTo>
                    <a:pt x="5" y="60"/>
                  </a:lnTo>
                  <a:lnTo>
                    <a:pt x="3" y="67"/>
                  </a:lnTo>
                  <a:lnTo>
                    <a:pt x="0" y="70"/>
                  </a:ln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37" name="Freeform 39"/>
            <p:cNvSpPr>
              <a:spLocks/>
            </p:cNvSpPr>
            <p:nvPr/>
          </p:nvSpPr>
          <p:spPr bwMode="auto">
            <a:xfrm>
              <a:off x="847" y="2268"/>
              <a:ext cx="62" cy="4"/>
            </a:xfrm>
            <a:custGeom>
              <a:avLst/>
              <a:gdLst>
                <a:gd name="T0" fmla="*/ 0 w 186"/>
                <a:gd name="T1" fmla="*/ 1 h 13"/>
                <a:gd name="T2" fmla="*/ 0 w 186"/>
                <a:gd name="T3" fmla="*/ 1 h 13"/>
                <a:gd name="T4" fmla="*/ 21 w 186"/>
                <a:gd name="T5" fmla="*/ 1 h 13"/>
                <a:gd name="T6" fmla="*/ 21 w 186"/>
                <a:gd name="T7" fmla="*/ 0 h 13"/>
                <a:gd name="T8" fmla="*/ 0 w 186"/>
                <a:gd name="T9" fmla="*/ 0 h 13"/>
                <a:gd name="T10" fmla="*/ 0 w 186"/>
                <a:gd name="T11" fmla="*/ 0 h 13"/>
                <a:gd name="T12" fmla="*/ 0 w 186"/>
                <a:gd name="T13" fmla="*/ 1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6" h="13">
                  <a:moveTo>
                    <a:pt x="0" y="13"/>
                  </a:moveTo>
                  <a:lnTo>
                    <a:pt x="0" y="13"/>
                  </a:lnTo>
                  <a:lnTo>
                    <a:pt x="186" y="13"/>
                  </a:lnTo>
                  <a:lnTo>
                    <a:pt x="186" y="0"/>
                  </a:lnTo>
                  <a:lnTo>
                    <a:pt x="0" y="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38" name="Freeform 40"/>
            <p:cNvSpPr>
              <a:spLocks/>
            </p:cNvSpPr>
            <p:nvPr/>
          </p:nvSpPr>
          <p:spPr bwMode="auto">
            <a:xfrm>
              <a:off x="836" y="2244"/>
              <a:ext cx="11" cy="28"/>
            </a:xfrm>
            <a:custGeom>
              <a:avLst/>
              <a:gdLst>
                <a:gd name="T0" fmla="*/ 0 w 33"/>
                <a:gd name="T1" fmla="*/ 0 h 83"/>
                <a:gd name="T2" fmla="*/ 0 w 33"/>
                <a:gd name="T3" fmla="*/ 0 h 83"/>
                <a:gd name="T4" fmla="*/ 0 w 33"/>
                <a:gd name="T5" fmla="*/ 2 h 83"/>
                <a:gd name="T6" fmla="*/ 0 w 33"/>
                <a:gd name="T7" fmla="*/ 3 h 83"/>
                <a:gd name="T8" fmla="*/ 1 w 33"/>
                <a:gd name="T9" fmla="*/ 5 h 83"/>
                <a:gd name="T10" fmla="*/ 1 w 33"/>
                <a:gd name="T11" fmla="*/ 6 h 83"/>
                <a:gd name="T12" fmla="*/ 1 w 33"/>
                <a:gd name="T13" fmla="*/ 7 h 83"/>
                <a:gd name="T14" fmla="*/ 2 w 33"/>
                <a:gd name="T15" fmla="*/ 8 h 83"/>
                <a:gd name="T16" fmla="*/ 3 w 33"/>
                <a:gd name="T17" fmla="*/ 9 h 83"/>
                <a:gd name="T18" fmla="*/ 4 w 33"/>
                <a:gd name="T19" fmla="*/ 9 h 83"/>
                <a:gd name="T20" fmla="*/ 4 w 33"/>
                <a:gd name="T21" fmla="*/ 8 h 83"/>
                <a:gd name="T22" fmla="*/ 3 w 33"/>
                <a:gd name="T23" fmla="*/ 8 h 83"/>
                <a:gd name="T24" fmla="*/ 3 w 33"/>
                <a:gd name="T25" fmla="*/ 8 h 83"/>
                <a:gd name="T26" fmla="*/ 3 w 33"/>
                <a:gd name="T27" fmla="*/ 7 h 83"/>
                <a:gd name="T28" fmla="*/ 2 w 33"/>
                <a:gd name="T29" fmla="*/ 6 h 83"/>
                <a:gd name="T30" fmla="*/ 2 w 33"/>
                <a:gd name="T31" fmla="*/ 5 h 83"/>
                <a:gd name="T32" fmla="*/ 2 w 33"/>
                <a:gd name="T33" fmla="*/ 3 h 83"/>
                <a:gd name="T34" fmla="*/ 2 w 33"/>
                <a:gd name="T35" fmla="*/ 2 h 83"/>
                <a:gd name="T36" fmla="*/ 2 w 33"/>
                <a:gd name="T37" fmla="*/ 0 h 83"/>
                <a:gd name="T38" fmla="*/ 2 w 33"/>
                <a:gd name="T39" fmla="*/ 0 h 83"/>
                <a:gd name="T40" fmla="*/ 0 w 33"/>
                <a:gd name="T41" fmla="*/ 0 h 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3" h="83">
                  <a:moveTo>
                    <a:pt x="0" y="0"/>
                  </a:moveTo>
                  <a:lnTo>
                    <a:pt x="0" y="0"/>
                  </a:lnTo>
                  <a:lnTo>
                    <a:pt x="0" y="16"/>
                  </a:lnTo>
                  <a:lnTo>
                    <a:pt x="2" y="31"/>
                  </a:lnTo>
                  <a:lnTo>
                    <a:pt x="5" y="44"/>
                  </a:lnTo>
                  <a:lnTo>
                    <a:pt x="7" y="56"/>
                  </a:lnTo>
                  <a:lnTo>
                    <a:pt x="12" y="66"/>
                  </a:lnTo>
                  <a:lnTo>
                    <a:pt x="17" y="75"/>
                  </a:lnTo>
                  <a:lnTo>
                    <a:pt x="24" y="80"/>
                  </a:lnTo>
                  <a:lnTo>
                    <a:pt x="33" y="83"/>
                  </a:lnTo>
                  <a:lnTo>
                    <a:pt x="33" y="70"/>
                  </a:lnTo>
                  <a:lnTo>
                    <a:pt x="30" y="70"/>
                  </a:lnTo>
                  <a:lnTo>
                    <a:pt x="28" y="67"/>
                  </a:lnTo>
                  <a:lnTo>
                    <a:pt x="26" y="60"/>
                  </a:lnTo>
                  <a:lnTo>
                    <a:pt x="21" y="51"/>
                  </a:lnTo>
                  <a:lnTo>
                    <a:pt x="19" y="41"/>
                  </a:lnTo>
                  <a:lnTo>
                    <a:pt x="16" y="28"/>
                  </a:lnTo>
                  <a:lnTo>
                    <a:pt x="14" y="16"/>
                  </a:lnTo>
                  <a:lnTo>
                    <a:pt x="1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39" name="Freeform 41"/>
            <p:cNvSpPr>
              <a:spLocks/>
            </p:cNvSpPr>
            <p:nvPr/>
          </p:nvSpPr>
          <p:spPr bwMode="auto">
            <a:xfrm>
              <a:off x="838" y="2270"/>
              <a:ext cx="78" cy="69"/>
            </a:xfrm>
            <a:custGeom>
              <a:avLst/>
              <a:gdLst>
                <a:gd name="T0" fmla="*/ 0 w 234"/>
                <a:gd name="T1" fmla="*/ 16 h 208"/>
                <a:gd name="T2" fmla="*/ 0 w 234"/>
                <a:gd name="T3" fmla="*/ 7 h 208"/>
                <a:gd name="T4" fmla="*/ 0 w 234"/>
                <a:gd name="T5" fmla="*/ 6 h 208"/>
                <a:gd name="T6" fmla="*/ 0 w 234"/>
                <a:gd name="T7" fmla="*/ 4 h 208"/>
                <a:gd name="T8" fmla="*/ 1 w 234"/>
                <a:gd name="T9" fmla="*/ 3 h 208"/>
                <a:gd name="T10" fmla="*/ 1 w 234"/>
                <a:gd name="T11" fmla="*/ 2 h 208"/>
                <a:gd name="T12" fmla="*/ 1 w 234"/>
                <a:gd name="T13" fmla="*/ 1 h 208"/>
                <a:gd name="T14" fmla="*/ 2 w 234"/>
                <a:gd name="T15" fmla="*/ 1 h 208"/>
                <a:gd name="T16" fmla="*/ 2 w 234"/>
                <a:gd name="T17" fmla="*/ 0 h 208"/>
                <a:gd name="T18" fmla="*/ 3 w 234"/>
                <a:gd name="T19" fmla="*/ 0 h 208"/>
                <a:gd name="T20" fmla="*/ 23 w 234"/>
                <a:gd name="T21" fmla="*/ 0 h 208"/>
                <a:gd name="T22" fmla="*/ 24 w 234"/>
                <a:gd name="T23" fmla="*/ 0 h 208"/>
                <a:gd name="T24" fmla="*/ 24 w 234"/>
                <a:gd name="T25" fmla="*/ 1 h 208"/>
                <a:gd name="T26" fmla="*/ 25 w 234"/>
                <a:gd name="T27" fmla="*/ 1 h 208"/>
                <a:gd name="T28" fmla="*/ 25 w 234"/>
                <a:gd name="T29" fmla="*/ 2 h 208"/>
                <a:gd name="T30" fmla="*/ 26 w 234"/>
                <a:gd name="T31" fmla="*/ 3 h 208"/>
                <a:gd name="T32" fmla="*/ 26 w 234"/>
                <a:gd name="T33" fmla="*/ 4 h 208"/>
                <a:gd name="T34" fmla="*/ 26 w 234"/>
                <a:gd name="T35" fmla="*/ 6 h 208"/>
                <a:gd name="T36" fmla="*/ 26 w 234"/>
                <a:gd name="T37" fmla="*/ 7 h 208"/>
                <a:gd name="T38" fmla="*/ 26 w 234"/>
                <a:gd name="T39" fmla="*/ 16 h 208"/>
                <a:gd name="T40" fmla="*/ 26 w 234"/>
                <a:gd name="T41" fmla="*/ 17 h 208"/>
                <a:gd name="T42" fmla="*/ 26 w 234"/>
                <a:gd name="T43" fmla="*/ 19 h 208"/>
                <a:gd name="T44" fmla="*/ 26 w 234"/>
                <a:gd name="T45" fmla="*/ 20 h 208"/>
                <a:gd name="T46" fmla="*/ 25 w 234"/>
                <a:gd name="T47" fmla="*/ 21 h 208"/>
                <a:gd name="T48" fmla="*/ 25 w 234"/>
                <a:gd name="T49" fmla="*/ 22 h 208"/>
                <a:gd name="T50" fmla="*/ 24 w 234"/>
                <a:gd name="T51" fmla="*/ 22 h 208"/>
                <a:gd name="T52" fmla="*/ 24 w 234"/>
                <a:gd name="T53" fmla="*/ 23 h 208"/>
                <a:gd name="T54" fmla="*/ 23 w 234"/>
                <a:gd name="T55" fmla="*/ 23 h 208"/>
                <a:gd name="T56" fmla="*/ 3 w 234"/>
                <a:gd name="T57" fmla="*/ 23 h 208"/>
                <a:gd name="T58" fmla="*/ 2 w 234"/>
                <a:gd name="T59" fmla="*/ 23 h 208"/>
                <a:gd name="T60" fmla="*/ 2 w 234"/>
                <a:gd name="T61" fmla="*/ 22 h 208"/>
                <a:gd name="T62" fmla="*/ 1 w 234"/>
                <a:gd name="T63" fmla="*/ 22 h 208"/>
                <a:gd name="T64" fmla="*/ 1 w 234"/>
                <a:gd name="T65" fmla="*/ 21 h 208"/>
                <a:gd name="T66" fmla="*/ 1 w 234"/>
                <a:gd name="T67" fmla="*/ 20 h 208"/>
                <a:gd name="T68" fmla="*/ 0 w 234"/>
                <a:gd name="T69" fmla="*/ 19 h 208"/>
                <a:gd name="T70" fmla="*/ 0 w 234"/>
                <a:gd name="T71" fmla="*/ 17 h 208"/>
                <a:gd name="T72" fmla="*/ 0 w 234"/>
                <a:gd name="T73" fmla="*/ 16 h 2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34" h="208">
                  <a:moveTo>
                    <a:pt x="0" y="144"/>
                  </a:moveTo>
                  <a:lnTo>
                    <a:pt x="0" y="64"/>
                  </a:lnTo>
                  <a:lnTo>
                    <a:pt x="0" y="52"/>
                  </a:lnTo>
                  <a:lnTo>
                    <a:pt x="2" y="39"/>
                  </a:lnTo>
                  <a:lnTo>
                    <a:pt x="5" y="29"/>
                  </a:lnTo>
                  <a:lnTo>
                    <a:pt x="7" y="19"/>
                  </a:lnTo>
                  <a:lnTo>
                    <a:pt x="10" y="11"/>
                  </a:lnTo>
                  <a:lnTo>
                    <a:pt x="14" y="6"/>
                  </a:lnTo>
                  <a:lnTo>
                    <a:pt x="19" y="2"/>
                  </a:lnTo>
                  <a:lnTo>
                    <a:pt x="24" y="0"/>
                  </a:lnTo>
                  <a:lnTo>
                    <a:pt x="210" y="0"/>
                  </a:lnTo>
                  <a:lnTo>
                    <a:pt x="216" y="2"/>
                  </a:lnTo>
                  <a:lnTo>
                    <a:pt x="220" y="6"/>
                  </a:lnTo>
                  <a:lnTo>
                    <a:pt x="225" y="11"/>
                  </a:lnTo>
                  <a:lnTo>
                    <a:pt x="227" y="19"/>
                  </a:lnTo>
                  <a:lnTo>
                    <a:pt x="230" y="29"/>
                  </a:lnTo>
                  <a:lnTo>
                    <a:pt x="233" y="39"/>
                  </a:lnTo>
                  <a:lnTo>
                    <a:pt x="234" y="52"/>
                  </a:lnTo>
                  <a:lnTo>
                    <a:pt x="234" y="64"/>
                  </a:lnTo>
                  <a:lnTo>
                    <a:pt x="234" y="144"/>
                  </a:lnTo>
                  <a:lnTo>
                    <a:pt x="234" y="157"/>
                  </a:lnTo>
                  <a:lnTo>
                    <a:pt x="233" y="169"/>
                  </a:lnTo>
                  <a:lnTo>
                    <a:pt x="230" y="179"/>
                  </a:lnTo>
                  <a:lnTo>
                    <a:pt x="227" y="189"/>
                  </a:lnTo>
                  <a:lnTo>
                    <a:pt x="225" y="197"/>
                  </a:lnTo>
                  <a:lnTo>
                    <a:pt x="220" y="202"/>
                  </a:lnTo>
                  <a:lnTo>
                    <a:pt x="216" y="206"/>
                  </a:lnTo>
                  <a:lnTo>
                    <a:pt x="210" y="208"/>
                  </a:lnTo>
                  <a:lnTo>
                    <a:pt x="24" y="208"/>
                  </a:lnTo>
                  <a:lnTo>
                    <a:pt x="19" y="206"/>
                  </a:lnTo>
                  <a:lnTo>
                    <a:pt x="14" y="202"/>
                  </a:lnTo>
                  <a:lnTo>
                    <a:pt x="10" y="197"/>
                  </a:lnTo>
                  <a:lnTo>
                    <a:pt x="7" y="189"/>
                  </a:lnTo>
                  <a:lnTo>
                    <a:pt x="5" y="179"/>
                  </a:lnTo>
                  <a:lnTo>
                    <a:pt x="2" y="169"/>
                  </a:lnTo>
                  <a:lnTo>
                    <a:pt x="0" y="157"/>
                  </a:lnTo>
                  <a:lnTo>
                    <a:pt x="0" y="144"/>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40" name="Freeform 42"/>
            <p:cNvSpPr>
              <a:spLocks/>
            </p:cNvSpPr>
            <p:nvPr/>
          </p:nvSpPr>
          <p:spPr bwMode="auto">
            <a:xfrm>
              <a:off x="836" y="2291"/>
              <a:ext cx="4" cy="27"/>
            </a:xfrm>
            <a:custGeom>
              <a:avLst/>
              <a:gdLst>
                <a:gd name="T0" fmla="*/ 0 w 14"/>
                <a:gd name="T1" fmla="*/ 0 h 80"/>
                <a:gd name="T2" fmla="*/ 0 w 14"/>
                <a:gd name="T3" fmla="*/ 0 h 80"/>
                <a:gd name="T4" fmla="*/ 0 w 14"/>
                <a:gd name="T5" fmla="*/ 9 h 80"/>
                <a:gd name="T6" fmla="*/ 1 w 14"/>
                <a:gd name="T7" fmla="*/ 9 h 80"/>
                <a:gd name="T8" fmla="*/ 1 w 14"/>
                <a:gd name="T9" fmla="*/ 0 h 80"/>
                <a:gd name="T10" fmla="*/ 1 w 14"/>
                <a:gd name="T11" fmla="*/ 0 h 80"/>
                <a:gd name="T12" fmla="*/ 0 w 14"/>
                <a:gd name="T13" fmla="*/ 0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80">
                  <a:moveTo>
                    <a:pt x="0" y="0"/>
                  </a:moveTo>
                  <a:lnTo>
                    <a:pt x="0" y="0"/>
                  </a:lnTo>
                  <a:lnTo>
                    <a:pt x="0" y="80"/>
                  </a:lnTo>
                  <a:lnTo>
                    <a:pt x="14" y="80"/>
                  </a:lnTo>
                  <a:lnTo>
                    <a:pt x="1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41" name="Freeform 43"/>
            <p:cNvSpPr>
              <a:spLocks/>
            </p:cNvSpPr>
            <p:nvPr/>
          </p:nvSpPr>
          <p:spPr bwMode="auto">
            <a:xfrm>
              <a:off x="836" y="2268"/>
              <a:ext cx="10" cy="23"/>
            </a:xfrm>
            <a:custGeom>
              <a:avLst/>
              <a:gdLst>
                <a:gd name="T0" fmla="*/ 3 w 31"/>
                <a:gd name="T1" fmla="*/ 0 h 70"/>
                <a:gd name="T2" fmla="*/ 3 w 31"/>
                <a:gd name="T3" fmla="*/ 0 h 70"/>
                <a:gd name="T4" fmla="*/ 2 w 31"/>
                <a:gd name="T5" fmla="*/ 0 h 70"/>
                <a:gd name="T6" fmla="*/ 2 w 31"/>
                <a:gd name="T7" fmla="*/ 1 h 70"/>
                <a:gd name="T8" fmla="*/ 1 w 31"/>
                <a:gd name="T9" fmla="*/ 2 h 70"/>
                <a:gd name="T10" fmla="*/ 1 w 31"/>
                <a:gd name="T11" fmla="*/ 3 h 70"/>
                <a:gd name="T12" fmla="*/ 1 w 31"/>
                <a:gd name="T13" fmla="*/ 4 h 70"/>
                <a:gd name="T14" fmla="*/ 0 w 31"/>
                <a:gd name="T15" fmla="*/ 5 h 70"/>
                <a:gd name="T16" fmla="*/ 0 w 31"/>
                <a:gd name="T17" fmla="*/ 6 h 70"/>
                <a:gd name="T18" fmla="*/ 0 w 31"/>
                <a:gd name="T19" fmla="*/ 8 h 70"/>
                <a:gd name="T20" fmla="*/ 2 w 31"/>
                <a:gd name="T21" fmla="*/ 8 h 70"/>
                <a:gd name="T22" fmla="*/ 2 w 31"/>
                <a:gd name="T23" fmla="*/ 6 h 70"/>
                <a:gd name="T24" fmla="*/ 2 w 31"/>
                <a:gd name="T25" fmla="*/ 5 h 70"/>
                <a:gd name="T26" fmla="*/ 2 w 31"/>
                <a:gd name="T27" fmla="*/ 4 h 70"/>
                <a:gd name="T28" fmla="*/ 2 w 31"/>
                <a:gd name="T29" fmla="*/ 3 h 70"/>
                <a:gd name="T30" fmla="*/ 2 w 31"/>
                <a:gd name="T31" fmla="*/ 2 h 70"/>
                <a:gd name="T32" fmla="*/ 3 w 31"/>
                <a:gd name="T33" fmla="*/ 2 h 70"/>
                <a:gd name="T34" fmla="*/ 3 w 31"/>
                <a:gd name="T35" fmla="*/ 1 h 70"/>
                <a:gd name="T36" fmla="*/ 3 w 31"/>
                <a:gd name="T37" fmla="*/ 1 h 70"/>
                <a:gd name="T38" fmla="*/ 3 w 31"/>
                <a:gd name="T39" fmla="*/ 1 h 70"/>
                <a:gd name="T40" fmla="*/ 3 w 31"/>
                <a:gd name="T41" fmla="*/ 0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1" h="70">
                  <a:moveTo>
                    <a:pt x="31" y="0"/>
                  </a:moveTo>
                  <a:lnTo>
                    <a:pt x="31" y="0"/>
                  </a:lnTo>
                  <a:lnTo>
                    <a:pt x="23" y="2"/>
                  </a:lnTo>
                  <a:lnTo>
                    <a:pt x="16" y="8"/>
                  </a:lnTo>
                  <a:lnTo>
                    <a:pt x="12" y="14"/>
                  </a:lnTo>
                  <a:lnTo>
                    <a:pt x="7" y="24"/>
                  </a:lnTo>
                  <a:lnTo>
                    <a:pt x="5" y="33"/>
                  </a:lnTo>
                  <a:lnTo>
                    <a:pt x="2" y="44"/>
                  </a:lnTo>
                  <a:lnTo>
                    <a:pt x="0" y="58"/>
                  </a:lnTo>
                  <a:lnTo>
                    <a:pt x="0" y="70"/>
                  </a:lnTo>
                  <a:lnTo>
                    <a:pt x="14" y="70"/>
                  </a:lnTo>
                  <a:lnTo>
                    <a:pt x="14" y="58"/>
                  </a:lnTo>
                  <a:lnTo>
                    <a:pt x="16" y="47"/>
                  </a:lnTo>
                  <a:lnTo>
                    <a:pt x="19" y="36"/>
                  </a:lnTo>
                  <a:lnTo>
                    <a:pt x="21" y="27"/>
                  </a:lnTo>
                  <a:lnTo>
                    <a:pt x="23" y="20"/>
                  </a:lnTo>
                  <a:lnTo>
                    <a:pt x="27" y="16"/>
                  </a:lnTo>
                  <a:lnTo>
                    <a:pt x="28" y="13"/>
                  </a:lnTo>
                  <a:lnTo>
                    <a:pt x="31" y="13"/>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42" name="Freeform 44"/>
            <p:cNvSpPr>
              <a:spLocks/>
            </p:cNvSpPr>
            <p:nvPr/>
          </p:nvSpPr>
          <p:spPr bwMode="auto">
            <a:xfrm>
              <a:off x="846" y="2268"/>
              <a:ext cx="62" cy="4"/>
            </a:xfrm>
            <a:custGeom>
              <a:avLst/>
              <a:gdLst>
                <a:gd name="T0" fmla="*/ 21 w 186"/>
                <a:gd name="T1" fmla="*/ 0 h 13"/>
                <a:gd name="T2" fmla="*/ 21 w 186"/>
                <a:gd name="T3" fmla="*/ 0 h 13"/>
                <a:gd name="T4" fmla="*/ 0 w 186"/>
                <a:gd name="T5" fmla="*/ 0 h 13"/>
                <a:gd name="T6" fmla="*/ 0 w 186"/>
                <a:gd name="T7" fmla="*/ 1 h 13"/>
                <a:gd name="T8" fmla="*/ 21 w 186"/>
                <a:gd name="T9" fmla="*/ 1 h 13"/>
                <a:gd name="T10" fmla="*/ 21 w 186"/>
                <a:gd name="T11" fmla="*/ 1 h 13"/>
                <a:gd name="T12" fmla="*/ 21 w 186"/>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6" h="13">
                  <a:moveTo>
                    <a:pt x="186" y="0"/>
                  </a:moveTo>
                  <a:lnTo>
                    <a:pt x="186" y="0"/>
                  </a:lnTo>
                  <a:lnTo>
                    <a:pt x="0" y="0"/>
                  </a:lnTo>
                  <a:lnTo>
                    <a:pt x="0" y="13"/>
                  </a:lnTo>
                  <a:lnTo>
                    <a:pt x="186" y="13"/>
                  </a:lnTo>
                  <a:lnTo>
                    <a:pt x="1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43" name="Freeform 45"/>
            <p:cNvSpPr>
              <a:spLocks/>
            </p:cNvSpPr>
            <p:nvPr/>
          </p:nvSpPr>
          <p:spPr bwMode="auto">
            <a:xfrm>
              <a:off x="908" y="2268"/>
              <a:ext cx="10" cy="23"/>
            </a:xfrm>
            <a:custGeom>
              <a:avLst/>
              <a:gdLst>
                <a:gd name="T0" fmla="*/ 3 w 31"/>
                <a:gd name="T1" fmla="*/ 8 h 70"/>
                <a:gd name="T2" fmla="*/ 3 w 31"/>
                <a:gd name="T3" fmla="*/ 8 h 70"/>
                <a:gd name="T4" fmla="*/ 3 w 31"/>
                <a:gd name="T5" fmla="*/ 6 h 70"/>
                <a:gd name="T6" fmla="*/ 3 w 31"/>
                <a:gd name="T7" fmla="*/ 5 h 70"/>
                <a:gd name="T8" fmla="*/ 3 w 31"/>
                <a:gd name="T9" fmla="*/ 4 h 70"/>
                <a:gd name="T10" fmla="*/ 3 w 31"/>
                <a:gd name="T11" fmla="*/ 3 h 70"/>
                <a:gd name="T12" fmla="*/ 2 w 31"/>
                <a:gd name="T13" fmla="*/ 2 h 70"/>
                <a:gd name="T14" fmla="*/ 2 w 31"/>
                <a:gd name="T15" fmla="*/ 1 h 70"/>
                <a:gd name="T16" fmla="*/ 1 w 31"/>
                <a:gd name="T17" fmla="*/ 0 h 70"/>
                <a:gd name="T18" fmla="*/ 0 w 31"/>
                <a:gd name="T19" fmla="*/ 0 h 70"/>
                <a:gd name="T20" fmla="*/ 0 w 31"/>
                <a:gd name="T21" fmla="*/ 1 h 70"/>
                <a:gd name="T22" fmla="*/ 0 w 31"/>
                <a:gd name="T23" fmla="*/ 1 h 70"/>
                <a:gd name="T24" fmla="*/ 1 w 31"/>
                <a:gd name="T25" fmla="*/ 2 h 70"/>
                <a:gd name="T26" fmla="*/ 1 w 31"/>
                <a:gd name="T27" fmla="*/ 2 h 70"/>
                <a:gd name="T28" fmla="*/ 1 w 31"/>
                <a:gd name="T29" fmla="*/ 3 h 70"/>
                <a:gd name="T30" fmla="*/ 1 w 31"/>
                <a:gd name="T31" fmla="*/ 4 h 70"/>
                <a:gd name="T32" fmla="*/ 2 w 31"/>
                <a:gd name="T33" fmla="*/ 5 h 70"/>
                <a:gd name="T34" fmla="*/ 2 w 31"/>
                <a:gd name="T35" fmla="*/ 6 h 70"/>
                <a:gd name="T36" fmla="*/ 2 w 31"/>
                <a:gd name="T37" fmla="*/ 8 h 70"/>
                <a:gd name="T38" fmla="*/ 2 w 31"/>
                <a:gd name="T39" fmla="*/ 8 h 70"/>
                <a:gd name="T40" fmla="*/ 3 w 31"/>
                <a:gd name="T41" fmla="*/ 8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1" h="70">
                  <a:moveTo>
                    <a:pt x="31" y="70"/>
                  </a:moveTo>
                  <a:lnTo>
                    <a:pt x="31" y="70"/>
                  </a:lnTo>
                  <a:lnTo>
                    <a:pt x="31" y="58"/>
                  </a:lnTo>
                  <a:lnTo>
                    <a:pt x="30" y="44"/>
                  </a:lnTo>
                  <a:lnTo>
                    <a:pt x="27" y="33"/>
                  </a:lnTo>
                  <a:lnTo>
                    <a:pt x="24" y="24"/>
                  </a:lnTo>
                  <a:lnTo>
                    <a:pt x="20" y="14"/>
                  </a:lnTo>
                  <a:lnTo>
                    <a:pt x="16" y="8"/>
                  </a:lnTo>
                  <a:lnTo>
                    <a:pt x="9" y="2"/>
                  </a:lnTo>
                  <a:lnTo>
                    <a:pt x="0" y="0"/>
                  </a:lnTo>
                  <a:lnTo>
                    <a:pt x="0" y="13"/>
                  </a:lnTo>
                  <a:lnTo>
                    <a:pt x="3" y="13"/>
                  </a:lnTo>
                  <a:lnTo>
                    <a:pt x="5" y="16"/>
                  </a:lnTo>
                  <a:lnTo>
                    <a:pt x="9" y="20"/>
                  </a:lnTo>
                  <a:lnTo>
                    <a:pt x="10" y="27"/>
                  </a:lnTo>
                  <a:lnTo>
                    <a:pt x="13" y="36"/>
                  </a:lnTo>
                  <a:lnTo>
                    <a:pt x="16" y="47"/>
                  </a:lnTo>
                  <a:lnTo>
                    <a:pt x="17" y="58"/>
                  </a:lnTo>
                  <a:lnTo>
                    <a:pt x="17" y="70"/>
                  </a:lnTo>
                  <a:lnTo>
                    <a:pt x="31"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44" name="Freeform 46"/>
            <p:cNvSpPr>
              <a:spLocks/>
            </p:cNvSpPr>
            <p:nvPr/>
          </p:nvSpPr>
          <p:spPr bwMode="auto">
            <a:xfrm>
              <a:off x="914" y="2291"/>
              <a:ext cx="4" cy="27"/>
            </a:xfrm>
            <a:custGeom>
              <a:avLst/>
              <a:gdLst>
                <a:gd name="T0" fmla="*/ 1 w 14"/>
                <a:gd name="T1" fmla="*/ 9 h 80"/>
                <a:gd name="T2" fmla="*/ 1 w 14"/>
                <a:gd name="T3" fmla="*/ 9 h 80"/>
                <a:gd name="T4" fmla="*/ 1 w 14"/>
                <a:gd name="T5" fmla="*/ 0 h 80"/>
                <a:gd name="T6" fmla="*/ 0 w 14"/>
                <a:gd name="T7" fmla="*/ 0 h 80"/>
                <a:gd name="T8" fmla="*/ 0 w 14"/>
                <a:gd name="T9" fmla="*/ 9 h 80"/>
                <a:gd name="T10" fmla="*/ 0 w 14"/>
                <a:gd name="T11" fmla="*/ 9 h 80"/>
                <a:gd name="T12" fmla="*/ 1 w 14"/>
                <a:gd name="T13" fmla="*/ 9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80">
                  <a:moveTo>
                    <a:pt x="14" y="80"/>
                  </a:moveTo>
                  <a:lnTo>
                    <a:pt x="14" y="80"/>
                  </a:lnTo>
                  <a:lnTo>
                    <a:pt x="14" y="0"/>
                  </a:lnTo>
                  <a:lnTo>
                    <a:pt x="0" y="0"/>
                  </a:lnTo>
                  <a:lnTo>
                    <a:pt x="0" y="80"/>
                  </a:lnTo>
                  <a:lnTo>
                    <a:pt x="14"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45" name="Freeform 47"/>
            <p:cNvSpPr>
              <a:spLocks/>
            </p:cNvSpPr>
            <p:nvPr/>
          </p:nvSpPr>
          <p:spPr bwMode="auto">
            <a:xfrm>
              <a:off x="908" y="2318"/>
              <a:ext cx="10" cy="23"/>
            </a:xfrm>
            <a:custGeom>
              <a:avLst/>
              <a:gdLst>
                <a:gd name="T0" fmla="*/ 0 w 31"/>
                <a:gd name="T1" fmla="*/ 8 h 70"/>
                <a:gd name="T2" fmla="*/ 0 w 31"/>
                <a:gd name="T3" fmla="*/ 8 h 70"/>
                <a:gd name="T4" fmla="*/ 1 w 31"/>
                <a:gd name="T5" fmla="*/ 7 h 70"/>
                <a:gd name="T6" fmla="*/ 2 w 31"/>
                <a:gd name="T7" fmla="*/ 7 h 70"/>
                <a:gd name="T8" fmla="*/ 2 w 31"/>
                <a:gd name="T9" fmla="*/ 6 h 70"/>
                <a:gd name="T10" fmla="*/ 3 w 31"/>
                <a:gd name="T11" fmla="*/ 5 h 70"/>
                <a:gd name="T12" fmla="*/ 3 w 31"/>
                <a:gd name="T13" fmla="*/ 4 h 70"/>
                <a:gd name="T14" fmla="*/ 3 w 31"/>
                <a:gd name="T15" fmla="*/ 3 h 70"/>
                <a:gd name="T16" fmla="*/ 3 w 31"/>
                <a:gd name="T17" fmla="*/ 1 h 70"/>
                <a:gd name="T18" fmla="*/ 3 w 31"/>
                <a:gd name="T19" fmla="*/ 0 h 70"/>
                <a:gd name="T20" fmla="*/ 2 w 31"/>
                <a:gd name="T21" fmla="*/ 0 h 70"/>
                <a:gd name="T22" fmla="*/ 2 w 31"/>
                <a:gd name="T23" fmla="*/ 1 h 70"/>
                <a:gd name="T24" fmla="*/ 2 w 31"/>
                <a:gd name="T25" fmla="*/ 3 h 70"/>
                <a:gd name="T26" fmla="*/ 1 w 31"/>
                <a:gd name="T27" fmla="*/ 4 h 70"/>
                <a:gd name="T28" fmla="*/ 1 w 31"/>
                <a:gd name="T29" fmla="*/ 5 h 70"/>
                <a:gd name="T30" fmla="*/ 1 w 31"/>
                <a:gd name="T31" fmla="*/ 5 h 70"/>
                <a:gd name="T32" fmla="*/ 1 w 31"/>
                <a:gd name="T33" fmla="*/ 6 h 70"/>
                <a:gd name="T34" fmla="*/ 0 w 31"/>
                <a:gd name="T35" fmla="*/ 6 h 70"/>
                <a:gd name="T36" fmla="*/ 0 w 31"/>
                <a:gd name="T37" fmla="*/ 6 h 70"/>
                <a:gd name="T38" fmla="*/ 0 w 31"/>
                <a:gd name="T39" fmla="*/ 6 h 70"/>
                <a:gd name="T40" fmla="*/ 0 w 31"/>
                <a:gd name="T41" fmla="*/ 8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1" h="70">
                  <a:moveTo>
                    <a:pt x="0" y="70"/>
                  </a:moveTo>
                  <a:lnTo>
                    <a:pt x="0" y="70"/>
                  </a:lnTo>
                  <a:lnTo>
                    <a:pt x="9" y="68"/>
                  </a:lnTo>
                  <a:lnTo>
                    <a:pt x="16" y="62"/>
                  </a:lnTo>
                  <a:lnTo>
                    <a:pt x="20" y="56"/>
                  </a:lnTo>
                  <a:lnTo>
                    <a:pt x="24" y="46"/>
                  </a:lnTo>
                  <a:lnTo>
                    <a:pt x="27" y="37"/>
                  </a:lnTo>
                  <a:lnTo>
                    <a:pt x="30" y="26"/>
                  </a:lnTo>
                  <a:lnTo>
                    <a:pt x="31" y="13"/>
                  </a:lnTo>
                  <a:lnTo>
                    <a:pt x="31" y="0"/>
                  </a:lnTo>
                  <a:lnTo>
                    <a:pt x="17" y="0"/>
                  </a:lnTo>
                  <a:lnTo>
                    <a:pt x="17" y="13"/>
                  </a:lnTo>
                  <a:lnTo>
                    <a:pt x="16" y="23"/>
                  </a:lnTo>
                  <a:lnTo>
                    <a:pt x="13" y="34"/>
                  </a:lnTo>
                  <a:lnTo>
                    <a:pt x="10" y="43"/>
                  </a:lnTo>
                  <a:lnTo>
                    <a:pt x="9" y="50"/>
                  </a:lnTo>
                  <a:lnTo>
                    <a:pt x="5" y="54"/>
                  </a:lnTo>
                  <a:lnTo>
                    <a:pt x="3" y="57"/>
                  </a:lnTo>
                  <a:lnTo>
                    <a:pt x="0" y="57"/>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46" name="Freeform 48"/>
            <p:cNvSpPr>
              <a:spLocks/>
            </p:cNvSpPr>
            <p:nvPr/>
          </p:nvSpPr>
          <p:spPr bwMode="auto">
            <a:xfrm>
              <a:off x="846" y="2337"/>
              <a:ext cx="62" cy="4"/>
            </a:xfrm>
            <a:custGeom>
              <a:avLst/>
              <a:gdLst>
                <a:gd name="T0" fmla="*/ 0 w 186"/>
                <a:gd name="T1" fmla="*/ 1 h 13"/>
                <a:gd name="T2" fmla="*/ 0 w 186"/>
                <a:gd name="T3" fmla="*/ 1 h 13"/>
                <a:gd name="T4" fmla="*/ 21 w 186"/>
                <a:gd name="T5" fmla="*/ 1 h 13"/>
                <a:gd name="T6" fmla="*/ 21 w 186"/>
                <a:gd name="T7" fmla="*/ 0 h 13"/>
                <a:gd name="T8" fmla="*/ 0 w 186"/>
                <a:gd name="T9" fmla="*/ 0 h 13"/>
                <a:gd name="T10" fmla="*/ 0 w 186"/>
                <a:gd name="T11" fmla="*/ 0 h 13"/>
                <a:gd name="T12" fmla="*/ 0 w 186"/>
                <a:gd name="T13" fmla="*/ 1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6" h="13">
                  <a:moveTo>
                    <a:pt x="0" y="13"/>
                  </a:moveTo>
                  <a:lnTo>
                    <a:pt x="0" y="13"/>
                  </a:lnTo>
                  <a:lnTo>
                    <a:pt x="186" y="13"/>
                  </a:lnTo>
                  <a:lnTo>
                    <a:pt x="186" y="0"/>
                  </a:lnTo>
                  <a:lnTo>
                    <a:pt x="0" y="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47" name="Freeform 49"/>
            <p:cNvSpPr>
              <a:spLocks/>
            </p:cNvSpPr>
            <p:nvPr/>
          </p:nvSpPr>
          <p:spPr bwMode="auto">
            <a:xfrm>
              <a:off x="836" y="2318"/>
              <a:ext cx="10" cy="23"/>
            </a:xfrm>
            <a:custGeom>
              <a:avLst/>
              <a:gdLst>
                <a:gd name="T0" fmla="*/ 0 w 31"/>
                <a:gd name="T1" fmla="*/ 0 h 70"/>
                <a:gd name="T2" fmla="*/ 0 w 31"/>
                <a:gd name="T3" fmla="*/ 0 h 70"/>
                <a:gd name="T4" fmla="*/ 0 w 31"/>
                <a:gd name="T5" fmla="*/ 1 h 70"/>
                <a:gd name="T6" fmla="*/ 0 w 31"/>
                <a:gd name="T7" fmla="*/ 3 h 70"/>
                <a:gd name="T8" fmla="*/ 1 w 31"/>
                <a:gd name="T9" fmla="*/ 4 h 70"/>
                <a:gd name="T10" fmla="*/ 1 w 31"/>
                <a:gd name="T11" fmla="*/ 5 h 70"/>
                <a:gd name="T12" fmla="*/ 1 w 31"/>
                <a:gd name="T13" fmla="*/ 6 h 70"/>
                <a:gd name="T14" fmla="*/ 2 w 31"/>
                <a:gd name="T15" fmla="*/ 7 h 70"/>
                <a:gd name="T16" fmla="*/ 2 w 31"/>
                <a:gd name="T17" fmla="*/ 7 h 70"/>
                <a:gd name="T18" fmla="*/ 3 w 31"/>
                <a:gd name="T19" fmla="*/ 8 h 70"/>
                <a:gd name="T20" fmla="*/ 3 w 31"/>
                <a:gd name="T21" fmla="*/ 6 h 70"/>
                <a:gd name="T22" fmla="*/ 3 w 31"/>
                <a:gd name="T23" fmla="*/ 6 h 70"/>
                <a:gd name="T24" fmla="*/ 3 w 31"/>
                <a:gd name="T25" fmla="*/ 6 h 70"/>
                <a:gd name="T26" fmla="*/ 2 w 31"/>
                <a:gd name="T27" fmla="*/ 5 h 70"/>
                <a:gd name="T28" fmla="*/ 2 w 31"/>
                <a:gd name="T29" fmla="*/ 5 h 70"/>
                <a:gd name="T30" fmla="*/ 2 w 31"/>
                <a:gd name="T31" fmla="*/ 4 h 70"/>
                <a:gd name="T32" fmla="*/ 2 w 31"/>
                <a:gd name="T33" fmla="*/ 3 h 70"/>
                <a:gd name="T34" fmla="*/ 2 w 31"/>
                <a:gd name="T35" fmla="*/ 1 h 70"/>
                <a:gd name="T36" fmla="*/ 2 w 31"/>
                <a:gd name="T37" fmla="*/ 0 h 70"/>
                <a:gd name="T38" fmla="*/ 2 w 31"/>
                <a:gd name="T39" fmla="*/ 0 h 70"/>
                <a:gd name="T40" fmla="*/ 0 w 31"/>
                <a:gd name="T41" fmla="*/ 0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1" h="70">
                  <a:moveTo>
                    <a:pt x="0" y="0"/>
                  </a:moveTo>
                  <a:lnTo>
                    <a:pt x="0" y="0"/>
                  </a:lnTo>
                  <a:lnTo>
                    <a:pt x="0" y="13"/>
                  </a:lnTo>
                  <a:lnTo>
                    <a:pt x="2" y="26"/>
                  </a:lnTo>
                  <a:lnTo>
                    <a:pt x="5" y="37"/>
                  </a:lnTo>
                  <a:lnTo>
                    <a:pt x="7" y="46"/>
                  </a:lnTo>
                  <a:lnTo>
                    <a:pt x="12" y="56"/>
                  </a:lnTo>
                  <a:lnTo>
                    <a:pt x="16" y="62"/>
                  </a:lnTo>
                  <a:lnTo>
                    <a:pt x="23" y="68"/>
                  </a:lnTo>
                  <a:lnTo>
                    <a:pt x="31" y="70"/>
                  </a:lnTo>
                  <a:lnTo>
                    <a:pt x="31" y="57"/>
                  </a:lnTo>
                  <a:lnTo>
                    <a:pt x="28" y="57"/>
                  </a:lnTo>
                  <a:lnTo>
                    <a:pt x="27" y="54"/>
                  </a:lnTo>
                  <a:lnTo>
                    <a:pt x="23" y="50"/>
                  </a:lnTo>
                  <a:lnTo>
                    <a:pt x="21" y="43"/>
                  </a:lnTo>
                  <a:lnTo>
                    <a:pt x="19" y="34"/>
                  </a:lnTo>
                  <a:lnTo>
                    <a:pt x="16" y="23"/>
                  </a:lnTo>
                  <a:lnTo>
                    <a:pt x="14" y="13"/>
                  </a:lnTo>
                  <a:lnTo>
                    <a:pt x="1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48" name="Rectangle 50"/>
            <p:cNvSpPr>
              <a:spLocks noChangeArrowheads="1"/>
            </p:cNvSpPr>
            <p:nvPr/>
          </p:nvSpPr>
          <p:spPr bwMode="auto">
            <a:xfrm>
              <a:off x="917" y="2132"/>
              <a:ext cx="87" cy="2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4149" name="Freeform 51"/>
            <p:cNvSpPr>
              <a:spLocks/>
            </p:cNvSpPr>
            <p:nvPr/>
          </p:nvSpPr>
          <p:spPr bwMode="auto">
            <a:xfrm>
              <a:off x="917" y="2129"/>
              <a:ext cx="90" cy="5"/>
            </a:xfrm>
            <a:custGeom>
              <a:avLst/>
              <a:gdLst>
                <a:gd name="T0" fmla="*/ 30 w 269"/>
                <a:gd name="T1" fmla="*/ 1 h 14"/>
                <a:gd name="T2" fmla="*/ 29 w 269"/>
                <a:gd name="T3" fmla="*/ 0 h 14"/>
                <a:gd name="T4" fmla="*/ 0 w 269"/>
                <a:gd name="T5" fmla="*/ 0 h 14"/>
                <a:gd name="T6" fmla="*/ 0 w 269"/>
                <a:gd name="T7" fmla="*/ 2 h 14"/>
                <a:gd name="T8" fmla="*/ 29 w 269"/>
                <a:gd name="T9" fmla="*/ 2 h 14"/>
                <a:gd name="T10" fmla="*/ 28 w 269"/>
                <a:gd name="T11" fmla="*/ 1 h 14"/>
                <a:gd name="T12" fmla="*/ 30 w 269"/>
                <a:gd name="T13" fmla="*/ 1 h 14"/>
                <a:gd name="T14" fmla="*/ 30 w 269"/>
                <a:gd name="T15" fmla="*/ 0 h 14"/>
                <a:gd name="T16" fmla="*/ 29 w 269"/>
                <a:gd name="T17" fmla="*/ 0 h 14"/>
                <a:gd name="T18" fmla="*/ 30 w 269"/>
                <a:gd name="T19" fmla="*/ 1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9" h="14">
                  <a:moveTo>
                    <a:pt x="269" y="7"/>
                  </a:moveTo>
                  <a:lnTo>
                    <a:pt x="262" y="0"/>
                  </a:lnTo>
                  <a:lnTo>
                    <a:pt x="0" y="0"/>
                  </a:lnTo>
                  <a:lnTo>
                    <a:pt x="0" y="14"/>
                  </a:lnTo>
                  <a:lnTo>
                    <a:pt x="262" y="14"/>
                  </a:lnTo>
                  <a:lnTo>
                    <a:pt x="255" y="7"/>
                  </a:lnTo>
                  <a:lnTo>
                    <a:pt x="269" y="7"/>
                  </a:lnTo>
                  <a:lnTo>
                    <a:pt x="269" y="0"/>
                  </a:lnTo>
                  <a:lnTo>
                    <a:pt x="262" y="0"/>
                  </a:lnTo>
                  <a:lnTo>
                    <a:pt x="269"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50" name="Freeform 52"/>
            <p:cNvSpPr>
              <a:spLocks/>
            </p:cNvSpPr>
            <p:nvPr/>
          </p:nvSpPr>
          <p:spPr bwMode="auto">
            <a:xfrm>
              <a:off x="1002" y="2132"/>
              <a:ext cx="5" cy="22"/>
            </a:xfrm>
            <a:custGeom>
              <a:avLst/>
              <a:gdLst>
                <a:gd name="T0" fmla="*/ 1 w 14"/>
                <a:gd name="T1" fmla="*/ 7 h 67"/>
                <a:gd name="T2" fmla="*/ 2 w 14"/>
                <a:gd name="T3" fmla="*/ 7 h 67"/>
                <a:gd name="T4" fmla="*/ 2 w 14"/>
                <a:gd name="T5" fmla="*/ 0 h 67"/>
                <a:gd name="T6" fmla="*/ 0 w 14"/>
                <a:gd name="T7" fmla="*/ 0 h 67"/>
                <a:gd name="T8" fmla="*/ 0 w 14"/>
                <a:gd name="T9" fmla="*/ 7 h 67"/>
                <a:gd name="T10" fmla="*/ 1 w 14"/>
                <a:gd name="T11" fmla="*/ 6 h 67"/>
                <a:gd name="T12" fmla="*/ 1 w 14"/>
                <a:gd name="T13" fmla="*/ 7 h 67"/>
                <a:gd name="T14" fmla="*/ 2 w 14"/>
                <a:gd name="T15" fmla="*/ 7 h 67"/>
                <a:gd name="T16" fmla="*/ 2 w 14"/>
                <a:gd name="T17" fmla="*/ 7 h 67"/>
                <a:gd name="T18" fmla="*/ 1 w 14"/>
                <a:gd name="T19" fmla="*/ 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 h="67">
                  <a:moveTo>
                    <a:pt x="7" y="67"/>
                  </a:moveTo>
                  <a:lnTo>
                    <a:pt x="14" y="60"/>
                  </a:lnTo>
                  <a:lnTo>
                    <a:pt x="14" y="0"/>
                  </a:lnTo>
                  <a:lnTo>
                    <a:pt x="0" y="0"/>
                  </a:lnTo>
                  <a:lnTo>
                    <a:pt x="0" y="60"/>
                  </a:lnTo>
                  <a:lnTo>
                    <a:pt x="7" y="54"/>
                  </a:lnTo>
                  <a:lnTo>
                    <a:pt x="7" y="67"/>
                  </a:lnTo>
                  <a:lnTo>
                    <a:pt x="14" y="67"/>
                  </a:lnTo>
                  <a:lnTo>
                    <a:pt x="14" y="60"/>
                  </a:lnTo>
                  <a:lnTo>
                    <a:pt x="7"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51" name="Freeform 53"/>
            <p:cNvSpPr>
              <a:spLocks/>
            </p:cNvSpPr>
            <p:nvPr/>
          </p:nvSpPr>
          <p:spPr bwMode="auto">
            <a:xfrm>
              <a:off x="915" y="2150"/>
              <a:ext cx="89" cy="4"/>
            </a:xfrm>
            <a:custGeom>
              <a:avLst/>
              <a:gdLst>
                <a:gd name="T0" fmla="*/ 0 w 269"/>
                <a:gd name="T1" fmla="*/ 1 h 13"/>
                <a:gd name="T2" fmla="*/ 1 w 269"/>
                <a:gd name="T3" fmla="*/ 1 h 13"/>
                <a:gd name="T4" fmla="*/ 29 w 269"/>
                <a:gd name="T5" fmla="*/ 1 h 13"/>
                <a:gd name="T6" fmla="*/ 29 w 269"/>
                <a:gd name="T7" fmla="*/ 0 h 13"/>
                <a:gd name="T8" fmla="*/ 1 w 269"/>
                <a:gd name="T9" fmla="*/ 0 h 13"/>
                <a:gd name="T10" fmla="*/ 2 w 269"/>
                <a:gd name="T11" fmla="*/ 1 h 13"/>
                <a:gd name="T12" fmla="*/ 0 w 269"/>
                <a:gd name="T13" fmla="*/ 1 h 13"/>
                <a:gd name="T14" fmla="*/ 0 w 269"/>
                <a:gd name="T15" fmla="*/ 1 h 13"/>
                <a:gd name="T16" fmla="*/ 1 w 269"/>
                <a:gd name="T17" fmla="*/ 1 h 13"/>
                <a:gd name="T18" fmla="*/ 0 w 269"/>
                <a:gd name="T19" fmla="*/ 1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9" h="13">
                  <a:moveTo>
                    <a:pt x="0" y="6"/>
                  </a:moveTo>
                  <a:lnTo>
                    <a:pt x="7" y="13"/>
                  </a:lnTo>
                  <a:lnTo>
                    <a:pt x="269" y="13"/>
                  </a:lnTo>
                  <a:lnTo>
                    <a:pt x="269" y="0"/>
                  </a:lnTo>
                  <a:lnTo>
                    <a:pt x="7" y="0"/>
                  </a:lnTo>
                  <a:lnTo>
                    <a:pt x="14" y="6"/>
                  </a:lnTo>
                  <a:lnTo>
                    <a:pt x="0" y="6"/>
                  </a:lnTo>
                  <a:lnTo>
                    <a:pt x="0" y="13"/>
                  </a:lnTo>
                  <a:lnTo>
                    <a:pt x="7" y="13"/>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52" name="Freeform 54"/>
            <p:cNvSpPr>
              <a:spLocks/>
            </p:cNvSpPr>
            <p:nvPr/>
          </p:nvSpPr>
          <p:spPr bwMode="auto">
            <a:xfrm>
              <a:off x="915" y="2129"/>
              <a:ext cx="4" cy="23"/>
            </a:xfrm>
            <a:custGeom>
              <a:avLst/>
              <a:gdLst>
                <a:gd name="T0" fmla="*/ 1 w 14"/>
                <a:gd name="T1" fmla="*/ 0 h 67"/>
                <a:gd name="T2" fmla="*/ 0 w 14"/>
                <a:gd name="T3" fmla="*/ 1 h 67"/>
                <a:gd name="T4" fmla="*/ 0 w 14"/>
                <a:gd name="T5" fmla="*/ 8 h 67"/>
                <a:gd name="T6" fmla="*/ 1 w 14"/>
                <a:gd name="T7" fmla="*/ 8 h 67"/>
                <a:gd name="T8" fmla="*/ 1 w 14"/>
                <a:gd name="T9" fmla="*/ 1 h 67"/>
                <a:gd name="T10" fmla="*/ 1 w 14"/>
                <a:gd name="T11" fmla="*/ 2 h 67"/>
                <a:gd name="T12" fmla="*/ 1 w 14"/>
                <a:gd name="T13" fmla="*/ 0 h 67"/>
                <a:gd name="T14" fmla="*/ 0 w 14"/>
                <a:gd name="T15" fmla="*/ 0 h 67"/>
                <a:gd name="T16" fmla="*/ 0 w 14"/>
                <a:gd name="T17" fmla="*/ 1 h 67"/>
                <a:gd name="T18" fmla="*/ 1 w 14"/>
                <a:gd name="T19" fmla="*/ 0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 h="67">
                  <a:moveTo>
                    <a:pt x="7" y="0"/>
                  </a:moveTo>
                  <a:lnTo>
                    <a:pt x="0" y="7"/>
                  </a:lnTo>
                  <a:lnTo>
                    <a:pt x="0" y="67"/>
                  </a:lnTo>
                  <a:lnTo>
                    <a:pt x="14" y="67"/>
                  </a:lnTo>
                  <a:lnTo>
                    <a:pt x="14" y="7"/>
                  </a:lnTo>
                  <a:lnTo>
                    <a:pt x="7" y="14"/>
                  </a:lnTo>
                  <a:lnTo>
                    <a:pt x="7" y="0"/>
                  </a:lnTo>
                  <a:lnTo>
                    <a:pt x="0" y="0"/>
                  </a:lnTo>
                  <a:lnTo>
                    <a:pt x="0" y="7"/>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53" name="Rectangle 55"/>
            <p:cNvSpPr>
              <a:spLocks noChangeArrowheads="1"/>
            </p:cNvSpPr>
            <p:nvPr/>
          </p:nvSpPr>
          <p:spPr bwMode="auto">
            <a:xfrm>
              <a:off x="917" y="2293"/>
              <a:ext cx="87" cy="2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4154" name="Freeform 56"/>
            <p:cNvSpPr>
              <a:spLocks/>
            </p:cNvSpPr>
            <p:nvPr/>
          </p:nvSpPr>
          <p:spPr bwMode="auto">
            <a:xfrm>
              <a:off x="917" y="2290"/>
              <a:ext cx="90" cy="5"/>
            </a:xfrm>
            <a:custGeom>
              <a:avLst/>
              <a:gdLst>
                <a:gd name="T0" fmla="*/ 30 w 269"/>
                <a:gd name="T1" fmla="*/ 1 h 14"/>
                <a:gd name="T2" fmla="*/ 29 w 269"/>
                <a:gd name="T3" fmla="*/ 0 h 14"/>
                <a:gd name="T4" fmla="*/ 0 w 269"/>
                <a:gd name="T5" fmla="*/ 0 h 14"/>
                <a:gd name="T6" fmla="*/ 0 w 269"/>
                <a:gd name="T7" fmla="*/ 2 h 14"/>
                <a:gd name="T8" fmla="*/ 29 w 269"/>
                <a:gd name="T9" fmla="*/ 2 h 14"/>
                <a:gd name="T10" fmla="*/ 28 w 269"/>
                <a:gd name="T11" fmla="*/ 1 h 14"/>
                <a:gd name="T12" fmla="*/ 30 w 269"/>
                <a:gd name="T13" fmla="*/ 1 h 14"/>
                <a:gd name="T14" fmla="*/ 30 w 269"/>
                <a:gd name="T15" fmla="*/ 0 h 14"/>
                <a:gd name="T16" fmla="*/ 29 w 269"/>
                <a:gd name="T17" fmla="*/ 0 h 14"/>
                <a:gd name="T18" fmla="*/ 30 w 269"/>
                <a:gd name="T19" fmla="*/ 1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9" h="14">
                  <a:moveTo>
                    <a:pt x="269" y="7"/>
                  </a:moveTo>
                  <a:lnTo>
                    <a:pt x="262" y="0"/>
                  </a:lnTo>
                  <a:lnTo>
                    <a:pt x="0" y="0"/>
                  </a:lnTo>
                  <a:lnTo>
                    <a:pt x="0" y="14"/>
                  </a:lnTo>
                  <a:lnTo>
                    <a:pt x="262" y="14"/>
                  </a:lnTo>
                  <a:lnTo>
                    <a:pt x="255" y="7"/>
                  </a:lnTo>
                  <a:lnTo>
                    <a:pt x="269" y="7"/>
                  </a:lnTo>
                  <a:lnTo>
                    <a:pt x="269" y="0"/>
                  </a:lnTo>
                  <a:lnTo>
                    <a:pt x="262" y="0"/>
                  </a:lnTo>
                  <a:lnTo>
                    <a:pt x="269"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55" name="Freeform 57"/>
            <p:cNvSpPr>
              <a:spLocks/>
            </p:cNvSpPr>
            <p:nvPr/>
          </p:nvSpPr>
          <p:spPr bwMode="auto">
            <a:xfrm>
              <a:off x="1002" y="2293"/>
              <a:ext cx="5" cy="22"/>
            </a:xfrm>
            <a:custGeom>
              <a:avLst/>
              <a:gdLst>
                <a:gd name="T0" fmla="*/ 1 w 14"/>
                <a:gd name="T1" fmla="*/ 7 h 67"/>
                <a:gd name="T2" fmla="*/ 2 w 14"/>
                <a:gd name="T3" fmla="*/ 7 h 67"/>
                <a:gd name="T4" fmla="*/ 2 w 14"/>
                <a:gd name="T5" fmla="*/ 0 h 67"/>
                <a:gd name="T6" fmla="*/ 0 w 14"/>
                <a:gd name="T7" fmla="*/ 0 h 67"/>
                <a:gd name="T8" fmla="*/ 0 w 14"/>
                <a:gd name="T9" fmla="*/ 7 h 67"/>
                <a:gd name="T10" fmla="*/ 1 w 14"/>
                <a:gd name="T11" fmla="*/ 6 h 67"/>
                <a:gd name="T12" fmla="*/ 1 w 14"/>
                <a:gd name="T13" fmla="*/ 7 h 67"/>
                <a:gd name="T14" fmla="*/ 2 w 14"/>
                <a:gd name="T15" fmla="*/ 7 h 67"/>
                <a:gd name="T16" fmla="*/ 2 w 14"/>
                <a:gd name="T17" fmla="*/ 7 h 67"/>
                <a:gd name="T18" fmla="*/ 1 w 14"/>
                <a:gd name="T19" fmla="*/ 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 h="67">
                  <a:moveTo>
                    <a:pt x="7" y="67"/>
                  </a:moveTo>
                  <a:lnTo>
                    <a:pt x="14" y="61"/>
                  </a:lnTo>
                  <a:lnTo>
                    <a:pt x="14" y="0"/>
                  </a:lnTo>
                  <a:lnTo>
                    <a:pt x="0" y="0"/>
                  </a:lnTo>
                  <a:lnTo>
                    <a:pt x="0" y="61"/>
                  </a:lnTo>
                  <a:lnTo>
                    <a:pt x="7" y="54"/>
                  </a:lnTo>
                  <a:lnTo>
                    <a:pt x="7" y="67"/>
                  </a:lnTo>
                  <a:lnTo>
                    <a:pt x="14" y="67"/>
                  </a:lnTo>
                  <a:lnTo>
                    <a:pt x="14" y="61"/>
                  </a:lnTo>
                  <a:lnTo>
                    <a:pt x="7"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56" name="Freeform 58"/>
            <p:cNvSpPr>
              <a:spLocks/>
            </p:cNvSpPr>
            <p:nvPr/>
          </p:nvSpPr>
          <p:spPr bwMode="auto">
            <a:xfrm>
              <a:off x="915" y="2311"/>
              <a:ext cx="89" cy="4"/>
            </a:xfrm>
            <a:custGeom>
              <a:avLst/>
              <a:gdLst>
                <a:gd name="T0" fmla="*/ 0 w 269"/>
                <a:gd name="T1" fmla="*/ 1 h 13"/>
                <a:gd name="T2" fmla="*/ 1 w 269"/>
                <a:gd name="T3" fmla="*/ 1 h 13"/>
                <a:gd name="T4" fmla="*/ 29 w 269"/>
                <a:gd name="T5" fmla="*/ 1 h 13"/>
                <a:gd name="T6" fmla="*/ 29 w 269"/>
                <a:gd name="T7" fmla="*/ 0 h 13"/>
                <a:gd name="T8" fmla="*/ 1 w 269"/>
                <a:gd name="T9" fmla="*/ 0 h 13"/>
                <a:gd name="T10" fmla="*/ 2 w 269"/>
                <a:gd name="T11" fmla="*/ 1 h 13"/>
                <a:gd name="T12" fmla="*/ 0 w 269"/>
                <a:gd name="T13" fmla="*/ 1 h 13"/>
                <a:gd name="T14" fmla="*/ 0 w 269"/>
                <a:gd name="T15" fmla="*/ 1 h 13"/>
                <a:gd name="T16" fmla="*/ 1 w 269"/>
                <a:gd name="T17" fmla="*/ 1 h 13"/>
                <a:gd name="T18" fmla="*/ 0 w 269"/>
                <a:gd name="T19" fmla="*/ 1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9" h="13">
                  <a:moveTo>
                    <a:pt x="0" y="7"/>
                  </a:moveTo>
                  <a:lnTo>
                    <a:pt x="7" y="13"/>
                  </a:lnTo>
                  <a:lnTo>
                    <a:pt x="269" y="13"/>
                  </a:lnTo>
                  <a:lnTo>
                    <a:pt x="269" y="0"/>
                  </a:lnTo>
                  <a:lnTo>
                    <a:pt x="7" y="0"/>
                  </a:lnTo>
                  <a:lnTo>
                    <a:pt x="14" y="7"/>
                  </a:lnTo>
                  <a:lnTo>
                    <a:pt x="0" y="7"/>
                  </a:lnTo>
                  <a:lnTo>
                    <a:pt x="0" y="13"/>
                  </a:lnTo>
                  <a:lnTo>
                    <a:pt x="7" y="13"/>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57" name="Freeform 59"/>
            <p:cNvSpPr>
              <a:spLocks/>
            </p:cNvSpPr>
            <p:nvPr/>
          </p:nvSpPr>
          <p:spPr bwMode="auto">
            <a:xfrm>
              <a:off x="915" y="2290"/>
              <a:ext cx="4" cy="23"/>
            </a:xfrm>
            <a:custGeom>
              <a:avLst/>
              <a:gdLst>
                <a:gd name="T0" fmla="*/ 1 w 14"/>
                <a:gd name="T1" fmla="*/ 0 h 68"/>
                <a:gd name="T2" fmla="*/ 0 w 14"/>
                <a:gd name="T3" fmla="*/ 1 h 68"/>
                <a:gd name="T4" fmla="*/ 0 w 14"/>
                <a:gd name="T5" fmla="*/ 8 h 68"/>
                <a:gd name="T6" fmla="*/ 1 w 14"/>
                <a:gd name="T7" fmla="*/ 8 h 68"/>
                <a:gd name="T8" fmla="*/ 1 w 14"/>
                <a:gd name="T9" fmla="*/ 1 h 68"/>
                <a:gd name="T10" fmla="*/ 1 w 14"/>
                <a:gd name="T11" fmla="*/ 2 h 68"/>
                <a:gd name="T12" fmla="*/ 1 w 14"/>
                <a:gd name="T13" fmla="*/ 0 h 68"/>
                <a:gd name="T14" fmla="*/ 0 w 14"/>
                <a:gd name="T15" fmla="*/ 0 h 68"/>
                <a:gd name="T16" fmla="*/ 0 w 14"/>
                <a:gd name="T17" fmla="*/ 1 h 68"/>
                <a:gd name="T18" fmla="*/ 1 w 14"/>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 h="68">
                  <a:moveTo>
                    <a:pt x="7" y="0"/>
                  </a:moveTo>
                  <a:lnTo>
                    <a:pt x="0" y="7"/>
                  </a:lnTo>
                  <a:lnTo>
                    <a:pt x="0" y="68"/>
                  </a:lnTo>
                  <a:lnTo>
                    <a:pt x="14" y="68"/>
                  </a:lnTo>
                  <a:lnTo>
                    <a:pt x="14" y="7"/>
                  </a:lnTo>
                  <a:lnTo>
                    <a:pt x="7" y="14"/>
                  </a:lnTo>
                  <a:lnTo>
                    <a:pt x="7" y="0"/>
                  </a:lnTo>
                  <a:lnTo>
                    <a:pt x="0" y="0"/>
                  </a:lnTo>
                  <a:lnTo>
                    <a:pt x="0" y="7"/>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58" name="Rectangle 60"/>
            <p:cNvSpPr>
              <a:spLocks noChangeArrowheads="1"/>
            </p:cNvSpPr>
            <p:nvPr/>
          </p:nvSpPr>
          <p:spPr bwMode="auto">
            <a:xfrm>
              <a:off x="917" y="2217"/>
              <a:ext cx="87" cy="2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4159" name="Freeform 61"/>
            <p:cNvSpPr>
              <a:spLocks/>
            </p:cNvSpPr>
            <p:nvPr/>
          </p:nvSpPr>
          <p:spPr bwMode="auto">
            <a:xfrm>
              <a:off x="917" y="2215"/>
              <a:ext cx="90" cy="5"/>
            </a:xfrm>
            <a:custGeom>
              <a:avLst/>
              <a:gdLst>
                <a:gd name="T0" fmla="*/ 30 w 269"/>
                <a:gd name="T1" fmla="*/ 1 h 14"/>
                <a:gd name="T2" fmla="*/ 29 w 269"/>
                <a:gd name="T3" fmla="*/ 0 h 14"/>
                <a:gd name="T4" fmla="*/ 0 w 269"/>
                <a:gd name="T5" fmla="*/ 0 h 14"/>
                <a:gd name="T6" fmla="*/ 0 w 269"/>
                <a:gd name="T7" fmla="*/ 2 h 14"/>
                <a:gd name="T8" fmla="*/ 29 w 269"/>
                <a:gd name="T9" fmla="*/ 2 h 14"/>
                <a:gd name="T10" fmla="*/ 28 w 269"/>
                <a:gd name="T11" fmla="*/ 1 h 14"/>
                <a:gd name="T12" fmla="*/ 30 w 269"/>
                <a:gd name="T13" fmla="*/ 1 h 14"/>
                <a:gd name="T14" fmla="*/ 30 w 269"/>
                <a:gd name="T15" fmla="*/ 0 h 14"/>
                <a:gd name="T16" fmla="*/ 29 w 269"/>
                <a:gd name="T17" fmla="*/ 0 h 14"/>
                <a:gd name="T18" fmla="*/ 30 w 269"/>
                <a:gd name="T19" fmla="*/ 1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9" h="14">
                  <a:moveTo>
                    <a:pt x="269" y="7"/>
                  </a:moveTo>
                  <a:lnTo>
                    <a:pt x="262" y="0"/>
                  </a:lnTo>
                  <a:lnTo>
                    <a:pt x="0" y="0"/>
                  </a:lnTo>
                  <a:lnTo>
                    <a:pt x="0" y="14"/>
                  </a:lnTo>
                  <a:lnTo>
                    <a:pt x="262" y="14"/>
                  </a:lnTo>
                  <a:lnTo>
                    <a:pt x="255" y="7"/>
                  </a:lnTo>
                  <a:lnTo>
                    <a:pt x="269" y="7"/>
                  </a:lnTo>
                  <a:lnTo>
                    <a:pt x="269" y="0"/>
                  </a:lnTo>
                  <a:lnTo>
                    <a:pt x="262" y="0"/>
                  </a:lnTo>
                  <a:lnTo>
                    <a:pt x="269"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60" name="Freeform 62"/>
            <p:cNvSpPr>
              <a:spLocks/>
            </p:cNvSpPr>
            <p:nvPr/>
          </p:nvSpPr>
          <p:spPr bwMode="auto">
            <a:xfrm>
              <a:off x="1002" y="2217"/>
              <a:ext cx="5" cy="23"/>
            </a:xfrm>
            <a:custGeom>
              <a:avLst/>
              <a:gdLst>
                <a:gd name="T0" fmla="*/ 1 w 14"/>
                <a:gd name="T1" fmla="*/ 8 h 67"/>
                <a:gd name="T2" fmla="*/ 2 w 14"/>
                <a:gd name="T3" fmla="*/ 7 h 67"/>
                <a:gd name="T4" fmla="*/ 2 w 14"/>
                <a:gd name="T5" fmla="*/ 0 h 67"/>
                <a:gd name="T6" fmla="*/ 0 w 14"/>
                <a:gd name="T7" fmla="*/ 0 h 67"/>
                <a:gd name="T8" fmla="*/ 0 w 14"/>
                <a:gd name="T9" fmla="*/ 7 h 67"/>
                <a:gd name="T10" fmla="*/ 1 w 14"/>
                <a:gd name="T11" fmla="*/ 7 h 67"/>
                <a:gd name="T12" fmla="*/ 1 w 14"/>
                <a:gd name="T13" fmla="*/ 8 h 67"/>
                <a:gd name="T14" fmla="*/ 2 w 14"/>
                <a:gd name="T15" fmla="*/ 8 h 67"/>
                <a:gd name="T16" fmla="*/ 2 w 14"/>
                <a:gd name="T17" fmla="*/ 7 h 67"/>
                <a:gd name="T18" fmla="*/ 1 w 14"/>
                <a:gd name="T19" fmla="*/ 8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 h="67">
                  <a:moveTo>
                    <a:pt x="7" y="67"/>
                  </a:moveTo>
                  <a:lnTo>
                    <a:pt x="14" y="60"/>
                  </a:lnTo>
                  <a:lnTo>
                    <a:pt x="14" y="0"/>
                  </a:lnTo>
                  <a:lnTo>
                    <a:pt x="0" y="0"/>
                  </a:lnTo>
                  <a:lnTo>
                    <a:pt x="0" y="60"/>
                  </a:lnTo>
                  <a:lnTo>
                    <a:pt x="7" y="54"/>
                  </a:lnTo>
                  <a:lnTo>
                    <a:pt x="7" y="67"/>
                  </a:lnTo>
                  <a:lnTo>
                    <a:pt x="14" y="67"/>
                  </a:lnTo>
                  <a:lnTo>
                    <a:pt x="14" y="60"/>
                  </a:lnTo>
                  <a:lnTo>
                    <a:pt x="7"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61" name="Freeform 63"/>
            <p:cNvSpPr>
              <a:spLocks/>
            </p:cNvSpPr>
            <p:nvPr/>
          </p:nvSpPr>
          <p:spPr bwMode="auto">
            <a:xfrm>
              <a:off x="915" y="2235"/>
              <a:ext cx="89" cy="5"/>
            </a:xfrm>
            <a:custGeom>
              <a:avLst/>
              <a:gdLst>
                <a:gd name="T0" fmla="*/ 0 w 269"/>
                <a:gd name="T1" fmla="*/ 1 h 13"/>
                <a:gd name="T2" fmla="*/ 1 w 269"/>
                <a:gd name="T3" fmla="*/ 2 h 13"/>
                <a:gd name="T4" fmla="*/ 29 w 269"/>
                <a:gd name="T5" fmla="*/ 2 h 13"/>
                <a:gd name="T6" fmla="*/ 29 w 269"/>
                <a:gd name="T7" fmla="*/ 0 h 13"/>
                <a:gd name="T8" fmla="*/ 1 w 269"/>
                <a:gd name="T9" fmla="*/ 0 h 13"/>
                <a:gd name="T10" fmla="*/ 2 w 269"/>
                <a:gd name="T11" fmla="*/ 1 h 13"/>
                <a:gd name="T12" fmla="*/ 0 w 269"/>
                <a:gd name="T13" fmla="*/ 1 h 13"/>
                <a:gd name="T14" fmla="*/ 0 w 269"/>
                <a:gd name="T15" fmla="*/ 2 h 13"/>
                <a:gd name="T16" fmla="*/ 1 w 269"/>
                <a:gd name="T17" fmla="*/ 2 h 13"/>
                <a:gd name="T18" fmla="*/ 0 w 269"/>
                <a:gd name="T19" fmla="*/ 1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9" h="13">
                  <a:moveTo>
                    <a:pt x="0" y="6"/>
                  </a:moveTo>
                  <a:lnTo>
                    <a:pt x="7" y="13"/>
                  </a:lnTo>
                  <a:lnTo>
                    <a:pt x="269" y="13"/>
                  </a:lnTo>
                  <a:lnTo>
                    <a:pt x="269" y="0"/>
                  </a:lnTo>
                  <a:lnTo>
                    <a:pt x="7" y="0"/>
                  </a:lnTo>
                  <a:lnTo>
                    <a:pt x="14" y="6"/>
                  </a:lnTo>
                  <a:lnTo>
                    <a:pt x="0" y="6"/>
                  </a:lnTo>
                  <a:lnTo>
                    <a:pt x="0" y="13"/>
                  </a:lnTo>
                  <a:lnTo>
                    <a:pt x="7" y="13"/>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62" name="Freeform 64"/>
            <p:cNvSpPr>
              <a:spLocks/>
            </p:cNvSpPr>
            <p:nvPr/>
          </p:nvSpPr>
          <p:spPr bwMode="auto">
            <a:xfrm>
              <a:off x="915" y="2215"/>
              <a:ext cx="4" cy="22"/>
            </a:xfrm>
            <a:custGeom>
              <a:avLst/>
              <a:gdLst>
                <a:gd name="T0" fmla="*/ 1 w 14"/>
                <a:gd name="T1" fmla="*/ 0 h 67"/>
                <a:gd name="T2" fmla="*/ 0 w 14"/>
                <a:gd name="T3" fmla="*/ 1 h 67"/>
                <a:gd name="T4" fmla="*/ 0 w 14"/>
                <a:gd name="T5" fmla="*/ 7 h 67"/>
                <a:gd name="T6" fmla="*/ 1 w 14"/>
                <a:gd name="T7" fmla="*/ 7 h 67"/>
                <a:gd name="T8" fmla="*/ 1 w 14"/>
                <a:gd name="T9" fmla="*/ 1 h 67"/>
                <a:gd name="T10" fmla="*/ 1 w 14"/>
                <a:gd name="T11" fmla="*/ 2 h 67"/>
                <a:gd name="T12" fmla="*/ 1 w 14"/>
                <a:gd name="T13" fmla="*/ 0 h 67"/>
                <a:gd name="T14" fmla="*/ 0 w 14"/>
                <a:gd name="T15" fmla="*/ 0 h 67"/>
                <a:gd name="T16" fmla="*/ 0 w 14"/>
                <a:gd name="T17" fmla="*/ 1 h 67"/>
                <a:gd name="T18" fmla="*/ 1 w 14"/>
                <a:gd name="T19" fmla="*/ 0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 h="67">
                  <a:moveTo>
                    <a:pt x="7" y="0"/>
                  </a:moveTo>
                  <a:lnTo>
                    <a:pt x="0" y="7"/>
                  </a:lnTo>
                  <a:lnTo>
                    <a:pt x="0" y="67"/>
                  </a:lnTo>
                  <a:lnTo>
                    <a:pt x="14" y="67"/>
                  </a:lnTo>
                  <a:lnTo>
                    <a:pt x="14" y="7"/>
                  </a:lnTo>
                  <a:lnTo>
                    <a:pt x="7" y="14"/>
                  </a:lnTo>
                  <a:lnTo>
                    <a:pt x="7" y="0"/>
                  </a:lnTo>
                  <a:lnTo>
                    <a:pt x="0" y="0"/>
                  </a:lnTo>
                  <a:lnTo>
                    <a:pt x="0" y="7"/>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63" name="Freeform 65"/>
            <p:cNvSpPr>
              <a:spLocks/>
            </p:cNvSpPr>
            <p:nvPr/>
          </p:nvSpPr>
          <p:spPr bwMode="auto">
            <a:xfrm>
              <a:off x="1004" y="2125"/>
              <a:ext cx="28" cy="34"/>
            </a:xfrm>
            <a:custGeom>
              <a:avLst/>
              <a:gdLst>
                <a:gd name="T0" fmla="*/ 0 w 83"/>
                <a:gd name="T1" fmla="*/ 0 h 102"/>
                <a:gd name="T2" fmla="*/ 0 w 83"/>
                <a:gd name="T3" fmla="*/ 11 h 102"/>
                <a:gd name="T4" fmla="*/ 9 w 83"/>
                <a:gd name="T5" fmla="*/ 9 h 102"/>
                <a:gd name="T6" fmla="*/ 9 w 83"/>
                <a:gd name="T7" fmla="*/ 2 h 102"/>
                <a:gd name="T8" fmla="*/ 0 w 83"/>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02">
                  <a:moveTo>
                    <a:pt x="0" y="0"/>
                  </a:moveTo>
                  <a:lnTo>
                    <a:pt x="0" y="102"/>
                  </a:lnTo>
                  <a:lnTo>
                    <a:pt x="83" y="85"/>
                  </a:lnTo>
                  <a:lnTo>
                    <a:pt x="83" y="19"/>
                  </a:lnTo>
                  <a:lnTo>
                    <a:pt x="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64" name="Freeform 66"/>
            <p:cNvSpPr>
              <a:spLocks/>
            </p:cNvSpPr>
            <p:nvPr/>
          </p:nvSpPr>
          <p:spPr bwMode="auto">
            <a:xfrm>
              <a:off x="1002" y="2125"/>
              <a:ext cx="5" cy="37"/>
            </a:xfrm>
            <a:custGeom>
              <a:avLst/>
              <a:gdLst>
                <a:gd name="T0" fmla="*/ 1 w 14"/>
                <a:gd name="T1" fmla="*/ 11 h 110"/>
                <a:gd name="T2" fmla="*/ 2 w 14"/>
                <a:gd name="T3" fmla="*/ 11 h 110"/>
                <a:gd name="T4" fmla="*/ 2 w 14"/>
                <a:gd name="T5" fmla="*/ 0 h 110"/>
                <a:gd name="T6" fmla="*/ 0 w 14"/>
                <a:gd name="T7" fmla="*/ 0 h 110"/>
                <a:gd name="T8" fmla="*/ 0 w 14"/>
                <a:gd name="T9" fmla="*/ 11 h 110"/>
                <a:gd name="T10" fmla="*/ 1 w 14"/>
                <a:gd name="T11" fmla="*/ 12 h 110"/>
                <a:gd name="T12" fmla="*/ 0 w 14"/>
                <a:gd name="T13" fmla="*/ 11 h 110"/>
                <a:gd name="T14" fmla="*/ 0 w 14"/>
                <a:gd name="T15" fmla="*/ 12 h 110"/>
                <a:gd name="T16" fmla="*/ 1 w 14"/>
                <a:gd name="T17" fmla="*/ 12 h 110"/>
                <a:gd name="T18" fmla="*/ 1 w 14"/>
                <a:gd name="T19" fmla="*/ 11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 h="110">
                  <a:moveTo>
                    <a:pt x="6" y="96"/>
                  </a:moveTo>
                  <a:lnTo>
                    <a:pt x="14" y="102"/>
                  </a:lnTo>
                  <a:lnTo>
                    <a:pt x="14" y="0"/>
                  </a:lnTo>
                  <a:lnTo>
                    <a:pt x="0" y="0"/>
                  </a:lnTo>
                  <a:lnTo>
                    <a:pt x="0" y="102"/>
                  </a:lnTo>
                  <a:lnTo>
                    <a:pt x="8" y="109"/>
                  </a:lnTo>
                  <a:lnTo>
                    <a:pt x="0" y="102"/>
                  </a:lnTo>
                  <a:lnTo>
                    <a:pt x="0" y="110"/>
                  </a:lnTo>
                  <a:lnTo>
                    <a:pt x="8" y="109"/>
                  </a:lnTo>
                  <a:lnTo>
                    <a:pt x="6"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65" name="Freeform 67"/>
            <p:cNvSpPr>
              <a:spLocks/>
            </p:cNvSpPr>
            <p:nvPr/>
          </p:nvSpPr>
          <p:spPr bwMode="auto">
            <a:xfrm>
              <a:off x="1004" y="2151"/>
              <a:ext cx="30" cy="11"/>
            </a:xfrm>
            <a:custGeom>
              <a:avLst/>
              <a:gdLst>
                <a:gd name="T0" fmla="*/ 8 w 91"/>
                <a:gd name="T1" fmla="*/ 1 h 31"/>
                <a:gd name="T2" fmla="*/ 9 w 91"/>
                <a:gd name="T3" fmla="*/ 0 h 31"/>
                <a:gd name="T4" fmla="*/ 0 w 91"/>
                <a:gd name="T5" fmla="*/ 2 h 31"/>
                <a:gd name="T6" fmla="*/ 0 w 91"/>
                <a:gd name="T7" fmla="*/ 4 h 31"/>
                <a:gd name="T8" fmla="*/ 9 w 91"/>
                <a:gd name="T9" fmla="*/ 2 h 31"/>
                <a:gd name="T10" fmla="*/ 10 w 91"/>
                <a:gd name="T11" fmla="*/ 1 h 31"/>
                <a:gd name="T12" fmla="*/ 9 w 91"/>
                <a:gd name="T13" fmla="*/ 2 h 31"/>
                <a:gd name="T14" fmla="*/ 10 w 91"/>
                <a:gd name="T15" fmla="*/ 1 h 31"/>
                <a:gd name="T16" fmla="*/ 10 w 91"/>
                <a:gd name="T17" fmla="*/ 1 h 31"/>
                <a:gd name="T18" fmla="*/ 8 w 91"/>
                <a:gd name="T19" fmla="*/ 1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1" h="31">
                  <a:moveTo>
                    <a:pt x="77" y="7"/>
                  </a:moveTo>
                  <a:lnTo>
                    <a:pt x="82" y="0"/>
                  </a:lnTo>
                  <a:lnTo>
                    <a:pt x="0" y="18"/>
                  </a:lnTo>
                  <a:lnTo>
                    <a:pt x="2" y="31"/>
                  </a:lnTo>
                  <a:lnTo>
                    <a:pt x="85" y="14"/>
                  </a:lnTo>
                  <a:lnTo>
                    <a:pt x="91" y="7"/>
                  </a:lnTo>
                  <a:lnTo>
                    <a:pt x="85" y="14"/>
                  </a:lnTo>
                  <a:lnTo>
                    <a:pt x="91" y="12"/>
                  </a:lnTo>
                  <a:lnTo>
                    <a:pt x="91" y="7"/>
                  </a:lnTo>
                  <a:lnTo>
                    <a:pt x="7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66" name="Freeform 68"/>
            <p:cNvSpPr>
              <a:spLocks/>
            </p:cNvSpPr>
            <p:nvPr/>
          </p:nvSpPr>
          <p:spPr bwMode="auto">
            <a:xfrm>
              <a:off x="1030" y="2129"/>
              <a:ext cx="4" cy="25"/>
            </a:xfrm>
            <a:custGeom>
              <a:avLst/>
              <a:gdLst>
                <a:gd name="T0" fmla="*/ 0 w 14"/>
                <a:gd name="T1" fmla="*/ 2 h 73"/>
                <a:gd name="T2" fmla="*/ 0 w 14"/>
                <a:gd name="T3" fmla="*/ 1 h 73"/>
                <a:gd name="T4" fmla="*/ 0 w 14"/>
                <a:gd name="T5" fmla="*/ 9 h 73"/>
                <a:gd name="T6" fmla="*/ 1 w 14"/>
                <a:gd name="T7" fmla="*/ 9 h 73"/>
                <a:gd name="T8" fmla="*/ 1 w 14"/>
                <a:gd name="T9" fmla="*/ 1 h 73"/>
                <a:gd name="T10" fmla="*/ 1 w 14"/>
                <a:gd name="T11" fmla="*/ 0 h 73"/>
                <a:gd name="T12" fmla="*/ 1 w 14"/>
                <a:gd name="T13" fmla="*/ 1 h 73"/>
                <a:gd name="T14" fmla="*/ 1 w 14"/>
                <a:gd name="T15" fmla="*/ 0 h 73"/>
                <a:gd name="T16" fmla="*/ 1 w 14"/>
                <a:gd name="T17" fmla="*/ 0 h 73"/>
                <a:gd name="T18" fmla="*/ 0 w 14"/>
                <a:gd name="T19" fmla="*/ 2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 h="73">
                  <a:moveTo>
                    <a:pt x="5" y="14"/>
                  </a:moveTo>
                  <a:lnTo>
                    <a:pt x="0" y="7"/>
                  </a:lnTo>
                  <a:lnTo>
                    <a:pt x="0" y="73"/>
                  </a:lnTo>
                  <a:lnTo>
                    <a:pt x="14" y="73"/>
                  </a:lnTo>
                  <a:lnTo>
                    <a:pt x="14" y="7"/>
                  </a:lnTo>
                  <a:lnTo>
                    <a:pt x="8" y="0"/>
                  </a:lnTo>
                  <a:lnTo>
                    <a:pt x="14" y="7"/>
                  </a:lnTo>
                  <a:lnTo>
                    <a:pt x="14" y="1"/>
                  </a:lnTo>
                  <a:lnTo>
                    <a:pt x="8" y="0"/>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67" name="Freeform 69"/>
            <p:cNvSpPr>
              <a:spLocks/>
            </p:cNvSpPr>
            <p:nvPr/>
          </p:nvSpPr>
          <p:spPr bwMode="auto">
            <a:xfrm>
              <a:off x="1002" y="2123"/>
              <a:ext cx="30" cy="11"/>
            </a:xfrm>
            <a:custGeom>
              <a:avLst/>
              <a:gdLst>
                <a:gd name="T0" fmla="*/ 2 w 91"/>
                <a:gd name="T1" fmla="*/ 1 h 34"/>
                <a:gd name="T2" fmla="*/ 1 w 91"/>
                <a:gd name="T3" fmla="*/ 2 h 34"/>
                <a:gd name="T4" fmla="*/ 10 w 91"/>
                <a:gd name="T5" fmla="*/ 4 h 34"/>
                <a:gd name="T6" fmla="*/ 10 w 91"/>
                <a:gd name="T7" fmla="*/ 2 h 34"/>
                <a:gd name="T8" fmla="*/ 1 w 91"/>
                <a:gd name="T9" fmla="*/ 0 h 34"/>
                <a:gd name="T10" fmla="*/ 0 w 91"/>
                <a:gd name="T11" fmla="*/ 1 h 34"/>
                <a:gd name="T12" fmla="*/ 1 w 91"/>
                <a:gd name="T13" fmla="*/ 0 h 34"/>
                <a:gd name="T14" fmla="*/ 0 w 91"/>
                <a:gd name="T15" fmla="*/ 0 h 34"/>
                <a:gd name="T16" fmla="*/ 0 w 91"/>
                <a:gd name="T17" fmla="*/ 1 h 34"/>
                <a:gd name="T18" fmla="*/ 2 w 91"/>
                <a:gd name="T19" fmla="*/ 1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1" h="34">
                  <a:moveTo>
                    <a:pt x="14" y="8"/>
                  </a:moveTo>
                  <a:lnTo>
                    <a:pt x="6" y="15"/>
                  </a:lnTo>
                  <a:lnTo>
                    <a:pt x="88" y="34"/>
                  </a:lnTo>
                  <a:lnTo>
                    <a:pt x="91" y="20"/>
                  </a:lnTo>
                  <a:lnTo>
                    <a:pt x="8" y="1"/>
                  </a:lnTo>
                  <a:lnTo>
                    <a:pt x="0" y="8"/>
                  </a:lnTo>
                  <a:lnTo>
                    <a:pt x="8" y="1"/>
                  </a:lnTo>
                  <a:lnTo>
                    <a:pt x="0" y="0"/>
                  </a:lnTo>
                  <a:lnTo>
                    <a:pt x="0" y="8"/>
                  </a:lnTo>
                  <a:lnTo>
                    <a:pt x="14"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68" name="Freeform 70"/>
            <p:cNvSpPr>
              <a:spLocks/>
            </p:cNvSpPr>
            <p:nvPr/>
          </p:nvSpPr>
          <p:spPr bwMode="auto">
            <a:xfrm>
              <a:off x="1032" y="2125"/>
              <a:ext cx="27" cy="34"/>
            </a:xfrm>
            <a:custGeom>
              <a:avLst/>
              <a:gdLst>
                <a:gd name="T0" fmla="*/ 0 w 82"/>
                <a:gd name="T1" fmla="*/ 0 h 102"/>
                <a:gd name="T2" fmla="*/ 0 w 82"/>
                <a:gd name="T3" fmla="*/ 11 h 102"/>
                <a:gd name="T4" fmla="*/ 9 w 82"/>
                <a:gd name="T5" fmla="*/ 9 h 102"/>
                <a:gd name="T6" fmla="*/ 9 w 82"/>
                <a:gd name="T7" fmla="*/ 2 h 102"/>
                <a:gd name="T8" fmla="*/ 0 w 82"/>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02">
                  <a:moveTo>
                    <a:pt x="0" y="0"/>
                  </a:moveTo>
                  <a:lnTo>
                    <a:pt x="0" y="102"/>
                  </a:lnTo>
                  <a:lnTo>
                    <a:pt x="82" y="85"/>
                  </a:lnTo>
                  <a:lnTo>
                    <a:pt x="82" y="19"/>
                  </a:lnTo>
                  <a:lnTo>
                    <a:pt x="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69" name="Freeform 71"/>
            <p:cNvSpPr>
              <a:spLocks/>
            </p:cNvSpPr>
            <p:nvPr/>
          </p:nvSpPr>
          <p:spPr bwMode="auto">
            <a:xfrm>
              <a:off x="1030" y="2125"/>
              <a:ext cx="4" cy="37"/>
            </a:xfrm>
            <a:custGeom>
              <a:avLst/>
              <a:gdLst>
                <a:gd name="T0" fmla="*/ 0 w 14"/>
                <a:gd name="T1" fmla="*/ 11 h 110"/>
                <a:gd name="T2" fmla="*/ 1 w 14"/>
                <a:gd name="T3" fmla="*/ 11 h 110"/>
                <a:gd name="T4" fmla="*/ 1 w 14"/>
                <a:gd name="T5" fmla="*/ 0 h 110"/>
                <a:gd name="T6" fmla="*/ 0 w 14"/>
                <a:gd name="T7" fmla="*/ 0 h 110"/>
                <a:gd name="T8" fmla="*/ 0 w 14"/>
                <a:gd name="T9" fmla="*/ 11 h 110"/>
                <a:gd name="T10" fmla="*/ 1 w 14"/>
                <a:gd name="T11" fmla="*/ 12 h 110"/>
                <a:gd name="T12" fmla="*/ 0 w 14"/>
                <a:gd name="T13" fmla="*/ 11 h 110"/>
                <a:gd name="T14" fmla="*/ 0 w 14"/>
                <a:gd name="T15" fmla="*/ 12 h 110"/>
                <a:gd name="T16" fmla="*/ 1 w 14"/>
                <a:gd name="T17" fmla="*/ 12 h 110"/>
                <a:gd name="T18" fmla="*/ 0 w 14"/>
                <a:gd name="T19" fmla="*/ 11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 h="110">
                  <a:moveTo>
                    <a:pt x="5" y="96"/>
                  </a:moveTo>
                  <a:lnTo>
                    <a:pt x="14" y="102"/>
                  </a:lnTo>
                  <a:lnTo>
                    <a:pt x="14" y="0"/>
                  </a:lnTo>
                  <a:lnTo>
                    <a:pt x="0" y="0"/>
                  </a:lnTo>
                  <a:lnTo>
                    <a:pt x="0" y="102"/>
                  </a:lnTo>
                  <a:lnTo>
                    <a:pt x="8" y="109"/>
                  </a:lnTo>
                  <a:lnTo>
                    <a:pt x="0" y="102"/>
                  </a:lnTo>
                  <a:lnTo>
                    <a:pt x="0" y="110"/>
                  </a:lnTo>
                  <a:lnTo>
                    <a:pt x="8" y="109"/>
                  </a:lnTo>
                  <a:lnTo>
                    <a:pt x="5"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70" name="Freeform 72"/>
            <p:cNvSpPr>
              <a:spLocks/>
            </p:cNvSpPr>
            <p:nvPr/>
          </p:nvSpPr>
          <p:spPr bwMode="auto">
            <a:xfrm>
              <a:off x="1031" y="2151"/>
              <a:ext cx="31" cy="11"/>
            </a:xfrm>
            <a:custGeom>
              <a:avLst/>
              <a:gdLst>
                <a:gd name="T0" fmla="*/ 9 w 91"/>
                <a:gd name="T1" fmla="*/ 1 h 31"/>
                <a:gd name="T2" fmla="*/ 10 w 91"/>
                <a:gd name="T3" fmla="*/ 0 h 31"/>
                <a:gd name="T4" fmla="*/ 0 w 91"/>
                <a:gd name="T5" fmla="*/ 2 h 31"/>
                <a:gd name="T6" fmla="*/ 0 w 91"/>
                <a:gd name="T7" fmla="*/ 4 h 31"/>
                <a:gd name="T8" fmla="*/ 10 w 91"/>
                <a:gd name="T9" fmla="*/ 2 h 31"/>
                <a:gd name="T10" fmla="*/ 11 w 91"/>
                <a:gd name="T11" fmla="*/ 1 h 31"/>
                <a:gd name="T12" fmla="*/ 10 w 91"/>
                <a:gd name="T13" fmla="*/ 2 h 31"/>
                <a:gd name="T14" fmla="*/ 11 w 91"/>
                <a:gd name="T15" fmla="*/ 1 h 31"/>
                <a:gd name="T16" fmla="*/ 11 w 91"/>
                <a:gd name="T17" fmla="*/ 1 h 31"/>
                <a:gd name="T18" fmla="*/ 9 w 91"/>
                <a:gd name="T19" fmla="*/ 1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1" h="31">
                  <a:moveTo>
                    <a:pt x="77" y="7"/>
                  </a:moveTo>
                  <a:lnTo>
                    <a:pt x="83" y="0"/>
                  </a:lnTo>
                  <a:lnTo>
                    <a:pt x="0" y="18"/>
                  </a:lnTo>
                  <a:lnTo>
                    <a:pt x="3" y="31"/>
                  </a:lnTo>
                  <a:lnTo>
                    <a:pt x="86" y="14"/>
                  </a:lnTo>
                  <a:lnTo>
                    <a:pt x="91" y="7"/>
                  </a:lnTo>
                  <a:lnTo>
                    <a:pt x="86" y="14"/>
                  </a:lnTo>
                  <a:lnTo>
                    <a:pt x="91" y="12"/>
                  </a:lnTo>
                  <a:lnTo>
                    <a:pt x="91" y="7"/>
                  </a:lnTo>
                  <a:lnTo>
                    <a:pt x="7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71" name="Freeform 73"/>
            <p:cNvSpPr>
              <a:spLocks/>
            </p:cNvSpPr>
            <p:nvPr/>
          </p:nvSpPr>
          <p:spPr bwMode="auto">
            <a:xfrm>
              <a:off x="1057" y="2129"/>
              <a:ext cx="5" cy="25"/>
            </a:xfrm>
            <a:custGeom>
              <a:avLst/>
              <a:gdLst>
                <a:gd name="T0" fmla="*/ 1 w 14"/>
                <a:gd name="T1" fmla="*/ 2 h 73"/>
                <a:gd name="T2" fmla="*/ 0 w 14"/>
                <a:gd name="T3" fmla="*/ 1 h 73"/>
                <a:gd name="T4" fmla="*/ 0 w 14"/>
                <a:gd name="T5" fmla="*/ 9 h 73"/>
                <a:gd name="T6" fmla="*/ 2 w 14"/>
                <a:gd name="T7" fmla="*/ 9 h 73"/>
                <a:gd name="T8" fmla="*/ 2 w 14"/>
                <a:gd name="T9" fmla="*/ 1 h 73"/>
                <a:gd name="T10" fmla="*/ 1 w 14"/>
                <a:gd name="T11" fmla="*/ 0 h 73"/>
                <a:gd name="T12" fmla="*/ 2 w 14"/>
                <a:gd name="T13" fmla="*/ 1 h 73"/>
                <a:gd name="T14" fmla="*/ 2 w 14"/>
                <a:gd name="T15" fmla="*/ 0 h 73"/>
                <a:gd name="T16" fmla="*/ 1 w 14"/>
                <a:gd name="T17" fmla="*/ 0 h 73"/>
                <a:gd name="T18" fmla="*/ 1 w 14"/>
                <a:gd name="T19" fmla="*/ 2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 h="73">
                  <a:moveTo>
                    <a:pt x="6" y="14"/>
                  </a:moveTo>
                  <a:lnTo>
                    <a:pt x="0" y="7"/>
                  </a:lnTo>
                  <a:lnTo>
                    <a:pt x="0" y="73"/>
                  </a:lnTo>
                  <a:lnTo>
                    <a:pt x="14" y="73"/>
                  </a:lnTo>
                  <a:lnTo>
                    <a:pt x="14" y="7"/>
                  </a:lnTo>
                  <a:lnTo>
                    <a:pt x="9" y="0"/>
                  </a:lnTo>
                  <a:lnTo>
                    <a:pt x="14" y="7"/>
                  </a:lnTo>
                  <a:lnTo>
                    <a:pt x="14" y="1"/>
                  </a:lnTo>
                  <a:lnTo>
                    <a:pt x="9" y="0"/>
                  </a:lnTo>
                  <a:lnTo>
                    <a:pt x="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72" name="Freeform 74"/>
            <p:cNvSpPr>
              <a:spLocks/>
            </p:cNvSpPr>
            <p:nvPr/>
          </p:nvSpPr>
          <p:spPr bwMode="auto">
            <a:xfrm>
              <a:off x="1030" y="2123"/>
              <a:ext cx="30" cy="11"/>
            </a:xfrm>
            <a:custGeom>
              <a:avLst/>
              <a:gdLst>
                <a:gd name="T0" fmla="*/ 2 w 91"/>
                <a:gd name="T1" fmla="*/ 1 h 34"/>
                <a:gd name="T2" fmla="*/ 1 w 91"/>
                <a:gd name="T3" fmla="*/ 2 h 34"/>
                <a:gd name="T4" fmla="*/ 10 w 91"/>
                <a:gd name="T5" fmla="*/ 4 h 34"/>
                <a:gd name="T6" fmla="*/ 10 w 91"/>
                <a:gd name="T7" fmla="*/ 2 h 34"/>
                <a:gd name="T8" fmla="*/ 1 w 91"/>
                <a:gd name="T9" fmla="*/ 0 h 34"/>
                <a:gd name="T10" fmla="*/ 0 w 91"/>
                <a:gd name="T11" fmla="*/ 1 h 34"/>
                <a:gd name="T12" fmla="*/ 1 w 91"/>
                <a:gd name="T13" fmla="*/ 0 h 34"/>
                <a:gd name="T14" fmla="*/ 0 w 91"/>
                <a:gd name="T15" fmla="*/ 0 h 34"/>
                <a:gd name="T16" fmla="*/ 0 w 91"/>
                <a:gd name="T17" fmla="*/ 1 h 34"/>
                <a:gd name="T18" fmla="*/ 2 w 91"/>
                <a:gd name="T19" fmla="*/ 1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1" h="34">
                  <a:moveTo>
                    <a:pt x="14" y="8"/>
                  </a:moveTo>
                  <a:lnTo>
                    <a:pt x="5" y="15"/>
                  </a:lnTo>
                  <a:lnTo>
                    <a:pt x="88" y="34"/>
                  </a:lnTo>
                  <a:lnTo>
                    <a:pt x="91" y="20"/>
                  </a:lnTo>
                  <a:lnTo>
                    <a:pt x="8" y="1"/>
                  </a:lnTo>
                  <a:lnTo>
                    <a:pt x="0" y="8"/>
                  </a:lnTo>
                  <a:lnTo>
                    <a:pt x="8" y="1"/>
                  </a:lnTo>
                  <a:lnTo>
                    <a:pt x="0" y="0"/>
                  </a:lnTo>
                  <a:lnTo>
                    <a:pt x="0" y="8"/>
                  </a:lnTo>
                  <a:lnTo>
                    <a:pt x="14"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73" name="Freeform 75"/>
            <p:cNvSpPr>
              <a:spLocks/>
            </p:cNvSpPr>
            <p:nvPr/>
          </p:nvSpPr>
          <p:spPr bwMode="auto">
            <a:xfrm>
              <a:off x="1032" y="2287"/>
              <a:ext cx="27" cy="33"/>
            </a:xfrm>
            <a:custGeom>
              <a:avLst/>
              <a:gdLst>
                <a:gd name="T0" fmla="*/ 0 w 82"/>
                <a:gd name="T1" fmla="*/ 0 h 100"/>
                <a:gd name="T2" fmla="*/ 0 w 82"/>
                <a:gd name="T3" fmla="*/ 11 h 100"/>
                <a:gd name="T4" fmla="*/ 9 w 82"/>
                <a:gd name="T5" fmla="*/ 9 h 100"/>
                <a:gd name="T6" fmla="*/ 9 w 82"/>
                <a:gd name="T7" fmla="*/ 2 h 100"/>
                <a:gd name="T8" fmla="*/ 0 w 82"/>
                <a:gd name="T9" fmla="*/ 0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00">
                  <a:moveTo>
                    <a:pt x="0" y="0"/>
                  </a:moveTo>
                  <a:lnTo>
                    <a:pt x="0" y="100"/>
                  </a:lnTo>
                  <a:lnTo>
                    <a:pt x="82" y="83"/>
                  </a:lnTo>
                  <a:lnTo>
                    <a:pt x="82" y="17"/>
                  </a:lnTo>
                  <a:lnTo>
                    <a:pt x="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74" name="Freeform 76"/>
            <p:cNvSpPr>
              <a:spLocks/>
            </p:cNvSpPr>
            <p:nvPr/>
          </p:nvSpPr>
          <p:spPr bwMode="auto">
            <a:xfrm>
              <a:off x="1030" y="2287"/>
              <a:ext cx="4" cy="36"/>
            </a:xfrm>
            <a:custGeom>
              <a:avLst/>
              <a:gdLst>
                <a:gd name="T0" fmla="*/ 0 w 14"/>
                <a:gd name="T1" fmla="*/ 10 h 109"/>
                <a:gd name="T2" fmla="*/ 1 w 14"/>
                <a:gd name="T3" fmla="*/ 11 h 109"/>
                <a:gd name="T4" fmla="*/ 1 w 14"/>
                <a:gd name="T5" fmla="*/ 0 h 109"/>
                <a:gd name="T6" fmla="*/ 0 w 14"/>
                <a:gd name="T7" fmla="*/ 0 h 109"/>
                <a:gd name="T8" fmla="*/ 0 w 14"/>
                <a:gd name="T9" fmla="*/ 11 h 109"/>
                <a:gd name="T10" fmla="*/ 1 w 14"/>
                <a:gd name="T11" fmla="*/ 12 h 109"/>
                <a:gd name="T12" fmla="*/ 0 w 14"/>
                <a:gd name="T13" fmla="*/ 11 h 109"/>
                <a:gd name="T14" fmla="*/ 0 w 14"/>
                <a:gd name="T15" fmla="*/ 12 h 109"/>
                <a:gd name="T16" fmla="*/ 1 w 14"/>
                <a:gd name="T17" fmla="*/ 12 h 109"/>
                <a:gd name="T18" fmla="*/ 0 w 14"/>
                <a:gd name="T19" fmla="*/ 1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 h="109">
                  <a:moveTo>
                    <a:pt x="5" y="94"/>
                  </a:moveTo>
                  <a:lnTo>
                    <a:pt x="14" y="100"/>
                  </a:lnTo>
                  <a:lnTo>
                    <a:pt x="14" y="0"/>
                  </a:lnTo>
                  <a:lnTo>
                    <a:pt x="0" y="0"/>
                  </a:lnTo>
                  <a:lnTo>
                    <a:pt x="0" y="100"/>
                  </a:lnTo>
                  <a:lnTo>
                    <a:pt x="8" y="107"/>
                  </a:lnTo>
                  <a:lnTo>
                    <a:pt x="0" y="100"/>
                  </a:lnTo>
                  <a:lnTo>
                    <a:pt x="0" y="109"/>
                  </a:lnTo>
                  <a:lnTo>
                    <a:pt x="8" y="107"/>
                  </a:lnTo>
                  <a:lnTo>
                    <a:pt x="5"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75" name="Freeform 77"/>
            <p:cNvSpPr>
              <a:spLocks/>
            </p:cNvSpPr>
            <p:nvPr/>
          </p:nvSpPr>
          <p:spPr bwMode="auto">
            <a:xfrm>
              <a:off x="1031" y="2312"/>
              <a:ext cx="31" cy="11"/>
            </a:xfrm>
            <a:custGeom>
              <a:avLst/>
              <a:gdLst>
                <a:gd name="T0" fmla="*/ 9 w 91"/>
                <a:gd name="T1" fmla="*/ 1 h 31"/>
                <a:gd name="T2" fmla="*/ 10 w 91"/>
                <a:gd name="T3" fmla="*/ 0 h 31"/>
                <a:gd name="T4" fmla="*/ 0 w 91"/>
                <a:gd name="T5" fmla="*/ 2 h 31"/>
                <a:gd name="T6" fmla="*/ 0 w 91"/>
                <a:gd name="T7" fmla="*/ 4 h 31"/>
                <a:gd name="T8" fmla="*/ 10 w 91"/>
                <a:gd name="T9" fmla="*/ 2 h 31"/>
                <a:gd name="T10" fmla="*/ 11 w 91"/>
                <a:gd name="T11" fmla="*/ 1 h 31"/>
                <a:gd name="T12" fmla="*/ 10 w 91"/>
                <a:gd name="T13" fmla="*/ 2 h 31"/>
                <a:gd name="T14" fmla="*/ 11 w 91"/>
                <a:gd name="T15" fmla="*/ 1 h 31"/>
                <a:gd name="T16" fmla="*/ 11 w 91"/>
                <a:gd name="T17" fmla="*/ 1 h 31"/>
                <a:gd name="T18" fmla="*/ 9 w 91"/>
                <a:gd name="T19" fmla="*/ 1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1" h="31">
                  <a:moveTo>
                    <a:pt x="77" y="7"/>
                  </a:moveTo>
                  <a:lnTo>
                    <a:pt x="83" y="0"/>
                  </a:lnTo>
                  <a:lnTo>
                    <a:pt x="0" y="18"/>
                  </a:lnTo>
                  <a:lnTo>
                    <a:pt x="3" y="31"/>
                  </a:lnTo>
                  <a:lnTo>
                    <a:pt x="86" y="14"/>
                  </a:lnTo>
                  <a:lnTo>
                    <a:pt x="91" y="7"/>
                  </a:lnTo>
                  <a:lnTo>
                    <a:pt x="86" y="14"/>
                  </a:lnTo>
                  <a:lnTo>
                    <a:pt x="91" y="12"/>
                  </a:lnTo>
                  <a:lnTo>
                    <a:pt x="91" y="7"/>
                  </a:lnTo>
                  <a:lnTo>
                    <a:pt x="7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76" name="Freeform 78"/>
            <p:cNvSpPr>
              <a:spLocks/>
            </p:cNvSpPr>
            <p:nvPr/>
          </p:nvSpPr>
          <p:spPr bwMode="auto">
            <a:xfrm>
              <a:off x="1057" y="2290"/>
              <a:ext cx="5" cy="25"/>
            </a:xfrm>
            <a:custGeom>
              <a:avLst/>
              <a:gdLst>
                <a:gd name="T0" fmla="*/ 1 w 14"/>
                <a:gd name="T1" fmla="*/ 2 h 73"/>
                <a:gd name="T2" fmla="*/ 0 w 14"/>
                <a:gd name="T3" fmla="*/ 1 h 73"/>
                <a:gd name="T4" fmla="*/ 0 w 14"/>
                <a:gd name="T5" fmla="*/ 9 h 73"/>
                <a:gd name="T6" fmla="*/ 2 w 14"/>
                <a:gd name="T7" fmla="*/ 9 h 73"/>
                <a:gd name="T8" fmla="*/ 2 w 14"/>
                <a:gd name="T9" fmla="*/ 1 h 73"/>
                <a:gd name="T10" fmla="*/ 1 w 14"/>
                <a:gd name="T11" fmla="*/ 0 h 73"/>
                <a:gd name="T12" fmla="*/ 2 w 14"/>
                <a:gd name="T13" fmla="*/ 1 h 73"/>
                <a:gd name="T14" fmla="*/ 2 w 14"/>
                <a:gd name="T15" fmla="*/ 0 h 73"/>
                <a:gd name="T16" fmla="*/ 1 w 14"/>
                <a:gd name="T17" fmla="*/ 0 h 73"/>
                <a:gd name="T18" fmla="*/ 1 w 14"/>
                <a:gd name="T19" fmla="*/ 2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 h="73">
                  <a:moveTo>
                    <a:pt x="6" y="14"/>
                  </a:moveTo>
                  <a:lnTo>
                    <a:pt x="0" y="7"/>
                  </a:lnTo>
                  <a:lnTo>
                    <a:pt x="0" y="73"/>
                  </a:lnTo>
                  <a:lnTo>
                    <a:pt x="14" y="73"/>
                  </a:lnTo>
                  <a:lnTo>
                    <a:pt x="14" y="7"/>
                  </a:lnTo>
                  <a:lnTo>
                    <a:pt x="9" y="0"/>
                  </a:lnTo>
                  <a:lnTo>
                    <a:pt x="14" y="7"/>
                  </a:lnTo>
                  <a:lnTo>
                    <a:pt x="14" y="2"/>
                  </a:lnTo>
                  <a:lnTo>
                    <a:pt x="9" y="0"/>
                  </a:lnTo>
                  <a:lnTo>
                    <a:pt x="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77" name="Freeform 79"/>
            <p:cNvSpPr>
              <a:spLocks/>
            </p:cNvSpPr>
            <p:nvPr/>
          </p:nvSpPr>
          <p:spPr bwMode="auto">
            <a:xfrm>
              <a:off x="1030" y="2284"/>
              <a:ext cx="30" cy="11"/>
            </a:xfrm>
            <a:custGeom>
              <a:avLst/>
              <a:gdLst>
                <a:gd name="T0" fmla="*/ 2 w 91"/>
                <a:gd name="T1" fmla="*/ 1 h 33"/>
                <a:gd name="T2" fmla="*/ 1 w 91"/>
                <a:gd name="T3" fmla="*/ 2 h 33"/>
                <a:gd name="T4" fmla="*/ 10 w 91"/>
                <a:gd name="T5" fmla="*/ 4 h 33"/>
                <a:gd name="T6" fmla="*/ 10 w 91"/>
                <a:gd name="T7" fmla="*/ 2 h 33"/>
                <a:gd name="T8" fmla="*/ 1 w 91"/>
                <a:gd name="T9" fmla="*/ 0 h 33"/>
                <a:gd name="T10" fmla="*/ 0 w 91"/>
                <a:gd name="T11" fmla="*/ 1 h 33"/>
                <a:gd name="T12" fmla="*/ 1 w 91"/>
                <a:gd name="T13" fmla="*/ 0 h 33"/>
                <a:gd name="T14" fmla="*/ 0 w 91"/>
                <a:gd name="T15" fmla="*/ 0 h 33"/>
                <a:gd name="T16" fmla="*/ 0 w 91"/>
                <a:gd name="T17" fmla="*/ 1 h 33"/>
                <a:gd name="T18" fmla="*/ 2 w 91"/>
                <a:gd name="T19" fmla="*/ 1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1" h="33">
                  <a:moveTo>
                    <a:pt x="14" y="9"/>
                  </a:moveTo>
                  <a:lnTo>
                    <a:pt x="5" y="15"/>
                  </a:lnTo>
                  <a:lnTo>
                    <a:pt x="88" y="33"/>
                  </a:lnTo>
                  <a:lnTo>
                    <a:pt x="91" y="19"/>
                  </a:lnTo>
                  <a:lnTo>
                    <a:pt x="8" y="2"/>
                  </a:lnTo>
                  <a:lnTo>
                    <a:pt x="0" y="9"/>
                  </a:lnTo>
                  <a:lnTo>
                    <a:pt x="8" y="2"/>
                  </a:lnTo>
                  <a:lnTo>
                    <a:pt x="0" y="0"/>
                  </a:lnTo>
                  <a:lnTo>
                    <a:pt x="0" y="9"/>
                  </a:lnTo>
                  <a:lnTo>
                    <a:pt x="1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78" name="Freeform 80"/>
            <p:cNvSpPr>
              <a:spLocks/>
            </p:cNvSpPr>
            <p:nvPr/>
          </p:nvSpPr>
          <p:spPr bwMode="auto">
            <a:xfrm>
              <a:off x="1004" y="2287"/>
              <a:ext cx="28" cy="33"/>
            </a:xfrm>
            <a:custGeom>
              <a:avLst/>
              <a:gdLst>
                <a:gd name="T0" fmla="*/ 0 w 83"/>
                <a:gd name="T1" fmla="*/ 0 h 100"/>
                <a:gd name="T2" fmla="*/ 0 w 83"/>
                <a:gd name="T3" fmla="*/ 11 h 100"/>
                <a:gd name="T4" fmla="*/ 9 w 83"/>
                <a:gd name="T5" fmla="*/ 9 h 100"/>
                <a:gd name="T6" fmla="*/ 9 w 83"/>
                <a:gd name="T7" fmla="*/ 2 h 100"/>
                <a:gd name="T8" fmla="*/ 0 w 83"/>
                <a:gd name="T9" fmla="*/ 0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00">
                  <a:moveTo>
                    <a:pt x="0" y="0"/>
                  </a:moveTo>
                  <a:lnTo>
                    <a:pt x="0" y="100"/>
                  </a:lnTo>
                  <a:lnTo>
                    <a:pt x="83" y="83"/>
                  </a:lnTo>
                  <a:lnTo>
                    <a:pt x="83" y="17"/>
                  </a:lnTo>
                  <a:lnTo>
                    <a:pt x="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79" name="Freeform 81"/>
            <p:cNvSpPr>
              <a:spLocks/>
            </p:cNvSpPr>
            <p:nvPr/>
          </p:nvSpPr>
          <p:spPr bwMode="auto">
            <a:xfrm>
              <a:off x="1002" y="2287"/>
              <a:ext cx="5" cy="36"/>
            </a:xfrm>
            <a:custGeom>
              <a:avLst/>
              <a:gdLst>
                <a:gd name="T0" fmla="*/ 1 w 14"/>
                <a:gd name="T1" fmla="*/ 10 h 109"/>
                <a:gd name="T2" fmla="*/ 2 w 14"/>
                <a:gd name="T3" fmla="*/ 11 h 109"/>
                <a:gd name="T4" fmla="*/ 2 w 14"/>
                <a:gd name="T5" fmla="*/ 0 h 109"/>
                <a:gd name="T6" fmla="*/ 0 w 14"/>
                <a:gd name="T7" fmla="*/ 0 h 109"/>
                <a:gd name="T8" fmla="*/ 0 w 14"/>
                <a:gd name="T9" fmla="*/ 11 h 109"/>
                <a:gd name="T10" fmla="*/ 1 w 14"/>
                <a:gd name="T11" fmla="*/ 12 h 109"/>
                <a:gd name="T12" fmla="*/ 0 w 14"/>
                <a:gd name="T13" fmla="*/ 11 h 109"/>
                <a:gd name="T14" fmla="*/ 0 w 14"/>
                <a:gd name="T15" fmla="*/ 12 h 109"/>
                <a:gd name="T16" fmla="*/ 1 w 14"/>
                <a:gd name="T17" fmla="*/ 12 h 109"/>
                <a:gd name="T18" fmla="*/ 1 w 14"/>
                <a:gd name="T19" fmla="*/ 1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 h="109">
                  <a:moveTo>
                    <a:pt x="6" y="94"/>
                  </a:moveTo>
                  <a:lnTo>
                    <a:pt x="14" y="100"/>
                  </a:lnTo>
                  <a:lnTo>
                    <a:pt x="14" y="0"/>
                  </a:lnTo>
                  <a:lnTo>
                    <a:pt x="0" y="0"/>
                  </a:lnTo>
                  <a:lnTo>
                    <a:pt x="0" y="100"/>
                  </a:lnTo>
                  <a:lnTo>
                    <a:pt x="8" y="107"/>
                  </a:lnTo>
                  <a:lnTo>
                    <a:pt x="0" y="100"/>
                  </a:lnTo>
                  <a:lnTo>
                    <a:pt x="0" y="109"/>
                  </a:lnTo>
                  <a:lnTo>
                    <a:pt x="8" y="107"/>
                  </a:lnTo>
                  <a:lnTo>
                    <a:pt x="6"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80" name="Freeform 82"/>
            <p:cNvSpPr>
              <a:spLocks/>
            </p:cNvSpPr>
            <p:nvPr/>
          </p:nvSpPr>
          <p:spPr bwMode="auto">
            <a:xfrm>
              <a:off x="1004" y="2312"/>
              <a:ext cx="30" cy="11"/>
            </a:xfrm>
            <a:custGeom>
              <a:avLst/>
              <a:gdLst>
                <a:gd name="T0" fmla="*/ 8 w 91"/>
                <a:gd name="T1" fmla="*/ 1 h 31"/>
                <a:gd name="T2" fmla="*/ 9 w 91"/>
                <a:gd name="T3" fmla="*/ 0 h 31"/>
                <a:gd name="T4" fmla="*/ 0 w 91"/>
                <a:gd name="T5" fmla="*/ 2 h 31"/>
                <a:gd name="T6" fmla="*/ 0 w 91"/>
                <a:gd name="T7" fmla="*/ 4 h 31"/>
                <a:gd name="T8" fmla="*/ 9 w 91"/>
                <a:gd name="T9" fmla="*/ 2 h 31"/>
                <a:gd name="T10" fmla="*/ 10 w 91"/>
                <a:gd name="T11" fmla="*/ 1 h 31"/>
                <a:gd name="T12" fmla="*/ 9 w 91"/>
                <a:gd name="T13" fmla="*/ 2 h 31"/>
                <a:gd name="T14" fmla="*/ 10 w 91"/>
                <a:gd name="T15" fmla="*/ 1 h 31"/>
                <a:gd name="T16" fmla="*/ 10 w 91"/>
                <a:gd name="T17" fmla="*/ 1 h 31"/>
                <a:gd name="T18" fmla="*/ 8 w 91"/>
                <a:gd name="T19" fmla="*/ 1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1" h="31">
                  <a:moveTo>
                    <a:pt x="77" y="7"/>
                  </a:moveTo>
                  <a:lnTo>
                    <a:pt x="82" y="0"/>
                  </a:lnTo>
                  <a:lnTo>
                    <a:pt x="0" y="18"/>
                  </a:lnTo>
                  <a:lnTo>
                    <a:pt x="2" y="31"/>
                  </a:lnTo>
                  <a:lnTo>
                    <a:pt x="85" y="14"/>
                  </a:lnTo>
                  <a:lnTo>
                    <a:pt x="91" y="7"/>
                  </a:lnTo>
                  <a:lnTo>
                    <a:pt x="85" y="14"/>
                  </a:lnTo>
                  <a:lnTo>
                    <a:pt x="91" y="12"/>
                  </a:lnTo>
                  <a:lnTo>
                    <a:pt x="91" y="7"/>
                  </a:lnTo>
                  <a:lnTo>
                    <a:pt x="7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81" name="Freeform 83"/>
            <p:cNvSpPr>
              <a:spLocks/>
            </p:cNvSpPr>
            <p:nvPr/>
          </p:nvSpPr>
          <p:spPr bwMode="auto">
            <a:xfrm>
              <a:off x="1030" y="2290"/>
              <a:ext cx="4" cy="25"/>
            </a:xfrm>
            <a:custGeom>
              <a:avLst/>
              <a:gdLst>
                <a:gd name="T0" fmla="*/ 0 w 14"/>
                <a:gd name="T1" fmla="*/ 2 h 73"/>
                <a:gd name="T2" fmla="*/ 0 w 14"/>
                <a:gd name="T3" fmla="*/ 1 h 73"/>
                <a:gd name="T4" fmla="*/ 0 w 14"/>
                <a:gd name="T5" fmla="*/ 9 h 73"/>
                <a:gd name="T6" fmla="*/ 1 w 14"/>
                <a:gd name="T7" fmla="*/ 9 h 73"/>
                <a:gd name="T8" fmla="*/ 1 w 14"/>
                <a:gd name="T9" fmla="*/ 1 h 73"/>
                <a:gd name="T10" fmla="*/ 1 w 14"/>
                <a:gd name="T11" fmla="*/ 0 h 73"/>
                <a:gd name="T12" fmla="*/ 1 w 14"/>
                <a:gd name="T13" fmla="*/ 1 h 73"/>
                <a:gd name="T14" fmla="*/ 1 w 14"/>
                <a:gd name="T15" fmla="*/ 0 h 73"/>
                <a:gd name="T16" fmla="*/ 1 w 14"/>
                <a:gd name="T17" fmla="*/ 0 h 73"/>
                <a:gd name="T18" fmla="*/ 0 w 14"/>
                <a:gd name="T19" fmla="*/ 2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 h="73">
                  <a:moveTo>
                    <a:pt x="5" y="14"/>
                  </a:moveTo>
                  <a:lnTo>
                    <a:pt x="0" y="7"/>
                  </a:lnTo>
                  <a:lnTo>
                    <a:pt x="0" y="73"/>
                  </a:lnTo>
                  <a:lnTo>
                    <a:pt x="14" y="73"/>
                  </a:lnTo>
                  <a:lnTo>
                    <a:pt x="14" y="7"/>
                  </a:lnTo>
                  <a:lnTo>
                    <a:pt x="8" y="0"/>
                  </a:lnTo>
                  <a:lnTo>
                    <a:pt x="14" y="7"/>
                  </a:lnTo>
                  <a:lnTo>
                    <a:pt x="14" y="2"/>
                  </a:lnTo>
                  <a:lnTo>
                    <a:pt x="8" y="0"/>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82" name="Freeform 84"/>
            <p:cNvSpPr>
              <a:spLocks/>
            </p:cNvSpPr>
            <p:nvPr/>
          </p:nvSpPr>
          <p:spPr bwMode="auto">
            <a:xfrm>
              <a:off x="1002" y="2284"/>
              <a:ext cx="30" cy="11"/>
            </a:xfrm>
            <a:custGeom>
              <a:avLst/>
              <a:gdLst>
                <a:gd name="T0" fmla="*/ 2 w 91"/>
                <a:gd name="T1" fmla="*/ 1 h 33"/>
                <a:gd name="T2" fmla="*/ 1 w 91"/>
                <a:gd name="T3" fmla="*/ 2 h 33"/>
                <a:gd name="T4" fmla="*/ 10 w 91"/>
                <a:gd name="T5" fmla="*/ 4 h 33"/>
                <a:gd name="T6" fmla="*/ 10 w 91"/>
                <a:gd name="T7" fmla="*/ 2 h 33"/>
                <a:gd name="T8" fmla="*/ 1 w 91"/>
                <a:gd name="T9" fmla="*/ 0 h 33"/>
                <a:gd name="T10" fmla="*/ 0 w 91"/>
                <a:gd name="T11" fmla="*/ 1 h 33"/>
                <a:gd name="T12" fmla="*/ 1 w 91"/>
                <a:gd name="T13" fmla="*/ 0 h 33"/>
                <a:gd name="T14" fmla="*/ 0 w 91"/>
                <a:gd name="T15" fmla="*/ 0 h 33"/>
                <a:gd name="T16" fmla="*/ 0 w 91"/>
                <a:gd name="T17" fmla="*/ 1 h 33"/>
                <a:gd name="T18" fmla="*/ 2 w 91"/>
                <a:gd name="T19" fmla="*/ 1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1" h="33">
                  <a:moveTo>
                    <a:pt x="14" y="9"/>
                  </a:moveTo>
                  <a:lnTo>
                    <a:pt x="6" y="15"/>
                  </a:lnTo>
                  <a:lnTo>
                    <a:pt x="88" y="33"/>
                  </a:lnTo>
                  <a:lnTo>
                    <a:pt x="91" y="19"/>
                  </a:lnTo>
                  <a:lnTo>
                    <a:pt x="8" y="2"/>
                  </a:lnTo>
                  <a:lnTo>
                    <a:pt x="0" y="9"/>
                  </a:lnTo>
                  <a:lnTo>
                    <a:pt x="8" y="2"/>
                  </a:lnTo>
                  <a:lnTo>
                    <a:pt x="0" y="0"/>
                  </a:lnTo>
                  <a:lnTo>
                    <a:pt x="0" y="9"/>
                  </a:lnTo>
                  <a:lnTo>
                    <a:pt x="1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83" name="Freeform 85"/>
            <p:cNvSpPr>
              <a:spLocks/>
            </p:cNvSpPr>
            <p:nvPr/>
          </p:nvSpPr>
          <p:spPr bwMode="auto">
            <a:xfrm>
              <a:off x="1004" y="2211"/>
              <a:ext cx="28" cy="34"/>
            </a:xfrm>
            <a:custGeom>
              <a:avLst/>
              <a:gdLst>
                <a:gd name="T0" fmla="*/ 0 w 83"/>
                <a:gd name="T1" fmla="*/ 0 h 102"/>
                <a:gd name="T2" fmla="*/ 0 w 83"/>
                <a:gd name="T3" fmla="*/ 11 h 102"/>
                <a:gd name="T4" fmla="*/ 9 w 83"/>
                <a:gd name="T5" fmla="*/ 9 h 102"/>
                <a:gd name="T6" fmla="*/ 9 w 83"/>
                <a:gd name="T7" fmla="*/ 2 h 102"/>
                <a:gd name="T8" fmla="*/ 0 w 83"/>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02">
                  <a:moveTo>
                    <a:pt x="0" y="0"/>
                  </a:moveTo>
                  <a:lnTo>
                    <a:pt x="0" y="102"/>
                  </a:lnTo>
                  <a:lnTo>
                    <a:pt x="83" y="85"/>
                  </a:lnTo>
                  <a:lnTo>
                    <a:pt x="83" y="19"/>
                  </a:lnTo>
                  <a:lnTo>
                    <a:pt x="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84" name="Freeform 86"/>
            <p:cNvSpPr>
              <a:spLocks/>
            </p:cNvSpPr>
            <p:nvPr/>
          </p:nvSpPr>
          <p:spPr bwMode="auto">
            <a:xfrm>
              <a:off x="1002" y="2211"/>
              <a:ext cx="5" cy="37"/>
            </a:xfrm>
            <a:custGeom>
              <a:avLst/>
              <a:gdLst>
                <a:gd name="T0" fmla="*/ 1 w 14"/>
                <a:gd name="T1" fmla="*/ 11 h 110"/>
                <a:gd name="T2" fmla="*/ 2 w 14"/>
                <a:gd name="T3" fmla="*/ 11 h 110"/>
                <a:gd name="T4" fmla="*/ 2 w 14"/>
                <a:gd name="T5" fmla="*/ 0 h 110"/>
                <a:gd name="T6" fmla="*/ 0 w 14"/>
                <a:gd name="T7" fmla="*/ 0 h 110"/>
                <a:gd name="T8" fmla="*/ 0 w 14"/>
                <a:gd name="T9" fmla="*/ 11 h 110"/>
                <a:gd name="T10" fmla="*/ 1 w 14"/>
                <a:gd name="T11" fmla="*/ 12 h 110"/>
                <a:gd name="T12" fmla="*/ 0 w 14"/>
                <a:gd name="T13" fmla="*/ 11 h 110"/>
                <a:gd name="T14" fmla="*/ 0 w 14"/>
                <a:gd name="T15" fmla="*/ 12 h 110"/>
                <a:gd name="T16" fmla="*/ 1 w 14"/>
                <a:gd name="T17" fmla="*/ 12 h 110"/>
                <a:gd name="T18" fmla="*/ 1 w 14"/>
                <a:gd name="T19" fmla="*/ 11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 h="110">
                  <a:moveTo>
                    <a:pt x="6" y="96"/>
                  </a:moveTo>
                  <a:lnTo>
                    <a:pt x="14" y="102"/>
                  </a:lnTo>
                  <a:lnTo>
                    <a:pt x="14" y="0"/>
                  </a:lnTo>
                  <a:lnTo>
                    <a:pt x="0" y="0"/>
                  </a:lnTo>
                  <a:lnTo>
                    <a:pt x="0" y="102"/>
                  </a:lnTo>
                  <a:lnTo>
                    <a:pt x="8" y="109"/>
                  </a:lnTo>
                  <a:lnTo>
                    <a:pt x="0" y="102"/>
                  </a:lnTo>
                  <a:lnTo>
                    <a:pt x="0" y="110"/>
                  </a:lnTo>
                  <a:lnTo>
                    <a:pt x="8" y="109"/>
                  </a:lnTo>
                  <a:lnTo>
                    <a:pt x="6"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85" name="Freeform 87"/>
            <p:cNvSpPr>
              <a:spLocks/>
            </p:cNvSpPr>
            <p:nvPr/>
          </p:nvSpPr>
          <p:spPr bwMode="auto">
            <a:xfrm>
              <a:off x="1004" y="2237"/>
              <a:ext cx="30" cy="10"/>
            </a:xfrm>
            <a:custGeom>
              <a:avLst/>
              <a:gdLst>
                <a:gd name="T0" fmla="*/ 8 w 91"/>
                <a:gd name="T1" fmla="*/ 1 h 31"/>
                <a:gd name="T2" fmla="*/ 9 w 91"/>
                <a:gd name="T3" fmla="*/ 0 h 31"/>
                <a:gd name="T4" fmla="*/ 0 w 91"/>
                <a:gd name="T5" fmla="*/ 2 h 31"/>
                <a:gd name="T6" fmla="*/ 0 w 91"/>
                <a:gd name="T7" fmla="*/ 3 h 31"/>
                <a:gd name="T8" fmla="*/ 9 w 91"/>
                <a:gd name="T9" fmla="*/ 2 h 31"/>
                <a:gd name="T10" fmla="*/ 10 w 91"/>
                <a:gd name="T11" fmla="*/ 1 h 31"/>
                <a:gd name="T12" fmla="*/ 9 w 91"/>
                <a:gd name="T13" fmla="*/ 2 h 31"/>
                <a:gd name="T14" fmla="*/ 10 w 91"/>
                <a:gd name="T15" fmla="*/ 1 h 31"/>
                <a:gd name="T16" fmla="*/ 10 w 91"/>
                <a:gd name="T17" fmla="*/ 1 h 31"/>
                <a:gd name="T18" fmla="*/ 8 w 91"/>
                <a:gd name="T19" fmla="*/ 1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1" h="31">
                  <a:moveTo>
                    <a:pt x="77" y="7"/>
                  </a:moveTo>
                  <a:lnTo>
                    <a:pt x="82" y="0"/>
                  </a:lnTo>
                  <a:lnTo>
                    <a:pt x="0" y="18"/>
                  </a:lnTo>
                  <a:lnTo>
                    <a:pt x="2" y="31"/>
                  </a:lnTo>
                  <a:lnTo>
                    <a:pt x="85" y="14"/>
                  </a:lnTo>
                  <a:lnTo>
                    <a:pt x="91" y="7"/>
                  </a:lnTo>
                  <a:lnTo>
                    <a:pt x="85" y="14"/>
                  </a:lnTo>
                  <a:lnTo>
                    <a:pt x="91" y="12"/>
                  </a:lnTo>
                  <a:lnTo>
                    <a:pt x="91" y="7"/>
                  </a:lnTo>
                  <a:lnTo>
                    <a:pt x="7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86" name="Freeform 88"/>
            <p:cNvSpPr>
              <a:spLocks/>
            </p:cNvSpPr>
            <p:nvPr/>
          </p:nvSpPr>
          <p:spPr bwMode="auto">
            <a:xfrm>
              <a:off x="1030" y="2215"/>
              <a:ext cx="4" cy="24"/>
            </a:xfrm>
            <a:custGeom>
              <a:avLst/>
              <a:gdLst>
                <a:gd name="T0" fmla="*/ 0 w 14"/>
                <a:gd name="T1" fmla="*/ 2 h 73"/>
                <a:gd name="T2" fmla="*/ 0 w 14"/>
                <a:gd name="T3" fmla="*/ 1 h 73"/>
                <a:gd name="T4" fmla="*/ 0 w 14"/>
                <a:gd name="T5" fmla="*/ 8 h 73"/>
                <a:gd name="T6" fmla="*/ 1 w 14"/>
                <a:gd name="T7" fmla="*/ 8 h 73"/>
                <a:gd name="T8" fmla="*/ 1 w 14"/>
                <a:gd name="T9" fmla="*/ 1 h 73"/>
                <a:gd name="T10" fmla="*/ 1 w 14"/>
                <a:gd name="T11" fmla="*/ 0 h 73"/>
                <a:gd name="T12" fmla="*/ 1 w 14"/>
                <a:gd name="T13" fmla="*/ 1 h 73"/>
                <a:gd name="T14" fmla="*/ 1 w 14"/>
                <a:gd name="T15" fmla="*/ 0 h 73"/>
                <a:gd name="T16" fmla="*/ 1 w 14"/>
                <a:gd name="T17" fmla="*/ 0 h 73"/>
                <a:gd name="T18" fmla="*/ 0 w 14"/>
                <a:gd name="T19" fmla="*/ 2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 h="73">
                  <a:moveTo>
                    <a:pt x="5" y="14"/>
                  </a:moveTo>
                  <a:lnTo>
                    <a:pt x="0" y="7"/>
                  </a:lnTo>
                  <a:lnTo>
                    <a:pt x="0" y="73"/>
                  </a:lnTo>
                  <a:lnTo>
                    <a:pt x="14" y="73"/>
                  </a:lnTo>
                  <a:lnTo>
                    <a:pt x="14" y="7"/>
                  </a:lnTo>
                  <a:lnTo>
                    <a:pt x="8" y="0"/>
                  </a:lnTo>
                  <a:lnTo>
                    <a:pt x="14" y="7"/>
                  </a:lnTo>
                  <a:lnTo>
                    <a:pt x="14" y="2"/>
                  </a:lnTo>
                  <a:lnTo>
                    <a:pt x="8" y="0"/>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87" name="Freeform 89"/>
            <p:cNvSpPr>
              <a:spLocks/>
            </p:cNvSpPr>
            <p:nvPr/>
          </p:nvSpPr>
          <p:spPr bwMode="auto">
            <a:xfrm>
              <a:off x="1002" y="2208"/>
              <a:ext cx="30" cy="12"/>
            </a:xfrm>
            <a:custGeom>
              <a:avLst/>
              <a:gdLst>
                <a:gd name="T0" fmla="*/ 2 w 91"/>
                <a:gd name="T1" fmla="*/ 1 h 34"/>
                <a:gd name="T2" fmla="*/ 1 w 91"/>
                <a:gd name="T3" fmla="*/ 2 h 34"/>
                <a:gd name="T4" fmla="*/ 10 w 91"/>
                <a:gd name="T5" fmla="*/ 4 h 34"/>
                <a:gd name="T6" fmla="*/ 10 w 91"/>
                <a:gd name="T7" fmla="*/ 2 h 34"/>
                <a:gd name="T8" fmla="*/ 1 w 91"/>
                <a:gd name="T9" fmla="*/ 0 h 34"/>
                <a:gd name="T10" fmla="*/ 0 w 91"/>
                <a:gd name="T11" fmla="*/ 1 h 34"/>
                <a:gd name="T12" fmla="*/ 1 w 91"/>
                <a:gd name="T13" fmla="*/ 0 h 34"/>
                <a:gd name="T14" fmla="*/ 0 w 91"/>
                <a:gd name="T15" fmla="*/ 0 h 34"/>
                <a:gd name="T16" fmla="*/ 0 w 91"/>
                <a:gd name="T17" fmla="*/ 1 h 34"/>
                <a:gd name="T18" fmla="*/ 2 w 91"/>
                <a:gd name="T19" fmla="*/ 1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1" h="34">
                  <a:moveTo>
                    <a:pt x="14" y="8"/>
                  </a:moveTo>
                  <a:lnTo>
                    <a:pt x="6" y="15"/>
                  </a:lnTo>
                  <a:lnTo>
                    <a:pt x="88" y="34"/>
                  </a:lnTo>
                  <a:lnTo>
                    <a:pt x="91" y="20"/>
                  </a:lnTo>
                  <a:lnTo>
                    <a:pt x="8" y="1"/>
                  </a:lnTo>
                  <a:lnTo>
                    <a:pt x="0" y="8"/>
                  </a:lnTo>
                  <a:lnTo>
                    <a:pt x="8" y="1"/>
                  </a:lnTo>
                  <a:lnTo>
                    <a:pt x="0" y="0"/>
                  </a:lnTo>
                  <a:lnTo>
                    <a:pt x="0" y="8"/>
                  </a:lnTo>
                  <a:lnTo>
                    <a:pt x="14"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88" name="Rectangle 90"/>
            <p:cNvSpPr>
              <a:spLocks noChangeArrowheads="1"/>
            </p:cNvSpPr>
            <p:nvPr/>
          </p:nvSpPr>
          <p:spPr bwMode="auto">
            <a:xfrm>
              <a:off x="1496" y="1707"/>
              <a:ext cx="679" cy="981"/>
            </a:xfrm>
            <a:prstGeom prst="rect">
              <a:avLst/>
            </a:prstGeom>
            <a:solidFill>
              <a:srgbClr val="008DE4"/>
            </a:solidFill>
            <a:ln w="0" cap="sq">
              <a:solidFill>
                <a:srgbClr val="000000"/>
              </a:solidFill>
              <a:miter lim="800000"/>
              <a:headEnd/>
              <a:tailEnd/>
            </a:ln>
          </p:spPr>
          <p:txBody>
            <a:bodyPr/>
            <a:lstStyle/>
            <a:p>
              <a:endParaRPr lang="es-ES"/>
            </a:p>
          </p:txBody>
        </p:sp>
        <p:sp>
          <p:nvSpPr>
            <p:cNvPr id="4189" name="Freeform 91"/>
            <p:cNvSpPr>
              <a:spLocks/>
            </p:cNvSpPr>
            <p:nvPr/>
          </p:nvSpPr>
          <p:spPr bwMode="auto">
            <a:xfrm>
              <a:off x="1693" y="1983"/>
              <a:ext cx="10" cy="467"/>
            </a:xfrm>
            <a:custGeom>
              <a:avLst/>
              <a:gdLst>
                <a:gd name="T0" fmla="*/ 2 w 28"/>
                <a:gd name="T1" fmla="*/ 153 h 1401"/>
                <a:gd name="T2" fmla="*/ 4 w 28"/>
                <a:gd name="T3" fmla="*/ 154 h 1401"/>
                <a:gd name="T4" fmla="*/ 4 w 28"/>
                <a:gd name="T5" fmla="*/ 0 h 1401"/>
                <a:gd name="T6" fmla="*/ 0 w 28"/>
                <a:gd name="T7" fmla="*/ 0 h 1401"/>
                <a:gd name="T8" fmla="*/ 0 w 28"/>
                <a:gd name="T9" fmla="*/ 154 h 1401"/>
                <a:gd name="T10" fmla="*/ 2 w 28"/>
                <a:gd name="T11" fmla="*/ 156 h 1401"/>
                <a:gd name="T12" fmla="*/ 0 w 28"/>
                <a:gd name="T13" fmla="*/ 154 h 1401"/>
                <a:gd name="T14" fmla="*/ 0 w 28"/>
                <a:gd name="T15" fmla="*/ 156 h 1401"/>
                <a:gd name="T16" fmla="*/ 2 w 28"/>
                <a:gd name="T17" fmla="*/ 156 h 1401"/>
                <a:gd name="T18" fmla="*/ 2 w 28"/>
                <a:gd name="T19" fmla="*/ 153 h 14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1401">
                  <a:moveTo>
                    <a:pt x="14" y="1375"/>
                  </a:moveTo>
                  <a:lnTo>
                    <a:pt x="28" y="1388"/>
                  </a:lnTo>
                  <a:lnTo>
                    <a:pt x="28" y="0"/>
                  </a:lnTo>
                  <a:lnTo>
                    <a:pt x="0" y="0"/>
                  </a:lnTo>
                  <a:lnTo>
                    <a:pt x="0" y="1388"/>
                  </a:lnTo>
                  <a:lnTo>
                    <a:pt x="14" y="1401"/>
                  </a:lnTo>
                  <a:lnTo>
                    <a:pt x="0" y="1388"/>
                  </a:lnTo>
                  <a:lnTo>
                    <a:pt x="0" y="1401"/>
                  </a:lnTo>
                  <a:lnTo>
                    <a:pt x="14" y="1401"/>
                  </a:lnTo>
                  <a:lnTo>
                    <a:pt x="14" y="13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90" name="Freeform 92"/>
            <p:cNvSpPr>
              <a:spLocks/>
            </p:cNvSpPr>
            <p:nvPr/>
          </p:nvSpPr>
          <p:spPr bwMode="auto">
            <a:xfrm>
              <a:off x="1698" y="2441"/>
              <a:ext cx="62" cy="9"/>
            </a:xfrm>
            <a:custGeom>
              <a:avLst/>
              <a:gdLst>
                <a:gd name="T0" fmla="*/ 21 w 185"/>
                <a:gd name="T1" fmla="*/ 2 h 26"/>
                <a:gd name="T2" fmla="*/ 21 w 185"/>
                <a:gd name="T3" fmla="*/ 0 h 26"/>
                <a:gd name="T4" fmla="*/ 0 w 185"/>
                <a:gd name="T5" fmla="*/ 0 h 26"/>
                <a:gd name="T6" fmla="*/ 0 w 185"/>
                <a:gd name="T7" fmla="*/ 3 h 26"/>
                <a:gd name="T8" fmla="*/ 21 w 185"/>
                <a:gd name="T9" fmla="*/ 3 h 26"/>
                <a:gd name="T10" fmla="*/ 21 w 185"/>
                <a:gd name="T11" fmla="*/ 2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5" h="26">
                  <a:moveTo>
                    <a:pt x="185" y="13"/>
                  </a:moveTo>
                  <a:lnTo>
                    <a:pt x="185" y="0"/>
                  </a:lnTo>
                  <a:lnTo>
                    <a:pt x="0" y="0"/>
                  </a:lnTo>
                  <a:lnTo>
                    <a:pt x="0" y="26"/>
                  </a:lnTo>
                  <a:lnTo>
                    <a:pt x="185" y="26"/>
                  </a:lnTo>
                  <a:lnTo>
                    <a:pt x="18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91" name="Freeform 93"/>
            <p:cNvSpPr>
              <a:spLocks/>
            </p:cNvSpPr>
            <p:nvPr/>
          </p:nvSpPr>
          <p:spPr bwMode="auto">
            <a:xfrm>
              <a:off x="1754" y="2470"/>
              <a:ext cx="144" cy="118"/>
            </a:xfrm>
            <a:custGeom>
              <a:avLst/>
              <a:gdLst>
                <a:gd name="T0" fmla="*/ 0 w 434"/>
                <a:gd name="T1" fmla="*/ 36 h 355"/>
                <a:gd name="T2" fmla="*/ 2 w 434"/>
                <a:gd name="T3" fmla="*/ 37 h 355"/>
                <a:gd name="T4" fmla="*/ 48 w 434"/>
                <a:gd name="T5" fmla="*/ 2 h 355"/>
                <a:gd name="T6" fmla="*/ 46 w 434"/>
                <a:gd name="T7" fmla="*/ 0 h 355"/>
                <a:gd name="T8" fmla="*/ 1 w 434"/>
                <a:gd name="T9" fmla="*/ 35 h 355"/>
                <a:gd name="T10" fmla="*/ 3 w 434"/>
                <a:gd name="T11" fmla="*/ 36 h 355"/>
                <a:gd name="T12" fmla="*/ 0 w 434"/>
                <a:gd name="T13" fmla="*/ 36 h 355"/>
                <a:gd name="T14" fmla="*/ 0 w 434"/>
                <a:gd name="T15" fmla="*/ 39 h 355"/>
                <a:gd name="T16" fmla="*/ 2 w 434"/>
                <a:gd name="T17" fmla="*/ 37 h 355"/>
                <a:gd name="T18" fmla="*/ 0 w 434"/>
                <a:gd name="T19" fmla="*/ 36 h 3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4" h="355">
                  <a:moveTo>
                    <a:pt x="0" y="327"/>
                  </a:moveTo>
                  <a:lnTo>
                    <a:pt x="22" y="337"/>
                  </a:lnTo>
                  <a:lnTo>
                    <a:pt x="434" y="21"/>
                  </a:lnTo>
                  <a:lnTo>
                    <a:pt x="417" y="0"/>
                  </a:lnTo>
                  <a:lnTo>
                    <a:pt x="6" y="316"/>
                  </a:lnTo>
                  <a:lnTo>
                    <a:pt x="28" y="327"/>
                  </a:lnTo>
                  <a:lnTo>
                    <a:pt x="0" y="327"/>
                  </a:lnTo>
                  <a:lnTo>
                    <a:pt x="0" y="355"/>
                  </a:lnTo>
                  <a:lnTo>
                    <a:pt x="22" y="337"/>
                  </a:lnTo>
                  <a:lnTo>
                    <a:pt x="0" y="3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92" name="Freeform 94"/>
            <p:cNvSpPr>
              <a:spLocks/>
            </p:cNvSpPr>
            <p:nvPr/>
          </p:nvSpPr>
          <p:spPr bwMode="auto">
            <a:xfrm>
              <a:off x="1754" y="2360"/>
              <a:ext cx="9" cy="219"/>
            </a:xfrm>
            <a:custGeom>
              <a:avLst/>
              <a:gdLst>
                <a:gd name="T0" fmla="*/ 2 w 28"/>
                <a:gd name="T1" fmla="*/ 2 h 658"/>
                <a:gd name="T2" fmla="*/ 0 w 28"/>
                <a:gd name="T3" fmla="*/ 3 h 658"/>
                <a:gd name="T4" fmla="*/ 0 w 28"/>
                <a:gd name="T5" fmla="*/ 73 h 658"/>
                <a:gd name="T6" fmla="*/ 3 w 28"/>
                <a:gd name="T7" fmla="*/ 73 h 658"/>
                <a:gd name="T8" fmla="*/ 3 w 28"/>
                <a:gd name="T9" fmla="*/ 3 h 658"/>
                <a:gd name="T10" fmla="*/ 1 w 28"/>
                <a:gd name="T11" fmla="*/ 4 h 658"/>
                <a:gd name="T12" fmla="*/ 2 w 28"/>
                <a:gd name="T13" fmla="*/ 2 h 658"/>
                <a:gd name="T14" fmla="*/ 0 w 28"/>
                <a:gd name="T15" fmla="*/ 0 h 658"/>
                <a:gd name="T16" fmla="*/ 0 w 28"/>
                <a:gd name="T17" fmla="*/ 3 h 658"/>
                <a:gd name="T18" fmla="*/ 2 w 28"/>
                <a:gd name="T19" fmla="*/ 2 h 6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658">
                  <a:moveTo>
                    <a:pt x="22" y="17"/>
                  </a:moveTo>
                  <a:lnTo>
                    <a:pt x="0" y="28"/>
                  </a:lnTo>
                  <a:lnTo>
                    <a:pt x="0" y="658"/>
                  </a:lnTo>
                  <a:lnTo>
                    <a:pt x="28" y="658"/>
                  </a:lnTo>
                  <a:lnTo>
                    <a:pt x="28" y="28"/>
                  </a:lnTo>
                  <a:lnTo>
                    <a:pt x="6" y="39"/>
                  </a:lnTo>
                  <a:lnTo>
                    <a:pt x="22" y="17"/>
                  </a:lnTo>
                  <a:lnTo>
                    <a:pt x="0" y="0"/>
                  </a:lnTo>
                  <a:lnTo>
                    <a:pt x="0" y="28"/>
                  </a:lnTo>
                  <a:lnTo>
                    <a:pt x="2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93" name="Freeform 95"/>
            <p:cNvSpPr>
              <a:spLocks/>
            </p:cNvSpPr>
            <p:nvPr/>
          </p:nvSpPr>
          <p:spPr bwMode="auto">
            <a:xfrm>
              <a:off x="1756" y="2365"/>
              <a:ext cx="142" cy="112"/>
            </a:xfrm>
            <a:custGeom>
              <a:avLst/>
              <a:gdLst>
                <a:gd name="T0" fmla="*/ 46 w 428"/>
                <a:gd name="T1" fmla="*/ 36 h 335"/>
                <a:gd name="T2" fmla="*/ 47 w 428"/>
                <a:gd name="T3" fmla="*/ 35 h 335"/>
                <a:gd name="T4" fmla="*/ 2 w 428"/>
                <a:gd name="T5" fmla="*/ 0 h 335"/>
                <a:gd name="T6" fmla="*/ 0 w 428"/>
                <a:gd name="T7" fmla="*/ 2 h 335"/>
                <a:gd name="T8" fmla="*/ 45 w 428"/>
                <a:gd name="T9" fmla="*/ 37 h 335"/>
                <a:gd name="T10" fmla="*/ 46 w 428"/>
                <a:gd name="T11" fmla="*/ 36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335">
                  <a:moveTo>
                    <a:pt x="420" y="324"/>
                  </a:moveTo>
                  <a:lnTo>
                    <a:pt x="428" y="314"/>
                  </a:lnTo>
                  <a:lnTo>
                    <a:pt x="16" y="0"/>
                  </a:lnTo>
                  <a:lnTo>
                    <a:pt x="0" y="22"/>
                  </a:lnTo>
                  <a:lnTo>
                    <a:pt x="411" y="335"/>
                  </a:lnTo>
                  <a:lnTo>
                    <a:pt x="420" y="3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94" name="Freeform 96"/>
            <p:cNvSpPr>
              <a:spLocks/>
            </p:cNvSpPr>
            <p:nvPr/>
          </p:nvSpPr>
          <p:spPr bwMode="auto">
            <a:xfrm>
              <a:off x="1681" y="2521"/>
              <a:ext cx="37" cy="10"/>
            </a:xfrm>
            <a:custGeom>
              <a:avLst/>
              <a:gdLst>
                <a:gd name="T0" fmla="*/ 13 w 109"/>
                <a:gd name="T1" fmla="*/ 2 h 31"/>
                <a:gd name="T2" fmla="*/ 13 w 109"/>
                <a:gd name="T3" fmla="*/ 0 h 31"/>
                <a:gd name="T4" fmla="*/ 0 w 109"/>
                <a:gd name="T5" fmla="*/ 0 h 31"/>
                <a:gd name="T6" fmla="*/ 0 w 109"/>
                <a:gd name="T7" fmla="*/ 3 h 31"/>
                <a:gd name="T8" fmla="*/ 13 w 109"/>
                <a:gd name="T9" fmla="*/ 3 h 31"/>
                <a:gd name="T10" fmla="*/ 13 w 109"/>
                <a:gd name="T11" fmla="*/ 2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 h="31">
                  <a:moveTo>
                    <a:pt x="109" y="18"/>
                  </a:moveTo>
                  <a:lnTo>
                    <a:pt x="109" y="4"/>
                  </a:lnTo>
                  <a:lnTo>
                    <a:pt x="0" y="0"/>
                  </a:lnTo>
                  <a:lnTo>
                    <a:pt x="0" y="27"/>
                  </a:lnTo>
                  <a:lnTo>
                    <a:pt x="109" y="31"/>
                  </a:lnTo>
                  <a:lnTo>
                    <a:pt x="109"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95" name="Freeform 97"/>
            <p:cNvSpPr>
              <a:spLocks/>
            </p:cNvSpPr>
            <p:nvPr/>
          </p:nvSpPr>
          <p:spPr bwMode="auto">
            <a:xfrm>
              <a:off x="1694" y="2499"/>
              <a:ext cx="66" cy="9"/>
            </a:xfrm>
            <a:custGeom>
              <a:avLst/>
              <a:gdLst>
                <a:gd name="T0" fmla="*/ 3 w 198"/>
                <a:gd name="T1" fmla="*/ 2 h 27"/>
                <a:gd name="T2" fmla="*/ 2 w 198"/>
                <a:gd name="T3" fmla="*/ 3 h 27"/>
                <a:gd name="T4" fmla="*/ 22 w 198"/>
                <a:gd name="T5" fmla="*/ 3 h 27"/>
                <a:gd name="T6" fmla="*/ 22 w 198"/>
                <a:gd name="T7" fmla="*/ 0 h 27"/>
                <a:gd name="T8" fmla="*/ 2 w 198"/>
                <a:gd name="T9" fmla="*/ 0 h 27"/>
                <a:gd name="T10" fmla="*/ 0 w 198"/>
                <a:gd name="T11" fmla="*/ 2 h 27"/>
                <a:gd name="T12" fmla="*/ 2 w 198"/>
                <a:gd name="T13" fmla="*/ 0 h 27"/>
                <a:gd name="T14" fmla="*/ 0 w 198"/>
                <a:gd name="T15" fmla="*/ 0 h 27"/>
                <a:gd name="T16" fmla="*/ 0 w 198"/>
                <a:gd name="T17" fmla="*/ 2 h 27"/>
                <a:gd name="T18" fmla="*/ 3 w 198"/>
                <a:gd name="T19" fmla="*/ 2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 h="27">
                  <a:moveTo>
                    <a:pt x="28" y="14"/>
                  </a:moveTo>
                  <a:lnTo>
                    <a:pt x="14" y="27"/>
                  </a:lnTo>
                  <a:lnTo>
                    <a:pt x="198" y="27"/>
                  </a:lnTo>
                  <a:lnTo>
                    <a:pt x="198" y="0"/>
                  </a:lnTo>
                  <a:lnTo>
                    <a:pt x="14" y="0"/>
                  </a:lnTo>
                  <a:lnTo>
                    <a:pt x="0" y="14"/>
                  </a:lnTo>
                  <a:lnTo>
                    <a:pt x="14" y="0"/>
                  </a:lnTo>
                  <a:lnTo>
                    <a:pt x="0" y="0"/>
                  </a:lnTo>
                  <a:lnTo>
                    <a:pt x="0" y="14"/>
                  </a:lnTo>
                  <a:lnTo>
                    <a:pt x="2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96" name="Freeform 98"/>
            <p:cNvSpPr>
              <a:spLocks/>
            </p:cNvSpPr>
            <p:nvPr/>
          </p:nvSpPr>
          <p:spPr bwMode="auto">
            <a:xfrm>
              <a:off x="1694" y="2504"/>
              <a:ext cx="10" cy="22"/>
            </a:xfrm>
            <a:custGeom>
              <a:avLst/>
              <a:gdLst>
                <a:gd name="T0" fmla="*/ 2 w 28"/>
                <a:gd name="T1" fmla="*/ 7 h 66"/>
                <a:gd name="T2" fmla="*/ 4 w 28"/>
                <a:gd name="T3" fmla="*/ 7 h 66"/>
                <a:gd name="T4" fmla="*/ 4 w 28"/>
                <a:gd name="T5" fmla="*/ 0 h 66"/>
                <a:gd name="T6" fmla="*/ 0 w 28"/>
                <a:gd name="T7" fmla="*/ 0 h 66"/>
                <a:gd name="T8" fmla="*/ 0 w 28"/>
                <a:gd name="T9" fmla="*/ 7 h 66"/>
                <a:gd name="T10" fmla="*/ 2 w 28"/>
                <a:gd name="T11" fmla="*/ 7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66">
                  <a:moveTo>
                    <a:pt x="14" y="66"/>
                  </a:moveTo>
                  <a:lnTo>
                    <a:pt x="28" y="66"/>
                  </a:lnTo>
                  <a:lnTo>
                    <a:pt x="28" y="0"/>
                  </a:lnTo>
                  <a:lnTo>
                    <a:pt x="0" y="0"/>
                  </a:lnTo>
                  <a:lnTo>
                    <a:pt x="0" y="66"/>
                  </a:lnTo>
                  <a:lnTo>
                    <a:pt x="14"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97" name="Freeform 99"/>
            <p:cNvSpPr>
              <a:spLocks/>
            </p:cNvSpPr>
            <p:nvPr/>
          </p:nvSpPr>
          <p:spPr bwMode="auto">
            <a:xfrm>
              <a:off x="1892" y="1903"/>
              <a:ext cx="10" cy="162"/>
            </a:xfrm>
            <a:custGeom>
              <a:avLst/>
              <a:gdLst>
                <a:gd name="T0" fmla="*/ 2 w 28"/>
                <a:gd name="T1" fmla="*/ 0 h 486"/>
                <a:gd name="T2" fmla="*/ 0 w 28"/>
                <a:gd name="T3" fmla="*/ 0 h 486"/>
                <a:gd name="T4" fmla="*/ 0 w 28"/>
                <a:gd name="T5" fmla="*/ 54 h 486"/>
                <a:gd name="T6" fmla="*/ 4 w 28"/>
                <a:gd name="T7" fmla="*/ 54 h 486"/>
                <a:gd name="T8" fmla="*/ 4 w 28"/>
                <a:gd name="T9" fmla="*/ 0 h 486"/>
                <a:gd name="T10" fmla="*/ 2 w 28"/>
                <a:gd name="T11" fmla="*/ 0 h 4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486">
                  <a:moveTo>
                    <a:pt x="14" y="0"/>
                  </a:moveTo>
                  <a:lnTo>
                    <a:pt x="0" y="0"/>
                  </a:lnTo>
                  <a:lnTo>
                    <a:pt x="0" y="486"/>
                  </a:lnTo>
                  <a:lnTo>
                    <a:pt x="28" y="486"/>
                  </a:lnTo>
                  <a:lnTo>
                    <a:pt x="28" y="0"/>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98" name="Freeform 100"/>
            <p:cNvSpPr>
              <a:spLocks/>
            </p:cNvSpPr>
            <p:nvPr/>
          </p:nvSpPr>
          <p:spPr bwMode="auto">
            <a:xfrm>
              <a:off x="1840" y="1903"/>
              <a:ext cx="10" cy="162"/>
            </a:xfrm>
            <a:custGeom>
              <a:avLst/>
              <a:gdLst>
                <a:gd name="T0" fmla="*/ 2 w 28"/>
                <a:gd name="T1" fmla="*/ 0 h 486"/>
                <a:gd name="T2" fmla="*/ 0 w 28"/>
                <a:gd name="T3" fmla="*/ 0 h 486"/>
                <a:gd name="T4" fmla="*/ 0 w 28"/>
                <a:gd name="T5" fmla="*/ 54 h 486"/>
                <a:gd name="T6" fmla="*/ 4 w 28"/>
                <a:gd name="T7" fmla="*/ 54 h 486"/>
                <a:gd name="T8" fmla="*/ 4 w 28"/>
                <a:gd name="T9" fmla="*/ 0 h 486"/>
                <a:gd name="T10" fmla="*/ 2 w 28"/>
                <a:gd name="T11" fmla="*/ 0 h 4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486">
                  <a:moveTo>
                    <a:pt x="14" y="0"/>
                  </a:moveTo>
                  <a:lnTo>
                    <a:pt x="0" y="0"/>
                  </a:lnTo>
                  <a:lnTo>
                    <a:pt x="0" y="486"/>
                  </a:lnTo>
                  <a:lnTo>
                    <a:pt x="28" y="486"/>
                  </a:lnTo>
                  <a:lnTo>
                    <a:pt x="28" y="0"/>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99" name="Freeform 101"/>
            <p:cNvSpPr>
              <a:spLocks/>
            </p:cNvSpPr>
            <p:nvPr/>
          </p:nvSpPr>
          <p:spPr bwMode="auto">
            <a:xfrm>
              <a:off x="1697" y="1979"/>
              <a:ext cx="147" cy="9"/>
            </a:xfrm>
            <a:custGeom>
              <a:avLst/>
              <a:gdLst>
                <a:gd name="T0" fmla="*/ 49 w 441"/>
                <a:gd name="T1" fmla="*/ 1 h 27"/>
                <a:gd name="T2" fmla="*/ 49 w 441"/>
                <a:gd name="T3" fmla="*/ 0 h 27"/>
                <a:gd name="T4" fmla="*/ 0 w 441"/>
                <a:gd name="T5" fmla="*/ 0 h 27"/>
                <a:gd name="T6" fmla="*/ 0 w 441"/>
                <a:gd name="T7" fmla="*/ 3 h 27"/>
                <a:gd name="T8" fmla="*/ 49 w 441"/>
                <a:gd name="T9" fmla="*/ 3 h 27"/>
                <a:gd name="T10" fmla="*/ 49 w 441"/>
                <a:gd name="T11" fmla="*/ 1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1" h="27">
                  <a:moveTo>
                    <a:pt x="441" y="13"/>
                  </a:moveTo>
                  <a:lnTo>
                    <a:pt x="441" y="0"/>
                  </a:lnTo>
                  <a:lnTo>
                    <a:pt x="0" y="0"/>
                  </a:lnTo>
                  <a:lnTo>
                    <a:pt x="0" y="27"/>
                  </a:lnTo>
                  <a:lnTo>
                    <a:pt x="441" y="27"/>
                  </a:lnTo>
                  <a:lnTo>
                    <a:pt x="441"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200" name="Freeform 102"/>
            <p:cNvSpPr>
              <a:spLocks/>
            </p:cNvSpPr>
            <p:nvPr/>
          </p:nvSpPr>
          <p:spPr bwMode="auto">
            <a:xfrm>
              <a:off x="1897" y="2469"/>
              <a:ext cx="151" cy="9"/>
            </a:xfrm>
            <a:custGeom>
              <a:avLst/>
              <a:gdLst>
                <a:gd name="T0" fmla="*/ 47 w 454"/>
                <a:gd name="T1" fmla="*/ 2 h 27"/>
                <a:gd name="T2" fmla="*/ 49 w 454"/>
                <a:gd name="T3" fmla="*/ 0 h 27"/>
                <a:gd name="T4" fmla="*/ 0 w 454"/>
                <a:gd name="T5" fmla="*/ 0 h 27"/>
                <a:gd name="T6" fmla="*/ 0 w 454"/>
                <a:gd name="T7" fmla="*/ 3 h 27"/>
                <a:gd name="T8" fmla="*/ 49 w 454"/>
                <a:gd name="T9" fmla="*/ 3 h 27"/>
                <a:gd name="T10" fmla="*/ 50 w 454"/>
                <a:gd name="T11" fmla="*/ 2 h 27"/>
                <a:gd name="T12" fmla="*/ 49 w 454"/>
                <a:gd name="T13" fmla="*/ 3 h 27"/>
                <a:gd name="T14" fmla="*/ 50 w 454"/>
                <a:gd name="T15" fmla="*/ 3 h 27"/>
                <a:gd name="T16" fmla="*/ 50 w 454"/>
                <a:gd name="T17" fmla="*/ 2 h 27"/>
                <a:gd name="T18" fmla="*/ 47 w 454"/>
                <a:gd name="T19" fmla="*/ 2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4" h="27">
                  <a:moveTo>
                    <a:pt x="426" y="14"/>
                  </a:moveTo>
                  <a:lnTo>
                    <a:pt x="440" y="0"/>
                  </a:lnTo>
                  <a:lnTo>
                    <a:pt x="0" y="0"/>
                  </a:lnTo>
                  <a:lnTo>
                    <a:pt x="0" y="27"/>
                  </a:lnTo>
                  <a:lnTo>
                    <a:pt x="440" y="27"/>
                  </a:lnTo>
                  <a:lnTo>
                    <a:pt x="454" y="14"/>
                  </a:lnTo>
                  <a:lnTo>
                    <a:pt x="440" y="27"/>
                  </a:lnTo>
                  <a:lnTo>
                    <a:pt x="454" y="27"/>
                  </a:lnTo>
                  <a:lnTo>
                    <a:pt x="454" y="14"/>
                  </a:lnTo>
                  <a:lnTo>
                    <a:pt x="42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201" name="Freeform 103"/>
            <p:cNvSpPr>
              <a:spLocks/>
            </p:cNvSpPr>
            <p:nvPr/>
          </p:nvSpPr>
          <p:spPr bwMode="auto">
            <a:xfrm>
              <a:off x="1895" y="1979"/>
              <a:ext cx="149" cy="9"/>
            </a:xfrm>
            <a:custGeom>
              <a:avLst/>
              <a:gdLst>
                <a:gd name="T0" fmla="*/ 0 w 447"/>
                <a:gd name="T1" fmla="*/ 1 h 27"/>
                <a:gd name="T2" fmla="*/ 0 w 447"/>
                <a:gd name="T3" fmla="*/ 3 h 27"/>
                <a:gd name="T4" fmla="*/ 50 w 447"/>
                <a:gd name="T5" fmla="*/ 3 h 27"/>
                <a:gd name="T6" fmla="*/ 50 w 447"/>
                <a:gd name="T7" fmla="*/ 0 h 27"/>
                <a:gd name="T8" fmla="*/ 0 w 447"/>
                <a:gd name="T9" fmla="*/ 0 h 27"/>
                <a:gd name="T10" fmla="*/ 0 w 447"/>
                <a:gd name="T11" fmla="*/ 1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7" h="27">
                  <a:moveTo>
                    <a:pt x="0" y="13"/>
                  </a:moveTo>
                  <a:lnTo>
                    <a:pt x="0" y="27"/>
                  </a:lnTo>
                  <a:lnTo>
                    <a:pt x="447" y="27"/>
                  </a:lnTo>
                  <a:lnTo>
                    <a:pt x="447" y="0"/>
                  </a:lnTo>
                  <a:lnTo>
                    <a:pt x="0" y="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202" name="Text Box 104"/>
            <p:cNvSpPr txBox="1">
              <a:spLocks noChangeArrowheads="1"/>
            </p:cNvSpPr>
            <p:nvPr/>
          </p:nvSpPr>
          <p:spPr bwMode="auto">
            <a:xfrm>
              <a:off x="544" y="1457"/>
              <a:ext cx="528"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762000" eaLnBrk="0" hangingPunct="0">
                <a:defRPr sz="2200">
                  <a:solidFill>
                    <a:schemeClr val="tx1"/>
                  </a:solidFill>
                  <a:latin typeface="Arial" charset="0"/>
                </a:defRPr>
              </a:lvl1pPr>
              <a:lvl2pPr marL="742950" indent="-285750" defTabSz="762000" eaLnBrk="0" hangingPunct="0">
                <a:defRPr sz="2200">
                  <a:solidFill>
                    <a:schemeClr val="tx1"/>
                  </a:solidFill>
                  <a:latin typeface="Arial" charset="0"/>
                </a:defRPr>
              </a:lvl2pPr>
              <a:lvl3pPr marL="1143000" indent="-228600" defTabSz="762000" eaLnBrk="0" hangingPunct="0">
                <a:defRPr sz="2200">
                  <a:solidFill>
                    <a:schemeClr val="tx1"/>
                  </a:solidFill>
                  <a:latin typeface="Arial" charset="0"/>
                </a:defRPr>
              </a:lvl3pPr>
              <a:lvl4pPr marL="1600200" indent="-228600" defTabSz="762000" eaLnBrk="0" hangingPunct="0">
                <a:defRPr sz="2200">
                  <a:solidFill>
                    <a:schemeClr val="tx1"/>
                  </a:solidFill>
                  <a:latin typeface="Arial" charset="0"/>
                </a:defRPr>
              </a:lvl4pPr>
              <a:lvl5pPr marL="2057400" indent="-228600" defTabSz="762000" eaLnBrk="0" hangingPunct="0">
                <a:defRPr sz="2200">
                  <a:solidFill>
                    <a:schemeClr val="tx1"/>
                  </a:solidFill>
                  <a:latin typeface="Arial" charset="0"/>
                </a:defRPr>
              </a:lvl5pPr>
              <a:lvl6pPr marL="2514600" indent="-228600" defTabSz="762000" eaLnBrk="0" fontAlgn="base" hangingPunct="0">
                <a:spcBef>
                  <a:spcPct val="0"/>
                </a:spcBef>
                <a:spcAft>
                  <a:spcPct val="0"/>
                </a:spcAft>
                <a:defRPr sz="2200">
                  <a:solidFill>
                    <a:schemeClr val="tx1"/>
                  </a:solidFill>
                  <a:latin typeface="Arial" charset="0"/>
                </a:defRPr>
              </a:lvl6pPr>
              <a:lvl7pPr marL="2971800" indent="-228600" defTabSz="762000" eaLnBrk="0" fontAlgn="base" hangingPunct="0">
                <a:spcBef>
                  <a:spcPct val="0"/>
                </a:spcBef>
                <a:spcAft>
                  <a:spcPct val="0"/>
                </a:spcAft>
                <a:defRPr sz="2200">
                  <a:solidFill>
                    <a:schemeClr val="tx1"/>
                  </a:solidFill>
                  <a:latin typeface="Arial" charset="0"/>
                </a:defRPr>
              </a:lvl7pPr>
              <a:lvl8pPr marL="3429000" indent="-228600" defTabSz="762000" eaLnBrk="0" fontAlgn="base" hangingPunct="0">
                <a:spcBef>
                  <a:spcPct val="0"/>
                </a:spcBef>
                <a:spcAft>
                  <a:spcPct val="0"/>
                </a:spcAft>
                <a:defRPr sz="2200">
                  <a:solidFill>
                    <a:schemeClr val="tx1"/>
                  </a:solidFill>
                  <a:latin typeface="Arial" charset="0"/>
                </a:defRPr>
              </a:lvl8pPr>
              <a:lvl9pPr marL="3886200" indent="-228600" defTabSz="762000" eaLnBrk="0" fontAlgn="base" hangingPunct="0">
                <a:spcBef>
                  <a:spcPct val="0"/>
                </a:spcBef>
                <a:spcAft>
                  <a:spcPct val="0"/>
                </a:spcAft>
                <a:defRPr sz="2200">
                  <a:solidFill>
                    <a:schemeClr val="tx1"/>
                  </a:solidFill>
                  <a:latin typeface="Arial" charset="0"/>
                </a:defRPr>
              </a:lvl9pPr>
            </a:lstStyle>
            <a:p>
              <a:pPr algn="ctr">
                <a:spcBef>
                  <a:spcPct val="50000"/>
                </a:spcBef>
              </a:pPr>
              <a:r>
                <a:rPr lang="de-DE" sz="2000" b="1"/>
                <a:t>p / Q</a:t>
              </a:r>
              <a:endParaRPr lang="de-DE" sz="2400"/>
            </a:p>
          </p:txBody>
        </p:sp>
        <p:sp>
          <p:nvSpPr>
            <p:cNvPr id="264297" name="Text Box 105"/>
            <p:cNvSpPr txBox="1">
              <a:spLocks noChangeArrowheads="1"/>
            </p:cNvSpPr>
            <p:nvPr/>
          </p:nvSpPr>
          <p:spPr bwMode="auto">
            <a:xfrm>
              <a:off x="1564" y="1457"/>
              <a:ext cx="528"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eaLnBrk="0" hangingPunct="0">
                <a:spcBef>
                  <a:spcPct val="50000"/>
                </a:spcBef>
                <a:defRPr/>
              </a:pPr>
              <a:r>
                <a:rPr lang="de-DE" sz="2000" b="1" smtClean="0">
                  <a:effectLst>
                    <a:outerShdw blurRad="38100" dist="38100" dir="2700000" algn="tl">
                      <a:srgbClr val="C0C0C0"/>
                    </a:outerShdw>
                  </a:effectLst>
                  <a:latin typeface="Arial" charset="0"/>
                </a:rPr>
                <a:t>Q / V</a:t>
              </a:r>
              <a:endParaRPr lang="de-DE" smtClean="0">
                <a:latin typeface="Arial" charset="0"/>
              </a:endParaRPr>
            </a:p>
          </p:txBody>
        </p:sp>
        <p:sp>
          <p:nvSpPr>
            <p:cNvPr id="264298" name="Text Box 106"/>
            <p:cNvSpPr txBox="1">
              <a:spLocks noChangeArrowheads="1"/>
            </p:cNvSpPr>
            <p:nvPr/>
          </p:nvSpPr>
          <p:spPr bwMode="auto">
            <a:xfrm>
              <a:off x="2461" y="1883"/>
              <a:ext cx="240"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eaLnBrk="0" hangingPunct="0">
                <a:spcBef>
                  <a:spcPct val="50000"/>
                </a:spcBef>
                <a:defRPr/>
              </a:pPr>
              <a:r>
                <a:rPr lang="de-DE" sz="2000" b="1" smtClean="0">
                  <a:solidFill>
                    <a:srgbClr val="FFFFFF"/>
                  </a:solidFill>
                  <a:effectLst>
                    <a:outerShdw blurRad="38100" dist="38100" dir="2700000" algn="tl">
                      <a:srgbClr val="C0C0C0"/>
                    </a:outerShdw>
                  </a:effectLst>
                  <a:latin typeface="Arial" charset="0"/>
                </a:rPr>
                <a:t>V</a:t>
              </a:r>
              <a:endParaRPr lang="de-DE" smtClean="0">
                <a:latin typeface="Arial" charset="0"/>
              </a:endParaRPr>
            </a:p>
          </p:txBody>
        </p:sp>
        <p:sp>
          <p:nvSpPr>
            <p:cNvPr id="4205" name="Rectangle 107"/>
            <p:cNvSpPr>
              <a:spLocks noChangeArrowheads="1"/>
            </p:cNvSpPr>
            <p:nvPr/>
          </p:nvSpPr>
          <p:spPr bwMode="auto">
            <a:xfrm>
              <a:off x="2518" y="1707"/>
              <a:ext cx="680" cy="9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4206" name="Rectangle 108"/>
            <p:cNvSpPr>
              <a:spLocks noChangeArrowheads="1"/>
            </p:cNvSpPr>
            <p:nvPr/>
          </p:nvSpPr>
          <p:spPr bwMode="auto">
            <a:xfrm>
              <a:off x="2518" y="1707"/>
              <a:ext cx="680" cy="981"/>
            </a:xfrm>
            <a:prstGeom prst="rect">
              <a:avLst/>
            </a:prstGeom>
            <a:noFill/>
            <a:ln w="0"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4207" name="Rectangle 109"/>
            <p:cNvSpPr>
              <a:spLocks noChangeArrowheads="1"/>
            </p:cNvSpPr>
            <p:nvPr/>
          </p:nvSpPr>
          <p:spPr bwMode="auto">
            <a:xfrm>
              <a:off x="3515" y="1707"/>
              <a:ext cx="679" cy="9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4208" name="Rectangle 110"/>
            <p:cNvSpPr>
              <a:spLocks noChangeArrowheads="1"/>
            </p:cNvSpPr>
            <p:nvPr/>
          </p:nvSpPr>
          <p:spPr bwMode="auto">
            <a:xfrm>
              <a:off x="3539" y="1707"/>
              <a:ext cx="679" cy="981"/>
            </a:xfrm>
            <a:prstGeom prst="rect">
              <a:avLst/>
            </a:prstGeom>
            <a:noFill/>
            <a:ln w="0"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4209" name="Rectangle 111"/>
            <p:cNvSpPr>
              <a:spLocks noChangeArrowheads="1"/>
            </p:cNvSpPr>
            <p:nvPr/>
          </p:nvSpPr>
          <p:spPr bwMode="auto">
            <a:xfrm>
              <a:off x="4559" y="1707"/>
              <a:ext cx="679" cy="9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4210" name="Rectangle 112"/>
            <p:cNvSpPr>
              <a:spLocks noChangeArrowheads="1"/>
            </p:cNvSpPr>
            <p:nvPr/>
          </p:nvSpPr>
          <p:spPr bwMode="auto">
            <a:xfrm>
              <a:off x="4559" y="1707"/>
              <a:ext cx="679" cy="981"/>
            </a:xfrm>
            <a:prstGeom prst="rect">
              <a:avLst/>
            </a:prstGeom>
            <a:noFill/>
            <a:ln w="0"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4211" name="Freeform 113"/>
            <p:cNvSpPr>
              <a:spLocks/>
            </p:cNvSpPr>
            <p:nvPr/>
          </p:nvSpPr>
          <p:spPr bwMode="auto">
            <a:xfrm>
              <a:off x="3274" y="2071"/>
              <a:ext cx="261" cy="215"/>
            </a:xfrm>
            <a:custGeom>
              <a:avLst/>
              <a:gdLst>
                <a:gd name="T0" fmla="*/ 87 w 784"/>
                <a:gd name="T1" fmla="*/ 36 h 646"/>
                <a:gd name="T2" fmla="*/ 87 w 784"/>
                <a:gd name="T3" fmla="*/ 36 h 646"/>
                <a:gd name="T4" fmla="*/ 0 w 784"/>
                <a:gd name="T5" fmla="*/ 72 h 646"/>
                <a:gd name="T6" fmla="*/ 0 w 784"/>
                <a:gd name="T7" fmla="*/ 72 h 646"/>
                <a:gd name="T8" fmla="*/ 1 w 784"/>
                <a:gd name="T9" fmla="*/ 69 h 646"/>
                <a:gd name="T10" fmla="*/ 2 w 784"/>
                <a:gd name="T11" fmla="*/ 67 h 646"/>
                <a:gd name="T12" fmla="*/ 3 w 784"/>
                <a:gd name="T13" fmla="*/ 65 h 646"/>
                <a:gd name="T14" fmla="*/ 4 w 784"/>
                <a:gd name="T15" fmla="*/ 63 h 646"/>
                <a:gd name="T16" fmla="*/ 5 w 784"/>
                <a:gd name="T17" fmla="*/ 60 h 646"/>
                <a:gd name="T18" fmla="*/ 6 w 784"/>
                <a:gd name="T19" fmla="*/ 58 h 646"/>
                <a:gd name="T20" fmla="*/ 6 w 784"/>
                <a:gd name="T21" fmla="*/ 56 h 646"/>
                <a:gd name="T22" fmla="*/ 7 w 784"/>
                <a:gd name="T23" fmla="*/ 54 h 646"/>
                <a:gd name="T24" fmla="*/ 7 w 784"/>
                <a:gd name="T25" fmla="*/ 51 h 646"/>
                <a:gd name="T26" fmla="*/ 8 w 784"/>
                <a:gd name="T27" fmla="*/ 49 h 646"/>
                <a:gd name="T28" fmla="*/ 8 w 784"/>
                <a:gd name="T29" fmla="*/ 47 h 646"/>
                <a:gd name="T30" fmla="*/ 9 w 784"/>
                <a:gd name="T31" fmla="*/ 45 h 646"/>
                <a:gd name="T32" fmla="*/ 9 w 784"/>
                <a:gd name="T33" fmla="*/ 43 h 646"/>
                <a:gd name="T34" fmla="*/ 9 w 784"/>
                <a:gd name="T35" fmla="*/ 40 h 646"/>
                <a:gd name="T36" fmla="*/ 9 w 784"/>
                <a:gd name="T37" fmla="*/ 38 h 646"/>
                <a:gd name="T38" fmla="*/ 9 w 784"/>
                <a:gd name="T39" fmla="*/ 36 h 646"/>
                <a:gd name="T40" fmla="*/ 9 w 784"/>
                <a:gd name="T41" fmla="*/ 34 h 646"/>
                <a:gd name="T42" fmla="*/ 9 w 784"/>
                <a:gd name="T43" fmla="*/ 31 h 646"/>
                <a:gd name="T44" fmla="*/ 9 w 784"/>
                <a:gd name="T45" fmla="*/ 29 h 646"/>
                <a:gd name="T46" fmla="*/ 9 w 784"/>
                <a:gd name="T47" fmla="*/ 27 h 646"/>
                <a:gd name="T48" fmla="*/ 8 w 784"/>
                <a:gd name="T49" fmla="*/ 25 h 646"/>
                <a:gd name="T50" fmla="*/ 8 w 784"/>
                <a:gd name="T51" fmla="*/ 22 h 646"/>
                <a:gd name="T52" fmla="*/ 7 w 784"/>
                <a:gd name="T53" fmla="*/ 20 h 646"/>
                <a:gd name="T54" fmla="*/ 7 w 784"/>
                <a:gd name="T55" fmla="*/ 18 h 646"/>
                <a:gd name="T56" fmla="*/ 6 w 784"/>
                <a:gd name="T57" fmla="*/ 16 h 646"/>
                <a:gd name="T58" fmla="*/ 6 w 784"/>
                <a:gd name="T59" fmla="*/ 13 h 646"/>
                <a:gd name="T60" fmla="*/ 5 w 784"/>
                <a:gd name="T61" fmla="*/ 11 h 646"/>
                <a:gd name="T62" fmla="*/ 4 w 784"/>
                <a:gd name="T63" fmla="*/ 9 h 646"/>
                <a:gd name="T64" fmla="*/ 3 w 784"/>
                <a:gd name="T65" fmla="*/ 7 h 646"/>
                <a:gd name="T66" fmla="*/ 2 w 784"/>
                <a:gd name="T67" fmla="*/ 4 h 646"/>
                <a:gd name="T68" fmla="*/ 1 w 784"/>
                <a:gd name="T69" fmla="*/ 2 h 646"/>
                <a:gd name="T70" fmla="*/ 0 w 784"/>
                <a:gd name="T71" fmla="*/ 0 h 646"/>
                <a:gd name="T72" fmla="*/ 87 w 784"/>
                <a:gd name="T73" fmla="*/ 36 h 646"/>
                <a:gd name="T74" fmla="*/ 87 w 784"/>
                <a:gd name="T75" fmla="*/ 36 h 6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84" h="646">
                  <a:moveTo>
                    <a:pt x="784" y="323"/>
                  </a:moveTo>
                  <a:lnTo>
                    <a:pt x="784" y="323"/>
                  </a:lnTo>
                  <a:lnTo>
                    <a:pt x="0" y="646"/>
                  </a:lnTo>
                  <a:lnTo>
                    <a:pt x="10" y="626"/>
                  </a:lnTo>
                  <a:lnTo>
                    <a:pt x="19" y="606"/>
                  </a:lnTo>
                  <a:lnTo>
                    <a:pt x="28" y="585"/>
                  </a:lnTo>
                  <a:lnTo>
                    <a:pt x="36" y="565"/>
                  </a:lnTo>
                  <a:lnTo>
                    <a:pt x="45" y="545"/>
                  </a:lnTo>
                  <a:lnTo>
                    <a:pt x="52" y="525"/>
                  </a:lnTo>
                  <a:lnTo>
                    <a:pt x="57" y="505"/>
                  </a:lnTo>
                  <a:lnTo>
                    <a:pt x="63" y="484"/>
                  </a:lnTo>
                  <a:lnTo>
                    <a:pt x="67" y="464"/>
                  </a:lnTo>
                  <a:lnTo>
                    <a:pt x="73" y="444"/>
                  </a:lnTo>
                  <a:lnTo>
                    <a:pt x="75" y="424"/>
                  </a:lnTo>
                  <a:lnTo>
                    <a:pt x="78" y="404"/>
                  </a:lnTo>
                  <a:lnTo>
                    <a:pt x="81" y="384"/>
                  </a:lnTo>
                  <a:lnTo>
                    <a:pt x="82" y="363"/>
                  </a:lnTo>
                  <a:lnTo>
                    <a:pt x="84" y="343"/>
                  </a:lnTo>
                  <a:lnTo>
                    <a:pt x="84" y="323"/>
                  </a:lnTo>
                  <a:lnTo>
                    <a:pt x="84" y="303"/>
                  </a:lnTo>
                  <a:lnTo>
                    <a:pt x="82" y="283"/>
                  </a:lnTo>
                  <a:lnTo>
                    <a:pt x="81" y="262"/>
                  </a:lnTo>
                  <a:lnTo>
                    <a:pt x="78" y="242"/>
                  </a:lnTo>
                  <a:lnTo>
                    <a:pt x="75" y="222"/>
                  </a:lnTo>
                  <a:lnTo>
                    <a:pt x="73" y="202"/>
                  </a:lnTo>
                  <a:lnTo>
                    <a:pt x="67" y="182"/>
                  </a:lnTo>
                  <a:lnTo>
                    <a:pt x="63" y="161"/>
                  </a:lnTo>
                  <a:lnTo>
                    <a:pt x="57" y="141"/>
                  </a:lnTo>
                  <a:lnTo>
                    <a:pt x="52" y="121"/>
                  </a:lnTo>
                  <a:lnTo>
                    <a:pt x="45" y="101"/>
                  </a:lnTo>
                  <a:lnTo>
                    <a:pt x="36" y="81"/>
                  </a:lnTo>
                  <a:lnTo>
                    <a:pt x="28" y="61"/>
                  </a:lnTo>
                  <a:lnTo>
                    <a:pt x="19" y="40"/>
                  </a:lnTo>
                  <a:lnTo>
                    <a:pt x="10" y="20"/>
                  </a:lnTo>
                  <a:lnTo>
                    <a:pt x="0" y="0"/>
                  </a:lnTo>
                  <a:lnTo>
                    <a:pt x="784" y="3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212" name="Freeform 114"/>
            <p:cNvSpPr>
              <a:spLocks/>
            </p:cNvSpPr>
            <p:nvPr/>
          </p:nvSpPr>
          <p:spPr bwMode="auto">
            <a:xfrm>
              <a:off x="3197" y="2160"/>
              <a:ext cx="207" cy="36"/>
            </a:xfrm>
            <a:custGeom>
              <a:avLst/>
              <a:gdLst>
                <a:gd name="T0" fmla="*/ 0 w 622"/>
                <a:gd name="T1" fmla="*/ 6 h 108"/>
                <a:gd name="T2" fmla="*/ 0 w 622"/>
                <a:gd name="T3" fmla="*/ 12 h 108"/>
                <a:gd name="T4" fmla="*/ 69 w 622"/>
                <a:gd name="T5" fmla="*/ 12 h 108"/>
                <a:gd name="T6" fmla="*/ 69 w 622"/>
                <a:gd name="T7" fmla="*/ 0 h 108"/>
                <a:gd name="T8" fmla="*/ 0 w 622"/>
                <a:gd name="T9" fmla="*/ 0 h 108"/>
                <a:gd name="T10" fmla="*/ 0 w 622"/>
                <a:gd name="T11" fmla="*/ 6 h 1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2" h="108">
                  <a:moveTo>
                    <a:pt x="0" y="54"/>
                  </a:moveTo>
                  <a:lnTo>
                    <a:pt x="0" y="108"/>
                  </a:lnTo>
                  <a:lnTo>
                    <a:pt x="622" y="108"/>
                  </a:lnTo>
                  <a:lnTo>
                    <a:pt x="622" y="0"/>
                  </a:lnTo>
                  <a:lnTo>
                    <a:pt x="0" y="0"/>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213" name="Freeform 115"/>
            <p:cNvSpPr>
              <a:spLocks/>
            </p:cNvSpPr>
            <p:nvPr/>
          </p:nvSpPr>
          <p:spPr bwMode="auto">
            <a:xfrm>
              <a:off x="4295" y="2094"/>
              <a:ext cx="261" cy="215"/>
            </a:xfrm>
            <a:custGeom>
              <a:avLst/>
              <a:gdLst>
                <a:gd name="T0" fmla="*/ 87 w 784"/>
                <a:gd name="T1" fmla="*/ 36 h 646"/>
                <a:gd name="T2" fmla="*/ 87 w 784"/>
                <a:gd name="T3" fmla="*/ 36 h 646"/>
                <a:gd name="T4" fmla="*/ 0 w 784"/>
                <a:gd name="T5" fmla="*/ 72 h 646"/>
                <a:gd name="T6" fmla="*/ 0 w 784"/>
                <a:gd name="T7" fmla="*/ 72 h 646"/>
                <a:gd name="T8" fmla="*/ 1 w 784"/>
                <a:gd name="T9" fmla="*/ 69 h 646"/>
                <a:gd name="T10" fmla="*/ 2 w 784"/>
                <a:gd name="T11" fmla="*/ 67 h 646"/>
                <a:gd name="T12" fmla="*/ 3 w 784"/>
                <a:gd name="T13" fmla="*/ 65 h 646"/>
                <a:gd name="T14" fmla="*/ 4 w 784"/>
                <a:gd name="T15" fmla="*/ 63 h 646"/>
                <a:gd name="T16" fmla="*/ 5 w 784"/>
                <a:gd name="T17" fmla="*/ 60 h 646"/>
                <a:gd name="T18" fmla="*/ 6 w 784"/>
                <a:gd name="T19" fmla="*/ 58 h 646"/>
                <a:gd name="T20" fmla="*/ 6 w 784"/>
                <a:gd name="T21" fmla="*/ 56 h 646"/>
                <a:gd name="T22" fmla="*/ 7 w 784"/>
                <a:gd name="T23" fmla="*/ 54 h 646"/>
                <a:gd name="T24" fmla="*/ 7 w 784"/>
                <a:gd name="T25" fmla="*/ 51 h 646"/>
                <a:gd name="T26" fmla="*/ 8 w 784"/>
                <a:gd name="T27" fmla="*/ 49 h 646"/>
                <a:gd name="T28" fmla="*/ 8 w 784"/>
                <a:gd name="T29" fmla="*/ 47 h 646"/>
                <a:gd name="T30" fmla="*/ 9 w 784"/>
                <a:gd name="T31" fmla="*/ 45 h 646"/>
                <a:gd name="T32" fmla="*/ 9 w 784"/>
                <a:gd name="T33" fmla="*/ 43 h 646"/>
                <a:gd name="T34" fmla="*/ 9 w 784"/>
                <a:gd name="T35" fmla="*/ 40 h 646"/>
                <a:gd name="T36" fmla="*/ 9 w 784"/>
                <a:gd name="T37" fmla="*/ 38 h 646"/>
                <a:gd name="T38" fmla="*/ 9 w 784"/>
                <a:gd name="T39" fmla="*/ 36 h 646"/>
                <a:gd name="T40" fmla="*/ 9 w 784"/>
                <a:gd name="T41" fmla="*/ 34 h 646"/>
                <a:gd name="T42" fmla="*/ 9 w 784"/>
                <a:gd name="T43" fmla="*/ 31 h 646"/>
                <a:gd name="T44" fmla="*/ 9 w 784"/>
                <a:gd name="T45" fmla="*/ 29 h 646"/>
                <a:gd name="T46" fmla="*/ 9 w 784"/>
                <a:gd name="T47" fmla="*/ 27 h 646"/>
                <a:gd name="T48" fmla="*/ 8 w 784"/>
                <a:gd name="T49" fmla="*/ 25 h 646"/>
                <a:gd name="T50" fmla="*/ 8 w 784"/>
                <a:gd name="T51" fmla="*/ 22 h 646"/>
                <a:gd name="T52" fmla="*/ 7 w 784"/>
                <a:gd name="T53" fmla="*/ 20 h 646"/>
                <a:gd name="T54" fmla="*/ 7 w 784"/>
                <a:gd name="T55" fmla="*/ 18 h 646"/>
                <a:gd name="T56" fmla="*/ 6 w 784"/>
                <a:gd name="T57" fmla="*/ 16 h 646"/>
                <a:gd name="T58" fmla="*/ 6 w 784"/>
                <a:gd name="T59" fmla="*/ 13 h 646"/>
                <a:gd name="T60" fmla="*/ 5 w 784"/>
                <a:gd name="T61" fmla="*/ 11 h 646"/>
                <a:gd name="T62" fmla="*/ 4 w 784"/>
                <a:gd name="T63" fmla="*/ 9 h 646"/>
                <a:gd name="T64" fmla="*/ 3 w 784"/>
                <a:gd name="T65" fmla="*/ 7 h 646"/>
                <a:gd name="T66" fmla="*/ 2 w 784"/>
                <a:gd name="T67" fmla="*/ 4 h 646"/>
                <a:gd name="T68" fmla="*/ 1 w 784"/>
                <a:gd name="T69" fmla="*/ 2 h 646"/>
                <a:gd name="T70" fmla="*/ 0 w 784"/>
                <a:gd name="T71" fmla="*/ 0 h 646"/>
                <a:gd name="T72" fmla="*/ 87 w 784"/>
                <a:gd name="T73" fmla="*/ 36 h 646"/>
                <a:gd name="T74" fmla="*/ 87 w 784"/>
                <a:gd name="T75" fmla="*/ 36 h 6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84" h="646">
                  <a:moveTo>
                    <a:pt x="784" y="323"/>
                  </a:moveTo>
                  <a:lnTo>
                    <a:pt x="784" y="323"/>
                  </a:lnTo>
                  <a:lnTo>
                    <a:pt x="0" y="646"/>
                  </a:lnTo>
                  <a:lnTo>
                    <a:pt x="10" y="626"/>
                  </a:lnTo>
                  <a:lnTo>
                    <a:pt x="20" y="606"/>
                  </a:lnTo>
                  <a:lnTo>
                    <a:pt x="28" y="585"/>
                  </a:lnTo>
                  <a:lnTo>
                    <a:pt x="36" y="565"/>
                  </a:lnTo>
                  <a:lnTo>
                    <a:pt x="45" y="545"/>
                  </a:lnTo>
                  <a:lnTo>
                    <a:pt x="52" y="525"/>
                  </a:lnTo>
                  <a:lnTo>
                    <a:pt x="57" y="505"/>
                  </a:lnTo>
                  <a:lnTo>
                    <a:pt x="63" y="484"/>
                  </a:lnTo>
                  <a:lnTo>
                    <a:pt x="67" y="464"/>
                  </a:lnTo>
                  <a:lnTo>
                    <a:pt x="73" y="444"/>
                  </a:lnTo>
                  <a:lnTo>
                    <a:pt x="76" y="424"/>
                  </a:lnTo>
                  <a:lnTo>
                    <a:pt x="78" y="404"/>
                  </a:lnTo>
                  <a:lnTo>
                    <a:pt x="81" y="384"/>
                  </a:lnTo>
                  <a:lnTo>
                    <a:pt x="83" y="363"/>
                  </a:lnTo>
                  <a:lnTo>
                    <a:pt x="84" y="343"/>
                  </a:lnTo>
                  <a:lnTo>
                    <a:pt x="84" y="323"/>
                  </a:lnTo>
                  <a:lnTo>
                    <a:pt x="84" y="303"/>
                  </a:lnTo>
                  <a:lnTo>
                    <a:pt x="83" y="283"/>
                  </a:lnTo>
                  <a:lnTo>
                    <a:pt x="81" y="262"/>
                  </a:lnTo>
                  <a:lnTo>
                    <a:pt x="78" y="242"/>
                  </a:lnTo>
                  <a:lnTo>
                    <a:pt x="76" y="222"/>
                  </a:lnTo>
                  <a:lnTo>
                    <a:pt x="73" y="202"/>
                  </a:lnTo>
                  <a:lnTo>
                    <a:pt x="67" y="182"/>
                  </a:lnTo>
                  <a:lnTo>
                    <a:pt x="63" y="161"/>
                  </a:lnTo>
                  <a:lnTo>
                    <a:pt x="57" y="141"/>
                  </a:lnTo>
                  <a:lnTo>
                    <a:pt x="52" y="121"/>
                  </a:lnTo>
                  <a:lnTo>
                    <a:pt x="45" y="101"/>
                  </a:lnTo>
                  <a:lnTo>
                    <a:pt x="36" y="81"/>
                  </a:lnTo>
                  <a:lnTo>
                    <a:pt x="28" y="61"/>
                  </a:lnTo>
                  <a:lnTo>
                    <a:pt x="20" y="40"/>
                  </a:lnTo>
                  <a:lnTo>
                    <a:pt x="10" y="20"/>
                  </a:lnTo>
                  <a:lnTo>
                    <a:pt x="0" y="0"/>
                  </a:lnTo>
                  <a:lnTo>
                    <a:pt x="784" y="3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214" name="Freeform 116"/>
            <p:cNvSpPr>
              <a:spLocks/>
            </p:cNvSpPr>
            <p:nvPr/>
          </p:nvSpPr>
          <p:spPr bwMode="auto">
            <a:xfrm>
              <a:off x="4218" y="2183"/>
              <a:ext cx="207" cy="36"/>
            </a:xfrm>
            <a:custGeom>
              <a:avLst/>
              <a:gdLst>
                <a:gd name="T0" fmla="*/ 0 w 622"/>
                <a:gd name="T1" fmla="*/ 6 h 108"/>
                <a:gd name="T2" fmla="*/ 0 w 622"/>
                <a:gd name="T3" fmla="*/ 12 h 108"/>
                <a:gd name="T4" fmla="*/ 69 w 622"/>
                <a:gd name="T5" fmla="*/ 12 h 108"/>
                <a:gd name="T6" fmla="*/ 69 w 622"/>
                <a:gd name="T7" fmla="*/ 0 h 108"/>
                <a:gd name="T8" fmla="*/ 0 w 622"/>
                <a:gd name="T9" fmla="*/ 0 h 108"/>
                <a:gd name="T10" fmla="*/ 0 w 622"/>
                <a:gd name="T11" fmla="*/ 6 h 1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2" h="108">
                  <a:moveTo>
                    <a:pt x="0" y="54"/>
                  </a:moveTo>
                  <a:lnTo>
                    <a:pt x="0" y="108"/>
                  </a:lnTo>
                  <a:lnTo>
                    <a:pt x="622" y="108"/>
                  </a:lnTo>
                  <a:lnTo>
                    <a:pt x="622" y="0"/>
                  </a:lnTo>
                  <a:lnTo>
                    <a:pt x="0" y="0"/>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215" name="Line 117"/>
            <p:cNvSpPr>
              <a:spLocks noChangeShapeType="1"/>
            </p:cNvSpPr>
            <p:nvPr/>
          </p:nvSpPr>
          <p:spPr bwMode="auto">
            <a:xfrm flipH="1">
              <a:off x="2517" y="1712"/>
              <a:ext cx="684" cy="974"/>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s-ES"/>
            </a:p>
          </p:txBody>
        </p:sp>
        <p:sp>
          <p:nvSpPr>
            <p:cNvPr id="4216" name="Freeform 118"/>
            <p:cNvSpPr>
              <a:spLocks/>
            </p:cNvSpPr>
            <p:nvPr/>
          </p:nvSpPr>
          <p:spPr bwMode="auto">
            <a:xfrm>
              <a:off x="4618" y="1791"/>
              <a:ext cx="56" cy="63"/>
            </a:xfrm>
            <a:custGeom>
              <a:avLst/>
              <a:gdLst>
                <a:gd name="T0" fmla="*/ 9 w 168"/>
                <a:gd name="T1" fmla="*/ 0 h 189"/>
                <a:gd name="T2" fmla="*/ 9 w 168"/>
                <a:gd name="T3" fmla="*/ 0 h 189"/>
                <a:gd name="T4" fmla="*/ 19 w 168"/>
                <a:gd name="T5" fmla="*/ 21 h 189"/>
                <a:gd name="T6" fmla="*/ 19 w 168"/>
                <a:gd name="T7" fmla="*/ 21 h 189"/>
                <a:gd name="T8" fmla="*/ 18 w 168"/>
                <a:gd name="T9" fmla="*/ 21 h 189"/>
                <a:gd name="T10" fmla="*/ 18 w 168"/>
                <a:gd name="T11" fmla="*/ 20 h 189"/>
                <a:gd name="T12" fmla="*/ 17 w 168"/>
                <a:gd name="T13" fmla="*/ 20 h 189"/>
                <a:gd name="T14" fmla="*/ 16 w 168"/>
                <a:gd name="T15" fmla="*/ 20 h 189"/>
                <a:gd name="T16" fmla="*/ 16 w 168"/>
                <a:gd name="T17" fmla="*/ 20 h 189"/>
                <a:gd name="T18" fmla="*/ 15 w 168"/>
                <a:gd name="T19" fmla="*/ 20 h 189"/>
                <a:gd name="T20" fmla="*/ 15 w 168"/>
                <a:gd name="T21" fmla="*/ 19 h 189"/>
                <a:gd name="T22" fmla="*/ 14 w 168"/>
                <a:gd name="T23" fmla="*/ 19 h 189"/>
                <a:gd name="T24" fmla="*/ 13 w 168"/>
                <a:gd name="T25" fmla="*/ 19 h 189"/>
                <a:gd name="T26" fmla="*/ 13 w 168"/>
                <a:gd name="T27" fmla="*/ 19 h 189"/>
                <a:gd name="T28" fmla="*/ 12 w 168"/>
                <a:gd name="T29" fmla="*/ 19 h 189"/>
                <a:gd name="T30" fmla="*/ 12 w 168"/>
                <a:gd name="T31" fmla="*/ 19 h 189"/>
                <a:gd name="T32" fmla="*/ 11 w 168"/>
                <a:gd name="T33" fmla="*/ 19 h 189"/>
                <a:gd name="T34" fmla="*/ 11 w 168"/>
                <a:gd name="T35" fmla="*/ 19 h 189"/>
                <a:gd name="T36" fmla="*/ 10 w 168"/>
                <a:gd name="T37" fmla="*/ 19 h 189"/>
                <a:gd name="T38" fmla="*/ 9 w 168"/>
                <a:gd name="T39" fmla="*/ 19 h 189"/>
                <a:gd name="T40" fmla="*/ 9 w 168"/>
                <a:gd name="T41" fmla="*/ 19 h 189"/>
                <a:gd name="T42" fmla="*/ 8 w 168"/>
                <a:gd name="T43" fmla="*/ 19 h 189"/>
                <a:gd name="T44" fmla="*/ 8 w 168"/>
                <a:gd name="T45" fmla="*/ 19 h 189"/>
                <a:gd name="T46" fmla="*/ 7 w 168"/>
                <a:gd name="T47" fmla="*/ 19 h 189"/>
                <a:gd name="T48" fmla="*/ 6 w 168"/>
                <a:gd name="T49" fmla="*/ 19 h 189"/>
                <a:gd name="T50" fmla="*/ 6 w 168"/>
                <a:gd name="T51" fmla="*/ 19 h 189"/>
                <a:gd name="T52" fmla="*/ 5 w 168"/>
                <a:gd name="T53" fmla="*/ 19 h 189"/>
                <a:gd name="T54" fmla="*/ 5 w 168"/>
                <a:gd name="T55" fmla="*/ 19 h 189"/>
                <a:gd name="T56" fmla="*/ 4 w 168"/>
                <a:gd name="T57" fmla="*/ 19 h 189"/>
                <a:gd name="T58" fmla="*/ 4 w 168"/>
                <a:gd name="T59" fmla="*/ 20 h 189"/>
                <a:gd name="T60" fmla="*/ 3 w 168"/>
                <a:gd name="T61" fmla="*/ 20 h 189"/>
                <a:gd name="T62" fmla="*/ 2 w 168"/>
                <a:gd name="T63" fmla="*/ 20 h 189"/>
                <a:gd name="T64" fmla="*/ 2 w 168"/>
                <a:gd name="T65" fmla="*/ 20 h 189"/>
                <a:gd name="T66" fmla="*/ 1 w 168"/>
                <a:gd name="T67" fmla="*/ 20 h 189"/>
                <a:gd name="T68" fmla="*/ 1 w 168"/>
                <a:gd name="T69" fmla="*/ 21 h 189"/>
                <a:gd name="T70" fmla="*/ 0 w 168"/>
                <a:gd name="T71" fmla="*/ 21 h 189"/>
                <a:gd name="T72" fmla="*/ 9 w 168"/>
                <a:gd name="T73" fmla="*/ 0 h 189"/>
                <a:gd name="T74" fmla="*/ 9 w 168"/>
                <a:gd name="T75" fmla="*/ 0 h 1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8" h="189">
                  <a:moveTo>
                    <a:pt x="84" y="0"/>
                  </a:moveTo>
                  <a:lnTo>
                    <a:pt x="84" y="0"/>
                  </a:lnTo>
                  <a:lnTo>
                    <a:pt x="168" y="189"/>
                  </a:lnTo>
                  <a:lnTo>
                    <a:pt x="162" y="186"/>
                  </a:lnTo>
                  <a:lnTo>
                    <a:pt x="158" y="184"/>
                  </a:lnTo>
                  <a:lnTo>
                    <a:pt x="152" y="182"/>
                  </a:lnTo>
                  <a:lnTo>
                    <a:pt x="147" y="180"/>
                  </a:lnTo>
                  <a:lnTo>
                    <a:pt x="141" y="178"/>
                  </a:lnTo>
                  <a:lnTo>
                    <a:pt x="137" y="177"/>
                  </a:lnTo>
                  <a:lnTo>
                    <a:pt x="131" y="175"/>
                  </a:lnTo>
                  <a:lnTo>
                    <a:pt x="126" y="174"/>
                  </a:lnTo>
                  <a:lnTo>
                    <a:pt x="120" y="173"/>
                  </a:lnTo>
                  <a:lnTo>
                    <a:pt x="116" y="171"/>
                  </a:lnTo>
                  <a:lnTo>
                    <a:pt x="110" y="170"/>
                  </a:lnTo>
                  <a:lnTo>
                    <a:pt x="105" y="170"/>
                  </a:lnTo>
                  <a:lnTo>
                    <a:pt x="99" y="170"/>
                  </a:lnTo>
                  <a:lnTo>
                    <a:pt x="95" y="169"/>
                  </a:lnTo>
                  <a:lnTo>
                    <a:pt x="89" y="169"/>
                  </a:lnTo>
                  <a:lnTo>
                    <a:pt x="84" y="169"/>
                  </a:lnTo>
                  <a:lnTo>
                    <a:pt x="78" y="169"/>
                  </a:lnTo>
                  <a:lnTo>
                    <a:pt x="74" y="169"/>
                  </a:lnTo>
                  <a:lnTo>
                    <a:pt x="68" y="170"/>
                  </a:lnTo>
                  <a:lnTo>
                    <a:pt x="63" y="170"/>
                  </a:lnTo>
                  <a:lnTo>
                    <a:pt x="57" y="170"/>
                  </a:lnTo>
                  <a:lnTo>
                    <a:pt x="53" y="171"/>
                  </a:lnTo>
                  <a:lnTo>
                    <a:pt x="47" y="173"/>
                  </a:lnTo>
                  <a:lnTo>
                    <a:pt x="42" y="174"/>
                  </a:lnTo>
                  <a:lnTo>
                    <a:pt x="36" y="175"/>
                  </a:lnTo>
                  <a:lnTo>
                    <a:pt x="32" y="177"/>
                  </a:lnTo>
                  <a:lnTo>
                    <a:pt x="26" y="178"/>
                  </a:lnTo>
                  <a:lnTo>
                    <a:pt x="21" y="180"/>
                  </a:lnTo>
                  <a:lnTo>
                    <a:pt x="15" y="182"/>
                  </a:lnTo>
                  <a:lnTo>
                    <a:pt x="11" y="184"/>
                  </a:lnTo>
                  <a:lnTo>
                    <a:pt x="5" y="186"/>
                  </a:lnTo>
                  <a:lnTo>
                    <a:pt x="0" y="189"/>
                  </a:lnTo>
                  <a:lnTo>
                    <a:pt x="8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217" name="Freeform 119"/>
            <p:cNvSpPr>
              <a:spLocks/>
            </p:cNvSpPr>
            <p:nvPr/>
          </p:nvSpPr>
          <p:spPr bwMode="auto">
            <a:xfrm>
              <a:off x="4641" y="1823"/>
              <a:ext cx="10" cy="706"/>
            </a:xfrm>
            <a:custGeom>
              <a:avLst/>
              <a:gdLst>
                <a:gd name="T0" fmla="*/ 2 w 28"/>
                <a:gd name="T1" fmla="*/ 232 h 2118"/>
                <a:gd name="T2" fmla="*/ 4 w 28"/>
                <a:gd name="T3" fmla="*/ 234 h 2118"/>
                <a:gd name="T4" fmla="*/ 4 w 28"/>
                <a:gd name="T5" fmla="*/ 0 h 2118"/>
                <a:gd name="T6" fmla="*/ 0 w 28"/>
                <a:gd name="T7" fmla="*/ 0 h 2118"/>
                <a:gd name="T8" fmla="*/ 0 w 28"/>
                <a:gd name="T9" fmla="*/ 234 h 2118"/>
                <a:gd name="T10" fmla="*/ 2 w 28"/>
                <a:gd name="T11" fmla="*/ 235 h 2118"/>
                <a:gd name="T12" fmla="*/ 0 w 28"/>
                <a:gd name="T13" fmla="*/ 234 h 2118"/>
                <a:gd name="T14" fmla="*/ 0 w 28"/>
                <a:gd name="T15" fmla="*/ 235 h 2118"/>
                <a:gd name="T16" fmla="*/ 2 w 28"/>
                <a:gd name="T17" fmla="*/ 235 h 2118"/>
                <a:gd name="T18" fmla="*/ 2 w 28"/>
                <a:gd name="T19" fmla="*/ 232 h 2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2118">
                  <a:moveTo>
                    <a:pt x="14" y="2091"/>
                  </a:moveTo>
                  <a:lnTo>
                    <a:pt x="28" y="2105"/>
                  </a:lnTo>
                  <a:lnTo>
                    <a:pt x="28" y="0"/>
                  </a:lnTo>
                  <a:lnTo>
                    <a:pt x="0" y="0"/>
                  </a:lnTo>
                  <a:lnTo>
                    <a:pt x="0" y="2105"/>
                  </a:lnTo>
                  <a:lnTo>
                    <a:pt x="14" y="2118"/>
                  </a:lnTo>
                  <a:lnTo>
                    <a:pt x="0" y="2105"/>
                  </a:lnTo>
                  <a:lnTo>
                    <a:pt x="0" y="2118"/>
                  </a:lnTo>
                  <a:lnTo>
                    <a:pt x="14" y="2118"/>
                  </a:lnTo>
                  <a:lnTo>
                    <a:pt x="14" y="20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218" name="Freeform 120"/>
            <p:cNvSpPr>
              <a:spLocks/>
            </p:cNvSpPr>
            <p:nvPr/>
          </p:nvSpPr>
          <p:spPr bwMode="auto">
            <a:xfrm>
              <a:off x="4646" y="2520"/>
              <a:ext cx="478" cy="9"/>
            </a:xfrm>
            <a:custGeom>
              <a:avLst/>
              <a:gdLst>
                <a:gd name="T0" fmla="*/ 159 w 1433"/>
                <a:gd name="T1" fmla="*/ 2 h 27"/>
                <a:gd name="T2" fmla="*/ 159 w 1433"/>
                <a:gd name="T3" fmla="*/ 0 h 27"/>
                <a:gd name="T4" fmla="*/ 0 w 1433"/>
                <a:gd name="T5" fmla="*/ 0 h 27"/>
                <a:gd name="T6" fmla="*/ 0 w 1433"/>
                <a:gd name="T7" fmla="*/ 3 h 27"/>
                <a:gd name="T8" fmla="*/ 159 w 1433"/>
                <a:gd name="T9" fmla="*/ 3 h 27"/>
                <a:gd name="T10" fmla="*/ 159 w 1433"/>
                <a:gd name="T11" fmla="*/ 2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3" h="27">
                  <a:moveTo>
                    <a:pt x="1433" y="14"/>
                  </a:moveTo>
                  <a:lnTo>
                    <a:pt x="1433" y="0"/>
                  </a:lnTo>
                  <a:lnTo>
                    <a:pt x="0" y="0"/>
                  </a:lnTo>
                  <a:lnTo>
                    <a:pt x="0" y="27"/>
                  </a:lnTo>
                  <a:lnTo>
                    <a:pt x="1433" y="27"/>
                  </a:lnTo>
                  <a:lnTo>
                    <a:pt x="143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219" name="Freeform 121"/>
            <p:cNvSpPr>
              <a:spLocks/>
            </p:cNvSpPr>
            <p:nvPr/>
          </p:nvSpPr>
          <p:spPr bwMode="auto">
            <a:xfrm>
              <a:off x="5091" y="2497"/>
              <a:ext cx="65" cy="54"/>
            </a:xfrm>
            <a:custGeom>
              <a:avLst/>
              <a:gdLst>
                <a:gd name="T0" fmla="*/ 22 w 196"/>
                <a:gd name="T1" fmla="*/ 9 h 161"/>
                <a:gd name="T2" fmla="*/ 22 w 196"/>
                <a:gd name="T3" fmla="*/ 9 h 161"/>
                <a:gd name="T4" fmla="*/ 0 w 196"/>
                <a:gd name="T5" fmla="*/ 0 h 161"/>
                <a:gd name="T6" fmla="*/ 0 w 196"/>
                <a:gd name="T7" fmla="*/ 0 h 161"/>
                <a:gd name="T8" fmla="*/ 0 w 196"/>
                <a:gd name="T9" fmla="*/ 1 h 161"/>
                <a:gd name="T10" fmla="*/ 1 w 196"/>
                <a:gd name="T11" fmla="*/ 1 h 161"/>
                <a:gd name="T12" fmla="*/ 1 w 196"/>
                <a:gd name="T13" fmla="*/ 2 h 161"/>
                <a:gd name="T14" fmla="*/ 1 w 196"/>
                <a:gd name="T15" fmla="*/ 2 h 161"/>
                <a:gd name="T16" fmla="*/ 1 w 196"/>
                <a:gd name="T17" fmla="*/ 3 h 161"/>
                <a:gd name="T18" fmla="*/ 1 w 196"/>
                <a:gd name="T19" fmla="*/ 3 h 161"/>
                <a:gd name="T20" fmla="*/ 2 w 196"/>
                <a:gd name="T21" fmla="*/ 4 h 161"/>
                <a:gd name="T22" fmla="*/ 2 w 196"/>
                <a:gd name="T23" fmla="*/ 4 h 161"/>
                <a:gd name="T24" fmla="*/ 2 w 196"/>
                <a:gd name="T25" fmla="*/ 5 h 161"/>
                <a:gd name="T26" fmla="*/ 2 w 196"/>
                <a:gd name="T27" fmla="*/ 6 h 161"/>
                <a:gd name="T28" fmla="*/ 2 w 196"/>
                <a:gd name="T29" fmla="*/ 6 h 161"/>
                <a:gd name="T30" fmla="*/ 2 w 196"/>
                <a:gd name="T31" fmla="*/ 7 h 161"/>
                <a:gd name="T32" fmla="*/ 2 w 196"/>
                <a:gd name="T33" fmla="*/ 7 h 161"/>
                <a:gd name="T34" fmla="*/ 2 w 196"/>
                <a:gd name="T35" fmla="*/ 8 h 161"/>
                <a:gd name="T36" fmla="*/ 2 w 196"/>
                <a:gd name="T37" fmla="*/ 8 h 161"/>
                <a:gd name="T38" fmla="*/ 2 w 196"/>
                <a:gd name="T39" fmla="*/ 9 h 161"/>
                <a:gd name="T40" fmla="*/ 2 w 196"/>
                <a:gd name="T41" fmla="*/ 10 h 161"/>
                <a:gd name="T42" fmla="*/ 2 w 196"/>
                <a:gd name="T43" fmla="*/ 10 h 161"/>
                <a:gd name="T44" fmla="*/ 2 w 196"/>
                <a:gd name="T45" fmla="*/ 11 h 161"/>
                <a:gd name="T46" fmla="*/ 2 w 196"/>
                <a:gd name="T47" fmla="*/ 11 h 161"/>
                <a:gd name="T48" fmla="*/ 2 w 196"/>
                <a:gd name="T49" fmla="*/ 12 h 161"/>
                <a:gd name="T50" fmla="*/ 2 w 196"/>
                <a:gd name="T51" fmla="*/ 12 h 161"/>
                <a:gd name="T52" fmla="*/ 2 w 196"/>
                <a:gd name="T53" fmla="*/ 13 h 161"/>
                <a:gd name="T54" fmla="*/ 2 w 196"/>
                <a:gd name="T55" fmla="*/ 14 h 161"/>
                <a:gd name="T56" fmla="*/ 2 w 196"/>
                <a:gd name="T57" fmla="*/ 14 h 161"/>
                <a:gd name="T58" fmla="*/ 1 w 196"/>
                <a:gd name="T59" fmla="*/ 15 h 161"/>
                <a:gd name="T60" fmla="*/ 1 w 196"/>
                <a:gd name="T61" fmla="*/ 15 h 161"/>
                <a:gd name="T62" fmla="*/ 1 w 196"/>
                <a:gd name="T63" fmla="*/ 16 h 161"/>
                <a:gd name="T64" fmla="*/ 1 w 196"/>
                <a:gd name="T65" fmla="*/ 16 h 161"/>
                <a:gd name="T66" fmla="*/ 1 w 196"/>
                <a:gd name="T67" fmla="*/ 17 h 161"/>
                <a:gd name="T68" fmla="*/ 0 w 196"/>
                <a:gd name="T69" fmla="*/ 17 h 161"/>
                <a:gd name="T70" fmla="*/ 0 w 196"/>
                <a:gd name="T71" fmla="*/ 18 h 161"/>
                <a:gd name="T72" fmla="*/ 22 w 196"/>
                <a:gd name="T73" fmla="*/ 9 h 161"/>
                <a:gd name="T74" fmla="*/ 22 w 196"/>
                <a:gd name="T75" fmla="*/ 9 h 1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6" h="161">
                  <a:moveTo>
                    <a:pt x="196" y="81"/>
                  </a:moveTo>
                  <a:lnTo>
                    <a:pt x="196" y="81"/>
                  </a:lnTo>
                  <a:lnTo>
                    <a:pt x="0" y="0"/>
                  </a:lnTo>
                  <a:lnTo>
                    <a:pt x="2" y="5"/>
                  </a:lnTo>
                  <a:lnTo>
                    <a:pt x="5" y="9"/>
                  </a:lnTo>
                  <a:lnTo>
                    <a:pt x="7" y="15"/>
                  </a:lnTo>
                  <a:lnTo>
                    <a:pt x="9" y="20"/>
                  </a:lnTo>
                  <a:lnTo>
                    <a:pt x="11" y="25"/>
                  </a:lnTo>
                  <a:lnTo>
                    <a:pt x="12" y="30"/>
                  </a:lnTo>
                  <a:lnTo>
                    <a:pt x="14" y="35"/>
                  </a:lnTo>
                  <a:lnTo>
                    <a:pt x="15" y="40"/>
                  </a:lnTo>
                  <a:lnTo>
                    <a:pt x="16" y="46"/>
                  </a:lnTo>
                  <a:lnTo>
                    <a:pt x="18" y="50"/>
                  </a:lnTo>
                  <a:lnTo>
                    <a:pt x="19" y="55"/>
                  </a:lnTo>
                  <a:lnTo>
                    <a:pt x="19" y="60"/>
                  </a:lnTo>
                  <a:lnTo>
                    <a:pt x="19" y="66"/>
                  </a:lnTo>
                  <a:lnTo>
                    <a:pt x="21" y="70"/>
                  </a:lnTo>
                  <a:lnTo>
                    <a:pt x="21" y="75"/>
                  </a:lnTo>
                  <a:lnTo>
                    <a:pt x="21" y="81"/>
                  </a:lnTo>
                  <a:lnTo>
                    <a:pt x="21" y="86"/>
                  </a:lnTo>
                  <a:lnTo>
                    <a:pt x="21" y="90"/>
                  </a:lnTo>
                  <a:lnTo>
                    <a:pt x="19" y="95"/>
                  </a:lnTo>
                  <a:lnTo>
                    <a:pt x="19" y="101"/>
                  </a:lnTo>
                  <a:lnTo>
                    <a:pt x="19" y="106"/>
                  </a:lnTo>
                  <a:lnTo>
                    <a:pt x="18" y="110"/>
                  </a:lnTo>
                  <a:lnTo>
                    <a:pt x="16" y="116"/>
                  </a:lnTo>
                  <a:lnTo>
                    <a:pt x="15" y="121"/>
                  </a:lnTo>
                  <a:lnTo>
                    <a:pt x="14" y="126"/>
                  </a:lnTo>
                  <a:lnTo>
                    <a:pt x="12" y="130"/>
                  </a:lnTo>
                  <a:lnTo>
                    <a:pt x="11" y="136"/>
                  </a:lnTo>
                  <a:lnTo>
                    <a:pt x="9" y="141"/>
                  </a:lnTo>
                  <a:lnTo>
                    <a:pt x="7" y="147"/>
                  </a:lnTo>
                  <a:lnTo>
                    <a:pt x="5" y="151"/>
                  </a:lnTo>
                  <a:lnTo>
                    <a:pt x="2" y="156"/>
                  </a:lnTo>
                  <a:lnTo>
                    <a:pt x="0" y="161"/>
                  </a:lnTo>
                  <a:lnTo>
                    <a:pt x="196"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220" name="Freeform 122"/>
            <p:cNvSpPr>
              <a:spLocks/>
            </p:cNvSpPr>
            <p:nvPr/>
          </p:nvSpPr>
          <p:spPr bwMode="auto">
            <a:xfrm>
              <a:off x="4646" y="2338"/>
              <a:ext cx="48" cy="44"/>
            </a:xfrm>
            <a:custGeom>
              <a:avLst/>
              <a:gdLst>
                <a:gd name="T0" fmla="*/ 14 w 143"/>
                <a:gd name="T1" fmla="*/ 13 h 132"/>
                <a:gd name="T2" fmla="*/ 15 w 143"/>
                <a:gd name="T3" fmla="*/ 13 h 132"/>
                <a:gd name="T4" fmla="*/ 14 w 143"/>
                <a:gd name="T5" fmla="*/ 13 h 132"/>
                <a:gd name="T6" fmla="*/ 13 w 143"/>
                <a:gd name="T7" fmla="*/ 13 h 132"/>
                <a:gd name="T8" fmla="*/ 11 w 143"/>
                <a:gd name="T9" fmla="*/ 11 h 132"/>
                <a:gd name="T10" fmla="*/ 9 w 143"/>
                <a:gd name="T11" fmla="*/ 9 h 132"/>
                <a:gd name="T12" fmla="*/ 7 w 143"/>
                <a:gd name="T13" fmla="*/ 7 h 132"/>
                <a:gd name="T14" fmla="*/ 5 w 143"/>
                <a:gd name="T15" fmla="*/ 4 h 132"/>
                <a:gd name="T16" fmla="*/ 3 w 143"/>
                <a:gd name="T17" fmla="*/ 2 h 132"/>
                <a:gd name="T18" fmla="*/ 1 w 143"/>
                <a:gd name="T19" fmla="*/ 0 h 132"/>
                <a:gd name="T20" fmla="*/ 0 w 143"/>
                <a:gd name="T21" fmla="*/ 1 h 132"/>
                <a:gd name="T22" fmla="*/ 2 w 143"/>
                <a:gd name="T23" fmla="*/ 3 h 132"/>
                <a:gd name="T24" fmla="*/ 4 w 143"/>
                <a:gd name="T25" fmla="*/ 5 h 132"/>
                <a:gd name="T26" fmla="*/ 6 w 143"/>
                <a:gd name="T27" fmla="*/ 8 h 132"/>
                <a:gd name="T28" fmla="*/ 8 w 143"/>
                <a:gd name="T29" fmla="*/ 10 h 132"/>
                <a:gd name="T30" fmla="*/ 10 w 143"/>
                <a:gd name="T31" fmla="*/ 12 h 132"/>
                <a:gd name="T32" fmla="*/ 12 w 143"/>
                <a:gd name="T33" fmla="*/ 14 h 132"/>
                <a:gd name="T34" fmla="*/ 14 w 143"/>
                <a:gd name="T35" fmla="*/ 15 h 132"/>
                <a:gd name="T36" fmla="*/ 16 w 143"/>
                <a:gd name="T37" fmla="*/ 14 h 132"/>
                <a:gd name="T38" fmla="*/ 16 w 143"/>
                <a:gd name="T39" fmla="*/ 13 h 132"/>
                <a:gd name="T40" fmla="*/ 16 w 143"/>
                <a:gd name="T41" fmla="*/ 14 h 132"/>
                <a:gd name="T42" fmla="*/ 16 w 143"/>
                <a:gd name="T43" fmla="*/ 14 h 132"/>
                <a:gd name="T44" fmla="*/ 16 w 143"/>
                <a:gd name="T45" fmla="*/ 13 h 132"/>
                <a:gd name="T46" fmla="*/ 14 w 143"/>
                <a:gd name="T47" fmla="*/ 13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3" h="132">
                  <a:moveTo>
                    <a:pt x="129" y="118"/>
                  </a:moveTo>
                  <a:lnTo>
                    <a:pt x="130" y="116"/>
                  </a:lnTo>
                  <a:lnTo>
                    <a:pt x="126" y="118"/>
                  </a:lnTo>
                  <a:lnTo>
                    <a:pt x="116" y="114"/>
                  </a:lnTo>
                  <a:lnTo>
                    <a:pt x="102" y="101"/>
                  </a:lnTo>
                  <a:lnTo>
                    <a:pt x="84" y="83"/>
                  </a:lnTo>
                  <a:lnTo>
                    <a:pt x="64" y="62"/>
                  </a:lnTo>
                  <a:lnTo>
                    <a:pt x="46" y="39"/>
                  </a:lnTo>
                  <a:lnTo>
                    <a:pt x="26" y="19"/>
                  </a:lnTo>
                  <a:lnTo>
                    <a:pt x="8" y="0"/>
                  </a:lnTo>
                  <a:lnTo>
                    <a:pt x="0" y="11"/>
                  </a:lnTo>
                  <a:lnTo>
                    <a:pt x="15" y="27"/>
                  </a:lnTo>
                  <a:lnTo>
                    <a:pt x="35" y="47"/>
                  </a:lnTo>
                  <a:lnTo>
                    <a:pt x="53" y="70"/>
                  </a:lnTo>
                  <a:lnTo>
                    <a:pt x="73" y="91"/>
                  </a:lnTo>
                  <a:lnTo>
                    <a:pt x="91" y="111"/>
                  </a:lnTo>
                  <a:lnTo>
                    <a:pt x="108" y="125"/>
                  </a:lnTo>
                  <a:lnTo>
                    <a:pt x="126" y="132"/>
                  </a:lnTo>
                  <a:lnTo>
                    <a:pt x="141" y="124"/>
                  </a:lnTo>
                  <a:lnTo>
                    <a:pt x="143" y="121"/>
                  </a:lnTo>
                  <a:lnTo>
                    <a:pt x="141" y="124"/>
                  </a:lnTo>
                  <a:lnTo>
                    <a:pt x="143" y="122"/>
                  </a:lnTo>
                  <a:lnTo>
                    <a:pt x="143" y="121"/>
                  </a:lnTo>
                  <a:lnTo>
                    <a:pt x="129"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221" name="Freeform 123"/>
            <p:cNvSpPr>
              <a:spLocks/>
            </p:cNvSpPr>
            <p:nvPr/>
          </p:nvSpPr>
          <p:spPr bwMode="auto">
            <a:xfrm>
              <a:off x="4689" y="1853"/>
              <a:ext cx="149" cy="525"/>
            </a:xfrm>
            <a:custGeom>
              <a:avLst/>
              <a:gdLst>
                <a:gd name="T0" fmla="*/ 48 w 446"/>
                <a:gd name="T1" fmla="*/ 2 h 1576"/>
                <a:gd name="T2" fmla="*/ 43 w 446"/>
                <a:gd name="T3" fmla="*/ 16 h 1576"/>
                <a:gd name="T4" fmla="*/ 38 w 446"/>
                <a:gd name="T5" fmla="*/ 29 h 1576"/>
                <a:gd name="T6" fmla="*/ 34 w 446"/>
                <a:gd name="T7" fmla="*/ 41 h 1576"/>
                <a:gd name="T8" fmla="*/ 30 w 446"/>
                <a:gd name="T9" fmla="*/ 51 h 1576"/>
                <a:gd name="T10" fmla="*/ 27 w 446"/>
                <a:gd name="T11" fmla="*/ 62 h 1576"/>
                <a:gd name="T12" fmla="*/ 23 w 446"/>
                <a:gd name="T13" fmla="*/ 71 h 1576"/>
                <a:gd name="T14" fmla="*/ 21 w 446"/>
                <a:gd name="T15" fmla="*/ 80 h 1576"/>
                <a:gd name="T16" fmla="*/ 18 w 446"/>
                <a:gd name="T17" fmla="*/ 89 h 1576"/>
                <a:gd name="T18" fmla="*/ 16 w 446"/>
                <a:gd name="T19" fmla="*/ 98 h 1576"/>
                <a:gd name="T20" fmla="*/ 13 w 446"/>
                <a:gd name="T21" fmla="*/ 107 h 1576"/>
                <a:gd name="T22" fmla="*/ 11 w 446"/>
                <a:gd name="T23" fmla="*/ 117 h 1576"/>
                <a:gd name="T24" fmla="*/ 9 w 446"/>
                <a:gd name="T25" fmla="*/ 127 h 1576"/>
                <a:gd name="T26" fmla="*/ 7 w 446"/>
                <a:gd name="T27" fmla="*/ 137 h 1576"/>
                <a:gd name="T28" fmla="*/ 5 w 446"/>
                <a:gd name="T29" fmla="*/ 149 h 1576"/>
                <a:gd name="T30" fmla="*/ 2 w 446"/>
                <a:gd name="T31" fmla="*/ 161 h 1576"/>
                <a:gd name="T32" fmla="*/ 0 w 446"/>
                <a:gd name="T33" fmla="*/ 175 h 1576"/>
                <a:gd name="T34" fmla="*/ 3 w 446"/>
                <a:gd name="T35" fmla="*/ 168 h 1576"/>
                <a:gd name="T36" fmla="*/ 5 w 446"/>
                <a:gd name="T37" fmla="*/ 155 h 1576"/>
                <a:gd name="T38" fmla="*/ 7 w 446"/>
                <a:gd name="T39" fmla="*/ 143 h 1576"/>
                <a:gd name="T40" fmla="*/ 10 w 446"/>
                <a:gd name="T41" fmla="*/ 132 h 1576"/>
                <a:gd name="T42" fmla="*/ 12 w 446"/>
                <a:gd name="T43" fmla="*/ 122 h 1576"/>
                <a:gd name="T44" fmla="*/ 14 w 446"/>
                <a:gd name="T45" fmla="*/ 112 h 1576"/>
                <a:gd name="T46" fmla="*/ 16 w 446"/>
                <a:gd name="T47" fmla="*/ 103 h 1576"/>
                <a:gd name="T48" fmla="*/ 18 w 446"/>
                <a:gd name="T49" fmla="*/ 94 h 1576"/>
                <a:gd name="T50" fmla="*/ 21 w 446"/>
                <a:gd name="T51" fmla="*/ 85 h 1576"/>
                <a:gd name="T52" fmla="*/ 23 w 446"/>
                <a:gd name="T53" fmla="*/ 76 h 1576"/>
                <a:gd name="T54" fmla="*/ 27 w 446"/>
                <a:gd name="T55" fmla="*/ 67 h 1576"/>
                <a:gd name="T56" fmla="*/ 30 w 446"/>
                <a:gd name="T57" fmla="*/ 57 h 1576"/>
                <a:gd name="T58" fmla="*/ 33 w 446"/>
                <a:gd name="T59" fmla="*/ 47 h 1576"/>
                <a:gd name="T60" fmla="*/ 37 w 446"/>
                <a:gd name="T61" fmla="*/ 35 h 1576"/>
                <a:gd name="T62" fmla="*/ 42 w 446"/>
                <a:gd name="T63" fmla="*/ 23 h 1576"/>
                <a:gd name="T64" fmla="*/ 47 w 446"/>
                <a:gd name="T65" fmla="*/ 10 h 1576"/>
                <a:gd name="T66" fmla="*/ 48 w 446"/>
                <a:gd name="T67" fmla="*/ 3 h 1576"/>
                <a:gd name="T68" fmla="*/ 49 w 446"/>
                <a:gd name="T69" fmla="*/ 0 h 1576"/>
                <a:gd name="T70" fmla="*/ 50 w 446"/>
                <a:gd name="T71" fmla="*/ 2 h 15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6" h="1576">
                  <a:moveTo>
                    <a:pt x="446" y="20"/>
                  </a:moveTo>
                  <a:lnTo>
                    <a:pt x="432" y="19"/>
                  </a:lnTo>
                  <a:lnTo>
                    <a:pt x="407" y="83"/>
                  </a:lnTo>
                  <a:lnTo>
                    <a:pt x="385" y="145"/>
                  </a:lnTo>
                  <a:lnTo>
                    <a:pt x="362" y="204"/>
                  </a:lnTo>
                  <a:lnTo>
                    <a:pt x="341" y="260"/>
                  </a:lnTo>
                  <a:lnTo>
                    <a:pt x="322" y="313"/>
                  </a:lnTo>
                  <a:lnTo>
                    <a:pt x="302" y="366"/>
                  </a:lnTo>
                  <a:lnTo>
                    <a:pt x="285" y="414"/>
                  </a:lnTo>
                  <a:lnTo>
                    <a:pt x="269" y="463"/>
                  </a:lnTo>
                  <a:lnTo>
                    <a:pt x="252" y="509"/>
                  </a:lnTo>
                  <a:lnTo>
                    <a:pt x="238" y="554"/>
                  </a:lnTo>
                  <a:lnTo>
                    <a:pt x="224" y="597"/>
                  </a:lnTo>
                  <a:lnTo>
                    <a:pt x="210" y="641"/>
                  </a:lnTo>
                  <a:lnTo>
                    <a:pt x="197" y="682"/>
                  </a:lnTo>
                  <a:lnTo>
                    <a:pt x="185" y="723"/>
                  </a:lnTo>
                  <a:lnTo>
                    <a:pt x="173" y="763"/>
                  </a:lnTo>
                  <a:lnTo>
                    <a:pt x="162" y="803"/>
                  </a:lnTo>
                  <a:lnTo>
                    <a:pt x="151" y="844"/>
                  </a:lnTo>
                  <a:lnTo>
                    <a:pt x="140" y="884"/>
                  </a:lnTo>
                  <a:lnTo>
                    <a:pt x="130" y="925"/>
                  </a:lnTo>
                  <a:lnTo>
                    <a:pt x="120" y="965"/>
                  </a:lnTo>
                  <a:lnTo>
                    <a:pt x="110" y="1007"/>
                  </a:lnTo>
                  <a:lnTo>
                    <a:pt x="101" y="1050"/>
                  </a:lnTo>
                  <a:lnTo>
                    <a:pt x="91" y="1094"/>
                  </a:lnTo>
                  <a:lnTo>
                    <a:pt x="82" y="1140"/>
                  </a:lnTo>
                  <a:lnTo>
                    <a:pt x="73" y="1186"/>
                  </a:lnTo>
                  <a:lnTo>
                    <a:pt x="63" y="1234"/>
                  </a:lnTo>
                  <a:lnTo>
                    <a:pt x="53" y="1285"/>
                  </a:lnTo>
                  <a:lnTo>
                    <a:pt x="43" y="1338"/>
                  </a:lnTo>
                  <a:lnTo>
                    <a:pt x="33" y="1393"/>
                  </a:lnTo>
                  <a:lnTo>
                    <a:pt x="22" y="1449"/>
                  </a:lnTo>
                  <a:lnTo>
                    <a:pt x="11" y="1510"/>
                  </a:lnTo>
                  <a:lnTo>
                    <a:pt x="0" y="1573"/>
                  </a:lnTo>
                  <a:lnTo>
                    <a:pt x="14" y="1576"/>
                  </a:lnTo>
                  <a:lnTo>
                    <a:pt x="25" y="1513"/>
                  </a:lnTo>
                  <a:lnTo>
                    <a:pt x="36" y="1452"/>
                  </a:lnTo>
                  <a:lnTo>
                    <a:pt x="47" y="1396"/>
                  </a:lnTo>
                  <a:lnTo>
                    <a:pt x="57" y="1340"/>
                  </a:lnTo>
                  <a:lnTo>
                    <a:pt x="67" y="1288"/>
                  </a:lnTo>
                  <a:lnTo>
                    <a:pt x="77" y="1237"/>
                  </a:lnTo>
                  <a:lnTo>
                    <a:pt x="87" y="1188"/>
                  </a:lnTo>
                  <a:lnTo>
                    <a:pt x="96" y="1143"/>
                  </a:lnTo>
                  <a:lnTo>
                    <a:pt x="105" y="1097"/>
                  </a:lnTo>
                  <a:lnTo>
                    <a:pt x="115" y="1052"/>
                  </a:lnTo>
                  <a:lnTo>
                    <a:pt x="124" y="1009"/>
                  </a:lnTo>
                  <a:lnTo>
                    <a:pt x="134" y="968"/>
                  </a:lnTo>
                  <a:lnTo>
                    <a:pt x="144" y="927"/>
                  </a:lnTo>
                  <a:lnTo>
                    <a:pt x="154" y="887"/>
                  </a:lnTo>
                  <a:lnTo>
                    <a:pt x="165" y="846"/>
                  </a:lnTo>
                  <a:lnTo>
                    <a:pt x="176" y="806"/>
                  </a:lnTo>
                  <a:lnTo>
                    <a:pt x="187" y="766"/>
                  </a:lnTo>
                  <a:lnTo>
                    <a:pt x="199" y="725"/>
                  </a:lnTo>
                  <a:lnTo>
                    <a:pt x="211" y="685"/>
                  </a:lnTo>
                  <a:lnTo>
                    <a:pt x="224" y="643"/>
                  </a:lnTo>
                  <a:lnTo>
                    <a:pt x="238" y="600"/>
                  </a:lnTo>
                  <a:lnTo>
                    <a:pt x="252" y="557"/>
                  </a:lnTo>
                  <a:lnTo>
                    <a:pt x="266" y="514"/>
                  </a:lnTo>
                  <a:lnTo>
                    <a:pt x="283" y="468"/>
                  </a:lnTo>
                  <a:lnTo>
                    <a:pt x="299" y="420"/>
                  </a:lnTo>
                  <a:lnTo>
                    <a:pt x="316" y="371"/>
                  </a:lnTo>
                  <a:lnTo>
                    <a:pt x="336" y="319"/>
                  </a:lnTo>
                  <a:lnTo>
                    <a:pt x="355" y="265"/>
                  </a:lnTo>
                  <a:lnTo>
                    <a:pt x="376" y="210"/>
                  </a:lnTo>
                  <a:lnTo>
                    <a:pt x="399" y="151"/>
                  </a:lnTo>
                  <a:lnTo>
                    <a:pt x="421" y="89"/>
                  </a:lnTo>
                  <a:lnTo>
                    <a:pt x="446" y="24"/>
                  </a:lnTo>
                  <a:lnTo>
                    <a:pt x="432" y="23"/>
                  </a:lnTo>
                  <a:lnTo>
                    <a:pt x="446" y="20"/>
                  </a:lnTo>
                  <a:lnTo>
                    <a:pt x="441" y="0"/>
                  </a:lnTo>
                  <a:lnTo>
                    <a:pt x="432" y="19"/>
                  </a:lnTo>
                  <a:lnTo>
                    <a:pt x="446"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222" name="Freeform 124"/>
            <p:cNvSpPr>
              <a:spLocks/>
            </p:cNvSpPr>
            <p:nvPr/>
          </p:nvSpPr>
          <p:spPr bwMode="auto">
            <a:xfrm>
              <a:off x="4833" y="1859"/>
              <a:ext cx="79" cy="281"/>
            </a:xfrm>
            <a:custGeom>
              <a:avLst/>
              <a:gdLst>
                <a:gd name="T0" fmla="*/ 25 w 237"/>
                <a:gd name="T1" fmla="*/ 92 h 843"/>
                <a:gd name="T2" fmla="*/ 26 w 237"/>
                <a:gd name="T3" fmla="*/ 92 h 843"/>
                <a:gd name="T4" fmla="*/ 24 w 237"/>
                <a:gd name="T5" fmla="*/ 90 h 843"/>
                <a:gd name="T6" fmla="*/ 21 w 237"/>
                <a:gd name="T7" fmla="*/ 88 h 843"/>
                <a:gd name="T8" fmla="*/ 20 w 237"/>
                <a:gd name="T9" fmla="*/ 84 h 843"/>
                <a:gd name="T10" fmla="*/ 17 w 237"/>
                <a:gd name="T11" fmla="*/ 80 h 843"/>
                <a:gd name="T12" fmla="*/ 16 w 237"/>
                <a:gd name="T13" fmla="*/ 75 h 843"/>
                <a:gd name="T14" fmla="*/ 14 w 237"/>
                <a:gd name="T15" fmla="*/ 69 h 843"/>
                <a:gd name="T16" fmla="*/ 13 w 237"/>
                <a:gd name="T17" fmla="*/ 63 h 843"/>
                <a:gd name="T18" fmla="*/ 12 w 237"/>
                <a:gd name="T19" fmla="*/ 56 h 843"/>
                <a:gd name="T20" fmla="*/ 10 w 237"/>
                <a:gd name="T21" fmla="*/ 49 h 843"/>
                <a:gd name="T22" fmla="*/ 9 w 237"/>
                <a:gd name="T23" fmla="*/ 41 h 843"/>
                <a:gd name="T24" fmla="*/ 8 w 237"/>
                <a:gd name="T25" fmla="*/ 34 h 843"/>
                <a:gd name="T26" fmla="*/ 7 w 237"/>
                <a:gd name="T27" fmla="*/ 27 h 843"/>
                <a:gd name="T28" fmla="*/ 6 w 237"/>
                <a:gd name="T29" fmla="*/ 20 h 843"/>
                <a:gd name="T30" fmla="*/ 4 w 237"/>
                <a:gd name="T31" fmla="*/ 13 h 843"/>
                <a:gd name="T32" fmla="*/ 3 w 237"/>
                <a:gd name="T33" fmla="*/ 6 h 843"/>
                <a:gd name="T34" fmla="*/ 2 w 237"/>
                <a:gd name="T35" fmla="*/ 0 h 843"/>
                <a:gd name="T36" fmla="*/ 0 w 237"/>
                <a:gd name="T37" fmla="*/ 0 h 843"/>
                <a:gd name="T38" fmla="*/ 1 w 237"/>
                <a:gd name="T39" fmla="*/ 6 h 843"/>
                <a:gd name="T40" fmla="*/ 3 w 237"/>
                <a:gd name="T41" fmla="*/ 13 h 843"/>
                <a:gd name="T42" fmla="*/ 4 w 237"/>
                <a:gd name="T43" fmla="*/ 20 h 843"/>
                <a:gd name="T44" fmla="*/ 5 w 237"/>
                <a:gd name="T45" fmla="*/ 27 h 843"/>
                <a:gd name="T46" fmla="*/ 6 w 237"/>
                <a:gd name="T47" fmla="*/ 34 h 843"/>
                <a:gd name="T48" fmla="*/ 8 w 237"/>
                <a:gd name="T49" fmla="*/ 42 h 843"/>
                <a:gd name="T50" fmla="*/ 9 w 237"/>
                <a:gd name="T51" fmla="*/ 49 h 843"/>
                <a:gd name="T52" fmla="*/ 10 w 237"/>
                <a:gd name="T53" fmla="*/ 56 h 843"/>
                <a:gd name="T54" fmla="*/ 11 w 237"/>
                <a:gd name="T55" fmla="*/ 63 h 843"/>
                <a:gd name="T56" fmla="*/ 13 w 237"/>
                <a:gd name="T57" fmla="*/ 69 h 843"/>
                <a:gd name="T58" fmla="*/ 14 w 237"/>
                <a:gd name="T59" fmla="*/ 75 h 843"/>
                <a:gd name="T60" fmla="*/ 16 w 237"/>
                <a:gd name="T61" fmla="*/ 81 h 843"/>
                <a:gd name="T62" fmla="*/ 18 w 237"/>
                <a:gd name="T63" fmla="*/ 85 h 843"/>
                <a:gd name="T64" fmla="*/ 20 w 237"/>
                <a:gd name="T65" fmla="*/ 89 h 843"/>
                <a:gd name="T66" fmla="*/ 23 w 237"/>
                <a:gd name="T67" fmla="*/ 92 h 843"/>
                <a:gd name="T68" fmla="*/ 26 w 237"/>
                <a:gd name="T69" fmla="*/ 93 h 843"/>
                <a:gd name="T70" fmla="*/ 26 w 237"/>
                <a:gd name="T71" fmla="*/ 93 h 843"/>
                <a:gd name="T72" fmla="*/ 26 w 237"/>
                <a:gd name="T73" fmla="*/ 93 h 843"/>
                <a:gd name="T74" fmla="*/ 26 w 237"/>
                <a:gd name="T75" fmla="*/ 94 h 843"/>
                <a:gd name="T76" fmla="*/ 26 w 237"/>
                <a:gd name="T77" fmla="*/ 93 h 843"/>
                <a:gd name="T78" fmla="*/ 25 w 237"/>
                <a:gd name="T79" fmla="*/ 92 h 84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37" h="843">
                  <a:moveTo>
                    <a:pt x="229" y="829"/>
                  </a:moveTo>
                  <a:lnTo>
                    <a:pt x="236" y="828"/>
                  </a:lnTo>
                  <a:lnTo>
                    <a:pt x="213" y="814"/>
                  </a:lnTo>
                  <a:lnTo>
                    <a:pt x="192" y="793"/>
                  </a:lnTo>
                  <a:lnTo>
                    <a:pt x="176" y="760"/>
                  </a:lnTo>
                  <a:lnTo>
                    <a:pt x="157" y="720"/>
                  </a:lnTo>
                  <a:lnTo>
                    <a:pt x="142" y="674"/>
                  </a:lnTo>
                  <a:lnTo>
                    <a:pt x="128" y="622"/>
                  </a:lnTo>
                  <a:lnTo>
                    <a:pt x="115" y="564"/>
                  </a:lnTo>
                  <a:lnTo>
                    <a:pt x="104" y="503"/>
                  </a:lnTo>
                  <a:lnTo>
                    <a:pt x="93" y="439"/>
                  </a:lnTo>
                  <a:lnTo>
                    <a:pt x="83" y="373"/>
                  </a:lnTo>
                  <a:lnTo>
                    <a:pt x="72" y="307"/>
                  </a:lnTo>
                  <a:lnTo>
                    <a:pt x="62" y="241"/>
                  </a:lnTo>
                  <a:lnTo>
                    <a:pt x="51" y="176"/>
                  </a:lnTo>
                  <a:lnTo>
                    <a:pt x="40" y="114"/>
                  </a:lnTo>
                  <a:lnTo>
                    <a:pt x="27" y="55"/>
                  </a:lnTo>
                  <a:lnTo>
                    <a:pt x="14" y="0"/>
                  </a:lnTo>
                  <a:lnTo>
                    <a:pt x="0" y="3"/>
                  </a:lnTo>
                  <a:lnTo>
                    <a:pt x="13" y="58"/>
                  </a:lnTo>
                  <a:lnTo>
                    <a:pt x="26" y="117"/>
                  </a:lnTo>
                  <a:lnTo>
                    <a:pt x="37" y="179"/>
                  </a:lnTo>
                  <a:lnTo>
                    <a:pt x="48" y="244"/>
                  </a:lnTo>
                  <a:lnTo>
                    <a:pt x="58" y="310"/>
                  </a:lnTo>
                  <a:lnTo>
                    <a:pt x="69" y="376"/>
                  </a:lnTo>
                  <a:lnTo>
                    <a:pt x="79" y="442"/>
                  </a:lnTo>
                  <a:lnTo>
                    <a:pt x="90" y="506"/>
                  </a:lnTo>
                  <a:lnTo>
                    <a:pt x="101" y="567"/>
                  </a:lnTo>
                  <a:lnTo>
                    <a:pt x="114" y="625"/>
                  </a:lnTo>
                  <a:lnTo>
                    <a:pt x="128" y="677"/>
                  </a:lnTo>
                  <a:lnTo>
                    <a:pt x="143" y="726"/>
                  </a:lnTo>
                  <a:lnTo>
                    <a:pt x="162" y="766"/>
                  </a:lnTo>
                  <a:lnTo>
                    <a:pt x="181" y="801"/>
                  </a:lnTo>
                  <a:lnTo>
                    <a:pt x="205" y="825"/>
                  </a:lnTo>
                  <a:lnTo>
                    <a:pt x="230" y="841"/>
                  </a:lnTo>
                  <a:lnTo>
                    <a:pt x="237" y="840"/>
                  </a:lnTo>
                  <a:lnTo>
                    <a:pt x="230" y="841"/>
                  </a:lnTo>
                  <a:lnTo>
                    <a:pt x="234" y="843"/>
                  </a:lnTo>
                  <a:lnTo>
                    <a:pt x="237" y="840"/>
                  </a:lnTo>
                  <a:lnTo>
                    <a:pt x="229" y="8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223" name="Freeform 125"/>
            <p:cNvSpPr>
              <a:spLocks/>
            </p:cNvSpPr>
            <p:nvPr/>
          </p:nvSpPr>
          <p:spPr bwMode="auto">
            <a:xfrm>
              <a:off x="4909" y="2114"/>
              <a:ext cx="50" cy="25"/>
            </a:xfrm>
            <a:custGeom>
              <a:avLst/>
              <a:gdLst>
                <a:gd name="T0" fmla="*/ 17 w 150"/>
                <a:gd name="T1" fmla="*/ 0 h 75"/>
                <a:gd name="T2" fmla="*/ 16 w 150"/>
                <a:gd name="T3" fmla="*/ 0 h 75"/>
                <a:gd name="T4" fmla="*/ 14 w 150"/>
                <a:gd name="T5" fmla="*/ 0 h 75"/>
                <a:gd name="T6" fmla="*/ 11 w 150"/>
                <a:gd name="T7" fmla="*/ 0 h 75"/>
                <a:gd name="T8" fmla="*/ 9 w 150"/>
                <a:gd name="T9" fmla="*/ 1 h 75"/>
                <a:gd name="T10" fmla="*/ 7 w 150"/>
                <a:gd name="T11" fmla="*/ 1 h 75"/>
                <a:gd name="T12" fmla="*/ 6 w 150"/>
                <a:gd name="T13" fmla="*/ 2 h 75"/>
                <a:gd name="T14" fmla="*/ 4 w 150"/>
                <a:gd name="T15" fmla="*/ 4 h 75"/>
                <a:gd name="T16" fmla="*/ 2 w 150"/>
                <a:gd name="T17" fmla="*/ 5 h 75"/>
                <a:gd name="T18" fmla="*/ 0 w 150"/>
                <a:gd name="T19" fmla="*/ 7 h 75"/>
                <a:gd name="T20" fmla="*/ 1 w 150"/>
                <a:gd name="T21" fmla="*/ 8 h 75"/>
                <a:gd name="T22" fmla="*/ 3 w 150"/>
                <a:gd name="T23" fmla="*/ 6 h 75"/>
                <a:gd name="T24" fmla="*/ 5 w 150"/>
                <a:gd name="T25" fmla="*/ 5 h 75"/>
                <a:gd name="T26" fmla="*/ 7 w 150"/>
                <a:gd name="T27" fmla="*/ 4 h 75"/>
                <a:gd name="T28" fmla="*/ 8 w 150"/>
                <a:gd name="T29" fmla="*/ 3 h 75"/>
                <a:gd name="T30" fmla="*/ 10 w 150"/>
                <a:gd name="T31" fmla="*/ 2 h 75"/>
                <a:gd name="T32" fmla="*/ 11 w 150"/>
                <a:gd name="T33" fmla="*/ 2 h 75"/>
                <a:gd name="T34" fmla="*/ 14 w 150"/>
                <a:gd name="T35" fmla="*/ 1 h 75"/>
                <a:gd name="T36" fmla="*/ 16 w 150"/>
                <a:gd name="T37" fmla="*/ 2 h 75"/>
                <a:gd name="T38" fmla="*/ 16 w 150"/>
                <a:gd name="T39" fmla="*/ 1 h 75"/>
                <a:gd name="T40" fmla="*/ 17 w 150"/>
                <a:gd name="T41" fmla="*/ 0 h 75"/>
                <a:gd name="T42" fmla="*/ 16 w 150"/>
                <a:gd name="T43" fmla="*/ 0 h 75"/>
                <a:gd name="T44" fmla="*/ 16 w 150"/>
                <a:gd name="T45" fmla="*/ 0 h 75"/>
                <a:gd name="T46" fmla="*/ 17 w 150"/>
                <a:gd name="T47" fmla="*/ 0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50" h="75">
                  <a:moveTo>
                    <a:pt x="150" y="2"/>
                  </a:moveTo>
                  <a:lnTo>
                    <a:pt x="145" y="1"/>
                  </a:lnTo>
                  <a:lnTo>
                    <a:pt x="122" y="0"/>
                  </a:lnTo>
                  <a:lnTo>
                    <a:pt x="101" y="1"/>
                  </a:lnTo>
                  <a:lnTo>
                    <a:pt x="82" y="5"/>
                  </a:lnTo>
                  <a:lnTo>
                    <a:pt x="67" y="13"/>
                  </a:lnTo>
                  <a:lnTo>
                    <a:pt x="52" y="21"/>
                  </a:lnTo>
                  <a:lnTo>
                    <a:pt x="36" y="33"/>
                  </a:lnTo>
                  <a:lnTo>
                    <a:pt x="19" y="47"/>
                  </a:lnTo>
                  <a:lnTo>
                    <a:pt x="0" y="64"/>
                  </a:lnTo>
                  <a:lnTo>
                    <a:pt x="8" y="75"/>
                  </a:lnTo>
                  <a:lnTo>
                    <a:pt x="28" y="57"/>
                  </a:lnTo>
                  <a:lnTo>
                    <a:pt x="45" y="44"/>
                  </a:lnTo>
                  <a:lnTo>
                    <a:pt x="60" y="32"/>
                  </a:lnTo>
                  <a:lnTo>
                    <a:pt x="73" y="24"/>
                  </a:lnTo>
                  <a:lnTo>
                    <a:pt x="88" y="18"/>
                  </a:lnTo>
                  <a:lnTo>
                    <a:pt x="103" y="14"/>
                  </a:lnTo>
                  <a:lnTo>
                    <a:pt x="122" y="13"/>
                  </a:lnTo>
                  <a:lnTo>
                    <a:pt x="145" y="14"/>
                  </a:lnTo>
                  <a:lnTo>
                    <a:pt x="141" y="13"/>
                  </a:lnTo>
                  <a:lnTo>
                    <a:pt x="150" y="2"/>
                  </a:lnTo>
                  <a:lnTo>
                    <a:pt x="148" y="1"/>
                  </a:lnTo>
                  <a:lnTo>
                    <a:pt x="145" y="1"/>
                  </a:lnTo>
                  <a:lnTo>
                    <a:pt x="15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224" name="Freeform 126"/>
            <p:cNvSpPr>
              <a:spLocks/>
            </p:cNvSpPr>
            <p:nvPr/>
          </p:nvSpPr>
          <p:spPr bwMode="auto">
            <a:xfrm>
              <a:off x="4956" y="2115"/>
              <a:ext cx="38" cy="120"/>
            </a:xfrm>
            <a:custGeom>
              <a:avLst/>
              <a:gdLst>
                <a:gd name="T0" fmla="*/ 12 w 114"/>
                <a:gd name="T1" fmla="*/ 38 h 360"/>
                <a:gd name="T2" fmla="*/ 13 w 114"/>
                <a:gd name="T3" fmla="*/ 39 h 360"/>
                <a:gd name="T4" fmla="*/ 12 w 114"/>
                <a:gd name="T5" fmla="*/ 37 h 360"/>
                <a:gd name="T6" fmla="*/ 11 w 114"/>
                <a:gd name="T7" fmla="*/ 36 h 360"/>
                <a:gd name="T8" fmla="*/ 10 w 114"/>
                <a:gd name="T9" fmla="*/ 34 h 360"/>
                <a:gd name="T10" fmla="*/ 10 w 114"/>
                <a:gd name="T11" fmla="*/ 31 h 360"/>
                <a:gd name="T12" fmla="*/ 9 w 114"/>
                <a:gd name="T13" fmla="*/ 29 h 360"/>
                <a:gd name="T14" fmla="*/ 9 w 114"/>
                <a:gd name="T15" fmla="*/ 26 h 360"/>
                <a:gd name="T16" fmla="*/ 8 w 114"/>
                <a:gd name="T17" fmla="*/ 23 h 360"/>
                <a:gd name="T18" fmla="*/ 8 w 114"/>
                <a:gd name="T19" fmla="*/ 20 h 360"/>
                <a:gd name="T20" fmla="*/ 8 w 114"/>
                <a:gd name="T21" fmla="*/ 17 h 360"/>
                <a:gd name="T22" fmla="*/ 7 w 114"/>
                <a:gd name="T23" fmla="*/ 14 h 360"/>
                <a:gd name="T24" fmla="*/ 7 w 114"/>
                <a:gd name="T25" fmla="*/ 11 h 360"/>
                <a:gd name="T26" fmla="*/ 6 w 114"/>
                <a:gd name="T27" fmla="*/ 9 h 360"/>
                <a:gd name="T28" fmla="*/ 5 w 114"/>
                <a:gd name="T29" fmla="*/ 6 h 360"/>
                <a:gd name="T30" fmla="*/ 4 w 114"/>
                <a:gd name="T31" fmla="*/ 3 h 360"/>
                <a:gd name="T32" fmla="*/ 3 w 114"/>
                <a:gd name="T33" fmla="*/ 2 h 360"/>
                <a:gd name="T34" fmla="*/ 1 w 114"/>
                <a:gd name="T35" fmla="*/ 0 h 360"/>
                <a:gd name="T36" fmla="*/ 0 w 114"/>
                <a:gd name="T37" fmla="*/ 1 h 360"/>
                <a:gd name="T38" fmla="*/ 1 w 114"/>
                <a:gd name="T39" fmla="*/ 3 h 360"/>
                <a:gd name="T40" fmla="*/ 3 w 114"/>
                <a:gd name="T41" fmla="*/ 4 h 360"/>
                <a:gd name="T42" fmla="*/ 4 w 114"/>
                <a:gd name="T43" fmla="*/ 6 h 360"/>
                <a:gd name="T44" fmla="*/ 5 w 114"/>
                <a:gd name="T45" fmla="*/ 9 h 360"/>
                <a:gd name="T46" fmla="*/ 5 w 114"/>
                <a:gd name="T47" fmla="*/ 12 h 360"/>
                <a:gd name="T48" fmla="*/ 6 w 114"/>
                <a:gd name="T49" fmla="*/ 14 h 360"/>
                <a:gd name="T50" fmla="*/ 6 w 114"/>
                <a:gd name="T51" fmla="*/ 17 h 360"/>
                <a:gd name="T52" fmla="*/ 7 w 114"/>
                <a:gd name="T53" fmla="*/ 20 h 360"/>
                <a:gd name="T54" fmla="*/ 7 w 114"/>
                <a:gd name="T55" fmla="*/ 23 h 360"/>
                <a:gd name="T56" fmla="*/ 7 w 114"/>
                <a:gd name="T57" fmla="*/ 26 h 360"/>
                <a:gd name="T58" fmla="*/ 8 w 114"/>
                <a:gd name="T59" fmla="*/ 29 h 360"/>
                <a:gd name="T60" fmla="*/ 8 w 114"/>
                <a:gd name="T61" fmla="*/ 32 h 360"/>
                <a:gd name="T62" fmla="*/ 9 w 114"/>
                <a:gd name="T63" fmla="*/ 34 h 360"/>
                <a:gd name="T64" fmla="*/ 9 w 114"/>
                <a:gd name="T65" fmla="*/ 36 h 360"/>
                <a:gd name="T66" fmla="*/ 10 w 114"/>
                <a:gd name="T67" fmla="*/ 38 h 360"/>
                <a:gd name="T68" fmla="*/ 12 w 114"/>
                <a:gd name="T69" fmla="*/ 40 h 360"/>
                <a:gd name="T70" fmla="*/ 12 w 114"/>
                <a:gd name="T71" fmla="*/ 40 h 360"/>
                <a:gd name="T72" fmla="*/ 12 w 114"/>
                <a:gd name="T73" fmla="*/ 40 h 360"/>
                <a:gd name="T74" fmla="*/ 12 w 114"/>
                <a:gd name="T75" fmla="*/ 40 h 360"/>
                <a:gd name="T76" fmla="*/ 12 w 114"/>
                <a:gd name="T77" fmla="*/ 40 h 360"/>
                <a:gd name="T78" fmla="*/ 12 w 114"/>
                <a:gd name="T79" fmla="*/ 38 h 3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4" h="360">
                  <a:moveTo>
                    <a:pt x="111" y="346"/>
                  </a:moveTo>
                  <a:lnTo>
                    <a:pt x="114" y="347"/>
                  </a:lnTo>
                  <a:lnTo>
                    <a:pt x="105" y="337"/>
                  </a:lnTo>
                  <a:lnTo>
                    <a:pt x="98" y="322"/>
                  </a:lnTo>
                  <a:lnTo>
                    <a:pt x="91" y="304"/>
                  </a:lnTo>
                  <a:lnTo>
                    <a:pt x="87" y="283"/>
                  </a:lnTo>
                  <a:lnTo>
                    <a:pt x="83" y="260"/>
                  </a:lnTo>
                  <a:lnTo>
                    <a:pt x="79" y="234"/>
                  </a:lnTo>
                  <a:lnTo>
                    <a:pt x="76" y="209"/>
                  </a:lnTo>
                  <a:lnTo>
                    <a:pt x="73" y="182"/>
                  </a:lnTo>
                  <a:lnTo>
                    <a:pt x="70" y="154"/>
                  </a:lnTo>
                  <a:lnTo>
                    <a:pt x="66" y="127"/>
                  </a:lnTo>
                  <a:lnTo>
                    <a:pt x="62" y="101"/>
                  </a:lnTo>
                  <a:lnTo>
                    <a:pt x="55" y="77"/>
                  </a:lnTo>
                  <a:lnTo>
                    <a:pt x="48" y="53"/>
                  </a:lnTo>
                  <a:lnTo>
                    <a:pt x="37" y="31"/>
                  </a:lnTo>
                  <a:lnTo>
                    <a:pt x="24" y="15"/>
                  </a:lnTo>
                  <a:lnTo>
                    <a:pt x="9" y="0"/>
                  </a:lnTo>
                  <a:lnTo>
                    <a:pt x="0" y="11"/>
                  </a:lnTo>
                  <a:lnTo>
                    <a:pt x="13" y="23"/>
                  </a:lnTo>
                  <a:lnTo>
                    <a:pt x="25" y="39"/>
                  </a:lnTo>
                  <a:lnTo>
                    <a:pt x="34" y="58"/>
                  </a:lnTo>
                  <a:lnTo>
                    <a:pt x="41" y="80"/>
                  </a:lnTo>
                  <a:lnTo>
                    <a:pt x="48" y="104"/>
                  </a:lnTo>
                  <a:lnTo>
                    <a:pt x="52" y="129"/>
                  </a:lnTo>
                  <a:lnTo>
                    <a:pt x="56" y="156"/>
                  </a:lnTo>
                  <a:lnTo>
                    <a:pt x="59" y="182"/>
                  </a:lnTo>
                  <a:lnTo>
                    <a:pt x="62" y="209"/>
                  </a:lnTo>
                  <a:lnTo>
                    <a:pt x="65" y="237"/>
                  </a:lnTo>
                  <a:lnTo>
                    <a:pt x="69" y="263"/>
                  </a:lnTo>
                  <a:lnTo>
                    <a:pt x="73" y="286"/>
                  </a:lnTo>
                  <a:lnTo>
                    <a:pt x="77" y="307"/>
                  </a:lnTo>
                  <a:lnTo>
                    <a:pt x="84" y="327"/>
                  </a:lnTo>
                  <a:lnTo>
                    <a:pt x="94" y="345"/>
                  </a:lnTo>
                  <a:lnTo>
                    <a:pt x="105" y="358"/>
                  </a:lnTo>
                  <a:lnTo>
                    <a:pt x="108" y="360"/>
                  </a:lnTo>
                  <a:lnTo>
                    <a:pt x="105" y="358"/>
                  </a:lnTo>
                  <a:lnTo>
                    <a:pt x="107" y="360"/>
                  </a:lnTo>
                  <a:lnTo>
                    <a:pt x="108" y="360"/>
                  </a:lnTo>
                  <a:lnTo>
                    <a:pt x="111" y="3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225" name="Freeform 127"/>
            <p:cNvSpPr>
              <a:spLocks/>
            </p:cNvSpPr>
            <p:nvPr/>
          </p:nvSpPr>
          <p:spPr bwMode="auto">
            <a:xfrm>
              <a:off x="4992" y="2204"/>
              <a:ext cx="39" cy="31"/>
            </a:xfrm>
            <a:custGeom>
              <a:avLst/>
              <a:gdLst>
                <a:gd name="T0" fmla="*/ 13 w 116"/>
                <a:gd name="T1" fmla="*/ 1 h 92"/>
                <a:gd name="T2" fmla="*/ 12 w 116"/>
                <a:gd name="T3" fmla="*/ 1 h 92"/>
                <a:gd name="T4" fmla="*/ 11 w 116"/>
                <a:gd name="T5" fmla="*/ 2 h 92"/>
                <a:gd name="T6" fmla="*/ 10 w 116"/>
                <a:gd name="T7" fmla="*/ 3 h 92"/>
                <a:gd name="T8" fmla="*/ 9 w 116"/>
                <a:gd name="T9" fmla="*/ 4 h 92"/>
                <a:gd name="T10" fmla="*/ 7 w 116"/>
                <a:gd name="T11" fmla="*/ 6 h 92"/>
                <a:gd name="T12" fmla="*/ 6 w 116"/>
                <a:gd name="T13" fmla="*/ 7 h 92"/>
                <a:gd name="T14" fmla="*/ 4 w 116"/>
                <a:gd name="T15" fmla="*/ 8 h 92"/>
                <a:gd name="T16" fmla="*/ 2 w 116"/>
                <a:gd name="T17" fmla="*/ 9 h 92"/>
                <a:gd name="T18" fmla="*/ 0 w 116"/>
                <a:gd name="T19" fmla="*/ 9 h 92"/>
                <a:gd name="T20" fmla="*/ 0 w 116"/>
                <a:gd name="T21" fmla="*/ 10 h 92"/>
                <a:gd name="T22" fmla="*/ 3 w 116"/>
                <a:gd name="T23" fmla="*/ 10 h 92"/>
                <a:gd name="T24" fmla="*/ 5 w 116"/>
                <a:gd name="T25" fmla="*/ 9 h 92"/>
                <a:gd name="T26" fmla="*/ 7 w 116"/>
                <a:gd name="T27" fmla="*/ 8 h 92"/>
                <a:gd name="T28" fmla="*/ 9 w 116"/>
                <a:gd name="T29" fmla="*/ 7 h 92"/>
                <a:gd name="T30" fmla="*/ 10 w 116"/>
                <a:gd name="T31" fmla="*/ 5 h 92"/>
                <a:gd name="T32" fmla="*/ 11 w 116"/>
                <a:gd name="T33" fmla="*/ 4 h 92"/>
                <a:gd name="T34" fmla="*/ 12 w 116"/>
                <a:gd name="T35" fmla="*/ 3 h 92"/>
                <a:gd name="T36" fmla="*/ 13 w 116"/>
                <a:gd name="T37" fmla="*/ 2 h 92"/>
                <a:gd name="T38" fmla="*/ 11 w 116"/>
                <a:gd name="T39" fmla="*/ 1 h 92"/>
                <a:gd name="T40" fmla="*/ 13 w 116"/>
                <a:gd name="T41" fmla="*/ 1 h 92"/>
                <a:gd name="T42" fmla="*/ 13 w 116"/>
                <a:gd name="T43" fmla="*/ 0 h 92"/>
                <a:gd name="T44" fmla="*/ 12 w 116"/>
                <a:gd name="T45" fmla="*/ 1 h 92"/>
                <a:gd name="T46" fmla="*/ 13 w 116"/>
                <a:gd name="T47" fmla="*/ 1 h 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6" h="92">
                  <a:moveTo>
                    <a:pt x="116" y="9"/>
                  </a:moveTo>
                  <a:lnTo>
                    <a:pt x="105" y="5"/>
                  </a:lnTo>
                  <a:lnTo>
                    <a:pt x="95" y="15"/>
                  </a:lnTo>
                  <a:lnTo>
                    <a:pt x="85" y="27"/>
                  </a:lnTo>
                  <a:lnTo>
                    <a:pt x="77" y="39"/>
                  </a:lnTo>
                  <a:lnTo>
                    <a:pt x="66" y="53"/>
                  </a:lnTo>
                  <a:lnTo>
                    <a:pt x="55" y="63"/>
                  </a:lnTo>
                  <a:lnTo>
                    <a:pt x="39" y="73"/>
                  </a:lnTo>
                  <a:lnTo>
                    <a:pt x="22" y="78"/>
                  </a:lnTo>
                  <a:lnTo>
                    <a:pt x="3" y="78"/>
                  </a:lnTo>
                  <a:lnTo>
                    <a:pt x="0" y="92"/>
                  </a:lnTo>
                  <a:lnTo>
                    <a:pt x="25" y="92"/>
                  </a:lnTo>
                  <a:lnTo>
                    <a:pt x="45" y="83"/>
                  </a:lnTo>
                  <a:lnTo>
                    <a:pt x="63" y="74"/>
                  </a:lnTo>
                  <a:lnTo>
                    <a:pt x="77" y="61"/>
                  </a:lnTo>
                  <a:lnTo>
                    <a:pt x="88" y="47"/>
                  </a:lnTo>
                  <a:lnTo>
                    <a:pt x="97" y="35"/>
                  </a:lnTo>
                  <a:lnTo>
                    <a:pt x="106" y="23"/>
                  </a:lnTo>
                  <a:lnTo>
                    <a:pt x="114" y="16"/>
                  </a:lnTo>
                  <a:lnTo>
                    <a:pt x="102" y="12"/>
                  </a:lnTo>
                  <a:lnTo>
                    <a:pt x="116" y="9"/>
                  </a:lnTo>
                  <a:lnTo>
                    <a:pt x="114" y="0"/>
                  </a:lnTo>
                  <a:lnTo>
                    <a:pt x="105" y="5"/>
                  </a:lnTo>
                  <a:lnTo>
                    <a:pt x="11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226" name="Freeform 128"/>
            <p:cNvSpPr>
              <a:spLocks/>
            </p:cNvSpPr>
            <p:nvPr/>
          </p:nvSpPr>
          <p:spPr bwMode="auto">
            <a:xfrm>
              <a:off x="5026" y="2207"/>
              <a:ext cx="88" cy="162"/>
            </a:xfrm>
            <a:custGeom>
              <a:avLst/>
              <a:gdLst>
                <a:gd name="T0" fmla="*/ 30 w 262"/>
                <a:gd name="T1" fmla="*/ 53 h 486"/>
                <a:gd name="T2" fmla="*/ 27 w 262"/>
                <a:gd name="T3" fmla="*/ 50 h 486"/>
                <a:gd name="T4" fmla="*/ 23 w 262"/>
                <a:gd name="T5" fmla="*/ 47 h 486"/>
                <a:gd name="T6" fmla="*/ 21 w 262"/>
                <a:gd name="T7" fmla="*/ 44 h 486"/>
                <a:gd name="T8" fmla="*/ 18 w 262"/>
                <a:gd name="T9" fmla="*/ 41 h 486"/>
                <a:gd name="T10" fmla="*/ 16 w 262"/>
                <a:gd name="T11" fmla="*/ 38 h 486"/>
                <a:gd name="T12" fmla="*/ 14 w 262"/>
                <a:gd name="T13" fmla="*/ 35 h 486"/>
                <a:gd name="T14" fmla="*/ 13 w 262"/>
                <a:gd name="T15" fmla="*/ 32 h 486"/>
                <a:gd name="T16" fmla="*/ 11 w 262"/>
                <a:gd name="T17" fmla="*/ 29 h 486"/>
                <a:gd name="T18" fmla="*/ 10 w 262"/>
                <a:gd name="T19" fmla="*/ 26 h 486"/>
                <a:gd name="T20" fmla="*/ 9 w 262"/>
                <a:gd name="T21" fmla="*/ 22 h 486"/>
                <a:gd name="T22" fmla="*/ 8 w 262"/>
                <a:gd name="T23" fmla="*/ 19 h 486"/>
                <a:gd name="T24" fmla="*/ 6 w 262"/>
                <a:gd name="T25" fmla="*/ 16 h 486"/>
                <a:gd name="T26" fmla="*/ 5 w 262"/>
                <a:gd name="T27" fmla="*/ 12 h 486"/>
                <a:gd name="T28" fmla="*/ 4 w 262"/>
                <a:gd name="T29" fmla="*/ 8 h 486"/>
                <a:gd name="T30" fmla="*/ 3 w 262"/>
                <a:gd name="T31" fmla="*/ 4 h 486"/>
                <a:gd name="T32" fmla="*/ 2 w 262"/>
                <a:gd name="T33" fmla="*/ 0 h 486"/>
                <a:gd name="T34" fmla="*/ 0 w 262"/>
                <a:gd name="T35" fmla="*/ 0 h 486"/>
                <a:gd name="T36" fmla="*/ 1 w 262"/>
                <a:gd name="T37" fmla="*/ 5 h 486"/>
                <a:gd name="T38" fmla="*/ 3 w 262"/>
                <a:gd name="T39" fmla="*/ 9 h 486"/>
                <a:gd name="T40" fmla="*/ 4 w 262"/>
                <a:gd name="T41" fmla="*/ 12 h 486"/>
                <a:gd name="T42" fmla="*/ 5 w 262"/>
                <a:gd name="T43" fmla="*/ 16 h 486"/>
                <a:gd name="T44" fmla="*/ 6 w 262"/>
                <a:gd name="T45" fmla="*/ 20 h 486"/>
                <a:gd name="T46" fmla="*/ 7 w 262"/>
                <a:gd name="T47" fmla="*/ 23 h 486"/>
                <a:gd name="T48" fmla="*/ 8 w 262"/>
                <a:gd name="T49" fmla="*/ 26 h 486"/>
                <a:gd name="T50" fmla="*/ 10 w 262"/>
                <a:gd name="T51" fmla="*/ 30 h 486"/>
                <a:gd name="T52" fmla="*/ 11 w 262"/>
                <a:gd name="T53" fmla="*/ 33 h 486"/>
                <a:gd name="T54" fmla="*/ 13 w 262"/>
                <a:gd name="T55" fmla="*/ 36 h 486"/>
                <a:gd name="T56" fmla="*/ 15 w 262"/>
                <a:gd name="T57" fmla="*/ 39 h 486"/>
                <a:gd name="T58" fmla="*/ 17 w 262"/>
                <a:gd name="T59" fmla="*/ 42 h 486"/>
                <a:gd name="T60" fmla="*/ 19 w 262"/>
                <a:gd name="T61" fmla="*/ 45 h 486"/>
                <a:gd name="T62" fmla="*/ 22 w 262"/>
                <a:gd name="T63" fmla="*/ 48 h 486"/>
                <a:gd name="T64" fmla="*/ 25 w 262"/>
                <a:gd name="T65" fmla="*/ 51 h 486"/>
                <a:gd name="T66" fmla="*/ 29 w 262"/>
                <a:gd name="T67" fmla="*/ 54 h 486"/>
                <a:gd name="T68" fmla="*/ 30 w 262"/>
                <a:gd name="T69" fmla="*/ 53 h 4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2" h="486">
                  <a:moveTo>
                    <a:pt x="262" y="476"/>
                  </a:moveTo>
                  <a:lnTo>
                    <a:pt x="234" y="447"/>
                  </a:lnTo>
                  <a:lnTo>
                    <a:pt x="206" y="422"/>
                  </a:lnTo>
                  <a:lnTo>
                    <a:pt x="184" y="395"/>
                  </a:lnTo>
                  <a:lnTo>
                    <a:pt x="163" y="368"/>
                  </a:lnTo>
                  <a:lnTo>
                    <a:pt x="143" y="341"/>
                  </a:lnTo>
                  <a:lnTo>
                    <a:pt x="128" y="315"/>
                  </a:lnTo>
                  <a:lnTo>
                    <a:pt x="112" y="288"/>
                  </a:lnTo>
                  <a:lnTo>
                    <a:pt x="101" y="260"/>
                  </a:lnTo>
                  <a:lnTo>
                    <a:pt x="89" y="232"/>
                  </a:lnTo>
                  <a:lnTo>
                    <a:pt x="77" y="202"/>
                  </a:lnTo>
                  <a:lnTo>
                    <a:pt x="68" y="174"/>
                  </a:lnTo>
                  <a:lnTo>
                    <a:pt x="58" y="143"/>
                  </a:lnTo>
                  <a:lnTo>
                    <a:pt x="48" y="109"/>
                  </a:lnTo>
                  <a:lnTo>
                    <a:pt x="37" y="74"/>
                  </a:lnTo>
                  <a:lnTo>
                    <a:pt x="26" y="38"/>
                  </a:lnTo>
                  <a:lnTo>
                    <a:pt x="14" y="0"/>
                  </a:lnTo>
                  <a:lnTo>
                    <a:pt x="0" y="3"/>
                  </a:lnTo>
                  <a:lnTo>
                    <a:pt x="12" y="41"/>
                  </a:lnTo>
                  <a:lnTo>
                    <a:pt x="23" y="77"/>
                  </a:lnTo>
                  <a:lnTo>
                    <a:pt x="34" y="112"/>
                  </a:lnTo>
                  <a:lnTo>
                    <a:pt x="44" y="146"/>
                  </a:lnTo>
                  <a:lnTo>
                    <a:pt x="54" y="177"/>
                  </a:lnTo>
                  <a:lnTo>
                    <a:pt x="63" y="208"/>
                  </a:lnTo>
                  <a:lnTo>
                    <a:pt x="75" y="237"/>
                  </a:lnTo>
                  <a:lnTo>
                    <a:pt x="87" y="266"/>
                  </a:lnTo>
                  <a:lnTo>
                    <a:pt x="101" y="294"/>
                  </a:lnTo>
                  <a:lnTo>
                    <a:pt x="117" y="321"/>
                  </a:lnTo>
                  <a:lnTo>
                    <a:pt x="132" y="349"/>
                  </a:lnTo>
                  <a:lnTo>
                    <a:pt x="152" y="376"/>
                  </a:lnTo>
                  <a:lnTo>
                    <a:pt x="173" y="403"/>
                  </a:lnTo>
                  <a:lnTo>
                    <a:pt x="195" y="430"/>
                  </a:lnTo>
                  <a:lnTo>
                    <a:pt x="223" y="458"/>
                  </a:lnTo>
                  <a:lnTo>
                    <a:pt x="254" y="486"/>
                  </a:lnTo>
                  <a:lnTo>
                    <a:pt x="262" y="4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64321" name="Text Box 129"/>
            <p:cNvSpPr txBox="1">
              <a:spLocks noChangeArrowheads="1"/>
            </p:cNvSpPr>
            <p:nvPr/>
          </p:nvSpPr>
          <p:spPr bwMode="auto">
            <a:xfrm>
              <a:off x="2604" y="1797"/>
              <a:ext cx="240"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eaLnBrk="0" hangingPunct="0">
                <a:spcBef>
                  <a:spcPct val="50000"/>
                </a:spcBef>
                <a:defRPr/>
              </a:pPr>
              <a:r>
                <a:rPr lang="de-DE" sz="2000" b="1" smtClean="0">
                  <a:effectLst>
                    <a:outerShdw blurRad="38100" dist="38100" dir="2700000" algn="tl">
                      <a:srgbClr val="C0C0C0"/>
                    </a:outerShdw>
                  </a:effectLst>
                  <a:latin typeface="Arial" charset="0"/>
                </a:rPr>
                <a:t>A</a:t>
              </a:r>
              <a:endParaRPr lang="de-DE" smtClean="0">
                <a:latin typeface="Arial" charset="0"/>
              </a:endParaRPr>
            </a:p>
          </p:txBody>
        </p:sp>
        <p:sp>
          <p:nvSpPr>
            <p:cNvPr id="264322" name="Text Box 130"/>
            <p:cNvSpPr txBox="1">
              <a:spLocks noChangeArrowheads="1"/>
            </p:cNvSpPr>
            <p:nvPr/>
          </p:nvSpPr>
          <p:spPr bwMode="auto">
            <a:xfrm>
              <a:off x="2860" y="2320"/>
              <a:ext cx="240"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eaLnBrk="0" hangingPunct="0">
                <a:spcBef>
                  <a:spcPct val="50000"/>
                </a:spcBef>
                <a:defRPr/>
              </a:pPr>
              <a:r>
                <a:rPr lang="de-DE" sz="2000" b="1" smtClean="0">
                  <a:effectLst>
                    <a:outerShdw blurRad="38100" dist="38100" dir="2700000" algn="tl">
                      <a:srgbClr val="C0C0C0"/>
                    </a:outerShdw>
                  </a:effectLst>
                  <a:latin typeface="Arial" charset="0"/>
                </a:rPr>
                <a:t>D</a:t>
              </a:r>
              <a:endParaRPr lang="de-DE" smtClean="0">
                <a:latin typeface="Arial" charset="0"/>
              </a:endParaRPr>
            </a:p>
          </p:txBody>
        </p:sp>
        <p:sp>
          <p:nvSpPr>
            <p:cNvPr id="264323" name="Text Box 131"/>
            <p:cNvSpPr txBox="1">
              <a:spLocks noChangeArrowheads="1"/>
            </p:cNvSpPr>
            <p:nvPr/>
          </p:nvSpPr>
          <p:spPr bwMode="auto">
            <a:xfrm>
              <a:off x="3470" y="2047"/>
              <a:ext cx="81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eaLnBrk="0" hangingPunct="0">
                <a:spcBef>
                  <a:spcPct val="50000"/>
                </a:spcBef>
                <a:defRPr/>
              </a:pPr>
              <a:r>
                <a:rPr lang="de-DE" sz="2000" b="1" dirty="0" smtClean="0">
                  <a:effectLst>
                    <a:outerShdw blurRad="38100" dist="38100" dir="2700000" algn="tl">
                      <a:srgbClr val="C0C0C0"/>
                    </a:outerShdw>
                  </a:effectLst>
                  <a:latin typeface="Arial" charset="0"/>
                </a:rPr>
                <a:t>Mem.</a:t>
              </a:r>
              <a:endParaRPr lang="de-DE" sz="2000" dirty="0" smtClean="0">
                <a:latin typeface="Arial" charset="0"/>
              </a:endParaRPr>
            </a:p>
          </p:txBody>
        </p:sp>
        <p:sp>
          <p:nvSpPr>
            <p:cNvPr id="264324" name="Text Box 132"/>
            <p:cNvSpPr txBox="1">
              <a:spLocks noChangeArrowheads="1"/>
            </p:cNvSpPr>
            <p:nvPr/>
          </p:nvSpPr>
          <p:spPr bwMode="auto">
            <a:xfrm>
              <a:off x="4422" y="1457"/>
              <a:ext cx="93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eaLnBrk="0" hangingPunct="0">
                <a:spcBef>
                  <a:spcPct val="50000"/>
                </a:spcBef>
                <a:defRPr/>
              </a:pPr>
              <a:r>
                <a:rPr lang="de-DE" sz="1800" b="1" dirty="0" smtClean="0">
                  <a:effectLst>
                    <a:outerShdw blurRad="38100" dist="38100" dir="2700000" algn="tl">
                      <a:srgbClr val="C0C0C0"/>
                    </a:outerShdw>
                  </a:effectLst>
                  <a:latin typeface="Arial" charset="0"/>
                </a:rPr>
                <a:t>Cálculos</a:t>
              </a:r>
              <a:endParaRPr lang="de-DE" sz="1800" dirty="0" smtClean="0">
                <a:latin typeface="Arial" charset="0"/>
              </a:endParaRPr>
            </a:p>
          </p:txBody>
        </p:sp>
        <p:grpSp>
          <p:nvGrpSpPr>
            <p:cNvPr id="4231" name="Group 133"/>
            <p:cNvGrpSpPr>
              <a:grpSpLocks/>
            </p:cNvGrpSpPr>
            <p:nvPr/>
          </p:nvGrpSpPr>
          <p:grpSpPr bwMode="auto">
            <a:xfrm>
              <a:off x="2177" y="2070"/>
              <a:ext cx="338" cy="215"/>
              <a:chOff x="2449" y="2298"/>
              <a:chExt cx="338" cy="215"/>
            </a:xfrm>
          </p:grpSpPr>
          <p:sp>
            <p:nvSpPr>
              <p:cNvPr id="4246" name="Freeform 134"/>
              <p:cNvSpPr>
                <a:spLocks/>
              </p:cNvSpPr>
              <p:nvPr/>
            </p:nvSpPr>
            <p:spPr bwMode="auto">
              <a:xfrm>
                <a:off x="2526" y="2298"/>
                <a:ext cx="261" cy="215"/>
              </a:xfrm>
              <a:custGeom>
                <a:avLst/>
                <a:gdLst>
                  <a:gd name="T0" fmla="*/ 87 w 784"/>
                  <a:gd name="T1" fmla="*/ 36 h 646"/>
                  <a:gd name="T2" fmla="*/ 87 w 784"/>
                  <a:gd name="T3" fmla="*/ 36 h 646"/>
                  <a:gd name="T4" fmla="*/ 0 w 784"/>
                  <a:gd name="T5" fmla="*/ 72 h 646"/>
                  <a:gd name="T6" fmla="*/ 0 w 784"/>
                  <a:gd name="T7" fmla="*/ 72 h 646"/>
                  <a:gd name="T8" fmla="*/ 1 w 784"/>
                  <a:gd name="T9" fmla="*/ 69 h 646"/>
                  <a:gd name="T10" fmla="*/ 2 w 784"/>
                  <a:gd name="T11" fmla="*/ 67 h 646"/>
                  <a:gd name="T12" fmla="*/ 3 w 784"/>
                  <a:gd name="T13" fmla="*/ 65 h 646"/>
                  <a:gd name="T14" fmla="*/ 4 w 784"/>
                  <a:gd name="T15" fmla="*/ 63 h 646"/>
                  <a:gd name="T16" fmla="*/ 5 w 784"/>
                  <a:gd name="T17" fmla="*/ 60 h 646"/>
                  <a:gd name="T18" fmla="*/ 6 w 784"/>
                  <a:gd name="T19" fmla="*/ 58 h 646"/>
                  <a:gd name="T20" fmla="*/ 6 w 784"/>
                  <a:gd name="T21" fmla="*/ 56 h 646"/>
                  <a:gd name="T22" fmla="*/ 7 w 784"/>
                  <a:gd name="T23" fmla="*/ 54 h 646"/>
                  <a:gd name="T24" fmla="*/ 7 w 784"/>
                  <a:gd name="T25" fmla="*/ 51 h 646"/>
                  <a:gd name="T26" fmla="*/ 8 w 784"/>
                  <a:gd name="T27" fmla="*/ 49 h 646"/>
                  <a:gd name="T28" fmla="*/ 8 w 784"/>
                  <a:gd name="T29" fmla="*/ 47 h 646"/>
                  <a:gd name="T30" fmla="*/ 9 w 784"/>
                  <a:gd name="T31" fmla="*/ 45 h 646"/>
                  <a:gd name="T32" fmla="*/ 9 w 784"/>
                  <a:gd name="T33" fmla="*/ 42 h 646"/>
                  <a:gd name="T34" fmla="*/ 9 w 784"/>
                  <a:gd name="T35" fmla="*/ 40 h 646"/>
                  <a:gd name="T36" fmla="*/ 9 w 784"/>
                  <a:gd name="T37" fmla="*/ 38 h 646"/>
                  <a:gd name="T38" fmla="*/ 9 w 784"/>
                  <a:gd name="T39" fmla="*/ 36 h 646"/>
                  <a:gd name="T40" fmla="*/ 9 w 784"/>
                  <a:gd name="T41" fmla="*/ 34 h 646"/>
                  <a:gd name="T42" fmla="*/ 9 w 784"/>
                  <a:gd name="T43" fmla="*/ 31 h 646"/>
                  <a:gd name="T44" fmla="*/ 9 w 784"/>
                  <a:gd name="T45" fmla="*/ 29 h 646"/>
                  <a:gd name="T46" fmla="*/ 9 w 784"/>
                  <a:gd name="T47" fmla="*/ 27 h 646"/>
                  <a:gd name="T48" fmla="*/ 8 w 784"/>
                  <a:gd name="T49" fmla="*/ 25 h 646"/>
                  <a:gd name="T50" fmla="*/ 8 w 784"/>
                  <a:gd name="T51" fmla="*/ 22 h 646"/>
                  <a:gd name="T52" fmla="*/ 7 w 784"/>
                  <a:gd name="T53" fmla="*/ 20 h 646"/>
                  <a:gd name="T54" fmla="*/ 7 w 784"/>
                  <a:gd name="T55" fmla="*/ 18 h 646"/>
                  <a:gd name="T56" fmla="*/ 6 w 784"/>
                  <a:gd name="T57" fmla="*/ 16 h 646"/>
                  <a:gd name="T58" fmla="*/ 6 w 784"/>
                  <a:gd name="T59" fmla="*/ 13 h 646"/>
                  <a:gd name="T60" fmla="*/ 5 w 784"/>
                  <a:gd name="T61" fmla="*/ 11 h 646"/>
                  <a:gd name="T62" fmla="*/ 4 w 784"/>
                  <a:gd name="T63" fmla="*/ 9 h 646"/>
                  <a:gd name="T64" fmla="*/ 3 w 784"/>
                  <a:gd name="T65" fmla="*/ 7 h 646"/>
                  <a:gd name="T66" fmla="*/ 2 w 784"/>
                  <a:gd name="T67" fmla="*/ 4 h 646"/>
                  <a:gd name="T68" fmla="*/ 1 w 784"/>
                  <a:gd name="T69" fmla="*/ 2 h 646"/>
                  <a:gd name="T70" fmla="*/ 0 w 784"/>
                  <a:gd name="T71" fmla="*/ 0 h 646"/>
                  <a:gd name="T72" fmla="*/ 87 w 784"/>
                  <a:gd name="T73" fmla="*/ 36 h 646"/>
                  <a:gd name="T74" fmla="*/ 87 w 784"/>
                  <a:gd name="T75" fmla="*/ 36 h 6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84" h="646">
                    <a:moveTo>
                      <a:pt x="784" y="323"/>
                    </a:moveTo>
                    <a:lnTo>
                      <a:pt x="784" y="323"/>
                    </a:lnTo>
                    <a:lnTo>
                      <a:pt x="0" y="646"/>
                    </a:lnTo>
                    <a:lnTo>
                      <a:pt x="10" y="625"/>
                    </a:lnTo>
                    <a:lnTo>
                      <a:pt x="19" y="605"/>
                    </a:lnTo>
                    <a:lnTo>
                      <a:pt x="28" y="585"/>
                    </a:lnTo>
                    <a:lnTo>
                      <a:pt x="36" y="565"/>
                    </a:lnTo>
                    <a:lnTo>
                      <a:pt x="45" y="545"/>
                    </a:lnTo>
                    <a:lnTo>
                      <a:pt x="52" y="524"/>
                    </a:lnTo>
                    <a:lnTo>
                      <a:pt x="57" y="504"/>
                    </a:lnTo>
                    <a:lnTo>
                      <a:pt x="63" y="484"/>
                    </a:lnTo>
                    <a:lnTo>
                      <a:pt x="67" y="464"/>
                    </a:lnTo>
                    <a:lnTo>
                      <a:pt x="73" y="444"/>
                    </a:lnTo>
                    <a:lnTo>
                      <a:pt x="75" y="423"/>
                    </a:lnTo>
                    <a:lnTo>
                      <a:pt x="78" y="403"/>
                    </a:lnTo>
                    <a:lnTo>
                      <a:pt x="81" y="383"/>
                    </a:lnTo>
                    <a:lnTo>
                      <a:pt x="82" y="363"/>
                    </a:lnTo>
                    <a:lnTo>
                      <a:pt x="84" y="343"/>
                    </a:lnTo>
                    <a:lnTo>
                      <a:pt x="84" y="323"/>
                    </a:lnTo>
                    <a:lnTo>
                      <a:pt x="84" y="302"/>
                    </a:lnTo>
                    <a:lnTo>
                      <a:pt x="82" y="282"/>
                    </a:lnTo>
                    <a:lnTo>
                      <a:pt x="81" y="262"/>
                    </a:lnTo>
                    <a:lnTo>
                      <a:pt x="78" y="242"/>
                    </a:lnTo>
                    <a:lnTo>
                      <a:pt x="75" y="222"/>
                    </a:lnTo>
                    <a:lnTo>
                      <a:pt x="73" y="201"/>
                    </a:lnTo>
                    <a:lnTo>
                      <a:pt x="67" y="181"/>
                    </a:lnTo>
                    <a:lnTo>
                      <a:pt x="63" y="161"/>
                    </a:lnTo>
                    <a:lnTo>
                      <a:pt x="57" y="141"/>
                    </a:lnTo>
                    <a:lnTo>
                      <a:pt x="52" y="121"/>
                    </a:lnTo>
                    <a:lnTo>
                      <a:pt x="45" y="100"/>
                    </a:lnTo>
                    <a:lnTo>
                      <a:pt x="36" y="80"/>
                    </a:lnTo>
                    <a:lnTo>
                      <a:pt x="28" y="60"/>
                    </a:lnTo>
                    <a:lnTo>
                      <a:pt x="19" y="40"/>
                    </a:lnTo>
                    <a:lnTo>
                      <a:pt x="10" y="20"/>
                    </a:lnTo>
                    <a:lnTo>
                      <a:pt x="0" y="0"/>
                    </a:lnTo>
                    <a:lnTo>
                      <a:pt x="784" y="3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247" name="Freeform 135"/>
              <p:cNvSpPr>
                <a:spLocks/>
              </p:cNvSpPr>
              <p:nvPr/>
            </p:nvSpPr>
            <p:spPr bwMode="auto">
              <a:xfrm>
                <a:off x="2449" y="2387"/>
                <a:ext cx="207" cy="36"/>
              </a:xfrm>
              <a:custGeom>
                <a:avLst/>
                <a:gdLst>
                  <a:gd name="T0" fmla="*/ 0 w 621"/>
                  <a:gd name="T1" fmla="*/ 6 h 107"/>
                  <a:gd name="T2" fmla="*/ 0 w 621"/>
                  <a:gd name="T3" fmla="*/ 12 h 107"/>
                  <a:gd name="T4" fmla="*/ 69 w 621"/>
                  <a:gd name="T5" fmla="*/ 12 h 107"/>
                  <a:gd name="T6" fmla="*/ 69 w 621"/>
                  <a:gd name="T7" fmla="*/ 0 h 107"/>
                  <a:gd name="T8" fmla="*/ 0 w 621"/>
                  <a:gd name="T9" fmla="*/ 0 h 107"/>
                  <a:gd name="T10" fmla="*/ 0 w 621"/>
                  <a:gd name="T11" fmla="*/ 6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1" h="107">
                    <a:moveTo>
                      <a:pt x="0" y="54"/>
                    </a:moveTo>
                    <a:lnTo>
                      <a:pt x="0" y="107"/>
                    </a:lnTo>
                    <a:lnTo>
                      <a:pt x="621" y="107"/>
                    </a:lnTo>
                    <a:lnTo>
                      <a:pt x="621" y="0"/>
                    </a:lnTo>
                    <a:lnTo>
                      <a:pt x="0" y="0"/>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grpSp>
          <p:nvGrpSpPr>
            <p:cNvPr id="4232" name="Group 136"/>
            <p:cNvGrpSpPr>
              <a:grpSpLocks/>
            </p:cNvGrpSpPr>
            <p:nvPr/>
          </p:nvGrpSpPr>
          <p:grpSpPr bwMode="auto">
            <a:xfrm rot="-5400000">
              <a:off x="2683" y="2743"/>
              <a:ext cx="338" cy="215"/>
              <a:chOff x="2449" y="2298"/>
              <a:chExt cx="338" cy="215"/>
            </a:xfrm>
          </p:grpSpPr>
          <p:sp>
            <p:nvSpPr>
              <p:cNvPr id="4244" name="Freeform 137"/>
              <p:cNvSpPr>
                <a:spLocks/>
              </p:cNvSpPr>
              <p:nvPr/>
            </p:nvSpPr>
            <p:spPr bwMode="auto">
              <a:xfrm>
                <a:off x="2526" y="2298"/>
                <a:ext cx="261" cy="215"/>
              </a:xfrm>
              <a:custGeom>
                <a:avLst/>
                <a:gdLst>
                  <a:gd name="T0" fmla="*/ 87 w 784"/>
                  <a:gd name="T1" fmla="*/ 36 h 646"/>
                  <a:gd name="T2" fmla="*/ 87 w 784"/>
                  <a:gd name="T3" fmla="*/ 36 h 646"/>
                  <a:gd name="T4" fmla="*/ 0 w 784"/>
                  <a:gd name="T5" fmla="*/ 72 h 646"/>
                  <a:gd name="T6" fmla="*/ 0 w 784"/>
                  <a:gd name="T7" fmla="*/ 72 h 646"/>
                  <a:gd name="T8" fmla="*/ 1 w 784"/>
                  <a:gd name="T9" fmla="*/ 69 h 646"/>
                  <a:gd name="T10" fmla="*/ 2 w 784"/>
                  <a:gd name="T11" fmla="*/ 67 h 646"/>
                  <a:gd name="T12" fmla="*/ 3 w 784"/>
                  <a:gd name="T13" fmla="*/ 65 h 646"/>
                  <a:gd name="T14" fmla="*/ 4 w 784"/>
                  <a:gd name="T15" fmla="*/ 63 h 646"/>
                  <a:gd name="T16" fmla="*/ 5 w 784"/>
                  <a:gd name="T17" fmla="*/ 60 h 646"/>
                  <a:gd name="T18" fmla="*/ 6 w 784"/>
                  <a:gd name="T19" fmla="*/ 58 h 646"/>
                  <a:gd name="T20" fmla="*/ 6 w 784"/>
                  <a:gd name="T21" fmla="*/ 56 h 646"/>
                  <a:gd name="T22" fmla="*/ 7 w 784"/>
                  <a:gd name="T23" fmla="*/ 54 h 646"/>
                  <a:gd name="T24" fmla="*/ 7 w 784"/>
                  <a:gd name="T25" fmla="*/ 51 h 646"/>
                  <a:gd name="T26" fmla="*/ 8 w 784"/>
                  <a:gd name="T27" fmla="*/ 49 h 646"/>
                  <a:gd name="T28" fmla="*/ 8 w 784"/>
                  <a:gd name="T29" fmla="*/ 47 h 646"/>
                  <a:gd name="T30" fmla="*/ 9 w 784"/>
                  <a:gd name="T31" fmla="*/ 45 h 646"/>
                  <a:gd name="T32" fmla="*/ 9 w 784"/>
                  <a:gd name="T33" fmla="*/ 42 h 646"/>
                  <a:gd name="T34" fmla="*/ 9 w 784"/>
                  <a:gd name="T35" fmla="*/ 40 h 646"/>
                  <a:gd name="T36" fmla="*/ 9 w 784"/>
                  <a:gd name="T37" fmla="*/ 38 h 646"/>
                  <a:gd name="T38" fmla="*/ 9 w 784"/>
                  <a:gd name="T39" fmla="*/ 36 h 646"/>
                  <a:gd name="T40" fmla="*/ 9 w 784"/>
                  <a:gd name="T41" fmla="*/ 34 h 646"/>
                  <a:gd name="T42" fmla="*/ 9 w 784"/>
                  <a:gd name="T43" fmla="*/ 31 h 646"/>
                  <a:gd name="T44" fmla="*/ 9 w 784"/>
                  <a:gd name="T45" fmla="*/ 29 h 646"/>
                  <a:gd name="T46" fmla="*/ 9 w 784"/>
                  <a:gd name="T47" fmla="*/ 27 h 646"/>
                  <a:gd name="T48" fmla="*/ 8 w 784"/>
                  <a:gd name="T49" fmla="*/ 25 h 646"/>
                  <a:gd name="T50" fmla="*/ 8 w 784"/>
                  <a:gd name="T51" fmla="*/ 22 h 646"/>
                  <a:gd name="T52" fmla="*/ 7 w 784"/>
                  <a:gd name="T53" fmla="*/ 20 h 646"/>
                  <a:gd name="T54" fmla="*/ 7 w 784"/>
                  <a:gd name="T55" fmla="*/ 18 h 646"/>
                  <a:gd name="T56" fmla="*/ 6 w 784"/>
                  <a:gd name="T57" fmla="*/ 16 h 646"/>
                  <a:gd name="T58" fmla="*/ 6 w 784"/>
                  <a:gd name="T59" fmla="*/ 13 h 646"/>
                  <a:gd name="T60" fmla="*/ 5 w 784"/>
                  <a:gd name="T61" fmla="*/ 11 h 646"/>
                  <a:gd name="T62" fmla="*/ 4 w 784"/>
                  <a:gd name="T63" fmla="*/ 9 h 646"/>
                  <a:gd name="T64" fmla="*/ 3 w 784"/>
                  <a:gd name="T65" fmla="*/ 7 h 646"/>
                  <a:gd name="T66" fmla="*/ 2 w 784"/>
                  <a:gd name="T67" fmla="*/ 4 h 646"/>
                  <a:gd name="T68" fmla="*/ 1 w 784"/>
                  <a:gd name="T69" fmla="*/ 2 h 646"/>
                  <a:gd name="T70" fmla="*/ 0 w 784"/>
                  <a:gd name="T71" fmla="*/ 0 h 646"/>
                  <a:gd name="T72" fmla="*/ 87 w 784"/>
                  <a:gd name="T73" fmla="*/ 36 h 646"/>
                  <a:gd name="T74" fmla="*/ 87 w 784"/>
                  <a:gd name="T75" fmla="*/ 36 h 6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84" h="646">
                    <a:moveTo>
                      <a:pt x="784" y="323"/>
                    </a:moveTo>
                    <a:lnTo>
                      <a:pt x="784" y="323"/>
                    </a:lnTo>
                    <a:lnTo>
                      <a:pt x="0" y="646"/>
                    </a:lnTo>
                    <a:lnTo>
                      <a:pt x="10" y="625"/>
                    </a:lnTo>
                    <a:lnTo>
                      <a:pt x="19" y="605"/>
                    </a:lnTo>
                    <a:lnTo>
                      <a:pt x="28" y="585"/>
                    </a:lnTo>
                    <a:lnTo>
                      <a:pt x="36" y="565"/>
                    </a:lnTo>
                    <a:lnTo>
                      <a:pt x="45" y="545"/>
                    </a:lnTo>
                    <a:lnTo>
                      <a:pt x="52" y="524"/>
                    </a:lnTo>
                    <a:lnTo>
                      <a:pt x="57" y="504"/>
                    </a:lnTo>
                    <a:lnTo>
                      <a:pt x="63" y="484"/>
                    </a:lnTo>
                    <a:lnTo>
                      <a:pt x="67" y="464"/>
                    </a:lnTo>
                    <a:lnTo>
                      <a:pt x="73" y="444"/>
                    </a:lnTo>
                    <a:lnTo>
                      <a:pt x="75" y="423"/>
                    </a:lnTo>
                    <a:lnTo>
                      <a:pt x="78" y="403"/>
                    </a:lnTo>
                    <a:lnTo>
                      <a:pt x="81" y="383"/>
                    </a:lnTo>
                    <a:lnTo>
                      <a:pt x="82" y="363"/>
                    </a:lnTo>
                    <a:lnTo>
                      <a:pt x="84" y="343"/>
                    </a:lnTo>
                    <a:lnTo>
                      <a:pt x="84" y="323"/>
                    </a:lnTo>
                    <a:lnTo>
                      <a:pt x="84" y="302"/>
                    </a:lnTo>
                    <a:lnTo>
                      <a:pt x="82" y="282"/>
                    </a:lnTo>
                    <a:lnTo>
                      <a:pt x="81" y="262"/>
                    </a:lnTo>
                    <a:lnTo>
                      <a:pt x="78" y="242"/>
                    </a:lnTo>
                    <a:lnTo>
                      <a:pt x="75" y="222"/>
                    </a:lnTo>
                    <a:lnTo>
                      <a:pt x="73" y="201"/>
                    </a:lnTo>
                    <a:lnTo>
                      <a:pt x="67" y="181"/>
                    </a:lnTo>
                    <a:lnTo>
                      <a:pt x="63" y="161"/>
                    </a:lnTo>
                    <a:lnTo>
                      <a:pt x="57" y="141"/>
                    </a:lnTo>
                    <a:lnTo>
                      <a:pt x="52" y="121"/>
                    </a:lnTo>
                    <a:lnTo>
                      <a:pt x="45" y="100"/>
                    </a:lnTo>
                    <a:lnTo>
                      <a:pt x="36" y="80"/>
                    </a:lnTo>
                    <a:lnTo>
                      <a:pt x="28" y="60"/>
                    </a:lnTo>
                    <a:lnTo>
                      <a:pt x="19" y="40"/>
                    </a:lnTo>
                    <a:lnTo>
                      <a:pt x="10" y="20"/>
                    </a:lnTo>
                    <a:lnTo>
                      <a:pt x="0" y="0"/>
                    </a:lnTo>
                    <a:lnTo>
                      <a:pt x="784" y="3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245" name="Freeform 138"/>
              <p:cNvSpPr>
                <a:spLocks/>
              </p:cNvSpPr>
              <p:nvPr/>
            </p:nvSpPr>
            <p:spPr bwMode="auto">
              <a:xfrm>
                <a:off x="2449" y="2387"/>
                <a:ext cx="207" cy="36"/>
              </a:xfrm>
              <a:custGeom>
                <a:avLst/>
                <a:gdLst>
                  <a:gd name="T0" fmla="*/ 0 w 621"/>
                  <a:gd name="T1" fmla="*/ 6 h 107"/>
                  <a:gd name="T2" fmla="*/ 0 w 621"/>
                  <a:gd name="T3" fmla="*/ 12 h 107"/>
                  <a:gd name="T4" fmla="*/ 69 w 621"/>
                  <a:gd name="T5" fmla="*/ 12 h 107"/>
                  <a:gd name="T6" fmla="*/ 69 w 621"/>
                  <a:gd name="T7" fmla="*/ 0 h 107"/>
                  <a:gd name="T8" fmla="*/ 0 w 621"/>
                  <a:gd name="T9" fmla="*/ 0 h 107"/>
                  <a:gd name="T10" fmla="*/ 0 w 621"/>
                  <a:gd name="T11" fmla="*/ 6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1" h="107">
                    <a:moveTo>
                      <a:pt x="0" y="54"/>
                    </a:moveTo>
                    <a:lnTo>
                      <a:pt x="0" y="107"/>
                    </a:lnTo>
                    <a:lnTo>
                      <a:pt x="621" y="107"/>
                    </a:lnTo>
                    <a:lnTo>
                      <a:pt x="621" y="0"/>
                    </a:lnTo>
                    <a:lnTo>
                      <a:pt x="0" y="0"/>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sp>
          <p:nvSpPr>
            <p:cNvPr id="4233" name="Rectangle 139"/>
            <p:cNvSpPr>
              <a:spLocks noChangeArrowheads="1"/>
            </p:cNvSpPr>
            <p:nvPr/>
          </p:nvSpPr>
          <p:spPr bwMode="auto">
            <a:xfrm>
              <a:off x="2517" y="3022"/>
              <a:ext cx="679" cy="658"/>
            </a:xfrm>
            <a:prstGeom prst="rect">
              <a:avLst/>
            </a:prstGeom>
            <a:solidFill>
              <a:srgbClr val="008DE4"/>
            </a:solidFill>
            <a:ln w="0" cap="sq">
              <a:solidFill>
                <a:srgbClr val="000000"/>
              </a:solidFill>
              <a:miter lim="800000"/>
              <a:headEnd/>
              <a:tailEnd/>
            </a:ln>
          </p:spPr>
          <p:txBody>
            <a:bodyPr/>
            <a:lstStyle/>
            <a:p>
              <a:endParaRPr lang="es-ES"/>
            </a:p>
          </p:txBody>
        </p:sp>
        <p:sp>
          <p:nvSpPr>
            <p:cNvPr id="4234" name="AutoShape 140"/>
            <p:cNvSpPr>
              <a:spLocks noChangeArrowheads="1"/>
            </p:cNvSpPr>
            <p:nvPr/>
          </p:nvSpPr>
          <p:spPr bwMode="auto">
            <a:xfrm>
              <a:off x="2585" y="3090"/>
              <a:ext cx="544" cy="522"/>
            </a:xfrm>
            <a:custGeom>
              <a:avLst/>
              <a:gdLst>
                <a:gd name="T0" fmla="*/ 7 w 21600"/>
                <a:gd name="T1" fmla="*/ 0 h 21600"/>
                <a:gd name="T2" fmla="*/ 4 w 21600"/>
                <a:gd name="T3" fmla="*/ 10 h 21600"/>
                <a:gd name="T4" fmla="*/ 7 w 21600"/>
                <a:gd name="T5" fmla="*/ 4 h 21600"/>
                <a:gd name="T6" fmla="*/ 12 w 21600"/>
                <a:gd name="T7" fmla="*/ 13 h 21600"/>
                <a:gd name="T8" fmla="*/ 7 w 21600"/>
                <a:gd name="T9" fmla="*/ 12 h 21600"/>
                <a:gd name="T10" fmla="*/ 7 w 21600"/>
                <a:gd name="T11" fmla="*/ 7 h 21600"/>
                <a:gd name="T12" fmla="*/ 0 60000 65536"/>
                <a:gd name="T13" fmla="*/ 0 60000 65536"/>
                <a:gd name="T14" fmla="*/ 0 60000 65536"/>
                <a:gd name="T15" fmla="*/ 0 60000 65536"/>
                <a:gd name="T16" fmla="*/ 0 60000 65536"/>
                <a:gd name="T17" fmla="*/ 0 60000 65536"/>
                <a:gd name="T18" fmla="*/ 3176 w 21600"/>
                <a:gd name="T19" fmla="*/ 3145 h 21600"/>
                <a:gd name="T20" fmla="*/ 18424 w 21600"/>
                <a:gd name="T21" fmla="*/ 18455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3221" y="13902"/>
                  </a:moveTo>
                  <a:cubicBezTo>
                    <a:pt x="14177" y="13156"/>
                    <a:pt x="14736" y="12012"/>
                    <a:pt x="14736" y="10800"/>
                  </a:cubicBezTo>
                  <a:cubicBezTo>
                    <a:pt x="14736" y="8626"/>
                    <a:pt x="12973" y="6864"/>
                    <a:pt x="10800" y="6864"/>
                  </a:cubicBezTo>
                  <a:cubicBezTo>
                    <a:pt x="8626" y="6864"/>
                    <a:pt x="6864" y="8626"/>
                    <a:pt x="6864" y="10800"/>
                  </a:cubicBezTo>
                  <a:cubicBezTo>
                    <a:pt x="6863" y="11965"/>
                    <a:pt x="7380" y="13071"/>
                    <a:pt x="8275" y="13819"/>
                  </a:cubicBezTo>
                  <a:lnTo>
                    <a:pt x="3872" y="19085"/>
                  </a:lnTo>
                  <a:cubicBezTo>
                    <a:pt x="1418" y="17033"/>
                    <a:pt x="0" y="13999"/>
                    <a:pt x="0" y="10800"/>
                  </a:cubicBezTo>
                  <a:cubicBezTo>
                    <a:pt x="0" y="4835"/>
                    <a:pt x="4835" y="0"/>
                    <a:pt x="10800" y="0"/>
                  </a:cubicBezTo>
                  <a:cubicBezTo>
                    <a:pt x="16764" y="0"/>
                    <a:pt x="21600" y="4835"/>
                    <a:pt x="21600" y="10800"/>
                  </a:cubicBezTo>
                  <a:cubicBezTo>
                    <a:pt x="21600" y="14126"/>
                    <a:pt x="20067" y="17266"/>
                    <a:pt x="17445" y="19313"/>
                  </a:cubicBezTo>
                  <a:lnTo>
                    <a:pt x="19106" y="21442"/>
                  </a:lnTo>
                  <a:lnTo>
                    <a:pt x="10499" y="20381"/>
                  </a:lnTo>
                  <a:lnTo>
                    <a:pt x="11560" y="11774"/>
                  </a:lnTo>
                  <a:lnTo>
                    <a:pt x="13221" y="13902"/>
                  </a:lnTo>
                  <a:close/>
                </a:path>
              </a:pathLst>
            </a:custGeom>
            <a:noFill/>
            <a:ln w="19050">
              <a:solidFill>
                <a:schemeClr val="tx1"/>
              </a:solidFill>
              <a:miter lim="800000"/>
              <a:headEnd/>
              <a:tailEnd/>
            </a:ln>
            <a:effectLst/>
            <a:extLst>
              <a:ext uri="{909E8E84-426E-40DD-AFC4-6F175D3DCCD1}">
                <a14:hiddenFill xmlns:a14="http://schemas.microsoft.com/office/drawing/2010/main">
                  <a:solidFill>
                    <a:srgbClr val="D3E6F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235" name="Line 141"/>
            <p:cNvSpPr>
              <a:spLocks noChangeShapeType="1"/>
            </p:cNvSpPr>
            <p:nvPr/>
          </p:nvSpPr>
          <p:spPr bwMode="auto">
            <a:xfrm flipV="1">
              <a:off x="2653" y="3408"/>
              <a:ext cx="68" cy="4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4236" name="Line 142"/>
            <p:cNvSpPr>
              <a:spLocks noChangeShapeType="1"/>
            </p:cNvSpPr>
            <p:nvPr/>
          </p:nvSpPr>
          <p:spPr bwMode="auto">
            <a:xfrm>
              <a:off x="2631" y="3294"/>
              <a:ext cx="90" cy="2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4237" name="Line 143"/>
            <p:cNvSpPr>
              <a:spLocks noChangeShapeType="1"/>
            </p:cNvSpPr>
            <p:nvPr/>
          </p:nvSpPr>
          <p:spPr bwMode="auto">
            <a:xfrm flipV="1">
              <a:off x="3016" y="3362"/>
              <a:ext cx="6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4238" name="Line 144"/>
            <p:cNvSpPr>
              <a:spLocks noChangeShapeType="1"/>
            </p:cNvSpPr>
            <p:nvPr/>
          </p:nvSpPr>
          <p:spPr bwMode="auto">
            <a:xfrm flipV="1">
              <a:off x="2880" y="3136"/>
              <a:ext cx="23" cy="9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4239" name="Line 145"/>
            <p:cNvSpPr>
              <a:spLocks noChangeShapeType="1"/>
            </p:cNvSpPr>
            <p:nvPr/>
          </p:nvSpPr>
          <p:spPr bwMode="auto">
            <a:xfrm flipH="1" flipV="1">
              <a:off x="2744" y="3158"/>
              <a:ext cx="45" cy="6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4240" name="Line 146"/>
            <p:cNvSpPr>
              <a:spLocks noChangeShapeType="1"/>
            </p:cNvSpPr>
            <p:nvPr/>
          </p:nvSpPr>
          <p:spPr bwMode="auto">
            <a:xfrm flipV="1">
              <a:off x="2971" y="3204"/>
              <a:ext cx="113" cy="67"/>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4241" name="Line 147"/>
            <p:cNvSpPr>
              <a:spLocks noChangeShapeType="1"/>
            </p:cNvSpPr>
            <p:nvPr/>
          </p:nvSpPr>
          <p:spPr bwMode="auto">
            <a:xfrm>
              <a:off x="2971" y="3453"/>
              <a:ext cx="68" cy="4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264340" name="Text Box 148"/>
            <p:cNvSpPr txBox="1">
              <a:spLocks noChangeArrowheads="1"/>
            </p:cNvSpPr>
            <p:nvPr/>
          </p:nvSpPr>
          <p:spPr bwMode="auto">
            <a:xfrm>
              <a:off x="1681" y="3022"/>
              <a:ext cx="774" cy="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eaLnBrk="0" hangingPunct="0">
                <a:spcBef>
                  <a:spcPct val="50000"/>
                </a:spcBef>
                <a:defRPr/>
              </a:pPr>
              <a:r>
                <a:rPr lang="de-DE" sz="2000" b="1" dirty="0" smtClean="0">
                  <a:effectLst>
                    <a:outerShdw blurRad="38100" dist="38100" dir="2700000" algn="tl">
                      <a:srgbClr val="C0C0C0"/>
                    </a:outerShdw>
                  </a:effectLst>
                  <a:latin typeface="Arial" charset="0"/>
                </a:rPr>
                <a:t>Marcas de ángulo</a:t>
              </a:r>
              <a:endParaRPr lang="de-DE" dirty="0" smtClean="0">
                <a:latin typeface="Arial" charset="0"/>
              </a:endParaRPr>
            </a:p>
          </p:txBody>
        </p:sp>
        <p:sp>
          <p:nvSpPr>
            <p:cNvPr id="264341" name="Text Box 149"/>
            <p:cNvSpPr txBox="1">
              <a:spLocks noChangeArrowheads="1"/>
            </p:cNvSpPr>
            <p:nvPr/>
          </p:nvSpPr>
          <p:spPr bwMode="auto">
            <a:xfrm>
              <a:off x="3220" y="3022"/>
              <a:ext cx="1066" cy="4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eaLnBrk="0" hangingPunct="0">
                <a:spcBef>
                  <a:spcPct val="50000"/>
                </a:spcBef>
                <a:defRPr/>
              </a:pPr>
              <a:r>
                <a:rPr lang="de-DE" sz="2000" b="1" dirty="0" smtClean="0">
                  <a:effectLst>
                    <a:outerShdw blurRad="38100" dist="38100" dir="2700000" algn="tl">
                      <a:srgbClr val="C0C0C0"/>
                    </a:outerShdw>
                  </a:effectLst>
                  <a:latin typeface="Arial" charset="0"/>
                </a:rPr>
                <a:t>Referencias Cíclicas</a:t>
              </a:r>
              <a:endParaRPr lang="de-DE" dirty="0" smtClean="0">
                <a:latin typeface="Arial" charset="0"/>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Marcador de pie de página"/>
          <p:cNvSpPr>
            <a:spLocks noGrp="1"/>
          </p:cNvSpPr>
          <p:nvPr>
            <p:ph type="ftr" sz="quarter" idx="10"/>
          </p:nvPr>
        </p:nvSpPr>
        <p:spPr>
          <a:noFill/>
        </p:spPr>
        <p:txBody>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800" smtClean="0"/>
              <a:t>CBL-E - Basics of Pressure Measurement / Sai /  Nov 2010</a:t>
            </a:r>
          </a:p>
        </p:txBody>
      </p:sp>
      <p:sp>
        <p:nvSpPr>
          <p:cNvPr id="5123" name="2 Marcador de número de diapositiva"/>
          <p:cNvSpPr>
            <a:spLocks noGrp="1"/>
          </p:cNvSpPr>
          <p:nvPr>
            <p:ph type="sldNum" sz="quarter" idx="11"/>
          </p:nvPr>
        </p:nvSpPr>
        <p:spPr>
          <a:noFill/>
        </p:spPr>
        <p:txBody>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fld id="{210E9169-6AAF-46F6-836E-E36070B91129}" type="slidenum">
              <a:rPr lang="en-US" sz="800" smtClean="0"/>
              <a:pPr eaLnBrk="1" hangingPunct="1"/>
              <a:t>3</a:t>
            </a:fld>
            <a:endParaRPr lang="en-US" sz="800" smtClean="0"/>
          </a:p>
        </p:txBody>
      </p:sp>
      <p:sp>
        <p:nvSpPr>
          <p:cNvPr id="5124" name="Text Box 3"/>
          <p:cNvSpPr txBox="1">
            <a:spLocks noChangeArrowheads="1"/>
          </p:cNvSpPr>
          <p:nvPr/>
        </p:nvSpPr>
        <p:spPr bwMode="auto">
          <a:xfrm>
            <a:off x="4876800" y="2133600"/>
            <a:ext cx="3444875"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952500" algn="l"/>
                <a:tab pos="1719263" algn="l"/>
              </a:tabLst>
              <a:defRPr sz="2200">
                <a:solidFill>
                  <a:schemeClr val="tx1"/>
                </a:solidFill>
                <a:latin typeface="Arial" charset="0"/>
              </a:defRPr>
            </a:lvl1pPr>
            <a:lvl2pPr marL="742950" indent="-285750" eaLnBrk="0" hangingPunct="0">
              <a:tabLst>
                <a:tab pos="952500" algn="l"/>
                <a:tab pos="1719263" algn="l"/>
              </a:tabLst>
              <a:defRPr sz="2200">
                <a:solidFill>
                  <a:schemeClr val="tx1"/>
                </a:solidFill>
                <a:latin typeface="Arial" charset="0"/>
              </a:defRPr>
            </a:lvl2pPr>
            <a:lvl3pPr marL="1143000" indent="-228600" eaLnBrk="0" hangingPunct="0">
              <a:tabLst>
                <a:tab pos="952500" algn="l"/>
                <a:tab pos="1719263" algn="l"/>
              </a:tabLst>
              <a:defRPr sz="2200">
                <a:solidFill>
                  <a:schemeClr val="tx1"/>
                </a:solidFill>
                <a:latin typeface="Arial" charset="0"/>
              </a:defRPr>
            </a:lvl3pPr>
            <a:lvl4pPr marL="1600200" indent="-228600" eaLnBrk="0" hangingPunct="0">
              <a:tabLst>
                <a:tab pos="952500" algn="l"/>
                <a:tab pos="1719263" algn="l"/>
              </a:tabLst>
              <a:defRPr sz="2200">
                <a:solidFill>
                  <a:schemeClr val="tx1"/>
                </a:solidFill>
                <a:latin typeface="Arial" charset="0"/>
              </a:defRPr>
            </a:lvl4pPr>
            <a:lvl5pPr marL="2057400" indent="-228600" eaLnBrk="0" hangingPunct="0">
              <a:tabLst>
                <a:tab pos="952500" algn="l"/>
                <a:tab pos="1719263" algn="l"/>
              </a:tabLst>
              <a:defRPr sz="2200">
                <a:solidFill>
                  <a:schemeClr val="tx1"/>
                </a:solidFill>
                <a:latin typeface="Arial" charset="0"/>
              </a:defRPr>
            </a:lvl5pPr>
            <a:lvl6pPr marL="2514600" indent="-228600" eaLnBrk="0" fontAlgn="base" hangingPunct="0">
              <a:spcBef>
                <a:spcPct val="0"/>
              </a:spcBef>
              <a:spcAft>
                <a:spcPct val="0"/>
              </a:spcAft>
              <a:tabLst>
                <a:tab pos="952500" algn="l"/>
                <a:tab pos="1719263" algn="l"/>
              </a:tabLst>
              <a:defRPr sz="2200">
                <a:solidFill>
                  <a:schemeClr val="tx1"/>
                </a:solidFill>
                <a:latin typeface="Arial" charset="0"/>
              </a:defRPr>
            </a:lvl6pPr>
            <a:lvl7pPr marL="2971800" indent="-228600" eaLnBrk="0" fontAlgn="base" hangingPunct="0">
              <a:spcBef>
                <a:spcPct val="0"/>
              </a:spcBef>
              <a:spcAft>
                <a:spcPct val="0"/>
              </a:spcAft>
              <a:tabLst>
                <a:tab pos="952500" algn="l"/>
                <a:tab pos="1719263" algn="l"/>
              </a:tabLst>
              <a:defRPr sz="2200">
                <a:solidFill>
                  <a:schemeClr val="tx1"/>
                </a:solidFill>
                <a:latin typeface="Arial" charset="0"/>
              </a:defRPr>
            </a:lvl7pPr>
            <a:lvl8pPr marL="3429000" indent="-228600" eaLnBrk="0" fontAlgn="base" hangingPunct="0">
              <a:spcBef>
                <a:spcPct val="0"/>
              </a:spcBef>
              <a:spcAft>
                <a:spcPct val="0"/>
              </a:spcAft>
              <a:tabLst>
                <a:tab pos="952500" algn="l"/>
                <a:tab pos="1719263" algn="l"/>
              </a:tabLst>
              <a:defRPr sz="2200">
                <a:solidFill>
                  <a:schemeClr val="tx1"/>
                </a:solidFill>
                <a:latin typeface="Arial" charset="0"/>
              </a:defRPr>
            </a:lvl8pPr>
            <a:lvl9pPr marL="3886200" indent="-228600" eaLnBrk="0" fontAlgn="base" hangingPunct="0">
              <a:spcBef>
                <a:spcPct val="0"/>
              </a:spcBef>
              <a:spcAft>
                <a:spcPct val="0"/>
              </a:spcAft>
              <a:tabLst>
                <a:tab pos="952500" algn="l"/>
                <a:tab pos="1719263" algn="l"/>
              </a:tabLst>
              <a:defRPr sz="2200">
                <a:solidFill>
                  <a:schemeClr val="tx1"/>
                </a:solidFill>
                <a:latin typeface="Arial" charset="0"/>
              </a:defRPr>
            </a:lvl9pPr>
          </a:lstStyle>
          <a:p>
            <a:r>
              <a:rPr lang="de-DE" sz="2000">
                <a:latin typeface="Syntax" pitchFamily="34" charset="0"/>
              </a:rPr>
              <a:t>TDC	Top dead center</a:t>
            </a:r>
          </a:p>
          <a:p>
            <a:r>
              <a:rPr lang="de-DE" sz="2000">
                <a:latin typeface="Syntax" pitchFamily="34" charset="0"/>
              </a:rPr>
              <a:t>BDC	Bottom dead center</a:t>
            </a:r>
          </a:p>
          <a:p>
            <a:r>
              <a:rPr lang="de-DE" sz="2000">
                <a:latin typeface="Syntax" pitchFamily="34" charset="0"/>
              </a:rPr>
              <a:t>IO	Inlet opening</a:t>
            </a:r>
          </a:p>
          <a:p>
            <a:r>
              <a:rPr lang="de-DE" sz="2000">
                <a:latin typeface="Syntax" pitchFamily="34" charset="0"/>
              </a:rPr>
              <a:t>IC	Inlet closing</a:t>
            </a:r>
          </a:p>
          <a:p>
            <a:r>
              <a:rPr lang="de-DE" sz="2000">
                <a:latin typeface="Syntax" pitchFamily="34" charset="0"/>
              </a:rPr>
              <a:t>EO	Exhaust opening</a:t>
            </a:r>
          </a:p>
          <a:p>
            <a:r>
              <a:rPr lang="de-DE" sz="2000">
                <a:latin typeface="Syntax" pitchFamily="34" charset="0"/>
              </a:rPr>
              <a:t>EC	Exhaust closing</a:t>
            </a:r>
          </a:p>
          <a:p>
            <a:r>
              <a:rPr lang="de-DE" sz="2000">
                <a:latin typeface="Syntax" pitchFamily="34" charset="0"/>
              </a:rPr>
              <a:t>I	Inlet</a:t>
            </a:r>
          </a:p>
          <a:p>
            <a:r>
              <a:rPr lang="de-DE" sz="2000">
                <a:latin typeface="Syntax" pitchFamily="34" charset="0"/>
              </a:rPr>
              <a:t>E	Exhaust</a:t>
            </a:r>
          </a:p>
          <a:p>
            <a:r>
              <a:rPr lang="de-DE" sz="2000">
                <a:latin typeface="Syntax" pitchFamily="34" charset="0"/>
              </a:rPr>
              <a:t>V</a:t>
            </a:r>
            <a:r>
              <a:rPr lang="de-DE" sz="2000" baseline="-25000">
                <a:latin typeface="Syntax" pitchFamily="34" charset="0"/>
              </a:rPr>
              <a:t>h</a:t>
            </a:r>
            <a:r>
              <a:rPr lang="de-DE" sz="2000">
                <a:latin typeface="Syntax" pitchFamily="34" charset="0"/>
              </a:rPr>
              <a:t>	Displacement</a:t>
            </a:r>
          </a:p>
          <a:p>
            <a:r>
              <a:rPr lang="de-DE" sz="2000">
                <a:latin typeface="Syntax" pitchFamily="34" charset="0"/>
              </a:rPr>
              <a:t>V</a:t>
            </a:r>
            <a:r>
              <a:rPr lang="de-DE" sz="2000" baseline="-25000">
                <a:latin typeface="Syntax" pitchFamily="34" charset="0"/>
              </a:rPr>
              <a:t>c</a:t>
            </a:r>
            <a:r>
              <a:rPr lang="de-DE" sz="2000">
                <a:latin typeface="Syntax" pitchFamily="34" charset="0"/>
              </a:rPr>
              <a:t>	Compression space</a:t>
            </a:r>
          </a:p>
        </p:txBody>
      </p:sp>
      <p:pic>
        <p:nvPicPr>
          <p:cNvPr id="5125" name="Picture 4" descr="docu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3000"/>
            <a:ext cx="401478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5"/>
          <p:cNvSpPr>
            <a:spLocks noChangeArrowheads="1"/>
          </p:cNvSpPr>
          <p:nvPr/>
        </p:nvSpPr>
        <p:spPr bwMode="auto">
          <a:xfrm>
            <a:off x="539750" y="481013"/>
            <a:ext cx="5757863"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r>
              <a:rPr lang="en-US" sz="2800" b="1">
                <a:solidFill>
                  <a:srgbClr val="8C8C8C"/>
                </a:solidFill>
              </a:rPr>
              <a:t>Ciclo en un motor de 4 tiempos.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Marcador de pie de página"/>
          <p:cNvSpPr>
            <a:spLocks noGrp="1"/>
          </p:cNvSpPr>
          <p:nvPr>
            <p:ph type="ftr" sz="quarter" idx="10"/>
          </p:nvPr>
        </p:nvSpPr>
        <p:spPr>
          <a:noFill/>
        </p:spPr>
        <p:txBody>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800" smtClean="0"/>
              <a:t>CBL-E - Basics of Pressure Measurement / Sai /  Nov 2010</a:t>
            </a:r>
          </a:p>
        </p:txBody>
      </p:sp>
      <p:sp>
        <p:nvSpPr>
          <p:cNvPr id="6147" name="2 Marcador de número de diapositiva"/>
          <p:cNvSpPr>
            <a:spLocks noGrp="1"/>
          </p:cNvSpPr>
          <p:nvPr>
            <p:ph type="sldNum" sz="quarter" idx="11"/>
          </p:nvPr>
        </p:nvSpPr>
        <p:spPr>
          <a:noFill/>
        </p:spPr>
        <p:txBody>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fld id="{DB0F8C09-5336-4572-BF5B-A4098A36DDCC}" type="slidenum">
              <a:rPr lang="en-US" sz="800" smtClean="0"/>
              <a:pPr eaLnBrk="1" hangingPunct="1"/>
              <a:t>4</a:t>
            </a:fld>
            <a:endParaRPr lang="en-US" sz="800" smtClean="0"/>
          </a:p>
        </p:txBody>
      </p:sp>
      <p:pic>
        <p:nvPicPr>
          <p:cNvPr id="6148" name="Picture 3" descr="Folie1"/>
          <p:cNvPicPr>
            <a:picLocks noChangeAspect="1" noChangeArrowheads="1"/>
          </p:cNvPicPr>
          <p:nvPr/>
        </p:nvPicPr>
        <p:blipFill>
          <a:blip r:embed="rId3">
            <a:extLst>
              <a:ext uri="{28A0092B-C50C-407E-A947-70E740481C1C}">
                <a14:useLocalDpi xmlns:a14="http://schemas.microsoft.com/office/drawing/2010/main" val="0"/>
              </a:ext>
            </a:extLst>
          </a:blip>
          <a:srcRect r="12498"/>
          <a:stretch>
            <a:fillRect/>
          </a:stretch>
        </p:blipFill>
        <p:spPr bwMode="auto">
          <a:xfrm>
            <a:off x="3352800" y="1600200"/>
            <a:ext cx="5181600" cy="45847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149" name="Text Box 4"/>
          <p:cNvSpPr txBox="1">
            <a:spLocks noChangeArrowheads="1"/>
          </p:cNvSpPr>
          <p:nvPr/>
        </p:nvSpPr>
        <p:spPr bwMode="auto">
          <a:xfrm>
            <a:off x="609600" y="2057400"/>
            <a:ext cx="3657600" cy="394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spcBef>
                <a:spcPct val="50000"/>
              </a:spcBef>
              <a:buFontTx/>
              <a:buChar char="•"/>
            </a:pPr>
            <a:r>
              <a:rPr lang="de-DE" sz="2000" b="1">
                <a:latin typeface="Syntax" pitchFamily="34" charset="0"/>
              </a:rPr>
              <a:t> IMEP: </a:t>
            </a:r>
            <a:br>
              <a:rPr lang="de-DE" sz="2000" b="1">
                <a:latin typeface="Syntax" pitchFamily="34" charset="0"/>
              </a:rPr>
            </a:br>
            <a:r>
              <a:rPr lang="de-DE" sz="2000" b="1">
                <a:latin typeface="Syntax" pitchFamily="34" charset="0"/>
              </a:rPr>
              <a:t>      Medida de trabajo</a:t>
            </a:r>
          </a:p>
          <a:p>
            <a:pPr>
              <a:spcBef>
                <a:spcPct val="50000"/>
              </a:spcBef>
            </a:pPr>
            <a:endParaRPr lang="de-DE" sz="2000" b="1">
              <a:latin typeface="Syntax" pitchFamily="34" charset="0"/>
            </a:endParaRPr>
          </a:p>
          <a:p>
            <a:pPr>
              <a:spcBef>
                <a:spcPct val="50000"/>
              </a:spcBef>
              <a:buFontTx/>
              <a:buChar char="•"/>
            </a:pPr>
            <a:r>
              <a:rPr lang="de-DE" sz="2000" b="1">
                <a:latin typeface="Syntax" pitchFamily="34" charset="0"/>
              </a:rPr>
              <a:t> Determinación de </a:t>
            </a:r>
          </a:p>
          <a:p>
            <a:pPr>
              <a:spcBef>
                <a:spcPct val="50000"/>
              </a:spcBef>
            </a:pPr>
            <a:r>
              <a:rPr lang="de-DE" sz="2000" b="1">
                <a:latin typeface="Syntax" pitchFamily="34" charset="0"/>
              </a:rPr>
              <a:t>   </a:t>
            </a:r>
            <a:r>
              <a:rPr lang="de-DE" sz="2000">
                <a:latin typeface="Syntax" pitchFamily="34" charset="0"/>
              </a:rPr>
              <a:t>• </a:t>
            </a:r>
            <a:r>
              <a:rPr lang="de-DE" sz="2000" b="1">
                <a:latin typeface="Syntax" pitchFamily="34" charset="0"/>
              </a:rPr>
              <a:t>Pérdidas por fricción</a:t>
            </a:r>
            <a:br>
              <a:rPr lang="de-DE" sz="2000" b="1">
                <a:latin typeface="Syntax" pitchFamily="34" charset="0"/>
              </a:rPr>
            </a:br>
            <a:r>
              <a:rPr lang="de-DE" sz="2000" b="1">
                <a:latin typeface="Syntax" pitchFamily="34" charset="0"/>
              </a:rPr>
              <a:t>   • </a:t>
            </a:r>
            <a:r>
              <a:rPr lang="de-DE" sz="2000" b="1">
                <a:solidFill>
                  <a:srgbClr val="1B1B1F"/>
                </a:solidFill>
                <a:latin typeface="Syntax" pitchFamily="34" charset="0"/>
              </a:rPr>
              <a:t>Pérdidas por int. </a:t>
            </a:r>
            <a:br>
              <a:rPr lang="de-DE" sz="2000" b="1">
                <a:solidFill>
                  <a:srgbClr val="1B1B1F"/>
                </a:solidFill>
                <a:latin typeface="Syntax" pitchFamily="34" charset="0"/>
              </a:rPr>
            </a:br>
            <a:r>
              <a:rPr lang="de-DE" sz="2000" b="1">
                <a:solidFill>
                  <a:srgbClr val="1B1B1F"/>
                </a:solidFill>
                <a:latin typeface="Syntax" pitchFamily="34" charset="0"/>
              </a:rPr>
              <a:t>     de gases</a:t>
            </a:r>
            <a:br>
              <a:rPr lang="de-DE" sz="2000" b="1">
                <a:solidFill>
                  <a:srgbClr val="1B1B1F"/>
                </a:solidFill>
                <a:latin typeface="Syntax" pitchFamily="34" charset="0"/>
              </a:rPr>
            </a:br>
            <a:r>
              <a:rPr lang="de-DE" sz="2000" b="1">
                <a:latin typeface="Syntax" pitchFamily="34" charset="0"/>
              </a:rPr>
              <a:t>   • Variaciones ciclo a</a:t>
            </a:r>
            <a:br>
              <a:rPr lang="de-DE" sz="2000" b="1">
                <a:latin typeface="Syntax" pitchFamily="34" charset="0"/>
              </a:rPr>
            </a:br>
            <a:r>
              <a:rPr lang="de-DE" sz="2000" b="1">
                <a:latin typeface="Syntax" pitchFamily="34" charset="0"/>
              </a:rPr>
              <a:t>     Ciclo. Estabilidad.</a:t>
            </a:r>
            <a:br>
              <a:rPr lang="de-DE" sz="2000" b="1">
                <a:latin typeface="Syntax" pitchFamily="34" charset="0"/>
              </a:rPr>
            </a:br>
            <a:r>
              <a:rPr lang="de-DE" sz="2000" b="1">
                <a:latin typeface="Syntax" pitchFamily="34" charset="0"/>
              </a:rPr>
              <a:t>   • Fallos de encendido.</a:t>
            </a:r>
            <a:br>
              <a:rPr lang="de-DE" sz="2000" b="1">
                <a:latin typeface="Syntax" pitchFamily="34" charset="0"/>
              </a:rPr>
            </a:br>
            <a:r>
              <a:rPr lang="de-DE" sz="2000" b="1">
                <a:latin typeface="Syntax" pitchFamily="34" charset="0"/>
              </a:rPr>
              <a:t>   • Respuesta.</a:t>
            </a:r>
          </a:p>
        </p:txBody>
      </p:sp>
      <p:sp>
        <p:nvSpPr>
          <p:cNvPr id="6150" name="Text Box 5"/>
          <p:cNvSpPr txBox="1">
            <a:spLocks noChangeArrowheads="1"/>
          </p:cNvSpPr>
          <p:nvPr/>
        </p:nvSpPr>
        <p:spPr bwMode="auto">
          <a:xfrm>
            <a:off x="5486400" y="2057400"/>
            <a:ext cx="3200400"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spcBef>
                <a:spcPct val="50000"/>
              </a:spcBef>
            </a:pPr>
            <a:r>
              <a:rPr lang="de-DE" sz="2000" b="1">
                <a:latin typeface="Syntax" pitchFamily="34" charset="0"/>
              </a:rPr>
              <a:t>V</a:t>
            </a:r>
            <a:r>
              <a:rPr lang="de-DE" sz="2000" b="1" baseline="-25000">
                <a:latin typeface="Syntax" pitchFamily="34" charset="0"/>
              </a:rPr>
              <a:t>c</a:t>
            </a:r>
            <a:r>
              <a:rPr lang="de-DE" sz="2000" b="1">
                <a:latin typeface="Syntax" pitchFamily="34" charset="0"/>
              </a:rPr>
              <a:t> = Volumen de compresión.</a:t>
            </a:r>
          </a:p>
          <a:p>
            <a:pPr>
              <a:spcBef>
                <a:spcPct val="50000"/>
              </a:spcBef>
            </a:pPr>
            <a:r>
              <a:rPr lang="de-DE" sz="2000" b="1">
                <a:latin typeface="Syntax" pitchFamily="34" charset="0"/>
              </a:rPr>
              <a:t>V</a:t>
            </a:r>
            <a:r>
              <a:rPr lang="de-DE" sz="2000" b="1" baseline="-25000">
                <a:latin typeface="Syntax" pitchFamily="34" charset="0"/>
              </a:rPr>
              <a:t>h</a:t>
            </a:r>
            <a:r>
              <a:rPr lang="de-DE" sz="2000" b="1">
                <a:latin typeface="Syntax" pitchFamily="34" charset="0"/>
              </a:rPr>
              <a:t> = Desplazamiento.</a:t>
            </a:r>
          </a:p>
          <a:p>
            <a:pPr>
              <a:spcBef>
                <a:spcPct val="50000"/>
              </a:spcBef>
            </a:pPr>
            <a:r>
              <a:rPr lang="de-DE" sz="2000" b="1">
                <a:latin typeface="Syntax" pitchFamily="34" charset="0"/>
              </a:rPr>
              <a:t>p</a:t>
            </a:r>
            <a:r>
              <a:rPr lang="de-DE" sz="2000" b="1" baseline="-25000">
                <a:latin typeface="Syntax" pitchFamily="34" charset="0"/>
              </a:rPr>
              <a:t>b</a:t>
            </a:r>
            <a:r>
              <a:rPr lang="de-DE" sz="2000" b="1">
                <a:latin typeface="Syntax" pitchFamily="34" charset="0"/>
              </a:rPr>
              <a:t> = Presión ambiente.</a:t>
            </a:r>
          </a:p>
        </p:txBody>
      </p:sp>
      <p:sp>
        <p:nvSpPr>
          <p:cNvPr id="274438" name="Text Box 6"/>
          <p:cNvSpPr txBox="1">
            <a:spLocks noChangeArrowheads="1"/>
          </p:cNvSpPr>
          <p:nvPr/>
        </p:nvSpPr>
        <p:spPr bwMode="auto">
          <a:xfrm>
            <a:off x="5257800" y="4419600"/>
            <a:ext cx="738188"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nSpc>
                <a:spcPts val="3600"/>
              </a:lnSpc>
              <a:spcBef>
                <a:spcPct val="50000"/>
              </a:spcBef>
            </a:pPr>
            <a:r>
              <a:rPr lang="de-DE" sz="6600" b="1">
                <a:solidFill>
                  <a:srgbClr val="FF0000"/>
                </a:solidFill>
              </a:rPr>
              <a:t>+</a:t>
            </a:r>
            <a:endParaRPr lang="de-DE" sz="1400" b="1">
              <a:solidFill>
                <a:srgbClr val="FF0000"/>
              </a:solidFill>
            </a:endParaRPr>
          </a:p>
        </p:txBody>
      </p:sp>
      <p:sp>
        <p:nvSpPr>
          <p:cNvPr id="274439" name="Text Box 7"/>
          <p:cNvSpPr txBox="1">
            <a:spLocks noChangeArrowheads="1"/>
          </p:cNvSpPr>
          <p:nvPr/>
        </p:nvSpPr>
        <p:spPr bwMode="auto">
          <a:xfrm>
            <a:off x="4800600" y="4876800"/>
            <a:ext cx="738188"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nSpc>
                <a:spcPts val="3600"/>
              </a:lnSpc>
              <a:spcBef>
                <a:spcPct val="50000"/>
              </a:spcBef>
            </a:pPr>
            <a:r>
              <a:rPr lang="de-DE" sz="6600" b="1">
                <a:solidFill>
                  <a:schemeClr val="bg1"/>
                </a:solidFill>
              </a:rPr>
              <a:t>-</a:t>
            </a:r>
            <a:endParaRPr lang="de-DE" sz="1400" b="1">
              <a:solidFill>
                <a:schemeClr val="bg1"/>
              </a:solidFill>
            </a:endParaRPr>
          </a:p>
        </p:txBody>
      </p:sp>
      <p:sp>
        <p:nvSpPr>
          <p:cNvPr id="6153" name="Rectangle 8"/>
          <p:cNvSpPr>
            <a:spLocks noChangeArrowheads="1"/>
          </p:cNvSpPr>
          <p:nvPr/>
        </p:nvSpPr>
        <p:spPr bwMode="auto">
          <a:xfrm>
            <a:off x="539750" y="481013"/>
            <a:ext cx="5757863"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r>
              <a:rPr lang="en-US" sz="2800" b="1">
                <a:solidFill>
                  <a:srgbClr val="8C8C8C"/>
                </a:solidFill>
              </a:rPr>
              <a:t>Información proporcionada por la medida de presión en cámara (1)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74438"/>
                                        </p:tgtEl>
                                        <p:attrNameLst>
                                          <p:attrName>style.visibility</p:attrName>
                                        </p:attrNameLst>
                                      </p:cBhvr>
                                      <p:to>
                                        <p:strVal val="visible"/>
                                      </p:to>
                                    </p:set>
                                    <p:animEffect transition="in" filter="box(out)">
                                      <p:cBhvr>
                                        <p:cTn id="7" dur="500"/>
                                        <p:tgtEl>
                                          <p:spTgt spid="274438"/>
                                        </p:tgtEl>
                                      </p:cBhvr>
                                    </p:animEffect>
                                  </p:childTnLst>
                                </p:cTn>
                              </p:par>
                            </p:childTnLst>
                          </p:cTn>
                        </p:par>
                        <p:par>
                          <p:cTn id="8" fill="hold" nodeType="afterGroup">
                            <p:stCondLst>
                              <p:cond delay="500"/>
                            </p:stCondLst>
                            <p:childTnLst>
                              <p:par>
                                <p:cTn id="9" presetID="4" presetClass="entr" presetSubtype="32" fill="hold" grpId="0" nodeType="afterEffect">
                                  <p:stCondLst>
                                    <p:cond delay="8000"/>
                                  </p:stCondLst>
                                  <p:childTnLst>
                                    <p:set>
                                      <p:cBhvr>
                                        <p:cTn id="10" dur="1" fill="hold">
                                          <p:stCondLst>
                                            <p:cond delay="0"/>
                                          </p:stCondLst>
                                        </p:cTn>
                                        <p:tgtEl>
                                          <p:spTgt spid="274439"/>
                                        </p:tgtEl>
                                        <p:attrNameLst>
                                          <p:attrName>style.visibility</p:attrName>
                                        </p:attrNameLst>
                                      </p:cBhvr>
                                      <p:to>
                                        <p:strVal val="visible"/>
                                      </p:to>
                                    </p:set>
                                    <p:animEffect transition="in" filter="box(out)">
                                      <p:cBhvr>
                                        <p:cTn id="11" dur="500"/>
                                        <p:tgtEl>
                                          <p:spTgt spid="274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8" grpId="0" autoUpdateAnimBg="0"/>
      <p:bldP spid="274439"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3 Marcador de pie de página"/>
          <p:cNvSpPr>
            <a:spLocks noGrp="1"/>
          </p:cNvSpPr>
          <p:nvPr>
            <p:ph type="ftr" sz="quarter" idx="10"/>
          </p:nvPr>
        </p:nvSpPr>
        <p:spPr>
          <a:noFill/>
        </p:spPr>
        <p:txBody>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800" smtClean="0"/>
              <a:t>CBL-E - Basics of Pressure Measurement / Sai /  Nov 2010</a:t>
            </a:r>
          </a:p>
        </p:txBody>
      </p:sp>
      <p:sp>
        <p:nvSpPr>
          <p:cNvPr id="7171" name="4 Marcador de número de diapositiva"/>
          <p:cNvSpPr>
            <a:spLocks noGrp="1"/>
          </p:cNvSpPr>
          <p:nvPr>
            <p:ph type="sldNum" sz="quarter" idx="11"/>
          </p:nvPr>
        </p:nvSpPr>
        <p:spPr>
          <a:noFill/>
        </p:spPr>
        <p:txBody>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fld id="{BCE01C10-6146-490D-916E-5F57F2CFD402}" type="slidenum">
              <a:rPr lang="en-US" sz="800" smtClean="0"/>
              <a:pPr eaLnBrk="1" hangingPunct="1"/>
              <a:t>5</a:t>
            </a:fld>
            <a:endParaRPr lang="en-US" sz="800" smtClean="0"/>
          </a:p>
        </p:txBody>
      </p:sp>
      <p:graphicFrame>
        <p:nvGraphicFramePr>
          <p:cNvPr id="7172" name="Object 2"/>
          <p:cNvGraphicFramePr>
            <a:graphicFrameLocks/>
          </p:cNvGraphicFramePr>
          <p:nvPr>
            <p:ph idx="1"/>
          </p:nvPr>
        </p:nvGraphicFramePr>
        <p:xfrm>
          <a:off x="539750" y="1704975"/>
          <a:ext cx="8024813" cy="4500563"/>
        </p:xfrm>
        <a:graphic>
          <a:graphicData uri="http://schemas.openxmlformats.org/presentationml/2006/ole">
            <mc:AlternateContent xmlns:mc="http://schemas.openxmlformats.org/markup-compatibility/2006">
              <mc:Choice xmlns:v="urn:schemas-microsoft-com:vml" Requires="v">
                <p:oleObj spid="_x0000_s7174" name="Hoja de cálculo" r:id="rId5" imgW="8763000" imgH="4914900" progId="Excel.Sheet.8">
                  <p:embed/>
                </p:oleObj>
              </mc:Choice>
              <mc:Fallback>
                <p:oleObj name="Hoja de cálculo" r:id="rId5" imgW="8763000" imgH="4914900" progId="Excel.Sheet.8">
                  <p:embed/>
                  <p:pic>
                    <p:nvPicPr>
                      <p:cNvPr id="0" name="Object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1704975"/>
                        <a:ext cx="8024813" cy="4500563"/>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3" name="Rectangle 3"/>
          <p:cNvSpPr>
            <a:spLocks noChangeArrowheads="1"/>
          </p:cNvSpPr>
          <p:nvPr>
            <p:ph type="title"/>
          </p:nvPr>
        </p:nvSpPr>
        <p:spPr>
          <a:xfrm>
            <a:off x="539750" y="481013"/>
            <a:ext cx="6408738" cy="863600"/>
          </a:xfrm>
          <a:noFill/>
        </p:spPr>
        <p:txBody>
          <a:bodyPr/>
          <a:lstStyle/>
          <a:p>
            <a:pPr eaLnBrk="1" hangingPunct="1"/>
            <a:r>
              <a:rPr lang="en-US" smtClean="0"/>
              <a:t>Presión Media Efectiva:</a:t>
            </a:r>
            <a:br>
              <a:rPr lang="en-US" smtClean="0"/>
            </a:br>
            <a:r>
              <a:rPr lang="en-US" smtClean="0"/>
              <a:t>Combustión – Pérdidas.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3 Marcador de pie de página"/>
          <p:cNvSpPr>
            <a:spLocks noGrp="1"/>
          </p:cNvSpPr>
          <p:nvPr>
            <p:ph type="ftr" sz="quarter" idx="10"/>
          </p:nvPr>
        </p:nvSpPr>
        <p:spPr>
          <a:noFill/>
        </p:spPr>
        <p:txBody>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800" smtClean="0"/>
              <a:t>CBL-E - Basics of Pressure Measurement / Sai /  Nov 2010</a:t>
            </a:r>
          </a:p>
        </p:txBody>
      </p:sp>
      <p:sp>
        <p:nvSpPr>
          <p:cNvPr id="8195" name="4 Marcador de número de diapositiva"/>
          <p:cNvSpPr>
            <a:spLocks noGrp="1"/>
          </p:cNvSpPr>
          <p:nvPr>
            <p:ph type="sldNum" sz="quarter" idx="11"/>
          </p:nvPr>
        </p:nvSpPr>
        <p:spPr>
          <a:noFill/>
        </p:spPr>
        <p:txBody>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fld id="{7342B1E5-3EA5-456A-A46D-A39EBBEB8641}" type="slidenum">
              <a:rPr lang="en-US" sz="800" smtClean="0"/>
              <a:pPr eaLnBrk="1" hangingPunct="1"/>
              <a:t>6</a:t>
            </a:fld>
            <a:endParaRPr lang="en-US" sz="800" smtClean="0"/>
          </a:p>
        </p:txBody>
      </p:sp>
      <p:sp>
        <p:nvSpPr>
          <p:cNvPr id="8196" name="Rectangle 2"/>
          <p:cNvSpPr>
            <a:spLocks noGrp="1" noChangeArrowheads="1"/>
          </p:cNvSpPr>
          <p:nvPr>
            <p:ph type="title"/>
          </p:nvPr>
        </p:nvSpPr>
        <p:spPr/>
        <p:txBody>
          <a:bodyPr/>
          <a:lstStyle/>
          <a:p>
            <a:pPr eaLnBrk="1" hangingPunct="1"/>
            <a:r>
              <a:rPr lang="en-US" smtClean="0"/>
              <a:t>Información proporcionada por la medida de presión en cámara (2)</a:t>
            </a:r>
          </a:p>
        </p:txBody>
      </p:sp>
      <p:sp>
        <p:nvSpPr>
          <p:cNvPr id="8197" name="Rectangle 3"/>
          <p:cNvSpPr>
            <a:spLocks noChangeArrowheads="1"/>
          </p:cNvSpPr>
          <p:nvPr/>
        </p:nvSpPr>
        <p:spPr bwMode="auto">
          <a:xfrm>
            <a:off x="0" y="2376488"/>
            <a:ext cx="9144000" cy="0"/>
          </a:xfrm>
          <a:prstGeom prst="rect">
            <a:avLst/>
          </a:prstGeom>
          <a:noFill/>
          <a:ln>
            <a:noFill/>
          </a:ln>
          <a:effectLst/>
          <a:extLst>
            <a:ext uri="{909E8E84-426E-40DD-AFC4-6F175D3DCCD1}">
              <a14:hiddenFill xmlns:a14="http://schemas.microsoft.com/office/drawing/2010/main">
                <a:solidFill>
                  <a:srgbClr val="D3E6F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graphicFrame>
        <p:nvGraphicFramePr>
          <p:cNvPr id="8198" name="Object 4"/>
          <p:cNvGraphicFramePr>
            <a:graphicFrameLocks noChangeAspect="1"/>
          </p:cNvGraphicFramePr>
          <p:nvPr>
            <p:ph idx="1"/>
          </p:nvPr>
        </p:nvGraphicFramePr>
        <p:xfrm>
          <a:off x="904875" y="1619250"/>
          <a:ext cx="7292975" cy="4673600"/>
        </p:xfrm>
        <a:graphic>
          <a:graphicData uri="http://schemas.openxmlformats.org/presentationml/2006/ole">
            <mc:AlternateContent xmlns:mc="http://schemas.openxmlformats.org/markup-compatibility/2006">
              <mc:Choice xmlns:v="urn:schemas-microsoft-com:vml" Requires="v">
                <p:oleObj spid="_x0000_s8199" name="Visio" r:id="rId4" imgW="6219444" imgH="3986479" progId="Visio.Drawing.6">
                  <p:embed/>
                </p:oleObj>
              </mc:Choice>
              <mc:Fallback>
                <p:oleObj name="Visio" r:id="rId4" imgW="6219444" imgH="3986479"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875" y="1619250"/>
                        <a:ext cx="7292975" cy="467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3 Marcador de pie de página"/>
          <p:cNvSpPr>
            <a:spLocks noGrp="1"/>
          </p:cNvSpPr>
          <p:nvPr>
            <p:ph type="ftr" sz="quarter" idx="10"/>
          </p:nvPr>
        </p:nvSpPr>
        <p:spPr>
          <a:noFill/>
        </p:spPr>
        <p:txBody>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800" smtClean="0"/>
              <a:t>CBL-E - Basics of Pressure Measurement / Sai /  Nov 2010</a:t>
            </a:r>
          </a:p>
        </p:txBody>
      </p:sp>
      <p:sp>
        <p:nvSpPr>
          <p:cNvPr id="9219" name="4 Marcador de número de diapositiva"/>
          <p:cNvSpPr>
            <a:spLocks noGrp="1"/>
          </p:cNvSpPr>
          <p:nvPr>
            <p:ph type="sldNum" sz="quarter" idx="11"/>
          </p:nvPr>
        </p:nvSpPr>
        <p:spPr>
          <a:noFill/>
        </p:spPr>
        <p:txBody>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fld id="{6AEC1820-D13B-4AE3-B3DF-A53D5B06B65A}" type="slidenum">
              <a:rPr lang="en-US" sz="800" smtClean="0"/>
              <a:pPr eaLnBrk="1" hangingPunct="1"/>
              <a:t>7</a:t>
            </a:fld>
            <a:endParaRPr lang="en-US" sz="800" smtClean="0"/>
          </a:p>
        </p:txBody>
      </p:sp>
      <p:sp>
        <p:nvSpPr>
          <p:cNvPr id="9220" name="Rectangle 2"/>
          <p:cNvSpPr>
            <a:spLocks noGrp="1" noChangeArrowheads="1"/>
          </p:cNvSpPr>
          <p:nvPr>
            <p:ph type="title"/>
          </p:nvPr>
        </p:nvSpPr>
        <p:spPr>
          <a:xfrm>
            <a:off x="539750" y="481013"/>
            <a:ext cx="6537325" cy="863600"/>
          </a:xfrm>
        </p:spPr>
        <p:txBody>
          <a:bodyPr/>
          <a:lstStyle/>
          <a:p>
            <a:pPr eaLnBrk="1" hangingPunct="1"/>
            <a:r>
              <a:rPr lang="en-US" smtClean="0"/>
              <a:t>Curvas más habituales:</a:t>
            </a:r>
            <a:br>
              <a:rPr lang="en-US" smtClean="0"/>
            </a:br>
            <a:r>
              <a:rPr lang="en-US" smtClean="0"/>
              <a:t>Curvas relativas al TDC / ciclos.</a:t>
            </a:r>
          </a:p>
        </p:txBody>
      </p:sp>
      <p:grpSp>
        <p:nvGrpSpPr>
          <p:cNvPr id="9221" name="Group 3"/>
          <p:cNvGrpSpPr>
            <a:grpSpLocks/>
          </p:cNvGrpSpPr>
          <p:nvPr/>
        </p:nvGrpSpPr>
        <p:grpSpPr bwMode="auto">
          <a:xfrm>
            <a:off x="1116013" y="4508500"/>
            <a:ext cx="3419475" cy="1493838"/>
            <a:chOff x="1104" y="3195"/>
            <a:chExt cx="2291" cy="941"/>
          </a:xfrm>
        </p:grpSpPr>
        <p:sp>
          <p:nvSpPr>
            <p:cNvPr id="9293" name="Rectangle 4"/>
            <p:cNvSpPr>
              <a:spLocks noChangeArrowheads="1"/>
            </p:cNvSpPr>
            <p:nvPr/>
          </p:nvSpPr>
          <p:spPr bwMode="auto">
            <a:xfrm>
              <a:off x="1107" y="3231"/>
              <a:ext cx="2285" cy="905"/>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9294" name="Rectangle 5"/>
            <p:cNvSpPr>
              <a:spLocks noChangeArrowheads="1"/>
            </p:cNvSpPr>
            <p:nvPr/>
          </p:nvSpPr>
          <p:spPr bwMode="auto">
            <a:xfrm>
              <a:off x="1104" y="3195"/>
              <a:ext cx="2291" cy="928"/>
            </a:xfrm>
            <a:prstGeom prst="rect">
              <a:avLst/>
            </a:prstGeom>
            <a:solidFill>
              <a:srgbClr val="009DFE"/>
            </a:solidFill>
            <a:ln>
              <a:noFill/>
            </a:ln>
            <a:effectLst>
              <a:outerShdw dist="35921" dir="2700000" algn="ctr" rotWithShape="0">
                <a:schemeClr val="tx1"/>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287750" name="Text Box 6"/>
            <p:cNvSpPr txBox="1">
              <a:spLocks noChangeArrowheads="1"/>
            </p:cNvSpPr>
            <p:nvPr/>
          </p:nvSpPr>
          <p:spPr bwMode="auto">
            <a:xfrm>
              <a:off x="1297" y="3223"/>
              <a:ext cx="740"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eaLnBrk="0" hangingPunct="0">
                <a:spcBef>
                  <a:spcPct val="50000"/>
                </a:spcBef>
                <a:defRPr/>
              </a:pPr>
              <a:r>
                <a:rPr lang="de-DE" sz="1600" b="1" smtClean="0">
                  <a:effectLst>
                    <a:outerShdw blurRad="38100" dist="38100" dir="2700000" algn="tl">
                      <a:srgbClr val="C0C0C0"/>
                    </a:outerShdw>
                  </a:effectLst>
                  <a:latin typeface="Arial" charset="0"/>
                </a:rPr>
                <a:t>Statistics</a:t>
              </a:r>
              <a:endParaRPr lang="de-DE" sz="1600" smtClean="0">
                <a:latin typeface="Arial" charset="0"/>
              </a:endParaRPr>
            </a:p>
          </p:txBody>
        </p:sp>
        <p:sp>
          <p:nvSpPr>
            <p:cNvPr id="287751" name="Text Box 7"/>
            <p:cNvSpPr txBox="1">
              <a:spLocks noChangeArrowheads="1"/>
            </p:cNvSpPr>
            <p:nvPr/>
          </p:nvSpPr>
          <p:spPr bwMode="auto">
            <a:xfrm rot="-5400000">
              <a:off x="1026" y="3648"/>
              <a:ext cx="448" cy="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eaLnBrk="0" hangingPunct="0">
                <a:spcBef>
                  <a:spcPct val="50000"/>
                </a:spcBef>
                <a:defRPr/>
              </a:pPr>
              <a:r>
                <a:rPr lang="de-DE" sz="1200" b="1" smtClean="0">
                  <a:effectLst>
                    <a:outerShdw blurRad="38100" dist="38100" dir="2700000" algn="tl">
                      <a:srgbClr val="C0C0C0"/>
                    </a:outerShdw>
                  </a:effectLst>
                  <a:latin typeface="Arial" charset="0"/>
                </a:rPr>
                <a:t>IMEP</a:t>
              </a:r>
            </a:p>
          </p:txBody>
        </p:sp>
        <p:sp>
          <p:nvSpPr>
            <p:cNvPr id="287752" name="Text Box 8"/>
            <p:cNvSpPr txBox="1">
              <a:spLocks noChangeArrowheads="1"/>
            </p:cNvSpPr>
            <p:nvPr/>
          </p:nvSpPr>
          <p:spPr bwMode="auto">
            <a:xfrm>
              <a:off x="2043" y="3291"/>
              <a:ext cx="1294" cy="6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762000">
                <a:tabLst>
                  <a:tab pos="1143000" algn="l"/>
                </a:tabLst>
                <a:defRPr sz="2400">
                  <a:solidFill>
                    <a:schemeClr val="tx1"/>
                  </a:solidFill>
                  <a:latin typeface="Times New Roman" pitchFamily="18" charset="0"/>
                </a:defRPr>
              </a:lvl1pPr>
              <a:lvl2pPr marL="571500" defTabSz="762000">
                <a:tabLst>
                  <a:tab pos="1143000" algn="l"/>
                </a:tabLst>
                <a:defRPr sz="2400">
                  <a:solidFill>
                    <a:schemeClr val="tx1"/>
                  </a:solidFill>
                  <a:latin typeface="Times New Roman" pitchFamily="18" charset="0"/>
                </a:defRPr>
              </a:lvl2pPr>
              <a:lvl3pPr marL="1143000" defTabSz="762000">
                <a:tabLst>
                  <a:tab pos="1143000" algn="l"/>
                </a:tabLst>
                <a:defRPr sz="2400">
                  <a:solidFill>
                    <a:schemeClr val="tx1"/>
                  </a:solidFill>
                  <a:latin typeface="Times New Roman" pitchFamily="18" charset="0"/>
                </a:defRPr>
              </a:lvl3pPr>
              <a:lvl4pPr marL="1714500" defTabSz="762000">
                <a:tabLst>
                  <a:tab pos="1143000" algn="l"/>
                </a:tabLst>
                <a:defRPr sz="2400">
                  <a:solidFill>
                    <a:schemeClr val="tx1"/>
                  </a:solidFill>
                  <a:latin typeface="Times New Roman" pitchFamily="18" charset="0"/>
                </a:defRPr>
              </a:lvl4pPr>
              <a:lvl5pPr marL="2286000" defTabSz="762000">
                <a:tabLst>
                  <a:tab pos="1143000" algn="l"/>
                </a:tabLst>
                <a:defRPr sz="2400">
                  <a:solidFill>
                    <a:schemeClr val="tx1"/>
                  </a:solidFill>
                  <a:latin typeface="Times New Roman" pitchFamily="18" charset="0"/>
                </a:defRPr>
              </a:lvl5pPr>
              <a:lvl6pPr marL="2743200" defTabSz="762000" fontAlgn="base">
                <a:spcBef>
                  <a:spcPct val="0"/>
                </a:spcBef>
                <a:spcAft>
                  <a:spcPct val="0"/>
                </a:spcAft>
                <a:tabLst>
                  <a:tab pos="1143000" algn="l"/>
                </a:tabLst>
                <a:defRPr sz="2400">
                  <a:solidFill>
                    <a:schemeClr val="tx1"/>
                  </a:solidFill>
                  <a:latin typeface="Times New Roman" pitchFamily="18" charset="0"/>
                </a:defRPr>
              </a:lvl6pPr>
              <a:lvl7pPr marL="3200400" defTabSz="762000" fontAlgn="base">
                <a:spcBef>
                  <a:spcPct val="0"/>
                </a:spcBef>
                <a:spcAft>
                  <a:spcPct val="0"/>
                </a:spcAft>
                <a:tabLst>
                  <a:tab pos="1143000" algn="l"/>
                </a:tabLst>
                <a:defRPr sz="2400">
                  <a:solidFill>
                    <a:schemeClr val="tx1"/>
                  </a:solidFill>
                  <a:latin typeface="Times New Roman" pitchFamily="18" charset="0"/>
                </a:defRPr>
              </a:lvl7pPr>
              <a:lvl8pPr marL="3657600" defTabSz="762000" fontAlgn="base">
                <a:spcBef>
                  <a:spcPct val="0"/>
                </a:spcBef>
                <a:spcAft>
                  <a:spcPct val="0"/>
                </a:spcAft>
                <a:tabLst>
                  <a:tab pos="1143000" algn="l"/>
                </a:tabLst>
                <a:defRPr sz="2400">
                  <a:solidFill>
                    <a:schemeClr val="tx1"/>
                  </a:solidFill>
                  <a:latin typeface="Times New Roman" pitchFamily="18" charset="0"/>
                </a:defRPr>
              </a:lvl8pPr>
              <a:lvl9pPr marL="4114800" defTabSz="762000" fontAlgn="base">
                <a:spcBef>
                  <a:spcPct val="0"/>
                </a:spcBef>
                <a:spcAft>
                  <a:spcPct val="0"/>
                </a:spcAft>
                <a:tabLst>
                  <a:tab pos="1143000" algn="l"/>
                </a:tabLst>
                <a:defRPr sz="2400">
                  <a:solidFill>
                    <a:schemeClr val="tx1"/>
                  </a:solidFill>
                  <a:latin typeface="Times New Roman" pitchFamily="18" charset="0"/>
                </a:defRPr>
              </a:lvl9pPr>
            </a:lstStyle>
            <a:p>
              <a:pPr eaLnBrk="0" hangingPunct="0">
                <a:spcBef>
                  <a:spcPct val="50000"/>
                </a:spcBef>
                <a:defRPr/>
              </a:pPr>
              <a:r>
                <a:rPr lang="de-DE" sz="1200" b="1" smtClean="0">
                  <a:effectLst>
                    <a:outerShdw blurRad="38100" dist="38100" dir="2700000" algn="tl">
                      <a:srgbClr val="C0C0C0"/>
                    </a:outerShdw>
                  </a:effectLst>
                  <a:latin typeface="Arial" charset="0"/>
                </a:rPr>
                <a:t>Maximum</a:t>
              </a:r>
            </a:p>
            <a:p>
              <a:pPr eaLnBrk="0" hangingPunct="0">
                <a:spcBef>
                  <a:spcPct val="50000"/>
                </a:spcBef>
                <a:defRPr/>
              </a:pPr>
              <a:r>
                <a:rPr lang="de-DE" sz="1200" b="1" smtClean="0">
                  <a:effectLst>
                    <a:outerShdw blurRad="38100" dist="38100" dir="2700000" algn="tl">
                      <a:srgbClr val="C0C0C0"/>
                    </a:outerShdw>
                  </a:effectLst>
                  <a:latin typeface="Arial" charset="0"/>
                </a:rPr>
                <a:t>Mean value</a:t>
              </a:r>
            </a:p>
            <a:p>
              <a:pPr eaLnBrk="0" hangingPunct="0">
                <a:spcBef>
                  <a:spcPct val="50000"/>
                </a:spcBef>
                <a:defRPr/>
              </a:pPr>
              <a:r>
                <a:rPr lang="de-DE" sz="1200" b="1" smtClean="0">
                  <a:effectLst>
                    <a:outerShdw blurRad="38100" dist="38100" dir="2700000" algn="tl">
                      <a:srgbClr val="C0C0C0"/>
                    </a:outerShdw>
                  </a:effectLst>
                  <a:latin typeface="Arial" charset="0"/>
                </a:rPr>
                <a:t>Minimum</a:t>
              </a:r>
            </a:p>
            <a:p>
              <a:pPr eaLnBrk="0" hangingPunct="0">
                <a:spcBef>
                  <a:spcPct val="50000"/>
                </a:spcBef>
                <a:defRPr/>
              </a:pPr>
              <a:r>
                <a:rPr lang="de-DE" sz="1200" b="1" smtClean="0">
                  <a:effectLst>
                    <a:outerShdw blurRad="38100" dist="38100" dir="2700000" algn="tl">
                      <a:srgbClr val="C0C0C0"/>
                    </a:outerShdw>
                  </a:effectLst>
                  <a:latin typeface="Arial" charset="0"/>
                </a:rPr>
                <a:t>Coefficient of variance</a:t>
              </a:r>
            </a:p>
          </p:txBody>
        </p:sp>
        <p:grpSp>
          <p:nvGrpSpPr>
            <p:cNvPr id="9298" name="Group 9"/>
            <p:cNvGrpSpPr>
              <a:grpSpLocks/>
            </p:cNvGrpSpPr>
            <p:nvPr/>
          </p:nvGrpSpPr>
          <p:grpSpPr bwMode="auto">
            <a:xfrm>
              <a:off x="1344" y="3456"/>
              <a:ext cx="701" cy="590"/>
              <a:chOff x="1344" y="3456"/>
              <a:chExt cx="701" cy="590"/>
            </a:xfrm>
          </p:grpSpPr>
          <p:sp>
            <p:nvSpPr>
              <p:cNvPr id="9300" name="Rectangle 10"/>
              <p:cNvSpPr>
                <a:spLocks noChangeArrowheads="1"/>
              </p:cNvSpPr>
              <p:nvPr/>
            </p:nvSpPr>
            <p:spPr bwMode="auto">
              <a:xfrm>
                <a:off x="1344" y="3456"/>
                <a:ext cx="658" cy="58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9301" name="Line 11"/>
              <p:cNvSpPr>
                <a:spLocks noChangeShapeType="1"/>
              </p:cNvSpPr>
              <p:nvPr/>
            </p:nvSpPr>
            <p:spPr bwMode="auto">
              <a:xfrm>
                <a:off x="1344" y="4040"/>
                <a:ext cx="40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302" name="Line 12"/>
              <p:cNvSpPr>
                <a:spLocks noChangeShapeType="1"/>
              </p:cNvSpPr>
              <p:nvPr/>
            </p:nvSpPr>
            <p:spPr bwMode="auto">
              <a:xfrm flipV="1">
                <a:off x="1385" y="3633"/>
                <a:ext cx="1" cy="41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303" name="Freeform 13"/>
              <p:cNvSpPr>
                <a:spLocks/>
              </p:cNvSpPr>
              <p:nvPr/>
            </p:nvSpPr>
            <p:spPr bwMode="auto">
              <a:xfrm>
                <a:off x="1351" y="3574"/>
                <a:ext cx="61" cy="65"/>
              </a:xfrm>
              <a:custGeom>
                <a:avLst/>
                <a:gdLst>
                  <a:gd name="T0" fmla="*/ 33 w 63"/>
                  <a:gd name="T1" fmla="*/ 65 h 65"/>
                  <a:gd name="T2" fmla="*/ 0 w 63"/>
                  <a:gd name="T3" fmla="*/ 65 h 65"/>
                  <a:gd name="T4" fmla="*/ 33 w 63"/>
                  <a:gd name="T5" fmla="*/ 0 h 65"/>
                  <a:gd name="T6" fmla="*/ 59 w 63"/>
                  <a:gd name="T7" fmla="*/ 65 h 65"/>
                  <a:gd name="T8" fmla="*/ 33 w 63"/>
                  <a:gd name="T9" fmla="*/ 65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65">
                    <a:moveTo>
                      <a:pt x="35" y="65"/>
                    </a:moveTo>
                    <a:lnTo>
                      <a:pt x="0" y="65"/>
                    </a:lnTo>
                    <a:lnTo>
                      <a:pt x="35" y="0"/>
                    </a:lnTo>
                    <a:lnTo>
                      <a:pt x="63" y="65"/>
                    </a:lnTo>
                    <a:lnTo>
                      <a:pt x="35"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9304" name="Rectangle 14"/>
              <p:cNvSpPr>
                <a:spLocks noChangeArrowheads="1"/>
              </p:cNvSpPr>
              <p:nvPr/>
            </p:nvSpPr>
            <p:spPr bwMode="auto">
              <a:xfrm>
                <a:off x="1515" y="3682"/>
                <a:ext cx="89" cy="35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9305" name="Rectangle 15"/>
              <p:cNvSpPr>
                <a:spLocks noChangeArrowheads="1"/>
              </p:cNvSpPr>
              <p:nvPr/>
            </p:nvSpPr>
            <p:spPr bwMode="auto">
              <a:xfrm>
                <a:off x="1522" y="3689"/>
                <a:ext cx="75" cy="344"/>
              </a:xfrm>
              <a:prstGeom prst="rect">
                <a:avLst/>
              </a:prstGeom>
              <a:noFill/>
              <a:ln w="222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9306" name="Rectangle 16"/>
              <p:cNvSpPr>
                <a:spLocks noChangeArrowheads="1"/>
              </p:cNvSpPr>
              <p:nvPr/>
            </p:nvSpPr>
            <p:spPr bwMode="auto">
              <a:xfrm>
                <a:off x="1543" y="3639"/>
                <a:ext cx="34" cy="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9307" name="Rectangle 17"/>
              <p:cNvSpPr>
                <a:spLocks noChangeArrowheads="1"/>
              </p:cNvSpPr>
              <p:nvPr/>
            </p:nvSpPr>
            <p:spPr bwMode="auto">
              <a:xfrm>
                <a:off x="1550" y="3646"/>
                <a:ext cx="20" cy="78"/>
              </a:xfrm>
              <a:prstGeom prst="rect">
                <a:avLst/>
              </a:prstGeom>
              <a:noFill/>
              <a:ln w="222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9308" name="Line 18"/>
              <p:cNvSpPr>
                <a:spLocks noChangeShapeType="1"/>
              </p:cNvSpPr>
              <p:nvPr/>
            </p:nvSpPr>
            <p:spPr bwMode="auto">
              <a:xfrm flipV="1">
                <a:off x="1385" y="3612"/>
                <a:ext cx="1" cy="42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309" name="Line 19"/>
              <p:cNvSpPr>
                <a:spLocks noChangeShapeType="1"/>
              </p:cNvSpPr>
              <p:nvPr/>
            </p:nvSpPr>
            <p:spPr bwMode="auto">
              <a:xfrm flipV="1">
                <a:off x="1591" y="3579"/>
                <a:ext cx="96" cy="4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310" name="Line 20"/>
              <p:cNvSpPr>
                <a:spLocks noChangeShapeType="1"/>
              </p:cNvSpPr>
              <p:nvPr/>
            </p:nvSpPr>
            <p:spPr bwMode="auto">
              <a:xfrm>
                <a:off x="1584" y="3742"/>
                <a:ext cx="103" cy="7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311" name="Line 21"/>
              <p:cNvSpPr>
                <a:spLocks noChangeShapeType="1"/>
              </p:cNvSpPr>
              <p:nvPr/>
            </p:nvSpPr>
            <p:spPr bwMode="auto">
              <a:xfrm>
                <a:off x="1625" y="3688"/>
                <a:ext cx="62" cy="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87766" name="Text Box 22"/>
              <p:cNvSpPr txBox="1">
                <a:spLocks noChangeArrowheads="1"/>
              </p:cNvSpPr>
              <p:nvPr/>
            </p:nvSpPr>
            <p:spPr bwMode="auto">
              <a:xfrm>
                <a:off x="1656" y="3526"/>
                <a:ext cx="389" cy="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eaLnBrk="0" hangingPunct="0">
                  <a:lnSpc>
                    <a:spcPct val="60000"/>
                  </a:lnSpc>
                  <a:spcBef>
                    <a:spcPct val="35000"/>
                  </a:spcBef>
                  <a:defRPr/>
                </a:pPr>
                <a:endParaRPr lang="de-DE" sz="1200" baseline="-25000" smtClean="0">
                  <a:effectLst>
                    <a:outerShdw blurRad="38100" dist="38100" dir="2700000" algn="tl">
                      <a:srgbClr val="C0C0C0"/>
                    </a:outerShdw>
                  </a:effectLst>
                  <a:latin typeface="Arial" charset="0"/>
                </a:endParaRPr>
              </a:p>
            </p:txBody>
          </p:sp>
        </p:grpSp>
        <p:sp>
          <p:nvSpPr>
            <p:cNvPr id="9299" name="Text Box 23"/>
            <p:cNvSpPr txBox="1">
              <a:spLocks noChangeArrowheads="1"/>
            </p:cNvSpPr>
            <p:nvPr/>
          </p:nvSpPr>
          <p:spPr bwMode="auto">
            <a:xfrm>
              <a:off x="1280" y="3438"/>
              <a:ext cx="240" cy="1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762000" eaLnBrk="0" hangingPunct="0">
                <a:defRPr sz="2200">
                  <a:solidFill>
                    <a:schemeClr val="tx1"/>
                  </a:solidFill>
                  <a:latin typeface="Arial" charset="0"/>
                </a:defRPr>
              </a:lvl1pPr>
              <a:lvl2pPr marL="742950" indent="-285750" defTabSz="762000" eaLnBrk="0" hangingPunct="0">
                <a:defRPr sz="2200">
                  <a:solidFill>
                    <a:schemeClr val="tx1"/>
                  </a:solidFill>
                  <a:latin typeface="Arial" charset="0"/>
                </a:defRPr>
              </a:lvl2pPr>
              <a:lvl3pPr marL="1143000" indent="-228600" defTabSz="762000" eaLnBrk="0" hangingPunct="0">
                <a:defRPr sz="2200">
                  <a:solidFill>
                    <a:schemeClr val="tx1"/>
                  </a:solidFill>
                  <a:latin typeface="Arial" charset="0"/>
                </a:defRPr>
              </a:lvl3pPr>
              <a:lvl4pPr marL="1600200" indent="-228600" defTabSz="762000" eaLnBrk="0" hangingPunct="0">
                <a:defRPr sz="2200">
                  <a:solidFill>
                    <a:schemeClr val="tx1"/>
                  </a:solidFill>
                  <a:latin typeface="Arial" charset="0"/>
                </a:defRPr>
              </a:lvl4pPr>
              <a:lvl5pPr marL="2057400" indent="-228600" defTabSz="762000" eaLnBrk="0" hangingPunct="0">
                <a:defRPr sz="2200">
                  <a:solidFill>
                    <a:schemeClr val="tx1"/>
                  </a:solidFill>
                  <a:latin typeface="Arial" charset="0"/>
                </a:defRPr>
              </a:lvl5pPr>
              <a:lvl6pPr marL="2514600" indent="-228600" defTabSz="762000" eaLnBrk="0" fontAlgn="base" hangingPunct="0">
                <a:spcBef>
                  <a:spcPct val="0"/>
                </a:spcBef>
                <a:spcAft>
                  <a:spcPct val="0"/>
                </a:spcAft>
                <a:defRPr sz="2200">
                  <a:solidFill>
                    <a:schemeClr val="tx1"/>
                  </a:solidFill>
                  <a:latin typeface="Arial" charset="0"/>
                </a:defRPr>
              </a:lvl6pPr>
              <a:lvl7pPr marL="2971800" indent="-228600" defTabSz="762000" eaLnBrk="0" fontAlgn="base" hangingPunct="0">
                <a:spcBef>
                  <a:spcPct val="0"/>
                </a:spcBef>
                <a:spcAft>
                  <a:spcPct val="0"/>
                </a:spcAft>
                <a:defRPr sz="2200">
                  <a:solidFill>
                    <a:schemeClr val="tx1"/>
                  </a:solidFill>
                  <a:latin typeface="Arial" charset="0"/>
                </a:defRPr>
              </a:lvl7pPr>
              <a:lvl8pPr marL="3429000" indent="-228600" defTabSz="762000" eaLnBrk="0" fontAlgn="base" hangingPunct="0">
                <a:spcBef>
                  <a:spcPct val="0"/>
                </a:spcBef>
                <a:spcAft>
                  <a:spcPct val="0"/>
                </a:spcAft>
                <a:defRPr sz="2200">
                  <a:solidFill>
                    <a:schemeClr val="tx1"/>
                  </a:solidFill>
                  <a:latin typeface="Arial" charset="0"/>
                </a:defRPr>
              </a:lvl8pPr>
              <a:lvl9pPr marL="3886200" indent="-228600" defTabSz="762000" eaLnBrk="0" fontAlgn="base" hangingPunct="0">
                <a:spcBef>
                  <a:spcPct val="0"/>
                </a:spcBef>
                <a:spcAft>
                  <a:spcPct val="0"/>
                </a:spcAft>
                <a:defRPr sz="2200">
                  <a:solidFill>
                    <a:schemeClr val="tx1"/>
                  </a:solidFill>
                  <a:latin typeface="Arial" charset="0"/>
                </a:defRPr>
              </a:lvl9pPr>
            </a:lstStyle>
            <a:p>
              <a:pPr algn="ctr">
                <a:lnSpc>
                  <a:spcPct val="80000"/>
                </a:lnSpc>
                <a:spcBef>
                  <a:spcPct val="50000"/>
                </a:spcBef>
              </a:pPr>
              <a:endParaRPr lang="de-DE" sz="1600" b="1">
                <a:solidFill>
                  <a:srgbClr val="FFFFFF"/>
                </a:solidFill>
              </a:endParaRPr>
            </a:p>
          </p:txBody>
        </p:sp>
      </p:grpSp>
      <p:grpSp>
        <p:nvGrpSpPr>
          <p:cNvPr id="9222" name="Group 24"/>
          <p:cNvGrpSpPr>
            <a:grpSpLocks/>
          </p:cNvGrpSpPr>
          <p:nvPr/>
        </p:nvGrpSpPr>
        <p:grpSpPr bwMode="auto">
          <a:xfrm>
            <a:off x="4679950" y="2492375"/>
            <a:ext cx="3708400" cy="2232025"/>
            <a:chOff x="2587" y="2072"/>
            <a:chExt cx="2309" cy="1120"/>
          </a:xfrm>
        </p:grpSpPr>
        <p:sp>
          <p:nvSpPr>
            <p:cNvPr id="9259" name="Rectangle 25"/>
            <p:cNvSpPr>
              <a:spLocks noChangeArrowheads="1"/>
            </p:cNvSpPr>
            <p:nvPr/>
          </p:nvSpPr>
          <p:spPr bwMode="auto">
            <a:xfrm>
              <a:off x="2612" y="2086"/>
              <a:ext cx="2284" cy="11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9260" name="Rectangle 26"/>
            <p:cNvSpPr>
              <a:spLocks noChangeArrowheads="1"/>
            </p:cNvSpPr>
            <p:nvPr/>
          </p:nvSpPr>
          <p:spPr bwMode="auto">
            <a:xfrm>
              <a:off x="2591" y="2076"/>
              <a:ext cx="2284" cy="1106"/>
            </a:xfrm>
            <a:prstGeom prst="rect">
              <a:avLst/>
            </a:prstGeom>
            <a:solidFill>
              <a:srgbClr val="009DFE"/>
            </a:solidFill>
            <a:ln>
              <a:noFill/>
            </a:ln>
            <a:effectLst>
              <a:outerShdw dist="35921" dir="2700000" algn="ctr" rotWithShape="0">
                <a:schemeClr val="tx2"/>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762000" eaLnBrk="0" hangingPunct="0"/>
              <a:endParaRPr lang="en-GB" sz="1600" b="1"/>
            </a:p>
          </p:txBody>
        </p:sp>
        <p:sp>
          <p:nvSpPr>
            <p:cNvPr id="287771" name="Text Box 27"/>
            <p:cNvSpPr txBox="1">
              <a:spLocks noChangeArrowheads="1"/>
            </p:cNvSpPr>
            <p:nvPr/>
          </p:nvSpPr>
          <p:spPr bwMode="auto">
            <a:xfrm>
              <a:off x="3528" y="2072"/>
              <a:ext cx="1104" cy="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eaLnBrk="0" hangingPunct="0">
                <a:spcBef>
                  <a:spcPct val="50000"/>
                </a:spcBef>
                <a:defRPr/>
              </a:pPr>
              <a:r>
                <a:rPr lang="de-DE" sz="1600" b="1" smtClean="0">
                  <a:effectLst>
                    <a:outerShdw blurRad="38100" dist="38100" dir="2700000" algn="tl">
                      <a:srgbClr val="C0C0C0"/>
                    </a:outerShdw>
                  </a:effectLst>
                  <a:latin typeface="Arial" charset="0"/>
                </a:rPr>
                <a:t>Result values</a:t>
              </a:r>
              <a:endParaRPr lang="de-DE" sz="1600" smtClean="0">
                <a:latin typeface="Arial" charset="0"/>
              </a:endParaRPr>
            </a:p>
          </p:txBody>
        </p:sp>
        <p:sp>
          <p:nvSpPr>
            <p:cNvPr id="287772" name="Text Box 28"/>
            <p:cNvSpPr txBox="1">
              <a:spLocks noChangeArrowheads="1"/>
            </p:cNvSpPr>
            <p:nvPr/>
          </p:nvSpPr>
          <p:spPr bwMode="auto">
            <a:xfrm>
              <a:off x="2592" y="2574"/>
              <a:ext cx="288" cy="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r" eaLnBrk="0" hangingPunct="0">
                <a:lnSpc>
                  <a:spcPct val="70000"/>
                </a:lnSpc>
                <a:spcBef>
                  <a:spcPct val="5000"/>
                </a:spcBef>
                <a:defRPr/>
              </a:pPr>
              <a:r>
                <a:rPr lang="de-DE" sz="1200" b="1" smtClean="0">
                  <a:effectLst>
                    <a:outerShdw blurRad="38100" dist="38100" dir="2700000" algn="tl">
                      <a:srgbClr val="C0C0C0"/>
                    </a:outerShdw>
                  </a:effectLst>
                  <a:latin typeface="Arial" charset="0"/>
                </a:rPr>
                <a:t>20</a:t>
              </a:r>
            </a:p>
            <a:p>
              <a:pPr algn="r" eaLnBrk="0" hangingPunct="0">
                <a:lnSpc>
                  <a:spcPct val="70000"/>
                </a:lnSpc>
                <a:spcBef>
                  <a:spcPct val="5000"/>
                </a:spcBef>
                <a:defRPr/>
              </a:pPr>
              <a:endParaRPr lang="de-DE" sz="1200" b="1" smtClean="0">
                <a:effectLst>
                  <a:outerShdw blurRad="38100" dist="38100" dir="2700000" algn="tl">
                    <a:srgbClr val="C0C0C0"/>
                  </a:outerShdw>
                </a:effectLst>
                <a:latin typeface="Arial" charset="0"/>
              </a:endParaRPr>
            </a:p>
            <a:p>
              <a:pPr algn="ctr" eaLnBrk="0" hangingPunct="0">
                <a:lnSpc>
                  <a:spcPct val="70000"/>
                </a:lnSpc>
                <a:spcBef>
                  <a:spcPct val="5000"/>
                </a:spcBef>
                <a:defRPr/>
              </a:pPr>
              <a:r>
                <a:rPr lang="de-DE" sz="1200" b="1" smtClean="0">
                  <a:effectLst>
                    <a:outerShdw blurRad="38100" dist="38100" dir="2700000" algn="tl">
                      <a:srgbClr val="C0C0C0"/>
                    </a:outerShdw>
                  </a:effectLst>
                  <a:latin typeface="Arial" charset="0"/>
                </a:rPr>
                <a:t>deg</a:t>
              </a:r>
            </a:p>
            <a:p>
              <a:pPr algn="ctr" eaLnBrk="0" hangingPunct="0">
                <a:lnSpc>
                  <a:spcPct val="70000"/>
                </a:lnSpc>
                <a:spcBef>
                  <a:spcPct val="5000"/>
                </a:spcBef>
                <a:defRPr/>
              </a:pPr>
              <a:endParaRPr lang="de-DE" sz="1200" b="1" smtClean="0">
                <a:effectLst>
                  <a:outerShdw blurRad="38100" dist="38100" dir="2700000" algn="tl">
                    <a:srgbClr val="C0C0C0"/>
                  </a:outerShdw>
                </a:effectLst>
                <a:latin typeface="Arial" charset="0"/>
              </a:endParaRPr>
            </a:p>
            <a:p>
              <a:pPr algn="r" eaLnBrk="0" hangingPunct="0">
                <a:lnSpc>
                  <a:spcPct val="70000"/>
                </a:lnSpc>
                <a:spcBef>
                  <a:spcPct val="5000"/>
                </a:spcBef>
                <a:defRPr/>
              </a:pPr>
              <a:r>
                <a:rPr lang="de-DE" sz="1200" b="1" smtClean="0">
                  <a:effectLst>
                    <a:outerShdw blurRad="38100" dist="38100" dir="2700000" algn="tl">
                      <a:srgbClr val="C0C0C0"/>
                    </a:outerShdw>
                  </a:effectLst>
                  <a:latin typeface="Arial" charset="0"/>
                </a:rPr>
                <a:t>0</a:t>
              </a:r>
            </a:p>
          </p:txBody>
        </p:sp>
        <p:sp>
          <p:nvSpPr>
            <p:cNvPr id="287773" name="Text Box 29"/>
            <p:cNvSpPr txBox="1">
              <a:spLocks noChangeArrowheads="1"/>
            </p:cNvSpPr>
            <p:nvPr/>
          </p:nvSpPr>
          <p:spPr bwMode="auto">
            <a:xfrm>
              <a:off x="3600" y="3021"/>
              <a:ext cx="432" cy="1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eaLnBrk="0" hangingPunct="0">
                <a:spcBef>
                  <a:spcPct val="50000"/>
                </a:spcBef>
                <a:defRPr/>
              </a:pPr>
              <a:r>
                <a:rPr lang="de-DE" sz="1200" b="1" smtClean="0">
                  <a:effectLst>
                    <a:outerShdw blurRad="38100" dist="38100" dir="2700000" algn="tl">
                      <a:srgbClr val="C0C0C0"/>
                    </a:outerShdw>
                  </a:effectLst>
                  <a:latin typeface="Arial" charset="0"/>
                </a:rPr>
                <a:t>Cycle</a:t>
              </a:r>
              <a:endParaRPr lang="de-DE" sz="1000" smtClean="0">
                <a:latin typeface="Arial" charset="0"/>
              </a:endParaRPr>
            </a:p>
          </p:txBody>
        </p:sp>
        <p:sp>
          <p:nvSpPr>
            <p:cNvPr id="9264" name="Rectangle 30"/>
            <p:cNvSpPr>
              <a:spLocks noChangeArrowheads="1"/>
            </p:cNvSpPr>
            <p:nvPr/>
          </p:nvSpPr>
          <p:spPr bwMode="auto">
            <a:xfrm>
              <a:off x="2907" y="2280"/>
              <a:ext cx="1690" cy="619"/>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9265" name="Rectangle 31"/>
            <p:cNvSpPr>
              <a:spLocks noChangeArrowheads="1"/>
            </p:cNvSpPr>
            <p:nvPr/>
          </p:nvSpPr>
          <p:spPr bwMode="auto">
            <a:xfrm>
              <a:off x="2907" y="2276"/>
              <a:ext cx="1684" cy="613"/>
            </a:xfrm>
            <a:prstGeom prst="rect">
              <a:avLst/>
            </a:prstGeom>
            <a:noFill/>
            <a:ln w="11113">
              <a:solidFill>
                <a:srgbClr val="F8F8F8"/>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9266" name="Line 32"/>
            <p:cNvSpPr>
              <a:spLocks noChangeShapeType="1"/>
            </p:cNvSpPr>
            <p:nvPr/>
          </p:nvSpPr>
          <p:spPr bwMode="auto">
            <a:xfrm>
              <a:off x="2907" y="2280"/>
              <a:ext cx="1" cy="6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267" name="Freeform 33"/>
            <p:cNvSpPr>
              <a:spLocks/>
            </p:cNvSpPr>
            <p:nvPr/>
          </p:nvSpPr>
          <p:spPr bwMode="auto">
            <a:xfrm>
              <a:off x="2921" y="2627"/>
              <a:ext cx="1676" cy="179"/>
            </a:xfrm>
            <a:custGeom>
              <a:avLst/>
              <a:gdLst>
                <a:gd name="T0" fmla="*/ 14 w 1676"/>
                <a:gd name="T1" fmla="*/ 0 h 179"/>
                <a:gd name="T2" fmla="*/ 57 w 1676"/>
                <a:gd name="T3" fmla="*/ 82 h 179"/>
                <a:gd name="T4" fmla="*/ 99 w 1676"/>
                <a:gd name="T5" fmla="*/ 66 h 179"/>
                <a:gd name="T6" fmla="*/ 134 w 1676"/>
                <a:gd name="T7" fmla="*/ 55 h 179"/>
                <a:gd name="T8" fmla="*/ 170 w 1676"/>
                <a:gd name="T9" fmla="*/ 66 h 179"/>
                <a:gd name="T10" fmla="*/ 205 w 1676"/>
                <a:gd name="T11" fmla="*/ 66 h 179"/>
                <a:gd name="T12" fmla="*/ 241 w 1676"/>
                <a:gd name="T13" fmla="*/ 136 h 179"/>
                <a:gd name="T14" fmla="*/ 269 w 1676"/>
                <a:gd name="T15" fmla="*/ 147 h 179"/>
                <a:gd name="T16" fmla="*/ 304 w 1676"/>
                <a:gd name="T17" fmla="*/ 152 h 179"/>
                <a:gd name="T18" fmla="*/ 340 w 1676"/>
                <a:gd name="T19" fmla="*/ 147 h 179"/>
                <a:gd name="T20" fmla="*/ 368 w 1676"/>
                <a:gd name="T21" fmla="*/ 66 h 179"/>
                <a:gd name="T22" fmla="*/ 403 w 1676"/>
                <a:gd name="T23" fmla="*/ 66 h 179"/>
                <a:gd name="T24" fmla="*/ 439 w 1676"/>
                <a:gd name="T25" fmla="*/ 98 h 179"/>
                <a:gd name="T26" fmla="*/ 474 w 1676"/>
                <a:gd name="T27" fmla="*/ 125 h 179"/>
                <a:gd name="T28" fmla="*/ 502 w 1676"/>
                <a:gd name="T29" fmla="*/ 28 h 179"/>
                <a:gd name="T30" fmla="*/ 545 w 1676"/>
                <a:gd name="T31" fmla="*/ 125 h 179"/>
                <a:gd name="T32" fmla="*/ 573 w 1676"/>
                <a:gd name="T33" fmla="*/ 55 h 179"/>
                <a:gd name="T34" fmla="*/ 608 w 1676"/>
                <a:gd name="T35" fmla="*/ 136 h 179"/>
                <a:gd name="T36" fmla="*/ 644 w 1676"/>
                <a:gd name="T37" fmla="*/ 125 h 179"/>
                <a:gd name="T38" fmla="*/ 679 w 1676"/>
                <a:gd name="T39" fmla="*/ 114 h 179"/>
                <a:gd name="T40" fmla="*/ 707 w 1676"/>
                <a:gd name="T41" fmla="*/ 76 h 179"/>
                <a:gd name="T42" fmla="*/ 743 w 1676"/>
                <a:gd name="T43" fmla="*/ 49 h 179"/>
                <a:gd name="T44" fmla="*/ 799 w 1676"/>
                <a:gd name="T45" fmla="*/ 136 h 179"/>
                <a:gd name="T46" fmla="*/ 827 w 1676"/>
                <a:gd name="T47" fmla="*/ 125 h 179"/>
                <a:gd name="T48" fmla="*/ 863 w 1676"/>
                <a:gd name="T49" fmla="*/ 82 h 179"/>
                <a:gd name="T50" fmla="*/ 898 w 1676"/>
                <a:gd name="T51" fmla="*/ 76 h 179"/>
                <a:gd name="T52" fmla="*/ 933 w 1676"/>
                <a:gd name="T53" fmla="*/ 76 h 179"/>
                <a:gd name="T54" fmla="*/ 969 w 1676"/>
                <a:gd name="T55" fmla="*/ 76 h 179"/>
                <a:gd name="T56" fmla="*/ 997 w 1676"/>
                <a:gd name="T57" fmla="*/ 60 h 179"/>
                <a:gd name="T58" fmla="*/ 1054 w 1676"/>
                <a:gd name="T59" fmla="*/ 71 h 179"/>
                <a:gd name="T60" fmla="*/ 1082 w 1676"/>
                <a:gd name="T61" fmla="*/ 163 h 179"/>
                <a:gd name="T62" fmla="*/ 1138 w 1676"/>
                <a:gd name="T63" fmla="*/ 152 h 179"/>
                <a:gd name="T64" fmla="*/ 1174 w 1676"/>
                <a:gd name="T65" fmla="*/ 60 h 179"/>
                <a:gd name="T66" fmla="*/ 1202 w 1676"/>
                <a:gd name="T67" fmla="*/ 104 h 179"/>
                <a:gd name="T68" fmla="*/ 1237 w 1676"/>
                <a:gd name="T69" fmla="*/ 158 h 179"/>
                <a:gd name="T70" fmla="*/ 1273 w 1676"/>
                <a:gd name="T71" fmla="*/ 136 h 179"/>
                <a:gd name="T72" fmla="*/ 1308 w 1676"/>
                <a:gd name="T73" fmla="*/ 131 h 179"/>
                <a:gd name="T74" fmla="*/ 1336 w 1676"/>
                <a:gd name="T75" fmla="*/ 136 h 179"/>
                <a:gd name="T76" fmla="*/ 1372 w 1676"/>
                <a:gd name="T77" fmla="*/ 147 h 179"/>
                <a:gd name="T78" fmla="*/ 1414 w 1676"/>
                <a:gd name="T79" fmla="*/ 109 h 179"/>
                <a:gd name="T80" fmla="*/ 1442 w 1676"/>
                <a:gd name="T81" fmla="*/ 109 h 179"/>
                <a:gd name="T82" fmla="*/ 1478 w 1676"/>
                <a:gd name="T83" fmla="*/ 120 h 179"/>
                <a:gd name="T84" fmla="*/ 1506 w 1676"/>
                <a:gd name="T85" fmla="*/ 66 h 179"/>
                <a:gd name="T86" fmla="*/ 1541 w 1676"/>
                <a:gd name="T87" fmla="*/ 147 h 179"/>
                <a:gd name="T88" fmla="*/ 1591 w 1676"/>
                <a:gd name="T89" fmla="*/ 179 h 179"/>
                <a:gd name="T90" fmla="*/ 1626 w 1676"/>
                <a:gd name="T91" fmla="*/ 104 h 179"/>
                <a:gd name="T92" fmla="*/ 1655 w 1676"/>
                <a:gd name="T93" fmla="*/ 49 h 1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76" h="179">
                  <a:moveTo>
                    <a:pt x="0" y="98"/>
                  </a:moveTo>
                  <a:lnTo>
                    <a:pt x="14" y="0"/>
                  </a:lnTo>
                  <a:lnTo>
                    <a:pt x="36" y="98"/>
                  </a:lnTo>
                  <a:lnTo>
                    <a:pt x="57" y="82"/>
                  </a:lnTo>
                  <a:lnTo>
                    <a:pt x="85" y="109"/>
                  </a:lnTo>
                  <a:lnTo>
                    <a:pt x="99" y="66"/>
                  </a:lnTo>
                  <a:lnTo>
                    <a:pt x="113" y="109"/>
                  </a:lnTo>
                  <a:lnTo>
                    <a:pt x="134" y="55"/>
                  </a:lnTo>
                  <a:lnTo>
                    <a:pt x="149" y="98"/>
                  </a:lnTo>
                  <a:lnTo>
                    <a:pt x="170" y="66"/>
                  </a:lnTo>
                  <a:lnTo>
                    <a:pt x="191" y="98"/>
                  </a:lnTo>
                  <a:lnTo>
                    <a:pt x="205" y="66"/>
                  </a:lnTo>
                  <a:lnTo>
                    <a:pt x="219" y="136"/>
                  </a:lnTo>
                  <a:lnTo>
                    <a:pt x="241" y="136"/>
                  </a:lnTo>
                  <a:lnTo>
                    <a:pt x="248" y="76"/>
                  </a:lnTo>
                  <a:lnTo>
                    <a:pt x="269" y="147"/>
                  </a:lnTo>
                  <a:lnTo>
                    <a:pt x="283" y="22"/>
                  </a:lnTo>
                  <a:lnTo>
                    <a:pt x="304" y="152"/>
                  </a:lnTo>
                  <a:lnTo>
                    <a:pt x="318" y="141"/>
                  </a:lnTo>
                  <a:lnTo>
                    <a:pt x="340" y="147"/>
                  </a:lnTo>
                  <a:lnTo>
                    <a:pt x="354" y="76"/>
                  </a:lnTo>
                  <a:lnTo>
                    <a:pt x="368" y="66"/>
                  </a:lnTo>
                  <a:lnTo>
                    <a:pt x="389" y="87"/>
                  </a:lnTo>
                  <a:lnTo>
                    <a:pt x="403" y="66"/>
                  </a:lnTo>
                  <a:lnTo>
                    <a:pt x="417" y="66"/>
                  </a:lnTo>
                  <a:lnTo>
                    <a:pt x="439" y="98"/>
                  </a:lnTo>
                  <a:lnTo>
                    <a:pt x="453" y="0"/>
                  </a:lnTo>
                  <a:lnTo>
                    <a:pt x="474" y="125"/>
                  </a:lnTo>
                  <a:lnTo>
                    <a:pt x="488" y="55"/>
                  </a:lnTo>
                  <a:lnTo>
                    <a:pt x="502" y="28"/>
                  </a:lnTo>
                  <a:lnTo>
                    <a:pt x="523" y="114"/>
                  </a:lnTo>
                  <a:lnTo>
                    <a:pt x="545" y="125"/>
                  </a:lnTo>
                  <a:lnTo>
                    <a:pt x="559" y="147"/>
                  </a:lnTo>
                  <a:lnTo>
                    <a:pt x="573" y="55"/>
                  </a:lnTo>
                  <a:lnTo>
                    <a:pt x="587" y="82"/>
                  </a:lnTo>
                  <a:lnTo>
                    <a:pt x="608" y="136"/>
                  </a:lnTo>
                  <a:lnTo>
                    <a:pt x="622" y="114"/>
                  </a:lnTo>
                  <a:lnTo>
                    <a:pt x="644" y="125"/>
                  </a:lnTo>
                  <a:lnTo>
                    <a:pt x="658" y="82"/>
                  </a:lnTo>
                  <a:lnTo>
                    <a:pt x="679" y="114"/>
                  </a:lnTo>
                  <a:lnTo>
                    <a:pt x="693" y="66"/>
                  </a:lnTo>
                  <a:lnTo>
                    <a:pt x="707" y="76"/>
                  </a:lnTo>
                  <a:lnTo>
                    <a:pt x="728" y="76"/>
                  </a:lnTo>
                  <a:lnTo>
                    <a:pt x="743" y="49"/>
                  </a:lnTo>
                  <a:lnTo>
                    <a:pt x="778" y="28"/>
                  </a:lnTo>
                  <a:lnTo>
                    <a:pt x="799" y="136"/>
                  </a:lnTo>
                  <a:lnTo>
                    <a:pt x="813" y="82"/>
                  </a:lnTo>
                  <a:lnTo>
                    <a:pt x="827" y="125"/>
                  </a:lnTo>
                  <a:lnTo>
                    <a:pt x="842" y="93"/>
                  </a:lnTo>
                  <a:lnTo>
                    <a:pt x="863" y="82"/>
                  </a:lnTo>
                  <a:lnTo>
                    <a:pt x="884" y="147"/>
                  </a:lnTo>
                  <a:lnTo>
                    <a:pt x="898" y="76"/>
                  </a:lnTo>
                  <a:lnTo>
                    <a:pt x="919" y="125"/>
                  </a:lnTo>
                  <a:lnTo>
                    <a:pt x="933" y="76"/>
                  </a:lnTo>
                  <a:lnTo>
                    <a:pt x="948" y="66"/>
                  </a:lnTo>
                  <a:lnTo>
                    <a:pt x="969" y="76"/>
                  </a:lnTo>
                  <a:lnTo>
                    <a:pt x="983" y="147"/>
                  </a:lnTo>
                  <a:lnTo>
                    <a:pt x="997" y="60"/>
                  </a:lnTo>
                  <a:lnTo>
                    <a:pt x="1018" y="33"/>
                  </a:lnTo>
                  <a:lnTo>
                    <a:pt x="1054" y="71"/>
                  </a:lnTo>
                  <a:lnTo>
                    <a:pt x="1068" y="55"/>
                  </a:lnTo>
                  <a:lnTo>
                    <a:pt x="1082" y="163"/>
                  </a:lnTo>
                  <a:lnTo>
                    <a:pt x="1117" y="104"/>
                  </a:lnTo>
                  <a:lnTo>
                    <a:pt x="1138" y="152"/>
                  </a:lnTo>
                  <a:lnTo>
                    <a:pt x="1153" y="38"/>
                  </a:lnTo>
                  <a:lnTo>
                    <a:pt x="1174" y="60"/>
                  </a:lnTo>
                  <a:lnTo>
                    <a:pt x="1188" y="38"/>
                  </a:lnTo>
                  <a:lnTo>
                    <a:pt x="1202" y="104"/>
                  </a:lnTo>
                  <a:lnTo>
                    <a:pt x="1216" y="125"/>
                  </a:lnTo>
                  <a:lnTo>
                    <a:pt x="1237" y="158"/>
                  </a:lnTo>
                  <a:lnTo>
                    <a:pt x="1252" y="141"/>
                  </a:lnTo>
                  <a:lnTo>
                    <a:pt x="1273" y="136"/>
                  </a:lnTo>
                  <a:lnTo>
                    <a:pt x="1287" y="114"/>
                  </a:lnTo>
                  <a:lnTo>
                    <a:pt x="1308" y="131"/>
                  </a:lnTo>
                  <a:lnTo>
                    <a:pt x="1315" y="120"/>
                  </a:lnTo>
                  <a:lnTo>
                    <a:pt x="1336" y="136"/>
                  </a:lnTo>
                  <a:lnTo>
                    <a:pt x="1358" y="17"/>
                  </a:lnTo>
                  <a:lnTo>
                    <a:pt x="1372" y="147"/>
                  </a:lnTo>
                  <a:lnTo>
                    <a:pt x="1386" y="87"/>
                  </a:lnTo>
                  <a:lnTo>
                    <a:pt x="1414" y="109"/>
                  </a:lnTo>
                  <a:lnTo>
                    <a:pt x="1421" y="87"/>
                  </a:lnTo>
                  <a:lnTo>
                    <a:pt x="1442" y="109"/>
                  </a:lnTo>
                  <a:lnTo>
                    <a:pt x="1457" y="71"/>
                  </a:lnTo>
                  <a:lnTo>
                    <a:pt x="1478" y="120"/>
                  </a:lnTo>
                  <a:lnTo>
                    <a:pt x="1492" y="104"/>
                  </a:lnTo>
                  <a:lnTo>
                    <a:pt x="1506" y="66"/>
                  </a:lnTo>
                  <a:lnTo>
                    <a:pt x="1520" y="66"/>
                  </a:lnTo>
                  <a:lnTo>
                    <a:pt x="1541" y="147"/>
                  </a:lnTo>
                  <a:lnTo>
                    <a:pt x="1556" y="71"/>
                  </a:lnTo>
                  <a:lnTo>
                    <a:pt x="1591" y="179"/>
                  </a:lnTo>
                  <a:lnTo>
                    <a:pt x="1605" y="120"/>
                  </a:lnTo>
                  <a:lnTo>
                    <a:pt x="1626" y="104"/>
                  </a:lnTo>
                  <a:lnTo>
                    <a:pt x="1640" y="49"/>
                  </a:lnTo>
                  <a:lnTo>
                    <a:pt x="1655" y="49"/>
                  </a:lnTo>
                  <a:lnTo>
                    <a:pt x="1676" y="60"/>
                  </a:lnTo>
                </a:path>
              </a:pathLst>
            </a:custGeom>
            <a:noFill/>
            <a:ln w="22225">
              <a:solidFill>
                <a:srgbClr val="DE001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9268" name="Freeform 34"/>
            <p:cNvSpPr>
              <a:spLocks/>
            </p:cNvSpPr>
            <p:nvPr/>
          </p:nvSpPr>
          <p:spPr bwMode="auto">
            <a:xfrm>
              <a:off x="2921" y="2351"/>
              <a:ext cx="1676" cy="157"/>
            </a:xfrm>
            <a:custGeom>
              <a:avLst/>
              <a:gdLst>
                <a:gd name="T0" fmla="*/ 14 w 1676"/>
                <a:gd name="T1" fmla="*/ 157 h 157"/>
                <a:gd name="T2" fmla="*/ 50 w 1676"/>
                <a:gd name="T3" fmla="*/ 65 h 157"/>
                <a:gd name="T4" fmla="*/ 85 w 1676"/>
                <a:gd name="T5" fmla="*/ 11 h 157"/>
                <a:gd name="T6" fmla="*/ 120 w 1676"/>
                <a:gd name="T7" fmla="*/ 38 h 157"/>
                <a:gd name="T8" fmla="*/ 156 w 1676"/>
                <a:gd name="T9" fmla="*/ 65 h 157"/>
                <a:gd name="T10" fmla="*/ 184 w 1676"/>
                <a:gd name="T11" fmla="*/ 32 h 157"/>
                <a:gd name="T12" fmla="*/ 226 w 1676"/>
                <a:gd name="T13" fmla="*/ 32 h 157"/>
                <a:gd name="T14" fmla="*/ 255 w 1676"/>
                <a:gd name="T15" fmla="*/ 43 h 157"/>
                <a:gd name="T16" fmla="*/ 283 w 1676"/>
                <a:gd name="T17" fmla="*/ 98 h 157"/>
                <a:gd name="T18" fmla="*/ 318 w 1676"/>
                <a:gd name="T19" fmla="*/ 27 h 157"/>
                <a:gd name="T20" fmla="*/ 354 w 1676"/>
                <a:gd name="T21" fmla="*/ 43 h 157"/>
                <a:gd name="T22" fmla="*/ 389 w 1676"/>
                <a:gd name="T23" fmla="*/ 27 h 157"/>
                <a:gd name="T24" fmla="*/ 417 w 1676"/>
                <a:gd name="T25" fmla="*/ 98 h 157"/>
                <a:gd name="T26" fmla="*/ 453 w 1676"/>
                <a:gd name="T27" fmla="*/ 92 h 157"/>
                <a:gd name="T28" fmla="*/ 488 w 1676"/>
                <a:gd name="T29" fmla="*/ 49 h 157"/>
                <a:gd name="T30" fmla="*/ 523 w 1676"/>
                <a:gd name="T31" fmla="*/ 49 h 157"/>
                <a:gd name="T32" fmla="*/ 573 w 1676"/>
                <a:gd name="T33" fmla="*/ 54 h 157"/>
                <a:gd name="T34" fmla="*/ 608 w 1676"/>
                <a:gd name="T35" fmla="*/ 43 h 157"/>
                <a:gd name="T36" fmla="*/ 658 w 1676"/>
                <a:gd name="T37" fmla="*/ 32 h 157"/>
                <a:gd name="T38" fmla="*/ 686 w 1676"/>
                <a:gd name="T39" fmla="*/ 32 h 157"/>
                <a:gd name="T40" fmla="*/ 743 w 1676"/>
                <a:gd name="T41" fmla="*/ 43 h 157"/>
                <a:gd name="T42" fmla="*/ 792 w 1676"/>
                <a:gd name="T43" fmla="*/ 27 h 157"/>
                <a:gd name="T44" fmla="*/ 827 w 1676"/>
                <a:gd name="T45" fmla="*/ 32 h 157"/>
                <a:gd name="T46" fmla="*/ 856 w 1676"/>
                <a:gd name="T47" fmla="*/ 38 h 157"/>
                <a:gd name="T48" fmla="*/ 898 w 1676"/>
                <a:gd name="T49" fmla="*/ 54 h 157"/>
                <a:gd name="T50" fmla="*/ 926 w 1676"/>
                <a:gd name="T51" fmla="*/ 22 h 157"/>
                <a:gd name="T52" fmla="*/ 969 w 1676"/>
                <a:gd name="T53" fmla="*/ 22 h 157"/>
                <a:gd name="T54" fmla="*/ 997 w 1676"/>
                <a:gd name="T55" fmla="*/ 32 h 157"/>
                <a:gd name="T56" fmla="*/ 1032 w 1676"/>
                <a:gd name="T57" fmla="*/ 65 h 157"/>
                <a:gd name="T58" fmla="*/ 1068 w 1676"/>
                <a:gd name="T59" fmla="*/ 70 h 157"/>
                <a:gd name="T60" fmla="*/ 1096 w 1676"/>
                <a:gd name="T61" fmla="*/ 32 h 157"/>
                <a:gd name="T62" fmla="*/ 1131 w 1676"/>
                <a:gd name="T63" fmla="*/ 22 h 157"/>
                <a:gd name="T64" fmla="*/ 1181 w 1676"/>
                <a:gd name="T65" fmla="*/ 60 h 157"/>
                <a:gd name="T66" fmla="*/ 1223 w 1676"/>
                <a:gd name="T67" fmla="*/ 0 h 157"/>
                <a:gd name="T68" fmla="*/ 1252 w 1676"/>
                <a:gd name="T69" fmla="*/ 60 h 157"/>
                <a:gd name="T70" fmla="*/ 1287 w 1676"/>
                <a:gd name="T71" fmla="*/ 22 h 157"/>
                <a:gd name="T72" fmla="*/ 1336 w 1676"/>
                <a:gd name="T73" fmla="*/ 32 h 157"/>
                <a:gd name="T74" fmla="*/ 1372 w 1676"/>
                <a:gd name="T75" fmla="*/ 32 h 157"/>
                <a:gd name="T76" fmla="*/ 1407 w 1676"/>
                <a:gd name="T77" fmla="*/ 22 h 157"/>
                <a:gd name="T78" fmla="*/ 1442 w 1676"/>
                <a:gd name="T79" fmla="*/ 11 h 157"/>
                <a:gd name="T80" fmla="*/ 1478 w 1676"/>
                <a:gd name="T81" fmla="*/ 27 h 157"/>
                <a:gd name="T82" fmla="*/ 1506 w 1676"/>
                <a:gd name="T83" fmla="*/ 108 h 157"/>
                <a:gd name="T84" fmla="*/ 1541 w 1676"/>
                <a:gd name="T85" fmla="*/ 38 h 157"/>
                <a:gd name="T86" fmla="*/ 1570 w 1676"/>
                <a:gd name="T87" fmla="*/ 43 h 157"/>
                <a:gd name="T88" fmla="*/ 1612 w 1676"/>
                <a:gd name="T89" fmla="*/ 0 h 157"/>
                <a:gd name="T90" fmla="*/ 1676 w 1676"/>
                <a:gd name="T91" fmla="*/ 54 h 15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676" h="157">
                  <a:moveTo>
                    <a:pt x="0" y="32"/>
                  </a:moveTo>
                  <a:lnTo>
                    <a:pt x="14" y="157"/>
                  </a:lnTo>
                  <a:lnTo>
                    <a:pt x="36" y="32"/>
                  </a:lnTo>
                  <a:lnTo>
                    <a:pt x="50" y="65"/>
                  </a:lnTo>
                  <a:lnTo>
                    <a:pt x="71" y="32"/>
                  </a:lnTo>
                  <a:lnTo>
                    <a:pt x="85" y="11"/>
                  </a:lnTo>
                  <a:lnTo>
                    <a:pt x="106" y="49"/>
                  </a:lnTo>
                  <a:lnTo>
                    <a:pt x="120" y="38"/>
                  </a:lnTo>
                  <a:lnTo>
                    <a:pt x="134" y="98"/>
                  </a:lnTo>
                  <a:lnTo>
                    <a:pt x="156" y="65"/>
                  </a:lnTo>
                  <a:lnTo>
                    <a:pt x="170" y="87"/>
                  </a:lnTo>
                  <a:lnTo>
                    <a:pt x="184" y="32"/>
                  </a:lnTo>
                  <a:lnTo>
                    <a:pt x="205" y="49"/>
                  </a:lnTo>
                  <a:lnTo>
                    <a:pt x="226" y="32"/>
                  </a:lnTo>
                  <a:lnTo>
                    <a:pt x="241" y="32"/>
                  </a:lnTo>
                  <a:lnTo>
                    <a:pt x="255" y="43"/>
                  </a:lnTo>
                  <a:lnTo>
                    <a:pt x="269" y="32"/>
                  </a:lnTo>
                  <a:lnTo>
                    <a:pt x="283" y="98"/>
                  </a:lnTo>
                  <a:lnTo>
                    <a:pt x="304" y="43"/>
                  </a:lnTo>
                  <a:lnTo>
                    <a:pt x="318" y="27"/>
                  </a:lnTo>
                  <a:lnTo>
                    <a:pt x="340" y="38"/>
                  </a:lnTo>
                  <a:lnTo>
                    <a:pt x="354" y="43"/>
                  </a:lnTo>
                  <a:lnTo>
                    <a:pt x="368" y="70"/>
                  </a:lnTo>
                  <a:lnTo>
                    <a:pt x="389" y="27"/>
                  </a:lnTo>
                  <a:lnTo>
                    <a:pt x="403" y="70"/>
                  </a:lnTo>
                  <a:lnTo>
                    <a:pt x="417" y="98"/>
                  </a:lnTo>
                  <a:lnTo>
                    <a:pt x="439" y="49"/>
                  </a:lnTo>
                  <a:lnTo>
                    <a:pt x="453" y="92"/>
                  </a:lnTo>
                  <a:lnTo>
                    <a:pt x="474" y="38"/>
                  </a:lnTo>
                  <a:lnTo>
                    <a:pt x="488" y="49"/>
                  </a:lnTo>
                  <a:lnTo>
                    <a:pt x="509" y="32"/>
                  </a:lnTo>
                  <a:lnTo>
                    <a:pt x="523" y="49"/>
                  </a:lnTo>
                  <a:lnTo>
                    <a:pt x="559" y="32"/>
                  </a:lnTo>
                  <a:lnTo>
                    <a:pt x="573" y="54"/>
                  </a:lnTo>
                  <a:lnTo>
                    <a:pt x="587" y="27"/>
                  </a:lnTo>
                  <a:lnTo>
                    <a:pt x="608" y="43"/>
                  </a:lnTo>
                  <a:lnTo>
                    <a:pt x="622" y="16"/>
                  </a:lnTo>
                  <a:lnTo>
                    <a:pt x="658" y="32"/>
                  </a:lnTo>
                  <a:lnTo>
                    <a:pt x="679" y="5"/>
                  </a:lnTo>
                  <a:lnTo>
                    <a:pt x="686" y="32"/>
                  </a:lnTo>
                  <a:lnTo>
                    <a:pt x="707" y="49"/>
                  </a:lnTo>
                  <a:lnTo>
                    <a:pt x="743" y="43"/>
                  </a:lnTo>
                  <a:lnTo>
                    <a:pt x="764" y="81"/>
                  </a:lnTo>
                  <a:lnTo>
                    <a:pt x="792" y="27"/>
                  </a:lnTo>
                  <a:lnTo>
                    <a:pt x="813" y="27"/>
                  </a:lnTo>
                  <a:lnTo>
                    <a:pt x="827" y="32"/>
                  </a:lnTo>
                  <a:lnTo>
                    <a:pt x="849" y="0"/>
                  </a:lnTo>
                  <a:lnTo>
                    <a:pt x="856" y="38"/>
                  </a:lnTo>
                  <a:lnTo>
                    <a:pt x="877" y="54"/>
                  </a:lnTo>
                  <a:lnTo>
                    <a:pt x="898" y="54"/>
                  </a:lnTo>
                  <a:lnTo>
                    <a:pt x="919" y="49"/>
                  </a:lnTo>
                  <a:lnTo>
                    <a:pt x="926" y="22"/>
                  </a:lnTo>
                  <a:lnTo>
                    <a:pt x="948" y="16"/>
                  </a:lnTo>
                  <a:lnTo>
                    <a:pt x="969" y="22"/>
                  </a:lnTo>
                  <a:lnTo>
                    <a:pt x="983" y="54"/>
                  </a:lnTo>
                  <a:lnTo>
                    <a:pt x="997" y="32"/>
                  </a:lnTo>
                  <a:lnTo>
                    <a:pt x="1018" y="70"/>
                  </a:lnTo>
                  <a:lnTo>
                    <a:pt x="1032" y="65"/>
                  </a:lnTo>
                  <a:lnTo>
                    <a:pt x="1047" y="38"/>
                  </a:lnTo>
                  <a:lnTo>
                    <a:pt x="1068" y="70"/>
                  </a:lnTo>
                  <a:lnTo>
                    <a:pt x="1082" y="43"/>
                  </a:lnTo>
                  <a:lnTo>
                    <a:pt x="1096" y="32"/>
                  </a:lnTo>
                  <a:lnTo>
                    <a:pt x="1124" y="32"/>
                  </a:lnTo>
                  <a:lnTo>
                    <a:pt x="1131" y="22"/>
                  </a:lnTo>
                  <a:lnTo>
                    <a:pt x="1153" y="70"/>
                  </a:lnTo>
                  <a:lnTo>
                    <a:pt x="1181" y="60"/>
                  </a:lnTo>
                  <a:lnTo>
                    <a:pt x="1202" y="5"/>
                  </a:lnTo>
                  <a:lnTo>
                    <a:pt x="1223" y="0"/>
                  </a:lnTo>
                  <a:lnTo>
                    <a:pt x="1230" y="38"/>
                  </a:lnTo>
                  <a:lnTo>
                    <a:pt x="1252" y="60"/>
                  </a:lnTo>
                  <a:lnTo>
                    <a:pt x="1266" y="32"/>
                  </a:lnTo>
                  <a:lnTo>
                    <a:pt x="1287" y="22"/>
                  </a:lnTo>
                  <a:lnTo>
                    <a:pt x="1322" y="32"/>
                  </a:lnTo>
                  <a:lnTo>
                    <a:pt x="1336" y="32"/>
                  </a:lnTo>
                  <a:lnTo>
                    <a:pt x="1358" y="49"/>
                  </a:lnTo>
                  <a:lnTo>
                    <a:pt x="1372" y="32"/>
                  </a:lnTo>
                  <a:lnTo>
                    <a:pt x="1393" y="32"/>
                  </a:lnTo>
                  <a:lnTo>
                    <a:pt x="1407" y="22"/>
                  </a:lnTo>
                  <a:lnTo>
                    <a:pt x="1421" y="38"/>
                  </a:lnTo>
                  <a:lnTo>
                    <a:pt x="1442" y="11"/>
                  </a:lnTo>
                  <a:lnTo>
                    <a:pt x="1457" y="60"/>
                  </a:lnTo>
                  <a:lnTo>
                    <a:pt x="1478" y="27"/>
                  </a:lnTo>
                  <a:lnTo>
                    <a:pt x="1492" y="27"/>
                  </a:lnTo>
                  <a:lnTo>
                    <a:pt x="1506" y="108"/>
                  </a:lnTo>
                  <a:lnTo>
                    <a:pt x="1527" y="108"/>
                  </a:lnTo>
                  <a:lnTo>
                    <a:pt x="1541" y="38"/>
                  </a:lnTo>
                  <a:lnTo>
                    <a:pt x="1563" y="16"/>
                  </a:lnTo>
                  <a:lnTo>
                    <a:pt x="1570" y="43"/>
                  </a:lnTo>
                  <a:lnTo>
                    <a:pt x="1591" y="60"/>
                  </a:lnTo>
                  <a:lnTo>
                    <a:pt x="1612" y="0"/>
                  </a:lnTo>
                  <a:lnTo>
                    <a:pt x="1662" y="114"/>
                  </a:lnTo>
                  <a:lnTo>
                    <a:pt x="1676" y="54"/>
                  </a:lnTo>
                </a:path>
              </a:pathLst>
            </a:custGeom>
            <a:noFill/>
            <a:ln w="22225">
              <a:solidFill>
                <a:srgbClr val="DE001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grpSp>
          <p:nvGrpSpPr>
            <p:cNvPr id="9269" name="Group 35"/>
            <p:cNvGrpSpPr>
              <a:grpSpLocks/>
            </p:cNvGrpSpPr>
            <p:nvPr/>
          </p:nvGrpSpPr>
          <p:grpSpPr bwMode="auto">
            <a:xfrm>
              <a:off x="2858" y="2280"/>
              <a:ext cx="29" cy="250"/>
              <a:chOff x="2858" y="2280"/>
              <a:chExt cx="29" cy="250"/>
            </a:xfrm>
          </p:grpSpPr>
          <p:sp>
            <p:nvSpPr>
              <p:cNvPr id="9289" name="Line 36"/>
              <p:cNvSpPr>
                <a:spLocks noChangeShapeType="1"/>
              </p:cNvSpPr>
              <p:nvPr/>
            </p:nvSpPr>
            <p:spPr bwMode="auto">
              <a:xfrm>
                <a:off x="2858" y="2405"/>
                <a:ext cx="2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290" name="Line 37"/>
              <p:cNvSpPr>
                <a:spLocks noChangeShapeType="1"/>
              </p:cNvSpPr>
              <p:nvPr/>
            </p:nvSpPr>
            <p:spPr bwMode="auto">
              <a:xfrm>
                <a:off x="2858" y="2526"/>
                <a:ext cx="2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291" name="Line 38"/>
              <p:cNvSpPr>
                <a:spLocks noChangeShapeType="1"/>
              </p:cNvSpPr>
              <p:nvPr/>
            </p:nvSpPr>
            <p:spPr bwMode="auto">
              <a:xfrm>
                <a:off x="2886" y="2280"/>
                <a:ext cx="1" cy="25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292" name="Line 39"/>
              <p:cNvSpPr>
                <a:spLocks noChangeShapeType="1"/>
              </p:cNvSpPr>
              <p:nvPr/>
            </p:nvSpPr>
            <p:spPr bwMode="auto">
              <a:xfrm>
                <a:off x="2858" y="2280"/>
                <a:ext cx="2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287784" name="Text Box 40"/>
            <p:cNvSpPr txBox="1">
              <a:spLocks noChangeArrowheads="1"/>
            </p:cNvSpPr>
            <p:nvPr/>
          </p:nvSpPr>
          <p:spPr bwMode="auto">
            <a:xfrm>
              <a:off x="2587" y="2256"/>
              <a:ext cx="288" cy="2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r" eaLnBrk="0" hangingPunct="0">
                <a:lnSpc>
                  <a:spcPct val="50000"/>
                </a:lnSpc>
                <a:spcBef>
                  <a:spcPct val="45000"/>
                </a:spcBef>
                <a:defRPr/>
              </a:pPr>
              <a:r>
                <a:rPr lang="de-DE" sz="1200" b="1" smtClean="0">
                  <a:effectLst>
                    <a:outerShdw blurRad="38100" dist="38100" dir="2700000" algn="tl">
                      <a:srgbClr val="C0C0C0"/>
                    </a:outerShdw>
                  </a:effectLst>
                  <a:latin typeface="Arial" charset="0"/>
                </a:rPr>
                <a:t>3.4</a:t>
              </a:r>
            </a:p>
            <a:p>
              <a:pPr algn="ctr" eaLnBrk="0" hangingPunct="0">
                <a:lnSpc>
                  <a:spcPct val="50000"/>
                </a:lnSpc>
                <a:spcBef>
                  <a:spcPct val="45000"/>
                </a:spcBef>
                <a:defRPr/>
              </a:pPr>
              <a:r>
                <a:rPr lang="de-DE" sz="1200" b="1" smtClean="0">
                  <a:effectLst>
                    <a:outerShdw blurRad="38100" dist="38100" dir="2700000" algn="tl">
                      <a:srgbClr val="C0C0C0"/>
                    </a:outerShdw>
                  </a:effectLst>
                  <a:latin typeface="Arial" charset="0"/>
                </a:rPr>
                <a:t>bar</a:t>
              </a:r>
            </a:p>
            <a:p>
              <a:pPr algn="r" eaLnBrk="0" hangingPunct="0">
                <a:lnSpc>
                  <a:spcPct val="50000"/>
                </a:lnSpc>
                <a:spcBef>
                  <a:spcPct val="45000"/>
                </a:spcBef>
                <a:defRPr/>
              </a:pPr>
              <a:r>
                <a:rPr lang="de-DE" sz="1200" b="1" smtClean="0">
                  <a:effectLst>
                    <a:outerShdw blurRad="38100" dist="38100" dir="2700000" algn="tl">
                      <a:srgbClr val="C0C0C0"/>
                    </a:outerShdw>
                  </a:effectLst>
                  <a:latin typeface="Arial" charset="0"/>
                </a:rPr>
                <a:t>3.0</a:t>
              </a:r>
              <a:endParaRPr lang="de-DE" sz="1200" smtClean="0">
                <a:latin typeface="Arial" charset="0"/>
              </a:endParaRPr>
            </a:p>
          </p:txBody>
        </p:sp>
        <p:sp>
          <p:nvSpPr>
            <p:cNvPr id="287785" name="Text Box 41"/>
            <p:cNvSpPr txBox="1">
              <a:spLocks noChangeArrowheads="1"/>
            </p:cNvSpPr>
            <p:nvPr/>
          </p:nvSpPr>
          <p:spPr bwMode="auto">
            <a:xfrm>
              <a:off x="2831" y="2925"/>
              <a:ext cx="1920" cy="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762000">
                <a:tabLst>
                  <a:tab pos="25400" algn="ctr"/>
                  <a:tab pos="571500" algn="ctr"/>
                  <a:tab pos="1190625" algn="ctr"/>
                  <a:tab pos="1714500" algn="ctr"/>
                  <a:tab pos="2219325" algn="ctr"/>
                  <a:tab pos="2705100" algn="ctr"/>
                </a:tabLst>
                <a:defRPr sz="2400">
                  <a:solidFill>
                    <a:schemeClr val="tx1"/>
                  </a:solidFill>
                  <a:latin typeface="Times New Roman" pitchFamily="18" charset="0"/>
                </a:defRPr>
              </a:lvl1pPr>
              <a:lvl2pPr marL="571500" defTabSz="762000">
                <a:tabLst>
                  <a:tab pos="25400" algn="ctr"/>
                  <a:tab pos="571500" algn="ctr"/>
                  <a:tab pos="1190625" algn="ctr"/>
                  <a:tab pos="1714500" algn="ctr"/>
                  <a:tab pos="2219325" algn="ctr"/>
                  <a:tab pos="2705100" algn="ctr"/>
                </a:tabLst>
                <a:defRPr sz="2400">
                  <a:solidFill>
                    <a:schemeClr val="tx1"/>
                  </a:solidFill>
                  <a:latin typeface="Times New Roman" pitchFamily="18" charset="0"/>
                </a:defRPr>
              </a:lvl2pPr>
              <a:lvl3pPr marL="1143000" defTabSz="762000">
                <a:tabLst>
                  <a:tab pos="25400" algn="ctr"/>
                  <a:tab pos="571500" algn="ctr"/>
                  <a:tab pos="1190625" algn="ctr"/>
                  <a:tab pos="1714500" algn="ctr"/>
                  <a:tab pos="2219325" algn="ctr"/>
                  <a:tab pos="2705100" algn="ctr"/>
                </a:tabLst>
                <a:defRPr sz="2400">
                  <a:solidFill>
                    <a:schemeClr val="tx1"/>
                  </a:solidFill>
                  <a:latin typeface="Times New Roman" pitchFamily="18" charset="0"/>
                </a:defRPr>
              </a:lvl3pPr>
              <a:lvl4pPr marL="1714500" defTabSz="762000">
                <a:tabLst>
                  <a:tab pos="25400" algn="ctr"/>
                  <a:tab pos="571500" algn="ctr"/>
                  <a:tab pos="1190625" algn="ctr"/>
                  <a:tab pos="1714500" algn="ctr"/>
                  <a:tab pos="2219325" algn="ctr"/>
                  <a:tab pos="2705100" algn="ctr"/>
                </a:tabLst>
                <a:defRPr sz="2400">
                  <a:solidFill>
                    <a:schemeClr val="tx1"/>
                  </a:solidFill>
                  <a:latin typeface="Times New Roman" pitchFamily="18" charset="0"/>
                </a:defRPr>
              </a:lvl4pPr>
              <a:lvl5pPr marL="2286000" defTabSz="762000">
                <a:tabLst>
                  <a:tab pos="25400" algn="ctr"/>
                  <a:tab pos="571500" algn="ctr"/>
                  <a:tab pos="1190625" algn="ctr"/>
                  <a:tab pos="1714500" algn="ctr"/>
                  <a:tab pos="2219325" algn="ctr"/>
                  <a:tab pos="2705100" algn="ctr"/>
                </a:tabLst>
                <a:defRPr sz="2400">
                  <a:solidFill>
                    <a:schemeClr val="tx1"/>
                  </a:solidFill>
                  <a:latin typeface="Times New Roman" pitchFamily="18" charset="0"/>
                </a:defRPr>
              </a:lvl5pPr>
              <a:lvl6pPr marL="2743200" defTabSz="762000" fontAlgn="base">
                <a:spcBef>
                  <a:spcPct val="0"/>
                </a:spcBef>
                <a:spcAft>
                  <a:spcPct val="0"/>
                </a:spcAft>
                <a:tabLst>
                  <a:tab pos="25400" algn="ctr"/>
                  <a:tab pos="571500" algn="ctr"/>
                  <a:tab pos="1190625" algn="ctr"/>
                  <a:tab pos="1714500" algn="ctr"/>
                  <a:tab pos="2219325" algn="ctr"/>
                  <a:tab pos="2705100" algn="ctr"/>
                </a:tabLst>
                <a:defRPr sz="2400">
                  <a:solidFill>
                    <a:schemeClr val="tx1"/>
                  </a:solidFill>
                  <a:latin typeface="Times New Roman" pitchFamily="18" charset="0"/>
                </a:defRPr>
              </a:lvl6pPr>
              <a:lvl7pPr marL="3200400" defTabSz="762000" fontAlgn="base">
                <a:spcBef>
                  <a:spcPct val="0"/>
                </a:spcBef>
                <a:spcAft>
                  <a:spcPct val="0"/>
                </a:spcAft>
                <a:tabLst>
                  <a:tab pos="25400" algn="ctr"/>
                  <a:tab pos="571500" algn="ctr"/>
                  <a:tab pos="1190625" algn="ctr"/>
                  <a:tab pos="1714500" algn="ctr"/>
                  <a:tab pos="2219325" algn="ctr"/>
                  <a:tab pos="2705100" algn="ctr"/>
                </a:tabLst>
                <a:defRPr sz="2400">
                  <a:solidFill>
                    <a:schemeClr val="tx1"/>
                  </a:solidFill>
                  <a:latin typeface="Times New Roman" pitchFamily="18" charset="0"/>
                </a:defRPr>
              </a:lvl7pPr>
              <a:lvl8pPr marL="3657600" defTabSz="762000" fontAlgn="base">
                <a:spcBef>
                  <a:spcPct val="0"/>
                </a:spcBef>
                <a:spcAft>
                  <a:spcPct val="0"/>
                </a:spcAft>
                <a:tabLst>
                  <a:tab pos="25400" algn="ctr"/>
                  <a:tab pos="571500" algn="ctr"/>
                  <a:tab pos="1190625" algn="ctr"/>
                  <a:tab pos="1714500" algn="ctr"/>
                  <a:tab pos="2219325" algn="ctr"/>
                  <a:tab pos="2705100" algn="ctr"/>
                </a:tabLst>
                <a:defRPr sz="2400">
                  <a:solidFill>
                    <a:schemeClr val="tx1"/>
                  </a:solidFill>
                  <a:latin typeface="Times New Roman" pitchFamily="18" charset="0"/>
                </a:defRPr>
              </a:lvl8pPr>
              <a:lvl9pPr marL="4114800" defTabSz="762000" fontAlgn="base">
                <a:spcBef>
                  <a:spcPct val="0"/>
                </a:spcBef>
                <a:spcAft>
                  <a:spcPct val="0"/>
                </a:spcAft>
                <a:tabLst>
                  <a:tab pos="25400" algn="ctr"/>
                  <a:tab pos="571500" algn="ctr"/>
                  <a:tab pos="1190625" algn="ctr"/>
                  <a:tab pos="1714500" algn="ctr"/>
                  <a:tab pos="2219325" algn="ctr"/>
                  <a:tab pos="2705100" algn="ctr"/>
                </a:tabLst>
                <a:defRPr sz="2400">
                  <a:solidFill>
                    <a:schemeClr val="tx1"/>
                  </a:solidFill>
                  <a:latin typeface="Times New Roman" pitchFamily="18" charset="0"/>
                </a:defRPr>
              </a:lvl9pPr>
            </a:lstStyle>
            <a:p>
              <a:pPr eaLnBrk="0" hangingPunct="0">
                <a:spcBef>
                  <a:spcPct val="50000"/>
                </a:spcBef>
                <a:defRPr/>
              </a:pPr>
              <a:r>
                <a:rPr lang="de-DE" sz="1200" b="1" smtClean="0">
                  <a:effectLst>
                    <a:outerShdw blurRad="38100" dist="38100" dir="2700000" algn="tl">
                      <a:srgbClr val="C0C0C0"/>
                    </a:outerShdw>
                  </a:effectLst>
                  <a:latin typeface="Arial" charset="0"/>
                </a:rPr>
                <a:t>	0	20	40	60	80	100</a:t>
              </a:r>
              <a:endParaRPr lang="de-DE" sz="1200" smtClean="0">
                <a:latin typeface="Arial" charset="0"/>
              </a:endParaRPr>
            </a:p>
          </p:txBody>
        </p:sp>
        <p:sp>
          <p:nvSpPr>
            <p:cNvPr id="9272" name="Text Box 42"/>
            <p:cNvSpPr txBox="1">
              <a:spLocks noChangeArrowheads="1"/>
            </p:cNvSpPr>
            <p:nvPr/>
          </p:nvSpPr>
          <p:spPr bwMode="auto">
            <a:xfrm>
              <a:off x="3243" y="2710"/>
              <a:ext cx="468" cy="1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762000" eaLnBrk="0" hangingPunct="0">
                <a:defRPr sz="2200">
                  <a:solidFill>
                    <a:schemeClr val="tx1"/>
                  </a:solidFill>
                  <a:latin typeface="Arial" charset="0"/>
                </a:defRPr>
              </a:lvl1pPr>
              <a:lvl2pPr marL="742950" indent="-285750" defTabSz="762000" eaLnBrk="0" hangingPunct="0">
                <a:defRPr sz="2200">
                  <a:solidFill>
                    <a:schemeClr val="tx1"/>
                  </a:solidFill>
                  <a:latin typeface="Arial" charset="0"/>
                </a:defRPr>
              </a:lvl2pPr>
              <a:lvl3pPr marL="1143000" indent="-228600" defTabSz="762000" eaLnBrk="0" hangingPunct="0">
                <a:defRPr sz="2200">
                  <a:solidFill>
                    <a:schemeClr val="tx1"/>
                  </a:solidFill>
                  <a:latin typeface="Arial" charset="0"/>
                </a:defRPr>
              </a:lvl3pPr>
              <a:lvl4pPr marL="1600200" indent="-228600" defTabSz="762000" eaLnBrk="0" hangingPunct="0">
                <a:defRPr sz="2200">
                  <a:solidFill>
                    <a:schemeClr val="tx1"/>
                  </a:solidFill>
                  <a:latin typeface="Arial" charset="0"/>
                </a:defRPr>
              </a:lvl4pPr>
              <a:lvl5pPr marL="2057400" indent="-228600" defTabSz="762000" eaLnBrk="0" hangingPunct="0">
                <a:defRPr sz="2200">
                  <a:solidFill>
                    <a:schemeClr val="tx1"/>
                  </a:solidFill>
                  <a:latin typeface="Arial" charset="0"/>
                </a:defRPr>
              </a:lvl5pPr>
              <a:lvl6pPr marL="2514600" indent="-228600" defTabSz="762000" eaLnBrk="0" fontAlgn="base" hangingPunct="0">
                <a:spcBef>
                  <a:spcPct val="0"/>
                </a:spcBef>
                <a:spcAft>
                  <a:spcPct val="0"/>
                </a:spcAft>
                <a:defRPr sz="2200">
                  <a:solidFill>
                    <a:schemeClr val="tx1"/>
                  </a:solidFill>
                  <a:latin typeface="Arial" charset="0"/>
                </a:defRPr>
              </a:lvl6pPr>
              <a:lvl7pPr marL="2971800" indent="-228600" defTabSz="762000" eaLnBrk="0" fontAlgn="base" hangingPunct="0">
                <a:spcBef>
                  <a:spcPct val="0"/>
                </a:spcBef>
                <a:spcAft>
                  <a:spcPct val="0"/>
                </a:spcAft>
                <a:defRPr sz="2200">
                  <a:solidFill>
                    <a:schemeClr val="tx1"/>
                  </a:solidFill>
                  <a:latin typeface="Arial" charset="0"/>
                </a:defRPr>
              </a:lvl7pPr>
              <a:lvl8pPr marL="3429000" indent="-228600" defTabSz="762000" eaLnBrk="0" fontAlgn="base" hangingPunct="0">
                <a:spcBef>
                  <a:spcPct val="0"/>
                </a:spcBef>
                <a:spcAft>
                  <a:spcPct val="0"/>
                </a:spcAft>
                <a:defRPr sz="2200">
                  <a:solidFill>
                    <a:schemeClr val="tx1"/>
                  </a:solidFill>
                  <a:latin typeface="Arial" charset="0"/>
                </a:defRPr>
              </a:lvl8pPr>
              <a:lvl9pPr marL="3886200" indent="-228600" defTabSz="762000" eaLnBrk="0" fontAlgn="base" hangingPunct="0">
                <a:spcBef>
                  <a:spcPct val="0"/>
                </a:spcBef>
                <a:spcAft>
                  <a:spcPct val="0"/>
                </a:spcAft>
                <a:defRPr sz="2200">
                  <a:solidFill>
                    <a:schemeClr val="tx1"/>
                  </a:solidFill>
                  <a:latin typeface="Arial" charset="0"/>
                </a:defRPr>
              </a:lvl9pPr>
            </a:lstStyle>
            <a:p>
              <a:pPr>
                <a:spcBef>
                  <a:spcPct val="50000"/>
                </a:spcBef>
              </a:pPr>
              <a:r>
                <a:rPr lang="de-DE" sz="1400" b="1">
                  <a:latin typeface="Symbol" pitchFamily="18" charset="2"/>
                  <a:sym typeface="Symbol" pitchFamily="18" charset="2"/>
                </a:rPr>
                <a:t>(</a:t>
              </a:r>
              <a:r>
                <a:rPr lang="en-US" sz="1400" b="1">
                  <a:latin typeface="Arial Unicode MS" pitchFamily="34" charset="-128"/>
                  <a:ea typeface="Arial Unicode MS" pitchFamily="34" charset="-128"/>
                  <a:cs typeface="Arial Unicode MS" pitchFamily="34" charset="-128"/>
                  <a:sym typeface="Symbol" pitchFamily="18" charset="2"/>
                </a:rPr>
                <a:t>p</a:t>
              </a:r>
              <a:r>
                <a:rPr lang="de-DE" sz="1400" b="1" baseline="-25000">
                  <a:sym typeface="Symbol" pitchFamily="18" charset="2"/>
                </a:rPr>
                <a:t>max</a:t>
              </a:r>
              <a:r>
                <a:rPr lang="de-DE" sz="1400" b="1">
                  <a:sym typeface="Symbol" pitchFamily="18" charset="2"/>
                </a:rPr>
                <a:t>)</a:t>
              </a:r>
            </a:p>
          </p:txBody>
        </p:sp>
        <p:sp>
          <p:nvSpPr>
            <p:cNvPr id="287787" name="Text Box 43"/>
            <p:cNvSpPr txBox="1">
              <a:spLocks noChangeArrowheads="1"/>
            </p:cNvSpPr>
            <p:nvPr/>
          </p:nvSpPr>
          <p:spPr bwMode="auto">
            <a:xfrm>
              <a:off x="3195" y="2422"/>
              <a:ext cx="416" cy="1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eaLnBrk="0" hangingPunct="0">
                <a:spcBef>
                  <a:spcPct val="50000"/>
                </a:spcBef>
                <a:defRPr/>
              </a:pPr>
              <a:r>
                <a:rPr lang="de-DE" sz="1200" b="1" smtClean="0">
                  <a:effectLst>
                    <a:outerShdw blurRad="38100" dist="38100" dir="2700000" algn="tl">
                      <a:srgbClr val="C0C0C0"/>
                    </a:outerShdw>
                  </a:effectLst>
                  <a:latin typeface="Arial" charset="0"/>
                </a:rPr>
                <a:t>IMEP</a:t>
              </a:r>
              <a:endParaRPr lang="de-DE" sz="900" smtClean="0">
                <a:latin typeface="Arial" charset="0"/>
              </a:endParaRPr>
            </a:p>
          </p:txBody>
        </p:sp>
        <p:sp>
          <p:nvSpPr>
            <p:cNvPr id="9274" name="Line 44"/>
            <p:cNvSpPr>
              <a:spLocks noChangeShapeType="1"/>
            </p:cNvSpPr>
            <p:nvPr/>
          </p:nvSpPr>
          <p:spPr bwMode="auto">
            <a:xfrm>
              <a:off x="4599" y="2276"/>
              <a:ext cx="0" cy="62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grpSp>
          <p:nvGrpSpPr>
            <p:cNvPr id="9275" name="Group 45"/>
            <p:cNvGrpSpPr>
              <a:grpSpLocks/>
            </p:cNvGrpSpPr>
            <p:nvPr/>
          </p:nvGrpSpPr>
          <p:grpSpPr bwMode="auto">
            <a:xfrm>
              <a:off x="2906" y="2892"/>
              <a:ext cx="1693" cy="68"/>
              <a:chOff x="2906" y="2892"/>
              <a:chExt cx="1693" cy="68"/>
            </a:xfrm>
          </p:grpSpPr>
          <p:sp>
            <p:nvSpPr>
              <p:cNvPr id="9282" name="Line 46"/>
              <p:cNvSpPr>
                <a:spLocks noChangeShapeType="1"/>
              </p:cNvSpPr>
              <p:nvPr/>
            </p:nvSpPr>
            <p:spPr bwMode="auto">
              <a:xfrm>
                <a:off x="2907" y="2902"/>
                <a:ext cx="169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283" name="Line 47"/>
              <p:cNvSpPr>
                <a:spLocks noChangeShapeType="1"/>
              </p:cNvSpPr>
              <p:nvPr/>
            </p:nvSpPr>
            <p:spPr bwMode="auto">
              <a:xfrm rot="16200000" flipH="1">
                <a:off x="3939" y="2929"/>
                <a:ext cx="48"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284" name="Line 48"/>
              <p:cNvSpPr>
                <a:spLocks noChangeShapeType="1"/>
              </p:cNvSpPr>
              <p:nvPr/>
            </p:nvSpPr>
            <p:spPr bwMode="auto">
              <a:xfrm rot="16200000" flipH="1">
                <a:off x="3609" y="2925"/>
                <a:ext cx="48"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285" name="Line 49"/>
              <p:cNvSpPr>
                <a:spLocks noChangeShapeType="1"/>
              </p:cNvSpPr>
              <p:nvPr/>
            </p:nvSpPr>
            <p:spPr bwMode="auto">
              <a:xfrm rot="16200000" flipH="1">
                <a:off x="4575" y="2926"/>
                <a:ext cx="48"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286" name="Line 50"/>
              <p:cNvSpPr>
                <a:spLocks noChangeShapeType="1"/>
              </p:cNvSpPr>
              <p:nvPr/>
            </p:nvSpPr>
            <p:spPr bwMode="auto">
              <a:xfrm rot="16200000" flipH="1">
                <a:off x="2872" y="2926"/>
                <a:ext cx="68"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287" name="Line 51"/>
              <p:cNvSpPr>
                <a:spLocks noChangeShapeType="1"/>
              </p:cNvSpPr>
              <p:nvPr/>
            </p:nvSpPr>
            <p:spPr bwMode="auto">
              <a:xfrm rot="16200000" flipH="1">
                <a:off x="3219" y="2932"/>
                <a:ext cx="48"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288" name="Line 52"/>
              <p:cNvSpPr>
                <a:spLocks noChangeShapeType="1"/>
              </p:cNvSpPr>
              <p:nvPr/>
            </p:nvSpPr>
            <p:spPr bwMode="auto">
              <a:xfrm rot="16200000" flipH="1">
                <a:off x="4257" y="2932"/>
                <a:ext cx="48"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grpSp>
        <p:grpSp>
          <p:nvGrpSpPr>
            <p:cNvPr id="9276" name="Group 53"/>
            <p:cNvGrpSpPr>
              <a:grpSpLocks/>
            </p:cNvGrpSpPr>
            <p:nvPr/>
          </p:nvGrpSpPr>
          <p:grpSpPr bwMode="auto">
            <a:xfrm>
              <a:off x="2865" y="2636"/>
              <a:ext cx="29" cy="244"/>
              <a:chOff x="2865" y="2636"/>
              <a:chExt cx="29" cy="244"/>
            </a:xfrm>
          </p:grpSpPr>
          <p:sp>
            <p:nvSpPr>
              <p:cNvPr id="9278" name="Line 54"/>
              <p:cNvSpPr>
                <a:spLocks noChangeShapeType="1"/>
              </p:cNvSpPr>
              <p:nvPr/>
            </p:nvSpPr>
            <p:spPr bwMode="auto">
              <a:xfrm>
                <a:off x="2865" y="2764"/>
                <a:ext cx="1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279" name="Line 55"/>
              <p:cNvSpPr>
                <a:spLocks noChangeShapeType="1"/>
              </p:cNvSpPr>
              <p:nvPr/>
            </p:nvSpPr>
            <p:spPr bwMode="auto">
              <a:xfrm>
                <a:off x="2893" y="2639"/>
                <a:ext cx="1" cy="24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280" name="Line 56"/>
              <p:cNvSpPr>
                <a:spLocks noChangeShapeType="1"/>
              </p:cNvSpPr>
              <p:nvPr/>
            </p:nvSpPr>
            <p:spPr bwMode="auto">
              <a:xfrm>
                <a:off x="2869" y="2636"/>
                <a:ext cx="1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281" name="Line 57"/>
              <p:cNvSpPr>
                <a:spLocks noChangeShapeType="1"/>
              </p:cNvSpPr>
              <p:nvPr/>
            </p:nvSpPr>
            <p:spPr bwMode="auto">
              <a:xfrm>
                <a:off x="2867" y="2874"/>
                <a:ext cx="13"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9277" name="Line 58"/>
            <p:cNvSpPr>
              <a:spLocks noChangeShapeType="1"/>
            </p:cNvSpPr>
            <p:nvPr/>
          </p:nvSpPr>
          <p:spPr bwMode="auto">
            <a:xfrm>
              <a:off x="2909" y="2271"/>
              <a:ext cx="169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grpSp>
      <p:grpSp>
        <p:nvGrpSpPr>
          <p:cNvPr id="9223" name="Group 59"/>
          <p:cNvGrpSpPr>
            <a:grpSpLocks/>
          </p:cNvGrpSpPr>
          <p:nvPr/>
        </p:nvGrpSpPr>
        <p:grpSpPr bwMode="auto">
          <a:xfrm>
            <a:off x="647700" y="1700213"/>
            <a:ext cx="3681413" cy="2198687"/>
            <a:chOff x="1104" y="689"/>
            <a:chExt cx="2319" cy="1385"/>
          </a:xfrm>
        </p:grpSpPr>
        <p:sp>
          <p:nvSpPr>
            <p:cNvPr id="9230" name="Rectangle 60"/>
            <p:cNvSpPr>
              <a:spLocks noChangeArrowheads="1"/>
            </p:cNvSpPr>
            <p:nvPr/>
          </p:nvSpPr>
          <p:spPr bwMode="auto">
            <a:xfrm>
              <a:off x="1125" y="724"/>
              <a:ext cx="2298" cy="1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9231" name="Rectangle 61"/>
            <p:cNvSpPr>
              <a:spLocks noChangeArrowheads="1"/>
            </p:cNvSpPr>
            <p:nvPr/>
          </p:nvSpPr>
          <p:spPr bwMode="auto">
            <a:xfrm>
              <a:off x="1128" y="727"/>
              <a:ext cx="2292" cy="1344"/>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9232" name="Rectangle 62"/>
            <p:cNvSpPr>
              <a:spLocks noChangeArrowheads="1"/>
            </p:cNvSpPr>
            <p:nvPr/>
          </p:nvSpPr>
          <p:spPr bwMode="auto">
            <a:xfrm>
              <a:off x="1107" y="710"/>
              <a:ext cx="2292" cy="1345"/>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9233" name="Rectangle 63"/>
            <p:cNvSpPr>
              <a:spLocks noChangeArrowheads="1"/>
            </p:cNvSpPr>
            <p:nvPr/>
          </p:nvSpPr>
          <p:spPr bwMode="auto">
            <a:xfrm>
              <a:off x="1323" y="794"/>
              <a:ext cx="212" cy="1052"/>
            </a:xfrm>
            <a:prstGeom prst="rect">
              <a:avLst/>
            </a:prstGeom>
            <a:solidFill>
              <a:srgbClr val="D4E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9234" name="Rectangle 64"/>
            <p:cNvSpPr>
              <a:spLocks noChangeArrowheads="1"/>
            </p:cNvSpPr>
            <p:nvPr/>
          </p:nvSpPr>
          <p:spPr bwMode="auto">
            <a:xfrm>
              <a:off x="1326" y="797"/>
              <a:ext cx="206" cy="1046"/>
            </a:xfrm>
            <a:prstGeom prst="rect">
              <a:avLst/>
            </a:prstGeom>
            <a:noFill/>
            <a:ln w="11113">
              <a:solidFill>
                <a:srgbClr val="D4EFF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9235" name="Rectangle 65"/>
            <p:cNvSpPr>
              <a:spLocks noChangeArrowheads="1"/>
            </p:cNvSpPr>
            <p:nvPr/>
          </p:nvSpPr>
          <p:spPr bwMode="auto">
            <a:xfrm>
              <a:off x="1104" y="707"/>
              <a:ext cx="2298" cy="1351"/>
            </a:xfrm>
            <a:prstGeom prst="rect">
              <a:avLst/>
            </a:prstGeom>
            <a:solidFill>
              <a:srgbClr val="009D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287810" name="Text Box 66"/>
            <p:cNvSpPr txBox="1">
              <a:spLocks noChangeArrowheads="1"/>
            </p:cNvSpPr>
            <p:nvPr/>
          </p:nvSpPr>
          <p:spPr bwMode="auto">
            <a:xfrm>
              <a:off x="1512" y="689"/>
              <a:ext cx="1056"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eaLnBrk="0" hangingPunct="0">
                <a:spcBef>
                  <a:spcPct val="50000"/>
                </a:spcBef>
                <a:defRPr/>
              </a:pPr>
              <a:r>
                <a:rPr lang="de-DE" sz="1600" b="1" smtClean="0">
                  <a:effectLst>
                    <a:outerShdw blurRad="38100" dist="38100" dir="2700000" algn="tl">
                      <a:srgbClr val="C0C0C0"/>
                    </a:outerShdw>
                  </a:effectLst>
                  <a:latin typeface="Arial" charset="0"/>
                </a:rPr>
                <a:t>Measurement</a:t>
              </a:r>
              <a:endParaRPr lang="de-DE" sz="1600" smtClean="0">
                <a:latin typeface="Arial" charset="0"/>
              </a:endParaRPr>
            </a:p>
          </p:txBody>
        </p:sp>
        <p:sp>
          <p:nvSpPr>
            <p:cNvPr id="287811" name="Text Box 67"/>
            <p:cNvSpPr txBox="1">
              <a:spLocks noChangeArrowheads="1"/>
            </p:cNvSpPr>
            <p:nvPr/>
          </p:nvSpPr>
          <p:spPr bwMode="auto">
            <a:xfrm rot="-5400000">
              <a:off x="719" y="1323"/>
              <a:ext cx="1007"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eaLnBrk="0" hangingPunct="0">
                <a:spcBef>
                  <a:spcPct val="50000"/>
                </a:spcBef>
                <a:defRPr/>
              </a:pPr>
              <a:r>
                <a:rPr lang="de-DE" sz="1200" b="1" smtClean="0">
                  <a:effectLst>
                    <a:outerShdw blurRad="38100" dist="38100" dir="2700000" algn="tl">
                      <a:srgbClr val="C0C0C0"/>
                    </a:outerShdw>
                  </a:effectLst>
                  <a:latin typeface="Arial" charset="0"/>
                </a:rPr>
                <a:t>Cylinder pressure </a:t>
              </a:r>
              <a:endParaRPr lang="de-DE" sz="800" smtClean="0">
                <a:latin typeface="Arial" charset="0"/>
              </a:endParaRPr>
            </a:p>
          </p:txBody>
        </p:sp>
        <p:sp>
          <p:nvSpPr>
            <p:cNvPr id="287812" name="Text Box 68"/>
            <p:cNvSpPr txBox="1">
              <a:spLocks noChangeArrowheads="1"/>
            </p:cNvSpPr>
            <p:nvPr/>
          </p:nvSpPr>
          <p:spPr bwMode="auto">
            <a:xfrm>
              <a:off x="2016" y="1888"/>
              <a:ext cx="62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eaLnBrk="0" hangingPunct="0">
                <a:spcBef>
                  <a:spcPct val="50000"/>
                </a:spcBef>
                <a:defRPr/>
              </a:pPr>
              <a:r>
                <a:rPr lang="de-DE" sz="1200" b="1" smtClean="0">
                  <a:effectLst>
                    <a:outerShdw blurRad="38100" dist="38100" dir="2700000" algn="tl">
                      <a:srgbClr val="C0C0C0"/>
                    </a:outerShdw>
                  </a:effectLst>
                  <a:latin typeface="Arial" charset="0"/>
                </a:rPr>
                <a:t>deg CA</a:t>
              </a:r>
              <a:endParaRPr lang="de-DE" sz="900" smtClean="0">
                <a:latin typeface="Arial" charset="0"/>
              </a:endParaRPr>
            </a:p>
          </p:txBody>
        </p:sp>
        <p:sp>
          <p:nvSpPr>
            <p:cNvPr id="287813" name="Text Box 69"/>
            <p:cNvSpPr txBox="1">
              <a:spLocks noChangeArrowheads="1"/>
            </p:cNvSpPr>
            <p:nvPr/>
          </p:nvSpPr>
          <p:spPr bwMode="auto">
            <a:xfrm>
              <a:off x="3100" y="1759"/>
              <a:ext cx="288"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eaLnBrk="0" hangingPunct="0">
                <a:spcBef>
                  <a:spcPct val="50000"/>
                </a:spcBef>
                <a:defRPr/>
              </a:pPr>
              <a:r>
                <a:rPr lang="de-DE" sz="1200" b="1" smtClean="0">
                  <a:effectLst>
                    <a:outerShdw blurRad="38100" dist="38100" dir="2700000" algn="tl">
                      <a:srgbClr val="C0C0C0"/>
                    </a:outerShdw>
                  </a:effectLst>
                  <a:latin typeface="Arial" charset="0"/>
                  <a:sym typeface="Symbol" pitchFamily="18" charset="2"/>
                </a:rPr>
                <a:t></a:t>
              </a:r>
              <a:endParaRPr lang="de-DE" smtClean="0">
                <a:latin typeface="TradeGothic" pitchFamily="34" charset="0"/>
                <a:sym typeface="Symbol" pitchFamily="18" charset="2"/>
              </a:endParaRPr>
            </a:p>
          </p:txBody>
        </p:sp>
        <p:sp>
          <p:nvSpPr>
            <p:cNvPr id="287814" name="Text Box 70"/>
            <p:cNvSpPr txBox="1">
              <a:spLocks noChangeArrowheads="1"/>
            </p:cNvSpPr>
            <p:nvPr/>
          </p:nvSpPr>
          <p:spPr bwMode="auto">
            <a:xfrm>
              <a:off x="1296" y="816"/>
              <a:ext cx="240" cy="10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r" eaLnBrk="0" hangingPunct="0">
                <a:spcBef>
                  <a:spcPct val="80000"/>
                </a:spcBef>
                <a:defRPr/>
              </a:pPr>
              <a:r>
                <a:rPr lang="de-DE" sz="1200" b="1" smtClean="0">
                  <a:effectLst>
                    <a:outerShdw blurRad="38100" dist="38100" dir="2700000" algn="tl">
                      <a:srgbClr val="C0C0C0"/>
                    </a:outerShdw>
                  </a:effectLst>
                  <a:latin typeface="Arial" charset="0"/>
                </a:rPr>
                <a:t>40</a:t>
              </a:r>
            </a:p>
            <a:p>
              <a:pPr algn="r" eaLnBrk="0" hangingPunct="0">
                <a:spcBef>
                  <a:spcPct val="80000"/>
                </a:spcBef>
                <a:defRPr/>
              </a:pPr>
              <a:r>
                <a:rPr lang="de-DE" sz="1200" b="1" smtClean="0">
                  <a:effectLst>
                    <a:outerShdw blurRad="38100" dist="38100" dir="2700000" algn="tl">
                      <a:srgbClr val="C0C0C0"/>
                    </a:outerShdw>
                  </a:effectLst>
                  <a:latin typeface="Arial" charset="0"/>
                </a:rPr>
                <a:t>30</a:t>
              </a:r>
            </a:p>
            <a:p>
              <a:pPr algn="r" eaLnBrk="0" hangingPunct="0">
                <a:spcBef>
                  <a:spcPct val="80000"/>
                </a:spcBef>
                <a:defRPr/>
              </a:pPr>
              <a:r>
                <a:rPr lang="de-DE" sz="1200" b="1" smtClean="0">
                  <a:effectLst>
                    <a:outerShdw blurRad="38100" dist="38100" dir="2700000" algn="tl">
                      <a:srgbClr val="C0C0C0"/>
                    </a:outerShdw>
                  </a:effectLst>
                  <a:latin typeface="Arial" charset="0"/>
                </a:rPr>
                <a:t>20</a:t>
              </a:r>
            </a:p>
            <a:p>
              <a:pPr algn="r" eaLnBrk="0" hangingPunct="0">
                <a:spcBef>
                  <a:spcPct val="80000"/>
                </a:spcBef>
                <a:defRPr/>
              </a:pPr>
              <a:r>
                <a:rPr lang="de-DE" sz="1200" b="1" smtClean="0">
                  <a:effectLst>
                    <a:outerShdw blurRad="38100" dist="38100" dir="2700000" algn="tl">
                      <a:srgbClr val="C0C0C0"/>
                    </a:outerShdw>
                  </a:effectLst>
                  <a:latin typeface="Arial" charset="0"/>
                </a:rPr>
                <a:t>10</a:t>
              </a:r>
            </a:p>
            <a:p>
              <a:pPr algn="r" eaLnBrk="0" hangingPunct="0">
                <a:spcBef>
                  <a:spcPct val="80000"/>
                </a:spcBef>
                <a:defRPr/>
              </a:pPr>
              <a:r>
                <a:rPr lang="de-DE" sz="1200" b="1" smtClean="0">
                  <a:effectLst>
                    <a:outerShdw blurRad="38100" dist="38100" dir="2700000" algn="tl">
                      <a:srgbClr val="C0C0C0"/>
                    </a:outerShdw>
                  </a:effectLst>
                  <a:latin typeface="Arial" charset="0"/>
                </a:rPr>
                <a:t>0</a:t>
              </a:r>
              <a:endParaRPr lang="de-DE" sz="1000" smtClean="0">
                <a:latin typeface="Arial" charset="0"/>
              </a:endParaRPr>
            </a:p>
          </p:txBody>
        </p:sp>
        <p:sp>
          <p:nvSpPr>
            <p:cNvPr id="287815" name="Text Box 71"/>
            <p:cNvSpPr txBox="1">
              <a:spLocks noChangeArrowheads="1"/>
            </p:cNvSpPr>
            <p:nvPr/>
          </p:nvSpPr>
          <p:spPr bwMode="auto">
            <a:xfrm>
              <a:off x="1440" y="1772"/>
              <a:ext cx="187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25400" indent="-25400" defTabSz="762000">
                <a:tabLst>
                  <a:tab pos="736600" algn="l"/>
                  <a:tab pos="1257300" algn="l"/>
                  <a:tab pos="1803400" algn="l"/>
                  <a:tab pos="2616200" algn="r"/>
                </a:tabLst>
                <a:defRPr sz="2400">
                  <a:solidFill>
                    <a:schemeClr val="tx1"/>
                  </a:solidFill>
                  <a:latin typeface="Times New Roman" pitchFamily="18" charset="0"/>
                </a:defRPr>
              </a:lvl1pPr>
              <a:lvl2pPr marL="571500" defTabSz="762000">
                <a:tabLst>
                  <a:tab pos="736600" algn="l"/>
                  <a:tab pos="1257300" algn="l"/>
                  <a:tab pos="1803400" algn="l"/>
                  <a:tab pos="2616200" algn="r"/>
                </a:tabLst>
                <a:defRPr sz="2400">
                  <a:solidFill>
                    <a:schemeClr val="tx1"/>
                  </a:solidFill>
                  <a:latin typeface="Times New Roman" pitchFamily="18" charset="0"/>
                </a:defRPr>
              </a:lvl2pPr>
              <a:lvl3pPr marL="1143000" defTabSz="762000">
                <a:tabLst>
                  <a:tab pos="736600" algn="l"/>
                  <a:tab pos="1257300" algn="l"/>
                  <a:tab pos="1803400" algn="l"/>
                  <a:tab pos="2616200" algn="r"/>
                </a:tabLst>
                <a:defRPr sz="2400">
                  <a:solidFill>
                    <a:schemeClr val="tx1"/>
                  </a:solidFill>
                  <a:latin typeface="Times New Roman" pitchFamily="18" charset="0"/>
                </a:defRPr>
              </a:lvl3pPr>
              <a:lvl4pPr marL="1714500" defTabSz="762000">
                <a:tabLst>
                  <a:tab pos="736600" algn="l"/>
                  <a:tab pos="1257300" algn="l"/>
                  <a:tab pos="1803400" algn="l"/>
                  <a:tab pos="2616200" algn="r"/>
                </a:tabLst>
                <a:defRPr sz="2400">
                  <a:solidFill>
                    <a:schemeClr val="tx1"/>
                  </a:solidFill>
                  <a:latin typeface="Times New Roman" pitchFamily="18" charset="0"/>
                </a:defRPr>
              </a:lvl4pPr>
              <a:lvl5pPr marL="2286000" defTabSz="762000">
                <a:tabLst>
                  <a:tab pos="736600" algn="l"/>
                  <a:tab pos="1257300" algn="l"/>
                  <a:tab pos="1803400" algn="l"/>
                  <a:tab pos="2616200" algn="r"/>
                </a:tabLst>
                <a:defRPr sz="2400">
                  <a:solidFill>
                    <a:schemeClr val="tx1"/>
                  </a:solidFill>
                  <a:latin typeface="Times New Roman" pitchFamily="18" charset="0"/>
                </a:defRPr>
              </a:lvl5pPr>
              <a:lvl6pPr marL="2743200" defTabSz="762000" fontAlgn="base">
                <a:spcBef>
                  <a:spcPct val="0"/>
                </a:spcBef>
                <a:spcAft>
                  <a:spcPct val="0"/>
                </a:spcAft>
                <a:tabLst>
                  <a:tab pos="736600" algn="l"/>
                  <a:tab pos="1257300" algn="l"/>
                  <a:tab pos="1803400" algn="l"/>
                  <a:tab pos="2616200" algn="r"/>
                </a:tabLst>
                <a:defRPr sz="2400">
                  <a:solidFill>
                    <a:schemeClr val="tx1"/>
                  </a:solidFill>
                  <a:latin typeface="Times New Roman" pitchFamily="18" charset="0"/>
                </a:defRPr>
              </a:lvl6pPr>
              <a:lvl7pPr marL="3200400" defTabSz="762000" fontAlgn="base">
                <a:spcBef>
                  <a:spcPct val="0"/>
                </a:spcBef>
                <a:spcAft>
                  <a:spcPct val="0"/>
                </a:spcAft>
                <a:tabLst>
                  <a:tab pos="736600" algn="l"/>
                  <a:tab pos="1257300" algn="l"/>
                  <a:tab pos="1803400" algn="l"/>
                  <a:tab pos="2616200" algn="r"/>
                </a:tabLst>
                <a:defRPr sz="2400">
                  <a:solidFill>
                    <a:schemeClr val="tx1"/>
                  </a:solidFill>
                  <a:latin typeface="Times New Roman" pitchFamily="18" charset="0"/>
                </a:defRPr>
              </a:lvl7pPr>
              <a:lvl8pPr marL="3657600" defTabSz="762000" fontAlgn="base">
                <a:spcBef>
                  <a:spcPct val="0"/>
                </a:spcBef>
                <a:spcAft>
                  <a:spcPct val="0"/>
                </a:spcAft>
                <a:tabLst>
                  <a:tab pos="736600" algn="l"/>
                  <a:tab pos="1257300" algn="l"/>
                  <a:tab pos="1803400" algn="l"/>
                  <a:tab pos="2616200" algn="r"/>
                </a:tabLst>
                <a:defRPr sz="2400">
                  <a:solidFill>
                    <a:schemeClr val="tx1"/>
                  </a:solidFill>
                  <a:latin typeface="Times New Roman" pitchFamily="18" charset="0"/>
                </a:defRPr>
              </a:lvl8pPr>
              <a:lvl9pPr marL="4114800" defTabSz="762000" fontAlgn="base">
                <a:spcBef>
                  <a:spcPct val="0"/>
                </a:spcBef>
                <a:spcAft>
                  <a:spcPct val="0"/>
                </a:spcAft>
                <a:tabLst>
                  <a:tab pos="736600" algn="l"/>
                  <a:tab pos="1257300" algn="l"/>
                  <a:tab pos="1803400" algn="l"/>
                  <a:tab pos="2616200" algn="r"/>
                </a:tabLst>
                <a:defRPr sz="2400">
                  <a:solidFill>
                    <a:schemeClr val="tx1"/>
                  </a:solidFill>
                  <a:latin typeface="Times New Roman" pitchFamily="18" charset="0"/>
                </a:defRPr>
              </a:lvl9pPr>
            </a:lstStyle>
            <a:p>
              <a:pPr eaLnBrk="0" hangingPunct="0">
                <a:spcBef>
                  <a:spcPct val="50000"/>
                </a:spcBef>
                <a:defRPr/>
              </a:pPr>
              <a:r>
                <a:rPr lang="de-DE" sz="1200" b="1" smtClean="0">
                  <a:effectLst>
                    <a:outerShdw blurRad="38100" dist="38100" dir="2700000" algn="tl">
                      <a:srgbClr val="C0C0C0"/>
                    </a:outerShdw>
                  </a:effectLst>
                  <a:latin typeface="Arial" charset="0"/>
                </a:rPr>
                <a:t>	-60	0	60	120	180</a:t>
              </a:r>
              <a:endParaRPr lang="de-DE" smtClean="0">
                <a:latin typeface="Arial" charset="0"/>
              </a:endParaRPr>
            </a:p>
          </p:txBody>
        </p:sp>
        <p:grpSp>
          <p:nvGrpSpPr>
            <p:cNvPr id="9242" name="Group 72"/>
            <p:cNvGrpSpPr>
              <a:grpSpLocks/>
            </p:cNvGrpSpPr>
            <p:nvPr/>
          </p:nvGrpSpPr>
          <p:grpSpPr bwMode="auto">
            <a:xfrm>
              <a:off x="1500" y="901"/>
              <a:ext cx="1705" cy="896"/>
              <a:chOff x="1500" y="901"/>
              <a:chExt cx="1705" cy="896"/>
            </a:xfrm>
          </p:grpSpPr>
          <p:sp>
            <p:nvSpPr>
              <p:cNvPr id="9244" name="Line 73"/>
              <p:cNvSpPr>
                <a:spLocks noChangeShapeType="1"/>
              </p:cNvSpPr>
              <p:nvPr/>
            </p:nvSpPr>
            <p:spPr bwMode="auto">
              <a:xfrm>
                <a:off x="1500" y="901"/>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245" name="Line 74"/>
              <p:cNvSpPr>
                <a:spLocks noChangeShapeType="1"/>
              </p:cNvSpPr>
              <p:nvPr/>
            </p:nvSpPr>
            <p:spPr bwMode="auto">
              <a:xfrm flipV="1">
                <a:off x="1974" y="1763"/>
                <a:ext cx="1" cy="3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246" name="Line 75"/>
              <p:cNvSpPr>
                <a:spLocks noChangeShapeType="1"/>
              </p:cNvSpPr>
              <p:nvPr/>
            </p:nvSpPr>
            <p:spPr bwMode="auto">
              <a:xfrm flipV="1">
                <a:off x="2341" y="1763"/>
                <a:ext cx="1" cy="3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247" name="Line 76"/>
              <p:cNvSpPr>
                <a:spLocks noChangeShapeType="1"/>
              </p:cNvSpPr>
              <p:nvPr/>
            </p:nvSpPr>
            <p:spPr bwMode="auto">
              <a:xfrm flipV="1">
                <a:off x="2709" y="1763"/>
                <a:ext cx="1" cy="3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248" name="Line 77"/>
              <p:cNvSpPr>
                <a:spLocks noChangeShapeType="1"/>
              </p:cNvSpPr>
              <p:nvPr/>
            </p:nvSpPr>
            <p:spPr bwMode="auto">
              <a:xfrm>
                <a:off x="3077" y="1763"/>
                <a:ext cx="1" cy="3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249" name="Line 78"/>
              <p:cNvSpPr>
                <a:spLocks noChangeShapeType="1"/>
              </p:cNvSpPr>
              <p:nvPr/>
            </p:nvSpPr>
            <p:spPr bwMode="auto">
              <a:xfrm>
                <a:off x="1543" y="1763"/>
                <a:ext cx="165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250" name="Line 79"/>
              <p:cNvSpPr>
                <a:spLocks noChangeShapeType="1"/>
              </p:cNvSpPr>
              <p:nvPr/>
            </p:nvSpPr>
            <p:spPr bwMode="auto">
              <a:xfrm>
                <a:off x="1500" y="1107"/>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251" name="Line 80"/>
              <p:cNvSpPr>
                <a:spLocks noChangeShapeType="1"/>
              </p:cNvSpPr>
              <p:nvPr/>
            </p:nvSpPr>
            <p:spPr bwMode="auto">
              <a:xfrm>
                <a:off x="1500" y="1524"/>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252" name="Line 81"/>
              <p:cNvSpPr>
                <a:spLocks noChangeShapeType="1"/>
              </p:cNvSpPr>
              <p:nvPr/>
            </p:nvSpPr>
            <p:spPr bwMode="auto">
              <a:xfrm flipH="1">
                <a:off x="1500" y="1736"/>
                <a:ext cx="4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pic>
            <p:nvPicPr>
              <p:cNvPr id="9253" name="Picture 8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8" y="912"/>
                <a:ext cx="1656" cy="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54" name="Line 83"/>
              <p:cNvSpPr>
                <a:spLocks noChangeShapeType="1"/>
              </p:cNvSpPr>
              <p:nvPr/>
            </p:nvSpPr>
            <p:spPr bwMode="auto">
              <a:xfrm flipV="1">
                <a:off x="1543" y="901"/>
                <a:ext cx="1" cy="86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255" name="Line 84"/>
              <p:cNvSpPr>
                <a:spLocks noChangeShapeType="1"/>
              </p:cNvSpPr>
              <p:nvPr/>
            </p:nvSpPr>
            <p:spPr bwMode="auto">
              <a:xfrm>
                <a:off x="1544" y="903"/>
                <a:ext cx="165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256" name="Line 85"/>
              <p:cNvSpPr>
                <a:spLocks noChangeShapeType="1"/>
              </p:cNvSpPr>
              <p:nvPr/>
            </p:nvSpPr>
            <p:spPr bwMode="auto">
              <a:xfrm flipV="1">
                <a:off x="3204" y="904"/>
                <a:ext cx="1" cy="86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257" name="Line 86"/>
              <p:cNvSpPr>
                <a:spLocks noChangeShapeType="1"/>
              </p:cNvSpPr>
              <p:nvPr/>
            </p:nvSpPr>
            <p:spPr bwMode="auto">
              <a:xfrm flipV="1">
                <a:off x="1596" y="1764"/>
                <a:ext cx="1" cy="3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258" name="Line 87"/>
              <p:cNvSpPr>
                <a:spLocks noChangeShapeType="1"/>
              </p:cNvSpPr>
              <p:nvPr/>
            </p:nvSpPr>
            <p:spPr bwMode="auto">
              <a:xfrm>
                <a:off x="1501" y="1308"/>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287832" name="Text Box 88"/>
            <p:cNvSpPr txBox="1">
              <a:spLocks noChangeArrowheads="1"/>
            </p:cNvSpPr>
            <p:nvPr/>
          </p:nvSpPr>
          <p:spPr bwMode="auto">
            <a:xfrm>
              <a:off x="1257" y="912"/>
              <a:ext cx="273"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eaLnBrk="0" hangingPunct="0">
                <a:spcBef>
                  <a:spcPct val="50000"/>
                </a:spcBef>
                <a:defRPr/>
              </a:pPr>
              <a:r>
                <a:rPr lang="de-DE" sz="1200" b="1" smtClean="0">
                  <a:effectLst>
                    <a:outerShdw blurRad="38100" dist="38100" dir="2700000" algn="tl">
                      <a:srgbClr val="C0C0C0"/>
                    </a:outerShdw>
                  </a:effectLst>
                  <a:latin typeface="Arial" charset="0"/>
                </a:rPr>
                <a:t>bar </a:t>
              </a:r>
              <a:endParaRPr lang="de-DE" sz="800" smtClean="0">
                <a:latin typeface="Arial" charset="0"/>
              </a:endParaRPr>
            </a:p>
          </p:txBody>
        </p:sp>
      </p:grpSp>
      <p:grpSp>
        <p:nvGrpSpPr>
          <p:cNvPr id="9224" name="Group 89"/>
          <p:cNvGrpSpPr>
            <a:grpSpLocks/>
          </p:cNvGrpSpPr>
          <p:nvPr/>
        </p:nvGrpSpPr>
        <p:grpSpPr bwMode="auto">
          <a:xfrm rot="9062941">
            <a:off x="4778375" y="4905375"/>
            <a:ext cx="684213" cy="341313"/>
            <a:chOff x="2449" y="2298"/>
            <a:chExt cx="338" cy="215"/>
          </a:xfrm>
        </p:grpSpPr>
        <p:sp>
          <p:nvSpPr>
            <p:cNvPr id="9228" name="Freeform 90"/>
            <p:cNvSpPr>
              <a:spLocks/>
            </p:cNvSpPr>
            <p:nvPr/>
          </p:nvSpPr>
          <p:spPr bwMode="auto">
            <a:xfrm>
              <a:off x="2526" y="2298"/>
              <a:ext cx="261" cy="215"/>
            </a:xfrm>
            <a:custGeom>
              <a:avLst/>
              <a:gdLst>
                <a:gd name="T0" fmla="*/ 87 w 784"/>
                <a:gd name="T1" fmla="*/ 36 h 646"/>
                <a:gd name="T2" fmla="*/ 87 w 784"/>
                <a:gd name="T3" fmla="*/ 36 h 646"/>
                <a:gd name="T4" fmla="*/ 0 w 784"/>
                <a:gd name="T5" fmla="*/ 72 h 646"/>
                <a:gd name="T6" fmla="*/ 0 w 784"/>
                <a:gd name="T7" fmla="*/ 72 h 646"/>
                <a:gd name="T8" fmla="*/ 1 w 784"/>
                <a:gd name="T9" fmla="*/ 69 h 646"/>
                <a:gd name="T10" fmla="*/ 2 w 784"/>
                <a:gd name="T11" fmla="*/ 67 h 646"/>
                <a:gd name="T12" fmla="*/ 3 w 784"/>
                <a:gd name="T13" fmla="*/ 65 h 646"/>
                <a:gd name="T14" fmla="*/ 4 w 784"/>
                <a:gd name="T15" fmla="*/ 63 h 646"/>
                <a:gd name="T16" fmla="*/ 5 w 784"/>
                <a:gd name="T17" fmla="*/ 60 h 646"/>
                <a:gd name="T18" fmla="*/ 6 w 784"/>
                <a:gd name="T19" fmla="*/ 58 h 646"/>
                <a:gd name="T20" fmla="*/ 6 w 784"/>
                <a:gd name="T21" fmla="*/ 56 h 646"/>
                <a:gd name="T22" fmla="*/ 7 w 784"/>
                <a:gd name="T23" fmla="*/ 54 h 646"/>
                <a:gd name="T24" fmla="*/ 7 w 784"/>
                <a:gd name="T25" fmla="*/ 51 h 646"/>
                <a:gd name="T26" fmla="*/ 8 w 784"/>
                <a:gd name="T27" fmla="*/ 49 h 646"/>
                <a:gd name="T28" fmla="*/ 8 w 784"/>
                <a:gd name="T29" fmla="*/ 47 h 646"/>
                <a:gd name="T30" fmla="*/ 9 w 784"/>
                <a:gd name="T31" fmla="*/ 45 h 646"/>
                <a:gd name="T32" fmla="*/ 9 w 784"/>
                <a:gd name="T33" fmla="*/ 42 h 646"/>
                <a:gd name="T34" fmla="*/ 9 w 784"/>
                <a:gd name="T35" fmla="*/ 40 h 646"/>
                <a:gd name="T36" fmla="*/ 9 w 784"/>
                <a:gd name="T37" fmla="*/ 38 h 646"/>
                <a:gd name="T38" fmla="*/ 9 w 784"/>
                <a:gd name="T39" fmla="*/ 36 h 646"/>
                <a:gd name="T40" fmla="*/ 9 w 784"/>
                <a:gd name="T41" fmla="*/ 34 h 646"/>
                <a:gd name="T42" fmla="*/ 9 w 784"/>
                <a:gd name="T43" fmla="*/ 31 h 646"/>
                <a:gd name="T44" fmla="*/ 9 w 784"/>
                <a:gd name="T45" fmla="*/ 29 h 646"/>
                <a:gd name="T46" fmla="*/ 9 w 784"/>
                <a:gd name="T47" fmla="*/ 27 h 646"/>
                <a:gd name="T48" fmla="*/ 8 w 784"/>
                <a:gd name="T49" fmla="*/ 25 h 646"/>
                <a:gd name="T50" fmla="*/ 8 w 784"/>
                <a:gd name="T51" fmla="*/ 22 h 646"/>
                <a:gd name="T52" fmla="*/ 7 w 784"/>
                <a:gd name="T53" fmla="*/ 20 h 646"/>
                <a:gd name="T54" fmla="*/ 7 w 784"/>
                <a:gd name="T55" fmla="*/ 18 h 646"/>
                <a:gd name="T56" fmla="*/ 6 w 784"/>
                <a:gd name="T57" fmla="*/ 16 h 646"/>
                <a:gd name="T58" fmla="*/ 6 w 784"/>
                <a:gd name="T59" fmla="*/ 13 h 646"/>
                <a:gd name="T60" fmla="*/ 5 w 784"/>
                <a:gd name="T61" fmla="*/ 11 h 646"/>
                <a:gd name="T62" fmla="*/ 4 w 784"/>
                <a:gd name="T63" fmla="*/ 9 h 646"/>
                <a:gd name="T64" fmla="*/ 3 w 784"/>
                <a:gd name="T65" fmla="*/ 7 h 646"/>
                <a:gd name="T66" fmla="*/ 2 w 784"/>
                <a:gd name="T67" fmla="*/ 4 h 646"/>
                <a:gd name="T68" fmla="*/ 1 w 784"/>
                <a:gd name="T69" fmla="*/ 2 h 646"/>
                <a:gd name="T70" fmla="*/ 0 w 784"/>
                <a:gd name="T71" fmla="*/ 0 h 646"/>
                <a:gd name="T72" fmla="*/ 87 w 784"/>
                <a:gd name="T73" fmla="*/ 36 h 646"/>
                <a:gd name="T74" fmla="*/ 87 w 784"/>
                <a:gd name="T75" fmla="*/ 36 h 6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84" h="646">
                  <a:moveTo>
                    <a:pt x="784" y="323"/>
                  </a:moveTo>
                  <a:lnTo>
                    <a:pt x="784" y="323"/>
                  </a:lnTo>
                  <a:lnTo>
                    <a:pt x="0" y="646"/>
                  </a:lnTo>
                  <a:lnTo>
                    <a:pt x="10" y="625"/>
                  </a:lnTo>
                  <a:lnTo>
                    <a:pt x="19" y="605"/>
                  </a:lnTo>
                  <a:lnTo>
                    <a:pt x="28" y="585"/>
                  </a:lnTo>
                  <a:lnTo>
                    <a:pt x="36" y="565"/>
                  </a:lnTo>
                  <a:lnTo>
                    <a:pt x="45" y="545"/>
                  </a:lnTo>
                  <a:lnTo>
                    <a:pt x="52" y="524"/>
                  </a:lnTo>
                  <a:lnTo>
                    <a:pt x="57" y="504"/>
                  </a:lnTo>
                  <a:lnTo>
                    <a:pt x="63" y="484"/>
                  </a:lnTo>
                  <a:lnTo>
                    <a:pt x="67" y="464"/>
                  </a:lnTo>
                  <a:lnTo>
                    <a:pt x="73" y="444"/>
                  </a:lnTo>
                  <a:lnTo>
                    <a:pt x="75" y="423"/>
                  </a:lnTo>
                  <a:lnTo>
                    <a:pt x="78" y="403"/>
                  </a:lnTo>
                  <a:lnTo>
                    <a:pt x="81" y="383"/>
                  </a:lnTo>
                  <a:lnTo>
                    <a:pt x="82" y="363"/>
                  </a:lnTo>
                  <a:lnTo>
                    <a:pt x="84" y="343"/>
                  </a:lnTo>
                  <a:lnTo>
                    <a:pt x="84" y="323"/>
                  </a:lnTo>
                  <a:lnTo>
                    <a:pt x="84" y="302"/>
                  </a:lnTo>
                  <a:lnTo>
                    <a:pt x="82" y="282"/>
                  </a:lnTo>
                  <a:lnTo>
                    <a:pt x="81" y="262"/>
                  </a:lnTo>
                  <a:lnTo>
                    <a:pt x="78" y="242"/>
                  </a:lnTo>
                  <a:lnTo>
                    <a:pt x="75" y="222"/>
                  </a:lnTo>
                  <a:lnTo>
                    <a:pt x="73" y="201"/>
                  </a:lnTo>
                  <a:lnTo>
                    <a:pt x="67" y="181"/>
                  </a:lnTo>
                  <a:lnTo>
                    <a:pt x="63" y="161"/>
                  </a:lnTo>
                  <a:lnTo>
                    <a:pt x="57" y="141"/>
                  </a:lnTo>
                  <a:lnTo>
                    <a:pt x="52" y="121"/>
                  </a:lnTo>
                  <a:lnTo>
                    <a:pt x="45" y="100"/>
                  </a:lnTo>
                  <a:lnTo>
                    <a:pt x="36" y="80"/>
                  </a:lnTo>
                  <a:lnTo>
                    <a:pt x="28" y="60"/>
                  </a:lnTo>
                  <a:lnTo>
                    <a:pt x="19" y="40"/>
                  </a:lnTo>
                  <a:lnTo>
                    <a:pt x="10" y="20"/>
                  </a:lnTo>
                  <a:lnTo>
                    <a:pt x="0" y="0"/>
                  </a:lnTo>
                  <a:lnTo>
                    <a:pt x="784" y="3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9229" name="Freeform 91"/>
            <p:cNvSpPr>
              <a:spLocks/>
            </p:cNvSpPr>
            <p:nvPr/>
          </p:nvSpPr>
          <p:spPr bwMode="auto">
            <a:xfrm>
              <a:off x="2449" y="2387"/>
              <a:ext cx="207" cy="36"/>
            </a:xfrm>
            <a:custGeom>
              <a:avLst/>
              <a:gdLst>
                <a:gd name="T0" fmla="*/ 0 w 621"/>
                <a:gd name="T1" fmla="*/ 6 h 107"/>
                <a:gd name="T2" fmla="*/ 0 w 621"/>
                <a:gd name="T3" fmla="*/ 12 h 107"/>
                <a:gd name="T4" fmla="*/ 69 w 621"/>
                <a:gd name="T5" fmla="*/ 12 h 107"/>
                <a:gd name="T6" fmla="*/ 69 w 621"/>
                <a:gd name="T7" fmla="*/ 0 h 107"/>
                <a:gd name="T8" fmla="*/ 0 w 621"/>
                <a:gd name="T9" fmla="*/ 0 h 107"/>
                <a:gd name="T10" fmla="*/ 0 w 621"/>
                <a:gd name="T11" fmla="*/ 6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1" h="107">
                  <a:moveTo>
                    <a:pt x="0" y="54"/>
                  </a:moveTo>
                  <a:lnTo>
                    <a:pt x="0" y="107"/>
                  </a:lnTo>
                  <a:lnTo>
                    <a:pt x="621" y="107"/>
                  </a:lnTo>
                  <a:lnTo>
                    <a:pt x="621" y="0"/>
                  </a:lnTo>
                  <a:lnTo>
                    <a:pt x="0" y="0"/>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grpSp>
        <p:nvGrpSpPr>
          <p:cNvPr id="9225" name="Group 92"/>
          <p:cNvGrpSpPr>
            <a:grpSpLocks/>
          </p:cNvGrpSpPr>
          <p:nvPr/>
        </p:nvGrpSpPr>
        <p:grpSpPr bwMode="auto">
          <a:xfrm rot="1650721">
            <a:off x="4427538" y="2060575"/>
            <a:ext cx="644525" cy="341313"/>
            <a:chOff x="2449" y="2298"/>
            <a:chExt cx="338" cy="215"/>
          </a:xfrm>
        </p:grpSpPr>
        <p:sp>
          <p:nvSpPr>
            <p:cNvPr id="9226" name="Freeform 93"/>
            <p:cNvSpPr>
              <a:spLocks/>
            </p:cNvSpPr>
            <p:nvPr/>
          </p:nvSpPr>
          <p:spPr bwMode="auto">
            <a:xfrm>
              <a:off x="2526" y="2298"/>
              <a:ext cx="261" cy="215"/>
            </a:xfrm>
            <a:custGeom>
              <a:avLst/>
              <a:gdLst>
                <a:gd name="T0" fmla="*/ 87 w 784"/>
                <a:gd name="T1" fmla="*/ 36 h 646"/>
                <a:gd name="T2" fmla="*/ 87 w 784"/>
                <a:gd name="T3" fmla="*/ 36 h 646"/>
                <a:gd name="T4" fmla="*/ 0 w 784"/>
                <a:gd name="T5" fmla="*/ 72 h 646"/>
                <a:gd name="T6" fmla="*/ 0 w 784"/>
                <a:gd name="T7" fmla="*/ 72 h 646"/>
                <a:gd name="T8" fmla="*/ 1 w 784"/>
                <a:gd name="T9" fmla="*/ 69 h 646"/>
                <a:gd name="T10" fmla="*/ 2 w 784"/>
                <a:gd name="T11" fmla="*/ 67 h 646"/>
                <a:gd name="T12" fmla="*/ 3 w 784"/>
                <a:gd name="T13" fmla="*/ 65 h 646"/>
                <a:gd name="T14" fmla="*/ 4 w 784"/>
                <a:gd name="T15" fmla="*/ 63 h 646"/>
                <a:gd name="T16" fmla="*/ 5 w 784"/>
                <a:gd name="T17" fmla="*/ 60 h 646"/>
                <a:gd name="T18" fmla="*/ 6 w 784"/>
                <a:gd name="T19" fmla="*/ 58 h 646"/>
                <a:gd name="T20" fmla="*/ 6 w 784"/>
                <a:gd name="T21" fmla="*/ 56 h 646"/>
                <a:gd name="T22" fmla="*/ 7 w 784"/>
                <a:gd name="T23" fmla="*/ 54 h 646"/>
                <a:gd name="T24" fmla="*/ 7 w 784"/>
                <a:gd name="T25" fmla="*/ 51 h 646"/>
                <a:gd name="T26" fmla="*/ 8 w 784"/>
                <a:gd name="T27" fmla="*/ 49 h 646"/>
                <a:gd name="T28" fmla="*/ 8 w 784"/>
                <a:gd name="T29" fmla="*/ 47 h 646"/>
                <a:gd name="T30" fmla="*/ 9 w 784"/>
                <a:gd name="T31" fmla="*/ 45 h 646"/>
                <a:gd name="T32" fmla="*/ 9 w 784"/>
                <a:gd name="T33" fmla="*/ 42 h 646"/>
                <a:gd name="T34" fmla="*/ 9 w 784"/>
                <a:gd name="T35" fmla="*/ 40 h 646"/>
                <a:gd name="T36" fmla="*/ 9 w 784"/>
                <a:gd name="T37" fmla="*/ 38 h 646"/>
                <a:gd name="T38" fmla="*/ 9 w 784"/>
                <a:gd name="T39" fmla="*/ 36 h 646"/>
                <a:gd name="T40" fmla="*/ 9 w 784"/>
                <a:gd name="T41" fmla="*/ 34 h 646"/>
                <a:gd name="T42" fmla="*/ 9 w 784"/>
                <a:gd name="T43" fmla="*/ 31 h 646"/>
                <a:gd name="T44" fmla="*/ 9 w 784"/>
                <a:gd name="T45" fmla="*/ 29 h 646"/>
                <a:gd name="T46" fmla="*/ 9 w 784"/>
                <a:gd name="T47" fmla="*/ 27 h 646"/>
                <a:gd name="T48" fmla="*/ 8 w 784"/>
                <a:gd name="T49" fmla="*/ 25 h 646"/>
                <a:gd name="T50" fmla="*/ 8 w 784"/>
                <a:gd name="T51" fmla="*/ 22 h 646"/>
                <a:gd name="T52" fmla="*/ 7 w 784"/>
                <a:gd name="T53" fmla="*/ 20 h 646"/>
                <a:gd name="T54" fmla="*/ 7 w 784"/>
                <a:gd name="T55" fmla="*/ 18 h 646"/>
                <a:gd name="T56" fmla="*/ 6 w 784"/>
                <a:gd name="T57" fmla="*/ 16 h 646"/>
                <a:gd name="T58" fmla="*/ 6 w 784"/>
                <a:gd name="T59" fmla="*/ 13 h 646"/>
                <a:gd name="T60" fmla="*/ 5 w 784"/>
                <a:gd name="T61" fmla="*/ 11 h 646"/>
                <a:gd name="T62" fmla="*/ 4 w 784"/>
                <a:gd name="T63" fmla="*/ 9 h 646"/>
                <a:gd name="T64" fmla="*/ 3 w 784"/>
                <a:gd name="T65" fmla="*/ 7 h 646"/>
                <a:gd name="T66" fmla="*/ 2 w 784"/>
                <a:gd name="T67" fmla="*/ 4 h 646"/>
                <a:gd name="T68" fmla="*/ 1 w 784"/>
                <a:gd name="T69" fmla="*/ 2 h 646"/>
                <a:gd name="T70" fmla="*/ 0 w 784"/>
                <a:gd name="T71" fmla="*/ 0 h 646"/>
                <a:gd name="T72" fmla="*/ 87 w 784"/>
                <a:gd name="T73" fmla="*/ 36 h 646"/>
                <a:gd name="T74" fmla="*/ 87 w 784"/>
                <a:gd name="T75" fmla="*/ 36 h 6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84" h="646">
                  <a:moveTo>
                    <a:pt x="784" y="323"/>
                  </a:moveTo>
                  <a:lnTo>
                    <a:pt x="784" y="323"/>
                  </a:lnTo>
                  <a:lnTo>
                    <a:pt x="0" y="646"/>
                  </a:lnTo>
                  <a:lnTo>
                    <a:pt x="10" y="625"/>
                  </a:lnTo>
                  <a:lnTo>
                    <a:pt x="19" y="605"/>
                  </a:lnTo>
                  <a:lnTo>
                    <a:pt x="28" y="585"/>
                  </a:lnTo>
                  <a:lnTo>
                    <a:pt x="36" y="565"/>
                  </a:lnTo>
                  <a:lnTo>
                    <a:pt x="45" y="545"/>
                  </a:lnTo>
                  <a:lnTo>
                    <a:pt x="52" y="524"/>
                  </a:lnTo>
                  <a:lnTo>
                    <a:pt x="57" y="504"/>
                  </a:lnTo>
                  <a:lnTo>
                    <a:pt x="63" y="484"/>
                  </a:lnTo>
                  <a:lnTo>
                    <a:pt x="67" y="464"/>
                  </a:lnTo>
                  <a:lnTo>
                    <a:pt x="73" y="444"/>
                  </a:lnTo>
                  <a:lnTo>
                    <a:pt x="75" y="423"/>
                  </a:lnTo>
                  <a:lnTo>
                    <a:pt x="78" y="403"/>
                  </a:lnTo>
                  <a:lnTo>
                    <a:pt x="81" y="383"/>
                  </a:lnTo>
                  <a:lnTo>
                    <a:pt x="82" y="363"/>
                  </a:lnTo>
                  <a:lnTo>
                    <a:pt x="84" y="343"/>
                  </a:lnTo>
                  <a:lnTo>
                    <a:pt x="84" y="323"/>
                  </a:lnTo>
                  <a:lnTo>
                    <a:pt x="84" y="302"/>
                  </a:lnTo>
                  <a:lnTo>
                    <a:pt x="82" y="282"/>
                  </a:lnTo>
                  <a:lnTo>
                    <a:pt x="81" y="262"/>
                  </a:lnTo>
                  <a:lnTo>
                    <a:pt x="78" y="242"/>
                  </a:lnTo>
                  <a:lnTo>
                    <a:pt x="75" y="222"/>
                  </a:lnTo>
                  <a:lnTo>
                    <a:pt x="73" y="201"/>
                  </a:lnTo>
                  <a:lnTo>
                    <a:pt x="67" y="181"/>
                  </a:lnTo>
                  <a:lnTo>
                    <a:pt x="63" y="161"/>
                  </a:lnTo>
                  <a:lnTo>
                    <a:pt x="57" y="141"/>
                  </a:lnTo>
                  <a:lnTo>
                    <a:pt x="52" y="121"/>
                  </a:lnTo>
                  <a:lnTo>
                    <a:pt x="45" y="100"/>
                  </a:lnTo>
                  <a:lnTo>
                    <a:pt x="36" y="80"/>
                  </a:lnTo>
                  <a:lnTo>
                    <a:pt x="28" y="60"/>
                  </a:lnTo>
                  <a:lnTo>
                    <a:pt x="19" y="40"/>
                  </a:lnTo>
                  <a:lnTo>
                    <a:pt x="10" y="20"/>
                  </a:lnTo>
                  <a:lnTo>
                    <a:pt x="0" y="0"/>
                  </a:lnTo>
                  <a:lnTo>
                    <a:pt x="784" y="3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9227" name="Freeform 94"/>
            <p:cNvSpPr>
              <a:spLocks/>
            </p:cNvSpPr>
            <p:nvPr/>
          </p:nvSpPr>
          <p:spPr bwMode="auto">
            <a:xfrm>
              <a:off x="2449" y="2387"/>
              <a:ext cx="207" cy="36"/>
            </a:xfrm>
            <a:custGeom>
              <a:avLst/>
              <a:gdLst>
                <a:gd name="T0" fmla="*/ 0 w 621"/>
                <a:gd name="T1" fmla="*/ 6 h 107"/>
                <a:gd name="T2" fmla="*/ 0 w 621"/>
                <a:gd name="T3" fmla="*/ 12 h 107"/>
                <a:gd name="T4" fmla="*/ 69 w 621"/>
                <a:gd name="T5" fmla="*/ 12 h 107"/>
                <a:gd name="T6" fmla="*/ 69 w 621"/>
                <a:gd name="T7" fmla="*/ 0 h 107"/>
                <a:gd name="T8" fmla="*/ 0 w 621"/>
                <a:gd name="T9" fmla="*/ 0 h 107"/>
                <a:gd name="T10" fmla="*/ 0 w 621"/>
                <a:gd name="T11" fmla="*/ 6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1" h="107">
                  <a:moveTo>
                    <a:pt x="0" y="54"/>
                  </a:moveTo>
                  <a:lnTo>
                    <a:pt x="0" y="107"/>
                  </a:lnTo>
                  <a:lnTo>
                    <a:pt x="621" y="107"/>
                  </a:lnTo>
                  <a:lnTo>
                    <a:pt x="621" y="0"/>
                  </a:lnTo>
                  <a:lnTo>
                    <a:pt x="0" y="0"/>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4 Marcador de pie de página"/>
          <p:cNvSpPr>
            <a:spLocks noGrp="1"/>
          </p:cNvSpPr>
          <p:nvPr>
            <p:ph type="ftr" sz="quarter" idx="10"/>
          </p:nvPr>
        </p:nvSpPr>
        <p:spPr>
          <a:noFill/>
        </p:spPr>
        <p:txBody>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800" smtClean="0"/>
              <a:t>CBL-E - Basics of Pressure Measurement / Sai /  Nov 2010</a:t>
            </a:r>
          </a:p>
        </p:txBody>
      </p:sp>
      <p:sp>
        <p:nvSpPr>
          <p:cNvPr id="10243" name="5 Marcador de número de diapositiva"/>
          <p:cNvSpPr>
            <a:spLocks noGrp="1"/>
          </p:cNvSpPr>
          <p:nvPr>
            <p:ph type="sldNum" sz="quarter" idx="11"/>
          </p:nvPr>
        </p:nvSpPr>
        <p:spPr>
          <a:noFill/>
        </p:spPr>
        <p:txBody>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fld id="{4D615694-33CF-4965-8954-77EFFD62B725}" type="slidenum">
              <a:rPr lang="en-US" sz="800" smtClean="0"/>
              <a:pPr eaLnBrk="1" hangingPunct="1"/>
              <a:t>8</a:t>
            </a:fld>
            <a:endParaRPr lang="en-US" sz="800" smtClean="0"/>
          </a:p>
        </p:txBody>
      </p:sp>
      <p:graphicFrame>
        <p:nvGraphicFramePr>
          <p:cNvPr id="10244" name="Object 7"/>
          <p:cNvGraphicFramePr>
            <a:graphicFrameLocks noChangeAspect="1"/>
          </p:cNvGraphicFramePr>
          <p:nvPr>
            <p:ph sz="half" idx="2"/>
          </p:nvPr>
        </p:nvGraphicFramePr>
        <p:xfrm>
          <a:off x="2519363" y="2522538"/>
          <a:ext cx="6045200" cy="3606800"/>
        </p:xfrm>
        <a:graphic>
          <a:graphicData uri="http://schemas.openxmlformats.org/presentationml/2006/ole">
            <mc:AlternateContent xmlns:mc="http://schemas.openxmlformats.org/markup-compatibility/2006">
              <mc:Choice xmlns:v="urn:schemas-microsoft-com:vml" Requires="v">
                <p:oleObj spid="_x0000_s10253" name="Diagramm" r:id="rId4" imgW="5686901" imgH="3391376" progId="Excel.Chart.8">
                  <p:embed/>
                </p:oleObj>
              </mc:Choice>
              <mc:Fallback>
                <p:oleObj name="Diagramm" r:id="rId4" imgW="5686901" imgH="3391376" progId="Excel.Chart.8">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9363" y="2522538"/>
                        <a:ext cx="6045200" cy="360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5" name="Rectangle 2"/>
          <p:cNvSpPr>
            <a:spLocks noGrp="1" noChangeArrowheads="1"/>
          </p:cNvSpPr>
          <p:nvPr>
            <p:ph type="title"/>
          </p:nvPr>
        </p:nvSpPr>
        <p:spPr/>
        <p:txBody>
          <a:bodyPr/>
          <a:lstStyle/>
          <a:p>
            <a:pPr eaLnBrk="1" hangingPunct="1"/>
            <a:r>
              <a:rPr lang="en-US" smtClean="0"/>
              <a:t>Choque Térmico</a:t>
            </a:r>
          </a:p>
        </p:txBody>
      </p:sp>
      <p:graphicFrame>
        <p:nvGraphicFramePr>
          <p:cNvPr id="10246" name="Object 3"/>
          <p:cNvGraphicFramePr>
            <a:graphicFrameLocks noChangeAspect="1"/>
          </p:cNvGraphicFramePr>
          <p:nvPr>
            <p:ph sz="half" idx="1"/>
          </p:nvPr>
        </p:nvGraphicFramePr>
        <p:xfrm>
          <a:off x="647700" y="1304925"/>
          <a:ext cx="2763838" cy="2182813"/>
        </p:xfrm>
        <a:graphic>
          <a:graphicData uri="http://schemas.openxmlformats.org/presentationml/2006/ole">
            <mc:AlternateContent xmlns:mc="http://schemas.openxmlformats.org/markup-compatibility/2006">
              <mc:Choice xmlns:v="urn:schemas-microsoft-com:vml" Requires="v">
                <p:oleObj spid="_x0000_s10254" name="Dokument" r:id="rId6" imgW="2763926" imgH="2182368" progId="Word.Document.8">
                  <p:embed/>
                </p:oleObj>
              </mc:Choice>
              <mc:Fallback>
                <p:oleObj name="Dokument" r:id="rId6" imgW="2763926" imgH="2182368" progId="Word.Document.8">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 y="1304925"/>
                        <a:ext cx="2763838" cy="2182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247" name="Text Box 9"/>
          <p:cNvSpPr txBox="1">
            <a:spLocks noChangeArrowheads="1"/>
          </p:cNvSpPr>
          <p:nvPr/>
        </p:nvSpPr>
        <p:spPr bwMode="auto">
          <a:xfrm>
            <a:off x="4103688" y="1376363"/>
            <a:ext cx="3997325" cy="430212"/>
          </a:xfrm>
          <a:prstGeom prst="rect">
            <a:avLst/>
          </a:prstGeom>
          <a:noFill/>
          <a:ln>
            <a:noFill/>
          </a:ln>
          <a:effectLst/>
          <a:extLst>
            <a:ext uri="{909E8E84-426E-40DD-AFC4-6F175D3DCCD1}">
              <a14:hiddenFill xmlns:a14="http://schemas.microsoft.com/office/drawing/2010/main">
                <a:solidFill>
                  <a:srgbClr val="D3E6F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spcBef>
                <a:spcPct val="50000"/>
              </a:spcBef>
            </a:pPr>
            <a:r>
              <a:rPr lang="en-US"/>
              <a:t>Encapsulado del sensor</a:t>
            </a:r>
          </a:p>
        </p:txBody>
      </p:sp>
      <p:sp>
        <p:nvSpPr>
          <p:cNvPr id="10248" name="Text Box 10"/>
          <p:cNvSpPr txBox="1">
            <a:spLocks noChangeArrowheads="1"/>
          </p:cNvSpPr>
          <p:nvPr/>
        </p:nvSpPr>
        <p:spPr bwMode="auto">
          <a:xfrm>
            <a:off x="4103688" y="1916113"/>
            <a:ext cx="4824412" cy="430212"/>
          </a:xfrm>
          <a:prstGeom prst="rect">
            <a:avLst/>
          </a:prstGeom>
          <a:noFill/>
          <a:ln>
            <a:noFill/>
          </a:ln>
          <a:effectLst/>
          <a:extLst>
            <a:ext uri="{909E8E84-426E-40DD-AFC4-6F175D3DCCD1}">
              <a14:hiddenFill xmlns:a14="http://schemas.microsoft.com/office/drawing/2010/main">
                <a:solidFill>
                  <a:srgbClr val="D3E6F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spcBef>
                <a:spcPct val="50000"/>
              </a:spcBef>
            </a:pPr>
            <a:r>
              <a:rPr lang="en-US"/>
              <a:t>Elemento de medida piezoeléctrico</a:t>
            </a:r>
          </a:p>
        </p:txBody>
      </p:sp>
      <p:sp>
        <p:nvSpPr>
          <p:cNvPr id="10249" name="Text Box 11"/>
          <p:cNvSpPr txBox="1">
            <a:spLocks noChangeArrowheads="1"/>
          </p:cNvSpPr>
          <p:nvPr/>
        </p:nvSpPr>
        <p:spPr bwMode="auto">
          <a:xfrm>
            <a:off x="576263" y="4005263"/>
            <a:ext cx="1620837" cy="769937"/>
          </a:xfrm>
          <a:prstGeom prst="rect">
            <a:avLst/>
          </a:prstGeom>
          <a:noFill/>
          <a:ln>
            <a:noFill/>
          </a:ln>
          <a:effectLst/>
          <a:extLst>
            <a:ext uri="{909E8E84-426E-40DD-AFC4-6F175D3DCCD1}">
              <a14:hiddenFill xmlns:a14="http://schemas.microsoft.com/office/drawing/2010/main">
                <a:solidFill>
                  <a:srgbClr val="D3E6F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spcBef>
                <a:spcPct val="50000"/>
              </a:spcBef>
            </a:pPr>
            <a:r>
              <a:rPr lang="en-US"/>
              <a:t>Diafragma del Sensor</a:t>
            </a:r>
          </a:p>
        </p:txBody>
      </p:sp>
      <p:sp>
        <p:nvSpPr>
          <p:cNvPr id="10250" name="Line 12"/>
          <p:cNvSpPr>
            <a:spLocks noChangeShapeType="1"/>
          </p:cNvSpPr>
          <p:nvPr/>
        </p:nvSpPr>
        <p:spPr bwMode="auto">
          <a:xfrm flipV="1">
            <a:off x="1368425" y="3392488"/>
            <a:ext cx="0" cy="576262"/>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10251" name="Line 13"/>
          <p:cNvSpPr>
            <a:spLocks noChangeShapeType="1"/>
          </p:cNvSpPr>
          <p:nvPr/>
        </p:nvSpPr>
        <p:spPr bwMode="auto">
          <a:xfrm flipH="1">
            <a:off x="3455988" y="2205038"/>
            <a:ext cx="647700" cy="43180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10252" name="Line 14"/>
          <p:cNvSpPr>
            <a:spLocks noChangeShapeType="1"/>
          </p:cNvSpPr>
          <p:nvPr/>
        </p:nvSpPr>
        <p:spPr bwMode="auto">
          <a:xfrm flipH="1">
            <a:off x="3455988" y="1665288"/>
            <a:ext cx="647700" cy="43180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4 Marcador de pie de página"/>
          <p:cNvSpPr>
            <a:spLocks noGrp="1"/>
          </p:cNvSpPr>
          <p:nvPr>
            <p:ph type="ftr" sz="quarter" idx="10"/>
          </p:nvPr>
        </p:nvSpPr>
        <p:spPr>
          <a:noFill/>
        </p:spPr>
        <p:txBody>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800" smtClean="0"/>
              <a:t>CBL-E - Basics of Pressure Measurement / Sai /  Nov 2010</a:t>
            </a:r>
          </a:p>
        </p:txBody>
      </p:sp>
      <p:sp>
        <p:nvSpPr>
          <p:cNvPr id="11267" name="5 Marcador de número de diapositiva"/>
          <p:cNvSpPr>
            <a:spLocks noGrp="1"/>
          </p:cNvSpPr>
          <p:nvPr>
            <p:ph type="sldNum" sz="quarter" idx="11"/>
          </p:nvPr>
        </p:nvSpPr>
        <p:spPr>
          <a:noFill/>
        </p:spPr>
        <p:txBody>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fld id="{96C63C9E-9582-49D1-A101-B13A34C9C8B0}" type="slidenum">
              <a:rPr lang="en-US" sz="800" smtClean="0"/>
              <a:pPr eaLnBrk="1" hangingPunct="1"/>
              <a:t>9</a:t>
            </a:fld>
            <a:endParaRPr lang="en-US" sz="800" smtClean="0"/>
          </a:p>
        </p:txBody>
      </p:sp>
      <p:sp>
        <p:nvSpPr>
          <p:cNvPr id="11268" name="Rectangle 4"/>
          <p:cNvSpPr>
            <a:spLocks noGrp="1" noChangeArrowheads="1"/>
          </p:cNvSpPr>
          <p:nvPr>
            <p:ph type="title"/>
          </p:nvPr>
        </p:nvSpPr>
        <p:spPr/>
        <p:txBody>
          <a:bodyPr/>
          <a:lstStyle/>
          <a:p>
            <a:pPr eaLnBrk="1" hangingPunct="1"/>
            <a:r>
              <a:rPr lang="en-US" smtClean="0"/>
              <a:t>Oscilaciones por resonancia.</a:t>
            </a:r>
          </a:p>
        </p:txBody>
      </p:sp>
      <p:graphicFrame>
        <p:nvGraphicFramePr>
          <p:cNvPr id="11269" name="Object 7"/>
          <p:cNvGraphicFramePr>
            <a:graphicFrameLocks noChangeAspect="1"/>
          </p:cNvGraphicFramePr>
          <p:nvPr>
            <p:ph sz="half" idx="1"/>
          </p:nvPr>
        </p:nvGraphicFramePr>
        <p:xfrm>
          <a:off x="971550" y="1439863"/>
          <a:ext cx="7129463" cy="2217737"/>
        </p:xfrm>
        <a:graphic>
          <a:graphicData uri="http://schemas.openxmlformats.org/presentationml/2006/ole">
            <mc:AlternateContent xmlns:mc="http://schemas.openxmlformats.org/markup-compatibility/2006">
              <mc:Choice xmlns:v="urn:schemas-microsoft-com:vml" Requires="v">
                <p:oleObj spid="_x0000_s11272" name="Visio" r:id="rId4" imgW="10029754" imgH="3119973" progId="Visio.Drawing.6">
                  <p:embed/>
                </p:oleObj>
              </mc:Choice>
              <mc:Fallback>
                <p:oleObj name="Visio" r:id="rId4" imgW="10029754" imgH="3119973" progId="Visio.Drawing.6">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1439863"/>
                        <a:ext cx="7129463" cy="221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0" name="Rectangle 10"/>
          <p:cNvSpPr>
            <a:spLocks noGrp="1" noChangeAspect="1" noChangeArrowheads="1"/>
          </p:cNvSpPr>
          <p:nvPr>
            <p:ph type="body" sz="half" idx="2"/>
          </p:nvPr>
        </p:nvSpPr>
        <p:spPr/>
        <p:txBody>
          <a:bodyPr/>
          <a:lstStyle/>
          <a:p>
            <a:pPr eaLnBrk="1" hangingPunct="1"/>
            <a:r>
              <a:rPr lang="en-US" sz="1800" smtClean="0"/>
              <a:t>El gas en el canal de montaje puede ser excitado en forma de resonancia acústica denominada oscilaciones por resonancia debida a cambios rápidos de presión a la entrada. </a:t>
            </a:r>
          </a:p>
          <a:p>
            <a:pPr eaLnBrk="1" hangingPunct="1"/>
            <a:r>
              <a:rPr lang="en-US" sz="1800" smtClean="0"/>
              <a:t>Debido a las restricciones impuestas por el espacio de montaje o por el propio sensor, los sensores no pueden siempre ser montados enrasados con la cámara de combustión.</a:t>
            </a:r>
            <a:br>
              <a:rPr lang="en-US" sz="1800" smtClean="0"/>
            </a:br>
            <a:endParaRPr lang="en-US" sz="1800" smtClean="0"/>
          </a:p>
        </p:txBody>
      </p:sp>
      <p:sp>
        <p:nvSpPr>
          <p:cNvPr id="11271" name="Rectangle 8"/>
          <p:cNvSpPr>
            <a:spLocks noChangeArrowheads="1"/>
          </p:cNvSpPr>
          <p:nvPr/>
        </p:nvSpPr>
        <p:spPr bwMode="auto">
          <a:xfrm>
            <a:off x="0" y="2352675"/>
            <a:ext cx="9144000" cy="0"/>
          </a:xfrm>
          <a:prstGeom prst="rect">
            <a:avLst/>
          </a:prstGeom>
          <a:noFill/>
          <a:ln>
            <a:noFill/>
          </a:ln>
          <a:effectLst/>
          <a:extLst>
            <a:ext uri="{909E8E84-426E-40DD-AFC4-6F175D3DCCD1}">
              <a14:hiddenFill xmlns:a14="http://schemas.microsoft.com/office/drawing/2010/main">
                <a:solidFill>
                  <a:srgbClr val="D3E6F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asics of pressure measurement in combustion engines&amp;quot;&quot;/&gt;&lt;property id=&quot;20307&quot; value=&quot;256&quot;/&gt;&lt;/object&gt;&lt;object type=&quot;3&quot; unique_id=&quot;10005&quot;&gt;&lt;property id=&quot;20148&quot; value=&quot;5&quot;/&gt;&lt;property id=&quot;20300&quot; value=&quot;Slide 2 - &amp;quot;Most common task:&amp;#x0D;&amp;#x0A;Cylinder pressure measurement&amp;quot;&quot;/&gt;&lt;property id=&quot;20307&quot; value=&quot;263&quot;/&gt;&lt;/object&gt;&lt;object type=&quot;3&quot; unique_id=&quot;10006&quot;&gt;&lt;property id=&quot;20148&quot; value=&quot;5&quot;/&gt;&lt;property id=&quot;20300&quot; value=&quot;Slide 3&quot;/&gt;&lt;property id=&quot;20307&quot; value=&quot;270&quot;/&gt;&lt;/object&gt;&lt;object type=&quot;3&quot; unique_id=&quot;10007&quot;&gt;&lt;property id=&quot;20148&quot; value=&quot;5&quot;/&gt;&lt;property id=&quot;20300&quot; value=&quot;Slide 4&quot;/&gt;&lt;property id=&quot;20307&quot; value=&quot;268&quot;/&gt;&lt;/object&gt;&lt;object type=&quot;3&quot; unique_id=&quot;10008&quot;&gt;&lt;property id=&quot;20148&quot; value=&quot;5&quot;/&gt;&lt;property id=&quot;20300&quot; value=&quot;Slide 5 - &amp;quot;Mean Effective Pressure:&amp;#x0D;&amp;#x0A;Combustion – Losses = Engine Out&amp;quot;&quot;/&gt;&lt;property id=&quot;20307&quot; value=&quot;271&quot;/&gt;&lt;/object&gt;&lt;object type=&quot;3&quot; unique_id=&quot;10009&quot;&gt;&lt;property id=&quot;20148&quot; value=&quot;5&quot;/&gt;&lt;property id=&quot;20300&quot; value=&quot;Slide 6 - &amp;quot;Information derived from cylinder pressure measurements (2)&amp;quot;&quot;/&gt;&lt;property id=&quot;20307&quot; value=&quot;265&quot;/&gt;&lt;/object&gt;&lt;object type=&quot;3&quot; unique_id=&quot;10011&quot;&gt;&lt;property id=&quot;20148&quot; value=&quot;5&quot;/&gt;&lt;property id=&quot;20300&quot; value=&quot;Slide 8 - &amp;quot;Thermal shock&amp;quot;&quot;/&gt;&lt;property id=&quot;20307&quot; value=&quot;258&quot;/&gt;&lt;/object&gt;&lt;object type=&quot;3&quot; unique_id=&quot;10012&quot;&gt;&lt;property id=&quot;20148&quot; value=&quot;5&quot;/&gt;&lt;property id=&quot;20300&quot; value=&quot;Slide 9 - &amp;quot;Pipe oscillations&amp;quot;&quot;/&gt;&lt;property id=&quot;20307&quot; value=&quot;257&quot;/&gt;&lt;/object&gt;&lt;object type=&quot;3&quot; unique_id=&quot;10013&quot;&gt;&lt;property id=&quot;20148&quot; value=&quot;5&quot;/&gt;&lt;property id=&quot;20300&quot; value=&quot;Slide 10 - &amp;quot;Different Application Environments&amp;quot;&quot;/&gt;&lt;property id=&quot;20307&quot; value=&quot;260&quot;/&gt;&lt;/object&gt;&lt;object type=&quot;3&quot; unique_id=&quot;10162&quot;&gt;&lt;property id=&quot;20148&quot; value=&quot;5&quot;/&gt;&lt;property id=&quot;20300&quot; value=&quot;Slide 7 - &amp;quot;Most common plots:&amp;#x0D;&amp;#x0A;TDC related curves, cyclic results&amp;quot;&quot;/&gt;&lt;property id=&quot;20307&quot; value=&quot;272&quot;/&gt;&lt;/object&gt;&lt;/object&gt;&lt;/object&gt;&lt;/database&gt;"/>
  <p:tag name="SECTOMILLISECCONVERTED" val="1"/>
</p:tagLst>
</file>

<file path=ppt/theme/theme1.xml><?xml version="1.0" encoding="utf-8"?>
<a:theme xmlns:a="http://schemas.openxmlformats.org/drawingml/2006/main" name="Kistler_en">
  <a:themeElements>
    <a:clrScheme name="Kistler_en 4">
      <a:dk1>
        <a:srgbClr val="1B1B1F"/>
      </a:dk1>
      <a:lt1>
        <a:srgbClr val="007CC6"/>
      </a:lt1>
      <a:dk2>
        <a:srgbClr val="F2DEE1"/>
      </a:dk2>
      <a:lt2>
        <a:srgbClr val="8C8C90"/>
      </a:lt2>
      <a:accent1>
        <a:srgbClr val="FCDC97"/>
      </a:accent1>
      <a:accent2>
        <a:srgbClr val="DAE9DB"/>
      </a:accent2>
      <a:accent3>
        <a:srgbClr val="AABFDF"/>
      </a:accent3>
      <a:accent4>
        <a:srgbClr val="151519"/>
      </a:accent4>
      <a:accent5>
        <a:srgbClr val="FDEBC9"/>
      </a:accent5>
      <a:accent6>
        <a:srgbClr val="C5D3C6"/>
      </a:accent6>
      <a:hlink>
        <a:srgbClr val="E5E4F2"/>
      </a:hlink>
      <a:folHlink>
        <a:srgbClr val="C9E5F4"/>
      </a:folHlink>
    </a:clrScheme>
    <a:fontScheme name="Kistler_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3E6F6"/>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D3E6F6"/>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defRPr>
        </a:defPPr>
      </a:lstStyle>
    </a:lnDef>
  </a:objectDefaults>
  <a:extraClrSchemeLst>
    <a:extraClrScheme>
      <a:clrScheme name="Kistler_en 1">
        <a:dk1>
          <a:srgbClr val="000000"/>
        </a:dk1>
        <a:lt1>
          <a:srgbClr val="DDDDDD"/>
        </a:lt1>
        <a:dk2>
          <a:srgbClr val="20326C"/>
        </a:dk2>
        <a:lt2>
          <a:srgbClr val="E3E2AA"/>
        </a:lt2>
        <a:accent1>
          <a:srgbClr val="B3A53D"/>
        </a:accent1>
        <a:accent2>
          <a:srgbClr val="4273B9"/>
        </a:accent2>
        <a:accent3>
          <a:srgbClr val="ABADBA"/>
        </a:accent3>
        <a:accent4>
          <a:srgbClr val="BDBDBD"/>
        </a:accent4>
        <a:accent5>
          <a:srgbClr val="D6CFAF"/>
        </a:accent5>
        <a:accent6>
          <a:srgbClr val="3B68A7"/>
        </a:accent6>
        <a:hlink>
          <a:srgbClr val="5B6C8D"/>
        </a:hlink>
        <a:folHlink>
          <a:srgbClr val="58804E"/>
        </a:folHlink>
      </a:clrScheme>
      <a:clrMap bg1="dk2" tx1="lt1" bg2="dk1" tx2="lt2" accent1="accent1" accent2="accent2" accent3="accent3" accent4="accent4" accent5="accent5" accent6="accent6" hlink="hlink" folHlink="folHlink"/>
    </a:extraClrScheme>
    <a:extraClrScheme>
      <a:clrScheme name="Kistler_en 2">
        <a:dk1>
          <a:srgbClr val="2D2525"/>
        </a:dk1>
        <a:lt1>
          <a:srgbClr val="A7B4B7"/>
        </a:lt1>
        <a:dk2>
          <a:srgbClr val="061C62"/>
        </a:dk2>
        <a:lt2>
          <a:srgbClr val="484719"/>
        </a:lt2>
        <a:accent1>
          <a:srgbClr val="D8D688"/>
        </a:accent1>
        <a:accent2>
          <a:srgbClr val="5C6D90"/>
        </a:accent2>
        <a:accent3>
          <a:srgbClr val="D0D6D8"/>
        </a:accent3>
        <a:accent4>
          <a:srgbClr val="251E1E"/>
        </a:accent4>
        <a:accent5>
          <a:srgbClr val="E9E8C3"/>
        </a:accent5>
        <a:accent6>
          <a:srgbClr val="536282"/>
        </a:accent6>
        <a:hlink>
          <a:srgbClr val="365D96"/>
        </a:hlink>
        <a:folHlink>
          <a:srgbClr val="586840"/>
        </a:folHlink>
      </a:clrScheme>
      <a:clrMap bg1="lt1" tx1="dk1" bg2="lt2" tx2="dk2" accent1="accent1" accent2="accent2" accent3="accent3" accent4="accent4" accent5="accent5" accent6="accent6" hlink="hlink" folHlink="folHlink"/>
    </a:extraClrScheme>
    <a:extraClrScheme>
      <a:clrScheme name="Kistler_en 3">
        <a:dk1>
          <a:srgbClr val="000000"/>
        </a:dk1>
        <a:lt1>
          <a:srgbClr val="FFFFFF"/>
        </a:lt1>
        <a:dk2>
          <a:srgbClr val="000000"/>
        </a:dk2>
        <a:lt2>
          <a:srgbClr val="4D4D4D"/>
        </a:lt2>
        <a:accent1>
          <a:srgbClr val="808080"/>
        </a:accent1>
        <a:accent2>
          <a:srgbClr val="292929"/>
        </a:accent2>
        <a:accent3>
          <a:srgbClr val="FFFFFF"/>
        </a:accent3>
        <a:accent4>
          <a:srgbClr val="000000"/>
        </a:accent4>
        <a:accent5>
          <a:srgbClr val="C0C0C0"/>
        </a:accent5>
        <a:accent6>
          <a:srgbClr val="242424"/>
        </a:accent6>
        <a:hlink>
          <a:srgbClr val="4D4D4D"/>
        </a:hlink>
        <a:folHlink>
          <a:srgbClr val="8D8D8D"/>
        </a:folHlink>
      </a:clrScheme>
      <a:clrMap bg1="lt1" tx1="dk1" bg2="lt2" tx2="dk2" accent1="accent1" accent2="accent2" accent3="accent3" accent4="accent4" accent5="accent5" accent6="accent6" hlink="hlink" folHlink="folHlink"/>
    </a:extraClrScheme>
    <a:extraClrScheme>
      <a:clrScheme name="Kistler_en 4">
        <a:dk1>
          <a:srgbClr val="1B1B1F"/>
        </a:dk1>
        <a:lt1>
          <a:srgbClr val="007CC6"/>
        </a:lt1>
        <a:dk2>
          <a:srgbClr val="F2DEE1"/>
        </a:dk2>
        <a:lt2>
          <a:srgbClr val="8C8C90"/>
        </a:lt2>
        <a:accent1>
          <a:srgbClr val="FCDC97"/>
        </a:accent1>
        <a:accent2>
          <a:srgbClr val="DAE9DB"/>
        </a:accent2>
        <a:accent3>
          <a:srgbClr val="AABFDF"/>
        </a:accent3>
        <a:accent4>
          <a:srgbClr val="151519"/>
        </a:accent4>
        <a:accent5>
          <a:srgbClr val="FDEBC9"/>
        </a:accent5>
        <a:accent6>
          <a:srgbClr val="C5D3C6"/>
        </a:accent6>
        <a:hlink>
          <a:srgbClr val="E5E4F2"/>
        </a:hlink>
        <a:folHlink>
          <a:srgbClr val="C9E5F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C:\Programme\Microsoft Office\Vorlagen\Kistler_en.pot</Template>
  <TotalTime>31</TotalTime>
  <Words>1324</Words>
  <Application>Microsoft Office PowerPoint</Application>
  <PresentationFormat>Presentación en pantalla (4:3)</PresentationFormat>
  <Paragraphs>273</Paragraphs>
  <Slides>10</Slides>
  <Notes>10</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4</vt:i4>
      </vt:variant>
      <vt:variant>
        <vt:lpstr>Títulos de diapositiva</vt:lpstr>
      </vt:variant>
      <vt:variant>
        <vt:i4>10</vt:i4>
      </vt:variant>
    </vt:vector>
  </HeadingPairs>
  <TitlesOfParts>
    <vt:vector size="24" baseType="lpstr">
      <vt:lpstr>Arial</vt:lpstr>
      <vt:lpstr>Wingdings</vt:lpstr>
      <vt:lpstr>Wingdings 2</vt:lpstr>
      <vt:lpstr>Syntax</vt:lpstr>
      <vt:lpstr>Symbol</vt:lpstr>
      <vt:lpstr>Arial Unicode MS</vt:lpstr>
      <vt:lpstr>TradeGothic</vt:lpstr>
      <vt:lpstr>Times New Roman</vt:lpstr>
      <vt:lpstr>SimSun</vt:lpstr>
      <vt:lpstr>Kistler_en</vt:lpstr>
      <vt:lpstr>Hoja de cálculo de Microsoft Excel 97-2003</vt:lpstr>
      <vt:lpstr>Microsoft Visio Drawing</vt:lpstr>
      <vt:lpstr>Microsoft Office Excel-Diagramm</vt:lpstr>
      <vt:lpstr>Microsoft Word-Dokument</vt:lpstr>
      <vt:lpstr>Medidas de Presión en Motores de Combustión Interna</vt:lpstr>
      <vt:lpstr>Aplicación más habitual: Medida de presión en Cilindro.</vt:lpstr>
      <vt:lpstr>Presentación de PowerPoint</vt:lpstr>
      <vt:lpstr>Presentación de PowerPoint</vt:lpstr>
      <vt:lpstr>Presión Media Efectiva: Combustión – Pérdidas.</vt:lpstr>
      <vt:lpstr>Información proporcionada por la medida de presión en cámara (2)</vt:lpstr>
      <vt:lpstr>Curvas más habituales: Curvas relativas al TDC / ciclos.</vt:lpstr>
      <vt:lpstr>Choque Térmico</vt:lpstr>
      <vt:lpstr>Oscilaciones por resonancia.</vt:lpstr>
      <vt:lpstr>Diferentes entornos de aplicación.</vt:lpstr>
    </vt:vector>
  </TitlesOfParts>
  <Company>KISTLER Intrumente AG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Instructions and  Introduction to Workshops</dc:title>
  <dc:creator>Wolfgang Sailer</dc:creator>
  <cp:lastModifiedBy>Noel</cp:lastModifiedBy>
  <cp:revision>131</cp:revision>
  <cp:lastPrinted>1601-01-01T00:00:00Z</cp:lastPrinted>
  <dcterms:created xsi:type="dcterms:W3CDTF">2006-03-09T17:55:50Z</dcterms:created>
  <dcterms:modified xsi:type="dcterms:W3CDTF">2012-09-05T15:17:14Z</dcterms:modified>
</cp:coreProperties>
</file>