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5" r:id="rId4"/>
    <p:sldId id="283" r:id="rId5"/>
    <p:sldId id="282" r:id="rId6"/>
    <p:sldId id="290" r:id="rId7"/>
    <p:sldId id="285" r:id="rId8"/>
    <p:sldId id="293" r:id="rId9"/>
    <p:sldId id="284" r:id="rId10"/>
    <p:sldId id="287" r:id="rId11"/>
    <p:sldId id="288" r:id="rId12"/>
    <p:sldId id="300" r:id="rId13"/>
    <p:sldId id="289" r:id="rId14"/>
    <p:sldId id="294" r:id="rId15"/>
    <p:sldId id="295" r:id="rId16"/>
    <p:sldId id="299" r:id="rId17"/>
    <p:sldId id="304" r:id="rId18"/>
    <p:sldId id="305" r:id="rId19"/>
    <p:sldId id="306" r:id="rId20"/>
    <p:sldId id="296" r:id="rId21"/>
    <p:sldId id="297" r:id="rId22"/>
    <p:sldId id="298" r:id="rId23"/>
    <p:sldId id="307" r:id="rId24"/>
    <p:sldId id="301" r:id="rId25"/>
    <p:sldId id="302" r:id="rId26"/>
    <p:sldId id="308" r:id="rId27"/>
    <p:sldId id="303" r:id="rId28"/>
    <p:sldId id="309" r:id="rId29"/>
  </p:sldIdLst>
  <p:sldSz cx="9144000" cy="6858000" type="screen4x3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9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3EF9F-14E3-441B-BE70-6EFBB9A9F6CC}" type="datetimeFigureOut">
              <a:rPr lang="gl-ES" smtClean="0"/>
              <a:pPr/>
              <a:t>08/11/2012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EC56C-5B36-4EED-97F8-033D8ECFCD0D}" type="slidenum">
              <a:rPr lang="gl-ES" smtClean="0"/>
              <a:pPr/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868144" y="6165304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pic>
        <p:nvPicPr>
          <p:cNvPr id="3" name="2 Imagen" descr="Logo Cine para fal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84784"/>
            <a:ext cx="2931408" cy="3248140"/>
          </a:xfrm>
          <a:prstGeom prst="rect">
            <a:avLst/>
          </a:prstGeom>
        </p:spPr>
      </p:pic>
      <p:pic>
        <p:nvPicPr>
          <p:cNvPr id="5" name="4 Imagen" descr="Logo Cine para fal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1484784"/>
            <a:ext cx="2859400" cy="3168352"/>
          </a:xfrm>
          <a:prstGeom prst="rect">
            <a:avLst/>
          </a:prstGeom>
        </p:spPr>
      </p:pic>
      <p:pic>
        <p:nvPicPr>
          <p:cNvPr id="6" name="5 Imagen" descr="Logo Cine para fal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1484784"/>
            <a:ext cx="2859400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5" name="4 Rectángulo"/>
          <p:cNvSpPr/>
          <p:nvPr/>
        </p:nvSpPr>
        <p:spPr>
          <a:xfrm>
            <a:off x="2483768" y="692696"/>
            <a:ext cx="39805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smtClean="0">
                <a:latin typeface="Arial Black" pitchFamily="34" charset="0"/>
                <a:cs typeface="Aharoni" pitchFamily="2" charset="-79"/>
              </a:rPr>
              <a:t>3-</a:t>
            </a:r>
            <a:r>
              <a:rPr lang="es-ES" sz="2000" b="1" smtClean="0">
                <a:latin typeface="Aharoni" pitchFamily="2" charset="-79"/>
                <a:cs typeface="Aharoni" pitchFamily="2" charset="-79"/>
              </a:rPr>
              <a:t> Creación:</a:t>
            </a:r>
          </a:p>
          <a:p>
            <a:pPr algn="ctr"/>
            <a:r>
              <a:rPr lang="es-ES" sz="2000" b="1" smtClean="0">
                <a:latin typeface="Aharoni" pitchFamily="2" charset="-79"/>
                <a:cs typeface="Aharoni" pitchFamily="2" charset="-79"/>
              </a:rPr>
              <a:t>a expresión a través da imaxe</a:t>
            </a:r>
            <a:r>
              <a:rPr lang="es-ES" b="1" smtClean="0"/>
              <a:t> </a:t>
            </a:r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1907704" y="148478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mtClean="0"/>
              <a:t>Participación no mencionado “</a:t>
            </a:r>
            <a:r>
              <a:rPr lang="es-ES" b="1" smtClean="0"/>
              <a:t>O audiovisual nas aulas</a:t>
            </a:r>
            <a:r>
              <a:rPr lang="es-ES" smtClean="0"/>
              <a:t>”.</a:t>
            </a:r>
          </a:p>
        </p:txBody>
      </p:sp>
      <p:pic>
        <p:nvPicPr>
          <p:cNvPr id="8" name="7 Imagen" descr="IMG_4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924944"/>
            <a:ext cx="4176464" cy="3132348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1907704" y="2348880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mtClean="0"/>
              <a:t>- Nun primeiro momento: a teoría (e sen medios).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8" name="7 Rectángulo"/>
          <p:cNvSpPr/>
          <p:nvPr/>
        </p:nvSpPr>
        <p:spPr>
          <a:xfrm>
            <a:off x="1979712" y="764704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s-ES" smtClean="0"/>
              <a:t> Nos anos seguintes:  guións e gravacións  do alumnado , sen posibilidade de edición.  Con material propio…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772816"/>
            <a:ext cx="5275486" cy="367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8" name="7 Rectángulo"/>
          <p:cNvSpPr/>
          <p:nvPr/>
        </p:nvSpPr>
        <p:spPr>
          <a:xfrm>
            <a:off x="1979712" y="764704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s-ES" smtClean="0"/>
              <a:t>  …e con material do Consorcio.</a:t>
            </a:r>
          </a:p>
        </p:txBody>
      </p:sp>
      <p:pic>
        <p:nvPicPr>
          <p:cNvPr id="6" name="5 Imagen" descr="IMG_3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628800"/>
            <a:ext cx="4788024" cy="3591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5" name="4 Rectángulo"/>
          <p:cNvSpPr/>
          <p:nvPr/>
        </p:nvSpPr>
        <p:spPr>
          <a:xfrm>
            <a:off x="2627784" y="764704"/>
            <a:ext cx="4055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s-ES" smtClean="0"/>
              <a:t>  Ata poder realizar o proceso completo: </a:t>
            </a:r>
          </a:p>
          <a:p>
            <a:r>
              <a:rPr lang="es-ES" smtClean="0"/>
              <a:t>“</a:t>
            </a:r>
            <a:r>
              <a:rPr lang="es-ES" b="1" i="1" smtClean="0"/>
              <a:t>Certame de cortos sobre a igualdade</a:t>
            </a:r>
            <a:r>
              <a:rPr lang="es-ES" smtClean="0"/>
              <a:t>”</a:t>
            </a:r>
            <a:endParaRPr lang="gl-ES"/>
          </a:p>
        </p:txBody>
      </p:sp>
      <p:pic>
        <p:nvPicPr>
          <p:cNvPr id="6" name="5 Imagen" descr="IMG_58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700808"/>
            <a:ext cx="5568619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pic>
        <p:nvPicPr>
          <p:cNvPr id="6" name="5 Imagen" descr="Logo Cine para fala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632" y="548679"/>
            <a:ext cx="3096344" cy="3430897"/>
          </a:xfrm>
          <a:prstGeom prst="rect">
            <a:avLst/>
          </a:prstGeom>
        </p:spPr>
      </p:pic>
      <p:pic>
        <p:nvPicPr>
          <p:cNvPr id="8" name="7 Imagen" descr="Logo Grupo Encontro 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880" y="3356992"/>
            <a:ext cx="4293578" cy="2986352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355976" y="836712"/>
            <a:ext cx="34093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smtClean="0">
                <a:latin typeface="Aharoni" pitchFamily="2" charset="-79"/>
                <a:cs typeface="Aharoni" pitchFamily="2" charset="-79"/>
              </a:rPr>
              <a:t>A biblioteca,</a:t>
            </a:r>
          </a:p>
          <a:p>
            <a:pPr algn="ctr"/>
            <a:r>
              <a:rPr lang="es-ES" sz="2800" b="1" smtClean="0">
                <a:latin typeface="Aharoni" pitchFamily="2" charset="-79"/>
                <a:cs typeface="Aharoni" pitchFamily="2" charset="-79"/>
              </a:rPr>
              <a:t>o cine e a relación coas familias</a:t>
            </a:r>
            <a:endParaRPr lang="gl-E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259632" y="404664"/>
            <a:ext cx="6408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mtClean="0"/>
              <a:t>Presentamos o programa de “</a:t>
            </a:r>
            <a:r>
              <a:rPr lang="es-ES" b="1" smtClean="0"/>
              <a:t>Cine para falar</a:t>
            </a:r>
            <a:r>
              <a:rPr lang="es-ES" smtClean="0"/>
              <a:t>” como tal, nun primeiro intento no curso  2006/2007.</a:t>
            </a:r>
          </a:p>
          <a:p>
            <a:endParaRPr lang="es-ES" smtClean="0"/>
          </a:p>
          <a:p>
            <a:pPr>
              <a:buFontTx/>
              <a:buChar char="-"/>
            </a:pPr>
            <a:r>
              <a:rPr lang="es-ES" smtClean="0"/>
              <a:t>Parón no 2007/2008.</a:t>
            </a:r>
          </a:p>
          <a:p>
            <a:endParaRPr lang="es-ES"/>
          </a:p>
          <a:p>
            <a:r>
              <a:rPr lang="es-ES" smtClean="0"/>
              <a:t>- A partir do 2008/2009 intégrase dentro do programa “</a:t>
            </a:r>
            <a:r>
              <a:rPr lang="es-ES" b="1" smtClean="0"/>
              <a:t>Grupo de encontro e debate</a:t>
            </a:r>
            <a:r>
              <a:rPr lang="es-ES" smtClean="0"/>
              <a:t>”, inicialmente previsto con formato bi-anual.</a:t>
            </a:r>
            <a:endParaRPr lang="gl-ES"/>
          </a:p>
        </p:txBody>
      </p:sp>
      <p:pic>
        <p:nvPicPr>
          <p:cNvPr id="12" name="11 Imagen" descr="IMG_4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2420888"/>
            <a:ext cx="5112568" cy="383442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PB08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636912"/>
            <a:ext cx="5364088" cy="4023066"/>
          </a:xfrm>
          <a:prstGeom prst="rect">
            <a:avLst/>
          </a:prstGeom>
        </p:spPr>
      </p:pic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11" name="10 CuadroTexto"/>
          <p:cNvSpPr txBox="1"/>
          <p:nvPr/>
        </p:nvSpPr>
        <p:spPr>
          <a:xfrm>
            <a:off x="1403648" y="548680"/>
            <a:ext cx="6408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ES" smtClean="0"/>
              <a:t>Crear ambiente de presenza da biblioteca nas familias e na comunidade en xeral.</a:t>
            </a:r>
          </a:p>
          <a:p>
            <a:pPr algn="just">
              <a:buFontTx/>
              <a:buChar char="-"/>
            </a:pPr>
            <a:endParaRPr lang="es-ES" smtClean="0"/>
          </a:p>
          <a:p>
            <a:pPr algn="just">
              <a:buFontTx/>
              <a:buChar char="-"/>
            </a:pPr>
            <a:r>
              <a:rPr lang="es-ES" smtClean="0"/>
              <a:t>Crear un espazo de comunicación entre tres partes en igualdade de condicións: pais, profes, alumnos.</a:t>
            </a:r>
          </a:p>
          <a:p>
            <a:pPr algn="just">
              <a:buFontTx/>
              <a:buChar char="-"/>
            </a:pPr>
            <a:endParaRPr lang="es-ES"/>
          </a:p>
          <a:p>
            <a:pPr algn="just">
              <a:buFontTx/>
              <a:buChar char="-"/>
            </a:pPr>
            <a:r>
              <a:rPr lang="es-ES" smtClean="0"/>
              <a:t>Propiciar o diálogo (post-sesión) na familia.</a:t>
            </a:r>
            <a:endParaRPr lang="gl-ES"/>
          </a:p>
        </p:txBody>
      </p:sp>
      <p:sp>
        <p:nvSpPr>
          <p:cNvPr id="9" name="8 Rectángulo"/>
          <p:cNvSpPr/>
          <p:nvPr/>
        </p:nvSpPr>
        <p:spPr>
          <a:xfrm>
            <a:off x="3707904" y="116632"/>
            <a:ext cx="1263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smtClean="0"/>
              <a:t>Finalidades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11" name="10 CuadroTexto"/>
          <p:cNvSpPr txBox="1"/>
          <p:nvPr/>
        </p:nvSpPr>
        <p:spPr>
          <a:xfrm>
            <a:off x="1331640" y="54868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/>
              <a:t>Presentación inicial da biblioteca, con información sobre actividades e folleto de inscripción.</a:t>
            </a:r>
            <a:endParaRPr lang="gl-ES"/>
          </a:p>
        </p:txBody>
      </p:sp>
      <p:pic>
        <p:nvPicPr>
          <p:cNvPr id="9" name="8 Imagen" descr="Image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268760"/>
            <a:ext cx="4469551" cy="5112568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2627784" y="188640"/>
            <a:ext cx="3324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smtClean="0"/>
              <a:t>Proceso de realización e recursos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11" name="10 CuadroTexto"/>
          <p:cNvSpPr txBox="1"/>
          <p:nvPr/>
        </p:nvSpPr>
        <p:spPr>
          <a:xfrm>
            <a:off x="1331640" y="26064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ES" smtClean="0"/>
              <a:t>Selección de película. Procuramos un achegamento ao tema a tratar no </a:t>
            </a:r>
            <a:r>
              <a:rPr lang="es-ES" b="1" smtClean="0"/>
              <a:t>Grupo de Encontro </a:t>
            </a:r>
            <a:r>
              <a:rPr lang="es-ES" smtClean="0"/>
              <a:t>nas datas próximas á proxección.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3580432" cy="453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5292080" y="1628800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s-ES" smtClean="0"/>
              <a:t> Invitación a todo o centro e preincrición das familias </a:t>
            </a:r>
            <a:r>
              <a:rPr lang="es-ES" smtClean="0"/>
              <a:t>interesadas: </a:t>
            </a:r>
          </a:p>
          <a:p>
            <a:pPr algn="just"/>
            <a:r>
              <a:rPr lang="es-ES" smtClean="0"/>
              <a:t>     un alumno/un adulto.</a:t>
            </a:r>
            <a:endParaRPr lang="gl-ES"/>
          </a:p>
        </p:txBody>
      </p:sp>
      <p:sp>
        <p:nvSpPr>
          <p:cNvPr id="10" name="9 Rectángulo"/>
          <p:cNvSpPr/>
          <p:nvPr/>
        </p:nvSpPr>
        <p:spPr>
          <a:xfrm>
            <a:off x="5364088" y="3356992"/>
            <a:ext cx="2520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s-ES" smtClean="0"/>
              <a:t> Entrega dunha ficha con información sobre a película a visionar e con posibles temas de debate </a:t>
            </a:r>
            <a:r>
              <a:rPr lang="es-ES" smtClean="0"/>
              <a:t>posterior.</a:t>
            </a:r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6837846" cy="473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268760"/>
            <a:ext cx="7062371" cy="488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28" y="800036"/>
            <a:ext cx="8424936" cy="561662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940152" y="6488668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3" name="2 CuadroTexto"/>
          <p:cNvSpPr txBox="1"/>
          <p:nvPr/>
        </p:nvSpPr>
        <p:spPr>
          <a:xfrm>
            <a:off x="899592" y="180814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smtClean="0">
                <a:latin typeface="Aharoni" pitchFamily="2" charset="-79"/>
                <a:cs typeface="Aharoni" pitchFamily="2" charset="-79"/>
              </a:rPr>
              <a:t>A colección</a:t>
            </a:r>
            <a:endParaRPr lang="gl-ES" sz="2000" b="1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635896" y="166413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smtClean="0">
                <a:latin typeface="Aharoni" pitchFamily="2" charset="-79"/>
                <a:cs typeface="Aharoni" pitchFamily="2" charset="-79"/>
              </a:rPr>
              <a:t>Exposicións</a:t>
            </a:r>
          </a:p>
          <a:p>
            <a:pPr algn="ctr"/>
            <a:r>
              <a:rPr lang="es-ES" sz="2000" b="1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2000" b="1">
                <a:latin typeface="Aharoni" pitchFamily="2" charset="-79"/>
                <a:cs typeface="Aharoni" pitchFamily="2" charset="-79"/>
              </a:rPr>
              <a:t>e ciclos de cine</a:t>
            </a:r>
            <a:endParaRPr lang="gl-ES" sz="2000" b="1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04248" y="1880156"/>
            <a:ext cx="1258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>
                <a:latin typeface="Aharoni" pitchFamily="2" charset="-79"/>
                <a:cs typeface="Aharoni" pitchFamily="2" charset="-79"/>
              </a:rPr>
              <a:t>Creación</a:t>
            </a:r>
            <a:r>
              <a:rPr lang="es-ES" b="1"/>
              <a:t> </a:t>
            </a:r>
            <a:endParaRPr lang="gl-ES"/>
          </a:p>
        </p:txBody>
      </p:sp>
      <p:pic>
        <p:nvPicPr>
          <p:cNvPr id="8" name="7 Imagen" descr="IMG_2868.JPG"/>
          <p:cNvPicPr>
            <a:picLocks noChangeAspect="1"/>
          </p:cNvPicPr>
          <p:nvPr/>
        </p:nvPicPr>
        <p:blipFill>
          <a:blip r:embed="rId3" cstate="print"/>
          <a:srcRect l="47857" r="5513" b="10013"/>
          <a:stretch>
            <a:fillRect/>
          </a:stretch>
        </p:blipFill>
        <p:spPr>
          <a:xfrm>
            <a:off x="3635896" y="2312204"/>
            <a:ext cx="2016224" cy="2918219"/>
          </a:xfrm>
          <a:prstGeom prst="rect">
            <a:avLst/>
          </a:prstGeom>
        </p:spPr>
      </p:pic>
      <p:pic>
        <p:nvPicPr>
          <p:cNvPr id="10" name="9 Imagen" descr="IMG_50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312204"/>
            <a:ext cx="1923678" cy="2564904"/>
          </a:xfrm>
          <a:prstGeom prst="rect">
            <a:avLst/>
          </a:prstGeom>
        </p:spPr>
      </p:pic>
      <p:pic>
        <p:nvPicPr>
          <p:cNvPr id="11" name="10 Imagen" descr="IMG_39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2744252"/>
            <a:ext cx="2627784" cy="1970838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2339752" y="11663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smtClean="0"/>
              <a:t>Tres aspectos previos </a:t>
            </a:r>
            <a:endParaRPr lang="gl-E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04664"/>
            <a:ext cx="7073594" cy="527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692696"/>
            <a:ext cx="7059001" cy="49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92696"/>
            <a:ext cx="7198593" cy="502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08721"/>
            <a:ext cx="71864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1259632" y="76470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ES" smtClean="0"/>
              <a:t> Visionado da película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203848" y="26064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/>
              <a:t>Sesión tipo</a:t>
            </a:r>
            <a:endParaRPr lang="gl-ES" b="1" smtClean="0"/>
          </a:p>
        </p:txBody>
      </p:sp>
      <p:pic>
        <p:nvPicPr>
          <p:cNvPr id="11" name="10 Imagen" descr="IMG_4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268760"/>
            <a:ext cx="6408712" cy="4806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1187624" y="26064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ES" dirty="0" smtClean="0"/>
              <a:t> </a:t>
            </a:r>
            <a:r>
              <a:rPr lang="es-ES" dirty="0" err="1" smtClean="0"/>
              <a:t>Traballo</a:t>
            </a:r>
            <a:r>
              <a:rPr lang="es-ES" dirty="0" smtClean="0"/>
              <a:t> en </a:t>
            </a:r>
            <a:r>
              <a:rPr lang="es-ES" dirty="0" err="1" smtClean="0"/>
              <a:t>pequeno</a:t>
            </a:r>
            <a:r>
              <a:rPr lang="es-ES" dirty="0" smtClean="0"/>
              <a:t> grupo (adultos – rapaces) sobre un cuestionario dado.</a:t>
            </a:r>
          </a:p>
        </p:txBody>
      </p:sp>
      <p:pic>
        <p:nvPicPr>
          <p:cNvPr id="9" name="8 Imagen" descr="IMG_47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052736"/>
            <a:ext cx="5904656" cy="4428492"/>
          </a:xfrm>
          <a:prstGeom prst="rect">
            <a:avLst/>
          </a:prstGeom>
        </p:spPr>
      </p:pic>
      <p:pic>
        <p:nvPicPr>
          <p:cNvPr id="10" name="9 Imagen" descr="IMG_47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052736"/>
            <a:ext cx="5904656" cy="4428492"/>
          </a:xfrm>
          <a:prstGeom prst="rect">
            <a:avLst/>
          </a:prstGeom>
        </p:spPr>
      </p:pic>
      <p:pic>
        <p:nvPicPr>
          <p:cNvPr id="14" name="13 Imagen" descr="IMG_47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1052736"/>
            <a:ext cx="6240693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6" name="5 Rectángulo"/>
          <p:cNvSpPr/>
          <p:nvPr/>
        </p:nvSpPr>
        <p:spPr>
          <a:xfrm>
            <a:off x="1835696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Tx/>
              <a:buChar char="-"/>
            </a:pPr>
            <a:r>
              <a:rPr lang="es-ES" smtClean="0"/>
              <a:t> Posta </a:t>
            </a:r>
            <a:r>
              <a:rPr lang="es-ES" smtClean="0"/>
              <a:t>en común en gran </a:t>
            </a:r>
            <a:r>
              <a:rPr lang="es-ES" smtClean="0"/>
              <a:t>grupo.</a:t>
            </a:r>
            <a:endParaRPr lang="es-ES" smtClean="0"/>
          </a:p>
          <a:p>
            <a:pPr algn="just">
              <a:buFontTx/>
              <a:buChar char="-"/>
            </a:pPr>
            <a:endParaRPr lang="es-ES" smtClean="0"/>
          </a:p>
          <a:p>
            <a:pPr algn="just">
              <a:buFontTx/>
              <a:buChar char="-"/>
            </a:pPr>
            <a:r>
              <a:rPr lang="es-ES" smtClean="0"/>
              <a:t> Diálogo </a:t>
            </a:r>
            <a:r>
              <a:rPr lang="es-ES" smtClean="0"/>
              <a:t>familiar post-sesión.</a:t>
            </a:r>
          </a:p>
        </p:txBody>
      </p:sp>
      <p:pic>
        <p:nvPicPr>
          <p:cNvPr id="9" name="8 Imagen" descr="IMG_4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5643" y="1484784"/>
            <a:ext cx="6528725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6" name="5 CuadroTexto"/>
          <p:cNvSpPr txBox="1"/>
          <p:nvPr/>
        </p:nvSpPr>
        <p:spPr>
          <a:xfrm>
            <a:off x="3203848" y="2606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/>
              <a:t>As persoas</a:t>
            </a:r>
            <a:endParaRPr lang="gl-ES" b="1" smtClean="0"/>
          </a:p>
        </p:txBody>
      </p:sp>
      <p:sp>
        <p:nvSpPr>
          <p:cNvPr id="8" name="7 CuadroTexto"/>
          <p:cNvSpPr txBox="1"/>
          <p:nvPr/>
        </p:nvSpPr>
        <p:spPr>
          <a:xfrm>
            <a:off x="1475656" y="1916832"/>
            <a:ext cx="6120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/>
              <a:t>Colaboracións:  Grupo de Encontro / Cine para falar:</a:t>
            </a:r>
          </a:p>
          <a:p>
            <a:pPr>
              <a:buFontTx/>
              <a:buChar char="-"/>
            </a:pPr>
            <a:endParaRPr lang="es-ES" smtClean="0"/>
          </a:p>
          <a:p>
            <a:pPr>
              <a:buFontTx/>
              <a:buChar char="-"/>
            </a:pPr>
            <a:r>
              <a:rPr lang="es-ES" smtClean="0"/>
              <a:t> A orientadora do centro.</a:t>
            </a:r>
          </a:p>
          <a:p>
            <a:pPr>
              <a:buFontTx/>
              <a:buChar char="-"/>
            </a:pPr>
            <a:endParaRPr lang="es-ES" smtClean="0"/>
          </a:p>
          <a:p>
            <a:pPr>
              <a:buFontTx/>
              <a:buChar char="-"/>
            </a:pPr>
            <a:r>
              <a:rPr lang="es-ES" smtClean="0"/>
              <a:t> Educadora Familiar - Servicios Sociais do Concello.</a:t>
            </a:r>
          </a:p>
          <a:p>
            <a:pPr>
              <a:buFontTx/>
              <a:buChar char="-"/>
            </a:pPr>
            <a:endParaRPr lang="es-ES" smtClean="0"/>
          </a:p>
          <a:p>
            <a:pPr>
              <a:buFontTx/>
              <a:buChar char="-"/>
            </a:pPr>
            <a:r>
              <a:rPr lang="es-ES" smtClean="0"/>
              <a:t> Psicóloga Asociación Neria.</a:t>
            </a:r>
          </a:p>
          <a:p>
            <a:pPr>
              <a:buFontTx/>
              <a:buChar char="-"/>
            </a:pPr>
            <a:endParaRPr lang="es-ES" smtClean="0"/>
          </a:p>
          <a:p>
            <a:pPr>
              <a:buFontTx/>
              <a:buChar char="-"/>
            </a:pPr>
            <a:r>
              <a:rPr lang="es-ES" smtClean="0"/>
              <a:t> Asociacións da zona e doutras procedencias:</a:t>
            </a:r>
          </a:p>
          <a:p>
            <a:r>
              <a:rPr lang="es-ES" smtClean="0"/>
              <a:t>       </a:t>
            </a:r>
            <a:r>
              <a:rPr lang="es-ES" i="1" smtClean="0"/>
              <a:t>Abondou, Aspen, Aspadex, Quérote, Íntegro, Garda Civil…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547664" y="764704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/>
              <a:t>Na Organización:</a:t>
            </a:r>
          </a:p>
          <a:p>
            <a:pPr>
              <a:buFontTx/>
              <a:buChar char="-"/>
            </a:pPr>
            <a:endParaRPr lang="es-ES" smtClean="0"/>
          </a:p>
          <a:p>
            <a:pPr>
              <a:buFontTx/>
              <a:buChar char="-"/>
            </a:pPr>
            <a:r>
              <a:rPr lang="es-ES" smtClean="0"/>
              <a:t> Dúas persoas do equipo de biblioteca.</a:t>
            </a:r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pic>
        <p:nvPicPr>
          <p:cNvPr id="10" name="9 Imagen" descr="IMG_9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76672"/>
            <a:ext cx="6912768" cy="5184576"/>
          </a:xfrm>
          <a:prstGeom prst="rect">
            <a:avLst/>
          </a:prstGeom>
        </p:spPr>
      </p:pic>
      <p:pic>
        <p:nvPicPr>
          <p:cNvPr id="11" name="10 Imagen" descr="IMG_87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476672"/>
            <a:ext cx="6912768" cy="5184576"/>
          </a:xfrm>
          <a:prstGeom prst="rect">
            <a:avLst/>
          </a:prstGeom>
        </p:spPr>
      </p:pic>
      <p:pic>
        <p:nvPicPr>
          <p:cNvPr id="12" name="11 Imagen" descr="IMG_85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99" y="476672"/>
            <a:ext cx="7008779" cy="5256584"/>
          </a:xfrm>
          <a:prstGeom prst="rect">
            <a:avLst/>
          </a:prstGeom>
        </p:spPr>
      </p:pic>
      <p:pic>
        <p:nvPicPr>
          <p:cNvPr id="13" name="12 Imagen" descr="IMG_04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476672"/>
            <a:ext cx="7056784" cy="5292588"/>
          </a:xfrm>
          <a:prstGeom prst="rect">
            <a:avLst/>
          </a:prstGeom>
        </p:spPr>
      </p:pic>
      <p:pic>
        <p:nvPicPr>
          <p:cNvPr id="14" name="13 Imagen" descr="IMG_04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599" y="476672"/>
            <a:ext cx="7008779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IMG_04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662" y="2204864"/>
            <a:ext cx="5700126" cy="4275094"/>
          </a:xfrm>
          <a:prstGeom prst="rect">
            <a:avLst/>
          </a:prstGeom>
        </p:spPr>
      </p:pic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6" name="5 Rectángulo"/>
          <p:cNvSpPr/>
          <p:nvPr/>
        </p:nvSpPr>
        <p:spPr>
          <a:xfrm>
            <a:off x="1403648" y="620688"/>
            <a:ext cx="5976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s-ES" smtClean="0"/>
              <a:t> Grupo “estable” de nais/pais (4 anos).</a:t>
            </a:r>
          </a:p>
          <a:p>
            <a:pPr>
              <a:buFontTx/>
              <a:buChar char="-"/>
            </a:pPr>
            <a:endParaRPr lang="es-ES" smtClean="0"/>
          </a:p>
          <a:p>
            <a:pPr>
              <a:buFontTx/>
              <a:buChar char="-"/>
            </a:pPr>
            <a:r>
              <a:rPr lang="es-ES" smtClean="0"/>
              <a:t> Outras familias de xeito menos continuado.</a:t>
            </a:r>
          </a:p>
          <a:p>
            <a:pPr>
              <a:buFontTx/>
              <a:buChar char="-"/>
            </a:pPr>
            <a:endParaRPr lang="es-ES" smtClean="0"/>
          </a:p>
          <a:p>
            <a:pPr>
              <a:buFontTx/>
              <a:buChar char="-"/>
            </a:pPr>
            <a:r>
              <a:rPr lang="es-ES" smtClean="0"/>
              <a:t> Grupo inicial deste curso: 24 inscritos.</a:t>
            </a:r>
            <a:endParaRPr lang="gl-ES"/>
          </a:p>
        </p:txBody>
      </p:sp>
      <p:sp>
        <p:nvSpPr>
          <p:cNvPr id="8" name="7 Rectángulo"/>
          <p:cNvSpPr/>
          <p:nvPr/>
        </p:nvSpPr>
        <p:spPr>
          <a:xfrm>
            <a:off x="3419872" y="188640"/>
            <a:ext cx="1222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smtClean="0"/>
              <a:t>Asistentes: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563888" y="2204864"/>
            <a:ext cx="3656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O </a:t>
            </a:r>
            <a:r>
              <a:rPr lang="es-ES" b="1" dirty="0" err="1" smtClean="0">
                <a:solidFill>
                  <a:srgbClr val="FF0000"/>
                </a:solidFill>
              </a:rPr>
              <a:t>encontro</a:t>
            </a:r>
            <a:r>
              <a:rPr lang="es-ES" b="1" dirty="0" smtClean="0">
                <a:solidFill>
                  <a:srgbClr val="FF0000"/>
                </a:solidFill>
              </a:rPr>
              <a:t> informal: café e </a:t>
            </a:r>
            <a:r>
              <a:rPr lang="es-ES" b="1" dirty="0" err="1" smtClean="0">
                <a:solidFill>
                  <a:srgbClr val="FF0000"/>
                </a:solidFill>
              </a:rPr>
              <a:t>biscoito</a:t>
            </a:r>
            <a:r>
              <a:rPr lang="es-ES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403648" y="2924944"/>
            <a:ext cx="59766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s-ES" b="1" dirty="0" smtClean="0"/>
              <a:t> </a:t>
            </a:r>
            <a:r>
              <a:rPr lang="es-ES" b="1" dirty="0" smtClean="0">
                <a:solidFill>
                  <a:schemeClr val="bg1"/>
                </a:solidFill>
              </a:rPr>
              <a:t>Participación </a:t>
            </a:r>
            <a:r>
              <a:rPr lang="es-ES" b="1" dirty="0" err="1" smtClean="0">
                <a:solidFill>
                  <a:schemeClr val="bg1"/>
                </a:solidFill>
              </a:rPr>
              <a:t>máis</a:t>
            </a:r>
            <a:r>
              <a:rPr lang="es-ES" b="1" dirty="0" smtClean="0">
                <a:solidFill>
                  <a:schemeClr val="bg1"/>
                </a:solidFill>
              </a:rPr>
              <a:t> desinhibida.</a:t>
            </a:r>
          </a:p>
          <a:p>
            <a:pPr>
              <a:buFontTx/>
              <a:buChar char="-"/>
            </a:pPr>
            <a:endParaRPr lang="es-ES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</a:rPr>
              <a:t> Aportación </a:t>
            </a:r>
            <a:r>
              <a:rPr lang="es-ES" b="1" dirty="0" err="1" smtClean="0">
                <a:solidFill>
                  <a:schemeClr val="bg1"/>
                </a:solidFill>
              </a:rPr>
              <a:t>ao</a:t>
            </a:r>
            <a:r>
              <a:rPr lang="es-ES" b="1" dirty="0" smtClean="0">
                <a:solidFill>
                  <a:schemeClr val="bg1"/>
                </a:solidFill>
              </a:rPr>
              <a:t> grupo.</a:t>
            </a:r>
          </a:p>
          <a:p>
            <a:pPr>
              <a:buFontTx/>
              <a:buChar char="-"/>
            </a:pPr>
            <a:endParaRPr lang="es-ES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Responsabilidade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pPr>
              <a:buFontTx/>
              <a:buChar char="-"/>
            </a:pPr>
            <a:endParaRPr lang="es-ES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</a:rPr>
              <a:t>Cohesión de grupo.</a:t>
            </a:r>
            <a:endParaRPr lang="gl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9" grpId="1"/>
      <p:bldP spid="1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5138936" y="2852937"/>
            <a:ext cx="6858001" cy="1152127"/>
          </a:xfrm>
          <a:prstGeom prst="rect">
            <a:avLst/>
          </a:prstGeom>
        </p:spPr>
      </p:pic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t="2751" r="32287" b="84650"/>
          <a:stretch>
            <a:fillRect/>
          </a:stretch>
        </p:blipFill>
        <p:spPr>
          <a:xfrm rot="16200000">
            <a:off x="-2852937" y="2852936"/>
            <a:ext cx="6858001" cy="11521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pic>
        <p:nvPicPr>
          <p:cNvPr id="12" name="11 Imagen" descr="Biscoito de queixo mascarpone e amareto - Rosar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7" y="476671"/>
            <a:ext cx="6960772" cy="5220579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2555776" y="4005064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mtClean="0"/>
              <a:t>Moitas grazas</a:t>
            </a:r>
          </a:p>
          <a:p>
            <a:pPr algn="ctr"/>
            <a:r>
              <a:rPr lang="es-ES" sz="4400" b="1" smtClean="0"/>
              <a:t>pola atención!</a:t>
            </a:r>
            <a:endParaRPr lang="gl-ES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8" name="7 CuadroTexto"/>
          <p:cNvSpPr txBox="1"/>
          <p:nvPr/>
        </p:nvSpPr>
        <p:spPr>
          <a:xfrm>
            <a:off x="1835696" y="69269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smtClean="0">
                <a:latin typeface="Arial Black" pitchFamily="34" charset="0"/>
                <a:cs typeface="Aharoni" pitchFamily="2" charset="-79"/>
              </a:rPr>
              <a:t>1- </a:t>
            </a:r>
            <a:r>
              <a:rPr lang="es-ES" sz="2000" b="1" smtClean="0">
                <a:latin typeface="Aharoni" pitchFamily="2" charset="-79"/>
                <a:cs typeface="Aharoni" pitchFamily="2" charset="-79"/>
              </a:rPr>
              <a:t>A colección</a:t>
            </a:r>
            <a:endParaRPr lang="gl-ES" sz="2000" b="1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932040" y="1556792"/>
            <a:ext cx="180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s-ES" smtClean="0">
                <a:latin typeface="Aharoni" pitchFamily="2" charset="-79"/>
                <a:cs typeface="Aharoni" pitchFamily="2" charset="-79"/>
              </a:rPr>
              <a:t>A selección</a:t>
            </a:r>
          </a:p>
          <a:p>
            <a:pPr algn="ctr"/>
            <a:endParaRPr lang="es-ES" smtClean="0">
              <a:latin typeface="Aharoni" pitchFamily="2" charset="-79"/>
              <a:cs typeface="Aharoni" pitchFamily="2" charset="-79"/>
            </a:endParaRPr>
          </a:p>
          <a:p>
            <a:pPr algn="ctr"/>
            <a:endParaRPr lang="es-ES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s-ES" smtClean="0">
                <a:latin typeface="Aharoni" pitchFamily="2" charset="-79"/>
                <a:cs typeface="Aharoni" pitchFamily="2" charset="-79"/>
              </a:rPr>
              <a:t>Alumnado: </a:t>
            </a:r>
            <a:r>
              <a:rPr lang="es-ES" smtClean="0">
                <a:latin typeface="Arial Black" pitchFamily="34" charset="0"/>
                <a:cs typeface="Aharoni" pitchFamily="2" charset="-79"/>
              </a:rPr>
              <a:t>180</a:t>
            </a:r>
            <a:r>
              <a:rPr lang="es-ES" smtClean="0"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endParaRPr lang="es-ES" smtClean="0">
              <a:latin typeface="Aharoni" pitchFamily="2" charset="-79"/>
              <a:cs typeface="Aharoni" pitchFamily="2" charset="-79"/>
            </a:endParaRPr>
          </a:p>
          <a:p>
            <a:pPr algn="ctr"/>
            <a:endParaRPr lang="es-ES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s-ES" smtClean="0">
                <a:latin typeface="Aharoni" pitchFamily="2" charset="-79"/>
                <a:cs typeface="Aharoni" pitchFamily="2" charset="-79"/>
              </a:rPr>
              <a:t>Títulos de cine</a:t>
            </a:r>
          </a:p>
          <a:p>
            <a:pPr algn="ctr"/>
            <a:r>
              <a:rPr lang="es-ES" smtClean="0">
                <a:latin typeface="Arial Black" pitchFamily="34" charset="0"/>
                <a:cs typeface="Aharoni" pitchFamily="2" charset="-79"/>
              </a:rPr>
              <a:t>400</a:t>
            </a:r>
          </a:p>
          <a:p>
            <a:pPr algn="ctr"/>
            <a:endParaRPr lang="es-ES">
              <a:latin typeface="Aharoni" pitchFamily="2" charset="-79"/>
              <a:cs typeface="Aharoni" pitchFamily="2" charset="-79"/>
            </a:endParaRPr>
          </a:p>
          <a:p>
            <a:pPr algn="ctr"/>
            <a:endParaRPr lang="es-ES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s-ES" smtClean="0">
                <a:latin typeface="Aharoni" pitchFamily="2" charset="-79"/>
                <a:cs typeface="Aharoni" pitchFamily="2" charset="-79"/>
              </a:rPr>
              <a:t>Documentais</a:t>
            </a:r>
            <a:endParaRPr lang="es-ES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s-ES" smtClean="0">
                <a:latin typeface="Arial Black" pitchFamily="34" charset="0"/>
                <a:cs typeface="Aharoni" pitchFamily="2" charset="-79"/>
              </a:rPr>
              <a:t>250</a:t>
            </a:r>
            <a:endParaRPr lang="gl-ES"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11" name="10 Imagen" descr="IMG_1596.JPG"/>
          <p:cNvPicPr>
            <a:picLocks noChangeAspect="1"/>
          </p:cNvPicPr>
          <p:nvPr/>
        </p:nvPicPr>
        <p:blipFill>
          <a:blip r:embed="rId3" cstate="print"/>
          <a:srcRect t="14700" b="19151"/>
          <a:stretch>
            <a:fillRect/>
          </a:stretch>
        </p:blipFill>
        <p:spPr>
          <a:xfrm rot="16200000">
            <a:off x="691647" y="2340801"/>
            <a:ext cx="5112568" cy="25364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b="60606"/>
          <a:stretch>
            <a:fillRect/>
          </a:stretch>
        </p:blipFill>
        <p:spPr bwMode="auto">
          <a:xfrm>
            <a:off x="2051720" y="4509120"/>
            <a:ext cx="42599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1619672" y="1628800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mtClean="0"/>
              <a:t>Indicación de tempos  </a:t>
            </a:r>
          </a:p>
          <a:p>
            <a:pPr>
              <a:buFontTx/>
              <a:buChar char="-"/>
            </a:pPr>
            <a:endParaRPr lang="es-ES" smtClean="0"/>
          </a:p>
          <a:p>
            <a:r>
              <a:rPr lang="es-ES" smtClean="0"/>
              <a:t>-Nº localización no expositor</a:t>
            </a:r>
          </a:p>
          <a:p>
            <a:endParaRPr lang="es-ES"/>
          </a:p>
          <a:p>
            <a:pPr>
              <a:buFontTx/>
              <a:buChar char="-"/>
            </a:pPr>
            <a:r>
              <a:rPr lang="es-ES" smtClean="0"/>
              <a:t>Referencia Web</a:t>
            </a:r>
            <a:endParaRPr lang="gl-ES"/>
          </a:p>
        </p:txBody>
      </p:sp>
      <p:pic>
        <p:nvPicPr>
          <p:cNvPr id="8194" name="Picture 2" descr="dvd-la-invencion-de-hugo-cabret"/>
          <p:cNvPicPr>
            <a:picLocks noChangeAspect="1" noChangeArrowheads="1"/>
          </p:cNvPicPr>
          <p:nvPr/>
        </p:nvPicPr>
        <p:blipFill>
          <a:blip r:embed="rId4" cstate="print"/>
          <a:srcRect l="10036"/>
          <a:stretch>
            <a:fillRect/>
          </a:stretch>
        </p:blipFill>
        <p:spPr bwMode="auto">
          <a:xfrm>
            <a:off x="4499992" y="836712"/>
            <a:ext cx="2389279" cy="3384377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691680" y="62068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/>
              <a:t>No catálogo, para facilitar:</a:t>
            </a:r>
            <a:endParaRPr lang="gl-E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6" name="5 Rectángulo"/>
          <p:cNvSpPr/>
          <p:nvPr/>
        </p:nvSpPr>
        <p:spPr>
          <a:xfrm>
            <a:off x="2094890" y="836712"/>
            <a:ext cx="3961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smtClean="0">
                <a:latin typeface="Arial Black" pitchFamily="34" charset="0"/>
                <a:cs typeface="Aharoni" pitchFamily="2" charset="-79"/>
              </a:rPr>
              <a:t>2-</a:t>
            </a:r>
            <a:r>
              <a:rPr lang="es-ES" sz="2000" b="1" smtClean="0">
                <a:latin typeface="Aharoni" pitchFamily="2" charset="-79"/>
                <a:cs typeface="Aharoni" pitchFamily="2" charset="-79"/>
              </a:rPr>
              <a:t> Biblioteca e cine</a:t>
            </a:r>
          </a:p>
          <a:p>
            <a:pPr algn="ctr"/>
            <a:r>
              <a:rPr lang="es-ES" sz="2000" b="1" smtClean="0"/>
              <a:t>Luces e sombras ao longo dos anos.</a:t>
            </a:r>
            <a:endParaRPr lang="gl-ES" sz="2000" b="1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63688" y="1844824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/>
              <a:t> </a:t>
            </a:r>
            <a:r>
              <a:rPr lang="es-ES" smtClean="0"/>
              <a:t> Cine en horario lectivo:</a:t>
            </a:r>
          </a:p>
          <a:p>
            <a:endParaRPr lang="es-ES" smtClean="0"/>
          </a:p>
          <a:p>
            <a:pPr algn="just">
              <a:buFontTx/>
              <a:buChar char="-"/>
            </a:pPr>
            <a:r>
              <a:rPr lang="es-ES" smtClean="0"/>
              <a:t>2003/2004 película trimestral, con entrada, en colaboración co programa “</a:t>
            </a:r>
            <a:r>
              <a:rPr lang="es-ES" b="1" smtClean="0"/>
              <a:t>Dorna</a:t>
            </a:r>
            <a:r>
              <a:rPr lang="es-ES" smtClean="0"/>
              <a:t>: embárcate coa saúde” de prevención de consumo de drogas.</a:t>
            </a:r>
          </a:p>
          <a:p>
            <a:pPr algn="just">
              <a:buFontTx/>
              <a:buChar char="-"/>
            </a:pPr>
            <a:endParaRPr lang="es-ES" smtClean="0"/>
          </a:p>
          <a:p>
            <a:pPr algn="just">
              <a:buFontTx/>
              <a:buChar char="-"/>
            </a:pPr>
            <a:r>
              <a:rPr lang="es-ES" smtClean="0"/>
              <a:t>2004/2005 “</a:t>
            </a:r>
            <a:r>
              <a:rPr lang="es-ES" b="1" smtClean="0"/>
              <a:t>Cine para convivir</a:t>
            </a:r>
            <a:r>
              <a:rPr lang="es-ES" smtClean="0"/>
              <a:t>”, con proposta de traballo nas aulas (Making of).</a:t>
            </a:r>
          </a:p>
          <a:p>
            <a:pPr algn="just">
              <a:buFontTx/>
              <a:buChar char="-"/>
            </a:pPr>
            <a:endParaRPr lang="es-ES" smtClean="0"/>
          </a:p>
          <a:p>
            <a:pPr algn="just">
              <a:buFontTx/>
              <a:buChar char="-"/>
            </a:pPr>
            <a:r>
              <a:rPr lang="es-ES" smtClean="0"/>
              <a:t> No mesmo curso: “</a:t>
            </a:r>
            <a:r>
              <a:rPr lang="es-ES" b="1" smtClean="0"/>
              <a:t>Cine nas aulas</a:t>
            </a:r>
            <a:r>
              <a:rPr lang="es-ES" smtClean="0"/>
              <a:t>”, da Asociación Neria. (35 mm)</a:t>
            </a:r>
            <a:endParaRPr lang="gl-ES" smtClean="0"/>
          </a:p>
          <a:p>
            <a:pPr>
              <a:buFontTx/>
              <a:buChar char="-"/>
            </a:pPr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8" name="7 CuadroTexto"/>
          <p:cNvSpPr txBox="1"/>
          <p:nvPr/>
        </p:nvSpPr>
        <p:spPr>
          <a:xfrm>
            <a:off x="1763688" y="1196752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ES" smtClean="0"/>
              <a:t>2005/2006  “</a:t>
            </a:r>
            <a:r>
              <a:rPr lang="es-ES" b="1" smtClean="0"/>
              <a:t>Páxinas de Celuloide</a:t>
            </a:r>
            <a:r>
              <a:rPr lang="es-ES" smtClean="0"/>
              <a:t>”, exposición e proxección de adaptacións cinematográficas de libros coñecidos.</a:t>
            </a:r>
            <a:endParaRPr lang="gl-ES"/>
          </a:p>
        </p:txBody>
      </p:sp>
      <p:pic>
        <p:nvPicPr>
          <p:cNvPr id="10" name="9 Imagen" descr="IMG_2877.JPG"/>
          <p:cNvPicPr>
            <a:picLocks noChangeAspect="1"/>
          </p:cNvPicPr>
          <p:nvPr/>
        </p:nvPicPr>
        <p:blipFill>
          <a:blip r:embed="rId3" cstate="print"/>
          <a:srcRect l="8362" r="3932" b="38188"/>
          <a:stretch>
            <a:fillRect/>
          </a:stretch>
        </p:blipFill>
        <p:spPr>
          <a:xfrm>
            <a:off x="1619672" y="2636912"/>
            <a:ext cx="5544616" cy="2930729"/>
          </a:xfrm>
          <a:prstGeom prst="rect">
            <a:avLst/>
          </a:prstGeom>
        </p:spPr>
      </p:pic>
      <p:pic>
        <p:nvPicPr>
          <p:cNvPr id="9" name="8 Imagen" descr="Berlang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836712"/>
            <a:ext cx="3960440" cy="5456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pic>
        <p:nvPicPr>
          <p:cNvPr id="5" name="4 Imagen" descr="Captur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908720"/>
            <a:ext cx="5721251" cy="4032448"/>
          </a:xfrm>
          <a:prstGeom prst="rect">
            <a:avLst/>
          </a:prstGeom>
        </p:spPr>
      </p:pic>
      <p:pic>
        <p:nvPicPr>
          <p:cNvPr id="6" name="5 Imagen" descr="Captur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124744"/>
            <a:ext cx="5760640" cy="4056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1835696" y="1268760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ES" dirty="0" smtClean="0"/>
              <a:t>2006/2007 continuamos con “O audiovisual </a:t>
            </a:r>
            <a:r>
              <a:rPr lang="es-ES" dirty="0" err="1" smtClean="0"/>
              <a:t>na</a:t>
            </a:r>
            <a:r>
              <a:rPr lang="es-ES" dirty="0" smtClean="0"/>
              <a:t> aulas” e </a:t>
            </a:r>
            <a:r>
              <a:rPr lang="es-ES" dirty="0" err="1" smtClean="0"/>
              <a:t>comezamos</a:t>
            </a:r>
            <a:r>
              <a:rPr lang="es-ES" dirty="0" smtClean="0"/>
              <a:t> “</a:t>
            </a:r>
            <a:r>
              <a:rPr lang="es-ES" b="1" dirty="0" smtClean="0"/>
              <a:t>Cine para </a:t>
            </a:r>
            <a:r>
              <a:rPr lang="es-ES" b="1" dirty="0" err="1" smtClean="0"/>
              <a:t>falar</a:t>
            </a:r>
            <a:r>
              <a:rPr lang="es-ES" dirty="0" smtClean="0"/>
              <a:t>”.</a:t>
            </a:r>
            <a:endParaRPr lang="gl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1763688" y="306896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ES" smtClean="0"/>
              <a:t>2007/2008: “</a:t>
            </a:r>
            <a:r>
              <a:rPr lang="es-ES" b="1" smtClean="0"/>
              <a:t>Vivir o cine en marzo</a:t>
            </a:r>
            <a:r>
              <a:rPr lang="es-ES" smtClean="0"/>
              <a:t>”, co Dep. de Naturais.</a:t>
            </a:r>
            <a:endParaRPr lang="gl-E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 l="23872" t="4916"/>
          <a:stretch>
            <a:fillRect/>
          </a:stretch>
        </p:blipFill>
        <p:spPr bwMode="auto">
          <a:xfrm>
            <a:off x="4717202" y="1412776"/>
            <a:ext cx="229168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835696" y="436510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ES" smtClean="0"/>
              <a:t>De 2009 a 2011: Non hai cine en horario lectivo.</a:t>
            </a:r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 copia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571" r="32287"/>
          <a:stretch>
            <a:fillRect/>
          </a:stretch>
        </p:blipFill>
        <p:spPr>
          <a:xfrm rot="16200000">
            <a:off x="1142999" y="-1142999"/>
            <a:ext cx="6858001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96136" y="6309320"/>
            <a:ext cx="309634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/>
              <a:t>Biblioteca – IES Pedra da Aguia</a:t>
            </a:r>
            <a:endParaRPr lang="gl-ES"/>
          </a:p>
        </p:txBody>
      </p:sp>
      <p:sp>
        <p:nvSpPr>
          <p:cNvPr id="5" name="4 CuadroTexto"/>
          <p:cNvSpPr txBox="1"/>
          <p:nvPr/>
        </p:nvSpPr>
        <p:spPr>
          <a:xfrm>
            <a:off x="1835696" y="45091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/>
              <a:t>Continúa  “</a:t>
            </a:r>
            <a:r>
              <a:rPr lang="es-ES" b="1" smtClean="0"/>
              <a:t>Cine para Falar</a:t>
            </a:r>
            <a:r>
              <a:rPr lang="es-ES" smtClean="0"/>
              <a:t>”.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547664" y="980728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No curso actual: </a:t>
            </a:r>
          </a:p>
          <a:p>
            <a:r>
              <a:rPr lang="es-ES" dirty="0" smtClean="0"/>
              <a:t> </a:t>
            </a:r>
            <a:r>
              <a:rPr lang="es-ES" dirty="0" err="1" smtClean="0"/>
              <a:t>pequeno</a:t>
            </a:r>
            <a:r>
              <a:rPr lang="es-ES" dirty="0" smtClean="0"/>
              <a:t> ciclo, “</a:t>
            </a:r>
            <a:r>
              <a:rPr lang="es-ES" b="1" dirty="0" smtClean="0"/>
              <a:t>SINCOLOR”</a:t>
            </a:r>
            <a:r>
              <a:rPr lang="es-ES" dirty="0" smtClean="0"/>
              <a:t>, en </a:t>
            </a:r>
            <a:r>
              <a:rPr lang="es-ES" dirty="0" err="1" smtClean="0"/>
              <a:t>branco</a:t>
            </a:r>
            <a:r>
              <a:rPr lang="es-ES" dirty="0" smtClean="0"/>
              <a:t> e negro.</a:t>
            </a:r>
            <a:endParaRPr lang="gl-ES" dirty="0"/>
          </a:p>
        </p:txBody>
      </p:sp>
      <p:pic>
        <p:nvPicPr>
          <p:cNvPr id="14338" name="Picture 2" descr="https://encrypted-tbn0.gstatic.com/images?q=tbn:ANd9GcRu15NDe80Of-DKhIfqTZGaKdpi79yaASUgDXqXc6yz6z-sfgTT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772816"/>
            <a:ext cx="1456285" cy="1944216"/>
          </a:xfrm>
          <a:prstGeom prst="rect">
            <a:avLst/>
          </a:prstGeom>
          <a:noFill/>
        </p:spPr>
      </p:pic>
      <p:pic>
        <p:nvPicPr>
          <p:cNvPr id="14340" name="Picture 4" descr="http://images4.fanpop.com/image/photos/23400000/Marx-Bros-marx-brothers-23446521-443-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988840"/>
            <a:ext cx="1935855" cy="1656184"/>
          </a:xfrm>
          <a:prstGeom prst="rect">
            <a:avLst/>
          </a:prstGeom>
          <a:noFill/>
        </p:spPr>
      </p:pic>
      <p:pic>
        <p:nvPicPr>
          <p:cNvPr id="14342" name="Picture 6" descr="http://courierdoce.files.wordpress.com/2009/03/con-faldas-y-a-lo-loco-some-like-it-hot.jpg?w=5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060848"/>
            <a:ext cx="2427630" cy="1656184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1619672" y="5517232"/>
            <a:ext cx="5320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mtClean="0"/>
              <a:t>No curso 2013/2014: Cine musical (ou cine é música).</a:t>
            </a:r>
          </a:p>
        </p:txBody>
      </p:sp>
      <p:pic>
        <p:nvPicPr>
          <p:cNvPr id="11" name="10 Imagen" descr="Logo Cine para falar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064" y="3933056"/>
            <a:ext cx="1512168" cy="1564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787</Words>
  <Application>Microsoft Office PowerPoint</Application>
  <PresentationFormat>Presentación en pantalla (4:3)</PresentationFormat>
  <Paragraphs>133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Emilio</dc:creator>
  <cp:lastModifiedBy>Emilio</cp:lastModifiedBy>
  <cp:revision>61</cp:revision>
  <dcterms:created xsi:type="dcterms:W3CDTF">2012-10-21T11:54:00Z</dcterms:created>
  <dcterms:modified xsi:type="dcterms:W3CDTF">2012-11-08T18:38:11Z</dcterms:modified>
</cp:coreProperties>
</file>