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62" r:id="rId2"/>
    <p:sldMasterId id="2147483674" r:id="rId3"/>
    <p:sldMasterId id="2147483686" r:id="rId4"/>
    <p:sldMasterId id="2147483698" r:id="rId5"/>
    <p:sldMasterId id="2147483710" r:id="rId6"/>
    <p:sldMasterId id="2147483734" r:id="rId7"/>
    <p:sldMasterId id="2147483746" r:id="rId8"/>
  </p:sld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FF"/>
    <a:srgbClr val="0066CC"/>
    <a:srgbClr val="3399FF"/>
    <a:srgbClr val="9900CC"/>
    <a:srgbClr val="9900FF"/>
    <a:srgbClr val="9933FF"/>
    <a:srgbClr val="9966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9" autoAdjust="0"/>
    <p:restoredTop sz="94660"/>
  </p:normalViewPr>
  <p:slideViewPr>
    <p:cSldViewPr>
      <p:cViewPr>
        <p:scale>
          <a:sx n="75" d="100"/>
          <a:sy n="75" d="100"/>
        </p:scale>
        <p:origin x="-102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presProps" Target="pres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094371-9AD1-48A0-8D20-BDBCA902C5C7}" type="datetimeFigureOut">
              <a:rPr lang="es-ES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9144B-2B41-4697-94B3-2EF32A890E8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Haga clic para modificar el estilo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17AC1-C1A0-4B39-BB76-6DB9B2ACA740}" type="datetimeFigureOut">
              <a:rPr lang="es-ES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BDFB1D-290E-4779-9515-1C41709BC8D0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Haga clic para modificar el estilo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FDCEF0-C1DF-4E50-B2A5-93C893B6ADC3}" type="datetimeFigureOut">
              <a:rPr lang="es-ES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D2C10-8534-41AC-AC6B-7BAF62BC32F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Rectángulo redondeado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Título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0" name="19 Subtítulo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19" name="18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6094371-9AD1-48A0-8D20-BDBCA902C5C7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11" name="1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869144B-2B41-4697-94B3-2EF32A890E89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24A60E2-0F59-48FE-8ED2-DD9E822310EF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BDFCA98-C41E-44B9-9001-124B8938C224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Rectángulo redondeado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7537610-F405-4E3A-9A68-0BFB2998B669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01EF0C5-00E8-4CE7-AFE8-0BABDB085B1F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31A35F5-C61C-4F18-BED0-5E7BEBEB4901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C4798E9-09A4-421A-8BFC-530A94277D0E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34FC91A-F955-4870-9CDC-2E918F6C1D5C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23533C6-E800-4112-BECC-D308D2113429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9273097-84BE-4E5D-8362-CD02E9FA057D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2D6FC13-51BD-4F75-B971-1D258CD4533F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8D8F281-7A77-4D27-9F4A-2041B077FBF0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D30C832-7AC7-409B-8B6D-54F920042962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446A0DF-5F0A-41C7-992E-55CA9225AE7A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577B1E4-3A43-47C9-BE8E-40FE3892E0E3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Haga clic para modificar el estilo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4A60E2-0F59-48FE-8ED2-DD9E822310EF}" type="datetimeFigureOut">
              <a:rPr lang="es-ES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DFCA98-C41E-44B9-9001-124B8938C224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Redondear rectángulo de esquina sencilla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F99657A-AF3F-40FA-AC2B-4A6C2234390F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DEEB976-6567-44A0-978F-9FEA1E108BD3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F917AC1-C1A0-4B39-BB76-6DB9B2ACA740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ABDFB1D-290E-4779-9515-1C41709BC8D0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6FDCEF0-C1DF-4E50-B2A5-93C893B6ADC3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00D2C10-8534-41AC-AC6B-7BAF62BC32FF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Rectángulo redondeado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Título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0" name="19 Subtítulo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19" name="18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6094371-9AD1-48A0-8D20-BDBCA902C5C7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11" name="1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869144B-2B41-4697-94B3-2EF32A890E89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24A60E2-0F59-48FE-8ED2-DD9E822310EF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BDFCA98-C41E-44B9-9001-124B8938C224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Rectángulo redondeado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7537610-F405-4E3A-9A68-0BFB2998B669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01EF0C5-00E8-4CE7-AFE8-0BABDB085B1F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31A35F5-C61C-4F18-BED0-5E7BEBEB4901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C4798E9-09A4-421A-8BFC-530A94277D0E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34FC91A-F955-4870-9CDC-2E918F6C1D5C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23533C6-E800-4112-BECC-D308D2113429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9273097-84BE-4E5D-8362-CD02E9FA057D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2D6FC13-51BD-4F75-B971-1D258CD4533F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8D8F281-7A77-4D27-9F4A-2041B077FBF0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D30C832-7AC7-409B-8B6D-54F920042962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537610-F405-4E3A-9A68-0BFB2998B669}" type="datetimeFigureOut">
              <a:rPr lang="es-ES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1EF0C5-00E8-4CE7-AFE8-0BABDB085B1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446A0DF-5F0A-41C7-992E-55CA9225AE7A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577B1E4-3A43-47C9-BE8E-40FE3892E0E3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Redondear rectángulo de esquina sencilla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F99657A-AF3F-40FA-AC2B-4A6C2234390F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DEEB976-6567-44A0-978F-9FEA1E108BD3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F917AC1-C1A0-4B39-BB76-6DB9B2ACA740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ABDFB1D-290E-4779-9515-1C41709BC8D0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6FDCEF0-C1DF-4E50-B2A5-93C893B6ADC3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00D2C10-8534-41AC-AC6B-7BAF62BC32FF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Rectángulo redondeado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Título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0" name="19 Subtítulo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19" name="18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76094371-9AD1-48A0-8D20-BDBCA902C5C7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11" name="1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869144B-2B41-4697-94B3-2EF32A890E89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24A60E2-0F59-48FE-8ED2-DD9E822310EF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8BDFCA98-C41E-44B9-9001-124B8938C224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Rectángulo redondeado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97537610-F405-4E3A-9A68-0BFB2998B669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01EF0C5-00E8-4CE7-AFE8-0BABDB085B1F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331A35F5-C61C-4F18-BED0-5E7BEBEB4901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C4798E9-09A4-421A-8BFC-530A94277D0E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34FC91A-F955-4870-9CDC-2E918F6C1D5C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23533C6-E800-4112-BECC-D308D2113429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29273097-84BE-4E5D-8362-CD02E9FA057D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2D6FC13-51BD-4F75-B971-1D258CD4533F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Haga clic para modificar el estilo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Haga clic para modificar el estilo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1A35F5-C61C-4F18-BED0-5E7BEBEB4901}" type="datetimeFigureOut">
              <a:rPr lang="es-ES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4798E9-09A4-421A-8BFC-530A94277D0E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8D8F281-7A77-4D27-9F4A-2041B077FBF0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AD30C832-7AC7-409B-8B6D-54F920042962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5446A0DF-5F0A-41C7-992E-55CA9225AE7A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B577B1E4-3A43-47C9-BE8E-40FE3892E0E3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Redondear rectángulo de esquina sencilla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F99657A-AF3F-40FA-AC2B-4A6C2234390F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4DEEB976-6567-44A0-978F-9FEA1E108BD3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DF917AC1-C1A0-4B39-BB76-6DB9B2ACA740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0ABDFB1D-290E-4779-9515-1C41709BC8D0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F6FDCEF0-C1DF-4E50-B2A5-93C893B6ADC3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600D2C10-8534-41AC-AC6B-7BAF62BC32FF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Título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16" name="15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6094371-9AD1-48A0-8D20-BDBCA902C5C7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15" name="1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4869144B-2B41-4697-94B3-2EF32A890E89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7" name="26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5" name="2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4A60E2-0F59-48FE-8ED2-DD9E822310EF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16" name="1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8BDFCA98-C41E-44B9-9001-124B8938C224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arcador de texto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9" name="18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7537610-F405-4E3A-9A68-0BFB2998B669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11" name="10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16" name="1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1EF0C5-00E8-4CE7-AFE8-0BABDB085B1F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Título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4" name="13 Marcador de contenido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1" name="20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31A35F5-C61C-4F18-BED0-5E7BEBEB4901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1" name="3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4798E9-09A4-421A-8BFC-530A94277D0E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Título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25" name="24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8" name="27 Marcador de contenido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4FC91A-F955-4870-9CDC-2E918F6C1D5C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pPr>
              <a:defRPr/>
            </a:pPr>
            <a:fld id="{523533C6-E800-4112-BECC-D308D2113429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Haga clic para modificar el estilo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Haga clic para modificar el estilo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4FC91A-F955-4870-9CDC-2E918F6C1D5C}" type="datetimeFigureOut">
              <a:rPr lang="es-ES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3533C6-E800-4112-BECC-D308D2113429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Título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273097-84BE-4E5D-8362-CD02E9FA057D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21" name="20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D6FC13-51BD-4F75-B971-1D258CD4533F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D8F281-7A77-4D27-9F4A-2041B077FBF0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24" name="2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30C832-7AC7-409B-8B6D-54F920042962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Título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6" name="25 Marcador de texto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4" name="13 Marcador de contenido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5" name="2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46A0DF-5F0A-41C7-992E-55CA9225AE7A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29" name="2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77B1E4-3A43-47C9-BE8E-40FE3892E0E3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Marcador de posición de imagen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99657A-AF3F-40FA-AC2B-4A6C2234390F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1" name="3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EEB976-6567-44A0-978F-9FEA1E108BD3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17" name="16 Título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6" name="25 Marcador de texto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917AC1-C1A0-4B39-BB76-6DB9B2ACA740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BDFB1D-290E-4779-9515-1C41709BC8D0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FDCEF0-C1DF-4E50-B2A5-93C893B6ADC3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0D2C10-8534-41AC-AC6B-7BAF62BC32FF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Título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16" name="15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6094371-9AD1-48A0-8D20-BDBCA902C5C7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2" name="1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15" name="1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4869144B-2B41-4697-94B3-2EF32A890E89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7" name="26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5" name="2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4A60E2-0F59-48FE-8ED2-DD9E822310EF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16" name="15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8BDFCA98-C41E-44B9-9001-124B8938C224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Marcador de texto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9" name="18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7537610-F405-4E3A-9A68-0BFB2998B669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11" name="10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16" name="1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1EF0C5-00E8-4CE7-AFE8-0BABDB085B1F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Título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4" name="13 Marcador de contenido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1" name="20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31A35F5-C61C-4F18-BED0-5E7BEBEB4901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1" name="3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4798E9-09A4-421A-8BFC-530A94277D0E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73097-84BE-4E5D-8362-CD02E9FA057D}" type="datetimeFigureOut">
              <a:rPr lang="es-ES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D6FC13-51BD-4F75-B971-1D258CD4533F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Título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25" name="24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8" name="27 Marcador de contenido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4FC91A-F955-4870-9CDC-2E918F6C1D5C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pPr>
              <a:defRPr/>
            </a:pPr>
            <a:fld id="{523533C6-E800-4112-BECC-D308D2113429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Título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2" name="1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273097-84BE-4E5D-8362-CD02E9FA057D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21" name="20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D6FC13-51BD-4F75-B971-1D258CD4533F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D8F281-7A77-4D27-9F4A-2041B077FBF0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24" name="2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30C832-7AC7-409B-8B6D-54F920042962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Título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6" name="25 Marcador de texto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4" name="13 Marcador de contenido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25" name="2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46A0DF-5F0A-41C7-992E-55CA9225AE7A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29" name="2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77B1E4-3A43-47C9-BE8E-40FE3892E0E3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Marcador de posición de imagen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99657A-AF3F-40FA-AC2B-4A6C2234390F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31" name="30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EEB976-6567-44A0-978F-9FEA1E108BD3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17" name="16 Título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26" name="25 Marcador de texto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917AC1-C1A0-4B39-BB76-6DB9B2ACA740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BDFB1D-290E-4779-9515-1C41709BC8D0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FDCEF0-C1DF-4E50-B2A5-93C893B6ADC3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0D2C10-8534-41AC-AC6B-7BAF62BC32FF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6094371-9AD1-48A0-8D20-BDBCA902C5C7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69144B-2B41-4697-94B3-2EF32A890E89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4A60E2-0F59-48FE-8ED2-DD9E822310EF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DFCA98-C41E-44B9-9001-124B8938C224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7537610-F405-4E3A-9A68-0BFB2998B669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1EF0C5-00E8-4CE7-AFE8-0BABDB085B1F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D8F281-7A77-4D27-9F4A-2041B077FBF0}" type="datetimeFigureOut">
              <a:rPr lang="es-ES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30C832-7AC7-409B-8B6D-54F920042962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31A35F5-C61C-4F18-BED0-5E7BEBEB4901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4798E9-09A4-421A-8BFC-530A94277D0E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4FC91A-F955-4870-9CDC-2E918F6C1D5C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3533C6-E800-4112-BECC-D308D2113429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273097-84BE-4E5D-8362-CD02E9FA057D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D6FC13-51BD-4F75-B971-1D258CD4533F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D8F281-7A77-4D27-9F4A-2041B077FBF0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30C832-7AC7-409B-8B6D-54F920042962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46A0DF-5F0A-41C7-992E-55CA9225AE7A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77B1E4-3A43-47C9-BE8E-40FE3892E0E3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ortar y redondear rectángulo de esquina sencilla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Triángulo rectángulo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99657A-AF3F-40FA-AC2B-4A6C2234390F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4DEEB976-6567-44A0-978F-9FEA1E108BD3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10" name="9 Forma libre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Forma libre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917AC1-C1A0-4B39-BB76-6DB9B2ACA740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BDFB1D-290E-4779-9515-1C41709BC8D0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FDCEF0-C1DF-4E50-B2A5-93C893B6ADC3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0D2C10-8534-41AC-AC6B-7BAF62BC32FF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6094371-9AD1-48A0-8D20-BDBCA902C5C7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69144B-2B41-4697-94B3-2EF32A890E89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4A60E2-0F59-48FE-8ED2-DD9E822310EF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DFCA98-C41E-44B9-9001-124B8938C224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Haga clic para modificar el estilo de texto del patrón</a:t>
            </a:r>
          </a:p>
          <a:p>
            <a:pPr lvl="1"/>
            <a:r>
              <a:rPr lang="en-US"/>
              <a:t>Segundo nivel</a:t>
            </a:r>
          </a:p>
          <a:p>
            <a:pPr lvl="2"/>
            <a:r>
              <a:rPr lang="en-US"/>
              <a:t>Tercer nivel</a:t>
            </a:r>
          </a:p>
          <a:p>
            <a:pPr lvl="3"/>
            <a:r>
              <a:rPr lang="en-US"/>
              <a:t>Cuarto nivel</a:t>
            </a:r>
          </a:p>
          <a:p>
            <a:pPr lvl="4"/>
            <a:r>
              <a:rPr lang="en-US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46A0DF-5F0A-41C7-992E-55CA9225AE7A}" type="datetimeFigureOut">
              <a:rPr lang="es-ES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7B1E4-3A43-47C9-BE8E-40FE3892E0E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7537610-F405-4E3A-9A68-0BFB2998B669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1EF0C5-00E8-4CE7-AFE8-0BABDB085B1F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31A35F5-C61C-4F18-BED0-5E7BEBEB4901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4798E9-09A4-421A-8BFC-530A94277D0E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34FC91A-F955-4870-9CDC-2E918F6C1D5C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3533C6-E800-4112-BECC-D308D2113429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273097-84BE-4E5D-8362-CD02E9FA057D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D6FC13-51BD-4F75-B971-1D258CD4533F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D8F281-7A77-4D27-9F4A-2041B077FBF0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30C832-7AC7-409B-8B6D-54F920042962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446A0DF-5F0A-41C7-992E-55CA9225AE7A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77B1E4-3A43-47C9-BE8E-40FE3892E0E3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ortar y redondear rectángulo de esquina sencilla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Triángulo rectángulo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F99657A-AF3F-40FA-AC2B-4A6C2234390F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4DEEB976-6567-44A0-978F-9FEA1E108BD3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10" name="9 Forma libre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Forma libre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917AC1-C1A0-4B39-BB76-6DB9B2ACA740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BDFB1D-290E-4779-9515-1C41709BC8D0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6FDCEF0-C1DF-4E50-B2A5-93C893B6ADC3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0D2C10-8534-41AC-AC6B-7BAF62BC32FF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99657A-AF3F-40FA-AC2B-4A6C2234390F}" type="datetimeFigureOut">
              <a:rPr lang="es-ES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EEB976-6567-44A0-978F-9FEA1E108BD3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</a:p>
        </p:txBody>
      </p:sp>
      <p:sp>
        <p:nvSpPr>
          <p:cNvPr id="3686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0AEE040-2145-457E-8D9D-76C30FCB6489}" type="datetimeFigureOut">
              <a:rPr lang="es-ES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C2BB0AC-7438-4338-97F1-785A6BBF8438}" type="slidenum">
              <a:rPr lang="es-ES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 redondeado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12 Marcador de título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5" name="24 Marcador de fecha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30AEE040-2145-457E-8D9D-76C30FCB6489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18" name="17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8C2BB0AC-7438-4338-97F1-785A6BBF8438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 redondeado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12 Marcador de título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5" name="24 Marcador de fecha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30AEE040-2145-457E-8D9D-76C30FCB6489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18" name="17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8C2BB0AC-7438-4338-97F1-785A6BBF8438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 redondeado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 redondeado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12 Marcador de título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25" name="24 Marcador de fecha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30AEE040-2145-457E-8D9D-76C30FCB6489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18" name="17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pPr>
              <a:defRPr/>
            </a:pPr>
            <a:fld id="{8C2BB0AC-7438-4338-97F1-785A6BBF8438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Marcador de texto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1" name="10 Marcador de fecha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30AEE040-2145-457E-8D9D-76C30FCB6489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28" name="27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8C2BB0AC-7438-4338-97F1-785A6BBF8438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10" name="9 Marcador de título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Conector recto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Marcador de texto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1" name="10 Marcador de fecha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30AEE040-2145-457E-8D9D-76C30FCB6489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28" name="27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8C2BB0AC-7438-4338-97F1-785A6BBF8438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sp>
        <p:nvSpPr>
          <p:cNvPr id="10" name="9 Marcador de título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Conector recto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30AEE040-2145-457E-8D9D-76C30FCB6489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8C2BB0AC-7438-4338-97F1-785A6BBF8438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grpSp>
        <p:nvGrpSpPr>
          <p:cNvPr id="2" name="1 Grupo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Forma libre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Forma libre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Forma libre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30AEE040-2145-457E-8D9D-76C30FCB6489}" type="datetimeFigureOut">
              <a:rPr lang="es-ES" smtClean="0"/>
              <a:pPr>
                <a:defRPr/>
              </a:pPr>
              <a:t>09/11/2012</a:t>
            </a:fld>
            <a:endParaRPr lang="es-ES"/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8C2BB0AC-7438-4338-97F1-785A6BBF8438}" type="slidenum">
              <a:rPr lang="es-ES" smtClean="0"/>
              <a:pPr>
                <a:defRPr/>
              </a:pPr>
              <a:t>‹Nº›</a:t>
            </a:fld>
            <a:endParaRPr lang="es-ES"/>
          </a:p>
        </p:txBody>
      </p:sp>
      <p:grpSp>
        <p:nvGrpSpPr>
          <p:cNvPr id="2" name="1 Grupo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Forma libre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Forma libre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fotos/primitivo%201&#186;%20ciclo2.JPG" TargetMode="External"/><Relationship Id="rId2" Type="http://schemas.openxmlformats.org/officeDocument/2006/relationships/hyperlink" Target="fotos/primitivo%201&#186;%20ciclo.JPG" TargetMode="External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6.png"/><Relationship Id="rId5" Type="http://schemas.openxmlformats.org/officeDocument/2006/relationships/hyperlink" Target="material%20c&#243;mic%20xornadas/libros/o%20comic/os_c_omics.html" TargetMode="External"/><Relationship Id="rId4" Type="http://schemas.openxmlformats.org/officeDocument/2006/relationships/hyperlink" Target="fotos/primitivo%201&#186;%20ciclo3.JPG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terial%20c&#243;mic%20xornadas/libros/os%20zoqueiros/os_zoqueiros.html" TargetMode="External"/><Relationship Id="rId2" Type="http://schemas.openxmlformats.org/officeDocument/2006/relationships/hyperlink" Target="material%20c&#243;mic%20xornadas/libros/o%20muinho/moendo_o_gran.html" TargetMode="External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material%20c&#243;mic%20xornadas/xogamos/xogo.html" TargetMode="External"/><Relationship Id="rId1" Type="http://schemas.openxmlformats.org/officeDocument/2006/relationships/slideLayout" Target="../slideLayouts/slideLayout6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biblosalvador.blogspot.com/" TargetMode="External"/><Relationship Id="rId1" Type="http://schemas.openxmlformats.org/officeDocument/2006/relationships/slideLayout" Target="../slideLayouts/slideLayout7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biblosalvador.blogspot.com/" TargetMode="External"/><Relationship Id="rId1" Type="http://schemas.openxmlformats.org/officeDocument/2006/relationships/slideLayout" Target="../slideLayouts/slideLayout7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Título"/>
          <p:cNvSpPr>
            <a:spLocks noGrp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eaLnBrk="1" hangingPunct="1"/>
            <a:r>
              <a:rPr lang="es-ES_tradnl">
                <a:solidFill>
                  <a:srgbClr val="0070C0"/>
                </a:solidFill>
                <a:latin typeface="Arial Narrow" pitchFamily="34" charset="0"/>
              </a:rPr>
              <a:t>Proxecto interdisciplinar </a:t>
            </a:r>
            <a:br>
              <a:rPr lang="es-ES_tradnl">
                <a:solidFill>
                  <a:srgbClr val="0070C0"/>
                </a:solidFill>
                <a:latin typeface="Arial Narrow" pitchFamily="34" charset="0"/>
              </a:rPr>
            </a:br>
            <a:r>
              <a:rPr lang="es-ES_tradnl">
                <a:solidFill>
                  <a:srgbClr val="0070C0"/>
                </a:solidFill>
                <a:latin typeface="Arial Narrow" pitchFamily="34" charset="0"/>
              </a:rPr>
              <a:t>A BANDA DESEÑADA</a:t>
            </a:r>
            <a:endParaRPr lang="es-ES">
              <a:solidFill>
                <a:srgbClr val="0070C0"/>
              </a:solidFill>
              <a:latin typeface="Arial Narrow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4294967295"/>
          </p:nvPr>
        </p:nvSpPr>
        <p:spPr>
          <a:xfrm>
            <a:off x="1339850" y="4076700"/>
            <a:ext cx="6688138" cy="2232025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es-ES_tradnl" sz="4000" kern="1200" dirty="0">
              <a:solidFill>
                <a:schemeClr val="tx1">
                  <a:tint val="75000"/>
                </a:schemeClr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S_tradnl" sz="4000" kern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CEIP O SALVADOR</a:t>
            </a:r>
            <a:endParaRPr lang="es-ES" sz="4000" kern="1200" dirty="0">
              <a:solidFill>
                <a:schemeClr val="tx1">
                  <a:tint val="75000"/>
                </a:schemeClr>
              </a:solidFill>
              <a:latin typeface="Arial" pitchFamily="34" charset="0"/>
              <a:ea typeface="+mn-ea"/>
              <a:cs typeface="Arial" pitchFamily="34" charset="0"/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s-ES_tradnl" sz="4000" kern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A </a:t>
            </a:r>
            <a:r>
              <a:rPr lang="es-ES_tradnl" sz="4000" kern="1200" dirty="0" err="1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Pastoriza</a:t>
            </a:r>
            <a:r>
              <a:rPr lang="es-ES_tradnl" sz="4000" kern="1200" dirty="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rPr>
              <a:t> (Lugo)</a:t>
            </a:r>
            <a:endParaRPr lang="es-ES" sz="4000" kern="1200" dirty="0">
              <a:solidFill>
                <a:schemeClr val="tx1">
                  <a:tint val="75000"/>
                </a:schemeClr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4" name="3 Abrir llave"/>
          <p:cNvSpPr/>
          <p:nvPr/>
        </p:nvSpPr>
        <p:spPr>
          <a:xfrm>
            <a:off x="2339975" y="2492375"/>
            <a:ext cx="155575" cy="9144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5" name="4 Llamada ovalada"/>
          <p:cNvSpPr/>
          <p:nvPr/>
        </p:nvSpPr>
        <p:spPr>
          <a:xfrm>
            <a:off x="684213" y="836613"/>
            <a:ext cx="7488237" cy="3097212"/>
          </a:xfrm>
          <a:prstGeom prst="wedgeEllipseCallout">
            <a:avLst>
              <a:gd name="adj1" fmla="val -21554"/>
              <a:gd name="adj2" fmla="val 7628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/>
          </a:p>
        </p:txBody>
      </p:sp>
      <p:sp>
        <p:nvSpPr>
          <p:cNvPr id="13318" name="5 CuadroTexto"/>
          <p:cNvSpPr txBox="1">
            <a:spLocks noChangeArrowheads="1"/>
          </p:cNvSpPr>
          <p:nvPr/>
        </p:nvSpPr>
        <p:spPr bwMode="auto">
          <a:xfrm>
            <a:off x="1692275" y="1484313"/>
            <a:ext cx="6048375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es-ES_tradnl" sz="3600">
                <a:latin typeface="Arial Narrow" pitchFamily="34" charset="0"/>
              </a:rPr>
              <a:t>PROXECTO INTERDISCIPLINAR </a:t>
            </a:r>
          </a:p>
          <a:p>
            <a:pPr algn="ctr" eaLnBrk="1" hangingPunct="1"/>
            <a:endParaRPr lang="es-ES_tradnl" sz="3600">
              <a:latin typeface="Arial Narrow" pitchFamily="34" charset="0"/>
            </a:endParaRPr>
          </a:p>
          <a:p>
            <a:pPr algn="ctr" eaLnBrk="1" hangingPunct="1"/>
            <a:r>
              <a:rPr lang="es-ES_tradnl" sz="3600">
                <a:latin typeface="Arial Narrow" pitchFamily="34" charset="0"/>
              </a:rPr>
              <a:t>A  BANDA  DESEÑADA</a:t>
            </a:r>
            <a:endParaRPr lang="es-ES" sz="360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  <a:solidFill>
            <a:srgbClr val="3399FF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es-ES" sz="4000" dirty="0"/>
              <a:t>DESENVOLVEMENTO do </a:t>
            </a:r>
            <a:r>
              <a:rPr lang="es-ES" sz="4000" dirty="0" err="1"/>
              <a:t>proxecto</a:t>
            </a:r>
            <a:r>
              <a:rPr lang="es-ES" sz="4000" dirty="0"/>
              <a:t>        A </a:t>
            </a:r>
            <a:r>
              <a:rPr lang="es-ES" sz="4000" i="1" dirty="0"/>
              <a:t>BANDA DESEÑADA</a:t>
            </a:r>
          </a:p>
        </p:txBody>
      </p:sp>
      <p:sp>
        <p:nvSpPr>
          <p:cNvPr id="22530" name="Rectangle 3"/>
          <p:cNvSpPr>
            <a:spLocks noGrp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</p:spPr>
        <p:txBody>
          <a:bodyPr>
            <a:normAutofit/>
          </a:bodyPr>
          <a:lstStyle/>
          <a:p>
            <a:pPr algn="just" eaLnBrk="1" hangingPunct="1"/>
            <a:r>
              <a:rPr lang="es-ES" sz="2800" b="1" dirty="0">
                <a:latin typeface="Times New Roman" pitchFamily="18" charset="0"/>
              </a:rPr>
              <a:t>Actividades de motivación e formación do alumnado e profesorado</a:t>
            </a:r>
            <a:r>
              <a:rPr lang="es-ES" sz="2800" dirty="0">
                <a:latin typeface="Times New Roman" pitchFamily="18" charset="0"/>
              </a:rPr>
              <a:t>.</a:t>
            </a:r>
          </a:p>
          <a:p>
            <a:pPr lvl="1" algn="just" eaLnBrk="1" hangingPunct="1"/>
            <a:r>
              <a:rPr lang="es-ES_tradnl" sz="2400" dirty="0" smtClean="0">
                <a:solidFill>
                  <a:srgbClr val="C00000"/>
                </a:solidFill>
                <a:latin typeface="Times New Roman" pitchFamily="18" charset="0"/>
                <a:hlinkClick r:id="rId2" action="ppaction://hlinkfile"/>
              </a:rPr>
              <a:t>Talleres</a:t>
            </a:r>
            <a:r>
              <a:rPr lang="es-ES_tradnl" sz="2400" dirty="0" smtClean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s-ES_tradnl" sz="2400" dirty="0" smtClean="0">
                <a:solidFill>
                  <a:srgbClr val="C00000"/>
                </a:solidFill>
                <a:latin typeface="Times New Roman" pitchFamily="18" charset="0"/>
                <a:hlinkClick r:id="rId3" action="ppaction://hlinkfile"/>
              </a:rPr>
              <a:t>para o alumnado </a:t>
            </a:r>
            <a:r>
              <a:rPr lang="es-ES_tradnl" sz="2400" dirty="0" smtClean="0">
                <a:solidFill>
                  <a:srgbClr val="C00000"/>
                </a:solidFill>
                <a:latin typeface="Times New Roman" pitchFamily="18" charset="0"/>
                <a:hlinkClick r:id="rId4" action="ppaction://hlinkfile"/>
              </a:rPr>
              <a:t>(Primitivo Marcos Ferreiro)</a:t>
            </a:r>
            <a:endParaRPr lang="es-ES" sz="2400" dirty="0" smtClean="0">
              <a:solidFill>
                <a:srgbClr val="C00000"/>
              </a:solidFill>
              <a:latin typeface="Times New Roman" pitchFamily="18" charset="0"/>
            </a:endParaRPr>
          </a:p>
          <a:p>
            <a:pPr lvl="1" algn="just" eaLnBrk="1" hangingPunct="1"/>
            <a:r>
              <a:rPr lang="es-ES" sz="2400" dirty="0" smtClean="0">
                <a:solidFill>
                  <a:srgbClr val="9900CC"/>
                </a:solidFill>
                <a:latin typeface="Times New Roman" pitchFamily="18" charset="0"/>
              </a:rPr>
              <a:t>Taller </a:t>
            </a:r>
            <a:r>
              <a:rPr lang="es-ES" sz="2400" dirty="0">
                <a:solidFill>
                  <a:srgbClr val="9900CC"/>
                </a:solidFill>
                <a:latin typeface="Times New Roman" pitchFamily="18" charset="0"/>
              </a:rPr>
              <a:t>para o profesorado (Primitivo </a:t>
            </a:r>
            <a:r>
              <a:rPr lang="es-ES" sz="2400" dirty="0" smtClean="0">
                <a:solidFill>
                  <a:srgbClr val="9900CC"/>
                </a:solidFill>
                <a:latin typeface="Times New Roman" pitchFamily="18" charset="0"/>
              </a:rPr>
              <a:t>Marcos Ferreiro)</a:t>
            </a:r>
          </a:p>
          <a:p>
            <a:pPr lvl="1" algn="just" eaLnBrk="1" hangingPunct="1"/>
            <a:r>
              <a:rPr lang="es-ES" sz="2400" dirty="0" smtClean="0">
                <a:solidFill>
                  <a:srgbClr val="9900CC"/>
                </a:solidFill>
                <a:latin typeface="Times New Roman" pitchFamily="18" charset="0"/>
              </a:rPr>
              <a:t>Material </a:t>
            </a:r>
            <a:r>
              <a:rPr lang="es-ES" sz="2400" dirty="0">
                <a:solidFill>
                  <a:srgbClr val="9900CC"/>
                </a:solidFill>
                <a:latin typeface="Times New Roman" pitchFamily="18" charset="0"/>
              </a:rPr>
              <a:t>proporcionado polo CEIP de </a:t>
            </a:r>
            <a:r>
              <a:rPr lang="es-ES" sz="2400" dirty="0" err="1">
                <a:solidFill>
                  <a:srgbClr val="9900CC"/>
                </a:solidFill>
                <a:latin typeface="Times New Roman" pitchFamily="18" charset="0"/>
              </a:rPr>
              <a:t>Covas</a:t>
            </a:r>
            <a:r>
              <a:rPr lang="es-ES" sz="2400" dirty="0" smtClean="0">
                <a:solidFill>
                  <a:srgbClr val="9900CC"/>
                </a:solidFill>
                <a:latin typeface="Times New Roman" pitchFamily="18" charset="0"/>
              </a:rPr>
              <a:t>.</a:t>
            </a:r>
          </a:p>
          <a:p>
            <a:pPr lvl="1" algn="just" eaLnBrk="1" hangingPunct="1"/>
            <a:r>
              <a:rPr lang="es-ES_tradnl" sz="2400" dirty="0" smtClean="0">
                <a:solidFill>
                  <a:srgbClr val="9900CC"/>
                </a:solidFill>
                <a:latin typeface="Times New Roman" pitchFamily="18" charset="0"/>
                <a:hlinkClick r:id="rId5" action="ppaction://hlinkfile"/>
              </a:rPr>
              <a:t>Material en LIM elaborado por </a:t>
            </a:r>
            <a:r>
              <a:rPr lang="es-ES_tradnl" sz="2400" dirty="0" err="1" smtClean="0">
                <a:solidFill>
                  <a:srgbClr val="9900CC"/>
                </a:solidFill>
                <a:latin typeface="Times New Roman" pitchFamily="18" charset="0"/>
                <a:hlinkClick r:id="rId5" action="ppaction://hlinkfile"/>
              </a:rPr>
              <a:t>membros</a:t>
            </a:r>
            <a:r>
              <a:rPr lang="es-ES_tradnl" sz="2400" dirty="0" smtClean="0">
                <a:solidFill>
                  <a:srgbClr val="9900CC"/>
                </a:solidFill>
                <a:latin typeface="Times New Roman" pitchFamily="18" charset="0"/>
                <a:hlinkClick r:id="rId5" action="ppaction://hlinkfile"/>
              </a:rPr>
              <a:t> do Equipo de Biblioteca</a:t>
            </a:r>
            <a:endParaRPr lang="es-ES" sz="2400" dirty="0" smtClean="0">
              <a:solidFill>
                <a:srgbClr val="9900CC"/>
              </a:solidFill>
              <a:latin typeface="Times New Roman" pitchFamily="18" charset="0"/>
            </a:endParaRPr>
          </a:p>
          <a:p>
            <a:pPr algn="just" eaLnBrk="1" hangingPunct="1"/>
            <a:r>
              <a:rPr lang="es-ES" sz="2800" b="1" dirty="0" smtClean="0">
                <a:latin typeface="Times New Roman" pitchFamily="18" charset="0"/>
              </a:rPr>
              <a:t>Posta </a:t>
            </a:r>
            <a:r>
              <a:rPr lang="es-ES" sz="2800" b="1" dirty="0">
                <a:latin typeface="Times New Roman" pitchFamily="18" charset="0"/>
              </a:rPr>
              <a:t>en práctica do proceso de elaboración de cómics.</a:t>
            </a:r>
          </a:p>
        </p:txBody>
      </p:sp>
      <p:pic>
        <p:nvPicPr>
          <p:cNvPr id="4" name="Picture 35" descr="mascot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5229200"/>
            <a:ext cx="864096" cy="11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  <a:solidFill>
            <a:srgbClr val="3399FF"/>
          </a:solidFill>
        </p:spPr>
        <p:txBody>
          <a:bodyPr>
            <a:normAutofit fontScale="90000"/>
          </a:bodyPr>
          <a:lstStyle/>
          <a:p>
            <a:r>
              <a:rPr lang="es-ES" sz="4000" b="1">
                <a:latin typeface="Times New Roman" pitchFamily="18" charset="0"/>
              </a:rPr>
              <a:t>Proceso de elaboración dos cómics</a:t>
            </a:r>
          </a:p>
        </p:txBody>
      </p:sp>
      <p:sp>
        <p:nvSpPr>
          <p:cNvPr id="23554" name="Rectangle 3"/>
          <p:cNvSpPr>
            <a:spLocks noGrp="1"/>
          </p:cNvSpPr>
          <p:nvPr>
            <p:ph type="body" idx="4294967295"/>
          </p:nvPr>
        </p:nvSpPr>
        <p:spPr>
          <a:xfrm>
            <a:off x="708025" y="1600200"/>
            <a:ext cx="8435975" cy="4525963"/>
          </a:xfrm>
        </p:spPr>
        <p:txBody>
          <a:bodyPr/>
          <a:lstStyle/>
          <a:p>
            <a:r>
              <a:rPr lang="es-ES" b="1">
                <a:solidFill>
                  <a:srgbClr val="C00000"/>
                </a:solidFill>
              </a:rPr>
              <a:t>1º Elección en cada ciclo do tema que se vai tratar no cómic</a:t>
            </a:r>
            <a:r>
              <a:rPr lang="es-ES">
                <a:solidFill>
                  <a:srgbClr val="C00000"/>
                </a:solidFill>
              </a:rPr>
              <a:t>: </a:t>
            </a:r>
          </a:p>
          <a:p>
            <a:pPr>
              <a:buFont typeface="Arial" charset="0"/>
              <a:buNone/>
            </a:pPr>
            <a:r>
              <a:rPr lang="es-ES"/>
              <a:t>		- O conto dos tres porquiños (E.Infantil).</a:t>
            </a:r>
          </a:p>
          <a:p>
            <a:pPr>
              <a:buFont typeface="Arial" charset="0"/>
              <a:buNone/>
            </a:pPr>
            <a:r>
              <a:rPr lang="es-ES"/>
              <a:t>		- O proceso de elaboración do pan (1º ciclo).</a:t>
            </a:r>
          </a:p>
          <a:p>
            <a:pPr>
              <a:buFont typeface="Arial" charset="0"/>
              <a:buNone/>
            </a:pPr>
            <a:r>
              <a:rPr lang="es-ES"/>
              <a:t>		- A vida na granxa e no campo (2º ciclo).</a:t>
            </a:r>
          </a:p>
          <a:p>
            <a:pPr>
              <a:buFont typeface="Arial" charset="0"/>
              <a:buNone/>
            </a:pPr>
            <a:r>
              <a:rPr lang="es-ES"/>
              <a:t>		- Os oficios tradicionais (3º ciclo).</a:t>
            </a:r>
          </a:p>
        </p:txBody>
      </p:sp>
      <p:pic>
        <p:nvPicPr>
          <p:cNvPr id="4" name="Picture 35" descr="mascot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5229200"/>
            <a:ext cx="864096" cy="11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  <a:solidFill>
            <a:srgbClr val="0099FF"/>
          </a:solidFill>
        </p:spPr>
        <p:txBody>
          <a:bodyPr>
            <a:normAutofit fontScale="90000"/>
          </a:bodyPr>
          <a:lstStyle/>
          <a:p>
            <a:r>
              <a:rPr lang="es-ES" sz="4000" b="1">
                <a:latin typeface="Times New Roman" pitchFamily="18" charset="0"/>
              </a:rPr>
              <a:t>Proceso de elaboración dos cómics</a:t>
            </a:r>
          </a:p>
        </p:txBody>
      </p:sp>
      <p:sp>
        <p:nvSpPr>
          <p:cNvPr id="24578" name="Rectangle 3"/>
          <p:cNvSpPr>
            <a:spLocks noGrp="1"/>
          </p:cNvSpPr>
          <p:nvPr>
            <p:ph type="body" idx="4294967295"/>
          </p:nvPr>
        </p:nvSpPr>
        <p:spPr>
          <a:xfrm>
            <a:off x="852488" y="1600200"/>
            <a:ext cx="8291512" cy="47815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s-ES" b="1" dirty="0">
                <a:solidFill>
                  <a:srgbClr val="C00000"/>
                </a:solidFill>
                <a:latin typeface="Times New Roman" pitchFamily="18" charset="0"/>
              </a:rPr>
              <a:t>2º</a:t>
            </a:r>
            <a:r>
              <a:rPr lang="es-ES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s-ES" b="1" dirty="0">
                <a:solidFill>
                  <a:srgbClr val="C00000"/>
                </a:solidFill>
                <a:latin typeface="Times New Roman" pitchFamily="18" charset="0"/>
              </a:rPr>
              <a:t>Documentación</a:t>
            </a:r>
            <a:r>
              <a:rPr lang="es-ES" b="1" dirty="0">
                <a:latin typeface="Times New Roman" pitchFamily="18" charset="0"/>
              </a:rPr>
              <a:t>. 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s-ES" b="1" dirty="0">
                <a:latin typeface="Times New Roman" pitchFamily="18" charset="0"/>
              </a:rPr>
              <a:t>Alfabetización informacional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s-ES" dirty="0">
                <a:latin typeface="Times New Roman" pitchFamily="18" charset="0"/>
              </a:rPr>
              <a:t>	- Búsqueda de información sobre o tema do que logo inventarán a </a:t>
            </a:r>
            <a:r>
              <a:rPr lang="es-ES" dirty="0" err="1">
                <a:latin typeface="Times New Roman" pitchFamily="18" charset="0"/>
              </a:rPr>
              <a:t>súa</a:t>
            </a:r>
            <a:r>
              <a:rPr lang="es-ES" dirty="0">
                <a:latin typeface="Times New Roman" pitchFamily="18" charset="0"/>
              </a:rPr>
              <a:t> propia historia.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s-ES" b="1" dirty="0">
                <a:latin typeface="Times New Roman" pitchFamily="18" charset="0"/>
              </a:rPr>
              <a:t>	 - </a:t>
            </a:r>
            <a:r>
              <a:rPr lang="es-ES" dirty="0" err="1">
                <a:latin typeface="Times New Roman" pitchFamily="18" charset="0"/>
              </a:rPr>
              <a:t>Realizárona</a:t>
            </a:r>
            <a:r>
              <a:rPr lang="es-ES" dirty="0">
                <a:latin typeface="Times New Roman" pitchFamily="18" charset="0"/>
              </a:rPr>
              <a:t> a través dos fondos da biblioteca escolar,  de internet </a:t>
            </a:r>
            <a:r>
              <a:rPr lang="es-ES" dirty="0" err="1">
                <a:latin typeface="Times New Roman" pitchFamily="18" charset="0"/>
              </a:rPr>
              <a:t>ou</a:t>
            </a:r>
            <a:r>
              <a:rPr lang="es-ES" dirty="0">
                <a:latin typeface="Times New Roman" pitchFamily="18" charset="0"/>
              </a:rPr>
              <a:t> de </a:t>
            </a:r>
            <a:r>
              <a:rPr lang="es-ES" dirty="0" err="1" smtClean="0">
                <a:latin typeface="Times New Roman" pitchFamily="18" charset="0"/>
                <a:hlinkClick r:id="rId2" action="ppaction://hlinkfile"/>
              </a:rPr>
              <a:t>materiais</a:t>
            </a:r>
            <a:r>
              <a:rPr lang="es-ES" dirty="0" smtClean="0">
                <a:latin typeface="Times New Roman" pitchFamily="18" charset="0"/>
              </a:rPr>
              <a:t> </a:t>
            </a:r>
            <a:r>
              <a:rPr lang="es-ES" dirty="0" smtClean="0">
                <a:latin typeface="Times New Roman" pitchFamily="18" charset="0"/>
                <a:hlinkClick r:id="rId3" action="ppaction://hlinkfile"/>
              </a:rPr>
              <a:t>elaborados </a:t>
            </a:r>
            <a:r>
              <a:rPr lang="es-ES" dirty="0">
                <a:latin typeface="Times New Roman" pitchFamily="18" charset="0"/>
              </a:rPr>
              <a:t>polo subgrupo correspondiente do Equipo de biblioteca.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s-ES" b="1" dirty="0">
                <a:latin typeface="Times New Roman" pitchFamily="18" charset="0"/>
              </a:rPr>
              <a:t>	- </a:t>
            </a:r>
            <a:r>
              <a:rPr lang="es-ES" dirty="0" err="1">
                <a:latin typeface="Times New Roman" pitchFamily="18" charset="0"/>
              </a:rPr>
              <a:t>Traballo</a:t>
            </a:r>
            <a:r>
              <a:rPr lang="es-ES" dirty="0">
                <a:latin typeface="Times New Roman" pitchFamily="18" charset="0"/>
              </a:rPr>
              <a:t> en </a:t>
            </a:r>
            <a:r>
              <a:rPr lang="es-ES" dirty="0" err="1">
                <a:latin typeface="Times New Roman" pitchFamily="18" charset="0"/>
              </a:rPr>
              <a:t>pequenos</a:t>
            </a:r>
            <a:r>
              <a:rPr lang="es-ES" dirty="0">
                <a:latin typeface="Times New Roman" pitchFamily="18" charset="0"/>
              </a:rPr>
              <a:t> grupos.</a:t>
            </a:r>
            <a:endParaRPr lang="es-ES" b="1" dirty="0">
              <a:latin typeface="Times New Roman" pitchFamily="18" charset="0"/>
            </a:endParaRPr>
          </a:p>
        </p:txBody>
      </p:sp>
      <p:pic>
        <p:nvPicPr>
          <p:cNvPr id="4" name="Picture 35" descr="masco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5229200"/>
            <a:ext cx="864096" cy="11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/>
          </p:cNvSpPr>
          <p:nvPr>
            <p:ph type="title"/>
          </p:nvPr>
        </p:nvSpPr>
        <p:spPr>
          <a:solidFill>
            <a:srgbClr val="0099FF"/>
          </a:solidFill>
        </p:spPr>
        <p:txBody>
          <a:bodyPr>
            <a:normAutofit fontScale="90000"/>
          </a:bodyPr>
          <a:lstStyle/>
          <a:p>
            <a:r>
              <a:rPr lang="es-ES" sz="4000" b="1">
                <a:latin typeface="Times New Roman" pitchFamily="18" charset="0"/>
              </a:rPr>
              <a:t>Proceso de elaboración dos cómics</a:t>
            </a:r>
          </a:p>
        </p:txBody>
      </p:sp>
      <p:sp>
        <p:nvSpPr>
          <p:cNvPr id="25603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b="1">
                <a:solidFill>
                  <a:srgbClr val="CC0000"/>
                </a:solidFill>
                <a:latin typeface="Times New Roman" pitchFamily="18" charset="0"/>
              </a:rPr>
              <a:t>3º Concreción da historia que querían contar. </a:t>
            </a:r>
            <a:r>
              <a:rPr lang="es-ES">
                <a:latin typeface="Times New Roman" pitchFamily="18" charset="0"/>
              </a:rPr>
              <a:t>Cada grupo construiu  unha historia propia tendo en conta o recollido na documentaíón sobre o tema.</a:t>
            </a:r>
          </a:p>
          <a:p>
            <a:pPr>
              <a:buFont typeface="Arial" charset="0"/>
              <a:buNone/>
            </a:pPr>
            <a:endParaRPr lang="es-ES">
              <a:latin typeface="Times New Roman" pitchFamily="18" charset="0"/>
            </a:endParaRPr>
          </a:p>
          <a:p>
            <a:r>
              <a:rPr lang="es-ES" b="1">
                <a:solidFill>
                  <a:srgbClr val="CC0000"/>
                </a:solidFill>
                <a:latin typeface="Times New Roman" pitchFamily="18" charset="0"/>
              </a:rPr>
              <a:t>4º Elaboraron o guión e os diálogos entre os personaxes  e estruturaron a historia en viñetas.</a:t>
            </a:r>
          </a:p>
        </p:txBody>
      </p:sp>
      <p:pic>
        <p:nvPicPr>
          <p:cNvPr id="4" name="Picture 35" descr="mascot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5229200"/>
            <a:ext cx="864096" cy="11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/>
          </p:cNvSpPr>
          <p:nvPr>
            <p:ph type="title"/>
          </p:nvPr>
        </p:nvSpPr>
        <p:spPr>
          <a:solidFill>
            <a:srgbClr val="3399FF"/>
          </a:solidFill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r>
              <a:rPr lang="es-ES" sz="4000" b="1">
                <a:latin typeface="Times New Roman" pitchFamily="18" charset="0"/>
              </a:rPr>
              <a:t>Proceso de elaboración dos cómics</a:t>
            </a:r>
          </a:p>
        </p:txBody>
      </p:sp>
      <p:sp>
        <p:nvSpPr>
          <p:cNvPr id="26627" name="Rectangle 3"/>
          <p:cNvSpPr>
            <a:spLocks noGrp="1"/>
          </p:cNvSpPr>
          <p:nvPr>
            <p:ph idx="1"/>
          </p:nvPr>
        </p:nvSpPr>
        <p:spPr>
          <a:xfrm>
            <a:off x="457200" y="1600200"/>
            <a:ext cx="8291513" cy="499745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s-ES" b="1" dirty="0">
                <a:solidFill>
                  <a:srgbClr val="CC0000"/>
                </a:solidFill>
                <a:latin typeface="Times New Roman" pitchFamily="18" charset="0"/>
              </a:rPr>
              <a:t>5º Realización de bocetos. 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es-ES" dirty="0">
                <a:latin typeface="Times New Roman" pitchFamily="18" charset="0"/>
              </a:rPr>
              <a:t>    - </a:t>
            </a:r>
            <a:r>
              <a:rPr lang="es-ES" dirty="0" err="1">
                <a:latin typeface="Times New Roman" pitchFamily="18" charset="0"/>
              </a:rPr>
              <a:t>Debuxos</a:t>
            </a:r>
            <a:r>
              <a:rPr lang="es-ES" dirty="0">
                <a:latin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</a:rPr>
              <a:t>sinxelos</a:t>
            </a:r>
            <a:r>
              <a:rPr lang="es-ES" dirty="0">
                <a:latin typeface="Times New Roman" pitchFamily="18" charset="0"/>
              </a:rPr>
              <a:t> a tamaño real das viñetas (</a:t>
            </a:r>
            <a:r>
              <a:rPr lang="es-ES" dirty="0" err="1">
                <a:latin typeface="Times New Roman" pitchFamily="18" charset="0"/>
              </a:rPr>
              <a:t>bosquexos</a:t>
            </a:r>
            <a:r>
              <a:rPr lang="es-ES" dirty="0">
                <a:latin typeface="Times New Roman" pitchFamily="18" charset="0"/>
              </a:rPr>
              <a:t>)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es-ES" dirty="0">
                <a:latin typeface="Times New Roman" pitchFamily="18" charset="0"/>
              </a:rPr>
              <a:t>	-Inclusión de textos.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es-ES" dirty="0">
                <a:latin typeface="Times New Roman" pitchFamily="18" charset="0"/>
              </a:rPr>
              <a:t>	- Colocación de bocadillos, </a:t>
            </a:r>
            <a:r>
              <a:rPr lang="es-ES" dirty="0" err="1">
                <a:latin typeface="Times New Roman" pitchFamily="18" charset="0"/>
              </a:rPr>
              <a:t>onomatopeas</a:t>
            </a:r>
            <a:r>
              <a:rPr lang="es-ES" dirty="0">
                <a:latin typeface="Times New Roman" pitchFamily="18" charset="0"/>
              </a:rPr>
              <a:t> e </a:t>
            </a:r>
            <a:r>
              <a:rPr lang="es-ES" dirty="0" err="1">
                <a:latin typeface="Times New Roman" pitchFamily="18" charset="0"/>
              </a:rPr>
              <a:t>demais</a:t>
            </a:r>
            <a:r>
              <a:rPr lang="es-ES" dirty="0">
                <a:latin typeface="Times New Roman" pitchFamily="18" charset="0"/>
              </a:rPr>
              <a:t> recursos.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es-ES" b="1" dirty="0">
              <a:solidFill>
                <a:srgbClr val="CC0000"/>
              </a:solidFill>
              <a:latin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es-ES" b="1" dirty="0">
                <a:solidFill>
                  <a:srgbClr val="CC0000"/>
                </a:solidFill>
                <a:latin typeface="Times New Roman" pitchFamily="18" charset="0"/>
              </a:rPr>
              <a:t>6º Practicaron  o </a:t>
            </a:r>
            <a:r>
              <a:rPr lang="es-ES" b="1" dirty="0" err="1">
                <a:solidFill>
                  <a:srgbClr val="CC0000"/>
                </a:solidFill>
                <a:latin typeface="Times New Roman" pitchFamily="18" charset="0"/>
              </a:rPr>
              <a:t>debuxo</a:t>
            </a:r>
            <a:r>
              <a:rPr lang="es-ES" b="1" dirty="0">
                <a:solidFill>
                  <a:srgbClr val="CC0000"/>
                </a:solidFill>
                <a:latin typeface="Times New Roman" pitchFamily="18" charset="0"/>
              </a:rPr>
              <a:t> dos </a:t>
            </a:r>
            <a:r>
              <a:rPr lang="es-ES" b="1" dirty="0" err="1">
                <a:solidFill>
                  <a:srgbClr val="CC0000"/>
                </a:solidFill>
                <a:latin typeface="Times New Roman" pitchFamily="18" charset="0"/>
              </a:rPr>
              <a:t>personaxes</a:t>
            </a:r>
            <a:r>
              <a:rPr lang="es-ES" b="1" dirty="0">
                <a:solidFill>
                  <a:srgbClr val="CC0000"/>
                </a:solidFill>
                <a:latin typeface="Times New Roman" pitchFamily="18" charset="0"/>
              </a:rPr>
              <a:t>.</a:t>
            </a:r>
          </a:p>
          <a:p>
            <a:pPr>
              <a:lnSpc>
                <a:spcPct val="80000"/>
              </a:lnSpc>
              <a:buFont typeface="Arial" charset="0"/>
              <a:buNone/>
            </a:pPr>
            <a:endParaRPr lang="es-ES" dirty="0">
              <a:solidFill>
                <a:srgbClr val="CC0000"/>
              </a:solidFill>
              <a:latin typeface="Times New Roman" pitchFamily="18" charset="0"/>
            </a:endParaRPr>
          </a:p>
          <a:p>
            <a:pPr>
              <a:lnSpc>
                <a:spcPct val="80000"/>
              </a:lnSpc>
              <a:buFont typeface="Arial" charset="0"/>
              <a:buNone/>
            </a:pPr>
            <a:r>
              <a:rPr lang="es-ES" sz="2800" b="1" dirty="0">
                <a:solidFill>
                  <a:srgbClr val="CC0000"/>
                </a:solidFill>
                <a:latin typeface="Times New Roman" pitchFamily="18" charset="0"/>
              </a:rPr>
              <a:t>  </a:t>
            </a:r>
          </a:p>
        </p:txBody>
      </p:sp>
      <p:pic>
        <p:nvPicPr>
          <p:cNvPr id="4" name="Picture 35" descr="mascot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1804" y="5373216"/>
            <a:ext cx="864096" cy="11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/>
          </p:cNvSpPr>
          <p:nvPr>
            <p:ph type="title"/>
          </p:nvPr>
        </p:nvSpPr>
        <p:spPr>
          <a:solidFill>
            <a:srgbClr val="0099FF"/>
          </a:solidFill>
        </p:spPr>
        <p:txBody>
          <a:bodyPr>
            <a:normAutofit fontScale="90000"/>
          </a:bodyPr>
          <a:lstStyle/>
          <a:p>
            <a:r>
              <a:rPr lang="es-ES" sz="4000" b="1">
                <a:latin typeface="Times New Roman" pitchFamily="18" charset="0"/>
              </a:rPr>
              <a:t>Proceso de elaboración dos cómics</a:t>
            </a:r>
          </a:p>
        </p:txBody>
      </p:sp>
      <p:sp>
        <p:nvSpPr>
          <p:cNvPr id="27651" name="Rectangle 3"/>
          <p:cNvSpPr>
            <a:spLocks noGrp="1"/>
          </p:cNvSpPr>
          <p:nvPr>
            <p:ph idx="1"/>
          </p:nvPr>
        </p:nvSpPr>
        <p:spPr>
          <a:xfrm>
            <a:off x="457200" y="1600200"/>
            <a:ext cx="8435975" cy="4852988"/>
          </a:xfrm>
        </p:spPr>
        <p:txBody>
          <a:bodyPr/>
          <a:lstStyle/>
          <a:p>
            <a:r>
              <a:rPr lang="es-ES" b="1" dirty="0">
                <a:solidFill>
                  <a:srgbClr val="CC0000"/>
                </a:solidFill>
                <a:latin typeface="Times New Roman" pitchFamily="18" charset="0"/>
              </a:rPr>
              <a:t>7º </a:t>
            </a:r>
            <a:r>
              <a:rPr lang="es-ES" b="1" dirty="0" err="1">
                <a:solidFill>
                  <a:srgbClr val="CC0000"/>
                </a:solidFill>
                <a:latin typeface="Times New Roman" pitchFamily="18" charset="0"/>
              </a:rPr>
              <a:t>Debuxo</a:t>
            </a:r>
            <a:r>
              <a:rPr lang="es-ES" b="1" dirty="0">
                <a:solidFill>
                  <a:srgbClr val="CC0000"/>
                </a:solidFill>
                <a:latin typeface="Times New Roman" pitchFamily="18" charset="0"/>
              </a:rPr>
              <a:t> con </a:t>
            </a:r>
            <a:r>
              <a:rPr lang="es-ES" b="1" dirty="0" err="1">
                <a:solidFill>
                  <a:srgbClr val="CC0000"/>
                </a:solidFill>
                <a:latin typeface="Times New Roman" pitchFamily="18" charset="0"/>
              </a:rPr>
              <a:t>lapis</a:t>
            </a:r>
            <a:r>
              <a:rPr lang="es-ES" b="1" dirty="0">
                <a:solidFill>
                  <a:srgbClr val="CC0000"/>
                </a:solidFill>
                <a:latin typeface="Times New Roman" pitchFamily="18" charset="0"/>
              </a:rPr>
              <a:t> das viñetas</a:t>
            </a:r>
            <a:r>
              <a:rPr lang="es-ES" dirty="0">
                <a:latin typeface="Times New Roman" pitchFamily="18" charset="0"/>
              </a:rPr>
              <a:t> a partir dos </a:t>
            </a:r>
            <a:r>
              <a:rPr lang="es-ES" dirty="0" err="1">
                <a:latin typeface="Times New Roman" pitchFamily="18" charset="0"/>
              </a:rPr>
              <a:t>bosquexos</a:t>
            </a:r>
            <a:r>
              <a:rPr lang="es-ES" dirty="0">
                <a:latin typeface="Times New Roman" pitchFamily="18" charset="0"/>
              </a:rPr>
              <a:t> e da practica dos </a:t>
            </a:r>
            <a:r>
              <a:rPr lang="es-ES" dirty="0" err="1">
                <a:latin typeface="Times New Roman" pitchFamily="18" charset="0"/>
              </a:rPr>
              <a:t>personaxes</a:t>
            </a:r>
            <a:r>
              <a:rPr lang="es-ES" dirty="0">
                <a:latin typeface="Times New Roman" pitchFamily="18" charset="0"/>
              </a:rPr>
              <a:t>.</a:t>
            </a:r>
          </a:p>
          <a:p>
            <a:r>
              <a:rPr lang="es-ES" b="1" dirty="0">
                <a:solidFill>
                  <a:srgbClr val="CC0000"/>
                </a:solidFill>
                <a:latin typeface="Times New Roman" pitchFamily="18" charset="0"/>
              </a:rPr>
              <a:t>8º Calcado </a:t>
            </a:r>
            <a:r>
              <a:rPr lang="es-ES" b="1" dirty="0" err="1">
                <a:solidFill>
                  <a:srgbClr val="CC0000"/>
                </a:solidFill>
                <a:latin typeface="Times New Roman" pitchFamily="18" charset="0"/>
              </a:rPr>
              <a:t>ou</a:t>
            </a:r>
            <a:r>
              <a:rPr lang="es-ES" b="1" dirty="0">
                <a:solidFill>
                  <a:srgbClr val="CC0000"/>
                </a:solidFill>
                <a:latin typeface="Times New Roman" pitchFamily="18" charset="0"/>
              </a:rPr>
              <a:t> fotocopiado</a:t>
            </a:r>
            <a:r>
              <a:rPr lang="es-ES" dirty="0">
                <a:solidFill>
                  <a:srgbClr val="CC0000"/>
                </a:solidFill>
                <a:latin typeface="Times New Roman" pitchFamily="18" charset="0"/>
              </a:rPr>
              <a:t>. </a:t>
            </a:r>
          </a:p>
          <a:p>
            <a:r>
              <a:rPr lang="es-ES" b="1" dirty="0" smtClean="0">
                <a:solidFill>
                  <a:srgbClr val="CC0000"/>
                </a:solidFill>
                <a:latin typeface="Times New Roman" pitchFamily="18" charset="0"/>
              </a:rPr>
              <a:t>9º </a:t>
            </a:r>
            <a:r>
              <a:rPr lang="es-ES" b="1" dirty="0">
                <a:solidFill>
                  <a:srgbClr val="CC0000"/>
                </a:solidFill>
                <a:latin typeface="Times New Roman" pitchFamily="18" charset="0"/>
              </a:rPr>
              <a:t>Colorear as viñetas elaboradas</a:t>
            </a:r>
            <a:r>
              <a:rPr lang="es-ES" dirty="0">
                <a:solidFill>
                  <a:srgbClr val="CC0000"/>
                </a:solidFill>
                <a:latin typeface="Times New Roman" pitchFamily="18" charset="0"/>
              </a:rPr>
              <a:t>.</a:t>
            </a:r>
          </a:p>
          <a:p>
            <a:r>
              <a:rPr lang="es-ES" dirty="0" smtClean="0">
                <a:solidFill>
                  <a:srgbClr val="CC0000"/>
                </a:solidFill>
                <a:latin typeface="Times New Roman" pitchFamily="18" charset="0"/>
              </a:rPr>
              <a:t>10º </a:t>
            </a:r>
            <a:r>
              <a:rPr lang="es-ES" dirty="0">
                <a:solidFill>
                  <a:srgbClr val="CC0000"/>
                </a:solidFill>
                <a:latin typeface="Times New Roman" pitchFamily="18" charset="0"/>
              </a:rPr>
              <a:t>Elaboración do </a:t>
            </a:r>
            <a:r>
              <a:rPr lang="es-ES" dirty="0" err="1">
                <a:solidFill>
                  <a:srgbClr val="CC0000"/>
                </a:solidFill>
                <a:latin typeface="Times New Roman" pitchFamily="18" charset="0"/>
              </a:rPr>
              <a:t>noso</a:t>
            </a:r>
            <a:r>
              <a:rPr lang="es-ES" dirty="0">
                <a:solidFill>
                  <a:srgbClr val="CC0000"/>
                </a:solidFill>
                <a:latin typeface="Times New Roman" pitchFamily="18" charset="0"/>
              </a:rPr>
              <a:t> libro de cómics</a:t>
            </a:r>
            <a:r>
              <a:rPr lang="es-ES" i="1" dirty="0">
                <a:solidFill>
                  <a:srgbClr val="CC0000"/>
                </a:solidFill>
                <a:latin typeface="Times New Roman" pitchFamily="18" charset="0"/>
              </a:rPr>
              <a:t>: </a:t>
            </a:r>
            <a:r>
              <a:rPr lang="es-ES" b="1" i="1" dirty="0">
                <a:solidFill>
                  <a:srgbClr val="CC0000"/>
                </a:solidFill>
                <a:latin typeface="Times New Roman" pitchFamily="18" charset="0"/>
              </a:rPr>
              <a:t>Contadores de historias, </a:t>
            </a:r>
            <a:r>
              <a:rPr lang="es-ES" b="1" i="1" dirty="0" err="1">
                <a:solidFill>
                  <a:srgbClr val="CC0000"/>
                </a:solidFill>
                <a:latin typeface="Times New Roman" pitchFamily="18" charset="0"/>
              </a:rPr>
              <a:t>debuxantes</a:t>
            </a:r>
            <a:r>
              <a:rPr lang="es-ES" b="1" i="1" dirty="0">
                <a:solidFill>
                  <a:srgbClr val="CC0000"/>
                </a:solidFill>
                <a:latin typeface="Times New Roman" pitchFamily="18" charset="0"/>
              </a:rPr>
              <a:t> de cómic.</a:t>
            </a:r>
            <a:endParaRPr lang="es-ES" dirty="0">
              <a:solidFill>
                <a:srgbClr val="CC0000"/>
              </a:solidFill>
              <a:latin typeface="Times New Roman" pitchFamily="18" charset="0"/>
            </a:endParaRPr>
          </a:p>
        </p:txBody>
      </p:sp>
      <p:pic>
        <p:nvPicPr>
          <p:cNvPr id="4" name="Picture 35" descr="mascot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5445224"/>
            <a:ext cx="864096" cy="11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4000" b="1">
                <a:latin typeface="Times New Roman" pitchFamily="18" charset="0"/>
              </a:rPr>
              <a:t>Actividades levadas a cabo de xeito máis puntual.</a:t>
            </a:r>
          </a:p>
        </p:txBody>
      </p:sp>
      <p:sp>
        <p:nvSpPr>
          <p:cNvPr id="29699" name="Rectangle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r>
              <a:rPr lang="es-ES" b="1" dirty="0"/>
              <a:t>PROMOVIDAS POLO EQUIPO DE BIBLIOTECA:</a:t>
            </a:r>
          </a:p>
          <a:p>
            <a:r>
              <a:rPr lang="es-ES" b="1" dirty="0"/>
              <a:t>Búsquedas do </a:t>
            </a:r>
            <a:r>
              <a:rPr lang="es-ES" b="1" dirty="0" err="1"/>
              <a:t>tesouro</a:t>
            </a:r>
            <a:r>
              <a:rPr lang="es-ES" dirty="0"/>
              <a:t> para a presentación da mascota da biblioteca, con probas sobre o </a:t>
            </a:r>
            <a:r>
              <a:rPr lang="es-ES" b="1" dirty="0"/>
              <a:t>tema da banda </a:t>
            </a:r>
            <a:r>
              <a:rPr lang="es-ES" b="1" dirty="0" err="1"/>
              <a:t>deseñada</a:t>
            </a:r>
            <a:r>
              <a:rPr lang="es-ES" b="1" dirty="0" smtClean="0"/>
              <a:t>.</a:t>
            </a:r>
          </a:p>
          <a:p>
            <a:pPr marL="0" indent="0">
              <a:buNone/>
            </a:pPr>
            <a:r>
              <a:rPr lang="es-ES_tradnl" b="1" i="1" dirty="0" smtClean="0">
                <a:hlinkClick r:id="rId2" action="ppaction://hlinkfile"/>
              </a:rPr>
              <a:t>Detectives do cómic</a:t>
            </a:r>
            <a:endParaRPr lang="es-ES" b="1" i="1" dirty="0"/>
          </a:p>
          <a:p>
            <a:pPr>
              <a:buFont typeface="Arial" charset="0"/>
              <a:buNone/>
            </a:pPr>
            <a:r>
              <a:rPr lang="es-ES" b="1" dirty="0"/>
              <a:t>	</a:t>
            </a:r>
          </a:p>
          <a:p>
            <a:r>
              <a:rPr lang="es-ES" b="1" dirty="0"/>
              <a:t>Exposición de cómics con motivo da Celebración do Día </a:t>
            </a:r>
            <a:r>
              <a:rPr lang="es-ES" b="1" dirty="0" smtClean="0"/>
              <a:t>do Libro</a:t>
            </a:r>
            <a:r>
              <a:rPr lang="es-ES" b="1" dirty="0"/>
              <a:t>.</a:t>
            </a:r>
          </a:p>
        </p:txBody>
      </p:sp>
      <p:pic>
        <p:nvPicPr>
          <p:cNvPr id="4" name="Picture 35" descr="mascot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5229200"/>
            <a:ext cx="864096" cy="11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/>
          </p:cNvSpPr>
          <p:nvPr>
            <p:ph idx="1"/>
          </p:nvPr>
        </p:nvSpPr>
        <p:spPr>
          <a:xfrm>
            <a:off x="323850" y="476250"/>
            <a:ext cx="8362950" cy="619283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s-ES" b="1" dirty="0" smtClean="0">
                <a:latin typeface="Times New Roman" pitchFamily="18" charset="0"/>
              </a:rPr>
              <a:t>Búsqueda</a:t>
            </a:r>
            <a:r>
              <a:rPr lang="es-ES" b="1" dirty="0">
                <a:latin typeface="Times New Roman" pitchFamily="18" charset="0"/>
              </a:rPr>
              <a:t>, lectura e recopilación de viñetas en varios </a:t>
            </a:r>
            <a:r>
              <a:rPr lang="es-ES" b="1" dirty="0" err="1">
                <a:latin typeface="Times New Roman" pitchFamily="18" charset="0"/>
              </a:rPr>
              <a:t>xornais</a:t>
            </a:r>
            <a:r>
              <a:rPr lang="es-ES" dirty="0">
                <a:latin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</a:rPr>
              <a:t>na</a:t>
            </a:r>
            <a:r>
              <a:rPr lang="es-ES" dirty="0">
                <a:latin typeface="Times New Roman" pitchFamily="18" charset="0"/>
              </a:rPr>
              <a:t> celebración da Semana da Prensa</a:t>
            </a:r>
            <a:r>
              <a:rPr lang="es-ES" dirty="0" smtClean="0">
                <a:latin typeface="Times New Roman" pitchFamily="18" charset="0"/>
              </a:rPr>
              <a:t>.</a:t>
            </a:r>
          </a:p>
          <a:p>
            <a:pPr>
              <a:lnSpc>
                <a:spcPct val="90000"/>
              </a:lnSpc>
              <a:buNone/>
            </a:pPr>
            <a:endParaRPr lang="es-ES" dirty="0">
              <a:latin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s-ES" dirty="0" err="1">
                <a:latin typeface="Times New Roman" pitchFamily="18" charset="0"/>
              </a:rPr>
              <a:t>Inclúsión</a:t>
            </a:r>
            <a:r>
              <a:rPr lang="es-ES" dirty="0">
                <a:latin typeface="Times New Roman" pitchFamily="18" charset="0"/>
              </a:rPr>
              <a:t> de </a:t>
            </a:r>
            <a:r>
              <a:rPr lang="es-ES" b="1" dirty="0">
                <a:latin typeface="Times New Roman" pitchFamily="18" charset="0"/>
              </a:rPr>
              <a:t>libros de cómic </a:t>
            </a:r>
            <a:r>
              <a:rPr lang="es-ES" b="1" dirty="0" err="1">
                <a:latin typeface="Times New Roman" pitchFamily="18" charset="0"/>
              </a:rPr>
              <a:t>nas</a:t>
            </a:r>
            <a:r>
              <a:rPr lang="es-ES" b="1" dirty="0">
                <a:latin typeface="Times New Roman" pitchFamily="18" charset="0"/>
              </a:rPr>
              <a:t> mochilas </a:t>
            </a:r>
            <a:r>
              <a:rPr lang="es-ES" b="1" dirty="0" err="1">
                <a:latin typeface="Times New Roman" pitchFamily="18" charset="0"/>
              </a:rPr>
              <a:t>viaxeiras</a:t>
            </a:r>
            <a:r>
              <a:rPr lang="es-ES" b="1" dirty="0">
                <a:latin typeface="Times New Roman" pitchFamily="18" charset="0"/>
              </a:rPr>
              <a:t> de cada curso</a:t>
            </a:r>
            <a:r>
              <a:rPr lang="es-ES" b="1" dirty="0" smtClean="0">
                <a:latin typeface="Times New Roman" pitchFamily="18" charset="0"/>
              </a:rPr>
              <a:t>.</a:t>
            </a:r>
          </a:p>
          <a:p>
            <a:pPr>
              <a:lnSpc>
                <a:spcPct val="90000"/>
              </a:lnSpc>
              <a:buNone/>
            </a:pPr>
            <a:endParaRPr lang="es-ES" b="1" dirty="0">
              <a:latin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s-ES" b="1" dirty="0">
                <a:latin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</a:rPr>
              <a:t>Visibilidade</a:t>
            </a:r>
            <a:r>
              <a:rPr lang="es-ES" b="1" dirty="0">
                <a:latin typeface="Times New Roman" pitchFamily="18" charset="0"/>
              </a:rPr>
              <a:t> do </a:t>
            </a:r>
            <a:r>
              <a:rPr lang="es-ES" b="1" dirty="0" err="1" smtClean="0">
                <a:latin typeface="Times New Roman" pitchFamily="18" charset="0"/>
              </a:rPr>
              <a:t>proxecto</a:t>
            </a:r>
            <a:endParaRPr lang="es-ES" b="1" dirty="0">
              <a:latin typeface="Times New Roman" pitchFamily="18" charset="0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s-ES" b="1" dirty="0">
                <a:latin typeface="Times New Roman" pitchFamily="18" charset="0"/>
              </a:rPr>
              <a:t>	- Información </a:t>
            </a:r>
            <a:r>
              <a:rPr lang="es-ES" b="1" dirty="0" err="1">
                <a:latin typeface="Times New Roman" pitchFamily="18" charset="0"/>
              </a:rPr>
              <a:t>aos</a:t>
            </a:r>
            <a:r>
              <a:rPr lang="es-ES" b="1" dirty="0">
                <a:latin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</a:rPr>
              <a:t>pais</a:t>
            </a:r>
            <a:r>
              <a:rPr lang="es-ES" b="1" dirty="0">
                <a:latin typeface="Times New Roman" pitchFamily="18" charset="0"/>
              </a:rPr>
              <a:t>/</a:t>
            </a:r>
            <a:r>
              <a:rPr lang="es-ES" b="1" dirty="0" err="1">
                <a:latin typeface="Times New Roman" pitchFamily="18" charset="0"/>
              </a:rPr>
              <a:t>nais</a:t>
            </a:r>
            <a:r>
              <a:rPr lang="es-ES" b="1" dirty="0">
                <a:latin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</a:rPr>
              <a:t>nunha</a:t>
            </a:r>
            <a:r>
              <a:rPr lang="es-ES" b="1" dirty="0">
                <a:latin typeface="Times New Roman" pitchFamily="18" charset="0"/>
              </a:rPr>
              <a:t> das guías de    lectura </a:t>
            </a:r>
            <a:r>
              <a:rPr lang="es-ES" dirty="0">
                <a:latin typeface="Times New Roman" pitchFamily="18" charset="0"/>
              </a:rPr>
              <a:t>sobre o a realización a nivel de centro do </a:t>
            </a:r>
            <a:r>
              <a:rPr lang="es-ES" dirty="0" err="1">
                <a:latin typeface="Times New Roman" pitchFamily="18" charset="0"/>
              </a:rPr>
              <a:t>proxecto</a:t>
            </a:r>
            <a:r>
              <a:rPr lang="es-ES" dirty="0">
                <a:latin typeface="Times New Roman" pitchFamily="18" charset="0"/>
              </a:rPr>
              <a:t> da banda </a:t>
            </a:r>
            <a:r>
              <a:rPr lang="es-ES" dirty="0" err="1">
                <a:latin typeface="Times New Roman" pitchFamily="18" charset="0"/>
              </a:rPr>
              <a:t>deseñada</a:t>
            </a:r>
            <a:r>
              <a:rPr lang="es-ES" dirty="0">
                <a:latin typeface="Times New Roman" pitchFamily="18" charset="0"/>
              </a:rPr>
              <a:t>  e </a:t>
            </a:r>
            <a:r>
              <a:rPr lang="es-ES" dirty="0" err="1">
                <a:latin typeface="Times New Roman" pitchFamily="18" charset="0"/>
              </a:rPr>
              <a:t>recomendacións</a:t>
            </a:r>
            <a:r>
              <a:rPr lang="es-ES" dirty="0">
                <a:latin typeface="Times New Roman" pitchFamily="18" charset="0"/>
              </a:rPr>
              <a:t> de libros de cómic.</a:t>
            </a: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s-ES" dirty="0">
                <a:latin typeface="Times New Roman" pitchFamily="18" charset="0"/>
              </a:rPr>
              <a:t>	- Inclusión de actividades sobre a banda </a:t>
            </a:r>
            <a:r>
              <a:rPr lang="es-ES" dirty="0" err="1">
                <a:latin typeface="Times New Roman" pitchFamily="18" charset="0"/>
              </a:rPr>
              <a:t>deseñada</a:t>
            </a:r>
            <a:r>
              <a:rPr lang="es-ES" dirty="0">
                <a:latin typeface="Times New Roman" pitchFamily="18" charset="0"/>
              </a:rPr>
              <a:t> no </a:t>
            </a:r>
            <a:r>
              <a:rPr lang="es-ES" dirty="0" err="1">
                <a:latin typeface="Times New Roman" pitchFamily="18" charset="0"/>
              </a:rPr>
              <a:t>blogue</a:t>
            </a:r>
            <a:r>
              <a:rPr lang="es-ES" dirty="0">
                <a:latin typeface="Times New Roman" pitchFamily="18" charset="0"/>
              </a:rPr>
              <a:t> da biblioteca:  </a:t>
            </a:r>
            <a:r>
              <a:rPr lang="es-ES" dirty="0">
                <a:latin typeface="Times New Roman" pitchFamily="18" charset="0"/>
                <a:hlinkClick r:id="rId2"/>
              </a:rPr>
              <a:t>http://biblosalvador.blogspot.com</a:t>
            </a:r>
            <a:endParaRPr lang="es-ES" dirty="0">
              <a:latin typeface="Times New Roman" pitchFamily="18" charset="0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endParaRPr lang="es-ES" b="1" dirty="0">
              <a:latin typeface="Times New Roman" pitchFamily="18" charset="0"/>
            </a:endParaRPr>
          </a:p>
          <a:p>
            <a:pPr>
              <a:lnSpc>
                <a:spcPct val="90000"/>
              </a:lnSpc>
              <a:buNone/>
            </a:pPr>
            <a:endParaRPr lang="es-ES" b="1" dirty="0">
              <a:latin typeface="Times New Roman" pitchFamily="18" charset="0"/>
            </a:endParaRPr>
          </a:p>
        </p:txBody>
      </p:sp>
      <p:pic>
        <p:nvPicPr>
          <p:cNvPr id="3" name="Picture 35" descr="mascot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373216"/>
            <a:ext cx="864096" cy="11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4000" b="1" dirty="0">
                <a:latin typeface="Times New Roman" pitchFamily="18" charset="0"/>
              </a:rPr>
              <a:t>Actividades en colaboración con </a:t>
            </a:r>
            <a:r>
              <a:rPr lang="es-ES" sz="4000" b="1" dirty="0" err="1">
                <a:latin typeface="Times New Roman" pitchFamily="18" charset="0"/>
              </a:rPr>
              <a:t>outros</a:t>
            </a:r>
            <a:r>
              <a:rPr lang="es-ES" sz="4000" b="1" dirty="0">
                <a:latin typeface="Times New Roman" pitchFamily="18" charset="0"/>
              </a:rPr>
              <a:t> </a:t>
            </a:r>
            <a:r>
              <a:rPr lang="es-ES" sz="4000" b="1" dirty="0" smtClean="0">
                <a:latin typeface="Times New Roman" pitchFamily="18" charset="0"/>
              </a:rPr>
              <a:t>equipos</a:t>
            </a:r>
            <a:endParaRPr lang="es-ES" sz="4000" b="1" dirty="0">
              <a:latin typeface="Times New Roman" pitchFamily="18" charset="0"/>
            </a:endParaRPr>
          </a:p>
        </p:txBody>
      </p:sp>
      <p:sp>
        <p:nvSpPr>
          <p:cNvPr id="31747" name="Rectangle 3"/>
          <p:cNvSpPr>
            <a:spLocks noGrp="1"/>
          </p:cNvSpPr>
          <p:nvPr>
            <p:ph idx="1"/>
          </p:nvPr>
        </p:nvSpPr>
        <p:spPr>
          <a:xfrm>
            <a:off x="467544" y="1916832"/>
            <a:ext cx="8435975" cy="4525963"/>
          </a:xfrm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es-ES" u="sng" dirty="0">
                <a:latin typeface="Times New Roman" pitchFamily="18" charset="0"/>
              </a:rPr>
              <a:t>Co Equipo de dinamización das TIC</a:t>
            </a:r>
          </a:p>
          <a:p>
            <a:pPr>
              <a:lnSpc>
                <a:spcPct val="90000"/>
              </a:lnSpc>
            </a:pPr>
            <a:r>
              <a:rPr lang="es-ES" dirty="0">
                <a:latin typeface="Times New Roman" pitchFamily="18" charset="0"/>
              </a:rPr>
              <a:t>Inclusión de actividades sobre a banda </a:t>
            </a:r>
            <a:r>
              <a:rPr lang="es-ES" dirty="0" err="1">
                <a:latin typeface="Times New Roman" pitchFamily="18" charset="0"/>
              </a:rPr>
              <a:t>deseñada</a:t>
            </a:r>
            <a:r>
              <a:rPr lang="es-ES" dirty="0">
                <a:latin typeface="Times New Roman" pitchFamily="18" charset="0"/>
              </a:rPr>
              <a:t> no </a:t>
            </a:r>
            <a:r>
              <a:rPr lang="es-ES" dirty="0" err="1">
                <a:latin typeface="Times New Roman" pitchFamily="18" charset="0"/>
              </a:rPr>
              <a:t>blogue</a:t>
            </a:r>
            <a:r>
              <a:rPr lang="es-ES" dirty="0">
                <a:latin typeface="Times New Roman" pitchFamily="18" charset="0"/>
              </a:rPr>
              <a:t> da biblioteca:  </a:t>
            </a:r>
            <a:r>
              <a:rPr lang="es-ES" dirty="0">
                <a:latin typeface="Times New Roman" pitchFamily="18" charset="0"/>
                <a:hlinkClick r:id="rId2"/>
              </a:rPr>
              <a:t>http://</a:t>
            </a:r>
            <a:r>
              <a:rPr lang="es-ES" dirty="0" smtClean="0">
                <a:latin typeface="Times New Roman" pitchFamily="18" charset="0"/>
                <a:hlinkClick r:id="rId2"/>
              </a:rPr>
              <a:t>biblosalvador.blogspot.com</a:t>
            </a:r>
            <a:endParaRPr lang="es-ES" dirty="0" smtClean="0">
              <a:latin typeface="Times New Roman" pitchFamily="18" charset="0"/>
            </a:endParaRPr>
          </a:p>
          <a:p>
            <a:pPr>
              <a:lnSpc>
                <a:spcPct val="90000"/>
              </a:lnSpc>
              <a:buNone/>
            </a:pPr>
            <a:endParaRPr lang="es-ES" dirty="0">
              <a:latin typeface="Times New Roman" pitchFamily="18" charset="0"/>
            </a:endParaRPr>
          </a:p>
          <a:p>
            <a:pPr>
              <a:lnSpc>
                <a:spcPct val="90000"/>
              </a:lnSpc>
              <a:buFont typeface="Arial" charset="0"/>
              <a:buNone/>
            </a:pPr>
            <a:r>
              <a:rPr lang="es-ES" u="sng" dirty="0">
                <a:latin typeface="Times New Roman" pitchFamily="18" charset="0"/>
              </a:rPr>
              <a:t>Co Equipo de 3º ciclo</a:t>
            </a:r>
            <a:endParaRPr lang="es-ES" dirty="0">
              <a:latin typeface="Times New Roman" pitchFamily="18" charset="0"/>
            </a:endParaRPr>
          </a:p>
          <a:p>
            <a:pPr>
              <a:lnSpc>
                <a:spcPct val="90000"/>
              </a:lnSpc>
            </a:pPr>
            <a:r>
              <a:rPr lang="es-ES" dirty="0">
                <a:latin typeface="Times New Roman" pitchFamily="18" charset="0"/>
              </a:rPr>
              <a:t>Taller no Museo Provincial (</a:t>
            </a:r>
            <a:r>
              <a:rPr lang="es-ES" sz="2400" dirty="0">
                <a:latin typeface="Times New Roman" pitchFamily="18" charset="0"/>
              </a:rPr>
              <a:t>alumnos/as do 3º ciclo</a:t>
            </a:r>
            <a:r>
              <a:rPr lang="es-ES" dirty="0">
                <a:latin typeface="Times New Roman" pitchFamily="18" charset="0"/>
              </a:rPr>
              <a:t>), sobre “A muralla no museo”, </a:t>
            </a:r>
            <a:r>
              <a:rPr lang="es-ES" dirty="0" err="1">
                <a:latin typeface="Times New Roman" pitchFamily="18" charset="0"/>
              </a:rPr>
              <a:t>seguindo</a:t>
            </a:r>
            <a:r>
              <a:rPr lang="es-ES" dirty="0">
                <a:latin typeface="Times New Roman" pitchFamily="18" charset="0"/>
              </a:rPr>
              <a:t> a historia contada a través </a:t>
            </a:r>
            <a:r>
              <a:rPr lang="es-ES" dirty="0" err="1">
                <a:latin typeface="Times New Roman" pitchFamily="18" charset="0"/>
              </a:rPr>
              <a:t>dun</a:t>
            </a:r>
            <a:r>
              <a:rPr lang="es-ES" dirty="0">
                <a:latin typeface="Times New Roman" pitchFamily="18" charset="0"/>
              </a:rPr>
              <a:t> cómic. Elaboración posterior </a:t>
            </a:r>
            <a:r>
              <a:rPr lang="es-ES" dirty="0" err="1">
                <a:latin typeface="Times New Roman" pitchFamily="18" charset="0"/>
              </a:rPr>
              <a:t>dun</a:t>
            </a:r>
            <a:r>
              <a:rPr lang="es-ES" dirty="0">
                <a:latin typeface="Times New Roman" pitchFamily="18" charset="0"/>
              </a:rPr>
              <a:t> cómic </a:t>
            </a:r>
            <a:r>
              <a:rPr lang="es-ES" dirty="0" smtClean="0">
                <a:latin typeface="Times New Roman" pitchFamily="18" charset="0"/>
              </a:rPr>
              <a:t>polos   </a:t>
            </a:r>
            <a:r>
              <a:rPr lang="es-ES" dirty="0" err="1">
                <a:latin typeface="Times New Roman" pitchFamily="18" charset="0"/>
              </a:rPr>
              <a:t>nenos</a:t>
            </a:r>
            <a:r>
              <a:rPr lang="es-ES" dirty="0">
                <a:latin typeface="Times New Roman" pitchFamily="18" charset="0"/>
              </a:rPr>
              <a:t>/as.</a:t>
            </a:r>
          </a:p>
        </p:txBody>
      </p:sp>
      <p:pic>
        <p:nvPicPr>
          <p:cNvPr id="4" name="Picture 35" descr="mascot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373216"/>
            <a:ext cx="864096" cy="11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/>
          </p:cNvSpPr>
          <p:nvPr>
            <p:ph idx="1"/>
          </p:nvPr>
        </p:nvSpPr>
        <p:spPr>
          <a:xfrm>
            <a:off x="468313" y="404813"/>
            <a:ext cx="8218487" cy="5721350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es-ES" dirty="0"/>
              <a:t>	</a:t>
            </a:r>
            <a:endParaRPr lang="es-ES" dirty="0" smtClean="0"/>
          </a:p>
          <a:p>
            <a:pPr>
              <a:buFont typeface="Arial" charset="0"/>
              <a:buNone/>
            </a:pPr>
            <a:endParaRPr lang="es-ES" u="sng" dirty="0" smtClean="0"/>
          </a:p>
          <a:p>
            <a:pPr>
              <a:buFont typeface="Arial" charset="0"/>
              <a:buNone/>
            </a:pPr>
            <a:r>
              <a:rPr lang="es-ES" u="sng" dirty="0" smtClean="0"/>
              <a:t>Co </a:t>
            </a:r>
            <a:r>
              <a:rPr lang="es-ES" u="sng" dirty="0"/>
              <a:t>Equipo de Dinamización da </a:t>
            </a:r>
            <a:r>
              <a:rPr lang="es-ES" u="sng" dirty="0" err="1"/>
              <a:t>Lingua</a:t>
            </a:r>
            <a:r>
              <a:rPr lang="es-ES" u="sng" dirty="0"/>
              <a:t> Galega para </a:t>
            </a:r>
            <a:r>
              <a:rPr lang="es-ES" u="sng" dirty="0" smtClean="0"/>
              <a:t>a celebración </a:t>
            </a:r>
            <a:r>
              <a:rPr lang="es-ES" u="sng" dirty="0"/>
              <a:t>do </a:t>
            </a:r>
            <a:r>
              <a:rPr lang="es-ES" u="sng" dirty="0" err="1"/>
              <a:t>entroido</a:t>
            </a:r>
            <a:r>
              <a:rPr lang="es-ES" u="sng" dirty="0" smtClean="0"/>
              <a:t>:</a:t>
            </a:r>
          </a:p>
          <a:p>
            <a:r>
              <a:rPr lang="es-ES" dirty="0" err="1" smtClean="0"/>
              <a:t>Debuxar</a:t>
            </a:r>
            <a:r>
              <a:rPr lang="es-ES" dirty="0" smtClean="0"/>
              <a:t> </a:t>
            </a:r>
            <a:r>
              <a:rPr lang="es-ES" dirty="0"/>
              <a:t>e colorear diferentes </a:t>
            </a:r>
            <a:r>
              <a:rPr lang="es-ES" dirty="0" err="1"/>
              <a:t>carautas</a:t>
            </a:r>
            <a:r>
              <a:rPr lang="es-ES" dirty="0"/>
              <a:t> sobre </a:t>
            </a:r>
            <a:r>
              <a:rPr lang="es-ES" dirty="0" err="1"/>
              <a:t>personaxes</a:t>
            </a:r>
            <a:r>
              <a:rPr lang="es-ES" dirty="0"/>
              <a:t> de cómic</a:t>
            </a:r>
            <a:r>
              <a:rPr lang="es-ES" dirty="0" smtClean="0"/>
              <a:t>.</a:t>
            </a:r>
          </a:p>
          <a:p>
            <a:pPr>
              <a:buNone/>
            </a:pPr>
            <a:endParaRPr lang="es-ES" dirty="0"/>
          </a:p>
          <a:p>
            <a:r>
              <a:rPr lang="es-ES" dirty="0" err="1"/>
              <a:t>Vir</a:t>
            </a:r>
            <a:r>
              <a:rPr lang="es-ES" dirty="0"/>
              <a:t> cada día da semana </a:t>
            </a:r>
            <a:r>
              <a:rPr lang="es-ES" dirty="0" err="1"/>
              <a:t>cun</a:t>
            </a:r>
            <a:r>
              <a:rPr lang="es-ES" dirty="0"/>
              <a:t> rasgo distintivo de </a:t>
            </a:r>
            <a:r>
              <a:rPr lang="es-ES" dirty="0" err="1"/>
              <a:t>Geronimo</a:t>
            </a:r>
            <a:r>
              <a:rPr lang="es-ES" dirty="0"/>
              <a:t> </a:t>
            </a:r>
            <a:r>
              <a:rPr lang="es-ES" dirty="0" err="1"/>
              <a:t>Stilton</a:t>
            </a:r>
            <a:r>
              <a:rPr lang="es-ES" dirty="0" smtClean="0"/>
              <a:t>.</a:t>
            </a:r>
          </a:p>
          <a:p>
            <a:endParaRPr lang="es-ES" dirty="0"/>
          </a:p>
          <a:p>
            <a:r>
              <a:rPr lang="es-ES" dirty="0"/>
              <a:t>Para a </a:t>
            </a:r>
            <a:r>
              <a:rPr lang="es-ES" dirty="0" err="1"/>
              <a:t>festa</a:t>
            </a:r>
            <a:r>
              <a:rPr lang="es-ES" dirty="0"/>
              <a:t> do </a:t>
            </a:r>
            <a:r>
              <a:rPr lang="es-ES" dirty="0" err="1"/>
              <a:t>entroido</a:t>
            </a:r>
            <a:r>
              <a:rPr lang="es-ES" dirty="0"/>
              <a:t> </a:t>
            </a:r>
            <a:r>
              <a:rPr lang="es-ES" dirty="0" err="1"/>
              <a:t>proposta</a:t>
            </a:r>
            <a:r>
              <a:rPr lang="es-ES" dirty="0"/>
              <a:t> de </a:t>
            </a:r>
            <a:r>
              <a:rPr lang="es-ES" dirty="0" err="1"/>
              <a:t>vir</a:t>
            </a:r>
            <a:r>
              <a:rPr lang="es-ES" dirty="0"/>
              <a:t> disfrazados </a:t>
            </a:r>
            <a:r>
              <a:rPr lang="es-ES" dirty="0" err="1"/>
              <a:t>dun</a:t>
            </a:r>
            <a:r>
              <a:rPr lang="es-ES" dirty="0"/>
              <a:t> </a:t>
            </a:r>
            <a:r>
              <a:rPr lang="es-ES" dirty="0" err="1"/>
              <a:t>personaxe</a:t>
            </a:r>
            <a:r>
              <a:rPr lang="es-ES" dirty="0"/>
              <a:t> de cómic.</a:t>
            </a:r>
          </a:p>
          <a:p>
            <a:endParaRPr lang="es-ES" dirty="0"/>
          </a:p>
        </p:txBody>
      </p:sp>
      <p:pic>
        <p:nvPicPr>
          <p:cNvPr id="3" name="Picture 35" descr="mascot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301208"/>
            <a:ext cx="864096" cy="11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79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 idx="4294967295"/>
          </p:nvPr>
        </p:nvSpPr>
        <p:spPr>
          <a:xfrm>
            <a:off x="539552" y="1434132"/>
            <a:ext cx="822960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s-ES_tradnl" kern="1200" dirty="0">
                <a:latin typeface="Times New Roman" pitchFamily="18" charset="0"/>
                <a:ea typeface="+mj-ea"/>
                <a:cs typeface="Times New Roman" pitchFamily="18" charset="0"/>
              </a:rPr>
              <a:t>Equipo de dinamización da biblioteca</a:t>
            </a:r>
            <a:endParaRPr lang="es-ES" kern="1200" dirty="0"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4 Marcador de contenido"/>
          <p:cNvSpPr>
            <a:spLocks noGrp="1"/>
          </p:cNvSpPr>
          <p:nvPr>
            <p:ph idx="4294967295"/>
          </p:nvPr>
        </p:nvSpPr>
        <p:spPr>
          <a:xfrm>
            <a:off x="1547813" y="2852738"/>
            <a:ext cx="7077075" cy="2089150"/>
          </a:xfrm>
        </p:spPr>
        <p:txBody>
          <a:bodyPr/>
          <a:lstStyle/>
          <a:p>
            <a:pPr eaLnBrk="1" hangingPunct="1"/>
            <a:r>
              <a:rPr lang="es-ES_tradnl" dirty="0">
                <a:latin typeface="Arial Unicode MS" pitchFamily="34" charset="-128"/>
              </a:rPr>
              <a:t>Composición </a:t>
            </a:r>
          </a:p>
          <a:p>
            <a:pPr eaLnBrk="1" hangingPunct="1">
              <a:buFont typeface="Arial" charset="0"/>
              <a:buNone/>
            </a:pPr>
            <a:endParaRPr lang="es-ES_tradnl" dirty="0">
              <a:latin typeface="Arial Unicode MS" pitchFamily="34" charset="-128"/>
            </a:endParaRPr>
          </a:p>
          <a:p>
            <a:pPr eaLnBrk="1" hangingPunct="1"/>
            <a:r>
              <a:rPr lang="es-ES_tradnl" dirty="0" err="1">
                <a:latin typeface="Arial Unicode MS" pitchFamily="34" charset="-128"/>
              </a:rPr>
              <a:t>Funcionamento</a:t>
            </a:r>
            <a:endParaRPr lang="es-ES" dirty="0">
              <a:latin typeface="Arial Unicode MS" pitchFamily="34" charset="-128"/>
            </a:endParaRPr>
          </a:p>
        </p:txBody>
      </p:sp>
      <p:pic>
        <p:nvPicPr>
          <p:cNvPr id="6" name="Picture 35" descr="mascot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5229200"/>
            <a:ext cx="864096" cy="11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4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435975" cy="1143000"/>
          </a:xfrm>
          <a:solidFill>
            <a:srgbClr val="FFCC66"/>
          </a:solidFill>
        </p:spPr>
        <p:txBody>
          <a:bodyPr/>
          <a:lstStyle/>
          <a:p>
            <a:pPr eaLnBrk="1" hangingPunct="1"/>
            <a:r>
              <a:rPr lang="es-ES" sz="3200">
                <a:latin typeface="Times New Roman" pitchFamily="18" charset="0"/>
              </a:rPr>
              <a:t>PROCESO SEGUIDO NO  PROXECTO INTERDISCIPLINAR </a:t>
            </a:r>
            <a:r>
              <a:rPr lang="es-ES" sz="3200" b="1">
                <a:latin typeface="Times New Roman" pitchFamily="18" charset="0"/>
              </a:rPr>
              <a:t>A BANDA DESEÑADA</a:t>
            </a:r>
          </a:p>
        </p:txBody>
      </p:sp>
      <p:sp>
        <p:nvSpPr>
          <p:cNvPr id="15362" name="Rectangle 5"/>
          <p:cNvSpPr>
            <a:spLocks noGrp="1"/>
          </p:cNvSpPr>
          <p:nvPr>
            <p:ph idx="4294967295"/>
          </p:nvPr>
        </p:nvSpPr>
        <p:spPr>
          <a:xfrm>
            <a:off x="611188" y="1412875"/>
            <a:ext cx="7921625" cy="4968875"/>
          </a:xfrm>
        </p:spPr>
        <p:txBody>
          <a:bodyPr/>
          <a:lstStyle/>
          <a:p>
            <a:pPr eaLnBrk="1" hangingPunct="1"/>
            <a:r>
              <a:rPr lang="es-ES" dirty="0"/>
              <a:t>1º SELECCIÓN DO TEMA   do </a:t>
            </a:r>
            <a:r>
              <a:rPr lang="es-ES" dirty="0" err="1"/>
              <a:t>proxecto</a:t>
            </a:r>
            <a:r>
              <a:rPr lang="es-ES" dirty="0"/>
              <a:t> interdisciplinar.</a:t>
            </a:r>
          </a:p>
          <a:p>
            <a:pPr eaLnBrk="1" hangingPunct="1">
              <a:buFont typeface="Arial" charset="0"/>
              <a:buNone/>
            </a:pPr>
            <a:endParaRPr lang="es-ES" dirty="0"/>
          </a:p>
          <a:p>
            <a:pPr eaLnBrk="1" hangingPunct="1"/>
            <a:r>
              <a:rPr lang="es-ES" dirty="0"/>
              <a:t>2º PLANIFICACIÓN de como </a:t>
            </a:r>
            <a:r>
              <a:rPr lang="es-ES" dirty="0" err="1"/>
              <a:t>levalo</a:t>
            </a:r>
            <a:r>
              <a:rPr lang="es-ES" dirty="0"/>
              <a:t> a cabo.</a:t>
            </a:r>
          </a:p>
          <a:p>
            <a:pPr eaLnBrk="1" hangingPunct="1">
              <a:buFont typeface="Arial" charset="0"/>
              <a:buNone/>
            </a:pPr>
            <a:endParaRPr lang="es-ES" dirty="0"/>
          </a:p>
          <a:p>
            <a:pPr eaLnBrk="1" hangingPunct="1"/>
            <a:r>
              <a:rPr lang="es-ES" dirty="0"/>
              <a:t>3º DESENVOLVEMENTO  do  </a:t>
            </a:r>
            <a:r>
              <a:rPr lang="es-ES" dirty="0" err="1"/>
              <a:t>proxecto</a:t>
            </a:r>
            <a:r>
              <a:rPr lang="es-ES" dirty="0"/>
              <a:t>    A </a:t>
            </a:r>
            <a:r>
              <a:rPr lang="es-ES" i="1" dirty="0"/>
              <a:t>BANDA DESEÑADA</a:t>
            </a:r>
            <a:r>
              <a:rPr lang="es-ES" dirty="0"/>
              <a:t>”.</a:t>
            </a:r>
          </a:p>
          <a:p>
            <a:pPr eaLnBrk="1" hangingPunct="1"/>
            <a:endParaRPr lang="es-ES" dirty="0"/>
          </a:p>
          <a:p>
            <a:pPr eaLnBrk="1" hangingPunct="1"/>
            <a:r>
              <a:rPr lang="es-ES" dirty="0"/>
              <a:t>4º AVALIACIÓN.</a:t>
            </a:r>
          </a:p>
          <a:p>
            <a:pPr eaLnBrk="1" hangingPunct="1">
              <a:buFont typeface="Arial" charset="0"/>
              <a:buNone/>
            </a:pPr>
            <a:endParaRPr lang="es-ES" dirty="0"/>
          </a:p>
        </p:txBody>
      </p:sp>
      <p:pic>
        <p:nvPicPr>
          <p:cNvPr id="4" name="Picture 35" descr="mascot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517232"/>
            <a:ext cx="656282" cy="862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  <a:solidFill>
            <a:srgbClr val="00FFFF"/>
          </a:solidFill>
        </p:spPr>
        <p:txBody>
          <a:bodyPr>
            <a:normAutofit fontScale="90000"/>
          </a:bodyPr>
          <a:lstStyle/>
          <a:p>
            <a:pPr algn="l" eaLnBrk="1" hangingPunct="1"/>
            <a:r>
              <a:rPr lang="es-ES" sz="4000"/>
              <a:t>1º SELECCIÓN DO TEMA   do proxecto interdisciplinar</a:t>
            </a:r>
          </a:p>
        </p:txBody>
      </p:sp>
      <p:sp>
        <p:nvSpPr>
          <p:cNvPr id="17411" name="Rectangle 3"/>
          <p:cNvSpPr>
            <a:spLocks noGrp="1"/>
          </p:cNvSpPr>
          <p:nvPr>
            <p:ph type="body" idx="4294967295"/>
          </p:nvPr>
        </p:nvSpPr>
        <p:spPr>
          <a:xfrm>
            <a:off x="719138" y="1557338"/>
            <a:ext cx="8029326" cy="4525962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es-ES" dirty="0" err="1">
                <a:latin typeface="Times New Roman" pitchFamily="18" charset="0"/>
              </a:rPr>
              <a:t>Elíxeo</a:t>
            </a:r>
            <a:r>
              <a:rPr lang="es-ES" dirty="0">
                <a:latin typeface="Times New Roman" pitchFamily="18" charset="0"/>
              </a:rPr>
              <a:t> o Equipo de Dinamización da biblioteca</a:t>
            </a:r>
            <a:r>
              <a:rPr lang="es-ES" dirty="0" smtClean="0">
                <a:latin typeface="Times New Roman" pitchFamily="18" charset="0"/>
              </a:rPr>
              <a:t>.</a:t>
            </a:r>
          </a:p>
          <a:p>
            <a:pPr algn="just" eaLnBrk="1" hangingPunct="1">
              <a:lnSpc>
                <a:spcPct val="90000"/>
              </a:lnSpc>
              <a:buNone/>
            </a:pPr>
            <a:endParaRPr lang="es-ES" dirty="0">
              <a:latin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es-ES" dirty="0">
                <a:latin typeface="Times New Roman" pitchFamily="18" charset="0"/>
              </a:rPr>
              <a:t>Na toma de decisión </a:t>
            </a:r>
            <a:r>
              <a:rPr lang="es-ES" dirty="0" err="1">
                <a:latin typeface="Times New Roman" pitchFamily="18" charset="0"/>
              </a:rPr>
              <a:t>tivemos</a:t>
            </a:r>
            <a:r>
              <a:rPr lang="es-ES" dirty="0">
                <a:latin typeface="Times New Roman" pitchFamily="18" charset="0"/>
              </a:rPr>
              <a:t> en </a:t>
            </a:r>
            <a:r>
              <a:rPr lang="es-ES" dirty="0" err="1">
                <a:latin typeface="Times New Roman" pitchFamily="18" charset="0"/>
              </a:rPr>
              <a:t>conta</a:t>
            </a:r>
            <a:r>
              <a:rPr lang="es-ES" dirty="0" smtClean="0">
                <a:latin typeface="Times New Roman" pitchFamily="18" charset="0"/>
              </a:rPr>
              <a:t>:</a:t>
            </a:r>
          </a:p>
          <a:p>
            <a:pPr algn="just" eaLnBrk="1" hangingPunct="1">
              <a:lnSpc>
                <a:spcPct val="90000"/>
              </a:lnSpc>
            </a:pPr>
            <a:endParaRPr lang="es-ES" dirty="0">
              <a:latin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  <a:buFont typeface="Arial" charset="0"/>
              <a:buNone/>
            </a:pPr>
            <a:r>
              <a:rPr lang="es-ES" dirty="0">
                <a:latin typeface="Times New Roman" pitchFamily="18" charset="0"/>
              </a:rPr>
              <a:t>	</a:t>
            </a:r>
            <a:r>
              <a:rPr lang="es-ES" dirty="0" smtClean="0">
                <a:latin typeface="Times New Roman" pitchFamily="18" charset="0"/>
              </a:rPr>
              <a:t>- </a:t>
            </a:r>
            <a:r>
              <a:rPr lang="es-ES" dirty="0">
                <a:latin typeface="Times New Roman" pitchFamily="18" charset="0"/>
              </a:rPr>
              <a:t>O </a:t>
            </a:r>
            <a:r>
              <a:rPr lang="es-ES" b="1" dirty="0">
                <a:latin typeface="Times New Roman" pitchFamily="18" charset="0"/>
              </a:rPr>
              <a:t>contexto</a:t>
            </a:r>
            <a:r>
              <a:rPr lang="es-ES" dirty="0">
                <a:latin typeface="Times New Roman" pitchFamily="18" charset="0"/>
              </a:rPr>
              <a:t> da biblioteca </a:t>
            </a:r>
            <a:r>
              <a:rPr lang="es-ES" dirty="0" smtClean="0">
                <a:latin typeface="Times New Roman" pitchFamily="18" charset="0"/>
              </a:rPr>
              <a:t>escolar e </a:t>
            </a:r>
            <a:r>
              <a:rPr lang="es-ES" dirty="0">
                <a:latin typeface="Times New Roman" pitchFamily="18" charset="0"/>
              </a:rPr>
              <a:t>do </a:t>
            </a:r>
            <a:r>
              <a:rPr lang="es-ES" dirty="0" smtClean="0">
                <a:latin typeface="Times New Roman" pitchFamily="18" charset="0"/>
              </a:rPr>
              <a:t>centro </a:t>
            </a:r>
            <a:r>
              <a:rPr lang="es-ES" dirty="0">
                <a:latin typeface="Times New Roman" pitchFamily="18" charset="0"/>
              </a:rPr>
              <a:t>no referente </a:t>
            </a:r>
            <a:r>
              <a:rPr lang="es-ES" dirty="0" err="1">
                <a:latin typeface="Times New Roman" pitchFamily="18" charset="0"/>
              </a:rPr>
              <a:t>ao</a:t>
            </a:r>
            <a:r>
              <a:rPr lang="es-ES" dirty="0">
                <a:latin typeface="Times New Roman" pitchFamily="18" charset="0"/>
              </a:rPr>
              <a:t> cómic.</a:t>
            </a:r>
          </a:p>
          <a:p>
            <a:pPr algn="just" eaLnBrk="1" hangingPunct="1">
              <a:lnSpc>
                <a:spcPct val="90000"/>
              </a:lnSpc>
              <a:buFont typeface="Arial" charset="0"/>
              <a:buNone/>
            </a:pPr>
            <a:endParaRPr lang="es-ES" dirty="0">
              <a:latin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  <a:buFont typeface="Arial" charset="0"/>
              <a:buNone/>
            </a:pPr>
            <a:r>
              <a:rPr lang="es-ES" dirty="0">
                <a:latin typeface="Times New Roman" pitchFamily="18" charset="0"/>
              </a:rPr>
              <a:t>	</a:t>
            </a:r>
            <a:r>
              <a:rPr lang="es-ES" dirty="0" smtClean="0">
                <a:latin typeface="Times New Roman" pitchFamily="18" charset="0"/>
              </a:rPr>
              <a:t>- </a:t>
            </a:r>
            <a:r>
              <a:rPr lang="es-ES" dirty="0" err="1">
                <a:latin typeface="Times New Roman" pitchFamily="18" charset="0"/>
              </a:rPr>
              <a:t>Principais</a:t>
            </a:r>
            <a:r>
              <a:rPr lang="es-ES" dirty="0">
                <a:latin typeface="Times New Roman" pitchFamily="18" charset="0"/>
              </a:rPr>
              <a:t> </a:t>
            </a:r>
            <a:r>
              <a:rPr lang="es-ES" b="1" dirty="0" err="1">
                <a:latin typeface="Times New Roman" pitchFamily="18" charset="0"/>
              </a:rPr>
              <a:t>aportacións</a:t>
            </a:r>
            <a:r>
              <a:rPr lang="es-ES" dirty="0">
                <a:latin typeface="Times New Roman" pitchFamily="18" charset="0"/>
              </a:rPr>
              <a:t> da banda 	</a:t>
            </a:r>
            <a:r>
              <a:rPr lang="es-ES" dirty="0" err="1">
                <a:latin typeface="Times New Roman" pitchFamily="18" charset="0"/>
              </a:rPr>
              <a:t>deseñada</a:t>
            </a:r>
            <a:r>
              <a:rPr lang="es-ES" dirty="0">
                <a:latin typeface="Times New Roman" pitchFamily="18" charset="0"/>
              </a:rPr>
              <a:t> como </a:t>
            </a:r>
            <a:r>
              <a:rPr lang="es-ES" dirty="0" err="1">
                <a:latin typeface="Times New Roman" pitchFamily="18" charset="0"/>
              </a:rPr>
              <a:t>proxecto</a:t>
            </a:r>
            <a:r>
              <a:rPr lang="es-ES" dirty="0">
                <a:latin typeface="Times New Roman" pitchFamily="18" charset="0"/>
              </a:rPr>
              <a:t> interdisciplinar </a:t>
            </a:r>
            <a:r>
              <a:rPr lang="es-ES" dirty="0" err="1" smtClean="0">
                <a:latin typeface="Times New Roman" pitchFamily="18" charset="0"/>
              </a:rPr>
              <a:t>nese</a:t>
            </a:r>
            <a:r>
              <a:rPr lang="es-ES" dirty="0" smtClean="0">
                <a:latin typeface="Times New Roman" pitchFamily="18" charset="0"/>
              </a:rPr>
              <a:t> </a:t>
            </a:r>
            <a:r>
              <a:rPr lang="es-ES" dirty="0">
                <a:latin typeface="Times New Roman" pitchFamily="18" charset="0"/>
              </a:rPr>
              <a:t>contexto.</a:t>
            </a:r>
          </a:p>
        </p:txBody>
      </p:sp>
      <p:pic>
        <p:nvPicPr>
          <p:cNvPr id="4" name="Picture 35" descr="mascot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5517232"/>
            <a:ext cx="656282" cy="862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91513" cy="1930400"/>
          </a:xfrm>
          <a:solidFill>
            <a:srgbClr val="00FFFF"/>
          </a:solidFill>
        </p:spPr>
        <p:txBody>
          <a:bodyPr/>
          <a:lstStyle/>
          <a:p>
            <a:pPr algn="l" eaLnBrk="1" hangingPunct="1"/>
            <a:r>
              <a:rPr lang="es-ES" sz="4000" b="1" dirty="0"/>
              <a:t>Contexto</a:t>
            </a:r>
            <a:r>
              <a:rPr lang="es-ES" sz="4000" dirty="0"/>
              <a:t> da biblioteca </a:t>
            </a:r>
            <a:r>
              <a:rPr lang="es-ES" sz="4000" dirty="0" smtClean="0"/>
              <a:t> </a:t>
            </a:r>
            <a:r>
              <a:rPr lang="es-ES" sz="4000" dirty="0"/>
              <a:t>e do </a:t>
            </a:r>
            <a:r>
              <a:rPr lang="es-ES" sz="4000" dirty="0" smtClean="0"/>
              <a:t>centro </a:t>
            </a:r>
            <a:r>
              <a:rPr lang="es-ES" sz="4000" dirty="0"/>
              <a:t>no referente </a:t>
            </a:r>
            <a:r>
              <a:rPr lang="es-ES" sz="4000" dirty="0" err="1"/>
              <a:t>ao</a:t>
            </a:r>
            <a:r>
              <a:rPr lang="es-ES" sz="4000" dirty="0"/>
              <a:t> </a:t>
            </a:r>
            <a:r>
              <a:rPr lang="es-ES" sz="4000" dirty="0" smtClean="0"/>
              <a:t>cómic</a:t>
            </a:r>
            <a:endParaRPr lang="es-ES" sz="4000" dirty="0"/>
          </a:p>
        </p:txBody>
      </p:sp>
      <p:sp>
        <p:nvSpPr>
          <p:cNvPr id="17410" name="Rectangle 3"/>
          <p:cNvSpPr>
            <a:spLocks noGrp="1"/>
          </p:cNvSpPr>
          <p:nvPr>
            <p:ph type="body" idx="4294967295"/>
          </p:nvPr>
        </p:nvSpPr>
        <p:spPr>
          <a:xfrm>
            <a:off x="251520" y="2060575"/>
            <a:ext cx="7978080" cy="4525963"/>
          </a:xfrm>
        </p:spPr>
        <p:txBody>
          <a:bodyPr/>
          <a:lstStyle/>
          <a:p>
            <a:pPr algn="just" eaLnBrk="1" hangingPunct="1"/>
            <a:r>
              <a:rPr lang="es-ES" dirty="0">
                <a:latin typeface="Times New Roman" pitchFamily="18" charset="0"/>
              </a:rPr>
              <a:t>Libros de cómic </a:t>
            </a:r>
            <a:r>
              <a:rPr lang="es-ES" dirty="0" err="1">
                <a:latin typeface="Times New Roman" pitchFamily="18" charset="0"/>
              </a:rPr>
              <a:t>na</a:t>
            </a:r>
            <a:r>
              <a:rPr lang="es-ES" dirty="0">
                <a:latin typeface="Times New Roman" pitchFamily="18" charset="0"/>
              </a:rPr>
              <a:t> biblioteca escolar.</a:t>
            </a:r>
          </a:p>
          <a:p>
            <a:pPr algn="just" eaLnBrk="1" hangingPunct="1"/>
            <a:r>
              <a:rPr lang="es-ES" dirty="0">
                <a:latin typeface="Times New Roman" pitchFamily="18" charset="0"/>
              </a:rPr>
              <a:t>Lectura de libros de cómic por parte dos alumnos/as</a:t>
            </a:r>
          </a:p>
          <a:p>
            <a:pPr algn="just" eaLnBrk="1" hangingPunct="1"/>
            <a:r>
              <a:rPr lang="es-ES" dirty="0">
                <a:latin typeface="Times New Roman" pitchFamily="18" charset="0"/>
              </a:rPr>
              <a:t>Competencia do alumnado en canto á decodificación das </a:t>
            </a:r>
            <a:r>
              <a:rPr lang="es-ES" dirty="0" err="1">
                <a:latin typeface="Times New Roman" pitchFamily="18" charset="0"/>
              </a:rPr>
              <a:t>mensaxes</a:t>
            </a:r>
            <a:r>
              <a:rPr lang="es-ES" dirty="0">
                <a:latin typeface="Times New Roman" pitchFamily="18" charset="0"/>
              </a:rPr>
              <a:t> da banda </a:t>
            </a:r>
            <a:r>
              <a:rPr lang="es-ES" dirty="0" err="1">
                <a:latin typeface="Times New Roman" pitchFamily="18" charset="0"/>
              </a:rPr>
              <a:t>deseñada</a:t>
            </a:r>
            <a:r>
              <a:rPr lang="es-ES" dirty="0">
                <a:latin typeface="Times New Roman" pitchFamily="18" charset="0"/>
              </a:rPr>
              <a:t>.</a:t>
            </a:r>
          </a:p>
          <a:p>
            <a:pPr algn="just" eaLnBrk="1" hangingPunct="1"/>
            <a:r>
              <a:rPr lang="es-ES" dirty="0">
                <a:latin typeface="Times New Roman" pitchFamily="18" charset="0"/>
              </a:rPr>
              <a:t>Competencia do profesorado para </a:t>
            </a:r>
            <a:r>
              <a:rPr lang="es-ES" dirty="0" err="1">
                <a:latin typeface="Times New Roman" pitchFamily="18" charset="0"/>
              </a:rPr>
              <a:t>traballar</a:t>
            </a:r>
            <a:r>
              <a:rPr lang="es-ES" dirty="0">
                <a:latin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</a:rPr>
              <a:t>cos</a:t>
            </a:r>
            <a:r>
              <a:rPr lang="es-ES" dirty="0">
                <a:latin typeface="Times New Roman" pitchFamily="18" charset="0"/>
              </a:rPr>
              <a:t> </a:t>
            </a:r>
            <a:r>
              <a:rPr lang="es-ES" dirty="0" err="1">
                <a:latin typeface="Times New Roman" pitchFamily="18" charset="0"/>
              </a:rPr>
              <a:t>nenos</a:t>
            </a:r>
            <a:r>
              <a:rPr lang="es-ES" dirty="0">
                <a:latin typeface="Times New Roman" pitchFamily="18" charset="0"/>
              </a:rPr>
              <a:t> o cómic</a:t>
            </a:r>
            <a:r>
              <a:rPr lang="es-ES" dirty="0"/>
              <a:t>.</a:t>
            </a:r>
          </a:p>
        </p:txBody>
      </p:sp>
      <p:pic>
        <p:nvPicPr>
          <p:cNvPr id="4" name="Picture 35" descr="mascot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9895" y="5013176"/>
            <a:ext cx="754551" cy="991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/>
          </p:cNvSpPr>
          <p:nvPr>
            <p:ph type="title" idx="4294967295"/>
          </p:nvPr>
        </p:nvSpPr>
        <p:spPr>
          <a:xfrm>
            <a:off x="0" y="260350"/>
            <a:ext cx="8785225" cy="1138238"/>
          </a:xfrm>
          <a:solidFill>
            <a:srgbClr val="00FFFF"/>
          </a:solidFill>
        </p:spPr>
        <p:txBody>
          <a:bodyPr/>
          <a:lstStyle/>
          <a:p>
            <a:pPr eaLnBrk="1" hangingPunct="1"/>
            <a:r>
              <a:rPr lang="es-ES" sz="3200" b="1">
                <a:latin typeface="Times New Roman" pitchFamily="18" charset="0"/>
              </a:rPr>
              <a:t>Principais aportacións da banda deseñada</a:t>
            </a:r>
            <a:r>
              <a:rPr lang="es-ES" sz="3200">
                <a:latin typeface="Times New Roman" pitchFamily="18" charset="0"/>
              </a:rPr>
              <a:t> como proxecto interdisciplinar nese contexto</a:t>
            </a:r>
          </a:p>
        </p:txBody>
      </p:sp>
      <p:sp>
        <p:nvSpPr>
          <p:cNvPr id="19459" name="Rectangle 3"/>
          <p:cNvSpPr>
            <a:spLocks noGrp="1"/>
          </p:cNvSpPr>
          <p:nvPr>
            <p:ph type="body" idx="4294967295"/>
          </p:nvPr>
        </p:nvSpPr>
        <p:spPr>
          <a:xfrm>
            <a:off x="323528" y="1628775"/>
            <a:ext cx="8245797" cy="4525963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</a:pPr>
            <a:r>
              <a:rPr lang="es-ES" dirty="0">
                <a:latin typeface="Times New Roman" pitchFamily="18" charset="0"/>
              </a:rPr>
              <a:t>Era un </a:t>
            </a:r>
            <a:r>
              <a:rPr lang="es-ES" dirty="0" err="1">
                <a:latin typeface="Times New Roman" pitchFamily="18" charset="0"/>
              </a:rPr>
              <a:t>bo</a:t>
            </a:r>
            <a:r>
              <a:rPr lang="es-ES" dirty="0">
                <a:latin typeface="Times New Roman" pitchFamily="18" charset="0"/>
              </a:rPr>
              <a:t> medio para o </a:t>
            </a:r>
            <a:r>
              <a:rPr lang="es-ES" b="1" dirty="0">
                <a:latin typeface="Times New Roman" pitchFamily="18" charset="0"/>
              </a:rPr>
              <a:t>fomento da lectura por </a:t>
            </a:r>
            <a:r>
              <a:rPr lang="es-ES" b="1" dirty="0" err="1">
                <a:latin typeface="Times New Roman" pitchFamily="18" charset="0"/>
              </a:rPr>
              <a:t>pracer</a:t>
            </a:r>
            <a:r>
              <a:rPr lang="es-ES" b="1" dirty="0">
                <a:latin typeface="Times New Roman" pitchFamily="18" charset="0"/>
              </a:rPr>
              <a:t>.</a:t>
            </a:r>
          </a:p>
          <a:p>
            <a:pPr algn="just" eaLnBrk="1" hangingPunct="1">
              <a:lnSpc>
                <a:spcPct val="90000"/>
              </a:lnSpc>
            </a:pPr>
            <a:r>
              <a:rPr lang="es-ES" dirty="0">
                <a:latin typeface="Times New Roman" pitchFamily="18" charset="0"/>
              </a:rPr>
              <a:t>Facilitaba o </a:t>
            </a:r>
            <a:r>
              <a:rPr lang="es-ES" dirty="0" err="1">
                <a:latin typeface="Times New Roman" pitchFamily="18" charset="0"/>
              </a:rPr>
              <a:t>desenvolvemento</a:t>
            </a:r>
            <a:r>
              <a:rPr lang="es-ES" dirty="0">
                <a:latin typeface="Times New Roman" pitchFamily="18" charset="0"/>
              </a:rPr>
              <a:t> da </a:t>
            </a:r>
            <a:r>
              <a:rPr lang="es-ES" dirty="0" err="1">
                <a:latin typeface="Times New Roman" pitchFamily="18" charset="0"/>
              </a:rPr>
              <a:t>capacidade</a:t>
            </a:r>
            <a:r>
              <a:rPr lang="es-ES" dirty="0">
                <a:latin typeface="Times New Roman" pitchFamily="18" charset="0"/>
              </a:rPr>
              <a:t> e as habilidades necesarias par </a:t>
            </a:r>
            <a:r>
              <a:rPr lang="es-ES" b="1" dirty="0">
                <a:latin typeface="Times New Roman" pitchFamily="18" charset="0"/>
              </a:rPr>
              <a:t>interpretar e expresarse con distintos códigos escritos</a:t>
            </a:r>
            <a:r>
              <a:rPr lang="es-ES" dirty="0">
                <a:latin typeface="Times New Roman" pitchFamily="18" charset="0"/>
              </a:rPr>
              <a:t>.</a:t>
            </a:r>
          </a:p>
          <a:p>
            <a:pPr algn="just" eaLnBrk="1" hangingPunct="1">
              <a:lnSpc>
                <a:spcPct val="90000"/>
              </a:lnSpc>
            </a:pPr>
            <a:r>
              <a:rPr lang="es-ES" dirty="0" err="1">
                <a:latin typeface="Times New Roman" pitchFamily="18" charset="0"/>
              </a:rPr>
              <a:t>Permitíanos</a:t>
            </a:r>
            <a:r>
              <a:rPr lang="es-ES" dirty="0">
                <a:latin typeface="Times New Roman" pitchFamily="18" charset="0"/>
              </a:rPr>
              <a:t> a </a:t>
            </a:r>
            <a:r>
              <a:rPr lang="es-ES" b="1" dirty="0" err="1">
                <a:latin typeface="Times New Roman" pitchFamily="18" charset="0"/>
              </a:rPr>
              <a:t>interdisciplinariedade</a:t>
            </a:r>
            <a:r>
              <a:rPr lang="es-ES" dirty="0">
                <a:latin typeface="Times New Roman" pitchFamily="18" charset="0"/>
              </a:rPr>
              <a:t> e </a:t>
            </a:r>
            <a:r>
              <a:rPr lang="es-ES" dirty="0" err="1">
                <a:latin typeface="Times New Roman" pitchFamily="18" charset="0"/>
              </a:rPr>
              <a:t>traballar</a:t>
            </a:r>
            <a:r>
              <a:rPr lang="es-ES" dirty="0">
                <a:latin typeface="Times New Roman" pitchFamily="18" charset="0"/>
              </a:rPr>
              <a:t> a </a:t>
            </a:r>
            <a:r>
              <a:rPr lang="es-ES" b="1" dirty="0">
                <a:latin typeface="Times New Roman" pitchFamily="18" charset="0"/>
              </a:rPr>
              <a:t>alfabetización informacional</a:t>
            </a:r>
            <a:r>
              <a:rPr lang="es-ES" dirty="0">
                <a:latin typeface="Times New Roman" pitchFamily="18" charset="0"/>
              </a:rPr>
              <a:t>.</a:t>
            </a:r>
          </a:p>
          <a:p>
            <a:pPr algn="just" eaLnBrk="1" hangingPunct="1">
              <a:lnSpc>
                <a:spcPct val="90000"/>
              </a:lnSpc>
            </a:pPr>
            <a:r>
              <a:rPr lang="es-ES" dirty="0" err="1">
                <a:latin typeface="Times New Roman" pitchFamily="18" charset="0"/>
              </a:rPr>
              <a:t>Posibilidade</a:t>
            </a:r>
            <a:r>
              <a:rPr lang="es-ES" dirty="0">
                <a:latin typeface="Times New Roman" pitchFamily="18" charset="0"/>
              </a:rPr>
              <a:t> de </a:t>
            </a:r>
            <a:r>
              <a:rPr lang="es-ES" dirty="0" err="1">
                <a:latin typeface="Times New Roman" pitchFamily="18" charset="0"/>
              </a:rPr>
              <a:t>aplicalo</a:t>
            </a:r>
            <a:r>
              <a:rPr lang="es-ES" dirty="0">
                <a:latin typeface="Times New Roman" pitchFamily="18" charset="0"/>
              </a:rPr>
              <a:t> </a:t>
            </a:r>
            <a:r>
              <a:rPr lang="es-ES" b="1" dirty="0">
                <a:latin typeface="Times New Roman" pitchFamily="18" charset="0"/>
              </a:rPr>
              <a:t>en todos os </a:t>
            </a:r>
            <a:r>
              <a:rPr lang="es-ES" b="1" dirty="0" err="1">
                <a:latin typeface="Times New Roman" pitchFamily="18" charset="0"/>
              </a:rPr>
              <a:t>niveis</a:t>
            </a:r>
            <a:r>
              <a:rPr lang="es-ES" b="1" dirty="0">
                <a:latin typeface="Times New Roman" pitchFamily="18" charset="0"/>
              </a:rPr>
              <a:t> educativos do centro.</a:t>
            </a:r>
          </a:p>
        </p:txBody>
      </p:sp>
      <p:pic>
        <p:nvPicPr>
          <p:cNvPr id="4" name="Picture 35" descr="mascot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5445224"/>
            <a:ext cx="864096" cy="11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/>
          </p:cNvSpPr>
          <p:nvPr>
            <p:ph type="title" idx="4294967295"/>
          </p:nvPr>
        </p:nvSpPr>
        <p:spPr>
          <a:xfrm>
            <a:off x="468313" y="260350"/>
            <a:ext cx="8229600" cy="1143000"/>
          </a:xfrm>
          <a:solidFill>
            <a:srgbClr val="EAFB4B"/>
          </a:solidFill>
        </p:spPr>
        <p:txBody>
          <a:bodyPr/>
          <a:lstStyle/>
          <a:p>
            <a:pPr eaLnBrk="1" hangingPunct="1"/>
            <a:r>
              <a:rPr lang="es-ES"/>
              <a:t>2º PLANIFICACIÓN</a:t>
            </a:r>
          </a:p>
        </p:txBody>
      </p:sp>
      <p:sp>
        <p:nvSpPr>
          <p:cNvPr id="19458" name="Rectangle 3"/>
          <p:cNvSpPr>
            <a:spLocks noGrp="1"/>
          </p:cNvSpPr>
          <p:nvPr>
            <p:ph type="body" idx="4294967295"/>
          </p:nvPr>
        </p:nvSpPr>
        <p:spPr>
          <a:xfrm>
            <a:off x="611188" y="1557338"/>
            <a:ext cx="8064500" cy="48958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Arial" charset="0"/>
              <a:buNone/>
            </a:pPr>
            <a:r>
              <a:rPr lang="es-ES" sz="2800" dirty="0">
                <a:latin typeface="Times New Roman" pitchFamily="18" charset="0"/>
              </a:rPr>
              <a:t>Planificamos </a:t>
            </a:r>
            <a:r>
              <a:rPr lang="es-ES" sz="2800" u="sng" dirty="0" err="1">
                <a:latin typeface="Times New Roman" pitchFamily="18" charset="0"/>
              </a:rPr>
              <a:t>dous</a:t>
            </a:r>
            <a:r>
              <a:rPr lang="es-ES" sz="2800" u="sng" dirty="0">
                <a:latin typeface="Times New Roman" pitchFamily="18" charset="0"/>
              </a:rPr>
              <a:t> tipos de actividades</a:t>
            </a:r>
            <a:r>
              <a:rPr lang="es-ES" sz="2800" dirty="0">
                <a:latin typeface="Times New Roman" pitchFamily="18" charset="0"/>
              </a:rPr>
              <a:t>:</a:t>
            </a:r>
          </a:p>
          <a:p>
            <a:pPr algn="just" eaLnBrk="1" hangingPunct="1">
              <a:lnSpc>
                <a:spcPct val="90000"/>
              </a:lnSpc>
            </a:pPr>
            <a:r>
              <a:rPr lang="es-ES" sz="2800" dirty="0">
                <a:latin typeface="Times New Roman" pitchFamily="18" charset="0"/>
              </a:rPr>
              <a:t> </a:t>
            </a:r>
            <a:r>
              <a:rPr lang="es-ES" sz="2800" dirty="0" err="1">
                <a:latin typeface="Times New Roman" pitchFamily="18" charset="0"/>
              </a:rPr>
              <a:t>Unha</a:t>
            </a:r>
            <a:r>
              <a:rPr lang="es-ES" sz="2800" dirty="0">
                <a:latin typeface="Times New Roman" pitchFamily="18" charset="0"/>
              </a:rPr>
              <a:t> </a:t>
            </a:r>
            <a:r>
              <a:rPr lang="es-ES" sz="2800" dirty="0" err="1">
                <a:latin typeface="Times New Roman" pitchFamily="18" charset="0"/>
              </a:rPr>
              <a:t>actividade</a:t>
            </a:r>
            <a:r>
              <a:rPr lang="es-ES" sz="2800" dirty="0">
                <a:latin typeface="Times New Roman" pitchFamily="18" charset="0"/>
              </a:rPr>
              <a:t> “principal” e prolongada </a:t>
            </a:r>
            <a:r>
              <a:rPr lang="es-ES" sz="2800" dirty="0" err="1">
                <a:latin typeface="Times New Roman" pitchFamily="18" charset="0"/>
              </a:rPr>
              <a:t>ao</a:t>
            </a:r>
            <a:r>
              <a:rPr lang="es-ES" sz="2800" dirty="0">
                <a:latin typeface="Times New Roman" pitchFamily="18" charset="0"/>
              </a:rPr>
              <a:t> longo do curso que serviría como “fío </a:t>
            </a:r>
            <a:r>
              <a:rPr lang="es-ES" sz="2800" dirty="0" err="1">
                <a:latin typeface="Times New Roman" pitchFamily="18" charset="0"/>
              </a:rPr>
              <a:t>condutor</a:t>
            </a:r>
            <a:r>
              <a:rPr lang="es-ES" sz="2800" dirty="0">
                <a:latin typeface="Times New Roman" pitchFamily="18" charset="0"/>
              </a:rPr>
              <a:t>” do  </a:t>
            </a:r>
            <a:r>
              <a:rPr lang="es-ES" sz="2800" dirty="0" err="1">
                <a:latin typeface="Times New Roman" pitchFamily="18" charset="0"/>
              </a:rPr>
              <a:t>proxecto</a:t>
            </a:r>
            <a:r>
              <a:rPr lang="es-ES" sz="2800" dirty="0">
                <a:latin typeface="Times New Roman" pitchFamily="18" charset="0"/>
              </a:rPr>
              <a:t> interdisciplinar: A </a:t>
            </a:r>
            <a:r>
              <a:rPr lang="es-ES" sz="2800" b="1" dirty="0">
                <a:latin typeface="Times New Roman" pitchFamily="18" charset="0"/>
              </a:rPr>
              <a:t>elaboración de diferentes cómics </a:t>
            </a:r>
            <a:r>
              <a:rPr lang="es-ES" sz="2800" dirty="0" err="1">
                <a:latin typeface="Times New Roman" pitchFamily="18" charset="0"/>
              </a:rPr>
              <a:t>cos</a:t>
            </a:r>
            <a:r>
              <a:rPr lang="es-ES" sz="2800" dirty="0">
                <a:latin typeface="Times New Roman" pitchFamily="18" charset="0"/>
              </a:rPr>
              <a:t> que </a:t>
            </a:r>
            <a:r>
              <a:rPr lang="es-ES" sz="2800" dirty="0" err="1">
                <a:latin typeface="Times New Roman" pitchFamily="18" charset="0"/>
              </a:rPr>
              <a:t>formariamos</a:t>
            </a:r>
            <a:r>
              <a:rPr lang="es-ES" sz="2800" dirty="0">
                <a:latin typeface="Times New Roman" pitchFamily="18" charset="0"/>
              </a:rPr>
              <a:t> </a:t>
            </a:r>
            <a:r>
              <a:rPr lang="es-ES" sz="2800" b="1" i="1" dirty="0">
                <a:latin typeface="Times New Roman" pitchFamily="18" charset="0"/>
              </a:rPr>
              <a:t>o </a:t>
            </a:r>
            <a:r>
              <a:rPr lang="es-ES" sz="2800" b="1" i="1" dirty="0" err="1">
                <a:latin typeface="Times New Roman" pitchFamily="18" charset="0"/>
              </a:rPr>
              <a:t>noso</a:t>
            </a:r>
            <a:r>
              <a:rPr lang="es-ES" sz="2800" i="1" dirty="0">
                <a:latin typeface="Times New Roman" pitchFamily="18" charset="0"/>
              </a:rPr>
              <a:t> </a:t>
            </a:r>
            <a:r>
              <a:rPr lang="es-ES" sz="2800" b="1" i="1" dirty="0">
                <a:latin typeface="Times New Roman" pitchFamily="18" charset="0"/>
              </a:rPr>
              <a:t>libro de cómics.</a:t>
            </a:r>
          </a:p>
          <a:p>
            <a:pPr algn="just" eaLnBrk="1" hangingPunct="1">
              <a:lnSpc>
                <a:spcPct val="90000"/>
              </a:lnSpc>
              <a:buFont typeface="Arial" charset="0"/>
              <a:buNone/>
            </a:pPr>
            <a:endParaRPr lang="es-ES" sz="2800" dirty="0">
              <a:latin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es-ES" sz="2800" dirty="0" err="1">
                <a:latin typeface="Times New Roman" pitchFamily="18" charset="0"/>
              </a:rPr>
              <a:t>Outras</a:t>
            </a:r>
            <a:r>
              <a:rPr lang="es-ES" sz="2800" dirty="0">
                <a:latin typeface="Times New Roman" pitchFamily="18" charset="0"/>
              </a:rPr>
              <a:t> </a:t>
            </a:r>
            <a:r>
              <a:rPr lang="es-ES" sz="2800" b="1" dirty="0">
                <a:latin typeface="Times New Roman" pitchFamily="18" charset="0"/>
              </a:rPr>
              <a:t>actividades levadas a cabo de </a:t>
            </a:r>
            <a:r>
              <a:rPr lang="es-ES" sz="2800" b="1" dirty="0" err="1">
                <a:latin typeface="Times New Roman" pitchFamily="18" charset="0"/>
              </a:rPr>
              <a:t>xeito</a:t>
            </a:r>
            <a:r>
              <a:rPr lang="es-ES" sz="2800" b="1" dirty="0">
                <a:latin typeface="Times New Roman" pitchFamily="18" charset="0"/>
              </a:rPr>
              <a:t> </a:t>
            </a:r>
            <a:r>
              <a:rPr lang="es-ES" sz="2800" b="1" dirty="0" err="1">
                <a:latin typeface="Times New Roman" pitchFamily="18" charset="0"/>
              </a:rPr>
              <a:t>máis</a:t>
            </a:r>
            <a:r>
              <a:rPr lang="es-ES" sz="2800" b="1" dirty="0">
                <a:latin typeface="Times New Roman" pitchFamily="18" charset="0"/>
              </a:rPr>
              <a:t> puntual, </a:t>
            </a:r>
            <a:r>
              <a:rPr lang="es-ES" sz="2800" dirty="0">
                <a:latin typeface="Times New Roman" pitchFamily="18" charset="0"/>
              </a:rPr>
              <a:t>presentes en diferentes </a:t>
            </a:r>
            <a:r>
              <a:rPr lang="es-ES" sz="2800" dirty="0" err="1">
                <a:latin typeface="Times New Roman" pitchFamily="18" charset="0"/>
              </a:rPr>
              <a:t>acontecementos</a:t>
            </a:r>
            <a:r>
              <a:rPr lang="es-ES" sz="2800" dirty="0">
                <a:latin typeface="Times New Roman" pitchFamily="18" charset="0"/>
              </a:rPr>
              <a:t> a nivel de centro.</a:t>
            </a:r>
            <a:endParaRPr lang="es-ES" sz="2800" b="1" dirty="0">
              <a:latin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</a:pPr>
            <a:endParaRPr lang="es-ES" sz="2800" dirty="0">
              <a:latin typeface="Times New Roman" pitchFamily="18" charset="0"/>
            </a:endParaRPr>
          </a:p>
        </p:txBody>
      </p:sp>
      <p:pic>
        <p:nvPicPr>
          <p:cNvPr id="4" name="Picture 35" descr="mascot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5445224"/>
            <a:ext cx="864096" cy="11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/>
          </p:cNvSpPr>
          <p:nvPr>
            <p:ph type="title" idx="4294967295"/>
          </p:nvPr>
        </p:nvSpPr>
        <p:spPr>
          <a:xfrm>
            <a:off x="323850" y="274638"/>
            <a:ext cx="8569325" cy="1570037"/>
          </a:xfrm>
          <a:solidFill>
            <a:srgbClr val="EAFB4B"/>
          </a:solidFill>
        </p:spPr>
        <p:txBody>
          <a:bodyPr/>
          <a:lstStyle/>
          <a:p>
            <a:pPr eaLnBrk="1" hangingPunct="1"/>
            <a:r>
              <a:rPr lang="es-ES" sz="3600" b="1" dirty="0">
                <a:latin typeface="Times New Roman" pitchFamily="18" charset="0"/>
              </a:rPr>
              <a:t>Planificación da </a:t>
            </a:r>
            <a:r>
              <a:rPr lang="es-ES" sz="3600" b="1" dirty="0" smtClean="0">
                <a:latin typeface="Times New Roman" pitchFamily="18" charset="0"/>
              </a:rPr>
              <a:t>elaboración </a:t>
            </a:r>
            <a:r>
              <a:rPr lang="es-ES" sz="3600" b="1" dirty="0">
                <a:latin typeface="Times New Roman" pitchFamily="18" charset="0"/>
              </a:rPr>
              <a:t>de diferentes cómics</a:t>
            </a:r>
            <a:r>
              <a:rPr lang="es-ES" sz="3600" dirty="0">
                <a:latin typeface="Times New Roman" pitchFamily="18" charset="0"/>
              </a:rPr>
              <a:t> polos alumnos de </a:t>
            </a:r>
            <a:r>
              <a:rPr lang="es-ES" sz="3600" dirty="0" err="1">
                <a:latin typeface="Times New Roman" pitchFamily="18" charset="0"/>
              </a:rPr>
              <a:t>E.Infantil</a:t>
            </a:r>
            <a:r>
              <a:rPr lang="es-ES" sz="3600" dirty="0">
                <a:latin typeface="Times New Roman" pitchFamily="18" charset="0"/>
              </a:rPr>
              <a:t> e de cada un dos ciclos de Primaria</a:t>
            </a:r>
          </a:p>
        </p:txBody>
      </p:sp>
      <p:sp>
        <p:nvSpPr>
          <p:cNvPr id="22531" name="Rectangle 3"/>
          <p:cNvSpPr>
            <a:spLocks noGrp="1"/>
          </p:cNvSpPr>
          <p:nvPr>
            <p:ph type="body" idx="4294967295"/>
          </p:nvPr>
        </p:nvSpPr>
        <p:spPr>
          <a:xfrm>
            <a:off x="323850" y="2060575"/>
            <a:ext cx="8507413" cy="4249738"/>
          </a:xfrm>
          <a:ln>
            <a:solidFill>
              <a:srgbClr val="0066CC"/>
            </a:solidFill>
          </a:ln>
        </p:spPr>
        <p:txBody>
          <a:bodyPr/>
          <a:lstStyle/>
          <a:p>
            <a:pPr eaLnBrk="1" hangingPunct="1"/>
            <a:r>
              <a:rPr lang="es-ES" dirty="0">
                <a:latin typeface="Times New Roman" pitchFamily="18" charset="0"/>
              </a:rPr>
              <a:t>Formación de subgrupos dentro do Equipo de biblioteca.</a:t>
            </a:r>
          </a:p>
          <a:p>
            <a:pPr eaLnBrk="1" hangingPunct="1"/>
            <a:r>
              <a:rPr lang="es-ES" dirty="0">
                <a:latin typeface="Times New Roman" pitchFamily="18" charset="0"/>
              </a:rPr>
              <a:t>Búsqueda de información e formación do alumnado e do profesorado.</a:t>
            </a:r>
          </a:p>
          <a:p>
            <a:pPr eaLnBrk="1" hangingPunct="1"/>
            <a:r>
              <a:rPr lang="es-ES" dirty="0" smtClean="0">
                <a:latin typeface="Times New Roman" pitchFamily="18" charset="0"/>
                <a:hlinkClick r:id="rId3" action="ppaction://hlinksldjump"/>
              </a:rPr>
              <a:t>Determinación dos pasos a seguir </a:t>
            </a:r>
            <a:r>
              <a:rPr lang="es-ES" dirty="0" err="1" smtClean="0">
                <a:latin typeface="Times New Roman" pitchFamily="18" charset="0"/>
                <a:hlinkClick r:id="rId3" action="ppaction://hlinksldjump"/>
              </a:rPr>
              <a:t>na</a:t>
            </a:r>
            <a:r>
              <a:rPr lang="es-ES" dirty="0" smtClean="0">
                <a:latin typeface="Times New Roman" pitchFamily="18" charset="0"/>
                <a:hlinkClick r:id="rId3" action="ppaction://hlinksldjump"/>
              </a:rPr>
              <a:t> elaboración dos cómics e concreción dos tempos en que </a:t>
            </a:r>
            <a:r>
              <a:rPr lang="es-ES" dirty="0" err="1" smtClean="0">
                <a:latin typeface="Times New Roman" pitchFamily="18" charset="0"/>
                <a:hlinkClick r:id="rId3" action="ppaction://hlinksldjump"/>
              </a:rPr>
              <a:t>desenvolveriamos</a:t>
            </a:r>
            <a:r>
              <a:rPr lang="es-ES" dirty="0" smtClean="0">
                <a:latin typeface="Times New Roman" pitchFamily="18" charset="0"/>
                <a:hlinkClick r:id="rId3" action="ppaction://hlinksldjump"/>
              </a:rPr>
              <a:t> estas </a:t>
            </a:r>
            <a:r>
              <a:rPr lang="es-ES" dirty="0" err="1" smtClean="0">
                <a:latin typeface="Times New Roman" pitchFamily="18" charset="0"/>
                <a:hlinkClick r:id="rId3" action="ppaction://hlinksldjump"/>
              </a:rPr>
              <a:t>actuacións</a:t>
            </a:r>
            <a:r>
              <a:rPr lang="es-ES" dirty="0" smtClean="0">
                <a:latin typeface="Times New Roman" pitchFamily="18" charset="0"/>
                <a:hlinkClick r:id="rId3" action="ppaction://hlinksldjump"/>
              </a:rPr>
              <a:t>.</a:t>
            </a:r>
            <a:endParaRPr lang="es-ES" dirty="0">
              <a:latin typeface="Times New Roman" pitchFamily="18" charset="0"/>
            </a:endParaRPr>
          </a:p>
        </p:txBody>
      </p:sp>
      <p:pic>
        <p:nvPicPr>
          <p:cNvPr id="4" name="Picture 35" descr="mascot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5157192"/>
            <a:ext cx="864096" cy="11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 cstate="print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/>
          </p:cNvSpPr>
          <p:nvPr>
            <p:ph type="title" idx="4294967295"/>
          </p:nvPr>
        </p:nvSpPr>
        <p:spPr>
          <a:solidFill>
            <a:srgbClr val="EAFB4B"/>
          </a:solidFill>
        </p:spPr>
        <p:txBody>
          <a:bodyPr/>
          <a:lstStyle/>
          <a:p>
            <a:pPr eaLnBrk="1" hangingPunct="1"/>
            <a:r>
              <a:rPr lang="es-ES" sz="4000">
                <a:latin typeface="Times New Roman" pitchFamily="18" charset="0"/>
              </a:rPr>
              <a:t>Pasos a seguir na elaboración dos cómics</a:t>
            </a:r>
          </a:p>
        </p:txBody>
      </p:sp>
      <p:sp>
        <p:nvSpPr>
          <p:cNvPr id="21506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s-ES" dirty="0"/>
              <a:t>Documentación.</a:t>
            </a:r>
          </a:p>
          <a:p>
            <a:pPr eaLnBrk="1" hangingPunct="1">
              <a:lnSpc>
                <a:spcPct val="90000"/>
              </a:lnSpc>
            </a:pPr>
            <a:r>
              <a:rPr lang="es-ES" dirty="0"/>
              <a:t>Planificación: historia-</a:t>
            </a:r>
            <a:r>
              <a:rPr lang="es-ES" dirty="0" err="1"/>
              <a:t>guión</a:t>
            </a:r>
            <a:r>
              <a:rPr lang="es-ES" dirty="0"/>
              <a:t>-reparto en viñetas- diálogos…</a:t>
            </a:r>
          </a:p>
          <a:p>
            <a:pPr eaLnBrk="1" hangingPunct="1">
              <a:lnSpc>
                <a:spcPct val="90000"/>
              </a:lnSpc>
            </a:pPr>
            <a:r>
              <a:rPr lang="es-ES" dirty="0"/>
              <a:t>Realización de bocetos.</a:t>
            </a:r>
          </a:p>
          <a:p>
            <a:pPr eaLnBrk="1" hangingPunct="1">
              <a:lnSpc>
                <a:spcPct val="90000"/>
              </a:lnSpc>
            </a:pPr>
            <a:r>
              <a:rPr lang="es-ES" dirty="0" err="1"/>
              <a:t>Estudo</a:t>
            </a:r>
            <a:r>
              <a:rPr lang="es-ES" dirty="0"/>
              <a:t> dos </a:t>
            </a:r>
            <a:r>
              <a:rPr lang="es-ES" dirty="0" err="1"/>
              <a:t>personaxes</a:t>
            </a:r>
            <a:r>
              <a:rPr lang="es-ES" dirty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s-ES" dirty="0" err="1"/>
              <a:t>Debuxo</a:t>
            </a:r>
            <a:r>
              <a:rPr lang="es-ES" dirty="0"/>
              <a:t> con </a:t>
            </a:r>
            <a:r>
              <a:rPr lang="es-ES" dirty="0" err="1"/>
              <a:t>lapis</a:t>
            </a:r>
            <a:r>
              <a:rPr lang="es-ES" dirty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s-ES" dirty="0"/>
              <a:t>Calcado.</a:t>
            </a:r>
          </a:p>
          <a:p>
            <a:pPr eaLnBrk="1" hangingPunct="1">
              <a:lnSpc>
                <a:spcPct val="90000"/>
              </a:lnSpc>
            </a:pPr>
            <a:r>
              <a:rPr lang="es-ES" dirty="0"/>
              <a:t>Entintado </a:t>
            </a:r>
            <a:r>
              <a:rPr lang="es-ES" dirty="0" err="1"/>
              <a:t>ou</a:t>
            </a:r>
            <a:r>
              <a:rPr lang="es-ES" dirty="0"/>
              <a:t> coloreado.</a:t>
            </a:r>
          </a:p>
          <a:p>
            <a:pPr eaLnBrk="1" hangingPunct="1">
              <a:lnSpc>
                <a:spcPct val="90000"/>
              </a:lnSpc>
            </a:pPr>
            <a:endParaRPr lang="es-ES" dirty="0"/>
          </a:p>
        </p:txBody>
      </p:sp>
      <p:pic>
        <p:nvPicPr>
          <p:cNvPr id="4" name="Picture 35" descr="mascot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0152" y="5298700"/>
            <a:ext cx="864096" cy="11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Tema de Office">
  <a:themeElements>
    <a:clrScheme name="Tema de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Tema de 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Tema de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Aspecto">
  <a:themeElements>
    <a:clrScheme name="Aspect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Aspecto">
  <a:themeElements>
    <a:clrScheme name="Aspect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Aspecto">
  <a:themeElements>
    <a:clrScheme name="Aspecto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o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Viajes">
  <a:themeElements>
    <a:clrScheme name="Viajes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Viaj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Viajes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Viajes">
  <a:themeElements>
    <a:clrScheme name="Viajes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Viaj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Viajes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_Fluj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j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j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380</TotalTime>
  <Words>687</Words>
  <Application>Microsoft Office PowerPoint</Application>
  <PresentationFormat>Presentación en pantalla (4:3)</PresentationFormat>
  <Paragraphs>118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8</vt:i4>
      </vt:variant>
      <vt:variant>
        <vt:lpstr>Títulos de diapositiva</vt:lpstr>
      </vt:variant>
      <vt:variant>
        <vt:i4>19</vt:i4>
      </vt:variant>
    </vt:vector>
  </HeadingPairs>
  <TitlesOfParts>
    <vt:vector size="27" baseType="lpstr">
      <vt:lpstr>Tema de Office</vt:lpstr>
      <vt:lpstr>Aspecto</vt:lpstr>
      <vt:lpstr>1_Aspecto</vt:lpstr>
      <vt:lpstr>2_Aspecto</vt:lpstr>
      <vt:lpstr>Viajes</vt:lpstr>
      <vt:lpstr>1_Viajes</vt:lpstr>
      <vt:lpstr>Flujo</vt:lpstr>
      <vt:lpstr>1_Flujo</vt:lpstr>
      <vt:lpstr>Proxecto interdisciplinar  A BANDA DESEÑADA</vt:lpstr>
      <vt:lpstr>Equipo de dinamización da biblioteca</vt:lpstr>
      <vt:lpstr>PROCESO SEGUIDO NO  PROXECTO INTERDISCIPLINAR A BANDA DESEÑADA</vt:lpstr>
      <vt:lpstr>1º SELECCIÓN DO TEMA   do proxecto interdisciplinar</vt:lpstr>
      <vt:lpstr>Contexto da biblioteca  e do centro no referente ao cómic</vt:lpstr>
      <vt:lpstr>Principais aportacións da banda deseñada como proxecto interdisciplinar nese contexto</vt:lpstr>
      <vt:lpstr>2º PLANIFICACIÓN</vt:lpstr>
      <vt:lpstr>Planificación da elaboración de diferentes cómics polos alumnos de E.Infantil e de cada un dos ciclos de Primaria</vt:lpstr>
      <vt:lpstr>Pasos a seguir na elaboración dos cómics</vt:lpstr>
      <vt:lpstr>DESENVOLVEMENTO do proxecto        A BANDA DESEÑADA</vt:lpstr>
      <vt:lpstr>Proceso de elaboración dos cómics</vt:lpstr>
      <vt:lpstr>Proceso de elaboración dos cómics</vt:lpstr>
      <vt:lpstr>Proceso de elaboración dos cómics</vt:lpstr>
      <vt:lpstr>Proceso de elaboración dos cómics</vt:lpstr>
      <vt:lpstr>Proceso de elaboración dos cómics</vt:lpstr>
      <vt:lpstr>Actividades levadas a cabo de xeito máis puntual.</vt:lpstr>
      <vt:lpstr>Presentación de PowerPoint</vt:lpstr>
      <vt:lpstr>Actividades en colaboración con outros equipos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Proxecto interdisciplinar  A BANDA DESEÑADA</dc:title>
  <dc:creator>Remedios Campos</dc:creator>
  <cp:lastModifiedBy>CAFI</cp:lastModifiedBy>
  <cp:revision>25</cp:revision>
  <dcterms:created xsi:type="dcterms:W3CDTF">2012-11-07T10:33:11Z</dcterms:created>
  <dcterms:modified xsi:type="dcterms:W3CDTF">2012-11-09T19:27:15Z</dcterms:modified>
</cp:coreProperties>
</file>