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2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78" d="100"/>
          <a:sy n="78" d="100"/>
        </p:scale>
        <p:origin x="-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622F-2886-4428-9227-475DC6DA1737}" type="datetime1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
              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56213-B4C4-4C5C-8EAE-01416D175C4F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10" name="Rectá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á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1125-63B7-4F61-8034-CDF038F538C8}" type="datetime1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2" name="Rectá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á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4C8B98C-A454-5240-BBE5-88A704B863C1}" type="datetimeFigureOut">
              <a:rPr lang="es-ES_tradnl" smtClean="0"/>
              <a:pPr/>
              <a:t>4/9/12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CC063AC8-6BA4-F842-9C30-ADDED9B22534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 smtClean="0"/>
              <a:t>Avaliación</a:t>
            </a:r>
            <a:r>
              <a:rPr lang="es-ES_tradnl" dirty="0" smtClean="0"/>
              <a:t> e </a:t>
            </a:r>
            <a:br>
              <a:rPr lang="es-ES_tradnl" dirty="0" smtClean="0"/>
            </a:br>
            <a:r>
              <a:rPr lang="es-ES_tradnl" dirty="0" smtClean="0"/>
              <a:t>interpretación do patrimonio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Por onde </a:t>
            </a:r>
            <a:r>
              <a:rPr lang="es-ES_tradnl" dirty="0" err="1" smtClean="0"/>
              <a:t>comezar</a:t>
            </a:r>
            <a:r>
              <a:rPr lang="es-ES_tradnl" dirty="0" smtClean="0"/>
              <a:t> </a:t>
            </a:r>
            <a:r>
              <a:rPr lang="es-ES_tradnl" dirty="0" smtClean="0"/>
              <a:t>...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Para </a:t>
            </a:r>
            <a:r>
              <a:rPr lang="es-ES_tradnl" dirty="0" err="1" smtClean="0"/>
              <a:t>quen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32391"/>
            <a:ext cx="8229600" cy="4625609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s-ES_tradnl" dirty="0" smtClean="0"/>
              <a:t>Administración</a:t>
            </a:r>
          </a:p>
          <a:p>
            <a:pPr>
              <a:spcAft>
                <a:spcPts val="3000"/>
              </a:spcAft>
            </a:pPr>
            <a:r>
              <a:rPr lang="es-ES_tradnl" dirty="0" err="1" smtClean="0"/>
              <a:t>Persoas</a:t>
            </a:r>
            <a:r>
              <a:rPr lang="es-ES_tradnl" dirty="0" smtClean="0"/>
              <a:t> usuarias</a:t>
            </a:r>
          </a:p>
          <a:p>
            <a:pPr>
              <a:spcAft>
                <a:spcPts val="3000"/>
              </a:spcAft>
            </a:pPr>
            <a:r>
              <a:rPr lang="es-ES_tradnl" dirty="0" smtClean="0"/>
              <a:t>A </a:t>
            </a:r>
            <a:r>
              <a:rPr lang="es-ES_tradnl" dirty="0" err="1" smtClean="0"/>
              <a:t>xerencia</a:t>
            </a:r>
            <a:r>
              <a:rPr lang="es-ES_tradnl" dirty="0" smtClean="0"/>
              <a:t>/dirección</a:t>
            </a:r>
          </a:p>
          <a:p>
            <a:pPr>
              <a:spcAft>
                <a:spcPts val="3000"/>
              </a:spcAft>
            </a:pPr>
            <a:r>
              <a:rPr lang="es-ES_tradnl" dirty="0" smtClean="0"/>
              <a:t>Equipo de </a:t>
            </a:r>
            <a:r>
              <a:rPr lang="es-ES_tradnl" dirty="0" err="1" smtClean="0"/>
              <a:t>profesionais</a:t>
            </a:r>
            <a:endParaRPr lang="es-ES_tradnl" dirty="0"/>
          </a:p>
        </p:txBody>
      </p:sp>
      <p:grpSp>
        <p:nvGrpSpPr>
          <p:cNvPr id="6" name="Agrupar 5"/>
          <p:cNvGrpSpPr/>
          <p:nvPr/>
        </p:nvGrpSpPr>
        <p:grpSpPr>
          <a:xfrm>
            <a:off x="5080000" y="2232391"/>
            <a:ext cx="3606800" cy="3460018"/>
            <a:chOff x="5080000" y="1775191"/>
            <a:chExt cx="3606800" cy="3460018"/>
          </a:xfrm>
        </p:grpSpPr>
        <p:sp>
          <p:nvSpPr>
            <p:cNvPr id="4" name="Flecha izquierda 3"/>
            <p:cNvSpPr/>
            <p:nvPr/>
          </p:nvSpPr>
          <p:spPr>
            <a:xfrm>
              <a:off x="5080000" y="1775191"/>
              <a:ext cx="3606800" cy="1653809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4100" dirty="0" smtClean="0">
                  <a:solidFill>
                    <a:schemeClr val="tx1"/>
                  </a:solidFill>
                </a:rPr>
                <a:t>EXTERNA</a:t>
              </a:r>
              <a:endParaRPr lang="es-ES_tradnl" sz="4100" dirty="0">
                <a:solidFill>
                  <a:schemeClr val="tx1"/>
                </a:solidFill>
              </a:endParaRPr>
            </a:p>
          </p:txBody>
        </p:sp>
        <p:sp>
          <p:nvSpPr>
            <p:cNvPr id="5" name="Flecha izquierda 4"/>
            <p:cNvSpPr/>
            <p:nvPr/>
          </p:nvSpPr>
          <p:spPr>
            <a:xfrm>
              <a:off x="5080000" y="3581400"/>
              <a:ext cx="3606800" cy="1653809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4100" dirty="0" smtClean="0">
                  <a:solidFill>
                    <a:schemeClr val="tx1"/>
                  </a:solidFill>
                </a:rPr>
                <a:t>INTERNA</a:t>
              </a:r>
              <a:endParaRPr lang="es-ES_tradnl" sz="41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QUE queremos avaliar?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Uso</a:t>
            </a:r>
          </a:p>
          <a:p>
            <a:r>
              <a:rPr lang="es-ES_tradnl" dirty="0" smtClean="0"/>
              <a:t>Organización do espacio</a:t>
            </a:r>
          </a:p>
          <a:p>
            <a:r>
              <a:rPr lang="es-ES_tradnl" dirty="0" smtClean="0"/>
              <a:t>Organización temática</a:t>
            </a:r>
          </a:p>
          <a:p>
            <a:r>
              <a:rPr lang="es-ES_tradnl" smtClean="0"/>
              <a:t>Deseño</a:t>
            </a:r>
          </a:p>
          <a:p>
            <a:r>
              <a:rPr lang="es-ES_tradnl" dirty="0" err="1" smtClean="0"/>
              <a:t>Tipografia</a:t>
            </a:r>
            <a:r>
              <a:rPr lang="es-ES_tradnl" dirty="0" smtClean="0"/>
              <a:t> e </a:t>
            </a:r>
            <a:r>
              <a:rPr lang="es-ES_tradnl" dirty="0" err="1" smtClean="0"/>
              <a:t>ilustracións</a:t>
            </a:r>
            <a:endParaRPr lang="es-ES_tradnl" dirty="0" smtClean="0"/>
          </a:p>
          <a:p>
            <a:r>
              <a:rPr lang="es-ES_tradnl" dirty="0" err="1" smtClean="0"/>
              <a:t>Accesibilidade</a:t>
            </a:r>
            <a:r>
              <a:rPr lang="es-ES_tradnl" dirty="0" smtClean="0"/>
              <a:t> </a:t>
            </a:r>
          </a:p>
          <a:p>
            <a:r>
              <a:rPr lang="es-ES_tradnl" dirty="0" smtClean="0"/>
              <a:t>Calidad dos </a:t>
            </a:r>
            <a:r>
              <a:rPr lang="es-ES_tradnl" dirty="0" err="1" smtClean="0"/>
              <a:t>contidos</a:t>
            </a:r>
            <a:endParaRPr lang="es-ES_tradnl" dirty="0" smtClean="0"/>
          </a:p>
          <a:p>
            <a:r>
              <a:rPr lang="es-ES_tradnl" dirty="0" smtClean="0"/>
              <a:t>Pertinencia</a:t>
            </a:r>
          </a:p>
          <a:p>
            <a:r>
              <a:rPr lang="es-ES_tradnl" dirty="0" smtClean="0"/>
              <a:t>Relevancia</a:t>
            </a:r>
          </a:p>
          <a:p>
            <a:r>
              <a:rPr lang="es-ES_tradnl" dirty="0" smtClean="0"/>
              <a:t>Satisfacción</a:t>
            </a:r>
          </a:p>
          <a:p>
            <a:r>
              <a:rPr lang="es-ES_tradnl" dirty="0" smtClean="0"/>
              <a:t>Cambios nos visitantes...</a:t>
            </a:r>
          </a:p>
          <a:p>
            <a:endParaRPr lang="es-ES_tradnl" dirty="0"/>
          </a:p>
        </p:txBody>
      </p:sp>
      <p:grpSp>
        <p:nvGrpSpPr>
          <p:cNvPr id="7" name="Agrupar 6"/>
          <p:cNvGrpSpPr/>
          <p:nvPr/>
        </p:nvGrpSpPr>
        <p:grpSpPr>
          <a:xfrm>
            <a:off x="5537402" y="1775191"/>
            <a:ext cx="3149398" cy="1653809"/>
            <a:chOff x="5537402" y="1775191"/>
            <a:chExt cx="3149398" cy="1653809"/>
          </a:xfrm>
        </p:grpSpPr>
        <p:sp>
          <p:nvSpPr>
            <p:cNvPr id="4" name="Rectángulo 3"/>
            <p:cNvSpPr/>
            <p:nvPr/>
          </p:nvSpPr>
          <p:spPr>
            <a:xfrm>
              <a:off x="5537402" y="1775191"/>
              <a:ext cx="3149398" cy="78582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400" dirty="0" smtClean="0">
                  <a:solidFill>
                    <a:srgbClr val="000000"/>
                  </a:solidFill>
                </a:rPr>
                <a:t>INDICADORES EXTERNOS</a:t>
              </a:r>
              <a:endParaRPr lang="es-ES_tradnl" sz="2400" dirty="0">
                <a:solidFill>
                  <a:srgbClr val="000000"/>
                </a:solidFill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5558225" y="2561014"/>
              <a:ext cx="1332308" cy="86798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000" b="1" dirty="0" smtClean="0"/>
                <a:t>XESTIÓN</a:t>
              </a:r>
              <a:endParaRPr lang="es-ES_tradnl" sz="2000" b="1" dirty="0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6890534" y="2561014"/>
              <a:ext cx="1790282" cy="86798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000" b="1" dirty="0" smtClean="0"/>
                <a:t>RESULTADOS</a:t>
              </a:r>
              <a:endParaRPr lang="es-ES_tradnl" sz="2000" b="1" dirty="0"/>
            </a:p>
          </p:txBody>
        </p:sp>
      </p:grpSp>
      <p:grpSp>
        <p:nvGrpSpPr>
          <p:cNvPr id="12" name="Agrupar 11"/>
          <p:cNvGrpSpPr/>
          <p:nvPr/>
        </p:nvGrpSpPr>
        <p:grpSpPr>
          <a:xfrm>
            <a:off x="5537402" y="4197107"/>
            <a:ext cx="3149398" cy="1653809"/>
            <a:chOff x="5537402" y="4197107"/>
            <a:chExt cx="3149398" cy="1653809"/>
          </a:xfrm>
        </p:grpSpPr>
        <p:sp>
          <p:nvSpPr>
            <p:cNvPr id="9" name="Rectángulo 8"/>
            <p:cNvSpPr/>
            <p:nvPr/>
          </p:nvSpPr>
          <p:spPr>
            <a:xfrm>
              <a:off x="5537402" y="4197107"/>
              <a:ext cx="3149398" cy="78582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400" dirty="0" smtClean="0">
                  <a:solidFill>
                    <a:srgbClr val="000000"/>
                  </a:solidFill>
                </a:rPr>
                <a:t>INDICADORES INTERNOS</a:t>
              </a:r>
              <a:endParaRPr lang="es-ES_tradnl" sz="2400" dirty="0">
                <a:solidFill>
                  <a:srgbClr val="000000"/>
                </a:solidFill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5558224" y="4982930"/>
              <a:ext cx="3128575" cy="86798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400" b="1" dirty="0" smtClean="0"/>
                <a:t>IMPACTO</a:t>
              </a:r>
              <a:endParaRPr lang="es-ES_tradnl" sz="2400" b="1" dirty="0"/>
            </a:p>
          </p:txBody>
        </p:sp>
      </p:grpSp>
      <p:sp>
        <p:nvSpPr>
          <p:cNvPr id="13" name="CuadroTexto 12"/>
          <p:cNvSpPr txBox="1"/>
          <p:nvPr/>
        </p:nvSpPr>
        <p:spPr>
          <a:xfrm rot="19317481">
            <a:off x="186578" y="3234251"/>
            <a:ext cx="8223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000" b="1" dirty="0" smtClean="0">
                <a:solidFill>
                  <a:srgbClr val="FF0000"/>
                </a:solidFill>
              </a:rPr>
              <a:t>PROCESOS DE COMUNICACIÓN</a:t>
            </a:r>
            <a:endParaRPr lang="es-ES_tradnl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 </a:t>
            </a:r>
            <a:r>
              <a:rPr lang="es-ES_tradnl" dirty="0" err="1" smtClean="0"/>
              <a:t>quen</a:t>
            </a:r>
            <a:r>
              <a:rPr lang="es-ES_tradnl" dirty="0" smtClean="0"/>
              <a:t> </a:t>
            </a:r>
            <a:r>
              <a:rPr lang="es-ES_tradnl" dirty="0" err="1" smtClean="0"/>
              <a:t>vai</a:t>
            </a:r>
            <a:r>
              <a:rPr lang="es-ES_tradnl" dirty="0" smtClean="0"/>
              <a:t> </a:t>
            </a:r>
            <a:r>
              <a:rPr lang="es-ES_tradnl" dirty="0" err="1" smtClean="0"/>
              <a:t>dirixido</a:t>
            </a:r>
            <a:r>
              <a:rPr lang="es-ES_tradnl" dirty="0" smtClean="0"/>
              <a:t>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60600"/>
            <a:ext cx="8229600" cy="4140200"/>
          </a:xfrm>
        </p:spPr>
        <p:txBody>
          <a:bodyPr/>
          <a:lstStyle/>
          <a:p>
            <a:pPr>
              <a:spcAft>
                <a:spcPts val="6000"/>
              </a:spcAft>
            </a:pPr>
            <a:r>
              <a:rPr lang="es-ES_tradnl" dirty="0" smtClean="0"/>
              <a:t>Residentes</a:t>
            </a:r>
          </a:p>
          <a:p>
            <a:pPr>
              <a:spcAft>
                <a:spcPts val="6000"/>
              </a:spcAft>
            </a:pPr>
            <a:r>
              <a:rPr lang="es-ES_tradnl" dirty="0" smtClean="0"/>
              <a:t>Visitantes (</a:t>
            </a:r>
            <a:r>
              <a:rPr lang="es-ES_tradnl" dirty="0" err="1" smtClean="0"/>
              <a:t>mesmo</a:t>
            </a:r>
            <a:r>
              <a:rPr lang="es-ES_tradnl" dirty="0" smtClean="0"/>
              <a:t> contexto)</a:t>
            </a:r>
          </a:p>
          <a:p>
            <a:pPr>
              <a:spcAft>
                <a:spcPts val="6000"/>
              </a:spcAft>
            </a:pPr>
            <a:r>
              <a:rPr lang="es-ES_tradnl" dirty="0" smtClean="0"/>
              <a:t>Visitantes (</a:t>
            </a:r>
            <a:r>
              <a:rPr lang="es-ES_tradnl" dirty="0" err="1" smtClean="0"/>
              <a:t>outro</a:t>
            </a:r>
            <a:r>
              <a:rPr lang="es-ES_tradnl" dirty="0" smtClean="0"/>
              <a:t> contexto)</a:t>
            </a:r>
            <a:endParaRPr lang="es-ES_tradnl" dirty="0"/>
          </a:p>
        </p:txBody>
      </p:sp>
      <p:grpSp>
        <p:nvGrpSpPr>
          <p:cNvPr id="7" name="Agrupar 6"/>
          <p:cNvGrpSpPr/>
          <p:nvPr/>
        </p:nvGrpSpPr>
        <p:grpSpPr>
          <a:xfrm>
            <a:off x="6016198" y="2006600"/>
            <a:ext cx="2868246" cy="4851400"/>
            <a:chOff x="6016198" y="2006600"/>
            <a:chExt cx="2868246" cy="4851400"/>
          </a:xfrm>
        </p:grpSpPr>
        <p:sp>
          <p:nvSpPr>
            <p:cNvPr id="4" name="Recortar rectángulo de esquina sencilla 3"/>
            <p:cNvSpPr/>
            <p:nvPr/>
          </p:nvSpPr>
          <p:spPr>
            <a:xfrm>
              <a:off x="6273800" y="2006600"/>
              <a:ext cx="2413000" cy="863600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3900" dirty="0" smtClean="0">
                  <a:solidFill>
                    <a:srgbClr val="000000"/>
                  </a:solidFill>
                </a:rPr>
                <a:t>TIPO</a:t>
              </a:r>
              <a:endParaRPr lang="es-ES_tradnl" sz="3900" dirty="0">
                <a:solidFill>
                  <a:srgbClr val="000000"/>
                </a:solidFill>
              </a:endParaRPr>
            </a:p>
          </p:txBody>
        </p:sp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6198" y="2870200"/>
              <a:ext cx="2862740" cy="188940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6198" y="4434514"/>
              <a:ext cx="2868246" cy="2423486"/>
            </a:xfrm>
            <a:prstGeom prst="rect">
              <a:avLst/>
            </a:prstGeom>
          </p:spPr>
        </p:pic>
      </p:grpSp>
      <p:sp>
        <p:nvSpPr>
          <p:cNvPr id="8" name="CuadroTexto 7"/>
          <p:cNvSpPr txBox="1"/>
          <p:nvPr/>
        </p:nvSpPr>
        <p:spPr>
          <a:xfrm>
            <a:off x="895144" y="5975699"/>
            <a:ext cx="4558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smtClean="0">
                <a:solidFill>
                  <a:srgbClr val="FF0000"/>
                </a:solidFill>
              </a:rPr>
              <a:t>QUEN SON OS VISITANTES?</a:t>
            </a:r>
            <a:endParaRPr lang="es-ES_tradnl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Identificar o tema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5192"/>
            <a:ext cx="8229600" cy="2326596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s-ES_tradnl" dirty="0" smtClean="0"/>
              <a:t>Cal </a:t>
            </a:r>
            <a:r>
              <a:rPr lang="es-ES_tradnl" dirty="0" err="1" smtClean="0"/>
              <a:t>é</a:t>
            </a:r>
            <a:r>
              <a:rPr lang="es-ES_tradnl" dirty="0" smtClean="0"/>
              <a:t> o tópico</a:t>
            </a:r>
          </a:p>
          <a:p>
            <a:pPr>
              <a:spcAft>
                <a:spcPts val="1800"/>
              </a:spcAft>
            </a:pPr>
            <a:r>
              <a:rPr lang="es-ES_tradnl" dirty="0" smtClean="0"/>
              <a:t>Ten frase tema?</a:t>
            </a:r>
          </a:p>
          <a:p>
            <a:pPr>
              <a:spcAft>
                <a:spcPts val="1800"/>
              </a:spcAft>
            </a:pPr>
            <a:r>
              <a:rPr lang="es-ES_tradnl" dirty="0" smtClean="0"/>
              <a:t>Rasgos en cada parada</a:t>
            </a:r>
          </a:p>
          <a:p>
            <a:pPr>
              <a:spcAft>
                <a:spcPts val="1800"/>
              </a:spcAft>
            </a:pP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2810336" y="4101788"/>
            <a:ext cx="5412498" cy="957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smtClean="0">
                <a:solidFill>
                  <a:schemeClr val="tx1"/>
                </a:solidFill>
              </a:rPr>
              <a:t>PARA QUEN É RELEVANTE?</a:t>
            </a:r>
            <a:endParaRPr lang="es-ES_tradnl" sz="2800" dirty="0">
              <a:solidFill>
                <a:schemeClr val="tx1"/>
              </a:solidFill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765222" y="5274759"/>
            <a:ext cx="2539887" cy="1518121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TANXIBLES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3457509" y="5274759"/>
            <a:ext cx="2539887" cy="1518121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INTANXIBLES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8" name="Flecha derecha 7"/>
          <p:cNvSpPr/>
          <p:nvPr/>
        </p:nvSpPr>
        <p:spPr>
          <a:xfrm>
            <a:off x="6146913" y="5274759"/>
            <a:ext cx="2539887" cy="1518121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C. UNIVERSAIS</a:t>
            </a:r>
            <a:endParaRPr lang="es-ES_tradn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Obxectivos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Reconocerse</a:t>
            </a:r>
          </a:p>
          <a:p>
            <a:r>
              <a:rPr lang="es-ES_tradnl" dirty="0" smtClean="0"/>
              <a:t>Definirse</a:t>
            </a:r>
          </a:p>
          <a:p>
            <a:r>
              <a:rPr lang="es-ES_tradnl" dirty="0" smtClean="0"/>
              <a:t>Redefinirse</a:t>
            </a:r>
          </a:p>
          <a:p>
            <a:r>
              <a:rPr lang="es-ES_tradnl" dirty="0" smtClean="0"/>
              <a:t>Sentir</a:t>
            </a:r>
          </a:p>
          <a:p>
            <a:r>
              <a:rPr lang="es-ES_tradnl" dirty="0" smtClean="0"/>
              <a:t>Sentido de </a:t>
            </a:r>
            <a:r>
              <a:rPr lang="es-ES_tradnl" dirty="0" err="1" smtClean="0"/>
              <a:t>pertenza</a:t>
            </a:r>
            <a:endParaRPr lang="es-ES_tradnl" dirty="0" smtClean="0"/>
          </a:p>
          <a:p>
            <a:r>
              <a:rPr lang="es-ES_tradnl" dirty="0" smtClean="0"/>
              <a:t>Cohesión social</a:t>
            </a:r>
          </a:p>
          <a:p>
            <a:r>
              <a:rPr lang="es-ES_tradnl" dirty="0" smtClean="0"/>
              <a:t>Integrar a </a:t>
            </a:r>
            <a:r>
              <a:rPr lang="es-ES_tradnl" dirty="0" err="1" smtClean="0"/>
              <a:t>outros</a:t>
            </a:r>
            <a:endParaRPr lang="es-ES_tradnl" dirty="0" smtClean="0"/>
          </a:p>
          <a:p>
            <a:r>
              <a:rPr lang="es-ES_tradnl" dirty="0" smtClean="0"/>
              <a:t>Participar </a:t>
            </a:r>
            <a:r>
              <a:rPr lang="es-ES_tradnl" dirty="0" err="1" smtClean="0"/>
              <a:t>na</a:t>
            </a:r>
            <a:r>
              <a:rPr lang="es-ES_tradnl" dirty="0" smtClean="0"/>
              <a:t> conservación...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5433316" y="2456908"/>
            <a:ext cx="3710684" cy="28733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100" dirty="0" err="1" smtClean="0"/>
              <a:t>Scottish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National</a:t>
            </a:r>
            <a:r>
              <a:rPr lang="es-ES_tradnl" sz="2100" dirty="0" smtClean="0"/>
              <a:t> Heritage</a:t>
            </a:r>
          </a:p>
          <a:p>
            <a:pPr algn="ctr"/>
            <a:endParaRPr lang="es-ES_tradnl" sz="2100" dirty="0" smtClean="0"/>
          </a:p>
          <a:p>
            <a:pPr>
              <a:buFont typeface="Arial"/>
              <a:buChar char="•"/>
            </a:pPr>
            <a:r>
              <a:rPr lang="es-ES_tradnl" sz="2100" dirty="0" smtClean="0">
                <a:solidFill>
                  <a:schemeClr val="tx1"/>
                </a:solidFill>
              </a:rPr>
              <a:t> </a:t>
            </a:r>
            <a:r>
              <a:rPr lang="es-ES_tradnl" sz="2100" dirty="0" err="1" smtClean="0">
                <a:solidFill>
                  <a:schemeClr val="tx1"/>
                </a:solidFill>
              </a:rPr>
              <a:t>Obxectivos</a:t>
            </a:r>
            <a:r>
              <a:rPr lang="es-ES_tradnl" sz="2100" dirty="0" smtClean="0">
                <a:solidFill>
                  <a:schemeClr val="tx1"/>
                </a:solidFill>
              </a:rPr>
              <a:t> de </a:t>
            </a:r>
            <a:r>
              <a:rPr lang="es-ES_tradnl" sz="2100" dirty="0" err="1" smtClean="0">
                <a:solidFill>
                  <a:schemeClr val="tx1"/>
                </a:solidFill>
              </a:rPr>
              <a:t>coñecemento</a:t>
            </a:r>
            <a:endParaRPr lang="es-ES_tradnl" sz="2100" dirty="0" smtClean="0">
              <a:solidFill>
                <a:schemeClr val="tx1"/>
              </a:solidFill>
            </a:endParaRPr>
          </a:p>
          <a:p>
            <a:pPr>
              <a:buFont typeface="Arial"/>
              <a:buChar char="•"/>
            </a:pPr>
            <a:r>
              <a:rPr lang="es-ES_tradnl" sz="2100" dirty="0" err="1" smtClean="0">
                <a:solidFill>
                  <a:schemeClr val="tx1"/>
                </a:solidFill>
              </a:rPr>
              <a:t>Obxectivos</a:t>
            </a:r>
            <a:r>
              <a:rPr lang="es-ES_tradnl" sz="2100" dirty="0" smtClean="0">
                <a:solidFill>
                  <a:schemeClr val="tx1"/>
                </a:solidFill>
              </a:rPr>
              <a:t> </a:t>
            </a:r>
            <a:r>
              <a:rPr lang="es-ES_tradnl" sz="2100" dirty="0" err="1" smtClean="0">
                <a:solidFill>
                  <a:schemeClr val="tx1"/>
                </a:solidFill>
              </a:rPr>
              <a:t>emocionais</a:t>
            </a:r>
            <a:endParaRPr lang="es-ES_tradnl" sz="2100" dirty="0" smtClean="0">
              <a:solidFill>
                <a:schemeClr val="tx1"/>
              </a:solidFill>
            </a:endParaRPr>
          </a:p>
          <a:p>
            <a:pPr>
              <a:buFont typeface="Arial"/>
              <a:buChar char="•"/>
            </a:pPr>
            <a:r>
              <a:rPr lang="es-ES_tradnl" sz="2100" dirty="0" err="1" smtClean="0">
                <a:solidFill>
                  <a:schemeClr val="tx1"/>
                </a:solidFill>
              </a:rPr>
              <a:t>Obxectivos</a:t>
            </a:r>
            <a:r>
              <a:rPr lang="es-ES_tradnl" sz="2100" dirty="0" smtClean="0">
                <a:solidFill>
                  <a:schemeClr val="tx1"/>
                </a:solidFill>
              </a:rPr>
              <a:t> de </a:t>
            </a:r>
            <a:r>
              <a:rPr lang="es-ES_tradnl" sz="2100" dirty="0" err="1" smtClean="0">
                <a:solidFill>
                  <a:schemeClr val="tx1"/>
                </a:solidFill>
              </a:rPr>
              <a:t>comportamento</a:t>
            </a:r>
            <a:endParaRPr lang="es-ES_tradnl" sz="2100" dirty="0" smtClean="0">
              <a:solidFill>
                <a:schemeClr val="tx1"/>
              </a:solidFill>
            </a:endParaRPr>
          </a:p>
          <a:p>
            <a:pPr>
              <a:buFont typeface="Arial"/>
              <a:buChar char="•"/>
            </a:pPr>
            <a:r>
              <a:rPr lang="es-ES_tradnl" sz="2100" dirty="0" err="1" smtClean="0">
                <a:solidFill>
                  <a:schemeClr val="tx1"/>
                </a:solidFill>
              </a:rPr>
              <a:t>Obxectivos</a:t>
            </a:r>
            <a:r>
              <a:rPr lang="es-ES_tradnl" sz="2100" dirty="0" smtClean="0">
                <a:solidFill>
                  <a:schemeClr val="tx1"/>
                </a:solidFill>
              </a:rPr>
              <a:t> de promoción</a:t>
            </a:r>
            <a:endParaRPr lang="es-ES_tradnl" sz="2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CARTA ICOMOS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b="1" dirty="0" smtClean="0">
                <a:solidFill>
                  <a:schemeClr val="accent1"/>
                </a:solidFill>
              </a:rPr>
              <a:t>Principio 1: </a:t>
            </a:r>
            <a:r>
              <a:rPr lang="es-ES_tradnl" b="1" dirty="0" err="1" smtClean="0"/>
              <a:t>Aceso</a:t>
            </a:r>
            <a:r>
              <a:rPr lang="es-ES_tradnl" b="1" dirty="0" smtClean="0"/>
              <a:t> e Comprensión.</a:t>
            </a:r>
          </a:p>
          <a:p>
            <a:r>
              <a:rPr lang="es-ES_tradnl" sz="3243" b="1" dirty="0" smtClean="0">
                <a:solidFill>
                  <a:schemeClr val="accent1"/>
                </a:solidFill>
              </a:rPr>
              <a:t>Principio 2: </a:t>
            </a:r>
            <a:r>
              <a:rPr lang="es-ES_tradnl" b="1" dirty="0" err="1" smtClean="0"/>
              <a:t>Fontes</a:t>
            </a:r>
            <a:r>
              <a:rPr lang="es-ES_tradnl" b="1" dirty="0" smtClean="0"/>
              <a:t> de Información.</a:t>
            </a:r>
          </a:p>
          <a:p>
            <a:r>
              <a:rPr lang="es-ES_tradnl" sz="3243" b="1" dirty="0" smtClean="0">
                <a:solidFill>
                  <a:schemeClr val="accent1"/>
                </a:solidFill>
              </a:rPr>
              <a:t>Principio 3: </a:t>
            </a:r>
            <a:r>
              <a:rPr lang="es-ES_tradnl" b="1" dirty="0" smtClean="0"/>
              <a:t>Atención </a:t>
            </a:r>
            <a:r>
              <a:rPr lang="es-ES_tradnl" b="1" dirty="0" err="1" smtClean="0"/>
              <a:t>ao</a:t>
            </a:r>
            <a:r>
              <a:rPr lang="es-ES_tradnl" b="1" dirty="0" smtClean="0"/>
              <a:t> contorno e </a:t>
            </a:r>
            <a:r>
              <a:rPr lang="es-ES_tradnl" b="1" dirty="0" err="1" smtClean="0"/>
              <a:t>ao</a:t>
            </a:r>
            <a:r>
              <a:rPr lang="es-ES_tradnl" b="1" dirty="0" smtClean="0"/>
              <a:t> contexto</a:t>
            </a:r>
          </a:p>
          <a:p>
            <a:r>
              <a:rPr lang="es-ES_tradnl" b="1" dirty="0" smtClean="0">
                <a:solidFill>
                  <a:srgbClr val="F0AD00"/>
                </a:solidFill>
              </a:rPr>
              <a:t>Principio 4: </a:t>
            </a:r>
            <a:r>
              <a:rPr lang="es-ES_tradnl" b="1" dirty="0" smtClean="0"/>
              <a:t>Preservación da </a:t>
            </a:r>
            <a:r>
              <a:rPr lang="es-ES_tradnl" b="1" dirty="0" err="1" smtClean="0"/>
              <a:t>Autenticidade</a:t>
            </a:r>
            <a:r>
              <a:rPr lang="es-ES_tradnl" b="1" dirty="0" smtClean="0"/>
              <a:t>.</a:t>
            </a:r>
          </a:p>
          <a:p>
            <a:r>
              <a:rPr lang="es-ES_tradnl" b="1" dirty="0" smtClean="0">
                <a:solidFill>
                  <a:srgbClr val="F0AD00"/>
                </a:solidFill>
              </a:rPr>
              <a:t>Principio 5: </a:t>
            </a:r>
            <a:r>
              <a:rPr lang="es-ES_tradnl" b="1" dirty="0" smtClean="0"/>
              <a:t>Plano de </a:t>
            </a:r>
            <a:r>
              <a:rPr lang="es-ES_tradnl" b="1" dirty="0" err="1" smtClean="0"/>
              <a:t>Sostenibilidade</a:t>
            </a:r>
            <a:r>
              <a:rPr lang="es-ES_tradnl" b="1" dirty="0" smtClean="0"/>
              <a:t>.</a:t>
            </a:r>
          </a:p>
          <a:p>
            <a:r>
              <a:rPr lang="es-ES_tradnl" b="1" dirty="0" smtClean="0">
                <a:solidFill>
                  <a:srgbClr val="F0AD00"/>
                </a:solidFill>
              </a:rPr>
              <a:t>Principio 6: </a:t>
            </a:r>
            <a:r>
              <a:rPr lang="es-ES_tradnl" b="1" dirty="0" smtClean="0"/>
              <a:t>Preocupación </a:t>
            </a:r>
            <a:r>
              <a:rPr lang="es-ES_tradnl" b="1" dirty="0" err="1" smtClean="0"/>
              <a:t>pola</a:t>
            </a:r>
            <a:r>
              <a:rPr lang="es-ES_tradnl" b="1" dirty="0" smtClean="0"/>
              <a:t> Inclusión e a participación</a:t>
            </a:r>
          </a:p>
          <a:p>
            <a:r>
              <a:rPr lang="es-ES_tradnl" b="1" dirty="0" smtClean="0">
                <a:solidFill>
                  <a:srgbClr val="F0AD00"/>
                </a:solidFill>
              </a:rPr>
              <a:t>Principio 7: </a:t>
            </a:r>
            <a:r>
              <a:rPr lang="es-ES_tradnl" b="1" dirty="0" smtClean="0"/>
              <a:t>Importancia da Investigación, Formación e </a:t>
            </a:r>
            <a:r>
              <a:rPr lang="es-ES_tradnl" b="1" dirty="0" err="1" smtClean="0"/>
              <a:t>Evaliación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Avaliar o guía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8623"/>
            <a:ext cx="8229600" cy="5082809"/>
          </a:xfrm>
        </p:spPr>
        <p:txBody>
          <a:bodyPr numCol="2">
            <a:noAutofit/>
          </a:bodyPr>
          <a:lstStyle/>
          <a:p>
            <a:r>
              <a:rPr lang="es-ES_tradnl" sz="1800" dirty="0" smtClean="0"/>
              <a:t> Miraba al grupo mientras hablaba</a:t>
            </a:r>
          </a:p>
          <a:p>
            <a:r>
              <a:rPr lang="es-ES_tradnl" sz="1800" dirty="0" smtClean="0"/>
              <a:t> Habló al grupo suficientemente alto</a:t>
            </a:r>
          </a:p>
          <a:p>
            <a:r>
              <a:rPr lang="es-ES_tradnl" sz="1800" dirty="0" smtClean="0"/>
              <a:t> Se adapta a las lenguas de los componentes del grupo</a:t>
            </a:r>
          </a:p>
          <a:p>
            <a:r>
              <a:rPr lang="es-ES_tradnl" sz="1800" dirty="0" smtClean="0"/>
              <a:t> Habló a todo el grupo y se aseguró de que todos podían ver y oír</a:t>
            </a:r>
          </a:p>
          <a:p>
            <a:r>
              <a:rPr lang="es-ES_tradnl" sz="1800" dirty="0" smtClean="0"/>
              <a:t> Habló con claridad</a:t>
            </a:r>
          </a:p>
          <a:p>
            <a:r>
              <a:rPr lang="es-ES_tradnl" sz="1800" dirty="0" smtClean="0"/>
              <a:t> Usó el humor en sus explicaciones</a:t>
            </a:r>
          </a:p>
          <a:p>
            <a:r>
              <a:rPr lang="es-ES_tradnl" sz="1800" dirty="0" smtClean="0"/>
              <a:t> Relacionó la información a la vida y personalidad del grupo</a:t>
            </a:r>
          </a:p>
          <a:p>
            <a:r>
              <a:rPr lang="es-ES_tradnl" sz="1800" dirty="0" smtClean="0"/>
              <a:t>Prestó atención a eventos circunstanciales</a:t>
            </a:r>
          </a:p>
          <a:p>
            <a:r>
              <a:rPr lang="es-ES_tradnl" sz="1800" dirty="0" smtClean="0"/>
              <a:t> Estimuló la participación con preguntas</a:t>
            </a:r>
          </a:p>
          <a:p>
            <a:r>
              <a:rPr lang="es-ES_tradnl" sz="1800" dirty="0" smtClean="0"/>
              <a:t> Estimuló el uso de dos o más sentidos</a:t>
            </a:r>
          </a:p>
          <a:p>
            <a:r>
              <a:rPr lang="es-ES_tradnl" sz="1800" dirty="0" smtClean="0"/>
              <a:t> Llevaba material de apoyo (guías, prismáticos, fotos, cuaderno, etc.)</a:t>
            </a:r>
          </a:p>
          <a:p>
            <a:r>
              <a:rPr lang="es-ES_tradnl" sz="1800" dirty="0" smtClean="0"/>
              <a:t> Utilizó un vocabulario adecuado al nivel del grupo</a:t>
            </a:r>
          </a:p>
          <a:p>
            <a:r>
              <a:rPr lang="es-ES_tradnl" sz="1800" dirty="0" smtClean="0"/>
              <a:t> Utilizó anécdotas y ejemplos adecuados</a:t>
            </a:r>
          </a:p>
          <a:p>
            <a:r>
              <a:rPr lang="es-ES_tradnl" sz="1800" dirty="0" smtClean="0"/>
              <a:t> Utilizó metáforas y analogías</a:t>
            </a:r>
          </a:p>
          <a:p>
            <a:r>
              <a:rPr lang="es-ES_tradnl" sz="1800" dirty="0" smtClean="0"/>
              <a:t> Utilizó las manos para dirigir la atención</a:t>
            </a:r>
          </a:p>
          <a:p>
            <a:r>
              <a:rPr lang="es-ES_tradnl" sz="1800" dirty="0" smtClean="0"/>
              <a:t> Repitió los comentarios importantes que la gente hacía</a:t>
            </a:r>
          </a:p>
          <a:p>
            <a:r>
              <a:rPr lang="es-ES_tradnl" sz="1800" dirty="0" smtClean="0"/>
              <a:t> El factor lúdico y de disfrute es un referente de primer orden</a:t>
            </a:r>
          </a:p>
          <a:p>
            <a:r>
              <a:rPr lang="es-ES_tradnl" sz="1800" dirty="0" smtClean="0"/>
              <a:t> Utilizó lenguajes, expresiones o acento local</a:t>
            </a:r>
          </a:p>
          <a:p>
            <a:r>
              <a:rPr lang="es-ES_tradnl" sz="1800" dirty="0" smtClean="0"/>
              <a:t> Utilizó materiales en sus explicaciones (piedras, plumas, etc.)</a:t>
            </a:r>
          </a:p>
          <a:p>
            <a:r>
              <a:rPr lang="es-ES_tradnl" sz="1800" dirty="0" smtClean="0"/>
              <a:t> Fue creativo y original en su forma de comunicación</a:t>
            </a:r>
          </a:p>
          <a:p>
            <a:r>
              <a:rPr lang="es-ES_tradnl" sz="1800" dirty="0" smtClean="0"/>
              <a:t> Consiguió implicar a la gente</a:t>
            </a:r>
            <a:endParaRPr lang="es-ES_tradn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Módulo.thmx</Template>
  <TotalTime>117</TotalTime>
  <Words>391</Words>
  <Application>Microsoft Macintosh PowerPoint</Application>
  <PresentationFormat>Presentación en pantalla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Módulo</vt:lpstr>
      <vt:lpstr>Avaliación e  interpretación do patrimonio</vt:lpstr>
      <vt:lpstr>Para quen</vt:lpstr>
      <vt:lpstr>QUE queremos avaliar?</vt:lpstr>
      <vt:lpstr>A quen vai dirixido?</vt:lpstr>
      <vt:lpstr>Identificar o tema</vt:lpstr>
      <vt:lpstr>Obxectivos</vt:lpstr>
      <vt:lpstr>CARTA ICOMOS</vt:lpstr>
      <vt:lpstr>Avaliar o guía</vt:lpstr>
    </vt:vector>
  </TitlesOfParts>
  <Company>UDC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Avaliación e  interpretación do patrimonio</dc:title>
  <dc:creator>Boli Serantes Pazos</dc:creator>
  <cp:lastModifiedBy>Boli Serantes Pazos</cp:lastModifiedBy>
  <cp:revision>5</cp:revision>
  <dcterms:created xsi:type="dcterms:W3CDTF">2012-09-04T08:10:26Z</dcterms:created>
  <dcterms:modified xsi:type="dcterms:W3CDTF">2012-09-04T09:11:30Z</dcterms:modified>
</cp:coreProperties>
</file>