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7.wmf" ContentType="image/x-wmf"/>
  <Override PartName="/ppt/media/image1.wmf" ContentType="image/x-wmf"/>
  <Override PartName="/ppt/media/image81.wmf" ContentType="image/x-wmf"/>
  <Override PartName="/ppt/media/image3.png" ContentType="image/png"/>
  <Override PartName="/ppt/media/image46.png" ContentType="image/png"/>
  <Override PartName="/ppt/media/image58.wmf" ContentType="image/x-wmf"/>
  <Override PartName="/ppt/media/image2.wmf" ContentType="image/x-wmf"/>
  <Override PartName="/ppt/media/image83.wmf" ContentType="image/x-wmf"/>
  <Override PartName="/ppt/media/image5.png" ContentType="image/png"/>
  <Override PartName="/ppt/media/image120.png" ContentType="image/png"/>
  <Override PartName="/ppt/media/image48.png" ContentType="image/png"/>
  <Override PartName="/ppt/media/image70.wmf" ContentType="image/x-wmf"/>
  <Override PartName="/ppt/media/image4.wmf" ContentType="image/x-wmf"/>
  <Override PartName="/ppt/media/image84.wmf" ContentType="image/x-wmf"/>
  <Override PartName="/ppt/media/image6.png" ContentType="image/png"/>
  <Override PartName="/ppt/media/image85.wmf" ContentType="image/x-wmf"/>
  <Override PartName="/ppt/media/image7.png" ContentType="image/png"/>
  <Override PartName="/ppt/media/image23.jpeg" ContentType="image/jpeg"/>
  <Override PartName="/ppt/media/image86.wmf" ContentType="image/x-wmf"/>
  <Override PartName="/ppt/media/image8.png" ContentType="image/png"/>
  <Override PartName="/ppt/media/image87.wmf" ContentType="image/x-wmf"/>
  <Override PartName="/ppt/media/image9.png" ContentType="image/pn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00.wmf" ContentType="image/x-wmf"/>
  <Override PartName="/ppt/media/image16.png" ContentType="image/png"/>
  <Override PartName="/ppt/media/image101.wmf" ContentType="image/x-wmf"/>
  <Override PartName="/ppt/media/image17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4.png" ContentType="image/png"/>
  <Override PartName="/ppt/media/image25.png" ContentType="image/png"/>
  <Override PartName="/ppt/media/image37.wmf" ContentType="image/x-wmf"/>
  <Override PartName="/ppt/media/image26.png" ContentType="image/png"/>
  <Override PartName="/ppt/media/image27.png" ContentType="image/png"/>
  <Override PartName="/ppt/media/image50.wmf" ContentType="image/x-wmf"/>
  <Override PartName="/ppt/media/image28.png" ContentType="image/png"/>
  <Override PartName="/ppt/media/image51.wmf" ContentType="image/x-wmf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45.wmf" ContentType="image/x-wmf"/>
  <Override PartName="/ppt/media/image34.png" ContentType="image/png"/>
  <Override PartName="/ppt/media/image35.png" ContentType="image/png"/>
  <Override PartName="/ppt/media/image36.png" ContentType="image/png"/>
  <Override PartName="/ppt/media/image60.wmf" ContentType="image/x-wmf"/>
  <Override PartName="/ppt/media/image110.png" ContentType="image/png"/>
  <Override PartName="/ppt/media/image38.png" ContentType="image/png"/>
  <Override PartName="/ppt/media/image61.wmf" ContentType="image/x-wmf"/>
  <Override PartName="/ppt/media/image123.wmf" ContentType="image/x-wmf"/>
  <Override PartName="/ppt/media/image111.png" ContentType="image/png"/>
  <Override PartName="/ppt/media/image39.png" ContentType="image/png"/>
  <Override PartName="/ppt/media/image40.png" ContentType="image/png"/>
  <Override PartName="/ppt/media/image52.wmf" ContentType="image/x-wmf"/>
  <Override PartName="/ppt/media/image41.png" ContentType="image/png"/>
  <Override PartName="/ppt/media/image53.wmf" ContentType="image/x-wmf"/>
  <Override PartName="/ppt/media/image42.png" ContentType="image/png"/>
  <Override PartName="/ppt/media/image54.wmf" ContentType="image/x-wmf"/>
  <Override PartName="/ppt/media/image43.png" ContentType="image/png"/>
  <Override PartName="/ppt/media/image55.wmf" ContentType="image/x-wmf"/>
  <Override PartName="/ppt/media/image44.png" ContentType="image/png"/>
  <Override PartName="/ppt/media/image56.wmf" ContentType="image/x-wmf"/>
  <Override PartName="/ppt/media/image47.png" ContentType="image/png"/>
  <Override PartName="/ppt/media/image59.wmf" ContentType="image/x-wmf"/>
  <Override PartName="/ppt/media/image121.png" ContentType="image/png"/>
  <Override PartName="/ppt/media/image49.png" ContentType="image/png"/>
  <Override PartName="/ppt/media/image62.wmf" ContentType="image/x-wmf"/>
  <Override PartName="/ppt/media/image63.wmf" ContentType="image/x-wmf"/>
  <Override PartName="/ppt/media/image64.wmf" ContentType="image/x-wmf"/>
  <Override PartName="/ppt/media/image65.wmf" ContentType="image/x-wmf"/>
  <Override PartName="/ppt/media/image66.wmf" ContentType="image/x-wmf"/>
  <Override PartName="/ppt/media/image67.wmf" ContentType="image/x-wmf"/>
  <Override PartName="/ppt/media/image68.wmf" ContentType="image/x-wmf"/>
  <Override PartName="/ppt/media/image69.wmf" ContentType="image/x-wmf"/>
  <Override PartName="/ppt/media/image71.wmf" ContentType="image/x-wmf"/>
  <Override PartName="/ppt/media/image72.wmf" ContentType="image/x-wmf"/>
  <Override PartName="/ppt/media/image73.wmf" ContentType="image/x-wmf"/>
  <Override PartName="/ppt/media/image74.wmf" ContentType="image/x-wmf"/>
  <Override PartName="/ppt/media/image75.wmf" ContentType="image/x-wmf"/>
  <Override PartName="/ppt/media/image76.wmf" ContentType="image/x-wmf"/>
  <Override PartName="/ppt/media/image77.wmf" ContentType="image/x-wmf"/>
  <Override PartName="/ppt/media/image78.wmf" ContentType="image/x-wmf"/>
  <Override PartName="/ppt/media/image79.wmf" ContentType="image/x-wmf"/>
  <Override PartName="/ppt/media/image80.wmf" ContentType="image/x-wmf"/>
  <Override PartName="/ppt/media/image82.wmf" ContentType="image/x-wmf"/>
  <Override PartName="/ppt/media/image88.wmf" ContentType="image/x-wmf"/>
  <Override PartName="/ppt/media/image89.wmf" ContentType="image/x-wmf"/>
  <Override PartName="/ppt/media/image90.wmf" ContentType="image/x-wmf"/>
  <Override PartName="/ppt/media/image91.wmf" ContentType="image/x-wmf"/>
  <Override PartName="/ppt/media/image92.wmf" ContentType="image/x-wmf"/>
  <Override PartName="/ppt/media/image93.wmf" ContentType="image/x-wmf"/>
  <Override PartName="/ppt/media/image94.wmf" ContentType="image/x-wmf"/>
  <Override PartName="/ppt/media/image95.wmf" ContentType="image/x-wmf"/>
  <Override PartName="/ppt/media/image96.wmf" ContentType="image/x-wmf"/>
  <Override PartName="/ppt/media/image97.wmf" ContentType="image/x-wmf"/>
  <Override PartName="/ppt/media/image98.wmf" ContentType="image/x-wmf"/>
  <Override PartName="/ppt/media/image99.wmf" ContentType="image/x-wmf"/>
  <Override PartName="/ppt/media/image102.wmf" ContentType="image/x-wmf"/>
  <Override PartName="/ppt/media/image103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24.wmf" ContentType="image/x-wmf"/>
  <Override PartName="/ppt/media/image112.png" ContentType="image/png"/>
  <Override PartName="/ppt/media/image125.wmf" ContentType="image/x-wmf"/>
  <Override PartName="/ppt/media/image113.png" ContentType="image/png"/>
  <Override PartName="/ppt/media/image114.jpeg" ContentType="image/jpeg"/>
  <Override PartName="/ppt/media/image127.wmf" ContentType="image/x-wmf"/>
  <Override PartName="/ppt/media/image115.png" ContentType="image/png"/>
  <Override PartName="/ppt/media/image116.png" ContentType="image/png"/>
  <Override PartName="/ppt/media/image117.png" ContentType="image/png"/>
  <Override PartName="/ppt/media/image118.png" ContentType="image/png"/>
  <Override PartName="/ppt/media/image119.png" ContentType="image/png"/>
  <Override PartName="/ppt/media/image122.png" ContentType="image/png"/>
  <Override PartName="/ppt/media/image126.wmf" ContentType="image/x-wmf"/>
  <Override PartName="/ppt/media/image128.png" ContentType="image/png"/>
  <Override PartName="/ppt/media/image129.png" ContentType="image/png"/>
  <Override PartName="/ppt/media/image130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208320"/>
            <a:ext cx="9905760" cy="2531880"/>
          </a:xfrm>
          <a:prstGeom prst="roundRect">
            <a:avLst>
              <a:gd name="adj" fmla="val 0"/>
            </a:avLst>
          </a:prstGeom>
          <a:solidFill>
            <a:srgbClr val="e9e8e5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6669360"/>
            <a:ext cx="9905760" cy="18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94400" y="3861000"/>
            <a:ext cx="8892720" cy="50364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692"/>
              </a:spcBef>
            </a:pPr>
            <a:r>
              <a:rPr b="0" lang="es-ES" sz="347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PRESENTACIÓN</a:t>
            </a:r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94400" y="4375080"/>
            <a:ext cx="8892720" cy="43164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434"/>
              </a:spcBef>
            </a:pPr>
            <a:r>
              <a:rPr b="0" lang="es-ES" sz="217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Subtítulo</a:t>
            </a:r>
            <a:endParaRPr b="0" lang="es-ES" sz="21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94400" y="4725000"/>
            <a:ext cx="8892720" cy="35892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434"/>
              </a:spcBef>
            </a:pPr>
            <a:r>
              <a:rPr b="0" lang="es-ES" sz="217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500"/>
              </a:rPr>
              <a:t>Dpto. XXXXXX</a:t>
            </a:r>
            <a:endParaRPr b="0" lang="es-ES" sz="21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194400" y="5093640"/>
            <a:ext cx="8892720" cy="79164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434"/>
              </a:spcBef>
            </a:pPr>
            <a:r>
              <a:rPr b="0" lang="es-ES" sz="217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Fecha. XX / XX / XX</a:t>
            </a:r>
            <a:endParaRPr b="0" lang="es-ES" sz="21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6" name="CustomShape 7"/>
          <p:cNvSpPr/>
          <p:nvPr/>
        </p:nvSpPr>
        <p:spPr>
          <a:xfrm>
            <a:off x="9201600" y="6669360"/>
            <a:ext cx="503640" cy="18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81"/>
              </a:spcBef>
            </a:pPr>
            <a:fld id="{50C555AA-BC21-41F1-8018-92E34EC57CB1}" type="slidenum"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Imagen 21" descr=""/>
          <p:cNvPicPr/>
          <p:nvPr/>
        </p:nvPicPr>
        <p:blipFill>
          <a:blip r:embed="rId2"/>
          <a:stretch/>
        </p:blipFill>
        <p:spPr>
          <a:xfrm>
            <a:off x="0" y="2475720"/>
            <a:ext cx="2476080" cy="4411440"/>
          </a:xfrm>
          <a:prstGeom prst="rect">
            <a:avLst/>
          </a:prstGeom>
          <a:ln>
            <a:noFill/>
          </a:ln>
        </p:spPr>
      </p:pic>
      <p:pic>
        <p:nvPicPr>
          <p:cNvPr id="8" name="Imagen 22" descr=""/>
          <p:cNvPicPr/>
          <p:nvPr/>
        </p:nvPicPr>
        <p:blipFill>
          <a:blip r:embed="rId3"/>
          <a:stretch/>
        </p:blipFill>
        <p:spPr>
          <a:xfrm>
            <a:off x="5209920" y="1943640"/>
            <a:ext cx="3340800" cy="519480"/>
          </a:xfrm>
          <a:prstGeom prst="rect">
            <a:avLst/>
          </a:prstGeom>
          <a:ln>
            <a:noFill/>
          </a:ln>
        </p:spPr>
      </p:pic>
      <p:sp>
        <p:nvSpPr>
          <p:cNvPr id="9" name="PlaceHolder 8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Pulse para editar el formato del texto de título</a:t>
            </a:r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560520" y="1340640"/>
            <a:ext cx="8351640" cy="2304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s-ES" sz="2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</a:t>
            </a:r>
            <a:endParaRPr b="0" lang="es-ES" sz="2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  <a:p>
            <a:pPr lvl="1" marL="804960" indent="-309240">
              <a:lnSpc>
                <a:spcPct val="100000"/>
              </a:lnSpc>
              <a:spcBef>
                <a:spcPts val="479"/>
              </a:spcBef>
              <a:buClr>
                <a:srgbClr val="6e87c2"/>
              </a:buClr>
              <a:buFont typeface="Arial"/>
              <a:buChar char="–"/>
            </a:pPr>
            <a:r>
              <a:rPr b="0" lang="es-ES" sz="2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24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  <a:p>
            <a:pPr lvl="2" marL="1238040" indent="-247320">
              <a:lnSpc>
                <a:spcPct val="100000"/>
              </a:lnSpc>
              <a:spcBef>
                <a:spcPts val="400"/>
              </a:spcBef>
              <a:buClr>
                <a:srgbClr val="6e87c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20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  <a:p>
            <a:pPr lvl="3" marL="1733400" indent="-247320">
              <a:lnSpc>
                <a:spcPct val="100000"/>
              </a:lnSpc>
              <a:spcBef>
                <a:spcPts val="360"/>
              </a:spcBef>
              <a:buClr>
                <a:srgbClr val="6e87c2"/>
              </a:buClr>
              <a:buFont typeface="Arial"/>
              <a:buChar char="–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  <a:p>
            <a:pPr lvl="4" marL="2228760" indent="-247320">
              <a:lnSpc>
                <a:spcPct val="100000"/>
              </a:lnSpc>
              <a:spcBef>
                <a:spcPts val="320"/>
              </a:spcBef>
              <a:buClr>
                <a:srgbClr val="6e87c2"/>
              </a:buClr>
              <a:buFont typeface="Arial"/>
              <a:buChar char="»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16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7" name="Line 2"/>
          <p:cNvSpPr/>
          <p:nvPr/>
        </p:nvSpPr>
        <p:spPr>
          <a:xfrm>
            <a:off x="2432520" y="908640"/>
            <a:ext cx="7201080" cy="360"/>
          </a:xfrm>
          <a:prstGeom prst="line">
            <a:avLst/>
          </a:prstGeom>
          <a:ln w="3240">
            <a:solidFill>
              <a:srgbClr val="6e87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60520" y="369720"/>
            <a:ext cx="9072720" cy="502920"/>
          </a:xfrm>
          <a:prstGeom prst="rect">
            <a:avLst/>
          </a:prstGeom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PARA TITULO DE DIAPOSITIVA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0" y="6669360"/>
            <a:ext cx="9905760" cy="18828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5"/>
          <p:cNvSpPr/>
          <p:nvPr/>
        </p:nvSpPr>
        <p:spPr>
          <a:xfrm>
            <a:off x="9201600" y="6669360"/>
            <a:ext cx="503640" cy="18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81"/>
              </a:spcBef>
            </a:pPr>
            <a:fld id="{5CF4F2E2-4AD8-4A47-B709-77E6C3186925}" type="slidenum">
              <a:rPr b="0" lang="es-ES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1</a:t>
            </a:fld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Imagen 14" descr=""/>
          <p:cNvPicPr/>
          <p:nvPr/>
        </p:nvPicPr>
        <p:blipFill>
          <a:blip r:embed="rId2"/>
          <a:stretch/>
        </p:blipFill>
        <p:spPr>
          <a:xfrm>
            <a:off x="560520" y="537840"/>
            <a:ext cx="1511640" cy="255600"/>
          </a:xfrm>
          <a:prstGeom prst="rect">
            <a:avLst/>
          </a:prstGeom>
          <a:ln>
            <a:noFill/>
          </a:ln>
        </p:spPr>
      </p:pic>
      <p:sp>
        <p:nvSpPr>
          <p:cNvPr id="52" name="PlaceHolder 6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Pulse para editar el formato del texto de título</a:t>
            </a:r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-2880" y="6128280"/>
            <a:ext cx="9908640" cy="729360"/>
          </a:xfrm>
          <a:custGeom>
            <a:avLst/>
            <a:gdLst/>
            <a:ahLst/>
            <a:rect l="l" t="t" r="r" b="b"/>
            <a:pathLst>
              <a:path w="9810115" h="436879">
                <a:moveTo>
                  <a:pt x="0" y="436689"/>
                </a:moveTo>
                <a:lnTo>
                  <a:pt x="9809568" y="436689"/>
                </a:lnTo>
                <a:lnTo>
                  <a:pt x="9809568" y="0"/>
                </a:lnTo>
                <a:lnTo>
                  <a:pt x="0" y="0"/>
                </a:lnTo>
                <a:lnTo>
                  <a:pt x="0" y="4366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2"/>
          <p:cNvSpPr/>
          <p:nvPr/>
        </p:nvSpPr>
        <p:spPr>
          <a:xfrm>
            <a:off x="5182560" y="3032280"/>
            <a:ext cx="2224440" cy="61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40320" bIns="40320"/>
          <a:p>
            <a:pPr>
              <a:lnSpc>
                <a:spcPct val="100000"/>
              </a:lnSpc>
            </a:pPr>
            <a:r>
              <a:rPr b="0" lang="es-ES" sz="3520" spc="-1" strike="noStrike">
                <a:solidFill>
                  <a:srgbClr val="9aa49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Gracias</a:t>
            </a:r>
            <a:endParaRPr b="0" lang="es-ES" sz="35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Imagen 4" descr=""/>
          <p:cNvPicPr/>
          <p:nvPr/>
        </p:nvPicPr>
        <p:blipFill>
          <a:blip r:embed="rId2"/>
          <a:stretch/>
        </p:blipFill>
        <p:spPr>
          <a:xfrm>
            <a:off x="2806920" y="3155760"/>
            <a:ext cx="2306520" cy="599040"/>
          </a:xfrm>
          <a:prstGeom prst="rect">
            <a:avLst/>
          </a:prstGeom>
          <a:ln>
            <a:noFill/>
          </a:ln>
        </p:spPr>
      </p:pic>
      <p:sp>
        <p:nvSpPr>
          <p:cNvPr id="92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Pulse para editar el formato del texto de título</a:t>
            </a:r>
            <a:endParaRPr b="0" lang="es-ES" sz="18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47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Pulse para editar el formato de esquema del texto</a:t>
            </a:r>
            <a:endParaRPr b="0" lang="es-ES" sz="34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Segundo nivel del esquema</a:t>
            </a:r>
            <a:endParaRPr b="0" lang="es-ES" sz="26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17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Tercer nivel del esquema</a:t>
            </a:r>
            <a:endParaRPr b="0" lang="es-ES" sz="21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17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Cuarto nivel del esquema</a:t>
            </a:r>
            <a:endParaRPr b="0" lang="es-ES" sz="21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Quinto nivel del esquema</a:t>
            </a:r>
            <a:endParaRPr b="0" lang="es-ES" sz="20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Sexto nivel del esquema</a:t>
            </a:r>
            <a:endParaRPr b="0" lang="es-ES" sz="20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Séptimo nivel del esquema</a:t>
            </a:r>
            <a:endParaRPr b="0" lang="es-ES" sz="20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8" Type="http://schemas.openxmlformats.org/officeDocument/2006/relationships/image" Target="../media/image53.wmf"/><Relationship Id="rId9" Type="http://schemas.openxmlformats.org/officeDocument/2006/relationships/image" Target="../media/image54.wmf"/><Relationship Id="rId10" Type="http://schemas.openxmlformats.org/officeDocument/2006/relationships/image" Target="../media/image55.wmf"/><Relationship Id="rId11" Type="http://schemas.openxmlformats.org/officeDocument/2006/relationships/image" Target="../media/image56.wmf"/><Relationship Id="rId12" Type="http://schemas.openxmlformats.org/officeDocument/2006/relationships/image" Target="../media/image57.wmf"/><Relationship Id="rId13" Type="http://schemas.openxmlformats.org/officeDocument/2006/relationships/image" Target="../media/image58.wmf"/><Relationship Id="rId14" Type="http://schemas.openxmlformats.org/officeDocument/2006/relationships/image" Target="../media/image59.wmf"/><Relationship Id="rId15" Type="http://schemas.openxmlformats.org/officeDocument/2006/relationships/image" Target="../media/image60.wmf"/><Relationship Id="rId16" Type="http://schemas.openxmlformats.org/officeDocument/2006/relationships/image" Target="../media/image61.wmf"/><Relationship Id="rId17" Type="http://schemas.openxmlformats.org/officeDocument/2006/relationships/image" Target="../media/image62.wmf"/><Relationship Id="rId18" Type="http://schemas.openxmlformats.org/officeDocument/2006/relationships/image" Target="../media/image63.wmf"/><Relationship Id="rId19" Type="http://schemas.openxmlformats.org/officeDocument/2006/relationships/image" Target="../media/image64.wmf"/><Relationship Id="rId20" Type="http://schemas.openxmlformats.org/officeDocument/2006/relationships/image" Target="../media/image65.wmf"/><Relationship Id="rId21" Type="http://schemas.openxmlformats.org/officeDocument/2006/relationships/image" Target="../media/image66.wmf"/><Relationship Id="rId2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7.wmf"/><Relationship Id="rId2" Type="http://schemas.openxmlformats.org/officeDocument/2006/relationships/image" Target="../media/image68.wmf"/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8" Type="http://schemas.openxmlformats.org/officeDocument/2006/relationships/image" Target="../media/image74.wmf"/><Relationship Id="rId9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5.wmf"/><Relationship Id="rId2" Type="http://schemas.openxmlformats.org/officeDocument/2006/relationships/image" Target="../media/image76.wmf"/><Relationship Id="rId3" Type="http://schemas.openxmlformats.org/officeDocument/2006/relationships/image" Target="../media/image77.wmf"/><Relationship Id="rId4" Type="http://schemas.openxmlformats.org/officeDocument/2006/relationships/image" Target="../media/image78.wmf"/><Relationship Id="rId5" Type="http://schemas.openxmlformats.org/officeDocument/2006/relationships/image" Target="../media/image79.wmf"/><Relationship Id="rId6" Type="http://schemas.openxmlformats.org/officeDocument/2006/relationships/image" Target="../media/image80.wmf"/><Relationship Id="rId7" Type="http://schemas.openxmlformats.org/officeDocument/2006/relationships/image" Target="../media/image81.wmf"/><Relationship Id="rId8" Type="http://schemas.openxmlformats.org/officeDocument/2006/relationships/image" Target="../media/image82.wmf"/><Relationship Id="rId9" Type="http://schemas.openxmlformats.org/officeDocument/2006/relationships/image" Target="../media/image83.wmf"/><Relationship Id="rId10" Type="http://schemas.openxmlformats.org/officeDocument/2006/relationships/image" Target="../media/image84.wmf"/><Relationship Id="rId11" Type="http://schemas.openxmlformats.org/officeDocument/2006/relationships/image" Target="../media/image85.wmf"/><Relationship Id="rId12" Type="http://schemas.openxmlformats.org/officeDocument/2006/relationships/image" Target="../media/image86.wmf"/><Relationship Id="rId13" Type="http://schemas.openxmlformats.org/officeDocument/2006/relationships/image" Target="../media/image87.wmf"/><Relationship Id="rId14" Type="http://schemas.openxmlformats.org/officeDocument/2006/relationships/image" Target="../media/image88.wmf"/><Relationship Id="rId15" Type="http://schemas.openxmlformats.org/officeDocument/2006/relationships/image" Target="../media/image89.wmf"/><Relationship Id="rId16" Type="http://schemas.openxmlformats.org/officeDocument/2006/relationships/image" Target="../media/image90.wmf"/><Relationship Id="rId17" Type="http://schemas.openxmlformats.org/officeDocument/2006/relationships/image" Target="../media/image91.wmf"/><Relationship Id="rId18" Type="http://schemas.openxmlformats.org/officeDocument/2006/relationships/image" Target="../media/image92.wmf"/><Relationship Id="rId19" Type="http://schemas.openxmlformats.org/officeDocument/2006/relationships/image" Target="../media/image93.wmf"/><Relationship Id="rId20" Type="http://schemas.openxmlformats.org/officeDocument/2006/relationships/image" Target="../media/image94.wmf"/><Relationship Id="rId21" Type="http://schemas.openxmlformats.org/officeDocument/2006/relationships/image" Target="../media/image95.wmf"/><Relationship Id="rId22" Type="http://schemas.openxmlformats.org/officeDocument/2006/relationships/image" Target="../media/image96.wmf"/><Relationship Id="rId23" Type="http://schemas.openxmlformats.org/officeDocument/2006/relationships/image" Target="../media/image97.wmf"/><Relationship Id="rId24" Type="http://schemas.openxmlformats.org/officeDocument/2006/relationships/image" Target="../media/image98.wmf"/><Relationship Id="rId25" Type="http://schemas.openxmlformats.org/officeDocument/2006/relationships/image" Target="../media/image99.wmf"/><Relationship Id="rId26" Type="http://schemas.openxmlformats.org/officeDocument/2006/relationships/image" Target="../media/image100.wmf"/><Relationship Id="rId27" Type="http://schemas.openxmlformats.org/officeDocument/2006/relationships/image" Target="../media/image101.wmf"/><Relationship Id="rId28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2.wmf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09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image" Target="../media/image111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2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dinahosting.com/" TargetMode="External"/><Relationship Id="rId2" Type="http://schemas.openxmlformats.org/officeDocument/2006/relationships/hyperlink" Target="https://www.ovh.es/" TargetMode="External"/><Relationship Id="rId3" Type="http://schemas.openxmlformats.org/officeDocument/2006/relationships/hyperlink" Target="https://www.gandi.net/es" TargetMode="External"/><Relationship Id="rId4" Type="http://schemas.openxmlformats.org/officeDocument/2006/relationships/hyperlink" Target="https://es.godaddy.com/" TargetMode="External"/><Relationship Id="rId5" Type="http://schemas.openxmlformats.org/officeDocument/2006/relationships/image" Target="../media/image113.png"/><Relationship Id="rId6" Type="http://schemas.openxmlformats.org/officeDocument/2006/relationships/image" Target="../media/image114.jpeg"/><Relationship Id="rId7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://filezilla-project.org/" TargetMode="External"/><Relationship Id="rId2" Type="http://schemas.openxmlformats.org/officeDocument/2006/relationships/hyperlink" Target="https://direcciontienda.com/index.php" TargetMode="External"/><Relationship Id="rId3" Type="http://schemas.openxmlformats.org/officeDocument/2006/relationships/hyperlink" Target="https://direcciontienda.com/index.php" TargetMode="External"/><Relationship Id="rId4" Type="http://schemas.openxmlformats.org/officeDocument/2006/relationships/hyperlink" Target="https://direcciontienda.com/index.php" TargetMode="External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9.png"/><Relationship Id="rId2" Type="http://schemas.openxmlformats.org/officeDocument/2006/relationships/image" Target="../media/image120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1.png"/><Relationship Id="rId2" Type="http://schemas.openxmlformats.org/officeDocument/2006/relationships/image" Target="../media/image122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github.com/RubenQuintela/cecamodule" TargetMode="External"/><Relationship Id="rId2" Type="http://schemas.openxmlformats.org/officeDocument/2006/relationships/image" Target="../media/image123.wmf"/><Relationship Id="rId3" Type="http://schemas.openxmlformats.org/officeDocument/2006/relationships/image" Target="../media/image124.wmf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5.wmf"/><Relationship Id="rId2" Type="http://schemas.openxmlformats.org/officeDocument/2006/relationships/image" Target="../media/image126.wmf"/><Relationship Id="rId3" Type="http://schemas.openxmlformats.org/officeDocument/2006/relationships/image" Target="../media/image127.wmf"/><Relationship Id="rId4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8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image" Target="../media/image130.pn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0" y="3573000"/>
            <a:ext cx="9087120" cy="50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MEDIOS DE PAGAMENTO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Emisión e Adquirencia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94400" y="4725000"/>
            <a:ext cx="8892720" cy="358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434"/>
              </a:spcBef>
            </a:pPr>
            <a:r>
              <a:rPr b="0" lang="es-ES" sz="217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Abril 2018</a:t>
            </a:r>
            <a:endParaRPr b="0" lang="es-ES" sz="217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n 1" descr=""/>
          <p:cNvPicPr/>
          <p:nvPr/>
        </p:nvPicPr>
        <p:blipFill>
          <a:blip r:embed="rId1"/>
          <a:stretch/>
        </p:blipFill>
        <p:spPr>
          <a:xfrm>
            <a:off x="4952880" y="2197800"/>
            <a:ext cx="4325040" cy="4325040"/>
          </a:xfrm>
          <a:prstGeom prst="rect">
            <a:avLst/>
          </a:prstGeom>
          <a:ln>
            <a:noFill/>
          </a:ln>
        </p:spPr>
      </p:pic>
      <p:sp>
        <p:nvSpPr>
          <p:cNvPr id="238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Requisitos TPV físico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416520" y="1845000"/>
            <a:ext cx="8424720" cy="17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PROCESADOR AO QUE PERTENECEN (Hardware e Software)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Nivel físico (EMV, PCI…)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Nivel de aplicación (requisitos Visa e Mastercard)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Homologación de aplicación propia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Homologación kernel TPV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Cumprimento PCI-DSS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56520" y="1340640"/>
            <a:ext cx="84247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6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HOMOLOGACIÓN: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5" dur="indefinite" restart="never" nodeType="tmRoot">
          <p:childTnLst>
            <p:seq>
              <p:cTn id="456" dur="indefinite" nodeType="mainSeq">
                <p:childTnLst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1" dur="500"/>
                                        <p:tgtEl>
                                          <p:spTgt spid="239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5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6" dur="500"/>
                                        <p:tgtEl>
                                          <p:spTgt spid="239">
                                            <p:txEl>
                                              <p:pRg st="54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79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1" dur="500"/>
                                        <p:tgtEl>
                                          <p:spTgt spid="239">
                                            <p:txEl>
                                              <p:pRg st="79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30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4" dur="500"/>
                                        <p:tgtEl>
                                          <p:spTgt spid="239">
                                            <p:txEl>
                                              <p:pRg st="130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64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7" dur="500"/>
                                        <p:tgtEl>
                                          <p:spTgt spid="239">
                                            <p:txEl>
                                              <p:pRg st="164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88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2" dur="500"/>
                                        <p:tgtEl>
                                          <p:spTgt spid="239">
                                            <p:txEl>
                                              <p:pRg st="188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esquema non varía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847800" y="1556640"/>
            <a:ext cx="1242720" cy="59976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Recargas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05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(móbil ou tarxetas)</a:t>
            </a:r>
            <a:endParaRPr b="0" lang="es-E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946080" y="2745720"/>
            <a:ext cx="1125000" cy="39492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Fidelización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4"/>
          <p:cNvSpPr/>
          <p:nvPr/>
        </p:nvSpPr>
        <p:spPr>
          <a:xfrm>
            <a:off x="6969240" y="1701360"/>
            <a:ext cx="2088000" cy="36324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Tarxetas Privadas e Regalo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5"/>
          <p:cNvSpPr/>
          <p:nvPr/>
        </p:nvSpPr>
        <p:spPr>
          <a:xfrm>
            <a:off x="1375200" y="4089960"/>
            <a:ext cx="1080720" cy="3726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Seguridade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6"/>
          <p:cNvSpPr/>
          <p:nvPr/>
        </p:nvSpPr>
        <p:spPr>
          <a:xfrm>
            <a:off x="2216160" y="4654080"/>
            <a:ext cx="1155240" cy="33768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Integración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7"/>
          <p:cNvSpPr/>
          <p:nvPr/>
        </p:nvSpPr>
        <p:spPr>
          <a:xfrm>
            <a:off x="7041240" y="3717000"/>
            <a:ext cx="1223640" cy="3726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Información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8"/>
          <p:cNvSpPr/>
          <p:nvPr/>
        </p:nvSpPr>
        <p:spPr>
          <a:xfrm>
            <a:off x="4521240" y="4870080"/>
            <a:ext cx="1655280" cy="35208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Novas Operativas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9"/>
          <p:cNvSpPr/>
          <p:nvPr/>
        </p:nvSpPr>
        <p:spPr>
          <a:xfrm>
            <a:off x="7215120" y="2745720"/>
            <a:ext cx="1265040" cy="39492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Financiación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10"/>
          <p:cNvSpPr/>
          <p:nvPr/>
        </p:nvSpPr>
        <p:spPr>
          <a:xfrm>
            <a:off x="6896160" y="4870080"/>
            <a:ext cx="1233000" cy="33624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Prescripción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11"/>
          <p:cNvSpPr/>
          <p:nvPr/>
        </p:nvSpPr>
        <p:spPr>
          <a:xfrm rot="10800000">
            <a:off x="4232880" y="2869920"/>
            <a:ext cx="2141640" cy="101304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12"/>
          <p:cNvSpPr/>
          <p:nvPr/>
        </p:nvSpPr>
        <p:spPr>
          <a:xfrm flipV="1" rot="10800000">
            <a:off x="4232880" y="2942640"/>
            <a:ext cx="2160720" cy="7308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13"/>
          <p:cNvSpPr/>
          <p:nvPr/>
        </p:nvSpPr>
        <p:spPr>
          <a:xfrm flipV="1" rot="10800000">
            <a:off x="4232880" y="4276800"/>
            <a:ext cx="1776240" cy="140616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14"/>
          <p:cNvSpPr/>
          <p:nvPr/>
        </p:nvSpPr>
        <p:spPr>
          <a:xfrm flipV="1" rot="10800000">
            <a:off x="4232880" y="4822920"/>
            <a:ext cx="860760" cy="195264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15"/>
          <p:cNvSpPr/>
          <p:nvPr/>
        </p:nvSpPr>
        <p:spPr>
          <a:xfrm>
            <a:off x="5168880" y="2869920"/>
            <a:ext cx="179640" cy="1999440"/>
          </a:xfrm>
          <a:prstGeom prst="curvedConnector2">
            <a:avLst/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16"/>
          <p:cNvSpPr/>
          <p:nvPr/>
        </p:nvSpPr>
        <p:spPr>
          <a:xfrm>
            <a:off x="5168880" y="2869920"/>
            <a:ext cx="1726920" cy="216756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17"/>
          <p:cNvSpPr/>
          <p:nvPr/>
        </p:nvSpPr>
        <p:spPr>
          <a:xfrm>
            <a:off x="5168880" y="2869920"/>
            <a:ext cx="1872000" cy="103320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18"/>
          <p:cNvSpPr/>
          <p:nvPr/>
        </p:nvSpPr>
        <p:spPr>
          <a:xfrm>
            <a:off x="5168880" y="2869920"/>
            <a:ext cx="2045880" cy="7308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19"/>
          <p:cNvSpPr/>
          <p:nvPr/>
        </p:nvSpPr>
        <p:spPr>
          <a:xfrm flipV="1">
            <a:off x="5168880" y="1882440"/>
            <a:ext cx="1799640" cy="98676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60" name="37 Imagen" descr=""/>
          <p:cNvPicPr/>
          <p:nvPr/>
        </p:nvPicPr>
        <p:blipFill>
          <a:blip r:embed="rId1"/>
          <a:srcRect l="6672" t="0" r="6672" b="0"/>
          <a:stretch/>
        </p:blipFill>
        <p:spPr>
          <a:xfrm>
            <a:off x="4232880" y="1628640"/>
            <a:ext cx="935640" cy="2482200"/>
          </a:xfrm>
          <a:prstGeom prst="rect">
            <a:avLst/>
          </a:prstGeom>
          <a:ln w="9360">
            <a:noFill/>
          </a:ln>
        </p:spPr>
      </p:pic>
      <p:sp>
        <p:nvSpPr>
          <p:cNvPr id="261" name="CustomShape 20"/>
          <p:cNvSpPr/>
          <p:nvPr/>
        </p:nvSpPr>
        <p:spPr>
          <a:xfrm>
            <a:off x="3735360" y="1483920"/>
            <a:ext cx="1725480" cy="31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s-ES" sz="19900" spc="-1" strike="noStrike">
                <a:solidFill>
                  <a:srgbClr val="e2e7f3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?</a:t>
            </a:r>
            <a:endParaRPr b="0" lang="es-ES" sz="19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83" dur="indefinite" restart="never" nodeType="tmRoot">
          <p:childTnLst>
            <p:seq>
              <p:cTn id="484" dur="indefinite" nodeType="mainSeq">
                <p:childTnLst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8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Mercar en Internet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pic>
        <p:nvPicPr>
          <p:cNvPr id="263" name="Picture 8" descr=""/>
          <p:cNvPicPr/>
          <p:nvPr/>
        </p:nvPicPr>
        <p:blipFill>
          <a:blip r:embed="rId1"/>
          <a:stretch/>
        </p:blipFill>
        <p:spPr>
          <a:xfrm>
            <a:off x="365040" y="1066680"/>
            <a:ext cx="1382400" cy="1676160"/>
          </a:xfrm>
          <a:prstGeom prst="rect">
            <a:avLst/>
          </a:prstGeom>
          <a:ln>
            <a:noFill/>
          </a:ln>
        </p:spPr>
      </p:pic>
      <p:pic>
        <p:nvPicPr>
          <p:cNvPr id="264" name="Picture 9" descr=""/>
          <p:cNvPicPr/>
          <p:nvPr/>
        </p:nvPicPr>
        <p:blipFill>
          <a:blip r:embed="rId2"/>
          <a:stretch/>
        </p:blipFill>
        <p:spPr>
          <a:xfrm>
            <a:off x="1203480" y="1981080"/>
            <a:ext cx="837720" cy="452160"/>
          </a:xfrm>
          <a:prstGeom prst="rect">
            <a:avLst/>
          </a:prstGeom>
          <a:ln>
            <a:noFill/>
          </a:ln>
        </p:spPr>
      </p:pic>
      <p:pic>
        <p:nvPicPr>
          <p:cNvPr id="265" name="Picture 10" descr=""/>
          <p:cNvPicPr/>
          <p:nvPr/>
        </p:nvPicPr>
        <p:blipFill>
          <a:blip r:embed="rId3"/>
          <a:stretch/>
        </p:blipFill>
        <p:spPr>
          <a:xfrm>
            <a:off x="1660680" y="2362320"/>
            <a:ext cx="1142640" cy="861480"/>
          </a:xfrm>
          <a:prstGeom prst="rect">
            <a:avLst/>
          </a:prstGeom>
          <a:ln>
            <a:noFill/>
          </a:ln>
        </p:spPr>
      </p:pic>
      <p:pic>
        <p:nvPicPr>
          <p:cNvPr id="266" name="Picture 11" descr=""/>
          <p:cNvPicPr/>
          <p:nvPr/>
        </p:nvPicPr>
        <p:blipFill>
          <a:blip r:embed="rId4"/>
          <a:stretch/>
        </p:blipFill>
        <p:spPr>
          <a:xfrm>
            <a:off x="5775480" y="914400"/>
            <a:ext cx="848880" cy="1433160"/>
          </a:xfrm>
          <a:prstGeom prst="rect">
            <a:avLst/>
          </a:prstGeom>
          <a:ln>
            <a:noFill/>
          </a:ln>
        </p:spPr>
      </p:pic>
      <p:pic>
        <p:nvPicPr>
          <p:cNvPr id="267" name="Picture 12" descr=""/>
          <p:cNvPicPr/>
          <p:nvPr/>
        </p:nvPicPr>
        <p:blipFill>
          <a:blip r:embed="rId5"/>
          <a:stretch/>
        </p:blipFill>
        <p:spPr>
          <a:xfrm>
            <a:off x="1660680" y="1447920"/>
            <a:ext cx="871200" cy="906120"/>
          </a:xfrm>
          <a:prstGeom prst="rect">
            <a:avLst/>
          </a:prstGeom>
          <a:ln>
            <a:noFill/>
          </a:ln>
        </p:spPr>
      </p:pic>
      <p:pic>
        <p:nvPicPr>
          <p:cNvPr id="268" name="Picture 14" descr=""/>
          <p:cNvPicPr/>
          <p:nvPr/>
        </p:nvPicPr>
        <p:blipFill>
          <a:blip r:embed="rId6"/>
          <a:stretch/>
        </p:blipFill>
        <p:spPr>
          <a:xfrm>
            <a:off x="3260880" y="2362320"/>
            <a:ext cx="3428640" cy="1334880"/>
          </a:xfrm>
          <a:prstGeom prst="rect">
            <a:avLst/>
          </a:prstGeom>
          <a:ln>
            <a:noFill/>
          </a:ln>
        </p:spPr>
      </p:pic>
      <p:sp>
        <p:nvSpPr>
          <p:cNvPr id="269" name="CustomShape 2"/>
          <p:cNvSpPr/>
          <p:nvPr/>
        </p:nvSpPr>
        <p:spPr>
          <a:xfrm>
            <a:off x="3794040" y="2819520"/>
            <a:ext cx="2215800" cy="577800"/>
          </a:xfrm>
          <a:prstGeom prst="rect">
            <a:avLst/>
          </a:prstGeom>
          <a:noFill/>
          <a:ln>
            <a:noFill/>
          </a:ln>
          <a:effectLst>
            <a:outerShdw algn="ctr" dir="12821404" dist="45791" rotWithShape="0">
              <a:schemeClr val="bg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cc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INTERNET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0" name="Picture 16" descr=""/>
          <p:cNvPicPr/>
          <p:nvPr/>
        </p:nvPicPr>
        <p:blipFill>
          <a:blip r:embed="rId7"/>
          <a:stretch/>
        </p:blipFill>
        <p:spPr>
          <a:xfrm>
            <a:off x="4175280" y="4343400"/>
            <a:ext cx="1012320" cy="995040"/>
          </a:xfrm>
          <a:prstGeom prst="rect">
            <a:avLst/>
          </a:prstGeom>
          <a:ln>
            <a:noFill/>
          </a:ln>
        </p:spPr>
      </p:pic>
      <p:pic>
        <p:nvPicPr>
          <p:cNvPr id="271" name="Picture 17" descr=""/>
          <p:cNvPicPr/>
          <p:nvPr/>
        </p:nvPicPr>
        <p:blipFill>
          <a:blip r:embed="rId8"/>
          <a:stretch/>
        </p:blipFill>
        <p:spPr>
          <a:xfrm>
            <a:off x="5775480" y="4724280"/>
            <a:ext cx="2515680" cy="1968120"/>
          </a:xfrm>
          <a:prstGeom prst="rect">
            <a:avLst/>
          </a:prstGeom>
          <a:ln>
            <a:noFill/>
          </a:ln>
        </p:spPr>
      </p:pic>
      <p:pic>
        <p:nvPicPr>
          <p:cNvPr id="272" name="Picture 18" descr=""/>
          <p:cNvPicPr/>
          <p:nvPr/>
        </p:nvPicPr>
        <p:blipFill>
          <a:blip r:embed="rId9"/>
          <a:stretch/>
        </p:blipFill>
        <p:spPr>
          <a:xfrm>
            <a:off x="7223040" y="1828800"/>
            <a:ext cx="1920600" cy="1358640"/>
          </a:xfrm>
          <a:prstGeom prst="rect">
            <a:avLst/>
          </a:prstGeom>
          <a:ln>
            <a:noFill/>
          </a:ln>
        </p:spPr>
      </p:pic>
      <p:pic>
        <p:nvPicPr>
          <p:cNvPr id="273" name="Picture 19" descr=""/>
          <p:cNvPicPr/>
          <p:nvPr/>
        </p:nvPicPr>
        <p:blipFill>
          <a:blip r:embed="rId10"/>
          <a:stretch/>
        </p:blipFill>
        <p:spPr>
          <a:xfrm>
            <a:off x="2498760" y="3124080"/>
            <a:ext cx="761760" cy="377640"/>
          </a:xfrm>
          <a:prstGeom prst="rect">
            <a:avLst/>
          </a:prstGeom>
          <a:ln>
            <a:noFill/>
          </a:ln>
        </p:spPr>
      </p:pic>
      <p:pic>
        <p:nvPicPr>
          <p:cNvPr id="274" name="Picture 20" descr=""/>
          <p:cNvPicPr/>
          <p:nvPr/>
        </p:nvPicPr>
        <p:blipFill>
          <a:blip r:embed="rId11"/>
          <a:stretch/>
        </p:blipFill>
        <p:spPr>
          <a:xfrm>
            <a:off x="4784760" y="3657600"/>
            <a:ext cx="345600" cy="696600"/>
          </a:xfrm>
          <a:prstGeom prst="rect">
            <a:avLst/>
          </a:prstGeom>
          <a:ln>
            <a:noFill/>
          </a:ln>
        </p:spPr>
      </p:pic>
      <p:pic>
        <p:nvPicPr>
          <p:cNvPr id="275" name="Picture 21" descr=""/>
          <p:cNvPicPr/>
          <p:nvPr/>
        </p:nvPicPr>
        <p:blipFill>
          <a:blip r:embed="rId12"/>
          <a:stretch/>
        </p:blipFill>
        <p:spPr>
          <a:xfrm>
            <a:off x="4251240" y="3657600"/>
            <a:ext cx="339480" cy="685440"/>
          </a:xfrm>
          <a:prstGeom prst="rect">
            <a:avLst/>
          </a:prstGeom>
          <a:ln>
            <a:noFill/>
          </a:ln>
        </p:spPr>
      </p:pic>
      <p:pic>
        <p:nvPicPr>
          <p:cNvPr id="276" name="Picture 22" descr=""/>
          <p:cNvPicPr/>
          <p:nvPr/>
        </p:nvPicPr>
        <p:blipFill>
          <a:blip r:embed="rId13"/>
          <a:stretch/>
        </p:blipFill>
        <p:spPr>
          <a:xfrm>
            <a:off x="6461280" y="2438280"/>
            <a:ext cx="761760" cy="377640"/>
          </a:xfrm>
          <a:prstGeom prst="rect">
            <a:avLst/>
          </a:prstGeom>
          <a:ln>
            <a:noFill/>
          </a:ln>
        </p:spPr>
      </p:pic>
      <p:pic>
        <p:nvPicPr>
          <p:cNvPr id="277" name="Picture 23" descr=""/>
          <p:cNvPicPr/>
          <p:nvPr/>
        </p:nvPicPr>
        <p:blipFill>
          <a:blip r:embed="rId14"/>
          <a:stretch/>
        </p:blipFill>
        <p:spPr>
          <a:xfrm>
            <a:off x="6689880" y="2895480"/>
            <a:ext cx="761760" cy="377640"/>
          </a:xfrm>
          <a:prstGeom prst="rect">
            <a:avLst/>
          </a:prstGeom>
          <a:ln>
            <a:noFill/>
          </a:ln>
        </p:spPr>
      </p:pic>
      <p:pic>
        <p:nvPicPr>
          <p:cNvPr id="278" name="Picture 24" descr=""/>
          <p:cNvPicPr/>
          <p:nvPr/>
        </p:nvPicPr>
        <p:blipFill>
          <a:blip r:embed="rId15"/>
          <a:stretch/>
        </p:blipFill>
        <p:spPr>
          <a:xfrm>
            <a:off x="2727360" y="2438280"/>
            <a:ext cx="761760" cy="377640"/>
          </a:xfrm>
          <a:prstGeom prst="rect">
            <a:avLst/>
          </a:prstGeom>
          <a:ln>
            <a:noFill/>
          </a:ln>
        </p:spPr>
      </p:pic>
      <p:pic>
        <p:nvPicPr>
          <p:cNvPr id="279" name="Picture 25" descr=""/>
          <p:cNvPicPr/>
          <p:nvPr/>
        </p:nvPicPr>
        <p:blipFill>
          <a:blip r:embed="rId16"/>
          <a:stretch/>
        </p:blipFill>
        <p:spPr>
          <a:xfrm>
            <a:off x="6689880" y="1219320"/>
            <a:ext cx="810720" cy="883800"/>
          </a:xfrm>
          <a:prstGeom prst="rect">
            <a:avLst/>
          </a:prstGeom>
          <a:ln>
            <a:noFill/>
          </a:ln>
        </p:spPr>
      </p:pic>
      <p:pic>
        <p:nvPicPr>
          <p:cNvPr id="280" name="Picture 26" descr=""/>
          <p:cNvPicPr/>
          <p:nvPr/>
        </p:nvPicPr>
        <p:blipFill>
          <a:blip r:embed="rId17"/>
          <a:stretch/>
        </p:blipFill>
        <p:spPr>
          <a:xfrm>
            <a:off x="5089680" y="1828800"/>
            <a:ext cx="726840" cy="686880"/>
          </a:xfrm>
          <a:prstGeom prst="rect">
            <a:avLst/>
          </a:prstGeom>
          <a:ln>
            <a:noFill/>
          </a:ln>
        </p:spPr>
      </p:pic>
      <p:pic>
        <p:nvPicPr>
          <p:cNvPr id="281" name="Picture 27" descr=""/>
          <p:cNvPicPr/>
          <p:nvPr/>
        </p:nvPicPr>
        <p:blipFill>
          <a:blip r:embed="rId18"/>
          <a:stretch/>
        </p:blipFill>
        <p:spPr>
          <a:xfrm>
            <a:off x="2575080" y="1065240"/>
            <a:ext cx="3200040" cy="661680"/>
          </a:xfrm>
          <a:prstGeom prst="rect">
            <a:avLst/>
          </a:prstGeom>
          <a:ln>
            <a:noFill/>
          </a:ln>
        </p:spPr>
      </p:pic>
      <p:pic>
        <p:nvPicPr>
          <p:cNvPr id="282" name="Picture 29" descr=""/>
          <p:cNvPicPr/>
          <p:nvPr/>
        </p:nvPicPr>
        <p:blipFill>
          <a:blip r:embed="rId19"/>
          <a:stretch/>
        </p:blipFill>
        <p:spPr>
          <a:xfrm>
            <a:off x="5165640" y="5257800"/>
            <a:ext cx="761760" cy="701280"/>
          </a:xfrm>
          <a:prstGeom prst="rect">
            <a:avLst/>
          </a:prstGeom>
          <a:ln>
            <a:noFill/>
          </a:ln>
        </p:spPr>
      </p:pic>
      <p:pic>
        <p:nvPicPr>
          <p:cNvPr id="283" name="Picture 30" descr=""/>
          <p:cNvPicPr/>
          <p:nvPr/>
        </p:nvPicPr>
        <p:blipFill>
          <a:blip r:embed="rId20"/>
          <a:stretch/>
        </p:blipFill>
        <p:spPr>
          <a:xfrm>
            <a:off x="2270160" y="3352680"/>
            <a:ext cx="3644640" cy="3060360"/>
          </a:xfrm>
          <a:prstGeom prst="rect">
            <a:avLst/>
          </a:prstGeom>
          <a:ln>
            <a:noFill/>
          </a:ln>
        </p:spPr>
      </p:pic>
      <p:pic>
        <p:nvPicPr>
          <p:cNvPr id="284" name="Picture 31" descr=""/>
          <p:cNvPicPr/>
          <p:nvPr/>
        </p:nvPicPr>
        <p:blipFill>
          <a:blip r:embed="rId21"/>
          <a:stretch/>
        </p:blipFill>
        <p:spPr>
          <a:xfrm>
            <a:off x="7142040" y="3276720"/>
            <a:ext cx="1107720" cy="1523520"/>
          </a:xfrm>
          <a:prstGeom prst="rect">
            <a:avLst/>
          </a:prstGeom>
          <a:ln>
            <a:noFill/>
          </a:ln>
        </p:spPr>
      </p:pic>
      <p:sp>
        <p:nvSpPr>
          <p:cNvPr id="285" name="CustomShape 3"/>
          <p:cNvSpPr/>
          <p:nvPr/>
        </p:nvSpPr>
        <p:spPr>
          <a:xfrm>
            <a:off x="7528320" y="5943600"/>
            <a:ext cx="9493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TTP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0" dur="indefinite" restart="never" nodeType="tmRoot">
          <p:childTnLst>
            <p:seq>
              <p:cTn id="491" dur="indefinite" nodeType="mainSeq">
                <p:childTnLst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9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0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0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0"/>
                            </p:stCondLst>
                            <p:childTnLst>
                              <p:par>
                                <p:cTn id="50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1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1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500"/>
                            </p:stCondLst>
                            <p:childTnLst>
                              <p:par>
                                <p:cTn id="51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19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2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00"/>
                            </p:stCondLst>
                            <p:childTnLst>
                              <p:par>
                                <p:cTn id="52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nodeType="clickEffect" fill="hold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out">
                                      <p:cBhvr additive="repl">
                                        <p:cTn id="53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00"/>
                            </p:stCondLst>
                            <p:childTnLst>
                              <p:par>
                                <p:cTn id="53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4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4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5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500"/>
                            </p:stCondLst>
                            <p:childTnLst>
                              <p:par>
                                <p:cTn id="554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5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58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6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6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7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7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nodeType="after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9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000"/>
                            </p:stCondLst>
                            <p:childTnLst>
                              <p:par>
                                <p:cTn id="584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8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8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9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2000"/>
                            </p:stCondLst>
                            <p:childTnLst>
                              <p:par>
                                <p:cTn id="592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9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Mercar en Internet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680400" y="1708200"/>
            <a:ext cx="2378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PROTECCIÓN DE DATOS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609120" y="2352240"/>
            <a:ext cx="26794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PROTECCIÓN DEL MEDIO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CANLE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PARTICIPANTES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9" name="Picture 5" descr=""/>
          <p:cNvPicPr/>
          <p:nvPr/>
        </p:nvPicPr>
        <p:blipFill>
          <a:blip r:embed="rId1"/>
          <a:stretch/>
        </p:blipFill>
        <p:spPr>
          <a:xfrm>
            <a:off x="1920240" y="4714920"/>
            <a:ext cx="818640" cy="990360"/>
          </a:xfrm>
          <a:prstGeom prst="rect">
            <a:avLst/>
          </a:prstGeom>
          <a:ln>
            <a:noFill/>
          </a:ln>
        </p:spPr>
      </p:pic>
      <p:pic>
        <p:nvPicPr>
          <p:cNvPr id="290" name="Picture 6" descr=""/>
          <p:cNvPicPr/>
          <p:nvPr/>
        </p:nvPicPr>
        <p:blipFill>
          <a:blip r:embed="rId2"/>
          <a:stretch/>
        </p:blipFill>
        <p:spPr>
          <a:xfrm>
            <a:off x="4739760" y="4790880"/>
            <a:ext cx="756720" cy="914040"/>
          </a:xfrm>
          <a:prstGeom prst="rect">
            <a:avLst/>
          </a:prstGeom>
          <a:ln>
            <a:noFill/>
          </a:ln>
        </p:spPr>
      </p:pic>
      <p:sp>
        <p:nvSpPr>
          <p:cNvPr id="291" name="CustomShape 4"/>
          <p:cNvSpPr/>
          <p:nvPr/>
        </p:nvSpPr>
        <p:spPr>
          <a:xfrm>
            <a:off x="2910960" y="5172120"/>
            <a:ext cx="1676160" cy="228240"/>
          </a:xfrm>
          <a:prstGeom prst="homePlate">
            <a:avLst>
              <a:gd name="adj" fmla="val 183333"/>
            </a:avLst>
          </a:pr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5"/>
          <p:cNvSpPr/>
          <p:nvPr/>
        </p:nvSpPr>
        <p:spPr>
          <a:xfrm rot="5400000">
            <a:off x="3444480" y="4790880"/>
            <a:ext cx="685440" cy="38052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rgbClr val="660066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93" name="Picture 14" descr=""/>
          <p:cNvPicPr/>
          <p:nvPr/>
        </p:nvPicPr>
        <p:blipFill>
          <a:blip r:embed="rId3"/>
          <a:stretch/>
        </p:blipFill>
        <p:spPr>
          <a:xfrm>
            <a:off x="3444480" y="3647880"/>
            <a:ext cx="756720" cy="914040"/>
          </a:xfrm>
          <a:prstGeom prst="rect">
            <a:avLst/>
          </a:prstGeom>
          <a:ln>
            <a:noFill/>
          </a:ln>
        </p:spPr>
      </p:pic>
      <p:pic>
        <p:nvPicPr>
          <p:cNvPr id="294" name="Picture 7" descr=""/>
          <p:cNvPicPr/>
          <p:nvPr/>
        </p:nvPicPr>
        <p:blipFill>
          <a:blip r:embed="rId4"/>
          <a:stretch/>
        </p:blipFill>
        <p:spPr>
          <a:xfrm>
            <a:off x="6363720" y="2845440"/>
            <a:ext cx="756720" cy="914040"/>
          </a:xfrm>
          <a:prstGeom prst="rect">
            <a:avLst/>
          </a:prstGeom>
          <a:ln>
            <a:noFill/>
          </a:ln>
        </p:spPr>
      </p:pic>
      <p:pic>
        <p:nvPicPr>
          <p:cNvPr id="295" name="Picture 10" descr=""/>
          <p:cNvPicPr/>
          <p:nvPr/>
        </p:nvPicPr>
        <p:blipFill>
          <a:blip r:embed="rId5"/>
          <a:stretch/>
        </p:blipFill>
        <p:spPr>
          <a:xfrm>
            <a:off x="4987440" y="1626120"/>
            <a:ext cx="818640" cy="990360"/>
          </a:xfrm>
          <a:prstGeom prst="rect">
            <a:avLst/>
          </a:prstGeom>
          <a:ln>
            <a:noFill/>
          </a:ln>
        </p:spPr>
      </p:pic>
      <p:pic>
        <p:nvPicPr>
          <p:cNvPr id="296" name="Picture 11" descr=""/>
          <p:cNvPicPr/>
          <p:nvPr/>
        </p:nvPicPr>
        <p:blipFill>
          <a:blip r:embed="rId6"/>
          <a:stretch/>
        </p:blipFill>
        <p:spPr>
          <a:xfrm>
            <a:off x="7811640" y="1702440"/>
            <a:ext cx="756720" cy="914040"/>
          </a:xfrm>
          <a:prstGeom prst="rect">
            <a:avLst/>
          </a:prstGeom>
          <a:ln>
            <a:noFill/>
          </a:ln>
        </p:spPr>
      </p:pic>
      <p:sp>
        <p:nvSpPr>
          <p:cNvPr id="297" name="CustomShape 6"/>
          <p:cNvSpPr/>
          <p:nvPr/>
        </p:nvSpPr>
        <p:spPr>
          <a:xfrm flipV="1">
            <a:off x="5906520" y="2007360"/>
            <a:ext cx="837720" cy="76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323" y="0"/>
                </a:moveTo>
                <a:lnTo>
                  <a:pt x="11045" y="7200"/>
                </a:lnTo>
                <a:lnTo>
                  <a:pt x="14131" y="7200"/>
                </a:lnTo>
                <a:lnTo>
                  <a:pt x="14131" y="16486"/>
                </a:lnTo>
                <a:lnTo>
                  <a:pt x="0" y="164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7"/>
          <p:cNvSpPr/>
          <p:nvPr/>
        </p:nvSpPr>
        <p:spPr>
          <a:xfrm flipV="1" rot="16200000">
            <a:off x="6859080" y="1892520"/>
            <a:ext cx="837720" cy="76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323" y="0"/>
                </a:moveTo>
                <a:lnTo>
                  <a:pt x="11045" y="7200"/>
                </a:lnTo>
                <a:lnTo>
                  <a:pt x="14131" y="7200"/>
                </a:lnTo>
                <a:lnTo>
                  <a:pt x="14131" y="16486"/>
                </a:lnTo>
                <a:lnTo>
                  <a:pt x="0" y="164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99" name="Picture 16" descr=""/>
          <p:cNvPicPr/>
          <p:nvPr/>
        </p:nvPicPr>
        <p:blipFill>
          <a:blip r:embed="rId7"/>
          <a:stretch/>
        </p:blipFill>
        <p:spPr>
          <a:xfrm>
            <a:off x="7817040" y="3821400"/>
            <a:ext cx="1512360" cy="1828440"/>
          </a:xfrm>
          <a:prstGeom prst="rect">
            <a:avLst/>
          </a:prstGeom>
          <a:ln>
            <a:noFill/>
          </a:ln>
        </p:spPr>
      </p:pic>
      <p:pic>
        <p:nvPicPr>
          <p:cNvPr id="300" name="Picture 18" descr=""/>
          <p:cNvPicPr/>
          <p:nvPr/>
        </p:nvPicPr>
        <p:blipFill>
          <a:blip r:embed="rId8"/>
          <a:stretch/>
        </p:blipFill>
        <p:spPr>
          <a:xfrm>
            <a:off x="8274240" y="4430880"/>
            <a:ext cx="726840" cy="87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5" dur="indefinite" restart="never" nodeType="tmRoot">
          <p:childTnLst>
            <p:seq>
              <p:cTn id="596" dur="indefinite" nodeType="mainSeq">
                <p:childTnLst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1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7" dur="500" fill="hold"/>
                                        <p:tgtEl>
                                          <p:spTgt spid="288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8" dur="500" fill="hold"/>
                                        <p:tgtEl>
                                          <p:spTgt spid="288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1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3" dur="500" fill="hold"/>
                                        <p:tgtEl>
                                          <p:spTgt spid="288">
                                            <p:txEl>
                                              <p:pRg st="21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4" dur="500" fill="hold"/>
                                        <p:tgtEl>
                                          <p:spTgt spid="288">
                                            <p:txEl>
                                              <p:pRg st="21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9" dur="500" fill="hold"/>
                                        <p:tgtEl>
                                          <p:spTgt spid="288">
                                            <p:txEl>
                                              <p:pRg st="2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0" dur="500" fill="hold"/>
                                        <p:tgtEl>
                                          <p:spTgt spid="288">
                                            <p:txEl>
                                              <p:pRg st="2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2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3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500"/>
                            </p:stCondLst>
                            <p:childTnLst>
                              <p:par>
                                <p:cTn id="63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3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3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500"/>
                            </p:stCondLst>
                            <p:childTnLst>
                              <p:par>
                                <p:cTn id="641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64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4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5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5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66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500"/>
                            </p:stCondLst>
                            <p:childTnLst>
                              <p:par>
                                <p:cTn id="665" nodeType="afterEffect" fill="hold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out">
                                      <p:cBhvr additive="repl">
                                        <p:cTn id="66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7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7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Seguridade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pic>
        <p:nvPicPr>
          <p:cNvPr id="302" name="Picture 220" descr=""/>
          <p:cNvPicPr/>
          <p:nvPr/>
        </p:nvPicPr>
        <p:blipFill>
          <a:blip r:embed="rId1"/>
          <a:stretch/>
        </p:blipFill>
        <p:spPr>
          <a:xfrm>
            <a:off x="3581280" y="3396600"/>
            <a:ext cx="798120" cy="618840"/>
          </a:xfrm>
          <a:prstGeom prst="rect">
            <a:avLst/>
          </a:prstGeom>
          <a:ln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-113760" y="1245240"/>
            <a:ext cx="2422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CLAVE PRIVADA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4" name="Picture 223" descr=""/>
          <p:cNvPicPr/>
          <p:nvPr/>
        </p:nvPicPr>
        <p:blipFill>
          <a:blip r:embed="rId2"/>
          <a:stretch/>
        </p:blipFill>
        <p:spPr>
          <a:xfrm>
            <a:off x="3897000" y="1600200"/>
            <a:ext cx="944280" cy="1142640"/>
          </a:xfrm>
          <a:prstGeom prst="rect">
            <a:avLst/>
          </a:prstGeom>
          <a:ln>
            <a:noFill/>
          </a:ln>
        </p:spPr>
      </p:pic>
      <p:pic>
        <p:nvPicPr>
          <p:cNvPr id="305" name="Picture 224" descr=""/>
          <p:cNvPicPr/>
          <p:nvPr/>
        </p:nvPicPr>
        <p:blipFill>
          <a:blip r:embed="rId3"/>
          <a:stretch/>
        </p:blipFill>
        <p:spPr>
          <a:xfrm>
            <a:off x="7097400" y="1600200"/>
            <a:ext cx="883800" cy="1066320"/>
          </a:xfrm>
          <a:prstGeom prst="rect">
            <a:avLst/>
          </a:prstGeom>
          <a:ln>
            <a:noFill/>
          </a:ln>
        </p:spPr>
      </p:pic>
      <p:pic>
        <p:nvPicPr>
          <p:cNvPr id="306" name="Picture 225" descr=""/>
          <p:cNvPicPr/>
          <p:nvPr/>
        </p:nvPicPr>
        <p:blipFill>
          <a:blip r:embed="rId4"/>
          <a:stretch/>
        </p:blipFill>
        <p:spPr>
          <a:xfrm>
            <a:off x="4049280" y="2361960"/>
            <a:ext cx="761760" cy="512280"/>
          </a:xfrm>
          <a:prstGeom prst="rect">
            <a:avLst/>
          </a:prstGeom>
          <a:ln>
            <a:noFill/>
          </a:ln>
        </p:spPr>
      </p:pic>
      <p:pic>
        <p:nvPicPr>
          <p:cNvPr id="307" name="Picture 221" descr=""/>
          <p:cNvPicPr/>
          <p:nvPr/>
        </p:nvPicPr>
        <p:blipFill>
          <a:blip r:embed="rId5"/>
          <a:stretch/>
        </p:blipFill>
        <p:spPr>
          <a:xfrm>
            <a:off x="2027160" y="1108800"/>
            <a:ext cx="907560" cy="914040"/>
          </a:xfrm>
          <a:prstGeom prst="rect">
            <a:avLst/>
          </a:prstGeom>
          <a:ln>
            <a:noFill/>
          </a:ln>
        </p:spPr>
      </p:pic>
      <p:pic>
        <p:nvPicPr>
          <p:cNvPr id="308" name="Picture 226" descr=""/>
          <p:cNvPicPr/>
          <p:nvPr/>
        </p:nvPicPr>
        <p:blipFill>
          <a:blip r:embed="rId6"/>
          <a:stretch/>
        </p:blipFill>
        <p:spPr>
          <a:xfrm>
            <a:off x="4658760" y="1611000"/>
            <a:ext cx="685440" cy="529920"/>
          </a:xfrm>
          <a:prstGeom prst="rect">
            <a:avLst/>
          </a:prstGeom>
          <a:ln>
            <a:noFill/>
          </a:ln>
        </p:spPr>
      </p:pic>
      <p:pic>
        <p:nvPicPr>
          <p:cNvPr id="309" name="Picture 228" descr=""/>
          <p:cNvPicPr/>
          <p:nvPr/>
        </p:nvPicPr>
        <p:blipFill>
          <a:blip r:embed="rId7"/>
          <a:stretch/>
        </p:blipFill>
        <p:spPr>
          <a:xfrm>
            <a:off x="6640200" y="1600200"/>
            <a:ext cx="637920" cy="493200"/>
          </a:xfrm>
          <a:prstGeom prst="rect">
            <a:avLst/>
          </a:prstGeom>
          <a:ln>
            <a:noFill/>
          </a:ln>
        </p:spPr>
      </p:pic>
      <p:sp>
        <p:nvSpPr>
          <p:cNvPr id="310" name="CustomShape 3"/>
          <p:cNvSpPr/>
          <p:nvPr/>
        </p:nvSpPr>
        <p:spPr>
          <a:xfrm>
            <a:off x="5192280" y="2438280"/>
            <a:ext cx="1676160" cy="22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11" name="Picture 232" descr=""/>
          <p:cNvPicPr/>
          <p:nvPr/>
        </p:nvPicPr>
        <p:blipFill>
          <a:blip r:embed="rId8"/>
          <a:stretch/>
        </p:blipFill>
        <p:spPr>
          <a:xfrm>
            <a:off x="7097400" y="2361960"/>
            <a:ext cx="761760" cy="512280"/>
          </a:xfrm>
          <a:prstGeom prst="rect">
            <a:avLst/>
          </a:prstGeom>
          <a:ln>
            <a:noFill/>
          </a:ln>
        </p:spPr>
      </p:pic>
      <p:pic>
        <p:nvPicPr>
          <p:cNvPr id="312" name="Picture 230" descr=""/>
          <p:cNvPicPr/>
          <p:nvPr/>
        </p:nvPicPr>
        <p:blipFill>
          <a:blip r:embed="rId9"/>
          <a:stretch/>
        </p:blipFill>
        <p:spPr>
          <a:xfrm>
            <a:off x="5573160" y="2361960"/>
            <a:ext cx="685440" cy="461520"/>
          </a:xfrm>
          <a:prstGeom prst="rect">
            <a:avLst/>
          </a:prstGeom>
          <a:ln>
            <a:noFill/>
          </a:ln>
        </p:spPr>
      </p:pic>
      <p:sp>
        <p:nvSpPr>
          <p:cNvPr id="313" name="CustomShape 4"/>
          <p:cNvSpPr/>
          <p:nvPr/>
        </p:nvSpPr>
        <p:spPr>
          <a:xfrm rot="10800000">
            <a:off x="6716160" y="2209680"/>
            <a:ext cx="1676160" cy="22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5"/>
          <p:cNvSpPr/>
          <p:nvPr/>
        </p:nvSpPr>
        <p:spPr>
          <a:xfrm>
            <a:off x="313560" y="3585600"/>
            <a:ext cx="1628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CLAVE PÚBLICA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5" name="Picture 236" descr=""/>
          <p:cNvPicPr/>
          <p:nvPr/>
        </p:nvPicPr>
        <p:blipFill>
          <a:blip r:embed="rId10"/>
          <a:stretch/>
        </p:blipFill>
        <p:spPr>
          <a:xfrm>
            <a:off x="2209680" y="3396600"/>
            <a:ext cx="907560" cy="914040"/>
          </a:xfrm>
          <a:prstGeom prst="rect">
            <a:avLst/>
          </a:prstGeom>
          <a:ln>
            <a:noFill/>
          </a:ln>
        </p:spPr>
      </p:pic>
      <p:sp>
        <p:nvSpPr>
          <p:cNvPr id="316" name="CustomShape 6"/>
          <p:cNvSpPr/>
          <p:nvPr/>
        </p:nvSpPr>
        <p:spPr>
          <a:xfrm>
            <a:off x="3133440" y="3472920"/>
            <a:ext cx="372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+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7" name="Picture 243" descr=""/>
          <p:cNvPicPr/>
          <p:nvPr/>
        </p:nvPicPr>
        <p:blipFill>
          <a:blip r:embed="rId11"/>
          <a:stretch/>
        </p:blipFill>
        <p:spPr>
          <a:xfrm>
            <a:off x="5573160" y="1904760"/>
            <a:ext cx="685440" cy="461520"/>
          </a:xfrm>
          <a:prstGeom prst="rect">
            <a:avLst/>
          </a:prstGeom>
          <a:ln>
            <a:noFill/>
          </a:ln>
        </p:spPr>
      </p:pic>
      <p:pic>
        <p:nvPicPr>
          <p:cNvPr id="318" name="Picture 244" descr=""/>
          <p:cNvPicPr/>
          <p:nvPr/>
        </p:nvPicPr>
        <p:blipFill>
          <a:blip r:embed="rId12"/>
          <a:stretch/>
        </p:blipFill>
        <p:spPr>
          <a:xfrm>
            <a:off x="984240" y="4790880"/>
            <a:ext cx="944280" cy="1142640"/>
          </a:xfrm>
          <a:prstGeom prst="rect">
            <a:avLst/>
          </a:prstGeom>
          <a:ln>
            <a:noFill/>
          </a:ln>
        </p:spPr>
      </p:pic>
      <p:pic>
        <p:nvPicPr>
          <p:cNvPr id="319" name="Picture 245" descr=""/>
          <p:cNvPicPr/>
          <p:nvPr/>
        </p:nvPicPr>
        <p:blipFill>
          <a:blip r:embed="rId13"/>
          <a:stretch/>
        </p:blipFill>
        <p:spPr>
          <a:xfrm>
            <a:off x="3956040" y="4790880"/>
            <a:ext cx="883800" cy="1066320"/>
          </a:xfrm>
          <a:prstGeom prst="rect">
            <a:avLst/>
          </a:prstGeom>
          <a:ln>
            <a:noFill/>
          </a:ln>
        </p:spPr>
      </p:pic>
      <p:pic>
        <p:nvPicPr>
          <p:cNvPr id="320" name="Picture 246" descr=""/>
          <p:cNvPicPr/>
          <p:nvPr/>
        </p:nvPicPr>
        <p:blipFill>
          <a:blip r:embed="rId14"/>
          <a:stretch/>
        </p:blipFill>
        <p:spPr>
          <a:xfrm>
            <a:off x="1136520" y="5552640"/>
            <a:ext cx="761760" cy="512280"/>
          </a:xfrm>
          <a:prstGeom prst="rect">
            <a:avLst/>
          </a:prstGeom>
          <a:ln>
            <a:noFill/>
          </a:ln>
        </p:spPr>
      </p:pic>
      <p:sp>
        <p:nvSpPr>
          <p:cNvPr id="321" name="CustomShape 7"/>
          <p:cNvSpPr/>
          <p:nvPr/>
        </p:nvSpPr>
        <p:spPr>
          <a:xfrm>
            <a:off x="2050920" y="5628960"/>
            <a:ext cx="1676160" cy="22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22" name="Picture 250" descr=""/>
          <p:cNvPicPr/>
          <p:nvPr/>
        </p:nvPicPr>
        <p:blipFill>
          <a:blip r:embed="rId15"/>
          <a:stretch/>
        </p:blipFill>
        <p:spPr>
          <a:xfrm>
            <a:off x="3956040" y="5552640"/>
            <a:ext cx="761760" cy="512280"/>
          </a:xfrm>
          <a:prstGeom prst="rect">
            <a:avLst/>
          </a:prstGeom>
          <a:ln>
            <a:noFill/>
          </a:ln>
        </p:spPr>
      </p:pic>
      <p:pic>
        <p:nvPicPr>
          <p:cNvPr id="323" name="Picture 251" descr=""/>
          <p:cNvPicPr/>
          <p:nvPr/>
        </p:nvPicPr>
        <p:blipFill>
          <a:blip r:embed="rId16"/>
          <a:stretch/>
        </p:blipFill>
        <p:spPr>
          <a:xfrm>
            <a:off x="2431800" y="5552640"/>
            <a:ext cx="685440" cy="461520"/>
          </a:xfrm>
          <a:prstGeom prst="rect">
            <a:avLst/>
          </a:prstGeom>
          <a:ln>
            <a:noFill/>
          </a:ln>
        </p:spPr>
      </p:pic>
      <p:pic>
        <p:nvPicPr>
          <p:cNvPr id="324" name="Picture 238" descr=""/>
          <p:cNvPicPr/>
          <p:nvPr/>
        </p:nvPicPr>
        <p:blipFill>
          <a:blip r:embed="rId17"/>
          <a:stretch/>
        </p:blipFill>
        <p:spPr>
          <a:xfrm>
            <a:off x="1670040" y="4714560"/>
            <a:ext cx="713880" cy="552240"/>
          </a:xfrm>
          <a:prstGeom prst="rect">
            <a:avLst/>
          </a:prstGeom>
          <a:ln>
            <a:noFill/>
          </a:ln>
        </p:spPr>
      </p:pic>
      <p:pic>
        <p:nvPicPr>
          <p:cNvPr id="325" name="Picture 242" descr=""/>
          <p:cNvPicPr/>
          <p:nvPr/>
        </p:nvPicPr>
        <p:blipFill>
          <a:blip r:embed="rId18"/>
          <a:stretch/>
        </p:blipFill>
        <p:spPr>
          <a:xfrm>
            <a:off x="3498840" y="4866840"/>
            <a:ext cx="631440" cy="436320"/>
          </a:xfrm>
          <a:prstGeom prst="rect">
            <a:avLst/>
          </a:prstGeom>
          <a:ln>
            <a:noFill/>
          </a:ln>
        </p:spPr>
      </p:pic>
      <p:sp>
        <p:nvSpPr>
          <p:cNvPr id="326" name="CustomShape 8"/>
          <p:cNvSpPr/>
          <p:nvPr/>
        </p:nvSpPr>
        <p:spPr>
          <a:xfrm rot="10800000">
            <a:off x="3651120" y="5400360"/>
            <a:ext cx="1676160" cy="22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27" name="Picture 255" descr=""/>
          <p:cNvPicPr/>
          <p:nvPr/>
        </p:nvPicPr>
        <p:blipFill>
          <a:blip r:embed="rId19"/>
          <a:stretch/>
        </p:blipFill>
        <p:spPr>
          <a:xfrm>
            <a:off x="2508120" y="5095440"/>
            <a:ext cx="685440" cy="461520"/>
          </a:xfrm>
          <a:prstGeom prst="rect">
            <a:avLst/>
          </a:prstGeom>
          <a:ln>
            <a:noFill/>
          </a:ln>
        </p:spPr>
      </p:pic>
      <p:pic>
        <p:nvPicPr>
          <p:cNvPr id="328" name="Picture 256" descr=""/>
          <p:cNvPicPr/>
          <p:nvPr/>
        </p:nvPicPr>
        <p:blipFill>
          <a:blip r:embed="rId20"/>
          <a:stretch/>
        </p:blipFill>
        <p:spPr>
          <a:xfrm>
            <a:off x="5251320" y="4790880"/>
            <a:ext cx="944280" cy="1142640"/>
          </a:xfrm>
          <a:prstGeom prst="rect">
            <a:avLst/>
          </a:prstGeom>
          <a:ln>
            <a:noFill/>
          </a:ln>
        </p:spPr>
      </p:pic>
      <p:pic>
        <p:nvPicPr>
          <p:cNvPr id="329" name="Picture 257" descr=""/>
          <p:cNvPicPr/>
          <p:nvPr/>
        </p:nvPicPr>
        <p:blipFill>
          <a:blip r:embed="rId21"/>
          <a:stretch/>
        </p:blipFill>
        <p:spPr>
          <a:xfrm>
            <a:off x="8223120" y="4790880"/>
            <a:ext cx="883800" cy="1066320"/>
          </a:xfrm>
          <a:prstGeom prst="rect">
            <a:avLst/>
          </a:prstGeom>
          <a:ln>
            <a:noFill/>
          </a:ln>
        </p:spPr>
      </p:pic>
      <p:pic>
        <p:nvPicPr>
          <p:cNvPr id="330" name="Picture 258" descr=""/>
          <p:cNvPicPr/>
          <p:nvPr/>
        </p:nvPicPr>
        <p:blipFill>
          <a:blip r:embed="rId22"/>
          <a:stretch/>
        </p:blipFill>
        <p:spPr>
          <a:xfrm>
            <a:off x="5403600" y="5552640"/>
            <a:ext cx="761760" cy="512280"/>
          </a:xfrm>
          <a:prstGeom prst="rect">
            <a:avLst/>
          </a:prstGeom>
          <a:ln>
            <a:noFill/>
          </a:ln>
        </p:spPr>
      </p:pic>
      <p:sp>
        <p:nvSpPr>
          <p:cNvPr id="331" name="CustomShape 9"/>
          <p:cNvSpPr/>
          <p:nvPr/>
        </p:nvSpPr>
        <p:spPr>
          <a:xfrm>
            <a:off x="6318000" y="5628960"/>
            <a:ext cx="1676160" cy="22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32" name="Picture 260" descr=""/>
          <p:cNvPicPr/>
          <p:nvPr/>
        </p:nvPicPr>
        <p:blipFill>
          <a:blip r:embed="rId23"/>
          <a:stretch/>
        </p:blipFill>
        <p:spPr>
          <a:xfrm>
            <a:off x="8223120" y="5552640"/>
            <a:ext cx="761760" cy="512280"/>
          </a:xfrm>
          <a:prstGeom prst="rect">
            <a:avLst/>
          </a:prstGeom>
          <a:ln>
            <a:noFill/>
          </a:ln>
        </p:spPr>
      </p:pic>
      <p:sp>
        <p:nvSpPr>
          <p:cNvPr id="333" name="CustomShape 10"/>
          <p:cNvSpPr/>
          <p:nvPr/>
        </p:nvSpPr>
        <p:spPr>
          <a:xfrm rot="10800000">
            <a:off x="7918200" y="5400360"/>
            <a:ext cx="1676160" cy="22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34" name="Picture 241" descr=""/>
          <p:cNvPicPr/>
          <p:nvPr/>
        </p:nvPicPr>
        <p:blipFill>
          <a:blip r:embed="rId24"/>
          <a:stretch/>
        </p:blipFill>
        <p:spPr>
          <a:xfrm>
            <a:off x="6013440" y="4866840"/>
            <a:ext cx="631440" cy="436320"/>
          </a:xfrm>
          <a:prstGeom prst="rect">
            <a:avLst/>
          </a:prstGeom>
          <a:ln>
            <a:noFill/>
          </a:ln>
        </p:spPr>
      </p:pic>
      <p:pic>
        <p:nvPicPr>
          <p:cNvPr id="335" name="Picture 240" descr=""/>
          <p:cNvPicPr/>
          <p:nvPr/>
        </p:nvPicPr>
        <p:blipFill>
          <a:blip r:embed="rId25"/>
          <a:stretch/>
        </p:blipFill>
        <p:spPr>
          <a:xfrm>
            <a:off x="7765920" y="4714560"/>
            <a:ext cx="715680" cy="552240"/>
          </a:xfrm>
          <a:prstGeom prst="rect">
            <a:avLst/>
          </a:prstGeom>
          <a:ln>
            <a:noFill/>
          </a:ln>
        </p:spPr>
      </p:pic>
      <p:pic>
        <p:nvPicPr>
          <p:cNvPr id="336" name="Picture 253" descr=""/>
          <p:cNvPicPr/>
          <p:nvPr/>
        </p:nvPicPr>
        <p:blipFill>
          <a:blip r:embed="rId26"/>
          <a:stretch/>
        </p:blipFill>
        <p:spPr>
          <a:xfrm>
            <a:off x="6775200" y="5095440"/>
            <a:ext cx="685440" cy="461520"/>
          </a:xfrm>
          <a:prstGeom prst="rect">
            <a:avLst/>
          </a:prstGeom>
          <a:ln>
            <a:noFill/>
          </a:ln>
        </p:spPr>
      </p:pic>
      <p:pic>
        <p:nvPicPr>
          <p:cNvPr id="337" name="Picture 266" descr=""/>
          <p:cNvPicPr/>
          <p:nvPr/>
        </p:nvPicPr>
        <p:blipFill>
          <a:blip r:embed="rId27"/>
          <a:stretch/>
        </p:blipFill>
        <p:spPr>
          <a:xfrm>
            <a:off x="6775200" y="5552640"/>
            <a:ext cx="685440" cy="46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8" dur="indefinite" restart="never" nodeType="tmRoot">
          <p:childTnLst>
            <p:seq>
              <p:cTn id="679" dur="indefinite" nodeType="mainSeq">
                <p:childTnLst>
                  <p:par>
                    <p:cTn id="680" fill="hold">
                      <p:stCondLst>
                        <p:cond delay="indefinite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500"/>
                            </p:stCondLst>
                            <p:childTnLst>
                              <p:par>
                                <p:cTn id="68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8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4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500"/>
                            </p:stCondLst>
                            <p:childTnLst>
                              <p:par>
                                <p:cTn id="69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9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000"/>
                            </p:stCondLst>
                            <p:childTnLst>
                              <p:par>
                                <p:cTn id="701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0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0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500"/>
                            </p:stCondLst>
                            <p:childTnLst>
                              <p:par>
                                <p:cTn id="71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1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000"/>
                            </p:stCondLst>
                            <p:childTnLst>
                              <p:par>
                                <p:cTn id="714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500"/>
                            </p:stCondLst>
                            <p:childTnLst>
                              <p:par>
                                <p:cTn id="71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000"/>
                            </p:stCondLst>
                            <p:childTnLst>
                              <p:par>
                                <p:cTn id="723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2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6" fill="hold">
                      <p:stCondLst>
                        <p:cond delay="indefinite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73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500"/>
                            </p:stCondLst>
                            <p:childTnLst>
                              <p:par>
                                <p:cTn id="73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3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9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0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500"/>
                            </p:stCondLst>
                            <p:childTnLst>
                              <p:par>
                                <p:cTn id="74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4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000"/>
                            </p:stCondLst>
                            <p:childTnLst>
                              <p:par>
                                <p:cTn id="74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4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500"/>
                            </p:stCondLst>
                            <p:childTnLst>
                              <p:par>
                                <p:cTn id="75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5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3" fill="hold">
                      <p:stCondLst>
                        <p:cond delay="indefinite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500"/>
                            </p:stCondLst>
                            <p:childTnLst>
                              <p:par>
                                <p:cTn id="76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6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1000"/>
                            </p:stCondLst>
                            <p:childTnLst>
                              <p:par>
                                <p:cTn id="76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6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7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500"/>
                            </p:stCondLst>
                            <p:childTnLst>
                              <p:par>
                                <p:cTn id="773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7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0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1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500"/>
                            </p:stCondLst>
                            <p:childTnLst>
                              <p:par>
                                <p:cTn id="783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8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1000"/>
                            </p:stCondLst>
                            <p:childTnLst>
                              <p:par>
                                <p:cTn id="78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8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0" fill="hold">
                      <p:stCondLst>
                        <p:cond delay="indefinite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79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500"/>
                            </p:stCondLst>
                            <p:childTnLst>
                              <p:par>
                                <p:cTn id="79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9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9" fill="hold">
                      <p:stCondLst>
                        <p:cond delay="indefinite"/>
                      </p:stCondLst>
                      <p:childTnLst>
                        <p:par>
                          <p:cTn id="800" fill="hold">
                            <p:stCondLst>
                              <p:cond delay="0"/>
                            </p:stCondLst>
                            <p:childTnLst>
                              <p:par>
                                <p:cTn id="801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4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500"/>
                            </p:stCondLst>
                            <p:childTnLst>
                              <p:par>
                                <p:cTn id="80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0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1000"/>
                            </p:stCondLst>
                            <p:childTnLst>
                              <p:par>
                                <p:cTn id="81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1500"/>
                            </p:stCondLst>
                            <p:childTnLst>
                              <p:par>
                                <p:cTn id="814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81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000"/>
                            </p:stCondLst>
                            <p:childTnLst>
                              <p:par>
                                <p:cTn id="81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2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2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3000"/>
                            </p:stCondLst>
                            <p:childTnLst>
                              <p:par>
                                <p:cTn id="82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3500"/>
                            </p:stCondLst>
                            <p:childTnLst>
                              <p:par>
                                <p:cTn id="831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3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4000"/>
                            </p:stCondLst>
                            <p:childTnLst>
                              <p:par>
                                <p:cTn id="83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3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4500"/>
                            </p:stCondLst>
                            <p:childTnLst>
                              <p:par>
                                <p:cTn id="83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4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Mercar en Internet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pic>
        <p:nvPicPr>
          <p:cNvPr id="339" name="Picture 28" descr=""/>
          <p:cNvPicPr/>
          <p:nvPr/>
        </p:nvPicPr>
        <p:blipFill>
          <a:blip r:embed="rId1"/>
          <a:stretch/>
        </p:blipFill>
        <p:spPr>
          <a:xfrm>
            <a:off x="4056840" y="1088640"/>
            <a:ext cx="2209320" cy="2069640"/>
          </a:xfrm>
          <a:prstGeom prst="rect">
            <a:avLst/>
          </a:prstGeom>
          <a:ln w="9360">
            <a:noFill/>
          </a:ln>
        </p:spPr>
      </p:pic>
      <p:sp>
        <p:nvSpPr>
          <p:cNvPr id="340" name="CustomShape 2"/>
          <p:cNvSpPr/>
          <p:nvPr/>
        </p:nvSpPr>
        <p:spPr>
          <a:xfrm>
            <a:off x="1313640" y="1850760"/>
            <a:ext cx="2638080" cy="145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Privacidade</a:t>
            </a:r>
            <a:endParaRPr b="0" lang="es-E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6419160" y="1545840"/>
            <a:ext cx="2638080" cy="145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Integridade</a:t>
            </a:r>
            <a:endParaRPr b="0" lang="es-E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3218760" y="3222360"/>
            <a:ext cx="3657240" cy="145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Autentificación</a:t>
            </a:r>
            <a:endParaRPr b="0" lang="es-E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5"/>
          <p:cNvSpPr/>
          <p:nvPr/>
        </p:nvSpPr>
        <p:spPr>
          <a:xfrm>
            <a:off x="5123520" y="3831840"/>
            <a:ext cx="2819160" cy="107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Non suplantación</a:t>
            </a:r>
            <a:endParaRPr b="0" lang="es-E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6"/>
          <p:cNvSpPr/>
          <p:nvPr/>
        </p:nvSpPr>
        <p:spPr>
          <a:xfrm>
            <a:off x="5123520" y="4517640"/>
            <a:ext cx="2361960" cy="92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Non repudio</a:t>
            </a:r>
            <a:endParaRPr b="0" lang="es-E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7"/>
          <p:cNvSpPr/>
          <p:nvPr/>
        </p:nvSpPr>
        <p:spPr>
          <a:xfrm>
            <a:off x="2125800" y="5465520"/>
            <a:ext cx="19551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Comercio Seguro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8"/>
          <p:cNvSpPr/>
          <p:nvPr/>
        </p:nvSpPr>
        <p:spPr>
          <a:xfrm>
            <a:off x="6441120" y="5481360"/>
            <a:ext cx="236052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Comercio non seguro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7" name="Picture 36" descr=""/>
          <p:cNvPicPr/>
          <p:nvPr/>
        </p:nvPicPr>
        <p:blipFill>
          <a:blip r:embed="rId2"/>
          <a:srcRect l="9495" t="6831" r="6629" b="9690"/>
          <a:stretch/>
        </p:blipFill>
        <p:spPr>
          <a:xfrm>
            <a:off x="3301200" y="5905080"/>
            <a:ext cx="1949040" cy="619920"/>
          </a:xfrm>
          <a:prstGeom prst="rect">
            <a:avLst/>
          </a:prstGeom>
          <a:ln w="720">
            <a:noFill/>
          </a:ln>
        </p:spPr>
      </p:pic>
      <p:pic>
        <p:nvPicPr>
          <p:cNvPr id="348" name="Picture 38" descr=""/>
          <p:cNvPicPr/>
          <p:nvPr/>
        </p:nvPicPr>
        <p:blipFill>
          <a:blip r:embed="rId3"/>
          <a:stretch/>
        </p:blipFill>
        <p:spPr>
          <a:xfrm>
            <a:off x="1318320" y="5906880"/>
            <a:ext cx="1609200" cy="615600"/>
          </a:xfrm>
          <a:prstGeom prst="rect">
            <a:avLst/>
          </a:prstGeom>
          <a:ln w="720">
            <a:noFill/>
          </a:ln>
        </p:spPr>
      </p:pic>
      <p:sp>
        <p:nvSpPr>
          <p:cNvPr id="349" name="CustomShape 9"/>
          <p:cNvSpPr/>
          <p:nvPr/>
        </p:nvSpPr>
        <p:spPr>
          <a:xfrm>
            <a:off x="2952000" y="3600000"/>
            <a:ext cx="2376000" cy="1998360"/>
          </a:xfrm>
          <a:prstGeom prst="irregularSeal1">
            <a:avLst/>
          </a:prstGeom>
          <a:gradFill>
            <a:gsLst>
              <a:gs pos="0">
                <a:srgbClr val="ff9f9f"/>
              </a:gs>
              <a:gs pos="50000">
                <a:srgbClr val="ffc5c5"/>
              </a:gs>
              <a:gs pos="100000">
                <a:srgbClr val="ffe2e2"/>
              </a:gs>
            </a:gsLst>
            <a:lin ang="0"/>
          </a:gradFill>
          <a:ln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842" dur="indefinite" restart="never" nodeType="tmRoot">
          <p:childTnLst>
            <p:seq>
              <p:cTn id="843" dur="indefinite" nodeType="mainSeq">
                <p:childTnLst>
                  <p:par>
                    <p:cTn id="844" fill="hold">
                      <p:stCondLst>
                        <p:cond delay="0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4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500"/>
                            </p:stCondLst>
                            <p:childTnLst>
                              <p:par>
                                <p:cTn id="85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5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1000"/>
                            </p:stCondLst>
                            <p:childTnLst>
                              <p:par>
                                <p:cTn id="85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5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1500"/>
                            </p:stCondLst>
                            <p:childTnLst>
                              <p:par>
                                <p:cTn id="85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6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000"/>
                            </p:stCondLst>
                            <p:childTnLst>
                              <p:par>
                                <p:cTn id="86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6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6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7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500"/>
                            </p:stCondLst>
                            <p:childTnLst>
                              <p:par>
                                <p:cTn id="87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7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000"/>
                            </p:stCondLst>
                            <p:childTnLst>
                              <p:par>
                                <p:cTn id="87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8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fill="hold">
                      <p:stCondLst>
                        <p:cond delay="indefinite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9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Información e control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288000" y="1549080"/>
            <a:ext cx="4711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OPERACIÓNS REALIZADAS NO TPV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2" name="Imagen 2" descr=""/>
          <p:cNvPicPr/>
          <p:nvPr/>
        </p:nvPicPr>
        <p:blipFill>
          <a:blip r:embed="rId1"/>
          <a:stretch/>
        </p:blipFill>
        <p:spPr>
          <a:xfrm>
            <a:off x="4376880" y="1101600"/>
            <a:ext cx="5112360" cy="2528280"/>
          </a:xfrm>
          <a:prstGeom prst="rect">
            <a:avLst/>
          </a:prstGeom>
          <a:ln>
            <a:noFill/>
          </a:ln>
        </p:spPr>
      </p:pic>
      <p:pic>
        <p:nvPicPr>
          <p:cNvPr id="353" name="Imagen 3" descr=""/>
          <p:cNvPicPr/>
          <p:nvPr/>
        </p:nvPicPr>
        <p:blipFill>
          <a:blip r:embed="rId2"/>
          <a:stretch/>
        </p:blipFill>
        <p:spPr>
          <a:xfrm>
            <a:off x="4857840" y="4221000"/>
            <a:ext cx="4824360" cy="2124720"/>
          </a:xfrm>
          <a:prstGeom prst="rect">
            <a:avLst/>
          </a:prstGeom>
          <a:ln>
            <a:noFill/>
          </a:ln>
        </p:spPr>
      </p:pic>
      <p:sp>
        <p:nvSpPr>
          <p:cNvPr id="354" name="CustomShape 3"/>
          <p:cNvSpPr/>
          <p:nvPr/>
        </p:nvSpPr>
        <p:spPr>
          <a:xfrm>
            <a:off x="5105520" y="6161400"/>
            <a:ext cx="1154160" cy="18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55" name="Imagen 6" descr=""/>
          <p:cNvPicPr/>
          <p:nvPr/>
        </p:nvPicPr>
        <p:blipFill>
          <a:blip r:embed="rId3"/>
          <a:stretch/>
        </p:blipFill>
        <p:spPr>
          <a:xfrm>
            <a:off x="288000" y="3553200"/>
            <a:ext cx="4586400" cy="2145240"/>
          </a:xfrm>
          <a:prstGeom prst="rect">
            <a:avLst/>
          </a:prstGeom>
          <a:ln>
            <a:noFill/>
          </a:ln>
        </p:spPr>
      </p:pic>
      <p:sp>
        <p:nvSpPr>
          <p:cNvPr id="356" name="CustomShape 4"/>
          <p:cNvSpPr/>
          <p:nvPr/>
        </p:nvSpPr>
        <p:spPr>
          <a:xfrm>
            <a:off x="562320" y="5106960"/>
            <a:ext cx="1018800" cy="295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5"/>
          <p:cNvSpPr/>
          <p:nvPr/>
        </p:nvSpPr>
        <p:spPr>
          <a:xfrm>
            <a:off x="2030040" y="3918600"/>
            <a:ext cx="1018800" cy="8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CustomShape 6"/>
          <p:cNvSpPr/>
          <p:nvPr/>
        </p:nvSpPr>
        <p:spPr>
          <a:xfrm>
            <a:off x="3452400" y="3918600"/>
            <a:ext cx="1382760" cy="8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891" dur="indefinite" restart="never" nodeType="tmRoot">
          <p:childTnLst>
            <p:seq>
              <p:cTn id="892" dur="indefinite" nodeType="mainSeq">
                <p:childTnLst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500"/>
                            </p:stCondLst>
                            <p:childTnLst>
                              <p:par>
                                <p:cTn id="89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n 9" descr=""/>
          <p:cNvPicPr/>
          <p:nvPr/>
        </p:nvPicPr>
        <p:blipFill>
          <a:blip r:embed="rId1"/>
          <a:stretch/>
        </p:blipFill>
        <p:spPr>
          <a:xfrm>
            <a:off x="4428360" y="2349000"/>
            <a:ext cx="5275080" cy="4220640"/>
          </a:xfrm>
          <a:prstGeom prst="rect">
            <a:avLst/>
          </a:prstGeom>
          <a:ln>
            <a:noFill/>
          </a:ln>
        </p:spPr>
      </p:pic>
      <p:sp>
        <p:nvSpPr>
          <p:cNvPr id="360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Información e control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pic>
        <p:nvPicPr>
          <p:cNvPr id="361" name="Imagen 1" descr=""/>
          <p:cNvPicPr/>
          <p:nvPr/>
        </p:nvPicPr>
        <p:blipFill>
          <a:blip r:embed="rId2"/>
          <a:stretch/>
        </p:blipFill>
        <p:spPr>
          <a:xfrm>
            <a:off x="128520" y="980640"/>
            <a:ext cx="4859280" cy="388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02" dur="indefinite" restart="never" nodeType="tmRoot">
          <p:childTnLst>
            <p:seq>
              <p:cTn id="903" dur="indefinite" nodeType="mainSeq">
                <p:childTnLst>
                  <p:par>
                    <p:cTn id="904" fill="hold">
                      <p:stCondLst>
                        <p:cond delay="indefinite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n 3" descr=""/>
          <p:cNvPicPr/>
          <p:nvPr/>
        </p:nvPicPr>
        <p:blipFill>
          <a:blip r:embed="rId1"/>
          <a:stretch/>
        </p:blipFill>
        <p:spPr>
          <a:xfrm>
            <a:off x="4340880" y="2061000"/>
            <a:ext cx="5455080" cy="4364640"/>
          </a:xfrm>
          <a:prstGeom prst="rect">
            <a:avLst/>
          </a:prstGeom>
          <a:ln>
            <a:noFill/>
          </a:ln>
        </p:spPr>
      </p:pic>
      <p:sp>
        <p:nvSpPr>
          <p:cNvPr id="363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Información e control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pic>
        <p:nvPicPr>
          <p:cNvPr id="364" name="Imagen 2" descr=""/>
          <p:cNvPicPr/>
          <p:nvPr/>
        </p:nvPicPr>
        <p:blipFill>
          <a:blip r:embed="rId2"/>
          <a:stretch/>
        </p:blipFill>
        <p:spPr>
          <a:xfrm>
            <a:off x="56520" y="980640"/>
            <a:ext cx="5399280" cy="432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09" dur="indefinite" restart="never" nodeType="tmRoot">
          <p:childTnLst>
            <p:seq>
              <p:cTn id="910" dur="indefinite" nodeType="mainSeq">
                <p:childTnLst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Aprazamento en punto de venta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920520" y="1554480"/>
            <a:ext cx="482400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20000"/>
              </a:lnSpc>
              <a:spcBef>
                <a:spcPts val="601"/>
              </a:spcBef>
            </a:pPr>
            <a:r>
              <a:rPr b="0" lang="es-ES" sz="2000" spc="-1" strike="noStrike">
                <a:solidFill>
                  <a:srgbClr val="a1b1d7"/>
                </a:solidFill>
                <a:uFill>
                  <a:solidFill>
                    <a:srgbClr val="ffffff"/>
                  </a:solidFill>
                </a:uFill>
                <a:latin typeface="Calibri"/>
                <a:ea typeface="바탕"/>
              </a:rPr>
              <a:t>Dúas opcións que se poden complementar: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1496520" y="2338920"/>
            <a:ext cx="4824000" cy="702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355680" indent="-355320">
              <a:lnSpc>
                <a:spcPct val="120000"/>
              </a:lnSpc>
              <a:spcBef>
                <a:spcPts val="601"/>
              </a:spcBef>
              <a:buClr>
                <a:srgbClr val="6e88c2"/>
              </a:buClr>
              <a:buFont typeface="Wingdings 2" charset="2"/>
              <a:buChar char=""/>
            </a:pPr>
            <a:r>
              <a:rPr b="0" lang="es-ES" sz="1600" spc="-1" strike="noStrike">
                <a:solidFill>
                  <a:srgbClr val="a1b1d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Teño TPV ABANCA e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5680" indent="-355320">
              <a:lnSpc>
                <a:spcPct val="120000"/>
              </a:lnSpc>
              <a:spcBef>
                <a:spcPts val="601"/>
              </a:spcBef>
              <a:buClr>
                <a:srgbClr val="6e88c2"/>
              </a:buClr>
              <a:buFont typeface="Wingdings 2" charset="2"/>
              <a:buChar char=""/>
            </a:pPr>
            <a:r>
              <a:rPr b="0" lang="es-ES" sz="1600" spc="-1" strike="noStrike">
                <a:solidFill>
                  <a:srgbClr val="a1b1d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comprador ten tarxeta de crédito ABANCA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8" name="CustomShape 4"/>
          <p:cNvSpPr/>
          <p:nvPr/>
        </p:nvSpPr>
        <p:spPr>
          <a:xfrm>
            <a:off x="1496520" y="3589200"/>
            <a:ext cx="4464000" cy="2683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marL="355680" indent="-355320">
              <a:lnSpc>
                <a:spcPct val="120000"/>
              </a:lnSpc>
              <a:spcBef>
                <a:spcPts val="601"/>
              </a:spcBef>
              <a:buClr>
                <a:srgbClr val="6e88c2"/>
              </a:buClr>
              <a:buFont typeface="Wingdings 2" charset="2"/>
              <a:buChar char=""/>
            </a:pPr>
            <a:r>
              <a:rPr b="0" lang="es-ES" sz="1600" spc="-1" strike="noStrike">
                <a:solidFill>
                  <a:srgbClr val="a1b1d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comprador non ten tarxeta de crédito ABANCA ou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5680" indent="-355320">
              <a:lnSpc>
                <a:spcPct val="120000"/>
              </a:lnSpc>
              <a:spcBef>
                <a:spcPts val="601"/>
              </a:spcBef>
              <a:buClr>
                <a:srgbClr val="6e88c2"/>
              </a:buClr>
              <a:buFont typeface="Wingdings 2" charset="2"/>
              <a:buChar char=""/>
            </a:pPr>
            <a:r>
              <a:rPr b="0" lang="es-ES" sz="1600" spc="-1" strike="noStrike">
                <a:solidFill>
                  <a:srgbClr val="a1b1d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comprador non ten suficiente saldo na súa tarxeta de crédito ABANCA ou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5680" indent="-355320">
              <a:lnSpc>
                <a:spcPct val="120000"/>
              </a:lnSpc>
              <a:spcBef>
                <a:spcPts val="601"/>
              </a:spcBef>
              <a:buClr>
                <a:srgbClr val="6e88c2"/>
              </a:buClr>
              <a:buFont typeface="Wingdings 2" charset="2"/>
              <a:buChar char=""/>
            </a:pPr>
            <a:r>
              <a:rPr b="0" lang="es-ES" sz="1600" spc="-1" strike="noStrike">
                <a:solidFill>
                  <a:srgbClr val="a1b1d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comercio non ten TPV ABANCA ou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5680" indent="-355320">
              <a:lnSpc>
                <a:spcPct val="120000"/>
              </a:lnSpc>
              <a:spcBef>
                <a:spcPts val="601"/>
              </a:spcBef>
              <a:buClr>
                <a:srgbClr val="6e88c2"/>
              </a:buClr>
              <a:buFont typeface="Wingdings 2" charset="2"/>
              <a:buChar char=""/>
            </a:pPr>
            <a:r>
              <a:rPr b="0" lang="es-ES" sz="1600" spc="-1" strike="noStrike">
                <a:solidFill>
                  <a:srgbClr val="a1b1d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importe da compra require outras formas de financiamento ou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5680" indent="-355320">
              <a:lnSpc>
                <a:spcPct val="120000"/>
              </a:lnSpc>
              <a:spcBef>
                <a:spcPts val="601"/>
              </a:spcBef>
              <a:buClr>
                <a:srgbClr val="6e88c2"/>
              </a:buClr>
              <a:buFont typeface="Wingdings 2" charset="2"/>
              <a:buChar char=""/>
            </a:pPr>
            <a:r>
              <a:rPr b="0" lang="es-ES" sz="1600" spc="-1" strike="noStrike">
                <a:solidFill>
                  <a:srgbClr val="a1b1d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modalidade non está presente no TPV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9" name="CustomShape 5"/>
          <p:cNvSpPr/>
          <p:nvPr/>
        </p:nvSpPr>
        <p:spPr>
          <a:xfrm>
            <a:off x="925920" y="2454120"/>
            <a:ext cx="391320" cy="94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s-ES" sz="2800" spc="-1" strike="noStrike" cap="all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6"/>
          <p:cNvSpPr/>
          <p:nvPr/>
        </p:nvSpPr>
        <p:spPr>
          <a:xfrm>
            <a:off x="920520" y="4686120"/>
            <a:ext cx="431640" cy="94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s-ES" sz="2800" spc="-1" strike="noStrike" cap="all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B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Line 7"/>
          <p:cNvSpPr/>
          <p:nvPr/>
        </p:nvSpPr>
        <p:spPr>
          <a:xfrm>
            <a:off x="1352520" y="2309760"/>
            <a:ext cx="360" cy="792000"/>
          </a:xfrm>
          <a:prstGeom prst="line">
            <a:avLst/>
          </a:prstGeom>
          <a:ln>
            <a:solidFill>
              <a:srgbClr val="9aa49c"/>
            </a:solidFill>
            <a:custDash>
              <a:ds d="5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Line 8"/>
          <p:cNvSpPr/>
          <p:nvPr/>
        </p:nvSpPr>
        <p:spPr>
          <a:xfrm>
            <a:off x="1352520" y="3750120"/>
            <a:ext cx="360" cy="2304000"/>
          </a:xfrm>
          <a:prstGeom prst="line">
            <a:avLst/>
          </a:prstGeom>
          <a:ln>
            <a:solidFill>
              <a:srgbClr val="9aa49c"/>
            </a:solidFill>
            <a:custDash>
              <a:ds d="5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9"/>
          <p:cNvSpPr/>
          <p:nvPr/>
        </p:nvSpPr>
        <p:spPr>
          <a:xfrm>
            <a:off x="6264720" y="1989000"/>
            <a:ext cx="3168000" cy="1656000"/>
          </a:xfrm>
          <a:prstGeom prst="roundRect">
            <a:avLst>
              <a:gd name="adj" fmla="val 9447"/>
            </a:avLst>
          </a:prstGeom>
          <a:solidFill>
            <a:srgbClr val="6e88c2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77760" rIns="77760" tIns="38880" bIns="38880" anchor="ctr"/>
          <a:p>
            <a:pPr algn="ctr">
              <a:lnSpc>
                <a:spcPct val="120000"/>
              </a:lnSpc>
              <a:spcAft>
                <a:spcPts val="601"/>
              </a:spcAft>
            </a:pP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100"/>
              </a:rPr>
              <a:t>APLAZOS NO TPV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177480" algn="just">
              <a:lnSpc>
                <a:spcPct val="120000"/>
              </a:lnSpc>
              <a:buClr>
                <a:srgbClr val="f2f2f2"/>
              </a:buClr>
              <a:buSzPct val="73000"/>
              <a:buFont typeface="Wingdings 3" charset="2"/>
              <a:buChar char=""/>
            </a:pPr>
            <a:r>
              <a:rPr b="1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100"/>
              </a:rPr>
              <a:t>Inmediato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177480" algn="just">
              <a:lnSpc>
                <a:spcPct val="120000"/>
              </a:lnSpc>
              <a:buClr>
                <a:srgbClr val="f2f2f2"/>
              </a:buClr>
              <a:buSzPct val="73000"/>
              <a:buFont typeface="Wingdings 3" charset="2"/>
              <a:buChar char=""/>
            </a:pPr>
            <a:r>
              <a:rPr b="1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100"/>
              </a:rPr>
              <a:t>Meses de aprazamento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177480" algn="just">
              <a:lnSpc>
                <a:spcPct val="120000"/>
              </a:lnSpc>
              <a:buClr>
                <a:srgbClr val="f2f2f2"/>
              </a:buClr>
              <a:buSzPct val="73000"/>
              <a:buFont typeface="Wingdings 3" charset="2"/>
              <a:buChar char=""/>
            </a:pPr>
            <a:r>
              <a:rPr b="1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100"/>
              </a:rPr>
              <a:t>Coste para comercio e para titular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177480" algn="just">
              <a:lnSpc>
                <a:spcPct val="120000"/>
              </a:lnSpc>
              <a:buClr>
                <a:srgbClr val="f2f2f2"/>
              </a:buClr>
              <a:buSzPct val="73000"/>
              <a:buFont typeface="Wingdings 3" charset="2"/>
              <a:buChar char=""/>
            </a:pPr>
            <a:r>
              <a:rPr b="1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100"/>
              </a:rPr>
              <a:t>Sen papeis, só pasando a tarxeta polo TPV 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10"/>
          <p:cNvSpPr/>
          <p:nvPr/>
        </p:nvSpPr>
        <p:spPr>
          <a:xfrm>
            <a:off x="6264720" y="4149000"/>
            <a:ext cx="3168000" cy="1728000"/>
          </a:xfrm>
          <a:prstGeom prst="roundRect">
            <a:avLst>
              <a:gd name="adj" fmla="val 9447"/>
            </a:avLst>
          </a:prstGeom>
          <a:solidFill>
            <a:srgbClr val="6e88c2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77760" rIns="77760" tIns="38880" bIns="38880" anchor="ctr"/>
          <a:p>
            <a:pPr algn="ctr">
              <a:lnSpc>
                <a:spcPct val="120000"/>
              </a:lnSpc>
              <a:spcAft>
                <a:spcPts val="601"/>
              </a:spcAft>
            </a:pP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100"/>
              </a:rPr>
              <a:t>A PRAZOS en Plataforma(*)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177480" algn="just">
              <a:lnSpc>
                <a:spcPct val="120000"/>
              </a:lnSpc>
              <a:buClr>
                <a:srgbClr val="f2f2f2"/>
              </a:buClr>
              <a:buSzPct val="73000"/>
              <a:buFont typeface="Wingdings 3" charset="2"/>
              <a:buChar char=""/>
            </a:pPr>
            <a:r>
              <a:rPr b="1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100"/>
              </a:rPr>
              <a:t>Resposta inmediata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177480" algn="just">
              <a:lnSpc>
                <a:spcPct val="120000"/>
              </a:lnSpc>
              <a:buClr>
                <a:srgbClr val="f2f2f2"/>
              </a:buClr>
              <a:buSzPct val="73000"/>
              <a:buFont typeface="Wingdings 3" charset="2"/>
              <a:buChar char=""/>
            </a:pPr>
            <a:r>
              <a:rPr b="1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100"/>
              </a:rPr>
              <a:t>Meses de aprazamento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177480" algn="just">
              <a:lnSpc>
                <a:spcPct val="120000"/>
              </a:lnSpc>
              <a:buClr>
                <a:srgbClr val="f2f2f2"/>
              </a:buClr>
              <a:buSzPct val="73000"/>
              <a:buFont typeface="Wingdings 3" charset="2"/>
              <a:buChar char=""/>
            </a:pPr>
            <a:r>
              <a:rPr b="1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100"/>
              </a:rPr>
              <a:t>Coste para comercio e para titular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177480" algn="just">
              <a:lnSpc>
                <a:spcPct val="120000"/>
              </a:lnSpc>
              <a:buClr>
                <a:srgbClr val="f2f2f2"/>
              </a:buClr>
              <a:buSzPct val="73000"/>
              <a:buFont typeface="Wingdings 3" charset="2"/>
              <a:buChar char=""/>
            </a:pPr>
            <a:r>
              <a:rPr b="1" lang="es-E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100"/>
              </a:rPr>
              <a:t>É necesaria a firma dun contrato de préstamo no propio comercio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11"/>
          <p:cNvSpPr/>
          <p:nvPr/>
        </p:nvSpPr>
        <p:spPr>
          <a:xfrm>
            <a:off x="6192720" y="5910480"/>
            <a:ext cx="329652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95400" indent="-95040">
              <a:lnSpc>
                <a:spcPct val="100000"/>
              </a:lnSpc>
            </a:pPr>
            <a:r>
              <a:rPr b="0" lang="es-ES" sz="1400" spc="-1" strike="noStrike">
                <a:solidFill>
                  <a:srgbClr val="9aa49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 Requiere firma de contrato de adhesión ao servizo por parte do comercio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6" name="CustomShape 12"/>
          <p:cNvSpPr/>
          <p:nvPr/>
        </p:nvSpPr>
        <p:spPr>
          <a:xfrm>
            <a:off x="5832720" y="2493000"/>
            <a:ext cx="503640" cy="59616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77" name="CustomShape 13"/>
          <p:cNvSpPr/>
          <p:nvPr/>
        </p:nvSpPr>
        <p:spPr>
          <a:xfrm>
            <a:off x="5832720" y="4797000"/>
            <a:ext cx="503640" cy="59616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16" dur="indefinite" restart="never" nodeType="tmRoot">
          <p:childTnLst>
            <p:seq>
              <p:cTn id="917" dur="indefinite" nodeType="mainSeq">
                <p:childTnLst>
                  <p:par>
                    <p:cTn id="918" fill="hold">
                      <p:stCondLst>
                        <p:cond delay="indefinite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8" dur="500"/>
                                        <p:tgtEl>
                                          <p:spTgt spid="367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3" dur="500"/>
                                        <p:tgtEl>
                                          <p:spTgt spid="367">
                                            <p:txEl>
                                              <p:pRg st="18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500"/>
                            </p:stCondLst>
                            <p:childTnLst>
                              <p:par>
                                <p:cTn id="93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1000"/>
                            </p:stCondLst>
                            <p:childTnLst>
                              <p:par>
                                <p:cTn id="93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1500"/>
                            </p:stCondLst>
                            <p:childTnLst>
                              <p:par>
                                <p:cTn id="94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5" dur="500"/>
                                        <p:tgtEl>
                                          <p:spTgt spid="373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000"/>
                            </p:stCondLst>
                            <p:childTnLst>
                              <p:par>
                                <p:cTn id="94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9" dur="500"/>
                                        <p:tgtEl>
                                          <p:spTgt spid="373">
                                            <p:txEl>
                                              <p:pRg st="1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2500"/>
                            </p:stCondLst>
                            <p:childTnLst>
                              <p:par>
                                <p:cTn id="95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6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3" dur="500"/>
                                        <p:tgtEl>
                                          <p:spTgt spid="373">
                                            <p:txEl>
                                              <p:pRg st="26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7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7" dur="500"/>
                                        <p:tgtEl>
                                          <p:spTgt spid="373">
                                            <p:txEl>
                                              <p:pRg st="47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3500"/>
                            </p:stCondLst>
                            <p:childTnLst>
                              <p:par>
                                <p:cTn id="95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2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1" dur="500"/>
                                        <p:tgtEl>
                                          <p:spTgt spid="373">
                                            <p:txEl>
                                              <p:pRg st="82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2" fill="hold">
                      <p:stCondLst>
                        <p:cond delay="indefinite"/>
                      </p:stCondLst>
                      <p:childTnLst>
                        <p:par>
                          <p:cTn id="963" fill="hold">
                            <p:stCondLst>
                              <p:cond delay="0"/>
                            </p:stCondLst>
                            <p:childTnLst>
                              <p:par>
                                <p:cTn id="9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2" dur="500"/>
                                        <p:tgtEl>
                                          <p:spTgt spid="368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3" fill="hold">
                      <p:stCondLst>
                        <p:cond delay="indefinite"/>
                      </p:stCondLst>
                      <p:childTnLst>
                        <p:par>
                          <p:cTn id="974" fill="hold">
                            <p:stCondLst>
                              <p:cond delay="0"/>
                            </p:stCondLst>
                            <p:childTnLst>
                              <p:par>
                                <p:cTn id="9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49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7" dur="500"/>
                                        <p:tgtEl>
                                          <p:spTgt spid="368">
                                            <p:txEl>
                                              <p:pRg st="49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8" fill="hold">
                      <p:stCondLst>
                        <p:cond delay="indefinite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22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2" dur="500"/>
                                        <p:tgtEl>
                                          <p:spTgt spid="368">
                                            <p:txEl>
                                              <p:pRg st="122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3" fill="hold">
                      <p:stCondLst>
                        <p:cond delay="indefinite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55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7" dur="500"/>
                                        <p:tgtEl>
                                          <p:spTgt spid="368">
                                            <p:txEl>
                                              <p:pRg st="155" end="2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8" fill="hold">
                      <p:stCondLst>
                        <p:cond delay="indefinite"/>
                      </p:stCondLst>
                      <p:childTnLst>
                        <p:par>
                          <p:cTn id="989" fill="hold">
                            <p:stCondLst>
                              <p:cond delay="0"/>
                            </p:stCondLst>
                            <p:childTnLst>
                              <p:par>
                                <p:cTn id="9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217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2" dur="500"/>
                                        <p:tgtEl>
                                          <p:spTgt spid="368">
                                            <p:txEl>
                                              <p:pRg st="217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>
                            <p:stCondLst>
                              <p:cond delay="500"/>
                            </p:stCondLst>
                            <p:childTnLst>
                              <p:par>
                                <p:cTn id="99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9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4" dur="500"/>
                                        <p:tgtEl>
                                          <p:spTgt spid="374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26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8" dur="500"/>
                                        <p:tgtEl>
                                          <p:spTgt spid="374">
                                            <p:txEl>
                                              <p:pRg st="26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45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2" dur="500"/>
                                        <p:tgtEl>
                                          <p:spTgt spid="374">
                                            <p:txEl>
                                              <p:pRg st="45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66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6" dur="500"/>
                                        <p:tgtEl>
                                          <p:spTgt spid="374">
                                            <p:txEl>
                                              <p:pRg st="66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01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0" dur="500"/>
                                        <p:tgtEl>
                                          <p:spTgt spid="374">
                                            <p:txEl>
                                              <p:pRg st="101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4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Funcionamento Autorizacións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803880" y="4725000"/>
            <a:ext cx="835164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Vantaxes sobre o efectivo?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Seguridade por disminución da caixa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Acceso a máis clientes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Importes de venta superiores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Inmediatez da disposición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586440" y="1484640"/>
            <a:ext cx="1439640" cy="118224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Tarxeta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2459520" y="1484640"/>
            <a:ext cx="1439640" cy="11822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TPV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4691520" y="1484640"/>
            <a:ext cx="1871280" cy="118224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Procesador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6"/>
          <p:cNvSpPr/>
          <p:nvPr/>
        </p:nvSpPr>
        <p:spPr>
          <a:xfrm>
            <a:off x="3683520" y="3004200"/>
            <a:ext cx="1366560" cy="86004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Adquirente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7"/>
          <p:cNvSpPr/>
          <p:nvPr/>
        </p:nvSpPr>
        <p:spPr>
          <a:xfrm>
            <a:off x="6275880" y="3021480"/>
            <a:ext cx="1366560" cy="86004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Emisora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8"/>
          <p:cNvSpPr/>
          <p:nvPr/>
        </p:nvSpPr>
        <p:spPr>
          <a:xfrm>
            <a:off x="7426800" y="1484640"/>
            <a:ext cx="1728360" cy="1182240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Autorización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Denegación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9"/>
          <p:cNvSpPr/>
          <p:nvPr/>
        </p:nvSpPr>
        <p:spPr>
          <a:xfrm>
            <a:off x="2026080" y="2076840"/>
            <a:ext cx="433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10"/>
          <p:cNvSpPr/>
          <p:nvPr/>
        </p:nvSpPr>
        <p:spPr>
          <a:xfrm>
            <a:off x="3899520" y="2076840"/>
            <a:ext cx="468000" cy="92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1"/>
          <p:cNvSpPr/>
          <p:nvPr/>
        </p:nvSpPr>
        <p:spPr>
          <a:xfrm flipV="1">
            <a:off x="4367880" y="2076840"/>
            <a:ext cx="323640" cy="92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2"/>
          <p:cNvSpPr/>
          <p:nvPr/>
        </p:nvSpPr>
        <p:spPr>
          <a:xfrm>
            <a:off x="6563160" y="2076840"/>
            <a:ext cx="396360" cy="94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3"/>
          <p:cNvSpPr/>
          <p:nvPr/>
        </p:nvSpPr>
        <p:spPr>
          <a:xfrm flipV="1">
            <a:off x="6960240" y="2076120"/>
            <a:ext cx="466200" cy="94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4"/>
          <p:cNvSpPr/>
          <p:nvPr/>
        </p:nvSpPr>
        <p:spPr>
          <a:xfrm rot="5400000">
            <a:off x="6959520" y="1335960"/>
            <a:ext cx="1080" cy="2663640"/>
          </a:xfrm>
          <a:prstGeom prst="curvedConnector3">
            <a:avLst>
              <a:gd name="adj1" fmla="val 104299995"/>
            </a:avLst>
          </a:prstGeom>
          <a:noFill/>
          <a:ln w="9360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5"/>
          <p:cNvSpPr/>
          <p:nvPr/>
        </p:nvSpPr>
        <p:spPr>
          <a:xfrm rot="5400000">
            <a:off x="4956120" y="2761920"/>
            <a:ext cx="766440" cy="577440"/>
          </a:xfrm>
          <a:prstGeom prst="curvedConnector2">
            <a:avLst/>
          </a:prstGeom>
          <a:noFill/>
          <a:ln w="9360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6"/>
          <p:cNvSpPr/>
          <p:nvPr/>
        </p:nvSpPr>
        <p:spPr>
          <a:xfrm rot="10800000">
            <a:off x="3683520" y="3434400"/>
            <a:ext cx="502920" cy="766440"/>
          </a:xfrm>
          <a:prstGeom prst="curvedConnector2">
            <a:avLst/>
          </a:prstGeom>
          <a:noFill/>
          <a:ln w="9360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17"/>
          <p:cNvSpPr/>
          <p:nvPr/>
        </p:nvSpPr>
        <p:spPr>
          <a:xfrm rot="5400000">
            <a:off x="2243160" y="1731600"/>
            <a:ext cx="1080" cy="1872720"/>
          </a:xfrm>
          <a:prstGeom prst="curvedConnector3">
            <a:avLst>
              <a:gd name="adj1" fmla="val 14400000"/>
            </a:avLst>
          </a:prstGeom>
          <a:noFill/>
          <a:ln w="9360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Desenvolvemento dunha tenda virtual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28080" y="980640"/>
            <a:ext cx="15573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Requisitos técnicos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1613880" y="980640"/>
            <a:ext cx="393264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LAMP o WAMP: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Linux o Windows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Apache (NGINX, Lighttpd)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Mysql (MariaDB, Postgres, MSSQL Server)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PHP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4"/>
          <p:cNvSpPr/>
          <p:nvPr/>
        </p:nvSpPr>
        <p:spPr>
          <a:xfrm>
            <a:off x="5753520" y="980640"/>
            <a:ext cx="62643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Solucións existentes (Open Source)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Prestashop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Wordpress + WooCommerce (CMS + Plugin tienda)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ZenCart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VirtueMart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5"/>
          <p:cNvSpPr/>
          <p:nvPr/>
        </p:nvSpPr>
        <p:spPr>
          <a:xfrm>
            <a:off x="272520" y="2338920"/>
            <a:ext cx="6192360" cy="435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UNHA ALTERNATIVA: Prestashop – https://www.prestashop.com/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Requisitos: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Apache 1.3+, Nginx, Microsoft IIS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PHP 5.4+ (Con obrigatoriedade de ter activados os módulos: Mcrypt, OpenSSL, Zip, Curl, GD, PDO); PHP 7.2 non compatible con Prestashop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Mysql 5.0+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Acceso por FTP o sFTP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Recomendable: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Certificado SSL (Let’s Encrypt) para encriptar o intercambio de datos (login,…), mellora posicionamiento en Google, maior rendemento (HTTP/2)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Memcache. Caché en memoria para mellorar o rendemento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Procedemento básico de instalación: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Descargar o zip coa aplicación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Subila ao servidor por FTP ou SFTP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Executar o instalador da aplicación dende o navegador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Configuración básica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Configuración do módulo de pago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3" name="Imagen 1" descr=""/>
          <p:cNvPicPr/>
          <p:nvPr/>
        </p:nvPicPr>
        <p:blipFill>
          <a:blip r:embed="rId1"/>
          <a:stretch/>
        </p:blipFill>
        <p:spPr>
          <a:xfrm>
            <a:off x="6465240" y="3606840"/>
            <a:ext cx="3137760" cy="208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25" dur="indefinite" restart="never" nodeType="tmRoot">
          <p:childTnLst>
            <p:seq>
              <p:cTn id="1026" dur="indefinite" nodeType="mainSeq">
                <p:childTnLst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1" dur="500"/>
                                        <p:tgtEl>
                                          <p:spTgt spid="380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2" fill="hold">
                      <p:stCondLst>
                        <p:cond delay="indefinite"/>
                      </p:stCondLst>
                      <p:childTnLst>
                        <p:par>
                          <p:cTn id="1033" fill="hold">
                            <p:stCondLst>
                              <p:cond delay="0"/>
                            </p:stCondLst>
                            <p:childTnLst>
                              <p:par>
                                <p:cTn id="10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6" dur="500"/>
                                        <p:tgtEl>
                                          <p:spTgt spid="380">
                                            <p:txEl>
                                              <p:pRg st="13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7" fill="hold">
                      <p:stCondLst>
                        <p:cond delay="indefinite"/>
                      </p:stCondLst>
                      <p:childTnLst>
                        <p:par>
                          <p:cTn id="1038" fill="hold">
                            <p:stCondLst>
                              <p:cond delay="0"/>
                            </p:stCondLst>
                            <p:childTnLst>
                              <p:par>
                                <p:cTn id="10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9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1" dur="500"/>
                                        <p:tgtEl>
                                          <p:spTgt spid="380">
                                            <p:txEl>
                                              <p:pRg st="29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2" fill="hold">
                      <p:stCondLst>
                        <p:cond delay="indefinite"/>
                      </p:stCondLst>
                      <p:childTnLst>
                        <p:par>
                          <p:cTn id="1043" fill="hold">
                            <p:stCondLst>
                              <p:cond delay="0"/>
                            </p:stCondLst>
                            <p:childTnLst>
                              <p:par>
                                <p:cTn id="10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5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6" dur="500"/>
                                        <p:tgtEl>
                                          <p:spTgt spid="380">
                                            <p:txEl>
                                              <p:pRg st="54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7" fill="hold">
                      <p:stCondLst>
                        <p:cond delay="indefinite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94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1" dur="500"/>
                                        <p:tgtEl>
                                          <p:spTgt spid="380">
                                            <p:txEl>
                                              <p:pRg st="94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2" fill="hold">
                      <p:stCondLst>
                        <p:cond delay="indefinite"/>
                      </p:stCondLst>
                      <p:childTnLst>
                        <p:par>
                          <p:cTn id="1053" fill="hold">
                            <p:stCondLst>
                              <p:cond delay="0"/>
                            </p:stCondLst>
                            <p:childTnLst>
                              <p:par>
                                <p:cTn id="10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6" dur="500"/>
                                        <p:tgtEl>
                                          <p:spTgt spid="381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7" fill="hold">
                      <p:stCondLst>
                        <p:cond delay="indefinite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1" dur="500"/>
                                        <p:tgtEl>
                                          <p:spTgt spid="381">
                                            <p:txEl>
                                              <p:pRg st="35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2" fill="hold">
                      <p:stCondLst>
                        <p:cond delay="indefinite"/>
                      </p:stCondLst>
                      <p:childTnLst>
                        <p:par>
                          <p:cTn id="1063" fill="hold">
                            <p:stCondLst>
                              <p:cond delay="0"/>
                            </p:stCondLst>
                            <p:childTnLst>
                              <p:par>
                                <p:cTn id="10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6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6" dur="500"/>
                                        <p:tgtEl>
                                          <p:spTgt spid="381">
                                            <p:txEl>
                                              <p:pRg st="46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7" fill="hold">
                      <p:stCondLst>
                        <p:cond delay="indefinite"/>
                      </p:stCondLst>
                      <p:childTnLst>
                        <p:par>
                          <p:cTn id="1068" fill="hold">
                            <p:stCondLst>
                              <p:cond delay="0"/>
                            </p:stCondLst>
                            <p:childTnLst>
                              <p:par>
                                <p:cTn id="10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92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1" dur="500"/>
                                        <p:tgtEl>
                                          <p:spTgt spid="381">
                                            <p:txEl>
                                              <p:pRg st="92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2" fill="hold">
                      <p:stCondLst>
                        <p:cond delay="indefinite"/>
                      </p:stCondLst>
                      <p:childTnLst>
                        <p:par>
                          <p:cTn id="1073" fill="hold">
                            <p:stCondLst>
                              <p:cond delay="0"/>
                            </p:stCondLst>
                            <p:childTnLst>
                              <p:par>
                                <p:cTn id="10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0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6" dur="500"/>
                                        <p:tgtEl>
                                          <p:spTgt spid="381">
                                            <p:txEl>
                                              <p:pRg st="100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7" fill="hold">
                      <p:stCondLst>
                        <p:cond delay="indefinite"/>
                      </p:stCondLst>
                      <p:childTnLst>
                        <p:par>
                          <p:cTn id="1078" fill="hold">
                            <p:stCondLst>
                              <p:cond delay="0"/>
                            </p:stCondLst>
                            <p:childTnLst>
                              <p:par>
                                <p:cTn id="10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11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1" dur="500"/>
                                        <p:tgtEl>
                                          <p:spTgt spid="381">
                                            <p:txEl>
                                              <p:pRg st="111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6" dur="500"/>
                                        <p:tgtEl>
                                          <p:spTgt spid="382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7" fill="hold">
                      <p:stCondLst>
                        <p:cond delay="indefinite"/>
                      </p:stCondLst>
                      <p:childTnLst>
                        <p:par>
                          <p:cTn id="1088" fill="hold">
                            <p:stCondLst>
                              <p:cond delay="0"/>
                            </p:stCondLst>
                            <p:childTnLst>
                              <p:par>
                                <p:cTn id="10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1" dur="500"/>
                                        <p:tgtEl>
                                          <p:spTgt spid="382">
                                            <p:txEl>
                                              <p:pRg st="60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2" fill="hold">
                      <p:stCondLst>
                        <p:cond delay="indefinite"/>
                      </p:stCondLst>
                      <p:childTnLst>
                        <p:par>
                          <p:cTn id="1093" fill="hold">
                            <p:stCondLst>
                              <p:cond delay="0"/>
                            </p:stCondLst>
                            <p:childTnLst>
                              <p:par>
                                <p:cTn id="10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72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6" dur="500"/>
                                        <p:tgtEl>
                                          <p:spTgt spid="382">
                                            <p:txEl>
                                              <p:pRg st="72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7" fill="hold">
                      <p:stCondLst>
                        <p:cond delay="indefinite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06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1" dur="500"/>
                                        <p:tgtEl>
                                          <p:spTgt spid="382">
                                            <p:txEl>
                                              <p:pRg st="106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2" fill="hold">
                      <p:stCondLst>
                        <p:cond delay="indefinite"/>
                      </p:stCondLst>
                      <p:childTnLst>
                        <p:par>
                          <p:cTn id="1103" fill="hold">
                            <p:stCondLst>
                              <p:cond delay="0"/>
                            </p:stCondLst>
                            <p:childTnLst>
                              <p:par>
                                <p:cTn id="11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41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6" dur="500"/>
                                        <p:tgtEl>
                                          <p:spTgt spid="382">
                                            <p:txEl>
                                              <p:pRg st="241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7" fill="hold">
                      <p:stCondLst>
                        <p:cond delay="indefinite"/>
                      </p:stCondLst>
                      <p:childTnLst>
                        <p:par>
                          <p:cTn id="1108" fill="hold">
                            <p:stCondLst>
                              <p:cond delay="0"/>
                            </p:stCondLst>
                            <p:childTnLst>
                              <p:par>
                                <p:cTn id="11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52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1" dur="500"/>
                                        <p:tgtEl>
                                          <p:spTgt spid="382">
                                            <p:txEl>
                                              <p:pRg st="252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2" fill="hold">
                      <p:stCondLst>
                        <p:cond delay="indefinite"/>
                      </p:stCondLst>
                      <p:childTnLst>
                        <p:par>
                          <p:cTn id="1113" fill="hold">
                            <p:stCondLst>
                              <p:cond delay="0"/>
                            </p:stCondLst>
                            <p:childTnLst>
                              <p:par>
                                <p:cTn id="11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75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6" dur="500"/>
                                        <p:tgtEl>
                                          <p:spTgt spid="382">
                                            <p:txEl>
                                              <p:pRg st="275" end="2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7" fill="hold">
                      <p:stCondLst>
                        <p:cond delay="indefinite"/>
                      </p:stCondLst>
                      <p:childTnLst>
                        <p:par>
                          <p:cTn id="1118" fill="hold">
                            <p:stCondLst>
                              <p:cond delay="0"/>
                            </p:stCondLst>
                            <p:childTnLst>
                              <p:par>
                                <p:cTn id="11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89" end="4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1" dur="500"/>
                                        <p:tgtEl>
                                          <p:spTgt spid="382">
                                            <p:txEl>
                                              <p:pRg st="289" end="4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2" fill="hold">
                      <p:stCondLst>
                        <p:cond delay="indefinite"/>
                      </p:stCondLst>
                      <p:childTnLst>
                        <p:par>
                          <p:cTn id="1123" fill="hold">
                            <p:stCondLst>
                              <p:cond delay="0"/>
                            </p:stCondLst>
                            <p:childTnLst>
                              <p:par>
                                <p:cTn id="11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31" end="4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6" dur="500"/>
                                        <p:tgtEl>
                                          <p:spTgt spid="382">
                                            <p:txEl>
                                              <p:pRg st="431" end="4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7" fill="hold">
                      <p:stCondLst>
                        <p:cond delay="indefinite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86" end="5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1" dur="500"/>
                                        <p:tgtEl>
                                          <p:spTgt spid="382">
                                            <p:txEl>
                                              <p:pRg st="486" end="5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2" fill="hold">
                      <p:stCondLst>
                        <p:cond delay="indefinite"/>
                      </p:stCondLst>
                      <p:childTnLst>
                        <p:par>
                          <p:cTn id="1133" fill="hold">
                            <p:stCondLst>
                              <p:cond delay="0"/>
                            </p:stCondLst>
                            <p:childTnLst>
                              <p:par>
                                <p:cTn id="11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22" end="5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6" dur="500"/>
                                        <p:tgtEl>
                                          <p:spTgt spid="382">
                                            <p:txEl>
                                              <p:pRg st="522" end="5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7" fill="hold">
                      <p:stCondLst>
                        <p:cond delay="indefinite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53" end="5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1" dur="500"/>
                                        <p:tgtEl>
                                          <p:spTgt spid="382">
                                            <p:txEl>
                                              <p:pRg st="553" end="5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2" fill="hold">
                      <p:stCondLst>
                        <p:cond delay="indefinite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88" end="6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6" dur="500"/>
                                        <p:tgtEl>
                                          <p:spTgt spid="382">
                                            <p:txEl>
                                              <p:pRg st="588" end="6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7" fill="hold">
                      <p:stCondLst>
                        <p:cond delay="indefinite"/>
                      </p:stCondLst>
                      <p:childTnLst>
                        <p:par>
                          <p:cTn id="1148" fill="hold">
                            <p:stCondLst>
                              <p:cond delay="0"/>
                            </p:stCondLst>
                            <p:childTnLst>
                              <p:par>
                                <p:cTn id="11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42" end="6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1" dur="500"/>
                                        <p:tgtEl>
                                          <p:spTgt spid="382">
                                            <p:txEl>
                                              <p:pRg st="642" end="6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2" fill="hold">
                      <p:stCondLst>
                        <p:cond delay="indefinite"/>
                      </p:stCondLst>
                      <p:childTnLst>
                        <p:par>
                          <p:cTn id="1153" fill="hold">
                            <p:stCondLst>
                              <p:cond delay="0"/>
                            </p:stCondLst>
                            <p:childTnLst>
                              <p:par>
                                <p:cTn id="11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63" end="6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6" dur="500"/>
                                        <p:tgtEl>
                                          <p:spTgt spid="382">
                                            <p:txEl>
                                              <p:pRg st="663" end="6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15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Desenvolvemento dunha tenda virtual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182160" y="1052640"/>
            <a:ext cx="9360720" cy="41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Pasos para a instalación dunha tenda baseada en Prestashop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Rexistro dun nome de dominio.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Dinahosting: </a:t>
            </a:r>
            <a:r>
              <a:rPr b="0" lang="es-ES" sz="1400" spc="-1" strike="noStrike" u="sng">
                <a:solidFill>
                  <a:srgbClr val="00a68b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https://dinahosting.com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OVH: </a:t>
            </a:r>
            <a:r>
              <a:rPr b="0" lang="es-ES" sz="1400" spc="-1" strike="noStrike" u="sng">
                <a:solidFill>
                  <a:srgbClr val="00a68b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https://www.ovh.es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Gandi: </a:t>
            </a:r>
            <a:r>
              <a:rPr b="0" lang="es-ES" sz="1400" spc="-1" strike="noStrike" u="sng">
                <a:solidFill>
                  <a:srgbClr val="00a68b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https://www.gandi.net/es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GoDaddy: </a:t>
            </a:r>
            <a:r>
              <a:rPr b="0" lang="es-ES" sz="1400" spc="-1" strike="noStrike" u="sng">
                <a:solidFill>
                  <a:srgbClr val="00a68b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https://es.godaddy.com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Contratar un proveedor de aloxamento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Hosting compartido.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VPS.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Servidor dedicado.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Cloud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Configurar o aloxamento da web: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Configurar as DNS para que o dominio apunte á IP do servidor.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Configurar a carpeta desde onde serviranse as páxinas webs (Web Root)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Crear unha base de datos (dirección do servidor, usuario e contrasinal)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Imagen 8" descr=""/>
          <p:cNvPicPr/>
          <p:nvPr/>
        </p:nvPicPr>
        <p:blipFill>
          <a:blip r:embed="rId5"/>
          <a:stretch/>
        </p:blipFill>
        <p:spPr>
          <a:xfrm>
            <a:off x="2675520" y="5085360"/>
            <a:ext cx="4914720" cy="1445400"/>
          </a:xfrm>
          <a:prstGeom prst="rect">
            <a:avLst/>
          </a:prstGeom>
          <a:ln>
            <a:noFill/>
          </a:ln>
        </p:spPr>
      </p:pic>
      <p:pic>
        <p:nvPicPr>
          <p:cNvPr id="387" name="Imagen 9" descr=""/>
          <p:cNvPicPr/>
          <p:nvPr/>
        </p:nvPicPr>
        <p:blipFill>
          <a:blip r:embed="rId6"/>
          <a:stretch/>
        </p:blipFill>
        <p:spPr>
          <a:xfrm>
            <a:off x="5738040" y="1628640"/>
            <a:ext cx="3704400" cy="180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61" dur="indefinite" restart="never" nodeType="tmRoot">
          <p:childTnLst>
            <p:seq>
              <p:cTn id="1162" dur="indefinite" nodeType="mainSeq">
                <p:childTnLst>
                  <p:par>
                    <p:cTn id="1163" fill="hold">
                      <p:stCondLst>
                        <p:cond delay="indefinite"/>
                      </p:stCondLst>
                      <p:childTnLst>
                        <p:par>
                          <p:cTn id="1164" fill="hold">
                            <p:stCondLst>
                              <p:cond delay="0"/>
                            </p:stCondLst>
                            <p:childTnLst>
                              <p:par>
                                <p:cTn id="11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7" dur="500"/>
                                        <p:tgtEl>
                                          <p:spTgt spid="385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8" fill="hold">
                      <p:stCondLst>
                        <p:cond delay="indefinite"/>
                      </p:stCondLst>
                      <p:childTnLst>
                        <p:par>
                          <p:cTn id="1169" fill="hold">
                            <p:stCondLst>
                              <p:cond delay="0"/>
                            </p:stCondLst>
                            <p:childTnLst>
                              <p:par>
                                <p:cTn id="11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2" dur="500"/>
                                        <p:tgtEl>
                                          <p:spTgt spid="385">
                                            <p:txEl>
                                              <p:pRg st="6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90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5" dur="500"/>
                                        <p:tgtEl>
                                          <p:spTgt spid="385">
                                            <p:txEl>
                                              <p:pRg st="90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28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8" dur="500"/>
                                        <p:tgtEl>
                                          <p:spTgt spid="385">
                                            <p:txEl>
                                              <p:pRg st="128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53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1" dur="500"/>
                                        <p:tgtEl>
                                          <p:spTgt spid="385">
                                            <p:txEl>
                                              <p:pRg st="153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86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4" dur="500"/>
                                        <p:tgtEl>
                                          <p:spTgt spid="385">
                                            <p:txEl>
                                              <p:pRg st="186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20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9" dur="500"/>
                                        <p:tgtEl>
                                          <p:spTgt spid="385">
                                            <p:txEl>
                                              <p:pRg st="220" end="2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57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2" dur="500"/>
                                        <p:tgtEl>
                                          <p:spTgt spid="385">
                                            <p:txEl>
                                              <p:pRg st="257" end="2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77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5" dur="500"/>
                                        <p:tgtEl>
                                          <p:spTgt spid="385">
                                            <p:txEl>
                                              <p:pRg st="277" end="2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82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8" dur="500"/>
                                        <p:tgtEl>
                                          <p:spTgt spid="385">
                                            <p:txEl>
                                              <p:pRg st="282" end="3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01" end="3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1" dur="500"/>
                                        <p:tgtEl>
                                          <p:spTgt spid="385">
                                            <p:txEl>
                                              <p:pRg st="301" end="3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2" fill="hold">
                      <p:stCondLst>
                        <p:cond delay="indefinite"/>
                      </p:stCondLst>
                      <p:childTnLst>
                        <p:par>
                          <p:cTn id="1203" fill="hold">
                            <p:stCondLst>
                              <p:cond delay="0"/>
                            </p:stCondLst>
                            <p:childTnLst>
                              <p:par>
                                <p:cTn id="12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08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6" dur="500"/>
                                        <p:tgtEl>
                                          <p:spTgt spid="385">
                                            <p:txEl>
                                              <p:pRg st="308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40" end="4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9" dur="500"/>
                                        <p:tgtEl>
                                          <p:spTgt spid="385">
                                            <p:txEl>
                                              <p:pRg st="340" end="4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02" end="4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2" dur="500"/>
                                        <p:tgtEl>
                                          <p:spTgt spid="385">
                                            <p:txEl>
                                              <p:pRg st="402" end="4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72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5" dur="500"/>
                                        <p:tgtEl>
                                          <p:spTgt spid="385">
                                            <p:txEl>
                                              <p:pRg st="472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6" fill="hold">
                            <p:stCondLst>
                              <p:cond delay="500"/>
                            </p:stCondLst>
                            <p:childTnLst>
                              <p:par>
                                <p:cTn id="121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Desenvolvemento dunha tenda virtual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56520" y="894600"/>
            <a:ext cx="3816000" cy="17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Copia dos arquivos ao servidor (FTP, sFTP)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FileZilla: </a:t>
            </a:r>
            <a:r>
              <a:rPr b="0" lang="es-ES" sz="1400" spc="-1" strike="noStrike" u="sng">
                <a:solidFill>
                  <a:srgbClr val="00a68b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http://filezilla-project.org/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Credenciais e dirección do servidor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Lanzamento do instalador do programa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 u="sng">
                <a:solidFill>
                  <a:srgbClr val="00a68b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https</a:t>
            </a:r>
            <a:r>
              <a:rPr b="0" lang="es-ES" sz="1400" spc="-1" strike="noStrike" u="sng">
                <a:solidFill>
                  <a:srgbClr val="00a68b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://</a:t>
            </a:r>
            <a:r>
              <a:rPr b="0" lang="es-ES" sz="1400" spc="-1" strike="noStrike" u="sng">
                <a:solidFill>
                  <a:srgbClr val="00a68b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direcciontienda.com/index.php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Aceptamos os termos do contrato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0" name="Imagen 6" descr=""/>
          <p:cNvPicPr/>
          <p:nvPr/>
        </p:nvPicPr>
        <p:blipFill>
          <a:blip r:embed="rId5"/>
          <a:stretch/>
        </p:blipFill>
        <p:spPr>
          <a:xfrm>
            <a:off x="3728880" y="980640"/>
            <a:ext cx="3024000" cy="22420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391" name="Imagen 10" descr=""/>
          <p:cNvPicPr/>
          <p:nvPr/>
        </p:nvPicPr>
        <p:blipFill>
          <a:blip r:embed="rId6"/>
          <a:stretch/>
        </p:blipFill>
        <p:spPr>
          <a:xfrm>
            <a:off x="6609240" y="973080"/>
            <a:ext cx="3213720" cy="2250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392" name="Imagen 11" descr=""/>
          <p:cNvPicPr/>
          <p:nvPr/>
        </p:nvPicPr>
        <p:blipFill>
          <a:blip r:embed="rId7"/>
          <a:stretch/>
        </p:blipFill>
        <p:spPr>
          <a:xfrm>
            <a:off x="2504880" y="3379320"/>
            <a:ext cx="3634920" cy="25905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393" name="Imagen 13" descr=""/>
          <p:cNvPicPr/>
          <p:nvPr/>
        </p:nvPicPr>
        <p:blipFill>
          <a:blip r:embed="rId8"/>
          <a:stretch/>
        </p:blipFill>
        <p:spPr>
          <a:xfrm>
            <a:off x="6205320" y="3366000"/>
            <a:ext cx="3614040" cy="25840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394" name="CustomShape 3"/>
          <p:cNvSpPr/>
          <p:nvPr/>
        </p:nvSpPr>
        <p:spPr>
          <a:xfrm>
            <a:off x="63000" y="3861000"/>
            <a:ext cx="237600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aplicación verifica a compatibilidade de Prestashop co sistema amosando as mensaxes de erro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20" dur="indefinite" restart="never" nodeType="tmRoot">
          <p:childTnLst>
            <p:seq>
              <p:cTn id="1221" dur="indefinite" nodeType="mainSeq">
                <p:childTnLst>
                  <p:par>
                    <p:cTn id="1222" fill="hold">
                      <p:stCondLst>
                        <p:cond delay="indefinite"/>
                      </p:stCondLst>
                      <p:childTnLst>
                        <p:par>
                          <p:cTn id="1223" fill="hold">
                            <p:stCondLst>
                              <p:cond delay="0"/>
                            </p:stCondLst>
                            <p:childTnLst>
                              <p:par>
                                <p:cTn id="12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2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4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0" fill="hold">
                            <p:stCondLst>
                              <p:cond delay="500"/>
                            </p:stCondLst>
                            <p:childTnLst>
                              <p:par>
                                <p:cTn id="124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Desenvolvemento dunha tenda virtual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128520" y="1020960"/>
            <a:ext cx="4464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Facilitamos a información básica sobre a tenda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7" name="Imagen 9" descr=""/>
          <p:cNvPicPr/>
          <p:nvPr/>
        </p:nvPicPr>
        <p:blipFill>
          <a:blip r:embed="rId1"/>
          <a:stretch/>
        </p:blipFill>
        <p:spPr>
          <a:xfrm>
            <a:off x="344520" y="1332000"/>
            <a:ext cx="3851280" cy="50522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398" name="CustomShape 3"/>
          <p:cNvSpPr/>
          <p:nvPr/>
        </p:nvSpPr>
        <p:spPr>
          <a:xfrm>
            <a:off x="5132880" y="1017000"/>
            <a:ext cx="4176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Configuración do acceso á base de datos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9" name="Imagen 16" descr=""/>
          <p:cNvPicPr/>
          <p:nvPr/>
        </p:nvPicPr>
        <p:blipFill>
          <a:blip r:embed="rId2"/>
          <a:stretch/>
        </p:blipFill>
        <p:spPr>
          <a:xfrm>
            <a:off x="4867560" y="1513080"/>
            <a:ext cx="4837320" cy="37987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1248" dur="indefinite" restart="never" nodeType="tmRoot">
          <p:childTnLst>
            <p:seq>
              <p:cTn id="1249" dur="indefinite" nodeType="mainSeq">
                <p:childTnLst>
                  <p:par>
                    <p:cTn id="1250" fill="hold">
                      <p:stCondLst>
                        <p:cond delay="indefinite"/>
                      </p:stCondLst>
                      <p:childTnLst>
                        <p:par>
                          <p:cTn id="1251" fill="hold">
                            <p:stCondLst>
                              <p:cond delay="0"/>
                            </p:stCondLst>
                            <p:childTnLst>
                              <p:par>
                                <p:cTn id="12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5" fill="hold">
                            <p:stCondLst>
                              <p:cond delay="500"/>
                            </p:stCondLst>
                            <p:childTnLst>
                              <p:par>
                                <p:cTn id="125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9" fill="hold">
                      <p:stCondLst>
                        <p:cond delay="indefinite"/>
                      </p:stCondLst>
                      <p:childTnLst>
                        <p:par>
                          <p:cTn id="1260" fill="hold">
                            <p:stCondLst>
                              <p:cond delay="0"/>
                            </p:stCondLst>
                            <p:childTnLst>
                              <p:par>
                                <p:cTn id="12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4" fill="hold">
                            <p:stCondLst>
                              <p:cond delay="500"/>
                            </p:stCondLst>
                            <p:childTnLst>
                              <p:par>
                                <p:cTn id="126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Desenvolvemento dunha tenda virtual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pic>
        <p:nvPicPr>
          <p:cNvPr id="401" name="Imagen 6" descr=""/>
          <p:cNvPicPr/>
          <p:nvPr/>
        </p:nvPicPr>
        <p:blipFill>
          <a:blip r:embed="rId1"/>
          <a:stretch/>
        </p:blipFill>
        <p:spPr>
          <a:xfrm>
            <a:off x="128520" y="1124640"/>
            <a:ext cx="5544360" cy="19065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02" name="CustomShape 2"/>
          <p:cNvSpPr/>
          <p:nvPr/>
        </p:nvSpPr>
        <p:spPr>
          <a:xfrm>
            <a:off x="5817240" y="905040"/>
            <a:ext cx="4228560" cy="228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instalador procede do seguinte xeito: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 o arquivo settings.inc.php e o completa coa configuración específica da tenda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 as táboas da base de datos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 a tenda predeterminada cos seus idiomas predeterminados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Completa as táboas da base de datos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Configura a información da tenda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Instala os módulos predeterminados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Instala os datos de demostración (produtos, categorías, usuario, etc.)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Instala o tema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3" name="Imagen 10" descr=""/>
          <p:cNvPicPr/>
          <p:nvPr/>
        </p:nvPicPr>
        <p:blipFill>
          <a:blip r:embed="rId2"/>
          <a:stretch/>
        </p:blipFill>
        <p:spPr>
          <a:xfrm>
            <a:off x="3224880" y="3256920"/>
            <a:ext cx="3977640" cy="33508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04" name="CustomShape 3"/>
          <p:cNvSpPr/>
          <p:nvPr/>
        </p:nvSpPr>
        <p:spPr>
          <a:xfrm>
            <a:off x="128520" y="4563000"/>
            <a:ext cx="29520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finaliza a instalación!!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68" dur="indefinite" restart="never" nodeType="tmRoot">
          <p:childTnLst>
            <p:seq>
              <p:cTn id="1269" dur="indefinite" nodeType="mainSeq">
                <p:childTnLst>
                  <p:par>
                    <p:cTn id="1270" fill="hold">
                      <p:stCondLst>
                        <p:cond delay="indefinite"/>
                      </p:stCondLst>
                      <p:childTnLst>
                        <p:par>
                          <p:cTn id="1271" fill="hold">
                            <p:stCondLst>
                              <p:cond delay="0"/>
                            </p:stCondLst>
                            <p:childTnLst>
                              <p:par>
                                <p:cTn id="12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4" dur="500"/>
                                        <p:tgtEl>
                                          <p:spTgt spid="402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5" fill="hold">
                      <p:stCondLst>
                        <p:cond delay="indefinite"/>
                      </p:stCondLst>
                      <p:childTnLst>
                        <p:par>
                          <p:cTn id="1276" fill="hold">
                            <p:stCondLst>
                              <p:cond delay="0"/>
                            </p:stCondLst>
                            <p:childTnLst>
                              <p:par>
                                <p:cTn id="12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4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9" dur="500"/>
                                        <p:tgtEl>
                                          <p:spTgt spid="402">
                                            <p:txEl>
                                              <p:pRg st="40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0" fill="hold">
                      <p:stCondLst>
                        <p:cond delay="indefinite"/>
                      </p:stCondLst>
                      <p:childTnLst>
                        <p:par>
                          <p:cTn id="1281" fill="hold">
                            <p:stCondLst>
                              <p:cond delay="0"/>
                            </p:stCondLst>
                            <p:childTnLst>
                              <p:par>
                                <p:cTn id="128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24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84" dur="500"/>
                                        <p:tgtEl>
                                          <p:spTgt spid="402">
                                            <p:txEl>
                                              <p:pRg st="124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5" fill="hold">
                      <p:stCondLst>
                        <p:cond delay="indefinite"/>
                      </p:stCondLst>
                      <p:childTnLst>
                        <p:par>
                          <p:cTn id="1286" fill="hold">
                            <p:stCondLst>
                              <p:cond delay="0"/>
                            </p:stCondLst>
                            <p:childTnLst>
                              <p:par>
                                <p:cTn id="12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57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89" dur="500"/>
                                        <p:tgtEl>
                                          <p:spTgt spid="402">
                                            <p:txEl>
                                              <p:pRg st="157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0" fill="hold">
                      <p:stCondLst>
                        <p:cond delay="indefinite"/>
                      </p:stCondLst>
                      <p:childTnLst>
                        <p:par>
                          <p:cTn id="1291" fill="hold">
                            <p:stCondLst>
                              <p:cond delay="0"/>
                            </p:stCondLst>
                            <p:childTnLst>
                              <p:par>
                                <p:cTn id="129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19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4" dur="500"/>
                                        <p:tgtEl>
                                          <p:spTgt spid="402">
                                            <p:txEl>
                                              <p:pRg st="219" end="2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56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9" dur="500"/>
                                        <p:tgtEl>
                                          <p:spTgt spid="402">
                                            <p:txEl>
                                              <p:pRg st="256" end="2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0" fill="hold">
                      <p:stCondLst>
                        <p:cond delay="indefinite"/>
                      </p:stCondLst>
                      <p:childTnLst>
                        <p:par>
                          <p:cTn id="1301" fill="hold">
                            <p:stCondLst>
                              <p:cond delay="0"/>
                            </p:stCondLst>
                            <p:childTnLst>
                              <p:par>
                                <p:cTn id="13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90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4" dur="500"/>
                                        <p:tgtEl>
                                          <p:spTgt spid="402">
                                            <p:txEl>
                                              <p:pRg st="290" end="3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5" fill="hold">
                      <p:stCondLst>
                        <p:cond delay="indefinite"/>
                      </p:stCondLst>
                      <p:childTnLst>
                        <p:par>
                          <p:cTn id="1306" fill="hold">
                            <p:stCondLst>
                              <p:cond delay="0"/>
                            </p:stCondLst>
                            <p:childTnLst>
                              <p:par>
                                <p:cTn id="13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26" end="3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9" dur="500"/>
                                        <p:tgtEl>
                                          <p:spTgt spid="402">
                                            <p:txEl>
                                              <p:pRg st="326" end="3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0" fill="hold">
                      <p:stCondLst>
                        <p:cond delay="indefinite"/>
                      </p:stCondLst>
                      <p:childTnLst>
                        <p:par>
                          <p:cTn id="1311" fill="hold">
                            <p:stCondLst>
                              <p:cond delay="0"/>
                            </p:stCondLst>
                            <p:childTnLst>
                              <p:par>
                                <p:cTn id="13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98" end="4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4" dur="500"/>
                                        <p:tgtEl>
                                          <p:spTgt spid="402">
                                            <p:txEl>
                                              <p:pRg st="398" end="4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5" fill="hold">
                      <p:stCondLst>
                        <p:cond delay="indefinite"/>
                      </p:stCondLst>
                      <p:childTnLst>
                        <p:par>
                          <p:cTn id="1316" fill="hold">
                            <p:stCondLst>
                              <p:cond delay="0"/>
                            </p:stCondLst>
                            <p:childTnLst>
                              <p:par>
                                <p:cTn id="13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0" fill="hold">
                            <p:stCondLst>
                              <p:cond delay="500"/>
                            </p:stCondLst>
                            <p:childTnLst>
                              <p:par>
                                <p:cTn id="132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Desenvolvemento dunha tenda virtual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3600" y="908640"/>
            <a:ext cx="6101280" cy="222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Instalación do módulo de pago.</a:t>
            </a:r>
            <a:br/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Descargar en </a:t>
            </a:r>
            <a:r>
              <a:rPr b="0" lang="es-ES" sz="1400" spc="-1" strike="noStrike" u="sng">
                <a:solidFill>
                  <a:srgbClr val="00a68b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https://github.com/RubenQuintela/cecamodule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Descomprimir o zip que contén o módulo e subilo ao servidor na carpeta “modules”. Pódese subir desde o propio panel de control de Prestashop. </a:t>
            </a:r>
            <a:br/>
            <a:r>
              <a:rPr b="1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IMPORTANTE: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Eliminar o sufixo “–master” do nome da carpeta </a:t>
            </a:r>
            <a:br/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Unha vez activado, procedemos á súa configuración: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7" name="Imagen 9" descr=""/>
          <p:cNvPicPr/>
          <p:nvPr/>
        </p:nvPicPr>
        <p:blipFill>
          <a:blip r:embed="rId2"/>
          <a:stretch/>
        </p:blipFill>
        <p:spPr>
          <a:xfrm>
            <a:off x="6003360" y="1052640"/>
            <a:ext cx="3902040" cy="2304000"/>
          </a:xfrm>
          <a:prstGeom prst="rect">
            <a:avLst/>
          </a:prstGeom>
          <a:ln>
            <a:noFill/>
          </a:ln>
        </p:spPr>
      </p:pic>
      <p:sp>
        <p:nvSpPr>
          <p:cNvPr id="408" name="CustomShape 3"/>
          <p:cNvSpPr/>
          <p:nvPr/>
        </p:nvSpPr>
        <p:spPr>
          <a:xfrm>
            <a:off x="5837760" y="4365000"/>
            <a:ext cx="386748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Accedendo á configuración do módulo podemos engadir novos TPVs Virtuais, modificar un existente, eliminar unha configuración ou activar/desactivar un existente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" name="Imagen 14" descr=""/>
          <p:cNvPicPr/>
          <p:nvPr/>
        </p:nvPicPr>
        <p:blipFill>
          <a:blip r:embed="rId3"/>
          <a:stretch/>
        </p:blipFill>
        <p:spPr>
          <a:xfrm>
            <a:off x="272520" y="2997000"/>
            <a:ext cx="5295960" cy="352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24" dur="indefinite" restart="never" nodeType="tmRoot">
          <p:childTnLst>
            <p:seq>
              <p:cTn id="1325" dur="indefinite" nodeType="mainSeq">
                <p:childTnLst>
                  <p:par>
                    <p:cTn id="1326" fill="hold">
                      <p:stCondLst>
                        <p:cond delay="indefinite"/>
                      </p:stCondLst>
                      <p:childTnLst>
                        <p:par>
                          <p:cTn id="1327" fill="hold">
                            <p:stCondLst>
                              <p:cond delay="0"/>
                            </p:stCondLst>
                            <p:childTnLst>
                              <p:par>
                                <p:cTn id="13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0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3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4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0" fill="hold">
                            <p:stCondLst>
                              <p:cond delay="500"/>
                            </p:stCondLst>
                            <p:childTnLst>
                              <p:par>
                                <p:cTn id="134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3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Desenvolvemento dunha tenda virtual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272520" y="1217880"/>
            <a:ext cx="48592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engadir un novo TPV Virtual, facemos click no botón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2" name="Imagen 7" descr=""/>
          <p:cNvPicPr/>
          <p:nvPr/>
        </p:nvPicPr>
        <p:blipFill>
          <a:blip r:embed="rId1"/>
          <a:stretch/>
        </p:blipFill>
        <p:spPr>
          <a:xfrm>
            <a:off x="4880880" y="1161720"/>
            <a:ext cx="1141920" cy="338400"/>
          </a:xfrm>
          <a:prstGeom prst="rect">
            <a:avLst/>
          </a:prstGeom>
          <a:ln>
            <a:noFill/>
          </a:ln>
        </p:spPr>
      </p:pic>
      <p:pic>
        <p:nvPicPr>
          <p:cNvPr id="413" name="Imagen 10" descr=""/>
          <p:cNvPicPr/>
          <p:nvPr/>
        </p:nvPicPr>
        <p:blipFill>
          <a:blip r:embed="rId2"/>
          <a:stretch/>
        </p:blipFill>
        <p:spPr>
          <a:xfrm>
            <a:off x="5124600" y="1613880"/>
            <a:ext cx="4623840" cy="3011040"/>
          </a:xfrm>
          <a:prstGeom prst="rect">
            <a:avLst/>
          </a:prstGeom>
          <a:ln>
            <a:noFill/>
          </a:ln>
        </p:spPr>
      </p:pic>
      <p:pic>
        <p:nvPicPr>
          <p:cNvPr id="414" name="Imagen 11" descr=""/>
          <p:cNvPicPr/>
          <p:nvPr/>
        </p:nvPicPr>
        <p:blipFill>
          <a:blip r:embed="rId3"/>
          <a:stretch/>
        </p:blipFill>
        <p:spPr>
          <a:xfrm>
            <a:off x="496440" y="4914000"/>
            <a:ext cx="9057240" cy="1119240"/>
          </a:xfrm>
          <a:prstGeom prst="rect">
            <a:avLst/>
          </a:prstGeom>
          <a:ln>
            <a:noFill/>
          </a:ln>
        </p:spPr>
      </p:pic>
      <p:sp>
        <p:nvSpPr>
          <p:cNvPr id="415" name="CustomShape 3"/>
          <p:cNvSpPr/>
          <p:nvPr/>
        </p:nvSpPr>
        <p:spPr>
          <a:xfrm>
            <a:off x="251640" y="1581840"/>
            <a:ext cx="4859280" cy="307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Tecleamos os seguintes datos: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Código de comercio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Código de entidade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Terminal ID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Claves de encriptación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Transportistas permitidos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Moneda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Tipo formulario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002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Iframe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002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 ventana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Permisos para acceder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StarSymbol"/>
              <a:buChar char="-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Activación do TPV Virtual que dimos de alta facendo click na  icona de Estado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44" dur="indefinite" restart="never" nodeType="tmRoot">
          <p:childTnLst>
            <p:seq>
              <p:cTn id="1345" dur="indefinite" nodeType="mainSeq">
                <p:childTnLst>
                  <p:par>
                    <p:cTn id="1346" fill="hold">
                      <p:stCondLst>
                        <p:cond delay="indefinite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50" dur="500"/>
                                        <p:tgtEl>
                                          <p:spTgt spid="415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1" fill="hold">
                      <p:stCondLst>
                        <p:cond delay="indefinite"/>
                      </p:stCondLst>
                      <p:childTnLst>
                        <p:par>
                          <p:cTn id="1352" fill="hold">
                            <p:stCondLst>
                              <p:cond delay="0"/>
                            </p:stCondLst>
                            <p:childTnLst>
                              <p:par>
                                <p:cTn id="13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55" dur="500"/>
                                        <p:tgtEl>
                                          <p:spTgt spid="415">
                                            <p:txEl>
                                              <p:pRg st="3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6" fill="hold">
                      <p:stCondLst>
                        <p:cond delay="indefinite"/>
                      </p:stCondLst>
                      <p:childTnLst>
                        <p:par>
                          <p:cTn id="1357" fill="hold">
                            <p:stCondLst>
                              <p:cond delay="0"/>
                            </p:stCondLst>
                            <p:childTnLst>
                              <p:par>
                                <p:cTn id="13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9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60" dur="500"/>
                                        <p:tgtEl>
                                          <p:spTgt spid="415">
                                            <p:txEl>
                                              <p:pRg st="49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1" fill="hold">
                      <p:stCondLst>
                        <p:cond delay="indefinite"/>
                      </p:stCondLst>
                      <p:childTnLst>
                        <p:par>
                          <p:cTn id="1362" fill="hold">
                            <p:stCondLst>
                              <p:cond delay="0"/>
                            </p:stCondLst>
                            <p:childTnLst>
                              <p:par>
                                <p:cTn id="136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68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65" dur="500"/>
                                        <p:tgtEl>
                                          <p:spTgt spid="415">
                                            <p:txEl>
                                              <p:pRg st="68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6" fill="hold">
                      <p:stCondLst>
                        <p:cond delay="indefinite"/>
                      </p:stCondLst>
                      <p:childTnLst>
                        <p:par>
                          <p:cTn id="1367" fill="hold">
                            <p:stCondLst>
                              <p:cond delay="0"/>
                            </p:stCondLst>
                            <p:childTnLst>
                              <p:par>
                                <p:cTn id="13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8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0" dur="500"/>
                                        <p:tgtEl>
                                          <p:spTgt spid="415">
                                            <p:txEl>
                                              <p:pRg st="80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03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5" dur="500"/>
                                        <p:tgtEl>
                                          <p:spTgt spid="415">
                                            <p:txEl>
                                              <p:pRg st="103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6" fill="hold">
                      <p:stCondLst>
                        <p:cond delay="indefinite"/>
                      </p:stCondLst>
                      <p:childTnLst>
                        <p:par>
                          <p:cTn id="1377" fill="hold">
                            <p:stCondLst>
                              <p:cond delay="0"/>
                            </p:stCondLst>
                            <p:childTnLst>
                              <p:par>
                                <p:cTn id="13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29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0" dur="500"/>
                                        <p:tgtEl>
                                          <p:spTgt spid="415">
                                            <p:txEl>
                                              <p:pRg st="129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1" fill="hold">
                      <p:stCondLst>
                        <p:cond delay="indefinite"/>
                      </p:stCondLst>
                      <p:childTnLst>
                        <p:par>
                          <p:cTn id="1382" fill="hold">
                            <p:stCondLst>
                              <p:cond delay="0"/>
                            </p:stCondLst>
                            <p:childTnLst>
                              <p:par>
                                <p:cTn id="13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36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5" dur="500"/>
                                        <p:tgtEl>
                                          <p:spTgt spid="415">
                                            <p:txEl>
                                              <p:pRg st="136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6" fill="hold">
                      <p:stCondLst>
                        <p:cond delay="indefinite"/>
                      </p:stCondLst>
                      <p:childTnLst>
                        <p:par>
                          <p:cTn id="1387" fill="hold">
                            <p:stCondLst>
                              <p:cond delay="0"/>
                            </p:stCondLst>
                            <p:childTnLst>
                              <p:par>
                                <p:cTn id="13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52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90" dur="500"/>
                                        <p:tgtEl>
                                          <p:spTgt spid="415">
                                            <p:txEl>
                                              <p:pRg st="152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1" fill="hold">
                      <p:stCondLst>
                        <p:cond delay="indefinite"/>
                      </p:stCondLst>
                      <p:childTnLst>
                        <p:par>
                          <p:cTn id="1392" fill="hold">
                            <p:stCondLst>
                              <p:cond delay="0"/>
                            </p:stCondLst>
                            <p:childTnLst>
                              <p:par>
                                <p:cTn id="13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59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95" dur="500"/>
                                        <p:tgtEl>
                                          <p:spTgt spid="415">
                                            <p:txEl>
                                              <p:pRg st="159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6" fill="hold">
                      <p:stCondLst>
                        <p:cond delay="indefinite"/>
                      </p:stCondLst>
                      <p:childTnLst>
                        <p:par>
                          <p:cTn id="1397" fill="hold">
                            <p:stCondLst>
                              <p:cond delay="0"/>
                            </p:stCondLst>
                            <p:childTnLst>
                              <p:par>
                                <p:cTn id="139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72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0" dur="500"/>
                                        <p:tgtEl>
                                          <p:spTgt spid="415">
                                            <p:txEl>
                                              <p:pRg st="172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94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5" dur="500"/>
                                        <p:tgtEl>
                                          <p:spTgt spid="415">
                                            <p:txEl>
                                              <p:pRg st="194" end="2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6" fill="hold">
                      <p:stCondLst>
                        <p:cond delay="indefinite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0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Imagen 1" descr=""/>
          <p:cNvPicPr/>
          <p:nvPr/>
        </p:nvPicPr>
        <p:blipFill>
          <a:blip r:embed="rId1"/>
          <a:stretch/>
        </p:blipFill>
        <p:spPr>
          <a:xfrm>
            <a:off x="7761240" y="3924720"/>
            <a:ext cx="2039400" cy="2104200"/>
          </a:xfrm>
          <a:prstGeom prst="rect">
            <a:avLst/>
          </a:prstGeom>
          <a:ln>
            <a:noFill/>
          </a:ln>
        </p:spPr>
      </p:pic>
      <p:sp>
        <p:nvSpPr>
          <p:cNvPr id="417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SEO y SEM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272520" y="988200"/>
            <a:ext cx="575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3"/>
          <p:cNvSpPr/>
          <p:nvPr/>
        </p:nvSpPr>
        <p:spPr>
          <a:xfrm>
            <a:off x="1208520" y="983880"/>
            <a:ext cx="8388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Search Engine Optimization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(optimización para motores de búsqueda).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4"/>
          <p:cNvSpPr/>
          <p:nvPr/>
        </p:nvSpPr>
        <p:spPr>
          <a:xfrm>
            <a:off x="1208520" y="1291680"/>
            <a:ext cx="8388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WIKIPEDIA: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“o proceso de mellorar a visibilidade dun sitio web nos resultados orgánicos de diferentes buscadores".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5"/>
          <p:cNvSpPr/>
          <p:nvPr/>
        </p:nvSpPr>
        <p:spPr>
          <a:xfrm>
            <a:off x="1208520" y="1814760"/>
            <a:ext cx="8388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noso país, as estratexias de SEO céntranse en Google, xa que é o buscador utilizado pola inmensa maioría dos usuarios.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6"/>
          <p:cNvSpPr/>
          <p:nvPr/>
        </p:nvSpPr>
        <p:spPr>
          <a:xfrm>
            <a:off x="1208520" y="2314080"/>
            <a:ext cx="8388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Dous factores: relevancia (correspóndese con precisión a una búsqueda concreta) e autoridade (número de enlaces que lle apuntan)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7"/>
          <p:cNvSpPr/>
          <p:nvPr/>
        </p:nvSpPr>
        <p:spPr>
          <a:xfrm>
            <a:off x="272520" y="3025800"/>
            <a:ext cx="575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8"/>
          <p:cNvSpPr/>
          <p:nvPr/>
        </p:nvSpPr>
        <p:spPr>
          <a:xfrm>
            <a:off x="1208520" y="3021480"/>
            <a:ext cx="8388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Search Engine Marketing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(marketing en motores de búsqueda).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9"/>
          <p:cNvSpPr/>
          <p:nvPr/>
        </p:nvSpPr>
        <p:spPr>
          <a:xfrm>
            <a:off x="1208520" y="3365280"/>
            <a:ext cx="8388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SEM, polo tanto, refírese ás técnicas que melloran o posicionamento da nosa web a través de anuncios pagados que aparecen nos buscadores para determinadas verbas clave.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10"/>
          <p:cNvSpPr/>
          <p:nvPr/>
        </p:nvSpPr>
        <p:spPr>
          <a:xfrm>
            <a:off x="1208520" y="3934080"/>
            <a:ext cx="8388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noso país, a solución de publicidade en buscadores máis popular é Google AdWords.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11"/>
          <p:cNvSpPr/>
          <p:nvPr/>
        </p:nvSpPr>
        <p:spPr>
          <a:xfrm>
            <a:off x="298080" y="4525920"/>
            <a:ext cx="12700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DIFERENZAS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12"/>
          <p:cNvSpPr/>
          <p:nvPr/>
        </p:nvSpPr>
        <p:spPr>
          <a:xfrm>
            <a:off x="1516320" y="4517640"/>
            <a:ext cx="83880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Tipo de inversión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Lugar que ocupan na páxina (SEO central, SEM espacio lateral dereito)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Tipo de contido (SEM más corto)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Temporalidade (SEM corto/medio prazo, SEO medio/largo prazo)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13"/>
          <p:cNvSpPr/>
          <p:nvPr/>
        </p:nvSpPr>
        <p:spPr>
          <a:xfrm>
            <a:off x="298080" y="5571360"/>
            <a:ext cx="12700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ESTRATEXIA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14"/>
          <p:cNvSpPr/>
          <p:nvPr/>
        </p:nvSpPr>
        <p:spPr>
          <a:xfrm>
            <a:off x="1516320" y="5563080"/>
            <a:ext cx="83880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primeiro, SEO despois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Estudio previo de verbas clave máis usadas (Keyword Planner, Adword, SEMRush…)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Campañas SEM que nos permiten tanxibilizar a estratexia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Reaproveitable para estratexia SEO posterior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14" dur="indefinite" restart="never" nodeType="tmRoot">
          <p:childTnLst>
            <p:seq>
              <p:cTn id="1415" dur="indefinite" nodeType="mainSeq">
                <p:childTnLst>
                  <p:par>
                    <p:cTn id="1416" fill="hold">
                      <p:stCondLst>
                        <p:cond delay="indefinite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5" fill="hold">
                      <p:stCondLst>
                        <p:cond delay="indefinite"/>
                      </p:stCondLst>
                      <p:childTnLst>
                        <p:par>
                          <p:cTn id="1426" fill="hold">
                            <p:stCondLst>
                              <p:cond delay="0"/>
                            </p:stCondLst>
                            <p:childTnLst>
                              <p:par>
                                <p:cTn id="14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0" fill="hold">
                      <p:stCondLst>
                        <p:cond delay="indefinite"/>
                      </p:stCondLst>
                      <p:childTnLst>
                        <p:par>
                          <p:cTn id="1431" fill="hold">
                            <p:stCondLst>
                              <p:cond delay="0"/>
                            </p:stCondLst>
                            <p:childTnLst>
                              <p:par>
                                <p:cTn id="14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5" fill="hold">
                      <p:stCondLst>
                        <p:cond delay="indefinite"/>
                      </p:stCondLst>
                      <p:childTnLst>
                        <p:par>
                          <p:cTn id="1436" fill="hold">
                            <p:stCondLst>
                              <p:cond delay="0"/>
                            </p:stCondLst>
                            <p:childTnLst>
                              <p:par>
                                <p:cTn id="14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0" fill="hold">
                      <p:stCondLst>
                        <p:cond delay="indefinite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4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9" fill="hold">
                      <p:stCondLst>
                        <p:cond delay="indefinite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5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4" fill="hold">
                      <p:stCondLst>
                        <p:cond delay="indefinite"/>
                      </p:stCondLst>
                      <p:childTnLst>
                        <p:par>
                          <p:cTn id="1455" fill="hold">
                            <p:stCondLst>
                              <p:cond delay="0"/>
                            </p:stCondLst>
                            <p:childTnLst>
                              <p:par>
                                <p:cTn id="14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5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9" fill="hold">
                            <p:stCondLst>
                              <p:cond delay="500"/>
                            </p:stCondLst>
                            <p:childTnLst>
                              <p:par>
                                <p:cTn id="146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3" fill="hold">
                      <p:stCondLst>
                        <p:cond delay="indefinite"/>
                      </p:stCondLst>
                      <p:childTnLst>
                        <p:par>
                          <p:cTn id="1464" fill="hold">
                            <p:stCondLst>
                              <p:cond delay="0"/>
                            </p:stCondLst>
                            <p:childTnLst>
                              <p:par>
                                <p:cTn id="14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8" fill="hold">
                      <p:stCondLst>
                        <p:cond delay="indefinite"/>
                      </p:stCondLst>
                      <p:childTnLst>
                        <p:par>
                          <p:cTn id="1469" fill="hold">
                            <p:stCondLst>
                              <p:cond delay="0"/>
                            </p:stCondLst>
                            <p:childTnLst>
                              <p:par>
                                <p:cTn id="14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2" dur="500"/>
                                        <p:tgtEl>
                                          <p:spTgt spid="428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8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7" dur="500"/>
                                        <p:tgtEl>
                                          <p:spTgt spid="428">
                                            <p:txEl>
                                              <p:pRg st="18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8" fill="hold">
                      <p:stCondLst>
                        <p:cond delay="indefinite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8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82" dur="500"/>
                                        <p:tgtEl>
                                          <p:spTgt spid="428">
                                            <p:txEl>
                                              <p:pRg st="88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3" fill="hold">
                      <p:stCondLst>
                        <p:cond delay="indefinite"/>
                      </p:stCondLst>
                      <p:childTnLst>
                        <p:par>
                          <p:cTn id="1484" fill="hold">
                            <p:stCondLst>
                              <p:cond delay="0"/>
                            </p:stCondLst>
                            <p:childTnLst>
                              <p:par>
                                <p:cTn id="14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20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87" dur="500"/>
                                        <p:tgtEl>
                                          <p:spTgt spid="428">
                                            <p:txEl>
                                              <p:pRg st="120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8" fill="hold">
                      <p:stCondLst>
                        <p:cond delay="indefinite"/>
                      </p:stCondLst>
                      <p:childTnLst>
                        <p:par>
                          <p:cTn id="1489" fill="hold">
                            <p:stCondLst>
                              <p:cond delay="0"/>
                            </p:stCondLst>
                            <p:childTnLst>
                              <p:par>
                                <p:cTn id="14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3" fill="hold">
                      <p:stCondLst>
                        <p:cond delay="indefinite"/>
                      </p:stCondLst>
                      <p:childTnLst>
                        <p:par>
                          <p:cTn id="1494" fill="hold">
                            <p:stCondLst>
                              <p:cond delay="0"/>
                            </p:stCondLst>
                            <p:childTnLst>
                              <p:par>
                                <p:cTn id="14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7" dur="500"/>
                                        <p:tgtEl>
                                          <p:spTgt spid="430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8" fill="hold">
                      <p:stCondLst>
                        <p:cond delay="indefinite"/>
                      </p:stCondLst>
                      <p:childTnLst>
                        <p:par>
                          <p:cTn id="1499" fill="hold">
                            <p:stCondLst>
                              <p:cond delay="0"/>
                            </p:stCondLst>
                            <p:childTnLst>
                              <p:par>
                                <p:cTn id="15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6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2" dur="500"/>
                                        <p:tgtEl>
                                          <p:spTgt spid="430">
                                            <p:txEl>
                                              <p:pRg st="26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3" fill="hold">
                      <p:stCondLst>
                        <p:cond delay="indefinite"/>
                      </p:stCondLst>
                      <p:childTnLst>
                        <p:par>
                          <p:cTn id="1504" fill="hold">
                            <p:stCondLst>
                              <p:cond delay="0"/>
                            </p:stCondLst>
                            <p:childTnLst>
                              <p:par>
                                <p:cTn id="15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05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7" dur="500"/>
                                        <p:tgtEl>
                                          <p:spTgt spid="430">
                                            <p:txEl>
                                              <p:pRg st="105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8" fill="hold">
                      <p:stCondLst>
                        <p:cond delay="indefinite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61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2" dur="500"/>
                                        <p:tgtEl>
                                          <p:spTgt spid="430">
                                            <p:txEl>
                                              <p:pRg st="161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Vender en Internet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145080" y="2989080"/>
            <a:ext cx="8222040" cy="374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635"/>
              </a:lnSpc>
            </a:pPr>
            <a:r>
              <a:rPr b="1" lang="es-ES" sz="16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PUNTOS FUNDAMENTÁIS A TER EN CONTA PARA REALIZAR UNA TENDA VIRTUAL: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vou vender?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Distribuidores cos que podo contar, e custos asociados (aduanas, impostos…)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Público obxectivo ao que me quero dirixir (isto pode condicionar novamente a oferta…)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Análise da competencia </a:t>
            </a: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teño algo que permita diferenciarme?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Construír a páxina web </a:t>
            </a: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Búsqueda de proveedor tecnolóxico e custos asociados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Loxística de distribución (en función do produto) </a:t>
            </a: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tentar de repercutir, non rentabilizar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Estratexia de marketing </a:t>
            </a: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Atractivo social? Tecnolóxico? Económico?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Posicionamento: correcto deseño SEO e análise de opcións de SEM e custos asociados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Precio final dos productos </a:t>
            </a: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marxe que necesito para cubrir os custos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Nome da páxina e do dominio e logo que me identifican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Estratexias de captación de clientes </a:t>
            </a: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Particular vs Empresas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Claridade, fichas de producto, carrito de compra, login clientes…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Contido en redes sociais e posicionamento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Servizo de atención ao usuario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2936880" y="1124640"/>
            <a:ext cx="6912360" cy="15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non tes cartos, non emprendas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comercio electrónico é un risco económico, aínda que sexa inferior ao que asumes nunha tenda física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Monta un negocio que se entenda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 flexible, se hai que cambiar o modelo, cámbiao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o negocio non é viable, non te empeñes, cancela canto antes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4"/>
          <p:cNvSpPr/>
          <p:nvPr/>
        </p:nvSpPr>
        <p:spPr>
          <a:xfrm>
            <a:off x="7023960" y="2690280"/>
            <a:ext cx="26812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Rafael Galan – Revista Emprendedores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5" name="Imagen 2" descr=""/>
          <p:cNvPicPr/>
          <p:nvPr/>
        </p:nvPicPr>
        <p:blipFill>
          <a:blip r:embed="rId1"/>
          <a:stretch/>
        </p:blipFill>
        <p:spPr>
          <a:xfrm>
            <a:off x="202680" y="109296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436" name="Imagen 3" descr=""/>
          <p:cNvPicPr/>
          <p:nvPr/>
        </p:nvPicPr>
        <p:blipFill>
          <a:blip r:embed="rId2"/>
          <a:srcRect l="21747" t="0" r="28812" b="0"/>
          <a:stretch/>
        </p:blipFill>
        <p:spPr>
          <a:xfrm>
            <a:off x="8049240" y="3986640"/>
            <a:ext cx="1511640" cy="149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13" dur="indefinite" restart="never" nodeType="tmRoot">
          <p:childTnLst>
            <p:seq>
              <p:cTn id="1514" nodeType="mainSeq">
                <p:childTnLst>
                  <p:par>
                    <p:cTn id="1515" fill="freeze">
                      <p:stCondLst>
                        <p:cond delay="0"/>
                      </p:stCondLst>
                      <p:childTnLst>
                        <p:par>
                          <p:cTn id="1516" fill="freeze">
                            <p:stCondLst>
                              <p:cond delay="0"/>
                            </p:stCondLst>
                            <p:childTnLst>
                              <p:par>
                                <p:cTn id="1517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19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freeze">
                      <p:stCondLst>
                        <p:cond delay="indefinite"/>
                      </p:stCondLst>
                      <p:childTnLst>
                        <p:par>
                          <p:cTn id="1521" fill="freeze">
                            <p:stCondLst>
                              <p:cond delay="0"/>
                            </p:stCondLst>
                            <p:childTnLst>
                              <p:par>
                                <p:cTn id="152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24" dur="500"/>
                                        <p:tgtEl>
                                          <p:spTgt spid="433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5" fill="freeze">
                      <p:stCondLst>
                        <p:cond delay="indefinite"/>
                      </p:stCondLst>
                      <p:childTnLst>
                        <p:par>
                          <p:cTn id="1526" fill="freeze">
                            <p:stCondLst>
                              <p:cond delay="0"/>
                            </p:stCondLst>
                            <p:childTnLst>
                              <p:par>
                                <p:cTn id="152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33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29" dur="500"/>
                                        <p:tgtEl>
                                          <p:spTgt spid="433">
                                            <p:txEl>
                                              <p:pRg st="33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0" fill="freeze">
                      <p:stCondLst>
                        <p:cond delay="indefinite"/>
                      </p:stCondLst>
                      <p:childTnLst>
                        <p:par>
                          <p:cTn id="1531" fill="freeze">
                            <p:stCondLst>
                              <p:cond delay="0"/>
                            </p:stCondLst>
                            <p:childTnLst>
                              <p:par>
                                <p:cTn id="153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35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34" dur="500"/>
                                        <p:tgtEl>
                                          <p:spTgt spid="433">
                                            <p:txEl>
                                              <p:pRg st="135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5" fill="freeze">
                      <p:stCondLst>
                        <p:cond delay="indefinite"/>
                      </p:stCondLst>
                      <p:childTnLst>
                        <p:par>
                          <p:cTn id="1536" fill="freeze">
                            <p:stCondLst>
                              <p:cond delay="0"/>
                            </p:stCondLst>
                            <p:childTnLst>
                              <p:par>
                                <p:cTn id="153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67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39" dur="500"/>
                                        <p:tgtEl>
                                          <p:spTgt spid="433">
                                            <p:txEl>
                                              <p:pRg st="167" end="2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0" fill="freeze">
                      <p:stCondLst>
                        <p:cond delay="indefinite"/>
                      </p:stCondLst>
                      <p:childTnLst>
                        <p:par>
                          <p:cTn id="1541" fill="freeze">
                            <p:stCondLst>
                              <p:cond delay="0"/>
                            </p:stCondLst>
                            <p:childTnLst>
                              <p:par>
                                <p:cTn id="154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217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44" dur="500"/>
                                        <p:tgtEl>
                                          <p:spTgt spid="433">
                                            <p:txEl>
                                              <p:pRg st="217" end="2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5" fill="freeze">
                      <p:stCondLst>
                        <p:cond delay="indefinite"/>
                      </p:stCondLst>
                      <p:childTnLst>
                        <p:par>
                          <p:cTn id="1546" fill="freeze">
                            <p:stCondLst>
                              <p:cond delay="0"/>
                            </p:stCondLst>
                            <p:childTnLst>
                              <p:par>
                                <p:cTn id="15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9" fill="freeze">
                      <p:stCondLst>
                        <p:cond delay="indefinite"/>
                      </p:stCondLst>
                      <p:childTnLst>
                        <p:par>
                          <p:cTn id="1550" fill="freeze">
                            <p:stCondLst>
                              <p:cond delay="0"/>
                            </p:stCondLst>
                            <p:childTnLst>
                              <p:par>
                                <p:cTn id="155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53" dur="500"/>
                                        <p:tgtEl>
                                          <p:spTgt spid="432">
                                            <p:txEl>
                                              <p:p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4" fill="freeze">
                      <p:stCondLst>
                        <p:cond delay="indefinite"/>
                      </p:stCondLst>
                      <p:childTnLst>
                        <p:par>
                          <p:cTn id="1555" fill="freeze">
                            <p:stCondLst>
                              <p:cond delay="0"/>
                            </p:stCondLst>
                            <p:childTnLst>
                              <p:par>
                                <p:cTn id="155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6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58" dur="500"/>
                                        <p:tgtEl>
                                          <p:spTgt spid="432">
                                            <p:txEl>
                                              <p:pRg st="68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559" dur="indefinite" restart="never" nodeType="tmRoot">
          <p:childTnLst>
            <p:seq>
              <p:cTn id="15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Reclamacións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pic>
        <p:nvPicPr>
          <p:cNvPr id="150" name="Imagen 4" descr=""/>
          <p:cNvPicPr/>
          <p:nvPr/>
        </p:nvPicPr>
        <p:blipFill>
          <a:blip r:embed="rId1"/>
          <a:srcRect l="21225" t="26995" r="21394" b="25747"/>
          <a:stretch/>
        </p:blipFill>
        <p:spPr>
          <a:xfrm>
            <a:off x="335880" y="1681560"/>
            <a:ext cx="1223640" cy="1007640"/>
          </a:xfrm>
          <a:prstGeom prst="rect">
            <a:avLst/>
          </a:prstGeom>
          <a:ln>
            <a:noFill/>
          </a:ln>
        </p:spPr>
      </p:pic>
      <p:pic>
        <p:nvPicPr>
          <p:cNvPr id="151" name="Imagen 5" descr=""/>
          <p:cNvPicPr/>
          <p:nvPr/>
        </p:nvPicPr>
        <p:blipFill>
          <a:blip r:embed="rId2"/>
          <a:stretch/>
        </p:blipFill>
        <p:spPr>
          <a:xfrm>
            <a:off x="1802160" y="1962360"/>
            <a:ext cx="3561840" cy="1285560"/>
          </a:xfrm>
          <a:prstGeom prst="rect">
            <a:avLst/>
          </a:prstGeom>
          <a:ln>
            <a:noFill/>
          </a:ln>
        </p:spPr>
      </p:pic>
      <p:pic>
        <p:nvPicPr>
          <p:cNvPr id="152" name="Imagen 6" descr=""/>
          <p:cNvPicPr/>
          <p:nvPr/>
        </p:nvPicPr>
        <p:blipFill>
          <a:blip r:embed="rId3"/>
          <a:stretch/>
        </p:blipFill>
        <p:spPr>
          <a:xfrm>
            <a:off x="1208520" y="3512880"/>
            <a:ext cx="2819160" cy="1618920"/>
          </a:xfrm>
          <a:prstGeom prst="rect">
            <a:avLst/>
          </a:prstGeom>
          <a:ln>
            <a:noFill/>
          </a:ln>
        </p:spPr>
      </p:pic>
      <p:pic>
        <p:nvPicPr>
          <p:cNvPr id="153" name="Imagen 7" descr=""/>
          <p:cNvPicPr/>
          <p:nvPr/>
        </p:nvPicPr>
        <p:blipFill>
          <a:blip r:embed="rId4"/>
          <a:stretch/>
        </p:blipFill>
        <p:spPr>
          <a:xfrm>
            <a:off x="7329240" y="1747080"/>
            <a:ext cx="984600" cy="984600"/>
          </a:xfrm>
          <a:prstGeom prst="rect">
            <a:avLst/>
          </a:prstGeom>
          <a:ln>
            <a:noFill/>
          </a:ln>
        </p:spPr>
      </p:pic>
      <p:pic>
        <p:nvPicPr>
          <p:cNvPr id="154" name="Imagen 8" descr=""/>
          <p:cNvPicPr/>
          <p:nvPr/>
        </p:nvPicPr>
        <p:blipFill>
          <a:blip r:embed="rId5"/>
          <a:stretch/>
        </p:blipFill>
        <p:spPr>
          <a:xfrm>
            <a:off x="6273000" y="4615560"/>
            <a:ext cx="3209400" cy="142848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956520" y="1289880"/>
            <a:ext cx="3766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CARACTERÍSTICAS DA OPERACIÓN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Imagen 9" descr=""/>
          <p:cNvPicPr/>
          <p:nvPr/>
        </p:nvPicPr>
        <p:blipFill>
          <a:blip r:embed="rId6"/>
          <a:stretch/>
        </p:blipFill>
        <p:spPr>
          <a:xfrm>
            <a:off x="7078680" y="3388680"/>
            <a:ext cx="1598400" cy="894960"/>
          </a:xfrm>
          <a:prstGeom prst="rect">
            <a:avLst/>
          </a:prstGeom>
          <a:ln>
            <a:noFill/>
          </a:ln>
        </p:spPr>
      </p:pic>
      <p:sp>
        <p:nvSpPr>
          <p:cNvPr id="157" name="CustomShape 3"/>
          <p:cNvSpPr/>
          <p:nvPr/>
        </p:nvSpPr>
        <p:spPr>
          <a:xfrm>
            <a:off x="5938200" y="1289880"/>
            <a:ext cx="3766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ORIXE E PROCESO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7641720" y="2732040"/>
            <a:ext cx="359640" cy="5522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5"/>
          <p:cNvSpPr/>
          <p:nvPr/>
        </p:nvSpPr>
        <p:spPr>
          <a:xfrm>
            <a:off x="5994720" y="6102720"/>
            <a:ext cx="3766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Regulamentos Operativos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Imagen 11" descr=""/>
          <p:cNvPicPr/>
          <p:nvPr/>
        </p:nvPicPr>
        <p:blipFill>
          <a:blip r:embed="rId7"/>
          <a:stretch/>
        </p:blipFill>
        <p:spPr>
          <a:xfrm>
            <a:off x="6806880" y="2757240"/>
            <a:ext cx="645840" cy="430560"/>
          </a:xfrm>
          <a:prstGeom prst="rect">
            <a:avLst/>
          </a:prstGeom>
          <a:ln>
            <a:noFill/>
          </a:ln>
        </p:spPr>
      </p:pic>
      <p:pic>
        <p:nvPicPr>
          <p:cNvPr id="161" name="Imagen 18" descr=""/>
          <p:cNvPicPr/>
          <p:nvPr/>
        </p:nvPicPr>
        <p:blipFill>
          <a:blip r:embed="rId8"/>
          <a:srcRect l="19099" t="0" r="16722" b="0"/>
          <a:stretch/>
        </p:blipFill>
        <p:spPr>
          <a:xfrm>
            <a:off x="8190360" y="2707920"/>
            <a:ext cx="646560" cy="503640"/>
          </a:xfrm>
          <a:prstGeom prst="rect">
            <a:avLst/>
          </a:prstGeom>
          <a:ln>
            <a:noFill/>
          </a:ln>
        </p:spPr>
      </p:pic>
      <p:pic>
        <p:nvPicPr>
          <p:cNvPr id="162" name="Imagen 19" descr=""/>
          <p:cNvPicPr/>
          <p:nvPr/>
        </p:nvPicPr>
        <p:blipFill>
          <a:blip r:embed="rId9"/>
          <a:stretch/>
        </p:blipFill>
        <p:spPr>
          <a:xfrm>
            <a:off x="230760" y="5669640"/>
            <a:ext cx="1100520" cy="881280"/>
          </a:xfrm>
          <a:prstGeom prst="rect">
            <a:avLst/>
          </a:prstGeom>
          <a:ln>
            <a:noFill/>
          </a:ln>
        </p:spPr>
      </p:pic>
      <p:pic>
        <p:nvPicPr>
          <p:cNvPr id="163" name="Imagen 20" descr=""/>
          <p:cNvPicPr/>
          <p:nvPr/>
        </p:nvPicPr>
        <p:blipFill>
          <a:blip r:embed="rId10"/>
          <a:stretch/>
        </p:blipFill>
        <p:spPr>
          <a:xfrm>
            <a:off x="3648600" y="5669640"/>
            <a:ext cx="1286640" cy="726840"/>
          </a:xfrm>
          <a:prstGeom prst="rect">
            <a:avLst/>
          </a:prstGeom>
          <a:ln>
            <a:noFill/>
          </a:ln>
        </p:spPr>
      </p:pic>
      <p:pic>
        <p:nvPicPr>
          <p:cNvPr id="164" name="Imagen 22" descr=""/>
          <p:cNvPicPr/>
          <p:nvPr/>
        </p:nvPicPr>
        <p:blipFill>
          <a:blip r:embed="rId11"/>
          <a:stretch/>
        </p:blipFill>
        <p:spPr>
          <a:xfrm>
            <a:off x="1020960" y="5801760"/>
            <a:ext cx="639000" cy="639000"/>
          </a:xfrm>
          <a:prstGeom prst="rect">
            <a:avLst/>
          </a:prstGeom>
          <a:ln>
            <a:noFill/>
          </a:ln>
        </p:spPr>
      </p:pic>
      <p:pic>
        <p:nvPicPr>
          <p:cNvPr id="165" name="Imagen 23" descr=""/>
          <p:cNvPicPr/>
          <p:nvPr/>
        </p:nvPicPr>
        <p:blipFill>
          <a:blip r:embed="rId12"/>
          <a:stretch/>
        </p:blipFill>
        <p:spPr>
          <a:xfrm>
            <a:off x="3263760" y="5790600"/>
            <a:ext cx="639000" cy="639000"/>
          </a:xfrm>
          <a:prstGeom prst="rect">
            <a:avLst/>
          </a:prstGeom>
          <a:ln>
            <a:noFill/>
          </a:ln>
        </p:spPr>
      </p:pic>
      <p:pic>
        <p:nvPicPr>
          <p:cNvPr id="166" name="Imagen 24" descr=""/>
          <p:cNvPicPr/>
          <p:nvPr/>
        </p:nvPicPr>
        <p:blipFill>
          <a:blip r:embed="rId13"/>
          <a:stretch/>
        </p:blipFill>
        <p:spPr>
          <a:xfrm>
            <a:off x="1857600" y="5915520"/>
            <a:ext cx="1185120" cy="487440"/>
          </a:xfrm>
          <a:prstGeom prst="rect">
            <a:avLst/>
          </a:prstGeom>
          <a:ln>
            <a:noFill/>
          </a:ln>
        </p:spPr>
      </p:pic>
      <p:sp>
        <p:nvSpPr>
          <p:cNvPr id="167" name="CustomShape 6"/>
          <p:cNvSpPr/>
          <p:nvPr/>
        </p:nvSpPr>
        <p:spPr>
          <a:xfrm>
            <a:off x="560520" y="5273640"/>
            <a:ext cx="37663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Transferencia de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Responsabilidade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0" dur="indefinite" restart="never" nodeType="tmRoot">
          <p:childTnLst>
            <p:seq>
              <p:cTn id="81" dur="indefinite" nodeType="mainSeq"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Funcionamento Tasas Intercambio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5509440" y="1923120"/>
            <a:ext cx="4140360" cy="2845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16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Intercambio Nacional (1 de Setembro de 2014):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Reguladas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Débito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&lt;=20 €: 0,10%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20 €: 0,20% máx. 0,07€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Crédito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&lt;=20 €: 0,20%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20 €: 0,30%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Non Reguladas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Débito: 0,32€ + 0,03€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Crédito: 0,79% + 0,03€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5555160" y="4766040"/>
            <a:ext cx="4349160" cy="1779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16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Intercambio Internacional (1 de Xaneiro de 2016):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SEPA Reguladas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Débito: 0,20%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Crédito: 0,30%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SEPA Non Reguladas: depende de cada marca/tipo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Resto: depende da marca/tipo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Picture 5" descr=""/>
          <p:cNvPicPr/>
          <p:nvPr/>
        </p:nvPicPr>
        <p:blipFill>
          <a:blip r:embed="rId1"/>
          <a:stretch/>
        </p:blipFill>
        <p:spPr>
          <a:xfrm>
            <a:off x="344520" y="1877760"/>
            <a:ext cx="1511640" cy="935640"/>
          </a:xfrm>
          <a:prstGeom prst="rect">
            <a:avLst/>
          </a:prstGeom>
          <a:ln w="9360">
            <a:noFill/>
          </a:ln>
        </p:spPr>
      </p:pic>
      <p:pic>
        <p:nvPicPr>
          <p:cNvPr id="172" name="Picture 4" descr=""/>
          <p:cNvPicPr/>
          <p:nvPr/>
        </p:nvPicPr>
        <p:blipFill>
          <a:blip r:embed="rId2"/>
          <a:stretch/>
        </p:blipFill>
        <p:spPr>
          <a:xfrm rot="17404800">
            <a:off x="807120" y="2106720"/>
            <a:ext cx="326880" cy="244440"/>
          </a:xfrm>
          <a:prstGeom prst="rect">
            <a:avLst/>
          </a:prstGeom>
          <a:ln w="9360">
            <a:noFill/>
          </a:ln>
        </p:spPr>
      </p:pic>
      <p:pic>
        <p:nvPicPr>
          <p:cNvPr id="173" name="Picture 7" descr=""/>
          <p:cNvPicPr/>
          <p:nvPr/>
        </p:nvPicPr>
        <p:blipFill>
          <a:blip r:embed="rId3"/>
          <a:srcRect l="16722" t="9080" r="14345" b="9080"/>
          <a:stretch/>
        </p:blipFill>
        <p:spPr>
          <a:xfrm>
            <a:off x="3800880" y="2035800"/>
            <a:ext cx="1091880" cy="647640"/>
          </a:xfrm>
          <a:prstGeom prst="rect">
            <a:avLst/>
          </a:prstGeom>
          <a:ln w="9360"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2072520" y="2177640"/>
            <a:ext cx="1511640" cy="336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Imagen 41" descr=""/>
          <p:cNvPicPr/>
          <p:nvPr/>
        </p:nvPicPr>
        <p:blipFill>
          <a:blip r:embed="rId4"/>
          <a:srcRect l="13133" t="0" r="13892" b="0"/>
          <a:stretch/>
        </p:blipFill>
        <p:spPr>
          <a:xfrm>
            <a:off x="389520" y="3039480"/>
            <a:ext cx="1361160" cy="1397160"/>
          </a:xfrm>
          <a:prstGeom prst="rect">
            <a:avLst/>
          </a:prstGeom>
          <a:ln>
            <a:noFill/>
          </a:ln>
        </p:spPr>
      </p:pic>
      <p:pic>
        <p:nvPicPr>
          <p:cNvPr id="176" name="Picture 7" descr=""/>
          <p:cNvPicPr/>
          <p:nvPr/>
        </p:nvPicPr>
        <p:blipFill>
          <a:blip r:embed="rId5"/>
          <a:srcRect l="16722" t="9080" r="14345" b="9080"/>
          <a:stretch/>
        </p:blipFill>
        <p:spPr>
          <a:xfrm>
            <a:off x="3800880" y="3414240"/>
            <a:ext cx="1091880" cy="647640"/>
          </a:xfrm>
          <a:prstGeom prst="rect">
            <a:avLst/>
          </a:prstGeom>
          <a:ln w="9360">
            <a:noFill/>
          </a:ln>
        </p:spPr>
      </p:pic>
      <p:sp>
        <p:nvSpPr>
          <p:cNvPr id="177" name="CustomShape 5"/>
          <p:cNvSpPr/>
          <p:nvPr/>
        </p:nvSpPr>
        <p:spPr>
          <a:xfrm flipH="1">
            <a:off x="2071800" y="3556080"/>
            <a:ext cx="1511640" cy="336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TextShape 6"/>
          <p:cNvSpPr txBox="1"/>
          <p:nvPr/>
        </p:nvSpPr>
        <p:spPr>
          <a:xfrm>
            <a:off x="5456880" y="1268640"/>
            <a:ext cx="3701160" cy="50292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lIns="90000" rIns="90000" tIns="45000" bIns="0" anchor="b"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INTERCAMBIO TPV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79" name="TextShape 7"/>
          <p:cNvSpPr txBox="1"/>
          <p:nvPr/>
        </p:nvSpPr>
        <p:spPr>
          <a:xfrm>
            <a:off x="424800" y="4754160"/>
            <a:ext cx="4515480" cy="50292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lIns="90000" rIns="90000" tIns="45000" bIns="0" anchor="b"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INTERCAMBIO CAIXEIRO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80" name="CustomShape 8"/>
          <p:cNvSpPr/>
          <p:nvPr/>
        </p:nvSpPr>
        <p:spPr>
          <a:xfrm>
            <a:off x="812520" y="5470560"/>
            <a:ext cx="2901960" cy="106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171360" indent="-171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Rede propia (débito/crédito)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Rede nacional allea con acordo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Rede nacional allea sen acordo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Rede Internacional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9"/>
          <p:cNvSpPr/>
          <p:nvPr/>
        </p:nvSpPr>
        <p:spPr>
          <a:xfrm>
            <a:off x="447840" y="1020240"/>
            <a:ext cx="4160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T.INTERCAMBIO</a:t>
            </a:r>
            <a:r>
              <a:rPr b="1" lang="es-E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≠</a:t>
            </a:r>
            <a:r>
              <a:rPr b="1" lang="es-E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T.DESCUENTO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4" dur="indefinite" restart="never" nodeType="tmRoot">
          <p:childTnLst>
            <p:seq>
              <p:cTn id="145" dur="indefinite" nodeType="mainSeq">
                <p:childTnLst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18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18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19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mundo adquirente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pic>
        <p:nvPicPr>
          <p:cNvPr id="183" name="Picture 5" descr=""/>
          <p:cNvPicPr/>
          <p:nvPr/>
        </p:nvPicPr>
        <p:blipFill>
          <a:blip r:embed="rId1"/>
          <a:stretch/>
        </p:blipFill>
        <p:spPr>
          <a:xfrm>
            <a:off x="344520" y="3085920"/>
            <a:ext cx="1439640" cy="863640"/>
          </a:xfrm>
          <a:prstGeom prst="rect">
            <a:avLst/>
          </a:prstGeom>
          <a:ln w="9360">
            <a:noFill/>
          </a:ln>
        </p:spPr>
      </p:pic>
      <p:pic>
        <p:nvPicPr>
          <p:cNvPr id="184" name="Picture 4" descr=""/>
          <p:cNvPicPr/>
          <p:nvPr/>
        </p:nvPicPr>
        <p:blipFill>
          <a:blip r:embed="rId2"/>
          <a:stretch/>
        </p:blipFill>
        <p:spPr>
          <a:xfrm rot="17439600">
            <a:off x="788760" y="3296520"/>
            <a:ext cx="302760" cy="231840"/>
          </a:xfrm>
          <a:prstGeom prst="rect">
            <a:avLst/>
          </a:prstGeom>
          <a:ln w="9360">
            <a:noFill/>
          </a:ln>
        </p:spPr>
      </p:pic>
      <p:pic>
        <p:nvPicPr>
          <p:cNvPr id="185" name="Imagen 4" descr=""/>
          <p:cNvPicPr/>
          <p:nvPr/>
        </p:nvPicPr>
        <p:blipFill>
          <a:blip r:embed="rId3"/>
          <a:stretch/>
        </p:blipFill>
        <p:spPr>
          <a:xfrm>
            <a:off x="6393240" y="1227960"/>
            <a:ext cx="2115000" cy="1407240"/>
          </a:xfrm>
          <a:prstGeom prst="rect">
            <a:avLst/>
          </a:prstGeom>
          <a:ln>
            <a:noFill/>
          </a:ln>
        </p:spPr>
      </p:pic>
      <p:pic>
        <p:nvPicPr>
          <p:cNvPr id="186" name="Imagen 7" descr=""/>
          <p:cNvPicPr/>
          <p:nvPr/>
        </p:nvPicPr>
        <p:blipFill>
          <a:blip r:embed="rId4"/>
          <a:stretch/>
        </p:blipFill>
        <p:spPr>
          <a:xfrm>
            <a:off x="992520" y="1339920"/>
            <a:ext cx="3047760" cy="121896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1556640" y="2653200"/>
            <a:ext cx="1729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PRESENCIAL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6586200" y="2653200"/>
            <a:ext cx="1729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DISTANCIA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Picture 2" descr=""/>
          <p:cNvPicPr/>
          <p:nvPr/>
        </p:nvPicPr>
        <p:blipFill>
          <a:blip r:embed="rId5"/>
          <a:stretch/>
        </p:blipFill>
        <p:spPr>
          <a:xfrm>
            <a:off x="2288880" y="3230640"/>
            <a:ext cx="771840" cy="1179000"/>
          </a:xfrm>
          <a:prstGeom prst="rect">
            <a:avLst/>
          </a:prstGeom>
          <a:ln w="9360">
            <a:noFill/>
          </a:ln>
        </p:spPr>
      </p:pic>
      <p:pic>
        <p:nvPicPr>
          <p:cNvPr id="190" name="Picture 3" descr=""/>
          <p:cNvPicPr/>
          <p:nvPr/>
        </p:nvPicPr>
        <p:blipFill>
          <a:blip r:embed="rId6"/>
          <a:stretch/>
        </p:blipFill>
        <p:spPr>
          <a:xfrm>
            <a:off x="3565080" y="3230640"/>
            <a:ext cx="776160" cy="1166400"/>
          </a:xfrm>
          <a:prstGeom prst="rect">
            <a:avLst/>
          </a:prstGeom>
          <a:ln w="9360">
            <a:noFill/>
          </a:ln>
        </p:spPr>
      </p:pic>
      <p:pic>
        <p:nvPicPr>
          <p:cNvPr id="191" name="Picture 4" descr=""/>
          <p:cNvPicPr/>
          <p:nvPr/>
        </p:nvPicPr>
        <p:blipFill>
          <a:blip r:embed="rId7"/>
          <a:stretch/>
        </p:blipFill>
        <p:spPr>
          <a:xfrm>
            <a:off x="419760" y="5290560"/>
            <a:ext cx="822600" cy="1098360"/>
          </a:xfrm>
          <a:prstGeom prst="rect">
            <a:avLst/>
          </a:prstGeom>
          <a:ln w="9360">
            <a:noFill/>
          </a:ln>
        </p:spPr>
      </p:pic>
      <p:pic>
        <p:nvPicPr>
          <p:cNvPr id="192" name="Picture 7" descr=""/>
          <p:cNvPicPr/>
          <p:nvPr/>
        </p:nvPicPr>
        <p:blipFill>
          <a:blip r:embed="rId8"/>
          <a:stretch/>
        </p:blipFill>
        <p:spPr>
          <a:xfrm>
            <a:off x="542880" y="4094640"/>
            <a:ext cx="377280" cy="928800"/>
          </a:xfrm>
          <a:prstGeom prst="rect">
            <a:avLst/>
          </a:prstGeom>
          <a:ln w="9360">
            <a:noFill/>
          </a:ln>
        </p:spPr>
      </p:pic>
      <p:pic>
        <p:nvPicPr>
          <p:cNvPr id="193" name="Imagen 9" descr=""/>
          <p:cNvPicPr/>
          <p:nvPr/>
        </p:nvPicPr>
        <p:blipFill>
          <a:blip r:embed="rId9"/>
          <a:stretch/>
        </p:blipFill>
        <p:spPr>
          <a:xfrm>
            <a:off x="1631880" y="5241240"/>
            <a:ext cx="1768680" cy="1002960"/>
          </a:xfrm>
          <a:prstGeom prst="rect">
            <a:avLst/>
          </a:prstGeom>
          <a:ln>
            <a:noFill/>
          </a:ln>
        </p:spPr>
      </p:pic>
      <p:pic>
        <p:nvPicPr>
          <p:cNvPr id="194" name="Imagen 10" descr=""/>
          <p:cNvPicPr/>
          <p:nvPr/>
        </p:nvPicPr>
        <p:blipFill>
          <a:blip r:embed="rId10"/>
          <a:stretch/>
        </p:blipFill>
        <p:spPr>
          <a:xfrm>
            <a:off x="5655600" y="3223440"/>
            <a:ext cx="1860480" cy="1041840"/>
          </a:xfrm>
          <a:prstGeom prst="rect">
            <a:avLst/>
          </a:prstGeom>
          <a:ln>
            <a:noFill/>
          </a:ln>
        </p:spPr>
      </p:pic>
      <p:pic>
        <p:nvPicPr>
          <p:cNvPr id="195" name="Imagen 11" descr=""/>
          <p:cNvPicPr/>
          <p:nvPr/>
        </p:nvPicPr>
        <p:blipFill>
          <a:blip r:embed="rId11"/>
          <a:stretch/>
        </p:blipFill>
        <p:spPr>
          <a:xfrm>
            <a:off x="7833240" y="4190040"/>
            <a:ext cx="1607400" cy="1069560"/>
          </a:xfrm>
          <a:prstGeom prst="rect">
            <a:avLst/>
          </a:prstGeom>
          <a:ln>
            <a:noFill/>
          </a:ln>
        </p:spPr>
      </p:pic>
      <p:pic>
        <p:nvPicPr>
          <p:cNvPr id="196" name="Imagen 13" descr=""/>
          <p:cNvPicPr/>
          <p:nvPr/>
        </p:nvPicPr>
        <p:blipFill>
          <a:blip r:embed="rId12"/>
          <a:stretch/>
        </p:blipFill>
        <p:spPr>
          <a:xfrm>
            <a:off x="6166800" y="4754160"/>
            <a:ext cx="1207800" cy="1356120"/>
          </a:xfrm>
          <a:prstGeom prst="rect">
            <a:avLst/>
          </a:prstGeom>
          <a:ln>
            <a:noFill/>
          </a:ln>
        </p:spPr>
      </p:pic>
      <p:pic>
        <p:nvPicPr>
          <p:cNvPr id="197" name="Imagen 14" descr=""/>
          <p:cNvPicPr/>
          <p:nvPr/>
        </p:nvPicPr>
        <p:blipFill>
          <a:blip r:embed="rId13"/>
          <a:stretch/>
        </p:blipFill>
        <p:spPr>
          <a:xfrm>
            <a:off x="3659400" y="4881600"/>
            <a:ext cx="1074960" cy="1228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04" dur="indefinite" restart="never" nodeType="tmRoot">
          <p:childTnLst>
            <p:seq>
              <p:cTn id="205" dur="indefinite" nodeType="mainSeq">
                <p:childTnLst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Características adquirentes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416520" y="1484640"/>
            <a:ext cx="7560360" cy="47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Tasa de desconto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Cota de alta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Cota mantemento ou inoperatividade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Conectividade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Liquidación e abono de remesas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Bonificacións: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utilización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cumprimento de condicións globais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Servizo técnico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Tarxetas admitidas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Información de xestión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Operatividade de valor engadido: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Aprazamento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Recargas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Disposición de efectivo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Operacións en divisa e Taxfree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Reentry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5673240" y="4725000"/>
            <a:ext cx="38160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QUÉ NECESIDADES TEÑO NO MEU NEGOCIO?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Imagen 2" descr=""/>
          <p:cNvPicPr/>
          <p:nvPr/>
        </p:nvPicPr>
        <p:blipFill>
          <a:blip r:embed="rId1"/>
          <a:stretch/>
        </p:blipFill>
        <p:spPr>
          <a:xfrm>
            <a:off x="6200280" y="1772640"/>
            <a:ext cx="2761920" cy="2761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0" dur="indefinite" restart="never" nodeType="tmRoot">
          <p:childTnLst>
            <p:seq>
              <p:cTn id="251" dur="indefinite" nodeType="mainSeq">
                <p:childTnLst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7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5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9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1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25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41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79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95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14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37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70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82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91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15" end="3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46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centro da operativa do comercio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847800" y="1556640"/>
            <a:ext cx="1242720" cy="59976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Recargas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05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(móbil ou tarxetas)</a:t>
            </a:r>
            <a:endParaRPr b="0" lang="es-E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46080" y="2745720"/>
            <a:ext cx="1125000" cy="39492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Fidelización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6969240" y="1701360"/>
            <a:ext cx="2088000" cy="36324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Tarxetas Privadas e Regalo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1375200" y="4089960"/>
            <a:ext cx="1080720" cy="3726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Seguridade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6"/>
          <p:cNvSpPr/>
          <p:nvPr/>
        </p:nvSpPr>
        <p:spPr>
          <a:xfrm>
            <a:off x="2216160" y="4654080"/>
            <a:ext cx="1155240" cy="33768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Integración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7"/>
          <p:cNvSpPr/>
          <p:nvPr/>
        </p:nvSpPr>
        <p:spPr>
          <a:xfrm>
            <a:off x="7041240" y="3717000"/>
            <a:ext cx="1223640" cy="3726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Información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8"/>
          <p:cNvSpPr/>
          <p:nvPr/>
        </p:nvSpPr>
        <p:spPr>
          <a:xfrm>
            <a:off x="4521240" y="4870080"/>
            <a:ext cx="1655280" cy="35208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Novas Operativas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9"/>
          <p:cNvSpPr/>
          <p:nvPr/>
        </p:nvSpPr>
        <p:spPr>
          <a:xfrm>
            <a:off x="7215120" y="2745720"/>
            <a:ext cx="1265040" cy="39492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Financiación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10"/>
          <p:cNvSpPr/>
          <p:nvPr/>
        </p:nvSpPr>
        <p:spPr>
          <a:xfrm>
            <a:off x="6896160" y="4870080"/>
            <a:ext cx="1233000" cy="33624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300"/>
              </a:rPr>
              <a:t>Prescripción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11"/>
          <p:cNvSpPr/>
          <p:nvPr/>
        </p:nvSpPr>
        <p:spPr>
          <a:xfrm rot="10800000">
            <a:off x="4232880" y="2869920"/>
            <a:ext cx="2141640" cy="101304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2"/>
          <p:cNvSpPr/>
          <p:nvPr/>
        </p:nvSpPr>
        <p:spPr>
          <a:xfrm flipV="1" rot="10800000">
            <a:off x="4232880" y="2942640"/>
            <a:ext cx="2160720" cy="7308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3"/>
          <p:cNvSpPr/>
          <p:nvPr/>
        </p:nvSpPr>
        <p:spPr>
          <a:xfrm flipV="1" rot="10800000">
            <a:off x="4232880" y="4276800"/>
            <a:ext cx="1776240" cy="140616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14"/>
          <p:cNvSpPr/>
          <p:nvPr/>
        </p:nvSpPr>
        <p:spPr>
          <a:xfrm flipV="1" rot="10800000">
            <a:off x="4232880" y="4822920"/>
            <a:ext cx="860760" cy="195264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15"/>
          <p:cNvSpPr/>
          <p:nvPr/>
        </p:nvSpPr>
        <p:spPr>
          <a:xfrm>
            <a:off x="5168880" y="2869920"/>
            <a:ext cx="179640" cy="1999440"/>
          </a:xfrm>
          <a:prstGeom prst="curvedConnector2">
            <a:avLst/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16"/>
          <p:cNvSpPr/>
          <p:nvPr/>
        </p:nvSpPr>
        <p:spPr>
          <a:xfrm>
            <a:off x="5168880" y="2869920"/>
            <a:ext cx="1726920" cy="216756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17"/>
          <p:cNvSpPr/>
          <p:nvPr/>
        </p:nvSpPr>
        <p:spPr>
          <a:xfrm>
            <a:off x="5168880" y="2869920"/>
            <a:ext cx="1872000" cy="103320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18"/>
          <p:cNvSpPr/>
          <p:nvPr/>
        </p:nvSpPr>
        <p:spPr>
          <a:xfrm>
            <a:off x="5168880" y="2869920"/>
            <a:ext cx="2045880" cy="7308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19"/>
          <p:cNvSpPr/>
          <p:nvPr/>
        </p:nvSpPr>
        <p:spPr>
          <a:xfrm flipV="1">
            <a:off x="5168880" y="1882440"/>
            <a:ext cx="1799640" cy="986760"/>
          </a:xfrm>
          <a:prstGeom prst="curvedConnector3">
            <a:avLst>
              <a:gd name="adj1" fmla="val 50000"/>
            </a:avLst>
          </a:prstGeom>
          <a:noFill/>
          <a:ln cap="rnd" w="12600">
            <a:solidFill>
              <a:srgbClr val="000099"/>
            </a:solidFill>
            <a:custDash>
              <a:ds d="400000" sp="300000"/>
            </a:custDash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21" name="37 Imagen" descr=""/>
          <p:cNvPicPr/>
          <p:nvPr/>
        </p:nvPicPr>
        <p:blipFill>
          <a:blip r:embed="rId1"/>
          <a:srcRect l="6672" t="0" r="6672" b="0"/>
          <a:stretch/>
        </p:blipFill>
        <p:spPr>
          <a:xfrm>
            <a:off x="4232880" y="1628640"/>
            <a:ext cx="935640" cy="2482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12" dur="indefinite" restart="never" nodeType="tmRoot">
          <p:childTnLst>
            <p:seq>
              <p:cTn id="313" dur="indefinite" nodeType="mainSeq">
                <p:childTnLst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3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"/>
                            </p:stCondLst>
                            <p:childTnLst>
                              <p:par>
                                <p:cTn id="32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3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500"/>
                            </p:stCondLst>
                            <p:childTnLst>
                              <p:par>
                                <p:cTn id="32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32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3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3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000"/>
                            </p:stCondLst>
                            <p:childTnLst>
                              <p:par>
                                <p:cTn id="340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34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000"/>
                            </p:stCondLst>
                            <p:childTnLst>
                              <p:par>
                                <p:cTn id="34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5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500"/>
                            </p:stCondLst>
                            <p:childTnLst>
                              <p:par>
                                <p:cTn id="35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0"/>
                            </p:stCondLst>
                            <p:childTnLst>
                              <p:par>
                                <p:cTn id="35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5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500"/>
                            </p:stCondLst>
                            <p:childTnLst>
                              <p:par>
                                <p:cTn id="36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6000"/>
                            </p:stCondLst>
                            <p:childTnLst>
                              <p:par>
                                <p:cTn id="36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6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6500"/>
                            </p:stCondLst>
                            <p:childTnLst>
                              <p:par>
                                <p:cTn id="36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7000"/>
                            </p:stCondLst>
                            <p:childTnLst>
                              <p:par>
                                <p:cTn id="37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7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7500"/>
                            </p:stCondLst>
                            <p:childTnLst>
                              <p:par>
                                <p:cTn id="37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8000"/>
                            </p:stCondLst>
                            <p:childTnLst>
                              <p:par>
                                <p:cTn id="38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8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8500"/>
                            </p:stCondLst>
                            <p:childTnLst>
                              <p:par>
                                <p:cTn id="38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TPV Físico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488520" y="1268640"/>
            <a:ext cx="1729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BÁSICO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Imagen 1" descr=""/>
          <p:cNvPicPr/>
          <p:nvPr/>
        </p:nvPicPr>
        <p:blipFill>
          <a:blip r:embed="rId1"/>
          <a:stretch/>
        </p:blipFill>
        <p:spPr>
          <a:xfrm>
            <a:off x="951120" y="1845000"/>
            <a:ext cx="2533320" cy="1809360"/>
          </a:xfrm>
          <a:prstGeom prst="rect">
            <a:avLst/>
          </a:prstGeom>
          <a:ln>
            <a:noFill/>
          </a:ln>
        </p:spPr>
      </p:pic>
      <p:sp>
        <p:nvSpPr>
          <p:cNvPr id="225" name="CustomShape 3"/>
          <p:cNvSpPr/>
          <p:nvPr/>
        </p:nvSpPr>
        <p:spPr>
          <a:xfrm>
            <a:off x="3800880" y="2149560"/>
            <a:ext cx="56883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Non dispón de tecnoloxía inalámbrica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Conexión rede telefónica ou ADSL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Necesita estar enchufado á rede eléctrica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Ten menos compoñentes de fallo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4"/>
          <p:cNvSpPr/>
          <p:nvPr/>
        </p:nvSpPr>
        <p:spPr>
          <a:xfrm>
            <a:off x="704520" y="3933000"/>
            <a:ext cx="1729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ALTA GAMA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Imagen 2" descr=""/>
          <p:cNvPicPr/>
          <p:nvPr/>
        </p:nvPicPr>
        <p:blipFill>
          <a:blip r:embed="rId2"/>
          <a:stretch/>
        </p:blipFill>
        <p:spPr>
          <a:xfrm>
            <a:off x="704520" y="4668840"/>
            <a:ext cx="3504960" cy="1304640"/>
          </a:xfrm>
          <a:prstGeom prst="rect">
            <a:avLst/>
          </a:prstGeom>
          <a:ln>
            <a:noFill/>
          </a:ln>
        </p:spPr>
      </p:pic>
      <p:sp>
        <p:nvSpPr>
          <p:cNvPr id="228" name="CustomShape 5"/>
          <p:cNvSpPr/>
          <p:nvPr/>
        </p:nvSpPr>
        <p:spPr>
          <a:xfrm>
            <a:off x="4304880" y="4707720"/>
            <a:ext cx="56883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Tecnoloxía inalámbrica (BT, WIFI o GPRS)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non é GPRS, conexión rede telefónica ou ADSL por punto de acceso propio ou non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Non necesita estar enchufado á rede eléctrica pero ten que cargarse a batería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Ten máis compoñentes de fallo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87" dur="indefinite" restart="never" nodeType="tmRoot">
          <p:childTnLst>
            <p:seq>
              <p:cTn id="388" dur="indefinite" nodeType="mainSeq">
                <p:childTnLst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3" dur="500"/>
                                        <p:tgtEl>
                                          <p:spTgt spid="225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7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8" dur="500"/>
                                        <p:tgtEl>
                                          <p:spTgt spid="225">
                                            <p:txEl>
                                              <p:pRg st="37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7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3" dur="500"/>
                                        <p:tgtEl>
                                          <p:spTgt spid="225">
                                            <p:txEl>
                                              <p:pRg st="70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12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8" dur="500"/>
                                        <p:tgtEl>
                                          <p:spTgt spid="225">
                                            <p:txEl>
                                              <p:pRg st="112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1" dur="500"/>
                                        <p:tgtEl>
                                          <p:spTgt spid="228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1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6" dur="500"/>
                                        <p:tgtEl>
                                          <p:spTgt spid="228">
                                            <p:txEl>
                                              <p:pRg st="41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23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1" dur="500"/>
                                        <p:tgtEl>
                                          <p:spTgt spid="228">
                                            <p:txEl>
                                              <p:pRg st="123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01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6" dur="500"/>
                                        <p:tgtEl>
                                          <p:spTgt spid="228">
                                            <p:txEl>
                                              <p:pRg st="201" end="2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560520" y="333360"/>
            <a:ext cx="9144720" cy="50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TPV Físico PUC</a:t>
            </a:r>
            <a:endParaRPr b="0" lang="es-ES" sz="3200" spc="-1" strike="noStrike">
              <a:solidFill>
                <a:srgbClr val="6e87c2"/>
              </a:solidFill>
              <a:uFill>
                <a:solidFill>
                  <a:srgbClr val="ffffff"/>
                </a:solidFill>
              </a:uFill>
              <a:latin typeface="Museo 300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88520" y="1268640"/>
            <a:ext cx="4263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INTEGRADO ATENDIDO OU NON ATENDIDO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704520" y="3734640"/>
            <a:ext cx="1729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TPV-PC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Imagen 3" descr=""/>
          <p:cNvPicPr/>
          <p:nvPr/>
        </p:nvPicPr>
        <p:blipFill>
          <a:blip r:embed="rId1"/>
          <a:stretch/>
        </p:blipFill>
        <p:spPr>
          <a:xfrm>
            <a:off x="6393240" y="3919320"/>
            <a:ext cx="2342880" cy="1942920"/>
          </a:xfrm>
          <a:prstGeom prst="rect">
            <a:avLst/>
          </a:prstGeom>
          <a:ln>
            <a:noFill/>
          </a:ln>
        </p:spPr>
      </p:pic>
      <p:pic>
        <p:nvPicPr>
          <p:cNvPr id="233" name="Imagen 4" descr=""/>
          <p:cNvPicPr/>
          <p:nvPr/>
        </p:nvPicPr>
        <p:blipFill>
          <a:blip r:embed="rId2"/>
          <a:stretch/>
        </p:blipFill>
        <p:spPr>
          <a:xfrm>
            <a:off x="5024880" y="1638000"/>
            <a:ext cx="2233440" cy="1674720"/>
          </a:xfrm>
          <a:prstGeom prst="rect">
            <a:avLst/>
          </a:prstGeom>
          <a:ln>
            <a:noFill/>
          </a:ln>
        </p:spPr>
      </p:pic>
      <p:pic>
        <p:nvPicPr>
          <p:cNvPr id="234" name="Imagen 5" descr=""/>
          <p:cNvPicPr/>
          <p:nvPr/>
        </p:nvPicPr>
        <p:blipFill>
          <a:blip r:embed="rId3"/>
          <a:stretch/>
        </p:blipFill>
        <p:spPr>
          <a:xfrm>
            <a:off x="987480" y="1638000"/>
            <a:ext cx="2571480" cy="1771200"/>
          </a:xfrm>
          <a:prstGeom prst="rect">
            <a:avLst/>
          </a:prstGeom>
          <a:ln>
            <a:noFill/>
          </a:ln>
        </p:spPr>
      </p:pic>
      <p:pic>
        <p:nvPicPr>
          <p:cNvPr id="235" name="Imagen 6" descr=""/>
          <p:cNvPicPr/>
          <p:nvPr/>
        </p:nvPicPr>
        <p:blipFill>
          <a:blip r:embed="rId4"/>
          <a:stretch/>
        </p:blipFill>
        <p:spPr>
          <a:xfrm>
            <a:off x="892440" y="4293000"/>
            <a:ext cx="2838240" cy="1609200"/>
          </a:xfrm>
          <a:prstGeom prst="rect">
            <a:avLst/>
          </a:prstGeom>
          <a:ln>
            <a:noFill/>
          </a:ln>
        </p:spPr>
      </p:pic>
      <p:sp>
        <p:nvSpPr>
          <p:cNvPr id="236" name="CustomShape 4"/>
          <p:cNvSpPr/>
          <p:nvPr/>
        </p:nvSpPr>
        <p:spPr>
          <a:xfrm>
            <a:off x="5239800" y="3727080"/>
            <a:ext cx="1729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MPOS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7" dur="indefinite" restart="never" nodeType="tmRoot">
          <p:childTnLst>
            <p:seq>
              <p:cTn id="438" dur="indefinite" nodeType="mainSeq">
                <p:childTnLst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ABANCA</Template>
  <TotalTime>9804</TotalTime>
  <Application>LibreOffice/5.3.4.2$Windows_X86_64 LibreOffice_project/f82d347ccc0be322489bf7da61d7e4ad13fe2ff3</Application>
  <Words>1465</Words>
  <Paragraphs>304</Paragraphs>
  <Company>Caixa Galicia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2014-06-18T09:48:53Z</dcterms:created>
  <dc:creator>u6193</dc:creator>
  <dc:description/>
  <dc:language>es-ES</dc:language>
  <cp:lastModifiedBy/>
  <dcterms:modified xsi:type="dcterms:W3CDTF">2018-04-11T13:26:31Z</dcterms:modified>
  <cp:revision>489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Caixa Galicia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A4 (210 x 297 mm)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29</vt:i4>
  </property>
</Properties>
</file>