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78" r:id="rId2"/>
    <p:sldMasterId id="2147483699" r:id="rId3"/>
    <p:sldMasterId id="2147483715" r:id="rId4"/>
    <p:sldMasterId id="2147483727" r:id="rId5"/>
    <p:sldMasterId id="2147483781" r:id="rId6"/>
    <p:sldMasterId id="2147483786" r:id="rId7"/>
    <p:sldMasterId id="2147483811" r:id="rId8"/>
  </p:sldMasterIdLst>
  <p:notesMasterIdLst>
    <p:notesMasterId r:id="rId60"/>
  </p:notesMasterIdLst>
  <p:sldIdLst>
    <p:sldId id="257" r:id="rId9"/>
    <p:sldId id="1144" r:id="rId10"/>
    <p:sldId id="1175" r:id="rId11"/>
    <p:sldId id="1496" r:id="rId12"/>
    <p:sldId id="1154" r:id="rId13"/>
    <p:sldId id="1501" r:id="rId14"/>
    <p:sldId id="1497" r:id="rId15"/>
    <p:sldId id="1498" r:id="rId16"/>
    <p:sldId id="1502" r:id="rId17"/>
    <p:sldId id="1503" r:id="rId18"/>
    <p:sldId id="1509" r:id="rId19"/>
    <p:sldId id="1177" r:id="rId20"/>
    <p:sldId id="1181" r:id="rId21"/>
    <p:sldId id="1191" r:id="rId22"/>
    <p:sldId id="1190" r:id="rId23"/>
    <p:sldId id="1504" r:id="rId24"/>
    <p:sldId id="1210" r:id="rId25"/>
    <p:sldId id="1211" r:id="rId26"/>
    <p:sldId id="351" r:id="rId27"/>
    <p:sldId id="1506" r:id="rId28"/>
    <p:sldId id="267" r:id="rId29"/>
    <p:sldId id="286" r:id="rId30"/>
    <p:sldId id="1229" r:id="rId31"/>
    <p:sldId id="1213" r:id="rId32"/>
    <p:sldId id="1230" r:id="rId33"/>
    <p:sldId id="1231" r:id="rId34"/>
    <p:sldId id="1217" r:id="rId35"/>
    <p:sldId id="1218" r:id="rId36"/>
    <p:sldId id="1219" r:id="rId37"/>
    <p:sldId id="1222" r:id="rId38"/>
    <p:sldId id="1195" r:id="rId39"/>
    <p:sldId id="1201" r:id="rId40"/>
    <p:sldId id="1187" r:id="rId41"/>
    <p:sldId id="1188" r:id="rId42"/>
    <p:sldId id="1206" r:id="rId43"/>
    <p:sldId id="1215" r:id="rId44"/>
    <p:sldId id="1499" r:id="rId45"/>
    <p:sldId id="1505" r:id="rId46"/>
    <p:sldId id="1511" r:id="rId47"/>
    <p:sldId id="1197" r:id="rId48"/>
    <p:sldId id="1493" r:id="rId49"/>
    <p:sldId id="1494" r:id="rId50"/>
    <p:sldId id="1508" r:id="rId51"/>
    <p:sldId id="1495" r:id="rId52"/>
    <p:sldId id="1205" r:id="rId53"/>
    <p:sldId id="1510" r:id="rId54"/>
    <p:sldId id="1482" r:id="rId55"/>
    <p:sldId id="1512" r:id="rId56"/>
    <p:sldId id="1513" r:id="rId57"/>
    <p:sldId id="258" r:id="rId58"/>
    <p:sldId id="1266" r:id="rId59"/>
  </p:sldIdLst>
  <p:sldSz cx="9144000" cy="5143500" type="screen16x9"/>
  <p:notesSz cx="6797675" cy="9926638"/>
  <p:embeddedFontLst>
    <p:embeddedFont>
      <p:font typeface="Arial Narrow" panose="020B0604020202020204" pitchFamily="34" charset="0"/>
      <p:regular r:id="rId61"/>
      <p:bold r:id="rId62"/>
      <p:italic r:id="rId63"/>
      <p:boldItalic r:id="rId64"/>
    </p:embeddedFont>
    <p:embeddedFont>
      <p:font typeface="Candara" panose="020E0502030303020204" pitchFamily="34" charset="0"/>
      <p:regular r:id="rId65"/>
      <p:bold r:id="rId66"/>
      <p:italic r:id="rId67"/>
      <p:boldItalic r:id="rId68"/>
    </p:embeddedFont>
    <p:embeddedFont>
      <p:font typeface="Franklin Gothic Book" panose="020B0503020102020204" pitchFamily="34" charset="0"/>
      <p:regular r:id="rId69"/>
      <p:italic r:id="rId70"/>
    </p:embeddedFont>
    <p:embeddedFont>
      <p:font typeface="Gill Sans" panose="020B0502020104020203" pitchFamily="34" charset="-79"/>
      <p:regular r:id="rId71"/>
      <p:bold r:id="rId72"/>
    </p:embeddedFont>
    <p:embeddedFont>
      <p:font typeface="Gill Sans MT" panose="020B0502020104020203" pitchFamily="34" charset="77"/>
      <p:regular r:id="rId73"/>
      <p:bold r:id="rId74"/>
      <p:italic r:id="rId75"/>
      <p:boldItalic r:id="rId76"/>
    </p:embeddedFont>
    <p:embeddedFont>
      <p:font typeface="Libre Franklin" pitchFamily="2" charset="77"/>
      <p:regular r:id="rId77"/>
      <p:bold r:id="rId78"/>
      <p:italic r:id="rId79"/>
      <p:boldItalic r:id="rId80"/>
    </p:embeddedFont>
    <p:embeddedFont>
      <p:font typeface="Open Sans" panose="020B0606030504020204" pitchFamily="34" charset="0"/>
      <p:regular r:id="rId81"/>
      <p:bold r:id="rId82"/>
      <p:italic r:id="rId83"/>
      <p:boldItalic r:id="rId84"/>
    </p:embeddedFont>
    <p:embeddedFont>
      <p:font typeface="PT Serif" panose="020A0603040505020204" pitchFamily="18" charset="77"/>
      <p:regular r:id="rId85"/>
      <p:bold r:id="rId86"/>
      <p:italic r:id="rId87"/>
      <p:boldItalic r:id="rId8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73">
          <p15:clr>
            <a:srgbClr val="9AA0A6"/>
          </p15:clr>
        </p15:guide>
        <p15:guide id="4" orient="horz" pos="15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95E4B-2047-4385-938D-C0C13F8F7A29}" v="50" dt="2024-04-25T08:31:18.9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5"/>
    <p:restoredTop sz="84553"/>
  </p:normalViewPr>
  <p:slideViewPr>
    <p:cSldViewPr snapToGrid="0">
      <p:cViewPr varScale="1">
        <p:scale>
          <a:sx n="118" d="100"/>
          <a:sy n="118" d="100"/>
        </p:scale>
        <p:origin x="1416" y="192"/>
      </p:cViewPr>
      <p:guideLst>
        <p:guide orient="horz" pos="1620"/>
        <p:guide pos="2880"/>
        <p:guide orient="horz" pos="473"/>
        <p:guide orient="horz" pos="15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4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font" Target="fonts/font24.fntdata"/><Relationship Id="rId89" Type="http://schemas.openxmlformats.org/officeDocument/2006/relationships/presProps" Target="presProp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85" Type="http://schemas.openxmlformats.org/officeDocument/2006/relationships/font" Target="fonts/font25.fntdata"/><Relationship Id="rId93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font" Target="fonts/font7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font" Target="fonts/font23.fntdata"/><Relationship Id="rId88" Type="http://schemas.openxmlformats.org/officeDocument/2006/relationships/font" Target="fonts/font28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font" Target="fonts/font21.fntdata"/><Relationship Id="rId86" Type="http://schemas.openxmlformats.org/officeDocument/2006/relationships/font" Target="fonts/font2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font" Target="fonts/font16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1.fntdata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font" Target="fonts/font6.fntdata"/><Relationship Id="rId87" Type="http://schemas.openxmlformats.org/officeDocument/2006/relationships/font" Target="fonts/font27.fntdata"/><Relationship Id="rId61" Type="http://schemas.openxmlformats.org/officeDocument/2006/relationships/font" Target="fonts/font1.fntdata"/><Relationship Id="rId82" Type="http://schemas.openxmlformats.org/officeDocument/2006/relationships/font" Target="fonts/font22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E3F44-396C-ED67-FCF1-8A492E2DF84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5E6E-9FE3-D248-92EE-E472833022A0}" type="slidenum">
              <a:rPr kumimoji="0" lang="gl-E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gl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C56CB3-D2DE-3AF1-0141-7D480394673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8114D4-E6F9-BDAD-4FCB-F93428B25A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gl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915423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07640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01556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214829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62286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3BD7E-85E4-3982-EECE-2C671DEC451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1672B2-4AC3-0041-94B4-985CB3C78FEC}" type="slidenum">
              <a:rPr kumimoji="0" lang="gl-E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gl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0E972E-E966-2ADD-5203-7C50FD182B0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52E923-8591-27EB-55FC-120EC2B62A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gl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/>
          <p:nvPr/>
        </p:nvSpPr>
        <p:spPr>
          <a:xfrm>
            <a:off x="8761780" y="4822546"/>
            <a:ext cx="181052" cy="14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5" name="Google Shape;75;p22" descr="View of a lake and mountain rang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" name="Google Shape;76;p22"/>
          <p:cNvSpPr/>
          <p:nvPr/>
        </p:nvSpPr>
        <p:spPr>
          <a:xfrm>
            <a:off x="97155" y="2558034"/>
            <a:ext cx="8949690" cy="2489454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99000">
                <a:srgbClr val="005500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7" name="Google Shape;77;p22"/>
          <p:cNvSpPr txBox="1">
            <a:spLocks noGrp="1"/>
          </p:cNvSpPr>
          <p:nvPr>
            <p:ph type="title"/>
          </p:nvPr>
        </p:nvSpPr>
        <p:spPr>
          <a:xfrm>
            <a:off x="628650" y="2985777"/>
            <a:ext cx="7886700" cy="58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9" name="Google Shape;79;p22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2" name="Google Shape;82;p22"/>
          <p:cNvSpPr/>
          <p:nvPr/>
        </p:nvSpPr>
        <p:spPr>
          <a:xfrm>
            <a:off x="3052953" y="3603275"/>
            <a:ext cx="3038094" cy="274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1"/>
          </p:nvPr>
        </p:nvSpPr>
        <p:spPr>
          <a:xfrm>
            <a:off x="623888" y="3706858"/>
            <a:ext cx="7886700" cy="34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Arial"/>
              <a:buNone/>
              <a:defRPr sz="1725">
                <a:solidFill>
                  <a:schemeClr val="lt2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4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89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579282"/>
            <a:ext cx="281178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633194"/>
            <a:ext cx="2949178" cy="2768547"/>
          </a:xfr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5009" y="342900"/>
            <a:ext cx="4629150" cy="4056460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5214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9B0E1-41A2-2D89-A98D-5F4A20FB2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225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63AC53-D68B-AC74-B068-5A0D4D527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900"/>
            </a:lvl1pPr>
            <a:lvl2pPr marL="171450" indent="0" algn="ctr">
              <a:buNone/>
              <a:defRPr sz="750"/>
            </a:lvl2pPr>
            <a:lvl3pPr marL="342900" indent="0" algn="ctr">
              <a:buNone/>
              <a:defRPr sz="675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91725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FAEB-AAAB-EEB6-5F81-BA455EB0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CDFD1-6E90-66D5-CE6C-EBAEE98F9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60480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CD738-41F1-F1BA-C7CA-0CC30220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3"/>
            <a:ext cx="7886700" cy="2139553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92767-FD12-591C-CAF4-E400C5B06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1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1pPr>
            <a:lvl2pPr marL="171450" indent="0">
              <a:buNone/>
              <a:defRPr sz="750">
                <a:solidFill>
                  <a:schemeClr val="tx1">
                    <a:tint val="82000"/>
                  </a:schemeClr>
                </a:solidFill>
              </a:defRPr>
            </a:lvl2pPr>
            <a:lvl3pPr marL="342900" indent="0">
              <a:buNone/>
              <a:defRPr sz="675">
                <a:solidFill>
                  <a:schemeClr val="tx1">
                    <a:tint val="82000"/>
                  </a:schemeClr>
                </a:solidFill>
              </a:defRPr>
            </a:lvl3pPr>
            <a:lvl4pPr marL="514350" indent="0">
              <a:buNone/>
              <a:defRPr sz="600">
                <a:solidFill>
                  <a:schemeClr val="tx1">
                    <a:tint val="82000"/>
                  </a:schemeClr>
                </a:solidFill>
              </a:defRPr>
            </a:lvl4pPr>
            <a:lvl5pPr marL="685800" indent="0">
              <a:buNone/>
              <a:defRPr sz="600">
                <a:solidFill>
                  <a:schemeClr val="tx1">
                    <a:tint val="82000"/>
                  </a:schemeClr>
                </a:solidFill>
              </a:defRPr>
            </a:lvl5pPr>
            <a:lvl6pPr marL="857250" indent="0">
              <a:buNone/>
              <a:defRPr sz="600">
                <a:solidFill>
                  <a:schemeClr val="tx1">
                    <a:tint val="82000"/>
                  </a:schemeClr>
                </a:solidFill>
              </a:defRPr>
            </a:lvl6pPr>
            <a:lvl7pPr marL="1028700" indent="0">
              <a:buNone/>
              <a:defRPr sz="600">
                <a:solidFill>
                  <a:schemeClr val="tx1">
                    <a:tint val="82000"/>
                  </a:schemeClr>
                </a:solidFill>
              </a:defRPr>
            </a:lvl7pPr>
            <a:lvl8pPr marL="1200150" indent="0">
              <a:buNone/>
              <a:defRPr sz="600">
                <a:solidFill>
                  <a:schemeClr val="tx1">
                    <a:tint val="82000"/>
                  </a:schemeClr>
                </a:solidFill>
              </a:defRPr>
            </a:lvl8pPr>
            <a:lvl9pPr marL="1371600" indent="0">
              <a:buNone/>
              <a:defRPr sz="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1990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F133F-11E2-7F8F-C796-1ACDD508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5087-49BD-B336-EBBE-12CC5AC21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3722"/>
            <a:ext cx="4085630" cy="29831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1DE1F-FB97-F790-B515-B7D0F61E6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9980" y="1203722"/>
            <a:ext cx="4086225" cy="29831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001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E05A3-A507-4766-63E5-257A6C73F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4E824-8A6D-6216-38F8-896815844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1" cy="617934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C9980-6DEC-3471-23B5-DC5478C92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4F6901-317B-BCC1-1673-567FCA4261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FDCC23-8ECA-EDDC-9856-4556998D00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10064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AAEFB-03BE-23A6-DB8C-15361B9D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9687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376150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0AC52-3B4E-229B-865D-7794CD7B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5001D-5D27-F70F-7EEA-2773F4F48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750"/>
            </a:lvl4pPr>
            <a:lvl5pPr>
              <a:defRPr sz="750"/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2AC522-1BE1-3F4F-9B9F-E4EEEB412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00"/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5171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A5FA-F615-1386-4A1B-A1531F96F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E4B393-2E94-9043-77C4-27E2AAE2EE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050"/>
            </a:lvl2pPr>
            <a:lvl3pPr marL="342900" indent="0">
              <a:buNone/>
              <a:defRPr sz="900"/>
            </a:lvl3pPr>
            <a:lvl4pPr marL="514350" indent="0">
              <a:buNone/>
              <a:defRPr sz="750"/>
            </a:lvl4pPr>
            <a:lvl5pPr marL="685800" indent="0">
              <a:buNone/>
              <a:defRPr sz="750"/>
            </a:lvl5pPr>
            <a:lvl6pPr marL="857250" indent="0">
              <a:buNone/>
              <a:defRPr sz="750"/>
            </a:lvl6pPr>
            <a:lvl7pPr marL="1028700" indent="0">
              <a:buNone/>
              <a:defRPr sz="750"/>
            </a:lvl7pPr>
            <a:lvl8pPr marL="1200150" indent="0">
              <a:buNone/>
              <a:defRPr sz="750"/>
            </a:lvl8pPr>
            <a:lvl9pPr marL="1371600" indent="0">
              <a:buNone/>
              <a:defRPr sz="75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CA646-B989-5532-C85D-1263DC646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00"/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79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60D9C-38E9-3977-35AF-B0F4F8DE6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9CA51-A0F3-B952-23BC-C4D1A4178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126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Close up view of lake edge with mountain range background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2489454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820095"/>
            <a:ext cx="3990290" cy="58697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936" y="1545180"/>
            <a:ext cx="3990290" cy="661893"/>
          </a:xfrm>
        </p:spPr>
        <p:txBody>
          <a:bodyPr>
            <a:normAutofit/>
          </a:bodyPr>
          <a:lstStyle>
            <a:lvl1pPr marL="0" indent="0" algn="l">
              <a:buNone/>
              <a:defRPr sz="1725">
                <a:solidFill>
                  <a:schemeClr val="bg2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020" y="1437593"/>
            <a:ext cx="3375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3423" y="844159"/>
            <a:ext cx="3530882" cy="1386978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91323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3E76F-5E8F-471C-A5C8-E9A75D2CF2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383"/>
            <a:ext cx="2056805" cy="39814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32955A-A0DE-5DD7-29A3-6D06E9B00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5383"/>
            <a:ext cx="6115050" cy="398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2213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with pine trees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514350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876942"/>
            <a:ext cx="3964436" cy="58697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936" y="1602027"/>
            <a:ext cx="3964436" cy="642824"/>
          </a:xfrm>
        </p:spPr>
        <p:txBody>
          <a:bodyPr>
            <a:normAutofit/>
          </a:bodyPr>
          <a:lstStyle>
            <a:lvl1pPr marL="0" indent="0" algn="l">
              <a:buNone/>
              <a:defRPr sz="1725">
                <a:solidFill>
                  <a:schemeClr val="bg2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494440"/>
            <a:ext cx="3321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2325202"/>
            <a:ext cx="3966722" cy="1941478"/>
          </a:xfrm>
        </p:spPr>
        <p:txBody>
          <a:bodyPr lIns="0"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272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677F-7D53-43AF-A0BC-B55230286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3D9FD-1D44-4952-BB94-C4D477DC1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C99CB-BFBF-46B6-B8EA-E5B38A954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B985-7451-4592-8CD1-C225F5E8533E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66098-586B-44D5-986F-72F94D5B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1E9EB-6E47-40E0-93C3-8E35026A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7D599-F3B2-41DA-B34D-9193CA5F1C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4753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3620087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34690" y="1250981"/>
            <a:ext cx="267462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485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4177" y="1260143"/>
            <a:ext cx="3275648" cy="243313"/>
          </a:xfrm>
        </p:spPr>
        <p:txBody>
          <a:bodyPr>
            <a:noAutofit/>
          </a:bodyPr>
          <a:lstStyle>
            <a:lvl1pPr marL="0" indent="0" algn="ctr">
              <a:buNone/>
              <a:defRPr sz="1500" b="1" i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766" y="1580562"/>
            <a:ext cx="7588469" cy="1711016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4177" y="1000458"/>
            <a:ext cx="3275648" cy="243313"/>
          </a:xfrm>
        </p:spPr>
        <p:txBody>
          <a:bodyPr>
            <a:noAutofit/>
          </a:bodyPr>
          <a:lstStyle>
            <a:lvl1pPr marL="0" indent="0" algn="ctr">
              <a:buNone/>
              <a:defRPr sz="1725" b="0" i="0">
                <a:solidFill>
                  <a:schemeClr val="bg2"/>
                </a:solidFill>
                <a:latin typeface="+mn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8143" y="3540028"/>
            <a:ext cx="7567715" cy="826423"/>
          </a:xfrm>
        </p:spPr>
        <p:txBody>
          <a:bodyPr>
            <a:noAutofit/>
          </a:bodyPr>
          <a:lstStyle>
            <a:lvl1pPr marL="0" indent="0" algn="ctr">
              <a:buNone/>
              <a:defRPr sz="2625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Tagline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59886" y="3340099"/>
            <a:ext cx="1824228" cy="4800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3781949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61780" y="4822546"/>
            <a:ext cx="181052" cy="148133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2558034"/>
            <a:ext cx="8949690" cy="2489454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985777"/>
            <a:ext cx="7886700" cy="58697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2953" y="3603275"/>
            <a:ext cx="3038094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706858"/>
            <a:ext cx="7886700" cy="34431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725">
                <a:solidFill>
                  <a:schemeClr val="bg2"/>
                </a:solidFill>
              </a:defRPr>
            </a:lvl1pPr>
          </a:lstStyle>
          <a:p>
            <a:pPr marL="171450" lvl="0" indent="-17145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2034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with pine trees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514350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876942"/>
            <a:ext cx="3964436" cy="58697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936" y="1602027"/>
            <a:ext cx="3964436" cy="642824"/>
          </a:xfrm>
        </p:spPr>
        <p:txBody>
          <a:bodyPr>
            <a:normAutofit/>
          </a:bodyPr>
          <a:lstStyle>
            <a:lvl1pPr marL="0" indent="0" algn="l">
              <a:buNone/>
              <a:defRPr sz="1725">
                <a:solidFill>
                  <a:schemeClr val="bg2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494440"/>
            <a:ext cx="3321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2325202"/>
            <a:ext cx="3966722" cy="1941478"/>
          </a:xfrm>
        </p:spPr>
        <p:txBody>
          <a:bodyPr lIns="0"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814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Close up view of lake edge with mountain range background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2489454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820095"/>
            <a:ext cx="3990290" cy="58697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936" y="1545180"/>
            <a:ext cx="3990290" cy="661893"/>
          </a:xfrm>
        </p:spPr>
        <p:txBody>
          <a:bodyPr>
            <a:normAutofit/>
          </a:bodyPr>
          <a:lstStyle>
            <a:lvl1pPr marL="0" indent="0" algn="l">
              <a:buNone/>
              <a:defRPr sz="1725">
                <a:solidFill>
                  <a:schemeClr val="bg2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020" y="1437593"/>
            <a:ext cx="3375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3423" y="844159"/>
            <a:ext cx="3530882" cy="1386978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8415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Title, Subtitle, and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 descr="View of a lake with pine trees and mountain rang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97155" y="96012"/>
            <a:ext cx="5143500" cy="4951476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7" name="Google Shape;87;p23"/>
          <p:cNvSpPr txBox="1">
            <a:spLocks noGrp="1"/>
          </p:cNvSpPr>
          <p:nvPr>
            <p:ph type="title"/>
          </p:nvPr>
        </p:nvSpPr>
        <p:spPr>
          <a:xfrm>
            <a:off x="630936" y="876942"/>
            <a:ext cx="3964436" cy="58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9" name="Google Shape;89;p23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3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>
            <a:off x="630936" y="1602027"/>
            <a:ext cx="3964436" cy="642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1725">
                <a:solidFill>
                  <a:schemeClr val="lt2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/>
          <p:nvPr/>
        </p:nvSpPr>
        <p:spPr>
          <a:xfrm>
            <a:off x="686270" y="1494440"/>
            <a:ext cx="3321000" cy="274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2"/>
          </p:nvPr>
        </p:nvSpPr>
        <p:spPr>
          <a:xfrm>
            <a:off x="628650" y="2325202"/>
            <a:ext cx="3966722" cy="194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342900" lvl="0" indent="-2476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200" b="0" i="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9540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9737" y="2053659"/>
            <a:ext cx="3137738" cy="340765"/>
          </a:xfrm>
        </p:spPr>
        <p:txBody>
          <a:bodyPr>
            <a:noAutofit/>
          </a:bodyPr>
          <a:lstStyle>
            <a:lvl1pPr marL="0" indent="0">
              <a:buNone/>
              <a:defRPr sz="225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651" y="1376433"/>
            <a:ext cx="7886699" cy="471829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725" b="0" i="0">
                <a:solidFill>
                  <a:schemeClr val="bg2"/>
                </a:solidFill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970341" y="2053659"/>
            <a:ext cx="3137738" cy="340765"/>
          </a:xfrm>
        </p:spPr>
        <p:txBody>
          <a:bodyPr>
            <a:noAutofit/>
          </a:bodyPr>
          <a:lstStyle>
            <a:lvl1pPr marL="0" indent="0">
              <a:buNone/>
              <a:defRPr sz="225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9737" y="2571376"/>
            <a:ext cx="3274219" cy="1750219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341" y="2571376"/>
            <a:ext cx="3274219" cy="1750219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18222"/>
            <a:ext cx="7886700" cy="994172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83814" y="1250981"/>
            <a:ext cx="2976372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2987963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936" y="2519429"/>
            <a:ext cx="3268266" cy="1689431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725" b="0" i="0">
                <a:solidFill>
                  <a:schemeClr val="bg2"/>
                </a:solidFill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1561219"/>
            <a:ext cx="3268266" cy="994172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3908" y="2393977"/>
            <a:ext cx="2976372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5236029" y="934641"/>
            <a:ext cx="3213497" cy="327421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9868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2672" y="2519429"/>
            <a:ext cx="1947672" cy="1689431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725" b="0" i="0">
                <a:solidFill>
                  <a:schemeClr val="bg2"/>
                </a:solidFill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2672" y="1318331"/>
            <a:ext cx="2002394" cy="994172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12672" y="2393977"/>
            <a:ext cx="1159002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Table Placehold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83419" y="1129075"/>
            <a:ext cx="4920854" cy="2885351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2474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3C23D1-BE9A-4E52-9BEF-D55C4CB7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34349" y="4789627"/>
            <a:ext cx="230429" cy="257861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177622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651" y="1376433"/>
            <a:ext cx="7886699" cy="471829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725" b="0" i="0">
                <a:solidFill>
                  <a:schemeClr val="bg2"/>
                </a:solidFill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18222"/>
            <a:ext cx="7886700" cy="994172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IMAGE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8B9DC-C6AF-45D4-BBA3-A5EF781EA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9781" y="1250981"/>
            <a:ext cx="3504438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2304196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1655"/>
            <a:ext cx="7886700" cy="994172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046988" y="1123328"/>
            <a:ext cx="7050024" cy="316153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6831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lake and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4177" y="3167227"/>
            <a:ext cx="3275648" cy="355889"/>
          </a:xfrm>
        </p:spPr>
        <p:txBody>
          <a:bodyPr>
            <a:noAutofit/>
          </a:bodyPr>
          <a:lstStyle>
            <a:lvl1pPr marL="0" indent="0" algn="ctr">
              <a:buNone/>
              <a:defRPr sz="2625" b="0" i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+7 678-555-0128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4177" y="2945774"/>
            <a:ext cx="3275648" cy="216000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bg2"/>
                </a:solidFill>
                <a:latin typeface="+mn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143" y="1991306"/>
            <a:ext cx="7567715" cy="454994"/>
          </a:xfrm>
        </p:spPr>
        <p:txBody>
          <a:bodyPr>
            <a:noAutofit/>
          </a:bodyPr>
          <a:lstStyle>
            <a:lvl1pPr marL="0" indent="0" algn="ctr">
              <a:buNone/>
              <a:defRPr sz="2625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Alexander Martensson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51792" y="3923043"/>
            <a:ext cx="4440417" cy="355889"/>
          </a:xfrm>
        </p:spPr>
        <p:txBody>
          <a:bodyPr>
            <a:noAutofit/>
          </a:bodyPr>
          <a:lstStyle>
            <a:lvl1pPr marL="0" indent="0" algn="ctr">
              <a:buNone/>
              <a:defRPr sz="2625" b="0" i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martensson@example.com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34177" y="3696761"/>
            <a:ext cx="3275648" cy="216000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bg2"/>
                </a:solidFill>
                <a:latin typeface="+mn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142" y="745121"/>
            <a:ext cx="7578093" cy="1138017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0A1271-E1E7-40AB-9552-9B4249544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67153" y="1816465"/>
            <a:ext cx="4409694" cy="4800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3159071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766" y="1580562"/>
            <a:ext cx="7588469" cy="1711016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59886" y="3340099"/>
            <a:ext cx="1824228" cy="4800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766" y="3540027"/>
            <a:ext cx="7588469" cy="826424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2625" b="0" i="0" dirty="0">
                <a:solidFill>
                  <a:schemeClr val="bg2"/>
                </a:solidFill>
              </a:defRPr>
            </a:lvl1pPr>
          </a:lstStyle>
          <a:p>
            <a:pPr marL="171450" lvl="0" indent="-171450" algn="ctr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9992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89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310616"/>
            <a:ext cx="3321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4795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89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310616"/>
            <a:ext cx="3321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7274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89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310616"/>
            <a:ext cx="3321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842" y="1380648"/>
            <a:ext cx="3868340" cy="498158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380647"/>
            <a:ext cx="3887391" cy="498159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121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>
  <p:cSld name="Content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 descr="Close up view of lake edge with mountain range background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7" name="Google Shape;97;p24"/>
          <p:cNvSpPr/>
          <p:nvPr/>
        </p:nvSpPr>
        <p:spPr>
          <a:xfrm>
            <a:off x="97155" y="96012"/>
            <a:ext cx="8949690" cy="2489454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8" name="Google Shape;98;p24"/>
          <p:cNvSpPr txBox="1">
            <a:spLocks noGrp="1"/>
          </p:cNvSpPr>
          <p:nvPr>
            <p:ph type="title"/>
          </p:nvPr>
        </p:nvSpPr>
        <p:spPr>
          <a:xfrm>
            <a:off x="630936" y="820095"/>
            <a:ext cx="3990290" cy="58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0" name="Google Shape;100;p24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3" name="Google Shape;103;p24"/>
          <p:cNvSpPr txBox="1">
            <a:spLocks noGrp="1"/>
          </p:cNvSpPr>
          <p:nvPr>
            <p:ph type="body" idx="1"/>
          </p:nvPr>
        </p:nvSpPr>
        <p:spPr>
          <a:xfrm>
            <a:off x="630936" y="1545180"/>
            <a:ext cx="3990290" cy="661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1725">
                <a:solidFill>
                  <a:schemeClr val="lt2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4"/>
          <p:cNvSpPr/>
          <p:nvPr/>
        </p:nvSpPr>
        <p:spPr>
          <a:xfrm>
            <a:off x="686020" y="1437593"/>
            <a:ext cx="3375000" cy="274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5" name="Google Shape;105;p24"/>
          <p:cNvSpPr txBox="1">
            <a:spLocks noGrp="1"/>
          </p:cNvSpPr>
          <p:nvPr>
            <p:ph type="body" idx="2"/>
          </p:nvPr>
        </p:nvSpPr>
        <p:spPr>
          <a:xfrm>
            <a:off x="5113423" y="844159"/>
            <a:ext cx="3530882" cy="1386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200" b="0" i="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05236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89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579282"/>
            <a:ext cx="281178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633194"/>
            <a:ext cx="2949178" cy="2768547"/>
          </a:xfr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5009" y="342900"/>
            <a:ext cx="4629150" cy="4056460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9324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89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579282"/>
            <a:ext cx="281178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633194"/>
            <a:ext cx="2949178" cy="2768547"/>
          </a:xfr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1246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34690" y="1250981"/>
            <a:ext cx="267462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4498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2024769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18222"/>
            <a:ext cx="7886700" cy="994172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13332" y="1250981"/>
            <a:ext cx="6117336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683" y="1470128"/>
            <a:ext cx="662015" cy="8191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1901" y="1488129"/>
            <a:ext cx="2327333" cy="77426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225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5481" y="1470128"/>
            <a:ext cx="662015" cy="8191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8454" y="1488129"/>
            <a:ext cx="1682939" cy="77426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225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0066" y="1483463"/>
            <a:ext cx="662015" cy="8191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3039" y="1501463"/>
            <a:ext cx="2219337" cy="77426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225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5045" y="2327995"/>
            <a:ext cx="1273969" cy="600075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9013" y="2327995"/>
            <a:ext cx="1273969" cy="600075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6095" y="2327995"/>
            <a:ext cx="1949398" cy="600075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7717" y="2326838"/>
            <a:ext cx="2794817" cy="600075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42780" y="4313944"/>
            <a:ext cx="6658440" cy="352859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96094" y="3802691"/>
            <a:ext cx="1949399" cy="600075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18035" y="3802691"/>
            <a:ext cx="2784499" cy="600075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65044" y="2982650"/>
            <a:ext cx="2455164" cy="121386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596095" y="3030776"/>
            <a:ext cx="1949399" cy="6720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907716" y="3030776"/>
            <a:ext cx="1949400" cy="6723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74852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89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310616"/>
            <a:ext cx="3321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2355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Date">
  <p:cSld name="Title Slide with Da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 descr="View of a mountain rang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" name="Google Shape;17;p16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gradFill>
            <a:gsLst>
              <a:gs pos="0">
                <a:srgbClr val="004CB9">
                  <a:alpha val="69803"/>
                </a:srgbClr>
              </a:gs>
              <a:gs pos="100000">
                <a:srgbClr val="005500">
                  <a:alpha val="6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" name="Google Shape;18;p16"/>
          <p:cNvSpPr txBox="1">
            <a:spLocks noGrp="1"/>
          </p:cNvSpPr>
          <p:nvPr>
            <p:ph type="body" idx="1"/>
          </p:nvPr>
        </p:nvSpPr>
        <p:spPr>
          <a:xfrm>
            <a:off x="2934177" y="1260143"/>
            <a:ext cx="3275648" cy="24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 b="1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title"/>
          </p:nvPr>
        </p:nvSpPr>
        <p:spPr>
          <a:xfrm>
            <a:off x="777766" y="1580562"/>
            <a:ext cx="7588469" cy="171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Gill Sans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body" idx="2"/>
          </p:nvPr>
        </p:nvSpPr>
        <p:spPr>
          <a:xfrm>
            <a:off x="2934177" y="1000458"/>
            <a:ext cx="3275648" cy="24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1725" b="0" i="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body" idx="3"/>
          </p:nvPr>
        </p:nvSpPr>
        <p:spPr>
          <a:xfrm>
            <a:off x="788143" y="3540028"/>
            <a:ext cx="7567715" cy="826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2625" b="0" i="0">
                <a:solidFill>
                  <a:schemeClr val="lt2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/>
          <p:nvPr/>
        </p:nvSpPr>
        <p:spPr>
          <a:xfrm>
            <a:off x="3659886" y="3340099"/>
            <a:ext cx="1824228" cy="4800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2562202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" descr="View of a lake and mountain rang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97155" y="96012"/>
            <a:ext cx="8949689" cy="4951476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" name="Google Shape;37;p18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8" name="Google Shape;38;p18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" name="Google Shape;41;p18"/>
          <p:cNvSpPr/>
          <p:nvPr/>
        </p:nvSpPr>
        <p:spPr>
          <a:xfrm>
            <a:off x="686270" y="1310616"/>
            <a:ext cx="3321000" cy="274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6858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028700" lvl="2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1690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/>
          <p:nvPr/>
        </p:nvSpPr>
        <p:spPr>
          <a:xfrm>
            <a:off x="8761780" y="4822546"/>
            <a:ext cx="181052" cy="14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5" name="Google Shape;75;p22" descr="View of a lake and mountain rang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" name="Google Shape;76;p22"/>
          <p:cNvSpPr/>
          <p:nvPr/>
        </p:nvSpPr>
        <p:spPr>
          <a:xfrm>
            <a:off x="97155" y="2558034"/>
            <a:ext cx="8949690" cy="2489454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99000">
                <a:srgbClr val="005500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7" name="Google Shape;77;p22"/>
          <p:cNvSpPr txBox="1">
            <a:spLocks noGrp="1"/>
          </p:cNvSpPr>
          <p:nvPr>
            <p:ph type="title"/>
          </p:nvPr>
        </p:nvSpPr>
        <p:spPr>
          <a:xfrm>
            <a:off x="628650" y="2985777"/>
            <a:ext cx="7886700" cy="58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9" name="Google Shape;79;p22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2" name="Google Shape;82;p22"/>
          <p:cNvSpPr/>
          <p:nvPr/>
        </p:nvSpPr>
        <p:spPr>
          <a:xfrm>
            <a:off x="3052953" y="3603275"/>
            <a:ext cx="3038094" cy="274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1"/>
          </p:nvPr>
        </p:nvSpPr>
        <p:spPr>
          <a:xfrm>
            <a:off x="623888" y="3706858"/>
            <a:ext cx="7886700" cy="34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Arial"/>
              <a:buNone/>
              <a:defRPr sz="1725">
                <a:solidFill>
                  <a:schemeClr val="lt2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1537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Title, Subtitle, and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 descr="View of a lake with pine trees and mountain rang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97155" y="96012"/>
            <a:ext cx="5143500" cy="4951476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7" name="Google Shape;87;p23"/>
          <p:cNvSpPr txBox="1">
            <a:spLocks noGrp="1"/>
          </p:cNvSpPr>
          <p:nvPr>
            <p:ph type="title"/>
          </p:nvPr>
        </p:nvSpPr>
        <p:spPr>
          <a:xfrm>
            <a:off x="630936" y="876942"/>
            <a:ext cx="3964436" cy="58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9" name="Google Shape;89;p23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3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>
            <a:off x="630936" y="1602027"/>
            <a:ext cx="3964436" cy="642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1725">
                <a:solidFill>
                  <a:schemeClr val="lt2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/>
          <p:nvPr/>
        </p:nvSpPr>
        <p:spPr>
          <a:xfrm>
            <a:off x="686270" y="1494440"/>
            <a:ext cx="3321000" cy="274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2"/>
          </p:nvPr>
        </p:nvSpPr>
        <p:spPr>
          <a:xfrm>
            <a:off x="628650" y="2325202"/>
            <a:ext cx="3966722" cy="194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342900" lvl="0" indent="-2476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200" b="0" i="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32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Layout">
  <p:cSld name="Chart Layou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 descr="Unpaved road lined with trees, mountain side driv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" name="Google Shape;122;p26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3" name="Google Shape;123;p26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4" name="Google Shape;124;p26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body" idx="1"/>
          </p:nvPr>
        </p:nvSpPr>
        <p:spPr>
          <a:xfrm>
            <a:off x="630936" y="2519429"/>
            <a:ext cx="3268266" cy="1689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1725" b="0" i="0">
                <a:solidFill>
                  <a:schemeClr val="lt2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>
            <a:off x="630936" y="1561219"/>
            <a:ext cx="3268266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9" name="Google Shape;129;p26"/>
          <p:cNvSpPr/>
          <p:nvPr/>
        </p:nvSpPr>
        <p:spPr>
          <a:xfrm>
            <a:off x="683908" y="2393977"/>
            <a:ext cx="2976372" cy="274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0" name="Google Shape;130;p26"/>
          <p:cNvSpPr>
            <a:spLocks noGrp="1"/>
          </p:cNvSpPr>
          <p:nvPr>
            <p:ph type="chart" idx="2"/>
          </p:nvPr>
        </p:nvSpPr>
        <p:spPr>
          <a:xfrm>
            <a:off x="5236029" y="934641"/>
            <a:ext cx="3213497" cy="3274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746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>
  <p:cSld name="Content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 descr="Close up view of lake edge with mountain range background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7" name="Google Shape;97;p24"/>
          <p:cNvSpPr/>
          <p:nvPr/>
        </p:nvSpPr>
        <p:spPr>
          <a:xfrm>
            <a:off x="97155" y="96012"/>
            <a:ext cx="8949690" cy="2489454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8" name="Google Shape;98;p24"/>
          <p:cNvSpPr txBox="1">
            <a:spLocks noGrp="1"/>
          </p:cNvSpPr>
          <p:nvPr>
            <p:ph type="title"/>
          </p:nvPr>
        </p:nvSpPr>
        <p:spPr>
          <a:xfrm>
            <a:off x="630936" y="820095"/>
            <a:ext cx="3990290" cy="58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0" name="Google Shape;100;p24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3" name="Google Shape;103;p24"/>
          <p:cNvSpPr txBox="1">
            <a:spLocks noGrp="1"/>
          </p:cNvSpPr>
          <p:nvPr>
            <p:ph type="body" idx="1"/>
          </p:nvPr>
        </p:nvSpPr>
        <p:spPr>
          <a:xfrm>
            <a:off x="630936" y="1545180"/>
            <a:ext cx="3990290" cy="661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1725">
                <a:solidFill>
                  <a:schemeClr val="lt2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3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4"/>
          <p:cNvSpPr/>
          <p:nvPr/>
        </p:nvSpPr>
        <p:spPr>
          <a:xfrm>
            <a:off x="686020" y="1437593"/>
            <a:ext cx="3375000" cy="274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5" name="Google Shape;105;p24"/>
          <p:cNvSpPr txBox="1">
            <a:spLocks noGrp="1"/>
          </p:cNvSpPr>
          <p:nvPr>
            <p:ph type="body" idx="2"/>
          </p:nvPr>
        </p:nvSpPr>
        <p:spPr>
          <a:xfrm>
            <a:off x="5113423" y="844159"/>
            <a:ext cx="3530882" cy="1386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200" b="0" i="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375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Layout">
  <p:cSld name="Chart Layou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 descr="Unpaved road lined with trees, mountain side driv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" name="Google Shape;122;p26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3" name="Google Shape;123;p26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4" name="Google Shape;124;p26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body" idx="1"/>
          </p:nvPr>
        </p:nvSpPr>
        <p:spPr>
          <a:xfrm>
            <a:off x="630936" y="2519429"/>
            <a:ext cx="3268266" cy="1689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1725" b="0" i="0">
                <a:solidFill>
                  <a:schemeClr val="lt2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>
            <a:off x="630936" y="1561219"/>
            <a:ext cx="3268266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9" name="Google Shape;129;p26"/>
          <p:cNvSpPr/>
          <p:nvPr/>
        </p:nvSpPr>
        <p:spPr>
          <a:xfrm>
            <a:off x="683908" y="2393977"/>
            <a:ext cx="2976372" cy="274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0" name="Google Shape;130;p26"/>
          <p:cNvSpPr>
            <a:spLocks noGrp="1"/>
          </p:cNvSpPr>
          <p:nvPr>
            <p:ph type="chart" idx="2"/>
          </p:nvPr>
        </p:nvSpPr>
        <p:spPr>
          <a:xfrm>
            <a:off x="5236029" y="934641"/>
            <a:ext cx="3213497" cy="3274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4240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Layout">
  <p:cSld name="Table Layou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 descr="Unpaved road lined with trees, mountain side driv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3" name="Google Shape;133;p27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4" name="Google Shape;134;p27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5" name="Google Shape;135;p27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body" idx="1"/>
          </p:nvPr>
        </p:nvSpPr>
        <p:spPr>
          <a:xfrm>
            <a:off x="6512672" y="2519429"/>
            <a:ext cx="1947672" cy="1689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1725" b="0" i="0">
                <a:solidFill>
                  <a:schemeClr val="lt2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6512672" y="1318331"/>
            <a:ext cx="200239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0" name="Google Shape;140;p27"/>
          <p:cNvSpPr/>
          <p:nvPr/>
        </p:nvSpPr>
        <p:spPr>
          <a:xfrm>
            <a:off x="6512672" y="2393977"/>
            <a:ext cx="1159002" cy="274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817221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a Layout">
  <p:cSld name="Media Layou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8" descr="Unpaved road lined with trees, mountain side driv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3" name="Google Shape;143;p28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4" name="Google Shape;144;p28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5" name="Google Shape;145;p28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628650" y="20165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9" name="Google Shape;149;p28"/>
          <p:cNvSpPr>
            <a:spLocks noGrp="1"/>
          </p:cNvSpPr>
          <p:nvPr>
            <p:ph type="media" idx="2"/>
          </p:nvPr>
        </p:nvSpPr>
        <p:spPr>
          <a:xfrm>
            <a:off x="1046988" y="1123328"/>
            <a:ext cx="7050024" cy="316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7375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Layout">
  <p:cSld name="Thanks Layou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 descr="View of a lake and mountain rang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2" name="Google Shape;152;p29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99000">
                <a:srgbClr val="005500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1"/>
          </p:nvPr>
        </p:nvSpPr>
        <p:spPr>
          <a:xfrm>
            <a:off x="2934177" y="3167227"/>
            <a:ext cx="3275648" cy="355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2625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body" idx="2"/>
          </p:nvPr>
        </p:nvSpPr>
        <p:spPr>
          <a:xfrm>
            <a:off x="2934177" y="2945774"/>
            <a:ext cx="3275648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1500" b="0" i="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body" idx="3"/>
          </p:nvPr>
        </p:nvSpPr>
        <p:spPr>
          <a:xfrm>
            <a:off x="788143" y="1991306"/>
            <a:ext cx="7567715" cy="45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2625" b="0" i="0">
                <a:solidFill>
                  <a:schemeClr val="lt2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body" idx="4"/>
          </p:nvPr>
        </p:nvSpPr>
        <p:spPr>
          <a:xfrm>
            <a:off x="2351792" y="3923043"/>
            <a:ext cx="4440417" cy="355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2625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body" idx="5"/>
          </p:nvPr>
        </p:nvSpPr>
        <p:spPr>
          <a:xfrm>
            <a:off x="2934177" y="3696761"/>
            <a:ext cx="3275648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1500" b="0" i="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788142" y="745121"/>
            <a:ext cx="7578093" cy="113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Gill Sans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9"/>
          <p:cNvSpPr/>
          <p:nvPr/>
        </p:nvSpPr>
        <p:spPr>
          <a:xfrm>
            <a:off x="2367153" y="1816465"/>
            <a:ext cx="4409694" cy="4800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12555624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nual">
  <p:cSld name="Manual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628650" y="418222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4"/>
          <p:cNvSpPr/>
          <p:nvPr/>
        </p:nvSpPr>
        <p:spPr>
          <a:xfrm>
            <a:off x="1513332" y="1250981"/>
            <a:ext cx="6117336" cy="274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3" name="Google Shape;203;p34"/>
          <p:cNvSpPr txBox="1">
            <a:spLocks noGrp="1"/>
          </p:cNvSpPr>
          <p:nvPr>
            <p:ph type="body" idx="1"/>
          </p:nvPr>
        </p:nvSpPr>
        <p:spPr>
          <a:xfrm>
            <a:off x="641683" y="1470128"/>
            <a:ext cx="662015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6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2"/>
          </p:nvPr>
        </p:nvSpPr>
        <p:spPr>
          <a:xfrm>
            <a:off x="1081901" y="1488129"/>
            <a:ext cx="2327333" cy="77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 b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3"/>
          </p:nvPr>
        </p:nvSpPr>
        <p:spPr>
          <a:xfrm>
            <a:off x="3615481" y="1470128"/>
            <a:ext cx="662015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6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body" idx="4"/>
          </p:nvPr>
        </p:nvSpPr>
        <p:spPr>
          <a:xfrm>
            <a:off x="4108454" y="1488129"/>
            <a:ext cx="1682939" cy="77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 b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body" idx="5"/>
          </p:nvPr>
        </p:nvSpPr>
        <p:spPr>
          <a:xfrm>
            <a:off x="5930066" y="1483463"/>
            <a:ext cx="662015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6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34"/>
          <p:cNvSpPr txBox="1">
            <a:spLocks noGrp="1"/>
          </p:cNvSpPr>
          <p:nvPr>
            <p:ph type="body" idx="6"/>
          </p:nvPr>
        </p:nvSpPr>
        <p:spPr>
          <a:xfrm>
            <a:off x="6423039" y="1501463"/>
            <a:ext cx="2219337" cy="77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 b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4"/>
          <p:cNvSpPr txBox="1">
            <a:spLocks noGrp="1"/>
          </p:cNvSpPr>
          <p:nvPr>
            <p:ph type="body" idx="7"/>
          </p:nvPr>
        </p:nvSpPr>
        <p:spPr>
          <a:xfrm>
            <a:off x="765045" y="2327995"/>
            <a:ext cx="1273969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34"/>
          <p:cNvSpPr txBox="1">
            <a:spLocks noGrp="1"/>
          </p:cNvSpPr>
          <p:nvPr>
            <p:ph type="body" idx="8"/>
          </p:nvPr>
        </p:nvSpPr>
        <p:spPr>
          <a:xfrm>
            <a:off x="2039013" y="2327995"/>
            <a:ext cx="1273969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34"/>
          <p:cNvSpPr txBox="1">
            <a:spLocks noGrp="1"/>
          </p:cNvSpPr>
          <p:nvPr>
            <p:ph type="body" idx="9"/>
          </p:nvPr>
        </p:nvSpPr>
        <p:spPr>
          <a:xfrm>
            <a:off x="3596095" y="2327995"/>
            <a:ext cx="1949398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body" idx="13"/>
          </p:nvPr>
        </p:nvSpPr>
        <p:spPr>
          <a:xfrm>
            <a:off x="5907717" y="2326838"/>
            <a:ext cx="2794817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4"/>
          </p:nvPr>
        </p:nvSpPr>
        <p:spPr>
          <a:xfrm>
            <a:off x="1242780" y="4313944"/>
            <a:ext cx="6658440" cy="352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200" b="0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34"/>
          <p:cNvSpPr txBox="1">
            <a:spLocks noGrp="1"/>
          </p:cNvSpPr>
          <p:nvPr>
            <p:ph type="body" idx="15"/>
          </p:nvPr>
        </p:nvSpPr>
        <p:spPr>
          <a:xfrm>
            <a:off x="3596094" y="3802691"/>
            <a:ext cx="1949399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200" b="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34"/>
          <p:cNvSpPr txBox="1">
            <a:spLocks noGrp="1"/>
          </p:cNvSpPr>
          <p:nvPr>
            <p:ph type="body" idx="16"/>
          </p:nvPr>
        </p:nvSpPr>
        <p:spPr>
          <a:xfrm>
            <a:off x="5918035" y="3802691"/>
            <a:ext cx="2784499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200" b="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4"/>
          <p:cNvSpPr>
            <a:spLocks noGrp="1"/>
          </p:cNvSpPr>
          <p:nvPr>
            <p:ph type="pic" idx="17"/>
          </p:nvPr>
        </p:nvSpPr>
        <p:spPr>
          <a:xfrm>
            <a:off x="765044" y="2982650"/>
            <a:ext cx="2455164" cy="1213866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34"/>
          <p:cNvSpPr>
            <a:spLocks noGrp="1"/>
          </p:cNvSpPr>
          <p:nvPr>
            <p:ph type="pic" idx="18"/>
          </p:nvPr>
        </p:nvSpPr>
        <p:spPr>
          <a:xfrm>
            <a:off x="3596095" y="3030776"/>
            <a:ext cx="1949399" cy="672084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34"/>
          <p:cNvSpPr>
            <a:spLocks noGrp="1"/>
          </p:cNvSpPr>
          <p:nvPr>
            <p:ph type="pic" idx="19"/>
          </p:nvPr>
        </p:nvSpPr>
        <p:spPr>
          <a:xfrm>
            <a:off x="5907716" y="3030776"/>
            <a:ext cx="1949400" cy="6723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02789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89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310616"/>
            <a:ext cx="3321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655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Close up view of lake edge with mountain range background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2489454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820095"/>
            <a:ext cx="3990290" cy="58697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936" y="1545180"/>
            <a:ext cx="3990290" cy="661893"/>
          </a:xfrm>
        </p:spPr>
        <p:txBody>
          <a:bodyPr>
            <a:normAutofit/>
          </a:bodyPr>
          <a:lstStyle>
            <a:lvl1pPr marL="0" indent="0" algn="l">
              <a:buNone/>
              <a:defRPr sz="1725">
                <a:solidFill>
                  <a:schemeClr val="bg2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020" y="1437593"/>
            <a:ext cx="3375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3423" y="844159"/>
            <a:ext cx="3530882" cy="1386978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84852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with pine trees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514350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876942"/>
            <a:ext cx="3964436" cy="58697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936" y="1602027"/>
            <a:ext cx="3964436" cy="642824"/>
          </a:xfrm>
        </p:spPr>
        <p:txBody>
          <a:bodyPr>
            <a:normAutofit/>
          </a:bodyPr>
          <a:lstStyle>
            <a:lvl1pPr marL="0" indent="0" algn="l">
              <a:buNone/>
              <a:defRPr sz="1725">
                <a:solidFill>
                  <a:schemeClr val="bg2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494440"/>
            <a:ext cx="3321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2325202"/>
            <a:ext cx="3966722" cy="1941478"/>
          </a:xfrm>
        </p:spPr>
        <p:txBody>
          <a:bodyPr lIns="0"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4115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1678709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Layout">
  <p:cSld name="Table Layou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 descr="Unpaved road lined with trees, mountain side driv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3" name="Google Shape;133;p27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4" name="Google Shape;134;p27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5" name="Google Shape;135;p27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body" idx="1"/>
          </p:nvPr>
        </p:nvSpPr>
        <p:spPr>
          <a:xfrm>
            <a:off x="6512672" y="2519429"/>
            <a:ext cx="1947672" cy="1689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1725" b="0" i="0">
                <a:solidFill>
                  <a:schemeClr val="lt2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6512672" y="1318331"/>
            <a:ext cx="200239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0" name="Google Shape;140;p27"/>
          <p:cNvSpPr/>
          <p:nvPr/>
        </p:nvSpPr>
        <p:spPr>
          <a:xfrm>
            <a:off x="6512672" y="2393977"/>
            <a:ext cx="1159002" cy="274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36363467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89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310616"/>
            <a:ext cx="3321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842" y="1380648"/>
            <a:ext cx="3868340" cy="498158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380647"/>
            <a:ext cx="3887391" cy="498159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93129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CF555-6833-4EC0-973F-86687BDC2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318746-C9C1-4202-833D-1AA983AD8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76A68-7947-4420-BD50-32161962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B985-7451-4592-8CD1-C225F5E8533E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EC9F9-4C48-46D4-BDDB-0F1DB9D7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28FE2-05B1-4019-94FC-E637BE752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7D599-F3B2-41DA-B34D-9193CA5F1C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73262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677F-7D53-43AF-A0BC-B55230286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3D9FD-1D44-4952-BB94-C4D477DC1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C99CB-BFBF-46B6-B8EA-E5B38A954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B985-7451-4592-8CD1-C225F5E8533E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66098-586B-44D5-986F-72F94D5B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1E9EB-6E47-40E0-93C3-8E35026A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7D599-F3B2-41DA-B34D-9193CA5F1C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3114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77694-7854-432A-B0EC-A1A842D4F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4F880-C6C5-4D8D-A787-391E68604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1B241-EDE1-497B-A7B8-A1466C4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B985-7451-4592-8CD1-C225F5E8533E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BCBB5-3A3D-4AD9-9CC2-C3B76A65B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E114A-04D0-4365-BFC1-018F3DAA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7D599-F3B2-41DA-B34D-9193CA5F1C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4301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D23B5-93CD-4F8F-B6AC-8FD6FC9ED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4B428-7ABF-4DC3-A357-FB459DB47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84262-78E8-4AF7-8CF7-3B95512C6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BFFD9-43D4-413C-8E42-71B11CCA4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B985-7451-4592-8CD1-C225F5E8533E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92D16-0A6D-4850-A0C3-085207D79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C20B8-0209-4BC1-91A9-F4705AF5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7D599-F3B2-41DA-B34D-9193CA5F1C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4282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00373-B0E0-4559-8FF6-71F070959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1CC43-D11E-4F9E-99D3-90D001BA1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4DA0D-79B3-4A22-9D54-2C1AA2CA8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922BF-3DC5-44D9-BF54-E8ED2C358A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68DEA-EC45-4FD0-A490-0782AFF0BB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BB7CB5-A4E8-43E9-B326-938DEC795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B985-7451-4592-8CD1-C225F5E8533E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BFFF8-D63D-4D2D-8596-29309A966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CD1881-ADDC-4FDD-B9D9-AB1846389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7D599-F3B2-41DA-B34D-9193CA5F1C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02338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CE1B-1126-4E91-8360-C2DA30A44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F21CD-ACD3-4C45-929D-CAFD63234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B985-7451-4592-8CD1-C225F5E8533E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AA277-B93E-49C3-A301-106BD7CC8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67A65-62A3-4DD2-B6C6-D05CE677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7D599-F3B2-41DA-B34D-9193CA5F1C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74022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1E62A9-AD6B-4985-BDDB-9B668766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B985-7451-4592-8CD1-C225F5E8533E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7A14A0-BE7B-48FC-8D04-6D846E73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E56CF-5CDC-41B8-91CF-8C65D865A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7D599-F3B2-41DA-B34D-9193CA5F1C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8126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4EF8F-6A59-41FB-8A64-E0A6E4D74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9124B-ADA4-48B4-AC00-21D7C6D4D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6E135-13B7-495C-901A-9B53D2566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DD265-875C-4155-9F02-3CC7DE7CD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B985-7451-4592-8CD1-C225F5E8533E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CAC2B-1F38-41D3-985D-9CDDD6FAC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B5ADD-3952-40EF-BC8C-BFC2EB4E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7D599-F3B2-41DA-B34D-9193CA5F1C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00540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F591C-29D3-47BB-AD28-7C63F114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D6CE34-9B2E-4795-B8F2-972438ED46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60479-0EC7-4393-A770-F5F5175E4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82E6C-9C30-45BC-98CB-81E9448D5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B985-7451-4592-8CD1-C225F5E8533E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75C9B-4DC7-4D6B-A48C-9C686E8EF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D1458-63D0-498C-942D-CDF50E21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7D599-F3B2-41DA-B34D-9193CA5F1C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260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a Layout">
  <p:cSld name="Media Layou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8" descr="Unpaved road lined with trees, mountain side driv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3" name="Google Shape;143;p28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4" name="Google Shape;144;p28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5" name="Google Shape;145;p28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628650" y="20165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9" name="Google Shape;149;p28"/>
          <p:cNvSpPr>
            <a:spLocks noGrp="1"/>
          </p:cNvSpPr>
          <p:nvPr>
            <p:ph type="media" idx="2"/>
          </p:nvPr>
        </p:nvSpPr>
        <p:spPr>
          <a:xfrm>
            <a:off x="1046988" y="1123328"/>
            <a:ext cx="7050024" cy="316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0868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301C-3B57-45F0-B604-451B37CE4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76B38A-78E0-4A90-8712-E81B41D7A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62875-F288-4635-A969-386500398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B985-7451-4592-8CD1-C225F5E8533E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82ADF-1465-47D9-8329-F81616E3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DCAE9-C675-4FAF-A484-74DB01E91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7D599-F3B2-41DA-B34D-9193CA5F1C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98375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72A3F0-BDB7-4277-821B-556ED3F27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0E510-F4F1-4590-A866-BB962CC61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EE14B-DFA2-46B9-9EB7-5D60CEEA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B985-7451-4592-8CD1-C225F5E8533E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E705A-CD25-4129-8B36-3AEA75D89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AB579-73BF-4813-917C-AB0BE318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7D599-F3B2-41DA-B34D-9193CA5F1C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28071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6030-C778-4225-8908-3CE0EC31CC92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C671-F51E-4208-A405-851CC435A5DF}" type="slidenum">
              <a:rPr lang="fi-FI" smtClean="0"/>
              <a:t>‹#›</a:t>
            </a:fld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275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16"/>
            <a:ext cx="7772400" cy="1102519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09859"/>
      </p:ext>
    </p:extLst>
  </p:cSld>
  <p:clrMapOvr>
    <a:masterClrMapping/>
  </p:clrMapOvr>
  <p:transition spd="slow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6030-C778-4225-8908-3CE0EC31CC92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C671-F51E-4208-A405-851CC435A5DF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93446"/>
      </p:ext>
    </p:extLst>
  </p:cSld>
  <p:clrMapOvr>
    <a:masterClrMapping/>
  </p:clrMapOvr>
  <p:transition spd="slow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721894"/>
            <a:ext cx="7885113" cy="1021556"/>
          </a:xfrm>
        </p:spPr>
        <p:txBody>
          <a:bodyPr anchor="t"/>
          <a:lstStyle>
            <a:lvl1pPr algn="l">
              <a:defRPr sz="2400" b="0" i="0" cap="all" baseline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96754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275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6030-C778-4225-8908-3CE0EC31CC92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C671-F51E-4208-A405-851CC435A5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3368597"/>
      </p:ext>
    </p:extLst>
  </p:cSld>
  <p:clrMapOvr>
    <a:masterClrMapping/>
  </p:clrMapOvr>
  <p:transition spd="slow"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6030-C778-4225-8908-3CE0EC31CC92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C671-F51E-4208-A405-851CC435A5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4729704"/>
      </p:ext>
    </p:extLst>
  </p:cSld>
  <p:clrMapOvr>
    <a:masterClrMapping/>
  </p:clrMapOvr>
  <p:transition spd="slow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275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275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6030-C778-4225-8908-3CE0EC31CC92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C671-F51E-4208-A405-851CC435A5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6662063"/>
      </p:ext>
    </p:extLst>
  </p:cSld>
  <p:clrMapOvr>
    <a:masterClrMapping/>
  </p:clrMapOvr>
  <p:transition spd="slow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6030-C778-4225-8908-3CE0EC31CC92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C671-F51E-4208-A405-851CC435A5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9192276"/>
      </p:ext>
    </p:extLst>
  </p:cSld>
  <p:clrMapOvr>
    <a:masterClrMapping/>
  </p:clrMapOvr>
  <p:transition spd="slow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6030-C778-4225-8908-3CE0EC31CC92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C671-F51E-4208-A405-851CC435A5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7315126"/>
      </p:ext>
    </p:extLst>
  </p:cSld>
  <p:clrMapOvr>
    <a:masterClrMapping/>
  </p:clrMapOvr>
  <p:transition spd="slow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35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0919"/>
            <a:ext cx="2971800" cy="2375332"/>
          </a:xfrm>
        </p:spPr>
        <p:txBody>
          <a:bodyPr tIns="9144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6030-C778-4225-8908-3CE0EC31CC92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C671-F51E-4208-A405-851CC435A5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3569633"/>
      </p:ext>
    </p:extLst>
  </p:cSld>
  <p:clrMapOvr>
    <a:masterClrMapping/>
  </p:clrMapOvr>
  <p:transition spd="slow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Layout">
  <p:cSld name="Thanks Layou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 descr="View of a lake and mountain rang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2" name="Google Shape;152;p29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99000">
                <a:srgbClr val="005500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1"/>
          </p:nvPr>
        </p:nvSpPr>
        <p:spPr>
          <a:xfrm>
            <a:off x="2934177" y="3167227"/>
            <a:ext cx="3275648" cy="355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2625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body" idx="2"/>
          </p:nvPr>
        </p:nvSpPr>
        <p:spPr>
          <a:xfrm>
            <a:off x="2934177" y="2945774"/>
            <a:ext cx="3275648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1500" b="0" i="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body" idx="3"/>
          </p:nvPr>
        </p:nvSpPr>
        <p:spPr>
          <a:xfrm>
            <a:off x="788143" y="1991306"/>
            <a:ext cx="7567715" cy="45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2625" b="0" i="0">
                <a:solidFill>
                  <a:schemeClr val="lt2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body" idx="4"/>
          </p:nvPr>
        </p:nvSpPr>
        <p:spPr>
          <a:xfrm>
            <a:off x="2351792" y="3923043"/>
            <a:ext cx="4440417" cy="355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2625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body" idx="5"/>
          </p:nvPr>
        </p:nvSpPr>
        <p:spPr>
          <a:xfrm>
            <a:off x="2934177" y="3696761"/>
            <a:ext cx="3275648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1500" b="0" i="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 b="1" i="1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788142" y="745121"/>
            <a:ext cx="7578093" cy="113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Gill Sans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9"/>
          <p:cNvSpPr/>
          <p:nvPr/>
        </p:nvSpPr>
        <p:spPr>
          <a:xfrm>
            <a:off x="2367153" y="1816465"/>
            <a:ext cx="4409694" cy="4800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20130049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35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1500" baseline="0">
                <a:solidFill>
                  <a:schemeClr val="tx1">
                    <a:lumMod val="6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8"/>
            <a:ext cx="2971800" cy="1803832"/>
          </a:xfrm>
        </p:spPr>
        <p:txBody>
          <a:bodyPr tIns="9144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6030-C778-4225-8908-3CE0EC31CC92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C671-F51E-4208-A405-851CC435A5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6802591"/>
      </p:ext>
    </p:extLst>
  </p:cSld>
  <p:clrMapOvr>
    <a:masterClrMapping/>
  </p:clrMapOvr>
  <p:transition spd="slow" advTm="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6030-C778-4225-8908-3CE0EC31CC92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C671-F51E-4208-A405-851CC435A5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4687914"/>
      </p:ext>
    </p:extLst>
  </p:cSld>
  <p:clrMapOvr>
    <a:masterClrMapping/>
  </p:clrMapOvr>
  <p:transition spd="slow" advTm="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6030-C778-4225-8908-3CE0EC31CC92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C671-F51E-4208-A405-851CC435A5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3194245"/>
      </p:ext>
    </p:extLst>
  </p:cSld>
  <p:clrMapOvr>
    <a:masterClrMapping/>
  </p:clrMapOvr>
  <p:transition spd="slow" advTm="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91E9-7484-459E-B65D-ED04E59D084A}" type="datetimeFigureOut">
              <a:rPr lang="es-MX" smtClean="0"/>
              <a:t>07/05/24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70386-4EBC-4A4A-85C2-04E8111F052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5834698"/>
      </p:ext>
    </p:extLst>
  </p:cSld>
  <p:clrMapOvr>
    <a:masterClrMapping/>
  </p:clrMapOvr>
  <p:transition spd="slow" advTm="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92" y="290401"/>
            <a:ext cx="1990001" cy="50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" descr="Logotip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8340" y="205308"/>
            <a:ext cx="1483660" cy="67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479637"/>
            <a:ext cx="9144000" cy="2184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355890"/>
      </p:ext>
    </p:extLst>
  </p:cSld>
  <p:clrMapOvr>
    <a:masterClrMapping/>
  </p:clrMapOvr>
  <p:transition spd="slow" advTm="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on paikkamerkki 9"/>
          <p:cNvSpPr>
            <a:spLocks noGrp="1"/>
          </p:cNvSpPr>
          <p:nvPr>
            <p:ph type="title"/>
          </p:nvPr>
        </p:nvSpPr>
        <p:spPr>
          <a:xfrm>
            <a:off x="1510827" y="3007371"/>
            <a:ext cx="6122346" cy="4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0"/>
          </p:nvPr>
        </p:nvSpPr>
        <p:spPr>
          <a:xfrm>
            <a:off x="1510828" y="3628371"/>
            <a:ext cx="6122345" cy="243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689088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66094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 descr="View of a lake and mountain rang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1" name="Google Shape;181;p32"/>
          <p:cNvSpPr/>
          <p:nvPr/>
        </p:nvSpPr>
        <p:spPr>
          <a:xfrm>
            <a:off x="97155" y="96012"/>
            <a:ext cx="8949689" cy="4951476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2" name="Google Shape;182;p32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3" name="Google Shape;183;p32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2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2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6" name="Google Shape;186;p32"/>
          <p:cNvSpPr/>
          <p:nvPr/>
        </p:nvSpPr>
        <p:spPr>
          <a:xfrm>
            <a:off x="686270" y="1579282"/>
            <a:ext cx="2811780" cy="274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body" idx="1"/>
          </p:nvPr>
        </p:nvSpPr>
        <p:spPr>
          <a:xfrm>
            <a:off x="629841" y="1633194"/>
            <a:ext cx="2949178" cy="276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200">
                <a:solidFill>
                  <a:schemeClr val="lt2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89" name="Google Shape;189;p32"/>
          <p:cNvSpPr>
            <a:spLocks noGrp="1"/>
          </p:cNvSpPr>
          <p:nvPr>
            <p:ph type="pic" idx="2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83316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4177" y="1260143"/>
            <a:ext cx="3275648" cy="243313"/>
          </a:xfrm>
        </p:spPr>
        <p:txBody>
          <a:bodyPr>
            <a:noAutofit/>
          </a:bodyPr>
          <a:lstStyle>
            <a:lvl1pPr marL="0" indent="0" algn="ctr">
              <a:buNone/>
              <a:defRPr sz="1500" b="1" i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766" y="1580562"/>
            <a:ext cx="7588469" cy="1711016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4177" y="1000458"/>
            <a:ext cx="3275648" cy="243313"/>
          </a:xfrm>
        </p:spPr>
        <p:txBody>
          <a:bodyPr>
            <a:noAutofit/>
          </a:bodyPr>
          <a:lstStyle>
            <a:lvl1pPr marL="0" indent="0" algn="ctr">
              <a:buNone/>
              <a:defRPr sz="1725" b="0" i="0">
                <a:solidFill>
                  <a:schemeClr val="bg2"/>
                </a:solidFill>
                <a:latin typeface="+mn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8143" y="3540028"/>
            <a:ext cx="7567715" cy="826423"/>
          </a:xfrm>
        </p:spPr>
        <p:txBody>
          <a:bodyPr>
            <a:noAutofit/>
          </a:bodyPr>
          <a:lstStyle>
            <a:lvl1pPr marL="0" indent="0" algn="ctr">
              <a:buNone/>
              <a:defRPr sz="2625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Tagline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59886" y="3340099"/>
            <a:ext cx="1824228" cy="4800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37119031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61780" y="4822546"/>
            <a:ext cx="181052" cy="148133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2558034"/>
            <a:ext cx="8949690" cy="2489454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985777"/>
            <a:ext cx="7886700" cy="58697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2953" y="3603275"/>
            <a:ext cx="3038094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706858"/>
            <a:ext cx="7886700" cy="34431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725">
                <a:solidFill>
                  <a:schemeClr val="bg2"/>
                </a:solidFill>
              </a:defRPr>
            </a:lvl1pPr>
          </a:lstStyle>
          <a:p>
            <a:pPr marL="171450" lvl="0" indent="-17145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174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nual">
  <p:cSld name="Manual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628650" y="418222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4"/>
          <p:cNvSpPr/>
          <p:nvPr/>
        </p:nvSpPr>
        <p:spPr>
          <a:xfrm>
            <a:off x="1513332" y="1250981"/>
            <a:ext cx="6117336" cy="274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3" name="Google Shape;203;p34"/>
          <p:cNvSpPr txBox="1">
            <a:spLocks noGrp="1"/>
          </p:cNvSpPr>
          <p:nvPr>
            <p:ph type="body" idx="1"/>
          </p:nvPr>
        </p:nvSpPr>
        <p:spPr>
          <a:xfrm>
            <a:off x="641683" y="1470128"/>
            <a:ext cx="662015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6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2"/>
          </p:nvPr>
        </p:nvSpPr>
        <p:spPr>
          <a:xfrm>
            <a:off x="1081901" y="1488129"/>
            <a:ext cx="2327333" cy="77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 b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3"/>
          </p:nvPr>
        </p:nvSpPr>
        <p:spPr>
          <a:xfrm>
            <a:off x="3615481" y="1470128"/>
            <a:ext cx="662015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6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body" idx="4"/>
          </p:nvPr>
        </p:nvSpPr>
        <p:spPr>
          <a:xfrm>
            <a:off x="4108454" y="1488129"/>
            <a:ext cx="1682939" cy="77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 b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body" idx="5"/>
          </p:nvPr>
        </p:nvSpPr>
        <p:spPr>
          <a:xfrm>
            <a:off x="5930066" y="1483463"/>
            <a:ext cx="662015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6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34"/>
          <p:cNvSpPr txBox="1">
            <a:spLocks noGrp="1"/>
          </p:cNvSpPr>
          <p:nvPr>
            <p:ph type="body" idx="6"/>
          </p:nvPr>
        </p:nvSpPr>
        <p:spPr>
          <a:xfrm>
            <a:off x="6423039" y="1501463"/>
            <a:ext cx="2219337" cy="77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 b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4"/>
          <p:cNvSpPr txBox="1">
            <a:spLocks noGrp="1"/>
          </p:cNvSpPr>
          <p:nvPr>
            <p:ph type="body" idx="7"/>
          </p:nvPr>
        </p:nvSpPr>
        <p:spPr>
          <a:xfrm>
            <a:off x="765045" y="2327995"/>
            <a:ext cx="1273969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34"/>
          <p:cNvSpPr txBox="1">
            <a:spLocks noGrp="1"/>
          </p:cNvSpPr>
          <p:nvPr>
            <p:ph type="body" idx="8"/>
          </p:nvPr>
        </p:nvSpPr>
        <p:spPr>
          <a:xfrm>
            <a:off x="2039013" y="2327995"/>
            <a:ext cx="1273969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34"/>
          <p:cNvSpPr txBox="1">
            <a:spLocks noGrp="1"/>
          </p:cNvSpPr>
          <p:nvPr>
            <p:ph type="body" idx="9"/>
          </p:nvPr>
        </p:nvSpPr>
        <p:spPr>
          <a:xfrm>
            <a:off x="3596095" y="2327995"/>
            <a:ext cx="1949398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body" idx="13"/>
          </p:nvPr>
        </p:nvSpPr>
        <p:spPr>
          <a:xfrm>
            <a:off x="5907717" y="2326838"/>
            <a:ext cx="2794817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4"/>
          </p:nvPr>
        </p:nvSpPr>
        <p:spPr>
          <a:xfrm>
            <a:off x="1242780" y="4313944"/>
            <a:ext cx="6658440" cy="352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200" b="0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34"/>
          <p:cNvSpPr txBox="1">
            <a:spLocks noGrp="1"/>
          </p:cNvSpPr>
          <p:nvPr>
            <p:ph type="body" idx="15"/>
          </p:nvPr>
        </p:nvSpPr>
        <p:spPr>
          <a:xfrm>
            <a:off x="3596094" y="3802691"/>
            <a:ext cx="1949399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200" b="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34"/>
          <p:cNvSpPr txBox="1">
            <a:spLocks noGrp="1"/>
          </p:cNvSpPr>
          <p:nvPr>
            <p:ph type="body" idx="16"/>
          </p:nvPr>
        </p:nvSpPr>
        <p:spPr>
          <a:xfrm>
            <a:off x="5918035" y="3802691"/>
            <a:ext cx="2784499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200" b="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4"/>
          <p:cNvSpPr>
            <a:spLocks noGrp="1"/>
          </p:cNvSpPr>
          <p:nvPr>
            <p:ph type="pic" idx="17"/>
          </p:nvPr>
        </p:nvSpPr>
        <p:spPr>
          <a:xfrm>
            <a:off x="765044" y="2982650"/>
            <a:ext cx="2455164" cy="1213866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34"/>
          <p:cNvSpPr>
            <a:spLocks noGrp="1"/>
          </p:cNvSpPr>
          <p:nvPr>
            <p:ph type="pic" idx="18"/>
          </p:nvPr>
        </p:nvSpPr>
        <p:spPr>
          <a:xfrm>
            <a:off x="3596095" y="3030776"/>
            <a:ext cx="1949399" cy="672084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34"/>
          <p:cNvSpPr>
            <a:spLocks noGrp="1"/>
          </p:cNvSpPr>
          <p:nvPr>
            <p:ph type="pic" idx="19"/>
          </p:nvPr>
        </p:nvSpPr>
        <p:spPr>
          <a:xfrm>
            <a:off x="5907716" y="3030776"/>
            <a:ext cx="1949400" cy="6723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14908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with pine trees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514350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876942"/>
            <a:ext cx="3964436" cy="58697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936" y="1602027"/>
            <a:ext cx="3964436" cy="642824"/>
          </a:xfrm>
        </p:spPr>
        <p:txBody>
          <a:bodyPr>
            <a:normAutofit/>
          </a:bodyPr>
          <a:lstStyle>
            <a:lvl1pPr marL="0" indent="0" algn="l">
              <a:buNone/>
              <a:defRPr sz="1725">
                <a:solidFill>
                  <a:schemeClr val="bg2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494440"/>
            <a:ext cx="3321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2325202"/>
            <a:ext cx="3966722" cy="1941478"/>
          </a:xfrm>
        </p:spPr>
        <p:txBody>
          <a:bodyPr lIns="0"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574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Close up view of lake edge with mountain range background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2489454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820095"/>
            <a:ext cx="3990290" cy="58697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936" y="1545180"/>
            <a:ext cx="3990290" cy="661893"/>
          </a:xfrm>
        </p:spPr>
        <p:txBody>
          <a:bodyPr>
            <a:normAutofit/>
          </a:bodyPr>
          <a:lstStyle>
            <a:lvl1pPr marL="0" indent="0" algn="l">
              <a:buNone/>
              <a:defRPr sz="1725">
                <a:solidFill>
                  <a:schemeClr val="bg2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020" y="1437593"/>
            <a:ext cx="3375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3423" y="844159"/>
            <a:ext cx="3530882" cy="1386978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3122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9737" y="2053659"/>
            <a:ext cx="3137738" cy="340765"/>
          </a:xfrm>
        </p:spPr>
        <p:txBody>
          <a:bodyPr>
            <a:noAutofit/>
          </a:bodyPr>
          <a:lstStyle>
            <a:lvl1pPr marL="0" indent="0">
              <a:buNone/>
              <a:defRPr sz="225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651" y="1376433"/>
            <a:ext cx="7886699" cy="471829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725" b="0" i="0">
                <a:solidFill>
                  <a:schemeClr val="bg2"/>
                </a:solidFill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970341" y="2053659"/>
            <a:ext cx="3137738" cy="340765"/>
          </a:xfrm>
        </p:spPr>
        <p:txBody>
          <a:bodyPr>
            <a:noAutofit/>
          </a:bodyPr>
          <a:lstStyle>
            <a:lvl1pPr marL="0" indent="0">
              <a:buNone/>
              <a:defRPr sz="225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9737" y="2571376"/>
            <a:ext cx="3274219" cy="1750219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341" y="2571376"/>
            <a:ext cx="3274219" cy="1750219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bg2"/>
              </a:buClr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18222"/>
            <a:ext cx="7886700" cy="994172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83814" y="1250981"/>
            <a:ext cx="2976372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3210033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936" y="2519429"/>
            <a:ext cx="3268266" cy="1689431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725" b="0" i="0">
                <a:solidFill>
                  <a:schemeClr val="bg2"/>
                </a:solidFill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1561219"/>
            <a:ext cx="3268266" cy="994172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3908" y="2393977"/>
            <a:ext cx="2976372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5236029" y="934641"/>
            <a:ext cx="3213497" cy="327421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28449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2672" y="2519429"/>
            <a:ext cx="1947672" cy="1689431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725" b="0" i="0">
                <a:solidFill>
                  <a:schemeClr val="bg2"/>
                </a:solidFill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2672" y="1318331"/>
            <a:ext cx="2002394" cy="994172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12672" y="2393977"/>
            <a:ext cx="1159002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Table Placehold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83419" y="1129075"/>
            <a:ext cx="4920854" cy="2885351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20177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3C23D1-BE9A-4E52-9BEF-D55C4CB7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34349" y="4789627"/>
            <a:ext cx="230429" cy="257861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177622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651" y="1376433"/>
            <a:ext cx="7886699" cy="471829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725" b="0" i="0">
                <a:solidFill>
                  <a:schemeClr val="bg2"/>
                </a:solidFill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18222"/>
            <a:ext cx="7886700" cy="994172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IMAGE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8B9DC-C6AF-45D4-BBA3-A5EF781EA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9781" y="1250981"/>
            <a:ext cx="3504438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14752401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1655"/>
            <a:ext cx="7886700" cy="994172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046988" y="1123328"/>
            <a:ext cx="7050024" cy="316153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8725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lake and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4177" y="3167227"/>
            <a:ext cx="3275648" cy="355889"/>
          </a:xfrm>
        </p:spPr>
        <p:txBody>
          <a:bodyPr>
            <a:noAutofit/>
          </a:bodyPr>
          <a:lstStyle>
            <a:lvl1pPr marL="0" indent="0" algn="ctr">
              <a:buNone/>
              <a:defRPr sz="2625" b="0" i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+7 678-555-0128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4177" y="2945774"/>
            <a:ext cx="3275648" cy="216000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bg2"/>
                </a:solidFill>
                <a:latin typeface="+mn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143" y="1991306"/>
            <a:ext cx="7567715" cy="454994"/>
          </a:xfrm>
        </p:spPr>
        <p:txBody>
          <a:bodyPr>
            <a:noAutofit/>
          </a:bodyPr>
          <a:lstStyle>
            <a:lvl1pPr marL="0" indent="0" algn="ctr">
              <a:buNone/>
              <a:defRPr sz="2625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Alexander Martensson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51792" y="3923043"/>
            <a:ext cx="4440417" cy="355889"/>
          </a:xfrm>
        </p:spPr>
        <p:txBody>
          <a:bodyPr>
            <a:noAutofit/>
          </a:bodyPr>
          <a:lstStyle>
            <a:lvl1pPr marL="0" indent="0" algn="ctr">
              <a:buNone/>
              <a:defRPr sz="2625" b="0" i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martensson@example.com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34177" y="3696761"/>
            <a:ext cx="3275648" cy="216000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bg2"/>
                </a:solidFill>
                <a:latin typeface="+mn-lt"/>
              </a:defRPr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142" y="745121"/>
            <a:ext cx="7578093" cy="1138017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0A1271-E1E7-40AB-9552-9B4249544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67153" y="1816465"/>
            <a:ext cx="4409694" cy="4800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12162391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766" y="1580562"/>
            <a:ext cx="7588469" cy="1711016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59886" y="3340099"/>
            <a:ext cx="1824228" cy="4800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766" y="3540027"/>
            <a:ext cx="7588469" cy="826424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2625" b="0" i="0" dirty="0">
                <a:solidFill>
                  <a:schemeClr val="bg2"/>
                </a:solidFill>
              </a:defRPr>
            </a:lvl1pPr>
          </a:lstStyle>
          <a:p>
            <a:pPr marL="171450" lvl="0" indent="-171450" algn="ctr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06491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89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310616"/>
            <a:ext cx="3321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26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89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310616"/>
            <a:ext cx="3321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284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89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310616"/>
            <a:ext cx="3321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00638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89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310616"/>
            <a:ext cx="332100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842" y="1380648"/>
            <a:ext cx="3868340" cy="498158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380647"/>
            <a:ext cx="3887391" cy="498159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51035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89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579282"/>
            <a:ext cx="281178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633194"/>
            <a:ext cx="2949178" cy="2768547"/>
          </a:xfr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5009" y="342900"/>
            <a:ext cx="4629150" cy="4056460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0589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89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270" y="1579282"/>
            <a:ext cx="281178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633194"/>
            <a:ext cx="2949178" cy="2768547"/>
          </a:xfr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5911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34690" y="1250981"/>
            <a:ext cx="2674620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99958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38329453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55" y="96012"/>
            <a:ext cx="8949690" cy="495147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18222"/>
            <a:ext cx="7886700" cy="994172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13332" y="1250981"/>
            <a:ext cx="6117336" cy="27432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noProof="0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683" y="1470128"/>
            <a:ext cx="662015" cy="8191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1901" y="1488129"/>
            <a:ext cx="2327333" cy="77426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225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5481" y="1470128"/>
            <a:ext cx="662015" cy="8191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8454" y="1488129"/>
            <a:ext cx="1682939" cy="77426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225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0066" y="1483463"/>
            <a:ext cx="662015" cy="8191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3039" y="1501463"/>
            <a:ext cx="2219337" cy="77426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225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5045" y="2327995"/>
            <a:ext cx="1273969" cy="600075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9013" y="2327995"/>
            <a:ext cx="1273969" cy="600075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6095" y="2327995"/>
            <a:ext cx="1949398" cy="600075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7717" y="2326838"/>
            <a:ext cx="2794817" cy="600075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42780" y="4313944"/>
            <a:ext cx="6658440" cy="352859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96094" y="3802691"/>
            <a:ext cx="1949399" cy="600075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18035" y="3802691"/>
            <a:ext cx="2784499" cy="600075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65044" y="2982650"/>
            <a:ext cx="2455164" cy="121386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596095" y="3030776"/>
            <a:ext cx="1949399" cy="6720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907716" y="3030776"/>
            <a:ext cx="1949400" cy="6723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77951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1_Picture with Ca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 descr="View of a lake and mountain rang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1" name="Google Shape;181;p32"/>
          <p:cNvSpPr/>
          <p:nvPr/>
        </p:nvSpPr>
        <p:spPr>
          <a:xfrm>
            <a:off x="97155" y="96012"/>
            <a:ext cx="8949689" cy="4951476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2" name="Google Shape;182;p32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3" name="Google Shape;183;p32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2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2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6" name="Google Shape;186;p32"/>
          <p:cNvSpPr/>
          <p:nvPr/>
        </p:nvSpPr>
        <p:spPr>
          <a:xfrm>
            <a:off x="686270" y="1579282"/>
            <a:ext cx="2811780" cy="274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body" idx="1"/>
          </p:nvPr>
        </p:nvSpPr>
        <p:spPr>
          <a:xfrm>
            <a:off x="629841" y="1633194"/>
            <a:ext cx="2949178" cy="276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200">
                <a:solidFill>
                  <a:schemeClr val="lt2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89" name="Google Shape;189;p32"/>
          <p:cNvSpPr>
            <a:spLocks noGrp="1"/>
          </p:cNvSpPr>
          <p:nvPr>
            <p:ph type="pic" idx="2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62805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a Layout">
  <p:cSld name="1_Media Layou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8" descr="Unpaved road lined with trees, mountain side drive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3" name="Google Shape;143;p28"/>
          <p:cNvSpPr/>
          <p:nvPr/>
        </p:nvSpPr>
        <p:spPr>
          <a:xfrm>
            <a:off x="97155" y="96012"/>
            <a:ext cx="8949690" cy="4951476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4" name="Google Shape;144;p28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5" name="Google Shape;145;p28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628650" y="20165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/>
          <p:nvPr/>
        </p:nvSpPr>
        <p:spPr>
          <a:xfrm>
            <a:off x="4431411" y="4585534"/>
            <a:ext cx="281178" cy="281178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9" name="Google Shape;149;p28"/>
          <p:cNvSpPr>
            <a:spLocks noGrp="1"/>
          </p:cNvSpPr>
          <p:nvPr>
            <p:ph type="media" idx="2"/>
          </p:nvPr>
        </p:nvSpPr>
        <p:spPr>
          <a:xfrm>
            <a:off x="1046988" y="1123328"/>
            <a:ext cx="7050024" cy="316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03231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677F-7D53-43AF-A0BC-B55230286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3D9FD-1D44-4952-BB94-C4D477DC1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C99CB-BFBF-46B6-B8EA-E5B38A954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B985-7451-4592-8CD1-C225F5E8533E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66098-586B-44D5-986F-72F94D5B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1E9EB-6E47-40E0-93C3-8E35026A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7D599-F3B2-41DA-B34D-9193CA5F1C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777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Google Shape;11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ill Sans"/>
              <a:buNone/>
              <a:defRPr sz="50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036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477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  <p:sldLayoutId id="2147483673" r:id="rId10"/>
    <p:sldLayoutId id="2147483675" r:id="rId11"/>
    <p:sldLayoutId id="2147483676" r:id="rId12"/>
    <p:sldLayoutId id="2147483677" r:id="rId13"/>
    <p:sldLayoutId id="2147483698" r:id="rId14"/>
    <p:sldLayoutId id="214748378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4407">
          <p15:clr>
            <a:srgbClr val="F26B43"/>
          </p15:clr>
        </p15:guide>
        <p15:guide id="6" pos="3273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  <p15:guide id="9" pos="302">
          <p15:clr>
            <a:srgbClr val="F26B43"/>
          </p15:clr>
        </p15:guide>
        <p15:guide id="10" pos="737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03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1889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810" r:id="rId20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75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4407">
          <p15:clr>
            <a:srgbClr val="F26B43"/>
          </p15:clr>
        </p15:guide>
        <p15:guide id="6" pos="3273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  <p15:guide id="9" pos="302">
          <p15:clr>
            <a:srgbClr val="F26B43"/>
          </p15:clr>
        </p15:guide>
        <p15:guide id="10" pos="737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Google Shape;11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ill Sans"/>
              <a:buNone/>
              <a:defRPr sz="50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036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dt" idx="10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ftr" idx="11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9636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4407">
          <p15:clr>
            <a:srgbClr val="F26B43"/>
          </p15:clr>
        </p15:guide>
        <p15:guide id="6" pos="3273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  <p15:guide id="9" pos="302">
          <p15:clr>
            <a:srgbClr val="F26B43"/>
          </p15:clr>
        </p15:guide>
        <p15:guide id="10" pos="737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96A7FE-E57A-4EBE-8DF9-A3EBE33F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7BBDA-1B36-4585-A579-37319928D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81989-5613-49BA-B8C1-E3832BFBA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AB985-7451-4592-8CD1-C225F5E8533E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99F08-F6BB-4F74-9959-093A7F787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2C442-DB43-4F97-9843-0F537B45B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7D599-F3B2-41DA-B34D-9193CA5F1C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508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strike="noStrike" spc="45" baseline="0">
                <a:solidFill>
                  <a:schemeClr val="tx1"/>
                </a:solidFill>
              </a:defRPr>
            </a:lvl1pPr>
          </a:lstStyle>
          <a:p>
            <a:fld id="{F7896030-C778-4225-8908-3CE0EC31CC92}" type="datetimeFigureOut">
              <a:rPr lang="fi-FI" smtClean="0"/>
              <a:t>7.5.2024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cap="all" spc="45" baseline="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3"/>
            <a:ext cx="990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aseline="0">
                <a:solidFill>
                  <a:schemeClr val="tx1"/>
                </a:solidFill>
              </a:defRPr>
            </a:lvl1pPr>
          </a:lstStyle>
          <a:p>
            <a:fld id="{949DC671-F51E-4208-A405-851CC435A5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3821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ransition spd="slow" advTm="0">
    <p:fade/>
  </p:transition>
  <p:txStyles>
    <p:titleStyle>
      <a:lvl1pPr algn="l" defTabSz="685800" rtl="0" eaLnBrk="1" latinLnBrk="0" hangingPunct="1">
        <a:spcBef>
          <a:spcPct val="0"/>
        </a:spcBef>
        <a:buNone/>
        <a:defRPr sz="2250" kern="1200" cap="all" spc="38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 spc="23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 spc="23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 spc="23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 spc="23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 spc="23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 dirty="0"/>
          </a:p>
        </p:txBody>
      </p:sp>
    </p:spTree>
    <p:extLst>
      <p:ext uri="{BB962C8B-B14F-4D97-AF65-F5344CB8AC3E}">
        <p14:creationId xmlns:p14="http://schemas.microsoft.com/office/powerpoint/2010/main" val="417792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809" r:id="rId3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1800" b="1" i="0" kern="1200">
          <a:solidFill>
            <a:srgbClr val="E0B957"/>
          </a:solidFill>
          <a:latin typeface="PT Serif" charset="0"/>
          <a:ea typeface="PT Serif" charset="0"/>
          <a:cs typeface="PT Serif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5959" y="4588863"/>
            <a:ext cx="4120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03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45888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4588863"/>
            <a:ext cx="25490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7326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75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4407">
          <p15:clr>
            <a:srgbClr val="F26B43"/>
          </p15:clr>
        </p15:guide>
        <p15:guide id="6" pos="3273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  <p15:guide id="9" pos="302">
          <p15:clr>
            <a:srgbClr val="F26B43"/>
          </p15:clr>
        </p15:guide>
        <p15:guide id="10" pos="737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77B9E2-060B-0744-579E-DF4B920259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7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gl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CCDAE-28AB-437F-854E-238DD099A1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110" y="1203525"/>
            <a:ext cx="8229330" cy="29830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94274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rtl="0" hangingPunct="0">
        <a:tabLst/>
        <a:defRPr lang="gl-ES" sz="165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Arial" pitchFamily="2"/>
        </a:defRPr>
      </a:lvl1pPr>
    </p:titleStyle>
    <p:bodyStyle>
      <a:lvl1pPr rtl="0" hangingPunct="0">
        <a:spcBef>
          <a:spcPts val="531"/>
        </a:spcBef>
        <a:spcAft>
          <a:spcPts val="0"/>
        </a:spcAft>
        <a:tabLst/>
        <a:defRPr lang="gl-ES" sz="1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Arial" pitchFamily="2"/>
        </a:defRPr>
      </a:lvl1pPr>
      <a:lvl2pPr marL="2571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136102-306C-77F3-8CB5-2AA1893BA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35" y="412020"/>
            <a:ext cx="1585035" cy="45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D71006-CC25-5929-3A10-CB21F1210570}"/>
              </a:ext>
            </a:extLst>
          </p:cNvPr>
          <p:cNvSpPr txBox="1"/>
          <p:nvPr/>
        </p:nvSpPr>
        <p:spPr>
          <a:xfrm>
            <a:off x="359229" y="1076625"/>
            <a:ext cx="8447313" cy="2976680"/>
          </a:xfrm>
          <a:prstGeom prst="rect">
            <a:avLst/>
          </a:prstGeom>
          <a:noFill/>
          <a:ln>
            <a:noFill/>
          </a:ln>
        </p:spPr>
        <p:txBody>
          <a:bodyPr vert="horz" wrap="square" lIns="33750" tIns="16875" rIns="33750" bIns="16875" anchorCtr="0" compatLnSpc="0">
            <a:spAutoFit/>
          </a:bodyPr>
          <a:lstStyle/>
          <a:p>
            <a:pPr algn="ctr" defTabSz="342900" hangingPunct="0">
              <a:buClrTx/>
            </a:pPr>
            <a:r>
              <a:rPr lang="en-GB" sz="2800" i="1" dirty="0">
                <a:solidFill>
                  <a:schemeClr val="tx1"/>
                </a:solidFill>
                <a:latin typeface="Candara" panose="020E0502030303020204" pitchFamily="34" charset="0"/>
              </a:rPr>
              <a:t>Making Trends into Friends</a:t>
            </a:r>
            <a:br>
              <a:rPr lang="en-GB" sz="3200" dirty="0">
                <a:latin typeface="Candara" panose="020E0502030303020204" pitchFamily="34" charset="0"/>
              </a:rPr>
            </a:br>
            <a:br>
              <a:rPr lang="en-GB" sz="3200" dirty="0">
                <a:latin typeface="Candara" panose="020E0502030303020204" pitchFamily="34" charset="0"/>
              </a:rPr>
            </a:br>
            <a:r>
              <a:rPr lang="en-GB" sz="3200" dirty="0">
                <a:latin typeface="Candara" panose="020E0502030303020204" pitchFamily="34" charset="0"/>
              </a:rPr>
              <a:t>Languages 2024</a:t>
            </a:r>
            <a:br>
              <a:rPr lang="en-GB" sz="3200" dirty="0">
                <a:latin typeface="Candara" panose="020E0502030303020204" pitchFamily="34" charset="0"/>
              </a:rPr>
            </a:br>
            <a:r>
              <a:rPr lang="en-GB" sz="3200" dirty="0">
                <a:latin typeface="Candara" panose="020E0502030303020204" pitchFamily="34" charset="0"/>
              </a:rPr>
              <a:t>Trends, Horizons, Opportunities</a:t>
            </a:r>
          </a:p>
          <a:p>
            <a:pPr algn="ctr" defTabSz="342900" hangingPunct="0">
              <a:buClrTx/>
            </a:pPr>
            <a:br>
              <a:rPr lang="en-GB" sz="3200" dirty="0">
                <a:latin typeface="Candara" panose="020E0502030303020204" pitchFamily="34" charset="0"/>
              </a:rPr>
            </a:br>
            <a:r>
              <a:rPr lang="en-GB" sz="3200" dirty="0">
                <a:latin typeface="Candara" panose="020E0502030303020204" pitchFamily="34" charset="0"/>
              </a:rPr>
              <a:t>David Marsh </a:t>
            </a:r>
            <a:endParaRPr lang="gl-ES" sz="3000" b="1" kern="1200" dirty="0">
              <a:solidFill>
                <a:srgbClr val="3478BE"/>
              </a:solidFill>
              <a:latin typeface="Candara" panose="020E0502030303020204" pitchFamily="34" charset="0"/>
              <a:ea typeface="XuntaSans-Bold" pitchFamily="2"/>
              <a:cs typeface="XuntaSans-Bold" pitchFamily="2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2F73C2F-AE94-6B32-404B-F571F567EA18}"/>
              </a:ext>
            </a:extLst>
          </p:cNvPr>
          <p:cNvSpPr/>
          <p:nvPr/>
        </p:nvSpPr>
        <p:spPr>
          <a:xfrm>
            <a:off x="-15930" y="5026050"/>
            <a:ext cx="9216585" cy="1360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272" h="1009">
                <a:moveTo>
                  <a:pt x="0" y="0"/>
                </a:moveTo>
                <a:lnTo>
                  <a:pt x="68272" y="0"/>
                </a:lnTo>
                <a:lnTo>
                  <a:pt x="68272" y="1009"/>
                </a:lnTo>
                <a:lnTo>
                  <a:pt x="0" y="1009"/>
                </a:lnTo>
                <a:close/>
              </a:path>
            </a:pathLst>
          </a:custGeom>
          <a:solidFill>
            <a:srgbClr val="3478BE"/>
          </a:solidFill>
          <a:ln>
            <a:noFill/>
            <a:prstDash val="solid"/>
          </a:ln>
          <a:effectLst>
            <a:outerShdw dir="16200000" algn="tl">
              <a:srgbClr val="000000">
                <a:alpha val="0"/>
              </a:srgbClr>
            </a:outerShdw>
          </a:effectLst>
        </p:spPr>
        <p:txBody>
          <a:bodyPr vert="horz" wrap="square" lIns="33750" tIns="16875" rIns="33750" bIns="16875" anchorCtr="0" compatLnSpc="0"/>
          <a:lstStyle/>
          <a:p>
            <a:pPr defTabSz="342900" hangingPunct="0">
              <a:buClrTx/>
            </a:pPr>
            <a:endParaRPr lang="gl-ES" sz="675" kern="1200">
              <a:solidFill>
                <a:prstClr val="black"/>
              </a:solidFill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C86DF-673A-3D04-D8D1-6FD228E1A621}"/>
              </a:ext>
            </a:extLst>
          </p:cNvPr>
          <p:cNvSpPr txBox="1"/>
          <p:nvPr/>
        </p:nvSpPr>
        <p:spPr>
          <a:xfrm>
            <a:off x="468086" y="4251966"/>
            <a:ext cx="8338456" cy="955037"/>
          </a:xfrm>
          <a:prstGeom prst="rect">
            <a:avLst/>
          </a:prstGeom>
          <a:noFill/>
          <a:ln>
            <a:noFill/>
          </a:ln>
        </p:spPr>
        <p:txBody>
          <a:bodyPr vert="horz" wrap="square" lIns="33750" tIns="16875" rIns="33750" bIns="16875" anchorCtr="0" compatLnSpc="0">
            <a:spAutoFit/>
          </a:bodyPr>
          <a:lstStyle/>
          <a:p>
            <a:pPr algn="ctr" defTabSz="342900" hangingPunct="0">
              <a:spcBef>
                <a:spcPts val="862"/>
              </a:spcBef>
              <a:buClrTx/>
            </a:pPr>
            <a:r>
              <a:rPr lang="en-GB" sz="2000" kern="1200" dirty="0" err="1">
                <a:solidFill>
                  <a:srgbClr val="0070C0"/>
                </a:solidFill>
                <a:latin typeface="Candara" panose="020E0502030303020204" pitchFamily="34" charset="0"/>
                <a:ea typeface="+mn-ea"/>
                <a:cs typeface="+mn-cs"/>
              </a:rPr>
              <a:t>Xornada</a:t>
            </a:r>
            <a:r>
              <a:rPr lang="en-GB" sz="2000" kern="1200" dirty="0">
                <a:solidFill>
                  <a:srgbClr val="0070C0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0070C0"/>
                </a:solidFill>
                <a:latin typeface="Candara" panose="020E0502030303020204" pitchFamily="34" charset="0"/>
                <a:ea typeface="+mn-ea"/>
                <a:cs typeface="+mn-cs"/>
              </a:rPr>
              <a:t>galega</a:t>
            </a:r>
            <a:r>
              <a:rPr lang="en-GB" sz="2000" kern="1200" dirty="0">
                <a:solidFill>
                  <a:srgbClr val="0070C0"/>
                </a:solidFill>
                <a:latin typeface="Candara" panose="020E0502030303020204" pitchFamily="34" charset="0"/>
                <a:ea typeface="+mn-ea"/>
                <a:cs typeface="+mn-cs"/>
              </a:rPr>
              <a:t> de </a:t>
            </a:r>
            <a:r>
              <a:rPr lang="en-GB" sz="2000" kern="1200" dirty="0" err="1">
                <a:solidFill>
                  <a:srgbClr val="0070C0"/>
                </a:solidFill>
                <a:latin typeface="Candara" panose="020E0502030303020204" pitchFamily="34" charset="0"/>
                <a:ea typeface="+mn-ea"/>
                <a:cs typeface="+mn-cs"/>
              </a:rPr>
              <a:t>linguas</a:t>
            </a:r>
            <a:r>
              <a:rPr lang="en-GB" sz="2000" kern="1200" dirty="0">
                <a:solidFill>
                  <a:srgbClr val="0070C0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0070C0"/>
                </a:solidFill>
                <a:latin typeface="Candara" panose="020E0502030303020204" pitchFamily="34" charset="0"/>
                <a:ea typeface="+mn-ea"/>
                <a:cs typeface="+mn-cs"/>
              </a:rPr>
              <a:t>estranxeiras</a:t>
            </a:r>
            <a:r>
              <a:rPr lang="en-GB" sz="2000" kern="1200" dirty="0">
                <a:solidFill>
                  <a:srgbClr val="0070C0"/>
                </a:solidFill>
                <a:latin typeface="Candara" panose="020E0502030303020204" pitchFamily="34" charset="0"/>
                <a:ea typeface="+mn-ea"/>
                <a:cs typeface="+mn-cs"/>
              </a:rPr>
              <a:t>. </a:t>
            </a:r>
            <a:r>
              <a:rPr lang="en-GB" sz="2000" kern="1200" dirty="0" err="1">
                <a:solidFill>
                  <a:srgbClr val="0070C0"/>
                </a:solidFill>
                <a:latin typeface="Candara" panose="020E0502030303020204" pitchFamily="34" charset="0"/>
                <a:ea typeface="+mn-ea"/>
                <a:cs typeface="+mn-cs"/>
              </a:rPr>
              <a:t>Curso</a:t>
            </a:r>
            <a:r>
              <a:rPr lang="en-GB" sz="2000" kern="1200" dirty="0">
                <a:solidFill>
                  <a:srgbClr val="0070C0"/>
                </a:solidFill>
                <a:latin typeface="Candara" panose="020E0502030303020204" pitchFamily="34" charset="0"/>
                <a:ea typeface="+mn-ea"/>
                <a:cs typeface="+mn-cs"/>
              </a:rPr>
              <a:t> 2023-2024</a:t>
            </a:r>
          </a:p>
          <a:p>
            <a:pPr algn="ctr" defTabSz="342900" hangingPunct="0">
              <a:spcBef>
                <a:spcPts val="862"/>
              </a:spcBef>
              <a:buClrTx/>
            </a:pPr>
            <a:r>
              <a:rPr lang="en-GB" sz="2000" kern="1200" dirty="0">
                <a:solidFill>
                  <a:srgbClr val="0070C0"/>
                </a:solidFill>
                <a:latin typeface="Candara" panose="020E0502030303020204" pitchFamily="34" charset="0"/>
                <a:ea typeface="+mn-ea"/>
                <a:cs typeface="+mn-cs"/>
              </a:rPr>
              <a:t>Saturday 11 May 2024</a:t>
            </a:r>
            <a:br>
              <a:rPr lang="en-GB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</a:br>
            <a:endParaRPr lang="gl-ES" sz="1125" kern="1200" dirty="0">
              <a:solidFill>
                <a:srgbClr val="204368"/>
              </a:solidFill>
              <a:latin typeface="XuntaSans-Regular" pitchFamily="18"/>
              <a:ea typeface="XuntaSans-Regular" pitchFamily="2"/>
              <a:cs typeface="XuntaSans-Regular" pitchFamily="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E9013F-9C5C-220B-95DA-F5C514A249B9}"/>
              </a:ext>
            </a:extLst>
          </p:cNvPr>
          <p:cNvSpPr txBox="1"/>
          <p:nvPr/>
        </p:nvSpPr>
        <p:spPr>
          <a:xfrm>
            <a:off x="352927" y="1499937"/>
            <a:ext cx="8418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solidFill>
                  <a:srgbClr val="FFFF00"/>
                </a:solidFill>
                <a:latin typeface="Candara" panose="020E0502030303020204" pitchFamily="34" charset="0"/>
              </a:rPr>
              <a:t>”the arrival of smartphone rewired an entire generation</a:t>
            </a:r>
          </a:p>
          <a:p>
            <a:pPr algn="ctr"/>
            <a:r>
              <a:rPr lang="fi-FI" sz="2400" dirty="0">
                <a:solidFill>
                  <a:srgbClr val="FFFF00"/>
                </a:solidFill>
                <a:latin typeface="Candara" panose="020E0502030303020204" pitchFamily="34" charset="0"/>
              </a:rPr>
              <a:t>what did we think would happen to them?”</a:t>
            </a:r>
          </a:p>
          <a:p>
            <a:endParaRPr lang="fi-FI" sz="2400" dirty="0">
              <a:solidFill>
                <a:srgbClr val="FFFF00"/>
              </a:solidFill>
              <a:latin typeface="Candara" panose="020E0502030303020204" pitchFamily="34" charset="0"/>
            </a:endParaRPr>
          </a:p>
          <a:p>
            <a:r>
              <a:rPr lang="fi-FI" sz="2400" dirty="0">
                <a:solidFill>
                  <a:srgbClr val="FFFF00"/>
                </a:solidFill>
                <a:latin typeface="Candara" panose="020E0502030303020204" pitchFamily="34" charset="0"/>
              </a:rPr>
              <a:t>						</a:t>
            </a:r>
            <a:r>
              <a:rPr lang="fi-FI" sz="1800" dirty="0">
                <a:solidFill>
                  <a:schemeClr val="bg1"/>
                </a:solidFill>
                <a:latin typeface="Candara" panose="020E0502030303020204" pitchFamily="34" charset="0"/>
              </a:rPr>
              <a:t>Jonathan Haidt</a:t>
            </a:r>
            <a:endParaRPr lang="en-FI" sz="18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endParaRPr lang="fi-FI" sz="2400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56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77B61C-80BC-3A19-152E-EEEFEE4B8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latin typeface="Candara" panose="020E0502030303020204" pitchFamily="34" charset="0"/>
              </a:rPr>
              <a:t>Italian High School</a:t>
            </a:r>
            <a:endParaRPr lang="en-FI" sz="3200" dirty="0">
              <a:latin typeface="Candara" panose="020E0502030303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35D5F-0D7B-78B9-5038-FC8EAE1F4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Candara" panose="020E0502030303020204" pitchFamily="34" charset="0"/>
              </a:rPr>
              <a:t>Phone Park</a:t>
            </a:r>
            <a:endParaRPr lang="en-FI" sz="3600" dirty="0">
              <a:latin typeface="Candara" panose="020E0502030303020204" pitchFamily="34" charset="0"/>
            </a:endParaRPr>
          </a:p>
        </p:txBody>
      </p:sp>
      <p:pic>
        <p:nvPicPr>
          <p:cNvPr id="8" name="Picture Placeholder 7" descr="A pocket organizer with cell phones and other items&#10;&#10;Description automatically generated">
            <a:extLst>
              <a:ext uri="{FF2B5EF4-FFF2-40B4-BE49-F238E27FC236}">
                <a16:creationId xmlns:a16="http://schemas.microsoft.com/office/drawing/2014/main" id="{F24E2A0F-C3B6-3B5B-5933-A6D7E6A48C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168" r="17168"/>
          <a:stretch>
            <a:fillRect/>
          </a:stretch>
        </p:blipFill>
        <p:spPr>
          <a:xfrm rot="5400000">
            <a:off x="4176713" y="55563"/>
            <a:ext cx="4052887" cy="4629150"/>
          </a:xfrm>
        </p:spPr>
      </p:pic>
    </p:spTree>
    <p:extLst>
      <p:ext uri="{BB962C8B-B14F-4D97-AF65-F5344CB8AC3E}">
        <p14:creationId xmlns:p14="http://schemas.microsoft.com/office/powerpoint/2010/main" val="4155295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3E777A-24B5-A0D0-F2B0-4AE665E54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Candara" panose="020E0502030303020204" pitchFamily="34" charset="0"/>
              </a:rPr>
              <a:t>Activity 4 </a:t>
            </a:r>
            <a:endParaRPr lang="en-US" sz="3600" dirty="0">
              <a:latin typeface="Candara" panose="020E0502030303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B199AE-EDD1-53EB-2648-7403A5E84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633194"/>
            <a:ext cx="3581212" cy="2768547"/>
          </a:xfrm>
        </p:spPr>
        <p:txBody>
          <a:bodyPr>
            <a:normAutofit lnSpcReduction="10000"/>
          </a:bodyPr>
          <a:lstStyle/>
          <a:p>
            <a:r>
              <a:rPr lang="en-GB" sz="3000" dirty="0">
                <a:solidFill>
                  <a:schemeClr val="bg1"/>
                </a:solidFill>
                <a:latin typeface="Candara" panose="020E0502030303020204" pitchFamily="34" charset="0"/>
              </a:rPr>
              <a:t>What would you say to a parent who asks you</a:t>
            </a:r>
          </a:p>
          <a:p>
            <a:endParaRPr lang="en-GB" sz="3600" dirty="0">
              <a:solidFill>
                <a:srgbClr val="92D050"/>
              </a:solidFill>
              <a:latin typeface="Candara" panose="020E0502030303020204" pitchFamily="34" charset="0"/>
            </a:endParaRPr>
          </a:p>
          <a:p>
            <a:r>
              <a:rPr lang="en-GB" sz="3600" dirty="0">
                <a:solidFill>
                  <a:srgbClr val="FFFF00"/>
                </a:solidFill>
                <a:latin typeface="Candara" panose="020E0502030303020204" pitchFamily="34" charset="0"/>
              </a:rPr>
              <a:t>What is Passive Learning?</a:t>
            </a:r>
            <a:endParaRPr lang="en-US" sz="3600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Content Placeholder 7" descr="A koala bear sleeping in a tree&#10;&#10;Description automatically generated">
            <a:extLst>
              <a:ext uri="{FF2B5EF4-FFF2-40B4-BE49-F238E27FC236}">
                <a16:creationId xmlns:a16="http://schemas.microsoft.com/office/drawing/2014/main" id="{BDF15CC4-818A-4CA0-EC52-F99D45946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7748" y="342900"/>
            <a:ext cx="3339672" cy="42459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940D10-F3EC-620A-105C-8039456EAACE}"/>
              </a:ext>
            </a:extLst>
          </p:cNvPr>
          <p:cNvSpPr txBox="1"/>
          <p:nvPr/>
        </p:nvSpPr>
        <p:spPr>
          <a:xfrm>
            <a:off x="7576457" y="4401742"/>
            <a:ext cx="600963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825" kern="1200" dirty="0">
                <a:solidFill>
                  <a:prstClr val="white"/>
                </a:solidFill>
                <a:latin typeface="Franklin Gothic Book"/>
                <a:ea typeface="+mn-ea"/>
                <a:cs typeface="+mn-cs"/>
              </a:rPr>
              <a:t>Fotolia</a:t>
            </a:r>
            <a:endParaRPr lang="en-US" sz="825" kern="1200" dirty="0">
              <a:solidFill>
                <a:prstClr val="white"/>
              </a:solidFill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004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67139CB8-8A6F-A260-1D9A-43ADA54EF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342900"/>
            <a:ext cx="3225058" cy="1160585"/>
          </a:xfrm>
        </p:spPr>
        <p:txBody>
          <a:bodyPr/>
          <a:lstStyle/>
          <a:p>
            <a:r>
              <a:rPr lang="en-GB" dirty="0"/>
              <a:t>From short-term to long-term memory</a:t>
            </a:r>
            <a:endParaRPr lang="en-US" dirty="0"/>
          </a:p>
        </p:txBody>
      </p:sp>
      <p:pic>
        <p:nvPicPr>
          <p:cNvPr id="7" name="Content Placeholder 6" descr="Chart, funnel chart&#10;&#10;Description automatically generated">
            <a:extLst>
              <a:ext uri="{FF2B5EF4-FFF2-40B4-BE49-F238E27FC236}">
                <a16:creationId xmlns:a16="http://schemas.microsoft.com/office/drawing/2014/main" id="{E2D629BC-8890-433B-9A46-CAD26CE364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tretch/>
        </p:blipFill>
        <p:spPr>
          <a:xfrm>
            <a:off x="3579019" y="272845"/>
            <a:ext cx="5329007" cy="4122692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48113-FB0E-97DD-9C59-6DBAB69E04BC}"/>
              </a:ext>
            </a:extLst>
          </p:cNvPr>
          <p:cNvSpPr txBox="1"/>
          <p:nvPr/>
        </p:nvSpPr>
        <p:spPr>
          <a:xfrm>
            <a:off x="353961" y="2154116"/>
            <a:ext cx="30897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3600" kern="1200" dirty="0">
                <a:solidFill>
                  <a:srgbClr val="FFFF00"/>
                </a:solidFill>
                <a:latin typeface="Candara" panose="020E0502030303020204" pitchFamily="34" charset="0"/>
                <a:ea typeface="+mn-ea"/>
                <a:cs typeface="+mn-cs"/>
              </a:rPr>
              <a:t>Achieving deep learning</a:t>
            </a:r>
          </a:p>
          <a:p>
            <a:pPr defTabSz="685800">
              <a:buClrTx/>
            </a:pPr>
            <a:endParaRPr lang="en-GB" sz="3600" kern="1200" dirty="0">
              <a:solidFill>
                <a:srgbClr val="FFFF00"/>
              </a:solidFill>
              <a:latin typeface="Candara" panose="020E0502030303020204" pitchFamily="34" charset="0"/>
              <a:ea typeface="+mn-ea"/>
              <a:cs typeface="+mn-cs"/>
            </a:endParaRPr>
          </a:p>
          <a:p>
            <a:pPr defTabSz="685800">
              <a:buClrTx/>
            </a:pPr>
            <a:r>
              <a:rPr lang="en-GB" sz="2000" kern="1200" dirty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rPr>
              <a:t>NB! Look at John Hattie Visible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BBDEE-2DC4-3147-5C91-B23B9E82AFC1}"/>
              </a:ext>
            </a:extLst>
          </p:cNvPr>
          <p:cNvSpPr txBox="1"/>
          <p:nvPr/>
        </p:nvSpPr>
        <p:spPr>
          <a:xfrm>
            <a:off x="6416842" y="4491789"/>
            <a:ext cx="30007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50" dirty="0">
                <a:solidFill>
                  <a:schemeClr val="bg1"/>
                </a:solidFill>
                <a:latin typeface="Candara" panose="020E0502030303020204" pitchFamily="34" charset="0"/>
              </a:rPr>
              <a:t>Representation only from National Training</a:t>
            </a:r>
          </a:p>
          <a:p>
            <a:r>
              <a:rPr lang="fi-FI" sz="1050" dirty="0">
                <a:solidFill>
                  <a:schemeClr val="bg1"/>
                </a:solidFill>
                <a:latin typeface="Candara" panose="020E0502030303020204" pitchFamily="34" charset="0"/>
              </a:rPr>
              <a:t>Laboratories Institute 1960’s</a:t>
            </a:r>
            <a:endParaRPr lang="en-FI" sz="105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69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006507-3059-58E0-C677-52F48856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200" dirty="0">
                <a:solidFill>
                  <a:srgbClr val="FFFF00"/>
                </a:solidFill>
                <a:latin typeface="Candara" panose="020E0502030303020204" pitchFamily="34" charset="0"/>
              </a:rPr>
              <a:t>CLIL</a:t>
            </a:r>
            <a:r>
              <a:rPr lang="fi-FI" sz="3200" dirty="0">
                <a:solidFill>
                  <a:srgbClr val="FFFF00"/>
                </a:solidFill>
                <a:latin typeface="Candara" panose="020E0502030303020204" pitchFamily="34" charset="0"/>
              </a:rPr>
              <a:t> </a:t>
            </a:r>
            <a:r>
              <a:rPr lang="fi-FI" sz="2800" dirty="0">
                <a:latin typeface="Candara" panose="020E0502030303020204" pitchFamily="34" charset="0"/>
              </a:rPr>
              <a:t>an example of integration</a:t>
            </a:r>
            <a:endParaRPr lang="en-FI" sz="2800" dirty="0">
              <a:latin typeface="Candara" panose="020E0502030303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E7965D-EBBC-193B-CE92-5C1A3AEE0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976" y="1456660"/>
            <a:ext cx="4017566" cy="3185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FI" dirty="0"/>
          </a:p>
          <a:p>
            <a:pPr marL="0" indent="0">
              <a:buNone/>
            </a:pPr>
            <a:r>
              <a:rPr lang="en-FI" sz="2800" dirty="0">
                <a:latin typeface="Candara" panose="020E0502030303020204" pitchFamily="34" charset="0"/>
              </a:rPr>
              <a:t>Teaching </a:t>
            </a:r>
            <a:r>
              <a:rPr lang="en-FI" sz="2800" dirty="0">
                <a:solidFill>
                  <a:srgbClr val="FFFF00"/>
                </a:solidFill>
                <a:latin typeface="Candara" panose="020E0502030303020204" pitchFamily="34" charset="0"/>
              </a:rPr>
              <a:t>through</a:t>
            </a:r>
            <a:r>
              <a:rPr lang="en-FI" sz="2800" dirty="0">
                <a:latin typeface="Candara" panose="020E0502030303020204" pitchFamily="34" charset="0"/>
              </a:rPr>
              <a:t> </a:t>
            </a:r>
            <a:r>
              <a:rPr lang="fi-FI" sz="2800" dirty="0">
                <a:latin typeface="Candara" panose="020E0502030303020204" pitchFamily="34" charset="0"/>
              </a:rPr>
              <a:t>an additional</a:t>
            </a:r>
            <a:r>
              <a:rPr lang="en-FI" sz="2800" dirty="0">
                <a:latin typeface="Candara" panose="020E0502030303020204" pitchFamily="34" charset="0"/>
              </a:rPr>
              <a:t> language</a:t>
            </a:r>
          </a:p>
          <a:p>
            <a:pPr marL="0" indent="0">
              <a:buNone/>
            </a:pPr>
            <a:r>
              <a:rPr lang="en-GB" sz="2800" dirty="0">
                <a:latin typeface="Candara" panose="020E0502030303020204" pitchFamily="34" charset="0"/>
              </a:rPr>
              <a:t>Adapted pedagogies</a:t>
            </a:r>
          </a:p>
          <a:p>
            <a:pPr marL="0" indent="0">
              <a:buNone/>
            </a:pPr>
            <a:r>
              <a:rPr lang="en-GB" sz="2800" dirty="0">
                <a:latin typeface="Candara" panose="020E0502030303020204" pitchFamily="34" charset="0"/>
              </a:rPr>
              <a:t>= </a:t>
            </a:r>
            <a:r>
              <a:rPr lang="en-GB" sz="2800" dirty="0">
                <a:solidFill>
                  <a:srgbClr val="FFFF00"/>
                </a:solidFill>
                <a:latin typeface="Candara" panose="020E0502030303020204" pitchFamily="34" charset="0"/>
              </a:rPr>
              <a:t>b</a:t>
            </a:r>
            <a:r>
              <a:rPr lang="en-FI" sz="2800" dirty="0">
                <a:solidFill>
                  <a:srgbClr val="FFFF00"/>
                </a:solidFill>
                <a:latin typeface="Candara" panose="020E0502030303020204" pitchFamily="34" charset="0"/>
              </a:rPr>
              <a:t>ilingual approach</a:t>
            </a:r>
          </a:p>
          <a:p>
            <a:pPr marL="0" indent="0">
              <a:buNone/>
            </a:pPr>
            <a:endParaRPr lang="en-FI" sz="28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FI" sz="2800" dirty="0">
                <a:latin typeface="Candara" panose="020E0502030303020204" pitchFamily="34" charset="0"/>
              </a:rPr>
              <a:t>Successful for majority</a:t>
            </a:r>
          </a:p>
          <a:p>
            <a:pPr marL="0" indent="0">
              <a:buNone/>
            </a:pPr>
            <a:endParaRPr lang="en-FI" sz="2000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Content Placeholder 5" descr="A group of children in a classroom">
            <a:extLst>
              <a:ext uri="{FF2B5EF4-FFF2-40B4-BE49-F238E27FC236}">
                <a16:creationId xmlns:a16="http://schemas.microsoft.com/office/drawing/2014/main" id="{AC566C72-F18E-7C2F-9E8F-E39C6A26DB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0239" y="1660358"/>
            <a:ext cx="3725194" cy="270492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D92105-CE2E-FB99-DE15-B45B502E0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594" y="225578"/>
            <a:ext cx="1355982" cy="109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34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EC7F5A-17C8-D89E-8C72-62AEC14B7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solidFill>
                  <a:srgbClr val="FFFF00"/>
                </a:solidFill>
              </a:rPr>
              <a:t>If you change the language but not the pedagogies....</a:t>
            </a:r>
            <a:endParaRPr lang="en-FI" sz="32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336B55-804D-F078-2353-4A060210FA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1499938"/>
            <a:ext cx="4310743" cy="31423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sz="3200" dirty="0">
                <a:latin typeface="Candara" panose="020E0502030303020204" pitchFamily="34" charset="0"/>
              </a:rPr>
              <a:t>For example </a:t>
            </a:r>
          </a:p>
          <a:p>
            <a:pPr marL="0" indent="0">
              <a:buNone/>
            </a:pPr>
            <a:r>
              <a:rPr lang="fi-FI" sz="3200" dirty="0">
                <a:latin typeface="Candara" panose="020E0502030303020204" pitchFamily="34" charset="0"/>
              </a:rPr>
              <a:t>EMI</a:t>
            </a:r>
          </a:p>
          <a:p>
            <a:pPr marL="0" indent="0">
              <a:buNone/>
            </a:pPr>
            <a:endParaRPr lang="fi-FI" sz="3200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fi-FI" sz="3200" b="1" dirty="0">
                <a:solidFill>
                  <a:srgbClr val="FFFF00"/>
                </a:solidFill>
                <a:latin typeface="Candara" panose="020E0502030303020204" pitchFamily="34" charset="0"/>
              </a:rPr>
              <a:t>English as Medium of Instruction</a:t>
            </a:r>
            <a:endParaRPr lang="en-FI" sz="3200" b="1" dirty="0">
              <a:solidFill>
                <a:srgbClr val="FFFF0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FI" sz="24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GB" sz="2800" dirty="0">
                <a:latin typeface="Candara" panose="020E0502030303020204" pitchFamily="34" charset="0"/>
              </a:rPr>
              <a:t>N</a:t>
            </a:r>
            <a:r>
              <a:rPr lang="en-FI" sz="2800" dirty="0">
                <a:latin typeface="Candara" panose="020E0502030303020204" pitchFamily="34" charset="0"/>
              </a:rPr>
              <a:t>on-adapted pedagogies</a:t>
            </a:r>
          </a:p>
          <a:p>
            <a:pPr marL="0" indent="0">
              <a:buNone/>
            </a:pPr>
            <a:r>
              <a:rPr lang="en-FI" sz="2800" dirty="0">
                <a:latin typeface="Candara" panose="020E0502030303020204" pitchFamily="34" charset="0"/>
              </a:rPr>
              <a:t>= </a:t>
            </a:r>
            <a:r>
              <a:rPr lang="en-FI" sz="2800" dirty="0">
                <a:solidFill>
                  <a:srgbClr val="FFFF00"/>
                </a:solidFill>
                <a:latin typeface="Candara" panose="020E0502030303020204" pitchFamily="34" charset="0"/>
              </a:rPr>
              <a:t>monolingual approach</a:t>
            </a:r>
          </a:p>
          <a:p>
            <a:pPr marL="0" indent="0">
              <a:buNone/>
            </a:pPr>
            <a:r>
              <a:rPr lang="en-FI" sz="2800" dirty="0">
                <a:latin typeface="Candara" panose="020E0502030303020204" pitchFamily="34" charset="0"/>
              </a:rPr>
              <a:t>Successful for minority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73D7C1-EBFC-3120-9936-DC3C37456CD8}"/>
              </a:ext>
            </a:extLst>
          </p:cNvPr>
          <p:cNvSpPr txBox="1"/>
          <p:nvPr/>
        </p:nvSpPr>
        <p:spPr>
          <a:xfrm>
            <a:off x="3965509" y="4161452"/>
            <a:ext cx="5302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800" dirty="0"/>
              <a:t>Fotolia</a:t>
            </a:r>
          </a:p>
        </p:txBody>
      </p:sp>
      <p:pic>
        <p:nvPicPr>
          <p:cNvPr id="7" name="Content Placeholder 6" descr="A classroom with a group of people sitting at desks&#10;&#10;Description automatically generated">
            <a:extLst>
              <a:ext uri="{FF2B5EF4-FFF2-40B4-BE49-F238E27FC236}">
                <a16:creationId xmlns:a16="http://schemas.microsoft.com/office/drawing/2014/main" id="{3F7D3A6F-A557-0F35-6BAE-9BD51F1700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238" y="1660357"/>
            <a:ext cx="3868737" cy="2831431"/>
          </a:xfrm>
        </p:spPr>
      </p:pic>
    </p:spTree>
    <p:extLst>
      <p:ext uri="{BB962C8B-B14F-4D97-AF65-F5344CB8AC3E}">
        <p14:creationId xmlns:p14="http://schemas.microsoft.com/office/powerpoint/2010/main" val="2984607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7C27C-7EE0-C71A-8774-EA9F89C95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067" y="1059873"/>
            <a:ext cx="6154388" cy="3714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79F6C-CC93-0989-DAB4-74A56D23F74D}"/>
              </a:ext>
            </a:extLst>
          </p:cNvPr>
          <p:cNvSpPr txBox="1"/>
          <p:nvPr/>
        </p:nvSpPr>
        <p:spPr>
          <a:xfrm>
            <a:off x="1662545" y="0"/>
            <a:ext cx="56585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GB" sz="3300" b="1" kern="1200" dirty="0">
                <a:solidFill>
                  <a:srgbClr val="0070C0"/>
                </a:solidFill>
                <a:latin typeface="Franklin Gothic Book" panose="020B0503020102020204" pitchFamily="34" charset="0"/>
                <a:ea typeface="+mn-ea"/>
                <a:cs typeface="+mn-cs"/>
              </a:rPr>
              <a:t>CLIL  </a:t>
            </a:r>
          </a:p>
          <a:p>
            <a:pPr algn="ctr" defTabSz="685800">
              <a:buClrTx/>
            </a:pPr>
            <a:r>
              <a:rPr lang="en-GB" sz="3300" b="1" kern="1200" dirty="0">
                <a:solidFill>
                  <a:srgbClr val="0070C0"/>
                </a:solidFill>
                <a:latin typeface="Franklin Gothic Book" panose="020B0503020102020204" pitchFamily="34" charset="0"/>
                <a:ea typeface="+mn-ea"/>
                <a:cs typeface="+mn-cs"/>
              </a:rPr>
              <a:t>A </a:t>
            </a:r>
            <a:r>
              <a:rPr lang="en-GB" sz="3300" b="1" kern="1200" dirty="0">
                <a:solidFill>
                  <a:srgbClr val="00B050"/>
                </a:solidFill>
                <a:latin typeface="Franklin Gothic Book" panose="020B0503020102020204" pitchFamily="34" charset="0"/>
                <a:ea typeface="+mn-ea"/>
                <a:cs typeface="+mn-cs"/>
              </a:rPr>
              <a:t>Signature</a:t>
            </a:r>
            <a:r>
              <a:rPr lang="en-GB" sz="3300" b="1" kern="1200" dirty="0">
                <a:solidFill>
                  <a:srgbClr val="0070C0"/>
                </a:solidFill>
                <a:latin typeface="Franklin Gothic Book" panose="020B0503020102020204" pitchFamily="34" charset="0"/>
                <a:ea typeface="+mn-ea"/>
                <a:cs typeface="+mn-cs"/>
              </a:rPr>
              <a:t> Pedagogy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093B6-3569-727E-BB91-244FCCA2BB38}"/>
              </a:ext>
            </a:extLst>
          </p:cNvPr>
          <p:cNvSpPr txBox="1"/>
          <p:nvPr/>
        </p:nvSpPr>
        <p:spPr>
          <a:xfrm>
            <a:off x="5550032" y="1509468"/>
            <a:ext cx="21501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Distinct t</a:t>
            </a:r>
            <a:r>
              <a:rPr lang="en-FI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eaching &amp; learning </a:t>
            </a:r>
          </a:p>
          <a:p>
            <a:pPr defTabSz="685800">
              <a:buClrTx/>
            </a:pPr>
            <a:r>
              <a:rPr lang="fi-FI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techniques &amp; processes</a:t>
            </a:r>
            <a:endParaRPr lang="en-FI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5A744-0DBA-03A5-93A4-2ABB13A688FE}"/>
              </a:ext>
            </a:extLst>
          </p:cNvPr>
          <p:cNvSpPr txBox="1"/>
          <p:nvPr/>
        </p:nvSpPr>
        <p:spPr>
          <a:xfrm>
            <a:off x="70702" y="3120189"/>
            <a:ext cx="1717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Understanding of </a:t>
            </a:r>
          </a:p>
          <a:p>
            <a:pPr defTabSz="685800">
              <a:buClrTx/>
            </a:pPr>
            <a:r>
              <a:rPr lang="en-GB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value and benefits for learners</a:t>
            </a:r>
          </a:p>
          <a:p>
            <a:pPr defTabSz="685800">
              <a:buClrTx/>
            </a:pPr>
            <a:endParaRPr lang="en-GB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B793C5-BF01-9E19-7119-005B9A790E99}"/>
              </a:ext>
            </a:extLst>
          </p:cNvPr>
          <p:cNvSpPr txBox="1"/>
          <p:nvPr/>
        </p:nvSpPr>
        <p:spPr>
          <a:xfrm>
            <a:off x="7154945" y="3634033"/>
            <a:ext cx="19183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Understanding how learners effectively learn</a:t>
            </a:r>
            <a:endParaRPr lang="en-FI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742E9-2425-8287-8DFB-3C4DE15F013D}"/>
              </a:ext>
            </a:extLst>
          </p:cNvPr>
          <p:cNvSpPr txBox="1"/>
          <p:nvPr/>
        </p:nvSpPr>
        <p:spPr>
          <a:xfrm>
            <a:off x="6999403" y="5458120"/>
            <a:ext cx="15985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FI" sz="1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Shulman, 2005, MIT Press</a:t>
            </a:r>
          </a:p>
        </p:txBody>
      </p:sp>
    </p:spTree>
    <p:extLst>
      <p:ext uri="{BB962C8B-B14F-4D97-AF65-F5344CB8AC3E}">
        <p14:creationId xmlns:p14="http://schemas.microsoft.com/office/powerpoint/2010/main" val="3827507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006507-3059-58E0-C677-52F48856C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1090079"/>
          </a:xfrm>
        </p:spPr>
        <p:txBody>
          <a:bodyPr>
            <a:normAutofit/>
          </a:bodyPr>
          <a:lstStyle/>
          <a:p>
            <a:r>
              <a:rPr lang="en-FI" sz="3200" dirty="0">
                <a:solidFill>
                  <a:srgbClr val="FFFF00"/>
                </a:solidFill>
                <a:latin typeface="Candara" panose="020E0502030303020204" pitchFamily="34" charset="0"/>
              </a:rPr>
              <a:t>A Story</a:t>
            </a:r>
            <a:br>
              <a:rPr lang="en-FI" sz="3200" dirty="0">
                <a:solidFill>
                  <a:srgbClr val="FFFF00"/>
                </a:solidFill>
                <a:latin typeface="Candara" panose="020E0502030303020204" pitchFamily="34" charset="0"/>
              </a:rPr>
            </a:br>
            <a:r>
              <a:rPr lang="en-FI" sz="3200" dirty="0">
                <a:solidFill>
                  <a:srgbClr val="FFFF00"/>
                </a:solidFill>
                <a:latin typeface="Candara" panose="020E0502030303020204" pitchFamily="34" charset="0"/>
              </a:rPr>
              <a:t>Once upon a Tim</a:t>
            </a:r>
            <a:r>
              <a:rPr lang="fi-FI" sz="3200" dirty="0">
                <a:solidFill>
                  <a:srgbClr val="FFFF00"/>
                </a:solidFill>
                <a:latin typeface="Candara" panose="020E0502030303020204" pitchFamily="34" charset="0"/>
              </a:rPr>
              <a:t>e in Mexico                      </a:t>
            </a:r>
            <a:endParaRPr lang="en-FI" sz="3200" dirty="0">
              <a:latin typeface="Candara" panose="020E0502030303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E7965D-EBBC-193B-CE92-5C1A3AEE0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976" y="1456660"/>
            <a:ext cx="4017566" cy="31855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FI" dirty="0"/>
          </a:p>
          <a:p>
            <a:pPr marL="0" indent="0">
              <a:buNone/>
            </a:pPr>
            <a:endParaRPr lang="en-FI" sz="3600" dirty="0">
              <a:solidFill>
                <a:srgbClr val="FFFF0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FI" sz="3600" dirty="0">
                <a:solidFill>
                  <a:srgbClr val="FFFF00"/>
                </a:solidFill>
                <a:latin typeface="Candara" panose="020E0502030303020204" pitchFamily="34" charset="0"/>
              </a:rPr>
              <a:t>High School/College Students</a:t>
            </a:r>
          </a:p>
          <a:p>
            <a:pPr marL="0" indent="0">
              <a:buNone/>
            </a:pPr>
            <a:r>
              <a:rPr lang="en-FI" sz="3600" dirty="0">
                <a:solidFill>
                  <a:srgbClr val="FFFF00"/>
                </a:solidFill>
                <a:latin typeface="Candara" panose="020E0502030303020204" pitchFamily="34" charset="0"/>
              </a:rPr>
              <a:t>c. A1 + / -</a:t>
            </a:r>
          </a:p>
          <a:p>
            <a:pPr marL="0" indent="0">
              <a:buNone/>
            </a:pPr>
            <a:endParaRPr lang="en-FI" sz="3600" dirty="0">
              <a:solidFill>
                <a:srgbClr val="FFFF0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FI" sz="3600" i="1" dirty="0">
                <a:latin typeface="Candara" panose="020E0502030303020204" pitchFamily="34" charset="0"/>
              </a:rPr>
              <a:t>“Surely we can do better”</a:t>
            </a:r>
          </a:p>
        </p:txBody>
      </p:sp>
      <p:pic>
        <p:nvPicPr>
          <p:cNvPr id="10" name="Content Placeholder 9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3AEF0548-D3C4-21CA-C730-22A941E1AE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0238" y="1924493"/>
            <a:ext cx="3868737" cy="2625017"/>
          </a:xfrm>
        </p:spPr>
      </p:pic>
    </p:spTree>
    <p:extLst>
      <p:ext uri="{BB962C8B-B14F-4D97-AF65-F5344CB8AC3E}">
        <p14:creationId xmlns:p14="http://schemas.microsoft.com/office/powerpoint/2010/main" val="630297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Two people sitting at a table&#10;&#10;Description generated with high confidence">
            <a:extLst>
              <a:ext uri="{FF2B5EF4-FFF2-40B4-BE49-F238E27FC236}">
                <a16:creationId xmlns:a16="http://schemas.microsoft.com/office/drawing/2014/main" id="{2FF3941F-4559-4BC9-8338-A2C682F68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65" b="23226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20" name="Freeform 49">
            <a:extLst>
              <a:ext uri="{FF2B5EF4-FFF2-40B4-BE49-F238E27FC236}">
                <a16:creationId xmlns:a16="http://schemas.microsoft.com/office/drawing/2014/main" id="{D227D8FB-85E6-4F0E-9F9E-A85A9E7DC2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751682" y="-299533"/>
            <a:ext cx="4108564" cy="470763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5991BFE-2E28-42F0-ABB2-4AA495629B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0921" y="1"/>
            <a:ext cx="4573079" cy="3974012"/>
          </a:xfrm>
          <a:custGeom>
            <a:avLst/>
            <a:gdLst>
              <a:gd name="connsiteX0" fmla="*/ 744562 w 6097438"/>
              <a:gd name="connsiteY0" fmla="*/ 0 h 5298683"/>
              <a:gd name="connsiteX1" fmla="*/ 5209260 w 6097438"/>
              <a:gd name="connsiteY1" fmla="*/ 0 h 5298683"/>
              <a:gd name="connsiteX2" fmla="*/ 5384861 w 6097438"/>
              <a:gd name="connsiteY2" fmla="*/ 193210 h 5298683"/>
              <a:gd name="connsiteX3" fmla="*/ 6097438 w 6097438"/>
              <a:gd name="connsiteY3" fmla="*/ 2178155 h 5298683"/>
              <a:gd name="connsiteX4" fmla="*/ 2976911 w 6097438"/>
              <a:gd name="connsiteY4" fmla="*/ 5298683 h 5298683"/>
              <a:gd name="connsiteX5" fmla="*/ 101610 w 6097438"/>
              <a:gd name="connsiteY5" fmla="*/ 3392805 h 5298683"/>
              <a:gd name="connsiteX6" fmla="*/ 0 w 6097438"/>
              <a:gd name="connsiteY6" fmla="*/ 3115184 h 5298683"/>
              <a:gd name="connsiteX7" fmla="*/ 0 w 6097438"/>
              <a:gd name="connsiteY7" fmla="*/ 1241127 h 5298683"/>
              <a:gd name="connsiteX8" fmla="*/ 101610 w 6097438"/>
              <a:gd name="connsiteY8" fmla="*/ 963506 h 5298683"/>
              <a:gd name="connsiteX9" fmla="*/ 568961 w 6097438"/>
              <a:gd name="connsiteY9" fmla="*/ 193210 h 529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7438" h="5298683">
                <a:moveTo>
                  <a:pt x="744562" y="0"/>
                </a:moveTo>
                <a:lnTo>
                  <a:pt x="5209260" y="0"/>
                </a:lnTo>
                <a:lnTo>
                  <a:pt x="5384861" y="193210"/>
                </a:lnTo>
                <a:cubicBezTo>
                  <a:pt x="5830023" y="732621"/>
                  <a:pt x="6097438" y="1424159"/>
                  <a:pt x="6097438" y="2178155"/>
                </a:cubicBezTo>
                <a:cubicBezTo>
                  <a:pt x="6097438" y="3901575"/>
                  <a:pt x="4700330" y="5298683"/>
                  <a:pt x="2976911" y="5298683"/>
                </a:cubicBezTo>
                <a:cubicBezTo>
                  <a:pt x="1684346" y="5298683"/>
                  <a:pt x="575332" y="4512810"/>
                  <a:pt x="101610" y="3392805"/>
                </a:cubicBezTo>
                <a:lnTo>
                  <a:pt x="0" y="3115184"/>
                </a:lnTo>
                <a:lnTo>
                  <a:pt x="0" y="1241127"/>
                </a:lnTo>
                <a:lnTo>
                  <a:pt x="101610" y="963506"/>
                </a:lnTo>
                <a:cubicBezTo>
                  <a:pt x="220041" y="683504"/>
                  <a:pt x="378177" y="424387"/>
                  <a:pt x="568961" y="19321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763386" y="384709"/>
            <a:ext cx="4380599" cy="2737848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endParaRPr lang="en-US" sz="1350" dirty="0"/>
          </a:p>
          <a:p>
            <a:pPr marL="0" indent="0">
              <a:buNone/>
            </a:pPr>
            <a:r>
              <a:rPr lang="en-US" sz="3500" dirty="0"/>
              <a:t>Students </a:t>
            </a:r>
          </a:p>
          <a:p>
            <a:pPr marL="0" indent="0">
              <a:buNone/>
            </a:pPr>
            <a:endParaRPr lang="en-US" sz="1350" dirty="0"/>
          </a:p>
          <a:p>
            <a:pPr marL="0" indent="0">
              <a:buNone/>
            </a:pPr>
            <a:r>
              <a:rPr lang="en-US" sz="1800" dirty="0"/>
              <a:t>Self-confidence to speak English          </a:t>
            </a:r>
            <a:r>
              <a:rPr lang="en-US" sz="1800" b="1" dirty="0"/>
              <a:t>Very Low</a:t>
            </a:r>
          </a:p>
          <a:p>
            <a:pPr marL="0" indent="0">
              <a:buNone/>
            </a:pPr>
            <a:r>
              <a:rPr lang="en-US" sz="1800" dirty="0"/>
              <a:t>Motivation to learn English		       </a:t>
            </a:r>
            <a:r>
              <a:rPr lang="en-US" sz="1800" b="1" dirty="0"/>
              <a:t>High</a:t>
            </a:r>
          </a:p>
          <a:p>
            <a:pPr marL="0" indent="0">
              <a:buNone/>
            </a:pPr>
            <a:r>
              <a:rPr lang="en-US" sz="1800" dirty="0"/>
              <a:t>Satisfaction with learning English at school </a:t>
            </a:r>
            <a:r>
              <a:rPr lang="en-US" sz="1800" b="1" dirty="0"/>
              <a:t>Low</a:t>
            </a:r>
          </a:p>
          <a:p>
            <a:pPr marL="0" indent="0">
              <a:buNone/>
            </a:pPr>
            <a:r>
              <a:rPr lang="en-US" sz="1800" dirty="0"/>
              <a:t>Awareness of English as global language     </a:t>
            </a:r>
            <a:r>
              <a:rPr lang="en-US" sz="1800" b="1" dirty="0"/>
              <a:t>High</a:t>
            </a:r>
          </a:p>
          <a:p>
            <a:pPr marL="0" indent="0">
              <a:buNone/>
            </a:pPr>
            <a:endParaRPr lang="en-US" sz="1350" dirty="0"/>
          </a:p>
          <a:p>
            <a:pPr marL="0" indent="0">
              <a:buNone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15922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2BE6E68-697E-4991-BDD3-39DE71C95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2992" b="1039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3" name="Freeform 49">
            <a:extLst>
              <a:ext uri="{FF2B5EF4-FFF2-40B4-BE49-F238E27FC236}">
                <a16:creationId xmlns:a16="http://schemas.microsoft.com/office/drawing/2014/main" id="{D227D8FB-85E6-4F0E-9F9E-A85A9E7DC2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751682" y="-299533"/>
            <a:ext cx="4108564" cy="470763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5991BFE-2E28-42F0-ABB2-4AA495629B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0921" y="1"/>
            <a:ext cx="4573079" cy="3974012"/>
          </a:xfrm>
          <a:custGeom>
            <a:avLst/>
            <a:gdLst>
              <a:gd name="connsiteX0" fmla="*/ 744562 w 6097438"/>
              <a:gd name="connsiteY0" fmla="*/ 0 h 5298683"/>
              <a:gd name="connsiteX1" fmla="*/ 5209260 w 6097438"/>
              <a:gd name="connsiteY1" fmla="*/ 0 h 5298683"/>
              <a:gd name="connsiteX2" fmla="*/ 5384861 w 6097438"/>
              <a:gd name="connsiteY2" fmla="*/ 193210 h 5298683"/>
              <a:gd name="connsiteX3" fmla="*/ 6097438 w 6097438"/>
              <a:gd name="connsiteY3" fmla="*/ 2178155 h 5298683"/>
              <a:gd name="connsiteX4" fmla="*/ 2976911 w 6097438"/>
              <a:gd name="connsiteY4" fmla="*/ 5298683 h 5298683"/>
              <a:gd name="connsiteX5" fmla="*/ 101610 w 6097438"/>
              <a:gd name="connsiteY5" fmla="*/ 3392805 h 5298683"/>
              <a:gd name="connsiteX6" fmla="*/ 0 w 6097438"/>
              <a:gd name="connsiteY6" fmla="*/ 3115184 h 5298683"/>
              <a:gd name="connsiteX7" fmla="*/ 0 w 6097438"/>
              <a:gd name="connsiteY7" fmla="*/ 1241127 h 5298683"/>
              <a:gd name="connsiteX8" fmla="*/ 101610 w 6097438"/>
              <a:gd name="connsiteY8" fmla="*/ 963506 h 5298683"/>
              <a:gd name="connsiteX9" fmla="*/ 568961 w 6097438"/>
              <a:gd name="connsiteY9" fmla="*/ 193210 h 529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7438" h="5298683">
                <a:moveTo>
                  <a:pt x="744562" y="0"/>
                </a:moveTo>
                <a:lnTo>
                  <a:pt x="5209260" y="0"/>
                </a:lnTo>
                <a:lnTo>
                  <a:pt x="5384861" y="193210"/>
                </a:lnTo>
                <a:cubicBezTo>
                  <a:pt x="5830023" y="732621"/>
                  <a:pt x="6097438" y="1424159"/>
                  <a:pt x="6097438" y="2178155"/>
                </a:cubicBezTo>
                <a:cubicBezTo>
                  <a:pt x="6097438" y="3901575"/>
                  <a:pt x="4700330" y="5298683"/>
                  <a:pt x="2976911" y="5298683"/>
                </a:cubicBezTo>
                <a:cubicBezTo>
                  <a:pt x="1684346" y="5298683"/>
                  <a:pt x="575332" y="4512810"/>
                  <a:pt x="101610" y="3392805"/>
                </a:cubicBezTo>
                <a:lnTo>
                  <a:pt x="0" y="3115184"/>
                </a:lnTo>
                <a:lnTo>
                  <a:pt x="0" y="1241127"/>
                </a:lnTo>
                <a:lnTo>
                  <a:pt x="101610" y="963506"/>
                </a:lnTo>
                <a:cubicBezTo>
                  <a:pt x="220041" y="683504"/>
                  <a:pt x="378177" y="424387"/>
                  <a:pt x="568961" y="19321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67C1E-11E3-40ED-BA91-0EA34B10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712" y="318861"/>
            <a:ext cx="3887288" cy="782557"/>
          </a:xfrm>
        </p:spPr>
        <p:txBody>
          <a:bodyPr>
            <a:normAutofit/>
          </a:bodyPr>
          <a:lstStyle/>
          <a:p>
            <a:r>
              <a:rPr lang="en-US" sz="3200" dirty="0"/>
              <a:t>Teachers</a:t>
            </a:r>
            <a:endParaRPr lang="fi-FI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646428" y="956930"/>
            <a:ext cx="4497557" cy="2099779"/>
          </a:xfrm>
        </p:spPr>
        <p:txBody>
          <a:bodyPr anchor="t">
            <a:normAutofit fontScale="85000" lnSpcReduction="10000"/>
          </a:bodyPr>
          <a:lstStyle/>
          <a:p>
            <a:r>
              <a:rPr lang="en-US" dirty="0"/>
              <a:t>Belief in student capacity to succeed    </a:t>
            </a:r>
            <a:r>
              <a:rPr lang="en-US" b="1" dirty="0"/>
              <a:t>High</a:t>
            </a:r>
          </a:p>
          <a:p>
            <a:r>
              <a:rPr lang="en-US" dirty="0"/>
              <a:t>Access to Internet in class		      </a:t>
            </a:r>
            <a:r>
              <a:rPr lang="en-US" b="1" dirty="0"/>
              <a:t>Low</a:t>
            </a:r>
          </a:p>
          <a:p>
            <a:r>
              <a:rPr lang="en-US" dirty="0"/>
              <a:t>Need for innovative materials	      </a:t>
            </a:r>
            <a:r>
              <a:rPr lang="en-US" b="1" dirty="0"/>
              <a:t>High</a:t>
            </a:r>
          </a:p>
          <a:p>
            <a:r>
              <a:rPr lang="en-US" dirty="0"/>
              <a:t>Satisfaction with textbooks		 </a:t>
            </a:r>
            <a:r>
              <a:rPr lang="en-US" b="1" dirty="0"/>
              <a:t>     Low</a:t>
            </a:r>
          </a:p>
          <a:p>
            <a:r>
              <a:rPr lang="en-US" dirty="0"/>
              <a:t>Desire for new approaches		      </a:t>
            </a:r>
            <a:r>
              <a:rPr lang="en-US" b="1" dirty="0"/>
              <a:t>High</a:t>
            </a:r>
            <a:r>
              <a:rPr lang="en-US" sz="1350" b="1" dirty="0"/>
              <a:t>	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190960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D4E68C-C6D7-A43A-C72A-BFB37CAB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Candara" panose="020E0502030303020204" pitchFamily="34" charset="0"/>
              </a:rPr>
              <a:t>7 Trends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7B5D5-333C-C201-91E4-E2D30708A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112" y="1591408"/>
            <a:ext cx="4532840" cy="2690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25EFAD-FF6F-5B1B-955A-EF215E6BAF77}"/>
              </a:ext>
            </a:extLst>
          </p:cNvPr>
          <p:cNvSpPr txBox="1"/>
          <p:nvPr/>
        </p:nvSpPr>
        <p:spPr>
          <a:xfrm>
            <a:off x="6223820" y="4055807"/>
            <a:ext cx="51413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25" dirty="0">
                <a:solidFill>
                  <a:schemeClr val="bg1"/>
                </a:solidFill>
              </a:rPr>
              <a:t>Fotolia</a:t>
            </a:r>
            <a:endParaRPr lang="en-US" sz="82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98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B115890-1851-280E-21B9-7A0292B4725E}"/>
              </a:ext>
            </a:extLst>
          </p:cNvPr>
          <p:cNvGrpSpPr/>
          <p:nvPr/>
        </p:nvGrpSpPr>
        <p:grpSpPr>
          <a:xfrm>
            <a:off x="2406316" y="1491048"/>
            <a:ext cx="748776" cy="2751438"/>
            <a:chOff x="2346875" y="2439115"/>
            <a:chExt cx="526501" cy="3966951"/>
          </a:xfrm>
        </p:grpSpPr>
        <p:pic>
          <p:nvPicPr>
            <p:cNvPr id="5" name="Picture 67">
              <a:extLst>
                <a:ext uri="{FF2B5EF4-FFF2-40B4-BE49-F238E27FC236}">
                  <a16:creationId xmlns:a16="http://schemas.microsoft.com/office/drawing/2014/main" id="{89D0D905-D1C2-6C98-5D06-A637C1DC92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3" t="6687" r="9870" b="8078"/>
            <a:stretch/>
          </p:blipFill>
          <p:spPr bwMode="auto">
            <a:xfrm>
              <a:off x="2370587" y="2439115"/>
              <a:ext cx="502789" cy="49094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9">
              <a:extLst>
                <a:ext uri="{FF2B5EF4-FFF2-40B4-BE49-F238E27FC236}">
                  <a16:creationId xmlns:a16="http://schemas.microsoft.com/office/drawing/2014/main" id="{AD92F7AE-9E7D-6955-21AE-18A5CDF21D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" t="3" r="11985" b="7979"/>
            <a:stretch/>
          </p:blipFill>
          <p:spPr bwMode="auto">
            <a:xfrm>
              <a:off x="2370419" y="3547461"/>
              <a:ext cx="502789" cy="53003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1">
              <a:extLst>
                <a:ext uri="{FF2B5EF4-FFF2-40B4-BE49-F238E27FC236}">
                  <a16:creationId xmlns:a16="http://schemas.microsoft.com/office/drawing/2014/main" id="{509AAE02-F09F-246E-2BAE-1384337813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" t="196" r="9716" b="7980"/>
            <a:stretch/>
          </p:blipFill>
          <p:spPr bwMode="auto">
            <a:xfrm>
              <a:off x="2346875" y="4120023"/>
              <a:ext cx="524029" cy="528909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3">
              <a:extLst>
                <a:ext uri="{FF2B5EF4-FFF2-40B4-BE49-F238E27FC236}">
                  <a16:creationId xmlns:a16="http://schemas.microsoft.com/office/drawing/2014/main" id="{6A4E7341-90DF-74E8-A86A-12DAF42495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9022" b="8176"/>
            <a:stretch/>
          </p:blipFill>
          <p:spPr bwMode="auto">
            <a:xfrm>
              <a:off x="2346876" y="4696023"/>
              <a:ext cx="524029" cy="528909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5">
              <a:extLst>
                <a:ext uri="{FF2B5EF4-FFF2-40B4-BE49-F238E27FC236}">
                  <a16:creationId xmlns:a16="http://schemas.microsoft.com/office/drawing/2014/main" id="{4596C6C2-FCE6-4E07-AC24-0F95B17345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" t="3827" r="6654" b="10939"/>
            <a:stretch/>
          </p:blipFill>
          <p:spPr bwMode="auto">
            <a:xfrm>
              <a:off x="2370419" y="3010552"/>
              <a:ext cx="502789" cy="49094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1">
              <a:extLst>
                <a:ext uri="{FF2B5EF4-FFF2-40B4-BE49-F238E27FC236}">
                  <a16:creationId xmlns:a16="http://schemas.microsoft.com/office/drawing/2014/main" id="{512841DF-82D3-B928-BE0A-0C41C84C66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" r="6756" b="7188"/>
            <a:stretch/>
          </p:blipFill>
          <p:spPr bwMode="auto">
            <a:xfrm>
              <a:off x="2346876" y="5272023"/>
              <a:ext cx="524029" cy="534597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5">
              <a:extLst>
                <a:ext uri="{FF2B5EF4-FFF2-40B4-BE49-F238E27FC236}">
                  <a16:creationId xmlns:a16="http://schemas.microsoft.com/office/drawing/2014/main" id="{87DC022E-5232-D127-E63E-BF6A194B20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" t="597" r="6800" b="7188"/>
            <a:stretch/>
          </p:blipFill>
          <p:spPr bwMode="auto">
            <a:xfrm>
              <a:off x="2349179" y="5874907"/>
              <a:ext cx="524029" cy="531159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A4A397F-5EA2-37B6-7444-17C250B8652D}"/>
              </a:ext>
            </a:extLst>
          </p:cNvPr>
          <p:cNvSpPr txBox="1"/>
          <p:nvPr/>
        </p:nvSpPr>
        <p:spPr>
          <a:xfrm>
            <a:off x="3613810" y="1354187"/>
            <a:ext cx="280346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  <a:latin typeface="Candara" panose="020E0502030303020204" pitchFamily="34" charset="0"/>
              </a:rPr>
              <a:t>Italy 1 200</a:t>
            </a:r>
          </a:p>
          <a:p>
            <a:endParaRPr lang="fi-FI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fi-FI" dirty="0">
                <a:solidFill>
                  <a:schemeClr val="bg1"/>
                </a:solidFill>
                <a:latin typeface="Candara" panose="020E0502030303020204" pitchFamily="34" charset="0"/>
              </a:rPr>
              <a:t>Korea 1 000</a:t>
            </a:r>
          </a:p>
          <a:p>
            <a:endParaRPr lang="fi-FI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fi-FI" dirty="0">
                <a:solidFill>
                  <a:schemeClr val="bg1"/>
                </a:solidFill>
                <a:latin typeface="Candara" panose="020E0502030303020204" pitchFamily="34" charset="0"/>
              </a:rPr>
              <a:t>Japan 928</a:t>
            </a:r>
          </a:p>
          <a:p>
            <a:endParaRPr lang="fi-FI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fi-FI" dirty="0">
                <a:solidFill>
                  <a:schemeClr val="bg1"/>
                </a:solidFill>
                <a:latin typeface="Candara" panose="020E0502030303020204" pitchFamily="34" charset="0"/>
              </a:rPr>
              <a:t>Spain 888</a:t>
            </a:r>
          </a:p>
          <a:p>
            <a:endParaRPr lang="fi-FI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fi-FI" dirty="0">
                <a:solidFill>
                  <a:schemeClr val="bg1"/>
                </a:solidFill>
                <a:latin typeface="Candara" panose="020E0502030303020204" pitchFamily="34" charset="0"/>
              </a:rPr>
              <a:t>Finland 684</a:t>
            </a:r>
          </a:p>
          <a:p>
            <a:endParaRPr lang="fi-FI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fi-FI" dirty="0">
                <a:solidFill>
                  <a:schemeClr val="bg1"/>
                </a:solidFill>
                <a:latin typeface="Candara" panose="020E0502030303020204" pitchFamily="34" charset="0"/>
              </a:rPr>
              <a:t>Brazil 610</a:t>
            </a:r>
          </a:p>
          <a:p>
            <a:endParaRPr lang="fi-FI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fi-FI" dirty="0">
                <a:solidFill>
                  <a:schemeClr val="bg1"/>
                </a:solidFill>
                <a:latin typeface="Candara" panose="020E0502030303020204" pitchFamily="34" charset="0"/>
              </a:rPr>
              <a:t>Mexico 565</a:t>
            </a:r>
            <a:endParaRPr lang="en-FI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2D5FE8-9C0B-73C1-A11B-3D47B3ED36B5}"/>
              </a:ext>
            </a:extLst>
          </p:cNvPr>
          <p:cNvSpPr txBox="1"/>
          <p:nvPr/>
        </p:nvSpPr>
        <p:spPr>
          <a:xfrm>
            <a:off x="156519" y="276969"/>
            <a:ext cx="12404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chemeClr val="bg1"/>
                </a:solidFill>
                <a:latin typeface="Candara" panose="020E0502030303020204" pitchFamily="34" charset="0"/>
              </a:rPr>
              <a:t>More Hours of Learning English as a Subject? </a:t>
            </a:r>
          </a:p>
          <a:p>
            <a:r>
              <a:rPr lang="fi-FI" sz="3200" dirty="0">
                <a:solidFill>
                  <a:schemeClr val="bg1"/>
                </a:solidFill>
                <a:latin typeface="Candara" panose="020E0502030303020204" pitchFamily="34" charset="0"/>
              </a:rPr>
              <a:t>– All Schooling</a:t>
            </a:r>
            <a:endParaRPr lang="en-FI" sz="32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97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912F2C-6EB4-49BE-9085-F3155FDCABD5}"/>
              </a:ext>
            </a:extLst>
          </p:cNvPr>
          <p:cNvSpPr/>
          <p:nvPr/>
        </p:nvSpPr>
        <p:spPr>
          <a:xfrm>
            <a:off x="0" y="1669312"/>
            <a:ext cx="9143999" cy="3021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Mexico</a:t>
            </a:r>
            <a:b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Thinking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Competence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Relevance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Production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Perspective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Learning    Motivation</a:t>
            </a: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Brazil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Thinking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Competence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Relevance    Production 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Perspective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Learning    Motivation</a:t>
            </a: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Italy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Thinking    Competence    Relevance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Production    Perspective    Learning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Motivation</a:t>
            </a: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Korea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Thinking    Competence 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Relevance    Production    Perspective    Learning 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Motivation</a:t>
            </a: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Spain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Thinking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Competence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Relevance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Production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Perspective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Learning    Motivation</a:t>
            </a: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8BEF18-B35B-4914-9972-8A78EBDBBCDC}"/>
              </a:ext>
            </a:extLst>
          </p:cNvPr>
          <p:cNvSpPr txBox="1"/>
          <p:nvPr/>
        </p:nvSpPr>
        <p:spPr>
          <a:xfrm>
            <a:off x="127591" y="180753"/>
            <a:ext cx="865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New Textbooks?</a:t>
            </a:r>
            <a:endParaRPr kumimoji="0" lang="fi-FI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1F285-107E-6EB3-2727-3A667B77AB28}"/>
              </a:ext>
            </a:extLst>
          </p:cNvPr>
          <p:cNvSpPr txBox="1"/>
          <p:nvPr/>
        </p:nvSpPr>
        <p:spPr>
          <a:xfrm>
            <a:off x="2573079" y="1371600"/>
            <a:ext cx="5692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Green = Very Good,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Blue= Acceptable,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Red = Not good enough </a:t>
            </a:r>
            <a:endParaRPr kumimoji="0" lang="fi-FI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8310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3278F2-A87D-4FC1-82EC-FD973A920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495E168-DA5E-4888-8D8A-92B118324C14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CF1D7-5F2F-4821-B4BF-F965A910ED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CB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ADD A FOOTER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CBFF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Kuva 2" descr="Vedenalainen kuva tyhjästä uima-altaasta">
            <a:extLst>
              <a:ext uri="{FF2B5EF4-FFF2-40B4-BE49-F238E27FC236}">
                <a16:creationId xmlns:a16="http://schemas.microsoft.com/office/drawing/2014/main" id="{A956D148-1003-45B8-8BDB-5CCDB6034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49" b="2481"/>
          <a:stretch/>
        </p:blipFill>
        <p:spPr>
          <a:xfrm>
            <a:off x="15" y="7"/>
            <a:ext cx="9143985" cy="514349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6934B8-3462-4601-9944-87779E14C54A}"/>
              </a:ext>
            </a:extLst>
          </p:cNvPr>
          <p:cNvSpPr txBox="1"/>
          <p:nvPr/>
        </p:nvSpPr>
        <p:spPr>
          <a:xfrm>
            <a:off x="1392810" y="2106891"/>
            <a:ext cx="6561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Team created a CLIL solution for Mexican 15-17 year olds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3583E-EAD1-2A7F-D10E-9E75B8CA5B59}"/>
              </a:ext>
            </a:extLst>
          </p:cNvPr>
          <p:cNvSpPr txBox="1"/>
          <p:nvPr/>
        </p:nvSpPr>
        <p:spPr>
          <a:xfrm>
            <a:off x="8077200" y="4588863"/>
            <a:ext cx="870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Fotolia</a:t>
            </a:r>
          </a:p>
        </p:txBody>
      </p:sp>
    </p:spTree>
    <p:extLst>
      <p:ext uri="{BB962C8B-B14F-4D97-AF65-F5344CB8AC3E}">
        <p14:creationId xmlns:p14="http://schemas.microsoft.com/office/powerpoint/2010/main" val="3687627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0FDAEF9B-5DD7-D45D-1357-EF64B335D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640516"/>
            <a:ext cx="7886700" cy="2720910"/>
          </a:xfr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78E4DE-DC9B-261B-C967-0A975CBC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09" y="273844"/>
            <a:ext cx="8185741" cy="994172"/>
          </a:xfrm>
        </p:spPr>
        <p:txBody>
          <a:bodyPr anchor="ctr">
            <a:noAutofit/>
          </a:bodyPr>
          <a:lstStyle/>
          <a:p>
            <a:r>
              <a:rPr lang="en-FI" sz="2400" dirty="0">
                <a:latin typeface="Candara" panose="020E0502030303020204" pitchFamily="34" charset="0"/>
              </a:rPr>
              <a:t>I am </a:t>
            </a:r>
            <a:r>
              <a:rPr lang="en-FI" sz="2800" dirty="0">
                <a:latin typeface="Candara" panose="020E0502030303020204" pitchFamily="34" charset="0"/>
              </a:rPr>
              <a:t>learning about life in cyberspace </a:t>
            </a:r>
            <a:r>
              <a:rPr lang="en-FI" sz="2400" dirty="0">
                <a:latin typeface="Candara" panose="020E0502030303020204" pitchFamily="34" charset="0"/>
              </a:rPr>
              <a:t>through English</a:t>
            </a:r>
          </a:p>
          <a:p>
            <a:r>
              <a:rPr lang="en-GB" sz="2400" dirty="0">
                <a:solidFill>
                  <a:srgbClr val="FFFF00"/>
                </a:solidFill>
                <a:latin typeface="Candara" panose="020E0502030303020204" pitchFamily="34" charset="0"/>
              </a:rPr>
              <a:t>N</a:t>
            </a:r>
            <a:r>
              <a:rPr lang="en-FI" sz="2400" dirty="0">
                <a:solidFill>
                  <a:srgbClr val="FFFF00"/>
                </a:solidFill>
                <a:latin typeface="Candara" panose="020E0502030303020204" pitchFamily="34" charset="0"/>
              </a:rPr>
              <a:t>ot</a:t>
            </a:r>
          </a:p>
          <a:p>
            <a:r>
              <a:rPr lang="en-FI" sz="2400" dirty="0">
                <a:latin typeface="Candara" panose="020E0502030303020204" pitchFamily="34" charset="0"/>
              </a:rPr>
              <a:t>I am learning English about cyberspace</a:t>
            </a:r>
          </a:p>
        </p:txBody>
      </p:sp>
    </p:spTree>
    <p:extLst>
      <p:ext uri="{BB962C8B-B14F-4D97-AF65-F5344CB8AC3E}">
        <p14:creationId xmlns:p14="http://schemas.microsoft.com/office/powerpoint/2010/main" val="3124481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E9088-F9E9-2E48-B8F5-8D124850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02" y="-128550"/>
            <a:ext cx="6661298" cy="1914820"/>
          </a:xfrm>
        </p:spPr>
        <p:txBody>
          <a:bodyPr/>
          <a:lstStyle/>
          <a:p>
            <a:r>
              <a:rPr lang="en-US"/>
              <a:t>I</a:t>
            </a:r>
            <a:br>
              <a:rPr lang="en-US"/>
            </a:br>
            <a:r>
              <a:rPr lang="en-US"/>
              <a:t>I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I am </a:t>
            </a:r>
            <a:r>
              <a:rPr lang="en-US" sz="2800"/>
              <a:t>learning about AI </a:t>
            </a:r>
            <a:r>
              <a:rPr lang="en-US"/>
              <a:t>through English</a:t>
            </a:r>
            <a:br>
              <a:rPr lang="en-US"/>
            </a:br>
            <a:r>
              <a:rPr lang="en-US">
                <a:solidFill>
                  <a:srgbClr val="FFFF00"/>
                </a:solidFill>
              </a:rPr>
              <a:t>NOT</a:t>
            </a:r>
            <a:br>
              <a:rPr lang="en-US"/>
            </a:br>
            <a:r>
              <a:rPr lang="en-US"/>
              <a:t>I am learning English about AI</a:t>
            </a:r>
            <a:br>
              <a:rPr lang="en-US"/>
            </a:br>
            <a:endParaRPr lang="en-FI" dirty="0"/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4D2688BB-3D9F-644A-A9B5-CCC1C9F1CDE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00" y="1871330"/>
            <a:ext cx="3593802" cy="2374606"/>
          </a:xfrm>
        </p:spPr>
      </p:pic>
      <p:pic>
        <p:nvPicPr>
          <p:cNvPr id="6" name="Picture 5" descr="A robot head with headphones&#10;&#10;Description automatically generated">
            <a:extLst>
              <a:ext uri="{FF2B5EF4-FFF2-40B4-BE49-F238E27FC236}">
                <a16:creationId xmlns:a16="http://schemas.microsoft.com/office/drawing/2014/main" id="{66CDE21D-0273-24E1-EEF3-2E385325F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79" y="1871330"/>
            <a:ext cx="3795823" cy="247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71963"/>
      </p:ext>
    </p:extLst>
  </p:cSld>
  <p:clrMapOvr>
    <a:masterClrMapping/>
  </p:clrMapOvr>
  <p:transition spd="slow" advTm="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blue sign with yellow text&#10;&#10;Description automatically generated with low confidence">
            <a:extLst>
              <a:ext uri="{FF2B5EF4-FFF2-40B4-BE49-F238E27FC236}">
                <a16:creationId xmlns:a16="http://schemas.microsoft.com/office/drawing/2014/main" id="{D6F5F46A-1C30-74C4-4229-5FF469F5D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93155"/>
            <a:ext cx="5995434" cy="1942036"/>
          </a:xfrm>
        </p:spPr>
      </p:pic>
      <p:pic>
        <p:nvPicPr>
          <p:cNvPr id="3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E3359DF9-071A-329D-BEF1-FF6535E91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280" y="2349216"/>
            <a:ext cx="5773478" cy="250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25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font, graphic design, design&#10;&#10;Description automatically generated">
            <a:extLst>
              <a:ext uri="{FF2B5EF4-FFF2-40B4-BE49-F238E27FC236}">
                <a16:creationId xmlns:a16="http://schemas.microsoft.com/office/drawing/2014/main" id="{A1F338B8-4391-1148-4CF0-C1080A1DD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465" y="318976"/>
            <a:ext cx="5869172" cy="2141068"/>
          </a:xfrm>
          <a:noFill/>
        </p:spPr>
      </p:pic>
      <p:pic>
        <p:nvPicPr>
          <p:cNvPr id="3" name="Picture 2" descr="A poster of a landscape with trees and mountains&#10;&#10;Description automatically generated">
            <a:extLst>
              <a:ext uri="{FF2B5EF4-FFF2-40B4-BE49-F238E27FC236}">
                <a16:creationId xmlns:a16="http://schemas.microsoft.com/office/drawing/2014/main" id="{0C451AEC-36D9-4FAB-3335-23C1757C4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850" y="2571750"/>
            <a:ext cx="6212276" cy="235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0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9DAB79-6319-EF68-6C9C-25ABF2021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So, what happened?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B220A4-77C6-5B0C-CE32-FABB852E5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3200" dirty="0"/>
              <a:t>c.1 500 students</a:t>
            </a:r>
          </a:p>
          <a:p>
            <a:endParaRPr lang="en-GB" sz="3200" dirty="0"/>
          </a:p>
          <a:p>
            <a:r>
              <a:rPr lang="en-GB" sz="3200" dirty="0"/>
              <a:t>Diverse backgrounds</a:t>
            </a:r>
          </a:p>
          <a:p>
            <a:endParaRPr lang="en-GB" sz="3200" dirty="0"/>
          </a:p>
          <a:p>
            <a:r>
              <a:rPr lang="en-GB" sz="3200" dirty="0"/>
              <a:t>2 hrs per week</a:t>
            </a:r>
          </a:p>
        </p:txBody>
      </p:sp>
      <p:pic>
        <p:nvPicPr>
          <p:cNvPr id="8" name="Picture Placeholder 7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7D008FDB-82EB-249D-961A-F54D063AD7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168" r="71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5123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63117B-91A4-2A35-2385-A6D837DA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Students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04ED91-ABF6-7EA4-24FB-AEA57F007E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2188369"/>
            <a:ext cx="2286000" cy="1625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31000"/>
              </a:prstClr>
            </a:outerShdw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D06B67-B0BE-7C3B-ED7F-0C4AAB71D0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0" y="2156619"/>
            <a:ext cx="2362200" cy="1689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31000"/>
              </a:prstClr>
            </a:outerShdw>
          </a:effectLst>
        </p:spPr>
      </p:pic>
      <p:pic>
        <p:nvPicPr>
          <p:cNvPr id="9" name="Content Placeholder 8" descr="A person with a face paint&#10;&#10;Description automatically generated">
            <a:extLst>
              <a:ext uri="{FF2B5EF4-FFF2-40B4-BE49-F238E27FC236}">
                <a16:creationId xmlns:a16="http://schemas.microsoft.com/office/drawing/2014/main" id="{3DCCCE8D-F461-24EB-ABD7-60DE79DF1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72" y="273844"/>
            <a:ext cx="2548898" cy="1699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B2AE69-629C-37B0-7BD6-ACE58D368F36}"/>
              </a:ext>
            </a:extLst>
          </p:cNvPr>
          <p:cNvSpPr txBox="1"/>
          <p:nvPr/>
        </p:nvSpPr>
        <p:spPr>
          <a:xfrm>
            <a:off x="1428750" y="3971365"/>
            <a:ext cx="2842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FI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Learning English this way is good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250BFE-547B-2A98-4D95-E026841C40F5}"/>
              </a:ext>
            </a:extLst>
          </p:cNvPr>
          <p:cNvSpPr txBox="1"/>
          <p:nvPr/>
        </p:nvSpPr>
        <p:spPr>
          <a:xfrm>
            <a:off x="4957482" y="3971366"/>
            <a:ext cx="3818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FI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 hope to continue learning English this way</a:t>
            </a:r>
          </a:p>
        </p:txBody>
      </p:sp>
    </p:spTree>
    <p:extLst>
      <p:ext uri="{BB962C8B-B14F-4D97-AF65-F5344CB8AC3E}">
        <p14:creationId xmlns:p14="http://schemas.microsoft.com/office/powerpoint/2010/main" val="247884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D74A41-7F84-B088-431C-C51FE6D1F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Students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2180BC-B410-9ABC-5A5C-E194AAF2AC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1997869"/>
            <a:ext cx="2819400" cy="2006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31000"/>
              </a:prstClr>
            </a:outerShdw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B2920F-D659-44FD-EBD9-7DE5CD0F6D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50" y="2124869"/>
            <a:ext cx="2463800" cy="1752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31000"/>
              </a:prstClr>
            </a:outerShdw>
          </a:effectLst>
        </p:spPr>
      </p:pic>
      <p:pic>
        <p:nvPicPr>
          <p:cNvPr id="8" name="Content Placeholder 8" descr="A person with a face paint&#10;&#10;Description automatically generated">
            <a:extLst>
              <a:ext uri="{FF2B5EF4-FFF2-40B4-BE49-F238E27FC236}">
                <a16:creationId xmlns:a16="http://schemas.microsoft.com/office/drawing/2014/main" id="{8295EA54-28D2-3EBE-2E6D-BCD5DBC12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196193"/>
            <a:ext cx="2250373" cy="1500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13427A-0D2B-B9DB-2C92-DFF9206176D5}"/>
              </a:ext>
            </a:extLst>
          </p:cNvPr>
          <p:cNvSpPr txBox="1"/>
          <p:nvPr/>
        </p:nvSpPr>
        <p:spPr>
          <a:xfrm>
            <a:off x="905435" y="4132729"/>
            <a:ext cx="3100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FI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My team has worked well as a whole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90FB07-7154-FFDB-285C-B432D53E551B}"/>
              </a:ext>
            </a:extLst>
          </p:cNvPr>
          <p:cNvSpPr txBox="1"/>
          <p:nvPr/>
        </p:nvSpPr>
        <p:spPr>
          <a:xfrm>
            <a:off x="5208904" y="4132730"/>
            <a:ext cx="3100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FI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 am proud of what I have achieved</a:t>
            </a:r>
          </a:p>
        </p:txBody>
      </p:sp>
    </p:spTree>
    <p:extLst>
      <p:ext uri="{BB962C8B-B14F-4D97-AF65-F5344CB8AC3E}">
        <p14:creationId xmlns:p14="http://schemas.microsoft.com/office/powerpoint/2010/main" val="1626480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89C43-7610-2C38-BF60-87927A6F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/>
          <a:p>
            <a:r>
              <a:rPr lang="en-GB" sz="3600" dirty="0">
                <a:latin typeface="Candara" panose="020E0502030303020204" pitchFamily="34" charset="0"/>
              </a:rPr>
              <a:t>Activity 1</a:t>
            </a:r>
            <a:endParaRPr lang="en-US" sz="3600" dirty="0">
              <a:latin typeface="Candara" panose="020E0502030303020204" pitchFamily="34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E2C3279-8473-CFB1-074F-AF35F3835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633194"/>
            <a:ext cx="2949178" cy="2768547"/>
          </a:xfrm>
        </p:spPr>
        <p:txBody>
          <a:bodyPr/>
          <a:lstStyle/>
          <a:p>
            <a:endParaRPr lang="en-GB" dirty="0">
              <a:solidFill>
                <a:srgbClr val="FFFF00"/>
              </a:solidFill>
            </a:endParaRPr>
          </a:p>
          <a:p>
            <a:r>
              <a:rPr lang="en-GB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Please turn to the people next to you and answer:</a:t>
            </a:r>
          </a:p>
          <a:p>
            <a:r>
              <a:rPr lang="en-GB" sz="2400" b="1" dirty="0">
                <a:solidFill>
                  <a:srgbClr val="FFFF00"/>
                </a:solidFill>
                <a:latin typeface="Candara" panose="020E0502030303020204" pitchFamily="34" charset="0"/>
              </a:rPr>
              <a:t>What is special about the number 7? </a:t>
            </a:r>
            <a:endParaRPr lang="en-US" sz="24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Content Placeholder 7" descr="A couple of birds on a branch&#10;&#10;Description automatically generated with low confidence">
            <a:extLst>
              <a:ext uri="{FF2B5EF4-FFF2-40B4-BE49-F238E27FC236}">
                <a16:creationId xmlns:a16="http://schemas.microsoft.com/office/drawing/2014/main" id="{32486550-42EB-69CF-72F7-3A955FAA7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140" r="2114" b="2"/>
          <a:stretch/>
        </p:blipFill>
        <p:spPr>
          <a:xfrm>
            <a:off x="3885009" y="342900"/>
            <a:ext cx="4629150" cy="4056460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D2F38A-0FEA-E33B-8C82-AF627E426B8E}"/>
              </a:ext>
            </a:extLst>
          </p:cNvPr>
          <p:cNvSpPr txBox="1"/>
          <p:nvPr/>
        </p:nvSpPr>
        <p:spPr>
          <a:xfrm>
            <a:off x="7892143" y="4188543"/>
            <a:ext cx="62201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25" dirty="0">
                <a:solidFill>
                  <a:schemeClr val="bg1"/>
                </a:solidFill>
              </a:rPr>
              <a:t>Fotolia</a:t>
            </a:r>
            <a:endParaRPr lang="en-US" sz="82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936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2BC31-A12A-F583-6B17-7D104BFA8E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CB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Mid-term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22EE6-18FC-015B-EC7A-6F37E9C5EB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9" y="1388400"/>
            <a:ext cx="3045532" cy="21764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31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B55DB7-C841-5F50-461C-A24A83E16A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06" y="1445583"/>
            <a:ext cx="3185695" cy="21192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A6957D-859E-61B9-22FA-02F9C2DEA0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93" y="1639687"/>
            <a:ext cx="3343129" cy="19251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31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3454CF-B33C-8729-F4BE-372BE2280389}"/>
              </a:ext>
            </a:extLst>
          </p:cNvPr>
          <p:cNvSpPr txBox="1"/>
          <p:nvPr/>
        </p:nvSpPr>
        <p:spPr>
          <a:xfrm>
            <a:off x="628651" y="582706"/>
            <a:ext cx="2123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FI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Teachers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0407AA-02BB-1C97-5E4B-A9E6CEC96985}"/>
              </a:ext>
            </a:extLst>
          </p:cNvPr>
          <p:cNvSpPr txBox="1"/>
          <p:nvPr/>
        </p:nvSpPr>
        <p:spPr>
          <a:xfrm>
            <a:off x="528919" y="3944471"/>
            <a:ext cx="231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FI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Student confidence talking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FI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 me the teacher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109B07-02CF-39B6-C3E2-34E75B64A857}"/>
              </a:ext>
            </a:extLst>
          </p:cNvPr>
          <p:cNvSpPr txBox="1"/>
          <p:nvPr/>
        </p:nvSpPr>
        <p:spPr>
          <a:xfrm>
            <a:off x="3334871" y="3944471"/>
            <a:ext cx="1904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FI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Students talking with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FI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other students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50490C-05E8-D0F1-62D4-25196C50DA47}"/>
              </a:ext>
            </a:extLst>
          </p:cNvPr>
          <p:cNvSpPr txBox="1"/>
          <p:nvPr/>
        </p:nvSpPr>
        <p:spPr>
          <a:xfrm>
            <a:off x="6060141" y="4069976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FI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My students are more motivated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</a:t>
            </a:r>
            <a:r>
              <a:rPr kumimoji="0" lang="en-FI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hen learning English</a:t>
            </a:r>
          </a:p>
        </p:txBody>
      </p:sp>
      <p:pic>
        <p:nvPicPr>
          <p:cNvPr id="16" name="Picture 15" descr="A group of people sitting in folding chairs&#10;&#10;Description automatically generated">
            <a:extLst>
              <a:ext uri="{FF2B5EF4-FFF2-40B4-BE49-F238E27FC236}">
                <a16:creationId xmlns:a16="http://schemas.microsoft.com/office/drawing/2014/main" id="{2D3A5982-86AE-8221-994C-2B1758370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161202"/>
            <a:ext cx="1995941" cy="1330627"/>
          </a:xfrm>
          <a:prstGeom prst="rect">
            <a:avLst/>
          </a:prstGeom>
        </p:spPr>
      </p:pic>
      <p:pic>
        <p:nvPicPr>
          <p:cNvPr id="17" name="Picture 16" descr="A group of people sitting in folding chairs&#10;&#10;Description automatically generated">
            <a:extLst>
              <a:ext uri="{FF2B5EF4-FFF2-40B4-BE49-F238E27FC236}">
                <a16:creationId xmlns:a16="http://schemas.microsoft.com/office/drawing/2014/main" id="{D232E68D-88AC-0681-3A16-E06D3E093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114956"/>
            <a:ext cx="1995941" cy="133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6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9672D-790C-CB27-6825-174E5963F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200" dirty="0">
                <a:latin typeface="Candara" panose="020E0502030303020204" pitchFamily="34" charset="0"/>
              </a:rPr>
              <a:t>What is an easy way to understand its core?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7A8382-F9B3-88BC-E691-38013A79A2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FI" dirty="0"/>
          </a:p>
          <a:p>
            <a:pPr marL="0" indent="0" algn="ctr">
              <a:buNone/>
            </a:pPr>
            <a:endParaRPr lang="en-FI" dirty="0"/>
          </a:p>
          <a:p>
            <a:pPr marL="0" indent="0" algn="ctr">
              <a:buNone/>
            </a:pPr>
            <a:r>
              <a:rPr lang="en-FI" dirty="0"/>
              <a:t>The eye of the learner is primarily on learning about the topic, not on learning the language</a:t>
            </a:r>
          </a:p>
        </p:txBody>
      </p:sp>
      <p:pic>
        <p:nvPicPr>
          <p:cNvPr id="7" name="Content Placeholder 6" descr="A close up of a persons eye&#10;&#10;Description generated with very high confidence">
            <a:extLst>
              <a:ext uri="{FF2B5EF4-FFF2-40B4-BE49-F238E27FC236}">
                <a16:creationId xmlns:a16="http://schemas.microsoft.com/office/drawing/2014/main" id="{9FDE8F47-F6E6-9C02-9E8D-B634211D29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439186"/>
            <a:ext cx="3886200" cy="3048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5FAE99-2130-A019-438A-E39C4931288F}"/>
              </a:ext>
            </a:extLst>
          </p:cNvPr>
          <p:cNvSpPr txBox="1"/>
          <p:nvPr/>
        </p:nvSpPr>
        <p:spPr>
          <a:xfrm>
            <a:off x="8014996" y="4301412"/>
            <a:ext cx="500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800" dirty="0"/>
              <a:t>Fotolia</a:t>
            </a:r>
          </a:p>
        </p:txBody>
      </p:sp>
    </p:spTree>
    <p:extLst>
      <p:ext uri="{BB962C8B-B14F-4D97-AF65-F5344CB8AC3E}">
        <p14:creationId xmlns:p14="http://schemas.microsoft.com/office/powerpoint/2010/main" val="2360297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1CDC93-28BC-07AB-5875-D954550B7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200" dirty="0"/>
              <a:t>The Affective Filter (Stephen Krashen)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3B657E-A867-795D-4811-BBD4EFB686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FI" dirty="0"/>
              <a:t>Emotions drive attention</a:t>
            </a:r>
          </a:p>
          <a:p>
            <a:pPr marL="0" indent="0">
              <a:buNone/>
            </a:pPr>
            <a:endParaRPr lang="en-FI" dirty="0"/>
          </a:p>
          <a:p>
            <a:pPr marL="0" indent="0">
              <a:buNone/>
            </a:pPr>
            <a:r>
              <a:rPr lang="en-FI" dirty="0"/>
              <a:t>Attention drives learning &amp; memory</a:t>
            </a:r>
          </a:p>
          <a:p>
            <a:pPr marL="0" indent="0">
              <a:buNone/>
            </a:pPr>
            <a:endParaRPr lang="en-FI" dirty="0"/>
          </a:p>
          <a:p>
            <a:pPr marL="0" indent="0">
              <a:buNone/>
            </a:pPr>
            <a:r>
              <a:rPr lang="en-FI" dirty="0"/>
              <a:t>In English language teaching </a:t>
            </a:r>
            <a:r>
              <a:rPr lang="en-FI" dirty="0">
                <a:solidFill>
                  <a:srgbClr val="FFFF00"/>
                </a:solidFill>
              </a:rPr>
              <a:t>feelings are facts</a:t>
            </a:r>
          </a:p>
        </p:txBody>
      </p:sp>
      <p:pic>
        <p:nvPicPr>
          <p:cNvPr id="7" name="Content Placeholder 7" descr="A person wearing a mask&#10;&#10;Description automatically generated">
            <a:extLst>
              <a:ext uri="{FF2B5EF4-FFF2-40B4-BE49-F238E27FC236}">
                <a16:creationId xmlns:a16="http://schemas.microsoft.com/office/drawing/2014/main" id="{EEA20F11-204E-2591-89B7-7E46B0753B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45" y="1743675"/>
            <a:ext cx="3886200" cy="2368519"/>
          </a:xfrm>
        </p:spPr>
      </p:pic>
    </p:spTree>
    <p:extLst>
      <p:ext uri="{BB962C8B-B14F-4D97-AF65-F5344CB8AC3E}">
        <p14:creationId xmlns:p14="http://schemas.microsoft.com/office/powerpoint/2010/main" val="3863903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543274-AE5D-2517-1723-AC140126F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33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45F9E9-18C4-0320-C8DF-B4F2A6E3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FI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E2433-0549-0B66-1C8F-13BEA85F92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FI" dirty="0"/>
              <a:t>Learning </a:t>
            </a:r>
            <a:r>
              <a:rPr lang="en-FI" dirty="0">
                <a:solidFill>
                  <a:srgbClr val="FFFF00"/>
                </a:solidFill>
              </a:rPr>
              <a:t>about </a:t>
            </a:r>
            <a:r>
              <a:rPr lang="en-FI" dirty="0"/>
              <a:t>the language</a:t>
            </a:r>
          </a:p>
          <a:p>
            <a:r>
              <a:rPr lang="en-GB" b="1" dirty="0">
                <a:solidFill>
                  <a:schemeClr val="accent6"/>
                </a:solidFill>
              </a:rPr>
              <a:t>U</a:t>
            </a:r>
            <a:r>
              <a:rPr lang="en-FI" b="1" dirty="0">
                <a:solidFill>
                  <a:schemeClr val="accent6"/>
                </a:solidFill>
              </a:rPr>
              <a:t>nnatural</a:t>
            </a:r>
          </a:p>
          <a:p>
            <a:r>
              <a:rPr lang="en-FI" dirty="0"/>
              <a:t>= you learn </a:t>
            </a:r>
            <a:r>
              <a:rPr lang="en-FI" dirty="0">
                <a:solidFill>
                  <a:srgbClr val="FFFF00"/>
                </a:solidFill>
              </a:rPr>
              <a:t>about</a:t>
            </a:r>
            <a:r>
              <a:rPr lang="en-FI" dirty="0"/>
              <a:t> the elements of the language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9A11C8-CA66-9A2C-FD4B-F30F1DB4A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369219"/>
            <a:ext cx="4164993" cy="3263504"/>
          </a:xfrm>
        </p:spPr>
        <p:txBody>
          <a:bodyPr/>
          <a:lstStyle/>
          <a:p>
            <a:r>
              <a:rPr lang="en-FI" dirty="0"/>
              <a:t>Learning </a:t>
            </a:r>
            <a:r>
              <a:rPr lang="en-FI" dirty="0">
                <a:solidFill>
                  <a:srgbClr val="FFFF00"/>
                </a:solidFill>
              </a:rPr>
              <a:t>through</a:t>
            </a:r>
            <a:r>
              <a:rPr lang="en-FI" dirty="0"/>
              <a:t> the language</a:t>
            </a:r>
          </a:p>
          <a:p>
            <a:r>
              <a:rPr lang="en-GB" b="1" dirty="0">
                <a:solidFill>
                  <a:schemeClr val="bg2"/>
                </a:solidFill>
              </a:rPr>
              <a:t>N</a:t>
            </a:r>
            <a:r>
              <a:rPr lang="en-FI" b="1" dirty="0">
                <a:solidFill>
                  <a:schemeClr val="bg2"/>
                </a:solidFill>
              </a:rPr>
              <a:t>atural</a:t>
            </a:r>
          </a:p>
          <a:p>
            <a:r>
              <a:rPr lang="en-FI" dirty="0"/>
              <a:t>= you learn to </a:t>
            </a:r>
            <a:r>
              <a:rPr lang="en-FI" dirty="0">
                <a:solidFill>
                  <a:srgbClr val="FFFF00"/>
                </a:solidFill>
              </a:rPr>
              <a:t>think </a:t>
            </a:r>
            <a:r>
              <a:rPr lang="en-FI" dirty="0"/>
              <a:t>in the language as you learn the language</a:t>
            </a:r>
          </a:p>
        </p:txBody>
      </p:sp>
    </p:spTree>
    <p:extLst>
      <p:ext uri="{BB962C8B-B14F-4D97-AF65-F5344CB8AC3E}">
        <p14:creationId xmlns:p14="http://schemas.microsoft.com/office/powerpoint/2010/main" val="317969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5040F7-A1B1-80E3-E981-D815C7A99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200" dirty="0">
                <a:latin typeface="Candara" panose="020E0502030303020204" pitchFamily="34" charset="0"/>
              </a:rPr>
              <a:t>In language teaching we ha</a:t>
            </a:r>
            <a:r>
              <a:rPr lang="fi-FI" sz="3200" dirty="0">
                <a:latin typeface="Candara" panose="020E0502030303020204" pitchFamily="34" charset="0"/>
              </a:rPr>
              <a:t>ve</a:t>
            </a:r>
            <a:r>
              <a:rPr lang="en-FI" sz="3200" dirty="0">
                <a:latin typeface="Candara" panose="020E0502030303020204" pitchFamily="34" charset="0"/>
              </a:rPr>
              <a:t> a choice…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E0147-B03F-4BE2-0724-B49440AE9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Learning about the language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4D088B-353D-FC09-C945-C5D7F438A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FI" dirty="0"/>
              <a:t>Learning through the language</a:t>
            </a:r>
          </a:p>
        </p:txBody>
      </p:sp>
      <p:pic>
        <p:nvPicPr>
          <p:cNvPr id="1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F083E10A-FFA8-D97B-7C16-7B78CC694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41" y="1878013"/>
            <a:ext cx="3576730" cy="2763837"/>
          </a:xfrm>
        </p:spPr>
      </p:pic>
      <p:pic>
        <p:nvPicPr>
          <p:cNvPr id="1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8ED29F6-DF61-5466-147F-7D1A31F085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79" y="1878013"/>
            <a:ext cx="3576730" cy="2763837"/>
          </a:xfrm>
        </p:spPr>
      </p:pic>
    </p:spTree>
    <p:extLst>
      <p:ext uri="{BB962C8B-B14F-4D97-AF65-F5344CB8AC3E}">
        <p14:creationId xmlns:p14="http://schemas.microsoft.com/office/powerpoint/2010/main" val="1138359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DE462F-DE56-DF36-DE92-362FDE82F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B34C265A-BF58-DA45-A534-3E4269F301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6406" r="16406"/>
          <a:stretch>
            <a:fillRect/>
          </a:stretch>
        </p:blipFill>
        <p:spPr>
          <a:xfrm>
            <a:off x="6406373" y="1481913"/>
            <a:ext cx="2108977" cy="217967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89E001-3801-E868-9799-384E186A67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49" y="478465"/>
            <a:ext cx="5474439" cy="401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99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ouple of green birds on a rope&#10;&#10;Description automatically generated">
            <a:extLst>
              <a:ext uri="{FF2B5EF4-FFF2-40B4-BE49-F238E27FC236}">
                <a16:creationId xmlns:a16="http://schemas.microsoft.com/office/drawing/2014/main" id="{6E6AEE41-436B-CB60-3880-CF7D8FC24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447" y="1605515"/>
            <a:ext cx="4985105" cy="2849527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CFB78D2-ABBF-6CB0-6A9A-539E5AA4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Comments</a:t>
            </a:r>
            <a:r>
              <a:rPr lang="en-GB"/>
              <a:t>, Questions, Ideas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718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228423-4934-259F-2F18-BF60812BB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56939"/>
            <a:ext cx="2949178" cy="1200150"/>
          </a:xfrm>
        </p:spPr>
        <p:txBody>
          <a:bodyPr>
            <a:normAutofit fontScale="90000"/>
          </a:bodyPr>
          <a:lstStyle/>
          <a:p>
            <a:br>
              <a:rPr lang="fi-FI" sz="3600" dirty="0">
                <a:latin typeface="Candara" panose="020E0502030303020204" pitchFamily="34" charset="0"/>
              </a:rPr>
            </a:br>
            <a:r>
              <a:rPr lang="fi-FI" sz="3600" dirty="0">
                <a:latin typeface="Candara" panose="020E0502030303020204" pitchFamily="34" charset="0"/>
              </a:rPr>
              <a:t>Learning Spaces</a:t>
            </a:r>
            <a:endParaRPr lang="en-FI" sz="3600" dirty="0">
              <a:latin typeface="Candara" panose="020E0502030303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B1BBB3-94DF-3783-6289-2CBDCF548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3600" dirty="0">
                <a:latin typeface="Candara" panose="020E0502030303020204" pitchFamily="34" charset="0"/>
              </a:rPr>
              <a:t>Physical</a:t>
            </a:r>
          </a:p>
          <a:p>
            <a:r>
              <a:rPr lang="fi-FI" sz="3600" dirty="0">
                <a:latin typeface="Candara" panose="020E0502030303020204" pitchFamily="34" charset="0"/>
              </a:rPr>
              <a:t>Social</a:t>
            </a:r>
          </a:p>
          <a:p>
            <a:r>
              <a:rPr lang="fi-FI" sz="3600" dirty="0">
                <a:latin typeface="Candara" panose="020E0502030303020204" pitchFamily="34" charset="0"/>
              </a:rPr>
              <a:t>Psychological</a:t>
            </a:r>
          </a:p>
          <a:p>
            <a:endParaRPr lang="fi-FI" sz="3600" dirty="0">
              <a:latin typeface="Candara" panose="020E0502030303020204" pitchFamily="34" charset="0"/>
            </a:endParaRPr>
          </a:p>
          <a:p>
            <a:r>
              <a:rPr lang="fi-FI" sz="3000" dirty="0">
                <a:solidFill>
                  <a:srgbClr val="FFFF00"/>
                </a:solidFill>
                <a:latin typeface="Candara" panose="020E0502030303020204" pitchFamily="34" charset="0"/>
              </a:rPr>
              <a:t>”a space is more than a place”</a:t>
            </a:r>
            <a:endParaRPr lang="en-FI" sz="3000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Placeholder 7" descr="A white room with a door open&#10;&#10;Description automatically generated">
            <a:extLst>
              <a:ext uri="{FF2B5EF4-FFF2-40B4-BE49-F238E27FC236}">
                <a16:creationId xmlns:a16="http://schemas.microsoft.com/office/drawing/2014/main" id="{B96935A3-0D8D-EF3C-4D6A-A7E6295885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168" r="7168"/>
          <a:stretch>
            <a:fillRect/>
          </a:stretch>
        </p:blipFill>
        <p:spPr>
          <a:xfrm>
            <a:off x="3887391" y="1467853"/>
            <a:ext cx="4629150" cy="2927936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D4672D-573A-4363-D0AF-EF653BFC6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036" y="299234"/>
            <a:ext cx="1355982" cy="109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06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677419-FD87-9258-C61B-FD86DE91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 dirty="0">
                <a:solidFill>
                  <a:srgbClr val="FFFF00"/>
                </a:solidFill>
                <a:latin typeface="Candara" panose="020E0502030303020204" pitchFamily="34" charset="0"/>
              </a:rPr>
              <a:t>Sound</a:t>
            </a:r>
            <a:br>
              <a:rPr lang="fi-FI" dirty="0">
                <a:latin typeface="Candara" panose="020E0502030303020204" pitchFamily="34" charset="0"/>
              </a:rPr>
            </a:br>
            <a:r>
              <a:rPr lang="fi-FI" dirty="0">
                <a:latin typeface="Candara" panose="020E0502030303020204" pitchFamily="34" charset="0"/>
              </a:rPr>
              <a:t>Decibels dB</a:t>
            </a:r>
            <a:br>
              <a:rPr lang="fi-FI" dirty="0">
                <a:latin typeface="Candara" panose="020E0502030303020204" pitchFamily="34" charset="0"/>
              </a:rPr>
            </a:br>
            <a:r>
              <a:rPr lang="fi-FI" dirty="0">
                <a:latin typeface="Candara" panose="020E0502030303020204" pitchFamily="34" charset="0"/>
              </a:rPr>
              <a:t>Reverberation Time RT</a:t>
            </a:r>
            <a:endParaRPr lang="en-FI" dirty="0">
              <a:latin typeface="Candara" panose="020E0502030303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CE0083-1576-F048-04CF-C347E1FF0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sz="2400" dirty="0">
                <a:solidFill>
                  <a:schemeClr val="bg1"/>
                </a:solidFill>
                <a:latin typeface="Candara" panose="020E0502030303020204" pitchFamily="34" charset="0"/>
              </a:rPr>
              <a:t>Continuous noise 60-70 db can negatively impact on learning</a:t>
            </a:r>
          </a:p>
          <a:p>
            <a:r>
              <a:rPr lang="fi-FI" sz="2400" dirty="0">
                <a:solidFill>
                  <a:schemeClr val="bg1"/>
                </a:solidFill>
                <a:latin typeface="Candara" panose="020E0502030303020204" pitchFamily="34" charset="0"/>
              </a:rPr>
              <a:t>85+ dB harmful</a:t>
            </a:r>
          </a:p>
          <a:p>
            <a:r>
              <a:rPr lang="fi-FI" sz="2400" b="1" dirty="0">
                <a:solidFill>
                  <a:schemeClr val="bg1"/>
                </a:solidFill>
                <a:latin typeface="Candara" panose="020E0502030303020204" pitchFamily="34" charset="0"/>
              </a:rPr>
              <a:t>Activity 5</a:t>
            </a:r>
          </a:p>
          <a:p>
            <a:r>
              <a:rPr lang="fi-FI" sz="2400" dirty="0">
                <a:solidFill>
                  <a:srgbClr val="FFFF00"/>
                </a:solidFill>
                <a:latin typeface="Candara" panose="020E0502030303020204" pitchFamily="34" charset="0"/>
              </a:rPr>
              <a:t>What are typical noise levels in your</a:t>
            </a:r>
          </a:p>
          <a:p>
            <a:r>
              <a:rPr lang="fi-FI" sz="2400" dirty="0">
                <a:solidFill>
                  <a:srgbClr val="FFFF00"/>
                </a:solidFill>
                <a:latin typeface="Candara" panose="020E0502030303020204" pitchFamily="34" charset="0"/>
              </a:rPr>
              <a:t>classrooms?</a:t>
            </a:r>
          </a:p>
          <a:p>
            <a:endParaRPr lang="fi-FI" sz="24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endParaRPr lang="fi-FI" sz="2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Placeholder 7" descr="A classroom with a person pointing at a hand&#10;&#10;Description automatically generated">
            <a:extLst>
              <a:ext uri="{FF2B5EF4-FFF2-40B4-BE49-F238E27FC236}">
                <a16:creationId xmlns:a16="http://schemas.microsoft.com/office/drawing/2014/main" id="{3C04333C-BB4A-A1F1-98E7-83FA67AA72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366" r="173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8186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3E9C72-E73C-DB2B-DFCC-484529627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fi-FI" sz="3600" dirty="0">
                <a:latin typeface="Candara" panose="020E0502030303020204" pitchFamily="34" charset="0"/>
              </a:rPr>
              <a:t>Air</a:t>
            </a:r>
          </a:p>
          <a:p>
            <a:r>
              <a:rPr lang="fi-FI" sz="3600" dirty="0">
                <a:latin typeface="Candara" panose="020E0502030303020204" pitchFamily="34" charset="0"/>
              </a:rPr>
              <a:t>Light</a:t>
            </a:r>
          </a:p>
          <a:p>
            <a:r>
              <a:rPr lang="fi-FI" sz="3600" dirty="0">
                <a:latin typeface="Candara" panose="020E0502030303020204" pitchFamily="34" charset="0"/>
              </a:rPr>
              <a:t>Sound</a:t>
            </a:r>
          </a:p>
          <a:p>
            <a:r>
              <a:rPr lang="fi-FI" sz="3600" dirty="0">
                <a:latin typeface="Candara" panose="020E0502030303020204" pitchFamily="34" charset="0"/>
              </a:rPr>
              <a:t>Furnishings</a:t>
            </a:r>
          </a:p>
          <a:p>
            <a:r>
              <a:rPr lang="fi-FI" sz="3600" dirty="0">
                <a:latin typeface="Candara" panose="020E0502030303020204" pitchFamily="34" charset="0"/>
              </a:rPr>
              <a:t>Technology</a:t>
            </a:r>
            <a:endParaRPr lang="en-FI" sz="3600" dirty="0">
              <a:latin typeface="Candara" panose="020E0502030303020204" pitchFamily="34" charset="0"/>
            </a:endParaRPr>
          </a:p>
        </p:txBody>
      </p:sp>
      <p:pic>
        <p:nvPicPr>
          <p:cNvPr id="8" name="Picture Placeholder 7" descr="A classroom with desks and books&#10;&#10;Description automatically generated">
            <a:extLst>
              <a:ext uri="{FF2B5EF4-FFF2-40B4-BE49-F238E27FC236}">
                <a16:creationId xmlns:a16="http://schemas.microsoft.com/office/drawing/2014/main" id="{7F9AE39E-3ADB-196A-D9E3-5998F1D34A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366" r="173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8786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B61E81-1C51-1544-F488-6607D41B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84" y="342900"/>
            <a:ext cx="3700129" cy="852237"/>
          </a:xfrm>
        </p:spPr>
        <p:txBody>
          <a:bodyPr/>
          <a:lstStyle/>
          <a:p>
            <a:r>
              <a:rPr lang="fi-FI" dirty="0"/>
              <a:t>2024-2030 </a:t>
            </a:r>
            <a:br>
              <a:rPr lang="fi-FI" dirty="0"/>
            </a:br>
            <a:r>
              <a:rPr lang="fi-FI" dirty="0"/>
              <a:t>time of major change</a:t>
            </a:r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46F5D-86D5-3E81-08BC-A95AD2D6F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653" y="1633194"/>
            <a:ext cx="3330366" cy="2768547"/>
          </a:xfrm>
        </p:spPr>
        <p:txBody>
          <a:bodyPr>
            <a:noAutofit/>
          </a:bodyPr>
          <a:lstStyle/>
          <a:p>
            <a:pPr algn="ctr"/>
            <a:r>
              <a:rPr lang="fi-FI" sz="3200" dirty="0">
                <a:solidFill>
                  <a:srgbClr val="FFFF00"/>
                </a:solidFill>
                <a:latin typeface="Candara" panose="020E0502030303020204" pitchFamily="34" charset="0"/>
              </a:rPr>
              <a:t>Fourth Industrial Revolution (4IR) </a:t>
            </a:r>
            <a:br>
              <a:rPr lang="fi-FI" sz="3200" dirty="0">
                <a:solidFill>
                  <a:srgbClr val="FFFF00"/>
                </a:solidFill>
                <a:latin typeface="Candara" panose="020E0502030303020204" pitchFamily="34" charset="0"/>
              </a:rPr>
            </a:br>
            <a:r>
              <a:rPr lang="fi-FI" sz="3200" dirty="0">
                <a:solidFill>
                  <a:schemeClr val="bg1"/>
                </a:solidFill>
                <a:latin typeface="Candara" panose="020E0502030303020204" pitchFamily="34" charset="0"/>
              </a:rPr>
              <a:t>drives</a:t>
            </a:r>
            <a:r>
              <a:rPr lang="fi-FI" sz="3200" dirty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fi-FI" sz="3200" dirty="0">
                <a:solidFill>
                  <a:srgbClr val="FFFF00"/>
                </a:solidFill>
                <a:latin typeface="Candara" panose="020E0502030303020204" pitchFamily="34" charset="0"/>
              </a:rPr>
              <a:t>Education 4.0</a:t>
            </a:r>
          </a:p>
        </p:txBody>
      </p:sp>
      <p:pic>
        <p:nvPicPr>
          <p:cNvPr id="7" name="Content Placeholder 6" descr="A sunset over water with a large sun&#10;&#10;Description automatically generated">
            <a:extLst>
              <a:ext uri="{FF2B5EF4-FFF2-40B4-BE49-F238E27FC236}">
                <a16:creationId xmlns:a16="http://schemas.microsoft.com/office/drawing/2014/main" id="{68D01F12-3C72-B335-81B4-43D4B3306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0947" y="635000"/>
            <a:ext cx="4342816" cy="347186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351C00-529A-D843-FFCD-0057682CF65A}"/>
              </a:ext>
            </a:extLst>
          </p:cNvPr>
          <p:cNvSpPr txBox="1"/>
          <p:nvPr/>
        </p:nvSpPr>
        <p:spPr>
          <a:xfrm>
            <a:off x="7728857" y="3777343"/>
            <a:ext cx="674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Fotolia</a:t>
            </a:r>
          </a:p>
        </p:txBody>
      </p:sp>
    </p:spTree>
    <p:extLst>
      <p:ext uri="{BB962C8B-B14F-4D97-AF65-F5344CB8AC3E}">
        <p14:creationId xmlns:p14="http://schemas.microsoft.com/office/powerpoint/2010/main" val="3501609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ADC9B8-7687-28AD-47BA-B48887C2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6020803" cy="994172"/>
          </a:xfrm>
        </p:spPr>
        <p:txBody>
          <a:bodyPr/>
          <a:lstStyle/>
          <a:p>
            <a:r>
              <a:rPr lang="fi-FI" dirty="0"/>
              <a:t>AI – In education do we...</a:t>
            </a:r>
            <a:endParaRPr lang="en-FI" dirty="0"/>
          </a:p>
        </p:txBody>
      </p:sp>
      <p:pic>
        <p:nvPicPr>
          <p:cNvPr id="8" name="Content Placeholder 7" descr="A robot head with headphones&#10;&#10;Description automatically generated">
            <a:extLst>
              <a:ext uri="{FF2B5EF4-FFF2-40B4-BE49-F238E27FC236}">
                <a16:creationId xmlns:a16="http://schemas.microsoft.com/office/drawing/2014/main" id="{C30E92C9-CF95-B351-3D96-5B25CDDBB2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1470212"/>
            <a:ext cx="3627664" cy="2868706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73B8FE-4444-A004-894D-44FDAF238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330" y="219894"/>
            <a:ext cx="1355982" cy="109070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A23253-4961-EF5D-69BB-5BACDEAA0D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3600" dirty="0">
                <a:latin typeface="Candara" panose="020E0502030303020204" pitchFamily="34" charset="0"/>
              </a:rPr>
              <a:t>ignore it?</a:t>
            </a:r>
          </a:p>
          <a:p>
            <a:pPr marL="0" indent="0">
              <a:buNone/>
            </a:pPr>
            <a:endParaRPr lang="fi-FI" sz="36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fi-FI" sz="3600" dirty="0">
                <a:latin typeface="Candara" panose="020E0502030303020204" pitchFamily="34" charset="0"/>
              </a:rPr>
              <a:t>Live with it?</a:t>
            </a:r>
          </a:p>
          <a:p>
            <a:pPr marL="0" indent="0">
              <a:buNone/>
            </a:pPr>
            <a:endParaRPr lang="fi-FI" sz="36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fi-FI" sz="3600" dirty="0">
                <a:latin typeface="Candara" panose="020E0502030303020204" pitchFamily="34" charset="0"/>
              </a:rPr>
              <a:t>Ban it?</a:t>
            </a:r>
            <a:endParaRPr lang="en-FI" sz="3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778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A087594-21DA-4578-7385-D42EA386B4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FI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4F3148-D194-74BE-DA06-275C272A06B2}"/>
              </a:ext>
            </a:extLst>
          </p:cNvPr>
          <p:cNvGrpSpPr/>
          <p:nvPr/>
        </p:nvGrpSpPr>
        <p:grpSpPr>
          <a:xfrm>
            <a:off x="3392597" y="1064239"/>
            <a:ext cx="2358806" cy="3015021"/>
            <a:chOff x="11831" y="4722"/>
            <a:chExt cx="2358806" cy="30150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673F28-BA9A-ED63-430A-12F9969B8D7C}"/>
                </a:ext>
              </a:extLst>
            </p:cNvPr>
            <p:cNvSpPr/>
            <p:nvPr/>
          </p:nvSpPr>
          <p:spPr>
            <a:xfrm>
              <a:off x="11831" y="4722"/>
              <a:ext cx="2358806" cy="301502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FI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647838-501F-CB17-10DD-79C97A3DC992}"/>
                </a:ext>
              </a:extLst>
            </p:cNvPr>
            <p:cNvSpPr txBox="1"/>
            <p:nvPr/>
          </p:nvSpPr>
          <p:spPr>
            <a:xfrm>
              <a:off x="11831" y="4722"/>
              <a:ext cx="2358806" cy="3015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 dirty="0"/>
            </a:p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Gives text to AI for editing and submits as own </a:t>
              </a:r>
              <a:endParaRPr lang="en-US" sz="2800" kern="1200" dirty="0">
                <a:latin typeface="Candara" panose="020E0502030303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A93C897-3641-F493-AD41-47EA8CD564E8}"/>
              </a:ext>
            </a:extLst>
          </p:cNvPr>
          <p:cNvSpPr txBox="1"/>
          <p:nvPr/>
        </p:nvSpPr>
        <p:spPr>
          <a:xfrm>
            <a:off x="240632" y="224590"/>
            <a:ext cx="80297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GB" sz="3600" kern="1200" dirty="0">
                <a:solidFill>
                  <a:srgbClr val="FFC000"/>
                </a:solidFill>
                <a:latin typeface="Calibri"/>
                <a:ea typeface="+mn-ea"/>
                <a:cs typeface="+mn-cs"/>
              </a:rPr>
              <a:t>Activity 6</a:t>
            </a:r>
          </a:p>
          <a:p>
            <a:pPr defTabSz="685800">
              <a:buClrTx/>
              <a:defRPr/>
            </a:pPr>
            <a:r>
              <a:rPr lang="en-GB" sz="3600" kern="1200" dirty="0">
                <a:solidFill>
                  <a:srgbClr val="FFC000"/>
                </a:solidFill>
                <a:latin typeface="Calibri"/>
                <a:ea typeface="+mn-ea"/>
                <a:cs typeface="+mn-cs"/>
              </a:rPr>
              <a:t>Is this cheating?</a:t>
            </a:r>
          </a:p>
          <a:p>
            <a:pPr defTabSz="685800">
              <a:buClrTx/>
              <a:defRPr/>
            </a:pPr>
            <a:endParaRPr lang="en-GB" sz="27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en-GB" sz="3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Yes </a:t>
            </a:r>
          </a:p>
          <a:p>
            <a:pPr defTabSz="685800">
              <a:buClrTx/>
              <a:defRPr/>
            </a:pPr>
            <a:r>
              <a:rPr lang="en-GB" sz="3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No</a:t>
            </a:r>
          </a:p>
          <a:p>
            <a:pPr defTabSz="685800">
              <a:buClrTx/>
              <a:defRPr/>
            </a:pPr>
            <a:r>
              <a:rPr lang="en-GB" sz="3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Maybe</a:t>
            </a:r>
          </a:p>
          <a:p>
            <a:pPr defTabSz="685800">
              <a:buClrTx/>
              <a:defRPr/>
            </a:pPr>
            <a:endParaRPr lang="en-GB" sz="2700" kern="1200" dirty="0">
              <a:solidFill>
                <a:srgbClr val="FFC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236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5BD0031-A420-25CA-EA97-C0E7431A2F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FI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BFF782-556F-0E23-CF41-204B9578D6E0}"/>
              </a:ext>
            </a:extLst>
          </p:cNvPr>
          <p:cNvGrpSpPr/>
          <p:nvPr/>
        </p:nvGrpSpPr>
        <p:grpSpPr>
          <a:xfrm>
            <a:off x="3392597" y="1061883"/>
            <a:ext cx="2358806" cy="3019734"/>
            <a:chOff x="2607131" y="4729"/>
            <a:chExt cx="2358806" cy="30197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EBA505-177B-6B15-8929-8BD86F0515A3}"/>
                </a:ext>
              </a:extLst>
            </p:cNvPr>
            <p:cNvSpPr/>
            <p:nvPr/>
          </p:nvSpPr>
          <p:spPr>
            <a:xfrm>
              <a:off x="2607131" y="4729"/>
              <a:ext cx="2358806" cy="301973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FI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26FA6A-BE38-841F-8CFB-988F6F984AF7}"/>
                </a:ext>
              </a:extLst>
            </p:cNvPr>
            <p:cNvSpPr txBox="1"/>
            <p:nvPr/>
          </p:nvSpPr>
          <p:spPr>
            <a:xfrm>
              <a:off x="2607131" y="4729"/>
              <a:ext cx="2358806" cy="30197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800" kern="1200" dirty="0"/>
            </a:p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kern="1200" dirty="0"/>
                <a:t>Takes text from AI, edits, adds references, and submits as own</a:t>
              </a:r>
              <a:endParaRPr lang="en-US" sz="2800" kern="1200" dirty="0">
                <a:latin typeface="Candara" panose="020E0502030303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387AC06-8257-0AF5-074C-56B76FF43798}"/>
              </a:ext>
            </a:extLst>
          </p:cNvPr>
          <p:cNvSpPr txBox="1"/>
          <p:nvPr/>
        </p:nvSpPr>
        <p:spPr>
          <a:xfrm>
            <a:off x="449179" y="393032"/>
            <a:ext cx="6754430" cy="3235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GB" sz="3600" kern="1200" dirty="0">
                <a:solidFill>
                  <a:srgbClr val="FFC000"/>
                </a:solidFill>
                <a:latin typeface="Calibri"/>
                <a:ea typeface="+mn-ea"/>
                <a:cs typeface="+mn-cs"/>
              </a:rPr>
              <a:t>Is this cheating?</a:t>
            </a:r>
          </a:p>
          <a:p>
            <a:pPr defTabSz="685800">
              <a:buClrTx/>
              <a:defRPr/>
            </a:pPr>
            <a:endParaRPr lang="en-GB" sz="27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en-GB" sz="3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Yes </a:t>
            </a:r>
          </a:p>
          <a:p>
            <a:pPr defTabSz="685800">
              <a:buClrTx/>
              <a:defRPr/>
            </a:pPr>
            <a:r>
              <a:rPr lang="en-GB" sz="3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No</a:t>
            </a:r>
          </a:p>
          <a:p>
            <a:pPr defTabSz="685800">
              <a:buClrTx/>
              <a:defRPr/>
            </a:pPr>
            <a:r>
              <a:rPr lang="en-GB" sz="3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Maybe</a:t>
            </a:r>
          </a:p>
          <a:p>
            <a:pPr defTabSz="685800">
              <a:buClrTx/>
              <a:defRPr/>
            </a:pPr>
            <a:endParaRPr lang="en-GB" sz="2700" kern="1200" dirty="0">
              <a:solidFill>
                <a:srgbClr val="FFC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352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5BD0031-A420-25CA-EA97-C0E7431A2F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7AC06-8257-0AF5-074C-56B76FF43798}"/>
              </a:ext>
            </a:extLst>
          </p:cNvPr>
          <p:cNvSpPr txBox="1"/>
          <p:nvPr/>
        </p:nvSpPr>
        <p:spPr>
          <a:xfrm>
            <a:off x="176463" y="385012"/>
            <a:ext cx="7027146" cy="3243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GB" sz="3600" kern="1200" dirty="0">
                <a:solidFill>
                  <a:srgbClr val="FFC000"/>
                </a:solidFill>
                <a:latin typeface="Calibri"/>
                <a:ea typeface="+mn-ea"/>
                <a:cs typeface="+mn-cs"/>
              </a:rPr>
              <a:t>Is this cheating?</a:t>
            </a:r>
          </a:p>
          <a:p>
            <a:pPr defTabSz="685800">
              <a:buClrTx/>
              <a:defRPr/>
            </a:pPr>
            <a:endParaRPr lang="en-GB" sz="27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en-GB" sz="3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Yes </a:t>
            </a:r>
          </a:p>
          <a:p>
            <a:pPr defTabSz="685800">
              <a:buClrTx/>
              <a:defRPr/>
            </a:pPr>
            <a:r>
              <a:rPr lang="en-GB" sz="3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No</a:t>
            </a:r>
          </a:p>
          <a:p>
            <a:pPr defTabSz="685800">
              <a:buClrTx/>
              <a:defRPr/>
            </a:pPr>
            <a:r>
              <a:rPr lang="en-GB" sz="3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Maybe</a:t>
            </a:r>
          </a:p>
          <a:p>
            <a:pPr defTabSz="685800">
              <a:buClrTx/>
              <a:defRPr/>
            </a:pPr>
            <a:endParaRPr lang="en-GB" sz="2700" kern="1200" dirty="0">
              <a:solidFill>
                <a:srgbClr val="FFC000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95BA80-A830-DC2D-8F5B-6EA4111491ED}"/>
              </a:ext>
            </a:extLst>
          </p:cNvPr>
          <p:cNvGrpSpPr/>
          <p:nvPr/>
        </p:nvGrpSpPr>
        <p:grpSpPr>
          <a:xfrm>
            <a:off x="3372653" y="804695"/>
            <a:ext cx="2398693" cy="3534109"/>
            <a:chOff x="2644568" y="2761"/>
            <a:chExt cx="2398693" cy="35341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4E9BF08-8F6C-4060-4DF2-C2362BB49948}"/>
                </a:ext>
              </a:extLst>
            </p:cNvPr>
            <p:cNvSpPr/>
            <p:nvPr/>
          </p:nvSpPr>
          <p:spPr>
            <a:xfrm>
              <a:off x="2644568" y="2761"/>
              <a:ext cx="2398693" cy="353410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FI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C67EDD-BF19-E8A5-74A3-E474B415C4C0}"/>
                </a:ext>
              </a:extLst>
            </p:cNvPr>
            <p:cNvSpPr txBox="1"/>
            <p:nvPr/>
          </p:nvSpPr>
          <p:spPr>
            <a:xfrm>
              <a:off x="2644568" y="2761"/>
              <a:ext cx="2398693" cy="35341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 dirty="0">
                <a:latin typeface="Candara" panose="020E0502030303020204" pitchFamily="34" charset="0"/>
              </a:endParaRPr>
            </a:p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/>
            </a:p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Takes multiple texts from AI, edits selected parts into new text, and submits as own</a:t>
              </a:r>
              <a:br>
                <a:rPr lang="en-US" sz="2400" kern="1200" dirty="0"/>
              </a:br>
              <a:endParaRPr lang="en-U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3566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2DD60-6E18-4E8F-DAD5-42913F73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053" y="224590"/>
            <a:ext cx="6470121" cy="794084"/>
          </a:xfrm>
        </p:spPr>
        <p:txBody>
          <a:bodyPr>
            <a:noAutofit/>
          </a:bodyPr>
          <a:lstStyle/>
          <a:p>
            <a:r>
              <a:rPr lang="fi-FI" sz="3600" dirty="0">
                <a:solidFill>
                  <a:srgbClr val="FFFF00"/>
                </a:solidFill>
                <a:latin typeface="Candara" panose="020E0502030303020204" pitchFamily="34" charset="0"/>
              </a:rPr>
              <a:t>AI is impacting heavily on education and forcing change</a:t>
            </a:r>
            <a:endParaRPr lang="en-FI" sz="3600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667FF-E545-115D-E8DC-4D74C70DBD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9306" y="1323474"/>
            <a:ext cx="6373868" cy="2548519"/>
          </a:xfrm>
        </p:spPr>
        <p:txBody>
          <a:bodyPr/>
          <a:lstStyle/>
          <a:p>
            <a:endParaRPr lang="fi-FI" sz="2400" dirty="0"/>
          </a:p>
          <a:p>
            <a:r>
              <a:rPr lang="fi-FI" sz="2400" dirty="0"/>
              <a:t>Equpping Teachers</a:t>
            </a:r>
          </a:p>
          <a:p>
            <a:r>
              <a:rPr lang="fi-FI" sz="2400" dirty="0"/>
              <a:t>Changing assessment</a:t>
            </a:r>
          </a:p>
          <a:p>
            <a:r>
              <a:rPr lang="fi-FI" sz="2400" dirty="0"/>
              <a:t>Formative (peer and self) and Summative</a:t>
            </a:r>
          </a:p>
          <a:p>
            <a:r>
              <a:rPr lang="fi-FI" sz="2400" dirty="0">
                <a:solidFill>
                  <a:srgbClr val="FFFF00"/>
                </a:solidFill>
              </a:rPr>
              <a:t>Driving active learning collaborative techniques</a:t>
            </a:r>
          </a:p>
        </p:txBody>
      </p:sp>
    </p:spTree>
    <p:extLst>
      <p:ext uri="{BB962C8B-B14F-4D97-AF65-F5344CB8AC3E}">
        <p14:creationId xmlns:p14="http://schemas.microsoft.com/office/powerpoint/2010/main" val="2402864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084A5C-087C-B2D3-8646-0F804E3BD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98" y="64168"/>
            <a:ext cx="5065059" cy="1002632"/>
          </a:xfrm>
        </p:spPr>
        <p:txBody>
          <a:bodyPr/>
          <a:lstStyle/>
          <a:p>
            <a:r>
              <a:rPr lang="en-GB" sz="3600" dirty="0">
                <a:solidFill>
                  <a:srgbClr val="FFFF00"/>
                </a:solidFill>
                <a:latin typeface="Candara" panose="020E0502030303020204" pitchFamily="34" charset="0"/>
              </a:rPr>
              <a:t>Collaboration</a:t>
            </a:r>
            <a:br>
              <a:rPr lang="en-GB" dirty="0">
                <a:latin typeface="Candara" panose="020E0502030303020204" pitchFamily="34" charset="0"/>
              </a:rPr>
            </a:br>
            <a:r>
              <a:rPr lang="en-GB" dirty="0">
                <a:latin typeface="Candara" panose="020E0502030303020204" pitchFamily="34" charset="0"/>
              </a:rPr>
              <a:t>“Working together works”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9D03C-EAF1-31A3-84EC-7E0D82BF2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GB" sz="2400" dirty="0">
                <a:latin typeface="Candara" panose="020E0502030303020204" pitchFamily="34" charset="0"/>
              </a:rPr>
              <a:t>Activity 7</a:t>
            </a:r>
          </a:p>
          <a:p>
            <a:endParaRPr lang="en-GB" sz="2400" dirty="0">
              <a:latin typeface="Candara" panose="020E0502030303020204" pitchFamily="34" charset="0"/>
            </a:endParaRPr>
          </a:p>
          <a:p>
            <a:r>
              <a:rPr lang="en-GB" sz="2400" dirty="0">
                <a:latin typeface="Candara" panose="020E0502030303020204" pitchFamily="34" charset="0"/>
              </a:rPr>
              <a:t>This is how Canadian Geese fly</a:t>
            </a:r>
          </a:p>
          <a:p>
            <a:endParaRPr lang="en-GB" sz="2400" dirty="0">
              <a:latin typeface="Candara" panose="020E0502030303020204" pitchFamily="34" charset="0"/>
            </a:endParaRPr>
          </a:p>
          <a:p>
            <a:r>
              <a:rPr lang="en-GB" sz="2400" dirty="0">
                <a:solidFill>
                  <a:srgbClr val="FFFF00"/>
                </a:solidFill>
                <a:latin typeface="Candara" panose="020E0502030303020204" pitchFamily="34" charset="0"/>
              </a:rPr>
              <a:t>Let’s show this in action!</a:t>
            </a:r>
            <a:endParaRPr lang="en-US" sz="2400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B16CB85-3450-5523-894C-04D6901BF29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7168" r="7168"/>
          <a:stretch/>
        </p:blipFill>
        <p:spPr>
          <a:xfrm>
            <a:off x="3887391" y="1780673"/>
            <a:ext cx="4629150" cy="261511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682CA7-7FBF-4E58-1E80-EB838FF0763D}"/>
              </a:ext>
            </a:extLst>
          </p:cNvPr>
          <p:cNvSpPr txBox="1"/>
          <p:nvPr/>
        </p:nvSpPr>
        <p:spPr>
          <a:xfrm>
            <a:off x="6773158" y="4129873"/>
            <a:ext cx="1741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25" dirty="0">
                <a:solidFill>
                  <a:schemeClr val="bg1"/>
                </a:solidFill>
              </a:rPr>
              <a:t>Ingersoll Nature District Club</a:t>
            </a:r>
            <a:endParaRPr lang="en-US" sz="825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EDC8D2-73D0-BF42-D127-819798492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320" y="248984"/>
            <a:ext cx="1355982" cy="109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691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FDF39F-2622-E51C-B388-7442FCC6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3600" dirty="0">
                <a:solidFill>
                  <a:srgbClr val="FFFF00"/>
                </a:solidFill>
                <a:latin typeface="Candara" panose="020E0502030303020204" pitchFamily="34" charset="0"/>
              </a:rPr>
              <a:t>Working together works</a:t>
            </a:r>
            <a:endParaRPr lang="en-FI" sz="3600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pic>
        <p:nvPicPr>
          <p:cNvPr id="13" name="Content Placeholder 12" descr="A group of people standing around a table with papers and a computer&#10;&#10;Description automatically generated">
            <a:extLst>
              <a:ext uri="{FF2B5EF4-FFF2-40B4-BE49-F238E27FC236}">
                <a16:creationId xmlns:a16="http://schemas.microsoft.com/office/drawing/2014/main" id="{4F11340E-13C6-54BC-9243-CC303CB9F3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41094" y="1370013"/>
            <a:ext cx="3262312" cy="3262312"/>
          </a:xfrm>
        </p:spPr>
      </p:pic>
      <p:pic>
        <p:nvPicPr>
          <p:cNvPr id="11" name="Content Placeholder 10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36F9CB2D-4A23-C767-89B9-A4F6C932C8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40594" y="1370013"/>
            <a:ext cx="3262312" cy="3262312"/>
          </a:xfrm>
        </p:spPr>
      </p:pic>
    </p:spTree>
    <p:extLst>
      <p:ext uri="{BB962C8B-B14F-4D97-AF65-F5344CB8AC3E}">
        <p14:creationId xmlns:p14="http://schemas.microsoft.com/office/powerpoint/2010/main" val="2203701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B5A3AD-BC9C-3E77-4B9D-1CEF67F76A17}"/>
              </a:ext>
            </a:extLst>
          </p:cNvPr>
          <p:cNvSpPr txBox="1"/>
          <p:nvPr/>
        </p:nvSpPr>
        <p:spPr>
          <a:xfrm>
            <a:off x="994610" y="1748588"/>
            <a:ext cx="75879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https://</a:t>
            </a:r>
            <a:r>
              <a:rPr kumimoji="0" lang="en-GB" sz="45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davidmarsh.education</a:t>
            </a:r>
            <a:endParaRPr kumimoji="0" lang="en-FI" sz="4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1045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C969C2-38DE-EB84-AEC2-FBBFCAE29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68" y="342900"/>
            <a:ext cx="3057652" cy="1124953"/>
          </a:xfrm>
        </p:spPr>
        <p:txBody>
          <a:bodyPr>
            <a:noAutofit/>
          </a:bodyPr>
          <a:lstStyle/>
          <a:p>
            <a:r>
              <a:rPr lang="fi-FI" sz="3600" dirty="0">
                <a:latin typeface="Candara" panose="020E0502030303020204" pitchFamily="34" charset="0"/>
              </a:rPr>
              <a:t>Activity 8</a:t>
            </a:r>
            <a:br>
              <a:rPr lang="fi-FI" sz="3600" dirty="0">
                <a:latin typeface="Candara" panose="020E0502030303020204" pitchFamily="34" charset="0"/>
              </a:rPr>
            </a:br>
            <a:r>
              <a:rPr lang="fi-FI" sz="3200" dirty="0">
                <a:solidFill>
                  <a:srgbClr val="FFFF00"/>
                </a:solidFill>
                <a:latin typeface="Candara" panose="020E0502030303020204" pitchFamily="34" charset="0"/>
              </a:rPr>
              <a:t>In groups of 3-4</a:t>
            </a:r>
            <a:endParaRPr lang="en-FI" sz="3200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D6809-C2F3-40C3-7D37-8AA251353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545" y="1633194"/>
            <a:ext cx="5181601" cy="2768547"/>
          </a:xfrm>
        </p:spPr>
        <p:txBody>
          <a:bodyPr>
            <a:normAutofit/>
          </a:bodyPr>
          <a:lstStyle/>
          <a:p>
            <a:r>
              <a:rPr lang="en-GB" sz="3600" dirty="0"/>
              <a:t>🎈 </a:t>
            </a:r>
            <a:r>
              <a:rPr lang="fi-FI" sz="3500" dirty="0">
                <a:solidFill>
                  <a:srgbClr val="FFFF00"/>
                </a:solidFill>
                <a:latin typeface="Candara" panose="020E0502030303020204" pitchFamily="34" charset="0"/>
              </a:rPr>
              <a:t>build a paper plane </a:t>
            </a:r>
          </a:p>
          <a:p>
            <a:r>
              <a:rPr lang="en-GB" sz="3200" dirty="0"/>
              <a:t>🎈 </a:t>
            </a:r>
            <a:r>
              <a:rPr lang="fi-FI" sz="3500" dirty="0">
                <a:solidFill>
                  <a:srgbClr val="FFFF00"/>
                </a:solidFill>
                <a:latin typeface="Candara" panose="020E0502030303020204" pitchFamily="34" charset="0"/>
              </a:rPr>
              <a:t>write on a wing one or more ’aha!’ thoughts you will take away from the whole event today! </a:t>
            </a:r>
            <a:endParaRPr lang="en-FI" sz="3500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EAC5840D-C774-0593-9F1A-860AC54352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953" r="5953"/>
          <a:stretch>
            <a:fillRect/>
          </a:stretch>
        </p:blipFill>
        <p:spPr>
          <a:xfrm>
            <a:off x="5459285" y="1155032"/>
            <a:ext cx="3057652" cy="2406315"/>
          </a:xfrm>
        </p:spPr>
      </p:pic>
    </p:spTree>
    <p:extLst>
      <p:ext uri="{BB962C8B-B14F-4D97-AF65-F5344CB8AC3E}">
        <p14:creationId xmlns:p14="http://schemas.microsoft.com/office/powerpoint/2010/main" val="15135140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F44373-DF8A-5EFB-ABC0-2F9E4AA0E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>
            <a:normAutofit/>
          </a:bodyPr>
          <a:lstStyle/>
          <a:p>
            <a:r>
              <a:rPr lang="en-GB"/>
              <a:t>Time to Fly</a:t>
            </a:r>
          </a:p>
        </p:txBody>
      </p:sp>
      <p:pic>
        <p:nvPicPr>
          <p:cNvPr id="2" name="Picture Placeholder 8" descr="Color paper airplanes">
            <a:extLst>
              <a:ext uri="{FF2B5EF4-FFF2-40B4-BE49-F238E27FC236}">
                <a16:creationId xmlns:a16="http://schemas.microsoft.com/office/drawing/2014/main" id="{18DE2A64-7D2F-97BD-9DB8-FA83577760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0513" b="-1"/>
          <a:stretch/>
        </p:blipFill>
        <p:spPr>
          <a:xfrm>
            <a:off x="628650" y="1369219"/>
            <a:ext cx="3886200" cy="3263504"/>
          </a:xfrm>
          <a:noFill/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85ACF82-9D94-43F7-A5EA-96A49D9F25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7464"/>
          <a:stretch/>
        </p:blipFill>
        <p:spPr>
          <a:xfrm>
            <a:off x="4629150" y="399422"/>
            <a:ext cx="4293786" cy="4233300"/>
          </a:xfrm>
          <a:noFill/>
        </p:spPr>
      </p:pic>
    </p:spTree>
    <p:extLst>
      <p:ext uri="{BB962C8B-B14F-4D97-AF65-F5344CB8AC3E}">
        <p14:creationId xmlns:p14="http://schemas.microsoft.com/office/powerpoint/2010/main" val="1762242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A7DF43A-6DFB-4D97-53DD-8A543C642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943" y="357188"/>
            <a:ext cx="7010399" cy="44291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5A016C-48CC-28A5-1AE7-5020C93F669A}"/>
              </a:ext>
            </a:extLst>
          </p:cNvPr>
          <p:cNvSpPr txBox="1"/>
          <p:nvPr/>
        </p:nvSpPr>
        <p:spPr>
          <a:xfrm>
            <a:off x="3962400" y="2315688"/>
            <a:ext cx="16809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100" dirty="0">
                <a:solidFill>
                  <a:schemeClr val="bg1"/>
                </a:solidFill>
              </a:rPr>
              <a:t>Trends</a:t>
            </a:r>
          </a:p>
          <a:p>
            <a:pPr algn="ctr"/>
            <a:r>
              <a:rPr lang="es-MX" sz="21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4B8BDE-01F6-5600-5418-1ABCE8DF3BFC}"/>
              </a:ext>
            </a:extLst>
          </p:cNvPr>
          <p:cNvSpPr txBox="1"/>
          <p:nvPr/>
        </p:nvSpPr>
        <p:spPr>
          <a:xfrm>
            <a:off x="2373087" y="1393488"/>
            <a:ext cx="1048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AI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77B9F8-6C6F-8AC0-B002-7EC07829803C}"/>
              </a:ext>
            </a:extLst>
          </p:cNvPr>
          <p:cNvSpPr txBox="1"/>
          <p:nvPr/>
        </p:nvSpPr>
        <p:spPr>
          <a:xfrm>
            <a:off x="4376057" y="783771"/>
            <a:ext cx="115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Integration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D294E88-DC79-6D9B-2E13-07FE285B91DF}"/>
              </a:ext>
            </a:extLst>
          </p:cNvPr>
          <p:cNvSpPr txBox="1"/>
          <p:nvPr/>
        </p:nvSpPr>
        <p:spPr>
          <a:xfrm>
            <a:off x="6538799" y="1393488"/>
            <a:ext cx="1055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Wellbeing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F39D4B-21E1-3A4C-3409-E3D20D542C9B}"/>
              </a:ext>
            </a:extLst>
          </p:cNvPr>
          <p:cNvSpPr txBox="1"/>
          <p:nvPr/>
        </p:nvSpPr>
        <p:spPr>
          <a:xfrm>
            <a:off x="7130141" y="2778826"/>
            <a:ext cx="1055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Agency </a:t>
            </a:r>
          </a:p>
          <a:p>
            <a:r>
              <a:rPr lang="es-MX" dirty="0">
                <a:solidFill>
                  <a:schemeClr val="bg1"/>
                </a:solidFill>
              </a:rPr>
              <a:t>Efficacy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EE27088-D924-0FA7-ADFD-46A6709C9026}"/>
              </a:ext>
            </a:extLst>
          </p:cNvPr>
          <p:cNvSpPr txBox="1"/>
          <p:nvPr/>
        </p:nvSpPr>
        <p:spPr>
          <a:xfrm>
            <a:off x="5529943" y="3972296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Future</a:t>
            </a:r>
          </a:p>
          <a:p>
            <a:r>
              <a:rPr lang="es-MX" dirty="0" err="1">
                <a:solidFill>
                  <a:schemeClr val="bg1"/>
                </a:solidFill>
              </a:rPr>
              <a:t>Readiness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F66A6D4-07F3-6A5B-4CF9-7D2A7D67FC5F}"/>
              </a:ext>
            </a:extLst>
          </p:cNvPr>
          <p:cNvSpPr txBox="1"/>
          <p:nvPr/>
        </p:nvSpPr>
        <p:spPr>
          <a:xfrm>
            <a:off x="1763486" y="2876498"/>
            <a:ext cx="1306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Inclusion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4C70999-C5DE-5C41-A4C8-4AD5C9933014}"/>
              </a:ext>
            </a:extLst>
          </p:cNvPr>
          <p:cNvSpPr txBox="1"/>
          <p:nvPr/>
        </p:nvSpPr>
        <p:spPr>
          <a:xfrm>
            <a:off x="3180318" y="4080493"/>
            <a:ext cx="953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Learning</a:t>
            </a:r>
          </a:p>
          <a:p>
            <a:r>
              <a:rPr lang="es-MX" dirty="0">
                <a:solidFill>
                  <a:schemeClr val="bg1"/>
                </a:solidFill>
              </a:rPr>
              <a:t> Spaces</a:t>
            </a:r>
          </a:p>
        </p:txBody>
      </p:sp>
    </p:spTree>
    <p:extLst>
      <p:ext uri="{BB962C8B-B14F-4D97-AF65-F5344CB8AC3E}">
        <p14:creationId xmlns:p14="http://schemas.microsoft.com/office/powerpoint/2010/main" val="42362205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4B58494C-366B-BC1D-E454-B4AAF3C1CD3A}"/>
              </a:ext>
            </a:extLst>
          </p:cNvPr>
          <p:cNvSpPr/>
          <p:nvPr/>
        </p:nvSpPr>
        <p:spPr>
          <a:xfrm>
            <a:off x="0" y="-37395"/>
            <a:ext cx="9216585" cy="51807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272" h="38377">
                <a:moveTo>
                  <a:pt x="0" y="0"/>
                </a:moveTo>
                <a:lnTo>
                  <a:pt x="68272" y="0"/>
                </a:lnTo>
                <a:lnTo>
                  <a:pt x="68272" y="38377"/>
                </a:lnTo>
                <a:lnTo>
                  <a:pt x="0" y="38377"/>
                </a:lnTo>
                <a:close/>
              </a:path>
            </a:pathLst>
          </a:custGeom>
          <a:solidFill>
            <a:srgbClr val="3478BE"/>
          </a:solidFill>
          <a:ln>
            <a:noFill/>
            <a:prstDash val="solid"/>
          </a:ln>
          <a:effectLst>
            <a:outerShdw dir="16200000" algn="tl">
              <a:srgbClr val="000000">
                <a:alpha val="0"/>
              </a:srgbClr>
            </a:outerShdw>
          </a:effectLst>
        </p:spPr>
        <p:txBody>
          <a:bodyPr vert="horz" wrap="square" lIns="33750" tIns="16875" rIns="33750" bIns="16875" anchorCtr="0" compatLnSpc="0"/>
          <a:lstStyle/>
          <a:p>
            <a:pPr defTabSz="342900" hangingPunct="0">
              <a:buClrTx/>
            </a:pPr>
            <a:endParaRPr lang="gl-ES" sz="675" kern="1200">
              <a:solidFill>
                <a:prstClr val="black"/>
              </a:solidFill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F5C44-3A98-AF31-A57A-5CB4C608F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25" y="488970"/>
            <a:ext cx="1886760" cy="5390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02A7EA-82D3-8AAA-15A1-D294D1112044}"/>
              </a:ext>
            </a:extLst>
          </p:cNvPr>
          <p:cNvSpPr txBox="1"/>
          <p:nvPr/>
        </p:nvSpPr>
        <p:spPr>
          <a:xfrm>
            <a:off x="761999" y="2272185"/>
            <a:ext cx="7413171" cy="1129829"/>
          </a:xfrm>
          <a:prstGeom prst="rect">
            <a:avLst/>
          </a:prstGeom>
          <a:noFill/>
          <a:ln>
            <a:noFill/>
          </a:ln>
        </p:spPr>
        <p:txBody>
          <a:bodyPr vert="horz" wrap="square" lIns="33750" tIns="16875" rIns="33750" bIns="16875" anchorCtr="0" compatLnSpc="0">
            <a:spAutoFit/>
          </a:bodyPr>
          <a:lstStyle/>
          <a:p>
            <a:pPr algn="ctr" defTabSz="342900" hangingPunct="0">
              <a:buClrTx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https://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davidmarsh.education</a:t>
            </a:r>
            <a:endParaRPr kumimoji="0" lang="en-FI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cs typeface="Arial"/>
              <a:sym typeface="Arial"/>
            </a:endParaRPr>
          </a:p>
          <a:p>
            <a:pPr algn="ctr" defTabSz="342900" hangingPunct="0">
              <a:buClrTx/>
            </a:pPr>
            <a:endParaRPr lang="gl-ES" sz="3000" b="1" kern="1200" dirty="0">
              <a:solidFill>
                <a:srgbClr val="FFFFFF"/>
              </a:solidFill>
              <a:latin typeface="XuntaSans-Bold" pitchFamily="18"/>
              <a:ea typeface="XuntaSans-Bold" pitchFamily="2"/>
              <a:cs typeface="XuntaSans-Bold" pitchFamily="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CD6354-7AE4-49EE-8E7D-9246C4E4A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2" b="23966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8E53E9-D052-42CE-9CA3-ED6309F13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73156"/>
            <a:ext cx="7886700" cy="595548"/>
          </a:xfrm>
          <a:solidFill>
            <a:schemeClr val="tx1">
              <a:alpha val="60000"/>
            </a:schemeClr>
          </a:solidFill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Thank you!</a:t>
            </a:r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E84C97A8-9D51-47E7-9E44-D9F39EDCE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706C02-3064-4709-AE6A-91C3F249F73E}"/>
              </a:ext>
            </a:extLst>
          </p:cNvPr>
          <p:cNvSpPr txBox="1"/>
          <p:nvPr/>
        </p:nvSpPr>
        <p:spPr>
          <a:xfrm>
            <a:off x="3416968" y="2571750"/>
            <a:ext cx="58593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5400" b="1" kern="1200" dirty="0">
                <a:solidFill>
                  <a:srgbClr val="FFFF00"/>
                </a:solidFill>
                <a:latin typeface="Candara" panose="020E0502030303020204" pitchFamily="34" charset="0"/>
                <a:ea typeface="+mn-ea"/>
                <a:cs typeface="+mn-cs"/>
              </a:rPr>
              <a:t>Thank you!</a:t>
            </a:r>
          </a:p>
          <a:p>
            <a:pPr defTabSz="685800">
              <a:buClrTx/>
            </a:pPr>
            <a:r>
              <a:rPr lang="en-GB" sz="5400" b="1" kern="12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Moitas</a:t>
            </a:r>
            <a:r>
              <a:rPr lang="en-GB" sz="5400" b="1" kern="12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en-GB" sz="5400" b="1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grazas</a:t>
            </a:r>
            <a:r>
              <a:rPr lang="en-GB" sz="5400" b="1" kern="12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!</a:t>
            </a:r>
          </a:p>
          <a:p>
            <a:pPr defTabSz="685800">
              <a:buClrTx/>
            </a:pPr>
            <a:endParaRPr lang="en-GB" sz="36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endParaRPr>
          </a:p>
          <a:p>
            <a:pPr defTabSz="685800">
              <a:buClrTx/>
            </a:pPr>
            <a:endParaRPr lang="en-GB" sz="3600" b="1" kern="1200" dirty="0">
              <a:solidFill>
                <a:prstClr val="white"/>
              </a:solidFill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861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AC7CC6-94EA-4DA2-7103-01D4C0900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>
                <a:latin typeface="Candara" panose="020E0502030303020204" pitchFamily="34" charset="0"/>
              </a:rPr>
              <a:t>At the heart of these trends are the mindsets of young people</a:t>
            </a:r>
            <a:endParaRPr lang="en-FI" dirty="0">
              <a:latin typeface="Candara" panose="020E0502030303020204" pitchFamily="34" charset="0"/>
            </a:endParaRPr>
          </a:p>
        </p:txBody>
      </p:sp>
      <p:pic>
        <p:nvPicPr>
          <p:cNvPr id="6" name="Picture 5" descr="A person looking at something&#10;&#10;Description automatically generated">
            <a:extLst>
              <a:ext uri="{FF2B5EF4-FFF2-40B4-BE49-F238E27FC236}">
                <a16:creationId xmlns:a16="http://schemas.microsoft.com/office/drawing/2014/main" id="{9C78E55C-1F75-6CDD-486B-E418C2801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25" y="1540041"/>
            <a:ext cx="7992549" cy="3034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A0BA05-E179-E8A5-A55F-91CD68D6D78C}"/>
              </a:ext>
            </a:extLst>
          </p:cNvPr>
          <p:cNvSpPr txBox="1"/>
          <p:nvPr/>
        </p:nvSpPr>
        <p:spPr>
          <a:xfrm>
            <a:off x="7996989" y="4267201"/>
            <a:ext cx="729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Source Macmillan</a:t>
            </a:r>
            <a:endParaRPr lang="en-FI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55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E7FF79-1E1F-F6E0-D309-E908DAFB4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Candara" panose="020E0502030303020204" pitchFamily="34" charset="0"/>
              </a:rPr>
              <a:t>Activity 2</a:t>
            </a:r>
            <a:endParaRPr lang="en-FI" sz="3600" dirty="0">
              <a:latin typeface="Candara" panose="020E0502030303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92D7CF-E9CF-032F-AF6B-C9E396BE85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Please turn to the people next to you and answer:</a:t>
            </a:r>
          </a:p>
          <a:p>
            <a:pPr marL="0" indent="0">
              <a:buNone/>
            </a:pPr>
            <a:r>
              <a:rPr lang="en-GB" sz="2800" b="1" dirty="0">
                <a:solidFill>
                  <a:srgbClr val="FFFF00"/>
                </a:solidFill>
                <a:latin typeface="Candara" panose="020E0502030303020204" pitchFamily="34" charset="0"/>
              </a:rPr>
              <a:t>Can you see changes in the way young people in Galician schools today think, feel, behave? </a:t>
            </a:r>
          </a:p>
          <a:p>
            <a:pPr marL="0" indent="0">
              <a:buNone/>
            </a:pPr>
            <a:r>
              <a:rPr lang="en-GB" sz="2000" b="1" dirty="0">
                <a:latin typeface="Candara" panose="020E0502030303020204" pitchFamily="34" charset="0"/>
              </a:rPr>
              <a:t>Choose an age range</a:t>
            </a:r>
          </a:p>
          <a:p>
            <a:r>
              <a:rPr lang="en-GB" sz="2000" b="1" dirty="0">
                <a:latin typeface="Candara" panose="020E0502030303020204" pitchFamily="34" charset="0"/>
              </a:rPr>
              <a:t>4-7 years</a:t>
            </a:r>
          </a:p>
          <a:p>
            <a:r>
              <a:rPr lang="en-GB" sz="2000" b="1" dirty="0">
                <a:latin typeface="Candara" panose="020E0502030303020204" pitchFamily="34" charset="0"/>
              </a:rPr>
              <a:t>8-13 years</a:t>
            </a:r>
          </a:p>
          <a:p>
            <a:r>
              <a:rPr lang="en-GB" sz="2000" b="1" dirty="0">
                <a:latin typeface="Candara" panose="020E0502030303020204" pitchFamily="34" charset="0"/>
              </a:rPr>
              <a:t>14-18 years </a:t>
            </a:r>
            <a:endParaRPr lang="en-US" sz="2000" b="1" dirty="0">
              <a:latin typeface="Candara" panose="020E0502030303020204" pitchFamily="34" charset="0"/>
            </a:endParaRPr>
          </a:p>
          <a:p>
            <a:endParaRPr lang="en-FI" dirty="0"/>
          </a:p>
        </p:txBody>
      </p:sp>
      <p:pic>
        <p:nvPicPr>
          <p:cNvPr id="8" name="Content Placeholder 7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BB687726-6A21-69C5-9AD4-3648B1502A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41094" y="1370013"/>
            <a:ext cx="3262312" cy="3262312"/>
          </a:xfrm>
        </p:spPr>
      </p:pic>
    </p:spTree>
    <p:extLst>
      <p:ext uri="{BB962C8B-B14F-4D97-AF65-F5344CB8AC3E}">
        <p14:creationId xmlns:p14="http://schemas.microsoft.com/office/powerpoint/2010/main" val="645338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E6E857-75B8-0BFD-EAFB-23E27D6266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3600" dirty="0">
                <a:latin typeface="Candara" panose="020E0502030303020204" pitchFamily="34" charset="0"/>
              </a:rPr>
              <a:t>Wellbeing</a:t>
            </a:r>
          </a:p>
          <a:p>
            <a:pPr marL="0" indent="0" algn="ctr">
              <a:buNone/>
            </a:pPr>
            <a:endParaRPr lang="fi-FI" sz="3600" dirty="0">
              <a:solidFill>
                <a:srgbClr val="FFFF00"/>
              </a:solidFill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fi-FI" sz="3600" dirty="0">
                <a:solidFill>
                  <a:srgbClr val="FFFF00"/>
                </a:solidFill>
                <a:latin typeface="Candara" panose="020E0502030303020204" pitchFamily="34" charset="0"/>
              </a:rPr>
              <a:t>mental &amp; </a:t>
            </a:r>
          </a:p>
          <a:p>
            <a:pPr marL="0" indent="0" algn="ctr">
              <a:buNone/>
            </a:pPr>
            <a:r>
              <a:rPr lang="fi-FI" sz="3600" dirty="0">
                <a:solidFill>
                  <a:srgbClr val="FFFF00"/>
                </a:solidFill>
                <a:latin typeface="Candara" panose="020E0502030303020204" pitchFamily="34" charset="0"/>
              </a:rPr>
              <a:t>physical</a:t>
            </a:r>
            <a:endParaRPr lang="en-FI" sz="3600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16C55-FBD8-24F9-857C-7641502115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3600" dirty="0">
                <a:latin typeface="Candara" panose="020E0502030303020204" pitchFamily="34" charset="0"/>
              </a:rPr>
              <a:t>Active Learning</a:t>
            </a:r>
          </a:p>
          <a:p>
            <a:pPr marL="0" indent="0" algn="ctr">
              <a:buNone/>
            </a:pPr>
            <a:endParaRPr lang="fi-FI" sz="3600" dirty="0">
              <a:solidFill>
                <a:srgbClr val="FFFF00"/>
              </a:solidFill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fi-FI" sz="3600" dirty="0">
                <a:solidFill>
                  <a:srgbClr val="FFFF00"/>
                </a:solidFill>
                <a:latin typeface="Candara" panose="020E0502030303020204" pitchFamily="34" charset="0"/>
              </a:rPr>
              <a:t>transmission &amp; interaction</a:t>
            </a:r>
            <a:endParaRPr lang="en-FI" sz="3600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449D17-CE52-E40A-DC56-C7B4C5B26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352" y="278515"/>
            <a:ext cx="1355982" cy="109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24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6A4C5C-F970-DD11-F624-4703BB1C9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Candara" panose="020E0502030303020204" pitchFamily="34" charset="0"/>
              </a:rPr>
              <a:t>Activity 3</a:t>
            </a:r>
            <a:endParaRPr lang="en-FI" sz="3600" dirty="0">
              <a:latin typeface="Candara" panose="020E0502030303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8C8AF5-3CC2-A5FF-71D2-1478C4E0C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fi-FI" sz="3200" dirty="0">
                <a:latin typeface="Candara" panose="020E0502030303020204" pitchFamily="34" charset="0"/>
              </a:rPr>
              <a:t>How many hours a week (7 days) is a 15-year old on screentime?</a:t>
            </a:r>
          </a:p>
          <a:p>
            <a:endParaRPr lang="fi-FI" sz="2600" dirty="0">
              <a:latin typeface="Candara" panose="020E0502030303020204" pitchFamily="34" charset="0"/>
            </a:endParaRPr>
          </a:p>
          <a:p>
            <a:r>
              <a:rPr lang="fi-FI" sz="2600" dirty="0">
                <a:latin typeface="Candara" panose="020E0502030303020204" pitchFamily="34" charset="0"/>
              </a:rPr>
              <a:t>using digital devices</a:t>
            </a:r>
            <a:endParaRPr lang="en-FI" sz="2600" dirty="0">
              <a:latin typeface="Candara" panose="020E0502030303020204" pitchFamily="34" charset="0"/>
            </a:endParaRPr>
          </a:p>
        </p:txBody>
      </p:sp>
      <p:pic>
        <p:nvPicPr>
          <p:cNvPr id="8" name="Picture Placeholder 7" descr="A group of people sitting on steps using their phones&#10;&#10;Description automatically generated">
            <a:extLst>
              <a:ext uri="{FF2B5EF4-FFF2-40B4-BE49-F238E27FC236}">
                <a16:creationId xmlns:a16="http://schemas.microsoft.com/office/drawing/2014/main" id="{B91A36F5-203A-2DB6-25D0-E354CF13D9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224" b="6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6439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4">
      <a:dk1>
        <a:srgbClr val="000000"/>
      </a:dk1>
      <a:lt1>
        <a:srgbClr val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Outdoors presentation_RVA_v4.potx" id="{6CD96AFB-7D75-48FF-A856-C8B82BF3C12B}" vid="{1E6ACFD4-3AE6-4944-B76B-DA44E915EC7F}"/>
    </a:ext>
  </a:extLst>
</a:theme>
</file>

<file path=ppt/theme/theme3.xml><?xml version="1.0" encoding="utf-8"?>
<a:theme xmlns:a="http://schemas.openxmlformats.org/drawingml/2006/main" name="2_Office Theme">
  <a:themeElements>
    <a:clrScheme name="Custom 24">
      <a:dk1>
        <a:srgbClr val="000000"/>
      </a:dk1>
      <a:lt1>
        <a:srgbClr val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risontti">
  <a:themeElements>
    <a:clrScheme name="Horisontti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sontti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sontti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Aloitus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Outdoors presentation_RVA_v4.potx" id="{6CD96AFB-7D75-48FF-A856-C8B82BF3C12B}" vid="{1E6ACFD4-3AE6-4944-B76B-DA44E915EC7F}"/>
    </a:ext>
  </a:extLst>
</a:theme>
</file>

<file path=ppt/theme/theme8.xml><?xml version="1.0" encoding="utf-8"?>
<a:theme xmlns:a="http://schemas.openxmlformats.org/drawingml/2006/main" name="MasterSlide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993</Words>
  <Application>Microsoft Macintosh PowerPoint</Application>
  <PresentationFormat>On-screen Show (16:9)</PresentationFormat>
  <Paragraphs>252</Paragraphs>
  <Slides>51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51</vt:i4>
      </vt:variant>
    </vt:vector>
  </HeadingPairs>
  <TitlesOfParts>
    <vt:vector size="75" baseType="lpstr">
      <vt:lpstr>Liberation Sans</vt:lpstr>
      <vt:lpstr>Libre Franklin</vt:lpstr>
      <vt:lpstr>XuntaSans-Bold</vt:lpstr>
      <vt:lpstr>Liberation Serif</vt:lpstr>
      <vt:lpstr>Gill Sans MT</vt:lpstr>
      <vt:lpstr>Calibri Light</vt:lpstr>
      <vt:lpstr>Aptos</vt:lpstr>
      <vt:lpstr>Open Sans</vt:lpstr>
      <vt:lpstr>PT Serif</vt:lpstr>
      <vt:lpstr>XuntaSans-Regular</vt:lpstr>
      <vt:lpstr>Arial</vt:lpstr>
      <vt:lpstr>Arial Narrow</vt:lpstr>
      <vt:lpstr>Candara</vt:lpstr>
      <vt:lpstr>Franklin Gothic Book</vt:lpstr>
      <vt:lpstr>Calibri</vt:lpstr>
      <vt:lpstr>Gill Sans</vt:lpstr>
      <vt:lpstr>Office Theme</vt:lpstr>
      <vt:lpstr>1_Office Theme</vt:lpstr>
      <vt:lpstr>2_Office Theme</vt:lpstr>
      <vt:lpstr>3_Office Theme</vt:lpstr>
      <vt:lpstr>Horisontti</vt:lpstr>
      <vt:lpstr>1_Aloitusdia</vt:lpstr>
      <vt:lpstr>5_Office Theme</vt:lpstr>
      <vt:lpstr>MasterSlide1</vt:lpstr>
      <vt:lpstr>PowerPoint Presentation</vt:lpstr>
      <vt:lpstr>7 Trends</vt:lpstr>
      <vt:lpstr>Activity 1</vt:lpstr>
      <vt:lpstr>2024-2030  time of major change</vt:lpstr>
      <vt:lpstr>PowerPoint Presentation</vt:lpstr>
      <vt:lpstr>At the heart of these trends are the mindsets of young people</vt:lpstr>
      <vt:lpstr>Activity 2</vt:lpstr>
      <vt:lpstr>PowerPoint Presentation</vt:lpstr>
      <vt:lpstr>Activity 3</vt:lpstr>
      <vt:lpstr>PowerPoint Presentation</vt:lpstr>
      <vt:lpstr>Italian High School</vt:lpstr>
      <vt:lpstr>Activity 4 </vt:lpstr>
      <vt:lpstr>From short-term to long-term memory</vt:lpstr>
      <vt:lpstr>CLIL an example of integration</vt:lpstr>
      <vt:lpstr>If you change the language but not the pedagogies....</vt:lpstr>
      <vt:lpstr>PowerPoint Presentation</vt:lpstr>
      <vt:lpstr>A Story Once upon a Time in Mexico                      </vt:lpstr>
      <vt:lpstr>PowerPoint Presentation</vt:lpstr>
      <vt:lpstr>Teachers</vt:lpstr>
      <vt:lpstr>PowerPoint Presentation</vt:lpstr>
      <vt:lpstr>PowerPoint Presentation</vt:lpstr>
      <vt:lpstr>PowerPoint Presentation</vt:lpstr>
      <vt:lpstr>I am learning about life in cyberspace through English Not I am learning English about cyberspace</vt:lpstr>
      <vt:lpstr>I I     I am learning about AI through English NOT I am learning English about AI </vt:lpstr>
      <vt:lpstr>PowerPoint Presentation</vt:lpstr>
      <vt:lpstr>PowerPoint Presentation</vt:lpstr>
      <vt:lpstr>So, what happened?</vt:lpstr>
      <vt:lpstr>Students</vt:lpstr>
      <vt:lpstr>Students</vt:lpstr>
      <vt:lpstr>PowerPoint Presentation</vt:lpstr>
      <vt:lpstr>What is an easy way to understand its core?</vt:lpstr>
      <vt:lpstr>The Affective Filter (Stephen Krashen)</vt:lpstr>
      <vt:lpstr>PowerPoint Presentation</vt:lpstr>
      <vt:lpstr>In language teaching we have a choice…</vt:lpstr>
      <vt:lpstr>PowerPoint Presentation</vt:lpstr>
      <vt:lpstr>Comments, Questions, Ideas</vt:lpstr>
      <vt:lpstr> Learning Spaces</vt:lpstr>
      <vt:lpstr>Sound Decibels dB Reverberation Time RT</vt:lpstr>
      <vt:lpstr>PowerPoint Presentation</vt:lpstr>
      <vt:lpstr>AI – In education do we...</vt:lpstr>
      <vt:lpstr>PowerPoint Presentation</vt:lpstr>
      <vt:lpstr>PowerPoint Presentation</vt:lpstr>
      <vt:lpstr>PowerPoint Presentation</vt:lpstr>
      <vt:lpstr>AI is impacting heavily on education and forcing change</vt:lpstr>
      <vt:lpstr>Collaboration “Working together works”</vt:lpstr>
      <vt:lpstr>Working together works</vt:lpstr>
      <vt:lpstr>PowerPoint Presentation</vt:lpstr>
      <vt:lpstr>Activity 8 In groups of 3-4</vt:lpstr>
      <vt:lpstr>Time to Fly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Trends into Friends CLIL</dc:title>
  <dc:creator>David Marsh</dc:creator>
  <cp:lastModifiedBy>David Marsh</cp:lastModifiedBy>
  <cp:revision>68</cp:revision>
  <cp:lastPrinted>2024-04-25T08:31:59Z</cp:lastPrinted>
  <dcterms:modified xsi:type="dcterms:W3CDTF">2024-05-07T03:59:08Z</dcterms:modified>
</cp:coreProperties>
</file>