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5.png" ContentType="image/png"/>
  <Override PartName="/ppt/media/image1.wmf" ContentType="image/x-wmf"/>
  <Override PartName="/ppt/media/image131.png" ContentType="image/png"/>
  <Override PartName="/ppt/media/image59.png" ContentType="image/png"/>
  <Override PartName="/ppt/media/image3.png" ContentType="image/png"/>
  <Override PartName="/ppt/media/image46.png" ContentType="image/png"/>
  <Override PartName="/ppt/media/image2.wmf" ContentType="image/x-wmf"/>
  <Override PartName="/ppt/media/image5.png" ContentType="image/png"/>
  <Override PartName="/ppt/media/image120.png" ContentType="image/png"/>
  <Override PartName="/ppt/media/image48.png" ContentType="image/png"/>
  <Override PartName="/ppt/media/image4.wmf" ContentType="image/x-wmf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23.jpeg" ContentType="image/jpe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02.wmf" ContentType="image/x-wmf"/>
  <Override PartName="/ppt/media/image18.png" ContentType="image/png"/>
  <Override PartName="/ppt/media/image19.png" ContentType="image/png"/>
  <Override PartName="/ppt/media/image44.png" ContentType="image/png"/>
  <Override PartName="/ppt/media/image20.jpeg" ContentType="image/jpeg"/>
  <Override PartName="/ppt/media/image54.png" ContentType="image/png"/>
  <Override PartName="/ppt/media/image21.jpeg" ContentType="image/jpeg"/>
  <Override PartName="/ppt/media/image64.png" ContentType="image/png"/>
  <Override PartName="/ppt/media/image22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2.png" ContentType="image/png"/>
  <Override PartName="/ppt/media/image30.jpeg" ContentType="image/jpeg"/>
  <Override PartName="/ppt/media/image42.png" ContentType="image/png"/>
  <Override PartName="/ppt/media/image31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22.wmf" ContentType="image/x-wmf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7.png" ContentType="image/png"/>
  <Override PartName="/ppt/media/image121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130.png" ContentType="image/png"/>
  <Override PartName="/ppt/media/image58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140.png" ContentType="image/png"/>
  <Override PartName="/ppt/media/image68.png" ContentType="image/png"/>
  <Override PartName="/ppt/media/image141.png" ContentType="image/png"/>
  <Override PartName="/ppt/media/image69.png" ContentType="image/png"/>
  <Override PartName="/ppt/media/image70.png" ContentType="image/png"/>
  <Override PartName="/ppt/media/image71.jpeg" ContentType="image/jpeg"/>
  <Override PartName="/ppt/media/image76.png" ContentType="image/png"/>
  <Override PartName="/ppt/media/image77.png" ContentType="image/png"/>
  <Override PartName="/ppt/media/image150.png" ContentType="image/png"/>
  <Override PartName="/ppt/media/image78.png" ContentType="image/png"/>
  <Override PartName="/ppt/media/image151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160.png" ContentType="image/png"/>
  <Override PartName="/ppt/media/image88.png" ContentType="image/png"/>
  <Override PartName="/ppt/media/image161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103.jpeg" ContentType="image/jpeg"/>
  <Override PartName="/ppt/media/image96.png" ContentType="image/png"/>
  <Override PartName="/ppt/media/image97.png" ContentType="image/png"/>
  <Override PartName="/ppt/media/image170.png" ContentType="image/png"/>
  <Override PartName="/ppt/media/image98.png" ContentType="image/png"/>
  <Override PartName="/ppt/media/image171.png" ContentType="image/png"/>
  <Override PartName="/ppt/media/image99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29.wmf" ContentType="image/x-wmf"/>
  <Override PartName="/ppt/media/image117.png" ContentType="image/png"/>
  <Override PartName="/ppt/media/image118.png" ContentType="image/png"/>
  <Override PartName="/ppt/media/image119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2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208320"/>
            <a:ext cx="9905040" cy="2531160"/>
          </a:xfrm>
          <a:prstGeom prst="roundRect">
            <a:avLst>
              <a:gd name="adj" fmla="val 0"/>
            </a:avLst>
          </a:prstGeom>
          <a:solidFill>
            <a:srgbClr val="e9e8e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669360"/>
            <a:ext cx="9905040" cy="18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201600" y="6669360"/>
            <a:ext cx="502920" cy="1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81"/>
              </a:spcBef>
            </a:pPr>
            <a:fld id="{49E83EDC-5F6A-4B93-ACEC-247E8B511AB1}" type="slidenum"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&lt;número&gt;</a:t>
            </a:fld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n 21" descr=""/>
          <p:cNvPicPr/>
          <p:nvPr/>
        </p:nvPicPr>
        <p:blipFill>
          <a:blip r:embed="rId2"/>
          <a:stretch/>
        </p:blipFill>
        <p:spPr>
          <a:xfrm>
            <a:off x="0" y="2475720"/>
            <a:ext cx="2475360" cy="4410720"/>
          </a:xfrm>
          <a:prstGeom prst="rect">
            <a:avLst/>
          </a:prstGeom>
          <a:ln>
            <a:noFill/>
          </a:ln>
        </p:spPr>
      </p:pic>
      <p:pic>
        <p:nvPicPr>
          <p:cNvPr id="4" name="Imagen 22" descr=""/>
          <p:cNvPicPr/>
          <p:nvPr/>
        </p:nvPicPr>
        <p:blipFill>
          <a:blip r:embed="rId3"/>
          <a:stretch/>
        </p:blipFill>
        <p:spPr>
          <a:xfrm>
            <a:off x="5209920" y="1943640"/>
            <a:ext cx="3340080" cy="51876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2432520" y="908640"/>
            <a:ext cx="7201080" cy="360"/>
          </a:xfrm>
          <a:prstGeom prst="line">
            <a:avLst/>
          </a:prstGeom>
          <a:ln w="3240">
            <a:solidFill>
              <a:srgbClr val="6e87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6669360"/>
            <a:ext cx="9905040" cy="187560"/>
          </a:xfrm>
          <a:prstGeom prst="rect">
            <a:avLst/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9201600" y="6669360"/>
            <a:ext cx="502920" cy="1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81"/>
              </a:spcBef>
            </a:pPr>
            <a:fld id="{54D08460-E9D7-4B25-97DC-464C6380F6AB}" type="slidenum">
              <a:rPr b="0" lang="es-E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300"/>
                <a:ea typeface="DejaVu Sans"/>
              </a:rPr>
              <a:t>&lt;número&gt;</a:t>
            </a:fld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Imagen 14" descr=""/>
          <p:cNvPicPr/>
          <p:nvPr/>
        </p:nvPicPr>
        <p:blipFill>
          <a:blip r:embed="rId2"/>
          <a:stretch/>
        </p:blipFill>
        <p:spPr>
          <a:xfrm>
            <a:off x="560520" y="537840"/>
            <a:ext cx="1510920" cy="254880"/>
          </a:xfrm>
          <a:prstGeom prst="rect">
            <a:avLst/>
          </a:prstGeom>
          <a:ln>
            <a:noFill/>
          </a:ln>
        </p:spPr>
      </p:pic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2880" y="6128280"/>
            <a:ext cx="9907920" cy="728640"/>
          </a:xfrm>
          <a:custGeom>
            <a:avLst/>
            <a:gdLst/>
            <a:ahLst/>
            <a:rect l="l" t="t" r="r" b="b"/>
            <a:pathLst>
              <a:path w="9810115" h="436879">
                <a:moveTo>
                  <a:pt x="0" y="436689"/>
                </a:moveTo>
                <a:lnTo>
                  <a:pt x="9809568" y="436689"/>
                </a:lnTo>
                <a:lnTo>
                  <a:pt x="9809568" y="0"/>
                </a:lnTo>
                <a:lnTo>
                  <a:pt x="0" y="0"/>
                </a:lnTo>
                <a:lnTo>
                  <a:pt x="0" y="4366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5182560" y="3032280"/>
            <a:ext cx="2223720" cy="61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40320" bIns="40320"/>
          <a:p>
            <a:pPr>
              <a:lnSpc>
                <a:spcPct val="100000"/>
              </a:lnSpc>
            </a:pPr>
            <a:r>
              <a:rPr b="0" lang="es-ES" sz="3520" spc="-1" strike="noStrike">
                <a:solidFill>
                  <a:srgbClr val="9aa49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Gracias</a:t>
            </a:r>
            <a:endParaRPr b="0" lang="es-ES" sz="35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agen 4" descr=""/>
          <p:cNvPicPr/>
          <p:nvPr/>
        </p:nvPicPr>
        <p:blipFill>
          <a:blip r:embed="rId2"/>
          <a:stretch/>
        </p:blipFill>
        <p:spPr>
          <a:xfrm>
            <a:off x="2806920" y="3155760"/>
            <a:ext cx="2305800" cy="59832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2.wmf"/><Relationship Id="rId2" Type="http://schemas.openxmlformats.org/officeDocument/2006/relationships/image" Target="../media/image12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wmf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hyperlink" Target="https://es.wikipedia.org/wiki/Cortafuegos_(inform%C3%A1tica)" TargetMode="External"/><Relationship Id="rId3" Type="http://schemas.openxmlformats.org/officeDocument/2006/relationships/hyperlink" Target="https://es.wikipedia.org/wiki/Contrase%C3%B1a" TargetMode="External"/><Relationship Id="rId4" Type="http://schemas.openxmlformats.org/officeDocument/2006/relationships/hyperlink" Target="https://es.wikipedia.org/wiki/Vulnerabilidad" TargetMode="External"/><Relationship Id="rId5" Type="http://schemas.openxmlformats.org/officeDocument/2006/relationships/hyperlink" Target="https://es.wikipedia.org/wiki/Antivirus" TargetMode="External"/><Relationship Id="rId6" Type="http://schemas.openxmlformats.org/officeDocument/2006/relationships/hyperlink" Target="https://es.wikipedia.org/w/index.php?title=Pol%C3%ADtica_de_Seguridad_de_la_Informaci%C3%B3n&amp;action=edit&amp;redlink=1" TargetMode="External"/><Relationship Id="rId7" Type="http://schemas.openxmlformats.org/officeDocument/2006/relationships/hyperlink" Target="https://es.wikipedia.org/w/index.php?title=Pol%C3%ADtica_de_Seguridad_de_la_Informaci%C3%B3n&amp;action=edit&amp;redlink=1" TargetMode="External"/><Relationship Id="rId8" Type="http://schemas.openxmlformats.org/officeDocument/2006/relationships/hyperlink" Target="https://es.wikipedia.org/w/index.php?title=Pol%C3%ADtica_de_Seguridad_de_la_Informaci%C3%B3n&amp;action=edit&amp;redlink=1" TargetMode="External"/><Relationship Id="rId9" Type="http://schemas.openxmlformats.org/officeDocument/2006/relationships/hyperlink" Target="https://es.wikipedia.org/w/index.php?title=Pol%C3%ADtica_de_Seguridad_de_la_Informaci%C3%B3n&amp;action=edit&amp;redlink=1" TargetMode="External"/><Relationship Id="rId10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3.png"/><Relationship Id="rId2" Type="http://schemas.openxmlformats.org/officeDocument/2006/relationships/image" Target="../media/image14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9" Type="http://schemas.openxmlformats.org/officeDocument/2006/relationships/image" Target="../media/image23.jpe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5.png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2" Type="http://schemas.openxmlformats.org/officeDocument/2006/relationships/image" Target="../media/image156.png"/><Relationship Id="rId1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7.png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4.png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jpe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31" Type="http://schemas.openxmlformats.org/officeDocument/2006/relationships/image" Target="../media/image86.png"/><Relationship Id="rId32" Type="http://schemas.openxmlformats.org/officeDocument/2006/relationships/image" Target="../media/image87.png"/><Relationship Id="rId3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wmf"/><Relationship Id="rId1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3.jpe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3573000"/>
            <a:ext cx="9086400" cy="5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MEDIOS DE PAGAMENTO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Emisión e Adquirencia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94400" y="4725000"/>
            <a:ext cx="889200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b="0" lang="es-ES" sz="217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Abril 2018</a:t>
            </a:r>
            <a:endParaRPr b="0" lang="es-ES" sz="217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" descr=""/>
          <p:cNvPicPr/>
          <p:nvPr/>
        </p:nvPicPr>
        <p:blipFill>
          <a:blip r:embed="rId1"/>
          <a:srcRect l="18006" t="0" r="13554" b="0"/>
          <a:stretch/>
        </p:blipFill>
        <p:spPr>
          <a:xfrm rot="16200000">
            <a:off x="4703760" y="5448960"/>
            <a:ext cx="760320" cy="1537200"/>
          </a:xfrm>
          <a:prstGeom prst="rect">
            <a:avLst/>
          </a:prstGeom>
          <a:ln w="9360">
            <a:noFill/>
          </a:ln>
        </p:spPr>
      </p:pic>
      <p:sp>
        <p:nvSpPr>
          <p:cNvPr id="325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mundo emisor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Imagen 1" descr=""/>
          <p:cNvPicPr/>
          <p:nvPr/>
        </p:nvPicPr>
        <p:blipFill>
          <a:blip r:embed="rId2"/>
          <a:stretch/>
        </p:blipFill>
        <p:spPr>
          <a:xfrm>
            <a:off x="7257240" y="1368720"/>
            <a:ext cx="1713600" cy="1180080"/>
          </a:xfrm>
          <a:prstGeom prst="rect">
            <a:avLst/>
          </a:prstGeom>
          <a:ln>
            <a:noFill/>
          </a:ln>
        </p:spPr>
      </p:pic>
      <p:pic>
        <p:nvPicPr>
          <p:cNvPr id="327" name="Imagen 2" descr=""/>
          <p:cNvPicPr/>
          <p:nvPr/>
        </p:nvPicPr>
        <p:blipFill>
          <a:blip r:embed="rId3"/>
          <a:stretch/>
        </p:blipFill>
        <p:spPr>
          <a:xfrm>
            <a:off x="3631680" y="1368720"/>
            <a:ext cx="1713600" cy="1180080"/>
          </a:xfrm>
          <a:prstGeom prst="rect">
            <a:avLst/>
          </a:prstGeom>
          <a:ln>
            <a:noFill/>
          </a:ln>
        </p:spPr>
      </p:pic>
      <p:pic>
        <p:nvPicPr>
          <p:cNvPr id="328" name="Imagen 3" descr=""/>
          <p:cNvPicPr/>
          <p:nvPr/>
        </p:nvPicPr>
        <p:blipFill>
          <a:blip r:embed="rId4"/>
          <a:stretch/>
        </p:blipFill>
        <p:spPr>
          <a:xfrm>
            <a:off x="6897240" y="3100680"/>
            <a:ext cx="1050480" cy="723240"/>
          </a:xfrm>
          <a:prstGeom prst="rect">
            <a:avLst/>
          </a:prstGeom>
          <a:ln>
            <a:noFill/>
          </a:ln>
        </p:spPr>
      </p:pic>
      <p:pic>
        <p:nvPicPr>
          <p:cNvPr id="329" name="Imagen 34" descr=""/>
          <p:cNvPicPr/>
          <p:nvPr/>
        </p:nvPicPr>
        <p:blipFill>
          <a:blip r:embed="rId5"/>
          <a:stretch/>
        </p:blipFill>
        <p:spPr>
          <a:xfrm>
            <a:off x="5975280" y="4845600"/>
            <a:ext cx="1122840" cy="773280"/>
          </a:xfrm>
          <a:prstGeom prst="rect">
            <a:avLst/>
          </a:prstGeom>
          <a:ln>
            <a:noFill/>
          </a:ln>
        </p:spPr>
      </p:pic>
      <p:pic>
        <p:nvPicPr>
          <p:cNvPr id="330" name="Imagen 35" descr=""/>
          <p:cNvPicPr/>
          <p:nvPr/>
        </p:nvPicPr>
        <p:blipFill>
          <a:blip r:embed="rId6"/>
          <a:stretch/>
        </p:blipFill>
        <p:spPr>
          <a:xfrm>
            <a:off x="7737480" y="3859920"/>
            <a:ext cx="1103040" cy="759600"/>
          </a:xfrm>
          <a:prstGeom prst="rect">
            <a:avLst/>
          </a:prstGeom>
          <a:ln>
            <a:noFill/>
          </a:ln>
        </p:spPr>
      </p:pic>
      <p:pic>
        <p:nvPicPr>
          <p:cNvPr id="331" name="Imagen 36" descr=""/>
          <p:cNvPicPr/>
          <p:nvPr/>
        </p:nvPicPr>
        <p:blipFill>
          <a:blip r:embed="rId7"/>
          <a:stretch/>
        </p:blipFill>
        <p:spPr>
          <a:xfrm>
            <a:off x="4484880" y="3586680"/>
            <a:ext cx="1057680" cy="728280"/>
          </a:xfrm>
          <a:prstGeom prst="rect">
            <a:avLst/>
          </a:prstGeom>
          <a:ln>
            <a:noFill/>
          </a:ln>
        </p:spPr>
      </p:pic>
      <p:pic>
        <p:nvPicPr>
          <p:cNvPr id="332" name="Picture 2" descr=""/>
          <p:cNvPicPr/>
          <p:nvPr/>
        </p:nvPicPr>
        <p:blipFill>
          <a:blip r:embed="rId8"/>
          <a:stretch/>
        </p:blipFill>
        <p:spPr>
          <a:xfrm>
            <a:off x="560520" y="1368720"/>
            <a:ext cx="1728360" cy="1123200"/>
          </a:xfrm>
          <a:prstGeom prst="rect">
            <a:avLst/>
          </a:prstGeom>
          <a:ln w="9360">
            <a:noFill/>
          </a:ln>
        </p:spPr>
      </p:pic>
      <p:pic>
        <p:nvPicPr>
          <p:cNvPr id="333" name="Picture 1" descr=""/>
          <p:cNvPicPr/>
          <p:nvPr/>
        </p:nvPicPr>
        <p:blipFill>
          <a:blip r:embed="rId9"/>
          <a:stretch/>
        </p:blipFill>
        <p:spPr>
          <a:xfrm>
            <a:off x="606600" y="3462840"/>
            <a:ext cx="1041480" cy="676080"/>
          </a:xfrm>
          <a:prstGeom prst="rect">
            <a:avLst/>
          </a:prstGeom>
          <a:ln w="9360">
            <a:noFill/>
          </a:ln>
        </p:spPr>
      </p:pic>
      <p:sp>
        <p:nvSpPr>
          <p:cNvPr id="334" name="CustomShape 2"/>
          <p:cNvSpPr/>
          <p:nvPr/>
        </p:nvSpPr>
        <p:spPr>
          <a:xfrm>
            <a:off x="560520" y="2682720"/>
            <a:ext cx="1728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 ANTES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224880" y="2682720"/>
            <a:ext cx="2519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 NO MOMENTO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7257240" y="2682720"/>
            <a:ext cx="1728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 DESPOIS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 rot="16200000">
            <a:off x="6357240" y="1498680"/>
            <a:ext cx="358920" cy="6334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741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6"/>
          <p:cNvSpPr/>
          <p:nvPr/>
        </p:nvSpPr>
        <p:spPr>
          <a:xfrm rot="16200000">
            <a:off x="4904280" y="1065960"/>
            <a:ext cx="358920" cy="9240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741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9" name="Imagen 49" descr=""/>
          <p:cNvPicPr/>
          <p:nvPr/>
        </p:nvPicPr>
        <p:blipFill>
          <a:blip r:embed="rId10"/>
          <a:stretch/>
        </p:blipFill>
        <p:spPr>
          <a:xfrm>
            <a:off x="3174480" y="3175200"/>
            <a:ext cx="1230120" cy="767880"/>
          </a:xfrm>
          <a:prstGeom prst="rect">
            <a:avLst/>
          </a:prstGeom>
          <a:ln>
            <a:noFill/>
          </a:ln>
        </p:spPr>
      </p:pic>
      <p:pic>
        <p:nvPicPr>
          <p:cNvPr id="340" name="Imagen 50" descr=""/>
          <p:cNvPicPr/>
          <p:nvPr/>
        </p:nvPicPr>
        <p:blipFill>
          <a:blip r:embed="rId11"/>
          <a:stretch/>
        </p:blipFill>
        <p:spPr>
          <a:xfrm>
            <a:off x="8553240" y="3021120"/>
            <a:ext cx="1230120" cy="767880"/>
          </a:xfrm>
          <a:prstGeom prst="rect">
            <a:avLst/>
          </a:prstGeom>
          <a:ln>
            <a:noFill/>
          </a:ln>
        </p:spPr>
      </p:pic>
      <p:pic>
        <p:nvPicPr>
          <p:cNvPr id="341" name="Imagen 4" descr=""/>
          <p:cNvPicPr/>
          <p:nvPr/>
        </p:nvPicPr>
        <p:blipFill>
          <a:blip r:embed="rId12"/>
          <a:stretch/>
        </p:blipFill>
        <p:spPr>
          <a:xfrm>
            <a:off x="1286280" y="4305240"/>
            <a:ext cx="1184040" cy="90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68" dur="indefinite" restart="never" nodeType="tmRoot">
          <p:childTnLst>
            <p:seq>
              <p:cTn id="569" dur="indefinite" nodeType="mainSeq">
                <p:childTnLst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61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500"/>
                            </p:stCondLst>
                            <p:childTnLst>
                              <p:par>
                                <p:cTn id="61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62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500"/>
                            </p:stCondLst>
                            <p:childTnLst>
                              <p:par>
                                <p:cTn id="62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Características emisoras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416520" y="1772640"/>
            <a:ext cx="755964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Cota emisión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Cota mantemento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Formas de pago e flexibilidade de cambio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Período de liquidación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 caso de aprazamento: xuros aplicados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Bonificacións: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Por utilización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Por cumprimento de condicións globais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Seguros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Servizos de valor engadido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Condicións impagos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Retirada de efectivo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Utilización en canais remotos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Utilización internacional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Imagen 4" descr=""/>
          <p:cNvPicPr/>
          <p:nvPr/>
        </p:nvPicPr>
        <p:blipFill>
          <a:blip r:embed="rId1"/>
          <a:stretch/>
        </p:blipFill>
        <p:spPr>
          <a:xfrm>
            <a:off x="5961240" y="1409040"/>
            <a:ext cx="3332160" cy="1903680"/>
          </a:xfrm>
          <a:prstGeom prst="rect">
            <a:avLst/>
          </a:prstGeom>
          <a:ln>
            <a:noFill/>
          </a:ln>
        </p:spPr>
      </p:pic>
      <p:sp>
        <p:nvSpPr>
          <p:cNvPr id="345" name="CustomShape 3"/>
          <p:cNvSpPr/>
          <p:nvPr/>
        </p:nvSpPr>
        <p:spPr>
          <a:xfrm>
            <a:off x="5645160" y="3568320"/>
            <a:ext cx="381528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 É A MELLOR TARXETA PARA CADA CASO?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Imagen 5" descr=""/>
          <p:cNvPicPr/>
          <p:nvPr/>
        </p:nvPicPr>
        <p:blipFill>
          <a:blip r:embed="rId2"/>
          <a:stretch/>
        </p:blipFill>
        <p:spPr>
          <a:xfrm>
            <a:off x="6367680" y="4581000"/>
            <a:ext cx="2370600" cy="192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9" dur="indefinite" restart="never" nodeType="tmRoot">
          <p:childTnLst>
            <p:seq>
              <p:cTn id="630" dur="indefinite" nodeType="mainSeq">
                <p:childTnLst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5" dur="500"/>
                                        <p:tgtEl>
                                          <p:spTgt spid="34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0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5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50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55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60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63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66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1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6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81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86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91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96" dur="500"/>
                                        <p:tgtEl>
                                          <p:spTgt spid="343">
                                            <p:txEl>
                                              <p:pRg st="333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Formas de pagamento (crédito)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28520" y="1105560"/>
            <a:ext cx="80643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Sans 300"/>
                <a:ea typeface="DejaVu Sans"/>
              </a:rPr>
              <a:t>Período de liquidación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Picture 4" descr=""/>
          <p:cNvPicPr/>
          <p:nvPr/>
        </p:nvPicPr>
        <p:blipFill>
          <a:blip r:embed="rId1"/>
          <a:stretch/>
        </p:blipFill>
        <p:spPr>
          <a:xfrm>
            <a:off x="272520" y="1524600"/>
            <a:ext cx="7180920" cy="829800"/>
          </a:xfrm>
          <a:prstGeom prst="rect">
            <a:avLst/>
          </a:prstGeom>
          <a:ln w="9360">
            <a:noFill/>
          </a:ln>
        </p:spPr>
      </p:pic>
      <p:pic>
        <p:nvPicPr>
          <p:cNvPr id="350" name="Imagen 9" descr=""/>
          <p:cNvPicPr/>
          <p:nvPr/>
        </p:nvPicPr>
        <p:blipFill>
          <a:blip r:embed="rId2"/>
          <a:stretch/>
        </p:blipFill>
        <p:spPr>
          <a:xfrm>
            <a:off x="7907040" y="2187000"/>
            <a:ext cx="1903320" cy="4120920"/>
          </a:xfrm>
          <a:prstGeom prst="rect">
            <a:avLst/>
          </a:prstGeom>
          <a:ln>
            <a:noFill/>
          </a:ln>
        </p:spPr>
      </p:pic>
      <p:sp>
        <p:nvSpPr>
          <p:cNvPr id="351" name="CustomShape 3"/>
          <p:cNvSpPr/>
          <p:nvPr/>
        </p:nvSpPr>
        <p:spPr>
          <a:xfrm>
            <a:off x="1953720" y="3058560"/>
            <a:ext cx="3858120" cy="115524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e87c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FORMAS DE PAGAMENTO MÁIS HABITUAIS: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Contado (fin de mes)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 meses (sen xuros)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Cuota fixa (cap+ xur+ com)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Porcentaxe (cap+ xur+ com)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256680" y="3682800"/>
            <a:ext cx="1531440" cy="51588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Modificable polo cliente?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5977440" y="3604680"/>
            <a:ext cx="1644840" cy="94212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Saldo disponible ao final do período ou despois da liquidación?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5812920" y="3172680"/>
            <a:ext cx="986400" cy="430920"/>
          </a:xfrm>
          <a:prstGeom prst="bentConnector2">
            <a:avLst/>
          </a:prstGeom>
          <a:noFill/>
          <a:ln w="19080">
            <a:solidFill>
              <a:srgbClr val="6e87c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7"/>
          <p:cNvSpPr/>
          <p:nvPr/>
        </p:nvSpPr>
        <p:spPr>
          <a:xfrm flipV="1" rot="10800000">
            <a:off x="1954440" y="3677040"/>
            <a:ext cx="929880" cy="509040"/>
          </a:xfrm>
          <a:prstGeom prst="bentConnector2">
            <a:avLst/>
          </a:prstGeom>
          <a:noFill/>
          <a:ln w="19080">
            <a:solidFill>
              <a:srgbClr val="6e87c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8"/>
          <p:cNvSpPr/>
          <p:nvPr/>
        </p:nvSpPr>
        <p:spPr>
          <a:xfrm>
            <a:off x="1521720" y="4941000"/>
            <a:ext cx="1531440" cy="30276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Período de gracia?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 flipH="1">
            <a:off x="2286360" y="4228200"/>
            <a:ext cx="24840" cy="71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6e87c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10"/>
          <p:cNvSpPr/>
          <p:nvPr/>
        </p:nvSpPr>
        <p:spPr>
          <a:xfrm>
            <a:off x="3997440" y="4941000"/>
            <a:ext cx="1531440" cy="30276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Cálculo de xuros?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11"/>
          <p:cNvSpPr/>
          <p:nvPr/>
        </p:nvSpPr>
        <p:spPr>
          <a:xfrm flipH="1">
            <a:off x="4762080" y="4228200"/>
            <a:ext cx="24840" cy="71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6e87c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12"/>
          <p:cNvSpPr/>
          <p:nvPr/>
        </p:nvSpPr>
        <p:spPr>
          <a:xfrm>
            <a:off x="128520" y="5929560"/>
            <a:ext cx="80643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Extracto anterior ao cobro, con toda a información necesaria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05" dur="indefinite" restart="never" nodeType="tmRoot">
          <p:childTnLst>
            <p:seq>
              <p:cTn id="706" dur="indefinite" nodeType="mainSeq">
                <p:childTnLst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Físico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110880" y="104220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Sans 300"/>
                <a:ea typeface="DejaVu Sans"/>
              </a:rPr>
              <a:t>Banda magnética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Imagen 1" descr=""/>
          <p:cNvPicPr/>
          <p:nvPr/>
        </p:nvPicPr>
        <p:blipFill>
          <a:blip r:embed="rId1"/>
          <a:stretch/>
        </p:blipFill>
        <p:spPr>
          <a:xfrm>
            <a:off x="1136520" y="1405080"/>
            <a:ext cx="2491200" cy="1582560"/>
          </a:xfrm>
          <a:prstGeom prst="rect">
            <a:avLst/>
          </a:prstGeom>
          <a:ln>
            <a:noFill/>
          </a:ln>
        </p:spPr>
      </p:pic>
      <p:sp>
        <p:nvSpPr>
          <p:cNvPr id="364" name="CustomShape 3"/>
          <p:cNvSpPr/>
          <p:nvPr/>
        </p:nvSpPr>
        <p:spPr>
          <a:xfrm>
            <a:off x="3944880" y="1432800"/>
            <a:ext cx="8064360" cy="14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Personalización: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Pistas 1, 2 e/ou 3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Nome a estampar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Número da tarxeta (PAN)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Código de seguridade CVV, CSS, CVC (posterior no tempo)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2288880" y="3195360"/>
            <a:ext cx="4294440" cy="30276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Fácil de duplicar e de falsificar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6" name="Imagen 2" descr=""/>
          <p:cNvPicPr/>
          <p:nvPr/>
        </p:nvPicPr>
        <p:blipFill>
          <a:blip r:embed="rId2"/>
          <a:stretch/>
        </p:blipFill>
        <p:spPr>
          <a:xfrm>
            <a:off x="7401240" y="3018600"/>
            <a:ext cx="1787760" cy="1340640"/>
          </a:xfrm>
          <a:prstGeom prst="rect">
            <a:avLst/>
          </a:prstGeom>
          <a:ln>
            <a:noFill/>
          </a:ln>
        </p:spPr>
      </p:pic>
      <p:pic>
        <p:nvPicPr>
          <p:cNvPr id="367" name="Imagen 5" descr=""/>
          <p:cNvPicPr/>
          <p:nvPr/>
        </p:nvPicPr>
        <p:blipFill>
          <a:blip r:embed="rId3"/>
          <a:stretch/>
        </p:blipFill>
        <p:spPr>
          <a:xfrm>
            <a:off x="272520" y="4782240"/>
            <a:ext cx="2735280" cy="1757880"/>
          </a:xfrm>
          <a:prstGeom prst="rect">
            <a:avLst/>
          </a:prstGeom>
          <a:ln>
            <a:noFill/>
          </a:ln>
        </p:spPr>
      </p:pic>
      <p:sp>
        <p:nvSpPr>
          <p:cNvPr id="368" name="CustomShape 5"/>
          <p:cNvSpPr/>
          <p:nvPr/>
        </p:nvSpPr>
        <p:spPr>
          <a:xfrm>
            <a:off x="110880" y="422820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Chip EMV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3915000" y="4939560"/>
            <a:ext cx="8064360" cy="14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Personalización: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mesmo que na banda, e ademáis: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Integración no chip da aplicación que se vai utilizar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Claves de seguridade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Métodos de verificación (CVM)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2" dur="indefinite" restart="never" nodeType="tmRoot">
          <p:childTnLst>
            <p:seq>
              <p:cTn id="753" dur="indefinite" nodeType="mainSeq">
                <p:childTnLst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1" dur="500"/>
                                        <p:tgtEl>
                                          <p:spTgt spid="364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6" dur="500"/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1" dur="500"/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6" dur="500"/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1" dur="500"/>
                                        <p:tgtEl>
                                          <p:spTgt spid="364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2" dur="500"/>
                                        <p:tgtEl>
                                          <p:spTgt spid="369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7" dur="500"/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2" dur="500"/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7" dur="500"/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2" dur="500"/>
                                        <p:tgtEl>
                                          <p:spTgt spid="36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Físico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200520" y="105264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Chip EMV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Imagen 3" descr=""/>
          <p:cNvPicPr/>
          <p:nvPr/>
        </p:nvPicPr>
        <p:blipFill>
          <a:blip r:embed="rId1"/>
          <a:stretch/>
        </p:blipFill>
        <p:spPr>
          <a:xfrm>
            <a:off x="1082880" y="1557360"/>
            <a:ext cx="3148920" cy="2361600"/>
          </a:xfrm>
          <a:prstGeom prst="rect">
            <a:avLst/>
          </a:prstGeom>
          <a:ln>
            <a:noFill/>
          </a:ln>
        </p:spPr>
      </p:pic>
      <p:pic>
        <p:nvPicPr>
          <p:cNvPr id="373" name="Imagen 11" descr=""/>
          <p:cNvPicPr/>
          <p:nvPr/>
        </p:nvPicPr>
        <p:blipFill>
          <a:blip r:embed="rId2"/>
          <a:stretch/>
        </p:blipFill>
        <p:spPr>
          <a:xfrm>
            <a:off x="8265600" y="2152080"/>
            <a:ext cx="1122840" cy="773280"/>
          </a:xfrm>
          <a:prstGeom prst="rect">
            <a:avLst/>
          </a:prstGeom>
          <a:ln>
            <a:noFill/>
          </a:ln>
        </p:spPr>
      </p:pic>
      <p:pic>
        <p:nvPicPr>
          <p:cNvPr id="374" name="37 Imagen" descr=""/>
          <p:cNvPicPr/>
          <p:nvPr/>
        </p:nvPicPr>
        <p:blipFill>
          <a:blip r:embed="rId3"/>
          <a:srcRect l="6672" t="0" r="6672" b="0"/>
          <a:stretch/>
        </p:blipFill>
        <p:spPr>
          <a:xfrm>
            <a:off x="5480280" y="1297800"/>
            <a:ext cx="934920" cy="2481480"/>
          </a:xfrm>
          <a:prstGeom prst="rect">
            <a:avLst/>
          </a:prstGeom>
          <a:ln w="9360">
            <a:noFill/>
          </a:ln>
        </p:spPr>
      </p:pic>
      <p:sp>
        <p:nvSpPr>
          <p:cNvPr id="375" name="CustomShape 3"/>
          <p:cNvSpPr/>
          <p:nvPr/>
        </p:nvSpPr>
        <p:spPr>
          <a:xfrm>
            <a:off x="6416280" y="2539080"/>
            <a:ext cx="1848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6e87c2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6753240" y="2152080"/>
            <a:ext cx="11512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Negociación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6681240" y="2677680"/>
            <a:ext cx="115128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Aplicación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CVM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PIN Offline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704520" y="4241880"/>
            <a:ext cx="8064360" cy="11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Lectura de chip con contactos  Posibilidade de PIN-OFF e PIN-ON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Chip estropeado  Fallback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Bypass de PIN  Permitido polo estándar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Tarjetas multiaplicación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1996200" y="5743800"/>
            <a:ext cx="5903640" cy="576360"/>
          </a:xfrm>
          <a:prstGeom prst="rect">
            <a:avLst/>
          </a:prstGeom>
          <a:noFill/>
          <a:ln cap="rnd" w="2844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É POTESTADE DE CADA ENTIDADE DECIDIR EN BASE Á SÚA POLÍTICA DE RISCOS O QUE LLE PERMITE A CADA CLIENTE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23" dur="indefinite" restart="never" nodeType="tmRoot">
          <p:childTnLst>
            <p:seq>
              <p:cTn id="824" dur="indefinite" nodeType="mainSeq">
                <p:childTnLst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8" dur="500"/>
                                        <p:tgtEl>
                                          <p:spTgt spid="378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3" dur="500"/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>
                      <p:stCondLst>
                        <p:cond delay="indefinite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8" dur="500"/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3" dur="500"/>
                                        <p:tgtEl>
                                          <p:spTgt spid="378">
                                            <p:txEl>
                                              <p:pRg st="157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4" fill="hold">
                      <p:stCondLst>
                        <p:cond delay="indefinite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Físico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200520" y="105264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Chip EMV Contactless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Imagen 1" descr=""/>
          <p:cNvPicPr/>
          <p:nvPr/>
        </p:nvPicPr>
        <p:blipFill>
          <a:blip r:embed="rId1"/>
          <a:stretch/>
        </p:blipFill>
        <p:spPr>
          <a:xfrm>
            <a:off x="0" y="1593720"/>
            <a:ext cx="2437200" cy="1875240"/>
          </a:xfrm>
          <a:prstGeom prst="rect">
            <a:avLst/>
          </a:prstGeom>
          <a:ln>
            <a:noFill/>
          </a:ln>
        </p:spPr>
      </p:pic>
      <p:sp>
        <p:nvSpPr>
          <p:cNvPr id="383" name="CustomShape 3"/>
          <p:cNvSpPr/>
          <p:nvPr/>
        </p:nvSpPr>
        <p:spPr>
          <a:xfrm>
            <a:off x="2504880" y="1607400"/>
            <a:ext cx="4679280" cy="17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Personalización do chip cunha aplicación contactless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Antena que percorre toda a tarxeta e conéctase co chip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Límites establecidos para o contactless (algúns na personalización, e outros no ordenador central)  os decide cada entidade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Imagen 2" descr=""/>
          <p:cNvPicPr/>
          <p:nvPr/>
        </p:nvPicPr>
        <p:blipFill>
          <a:blip r:embed="rId2"/>
          <a:stretch/>
        </p:blipFill>
        <p:spPr>
          <a:xfrm>
            <a:off x="7441560" y="1251360"/>
            <a:ext cx="2284920" cy="1818360"/>
          </a:xfrm>
          <a:prstGeom prst="rect">
            <a:avLst/>
          </a:prstGeom>
          <a:ln>
            <a:noFill/>
          </a:ln>
        </p:spPr>
      </p:pic>
      <p:sp>
        <p:nvSpPr>
          <p:cNvPr id="385" name="CustomShape 4"/>
          <p:cNvSpPr/>
          <p:nvPr/>
        </p:nvSpPr>
        <p:spPr>
          <a:xfrm>
            <a:off x="200520" y="373824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Outros dispositivos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Imagen 4" descr=""/>
          <p:cNvPicPr/>
          <p:nvPr/>
        </p:nvPicPr>
        <p:blipFill>
          <a:blip r:embed="rId3"/>
          <a:stretch/>
        </p:blipFill>
        <p:spPr>
          <a:xfrm>
            <a:off x="241560" y="4438440"/>
            <a:ext cx="1654560" cy="1575360"/>
          </a:xfrm>
          <a:prstGeom prst="rect">
            <a:avLst/>
          </a:prstGeom>
          <a:ln>
            <a:noFill/>
          </a:ln>
        </p:spPr>
      </p:pic>
      <p:pic>
        <p:nvPicPr>
          <p:cNvPr id="387" name="Imagen 5" descr=""/>
          <p:cNvPicPr/>
          <p:nvPr/>
        </p:nvPicPr>
        <p:blipFill>
          <a:blip r:embed="rId4"/>
          <a:stretch/>
        </p:blipFill>
        <p:spPr>
          <a:xfrm>
            <a:off x="2216160" y="4653000"/>
            <a:ext cx="2529720" cy="1264320"/>
          </a:xfrm>
          <a:prstGeom prst="rect">
            <a:avLst/>
          </a:prstGeom>
          <a:ln>
            <a:noFill/>
          </a:ln>
        </p:spPr>
      </p:pic>
      <p:pic>
        <p:nvPicPr>
          <p:cNvPr id="388" name="Imagen 7" descr=""/>
          <p:cNvPicPr/>
          <p:nvPr/>
        </p:nvPicPr>
        <p:blipFill>
          <a:blip r:embed="rId5"/>
          <a:stretch/>
        </p:blipFill>
        <p:spPr>
          <a:xfrm>
            <a:off x="4894560" y="4082760"/>
            <a:ext cx="2467800" cy="1381320"/>
          </a:xfrm>
          <a:prstGeom prst="rect">
            <a:avLst/>
          </a:prstGeom>
          <a:ln>
            <a:noFill/>
          </a:ln>
        </p:spPr>
      </p:pic>
      <p:pic>
        <p:nvPicPr>
          <p:cNvPr id="389" name="Imagen 8" descr=""/>
          <p:cNvPicPr/>
          <p:nvPr/>
        </p:nvPicPr>
        <p:blipFill>
          <a:blip r:embed="rId6"/>
          <a:srcRect l="0" t="12137" r="0" b="12975"/>
          <a:stretch/>
        </p:blipFill>
        <p:spPr>
          <a:xfrm>
            <a:off x="5318280" y="5333760"/>
            <a:ext cx="1667880" cy="934920"/>
          </a:xfrm>
          <a:prstGeom prst="rect">
            <a:avLst/>
          </a:prstGeom>
          <a:ln>
            <a:noFill/>
          </a:ln>
        </p:spPr>
      </p:pic>
      <p:pic>
        <p:nvPicPr>
          <p:cNvPr id="390" name="Imagen 9" descr=""/>
          <p:cNvPicPr/>
          <p:nvPr/>
        </p:nvPicPr>
        <p:blipFill>
          <a:blip r:embed="rId7"/>
          <a:srcRect l="25854" t="0" r="0" b="0"/>
          <a:stretch/>
        </p:blipFill>
        <p:spPr>
          <a:xfrm>
            <a:off x="7516800" y="4943160"/>
            <a:ext cx="2209680" cy="1532520"/>
          </a:xfrm>
          <a:prstGeom prst="rect">
            <a:avLst/>
          </a:prstGeom>
          <a:ln>
            <a:noFill/>
          </a:ln>
        </p:spPr>
      </p:pic>
      <p:pic>
        <p:nvPicPr>
          <p:cNvPr id="391" name="Imagen 10" descr=""/>
          <p:cNvPicPr/>
          <p:nvPr/>
        </p:nvPicPr>
        <p:blipFill>
          <a:blip r:embed="rId8"/>
          <a:stretch/>
        </p:blipFill>
        <p:spPr>
          <a:xfrm>
            <a:off x="7878240" y="4200840"/>
            <a:ext cx="1561680" cy="78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69" dur="indefinite" restart="never" nodeType="tmRoot">
          <p:childTnLst>
            <p:seq>
              <p:cTn id="870" dur="indefinite" nodeType="mainSeq">
                <p:childTnLst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5" dur="500"/>
                                        <p:tgtEl>
                                          <p:spTgt spid="383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0" dur="500"/>
                                        <p:tgtEl>
                                          <p:spTgt spid="383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5" dur="500"/>
                                        <p:tgtEl>
                                          <p:spTgt spid="383">
                                            <p:txEl>
                                              <p:pRg st="233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500"/>
                            </p:stCondLst>
                            <p:childTnLst>
                              <p:par>
                                <p:cTn id="89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00"/>
                            </p:stCondLst>
                            <p:childTnLst>
                              <p:par>
                                <p:cTn id="90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500"/>
                            </p:stCondLst>
                            <p:childTnLst>
                              <p:par>
                                <p:cTn id="90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000"/>
                            </p:stCondLst>
                            <p:childTnLst>
                              <p:par>
                                <p:cTn id="90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500"/>
                            </p:stCondLst>
                            <p:childTnLst>
                              <p:par>
                                <p:cTn id="9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00"/>
                            </p:stCondLst>
                            <p:childTnLst>
                              <p:par>
                                <p:cTn id="9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n 11" descr=""/>
          <p:cNvPicPr/>
          <p:nvPr/>
        </p:nvPicPr>
        <p:blipFill>
          <a:blip r:embed="rId1"/>
          <a:stretch/>
        </p:blipFill>
        <p:spPr>
          <a:xfrm>
            <a:off x="7092000" y="3868560"/>
            <a:ext cx="2612160" cy="2612160"/>
          </a:xfrm>
          <a:prstGeom prst="rect">
            <a:avLst/>
          </a:prstGeom>
          <a:ln>
            <a:noFill/>
          </a:ln>
        </p:spPr>
      </p:pic>
      <p:pic>
        <p:nvPicPr>
          <p:cNvPr id="393" name="Imagen 3" descr=""/>
          <p:cNvPicPr/>
          <p:nvPr/>
        </p:nvPicPr>
        <p:blipFill>
          <a:blip r:embed="rId2"/>
          <a:stretch/>
        </p:blipFill>
        <p:spPr>
          <a:xfrm>
            <a:off x="2000520" y="1053000"/>
            <a:ext cx="8012160" cy="2375280"/>
          </a:xfrm>
          <a:prstGeom prst="rect">
            <a:avLst/>
          </a:prstGeom>
          <a:ln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Físico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200520" y="105264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Fabricación de tarjeta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2443320" y="3868560"/>
            <a:ext cx="4679280" cy="8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Grabación da banda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Carga das aplicacións no chip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Grabado dos datos externos que aparecen na tarxeta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200520" y="330696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Personalización dos datos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Imagen 6" descr=""/>
          <p:cNvPicPr/>
          <p:nvPr/>
        </p:nvPicPr>
        <p:blipFill>
          <a:blip r:embed="rId3"/>
          <a:stretch/>
        </p:blipFill>
        <p:spPr>
          <a:xfrm>
            <a:off x="560520" y="3725640"/>
            <a:ext cx="1618200" cy="1618200"/>
          </a:xfrm>
          <a:prstGeom prst="rect">
            <a:avLst/>
          </a:prstGeom>
          <a:ln>
            <a:noFill/>
          </a:ln>
        </p:spPr>
      </p:pic>
      <p:sp>
        <p:nvSpPr>
          <p:cNvPr id="399" name="CustomShape 5"/>
          <p:cNvSpPr/>
          <p:nvPr/>
        </p:nvSpPr>
        <p:spPr>
          <a:xfrm>
            <a:off x="2541960" y="5949360"/>
            <a:ext cx="4594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Impresión instantánea &lt;&gt; Emisión instantánea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20" dur="indefinite" restart="never" nodeType="tmRoot">
          <p:childTnLst>
            <p:seq>
              <p:cTn id="921" dur="indefinite" nodeType="mainSeq">
                <p:childTnLst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7" fill="hold">
                      <p:stCondLst>
                        <p:cond delay="indefinite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9" dur="500"/>
                                        <p:tgtEl>
                                          <p:spTgt spid="39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0" fill="hold">
                      <p:stCondLst>
                        <p:cond delay="indefinite"/>
                      </p:stCondLst>
                      <p:childTnLst>
                        <p:par>
                          <p:cTn id="941" fill="hold">
                            <p:stCondLst>
                              <p:cond delay="0"/>
                            </p:stCondLst>
                            <p:childTnLst>
                              <p:par>
                                <p:cTn id="9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0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4" dur="500"/>
                                        <p:tgtEl>
                                          <p:spTgt spid="396">
                                            <p:txEl>
                                              <p:pRg st="10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0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9" dur="500"/>
                                        <p:tgtEl>
                                          <p:spTgt spid="396">
                                            <p:txEl>
                                              <p:pRg st="10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Virtual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704520" y="5436000"/>
            <a:ext cx="8064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Minimizar o risco para o cliente  Acotar caducidade e acotar importe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2" name="Imagen 1" descr=""/>
          <p:cNvPicPr/>
          <p:nvPr/>
        </p:nvPicPr>
        <p:blipFill>
          <a:blip r:embed="rId1"/>
          <a:stretch/>
        </p:blipFill>
        <p:spPr>
          <a:xfrm>
            <a:off x="2360880" y="1274040"/>
            <a:ext cx="6190200" cy="372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8" dur="indefinite" restart="never" nodeType="tmRoot">
          <p:childTnLst>
            <p:seq>
              <p:cTn id="959" dur="indefinite" nodeType="mainSeq">
                <p:childTnLst>
                  <p:par>
                    <p:cTn id="960" fill="hold">
                      <p:stCondLst>
                        <p:cond delay="indefinite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5" fill="hold">
                      <p:stCondLst>
                        <p:cond delay="indefinite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n 4" descr=""/>
          <p:cNvPicPr/>
          <p:nvPr/>
        </p:nvPicPr>
        <p:blipFill>
          <a:blip r:embed="rId1"/>
          <a:stretch/>
        </p:blipFill>
        <p:spPr>
          <a:xfrm>
            <a:off x="6105240" y="2388240"/>
            <a:ext cx="2951640" cy="155160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Virtual de Tarxetas e PCI-DSS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86760" y="1124640"/>
            <a:ext cx="4956840" cy="55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Desenvolver e Manter unha Rede Segura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1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Instalar e manter unha configuración de 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cortalumes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para protexer os datos dos propietarios das tarxetas.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2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Non usar 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contraseñas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do sistema e outros parámetros de seguridade predeterminados provistos polos proveedores.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Protexer os Datos dos propietarios de tarxetas.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3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Protexer os datos almacenados dos propietarios de tarxetas.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4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Cifrar os datos dos propietarios de tarxetas e información confidencial transmitida a través de redes públicas abertas.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Manter un Programa de Xestión de 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Vulnerabilidades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5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Usar e actualizar regularmente un software 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antivirus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6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Desenvolver e manter sistemas e aplicacións seguras.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Implementar Medidas sólidas de control de acceso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7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Restrinxir o acceso aos datos tomando como base a necesidade do funcionario de coñecer a información.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8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Asignar unha identificación única a cada persoa que teña acceso a un computador.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9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Restrinxir o acceso físico aos datos dos propietarios de tarxetas.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Monitorizar e probar regularmente as redes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10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Rastrexar e monitorizar todo o acceso aos recursos da rede e datos dos propietarios de tarxetas.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11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Probar regularmente os sistemas e procesos de seguridade.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Manter unha 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Política de 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7"/>
              </a:rPr>
              <a:t>Seguridade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8"/>
              </a:rPr>
              <a:t> da </a:t>
            </a:r>
            <a:r>
              <a:rPr b="0" lang="es-ES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9"/>
              </a:rPr>
              <a:t>Información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Requisito 12</a:t>
            </a:r>
            <a:r>
              <a:rPr b="0" lang="es-ES" sz="1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Manter unha política que contemple a seguridade da información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6715800" y="3940920"/>
            <a:ext cx="1730160" cy="6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Auditoría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Escaneo de rede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0" dur="indefinite" restart="never" nodeType="tmRoot">
          <p:childTnLst>
            <p:seq>
              <p:cTn id="971" dur="indefinite" nodeType="mainSeq">
                <p:childTnLst>
                  <p:par>
                    <p:cTn id="972" fill="hold">
                      <p:stCondLst>
                        <p:cond delay="indefinite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6" dur="500"/>
                                        <p:tgtEl>
                                          <p:spTgt spid="405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9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2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7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0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3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4" fill="hold">
                      <p:stCondLst>
                        <p:cond delay="indefinite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8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1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4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9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2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5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8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3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6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9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4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7" dur="500"/>
                                        <p:tgtEl>
                                          <p:spTgt spid="405">
                                            <p:txEl>
                                              <p:pRg st="1409" end="1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8" fill="hold">
                      <p:stCondLst>
                        <p:cond delay="indefinite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n 9" descr=""/>
          <p:cNvPicPr/>
          <p:nvPr/>
        </p:nvPicPr>
        <p:blipFill>
          <a:blip r:embed="rId1"/>
          <a:stretch/>
        </p:blipFill>
        <p:spPr>
          <a:xfrm>
            <a:off x="41760" y="1174320"/>
            <a:ext cx="5007240" cy="334512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Soporte Virtual de Tarxetas e PCI-DSS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5312880" y="1751760"/>
            <a:ext cx="30232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Tokenización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Imagen 1" descr=""/>
          <p:cNvPicPr/>
          <p:nvPr/>
        </p:nvPicPr>
        <p:blipFill>
          <a:blip r:embed="rId2"/>
          <a:stretch/>
        </p:blipFill>
        <p:spPr>
          <a:xfrm>
            <a:off x="4912200" y="3867120"/>
            <a:ext cx="4961520" cy="2742120"/>
          </a:xfrm>
          <a:prstGeom prst="rect">
            <a:avLst/>
          </a:prstGeom>
          <a:ln>
            <a:noFill/>
          </a:ln>
        </p:spPr>
      </p:pic>
      <p:sp>
        <p:nvSpPr>
          <p:cNvPr id="411" name="Line 3"/>
          <p:cNvSpPr/>
          <p:nvPr/>
        </p:nvSpPr>
        <p:spPr>
          <a:xfrm flipV="1">
            <a:off x="2864520" y="2708640"/>
            <a:ext cx="3528360" cy="2808360"/>
          </a:xfrm>
          <a:prstGeom prst="line">
            <a:avLst/>
          </a:prstGeom>
          <a:ln>
            <a:solidFill>
              <a:srgbClr val="474152"/>
            </a:solidFill>
            <a:custDash>
              <a:ds d="800000" sp="600000"/>
              <a:ds d="100000" sp="6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4"/>
          <p:cNvSpPr/>
          <p:nvPr/>
        </p:nvSpPr>
        <p:spPr>
          <a:xfrm>
            <a:off x="4088880" y="2289600"/>
            <a:ext cx="3023280" cy="39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Xeración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5"/>
          <p:cNvSpPr/>
          <p:nvPr/>
        </p:nvSpPr>
        <p:spPr>
          <a:xfrm>
            <a:off x="5601240" y="2855520"/>
            <a:ext cx="3023280" cy="39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Operación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43" dur="indefinite" restart="never" nodeType="tmRoot">
          <p:childTnLst>
            <p:seq>
              <p:cTn id="1044" dur="indefinite" nodeType="mainSeq">
                <p:childTnLst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indefinite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0" fill="hold">
                      <p:stCondLst>
                        <p:cond delay="indefinite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mundo é moi diferente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3" descr=""/>
          <p:cNvPicPr/>
          <p:nvPr/>
        </p:nvPicPr>
        <p:blipFill>
          <a:blip r:embed="rId1"/>
          <a:stretch/>
        </p:blipFill>
        <p:spPr>
          <a:xfrm>
            <a:off x="200520" y="1297440"/>
            <a:ext cx="1616400" cy="117972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4" descr=""/>
          <p:cNvPicPr/>
          <p:nvPr/>
        </p:nvPicPr>
        <p:blipFill>
          <a:blip r:embed="rId2"/>
          <a:stretch/>
        </p:blipFill>
        <p:spPr>
          <a:xfrm>
            <a:off x="7185240" y="2017800"/>
            <a:ext cx="2303280" cy="230328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38" descr=""/>
          <p:cNvPicPr/>
          <p:nvPr/>
        </p:nvPicPr>
        <p:blipFill>
          <a:blip r:embed="rId3"/>
          <a:stretch/>
        </p:blipFill>
        <p:spPr>
          <a:xfrm>
            <a:off x="272520" y="2737800"/>
            <a:ext cx="1127880" cy="430920"/>
          </a:xfrm>
          <a:prstGeom prst="rect">
            <a:avLst/>
          </a:prstGeom>
          <a:ln w="720">
            <a:noFill/>
          </a:ln>
        </p:spPr>
      </p:pic>
      <p:pic>
        <p:nvPicPr>
          <p:cNvPr id="132" name="Picture 2" descr=""/>
          <p:cNvPicPr/>
          <p:nvPr/>
        </p:nvPicPr>
        <p:blipFill>
          <a:blip r:embed="rId4"/>
          <a:stretch/>
        </p:blipFill>
        <p:spPr>
          <a:xfrm>
            <a:off x="272520" y="4537800"/>
            <a:ext cx="883800" cy="135072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5"/>
          <a:stretch/>
        </p:blipFill>
        <p:spPr>
          <a:xfrm>
            <a:off x="1280520" y="4249800"/>
            <a:ext cx="1362960" cy="2048400"/>
          </a:xfrm>
          <a:prstGeom prst="rect">
            <a:avLst/>
          </a:prstGeom>
          <a:ln w="9360"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6"/>
          <a:stretch/>
        </p:blipFill>
        <p:spPr>
          <a:xfrm>
            <a:off x="2936880" y="4321800"/>
            <a:ext cx="1444680" cy="192924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7" descr=""/>
          <p:cNvPicPr/>
          <p:nvPr/>
        </p:nvPicPr>
        <p:blipFill>
          <a:blip r:embed="rId7"/>
          <a:stretch/>
        </p:blipFill>
        <p:spPr>
          <a:xfrm>
            <a:off x="4808880" y="4465800"/>
            <a:ext cx="662400" cy="163116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8"/>
          <a:stretch/>
        </p:blipFill>
        <p:spPr>
          <a:xfrm>
            <a:off x="7257240" y="1167840"/>
            <a:ext cx="2123280" cy="84852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9"/>
          <a:stretch/>
        </p:blipFill>
        <p:spPr>
          <a:xfrm>
            <a:off x="5601240" y="1225440"/>
            <a:ext cx="1199160" cy="93492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4" descr=""/>
          <p:cNvPicPr/>
          <p:nvPr/>
        </p:nvPicPr>
        <p:blipFill>
          <a:blip r:embed="rId10"/>
          <a:stretch/>
        </p:blipFill>
        <p:spPr>
          <a:xfrm>
            <a:off x="5312880" y="2665800"/>
            <a:ext cx="1727280" cy="49464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6" descr=""/>
          <p:cNvPicPr/>
          <p:nvPr/>
        </p:nvPicPr>
        <p:blipFill>
          <a:blip r:embed="rId11"/>
          <a:srcRect l="49553" t="25073" r="25709" b="8600"/>
          <a:stretch/>
        </p:blipFill>
        <p:spPr>
          <a:xfrm>
            <a:off x="2504880" y="1225440"/>
            <a:ext cx="1242360" cy="2663280"/>
          </a:xfrm>
          <a:prstGeom prst="rect">
            <a:avLst/>
          </a:prstGeom>
          <a:ln w="9360"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12"/>
          <a:srcRect l="76688" t="30971" r="4470" b="10073"/>
          <a:stretch/>
        </p:blipFill>
        <p:spPr>
          <a:xfrm>
            <a:off x="3944880" y="1225440"/>
            <a:ext cx="1093320" cy="2735280"/>
          </a:xfrm>
          <a:prstGeom prst="rect">
            <a:avLst/>
          </a:prstGeom>
          <a:ln w="9360"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6865560" y="5095080"/>
            <a:ext cx="678960" cy="4802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 flipV="1">
            <a:off x="6865560" y="5574960"/>
            <a:ext cx="678960" cy="205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 flipV="1">
            <a:off x="6865560" y="5574960"/>
            <a:ext cx="678960" cy="5302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5"/>
          <p:cNvSpPr/>
          <p:nvPr/>
        </p:nvSpPr>
        <p:spPr>
          <a:xfrm flipV="1" rot="10800000">
            <a:off x="9605520" y="6534360"/>
            <a:ext cx="453600" cy="4791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6"/>
          <p:cNvSpPr/>
          <p:nvPr/>
        </p:nvSpPr>
        <p:spPr>
          <a:xfrm rot="10800000">
            <a:off x="9605520" y="5734080"/>
            <a:ext cx="453600" cy="518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83 Imagen" descr=""/>
          <p:cNvPicPr/>
          <p:nvPr/>
        </p:nvPicPr>
        <p:blipFill>
          <a:blip r:embed="rId13"/>
          <a:srcRect l="0" t="8916" r="0" b="0"/>
          <a:stretch/>
        </p:blipFill>
        <p:spPr>
          <a:xfrm>
            <a:off x="8697240" y="5546160"/>
            <a:ext cx="757080" cy="165240"/>
          </a:xfrm>
          <a:prstGeom prst="rect">
            <a:avLst/>
          </a:prstGeom>
          <a:ln>
            <a:noFill/>
          </a:ln>
        </p:spPr>
      </p:pic>
      <p:pic>
        <p:nvPicPr>
          <p:cNvPr id="147" name="84 Imagen" descr=""/>
          <p:cNvPicPr/>
          <p:nvPr/>
        </p:nvPicPr>
        <p:blipFill>
          <a:blip r:embed="rId14"/>
          <a:stretch/>
        </p:blipFill>
        <p:spPr>
          <a:xfrm>
            <a:off x="8890200" y="5678280"/>
            <a:ext cx="428400" cy="83520"/>
          </a:xfrm>
          <a:prstGeom prst="rect">
            <a:avLst/>
          </a:prstGeom>
          <a:ln>
            <a:noFill/>
          </a:ln>
        </p:spPr>
      </p:pic>
      <p:pic>
        <p:nvPicPr>
          <p:cNvPr id="148" name="76 Imagen" descr=""/>
          <p:cNvPicPr/>
          <p:nvPr/>
        </p:nvPicPr>
        <p:blipFill>
          <a:blip r:embed="rId15"/>
          <a:srcRect l="8581" t="4066" r="3712" b="2943"/>
          <a:stretch/>
        </p:blipFill>
        <p:spPr>
          <a:xfrm>
            <a:off x="7545240" y="5042160"/>
            <a:ext cx="696240" cy="1067760"/>
          </a:xfrm>
          <a:prstGeom prst="rect">
            <a:avLst/>
          </a:prstGeom>
          <a:ln>
            <a:noFill/>
          </a:ln>
        </p:spPr>
      </p:pic>
      <p:pic>
        <p:nvPicPr>
          <p:cNvPr id="149" name="Picture 2" descr=""/>
          <p:cNvPicPr/>
          <p:nvPr/>
        </p:nvPicPr>
        <p:blipFill>
          <a:blip r:embed="rId16"/>
          <a:srcRect l="2632" t="2437" r="2894" b="5808"/>
          <a:stretch/>
        </p:blipFill>
        <p:spPr>
          <a:xfrm>
            <a:off x="6249240" y="5402160"/>
            <a:ext cx="615240" cy="39060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  <p:pic>
        <p:nvPicPr>
          <p:cNvPr id="150" name="Picture 2" descr=""/>
          <p:cNvPicPr/>
          <p:nvPr/>
        </p:nvPicPr>
        <p:blipFill>
          <a:blip r:embed="rId17"/>
          <a:stretch/>
        </p:blipFill>
        <p:spPr>
          <a:xfrm>
            <a:off x="6249240" y="5906160"/>
            <a:ext cx="615240" cy="40212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18"/>
          <a:srcRect l="2392" t="3889" r="2829" b="3421"/>
          <a:stretch/>
        </p:blipFill>
        <p:spPr>
          <a:xfrm>
            <a:off x="6249240" y="4897800"/>
            <a:ext cx="615240" cy="393120"/>
          </a:xfrm>
          <a:prstGeom prst="rect">
            <a:avLst/>
          </a:prstGeom>
          <a:ln w="9360">
            <a:noFill/>
          </a:ln>
        </p:spPr>
      </p:pic>
      <p:pic>
        <p:nvPicPr>
          <p:cNvPr id="152" name="Imagen 1" descr=""/>
          <p:cNvPicPr/>
          <p:nvPr/>
        </p:nvPicPr>
        <p:blipFill>
          <a:blip r:embed="rId19"/>
          <a:stretch/>
        </p:blipFill>
        <p:spPr>
          <a:xfrm>
            <a:off x="8697240" y="4897800"/>
            <a:ext cx="601560" cy="39492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7"/>
          <p:cNvSpPr/>
          <p:nvPr/>
        </p:nvSpPr>
        <p:spPr>
          <a:xfrm rot="10800000">
            <a:off x="9605520" y="7104600"/>
            <a:ext cx="453600" cy="5086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74152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Picture 5" descr=""/>
          <p:cNvPicPr/>
          <p:nvPr/>
        </p:nvPicPr>
        <p:blipFill>
          <a:blip r:embed="rId20"/>
          <a:srcRect l="0" t="15601" r="14738" b="63656"/>
          <a:stretch/>
        </p:blipFill>
        <p:spPr>
          <a:xfrm>
            <a:off x="8697240" y="5906160"/>
            <a:ext cx="638640" cy="358920"/>
          </a:xfrm>
          <a:prstGeom prst="rect">
            <a:avLst/>
          </a:prstGeom>
          <a:ln w="9360">
            <a:solidFill>
              <a:schemeClr val="accent1"/>
            </a:solidFill>
            <a:miter/>
          </a:ln>
        </p:spPr>
      </p:pic>
      <p:pic>
        <p:nvPicPr>
          <p:cNvPr id="155" name="Picture 7" descr=""/>
          <p:cNvPicPr/>
          <p:nvPr/>
        </p:nvPicPr>
        <p:blipFill>
          <a:blip r:embed="rId21"/>
          <a:srcRect l="16275" t="0" r="14539" b="0"/>
          <a:stretch/>
        </p:blipFill>
        <p:spPr>
          <a:xfrm>
            <a:off x="5601240" y="3385800"/>
            <a:ext cx="1366920" cy="1155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Novas formas de Tarxetas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722880" y="6069600"/>
            <a:ext cx="8064360" cy="39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Tokenización + contactless + PCI-DSS (+ monederos)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6" name="Imagen 2" descr=""/>
          <p:cNvPicPr/>
          <p:nvPr/>
        </p:nvPicPr>
        <p:blipFill>
          <a:blip r:embed="rId1"/>
          <a:stretch/>
        </p:blipFill>
        <p:spPr>
          <a:xfrm>
            <a:off x="2718000" y="1127520"/>
            <a:ext cx="2839680" cy="1492560"/>
          </a:xfrm>
          <a:prstGeom prst="rect">
            <a:avLst/>
          </a:prstGeom>
          <a:ln>
            <a:noFill/>
          </a:ln>
        </p:spPr>
      </p:pic>
      <p:pic>
        <p:nvPicPr>
          <p:cNvPr id="417" name="Imagen 3" descr=""/>
          <p:cNvPicPr/>
          <p:nvPr/>
        </p:nvPicPr>
        <p:blipFill>
          <a:blip r:embed="rId2"/>
          <a:stretch/>
        </p:blipFill>
        <p:spPr>
          <a:xfrm>
            <a:off x="7689240" y="1168200"/>
            <a:ext cx="1188000" cy="1188000"/>
          </a:xfrm>
          <a:prstGeom prst="rect">
            <a:avLst/>
          </a:prstGeom>
          <a:ln>
            <a:noFill/>
          </a:ln>
        </p:spPr>
      </p:pic>
      <p:pic>
        <p:nvPicPr>
          <p:cNvPr id="418" name="Imagen 4" descr=""/>
          <p:cNvPicPr/>
          <p:nvPr/>
        </p:nvPicPr>
        <p:blipFill>
          <a:blip r:embed="rId3"/>
          <a:stretch/>
        </p:blipFill>
        <p:spPr>
          <a:xfrm>
            <a:off x="5132880" y="1397880"/>
            <a:ext cx="1799280" cy="951840"/>
          </a:xfrm>
          <a:prstGeom prst="rect">
            <a:avLst/>
          </a:prstGeom>
          <a:ln>
            <a:noFill/>
          </a:ln>
        </p:spPr>
      </p:pic>
      <p:pic>
        <p:nvPicPr>
          <p:cNvPr id="419" name="Imagen 5" descr=""/>
          <p:cNvPicPr/>
          <p:nvPr/>
        </p:nvPicPr>
        <p:blipFill>
          <a:blip r:embed="rId4"/>
          <a:stretch/>
        </p:blipFill>
        <p:spPr>
          <a:xfrm>
            <a:off x="512640" y="2785320"/>
            <a:ext cx="1476000" cy="1139040"/>
          </a:xfrm>
          <a:prstGeom prst="rect">
            <a:avLst/>
          </a:prstGeom>
          <a:ln>
            <a:noFill/>
          </a:ln>
        </p:spPr>
      </p:pic>
      <p:pic>
        <p:nvPicPr>
          <p:cNvPr id="420" name="Imagen 6" descr=""/>
          <p:cNvPicPr/>
          <p:nvPr/>
        </p:nvPicPr>
        <p:blipFill>
          <a:blip r:embed="rId5"/>
          <a:stretch/>
        </p:blipFill>
        <p:spPr>
          <a:xfrm>
            <a:off x="376200" y="4056120"/>
            <a:ext cx="1798560" cy="997560"/>
          </a:xfrm>
          <a:prstGeom prst="rect">
            <a:avLst/>
          </a:prstGeom>
          <a:ln>
            <a:noFill/>
          </a:ln>
        </p:spPr>
      </p:pic>
      <p:pic>
        <p:nvPicPr>
          <p:cNvPr id="421" name="Imagen 7" descr=""/>
          <p:cNvPicPr/>
          <p:nvPr/>
        </p:nvPicPr>
        <p:blipFill>
          <a:blip r:embed="rId6"/>
          <a:stretch/>
        </p:blipFill>
        <p:spPr>
          <a:xfrm>
            <a:off x="173880" y="1001160"/>
            <a:ext cx="2827800" cy="1618200"/>
          </a:xfrm>
          <a:prstGeom prst="rect">
            <a:avLst/>
          </a:prstGeom>
          <a:ln>
            <a:noFill/>
          </a:ln>
        </p:spPr>
      </p:pic>
      <p:pic>
        <p:nvPicPr>
          <p:cNvPr id="422" name="Imagen 8" descr=""/>
          <p:cNvPicPr/>
          <p:nvPr/>
        </p:nvPicPr>
        <p:blipFill>
          <a:blip r:embed="rId7"/>
          <a:stretch/>
        </p:blipFill>
        <p:spPr>
          <a:xfrm>
            <a:off x="4889160" y="2826000"/>
            <a:ext cx="1475640" cy="1475640"/>
          </a:xfrm>
          <a:prstGeom prst="rect">
            <a:avLst/>
          </a:prstGeom>
          <a:ln>
            <a:noFill/>
          </a:ln>
        </p:spPr>
      </p:pic>
      <p:pic>
        <p:nvPicPr>
          <p:cNvPr id="423" name="Imagen 9" descr=""/>
          <p:cNvPicPr/>
          <p:nvPr/>
        </p:nvPicPr>
        <p:blipFill>
          <a:blip r:embed="rId8"/>
          <a:stretch/>
        </p:blipFill>
        <p:spPr>
          <a:xfrm>
            <a:off x="3610440" y="3012840"/>
            <a:ext cx="1277640" cy="1277640"/>
          </a:xfrm>
          <a:prstGeom prst="rect">
            <a:avLst/>
          </a:prstGeom>
          <a:ln>
            <a:noFill/>
          </a:ln>
        </p:spPr>
      </p:pic>
      <p:pic>
        <p:nvPicPr>
          <p:cNvPr id="424" name="Imagen 10" descr=""/>
          <p:cNvPicPr/>
          <p:nvPr/>
        </p:nvPicPr>
        <p:blipFill>
          <a:blip r:embed="rId9"/>
          <a:stretch/>
        </p:blipFill>
        <p:spPr>
          <a:xfrm>
            <a:off x="7375680" y="2815200"/>
            <a:ext cx="1888200" cy="1888200"/>
          </a:xfrm>
          <a:prstGeom prst="rect">
            <a:avLst/>
          </a:prstGeom>
          <a:ln>
            <a:noFill/>
          </a:ln>
        </p:spPr>
      </p:pic>
      <p:pic>
        <p:nvPicPr>
          <p:cNvPr id="425" name="Imagen 11" descr=""/>
          <p:cNvPicPr/>
          <p:nvPr/>
        </p:nvPicPr>
        <p:blipFill>
          <a:blip r:embed="rId10"/>
          <a:stretch/>
        </p:blipFill>
        <p:spPr>
          <a:xfrm>
            <a:off x="7248960" y="3471840"/>
            <a:ext cx="2142000" cy="574920"/>
          </a:xfrm>
          <a:prstGeom prst="rect">
            <a:avLst/>
          </a:prstGeom>
          <a:ln>
            <a:noFill/>
          </a:ln>
        </p:spPr>
      </p:pic>
      <p:pic>
        <p:nvPicPr>
          <p:cNvPr id="426" name="Imagen 13" descr=""/>
          <p:cNvPicPr/>
          <p:nvPr/>
        </p:nvPicPr>
        <p:blipFill>
          <a:blip r:embed="rId11"/>
          <a:stretch/>
        </p:blipFill>
        <p:spPr>
          <a:xfrm>
            <a:off x="2734200" y="5234760"/>
            <a:ext cx="2231280" cy="514080"/>
          </a:xfrm>
          <a:prstGeom prst="rect">
            <a:avLst/>
          </a:prstGeom>
          <a:ln>
            <a:noFill/>
          </a:ln>
        </p:spPr>
      </p:pic>
      <p:pic>
        <p:nvPicPr>
          <p:cNvPr id="427" name="Imagen 14" descr=""/>
          <p:cNvPicPr/>
          <p:nvPr/>
        </p:nvPicPr>
        <p:blipFill>
          <a:blip r:embed="rId12"/>
          <a:srcRect l="0" t="24299" r="0" b="24299"/>
          <a:stretch/>
        </p:blipFill>
        <p:spPr>
          <a:xfrm>
            <a:off x="5017680" y="5212080"/>
            <a:ext cx="2526480" cy="5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65" dur="indefinite" restart="never" nodeType="tmRoot">
          <p:childTnLst>
            <p:seq>
              <p:cTn id="1066" dur="indefinite" nodeType="mainSeq">
                <p:childTnLst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500"/>
                            </p:stCondLst>
                            <p:childTnLst>
                              <p:par>
                                <p:cTn id="107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0" fill="hold">
                      <p:stCondLst>
                        <p:cond delay="indefinite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500"/>
                            </p:stCondLst>
                            <p:childTnLst>
                              <p:par>
                                <p:cTn id="108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9" fill="hold">
                      <p:stCondLst>
                        <p:cond delay="indefinite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500"/>
                            </p:stCondLst>
                            <p:childTnLst>
                              <p:par>
                                <p:cTn id="109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1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n 9" descr=""/>
          <p:cNvPicPr/>
          <p:nvPr/>
        </p:nvPicPr>
        <p:blipFill>
          <a:blip r:embed="rId1"/>
          <a:stretch/>
        </p:blipFill>
        <p:spPr>
          <a:xfrm>
            <a:off x="1666440" y="4679640"/>
            <a:ext cx="3473640" cy="1764000"/>
          </a:xfrm>
          <a:prstGeom prst="rect">
            <a:avLst/>
          </a:prstGeom>
          <a:ln>
            <a:noFill/>
          </a:ln>
        </p:spPr>
      </p:pic>
      <p:pic>
        <p:nvPicPr>
          <p:cNvPr id="429" name="Imagen 11" descr=""/>
          <p:cNvPicPr/>
          <p:nvPr/>
        </p:nvPicPr>
        <p:blipFill>
          <a:blip r:embed="rId2"/>
          <a:stretch/>
        </p:blipFill>
        <p:spPr>
          <a:xfrm>
            <a:off x="3634560" y="994680"/>
            <a:ext cx="2703960" cy="1684800"/>
          </a:xfrm>
          <a:prstGeom prst="rect">
            <a:avLst/>
          </a:prstGeom>
          <a:ln>
            <a:noFill/>
          </a:ln>
        </p:spPr>
      </p:pic>
      <p:pic>
        <p:nvPicPr>
          <p:cNvPr id="430" name="Imagen 6" descr=""/>
          <p:cNvPicPr/>
          <p:nvPr/>
        </p:nvPicPr>
        <p:blipFill>
          <a:blip r:embed="rId3"/>
          <a:stretch/>
        </p:blipFill>
        <p:spPr>
          <a:xfrm>
            <a:off x="3108600" y="2823840"/>
            <a:ext cx="3230280" cy="185472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Normativa aplicable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2" name="Imagen 2" descr=""/>
          <p:cNvPicPr/>
          <p:nvPr/>
        </p:nvPicPr>
        <p:blipFill>
          <a:blip r:embed="rId4"/>
          <a:stretch/>
        </p:blipFill>
        <p:spPr>
          <a:xfrm>
            <a:off x="539280" y="1484640"/>
            <a:ext cx="1412640" cy="879840"/>
          </a:xfrm>
          <a:prstGeom prst="rect">
            <a:avLst/>
          </a:prstGeom>
          <a:ln>
            <a:noFill/>
          </a:ln>
        </p:spPr>
      </p:pic>
      <p:pic>
        <p:nvPicPr>
          <p:cNvPr id="433" name="Imagen 3" descr=""/>
          <p:cNvPicPr/>
          <p:nvPr/>
        </p:nvPicPr>
        <p:blipFill>
          <a:blip r:embed="rId5"/>
          <a:stretch/>
        </p:blipFill>
        <p:spPr>
          <a:xfrm>
            <a:off x="2432880" y="1312200"/>
            <a:ext cx="1350360" cy="1052640"/>
          </a:xfrm>
          <a:prstGeom prst="rect">
            <a:avLst/>
          </a:prstGeom>
          <a:ln>
            <a:noFill/>
          </a:ln>
        </p:spPr>
      </p:pic>
      <p:pic>
        <p:nvPicPr>
          <p:cNvPr id="434" name="Imagen 4" descr=""/>
          <p:cNvPicPr/>
          <p:nvPr/>
        </p:nvPicPr>
        <p:blipFill>
          <a:blip r:embed="rId6"/>
          <a:stretch/>
        </p:blipFill>
        <p:spPr>
          <a:xfrm>
            <a:off x="6892200" y="1170360"/>
            <a:ext cx="2846880" cy="1599120"/>
          </a:xfrm>
          <a:prstGeom prst="rect">
            <a:avLst/>
          </a:prstGeom>
          <a:ln>
            <a:noFill/>
          </a:ln>
        </p:spPr>
      </p:pic>
      <p:pic>
        <p:nvPicPr>
          <p:cNvPr id="435" name="Imagen 5" descr=""/>
          <p:cNvPicPr/>
          <p:nvPr/>
        </p:nvPicPr>
        <p:blipFill>
          <a:blip r:embed="rId7"/>
          <a:stretch/>
        </p:blipFill>
        <p:spPr>
          <a:xfrm>
            <a:off x="423720" y="2841120"/>
            <a:ext cx="2485080" cy="1837080"/>
          </a:xfrm>
          <a:prstGeom prst="rect">
            <a:avLst/>
          </a:prstGeom>
          <a:ln>
            <a:noFill/>
          </a:ln>
        </p:spPr>
      </p:pic>
      <p:pic>
        <p:nvPicPr>
          <p:cNvPr id="436" name="Imagen 7" descr=""/>
          <p:cNvPicPr/>
          <p:nvPr/>
        </p:nvPicPr>
        <p:blipFill>
          <a:blip r:embed="rId8"/>
          <a:stretch/>
        </p:blipFill>
        <p:spPr>
          <a:xfrm>
            <a:off x="6538680" y="2855160"/>
            <a:ext cx="2955600" cy="1547280"/>
          </a:xfrm>
          <a:prstGeom prst="rect">
            <a:avLst/>
          </a:prstGeom>
          <a:ln>
            <a:noFill/>
          </a:ln>
        </p:spPr>
      </p:pic>
      <p:pic>
        <p:nvPicPr>
          <p:cNvPr id="437" name="Imagen 8" descr=""/>
          <p:cNvPicPr/>
          <p:nvPr/>
        </p:nvPicPr>
        <p:blipFill>
          <a:blip r:embed="rId9"/>
          <a:stretch/>
        </p:blipFill>
        <p:spPr>
          <a:xfrm>
            <a:off x="1064520" y="5138640"/>
            <a:ext cx="1031400" cy="1031400"/>
          </a:xfrm>
          <a:prstGeom prst="rect">
            <a:avLst/>
          </a:prstGeom>
          <a:ln>
            <a:noFill/>
          </a:ln>
        </p:spPr>
      </p:pic>
      <p:pic>
        <p:nvPicPr>
          <p:cNvPr id="438" name="Imagen 10" descr=""/>
          <p:cNvPicPr/>
          <p:nvPr/>
        </p:nvPicPr>
        <p:blipFill>
          <a:blip r:embed="rId10"/>
          <a:stretch/>
        </p:blipFill>
        <p:spPr>
          <a:xfrm>
            <a:off x="5069160" y="4730040"/>
            <a:ext cx="1284840" cy="1713600"/>
          </a:xfrm>
          <a:prstGeom prst="rect">
            <a:avLst/>
          </a:prstGeom>
          <a:ln>
            <a:noFill/>
          </a:ln>
        </p:spPr>
      </p:pic>
      <p:pic>
        <p:nvPicPr>
          <p:cNvPr id="439" name="Imagen 13" descr=""/>
          <p:cNvPicPr/>
          <p:nvPr/>
        </p:nvPicPr>
        <p:blipFill>
          <a:blip r:embed="rId11"/>
          <a:stretch/>
        </p:blipFill>
        <p:spPr>
          <a:xfrm>
            <a:off x="4355640" y="2295720"/>
            <a:ext cx="1149480" cy="757440"/>
          </a:xfrm>
          <a:prstGeom prst="rect">
            <a:avLst/>
          </a:prstGeom>
          <a:ln>
            <a:noFill/>
          </a:ln>
        </p:spPr>
      </p:pic>
      <p:pic>
        <p:nvPicPr>
          <p:cNvPr id="440" name="Imagen 15" descr=""/>
          <p:cNvPicPr/>
          <p:nvPr/>
        </p:nvPicPr>
        <p:blipFill>
          <a:blip r:embed="rId12"/>
          <a:stretch/>
        </p:blipFill>
        <p:spPr>
          <a:xfrm>
            <a:off x="5598720" y="1234440"/>
            <a:ext cx="1153800" cy="1153800"/>
          </a:xfrm>
          <a:prstGeom prst="rect">
            <a:avLst/>
          </a:prstGeom>
          <a:ln>
            <a:noFill/>
          </a:ln>
        </p:spPr>
      </p:pic>
      <p:pic>
        <p:nvPicPr>
          <p:cNvPr id="441" name="Imagen 16" descr=""/>
          <p:cNvPicPr/>
          <p:nvPr/>
        </p:nvPicPr>
        <p:blipFill>
          <a:blip r:embed="rId13"/>
          <a:stretch/>
        </p:blipFill>
        <p:spPr>
          <a:xfrm>
            <a:off x="5712120" y="2253240"/>
            <a:ext cx="892080" cy="892080"/>
          </a:xfrm>
          <a:prstGeom prst="rect">
            <a:avLst/>
          </a:prstGeom>
          <a:ln>
            <a:noFill/>
          </a:ln>
        </p:spPr>
      </p:pic>
      <p:pic>
        <p:nvPicPr>
          <p:cNvPr id="442" name="Imagen 17" descr=""/>
          <p:cNvPicPr/>
          <p:nvPr/>
        </p:nvPicPr>
        <p:blipFill>
          <a:blip r:embed="rId14"/>
          <a:stretch/>
        </p:blipFill>
        <p:spPr>
          <a:xfrm>
            <a:off x="6828840" y="5013000"/>
            <a:ext cx="2797560" cy="98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20" dur="indefinite" restart="never" nodeType="tmRoot">
          <p:childTnLst>
            <p:seq>
              <p:cTn id="1121" dur="indefinite" nodeType="mainSeq">
                <p:childTnLst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>
                      <p:stCondLst>
                        <p:cond delay="indefinite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4" fill="hold">
                      <p:stCondLst>
                        <p:cond delay="indefinite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8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9" fill="hold">
                      <p:stCondLst>
                        <p:cond delay="indefinite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4" fill="hold">
                      <p:stCondLst>
                        <p:cond delay="indefinite"/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9" fill="hold">
                      <p:stCondLst>
                        <p:cond delay="indefinite"/>
                      </p:stCondLst>
                      <p:childTnLst>
                        <p:par>
                          <p:cTn id="1170" fill="hold">
                            <p:stCondLst>
                              <p:cond delay="0"/>
                            </p:stCondLst>
                            <p:childTnLst>
                              <p:par>
                                <p:cTn id="11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4" fill="hold">
                      <p:stCondLst>
                        <p:cond delay="indefinite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Normativa aplicable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4" name="Imagen 15" descr=""/>
          <p:cNvPicPr/>
          <p:nvPr/>
        </p:nvPicPr>
        <p:blipFill>
          <a:blip r:embed="rId1"/>
          <a:stretch/>
        </p:blipFill>
        <p:spPr>
          <a:xfrm>
            <a:off x="128520" y="980640"/>
            <a:ext cx="9576000" cy="556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84" dur="indefinite" restart="never" nodeType="tmRoot">
          <p:childTnLst>
            <p:seq>
              <p:cTn id="1185" dur="indefinite" nodeType="mainSeq">
                <p:childTnLst>
                  <p:par>
                    <p:cTn id="1186" fill="hold">
                      <p:stCondLst>
                        <p:cond delay="indefinite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Captación e Fidelización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52520" y="4509000"/>
            <a:ext cx="4679280" cy="161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RECOMENDACIÓNS BÁSICAS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Coñece aos teus clientes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Ten un sistema de </a:t>
            </a:r>
            <a:r>
              <a:rPr b="0" i="1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feedback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Sorprende desde o primeiro momento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 amable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6321240" y="4130640"/>
            <a:ext cx="3383280" cy="232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s-ES" sz="14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RECOMENDACIÓNS AVANZADAS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Constrúe unha relación duradeira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Experiencia de usuario superior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Coherencia de marca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Atención personalizada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Convirte os teus erros en oportunidades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Fala co teu cliente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Diferénciate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542880" y="1550160"/>
            <a:ext cx="4951800" cy="22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AIDA = Atracción – Interés – Demostración – Acción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PÚBLICO OBXECTIVO: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cliente habitual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cliente potencial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cliente </a:t>
            </a:r>
            <a:r>
              <a:rPr b="0" i="1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influencer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5"/>
          <p:cNvSpPr/>
          <p:nvPr/>
        </p:nvSpPr>
        <p:spPr>
          <a:xfrm>
            <a:off x="35280" y="1045080"/>
            <a:ext cx="1799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es-ES" sz="18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CAPTACIÓN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3728880" y="2129400"/>
            <a:ext cx="2087280" cy="902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87c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300"/>
                <a:ea typeface="DejaVu Sans"/>
              </a:rPr>
              <a:t>TÉCNICAS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7"/>
          <p:cNvSpPr/>
          <p:nvPr/>
        </p:nvSpPr>
        <p:spPr>
          <a:xfrm>
            <a:off x="5823360" y="2085480"/>
            <a:ext cx="3737160" cy="14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Promocións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Exclusividade e escaseza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teu cliente, o teu prescriptor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i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Partners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 </a:t>
            </a:r>
            <a:r>
              <a:rPr b="0" i="1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influencers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Diferenciación, personalización, valor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8"/>
          <p:cNvSpPr/>
          <p:nvPr/>
        </p:nvSpPr>
        <p:spPr>
          <a:xfrm>
            <a:off x="200520" y="3964320"/>
            <a:ext cx="1799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es-ES" sz="18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FIDELIZACIÓN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3" name="Imagen 5" descr=""/>
          <p:cNvPicPr/>
          <p:nvPr/>
        </p:nvPicPr>
        <p:blipFill>
          <a:blip r:embed="rId1"/>
          <a:stretch/>
        </p:blipFill>
        <p:spPr>
          <a:xfrm>
            <a:off x="6366960" y="952200"/>
            <a:ext cx="2649960" cy="1019880"/>
          </a:xfrm>
          <a:prstGeom prst="rect">
            <a:avLst/>
          </a:prstGeom>
          <a:ln>
            <a:noFill/>
          </a:ln>
        </p:spPr>
      </p:pic>
      <p:pic>
        <p:nvPicPr>
          <p:cNvPr id="454" name="Imagen 7" descr=""/>
          <p:cNvPicPr/>
          <p:nvPr/>
        </p:nvPicPr>
        <p:blipFill>
          <a:blip r:embed="rId2"/>
          <a:stretch/>
        </p:blipFill>
        <p:spPr>
          <a:xfrm>
            <a:off x="3728880" y="5037120"/>
            <a:ext cx="2368440" cy="92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1" dur="indefinite" restart="never" nodeType="tmRoot">
          <p:childTnLst>
            <p:seq>
              <p:cTn id="1192" dur="indefinite" nodeType="mainSeq">
                <p:childTnLst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7" dur="500"/>
                                        <p:tgtEl>
                                          <p:spTgt spid="448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2" dur="500"/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7" dur="500"/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8" fill="hold">
                      <p:stCondLst>
                        <p:cond delay="indefinite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2" dur="500"/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7" dur="500"/>
                                        <p:tgtEl>
                                          <p:spTgt spid="448">
                                            <p:txEl>
                                              <p:pRg st="13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3" fill="hold">
                      <p:stCondLst>
                        <p:cond delay="indefinite"/>
                      </p:stCondLst>
                      <p:childTnLst>
                        <p:par>
                          <p:cTn id="1224" fill="hold">
                            <p:stCondLst>
                              <p:cond delay="0"/>
                            </p:stCondLst>
                            <p:childTnLst>
                              <p:par>
                                <p:cTn id="1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7" dur="500"/>
                                        <p:tgtEl>
                                          <p:spTgt spid="451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8" fill="hold">
                      <p:stCondLst>
                        <p:cond delay="indefinite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2" dur="500"/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7" dur="500"/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2" dur="500"/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7" dur="500"/>
                                        <p:tgtEl>
                                          <p:spTgt spid="451">
                                            <p:txEl>
                                              <p:pRg st="13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6" fill="hold">
                      <p:stCondLst>
                        <p:cond delay="indefinite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0" dur="500"/>
                                        <p:tgtEl>
                                          <p:spTgt spid="446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5" dur="500"/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6" fill="hold">
                      <p:stCondLst>
                        <p:cond delay="indefinite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0" dur="500"/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5" dur="500"/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6" fill="hold">
                      <p:stCondLst>
                        <p:cond delay="indefinite"/>
                      </p:stCondLst>
                      <p:childTnLst>
                        <p:par>
                          <p:cTn id="1277" fill="hold">
                            <p:stCondLst>
                              <p:cond delay="0"/>
                            </p:stCondLst>
                            <p:childTnLst>
                              <p:par>
                                <p:cTn id="12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0" dur="500"/>
                                        <p:tgtEl>
                                          <p:spTgt spid="446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1" fill="hold">
                      <p:stCondLst>
                        <p:cond delay="indefinite"/>
                      </p:stCondLst>
                      <p:childTnLst>
                        <p:par>
                          <p:cTn id="1282" fill="hold">
                            <p:stCondLst>
                              <p:cond delay="0"/>
                            </p:stCondLst>
                            <p:childTnLst>
                              <p:par>
                                <p:cTn id="12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5" dur="500"/>
                                        <p:tgtEl>
                                          <p:spTgt spid="447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0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5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6" fill="hold">
                      <p:stCondLst>
                        <p:cond delay="indefinite"/>
                      </p:stCondLst>
                      <p:childTnLst>
                        <p:par>
                          <p:cTn id="1297" fill="hold">
                            <p:stCondLst>
                              <p:cond delay="0"/>
                            </p:stCondLst>
                            <p:childTnLst>
                              <p:par>
                                <p:cTn id="12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0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5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6" fill="hold">
                      <p:stCondLst>
                        <p:cond delay="indefinite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0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1" fill="hold">
                      <p:stCondLst>
                        <p:cond delay="indefinite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5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0" dur="500"/>
                                        <p:tgtEl>
                                          <p:spTgt spid="447">
                                            <p:txEl>
                                              <p:pRg st="206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Financiación e Campañas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6" name="Imagen 10" descr=""/>
          <p:cNvPicPr/>
          <p:nvPr/>
        </p:nvPicPr>
        <p:blipFill>
          <a:blip r:embed="rId1"/>
          <a:stretch/>
        </p:blipFill>
        <p:spPr>
          <a:xfrm>
            <a:off x="6492960" y="1098360"/>
            <a:ext cx="1837080" cy="2475360"/>
          </a:xfrm>
          <a:prstGeom prst="rect">
            <a:avLst/>
          </a:prstGeom>
          <a:ln>
            <a:noFill/>
          </a:ln>
        </p:spPr>
      </p:pic>
      <p:pic>
        <p:nvPicPr>
          <p:cNvPr id="457" name="Imagen 11" descr=""/>
          <p:cNvPicPr/>
          <p:nvPr/>
        </p:nvPicPr>
        <p:blipFill>
          <a:blip r:embed="rId2"/>
          <a:stretch/>
        </p:blipFill>
        <p:spPr>
          <a:xfrm>
            <a:off x="200520" y="1101240"/>
            <a:ext cx="2159280" cy="2159280"/>
          </a:xfrm>
          <a:prstGeom prst="rect">
            <a:avLst/>
          </a:prstGeom>
          <a:ln>
            <a:noFill/>
          </a:ln>
        </p:spPr>
      </p:pic>
      <p:pic>
        <p:nvPicPr>
          <p:cNvPr id="458" name="Imagen 13" descr=""/>
          <p:cNvPicPr/>
          <p:nvPr/>
        </p:nvPicPr>
        <p:blipFill>
          <a:blip r:embed="rId3"/>
          <a:stretch/>
        </p:blipFill>
        <p:spPr>
          <a:xfrm>
            <a:off x="2864880" y="1292040"/>
            <a:ext cx="3027960" cy="1513440"/>
          </a:xfrm>
          <a:prstGeom prst="rect">
            <a:avLst/>
          </a:prstGeom>
          <a:ln>
            <a:noFill/>
          </a:ln>
        </p:spPr>
      </p:pic>
      <p:pic>
        <p:nvPicPr>
          <p:cNvPr id="459" name="Imagen 15" descr=""/>
          <p:cNvPicPr/>
          <p:nvPr/>
        </p:nvPicPr>
        <p:blipFill>
          <a:blip r:embed="rId4"/>
          <a:srcRect l="2403" t="14711" r="2403" b="10640"/>
          <a:stretch/>
        </p:blipFill>
        <p:spPr>
          <a:xfrm>
            <a:off x="560520" y="3747240"/>
            <a:ext cx="5332320" cy="2874600"/>
          </a:xfrm>
          <a:prstGeom prst="rect">
            <a:avLst/>
          </a:prstGeom>
          <a:ln>
            <a:noFill/>
          </a:ln>
        </p:spPr>
      </p:pic>
      <p:pic>
        <p:nvPicPr>
          <p:cNvPr id="460" name="Imagen 16" descr=""/>
          <p:cNvPicPr/>
          <p:nvPr/>
        </p:nvPicPr>
        <p:blipFill>
          <a:blip r:embed="rId5"/>
          <a:stretch/>
        </p:blipFill>
        <p:spPr>
          <a:xfrm>
            <a:off x="6492960" y="4428000"/>
            <a:ext cx="3027960" cy="151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21" dur="indefinite" restart="never" nodeType="tmRoot">
          <p:childTnLst>
            <p:seq>
              <p:cTn id="1322" dur="indefinite" nodeType="mainSeq">
                <p:childTnLst>
                  <p:par>
                    <p:cTn id="1323" fill="hold">
                      <p:stCondLst>
                        <p:cond delay="indefinite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8" fill="hold">
                      <p:stCondLst>
                        <p:cond delay="indefinite"/>
                      </p:stCondLst>
                      <p:childTnLst>
                        <p:par>
                          <p:cTn id="1329" fill="hold">
                            <p:stCondLst>
                              <p:cond delay="0"/>
                            </p:stCondLst>
                            <p:childTnLst>
                              <p:par>
                                <p:cTn id="13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47" dur="indefinite" restart="never" nodeType="tmRoot">
          <p:childTnLst>
            <p:seq>
              <p:cTn id="13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Situación do mercado español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Imagen 6" descr=""/>
          <p:cNvPicPr/>
          <p:nvPr/>
        </p:nvPicPr>
        <p:blipFill>
          <a:blip r:embed="rId1"/>
          <a:stretch/>
        </p:blipFill>
        <p:spPr>
          <a:xfrm>
            <a:off x="4426560" y="4199760"/>
            <a:ext cx="4895640" cy="219204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7763760" y="6206040"/>
            <a:ext cx="743760" cy="18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Comercio móvil</a:t>
            </a:r>
            <a:endParaRPr b="0" lang="es-ES" sz="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8586720" y="6194880"/>
            <a:ext cx="858600" cy="18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Catálogo por correo</a:t>
            </a:r>
            <a:endParaRPr b="0" lang="es-ES" sz="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Imagen 5" descr=""/>
          <p:cNvPicPr/>
          <p:nvPr/>
        </p:nvPicPr>
        <p:blipFill>
          <a:blip r:embed="rId2"/>
          <a:stretch/>
        </p:blipFill>
        <p:spPr>
          <a:xfrm>
            <a:off x="610200" y="4199760"/>
            <a:ext cx="2999160" cy="210348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1245600" y="3861000"/>
            <a:ext cx="17283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2011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6586560" y="3861000"/>
            <a:ext cx="17283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2015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1114200" y="5495760"/>
            <a:ext cx="286920" cy="502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7"/>
          <p:cNvSpPr/>
          <p:nvPr/>
        </p:nvSpPr>
        <p:spPr>
          <a:xfrm flipH="1" rot="16200000">
            <a:off x="4655880" y="2629440"/>
            <a:ext cx="288720" cy="6881760"/>
          </a:xfrm>
          <a:prstGeom prst="curvedConnector3">
            <a:avLst>
              <a:gd name="adj1" fmla="val 234957"/>
            </a:avLst>
          </a:prstGeom>
          <a:noFill/>
          <a:ln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8"/>
          <p:cNvSpPr/>
          <p:nvPr/>
        </p:nvSpPr>
        <p:spPr>
          <a:xfrm>
            <a:off x="7666920" y="4199760"/>
            <a:ext cx="1150920" cy="20152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9"/>
          <p:cNvSpPr/>
          <p:nvPr/>
        </p:nvSpPr>
        <p:spPr>
          <a:xfrm>
            <a:off x="591840" y="4151880"/>
            <a:ext cx="3278520" cy="39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 hora de realizar as súas compras de Nadal, para qué</a:t>
            </a:r>
            <a:endParaRPr b="0" lang="es-E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Utilizará Internet e o método de compra presencial?</a:t>
            </a:r>
            <a:endParaRPr b="0" lang="es-E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10"/>
          <p:cNvSpPr/>
          <p:nvPr/>
        </p:nvSpPr>
        <p:spPr>
          <a:xfrm>
            <a:off x="588240" y="4629600"/>
            <a:ext cx="538560" cy="22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Buscar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11"/>
          <p:cNvSpPr/>
          <p:nvPr/>
        </p:nvSpPr>
        <p:spPr>
          <a:xfrm>
            <a:off x="420120" y="5141880"/>
            <a:ext cx="689400" cy="22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Comparar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12"/>
          <p:cNvSpPr/>
          <p:nvPr/>
        </p:nvSpPr>
        <p:spPr>
          <a:xfrm>
            <a:off x="552960" y="5654520"/>
            <a:ext cx="537120" cy="22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Mercar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4035600" y="4180680"/>
            <a:ext cx="1460520" cy="193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Xoguetes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Ocio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Moda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Deportes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Hogar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Comida e Bebida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Saúde e Beleza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Tecnoloxía e Videoxogos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Música e Películas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64"/>
              </a:lnSpc>
            </a:pPr>
            <a:r>
              <a:rPr b="0" lang="es-ES" sz="9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Libros</a:t>
            </a:r>
            <a:endParaRPr b="0" lang="es-E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4"/>
          <p:cNvSpPr/>
          <p:nvPr/>
        </p:nvSpPr>
        <p:spPr>
          <a:xfrm>
            <a:off x="4706640" y="6188760"/>
            <a:ext cx="690840" cy="18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Tendas Físicas</a:t>
            </a:r>
            <a:endParaRPr b="0" lang="es-ES" sz="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15"/>
          <p:cNvSpPr/>
          <p:nvPr/>
        </p:nvSpPr>
        <p:spPr>
          <a:xfrm>
            <a:off x="5603040" y="6194160"/>
            <a:ext cx="1358280" cy="18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Pedido on-line enTendas Físicas</a:t>
            </a:r>
            <a:endParaRPr b="0" lang="es-ES" sz="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16"/>
          <p:cNvSpPr/>
          <p:nvPr/>
        </p:nvSpPr>
        <p:spPr>
          <a:xfrm>
            <a:off x="7238160" y="6198480"/>
            <a:ext cx="401400" cy="18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Online</a:t>
            </a:r>
            <a:endParaRPr b="0" lang="es-ES" sz="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Imagen 4" descr=""/>
          <p:cNvPicPr/>
          <p:nvPr/>
        </p:nvPicPr>
        <p:blipFill>
          <a:blip r:embed="rId3"/>
          <a:stretch/>
        </p:blipFill>
        <p:spPr>
          <a:xfrm>
            <a:off x="451440" y="1170360"/>
            <a:ext cx="4348800" cy="2274120"/>
          </a:xfrm>
          <a:prstGeom prst="rect">
            <a:avLst/>
          </a:prstGeom>
          <a:ln>
            <a:noFill/>
          </a:ln>
        </p:spPr>
      </p:pic>
      <p:pic>
        <p:nvPicPr>
          <p:cNvPr id="175" name="Picture 8" descr=""/>
          <p:cNvPicPr/>
          <p:nvPr/>
        </p:nvPicPr>
        <p:blipFill>
          <a:blip r:embed="rId4"/>
          <a:stretch/>
        </p:blipFill>
        <p:spPr>
          <a:xfrm>
            <a:off x="5689440" y="1678320"/>
            <a:ext cx="3523320" cy="129420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17"/>
          <p:cNvSpPr/>
          <p:nvPr/>
        </p:nvSpPr>
        <p:spPr>
          <a:xfrm>
            <a:off x="340920" y="3542040"/>
            <a:ext cx="847800" cy="2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(Fuente: BdE)</a:t>
            </a:r>
            <a:endParaRPr b="0" lang="es-ES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8"/>
          <p:cNvSpPr/>
          <p:nvPr/>
        </p:nvSpPr>
        <p:spPr>
          <a:xfrm>
            <a:off x="556920" y="6297120"/>
            <a:ext cx="1017000" cy="2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(Fuente: Deloitte)</a:t>
            </a:r>
            <a:endParaRPr b="0" lang="es-ES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extensión a Europa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1046" descr=""/>
          <p:cNvPicPr/>
          <p:nvPr/>
        </p:nvPicPr>
        <p:blipFill>
          <a:blip r:embed="rId1"/>
          <a:stretch/>
        </p:blipFill>
        <p:spPr>
          <a:xfrm>
            <a:off x="1413000" y="3699000"/>
            <a:ext cx="3682080" cy="241200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6062040" y="4724280"/>
            <a:ext cx="23522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OPORTUNIDADES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VS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AMEAZAS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1049" descr=""/>
          <p:cNvPicPr/>
          <p:nvPr/>
        </p:nvPicPr>
        <p:blipFill>
          <a:blip r:embed="rId2"/>
          <a:stretch/>
        </p:blipFill>
        <p:spPr>
          <a:xfrm>
            <a:off x="755640" y="1773360"/>
            <a:ext cx="4304160" cy="84816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6227640" y="2276640"/>
            <a:ext cx="575280" cy="78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" descr=""/>
          <p:cNvPicPr/>
          <p:nvPr/>
        </p:nvPicPr>
        <p:blipFill>
          <a:blip r:embed="rId3"/>
          <a:stretch/>
        </p:blipFill>
        <p:spPr>
          <a:xfrm>
            <a:off x="5664240" y="1041480"/>
            <a:ext cx="2780640" cy="302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 pouco de historia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7" descr=""/>
          <p:cNvPicPr/>
          <p:nvPr/>
        </p:nvPicPr>
        <p:blipFill>
          <a:blip r:embed="rId1"/>
          <a:stretch/>
        </p:blipFill>
        <p:spPr>
          <a:xfrm>
            <a:off x="3024360" y="2992320"/>
            <a:ext cx="574200" cy="515880"/>
          </a:xfrm>
          <a:prstGeom prst="rect">
            <a:avLst/>
          </a:prstGeom>
          <a:ln w="9360">
            <a:noFill/>
          </a:ln>
        </p:spPr>
      </p:pic>
      <p:pic>
        <p:nvPicPr>
          <p:cNvPr id="186" name="Picture 9" descr=""/>
          <p:cNvPicPr/>
          <p:nvPr/>
        </p:nvPicPr>
        <p:blipFill>
          <a:blip r:embed="rId2"/>
          <a:stretch/>
        </p:blipFill>
        <p:spPr>
          <a:xfrm>
            <a:off x="1656360" y="2848320"/>
            <a:ext cx="959040" cy="71892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4" descr=""/>
          <p:cNvPicPr/>
          <p:nvPr/>
        </p:nvPicPr>
        <p:blipFill>
          <a:blip r:embed="rId3"/>
          <a:stretch/>
        </p:blipFill>
        <p:spPr>
          <a:xfrm>
            <a:off x="129636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4" descr=""/>
          <p:cNvPicPr/>
          <p:nvPr/>
        </p:nvPicPr>
        <p:blipFill>
          <a:blip r:embed="rId4"/>
          <a:stretch/>
        </p:blipFill>
        <p:spPr>
          <a:xfrm>
            <a:off x="6048720" y="2920320"/>
            <a:ext cx="529920" cy="574920"/>
          </a:xfrm>
          <a:prstGeom prst="rect">
            <a:avLst/>
          </a:prstGeom>
          <a:ln w="9360">
            <a:noFill/>
          </a:ln>
        </p:spPr>
      </p:pic>
      <p:pic>
        <p:nvPicPr>
          <p:cNvPr id="189" name="Picture 8" descr=""/>
          <p:cNvPicPr/>
          <p:nvPr/>
        </p:nvPicPr>
        <p:blipFill>
          <a:blip r:embed="rId5"/>
          <a:stretch/>
        </p:blipFill>
        <p:spPr>
          <a:xfrm>
            <a:off x="3888720" y="2920320"/>
            <a:ext cx="718920" cy="651600"/>
          </a:xfrm>
          <a:prstGeom prst="rect">
            <a:avLst/>
          </a:prstGeom>
          <a:ln w="9360">
            <a:noFill/>
          </a:ln>
        </p:spPr>
      </p:pic>
      <p:pic>
        <p:nvPicPr>
          <p:cNvPr id="190" name="Picture 11" descr=""/>
          <p:cNvPicPr/>
          <p:nvPr/>
        </p:nvPicPr>
        <p:blipFill>
          <a:blip r:embed="rId6"/>
          <a:stretch/>
        </p:blipFill>
        <p:spPr>
          <a:xfrm>
            <a:off x="6984720" y="2920320"/>
            <a:ext cx="503640" cy="50292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13" descr=""/>
          <p:cNvPicPr/>
          <p:nvPr/>
        </p:nvPicPr>
        <p:blipFill>
          <a:blip r:embed="rId7"/>
          <a:stretch/>
        </p:blipFill>
        <p:spPr>
          <a:xfrm>
            <a:off x="8857080" y="2848320"/>
            <a:ext cx="343080" cy="57492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19" descr=""/>
          <p:cNvPicPr/>
          <p:nvPr/>
        </p:nvPicPr>
        <p:blipFill>
          <a:blip r:embed="rId8"/>
          <a:stretch/>
        </p:blipFill>
        <p:spPr>
          <a:xfrm>
            <a:off x="576360" y="2920320"/>
            <a:ext cx="718920" cy="47808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12" descr=""/>
          <p:cNvPicPr/>
          <p:nvPr/>
        </p:nvPicPr>
        <p:blipFill>
          <a:blip r:embed="rId9"/>
          <a:stretch/>
        </p:blipFill>
        <p:spPr>
          <a:xfrm>
            <a:off x="7921080" y="2848320"/>
            <a:ext cx="486360" cy="57492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5" descr=""/>
          <p:cNvPicPr/>
          <p:nvPr/>
        </p:nvPicPr>
        <p:blipFill>
          <a:blip r:embed="rId10"/>
          <a:stretch/>
        </p:blipFill>
        <p:spPr>
          <a:xfrm>
            <a:off x="4949640" y="2870280"/>
            <a:ext cx="738360" cy="48096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4" descr=""/>
          <p:cNvPicPr/>
          <p:nvPr/>
        </p:nvPicPr>
        <p:blipFill>
          <a:blip r:embed="rId11"/>
          <a:stretch/>
        </p:blipFill>
        <p:spPr>
          <a:xfrm>
            <a:off x="259236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4" descr=""/>
          <p:cNvPicPr/>
          <p:nvPr/>
        </p:nvPicPr>
        <p:blipFill>
          <a:blip r:embed="rId12"/>
          <a:stretch/>
        </p:blipFill>
        <p:spPr>
          <a:xfrm>
            <a:off x="360036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4" descr=""/>
          <p:cNvPicPr/>
          <p:nvPr/>
        </p:nvPicPr>
        <p:blipFill>
          <a:blip r:embed="rId13"/>
          <a:stretch/>
        </p:blipFill>
        <p:spPr>
          <a:xfrm>
            <a:off x="460872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14"/>
          <a:stretch/>
        </p:blipFill>
        <p:spPr>
          <a:xfrm>
            <a:off x="561672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4" descr=""/>
          <p:cNvPicPr/>
          <p:nvPr/>
        </p:nvPicPr>
        <p:blipFill>
          <a:blip r:embed="rId15"/>
          <a:stretch/>
        </p:blipFill>
        <p:spPr>
          <a:xfrm>
            <a:off x="655272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4" descr=""/>
          <p:cNvPicPr/>
          <p:nvPr/>
        </p:nvPicPr>
        <p:blipFill>
          <a:blip r:embed="rId16"/>
          <a:stretch/>
        </p:blipFill>
        <p:spPr>
          <a:xfrm>
            <a:off x="7489080" y="3064320"/>
            <a:ext cx="430920" cy="20808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4" descr=""/>
          <p:cNvPicPr/>
          <p:nvPr/>
        </p:nvPicPr>
        <p:blipFill>
          <a:blip r:embed="rId17"/>
          <a:stretch/>
        </p:blipFill>
        <p:spPr>
          <a:xfrm>
            <a:off x="8425080" y="3064320"/>
            <a:ext cx="430920" cy="208080"/>
          </a:xfrm>
          <a:prstGeom prst="rect">
            <a:avLst/>
          </a:prstGeom>
          <a:ln w="9360"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1207440" y="3940920"/>
            <a:ext cx="382500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Transaccionalidade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Interoperabilidade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Velocidade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Fiabilidade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Integración de novas tecnoloxías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8" descr=""/>
          <p:cNvPicPr/>
          <p:nvPr/>
        </p:nvPicPr>
        <p:blipFill>
          <a:blip r:embed="rId18"/>
          <a:stretch/>
        </p:blipFill>
        <p:spPr>
          <a:xfrm>
            <a:off x="6320880" y="3573000"/>
            <a:ext cx="2466000" cy="1846800"/>
          </a:xfrm>
          <a:prstGeom prst="rect">
            <a:avLst/>
          </a:prstGeom>
          <a:ln w="9360"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1464840" y="5949360"/>
            <a:ext cx="6814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MÍNIMA DIFERENCIACIÓN ENTRE ENTIDADES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8" descr=""/>
          <p:cNvPicPr/>
          <p:nvPr/>
        </p:nvPicPr>
        <p:blipFill>
          <a:blip r:embed="rId19"/>
          <a:stretch/>
        </p:blipFill>
        <p:spPr>
          <a:xfrm>
            <a:off x="920520" y="1124640"/>
            <a:ext cx="1473840" cy="1294560"/>
          </a:xfrm>
          <a:prstGeom prst="rect">
            <a:avLst/>
          </a:prstGeom>
          <a:ln w="9360">
            <a:noFill/>
          </a:ln>
        </p:spPr>
      </p:pic>
      <p:pic>
        <p:nvPicPr>
          <p:cNvPr id="206" name="Picture 10" descr=""/>
          <p:cNvPicPr/>
          <p:nvPr/>
        </p:nvPicPr>
        <p:blipFill>
          <a:blip r:embed="rId20"/>
          <a:stretch/>
        </p:blipFill>
        <p:spPr>
          <a:xfrm>
            <a:off x="4952880" y="1268640"/>
            <a:ext cx="1597320" cy="129564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2623680" y="1556640"/>
            <a:ext cx="205344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Museo Sans 300"/>
                <a:ea typeface="DejaVu Sans"/>
              </a:rPr>
              <a:t>¿Qué fue antes?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11" descr=""/>
          <p:cNvPicPr/>
          <p:nvPr/>
        </p:nvPicPr>
        <p:blipFill>
          <a:blip r:embed="rId21"/>
          <a:stretch/>
        </p:blipFill>
        <p:spPr>
          <a:xfrm>
            <a:off x="560520" y="1124640"/>
            <a:ext cx="2152080" cy="1482120"/>
          </a:xfrm>
          <a:prstGeom prst="rect">
            <a:avLst/>
          </a:prstGeom>
          <a:ln w="9360">
            <a:noFill/>
          </a:ln>
        </p:spPr>
      </p:pic>
      <p:pic>
        <p:nvPicPr>
          <p:cNvPr id="209" name="Picture 12" descr=""/>
          <p:cNvPicPr/>
          <p:nvPr/>
        </p:nvPicPr>
        <p:blipFill>
          <a:blip r:embed="rId22"/>
          <a:stretch/>
        </p:blipFill>
        <p:spPr>
          <a:xfrm>
            <a:off x="4808880" y="1196640"/>
            <a:ext cx="2159280" cy="1385280"/>
          </a:xfrm>
          <a:prstGeom prst="rect">
            <a:avLst/>
          </a:prstGeom>
          <a:ln w="9360">
            <a:noFill/>
          </a:ln>
        </p:spPr>
      </p:pic>
      <p:sp>
        <p:nvSpPr>
          <p:cNvPr id="210" name="CustomShape 5"/>
          <p:cNvSpPr/>
          <p:nvPr/>
        </p:nvSpPr>
        <p:spPr>
          <a:xfrm>
            <a:off x="2576520" y="1484640"/>
            <a:ext cx="2086560" cy="57528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Picture 18" descr=""/>
          <p:cNvPicPr/>
          <p:nvPr/>
        </p:nvPicPr>
        <p:blipFill>
          <a:blip r:embed="rId23"/>
          <a:stretch/>
        </p:blipFill>
        <p:spPr>
          <a:xfrm>
            <a:off x="7761240" y="1268640"/>
            <a:ext cx="1123560" cy="1078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0" dur="2000" fill="hold"/>
                                        <p:tgtEl>
                                          <p:spTgt spid="2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7" dur="500"/>
                                        <p:tgtEl>
                                          <p:spTgt spid="202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1" dur="500"/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5" dur="500"/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9" dur="500"/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3" dur="500"/>
                                        <p:tgtEl>
                                          <p:spTgt spid="202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cousa se complica…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 rot="177000">
            <a:off x="612360" y="1774800"/>
            <a:ext cx="8605080" cy="3495960"/>
          </a:xfrm>
          <a:custGeom>
            <a:avLst/>
            <a:gdLst/>
            <a:ahLst/>
            <a:rect l="l" t="t" r="r" b="b"/>
            <a:pathLst>
              <a:path w="43387" h="46624">
                <a:moveTo>
                  <a:pt x="4113" y="16152"/>
                </a:moveTo>
                <a:cubicBezTo>
                  <a:pt x="3842" y="13439"/>
                  <a:pt x="4485" y="9758"/>
                  <a:pt x="5847" y="7744"/>
                </a:cubicBezTo>
                <a:cubicBezTo>
                  <a:pt x="7999" y="4563"/>
                  <a:pt x="11426" y="3465"/>
                  <a:pt x="14167" y="5650"/>
                </a:cubicBezTo>
                <a:cubicBezTo>
                  <a:pt x="15840" y="1357"/>
                  <a:pt x="20314" y="1334"/>
                  <a:pt x="22849" y="3507"/>
                </a:cubicBezTo>
                <a:cubicBezTo>
                  <a:pt x="23904" y="0"/>
                  <a:pt x="24779" y="2322"/>
                  <a:pt x="25962" y="1982"/>
                </a:cubicBezTo>
                <a:cubicBezTo>
                  <a:pt x="27526" y="1680"/>
                  <a:pt x="29088" y="2552"/>
                  <a:pt x="30046" y="4263"/>
                </a:cubicBezTo>
                <a:cubicBezTo>
                  <a:pt x="31428" y="2049"/>
                  <a:pt x="33714" y="1322"/>
                  <a:pt x="35676" y="2472"/>
                </a:cubicBezTo>
                <a:cubicBezTo>
                  <a:pt x="37171" y="3348"/>
                  <a:pt x="38243" y="5182"/>
                  <a:pt x="38531" y="7358"/>
                </a:cubicBezTo>
                <a:cubicBezTo>
                  <a:pt x="40259" y="8000"/>
                  <a:pt x="41635" y="9780"/>
                  <a:pt x="42195" y="12100"/>
                </a:cubicBezTo>
                <a:cubicBezTo>
                  <a:pt x="42602" y="13784"/>
                  <a:pt x="42544" y="15613"/>
                  <a:pt x="42031" y="17242"/>
                </a:cubicBezTo>
                <a:cubicBezTo>
                  <a:pt x="43292" y="19476"/>
                  <a:pt x="43249" y="21990"/>
                  <a:pt x="43229" y="25104"/>
                </a:cubicBezTo>
                <a:cubicBezTo>
                  <a:pt x="43387" y="29529"/>
                  <a:pt x="43060" y="33302"/>
                  <a:pt x="40505" y="32825"/>
                </a:cubicBezTo>
                <a:cubicBezTo>
                  <a:pt x="40492" y="35092"/>
                  <a:pt x="38654" y="39459"/>
                  <a:pt x="37391" y="40939"/>
                </a:cubicBezTo>
                <a:cubicBezTo>
                  <a:pt x="35472" y="43188"/>
                  <a:pt x="30917" y="40421"/>
                  <a:pt x="28768" y="38597"/>
                </a:cubicBezTo>
                <a:cubicBezTo>
                  <a:pt x="28073" y="41730"/>
                  <a:pt x="26212" y="44125"/>
                  <a:pt x="23880" y="44888"/>
                </a:cubicBezTo>
                <a:cubicBezTo>
                  <a:pt x="21132" y="45787"/>
                  <a:pt x="18264" y="44255"/>
                  <a:pt x="16693" y="41048"/>
                </a:cubicBezTo>
                <a:cubicBezTo>
                  <a:pt x="12985" y="44092"/>
                  <a:pt x="7202" y="46624"/>
                  <a:pt x="5050" y="41497"/>
                </a:cubicBezTo>
                <a:cubicBezTo>
                  <a:pt x="2936" y="41834"/>
                  <a:pt x="1918" y="35806"/>
                  <a:pt x="1323" y="33032"/>
                </a:cubicBezTo>
                <a:cubicBezTo>
                  <a:pt x="892" y="31025"/>
                  <a:pt x="1273" y="28859"/>
                  <a:pt x="2326" y="27333"/>
                </a:cubicBezTo>
                <a:cubicBezTo>
                  <a:pt x="832" y="26136"/>
                  <a:pt x="0" y="23839"/>
                  <a:pt x="208" y="21486"/>
                </a:cubicBezTo>
                <a:cubicBezTo>
                  <a:pt x="452" y="18731"/>
                  <a:pt x="2058" y="16573"/>
                  <a:pt x="4076" y="16289"/>
                </a:cubicBezTo>
                <a:cubicBezTo>
                  <a:pt x="4088" y="16243"/>
                  <a:pt x="4101" y="16198"/>
                  <a:pt x="4113" y="16152"/>
                </a:cubicBezTo>
                <a:close/>
                <a:moveTo>
                  <a:pt x="4906" y="27959"/>
                </a:moveTo>
                <a:cubicBezTo>
                  <a:pt x="4022" y="28053"/>
                  <a:pt x="3138" y="27775"/>
                  <a:pt x="2373" y="27162"/>
                </a:cubicBezTo>
                <a:moveTo>
                  <a:pt x="6481" y="40341"/>
                </a:moveTo>
                <a:cubicBezTo>
                  <a:pt x="6126" y="40534"/>
                  <a:pt x="5430" y="41437"/>
                  <a:pt x="5050" y="41497"/>
                </a:cubicBezTo>
                <a:moveTo>
                  <a:pt x="16691" y="40872"/>
                </a:moveTo>
                <a:cubicBezTo>
                  <a:pt x="16424" y="40326"/>
                  <a:pt x="16200" y="39743"/>
                  <a:pt x="16023" y="39132"/>
                </a:cubicBezTo>
                <a:moveTo>
                  <a:pt x="29040" y="36533"/>
                </a:moveTo>
                <a:cubicBezTo>
                  <a:pt x="29001" y="37180"/>
                  <a:pt x="28911" y="37820"/>
                  <a:pt x="28773" y="38442"/>
                </a:cubicBezTo>
                <a:moveTo>
                  <a:pt x="36805" y="29484"/>
                </a:moveTo>
                <a:cubicBezTo>
                  <a:pt x="38876" y="28768"/>
                  <a:pt x="40523" y="29793"/>
                  <a:pt x="40505" y="32825"/>
                </a:cubicBezTo>
                <a:moveTo>
                  <a:pt x="42011" y="17136"/>
                </a:moveTo>
                <a:cubicBezTo>
                  <a:pt x="41686" y="18168"/>
                  <a:pt x="41191" y="19084"/>
                  <a:pt x="40563" y="19812"/>
                </a:cubicBezTo>
                <a:moveTo>
                  <a:pt x="38537" y="7208"/>
                </a:moveTo>
                <a:cubicBezTo>
                  <a:pt x="38592" y="7625"/>
                  <a:pt x="38618" y="8048"/>
                  <a:pt x="38613" y="8472"/>
                </a:cubicBezTo>
                <a:moveTo>
                  <a:pt x="29291" y="5734"/>
                </a:moveTo>
                <a:cubicBezTo>
                  <a:pt x="29480" y="5151"/>
                  <a:pt x="29729" y="4608"/>
                  <a:pt x="30033" y="4122"/>
                </a:cubicBezTo>
                <a:moveTo>
                  <a:pt x="22354" y="6502"/>
                </a:moveTo>
                <a:cubicBezTo>
                  <a:pt x="22431" y="6020"/>
                  <a:pt x="22688" y="3948"/>
                  <a:pt x="22849" y="3507"/>
                </a:cubicBezTo>
                <a:moveTo>
                  <a:pt x="14167" y="5650"/>
                </a:moveTo>
                <a:cubicBezTo>
                  <a:pt x="14639" y="6026"/>
                  <a:pt x="14881" y="5942"/>
                  <a:pt x="15273" y="6461"/>
                </a:cubicBezTo>
                <a:moveTo>
                  <a:pt x="4340" y="17571"/>
                </a:moveTo>
                <a:cubicBezTo>
                  <a:pt x="4237" y="17107"/>
                  <a:pt x="4161" y="16633"/>
                  <a:pt x="4113" y="16152"/>
                </a:cubicBezTo>
              </a:path>
            </a:pathLst>
          </a:cu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4788720" y="3060720"/>
            <a:ext cx="912240" cy="251640"/>
          </a:xfrm>
          <a:prstGeom prst="rect">
            <a:avLst/>
          </a:prstGeom>
          <a:ln w="9360">
            <a:noFill/>
          </a:ln>
        </p:spPr>
      </p:pic>
      <p:pic>
        <p:nvPicPr>
          <p:cNvPr id="215" name="Picture 3" descr=""/>
          <p:cNvPicPr/>
          <p:nvPr/>
        </p:nvPicPr>
        <p:blipFill>
          <a:blip r:embed="rId2"/>
          <a:stretch/>
        </p:blipFill>
        <p:spPr>
          <a:xfrm>
            <a:off x="2844720" y="2916720"/>
            <a:ext cx="967320" cy="718920"/>
          </a:xfrm>
          <a:prstGeom prst="rect">
            <a:avLst/>
          </a:prstGeom>
          <a:ln w="9360">
            <a:noFill/>
          </a:ln>
        </p:spPr>
      </p:pic>
      <p:pic>
        <p:nvPicPr>
          <p:cNvPr id="216" name="Picture 5" descr=""/>
          <p:cNvPicPr/>
          <p:nvPr/>
        </p:nvPicPr>
        <p:blipFill>
          <a:blip r:embed="rId3"/>
          <a:stretch/>
        </p:blipFill>
        <p:spPr>
          <a:xfrm>
            <a:off x="4116960" y="2052360"/>
            <a:ext cx="839160" cy="50292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6" descr=""/>
          <p:cNvPicPr/>
          <p:nvPr/>
        </p:nvPicPr>
        <p:blipFill>
          <a:blip r:embed="rId4"/>
          <a:stretch/>
        </p:blipFill>
        <p:spPr>
          <a:xfrm>
            <a:off x="5149080" y="2412360"/>
            <a:ext cx="358920" cy="358920"/>
          </a:xfrm>
          <a:prstGeom prst="rect">
            <a:avLst/>
          </a:prstGeom>
          <a:ln w="9360">
            <a:noFill/>
          </a:ln>
        </p:spPr>
      </p:pic>
      <p:pic>
        <p:nvPicPr>
          <p:cNvPr id="218" name="Picture 8" descr=""/>
          <p:cNvPicPr/>
          <p:nvPr/>
        </p:nvPicPr>
        <p:blipFill>
          <a:blip r:embed="rId5"/>
          <a:stretch/>
        </p:blipFill>
        <p:spPr>
          <a:xfrm>
            <a:off x="1836360" y="2340360"/>
            <a:ext cx="718920" cy="394920"/>
          </a:xfrm>
          <a:prstGeom prst="rect">
            <a:avLst/>
          </a:prstGeom>
          <a:ln w="9360">
            <a:noFill/>
          </a:ln>
        </p:spPr>
      </p:pic>
      <p:pic>
        <p:nvPicPr>
          <p:cNvPr id="219" name="Picture 9" descr=""/>
          <p:cNvPicPr/>
          <p:nvPr/>
        </p:nvPicPr>
        <p:blipFill>
          <a:blip r:embed="rId6"/>
          <a:stretch/>
        </p:blipFill>
        <p:spPr>
          <a:xfrm>
            <a:off x="6373080" y="2268360"/>
            <a:ext cx="718920" cy="407160"/>
          </a:xfrm>
          <a:prstGeom prst="rect">
            <a:avLst/>
          </a:prstGeom>
          <a:ln w="9360">
            <a:noFill/>
          </a:ln>
        </p:spPr>
      </p:pic>
      <p:pic>
        <p:nvPicPr>
          <p:cNvPr id="220" name="Picture 10" descr=""/>
          <p:cNvPicPr/>
          <p:nvPr/>
        </p:nvPicPr>
        <p:blipFill>
          <a:blip r:embed="rId7"/>
          <a:stretch/>
        </p:blipFill>
        <p:spPr>
          <a:xfrm>
            <a:off x="7165080" y="2268360"/>
            <a:ext cx="754920" cy="430920"/>
          </a:xfrm>
          <a:prstGeom prst="rect">
            <a:avLst/>
          </a:prstGeom>
          <a:ln w="9360">
            <a:noFill/>
          </a:ln>
        </p:spPr>
      </p:pic>
      <p:pic>
        <p:nvPicPr>
          <p:cNvPr id="221" name="Picture 11" descr=""/>
          <p:cNvPicPr/>
          <p:nvPr/>
        </p:nvPicPr>
        <p:blipFill>
          <a:blip r:embed="rId8"/>
          <a:stretch/>
        </p:blipFill>
        <p:spPr>
          <a:xfrm>
            <a:off x="2772720" y="2196360"/>
            <a:ext cx="373680" cy="430920"/>
          </a:xfrm>
          <a:prstGeom prst="rect">
            <a:avLst/>
          </a:prstGeom>
          <a:ln w="9360">
            <a:noFill/>
          </a:ln>
        </p:spPr>
      </p:pic>
      <p:pic>
        <p:nvPicPr>
          <p:cNvPr id="222" name="Picture 12" descr=""/>
          <p:cNvPicPr/>
          <p:nvPr/>
        </p:nvPicPr>
        <p:blipFill>
          <a:blip r:embed="rId9"/>
          <a:stretch/>
        </p:blipFill>
        <p:spPr>
          <a:xfrm>
            <a:off x="5797080" y="2016360"/>
            <a:ext cx="502920" cy="610920"/>
          </a:xfrm>
          <a:prstGeom prst="rect">
            <a:avLst/>
          </a:prstGeom>
          <a:ln w="9360">
            <a:noFill/>
          </a:ln>
        </p:spPr>
      </p:pic>
      <p:pic>
        <p:nvPicPr>
          <p:cNvPr id="223" name="Picture 14" descr=""/>
          <p:cNvPicPr/>
          <p:nvPr/>
        </p:nvPicPr>
        <p:blipFill>
          <a:blip r:embed="rId10"/>
          <a:stretch/>
        </p:blipFill>
        <p:spPr>
          <a:xfrm>
            <a:off x="3420720" y="2268360"/>
            <a:ext cx="358920" cy="358920"/>
          </a:xfrm>
          <a:prstGeom prst="rect">
            <a:avLst/>
          </a:prstGeom>
          <a:ln w="9360">
            <a:noFill/>
          </a:ln>
        </p:spPr>
      </p:pic>
      <p:pic>
        <p:nvPicPr>
          <p:cNvPr id="224" name="Picture 15" descr=""/>
          <p:cNvPicPr/>
          <p:nvPr/>
        </p:nvPicPr>
        <p:blipFill>
          <a:blip r:embed="rId11"/>
          <a:stretch/>
        </p:blipFill>
        <p:spPr>
          <a:xfrm>
            <a:off x="2268720" y="2844720"/>
            <a:ext cx="538920" cy="358920"/>
          </a:xfrm>
          <a:prstGeom prst="rect">
            <a:avLst/>
          </a:prstGeom>
          <a:ln w="9360">
            <a:noFill/>
          </a:ln>
        </p:spPr>
      </p:pic>
      <p:pic>
        <p:nvPicPr>
          <p:cNvPr id="225" name="Picture 16" descr=""/>
          <p:cNvPicPr/>
          <p:nvPr/>
        </p:nvPicPr>
        <p:blipFill>
          <a:blip r:embed="rId12"/>
          <a:stretch/>
        </p:blipFill>
        <p:spPr>
          <a:xfrm>
            <a:off x="4068720" y="2844720"/>
            <a:ext cx="502920" cy="502920"/>
          </a:xfrm>
          <a:prstGeom prst="rect">
            <a:avLst/>
          </a:prstGeom>
          <a:ln w="9360">
            <a:noFill/>
          </a:ln>
        </p:spPr>
      </p:pic>
      <p:pic>
        <p:nvPicPr>
          <p:cNvPr id="226" name="Picture 17" descr=""/>
          <p:cNvPicPr/>
          <p:nvPr/>
        </p:nvPicPr>
        <p:blipFill>
          <a:blip r:embed="rId13"/>
          <a:stretch/>
        </p:blipFill>
        <p:spPr>
          <a:xfrm>
            <a:off x="6085080" y="3276720"/>
            <a:ext cx="482760" cy="303120"/>
          </a:xfrm>
          <a:prstGeom prst="rect">
            <a:avLst/>
          </a:prstGeom>
          <a:ln w="9360">
            <a:noFill/>
          </a:ln>
        </p:spPr>
      </p:pic>
      <p:pic>
        <p:nvPicPr>
          <p:cNvPr id="227" name="Picture 18" descr=""/>
          <p:cNvPicPr/>
          <p:nvPr/>
        </p:nvPicPr>
        <p:blipFill>
          <a:blip r:embed="rId14"/>
          <a:stretch/>
        </p:blipFill>
        <p:spPr>
          <a:xfrm>
            <a:off x="7165080" y="3276720"/>
            <a:ext cx="430920" cy="658440"/>
          </a:xfrm>
          <a:prstGeom prst="rect">
            <a:avLst/>
          </a:prstGeom>
          <a:ln w="9360">
            <a:noFill/>
          </a:ln>
        </p:spPr>
      </p:pic>
      <p:pic>
        <p:nvPicPr>
          <p:cNvPr id="228" name="Picture 19" descr=""/>
          <p:cNvPicPr/>
          <p:nvPr/>
        </p:nvPicPr>
        <p:blipFill>
          <a:blip r:embed="rId15"/>
          <a:stretch/>
        </p:blipFill>
        <p:spPr>
          <a:xfrm>
            <a:off x="7813080" y="3420720"/>
            <a:ext cx="646920" cy="551160"/>
          </a:xfrm>
          <a:prstGeom prst="rect">
            <a:avLst/>
          </a:prstGeom>
          <a:ln w="9360">
            <a:noFill/>
          </a:ln>
        </p:spPr>
      </p:pic>
      <p:pic>
        <p:nvPicPr>
          <p:cNvPr id="229" name="Picture 20" descr=""/>
          <p:cNvPicPr/>
          <p:nvPr/>
        </p:nvPicPr>
        <p:blipFill>
          <a:blip r:embed="rId16"/>
          <a:stretch/>
        </p:blipFill>
        <p:spPr>
          <a:xfrm>
            <a:off x="7309080" y="2700720"/>
            <a:ext cx="663120" cy="574920"/>
          </a:xfrm>
          <a:prstGeom prst="rect">
            <a:avLst/>
          </a:prstGeom>
          <a:ln w="9360">
            <a:noFill/>
          </a:ln>
        </p:spPr>
      </p:pic>
      <p:pic>
        <p:nvPicPr>
          <p:cNvPr id="230" name="Picture 21" descr=""/>
          <p:cNvPicPr/>
          <p:nvPr/>
        </p:nvPicPr>
        <p:blipFill>
          <a:blip r:embed="rId17"/>
          <a:stretch/>
        </p:blipFill>
        <p:spPr>
          <a:xfrm>
            <a:off x="2556720" y="3708720"/>
            <a:ext cx="417960" cy="502920"/>
          </a:xfrm>
          <a:prstGeom prst="rect">
            <a:avLst/>
          </a:prstGeom>
          <a:ln w="9360">
            <a:noFill/>
          </a:ln>
        </p:spPr>
      </p:pic>
      <p:pic>
        <p:nvPicPr>
          <p:cNvPr id="231" name="Picture 22" descr=""/>
          <p:cNvPicPr/>
          <p:nvPr/>
        </p:nvPicPr>
        <p:blipFill>
          <a:blip r:embed="rId18"/>
          <a:stretch/>
        </p:blipFill>
        <p:spPr>
          <a:xfrm>
            <a:off x="3420720" y="3780720"/>
            <a:ext cx="709920" cy="430920"/>
          </a:xfrm>
          <a:prstGeom prst="rect">
            <a:avLst/>
          </a:prstGeom>
          <a:ln w="9360">
            <a:noFill/>
          </a:ln>
        </p:spPr>
      </p:pic>
      <p:pic>
        <p:nvPicPr>
          <p:cNvPr id="232" name="Picture 23" descr=""/>
          <p:cNvPicPr/>
          <p:nvPr/>
        </p:nvPicPr>
        <p:blipFill>
          <a:blip r:embed="rId19"/>
          <a:stretch/>
        </p:blipFill>
        <p:spPr>
          <a:xfrm>
            <a:off x="4500720" y="3852720"/>
            <a:ext cx="430920" cy="430920"/>
          </a:xfrm>
          <a:prstGeom prst="rect">
            <a:avLst/>
          </a:prstGeom>
          <a:ln w="9360">
            <a:noFill/>
          </a:ln>
        </p:spPr>
      </p:pic>
      <p:pic>
        <p:nvPicPr>
          <p:cNvPr id="233" name="Picture 24" descr=""/>
          <p:cNvPicPr/>
          <p:nvPr/>
        </p:nvPicPr>
        <p:blipFill>
          <a:blip r:embed="rId20"/>
          <a:stretch/>
        </p:blipFill>
        <p:spPr>
          <a:xfrm>
            <a:off x="5293080" y="3852720"/>
            <a:ext cx="934920" cy="633240"/>
          </a:xfrm>
          <a:prstGeom prst="rect">
            <a:avLst/>
          </a:prstGeom>
          <a:ln w="9360">
            <a:noFill/>
          </a:ln>
        </p:spPr>
      </p:pic>
      <p:pic>
        <p:nvPicPr>
          <p:cNvPr id="234" name="Picture 25" descr=""/>
          <p:cNvPicPr/>
          <p:nvPr/>
        </p:nvPicPr>
        <p:blipFill>
          <a:blip r:embed="rId21"/>
          <a:stretch/>
        </p:blipFill>
        <p:spPr>
          <a:xfrm>
            <a:off x="6517080" y="3852720"/>
            <a:ext cx="519120" cy="35892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26" descr=""/>
          <p:cNvPicPr/>
          <p:nvPr/>
        </p:nvPicPr>
        <p:blipFill>
          <a:blip r:embed="rId22"/>
          <a:stretch/>
        </p:blipFill>
        <p:spPr>
          <a:xfrm>
            <a:off x="1692360" y="3708720"/>
            <a:ext cx="704160" cy="214920"/>
          </a:xfrm>
          <a:prstGeom prst="rect">
            <a:avLst/>
          </a:prstGeom>
          <a:ln w="9360">
            <a:noFill/>
          </a:ln>
        </p:spPr>
      </p:pic>
      <p:pic>
        <p:nvPicPr>
          <p:cNvPr id="236" name="Picture 27" descr=""/>
          <p:cNvPicPr/>
          <p:nvPr/>
        </p:nvPicPr>
        <p:blipFill>
          <a:blip r:embed="rId23"/>
          <a:stretch/>
        </p:blipFill>
        <p:spPr>
          <a:xfrm>
            <a:off x="1692360" y="2844720"/>
            <a:ext cx="502920" cy="502920"/>
          </a:xfrm>
          <a:prstGeom prst="rect">
            <a:avLst/>
          </a:prstGeom>
          <a:ln w="9360">
            <a:noFill/>
          </a:ln>
        </p:spPr>
      </p:pic>
      <p:pic>
        <p:nvPicPr>
          <p:cNvPr id="237" name="Picture 28" descr=""/>
          <p:cNvPicPr/>
          <p:nvPr/>
        </p:nvPicPr>
        <p:blipFill>
          <a:blip r:embed="rId24"/>
          <a:stretch/>
        </p:blipFill>
        <p:spPr>
          <a:xfrm>
            <a:off x="4140720" y="4284720"/>
            <a:ext cx="1006920" cy="258840"/>
          </a:xfrm>
          <a:prstGeom prst="rect">
            <a:avLst/>
          </a:prstGeom>
          <a:ln w="9360">
            <a:noFill/>
          </a:ln>
        </p:spPr>
      </p:pic>
      <p:pic>
        <p:nvPicPr>
          <p:cNvPr id="238" name="Picture 29" descr=""/>
          <p:cNvPicPr/>
          <p:nvPr/>
        </p:nvPicPr>
        <p:blipFill>
          <a:blip r:embed="rId25"/>
          <a:stretch/>
        </p:blipFill>
        <p:spPr>
          <a:xfrm>
            <a:off x="5797080" y="4500720"/>
            <a:ext cx="1150920" cy="231120"/>
          </a:xfrm>
          <a:prstGeom prst="rect">
            <a:avLst/>
          </a:prstGeom>
          <a:ln w="9360">
            <a:noFill/>
          </a:ln>
        </p:spPr>
      </p:pic>
      <p:pic>
        <p:nvPicPr>
          <p:cNvPr id="239" name="Picture 30" descr=""/>
          <p:cNvPicPr/>
          <p:nvPr/>
        </p:nvPicPr>
        <p:blipFill>
          <a:blip r:embed="rId26"/>
          <a:stretch/>
        </p:blipFill>
        <p:spPr>
          <a:xfrm>
            <a:off x="6013080" y="2844720"/>
            <a:ext cx="574920" cy="25200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31" descr=""/>
          <p:cNvPicPr/>
          <p:nvPr/>
        </p:nvPicPr>
        <p:blipFill>
          <a:blip r:embed="rId27"/>
          <a:stretch/>
        </p:blipFill>
        <p:spPr>
          <a:xfrm>
            <a:off x="4932720" y="3420720"/>
            <a:ext cx="430920" cy="358920"/>
          </a:xfrm>
          <a:prstGeom prst="rect">
            <a:avLst/>
          </a:prstGeom>
          <a:ln w="9360">
            <a:noFill/>
          </a:ln>
        </p:spPr>
      </p:pic>
      <p:pic>
        <p:nvPicPr>
          <p:cNvPr id="241" name="Picture 32" descr=""/>
          <p:cNvPicPr/>
          <p:nvPr/>
        </p:nvPicPr>
        <p:blipFill>
          <a:blip r:embed="rId28"/>
          <a:stretch/>
        </p:blipFill>
        <p:spPr>
          <a:xfrm>
            <a:off x="1980720" y="4068720"/>
            <a:ext cx="430920" cy="479880"/>
          </a:xfrm>
          <a:prstGeom prst="rect">
            <a:avLst/>
          </a:prstGeom>
          <a:ln w="9360">
            <a:noFill/>
          </a:ln>
        </p:spPr>
      </p:pic>
      <p:pic>
        <p:nvPicPr>
          <p:cNvPr id="242" name="Picture 33" descr=""/>
          <p:cNvPicPr/>
          <p:nvPr/>
        </p:nvPicPr>
        <p:blipFill>
          <a:blip r:embed="rId29"/>
          <a:stretch/>
        </p:blipFill>
        <p:spPr>
          <a:xfrm>
            <a:off x="2772720" y="4212720"/>
            <a:ext cx="655920" cy="47664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34" descr=""/>
          <p:cNvPicPr/>
          <p:nvPr/>
        </p:nvPicPr>
        <p:blipFill>
          <a:blip r:embed="rId30"/>
          <a:stretch/>
        </p:blipFill>
        <p:spPr>
          <a:xfrm>
            <a:off x="1260360" y="4068720"/>
            <a:ext cx="646920" cy="497520"/>
          </a:xfrm>
          <a:prstGeom prst="rect">
            <a:avLst/>
          </a:prstGeom>
          <a:ln w="9360">
            <a:noFill/>
          </a:ln>
        </p:spPr>
      </p:pic>
      <p:pic>
        <p:nvPicPr>
          <p:cNvPr id="244" name="Picture 35" descr=""/>
          <p:cNvPicPr/>
          <p:nvPr/>
        </p:nvPicPr>
        <p:blipFill>
          <a:blip r:embed="rId31"/>
          <a:stretch/>
        </p:blipFill>
        <p:spPr>
          <a:xfrm>
            <a:off x="7093080" y="4068720"/>
            <a:ext cx="641880" cy="358920"/>
          </a:xfrm>
          <a:prstGeom prst="rect">
            <a:avLst/>
          </a:prstGeom>
          <a:ln w="9360">
            <a:noFill/>
          </a:ln>
        </p:spPr>
      </p:pic>
      <p:pic>
        <p:nvPicPr>
          <p:cNvPr id="245" name="Picture 36" descr=""/>
          <p:cNvPicPr/>
          <p:nvPr/>
        </p:nvPicPr>
        <p:blipFill>
          <a:blip r:embed="rId32"/>
          <a:stretch/>
        </p:blipFill>
        <p:spPr>
          <a:xfrm>
            <a:off x="7309080" y="4500720"/>
            <a:ext cx="1002240" cy="269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00"/>
                            </p:stCondLst>
                            <p:childTnLst>
                              <p:par>
                                <p:cTn id="21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500"/>
                            </p:stCondLst>
                            <p:childTnLst>
                              <p:par>
                                <p:cTn id="21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2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000"/>
                            </p:stCondLst>
                            <p:childTnLst>
                              <p:par>
                                <p:cTn id="23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500"/>
                            </p:stCondLst>
                            <p:childTnLst>
                              <p:par>
                                <p:cTn id="23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Esquemas en España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848520" y="2781000"/>
            <a:ext cx="7923600" cy="3793680"/>
          </a:xfrm>
          <a:custGeom>
            <a:avLst/>
            <a:gdLst/>
            <a:ahLst/>
            <a:rect l="l" t="t" r="r" b="b"/>
            <a:pathLst>
              <a:path w="4992" h="2976">
                <a:moveTo>
                  <a:pt x="0" y="2976"/>
                </a:moveTo>
                <a:lnTo>
                  <a:pt x="4992" y="2976"/>
                </a:lnTo>
                <a:lnTo>
                  <a:pt x="4992" y="0"/>
                </a:lnTo>
                <a:lnTo>
                  <a:pt x="3170" y="0"/>
                </a:lnTo>
                <a:lnTo>
                  <a:pt x="1968" y="816"/>
                </a:lnTo>
                <a:lnTo>
                  <a:pt x="1968" y="1344"/>
                </a:lnTo>
                <a:lnTo>
                  <a:pt x="1152" y="1344"/>
                </a:lnTo>
                <a:lnTo>
                  <a:pt x="0" y="2064"/>
                </a:lnTo>
                <a:lnTo>
                  <a:pt x="0" y="2976"/>
                </a:lnTo>
                <a:close/>
              </a:path>
            </a:pathLst>
          </a:custGeom>
          <a:noFill/>
          <a:ln cap="rnd" w="38160">
            <a:solidFill>
              <a:srgbClr val="0000ff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"/>
          <p:cNvSpPr/>
          <p:nvPr/>
        </p:nvSpPr>
        <p:spPr>
          <a:xfrm>
            <a:off x="858960" y="1104480"/>
            <a:ext cx="5579640" cy="4173840"/>
          </a:xfrm>
          <a:custGeom>
            <a:avLst/>
            <a:gdLst/>
            <a:ahLst/>
            <a:rect l="l" t="t" r="r" b="b"/>
            <a:pathLst>
              <a:path w="3522" h="3072">
                <a:moveTo>
                  <a:pt x="0" y="3072"/>
                </a:moveTo>
                <a:lnTo>
                  <a:pt x="0" y="0"/>
                </a:lnTo>
                <a:lnTo>
                  <a:pt x="3402" y="24"/>
                </a:lnTo>
                <a:lnTo>
                  <a:pt x="3522" y="767"/>
                </a:lnTo>
                <a:lnTo>
                  <a:pt x="1872" y="1920"/>
                </a:lnTo>
                <a:lnTo>
                  <a:pt x="1872" y="2400"/>
                </a:lnTo>
                <a:lnTo>
                  <a:pt x="1104" y="2400"/>
                </a:lnTo>
                <a:lnTo>
                  <a:pt x="0" y="3072"/>
                </a:lnTo>
                <a:close/>
              </a:path>
            </a:pathLst>
          </a:custGeom>
          <a:noFill/>
          <a:ln cap="rnd" w="38160">
            <a:solidFill>
              <a:srgbClr val="ff3300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21" descr=""/>
          <p:cNvPicPr/>
          <p:nvPr/>
        </p:nvPicPr>
        <p:blipFill>
          <a:blip r:embed="rId1"/>
          <a:stretch/>
        </p:blipFill>
        <p:spPr>
          <a:xfrm>
            <a:off x="3847320" y="2381040"/>
            <a:ext cx="913320" cy="859320"/>
          </a:xfrm>
          <a:prstGeom prst="rect">
            <a:avLst/>
          </a:prstGeom>
          <a:ln>
            <a:noFill/>
          </a:ln>
        </p:spPr>
      </p:pic>
      <p:sp>
        <p:nvSpPr>
          <p:cNvPr id="250" name="CustomShape 4"/>
          <p:cNvSpPr/>
          <p:nvPr/>
        </p:nvSpPr>
        <p:spPr>
          <a:xfrm flipV="1">
            <a:off x="3286800" y="3585240"/>
            <a:ext cx="1827720" cy="205920"/>
          </a:xfrm>
          <a:prstGeom prst="curved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5"/>
          <p:cNvSpPr/>
          <p:nvPr/>
        </p:nvSpPr>
        <p:spPr>
          <a:xfrm flipV="1" rot="16200000">
            <a:off x="5244120" y="2328840"/>
            <a:ext cx="197280" cy="1162440"/>
          </a:xfrm>
          <a:prstGeom prst="curvedConnector2">
            <a:avLst/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6"/>
          <p:cNvSpPr/>
          <p:nvPr/>
        </p:nvSpPr>
        <p:spPr>
          <a:xfrm flipH="1" flipV="1" rot="5400000">
            <a:off x="5343480" y="4119840"/>
            <a:ext cx="540360" cy="621360"/>
          </a:xfrm>
          <a:prstGeom prst="curved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3" name="Picture 26" descr=""/>
          <p:cNvPicPr/>
          <p:nvPr/>
        </p:nvPicPr>
        <p:blipFill>
          <a:blip r:embed="rId2"/>
          <a:stretch/>
        </p:blipFill>
        <p:spPr>
          <a:xfrm>
            <a:off x="1583280" y="5279400"/>
            <a:ext cx="837000" cy="633960"/>
          </a:xfrm>
          <a:prstGeom prst="rect">
            <a:avLst/>
          </a:prstGeom>
          <a:ln>
            <a:noFill/>
          </a:ln>
        </p:spPr>
      </p:pic>
      <p:sp>
        <p:nvSpPr>
          <p:cNvPr id="254" name="CustomShape 7"/>
          <p:cNvSpPr/>
          <p:nvPr/>
        </p:nvSpPr>
        <p:spPr>
          <a:xfrm>
            <a:off x="1506960" y="5889240"/>
            <a:ext cx="1141920" cy="33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Caixeiros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29" descr=""/>
          <p:cNvPicPr/>
          <p:nvPr/>
        </p:nvPicPr>
        <p:blipFill>
          <a:blip r:embed="rId3"/>
          <a:stretch/>
        </p:blipFill>
        <p:spPr>
          <a:xfrm>
            <a:off x="4751640" y="5495400"/>
            <a:ext cx="1218240" cy="856080"/>
          </a:xfrm>
          <a:prstGeom prst="rect">
            <a:avLst/>
          </a:prstGeom>
          <a:ln>
            <a:noFill/>
          </a:ln>
        </p:spPr>
      </p:pic>
      <p:sp>
        <p:nvSpPr>
          <p:cNvPr id="256" name="CustomShape 8"/>
          <p:cNvSpPr/>
          <p:nvPr/>
        </p:nvSpPr>
        <p:spPr>
          <a:xfrm>
            <a:off x="4675320" y="6271920"/>
            <a:ext cx="144684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Comercios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Picture 32" descr=""/>
          <p:cNvPicPr/>
          <p:nvPr/>
        </p:nvPicPr>
        <p:blipFill>
          <a:blip r:embed="rId4"/>
          <a:stretch/>
        </p:blipFill>
        <p:spPr>
          <a:xfrm>
            <a:off x="2874960" y="5749560"/>
            <a:ext cx="1141920" cy="762480"/>
          </a:xfrm>
          <a:prstGeom prst="rect">
            <a:avLst/>
          </a:prstGeom>
          <a:ln>
            <a:noFill/>
          </a:ln>
        </p:spPr>
      </p:pic>
      <p:sp>
        <p:nvSpPr>
          <p:cNvPr id="258" name="CustomShape 9"/>
          <p:cNvSpPr/>
          <p:nvPr/>
        </p:nvSpPr>
        <p:spPr>
          <a:xfrm>
            <a:off x="2874960" y="5495400"/>
            <a:ext cx="83700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TPV’s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Picture 35" descr=""/>
          <p:cNvPicPr/>
          <p:nvPr/>
        </p:nvPicPr>
        <p:blipFill>
          <a:blip r:embed="rId5"/>
          <a:stretch/>
        </p:blipFill>
        <p:spPr>
          <a:xfrm>
            <a:off x="1229400" y="2247480"/>
            <a:ext cx="837000" cy="633960"/>
          </a:xfrm>
          <a:prstGeom prst="rect">
            <a:avLst/>
          </a:prstGeom>
          <a:ln>
            <a:noFill/>
          </a:ln>
        </p:spPr>
      </p:pic>
      <p:sp>
        <p:nvSpPr>
          <p:cNvPr id="260" name="CustomShape 10"/>
          <p:cNvSpPr/>
          <p:nvPr/>
        </p:nvSpPr>
        <p:spPr>
          <a:xfrm>
            <a:off x="1153440" y="2760120"/>
            <a:ext cx="1005480" cy="33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caixeiros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1" name="Picture 38" descr=""/>
          <p:cNvPicPr/>
          <p:nvPr/>
        </p:nvPicPr>
        <p:blipFill>
          <a:blip r:embed="rId6"/>
          <a:stretch/>
        </p:blipFill>
        <p:spPr>
          <a:xfrm>
            <a:off x="1000800" y="3568320"/>
            <a:ext cx="1141920" cy="762480"/>
          </a:xfrm>
          <a:prstGeom prst="rect">
            <a:avLst/>
          </a:prstGeom>
          <a:ln>
            <a:noFill/>
          </a:ln>
        </p:spPr>
      </p:pic>
      <p:sp>
        <p:nvSpPr>
          <p:cNvPr id="262" name="CustomShape 11"/>
          <p:cNvSpPr/>
          <p:nvPr/>
        </p:nvSpPr>
        <p:spPr>
          <a:xfrm>
            <a:off x="1000800" y="3314160"/>
            <a:ext cx="83700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TPV’s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Picture 41" descr=""/>
          <p:cNvPicPr/>
          <p:nvPr/>
        </p:nvPicPr>
        <p:blipFill>
          <a:blip r:embed="rId7"/>
          <a:stretch/>
        </p:blipFill>
        <p:spPr>
          <a:xfrm>
            <a:off x="3058200" y="1409400"/>
            <a:ext cx="837000" cy="633960"/>
          </a:xfrm>
          <a:prstGeom prst="rect">
            <a:avLst/>
          </a:prstGeom>
          <a:ln>
            <a:noFill/>
          </a:ln>
        </p:spPr>
      </p:pic>
      <p:sp>
        <p:nvSpPr>
          <p:cNvPr id="264" name="CustomShape 12"/>
          <p:cNvSpPr/>
          <p:nvPr/>
        </p:nvSpPr>
        <p:spPr>
          <a:xfrm>
            <a:off x="2982240" y="1922040"/>
            <a:ext cx="1005480" cy="33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caixeiros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44" descr=""/>
          <p:cNvPicPr/>
          <p:nvPr/>
        </p:nvPicPr>
        <p:blipFill>
          <a:blip r:embed="rId8"/>
          <a:stretch/>
        </p:blipFill>
        <p:spPr>
          <a:xfrm>
            <a:off x="4887000" y="1663200"/>
            <a:ext cx="1141920" cy="762480"/>
          </a:xfrm>
          <a:prstGeom prst="rect">
            <a:avLst/>
          </a:prstGeom>
          <a:ln>
            <a:noFill/>
          </a:ln>
        </p:spPr>
      </p:pic>
      <p:sp>
        <p:nvSpPr>
          <p:cNvPr id="266" name="CustomShape 13"/>
          <p:cNvSpPr/>
          <p:nvPr/>
        </p:nvSpPr>
        <p:spPr>
          <a:xfrm>
            <a:off x="4887000" y="1409400"/>
            <a:ext cx="83700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TPV’s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Picture 47" descr=""/>
          <p:cNvPicPr/>
          <p:nvPr/>
        </p:nvPicPr>
        <p:blipFill>
          <a:blip r:embed="rId9"/>
          <a:stretch/>
        </p:blipFill>
        <p:spPr>
          <a:xfrm>
            <a:off x="7630200" y="3314160"/>
            <a:ext cx="837000" cy="633960"/>
          </a:xfrm>
          <a:prstGeom prst="rect">
            <a:avLst/>
          </a:prstGeom>
          <a:ln>
            <a:noFill/>
          </a:ln>
        </p:spPr>
      </p:pic>
      <p:sp>
        <p:nvSpPr>
          <p:cNvPr id="268" name="CustomShape 14"/>
          <p:cNvSpPr/>
          <p:nvPr/>
        </p:nvSpPr>
        <p:spPr>
          <a:xfrm>
            <a:off x="7554240" y="3827160"/>
            <a:ext cx="1005480" cy="33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caixeiros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Picture 50" descr=""/>
          <p:cNvPicPr/>
          <p:nvPr/>
        </p:nvPicPr>
        <p:blipFill>
          <a:blip r:embed="rId10"/>
          <a:stretch/>
        </p:blipFill>
        <p:spPr>
          <a:xfrm>
            <a:off x="7249320" y="4711320"/>
            <a:ext cx="1141920" cy="762480"/>
          </a:xfrm>
          <a:prstGeom prst="rect">
            <a:avLst/>
          </a:prstGeom>
          <a:ln>
            <a:noFill/>
          </a:ln>
        </p:spPr>
      </p:pic>
      <p:sp>
        <p:nvSpPr>
          <p:cNvPr id="270" name="CustomShape 15"/>
          <p:cNvSpPr/>
          <p:nvPr/>
        </p:nvSpPr>
        <p:spPr>
          <a:xfrm>
            <a:off x="7249320" y="4457160"/>
            <a:ext cx="83700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TPV’s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16"/>
          <p:cNvSpPr/>
          <p:nvPr/>
        </p:nvSpPr>
        <p:spPr>
          <a:xfrm>
            <a:off x="6734880" y="3585960"/>
            <a:ext cx="932400" cy="870480"/>
          </a:xfrm>
          <a:prstGeom prst="curved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17"/>
          <p:cNvSpPr/>
          <p:nvPr/>
        </p:nvSpPr>
        <p:spPr>
          <a:xfrm>
            <a:off x="6734880" y="3585960"/>
            <a:ext cx="894240" cy="450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8"/>
          <p:cNvSpPr/>
          <p:nvPr/>
        </p:nvSpPr>
        <p:spPr>
          <a:xfrm flipV="1" rot="10800000">
            <a:off x="9236520" y="6290640"/>
            <a:ext cx="1980000" cy="397440"/>
          </a:xfrm>
          <a:prstGeom prst="curved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9"/>
          <p:cNvSpPr/>
          <p:nvPr/>
        </p:nvSpPr>
        <p:spPr>
          <a:xfrm rot="5400000">
            <a:off x="3566880" y="3542040"/>
            <a:ext cx="172440" cy="329976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0"/>
          <p:cNvSpPr/>
          <p:nvPr/>
        </p:nvSpPr>
        <p:spPr>
          <a:xfrm flipH="1" rot="16200000">
            <a:off x="5074920" y="5333400"/>
            <a:ext cx="569520" cy="11628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1"/>
          <p:cNvSpPr/>
          <p:nvPr/>
        </p:nvSpPr>
        <p:spPr>
          <a:xfrm flipV="1" rot="10800000">
            <a:off x="3743280" y="5407920"/>
            <a:ext cx="722880" cy="537840"/>
          </a:xfrm>
          <a:prstGeom prst="curvedConnector4">
            <a:avLst>
              <a:gd name="adj1" fmla="val 10526"/>
              <a:gd name="adj2" fmla="val 142415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2"/>
          <p:cNvSpPr/>
          <p:nvPr/>
        </p:nvSpPr>
        <p:spPr>
          <a:xfrm rot="10800000">
            <a:off x="2752560" y="6247800"/>
            <a:ext cx="227520" cy="122688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3"/>
          <p:cNvSpPr/>
          <p:nvPr/>
        </p:nvSpPr>
        <p:spPr>
          <a:xfrm flipV="1" rot="16200000">
            <a:off x="3834720" y="1911600"/>
            <a:ext cx="119520" cy="81792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24"/>
          <p:cNvSpPr/>
          <p:nvPr/>
        </p:nvSpPr>
        <p:spPr>
          <a:xfrm flipH="1" flipV="1" rot="5400000">
            <a:off x="4201920" y="1694880"/>
            <a:ext cx="785880" cy="581400"/>
          </a:xfrm>
          <a:prstGeom prst="curved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5"/>
          <p:cNvSpPr/>
          <p:nvPr/>
        </p:nvSpPr>
        <p:spPr>
          <a:xfrm>
            <a:off x="6344280" y="5711400"/>
            <a:ext cx="2106720" cy="63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Hipermercados 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Grandes Almacéns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6"/>
          <p:cNvSpPr/>
          <p:nvPr/>
        </p:nvSpPr>
        <p:spPr>
          <a:xfrm flipV="1" rot="16200000">
            <a:off x="6048000" y="4361040"/>
            <a:ext cx="604800" cy="209448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82" name="Picture 63" descr=""/>
          <p:cNvPicPr/>
          <p:nvPr/>
        </p:nvPicPr>
        <p:blipFill>
          <a:blip r:embed="rId11"/>
          <a:stretch/>
        </p:blipFill>
        <p:spPr>
          <a:xfrm>
            <a:off x="2296440" y="3390480"/>
            <a:ext cx="989640" cy="803880"/>
          </a:xfrm>
          <a:prstGeom prst="rect">
            <a:avLst/>
          </a:prstGeom>
          <a:ln w="9360">
            <a:noFill/>
          </a:ln>
        </p:spPr>
      </p:pic>
      <p:pic>
        <p:nvPicPr>
          <p:cNvPr id="283" name="Picture 64" descr=""/>
          <p:cNvPicPr/>
          <p:nvPr/>
        </p:nvPicPr>
        <p:blipFill>
          <a:blip r:embed="rId12"/>
          <a:stretch/>
        </p:blipFill>
        <p:spPr>
          <a:xfrm>
            <a:off x="5115600" y="3009600"/>
            <a:ext cx="1618200" cy="1151280"/>
          </a:xfrm>
          <a:prstGeom prst="rect">
            <a:avLst/>
          </a:prstGeom>
          <a:ln>
            <a:noFill/>
          </a:ln>
        </p:spPr>
      </p:pic>
      <p:sp>
        <p:nvSpPr>
          <p:cNvPr id="284" name="CustomShape 27"/>
          <p:cNvSpPr/>
          <p:nvPr/>
        </p:nvSpPr>
        <p:spPr>
          <a:xfrm>
            <a:off x="6872400" y="2856960"/>
            <a:ext cx="158076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Intrasistema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8"/>
          <p:cNvSpPr/>
          <p:nvPr/>
        </p:nvSpPr>
        <p:spPr>
          <a:xfrm>
            <a:off x="1006920" y="1333080"/>
            <a:ext cx="158076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Intersistema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9"/>
          <p:cNvSpPr/>
          <p:nvPr/>
        </p:nvSpPr>
        <p:spPr>
          <a:xfrm>
            <a:off x="5954040" y="1104480"/>
            <a:ext cx="2818440" cy="1522800"/>
          </a:xfrm>
          <a:custGeom>
            <a:avLst/>
            <a:gdLst/>
            <a:ahLst/>
            <a:rect l="l" t="t" r="r" b="b"/>
            <a:pathLst>
              <a:path w="1776" h="1056">
                <a:moveTo>
                  <a:pt x="240" y="0"/>
                </a:moveTo>
                <a:lnTo>
                  <a:pt x="384" y="816"/>
                </a:lnTo>
                <a:lnTo>
                  <a:pt x="0" y="1056"/>
                </a:lnTo>
                <a:lnTo>
                  <a:pt x="1776" y="1056"/>
                </a:lnTo>
                <a:lnTo>
                  <a:pt x="1776" y="2"/>
                </a:lnTo>
                <a:lnTo>
                  <a:pt x="240" y="0"/>
                </a:lnTo>
                <a:close/>
              </a:path>
            </a:pathLst>
          </a:custGeom>
          <a:noFill/>
          <a:ln cap="rnd" w="38160">
            <a:solidFill>
              <a:schemeClr val="accent1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87" name="Picture 69" descr=""/>
          <p:cNvPicPr/>
          <p:nvPr/>
        </p:nvPicPr>
        <p:blipFill>
          <a:blip r:embed="rId13"/>
          <a:stretch/>
        </p:blipFill>
        <p:spPr>
          <a:xfrm>
            <a:off x="7249320" y="1561680"/>
            <a:ext cx="989640" cy="332280"/>
          </a:xfrm>
          <a:prstGeom prst="rect">
            <a:avLst/>
          </a:prstGeom>
          <a:ln w="9360">
            <a:noFill/>
          </a:ln>
        </p:spPr>
      </p:pic>
      <p:pic>
        <p:nvPicPr>
          <p:cNvPr id="288" name="Picture 70" descr=""/>
          <p:cNvPicPr/>
          <p:nvPr/>
        </p:nvPicPr>
        <p:blipFill>
          <a:blip r:embed="rId14"/>
          <a:stretch/>
        </p:blipFill>
        <p:spPr>
          <a:xfrm>
            <a:off x="7325640" y="2018880"/>
            <a:ext cx="913320" cy="562320"/>
          </a:xfrm>
          <a:prstGeom prst="rect">
            <a:avLst/>
          </a:prstGeom>
          <a:ln w="9360">
            <a:noFill/>
          </a:ln>
        </p:spPr>
      </p:pic>
      <p:sp>
        <p:nvSpPr>
          <p:cNvPr id="289" name="CustomShape 30"/>
          <p:cNvSpPr/>
          <p:nvPr/>
        </p:nvSpPr>
        <p:spPr>
          <a:xfrm flipH="1" flipV="1" rot="5400000">
            <a:off x="6271560" y="1954440"/>
            <a:ext cx="707760" cy="1398960"/>
          </a:xfrm>
          <a:prstGeom prst="curved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31"/>
          <p:cNvSpPr/>
          <p:nvPr/>
        </p:nvSpPr>
        <p:spPr>
          <a:xfrm flipH="1" flipV="1" rot="5400000">
            <a:off x="5946120" y="1706040"/>
            <a:ext cx="1280160" cy="1323000"/>
          </a:xfrm>
          <a:prstGeom prst="curved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2"/>
          <p:cNvSpPr/>
          <p:nvPr/>
        </p:nvSpPr>
        <p:spPr>
          <a:xfrm>
            <a:off x="6723720" y="1088640"/>
            <a:ext cx="165096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Internacional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Imagen 22" descr=""/>
          <p:cNvPicPr/>
          <p:nvPr/>
        </p:nvPicPr>
        <p:blipFill>
          <a:blip r:embed="rId15"/>
          <a:stretch/>
        </p:blipFill>
        <p:spPr>
          <a:xfrm>
            <a:off x="4027320" y="4703400"/>
            <a:ext cx="2550600" cy="40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5" dur="indefinite" restart="never" nodeType="tmRoot">
          <p:childTnLst>
            <p:seq>
              <p:cTn id="286" dur="indefinite" nodeType="mainSeq"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5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3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0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500"/>
                            </p:stCondLst>
                            <p:childTnLst>
                              <p:par>
                                <p:cTn id="30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00"/>
                            </p:stCondLst>
                            <p:childTnLst>
                              <p:par>
                                <p:cTn id="313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500"/>
                            </p:stCondLst>
                            <p:childTnLst>
                              <p:par>
                                <p:cTn id="31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2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30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3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6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500"/>
                            </p:stCondLst>
                            <p:childTnLst>
                              <p:par>
                                <p:cTn id="34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4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3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6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0"/>
                            </p:stCondLst>
                            <p:childTnLst>
                              <p:par>
                                <p:cTn id="36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9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000"/>
                            </p:stCondLst>
                            <p:childTnLst>
                              <p:par>
                                <p:cTn id="37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7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500"/>
                            </p:stCondLst>
                            <p:childTnLst>
                              <p:par>
                                <p:cTn id="37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7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"/>
                            </p:stCondLst>
                            <p:childTnLst>
                              <p:par>
                                <p:cTn id="379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8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500"/>
                            </p:stCondLst>
                            <p:childTnLst>
                              <p:par>
                                <p:cTn id="38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000"/>
                            </p:stCondLst>
                            <p:childTnLst>
                              <p:par>
                                <p:cTn id="387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8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500"/>
                            </p:stCondLst>
                            <p:childTnLst>
                              <p:par>
                                <p:cTn id="39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3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0"/>
                            </p:stCondLst>
                            <p:childTnLst>
                              <p:par>
                                <p:cTn id="395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9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2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"/>
                            </p:stCondLst>
                            <p:childTnLst>
                              <p:par>
                                <p:cTn id="42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Funcionamento Autorizacións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803880" y="4725000"/>
            <a:ext cx="83509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Vantaxes sobre o efectivo?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Seguridade por disminución da caixa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Acceso a máis clientes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Importes de venta superiores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Inmediatez da disposición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586440" y="1484640"/>
            <a:ext cx="1438920" cy="118152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Tarxeta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>
            <a:off x="2459520" y="1484640"/>
            <a:ext cx="1438920" cy="11815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TPV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4691520" y="1484640"/>
            <a:ext cx="1870560" cy="118152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Procesador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3683520" y="3004200"/>
            <a:ext cx="1365840" cy="85932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Adquirente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7"/>
          <p:cNvSpPr/>
          <p:nvPr/>
        </p:nvSpPr>
        <p:spPr>
          <a:xfrm>
            <a:off x="6275880" y="3021480"/>
            <a:ext cx="1365840" cy="85932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Emisora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8"/>
          <p:cNvSpPr/>
          <p:nvPr/>
        </p:nvSpPr>
        <p:spPr>
          <a:xfrm>
            <a:off x="7426800" y="1484640"/>
            <a:ext cx="1727640" cy="118152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Autorización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4943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Denegación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9"/>
          <p:cNvSpPr/>
          <p:nvPr/>
        </p:nvSpPr>
        <p:spPr>
          <a:xfrm>
            <a:off x="2026080" y="2076840"/>
            <a:ext cx="432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0"/>
          <p:cNvSpPr/>
          <p:nvPr/>
        </p:nvSpPr>
        <p:spPr>
          <a:xfrm>
            <a:off x="3899520" y="2076840"/>
            <a:ext cx="467280" cy="9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11"/>
          <p:cNvSpPr/>
          <p:nvPr/>
        </p:nvSpPr>
        <p:spPr>
          <a:xfrm flipV="1">
            <a:off x="4367880" y="2076120"/>
            <a:ext cx="322920" cy="9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12"/>
          <p:cNvSpPr/>
          <p:nvPr/>
        </p:nvSpPr>
        <p:spPr>
          <a:xfrm>
            <a:off x="6563160" y="2076840"/>
            <a:ext cx="395640" cy="94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13"/>
          <p:cNvSpPr/>
          <p:nvPr/>
        </p:nvSpPr>
        <p:spPr>
          <a:xfrm flipV="1">
            <a:off x="6960240" y="2075400"/>
            <a:ext cx="465480" cy="94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14"/>
          <p:cNvSpPr/>
          <p:nvPr/>
        </p:nvSpPr>
        <p:spPr>
          <a:xfrm rot="5400000">
            <a:off x="6960240" y="1335240"/>
            <a:ext cx="360" cy="2662920"/>
          </a:xfrm>
          <a:prstGeom prst="curvedConnector3">
            <a:avLst>
              <a:gd name="adj1" fmla="val 104299995"/>
            </a:avLst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5"/>
          <p:cNvSpPr/>
          <p:nvPr/>
        </p:nvSpPr>
        <p:spPr>
          <a:xfrm rot="5400000">
            <a:off x="4956840" y="2761920"/>
            <a:ext cx="765720" cy="576720"/>
          </a:xfrm>
          <a:prstGeom prst="curvedConnector2">
            <a:avLst/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6"/>
          <p:cNvSpPr/>
          <p:nvPr/>
        </p:nvSpPr>
        <p:spPr>
          <a:xfrm rot="10800000">
            <a:off x="3670200" y="3456000"/>
            <a:ext cx="502200" cy="765720"/>
          </a:xfrm>
          <a:prstGeom prst="curvedConnector2">
            <a:avLst/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17"/>
          <p:cNvSpPr/>
          <p:nvPr/>
        </p:nvSpPr>
        <p:spPr>
          <a:xfrm rot="5400000">
            <a:off x="2243880" y="1731600"/>
            <a:ext cx="360" cy="1872000"/>
          </a:xfrm>
          <a:prstGeom prst="curvedConnector3">
            <a:avLst>
              <a:gd name="adj1" fmla="val 14400000"/>
            </a:avLst>
          </a:prstGeom>
          <a:noFill/>
          <a:ln w="9360">
            <a:solidFill>
              <a:srgbClr val="ff33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1" dur="indefinite" restart="never" nodeType="tmRoot">
          <p:childTnLst>
            <p:seq>
              <p:cTn id="432" dur="indefinite" nodeType="mainSeq">
                <p:childTnLst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00"/>
                            </p:stCondLst>
                            <p:childTnLst>
                              <p:par>
                                <p:cTn id="48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8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48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49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49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00"/>
                            </p:stCondLst>
                            <p:childTnLst>
                              <p:par>
                                <p:cTn id="499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0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60520" y="333360"/>
            <a:ext cx="91440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Funcionamento Tasas Intercambio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5509440" y="1923120"/>
            <a:ext cx="4139640" cy="284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Intercambio Nacional (1 de Setembro de 2014):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Débito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&lt;=20 €: 0,10%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 20 €: 0,20% máx. 0,07€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Crédito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&lt;=20 €: 0,20%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 20 €: 0,30%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Débito: 0,32€ + 0,03€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Crédito: 0,79% + 0,03€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5555160" y="4766040"/>
            <a:ext cx="4348440" cy="177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Intercambio Internacional (1 de Xaneiro de 2016):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SEPA Reguladas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Débito: 0,20%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Crédito: 0,30%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SEPA Non Reguladas: depende de cada marca/tipo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5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s-ES" sz="14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Resto: depende da marca/tipo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Picture 5" descr=""/>
          <p:cNvPicPr/>
          <p:nvPr/>
        </p:nvPicPr>
        <p:blipFill>
          <a:blip r:embed="rId1"/>
          <a:stretch/>
        </p:blipFill>
        <p:spPr>
          <a:xfrm>
            <a:off x="344520" y="1877760"/>
            <a:ext cx="1510920" cy="934920"/>
          </a:xfrm>
          <a:prstGeom prst="rect">
            <a:avLst/>
          </a:prstGeom>
          <a:ln w="9360">
            <a:noFill/>
          </a:ln>
        </p:spPr>
      </p:pic>
      <p:pic>
        <p:nvPicPr>
          <p:cNvPr id="314" name="Picture 4" descr=""/>
          <p:cNvPicPr/>
          <p:nvPr/>
        </p:nvPicPr>
        <p:blipFill>
          <a:blip r:embed="rId2"/>
          <a:stretch/>
        </p:blipFill>
        <p:spPr>
          <a:xfrm rot="17404800">
            <a:off x="806400" y="2107080"/>
            <a:ext cx="326160" cy="243720"/>
          </a:xfrm>
          <a:prstGeom prst="rect">
            <a:avLst/>
          </a:prstGeom>
          <a:ln w="9360">
            <a:noFill/>
          </a:ln>
        </p:spPr>
      </p:pic>
      <p:pic>
        <p:nvPicPr>
          <p:cNvPr id="315" name="Picture 7" descr=""/>
          <p:cNvPicPr/>
          <p:nvPr/>
        </p:nvPicPr>
        <p:blipFill>
          <a:blip r:embed="rId3"/>
          <a:srcRect l="16722" t="9080" r="14345" b="9080"/>
          <a:stretch/>
        </p:blipFill>
        <p:spPr>
          <a:xfrm>
            <a:off x="3800880" y="2035800"/>
            <a:ext cx="1091160" cy="646920"/>
          </a:xfrm>
          <a:prstGeom prst="rect">
            <a:avLst/>
          </a:prstGeom>
          <a:ln w="9360">
            <a:noFill/>
          </a:ln>
        </p:spPr>
      </p:pic>
      <p:sp>
        <p:nvSpPr>
          <p:cNvPr id="316" name="CustomShape 4"/>
          <p:cNvSpPr/>
          <p:nvPr/>
        </p:nvSpPr>
        <p:spPr>
          <a:xfrm>
            <a:off x="2072520" y="2177640"/>
            <a:ext cx="1510920" cy="335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Imagen 41" descr=""/>
          <p:cNvPicPr/>
          <p:nvPr/>
        </p:nvPicPr>
        <p:blipFill>
          <a:blip r:embed="rId4"/>
          <a:srcRect l="13133" t="0" r="13892" b="0"/>
          <a:stretch/>
        </p:blipFill>
        <p:spPr>
          <a:xfrm>
            <a:off x="389520" y="3039480"/>
            <a:ext cx="1360440" cy="1396440"/>
          </a:xfrm>
          <a:prstGeom prst="rect">
            <a:avLst/>
          </a:prstGeom>
          <a:ln>
            <a:noFill/>
          </a:ln>
        </p:spPr>
      </p:pic>
      <p:pic>
        <p:nvPicPr>
          <p:cNvPr id="318" name="Picture 7" descr=""/>
          <p:cNvPicPr/>
          <p:nvPr/>
        </p:nvPicPr>
        <p:blipFill>
          <a:blip r:embed="rId5"/>
          <a:srcRect l="16722" t="9080" r="14345" b="9080"/>
          <a:stretch/>
        </p:blipFill>
        <p:spPr>
          <a:xfrm>
            <a:off x="3800880" y="3414240"/>
            <a:ext cx="1091160" cy="64692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5"/>
          <p:cNvSpPr/>
          <p:nvPr/>
        </p:nvSpPr>
        <p:spPr>
          <a:xfrm flipH="1">
            <a:off x="2071080" y="3556080"/>
            <a:ext cx="1510920" cy="335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8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6"/>
          <p:cNvSpPr/>
          <p:nvPr/>
        </p:nvSpPr>
        <p:spPr>
          <a:xfrm>
            <a:off x="5456880" y="1268640"/>
            <a:ext cx="3700440" cy="502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INTERCAMBIO TPV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424800" y="4754160"/>
            <a:ext cx="4514760" cy="502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s-ES" sz="32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INTERCAMBIO CAIXEIRO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8"/>
          <p:cNvSpPr/>
          <p:nvPr/>
        </p:nvSpPr>
        <p:spPr>
          <a:xfrm>
            <a:off x="812520" y="5470560"/>
            <a:ext cx="2901240" cy="106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71360" indent="-170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propia (débito/crédito)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nacional allea con acordo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nacional allea sen acordo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6e87c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6e87c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Internacional</a:t>
            </a:r>
            <a:endParaRPr b="0" lang="es-E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9"/>
          <p:cNvSpPr/>
          <p:nvPr/>
        </p:nvSpPr>
        <p:spPr>
          <a:xfrm>
            <a:off x="447840" y="1020240"/>
            <a:ext cx="4159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T.INTERCAMBIO</a:t>
            </a:r>
            <a:r>
              <a:rPr b="1" lang="es-E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≠</a:t>
            </a: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T.DESCUENTO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8" dur="indefinite" restart="never" nodeType="tmRoot">
          <p:childTnLst>
            <p:seq>
              <p:cTn id="509" dur="indefinite" nodeType="mainSeq">
                <p:childTnLst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5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4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000"/>
                            </p:stCondLst>
                            <p:childTnLst>
                              <p:par>
                                <p:cTn id="53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4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00"/>
                            </p:stCondLst>
                            <p:childTnLst>
                              <p:par>
                                <p:cTn id="55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5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5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ABANCA</Template>
  <TotalTime>9629</TotalTime>
  <Application>LibreOffice/5.3.4.2$Windows_X86_64 LibreOffice_project/f82d347ccc0be322489bf7da61d7e4ad13fe2ff3</Application>
  <Words>797</Words>
  <Paragraphs>231</Paragraphs>
  <Company>Caixa Galicia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2014-06-18T09:48:53Z</dcterms:created>
  <dc:creator>u6193</dc:creator>
  <dc:description/>
  <dc:language>es-ES</dc:language>
  <cp:lastModifiedBy/>
  <dcterms:modified xsi:type="dcterms:W3CDTF">2018-04-11T10:43:23Z</dcterms:modified>
  <cp:revision>468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Caixa Galicia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A4 (210 x 297 mm)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25</vt:i4>
  </property>
</Properties>
</file>