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media/image27.jpeg" ContentType="image/jpeg"/>
  <Override PartName="/ppt/media/image39.jpeg" ContentType="image/jpeg"/>
  <Override PartName="/ppt/media/image40.jpeg" ContentType="image/jpeg"/>
  <Override PartName="/ppt/media/image12.jpeg" ContentType="image/jpeg"/>
  <Override PartName="/ppt/media/image45.jpeg" ContentType="image/jpeg"/>
  <Override PartName="/ppt/media/image33.png" ContentType="image/png"/>
  <Override PartName="/ppt/media/image52.jpeg" ContentType="image/jpeg"/>
  <Override PartName="/ppt/media/image17.jpeg" ContentType="image/jpeg"/>
  <Override PartName="/ppt/media/image2.jpeg" ContentType="image/jpeg"/>
  <Override PartName="/ppt/media/image24.jpeg" ContentType="image/jpeg"/>
  <Override PartName="/ppt/media/image7.jpeg" ContentType="image/jpeg"/>
  <Override PartName="/ppt/media/image30.jpeg" ContentType="image/jpeg"/>
  <Override PartName="/ppt/media/image35.png" ContentType="image/png"/>
  <Override PartName="/ppt/media/image42.jpeg" ContentType="image/jpeg"/>
  <Override PartName="/ppt/media/image5.png" ContentType="image/png"/>
  <Override PartName="/ppt/media/image14.jpeg" ContentType="image/jpeg"/>
  <Override PartName="/ppt/media/image54.jpeg" ContentType="image/jpeg"/>
  <Override PartName="/ppt/media/image21.jpeg" ContentType="image/jpeg"/>
  <Override PartName="/ppt/media/image19.jpeg" ContentType="image/jpeg"/>
  <Override PartName="/ppt/media/image26.jpeg" ContentType="image/jpeg"/>
  <Override PartName="/ppt/media/image9.jpeg" ContentType="image/jpeg"/>
  <Override PartName="/ppt/media/image32.jpeg" ContentType="image/jpeg"/>
  <Override PartName="/ppt/media/image38.jpeg" ContentType="image/jpeg"/>
  <Override PartName="/ppt/media/image37.jpeg" ContentType="image/jpeg"/>
  <Override PartName="/ppt/media/image44.jpeg" ContentType="image/jpeg"/>
  <Override PartName="/ppt/media/image11.jpeg" ContentType="image/jpeg"/>
  <Override PartName="/ppt/media/image51.jpeg" ContentType="image/jpeg"/>
  <Override PartName="/ppt/media/image16.jpeg" ContentType="image/jpeg"/>
  <Override PartName="/ppt/media/image49.jpeg" ContentType="image/jpeg"/>
  <Override PartName="/ppt/media/image1.jpeg" ContentType="image/jpeg"/>
  <Override PartName="/ppt/media/image56.jpeg" ContentType="image/jpeg"/>
  <Override PartName="/ppt/media/image23.jpeg" ContentType="image/jpeg"/>
  <Override PartName="/ppt/media/image6.jpeg" ContentType="image/jpeg"/>
  <Override PartName="/ppt/media/image28.jpeg" ContentType="image/jpeg"/>
  <Override PartName="/ppt/media/image41.png" ContentType="image/png"/>
  <Override PartName="/ppt/media/image34.jpeg" ContentType="image/jpeg"/>
  <Override PartName="/ppt/media/image13.jpeg" ContentType="image/jpeg"/>
  <Override PartName="/ppt/media/image46.jpeg" ContentType="image/jpeg"/>
  <Override PartName="/ppt/media/image4.png" ContentType="image/png"/>
  <Override PartName="/ppt/media/image53.jpeg" ContentType="image/jpeg"/>
  <Override PartName="/ppt/media/image20.jpeg" ContentType="image/jpeg"/>
  <Override PartName="/ppt/media/image18.jpeg" ContentType="image/jpeg"/>
  <Override PartName="/ppt/media/image3.jpeg" ContentType="image/jpeg"/>
  <Override PartName="/ppt/media/image25.jpeg" ContentType="image/jpeg"/>
  <Override PartName="/ppt/media/image31.jpeg" ContentType="image/jpeg"/>
  <Override PartName="/ppt/media/image36.jpeg" ContentType="image/jpeg"/>
  <Override PartName="/ppt/media/image29.png" ContentType="image/png"/>
  <Override PartName="/ppt/media/image10.jpeg" ContentType="image/jpeg"/>
  <Override PartName="/ppt/media/image43.jpeg" ContentType="image/jpeg"/>
  <Override PartName="/ppt/media/image50.jpeg" ContentType="image/jpeg"/>
  <Override PartName="/ppt/media/image15.jpeg" ContentType="image/jpeg"/>
  <Override PartName="/ppt/media/image48.jpeg" ContentType="image/jpeg"/>
  <Override PartName="/ppt/media/image55.jpeg" ContentType="image/jpeg"/>
  <Override PartName="/ppt/media/image22.jpeg" ContentType="image/jpeg"/>
  <Override PartName="/ppt/media/image8.png" ContentType="image/png"/>
  <Override PartName="/ppt/media/image47.png" ContentType="image/png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6.xml.rels" ContentType="application/vnd.openxmlformats-package.relationships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9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81.xml" ContentType="application/vnd.openxmlformats-officedocument.presentationml.slide+xml"/>
  <Override PartName="/ppt/slides/slide15.xml" ContentType="application/vnd.openxmlformats-officedocument.presentationml.slide+xml"/>
  <Override PartName="/ppt/slides/slide52.xml" ContentType="application/vnd.openxmlformats-officedocument.presentationml.slide+xml"/>
  <Override PartName="/ppt/slides/slide59.xml" ContentType="application/vnd.openxmlformats-officedocument.presentationml.slide+xml"/>
  <Override PartName="/ppt/slides/slide23.xml" ContentType="application/vnd.openxmlformats-officedocument.presentationml.slide+xml"/>
  <Override PartName="/ppt/slides/slide60.xml" ContentType="application/vnd.openxmlformats-officedocument.presentationml.slide+xml"/>
  <Override PartName="/ppt/slides/slide1.xml" ContentType="application/vnd.openxmlformats-officedocument.presentationml.slide+xml"/>
  <Override PartName="/ppt/slides/slide67.xml" ContentType="application/vnd.openxmlformats-officedocument.presentationml.slide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38.xml" ContentType="application/vnd.openxmlformats-officedocument.presentationml.slide+xml"/>
  <Override PartName="/ppt/slides/slide75.xml" ContentType="application/vnd.openxmlformats-officedocument.presentationml.slide+xml"/>
  <Override PartName="/ppt/slides/slide46.xml" ContentType="application/vnd.openxmlformats-officedocument.presentationml.slide+xml"/>
  <Override PartName="/ppt/slides/slide83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54.xml" ContentType="application/vnd.openxmlformats-officedocument.presentationml.slide+xml"/>
  <Override PartName="/ppt/slides/slide25.xml" ContentType="application/vnd.openxmlformats-officedocument.presentationml.slide+xml"/>
  <Override PartName="/ppt/slides/slide62.xml" ContentType="application/vnd.openxmlformats-officedocument.presentationml.slide+xml"/>
  <Override PartName="/ppt/slides/slide3.xml" ContentType="application/vnd.openxmlformats-officedocument.presentationml.slide+xml"/>
  <Override PartName="/ppt/slides/slide69.xml" ContentType="application/vnd.openxmlformats-officedocument.presentationml.slide+xml"/>
  <Override PartName="/ppt/slides/slide33.xml" ContentType="application/vnd.openxmlformats-officedocument.presentationml.slide+xml"/>
  <Override PartName="/ppt/slides/slide70.xml" ContentType="application/vnd.openxmlformats-officedocument.presentationml.slide+xml"/>
  <Override PartName="/ppt/slides/slide77.xml" ContentType="application/vnd.openxmlformats-officedocument.presentationml.slide+xml"/>
  <Override PartName="/ppt/slides/slide41.xml" ContentType="application/vnd.openxmlformats-officedocument.presentationml.slide+xml"/>
  <Override PartName="/ppt/slides/slide48.xml" ContentType="application/vnd.openxmlformats-officedocument.presentationml.slide+xml"/>
  <Override PartName="/ppt/slides/slide85.xml" ContentType="application/vnd.openxmlformats-officedocument.presentationml.slide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56.xml" ContentType="application/vnd.openxmlformats-officedocument.presentationml.slide+xml"/>
  <Override PartName="/ppt/slides/slide20.xml" ContentType="application/vnd.openxmlformats-officedocument.presentationml.slide+xml"/>
  <Override PartName="/ppt/slides/slide27.xml" ContentType="application/vnd.openxmlformats-officedocument.presentationml.slide+xml"/>
  <Override PartName="/ppt/slides/slide64.xml" ContentType="application/vnd.openxmlformats-officedocument.presentationml.slide+xml"/>
  <Override PartName="/ppt/slides/slide5.xml" ContentType="application/vnd.openxmlformats-officedocument.presentationml.slide+xml"/>
  <Override PartName="/ppt/slides/slide35.xml" ContentType="application/vnd.openxmlformats-officedocument.presentationml.slide+xml"/>
  <Override PartName="/ppt/slides/slide72.xml" ContentType="application/vnd.openxmlformats-officedocument.presentationml.slide+xml"/>
  <Override PartName="/ppt/slides/slide79.xml" ContentType="application/vnd.openxmlformats-officedocument.presentationml.slide+xml"/>
  <Override PartName="/ppt/slides/slide43.xml" ContentType="application/vnd.openxmlformats-officedocument.presentationml.slide+xml"/>
  <Override PartName="/ppt/slides/slide80.xml" ContentType="application/vnd.openxmlformats-officedocument.presentationml.slide+xml"/>
  <Override PartName="/ppt/slides/slide14.xml" ContentType="application/vnd.openxmlformats-officedocument.presentationml.slide+xml"/>
  <Override PartName="/ppt/slides/slide51.xml" ContentType="application/vnd.openxmlformats-officedocument.presentationml.slide+xml"/>
  <Override PartName="/ppt/slides/slide58.xml" ContentType="application/vnd.openxmlformats-officedocument.presentationml.slide+xml"/>
  <Override PartName="/ppt/slides/slide22.xml" ContentType="application/vnd.openxmlformats-officedocument.presentationml.slide+xml"/>
  <Override PartName="/ppt/slides/slide29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30.xml" ContentType="application/vnd.openxmlformats-officedocument.presentationml.slide+xml"/>
  <Override PartName="/ppt/slides/slide37.xml" ContentType="application/vnd.openxmlformats-officedocument.presentationml.slide+xml"/>
  <Override PartName="/ppt/slides/slide74.xml" ContentType="application/vnd.openxmlformats-officedocument.presentationml.slide+xml"/>
  <Override PartName="/ppt/slides/slide45.xml" ContentType="application/vnd.openxmlformats-officedocument.presentationml.slide+xml"/>
  <Override PartName="/ppt/slides/slide82.xml" ContentType="application/vnd.openxmlformats-officedocument.presentationml.slide+xml"/>
  <Override PartName="/ppt/slides/slide16.xml" ContentType="application/vnd.openxmlformats-officedocument.presentationml.slide+xml"/>
  <Override PartName="/ppt/slides/slide53.xml" ContentType="application/vnd.openxmlformats-officedocument.presentationml.slide+xml"/>
  <Override PartName="/ppt/slides/slide24.xml" ContentType="application/vnd.openxmlformats-officedocument.presentationml.slide+xml"/>
  <Override PartName="/ppt/slides/slide61.xml" ContentType="application/vnd.openxmlformats-officedocument.presentationml.slide+xml"/>
  <Override PartName="/ppt/slides/slide2.xml" ContentType="application/vnd.openxmlformats-officedocument.presentationml.slide+xml"/>
  <Override PartName="/ppt/slides/slide68.xml" ContentType="application/vnd.openxmlformats-officedocument.presentationml.slide+xml"/>
  <Override PartName="/ppt/slides/slide9.xml" ContentType="application/vnd.openxmlformats-officedocument.presentationml.slide+xml"/>
  <Override PartName="/ppt/slides/slide32.xml" ContentType="application/vnd.openxmlformats-officedocument.presentationml.slide+xml"/>
  <Override PartName="/ppt/slides/slide39.xml" ContentType="application/vnd.openxmlformats-officedocument.presentationml.slide+xml"/>
  <Override PartName="/ppt/slides/slide76.xml" ContentType="application/vnd.openxmlformats-officedocument.presentationml.slide+xml"/>
  <Override PartName="/ppt/slides/slide40.xml" ContentType="application/vnd.openxmlformats-officedocument.presentationml.slide+xml"/>
  <Override PartName="/ppt/slides/slide47.xml" ContentType="application/vnd.openxmlformats-officedocument.presentationml.slide+xml"/>
  <Override PartName="/ppt/slides/slide84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55.xml" ContentType="application/vnd.openxmlformats-officedocument.presentationml.slide+xml"/>
  <Override PartName="/ppt/slides/slide26.xml" ContentType="application/vnd.openxmlformats-officedocument.presentationml.slide+xml"/>
  <Override PartName="/ppt/slides/slide63.xml" ContentType="application/vnd.openxmlformats-officedocument.presentationml.slide+xml"/>
  <Override PartName="/ppt/slides/slide4.xml" ContentType="application/vnd.openxmlformats-officedocument.presentationml.slide+xml"/>
  <Override PartName="/ppt/slides/slide34.xml" ContentType="application/vnd.openxmlformats-officedocument.presentationml.slide+xml"/>
  <Override PartName="/ppt/slides/slide71.xml" ContentType="application/vnd.openxmlformats-officedocument.presentationml.slide+xml"/>
  <Override PartName="/ppt/slides/slide78.xml" ContentType="application/vnd.openxmlformats-officedocument.presentationml.slide+xml"/>
  <Override PartName="/ppt/slides/slide42.xml" ContentType="application/vnd.openxmlformats-officedocument.presentationml.slide+xml"/>
  <Override PartName="/ppt/slides/slide49.xml" ContentType="application/vnd.openxmlformats-officedocument.presentationml.slide+xml"/>
  <Override PartName="/ppt/slides/slide13.xml" ContentType="application/vnd.openxmlformats-officedocument.presentationml.slide+xml"/>
  <Override PartName="/ppt/slides/slide50.xml" ContentType="application/vnd.openxmlformats-officedocument.presentationml.slide+xml"/>
  <Override PartName="/ppt/slides/_rels/slide52.xml.rels" ContentType="application/vnd.openxmlformats-package.relationships+xml"/>
  <Override PartName="/ppt/slides/_rels/slide9.xml.rels" ContentType="application/vnd.openxmlformats-package.relationships+xml"/>
  <Override PartName="/ppt/slides/_rels/slide37.xml.rels" ContentType="application/vnd.openxmlformats-package.relationships+xml"/>
  <Override PartName="/ppt/slides/_rels/slide18.xml.rels" ContentType="application/vnd.openxmlformats-package.relationships+xml"/>
  <Override PartName="/ppt/slides/_rels/slide73.xml.rels" ContentType="application/vnd.openxmlformats-package.relationships+xml"/>
  <Override PartName="/ppt/slides/_rels/slide21.xml.rels" ContentType="application/vnd.openxmlformats-package.relationships+xml"/>
  <Override PartName="/ppt/slides/_rels/slide54.xml.rels" ContentType="application/vnd.openxmlformats-package.relationships+xml"/>
  <Override PartName="/ppt/slides/_rels/slide39.xml.rels" ContentType="application/vnd.openxmlformats-package.relationships+xml"/>
  <Override PartName="/ppt/slides/_rels/slide75.xml.rels" ContentType="application/vnd.openxmlformats-package.relationships+xml"/>
  <Override PartName="/ppt/slides/_rels/slide23.xml.rels" ContentType="application/vnd.openxmlformats-package.relationships+xml"/>
  <Override PartName="/ppt/slides/_rels/slide56.xml.rels" ContentType="application/vnd.openxmlformats-package.relationships+xml"/>
  <Override PartName="/ppt/slides/_rels/slide40.xml.rels" ContentType="application/vnd.openxmlformats-package.relationships+xml"/>
  <Override PartName="/ppt/slides/_rels/slide25.xml.rels" ContentType="application/vnd.openxmlformats-package.relationships+xml"/>
  <Override PartName="/ppt/slides/_rels/slide58.xml.rels" ContentType="application/vnd.openxmlformats-package.relationships+xml"/>
  <Override PartName="/ppt/slides/_rels/slide61.xml.rels" ContentType="application/vnd.openxmlformats-package.relationships+xml"/>
  <Override PartName="/ppt/slides/_rels/slide42.xml.rels" ContentType="application/vnd.openxmlformats-package.relationships+xml"/>
  <Override PartName="/ppt/slides/_rels/slide2.xml.rels" ContentType="application/vnd.openxmlformats-package.relationships+xml"/>
  <Override PartName="/ppt/slides/_rels/slide63.xml.rels" ContentType="application/vnd.openxmlformats-package.relationships+xml"/>
  <Override PartName="/ppt/slides/_rels/slide11.xml.rels" ContentType="application/vnd.openxmlformats-package.relationships+xml"/>
  <Override PartName="/ppt/slides/_rels/slide44.xml.rels" ContentType="application/vnd.openxmlformats-package.relationships+xml"/>
  <Override PartName="/ppt/slides/_rels/slide77.xml.rels" ContentType="application/vnd.openxmlformats-package.relationships+xml"/>
  <Override PartName="/ppt/slides/_rels/slide80.xml.rels" ContentType="application/vnd.openxmlformats-package.relationships+xml"/>
  <Override PartName="/ppt/slides/_rels/slide13.xml.rels" ContentType="application/vnd.openxmlformats-package.relationships+xml"/>
  <Override PartName="/ppt/slides/_rels/slide46.xml.rels" ContentType="application/vnd.openxmlformats-package.relationships+xml"/>
  <Override PartName="/ppt/slides/_rels/slide79.xml.rels" ContentType="application/vnd.openxmlformats-package.relationships+xml"/>
  <Override PartName="/ppt/slides/_rels/slide27.xml.rels" ContentType="application/vnd.openxmlformats-package.relationships+xml"/>
  <Override PartName="/ppt/slides/_rels/slide82.xml.rels" ContentType="application/vnd.openxmlformats-package.relationships+xml"/>
  <Override PartName="/ppt/slides/_rels/slide30.xml.rels" ContentType="application/vnd.openxmlformats-package.relationships+xml"/>
  <Override PartName="/ppt/slides/_rels/slide48.xml.rels" ContentType="application/vnd.openxmlformats-package.relationships+xml"/>
  <Override PartName="/ppt/slides/_rels/slide51.xml.rels" ContentType="application/vnd.openxmlformats-package.relationships+xml"/>
  <Override PartName="/ppt/slides/_rels/slide29.xml.rels" ContentType="application/vnd.openxmlformats-package.relationships+xml"/>
  <Override PartName="/ppt/slides/_rels/slide84.xml.rels" ContentType="application/vnd.openxmlformats-package.relationships+xml"/>
  <Override PartName="/ppt/slides/_rels/slide32.xml.rels" ContentType="application/vnd.openxmlformats-package.relationships+xml"/>
  <Override PartName="/ppt/slides/_rels/slide4.xml.rels" ContentType="application/vnd.openxmlformats-package.relationships+xml"/>
  <Override PartName="/ppt/slides/_rels/slide65.xml.rels" ContentType="application/vnd.openxmlformats-package.relationships+xml"/>
  <Override PartName="/ppt/slides/_rels/slide34.xml.rels" ContentType="application/vnd.openxmlformats-package.relationships+xml"/>
  <Override PartName="/ppt/slides/_rels/slide6.xml.rels" ContentType="application/vnd.openxmlformats-package.relationships+xml"/>
  <Override PartName="/ppt/slides/_rels/slide67.xml.rels" ContentType="application/vnd.openxmlformats-package.relationships+xml"/>
  <Override PartName="/ppt/slides/_rels/slide15.xml.rels" ContentType="application/vnd.openxmlformats-package.relationships+xml"/>
  <Override PartName="/ppt/slides/_rels/slide70.xml.rels" ContentType="application/vnd.openxmlformats-package.relationships+xml"/>
  <Override PartName="/ppt/slides/_rels/slide36.xml.rels" ContentType="application/vnd.openxmlformats-package.relationships+xml"/>
  <Override PartName="/ppt/slides/_rels/slide8.xml.rels" ContentType="application/vnd.openxmlformats-package.relationships+xml"/>
  <Override PartName="/ppt/slides/_rels/slide69.xml.rels" ContentType="application/vnd.openxmlformats-package.relationships+xml"/>
  <Override PartName="/ppt/slides/_rels/slide17.xml.rels" ContentType="application/vnd.openxmlformats-package.relationships+xml"/>
  <Override PartName="/ppt/slides/_rels/slide72.xml.rels" ContentType="application/vnd.openxmlformats-package.relationships+xml"/>
  <Override PartName="/ppt/slides/_rels/slide20.xml.rels" ContentType="application/vnd.openxmlformats-package.relationships+xml"/>
  <Override PartName="/ppt/slides/_rels/slide53.xml.rels" ContentType="application/vnd.openxmlformats-package.relationships+xml"/>
  <Override PartName="/ppt/slides/_rels/slide38.xml.rels" ContentType="application/vnd.openxmlformats-package.relationships+xml"/>
  <Override PartName="/ppt/slides/_rels/slide19.xml.rels" ContentType="application/vnd.openxmlformats-package.relationships+xml"/>
  <Override PartName="/ppt/slides/_rels/slide74.xml.rels" ContentType="application/vnd.openxmlformats-package.relationships+xml"/>
  <Override PartName="/ppt/slides/_rels/slide22.xml.rels" ContentType="application/vnd.openxmlformats-package.relationships+xml"/>
  <Override PartName="/ppt/slides/_rels/slide55.xml.rels" ContentType="application/vnd.openxmlformats-package.relationships+xml"/>
  <Override PartName="/ppt/slides/_rels/slide76.xml.rels" ContentType="application/vnd.openxmlformats-package.relationships+xml"/>
  <Override PartName="/ppt/slides/_rels/slide24.xml.rels" ContentType="application/vnd.openxmlformats-package.relationships+xml"/>
  <Override PartName="/ppt/slides/_rels/slide57.xml.rels" ContentType="application/vnd.openxmlformats-package.relationships+xml"/>
  <Override PartName="/ppt/slides/_rels/slide60.xml.rels" ContentType="application/vnd.openxmlformats-package.relationships+xml"/>
  <Override PartName="/ppt/slides/_rels/slide41.xml.rels" ContentType="application/vnd.openxmlformats-package.relationships+xml"/>
  <Override PartName="/ppt/slides/_rels/slide26.xml.rels" ContentType="application/vnd.openxmlformats-package.relationships+xml"/>
  <Override PartName="/ppt/slides/_rels/slide59.xml.rels" ContentType="application/vnd.openxmlformats-package.relationships+xml"/>
  <Override PartName="/ppt/slides/_rels/slide1.xml.rels" ContentType="application/vnd.openxmlformats-package.relationships+xml"/>
  <Override PartName="/ppt/slides/_rels/slide62.xml.rels" ContentType="application/vnd.openxmlformats-package.relationships+xml"/>
  <Override PartName="/ppt/slides/_rels/slide10.xml.rels" ContentType="application/vnd.openxmlformats-package.relationships+xml"/>
  <Override PartName="/ppt/slides/_rels/slide43.xml.rels" ContentType="application/vnd.openxmlformats-package.relationships+xml"/>
  <Override PartName="/ppt/slides/_rels/slide3.xml.rels" ContentType="application/vnd.openxmlformats-package.relationships+xml"/>
  <Override PartName="/ppt/slides/_rels/slide64.xml.rels" ContentType="application/vnd.openxmlformats-package.relationships+xml"/>
  <Override PartName="/ppt/slides/_rels/slide12.xml.rels" ContentType="application/vnd.openxmlformats-package.relationships+xml"/>
  <Override PartName="/ppt/slides/_rels/slide45.xml.rels" ContentType="application/vnd.openxmlformats-package.relationships+xml"/>
  <Override PartName="/ppt/slides/_rels/slide78.xml.rels" ContentType="application/vnd.openxmlformats-package.relationships+xml"/>
  <Override PartName="/ppt/slides/_rels/slide81.xml.rels" ContentType="application/vnd.openxmlformats-package.relationships+xml"/>
  <Override PartName="/ppt/slides/_rels/slide47.xml.rels" ContentType="application/vnd.openxmlformats-package.relationships+xml"/>
  <Override PartName="/ppt/slides/_rels/slide28.xml.rels" ContentType="application/vnd.openxmlformats-package.relationships+xml"/>
  <Override PartName="/ppt/slides/_rels/slide50.xml.rels" ContentType="application/vnd.openxmlformats-package.relationships+xml"/>
  <Override PartName="/ppt/slides/_rels/slide83.xml.rels" ContentType="application/vnd.openxmlformats-package.relationships+xml"/>
  <Override PartName="/ppt/slides/_rels/slide31.xml.rels" ContentType="application/vnd.openxmlformats-package.relationships+xml"/>
  <Override PartName="/ppt/slides/_rels/slide49.xml.rels" ContentType="application/vnd.openxmlformats-package.relationships+xml"/>
  <Override PartName="/ppt/slides/_rels/slide85.xml.rels" ContentType="application/vnd.openxmlformats-package.relationships+xml"/>
  <Override PartName="/ppt/slides/_rels/slide33.xml.rels" ContentType="application/vnd.openxmlformats-package.relationships+xml"/>
  <Override PartName="/ppt/slides/_rels/slide5.xml.rels" ContentType="application/vnd.openxmlformats-package.relationships+xml"/>
  <Override PartName="/ppt/slides/_rels/slide66.xml.rels" ContentType="application/vnd.openxmlformats-package.relationships+xml"/>
  <Override PartName="/ppt/slides/_rels/slide14.xml.rels" ContentType="application/vnd.openxmlformats-package.relationships+xml"/>
  <Override PartName="/ppt/slides/_rels/slide35.xml.rels" ContentType="application/vnd.openxmlformats-package.relationships+xml"/>
  <Override PartName="/ppt/slides/_rels/slide7.xml.rels" ContentType="application/vnd.openxmlformats-package.relationships+xml"/>
  <Override PartName="/ppt/slides/_rels/slide68.xml.rels" ContentType="application/vnd.openxmlformats-package.relationships+xml"/>
  <Override PartName="/ppt/slides/_rels/slide16.xml.rels" ContentType="application/vnd.openxmlformats-package.relationships+xml"/>
  <Override PartName="/ppt/slides/_rels/slide71.xml.rels" ContentType="application/vnd.openxmlformats-package.relationships+xml"/>
  <Override PartName="/ppt/slides/slide57.xml" ContentType="application/vnd.openxmlformats-officedocument.presentationml.slide+xml"/>
  <Override PartName="/ppt/slides/slide21.xml" ContentType="application/vnd.openxmlformats-officedocument.presentationml.slide+xml"/>
  <Override PartName="/ppt/slides/slide28.xml" ContentType="application/vnd.openxmlformats-officedocument.presentationml.slide+xml"/>
  <Override PartName="/ppt/slides/slide65.xml" ContentType="application/vnd.openxmlformats-officedocument.presentationml.slide+xml"/>
  <Override PartName="/ppt/slides/slide6.xml" ContentType="application/vnd.openxmlformats-officedocument.presentationml.slide+xml"/>
  <Override PartName="/ppt/slides/slide36.xml" ContentType="application/vnd.openxmlformats-officedocument.presentationml.slide+xml"/>
  <Override PartName="/ppt/slides/slide73.xml" ContentType="application/vnd.openxmlformats-officedocument.presentationml.slide+xml"/>
  <Override PartName="/ppt/slides/slide44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slide" Target="slides/slide61.xml"/><Relationship Id="rId66" Type="http://schemas.openxmlformats.org/officeDocument/2006/relationships/slide" Target="slides/slide62.xml"/><Relationship Id="rId67" Type="http://schemas.openxmlformats.org/officeDocument/2006/relationships/slide" Target="slides/slide63.xml"/><Relationship Id="rId68" Type="http://schemas.openxmlformats.org/officeDocument/2006/relationships/slide" Target="slides/slide64.xml"/><Relationship Id="rId69" Type="http://schemas.openxmlformats.org/officeDocument/2006/relationships/slide" Target="slides/slide65.xml"/><Relationship Id="rId70" Type="http://schemas.openxmlformats.org/officeDocument/2006/relationships/slide" Target="slides/slide66.xml"/><Relationship Id="rId71" Type="http://schemas.openxmlformats.org/officeDocument/2006/relationships/slide" Target="slides/slide67.xml"/><Relationship Id="rId72" Type="http://schemas.openxmlformats.org/officeDocument/2006/relationships/slide" Target="slides/slide68.xml"/><Relationship Id="rId73" Type="http://schemas.openxmlformats.org/officeDocument/2006/relationships/slide" Target="slides/slide69.xml"/><Relationship Id="rId74" Type="http://schemas.openxmlformats.org/officeDocument/2006/relationships/slide" Target="slides/slide70.xml"/><Relationship Id="rId75" Type="http://schemas.openxmlformats.org/officeDocument/2006/relationships/slide" Target="slides/slide71.xml"/><Relationship Id="rId76" Type="http://schemas.openxmlformats.org/officeDocument/2006/relationships/slide" Target="slides/slide72.xml"/><Relationship Id="rId77" Type="http://schemas.openxmlformats.org/officeDocument/2006/relationships/slide" Target="slides/slide73.xml"/><Relationship Id="rId78" Type="http://schemas.openxmlformats.org/officeDocument/2006/relationships/slide" Target="slides/slide74.xml"/><Relationship Id="rId79" Type="http://schemas.openxmlformats.org/officeDocument/2006/relationships/slide" Target="slides/slide75.xml"/><Relationship Id="rId80" Type="http://schemas.openxmlformats.org/officeDocument/2006/relationships/slide" Target="slides/slide76.xml"/><Relationship Id="rId81" Type="http://schemas.openxmlformats.org/officeDocument/2006/relationships/slide" Target="slides/slide77.xml"/><Relationship Id="rId82" Type="http://schemas.openxmlformats.org/officeDocument/2006/relationships/slide" Target="slides/slide78.xml"/><Relationship Id="rId83" Type="http://schemas.openxmlformats.org/officeDocument/2006/relationships/slide" Target="slides/slide79.xml"/><Relationship Id="rId84" Type="http://schemas.openxmlformats.org/officeDocument/2006/relationships/slide" Target="slides/slide80.xml"/><Relationship Id="rId85" Type="http://schemas.openxmlformats.org/officeDocument/2006/relationships/slide" Target="slides/slide81.xml"/><Relationship Id="rId86" Type="http://schemas.openxmlformats.org/officeDocument/2006/relationships/slide" Target="slides/slide82.xml"/><Relationship Id="rId87" Type="http://schemas.openxmlformats.org/officeDocument/2006/relationships/slide" Target="slides/slide83.xml"/><Relationship Id="rId88" Type="http://schemas.openxmlformats.org/officeDocument/2006/relationships/slide" Target="slides/slide84.xml"/><Relationship Id="rId89" Type="http://schemas.openxmlformats.org/officeDocument/2006/relationships/slide" Target="slides/slide85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82292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352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9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8510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9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352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822852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82292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67352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45720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92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8510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67352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822852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82292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67352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45720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8510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452556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3520" y="39636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3520" y="1600200"/>
            <a:ext cx="401544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3600"/>
            <a:ext cx="8228520" cy="215820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375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Pulse para editar el formato del texto de títuloHaga clic para modificar el estilo de título del patrón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es-ES">
                <a:solidFill>
                  <a:srgbClr val="ffffff"/>
                </a:solidFill>
                <a:latin typeface="Arial"/>
              </a:rPr>
              <a:t>4/09/12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fld id="{AC11F293-5928-4193-863B-F98D28B725BF}" type="slidenum">
              <a:rPr lang="es-ES">
                <a:solidFill>
                  <a:srgbClr val="ffffff"/>
                </a:solidFill>
                <a:latin typeface="Arial"/>
              </a:rPr>
              <a:t>&lt;número&gt;</a:t>
            </a:fld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s-ES"/>
              <a:t>Pulse para editar el formato de esquema del texto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s-ES"/>
              <a:t>Segundo nivel del esquema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s-ES"/>
              <a:t>Tercer nivel del esquema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s-ES"/>
              <a:t>Cuarto nivel del esquema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s-ES"/>
              <a:t>Quinto nivel del esquema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s-ES"/>
              <a:t>Sexto nivel del esquema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s-ES"/>
              <a:t>Séptimo nivel del esquema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375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Pulse para editar el formato del texto de títuloHaga clic para modificar el estilo de título del patrón</a:t>
            </a:r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Pulse para editar el formato de esquema del texto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Segundo nivel del esquema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Tercer nivel del esquema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Cuarto nivel del esquema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Quinto nivel del esquema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Sexto nivel del esquema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Séptimo nivel del esquemaHaga clic para modificar el estilo de texto del patrón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Segundo nivel</a:t>
            </a:r>
            <a:endParaRPr/>
          </a:p>
          <a:p>
            <a:pPr lvl="1">
              <a:buFont typeface="Arial"/>
              <a:buChar char="–"/>
            </a:pPr>
            <a:r>
              <a:rPr lang="es-ES" sz="2400">
                <a:solidFill>
                  <a:srgbClr val="ffffff"/>
                </a:solidFill>
                <a:latin typeface="Gill Sans MT"/>
                <a:ea typeface="ＭＳ Ｐゴシック"/>
              </a:rPr>
              <a:t>Tercer nivel</a:t>
            </a:r>
            <a:endParaRPr/>
          </a:p>
          <a:p>
            <a:pPr lvl="2">
              <a:buFont typeface="Arial"/>
              <a:buChar char="•"/>
            </a:pPr>
            <a:r>
              <a:rPr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Cuarto nivel</a:t>
            </a:r>
            <a:endParaRPr/>
          </a:p>
          <a:p>
            <a:pPr lvl="3">
              <a:buFont typeface="Arial"/>
              <a:buChar char="–"/>
            </a:pPr>
            <a:r>
              <a:rPr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Quinto nivel</a:t>
            </a:r>
            <a:endParaRPr/>
          </a:p>
        </p:txBody>
      </p:sp>
      <p:sp>
        <p:nvSpPr>
          <p:cNvPr id="39" name="PlaceHolder 3"/>
          <p:cNvSpPr>
            <a:spLocks noGrp="1"/>
          </p:cNvSpPr>
          <p:nvPr>
            <p:ph type="dt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es-ES">
                <a:solidFill>
                  <a:srgbClr val="ffffff"/>
                </a:solidFill>
                <a:latin typeface="Arial"/>
              </a:rPr>
              <a:t>4/09/12</a:t>
            </a:r>
            <a:endParaRPr/>
          </a:p>
        </p:txBody>
      </p:sp>
      <p:sp>
        <p:nvSpPr>
          <p:cNvPr id="40" name="PlaceHolder 4"/>
          <p:cNvSpPr>
            <a:spLocks noGrp="1"/>
          </p:cNvSpPr>
          <p:nvPr>
            <p:ph type="ftr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endParaRPr/>
          </a:p>
        </p:txBody>
      </p:sp>
      <p:sp>
        <p:nvSpPr>
          <p:cNvPr id="41" name="PlaceHolder 5"/>
          <p:cNvSpPr>
            <a:spLocks noGrp="1"/>
          </p:cNvSpPr>
          <p:nvPr>
            <p:ph type="sldNum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fld id="{90003942-F963-40DA-ABDC-95DCA41A2CC0}" type="slidenum">
              <a:rPr lang="es-ES">
                <a:solidFill>
                  <a:srgbClr val="ffffff"/>
                </a:solidFill>
                <a:latin typeface="Arial"/>
              </a:rPr>
              <a:t>&lt;número&gt;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375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dt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lang="es-ES">
                <a:solidFill>
                  <a:srgbClr val="ffffff"/>
                </a:solidFill>
                <a:latin typeface="Arial"/>
              </a:rPr>
              <a:t>4/09/12</a:t>
            </a:r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ftr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sldNum"/>
          </p:nvPr>
        </p:nvSpPr>
        <p:spPr>
          <a:xfrm>
            <a:off x="0" y="0"/>
            <a:ext cx="-11796840" cy="-11796840"/>
          </a:xfrm>
          <a:prstGeom prst="rect">
            <a:avLst/>
          </a:prstGeom>
        </p:spPr>
        <p:txBody>
          <a:bodyPr bIns="45000" lIns="90000" rIns="90000" tIns="45000"/>
          <a:p>
            <a:pPr>
              <a:lnSpc>
                <a:spcPct val="100000"/>
              </a:lnSpc>
            </a:pPr>
            <a:fld id="{1025ECDB-7F88-44AF-A9A4-46E89D54951F}" type="slidenum">
              <a:rPr lang="es-ES">
                <a:solidFill>
                  <a:srgbClr val="ffffff"/>
                </a:solidFill>
                <a:latin typeface="Arial"/>
              </a:rPr>
              <a:t>&lt;número&gt;</a:t>
            </a:fld>
            <a:endParaRPr/>
          </a:p>
        </p:txBody>
      </p:sp>
      <p:sp>
        <p:nvSpPr>
          <p:cNvPr id="77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r>
              <a:rPr lang="es-ES"/>
              <a:t>Pulse para editar el formato del texto de título</a:t>
            </a:r>
            <a:endParaRPr/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s-ES"/>
              <a:t>Pulse para editar el formato de esquema del texto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s-ES"/>
              <a:t>Segundo nivel del esquema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s-ES"/>
              <a:t>Tercer nivel del esquema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s-ES"/>
              <a:t>Cuarto nivel del esquema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s-ES"/>
              <a:t>Quinto nivel del esquema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s-ES"/>
              <a:t>Sexto nivel del esquema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s-ES"/>
              <a:t>Séptimo nivel del esquema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slideLayout" Target="../slideLayouts/slideLayout2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4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image" Target="../media/image31.jpeg"/><Relationship Id="rId3" Type="http://schemas.openxmlformats.org/officeDocument/2006/relationships/image" Target="../media/image32.jpeg"/><Relationship Id="rId4" Type="http://schemas.openxmlformats.org/officeDocument/2006/relationships/image" Target="../media/image33.png"/><Relationship Id="rId5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image" Target="../media/image37.jpeg"/><Relationship Id="rId3" Type="http://schemas.openxmlformats.org/officeDocument/2006/relationships/slideLayout" Target="../slideLayouts/slideLayout13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3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3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13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13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slideLayout" Target="../slideLayouts/slideLayout13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slideLayout" Target="../slideLayouts/slideLayout13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slideLayout" Target="../slideLayouts/slideLayout13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slideLayout" Target="../slideLayouts/slideLayout13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slideLayout" Target="../slideLayouts/slideLayout13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slideLayout" Target="../slideLayouts/slideLayout13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image" Target="../media/image49.jpeg"/><Relationship Id="rId2" Type="http://schemas.openxmlformats.org/officeDocument/2006/relationships/slideLayout" Target="../slideLayouts/slideLayout13.xml"/>
</Relationships>
</file>

<file path=ppt/slides/_rels/slide75.xml.rels><?xml version="1.0" encoding="UTF-8"?>
<Relationships xmlns="http://schemas.openxmlformats.org/package/2006/relationships"><Relationship Id="rId1" Type="http://schemas.openxmlformats.org/officeDocument/2006/relationships/image" Target="../media/image50.jpeg"/><Relationship Id="rId2" Type="http://schemas.openxmlformats.org/officeDocument/2006/relationships/slideLayout" Target="../slideLayouts/slideLayout13.xml"/>
</Relationships>
</file>

<file path=ppt/slides/_rels/slide76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slideLayout" Target="../slideLayouts/slideLayout13.xml"/>
</Relationships>
</file>

<file path=ppt/slides/_rels/slide77.xml.rels><?xml version="1.0" encoding="UTF-8"?>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image" Target="../media/image53.jpeg"/><Relationship Id="rId3" Type="http://schemas.openxmlformats.org/officeDocument/2006/relationships/slideLayout" Target="../slideLayouts/slideLayout13.xml"/>
</Relationships>
</file>

<file path=ppt/slides/_rels/slide78.xml.rels><?xml version="1.0" encoding="UTF-8"?>
<Relationships xmlns="http://schemas.openxmlformats.org/package/2006/relationships"><Relationship Id="rId1" Type="http://schemas.openxmlformats.org/officeDocument/2006/relationships/image" Target="../media/image54.jpeg"/><Relationship Id="rId2" Type="http://schemas.openxmlformats.org/officeDocument/2006/relationships/slideLayout" Target="../slideLayouts/slideLayout13.xml"/>
</Relationships>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0.xml.rels><?xml version="1.0" encoding="UTF-8"?>
<Relationships xmlns="http://schemas.openxmlformats.org/package/2006/relationships"><Relationship Id="rId1" Type="http://schemas.openxmlformats.org/officeDocument/2006/relationships/image" Target="../media/image55.jpeg"/><Relationship Id="rId2" Type="http://schemas.openxmlformats.org/officeDocument/2006/relationships/slideLayout" Target="../slideLayouts/slideLayout13.xml"/>
</Relationships>
</file>

<file path=ppt/slides/_rels/slide81.xml.rels><?xml version="1.0" encoding="UTF-8"?>
<Relationships xmlns="http://schemas.openxmlformats.org/package/2006/relationships"><Relationship Id="rId1" Type="http://schemas.openxmlformats.org/officeDocument/2006/relationships/image" Target="../media/image56.jpeg"/><Relationship Id="rId2" Type="http://schemas.openxmlformats.org/officeDocument/2006/relationships/slideLayout" Target="../slideLayouts/slideLayout13.xml"/>
</Relationships>
</file>

<file path=ppt/slides/_rels/slide8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hyperlink" Target="http://www.annefrank.org/es/" TargetMode="External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es-ES" sz="3600">
                <a:solidFill>
                  <a:srgbClr val="ffffff"/>
                </a:solidFill>
                <a:latin typeface="Gill Sans MT"/>
                <a:ea typeface="ＭＳ Ｐゴシック"/>
              </a:rPr>
              <a:t>MEDIOS PARA LA INTERPRETACIÓN DEL PATRIMONIO</a:t>
            </a:r>
            <a:endParaRPr/>
          </a:p>
        </p:txBody>
      </p:sp>
      <p:sp>
        <p:nvSpPr>
          <p:cNvPr id="112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/>
          <a:p>
            <a:pPr>
              <a:lnSpc>
                <a:spcPct val="9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  <a:p>
            <a:pPr>
              <a:lnSpc>
                <a:spcPct val="90000"/>
              </a:lnSpc>
            </a:pPr>
            <a:endParaRPr/>
          </a:p>
          <a:p>
            <a:pPr>
              <a:lnSpc>
                <a:spcPct val="90000"/>
              </a:lnSpc>
            </a:pPr>
            <a:r>
              <a:rPr lang="es-ES" sz="1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1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1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1400">
                <a:solidFill>
                  <a:srgbClr val="ffffff"/>
                </a:solidFill>
                <a:latin typeface="Gill Sans MT"/>
                <a:ea typeface="ＭＳ Ｐゴシック"/>
              </a:rPr>
              <a:t>La Interpretación del Patrimonio artìstico.  Elvira Lezcano.</a:t>
            </a:r>
            <a:endParaRPr/>
          </a:p>
          <a:p>
            <a:pPr>
              <a:lnSpc>
                <a:spcPct val="90000"/>
              </a:lnSpc>
            </a:pPr>
            <a:r>
              <a:rPr lang="es-ES" sz="1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1400">
                <a:solidFill>
                  <a:srgbClr val="ffffff"/>
                </a:solidFill>
                <a:latin typeface="Gill Sans MT"/>
                <a:ea typeface="ＭＳ Ｐゴシック"/>
              </a:rPr>
              <a:t>Setiembre 2012</a:t>
            </a:r>
            <a:endParaRPr/>
          </a:p>
        </p:txBody>
      </p:sp>
    </p:spTree>
  </p:cSld>
  <p:timing>
    <p:tnLst>
      <p:par>
        <p:cTn dur="indefinite" id="1" nodeType="tmRoot" restart="never">
          <p:childTnLst>
            <p:seq>
              <p:cTn id="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Medios según Lillian Stewart</a:t>
            </a:r>
            <a:endParaRPr/>
          </a:p>
        </p:txBody>
      </p:sp>
      <p:pic>
        <p:nvPicPr>
          <p:cNvPr descr="" id="130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</p:spPr>
      </p:pic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3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 algn="ctr">
              <a:lnSpc>
                <a:spcPct val="100000"/>
              </a:lnSpc>
            </a:pPr>
            <a:r>
              <a:rPr b="1" lang="es-ES" sz="6000">
                <a:solidFill>
                  <a:srgbClr val="ffffff"/>
                </a:solidFill>
                <a:latin typeface="Gill Sans MT"/>
                <a:ea typeface="ＭＳ Ｐゴシック"/>
              </a:rPr>
              <a:t>NO PERSONALES</a:t>
            </a:r>
            <a:endParaRPr/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3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s-ES" sz="6000">
                <a:solidFill>
                  <a:srgbClr val="ffffff"/>
                </a:solidFill>
                <a:latin typeface="Gill Sans MT"/>
                <a:ea typeface="ＭＳ Ｐゴシック"/>
              </a:rPr>
              <a:t>Señales y marcas </a:t>
            </a: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(suelen ser fijas y permanentes)</a:t>
            </a:r>
            <a:endParaRPr/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graphicFrame>
        <p:nvGraphicFramePr>
          <p:cNvPr id="136" name="Table 2"/>
          <p:cNvGraphicFramePr/>
          <p:nvPr/>
        </p:nvGraphicFramePr>
        <p:xfrm>
          <a:off x="539640" y="1052640"/>
          <a:ext cx="8229240" cy="447948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447948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3200">
                          <a:solidFill>
                            <a:srgbClr val="ffffff"/>
                          </a:solidFill>
                          <a:latin typeface="Gill Sans MT"/>
                        </a:rPr>
                        <a:t>Información concisa y clara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3200">
                          <a:solidFill>
                            <a:srgbClr val="ffffff"/>
                          </a:solidFill>
                          <a:latin typeface="Gill Sans MT"/>
                        </a:rPr>
                        <a:t>Fáciles de construir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3200">
                          <a:solidFill>
                            <a:srgbClr val="ffffff"/>
                          </a:solidFill>
                          <a:latin typeface="Gill Sans MT"/>
                        </a:rPr>
                        <a:t>Bajo coste de mantenimiento</a:t>
                      </a: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3200">
                          <a:solidFill>
                            <a:srgbClr val="ffffff"/>
                          </a:solidFill>
                          <a:latin typeface="Gill Sans MT"/>
                        </a:rPr>
                        <a:t>Estáticas y sin detalles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3200">
                          <a:solidFill>
                            <a:srgbClr val="ffffff"/>
                          </a:solidFill>
                          <a:latin typeface="Gill Sans MT"/>
                        </a:rPr>
                        <a:t>Iguales para todos los públicos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3200">
                          <a:solidFill>
                            <a:srgbClr val="ffffff"/>
                          </a:solidFill>
                          <a:latin typeface="Gill Sans MT"/>
                        </a:rPr>
                        <a:t>Objeto de vandalismo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s-ES" sz="3200">
                          <a:solidFill>
                            <a:srgbClr val="ffffff"/>
                          </a:solidFill>
                          <a:latin typeface="Gill Sans MT"/>
                        </a:rPr>
                        <a:t>Pueden producir impacto visual negativo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7" name="CustomShape 3"/>
          <p:cNvSpPr/>
          <p:nvPr/>
        </p:nvSpPr>
        <p:spPr>
          <a:xfrm>
            <a:off x="6084720" y="1268280"/>
            <a:ext cx="626760" cy="33948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138" name="CustomShape 4"/>
          <p:cNvSpPr/>
          <p:nvPr/>
        </p:nvSpPr>
        <p:spPr>
          <a:xfrm>
            <a:off x="2268360" y="1197000"/>
            <a:ext cx="553680" cy="48240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40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1619280" y="-73080"/>
            <a:ext cx="6192360" cy="8256240"/>
          </a:xfrm>
          <a:prstGeom prst="rect">
            <a:avLst/>
          </a:prstGeom>
        </p:spPr>
      </p:pic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42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2646360" y="2417760"/>
            <a:ext cx="3850920" cy="2890440"/>
          </a:xfrm>
          <a:prstGeom prst="rect">
            <a:avLst/>
          </a:prstGeom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4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 algn="ctr">
              <a:lnSpc>
                <a:spcPct val="100000"/>
              </a:lnSpc>
            </a:pPr>
            <a:r>
              <a:rPr lang="es-ES" sz="6000">
                <a:solidFill>
                  <a:srgbClr val="ffffff"/>
                </a:solidFill>
                <a:latin typeface="Gill Sans MT"/>
                <a:ea typeface="ＭＳ Ｐゴシック"/>
              </a:rPr>
              <a:t>Publicaciones</a:t>
            </a:r>
            <a:r>
              <a:rPr lang="es-ES" sz="3600">
                <a:solidFill>
                  <a:srgbClr val="ffffff"/>
                </a:solidFill>
                <a:latin typeface="Gill Sans MT"/>
                <a:ea typeface="ＭＳ Ｐゴシック"/>
              </a:rPr>
              <a:t> </a:t>
            </a:r>
            <a:endParaRPr/>
          </a:p>
          <a:p>
            <a:pPr algn="ctr">
              <a:lnSpc>
                <a:spcPct val="100000"/>
              </a:lnSpc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(folletos, guías, mapas..)</a:t>
            </a:r>
            <a:endParaRPr/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Shape 1"/>
          <p:cNvSpPr txBox="1"/>
          <p:nvPr/>
        </p:nvSpPr>
        <p:spPr>
          <a:xfrm>
            <a:off x="755640" y="260280"/>
            <a:ext cx="7714800" cy="86472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graphicFrame>
        <p:nvGraphicFramePr>
          <p:cNvPr id="146" name="Table 2"/>
          <p:cNvGraphicFramePr/>
          <p:nvPr/>
        </p:nvGraphicFramePr>
        <p:xfrm>
          <a:off x="179280" y="692280"/>
          <a:ext cx="8675280" cy="5455800"/>
        </p:xfrm>
        <a:graphic>
          <a:graphicData uri="http://schemas.openxmlformats.org/drawingml/2006/table">
            <a:tbl>
              <a:tblPr/>
              <a:tblGrid>
                <a:gridCol w="4336920"/>
                <a:gridCol w="4338360"/>
              </a:tblGrid>
              <a:tr h="624564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Coste razonable  por unidad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Souvenir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Pueden :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  <a:buFont typeface="StarSymbol"/>
                        <a:buChar char="-"/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ser útiles a posteriori  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- usarlas otras personas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- dar información detallada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No hay contacto personal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No resuelven dudas específicas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Basura 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No se adaptan a cambios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7" name="CustomShape 3"/>
          <p:cNvSpPr/>
          <p:nvPr/>
        </p:nvSpPr>
        <p:spPr>
          <a:xfrm>
            <a:off x="2268360" y="1052640"/>
            <a:ext cx="553680" cy="48240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148" name="CustomShape 4"/>
          <p:cNvSpPr/>
          <p:nvPr/>
        </p:nvSpPr>
        <p:spPr>
          <a:xfrm>
            <a:off x="5867280" y="1052640"/>
            <a:ext cx="555120" cy="50436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Folletos Interpretare (Portugal)</a:t>
            </a:r>
            <a:endParaRPr/>
          </a:p>
        </p:txBody>
      </p:sp>
      <p:pic>
        <p:nvPicPr>
          <p:cNvPr descr="" id="150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755640" y="1484280"/>
            <a:ext cx="3336480" cy="4730400"/>
          </a:xfrm>
          <a:prstGeom prst="rect">
            <a:avLst/>
          </a:prstGeom>
        </p:spPr>
      </p:pic>
      <p:pic>
        <p:nvPicPr>
          <p:cNvPr descr="" id="151" name="5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4859280" y="1413000"/>
            <a:ext cx="3411000" cy="4824000"/>
          </a:xfrm>
          <a:prstGeom prst="rect">
            <a:avLst/>
          </a:prstGeom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5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 algn="ctr">
              <a:lnSpc>
                <a:spcPct val="100000"/>
              </a:lnSpc>
            </a:pPr>
            <a:r>
              <a:rPr lang="es-ES" sz="6000">
                <a:solidFill>
                  <a:srgbClr val="ffffff"/>
                </a:solidFill>
                <a:latin typeface="Gill Sans MT"/>
                <a:ea typeface="ＭＳ Ｐゴシック"/>
              </a:rPr>
              <a:t>Medios de comunicación de masas</a:t>
            </a:r>
            <a:endParaRPr/>
          </a:p>
          <a:p>
            <a:pPr algn="ctr">
              <a:lnSpc>
                <a:spcPct val="100000"/>
              </a:lnSpc>
            </a:pPr>
            <a:r>
              <a:rPr lang="es-ES" sz="2400">
                <a:solidFill>
                  <a:srgbClr val="ffffff"/>
                </a:solidFill>
                <a:latin typeface="Gill Sans MT"/>
                <a:ea typeface="ＭＳ Ｐゴシック"/>
              </a:rPr>
              <a:t> </a:t>
            </a:r>
            <a:r>
              <a:rPr lang="es-ES" sz="2400">
                <a:solidFill>
                  <a:srgbClr val="ffffff"/>
                </a:solidFill>
                <a:latin typeface="Gill Sans MT"/>
                <a:ea typeface="ＭＳ Ｐゴシック"/>
              </a:rPr>
              <a:t>(radio, tv, prensa)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1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“</a:t>
            </a: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Los recursos encienden la chispa de la curiosidad y extienden la mano. Son pocos los [visitantes] que no se la estrechan. Hay secretos; y son pocos los que no quieren penetrar en algunos de ellos”. Los guías (intérpretes) son los profesionales que revelan dichos secretos traduciéndolos a un lenguaje que el visitante pueda entender”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s-ES" sz="1600">
                <a:solidFill>
                  <a:srgbClr val="ffffff"/>
                </a:solidFill>
                <a:latin typeface="Gill Sans MT"/>
                <a:ea typeface="ＭＳ Ｐゴシック"/>
              </a:rPr>
              <a:t>(Bases de la Interpretación-Servicio de Parques Nacionales  de los EEUU de América)</a:t>
            </a:r>
            <a:endParaRPr/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graphicFrame>
        <p:nvGraphicFramePr>
          <p:cNvPr id="155" name="Table 2"/>
          <p:cNvGraphicFramePr/>
          <p:nvPr/>
        </p:nvGraphicFramePr>
        <p:xfrm>
          <a:off x="468360" y="620640"/>
          <a:ext cx="8229240" cy="600372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687636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Llegan a mucha gente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Pueden: 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  <a:buFont typeface="StarSymbol"/>
                        <a:buChar char="-"/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Estimular a vistar un lugar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  <a:buFont typeface="StarSymbol"/>
                        <a:buChar char="-"/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 </a:t>
                      </a: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Anunciar actividades especiales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  <a:buFont typeface="StarSymbol"/>
                        <a:buChar char="-"/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Ofrecer distintos grados de complejidad en la información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Producción costosa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Se asocian a “venta de producto”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6" name="CustomShape 3"/>
          <p:cNvSpPr/>
          <p:nvPr/>
        </p:nvSpPr>
        <p:spPr>
          <a:xfrm>
            <a:off x="2411280" y="907920"/>
            <a:ext cx="482400" cy="41076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157" name="CustomShape 4"/>
          <p:cNvSpPr/>
          <p:nvPr/>
        </p:nvSpPr>
        <p:spPr>
          <a:xfrm>
            <a:off x="6372360" y="907920"/>
            <a:ext cx="504360" cy="36000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59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1403280" y="-361800"/>
            <a:ext cx="5430600" cy="7241760"/>
          </a:xfrm>
          <a:prstGeom prst="rect">
            <a:avLst/>
          </a:prstGeom>
        </p:spPr>
      </p:pic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61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755640" y="476280"/>
            <a:ext cx="7703640" cy="5778000"/>
          </a:xfrm>
          <a:prstGeom prst="rect">
            <a:avLst/>
          </a:prstGeom>
        </p:spPr>
      </p:pic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63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1908000" y="19080"/>
            <a:ext cx="4824000" cy="6960960"/>
          </a:xfrm>
          <a:prstGeom prst="rect">
            <a:avLst/>
          </a:prstGeom>
        </p:spPr>
      </p:pic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Senderos autoguiados </a:t>
            </a:r>
            <a:r>
              <a:rPr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(en realidad, equipamientos, se apoyan en otros para desarrollarse)</a:t>
            </a:r>
            <a:endParaRPr/>
          </a:p>
        </p:txBody>
      </p:sp>
      <p:graphicFrame>
        <p:nvGraphicFramePr>
          <p:cNvPr id="165" name="Table 2"/>
          <p:cNvGraphicFramePr/>
          <p:nvPr/>
        </p:nvGraphicFramePr>
        <p:xfrm>
          <a:off x="457200" y="1600200"/>
          <a:ext cx="8229240" cy="478440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547344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El visitante sigue su ritmo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Canalizan el uso del espacio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Pueden estimular el uso de los sentidos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Implican participación</a:t>
                      </a: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Impersonales, no responden a dudas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Susceptibles al vandalismo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Difíciles de mantener y controlar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6" name="CustomShape 3"/>
          <p:cNvSpPr/>
          <p:nvPr/>
        </p:nvSpPr>
        <p:spPr>
          <a:xfrm>
            <a:off x="2484360" y="1700280"/>
            <a:ext cx="431280" cy="43308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167" name="CustomShape 4"/>
          <p:cNvSpPr/>
          <p:nvPr/>
        </p:nvSpPr>
        <p:spPr>
          <a:xfrm>
            <a:off x="6227640" y="1844640"/>
            <a:ext cx="360000" cy="36000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69" name="Picture 4"/>
          <p:cNvPicPr/>
          <p:nvPr/>
        </p:nvPicPr>
        <p:blipFill>
          <a:blip r:embed="rId1"/>
          <a:stretch>
            <a:fillRect/>
          </a:stretch>
        </p:blipFill>
        <p:spPr>
          <a:xfrm>
            <a:off x="324000" y="1125360"/>
            <a:ext cx="3857400" cy="5141520"/>
          </a:xfrm>
          <a:prstGeom prst="rect">
            <a:avLst/>
          </a:prstGeom>
        </p:spPr>
      </p:pic>
      <p:pic>
        <p:nvPicPr>
          <p:cNvPr descr="" id="170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4427640" y="620640"/>
            <a:ext cx="4392360" cy="5854320"/>
          </a:xfrm>
          <a:prstGeom prst="rect">
            <a:avLst/>
          </a:prstGeom>
        </p:spPr>
      </p:pic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72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-231840" y="0"/>
            <a:ext cx="9375480" cy="7030800"/>
          </a:xfrm>
          <a:prstGeom prst="rect">
            <a:avLst/>
          </a:prstGeom>
        </p:spPr>
      </p:pic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74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-579600" y="0"/>
            <a:ext cx="9723240" cy="7292520"/>
          </a:xfrm>
          <a:prstGeom prst="rect">
            <a:avLst/>
          </a:prstGeom>
        </p:spPr>
      </p:pic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76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1554120" y="1600200"/>
            <a:ext cx="6035400" cy="4525560"/>
          </a:xfrm>
          <a:prstGeom prst="rect">
            <a:avLst/>
          </a:prstGeom>
        </p:spPr>
      </p:pic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78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1403280" y="-361800"/>
            <a:ext cx="5430600" cy="7241760"/>
          </a:xfrm>
          <a:prstGeom prst="rect">
            <a:avLst/>
          </a:prstGeom>
        </p:spPr>
      </p:pic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1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90000"/>
              </a:lnSpc>
              <a:buFont typeface="Arial"/>
              <a:buChar char="•"/>
            </a:pPr>
            <a:r>
              <a:rPr lang="es-ES" sz="3700">
                <a:solidFill>
                  <a:srgbClr val="ffffff"/>
                </a:solidFill>
                <a:latin typeface="Gill Sans MT"/>
                <a:ea typeface="ＭＳ Ｐゴシック"/>
              </a:rPr>
              <a:t>El diseño de servicios y equipamientos depende de:</a:t>
            </a:r>
            <a:endParaRPr/>
          </a:p>
          <a:p>
            <a:pPr>
              <a:lnSpc>
                <a:spcPct val="90000"/>
              </a:lnSpc>
            </a:pP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s-ES" sz="3000">
                <a:solidFill>
                  <a:srgbClr val="ffffff"/>
                </a:solidFill>
                <a:latin typeface="Gill Sans MT"/>
                <a:ea typeface="ＭＳ Ｐゴシック"/>
              </a:rPr>
              <a:t>Visitante </a:t>
            </a:r>
            <a:r>
              <a:rPr lang="es-ES" sz="3000">
                <a:solidFill>
                  <a:srgbClr val="ffffff"/>
                </a:solidFill>
                <a:latin typeface="Gill Sans MT"/>
                <a:ea typeface="ＭＳ Ｐゴシック"/>
              </a:rPr>
              <a:t>(tiempo, intereses, edad, motivación)</a:t>
            </a:r>
            <a:endParaRPr/>
          </a:p>
          <a:p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s-ES" sz="3000">
                <a:solidFill>
                  <a:srgbClr val="ffffff"/>
                </a:solidFill>
                <a:latin typeface="Gill Sans MT"/>
                <a:ea typeface="ＭＳ Ｐゴシック"/>
              </a:rPr>
              <a:t>Recurso </a:t>
            </a:r>
            <a:r>
              <a:rPr lang="es-ES" sz="3000">
                <a:solidFill>
                  <a:srgbClr val="ffffff"/>
                </a:solidFill>
                <a:latin typeface="Gill Sans MT"/>
                <a:ea typeface="ＭＳ Ｐゴシック"/>
              </a:rPr>
              <a:t>(acceso, dificultad de comprensión, fuentes de energía , capacidad de carga, estética, entorno)</a:t>
            </a:r>
            <a:endParaRPr/>
          </a:p>
          <a:p>
            <a:endParaRPr/>
          </a:p>
          <a:p>
            <a:endParaRPr/>
          </a:p>
          <a:p>
            <a:endParaRPr/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extShape 1"/>
          <p:cNvSpPr txBox="1"/>
          <p:nvPr/>
        </p:nvSpPr>
        <p:spPr>
          <a:xfrm>
            <a:off x="0" y="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r>
              <a:rPr lang="es-ES" sz="4000">
                <a:solidFill>
                  <a:srgbClr val="ffffff"/>
                </a:solidFill>
                <a:latin typeface="Gill Sans MT"/>
                <a:ea typeface="ＭＳ Ｐゴシック"/>
              </a:rPr>
              <a:t>AV Automáticos </a:t>
            </a:r>
            <a:r>
              <a:rPr lang="es-ES">
                <a:solidFill>
                  <a:srgbClr val="ffffff"/>
                </a:solidFill>
                <a:latin typeface="Gill Sans MT"/>
                <a:ea typeface="ＭＳ Ｐゴシック"/>
              </a:rPr>
              <a:t>(películas, proyecciones, videos, sistemas informáticos, postes de escucha, sonido transportable</a:t>
            </a:r>
            <a:r>
              <a:rPr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)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endParaRPr/>
          </a:p>
        </p:txBody>
      </p:sp>
      <p:graphicFrame>
        <p:nvGraphicFramePr>
          <p:cNvPr id="180" name="Table 2"/>
          <p:cNvGraphicFramePr/>
          <p:nvPr/>
        </p:nvGraphicFramePr>
        <p:xfrm>
          <a:off x="0" y="1052640"/>
          <a:ext cx="9143640" cy="6143400"/>
        </p:xfrm>
        <a:graphic>
          <a:graphicData uri="http://schemas.openxmlformats.org/drawingml/2006/table">
            <a:tbl>
              <a:tblPr/>
              <a:tblGrid>
                <a:gridCol w="4572000"/>
                <a:gridCol w="4571640"/>
              </a:tblGrid>
              <a:tr h="645192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Pueden: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  <a:buFont typeface="StarSymbol"/>
                        <a:buChar char="-"/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Dar buena información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  <a:buFont typeface="StarSymbol"/>
                        <a:buChar char="-"/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Dar información complementaria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Crean una atmósfera especial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Motivan a visitar el sitio</a:t>
                      </a: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
</a:t>
                      </a: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Caros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Requieren energía eléctrica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No  responden a preguntas específicas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Requieren control y mantenimiento permanente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1" name="CustomShape 3"/>
          <p:cNvSpPr/>
          <p:nvPr/>
        </p:nvSpPr>
        <p:spPr>
          <a:xfrm>
            <a:off x="2340000" y="1484280"/>
            <a:ext cx="576000" cy="57600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182" name="CustomShape 4"/>
          <p:cNvSpPr/>
          <p:nvPr/>
        </p:nvSpPr>
        <p:spPr>
          <a:xfrm>
            <a:off x="6012000" y="1413000"/>
            <a:ext cx="504360" cy="57600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84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1619280" y="-73080"/>
            <a:ext cx="5328720" cy="7103880"/>
          </a:xfrm>
          <a:prstGeom prst="rect">
            <a:avLst/>
          </a:prstGeom>
        </p:spPr>
      </p:pic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185" name="Picture 4"/>
          <p:cNvPicPr/>
          <p:nvPr/>
        </p:nvPicPr>
        <p:blipFill>
          <a:blip r:embed="rId1"/>
          <a:stretch>
            <a:fillRect/>
          </a:stretch>
        </p:blipFill>
        <p:spPr>
          <a:xfrm>
            <a:off x="324000" y="2455920"/>
            <a:ext cx="5868720" cy="4401720"/>
          </a:xfrm>
          <a:prstGeom prst="rect">
            <a:avLst/>
          </a:prstGeom>
        </p:spPr>
      </p:pic>
      <p:pic>
        <p:nvPicPr>
          <p:cNvPr descr="" id="186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5003640" y="0"/>
            <a:ext cx="3239640" cy="3501720"/>
          </a:xfrm>
          <a:prstGeom prst="rect">
            <a:avLst/>
          </a:prstGeom>
        </p:spPr>
      </p:pic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Shape 1"/>
          <p:cNvSpPr txBox="1"/>
          <p:nvPr/>
        </p:nvSpPr>
        <p:spPr>
          <a:xfrm>
            <a:off x="457200" y="274680"/>
            <a:ext cx="8229240" cy="9932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Exposiciones </a:t>
            </a:r>
            <a:r>
              <a:rPr lang="es-ES">
                <a:solidFill>
                  <a:srgbClr val="ffffff"/>
                </a:solidFill>
                <a:latin typeface="Gill Sans MT"/>
                <a:ea typeface="ＭＳ Ｐゴシック"/>
              </a:rPr>
              <a:t>(objetos o colecciones que explican o ilustran parcialmente alguna materia)</a:t>
            </a:r>
            <a:endParaRPr/>
          </a:p>
        </p:txBody>
      </p:sp>
      <p:graphicFrame>
        <p:nvGraphicFramePr>
          <p:cNvPr id="188" name="Table 2"/>
          <p:cNvGraphicFramePr/>
          <p:nvPr/>
        </p:nvGraphicFramePr>
        <p:xfrm>
          <a:off x="539640" y="1341360"/>
          <a:ext cx="8229240" cy="484632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553932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Objetos reales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El visitante pueden verlas a su ritmo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Se pueden transportar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Coste de mantenimiento relativamente bajo</a:t>
                      </a: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Estáticas, limitan el uso de los sentidos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No pueden contener una historia completa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No responden a dudas específicas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Generalmente requieren un “no tocar”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9" name="CustomShape 3"/>
          <p:cNvSpPr/>
          <p:nvPr/>
        </p:nvSpPr>
        <p:spPr>
          <a:xfrm>
            <a:off x="2268360" y="1341360"/>
            <a:ext cx="431280" cy="35856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190" name="CustomShape 4"/>
          <p:cNvSpPr/>
          <p:nvPr/>
        </p:nvSpPr>
        <p:spPr>
          <a:xfrm>
            <a:off x="6084720" y="1484280"/>
            <a:ext cx="286920" cy="28872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92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68360"/>
            <a:ext cx="9143640" cy="6856200"/>
          </a:xfrm>
          <a:prstGeom prst="rect">
            <a:avLst/>
          </a:prstGeom>
        </p:spPr>
      </p:pic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94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-355680" y="-6480"/>
            <a:ext cx="9499320" cy="6864120"/>
          </a:xfrm>
          <a:prstGeom prst="rect">
            <a:avLst/>
          </a:prstGeom>
        </p:spPr>
      </p:pic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96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</p:spPr>
      </p:pic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Exhibiciones </a:t>
            </a:r>
            <a:r>
              <a:rPr lang="es-ES">
                <a:solidFill>
                  <a:srgbClr val="ffffff"/>
                </a:solidFill>
                <a:latin typeface="Gill Sans MT"/>
                <a:ea typeface="ＭＳ Ｐゴシック"/>
              </a:rPr>
              <a:t>(Representaciones bi- o tridimensionales que pueden mezclar objetos reales o medios ilustrativos. Suelen desarrollar un tema completo. Usan efectos especiales y tratan de representar la realidad </a:t>
            </a:r>
            <a:endParaRPr/>
          </a:p>
        </p:txBody>
      </p:sp>
      <p:graphicFrame>
        <p:nvGraphicFramePr>
          <p:cNvPr id="198" name="Table 2"/>
          <p:cNvGraphicFramePr/>
          <p:nvPr/>
        </p:nvGraphicFramePr>
        <p:xfrm>
          <a:off x="457200" y="1600200"/>
          <a:ext cx="8229240" cy="542556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622692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Se visitan al ritmo del público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Coste de montaje alto y de mantenimiento bajo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Son buenas para gente que no tiene  tiempo para ver toda un área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Pueden estimular la participación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Pueden tener partes móviles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No responden a dudas específicas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Requieren protección contra la intemperie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Necesitan una fuente de enrgía e iluminación especial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No son fácilmente transportables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9" name="CustomShape 3"/>
          <p:cNvSpPr/>
          <p:nvPr/>
        </p:nvSpPr>
        <p:spPr>
          <a:xfrm>
            <a:off x="2484360" y="1557360"/>
            <a:ext cx="409320" cy="40932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200" name="CustomShape 4"/>
          <p:cNvSpPr/>
          <p:nvPr/>
        </p:nvSpPr>
        <p:spPr>
          <a:xfrm>
            <a:off x="6156360" y="1628640"/>
            <a:ext cx="431280" cy="43128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02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468360" y="260280"/>
            <a:ext cx="3787560" cy="2841120"/>
          </a:xfrm>
          <a:prstGeom prst="rect">
            <a:avLst/>
          </a:prstGeom>
        </p:spPr>
      </p:pic>
      <p:pic>
        <p:nvPicPr>
          <p:cNvPr descr="" id="203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4788000" y="260280"/>
            <a:ext cx="3449160" cy="2587320"/>
          </a:xfrm>
          <a:prstGeom prst="rect">
            <a:avLst/>
          </a:prstGeom>
        </p:spPr>
      </p:pic>
      <p:pic>
        <p:nvPicPr>
          <p:cNvPr descr="" id="204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763640" y="3357720"/>
            <a:ext cx="4385880" cy="3288960"/>
          </a:xfrm>
          <a:prstGeom prst="rect">
            <a:avLst/>
          </a:prstGeom>
        </p:spPr>
      </p:pic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06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640" cy="6884640"/>
          </a:xfrm>
          <a:prstGeom prst="rect">
            <a:avLst/>
          </a:prstGeom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1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b="1"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NO EXISTE EL MEDIO “IDEAL”</a:t>
            </a:r>
            <a:endParaRPr/>
          </a:p>
        </p:txBody>
      </p:sp>
    </p:spTree>
  </p:cSld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08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333360"/>
            <a:ext cx="4568400" cy="6092640"/>
          </a:xfrm>
          <a:prstGeom prst="rect">
            <a:avLst/>
          </a:prstGeom>
        </p:spPr>
      </p:pic>
      <p:pic>
        <p:nvPicPr>
          <p:cNvPr descr="" id="209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4643280" y="333360"/>
            <a:ext cx="4212720" cy="6048000"/>
          </a:xfrm>
          <a:prstGeom prst="rect">
            <a:avLst/>
          </a:prstGeom>
        </p:spPr>
      </p:pic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11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1476360" y="-479520"/>
            <a:ext cx="5501880" cy="7337160"/>
          </a:xfrm>
          <a:prstGeom prst="rect">
            <a:avLst/>
          </a:prstGeom>
        </p:spPr>
      </p:pic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13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1547640" y="-169920"/>
            <a:ext cx="5285880" cy="7049880"/>
          </a:xfrm>
          <a:prstGeom prst="rect">
            <a:avLst/>
          </a:prstGeom>
        </p:spPr>
      </p:pic>
    </p:spTree>
  </p:cSld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Arte Público</a:t>
            </a:r>
            <a:endParaRPr/>
          </a:p>
        </p:txBody>
      </p:sp>
      <p:sp>
        <p:nvSpPr>
          <p:cNvPr id="21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El arte público, aquel que se dirige a la comunidad en su conjunto y rehuye tanto la posesión privada como la contemplación íntima (A-Mínima)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extShape 1"/>
          <p:cNvSpPr txBox="1"/>
          <p:nvPr/>
        </p:nvSpPr>
        <p:spPr>
          <a:xfrm>
            <a:off x="539640" y="18900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Cubos 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	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de Ibarrola</a:t>
            </a:r>
            <a:endParaRPr/>
          </a:p>
        </p:txBody>
      </p:sp>
      <p:pic>
        <p:nvPicPr>
          <p:cNvPr descr="" id="217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171360"/>
            <a:ext cx="4968360" cy="7281360"/>
          </a:xfrm>
          <a:prstGeom prst="rect">
            <a:avLst/>
          </a:prstGeom>
        </p:spPr>
      </p:pic>
    </p:spTree>
  </p:cSld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19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324000" y="-195120"/>
            <a:ext cx="4117680" cy="5490720"/>
          </a:xfrm>
          <a:prstGeom prst="rect">
            <a:avLst/>
          </a:prstGeom>
        </p:spPr>
      </p:pic>
      <p:pic>
        <p:nvPicPr>
          <p:cNvPr descr="" id="220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3552840" y="0"/>
            <a:ext cx="5260680" cy="3946320"/>
          </a:xfrm>
          <a:prstGeom prst="rect">
            <a:avLst/>
          </a:prstGeom>
        </p:spPr>
      </p:pic>
      <p:pic>
        <p:nvPicPr>
          <p:cNvPr descr="" id="221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971640" y="3357720"/>
            <a:ext cx="4360680" cy="3269880"/>
          </a:xfrm>
          <a:prstGeom prst="rect">
            <a:avLst/>
          </a:prstGeom>
        </p:spPr>
      </p:pic>
      <p:pic>
        <p:nvPicPr>
          <p:cNvPr descr="" id="222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5435640" y="4076640"/>
            <a:ext cx="3241440" cy="2020680"/>
          </a:xfrm>
          <a:prstGeom prst="rect">
            <a:avLst/>
          </a:prstGeom>
        </p:spPr>
      </p:pic>
    </p:spTree>
  </p:cSld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1"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John Pitman Weber artista que colabora en el itinerario muralístico de Vitoria-Gasteiz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endParaRPr/>
          </a:p>
        </p:txBody>
      </p:sp>
      <p:sp>
        <p:nvSpPr>
          <p:cNvPr id="22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b="1"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¿</a:t>
            </a:r>
            <a:r>
              <a:rPr b="1"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Todavía le sorprende cómo el arte puede ayudar a cambiar todo un entorno?</a:t>
            </a:r>
            <a:endParaRPr/>
          </a:p>
          <a:p>
            <a:pPr>
              <a:lnSpc>
                <a:spcPct val="100000"/>
              </a:lnSpc>
            </a:pPr>
            <a:r>
              <a:rPr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   </a:t>
            </a:r>
            <a:r>
              <a:rPr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Una obra de arte público siempre tiene dos consecuencias:  provoca un deseo en otros vecinos de calles próximas de más obras artísticas y una demanda al Ayuntamiento de mejores calles, de más oferta cultural... Una obra así cambia mentalidades. Tiene un mensaje clave: que es posible cambiar un entorno, cambiar el mundo. Quizá no globalmente, pero al menos sí su pequeño mundo.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22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 algn="ctr">
              <a:lnSpc>
                <a:spcPct val="100000"/>
              </a:lnSpc>
            </a:pPr>
            <a:r>
              <a:rPr b="1" lang="es-ES" sz="8000">
                <a:solidFill>
                  <a:srgbClr val="ffffff"/>
                </a:solidFill>
                <a:latin typeface="Gill Sans MT"/>
                <a:ea typeface="ＭＳ Ｐゴシック"/>
              </a:rPr>
              <a:t>PERSONALES</a:t>
            </a:r>
            <a:endParaRPr/>
          </a:p>
        </p:txBody>
      </p:sp>
    </p:spTree>
  </p:cSld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Recorridos y paseos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r>
              <a:rPr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Itinerarios interpretativos guiados</a:t>
            </a:r>
            <a:endParaRPr/>
          </a:p>
        </p:txBody>
      </p:sp>
      <p:sp>
        <p:nvSpPr>
          <p:cNvPr id="22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Paseos guiados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Recorridos en vehículos motorizados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Recorridos en vehículos no motorizados</a:t>
            </a:r>
            <a:endParaRPr/>
          </a:p>
        </p:txBody>
      </p:sp>
    </p:spTree>
  </p:cSld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30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640" cy="6901920"/>
          </a:xfrm>
          <a:prstGeom prst="rect">
            <a:avLst/>
          </a:prstGeom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2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4000">
                <a:solidFill>
                  <a:srgbClr val="ffffff"/>
                </a:solidFill>
                <a:latin typeface="Gill Sans MT"/>
                <a:ea typeface="ＭＳ Ｐゴシック"/>
              </a:rPr>
              <a:t>Medios </a:t>
            </a:r>
            <a:r>
              <a:rPr i="1" lang="es-ES" sz="4000">
                <a:solidFill>
                  <a:srgbClr val="ffffff"/>
                </a:solidFill>
                <a:latin typeface="Gill Sans MT"/>
                <a:ea typeface="ＭＳ Ｐゴシック"/>
              </a:rPr>
              <a:t>in situ </a:t>
            </a:r>
            <a:r>
              <a:rPr lang="es-ES" sz="4000">
                <a:solidFill>
                  <a:srgbClr val="ffffff"/>
                </a:solidFill>
                <a:latin typeface="Gill Sans MT"/>
                <a:ea typeface="ＭＳ Ｐゴシック"/>
              </a:rPr>
              <a:t>y fuera del sitio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4000">
                <a:solidFill>
                  <a:srgbClr val="ffffff"/>
                </a:solidFill>
                <a:latin typeface="Gill Sans MT"/>
                <a:ea typeface="ＭＳ Ｐゴシック"/>
              </a:rPr>
              <a:t>Medios </a:t>
            </a:r>
            <a:r>
              <a:rPr b="1" lang="es-ES" sz="4000">
                <a:solidFill>
                  <a:srgbClr val="ffffff"/>
                </a:solidFill>
                <a:latin typeface="Gill Sans MT"/>
                <a:ea typeface="ＭＳ Ｐゴシック"/>
              </a:rPr>
              <a:t>atendidos por personal </a:t>
            </a:r>
            <a:r>
              <a:rPr lang="es-ES" sz="4000">
                <a:solidFill>
                  <a:srgbClr val="ffffff"/>
                </a:solidFill>
                <a:latin typeface="Gill Sans MT"/>
                <a:ea typeface="ＭＳ Ｐゴシック"/>
              </a:rPr>
              <a:t>y </a:t>
            </a:r>
            <a:r>
              <a:rPr b="1" lang="es-ES" sz="4000">
                <a:solidFill>
                  <a:srgbClr val="ffffff"/>
                </a:solidFill>
                <a:latin typeface="Gill Sans MT"/>
                <a:ea typeface="ＭＳ Ｐゴシック"/>
              </a:rPr>
              <a:t>no atendidos, autónomos o autoguiados</a:t>
            </a:r>
            <a:endParaRPr/>
          </a:p>
        </p:txBody>
      </p:sp>
    </p:spTree>
  </p:cSld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Paseos guiados 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r>
              <a:rPr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(con guía, siguiendo una ruta preestablecida)</a:t>
            </a:r>
            <a:endParaRPr/>
          </a:p>
        </p:txBody>
      </p:sp>
      <p:graphicFrame>
        <p:nvGraphicFramePr>
          <p:cNvPr id="232" name="Table 2"/>
          <p:cNvGraphicFramePr/>
          <p:nvPr/>
        </p:nvGraphicFramePr>
        <p:xfrm>
          <a:off x="457200" y="1600200"/>
          <a:ext cx="8229240" cy="429696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493020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Hay contacto personal con intérprete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Contacto directo con recurso y posible uso de sentidos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Se pueden responder preguntas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Se adaptan al nivel del público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000">
                          <a:solidFill>
                            <a:srgbClr val="ffffff"/>
                          </a:solidFill>
                          <a:latin typeface="Gill Sans MT"/>
                        </a:rPr>
                        <a:t>Permiten un control de uso del recurso</a:t>
                      </a: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Su efectividad depende del guía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El visitante no puede  seguir su ritmo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No más de 20 personas por guía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3" name="CustomShape 3"/>
          <p:cNvSpPr/>
          <p:nvPr/>
        </p:nvSpPr>
        <p:spPr>
          <a:xfrm>
            <a:off x="2484360" y="1700280"/>
            <a:ext cx="431280" cy="36000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234" name="CustomShape 4"/>
          <p:cNvSpPr/>
          <p:nvPr/>
        </p:nvSpPr>
        <p:spPr>
          <a:xfrm>
            <a:off x="6300720" y="1700280"/>
            <a:ext cx="358560" cy="28872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36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640" cy="7233840"/>
          </a:xfrm>
          <a:prstGeom prst="rect">
            <a:avLst/>
          </a:prstGeom>
        </p:spPr>
      </p:pic>
    </p:spTree>
  </p:cSld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000">
                <a:solidFill>
                  <a:srgbClr val="ffffff"/>
                </a:solidFill>
                <a:latin typeface="Gill Sans MT"/>
                <a:ea typeface="ＭＳ Ｐゴシック"/>
              </a:rPr>
              <a:t>Un guía disfrazado de pájaro carpintero</a:t>
            </a:r>
            <a:endParaRPr/>
          </a:p>
        </p:txBody>
      </p:sp>
      <p:pic>
        <p:nvPicPr>
          <p:cNvPr descr="" id="238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4211640" y="2133720"/>
            <a:ext cx="3311280" cy="2671560"/>
          </a:xfrm>
          <a:prstGeom prst="rect">
            <a:avLst/>
          </a:prstGeom>
        </p:spPr>
      </p:pic>
      <p:pic>
        <p:nvPicPr>
          <p:cNvPr descr="" id="239" name="4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1042920" y="1916280"/>
            <a:ext cx="2757240" cy="4397040"/>
          </a:xfrm>
          <a:prstGeom prst="rect">
            <a:avLst/>
          </a:prstGeom>
        </p:spPr>
      </p:pic>
    </p:spTree>
  </p:cSld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41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640" cy="6808320"/>
          </a:xfrm>
          <a:prstGeom prst="rect">
            <a:avLst/>
          </a:prstGeom>
        </p:spPr>
      </p:pic>
    </p:spTree>
  </p:cSld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Recorridos en vehículos motorizados</a:t>
            </a:r>
            <a:endParaRPr/>
          </a:p>
        </p:txBody>
      </p:sp>
      <p:graphicFrame>
        <p:nvGraphicFramePr>
          <p:cNvPr id="243" name="Table 2"/>
          <p:cNvGraphicFramePr/>
          <p:nvPr/>
        </p:nvGraphicFramePr>
        <p:xfrm>
          <a:off x="457200" y="1600200"/>
          <a:ext cx="8229240" cy="447948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513756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Permiten ver un área extensa en poco tiempo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Grupos numerosos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Se puede llegar a sitios inaccesibles o restringidos al público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No están condicionados por el clima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Control directo del impacto del grupo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Dependen de la efectividad del guía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Si no hay guía el conductor debe atender a la conducción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No permiten observación cercana de los rasgos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>
                          <a:solidFill>
                            <a:srgbClr val="ffffff"/>
                          </a:solidFill>
                          <a:latin typeface="Gill Sans MT"/>
                        </a:rPr>
                        <a:t>Coste alto y mantenimiento delicado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4" name="CustomShape 3"/>
          <p:cNvSpPr/>
          <p:nvPr/>
        </p:nvSpPr>
        <p:spPr>
          <a:xfrm>
            <a:off x="2700360" y="1628640"/>
            <a:ext cx="358560" cy="28692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245" name="CustomShape 4"/>
          <p:cNvSpPr/>
          <p:nvPr/>
        </p:nvSpPr>
        <p:spPr>
          <a:xfrm>
            <a:off x="6588000" y="1700280"/>
            <a:ext cx="360000" cy="28872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47" name="Picture 4"/>
          <p:cNvPicPr/>
          <p:nvPr/>
        </p:nvPicPr>
        <p:blipFill>
          <a:blip r:embed="rId1"/>
          <a:stretch>
            <a:fillRect/>
          </a:stretch>
        </p:blipFill>
        <p:spPr>
          <a:xfrm>
            <a:off x="-252360" y="-171360"/>
            <a:ext cx="9795960" cy="7346520"/>
          </a:xfrm>
          <a:prstGeom prst="rect">
            <a:avLst/>
          </a:prstGeom>
        </p:spPr>
      </p:pic>
    </p:spTree>
  </p:cSld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Shape 1"/>
          <p:cNvSpPr txBox="1"/>
          <p:nvPr/>
        </p:nvSpPr>
        <p:spPr>
          <a:xfrm>
            <a:off x="395280" y="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000">
                <a:solidFill>
                  <a:srgbClr val="ffffff"/>
                </a:solidFill>
                <a:latin typeface="Gill Sans MT"/>
                <a:ea typeface="ＭＳ Ｐゴシック"/>
              </a:rPr>
              <a:t>Recorridos en vehículos no motorizados </a:t>
            </a:r>
            <a:r>
              <a:rPr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(a caballo, bici, canoa, burro…)</a:t>
            </a:r>
            <a:endParaRPr/>
          </a:p>
        </p:txBody>
      </p:sp>
      <p:graphicFrame>
        <p:nvGraphicFramePr>
          <p:cNvPr id="249" name="Table 2"/>
          <p:cNvGraphicFramePr/>
          <p:nvPr/>
        </p:nvGraphicFramePr>
        <p:xfrm>
          <a:off x="468360" y="1197000"/>
          <a:ext cx="8229240" cy="731484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837756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Pueden incluir la aplicación de una habilidad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Permiten el uso de los sentidos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Contacto con un intérprete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Permiten controlar el uso de una zona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Limitan la ruta y el tiempo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No se adaptan a cualquier grupo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Dependen de condiciones climáticas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Requieren medidas especiales de seguridad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Mantenimiento de animales, delicado.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0" name="CustomShape 3"/>
          <p:cNvSpPr/>
          <p:nvPr/>
        </p:nvSpPr>
        <p:spPr>
          <a:xfrm>
            <a:off x="2124000" y="1413000"/>
            <a:ext cx="360000" cy="36000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251" name="CustomShape 4"/>
          <p:cNvSpPr/>
          <p:nvPr/>
        </p:nvSpPr>
        <p:spPr>
          <a:xfrm>
            <a:off x="6227640" y="1341360"/>
            <a:ext cx="360000" cy="28692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53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59640" cy="6857640"/>
          </a:xfrm>
          <a:prstGeom prst="rect">
            <a:avLst/>
          </a:prstGeom>
        </p:spPr>
      </p:pic>
    </p:spTree>
  </p:cSld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AV atendido por personal </a:t>
            </a:r>
            <a:r>
              <a:rPr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(charlas con películas cortas, con diapositivas, sonidos…)</a:t>
            </a:r>
            <a:endParaRPr/>
          </a:p>
        </p:txBody>
      </p:sp>
      <p:graphicFrame>
        <p:nvGraphicFramePr>
          <p:cNvPr id="255" name="Table 2"/>
          <p:cNvGraphicFramePr/>
          <p:nvPr/>
        </p:nvGraphicFramePr>
        <p:xfrm>
          <a:off x="468360" y="1413000"/>
          <a:ext cx="8229240" cy="594324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680076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Transportables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Válidos para grupos numerosos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Comunicación con un intérprete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Ilustraciones y sonido pueden añadir impacto a la presentación</a:t>
                      </a: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Inadecuados para niños pequeños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Necesitan una fuente de energía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Pueden requerir alto coste de mantenimiento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Requieren salas adecuadas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 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 </a:t>
                      </a: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Su efectividad depende del intérprete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6" name="CustomShape 3"/>
          <p:cNvSpPr/>
          <p:nvPr/>
        </p:nvSpPr>
        <p:spPr>
          <a:xfrm>
            <a:off x="2556000" y="1628640"/>
            <a:ext cx="502920" cy="43128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257" name="CustomShape 4"/>
          <p:cNvSpPr/>
          <p:nvPr/>
        </p:nvSpPr>
        <p:spPr>
          <a:xfrm>
            <a:off x="6300720" y="1628640"/>
            <a:ext cx="502920" cy="43128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59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72080" cy="7013160"/>
          </a:xfrm>
          <a:prstGeom prst="rect">
            <a:avLst/>
          </a:prstGeom>
        </p:spPr>
      </p:pic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2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Está comprobado que son mucho más efectivos los medios atendidos por personal y los que obligan a utilizar los sentidos (cuantos más, mejor) </a:t>
            </a:r>
            <a:endParaRPr/>
          </a:p>
        </p:txBody>
      </p:sp>
    </p:spTree>
  </p:cSld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Personal especializado</a:t>
            </a:r>
            <a:endParaRPr/>
          </a:p>
        </p:txBody>
      </p:sp>
      <p:sp>
        <p:nvSpPr>
          <p:cNvPr id="26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Demostraciones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Desarrollo de actividades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Conferencias</a:t>
            </a:r>
            <a:endParaRPr/>
          </a:p>
        </p:txBody>
      </p:sp>
    </p:spTree>
  </p:cSld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Demostraciones </a:t>
            </a:r>
            <a:r>
              <a:rPr lang="es-ES" sz="2400">
                <a:solidFill>
                  <a:srgbClr val="ffffff"/>
                </a:solidFill>
                <a:latin typeface="Gill Sans MT"/>
                <a:ea typeface="ＭＳ Ｐゴシック"/>
              </a:rPr>
              <a:t>(generalmente personal ajeno al servicio de interpretación)</a:t>
            </a:r>
            <a:endParaRPr/>
          </a:p>
        </p:txBody>
      </p:sp>
      <p:graphicFrame>
        <p:nvGraphicFramePr>
          <p:cNvPr id="263" name="Table 2"/>
          <p:cNvGraphicFramePr/>
          <p:nvPr/>
        </p:nvGraphicFramePr>
        <p:xfrm>
          <a:off x="457200" y="1600200"/>
          <a:ext cx="8229240" cy="447948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512460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El visitante constata de forma directa la demostración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Permiten usar los sentidos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Estimulan la recuperación de actividades  tradicionales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Pueden ser caros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La persona puede ser hábil, pero no buen comunicador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No sirven para grupos muy numerosos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4" name="CustomShape 3"/>
          <p:cNvSpPr/>
          <p:nvPr/>
        </p:nvSpPr>
        <p:spPr>
          <a:xfrm>
            <a:off x="2411280" y="1628640"/>
            <a:ext cx="504360" cy="43128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265" name="CustomShape 4"/>
          <p:cNvSpPr/>
          <p:nvPr/>
        </p:nvSpPr>
        <p:spPr>
          <a:xfrm>
            <a:off x="6227640" y="1700280"/>
            <a:ext cx="360000" cy="28872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67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640" cy="6919560"/>
          </a:xfrm>
          <a:prstGeom prst="rect">
            <a:avLst/>
          </a:prstGeom>
        </p:spPr>
      </p:pic>
    </p:spTree>
  </p:cSld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Desarrollo de actividades </a:t>
            </a:r>
            <a:r>
              <a:rPr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(que contemplen la participación activa y el contacto con un experto en la habilidad)</a:t>
            </a:r>
            <a:endParaRPr/>
          </a:p>
        </p:txBody>
      </p:sp>
      <p:graphicFrame>
        <p:nvGraphicFramePr>
          <p:cNvPr id="269" name="Table 2"/>
          <p:cNvGraphicFramePr/>
          <p:nvPr/>
        </p:nvGraphicFramePr>
        <p:xfrm>
          <a:off x="457200" y="1600200"/>
          <a:ext cx="8229240" cy="548604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627804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Contacto directo con personal capacitado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Desarrollo de nuevas habilidades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Favorecen la autoestima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La visita será más memorable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Grupos pequeños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Necesidad de equipos e instrumentos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Necesidad de buenos enseñantes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0" name="CustomShape 3"/>
          <p:cNvSpPr/>
          <p:nvPr/>
        </p:nvSpPr>
        <p:spPr>
          <a:xfrm>
            <a:off x="2627280" y="1700280"/>
            <a:ext cx="431280" cy="43308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271" name="CustomShape 4"/>
          <p:cNvSpPr/>
          <p:nvPr/>
        </p:nvSpPr>
        <p:spPr>
          <a:xfrm>
            <a:off x="5867280" y="1773360"/>
            <a:ext cx="433080" cy="36000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73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640" cy="6911640"/>
          </a:xfrm>
          <a:prstGeom prst="rect">
            <a:avLst/>
          </a:prstGeom>
        </p:spPr>
      </p:pic>
    </p:spTree>
  </p:cSld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75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1971720" y="0"/>
            <a:ext cx="5144760" cy="6857640"/>
          </a:xfrm>
          <a:prstGeom prst="rect">
            <a:avLst/>
          </a:prstGeom>
        </p:spPr>
      </p:pic>
    </p:spTree>
  </p:cSld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77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-184320" y="-138240"/>
            <a:ext cx="9327960" cy="6995880"/>
          </a:xfrm>
          <a:prstGeom prst="rect">
            <a:avLst/>
          </a:prstGeom>
        </p:spPr>
      </p:pic>
    </p:spTree>
  </p:cSld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Conferencias</a:t>
            </a:r>
            <a:endParaRPr/>
          </a:p>
        </p:txBody>
      </p:sp>
      <p:graphicFrame>
        <p:nvGraphicFramePr>
          <p:cNvPr id="279" name="Table 2"/>
          <p:cNvGraphicFramePr/>
          <p:nvPr/>
        </p:nvGraphicFramePr>
        <p:xfrm>
          <a:off x="457200" y="1600200"/>
          <a:ext cx="8229240" cy="557820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638712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Completan aspectos que no alcanza el intérprete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Grupos grandes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Audiencia más receptiva ante un “experto”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Necesitan salas adecuadas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Pueden requerir amplificación de sonido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El experto puede no ser buen comunicador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0" name="CustomShape 3"/>
          <p:cNvSpPr/>
          <p:nvPr/>
        </p:nvSpPr>
        <p:spPr>
          <a:xfrm>
            <a:off x="2556000" y="1700280"/>
            <a:ext cx="431280" cy="36000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281" name="CustomShape 4"/>
          <p:cNvSpPr/>
          <p:nvPr/>
        </p:nvSpPr>
        <p:spPr>
          <a:xfrm>
            <a:off x="6516720" y="1773360"/>
            <a:ext cx="358560" cy="36000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83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640" cy="6857640"/>
          </a:xfrm>
          <a:prstGeom prst="rect">
            <a:avLst/>
          </a:prstGeom>
        </p:spPr>
      </p:pic>
    </p:spTree>
  </p:cSld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Animación</a:t>
            </a:r>
            <a:endParaRPr/>
          </a:p>
        </p:txBody>
      </p:sp>
      <p:sp>
        <p:nvSpPr>
          <p:cNvPr id="28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Pasiva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Activa</a:t>
            </a:r>
            <a:endParaRPr/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Clasificaciones</a:t>
            </a:r>
            <a:endParaRPr/>
          </a:p>
        </p:txBody>
      </p:sp>
      <p:sp>
        <p:nvSpPr>
          <p:cNvPr id="12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Keith Pennyfather (1975) (Inglaterra)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Lillian Stewart(1981) (Canadá)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Sam Ham (1992) (USA)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James Carter (1997) (USA)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Necesidad de “actualización”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Animación pasiva </a:t>
            </a:r>
            <a:r>
              <a:rPr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(se reviven acontecimientos del pasado sin intervención del público)</a:t>
            </a:r>
            <a:endParaRPr/>
          </a:p>
        </p:txBody>
      </p:sp>
      <p:graphicFrame>
        <p:nvGraphicFramePr>
          <p:cNvPr id="287" name="Table 2"/>
          <p:cNvGraphicFramePr/>
          <p:nvPr/>
        </p:nvGraphicFramePr>
        <p:xfrm>
          <a:off x="457200" y="1600200"/>
          <a:ext cx="8229240" cy="710208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813780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Ayuda a valorar una función tradicional e histórica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Crea un ambiente que hace memorable la visita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Permite entregar un mensaje completo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Puede ser costoso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Los actores pueden no conquistar al público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8" name="CustomShape 3"/>
          <p:cNvSpPr/>
          <p:nvPr/>
        </p:nvSpPr>
        <p:spPr>
          <a:xfrm>
            <a:off x="2484360" y="1700280"/>
            <a:ext cx="431280" cy="36000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289" name="CustomShape 4"/>
          <p:cNvSpPr/>
          <p:nvPr/>
        </p:nvSpPr>
        <p:spPr>
          <a:xfrm>
            <a:off x="6156360" y="1844640"/>
            <a:ext cx="360000" cy="28872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TextShape 1"/>
          <p:cNvSpPr txBox="1"/>
          <p:nvPr/>
        </p:nvSpPr>
        <p:spPr>
          <a:xfrm>
            <a:off x="468360" y="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Doña Cayetana</a:t>
            </a:r>
            <a:endParaRPr/>
          </a:p>
        </p:txBody>
      </p:sp>
      <p:pic>
        <p:nvPicPr>
          <p:cNvPr descr="" id="291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7680" y="981000"/>
            <a:ext cx="8500680" cy="5665320"/>
          </a:xfrm>
          <a:prstGeom prst="rect">
            <a:avLst/>
          </a:prstGeom>
        </p:spPr>
      </p:pic>
    </p:spTree>
  </p:cSld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93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1476360" y="-264960"/>
            <a:ext cx="5357520" cy="7144920"/>
          </a:xfrm>
          <a:prstGeom prst="rect">
            <a:avLst/>
          </a:prstGeom>
        </p:spPr>
      </p:pic>
    </p:spTree>
  </p:cSld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Animación activa </a:t>
            </a:r>
            <a:r>
              <a:rPr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(con participación del público)</a:t>
            </a:r>
            <a:endParaRPr/>
          </a:p>
        </p:txBody>
      </p:sp>
      <p:graphicFrame>
        <p:nvGraphicFramePr>
          <p:cNvPr id="295" name="Table 2"/>
          <p:cNvGraphicFramePr/>
          <p:nvPr/>
        </p:nvGraphicFramePr>
        <p:xfrm>
          <a:off x="468360" y="1413000"/>
          <a:ext cx="8229240" cy="627804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719172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Encuentro con un intérprete, que puede aclarar conceptos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Medio motivador y provocativo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Estimula a explorar nuevas facetas individuales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El éxito depende de la reacción d ela gente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Grupos reducidos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800">
                          <a:solidFill>
                            <a:srgbClr val="ffffff"/>
                          </a:solidFill>
                          <a:latin typeface="Gill Sans MT"/>
                        </a:rPr>
                        <a:t>Requiere tiempo y personal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6" name="CustomShape 3"/>
          <p:cNvSpPr/>
          <p:nvPr/>
        </p:nvSpPr>
        <p:spPr>
          <a:xfrm>
            <a:off x="2484360" y="1557360"/>
            <a:ext cx="431280" cy="43128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297" name="CustomShape 4"/>
          <p:cNvSpPr/>
          <p:nvPr/>
        </p:nvSpPr>
        <p:spPr>
          <a:xfrm>
            <a:off x="5580000" y="1557360"/>
            <a:ext cx="431280" cy="43128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299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-239760" y="0"/>
            <a:ext cx="9383400" cy="7036920"/>
          </a:xfrm>
          <a:prstGeom prst="rect">
            <a:avLst/>
          </a:prstGeom>
        </p:spPr>
      </p:pic>
    </p:spTree>
  </p:cSld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301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2124000" y="0"/>
            <a:ext cx="5344920" cy="7127640"/>
          </a:xfrm>
          <a:prstGeom prst="rect">
            <a:avLst/>
          </a:prstGeom>
        </p:spPr>
      </p:pic>
    </p:spTree>
  </p:cSld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303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640" cy="6856200"/>
          </a:xfrm>
          <a:prstGeom prst="rect">
            <a:avLst/>
          </a:prstGeom>
        </p:spPr>
      </p:pic>
    </p:spTree>
  </p:cSld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305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468360" y="981000"/>
            <a:ext cx="3725640" cy="4968360"/>
          </a:xfrm>
          <a:prstGeom prst="rect">
            <a:avLst/>
          </a:prstGeom>
        </p:spPr>
      </p:pic>
      <p:pic>
        <p:nvPicPr>
          <p:cNvPr descr="" id="306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4284720" y="620640"/>
            <a:ext cx="4076280" cy="5435280"/>
          </a:xfrm>
          <a:prstGeom prst="rect">
            <a:avLst/>
          </a:prstGeom>
        </p:spPr>
      </p:pic>
    </p:spTree>
  </p:cSld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308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-579600" y="0"/>
            <a:ext cx="9903960" cy="7427520"/>
          </a:xfrm>
          <a:prstGeom prst="rect">
            <a:avLst/>
          </a:prstGeom>
        </p:spPr>
      </p:pic>
    </p:spTree>
  </p:cSld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Servicios casuales </a:t>
            </a:r>
            <a:r>
              <a:rPr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(información , recepción, asistencia espontánea)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endParaRPr/>
          </a:p>
        </p:txBody>
      </p:sp>
      <p:graphicFrame>
        <p:nvGraphicFramePr>
          <p:cNvPr id="310" name="Table 2"/>
          <p:cNvGraphicFramePr/>
          <p:nvPr/>
        </p:nvGraphicFramePr>
        <p:xfrm>
          <a:off x="457200" y="1600200"/>
          <a:ext cx="8229240" cy="6582960"/>
        </p:xfrm>
        <a:graphic>
          <a:graphicData uri="http://schemas.openxmlformats.org/drawingml/2006/table">
            <a:tbl>
              <a:tblPr/>
              <a:tblGrid>
                <a:gridCol w="4114800"/>
                <a:gridCol w="4114440"/>
              </a:tblGrid>
              <a:tr h="7539480"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Una buena orientación puede hacer la visita grata  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Relación personal-visitante relajada y amena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Útil para quien no guste de grupos organizados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Buena oportunidad para hacer IP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  <a:tc>
                  <a:txBody>
                    <a:bodyPr wrap="none"/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Puede salir mal si el personal no tiene preparación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La gente puede no ser receptiva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es-ES" sz="2400">
                          <a:solidFill>
                            <a:srgbClr val="ffffff"/>
                          </a:solidFill>
                          <a:latin typeface="Gill Sans MT"/>
                        </a:rPr>
                        <a:t>Una información imprecisa afectará a toda la visita</a:t>
                      </a: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  <a:p>
                      <a:pPr>
                        <a:lnSpc>
                          <a:spcPct val="100000"/>
                        </a:lnSpc>
                      </a:pP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1" name="CustomShape 3"/>
          <p:cNvSpPr/>
          <p:nvPr/>
        </p:nvSpPr>
        <p:spPr>
          <a:xfrm>
            <a:off x="2484360" y="1700280"/>
            <a:ext cx="358560" cy="360000"/>
          </a:xfrm>
          <a:prstGeom prst="sun">
            <a:avLst>
              <a:gd fmla="val 25000" name="adj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12" name="CustomShape 4"/>
          <p:cNvSpPr/>
          <p:nvPr/>
        </p:nvSpPr>
        <p:spPr>
          <a:xfrm>
            <a:off x="6372360" y="1773360"/>
            <a:ext cx="286920" cy="360000"/>
          </a:xfrm>
          <a:prstGeom prst="lightningBol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James Carter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r>
              <a:rPr lang="es-ES" sz="2400">
                <a:solidFill>
                  <a:srgbClr val="ffffff"/>
                </a:solidFill>
                <a:latin typeface="Gill Sans MT"/>
                <a:ea typeface="ＭＳ Ｐゴシック"/>
              </a:rPr>
              <a:t>Lancaster County Heritage Interpretation Manual “Telling our stories”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endParaRPr/>
          </a:p>
        </p:txBody>
      </p:sp>
      <p:sp>
        <p:nvSpPr>
          <p:cNvPr id="12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Materiales impresos </a:t>
            </a:r>
            <a:r>
              <a:rPr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(folletos, mapas, libros, guías,…)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Paneles y carteles 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Multi-media</a:t>
            </a:r>
            <a:r>
              <a:rPr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 (audiovisuales, medios informáticos, aparatos controlados por el visitante (podcast, teléfono móvil, audioguías transportables)</a:t>
            </a:r>
            <a:endParaRPr/>
          </a:p>
        </p:txBody>
      </p:sp>
    </p:spTree>
  </p:cSld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314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333360"/>
            <a:ext cx="9143640" cy="6162480"/>
          </a:xfrm>
          <a:prstGeom prst="rect">
            <a:avLst/>
          </a:prstGeom>
        </p:spPr>
      </p:pic>
    </p:spTree>
  </p:cSld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316" name="3 Marcador de contenido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1440"/>
            <a:ext cx="9143640" cy="6854400"/>
          </a:xfrm>
          <a:prstGeom prst="rect">
            <a:avLst/>
          </a:prstGeom>
        </p:spPr>
      </p:pic>
    </p:spTree>
  </p:cSld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Criterios para evaluar los medios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Keith Pennyfather</a:t>
            </a:r>
            <a:endParaRPr/>
          </a:p>
        </p:txBody>
      </p:sp>
      <p:sp>
        <p:nvSpPr>
          <p:cNvPr id="31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Impacto en el visitante (si entrega bien el mensaje)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Posibilidad de ser cambiado o adaptado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Estímulo a la participación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Motivación (estímulo a la curiosidad)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Relación con el ritmo del público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Uso por grupos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Seguridad del visitante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32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Pertinencia al entorno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Relación con otros medios (¿compite o complementa?)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Grado de esfuerzo requerido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Simplicidad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Impacto estético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Impacto ambiental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32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Durabilidad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Resistencia al vandalismo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Eficiencia (que no se estropea fácilmente)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Coste de ejecución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Mantenimiento</a:t>
            </a:r>
            <a:endParaRPr/>
          </a:p>
        </p:txBody>
      </p:sp>
    </p:spTree>
  </p:cSld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32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s-ES" sz="5400">
                <a:solidFill>
                  <a:srgbClr val="ffffff"/>
                </a:solidFill>
                <a:latin typeface="Gill Sans MT"/>
                <a:ea typeface="ＭＳ Ｐゴシック"/>
              </a:rPr>
              <a:t>Es importante comprobar si,</a:t>
            </a:r>
            <a:endParaRPr/>
          </a:p>
          <a:p>
            <a:pPr>
              <a:lnSpc>
                <a:spcPct val="100000"/>
              </a:lnSpc>
            </a:pPr>
            <a:r>
              <a:rPr lang="es-ES" sz="5400">
                <a:solidFill>
                  <a:srgbClr val="ffffff"/>
                </a:solidFill>
                <a:latin typeface="Gill Sans MT"/>
                <a:ea typeface="ＭＳ Ｐゴシック"/>
              </a:rPr>
              <a:t>además de todo eso, ayudan</a:t>
            </a:r>
            <a:endParaRPr/>
          </a:p>
          <a:p>
            <a:pPr>
              <a:lnSpc>
                <a:spcPct val="100000"/>
              </a:lnSpc>
            </a:pPr>
            <a:r>
              <a:rPr lang="es-ES" sz="5400">
                <a:solidFill>
                  <a:srgbClr val="ffffff"/>
                </a:solidFill>
                <a:latin typeface="Gill Sans MT"/>
                <a:ea typeface="ＭＳ Ｐゴシック"/>
              </a:rPr>
              <a:t>a cumplir los principios de la</a:t>
            </a:r>
            <a:endParaRPr/>
          </a:p>
          <a:p>
            <a:pPr>
              <a:lnSpc>
                <a:spcPct val="100000"/>
              </a:lnSpc>
            </a:pPr>
            <a:r>
              <a:rPr lang="es-ES" sz="5400">
                <a:solidFill>
                  <a:srgbClr val="ffffff"/>
                </a:solidFill>
                <a:latin typeface="Gill Sans MT"/>
                <a:ea typeface="ＭＳ Ｐゴシック"/>
              </a:rPr>
              <a:t>Interpretación</a:t>
            </a:r>
            <a:endParaRPr/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r>
              <a:rPr lang="es-ES" sz="3200">
                <a:solidFill>
                  <a:srgbClr val="ffffff"/>
                </a:solidFill>
                <a:latin typeface="Gill Sans MT"/>
                <a:ea typeface="ＭＳ Ｐゴシック"/>
              </a:rPr>
              <a:t>James Carter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r>
              <a:rPr lang="es-ES" sz="2400">
                <a:solidFill>
                  <a:srgbClr val="ffffff"/>
                </a:solidFill>
                <a:latin typeface="Gill Sans MT"/>
                <a:ea typeface="ＭＳ Ｐゴシック"/>
              </a:rPr>
              <a:t>Lancaster County Heritage Interpretation Manual “Telling our stories”</a:t>
            </a:r>
            <a:r>
              <a:rPr lang="es-ES" sz="4400">
                <a:solidFill>
                  <a:srgbClr val="ffffff"/>
                </a:solidFill>
                <a:latin typeface="Gill Sans MT"/>
                <a:ea typeface="ＭＳ Ｐゴシック"/>
              </a:rPr>
              <a:t>
</a:t>
            </a:r>
            <a:endParaRPr/>
          </a:p>
        </p:txBody>
      </p:sp>
      <p:sp>
        <p:nvSpPr>
          <p:cNvPr id="128" name="TextShape 2"/>
          <p:cNvSpPr txBox="1"/>
          <p:nvPr/>
        </p:nvSpPr>
        <p:spPr>
          <a:xfrm>
            <a:off x="468360" y="11970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Interpretación personal </a:t>
            </a:r>
            <a:r>
              <a:rPr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(people-powered  or face-to- face interpretation) (visitas guiadas, demostraciones, cuentacuentos, aprendizaje participativo)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Exposiciones interpretativas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Interpretación basada en la web</a:t>
            </a:r>
            <a:endParaRPr/>
          </a:p>
          <a:p>
            <a:pPr>
              <a:lnSpc>
                <a:spcPct val="100000"/>
              </a:lnSpc>
            </a:pPr>
            <a:r>
              <a:rPr b="1" lang="es-ES" sz="2000">
                <a:solidFill>
                  <a:srgbClr val="ffffff"/>
                </a:solidFill>
                <a:latin typeface="Gill Sans MT"/>
                <a:ea typeface="ＭＳ Ｐゴシック"/>
              </a:rPr>
              <a:t>      </a:t>
            </a:r>
            <a:r>
              <a:rPr b="1" lang="es-ES" sz="2000" u="sng">
                <a:solidFill>
                  <a:srgbClr val="0000ff"/>
                </a:solidFill>
                <a:latin typeface="Gill Sans MT"/>
                <a:ea typeface="ＭＳ Ｐゴシック"/>
                <a:hlinkClick r:id="rId1"/>
              </a:rPr>
              <a:t>http://www.annefrank.org/es/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es-ES" sz="2800">
                <a:solidFill>
                  <a:srgbClr val="ffffff"/>
                </a:solidFill>
                <a:latin typeface="Gill Sans MT"/>
                <a:ea typeface="ＭＳ Ｐゴシック"/>
              </a:rPr>
              <a:t>Otros (Realidad aumentada)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