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64" r:id="rId2"/>
    <p:sldMasterId id="2147483790" r:id="rId3"/>
  </p:sldMasterIdLst>
  <p:notesMasterIdLst>
    <p:notesMasterId r:id="rId29"/>
  </p:notesMasterIdLst>
  <p:sldIdLst>
    <p:sldId id="297" r:id="rId4"/>
    <p:sldId id="301" r:id="rId5"/>
    <p:sldId id="292" r:id="rId6"/>
    <p:sldId id="291" r:id="rId7"/>
    <p:sldId id="257" r:id="rId8"/>
    <p:sldId id="302" r:id="rId9"/>
    <p:sldId id="258" r:id="rId10"/>
    <p:sldId id="259" r:id="rId11"/>
    <p:sldId id="288" r:id="rId12"/>
    <p:sldId id="289" r:id="rId13"/>
    <p:sldId id="260" r:id="rId14"/>
    <p:sldId id="303" r:id="rId15"/>
    <p:sldId id="306" r:id="rId16"/>
    <p:sldId id="307" r:id="rId17"/>
    <p:sldId id="308" r:id="rId18"/>
    <p:sldId id="309" r:id="rId19"/>
    <p:sldId id="310" r:id="rId20"/>
    <p:sldId id="311" r:id="rId21"/>
    <p:sldId id="304" r:id="rId22"/>
    <p:sldId id="305" r:id="rId23"/>
    <p:sldId id="266" r:id="rId24"/>
    <p:sldId id="312" r:id="rId25"/>
    <p:sldId id="313" r:id="rId26"/>
    <p:sldId id="314" r:id="rId27"/>
    <p:sldId id="298" r:id="rId28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59" autoAdjust="0"/>
    <p:restoredTop sz="85491" autoAdjust="0"/>
  </p:normalViewPr>
  <p:slideViewPr>
    <p:cSldViewPr snapToGrid="0" snapToObjects="1">
      <p:cViewPr varScale="1">
        <p:scale>
          <a:sx n="98" d="100"/>
          <a:sy n="98" d="100"/>
        </p:scale>
        <p:origin x="208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presProps" Target="presProps.xml"/><Relationship Id="rId8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B71720-1C63-4FA4-9556-0CF931606C15}" type="datetimeFigureOut">
              <a:rPr lang="es-ES" smtClean="0"/>
              <a:t>16/01/2022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5E0BD-EF6B-4E80-A1E0-7E7949DF25D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82007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En blanco cop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Número de diapositiva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911643266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C185AEB-E879-43EA-B727-16F4ABADD7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16/01/2022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498FDA6-63F6-4542-87D6-064C33E25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F8D79123-C7BC-4CE2-BD3A-F99431D17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06928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2554FA-F8E2-4BCE-AE97-2C5088B829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1EBC9E-9748-4179-A3B7-7329282FE7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87C4C02-F297-47FC-9A69-B84CA76632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1FB5509-70EF-4220-9E51-90B764F4F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16/01/2022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2B52ABB-3C83-4823-83EA-830DA37F8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098891F-A417-4396-AB6F-D68C0F122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96348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C92E8C-E6AA-4015-B037-CC27FFA927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B3174C4-0ACC-4055-8FBB-67F115A2B9F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63EF77-321D-453C-8A4A-07A424C85F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D9C7AF9-CA2B-424E-8E36-B655D2372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16/01/2022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FB6AC65-AFAB-4F13-878D-6FEF92E71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E8E3A9B-44C4-4B21-8BE7-9200479B4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02790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5CB67F-A981-4BCE-B975-557D6D6CE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560C0D2-36A3-495D-A41F-510950D99C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2E09DB5-0A7A-4260-A9D7-34E02349C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16/01/2022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2D8DA5E-4DA9-486D-B434-819D52397A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E16B5FD-CFB0-4913-8A32-5F9E72C68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012112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05E1328-5E30-4EEA-A562-58F8E6054F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B36F1D1-B5AC-42CD-9A07-66A983CD2C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42F396-68BD-4B68-BC17-B1571C0A7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16/01/2022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84445D-542D-4F69-9C31-8E77E180C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B4561AD-27EA-4FF4-B21F-598A7C881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839792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403A6-AAD9-EF49-A264-5A28ED9E7838}" type="datetimeFigureOut">
              <a:rPr lang="es-ES_tradnl" smtClean="0"/>
              <a:t>16/01/2022</a:t>
            </a:fld>
            <a:endParaRPr lang="es-ES_trad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529894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403A6-AAD9-EF49-A264-5A28ED9E7838}" type="datetimeFigureOut">
              <a:rPr lang="es-ES_tradnl" smtClean="0"/>
              <a:t>16/01/2022</a:t>
            </a:fld>
            <a:endParaRPr lang="es-ES_trad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1529894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5493779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2500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219183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3D2881-FD00-4F8B-AB85-4D11C3E8E8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96FF313-48E3-48C9-9CFE-F175B5B29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F31FABE-1539-4913-B835-EC86CBFB60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403A6-AAD9-EF49-A264-5A28ED9E7838}" type="datetimeFigureOut">
              <a:rPr lang="es-ES_tradnl" smtClean="0"/>
              <a:t>16/01/2022</a:t>
            </a:fld>
            <a:endParaRPr lang="es-ES_tradnl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2D7CEF-FDB0-4B42-B46A-BB5ADA10BC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752D10C-25D5-4D43-BE07-4DF9DCE65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320859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6697764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163953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9489565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665167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_tradnl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942128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560435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398329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1/16/2022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872883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9100759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_tradnl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_tradnl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_tradnl"/>
              <a:t>Arrastre la imagen al marcador de posición o haga clic en el icono para agregarla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smtClean="0"/>
              <a:pPr/>
              <a:t>1/16/2022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0612388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403A6-AAD9-EF49-A264-5A28ED9E7838}" type="datetimeFigureOut">
              <a:rPr lang="es-ES_tradnl" smtClean="0"/>
              <a:t>16/01/2022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66435782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465433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467356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/>
              <a:t>Clic para editar título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A403A6-AAD9-EF49-A264-5A28ED9E7838}" type="datetimeFigureOut">
              <a:rPr lang="es-ES_tradnl" smtClean="0"/>
              <a:t>16/01/2022</a:t>
            </a:fld>
            <a:endParaRPr lang="es-ES_tradnl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809356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95E1265-627A-493B-91E1-3DDAA3E129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9AB3444-0E1D-43C8-8853-10358CD2CF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7EDCD2-EF9D-46F1-AC9B-08E3FD90E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16/01/2022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A21B511-5D51-4FF6-B9AE-E92D37DB5E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D2985D0-50B0-4FB7-8415-321BB327B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857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B79F1B-FFEF-4C3F-918A-9B3B68C15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7255F0E-2DC3-43F4-8E52-970A00DCAB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434BE5-4943-49AC-AEA1-D5F7938E1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16/01/2022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CE75F9F-59A4-4989-BCBF-DB463F16E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F13275-6335-46EC-8C8C-572BFD919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996131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A85843-9FBA-4ECE-A4C9-1107146A8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13B3E80-F8E0-4678-92BF-807ECFB28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E499E1-6C8F-46EB-8B8F-F80FDC436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16/01/2022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B81EE7-9C1F-4E81-BC53-30F03737E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A465D5-DA2A-4FB6-A184-5292974E9E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9926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79089-F252-488D-BBA6-115225750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B5269DF-F3B1-4258-A0BC-017C6E0EDF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6553BE3-C2E9-40DD-A301-1DB4689827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43628A1-C102-4085-AD45-AB9E169BD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16/01/2022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FC477F-7B15-49C5-A3EE-86A546BAB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245AB1E-757D-45D0-BCCE-B7C60A0A1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3588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5751D6-3199-4638-9850-68FEB3813C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62064D-5C0C-4355-A9FA-42E04D71A6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3C02E1E-9F09-4950-BF7D-8EC0639CF4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4D54E7D-0B1A-409F-B1DB-550C9026AF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3C8F1AA-596E-41EB-A1E2-9522E4C2284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DD7D9E3-102D-45B7-8D6D-D666431E4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16/01/2022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4C5A37C-A4DE-4CB0-AF33-EEFAF0D40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F208E2D-49EB-483C-A88D-A31A6F6A4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5000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CB82E0-C1A8-476F-BF3B-27291EFD1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7555019-CC77-430A-9A8F-C504E3FC2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3C4CF-6736-4755-B328-D7840F633C6D}" type="datetimeFigureOut">
              <a:rPr lang="es-ES" smtClean="0"/>
              <a:t>16/01/2022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BEF7196F-F66D-4264-89D5-47B583018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A292609-3602-4984-BFAD-DB24049CA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1282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19" Type="http://schemas.openxmlformats.org/officeDocument/2006/relationships/theme" Target="../theme/theme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el título"/>
          <p:cNvSpPr txBox="1">
            <a:spLocks noGrp="1"/>
          </p:cNvSpPr>
          <p:nvPr>
            <p:ph type="title"/>
          </p:nvPr>
        </p:nvSpPr>
        <p:spPr>
          <a:xfrm>
            <a:off x="1370014" y="769941"/>
            <a:ext cx="7315201" cy="16684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ctr">
            <a:normAutofit/>
          </a:bodyPr>
          <a:lstStyle/>
          <a:p>
            <a:r>
              <a:t>Texto del título</a:t>
            </a:r>
          </a:p>
        </p:txBody>
      </p:sp>
      <p:sp>
        <p:nvSpPr>
          <p:cNvPr id="3" name="Nivel de texto 1…"/>
          <p:cNvSpPr txBox="1">
            <a:spLocks noGrp="1"/>
          </p:cNvSpPr>
          <p:nvPr>
            <p:ph type="body" idx="1"/>
          </p:nvPr>
        </p:nvSpPr>
        <p:spPr>
          <a:xfrm>
            <a:off x="5103814" y="2438400"/>
            <a:ext cx="3581401" cy="4419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>
            <a:normAutofit/>
          </a:bodyPr>
          <a:lstStyle/>
          <a:p>
            <a:r>
              <a:t>Nivel de texto 1</a:t>
            </a:r>
          </a:p>
          <a:p>
            <a:pPr lvl="1"/>
            <a:r>
              <a:t>Nivel de texto 2</a:t>
            </a:r>
          </a:p>
          <a:p>
            <a:pPr lvl="2"/>
            <a:r>
              <a:t>Nivel de texto 3</a:t>
            </a:r>
          </a:p>
          <a:p>
            <a:pPr lvl="3"/>
            <a:r>
              <a:t>Nivel de texto 4</a:t>
            </a:r>
          </a:p>
          <a:p>
            <a:pPr lvl="4"/>
            <a:r>
              <a:t>Nivel de texto 5</a:t>
            </a:r>
          </a:p>
        </p:txBody>
      </p:sp>
      <p:sp>
        <p:nvSpPr>
          <p:cNvPr id="4" name="Número de diapositiva"/>
          <p:cNvSpPr txBox="1">
            <a:spLocks noGrp="1"/>
          </p:cNvSpPr>
          <p:nvPr>
            <p:ph type="sldNum" sz="quarter" idx="2"/>
          </p:nvPr>
        </p:nvSpPr>
        <p:spPr>
          <a:xfrm>
            <a:off x="8395701" y="6423502"/>
            <a:ext cx="291101" cy="230828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900">
                <a:solidFill>
                  <a:srgbClr val="888888"/>
                </a:solidFill>
                <a:latin typeface="+mj-lt"/>
                <a:ea typeface="+mj-ea"/>
                <a:cs typeface="+mj-cs"/>
                <a:sym typeface="Calibri"/>
              </a:defRPr>
            </a:lvl1pPr>
          </a:lstStyle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624606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ransition spd="med"/>
  <p:txStyles>
    <p:titleStyle>
      <a:lvl1pPr marL="0" marR="0" indent="0" algn="ctr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1" i="0" u="none" strike="noStrike" cap="none" spc="0" baseline="0">
          <a:ln>
            <a:noFill/>
          </a:ln>
          <a:solidFill>
            <a:srgbClr val="0433FF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1" i="0" u="none" strike="noStrike" cap="none" spc="0" baseline="0">
          <a:ln>
            <a:noFill/>
          </a:ln>
          <a:solidFill>
            <a:srgbClr val="0433FF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1" i="0" u="none" strike="noStrike" cap="none" spc="0" baseline="0">
          <a:ln>
            <a:noFill/>
          </a:ln>
          <a:solidFill>
            <a:srgbClr val="0433FF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1" i="0" u="none" strike="noStrike" cap="none" spc="0" baseline="0">
          <a:ln>
            <a:noFill/>
          </a:ln>
          <a:solidFill>
            <a:srgbClr val="0433FF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1" i="0" u="none" strike="noStrike" cap="none" spc="0" baseline="0">
          <a:ln>
            <a:noFill/>
          </a:ln>
          <a:solidFill>
            <a:srgbClr val="0433FF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1" i="0" u="none" strike="noStrike" cap="none" spc="0" baseline="0">
          <a:ln>
            <a:noFill/>
          </a:ln>
          <a:solidFill>
            <a:srgbClr val="0433FF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1" i="0" u="none" strike="noStrike" cap="none" spc="0" baseline="0">
          <a:ln>
            <a:noFill/>
          </a:ln>
          <a:solidFill>
            <a:srgbClr val="0433FF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1" i="0" u="none" strike="noStrike" cap="none" spc="0" baseline="0">
          <a:ln>
            <a:noFill/>
          </a:ln>
          <a:solidFill>
            <a:srgbClr val="0433FF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350" b="1" i="0" u="none" strike="noStrike" cap="none" spc="0" baseline="0">
          <a:ln>
            <a:noFill/>
          </a:ln>
          <a:solidFill>
            <a:srgbClr val="0433FF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257175" marR="0" indent="-257175" algn="l" defTabSz="685800" rtl="0" eaLnBrk="1" latinLnBrk="0" hangingPunct="1">
        <a:lnSpc>
          <a:spcPct val="100000"/>
        </a:lnSpc>
        <a:spcBef>
          <a:spcPts val="525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587828" marR="0" indent="-244928" algn="l" defTabSz="685800" rtl="0" eaLnBrk="1" latinLnBrk="0" hangingPunct="1">
        <a:lnSpc>
          <a:spcPct val="100000"/>
        </a:lnSpc>
        <a:spcBef>
          <a:spcPts val="525"/>
        </a:spcBef>
        <a:spcAft>
          <a:spcPts val="0"/>
        </a:spcAft>
        <a:buClrTx/>
        <a:buSzPct val="100000"/>
        <a:buFont typeface="Arial"/>
        <a:buChar char="–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914400" marR="0" indent="-228600" algn="l" defTabSz="685800" rtl="0" eaLnBrk="1" latinLnBrk="0" hangingPunct="1">
        <a:lnSpc>
          <a:spcPct val="100000"/>
        </a:lnSpc>
        <a:spcBef>
          <a:spcPts val="525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303020" marR="0" indent="-274320" algn="l" defTabSz="685800" rtl="0" eaLnBrk="1" latinLnBrk="0" hangingPunct="1">
        <a:lnSpc>
          <a:spcPct val="100000"/>
        </a:lnSpc>
        <a:spcBef>
          <a:spcPts val="525"/>
        </a:spcBef>
        <a:spcAft>
          <a:spcPts val="0"/>
        </a:spcAft>
        <a:buClrTx/>
        <a:buSzPct val="100000"/>
        <a:buFont typeface="Arial"/>
        <a:buChar char="–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1645920" marR="0" indent="-274320" algn="l" defTabSz="685800" rtl="0" eaLnBrk="1" latinLnBrk="0" hangingPunct="1">
        <a:lnSpc>
          <a:spcPct val="100000"/>
        </a:lnSpc>
        <a:spcBef>
          <a:spcPts val="525"/>
        </a:spcBef>
        <a:spcAft>
          <a:spcPts val="0"/>
        </a:spcAft>
        <a:buClrTx/>
        <a:buSzPct val="100000"/>
        <a:buFont typeface="Arial"/>
        <a:buChar char="»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1988820" marR="0" indent="-274320" algn="l" defTabSz="685800" rtl="0" eaLnBrk="1" latinLnBrk="0" hangingPunct="1">
        <a:lnSpc>
          <a:spcPct val="100000"/>
        </a:lnSpc>
        <a:spcBef>
          <a:spcPts val="525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2331720" marR="0" indent="-274320" algn="l" defTabSz="685800" rtl="0" eaLnBrk="1" latinLnBrk="0" hangingPunct="1">
        <a:lnSpc>
          <a:spcPct val="100000"/>
        </a:lnSpc>
        <a:spcBef>
          <a:spcPts val="525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2674619" marR="0" indent="-274319" algn="l" defTabSz="685800" rtl="0" eaLnBrk="1" latinLnBrk="0" hangingPunct="1">
        <a:lnSpc>
          <a:spcPct val="100000"/>
        </a:lnSpc>
        <a:spcBef>
          <a:spcPts val="525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3017519" marR="0" indent="-274319" algn="l" defTabSz="685800" rtl="0" eaLnBrk="1" latinLnBrk="0" hangingPunct="1">
        <a:lnSpc>
          <a:spcPct val="100000"/>
        </a:lnSpc>
        <a:spcBef>
          <a:spcPts val="525"/>
        </a:spcBef>
        <a:spcAft>
          <a:spcPts val="0"/>
        </a:spcAft>
        <a:buClrTx/>
        <a:buSzPct val="100000"/>
        <a:buFont typeface="Arial"/>
        <a:buChar char="•"/>
        <a:tabLst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311E5CF-1E38-4D08-A613-0F77897A2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6D65069-FFBA-410E-B968-61725D9991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C57ADA4-69B7-4D13-B082-58F72E2319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3C4CF-6736-4755-B328-D7840F633C6D}" type="datetimeFigureOut">
              <a:rPr lang="es-ES" smtClean="0"/>
              <a:t>16/01/2022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A407053-F68B-4BFB-8806-FE3E214A42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F4D250-5F6A-4DCC-BBB1-F8EBC744BE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B53C33-8B9E-4975-A7AA-E03DF73B083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1814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1/16/2022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31240AEE-CA8F-D042-9FD9-C69593BCFE13}" type="slidenum">
              <a:rPr lang="es-ES_tradnl" smtClean="0"/>
              <a:t>‹Nº›</a:t>
            </a:fld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527741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  <p:sldLayoutId id="2147483802" r:id="rId12"/>
    <p:sldLayoutId id="2147483803" r:id="rId13"/>
    <p:sldLayoutId id="2147483804" r:id="rId14"/>
    <p:sldLayoutId id="2147483805" r:id="rId15"/>
    <p:sldLayoutId id="2147483806" r:id="rId16"/>
    <p:sldLayoutId id="2147483807" r:id="rId17"/>
    <p:sldLayoutId id="2147483808" r:id="rId18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6.png"/><Relationship Id="rId4" Type="http://schemas.openxmlformats.org/officeDocument/2006/relationships/image" Target="../media/image12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6.pn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2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if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6.pn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undación INGADA (@fundacioningada) | Twitter">
            <a:extLst>
              <a:ext uri="{FF2B5EF4-FFF2-40B4-BE49-F238E27FC236}">
                <a16:creationId xmlns:a16="http://schemas.microsoft.com/office/drawing/2014/main" id="{0F517C00-CE92-1148-908B-F914BF472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65204" y="2480274"/>
            <a:ext cx="6643468" cy="1366911"/>
          </a:xfrm>
        </p:spPr>
        <p:txBody>
          <a:bodyPr>
            <a:noAutofit/>
          </a:bodyPr>
          <a:lstStyle/>
          <a:p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curso “tratamiento del </a:t>
            </a:r>
            <a:r>
              <a:rPr lang="es-ES_tradnl" sz="36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tdah</a:t>
            </a:r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en el ámbito educativo”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" y="5501934"/>
            <a:ext cx="2059420" cy="1356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Inicio">
            <a:extLst>
              <a:ext uri="{FF2B5EF4-FFF2-40B4-BE49-F238E27FC236}">
                <a16:creationId xmlns:a16="http://schemas.microsoft.com/office/drawing/2014/main" id="{89BF765C-CD9B-41DC-8DE1-5615F3DD4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7" y="140121"/>
            <a:ext cx="3803597" cy="6960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Resultado de imagen de fundacion maria jose jove">
            <a:extLst>
              <a:ext uri="{FF2B5EF4-FFF2-40B4-BE49-F238E27FC236}">
                <a16:creationId xmlns:a16="http://schemas.microsoft.com/office/drawing/2014/main" id="{C7E91EBF-A6D3-4B86-A49D-0D845C5CC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29" y="140121"/>
            <a:ext cx="1448972" cy="9563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2 Subtítulo">
            <a:extLst>
              <a:ext uri="{FF2B5EF4-FFF2-40B4-BE49-F238E27FC236}">
                <a16:creationId xmlns:a16="http://schemas.microsoft.com/office/drawing/2014/main" id="{FDC88D8F-CDA2-4DCC-A491-C013AE4B33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82425" y="4295482"/>
            <a:ext cx="5009027" cy="1012843"/>
          </a:xfrm>
        </p:spPr>
        <p:txBody>
          <a:bodyPr>
            <a:normAutofit/>
          </a:bodyPr>
          <a:lstStyle/>
          <a:p>
            <a:r>
              <a:rPr lang="es-ES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Curso 2021-2022</a:t>
            </a:r>
          </a:p>
        </p:txBody>
      </p:sp>
    </p:spTree>
    <p:extLst>
      <p:ext uri="{BB962C8B-B14F-4D97-AF65-F5344CB8AC3E}">
        <p14:creationId xmlns:p14="http://schemas.microsoft.com/office/powerpoint/2010/main" val="4223592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Fundación INGADA (@fundacioningada) | Twitter">
            <a:extLst>
              <a:ext uri="{FF2B5EF4-FFF2-40B4-BE49-F238E27FC236}">
                <a16:creationId xmlns:a16="http://schemas.microsoft.com/office/drawing/2014/main" id="{6A68C454-3FC8-3145-9279-BB61A975B0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F391BF2F-A09A-47F3-A1C6-0C888CFF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621" y="98280"/>
            <a:ext cx="7315201" cy="995050"/>
          </a:xfrm>
        </p:spPr>
        <p:txBody>
          <a:bodyPr>
            <a:normAutofit/>
          </a:bodyPr>
          <a:lstStyle/>
          <a:p>
            <a:pPr algn="ctr"/>
            <a:r>
              <a:rPr lang="es-ES_tradnl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Avaliación</a:t>
            </a:r>
            <a:r>
              <a:rPr lang="es-ES_tradnl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inicial</a:t>
            </a:r>
            <a:endParaRPr lang="es-ES_tradnl" sz="36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3 Marcador de contenido">
            <a:extLst>
              <a:ext uri="{FF2B5EF4-FFF2-40B4-BE49-F238E27FC236}">
                <a16:creationId xmlns:a16="http://schemas.microsoft.com/office/drawing/2014/main" id="{296F7039-A00E-4991-B05D-7E95FD4DD3C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39" y="1127061"/>
            <a:ext cx="1484784" cy="1750239"/>
          </a:xfrm>
          <a:prstGeom prst="rect">
            <a:avLst/>
          </a:prstGeom>
        </p:spPr>
      </p:pic>
      <p:pic>
        <p:nvPicPr>
          <p:cNvPr id="7" name="4 Imagen">
            <a:extLst>
              <a:ext uri="{FF2B5EF4-FFF2-40B4-BE49-F238E27FC236}">
                <a16:creationId xmlns:a16="http://schemas.microsoft.com/office/drawing/2014/main" id="{762E9FEE-F7FB-4048-A7DA-658C408A68A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444" y="1192211"/>
            <a:ext cx="1430778" cy="1738334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DC736283-C3FD-4DA2-80A3-A59AA80617AB}"/>
              </a:ext>
            </a:extLst>
          </p:cNvPr>
          <p:cNvSpPr/>
          <p:nvPr/>
        </p:nvSpPr>
        <p:spPr>
          <a:xfrm>
            <a:off x="3829607" y="1394430"/>
            <a:ext cx="1484784" cy="121549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ART. 12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7130CBD0-75C8-3744-814A-35E3D07AEA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" y="5501934"/>
            <a:ext cx="2059420" cy="1356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ángulo: esquinas redondeadas 6"/>
          <p:cNvSpPr/>
          <p:nvPr/>
        </p:nvSpPr>
        <p:spPr>
          <a:xfrm>
            <a:off x="73783" y="3029426"/>
            <a:ext cx="8996433" cy="3174604"/>
          </a:xfrm>
          <a:prstGeom prst="roundRect">
            <a:avLst>
              <a:gd name="adj" fmla="val 28241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14313" indent="-214313">
              <a:buFont typeface="Arial" charset="0"/>
              <a:buChar char="•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FINALIDADE: adaptar as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ensinanzas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alumno e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facilitarlle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a debida progresión na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súa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aprendizaxe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14313" indent="-214313">
              <a:buFont typeface="Arial" charset="0"/>
              <a:buChar char="•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Deberá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recoller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a información aportada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pola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familia, así como a procedente do curso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etapa anterior.</a:t>
            </a:r>
          </a:p>
          <a:p>
            <a:pPr marL="214313" indent="-214313">
              <a:buFont typeface="Arial" charset="0"/>
              <a:buChar char="•"/>
            </a:pP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O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titor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, en colaboración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departamento de orientación, levará a cabo a identificación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temperá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das necesidades educativas detectadas, aportando á familia os resultados da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avaliación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e a aplicación das medidas de atención á </a:t>
            </a:r>
            <a:r>
              <a:rPr lang="es-ES" sz="2000" dirty="0" err="1">
                <a:latin typeface="Arial" panose="020B0604020202020204" pitchFamily="34" charset="0"/>
                <a:cs typeface="Arial" panose="020B0604020202020204" pitchFamily="34" charset="0"/>
              </a:rPr>
              <a:t>diversidade</a:t>
            </a:r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que se consideren necesarias.</a:t>
            </a:r>
            <a:endParaRPr lang="es-ES_tradn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9362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undación INGADA (@fundacioningada) | Twitter">
            <a:extLst>
              <a:ext uri="{FF2B5EF4-FFF2-40B4-BE49-F238E27FC236}">
                <a16:creationId xmlns:a16="http://schemas.microsoft.com/office/drawing/2014/main" id="{9D0FC42E-58EA-FA4C-8E5A-2773BEDF1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3093" y="-16025"/>
            <a:ext cx="6771820" cy="1170226"/>
          </a:xfrm>
        </p:spPr>
        <p:txBody>
          <a:bodyPr>
            <a:normAutofit/>
          </a:bodyPr>
          <a:lstStyle/>
          <a:p>
            <a:pPr algn="ctr"/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METODOLOXÍAS</a:t>
            </a:r>
          </a:p>
        </p:txBody>
      </p:sp>
      <p:pic>
        <p:nvPicPr>
          <p:cNvPr id="4" name="3 Marcador de contenid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73" y="340427"/>
            <a:ext cx="1484784" cy="1750239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427" y="282652"/>
            <a:ext cx="1430778" cy="1738334"/>
          </a:xfrm>
          <a:prstGeom prst="rect">
            <a:avLst/>
          </a:prstGeom>
        </p:spPr>
      </p:pic>
      <p:sp>
        <p:nvSpPr>
          <p:cNvPr id="7" name="Rectángulo: esquinas redondeadas 6"/>
          <p:cNvSpPr/>
          <p:nvPr/>
        </p:nvSpPr>
        <p:spPr>
          <a:xfrm>
            <a:off x="179173" y="2431093"/>
            <a:ext cx="8773758" cy="3166910"/>
          </a:xfrm>
          <a:prstGeom prst="roundRect">
            <a:avLst>
              <a:gd name="adj" fmla="val 20100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14313" indent="-214313" algn="just">
              <a:lnSpc>
                <a:spcPct val="150000"/>
              </a:lnSpc>
              <a:buFont typeface="Arial" charset="0"/>
              <a:buChar char="•"/>
            </a:pPr>
            <a:r>
              <a:rPr lang="gl-ES" sz="2000" dirty="0">
                <a:latin typeface="Arial" panose="020B0604020202020204" pitchFamily="34" charset="0"/>
                <a:cs typeface="Arial" panose="020B0604020202020204" pitchFamily="34" charset="0"/>
              </a:rPr>
              <a:t>TRABALLO COLABORATIVO EN GRUPOS HETEROXÉNEOS.</a:t>
            </a:r>
          </a:p>
          <a:p>
            <a:pPr marL="214313" indent="-214313" algn="just">
              <a:lnSpc>
                <a:spcPct val="150000"/>
              </a:lnSpc>
              <a:buFont typeface="Arial" charset="0"/>
              <a:buChar char="•"/>
            </a:pPr>
            <a:r>
              <a:rPr lang="gl-ES" sz="2000" dirty="0">
                <a:latin typeface="Arial" panose="020B0604020202020204" pitchFamily="34" charset="0"/>
                <a:cs typeface="Arial" panose="020B0604020202020204" pitchFamily="34" charset="0"/>
              </a:rPr>
              <a:t>TITORÍA ENTRE IGUAIS</a:t>
            </a:r>
          </a:p>
          <a:p>
            <a:pPr marL="214313" indent="-214313" algn="just">
              <a:lnSpc>
                <a:spcPct val="150000"/>
              </a:lnSpc>
              <a:buFont typeface="Arial" charset="0"/>
              <a:buChar char="•"/>
            </a:pPr>
            <a:r>
              <a:rPr lang="gl-ES" sz="2000" dirty="0">
                <a:latin typeface="Arial" panose="020B0604020202020204" pitchFamily="34" charset="0"/>
                <a:cs typeface="Arial" panose="020B0604020202020204" pitchFamily="34" charset="0"/>
              </a:rPr>
              <a:t>APRENDIZAXE POR PROXECTOS.</a:t>
            </a:r>
          </a:p>
          <a:p>
            <a:pPr marL="214313" indent="-214313" algn="just">
              <a:lnSpc>
                <a:spcPct val="150000"/>
              </a:lnSpc>
              <a:buFont typeface="Arial" charset="0"/>
              <a:buChar char="•"/>
            </a:pPr>
            <a:r>
              <a:rPr lang="gl-ES" sz="2000" dirty="0">
                <a:latin typeface="Arial" panose="020B0604020202020204" pitchFamily="34" charset="0"/>
                <a:cs typeface="Arial" panose="020B0604020202020204" pitchFamily="34" charset="0"/>
              </a:rPr>
              <a:t>OUTRAS QUE PROMOVAN A INCLUSIÓN (aprendizaxe servizo...).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E9166A3-DCAE-4308-85F9-B80FD04D6674}"/>
              </a:ext>
            </a:extLst>
          </p:cNvPr>
          <p:cNvSpPr/>
          <p:nvPr/>
        </p:nvSpPr>
        <p:spPr>
          <a:xfrm>
            <a:off x="3943921" y="927443"/>
            <a:ext cx="1484784" cy="121549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ART. 45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7E179EC7-9094-BF44-BCE8-9057012B18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5759355"/>
            <a:ext cx="1692819" cy="11146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6184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undación INGADA (@fundacioningada) | Twitter">
            <a:extLst>
              <a:ext uri="{FF2B5EF4-FFF2-40B4-BE49-F238E27FC236}">
                <a16:creationId xmlns:a16="http://schemas.microsoft.com/office/drawing/2014/main" id="{9D0FC42E-58EA-FA4C-8E5A-2773BEDF1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3093" y="-16025"/>
            <a:ext cx="6771820" cy="1170226"/>
          </a:xfrm>
        </p:spPr>
        <p:txBody>
          <a:bodyPr>
            <a:normAutofit/>
          </a:bodyPr>
          <a:lstStyle/>
          <a:p>
            <a:pPr algn="ctr"/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MEDIDAS ORDINARIAS</a:t>
            </a:r>
          </a:p>
        </p:txBody>
      </p:sp>
      <p:pic>
        <p:nvPicPr>
          <p:cNvPr id="4" name="3 Marcador de contenid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73" y="340427"/>
            <a:ext cx="1484784" cy="1750239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427" y="282652"/>
            <a:ext cx="1430778" cy="1738334"/>
          </a:xfrm>
          <a:prstGeom prst="rect">
            <a:avLst/>
          </a:prstGeom>
        </p:spPr>
      </p:pic>
      <p:sp>
        <p:nvSpPr>
          <p:cNvPr id="7" name="Rectángulo: esquinas redondeadas 6"/>
          <p:cNvSpPr/>
          <p:nvPr/>
        </p:nvSpPr>
        <p:spPr>
          <a:xfrm>
            <a:off x="200712" y="1899417"/>
            <a:ext cx="8760111" cy="4837014"/>
          </a:xfrm>
          <a:prstGeom prst="roundRect">
            <a:avLst>
              <a:gd name="adj" fmla="val 20100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14313" indent="-214313" algn="just">
              <a:lnSpc>
                <a:spcPct val="150000"/>
              </a:lnSpc>
              <a:buFont typeface="Arial" charset="0"/>
              <a:buChar char="•"/>
            </a:pP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Adaptacións dos tempos, instrumentos e procedementos ás características do alumnado </a:t>
            </a:r>
            <a:r>
              <a:rPr lang="gl-ES" dirty="0">
                <a:latin typeface="Arial" panose="020B0604020202020204" pitchFamily="34" charset="0"/>
                <a:cs typeface="Arial" panose="020B0604020202020204" pitchFamily="34" charset="0"/>
              </a:rPr>
              <a:t>(é labor do profesor da área, materia, ámbito ou módulo).</a:t>
            </a:r>
          </a:p>
          <a:p>
            <a:pPr marL="214313" indent="-214313" algn="just">
              <a:lnSpc>
                <a:spcPct val="150000"/>
              </a:lnSpc>
              <a:buFont typeface="Arial" charset="0"/>
              <a:buChar char="•"/>
            </a:pP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Considerar a forma de comunicación que o alumnado precisa, a secuenciación de tarefas, a verificación da comprensión das mesmas. a dispoñibilidade dos recursos e a concesión do tempo necesario</a:t>
            </a:r>
            <a:r>
              <a:rPr lang="gl-ES" dirty="0">
                <a:latin typeface="Arial" panose="020B0604020202020204" pitchFamily="34" charset="0"/>
                <a:cs typeface="Arial" panose="020B0604020202020204" pitchFamily="34" charset="0"/>
              </a:rPr>
              <a:t> (o docente informará ao alumno sobre o seu desempeño nas tarefas da avaliación, aproveitando a importancia de comparar o producido polo alumno co esperado ou demandado polo profesor).</a:t>
            </a:r>
          </a:p>
          <a:p>
            <a:pPr marL="214313" indent="-214313" algn="just">
              <a:lnSpc>
                <a:spcPct val="150000"/>
              </a:lnSpc>
              <a:buFont typeface="Arial" charset="0"/>
              <a:buChar char="•"/>
            </a:pP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Atención especial ás propostas nos plans, programas, guías, protocolos...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E9166A3-DCAE-4308-85F9-B80FD04D6674}"/>
              </a:ext>
            </a:extLst>
          </p:cNvPr>
          <p:cNvSpPr/>
          <p:nvPr/>
        </p:nvSpPr>
        <p:spPr>
          <a:xfrm>
            <a:off x="3609691" y="941092"/>
            <a:ext cx="1924617" cy="9423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ART. 46</a:t>
            </a:r>
          </a:p>
        </p:txBody>
      </p:sp>
    </p:spTree>
    <p:extLst>
      <p:ext uri="{BB962C8B-B14F-4D97-AF65-F5344CB8AC3E}">
        <p14:creationId xmlns:p14="http://schemas.microsoft.com/office/powerpoint/2010/main" val="117115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undación INGADA (@fundacioningada) | Twitter">
            <a:extLst>
              <a:ext uri="{FF2B5EF4-FFF2-40B4-BE49-F238E27FC236}">
                <a16:creationId xmlns:a16="http://schemas.microsoft.com/office/drawing/2014/main" id="{9D0FC42E-58EA-FA4C-8E5A-2773BEDF1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3093" y="-16025"/>
            <a:ext cx="6771820" cy="1170226"/>
          </a:xfrm>
        </p:spPr>
        <p:txBody>
          <a:bodyPr>
            <a:normAutofit/>
          </a:bodyPr>
          <a:lstStyle/>
          <a:p>
            <a:pPr algn="ctr"/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MEDIDAS ORDINARIAS</a:t>
            </a:r>
          </a:p>
        </p:txBody>
      </p:sp>
      <p:pic>
        <p:nvPicPr>
          <p:cNvPr id="4" name="3 Marcador de contenid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73" y="340427"/>
            <a:ext cx="1484784" cy="1750239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427" y="282652"/>
            <a:ext cx="1430778" cy="1738334"/>
          </a:xfrm>
          <a:prstGeom prst="rect">
            <a:avLst/>
          </a:prstGeom>
        </p:spPr>
      </p:pic>
      <p:sp>
        <p:nvSpPr>
          <p:cNvPr id="7" name="Rectángulo: esquinas redondeadas 6"/>
          <p:cNvSpPr/>
          <p:nvPr/>
        </p:nvSpPr>
        <p:spPr>
          <a:xfrm>
            <a:off x="-54974" y="1637731"/>
            <a:ext cx="9166179" cy="5220269"/>
          </a:xfrm>
          <a:prstGeom prst="roundRect">
            <a:avLst>
              <a:gd name="adj" fmla="val 20100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REFORZO EDUCATIVO E APOIO PEDAGÓXICO: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O R.E afecta á secuenciación de contidos, ás formas e instrumentos de avaliación, á organización da aula, ao agrupamento de alumnos e á metodoloxía.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Aplicarase a alumnos que con estas modificacións poidan seguir o proceso ordinario de ensinanza-aprendizaxe.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Debe ser elaborado polo profesor que imparte a área, materia, ámbito ou módulo; debendo informar ao titor, e este á xefatura de estudos e á familia.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O profesorado con dispoñibilidade horaria poderá actuar como apoio xeral ao conxunto da aula; este profesorado, coordinado polo titor, elaborará un informe individual dos reforzos educativos levados a cabo, </a:t>
            </a:r>
            <a:r>
              <a:rPr lang="gl-ES" b="1" dirty="0" err="1">
                <a:latin typeface="Arial" panose="020B0604020202020204" pitchFamily="34" charset="0"/>
                <a:cs typeface="Arial" panose="020B0604020202020204" pitchFamily="34" charset="0"/>
              </a:rPr>
              <a:t>seguidno</a:t>
            </a: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 o modelo deseñado polo departamento de orientación.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E9166A3-DCAE-4308-85F9-B80FD04D6674}"/>
              </a:ext>
            </a:extLst>
          </p:cNvPr>
          <p:cNvSpPr/>
          <p:nvPr/>
        </p:nvSpPr>
        <p:spPr>
          <a:xfrm>
            <a:off x="3609691" y="699076"/>
            <a:ext cx="1924617" cy="9423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ART. 46</a:t>
            </a:r>
          </a:p>
        </p:txBody>
      </p:sp>
    </p:spTree>
    <p:extLst>
      <p:ext uri="{BB962C8B-B14F-4D97-AF65-F5344CB8AC3E}">
        <p14:creationId xmlns:p14="http://schemas.microsoft.com/office/powerpoint/2010/main" val="179549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undación INGADA (@fundacioningada) | Twitter">
            <a:extLst>
              <a:ext uri="{FF2B5EF4-FFF2-40B4-BE49-F238E27FC236}">
                <a16:creationId xmlns:a16="http://schemas.microsoft.com/office/drawing/2014/main" id="{9D0FC42E-58EA-FA4C-8E5A-2773BEDF1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3093" y="-16025"/>
            <a:ext cx="6771820" cy="1170226"/>
          </a:xfrm>
        </p:spPr>
        <p:txBody>
          <a:bodyPr>
            <a:normAutofit/>
          </a:bodyPr>
          <a:lstStyle/>
          <a:p>
            <a:pPr algn="ctr"/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MEDIDAS ORDINARIAS</a:t>
            </a:r>
          </a:p>
        </p:txBody>
      </p:sp>
      <p:pic>
        <p:nvPicPr>
          <p:cNvPr id="4" name="3 Marcador de contenid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73" y="340427"/>
            <a:ext cx="1484784" cy="1750239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427" y="282652"/>
            <a:ext cx="1430778" cy="1738334"/>
          </a:xfrm>
          <a:prstGeom prst="rect">
            <a:avLst/>
          </a:prstGeom>
        </p:spPr>
      </p:pic>
      <p:sp>
        <p:nvSpPr>
          <p:cNvPr id="7" name="Rectángulo: esquinas redondeadas 6"/>
          <p:cNvSpPr/>
          <p:nvPr/>
        </p:nvSpPr>
        <p:spPr>
          <a:xfrm>
            <a:off x="211500" y="2047646"/>
            <a:ext cx="8753327" cy="4527702"/>
          </a:xfrm>
          <a:prstGeom prst="roundRect">
            <a:avLst>
              <a:gd name="adj" fmla="val 20100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PROGRAMA DE ENRIQUECEMENTO CURRICULAR: </a:t>
            </a:r>
            <a:r>
              <a:rPr lang="gl-ES" dirty="0">
                <a:latin typeface="Arial" panose="020B0604020202020204" pitchFamily="34" charset="0"/>
                <a:cs typeface="Arial" panose="020B0604020202020204" pitchFamily="34" charset="0"/>
              </a:rPr>
              <a:t>é competencia e responsabilidade do profesor de área ou materia; desenvolverase na aula ordinaria e constará nos documentos oficiais da avaliación.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PLAN ESPECÍFICO DE REFORZO</a:t>
            </a:r>
            <a:r>
              <a:rPr lang="gl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PARA O ALUMNADO QUE REPITA CURSO EN E.P:</a:t>
            </a:r>
            <a:r>
              <a:rPr lang="gl-ES" dirty="0">
                <a:latin typeface="Arial" panose="020B0604020202020204" pitchFamily="34" charset="0"/>
                <a:cs typeface="Arial" panose="020B0604020202020204" pitchFamily="34" charset="0"/>
              </a:rPr>
              <a:t> será elaborado polo equipo docente baixo a coordinación do titor. Realizarase seguimento do mesmo en cada sesión de avaliación. Incluirá, entre outros aspectos, a relación de necesidades educativas que motivaron a repetición, as medidas ordinarias aplicadas o curso anterior, as estratexias metodolóxicas que se van a usar e os recursos cos que se contan. </a:t>
            </a: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Importante á acreditación da información á familia.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E9166A3-DCAE-4308-85F9-B80FD04D6674}"/>
              </a:ext>
            </a:extLst>
          </p:cNvPr>
          <p:cNvSpPr/>
          <p:nvPr/>
        </p:nvSpPr>
        <p:spPr>
          <a:xfrm>
            <a:off x="3112864" y="791673"/>
            <a:ext cx="3615482" cy="72029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ARTS. 49, 50, 51 e 52</a:t>
            </a:r>
          </a:p>
        </p:txBody>
      </p:sp>
    </p:spTree>
    <p:extLst>
      <p:ext uri="{BB962C8B-B14F-4D97-AF65-F5344CB8AC3E}">
        <p14:creationId xmlns:p14="http://schemas.microsoft.com/office/powerpoint/2010/main" val="1341925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undación INGADA (@fundacioningada) | Twitter">
            <a:extLst>
              <a:ext uri="{FF2B5EF4-FFF2-40B4-BE49-F238E27FC236}">
                <a16:creationId xmlns:a16="http://schemas.microsoft.com/office/drawing/2014/main" id="{9D0FC42E-58EA-FA4C-8E5A-2773BEDF1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3093" y="-16025"/>
            <a:ext cx="6771820" cy="1170226"/>
          </a:xfrm>
        </p:spPr>
        <p:txBody>
          <a:bodyPr>
            <a:normAutofit/>
          </a:bodyPr>
          <a:lstStyle/>
          <a:p>
            <a:pPr algn="ctr"/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MEDIDAS ORDINARIAS</a:t>
            </a:r>
          </a:p>
        </p:txBody>
      </p:sp>
      <p:pic>
        <p:nvPicPr>
          <p:cNvPr id="4" name="3 Marcador de contenid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73" y="340427"/>
            <a:ext cx="1484784" cy="1750239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427" y="282652"/>
            <a:ext cx="1430778" cy="1738334"/>
          </a:xfrm>
          <a:prstGeom prst="rect">
            <a:avLst/>
          </a:prstGeom>
        </p:spPr>
      </p:pic>
      <p:sp>
        <p:nvSpPr>
          <p:cNvPr id="7" name="Rectángulo: esquinas redondeadas 6"/>
          <p:cNvSpPr/>
          <p:nvPr/>
        </p:nvSpPr>
        <p:spPr>
          <a:xfrm>
            <a:off x="211500" y="2047646"/>
            <a:ext cx="8753327" cy="4527702"/>
          </a:xfrm>
          <a:prstGeom prst="roundRect">
            <a:avLst>
              <a:gd name="adj" fmla="val 20100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PLAN DE REFORZO PARA O ALUMNO DE E.S.O QUE PASE DE CURSO CON MATERIAS SEN SUPERAR:</a:t>
            </a:r>
            <a:r>
              <a:rPr lang="gl-ES" dirty="0">
                <a:latin typeface="Arial" panose="020B0604020202020204" pitchFamily="34" charset="0"/>
                <a:cs typeface="Arial" panose="020B0604020202020204" pitchFamily="34" charset="0"/>
              </a:rPr>
              <a:t> será elaborado polo profesor da materia baixo as directrices do departamento didáctico, co coñecemento do titor; adaptarase ás particularidades de cada alumno. Incluirá, entre outros aspectos, o currículo a desenvolver cos criterios de avaliación especificados, as estratexias metodolóxicas, os recursos, as tarefas coa temporalización, o seguimento e avaliación. Realizarase o seguimento nas sesións de avaliación. </a:t>
            </a: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Acreditación da información á familia.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PLAN ESPECÍFICO PERDSONALIZADO PARA O ALUMNADO DE E.S.O QUE PERMANEZA UN ANO MÁIS NO MESMO CURSO.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E9166A3-DCAE-4308-85F9-B80FD04D6674}"/>
              </a:ext>
            </a:extLst>
          </p:cNvPr>
          <p:cNvSpPr/>
          <p:nvPr/>
        </p:nvSpPr>
        <p:spPr>
          <a:xfrm>
            <a:off x="3112864" y="791673"/>
            <a:ext cx="3615482" cy="720291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ARTS. 49, 50, 51 e 52</a:t>
            </a:r>
          </a:p>
        </p:txBody>
      </p:sp>
    </p:spTree>
    <p:extLst>
      <p:ext uri="{BB962C8B-B14F-4D97-AF65-F5344CB8AC3E}">
        <p14:creationId xmlns:p14="http://schemas.microsoft.com/office/powerpoint/2010/main" val="212196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undación INGADA (@fundacioningada) | Twitter">
            <a:extLst>
              <a:ext uri="{FF2B5EF4-FFF2-40B4-BE49-F238E27FC236}">
                <a16:creationId xmlns:a16="http://schemas.microsoft.com/office/drawing/2014/main" id="{9D0FC42E-58EA-FA4C-8E5A-2773BEDF1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3093" y="-16025"/>
            <a:ext cx="6771820" cy="1170226"/>
          </a:xfrm>
        </p:spPr>
        <p:txBody>
          <a:bodyPr>
            <a:normAutofit/>
          </a:bodyPr>
          <a:lstStyle/>
          <a:p>
            <a:pPr algn="ctr"/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MEDIDAS EXTRAORDINARIAS</a:t>
            </a:r>
          </a:p>
        </p:txBody>
      </p:sp>
      <p:pic>
        <p:nvPicPr>
          <p:cNvPr id="4" name="3 Marcador de contenid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73" y="340427"/>
            <a:ext cx="1484784" cy="1750239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427" y="282652"/>
            <a:ext cx="1430778" cy="1738334"/>
          </a:xfrm>
          <a:prstGeom prst="rect">
            <a:avLst/>
          </a:prstGeom>
        </p:spPr>
      </p:pic>
      <p:sp>
        <p:nvSpPr>
          <p:cNvPr id="7" name="Rectángulo: esquinas redondeadas 6"/>
          <p:cNvSpPr/>
          <p:nvPr/>
        </p:nvSpPr>
        <p:spPr>
          <a:xfrm>
            <a:off x="211500" y="1774209"/>
            <a:ext cx="8753327" cy="4801139"/>
          </a:xfrm>
          <a:prstGeom prst="roundRect">
            <a:avLst>
              <a:gd name="adj" fmla="val 20100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ADAPTACIÓN CURRICULAR:</a:t>
            </a:r>
            <a:r>
              <a:rPr lang="gl-ES" dirty="0">
                <a:latin typeface="Arial" panose="020B0604020202020204" pitchFamily="34" charset="0"/>
                <a:cs typeface="Arial" panose="020B0604020202020204" pitchFamily="34" charset="0"/>
              </a:rPr>
              <a:t> supón modificacións significativas de elementos </a:t>
            </a:r>
            <a:r>
              <a:rPr lang="gl-ES" dirty="0" err="1">
                <a:latin typeface="Arial" panose="020B0604020202020204" pitchFamily="34" charset="0"/>
                <a:cs typeface="Arial" panose="020B0604020202020204" pitchFamily="34" charset="0"/>
              </a:rPr>
              <a:t>prescritivos</a:t>
            </a:r>
            <a:r>
              <a:rPr lang="gl-ES" dirty="0">
                <a:latin typeface="Arial" panose="020B0604020202020204" pitchFamily="34" charset="0"/>
                <a:cs typeface="Arial" panose="020B0604020202020204" pitchFamily="34" charset="0"/>
              </a:rPr>
              <a:t> do currículo; realizarase unha avaliación psicopedagóxica así como unha reunión co equipo docente e a xefatura do departamento de orientación convocada pola xefatura de estudos para decidir a pertinencia da mesma; cada docente é o responsable de elaborar a proposta da súa materia así como do desenvolvemento e avaliación da mesma; o expediente de A.C deberá conter a acta da reunión así como a acreditación de información á familia; o expediente de A.C será enviado pola dirección do centro ao servizo de inspección educativa para a súa autorización antes de que remate o mes de novembro (excepto nos casos de </a:t>
            </a:r>
            <a:r>
              <a:rPr lang="gl-ES" dirty="0" err="1">
                <a:latin typeface="Arial" panose="020B0604020202020204" pitchFamily="34" charset="0"/>
                <a:cs typeface="Arial" panose="020B0604020202020204" pitchFamily="34" charset="0"/>
              </a:rPr>
              <a:t>flexibilización</a:t>
            </a:r>
            <a:r>
              <a:rPr lang="gl-ES" dirty="0">
                <a:latin typeface="Arial" panose="020B0604020202020204" pitchFamily="34" charset="0"/>
                <a:cs typeface="Arial" panose="020B0604020202020204" pitchFamily="34" charset="0"/>
              </a:rPr>
              <a:t>). A duración pode ser dun ciclo ou dun curso.</a:t>
            </a:r>
            <a:endParaRPr lang="gl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E9166A3-DCAE-4308-85F9-B80FD04D6674}"/>
              </a:ext>
            </a:extLst>
          </p:cNvPr>
          <p:cNvSpPr/>
          <p:nvPr/>
        </p:nvSpPr>
        <p:spPr>
          <a:xfrm>
            <a:off x="3181101" y="814639"/>
            <a:ext cx="3110515" cy="73244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ARTS. 55, 56, 57, 58, 59 e 61</a:t>
            </a:r>
          </a:p>
        </p:txBody>
      </p:sp>
    </p:spTree>
    <p:extLst>
      <p:ext uri="{BB962C8B-B14F-4D97-AF65-F5344CB8AC3E}">
        <p14:creationId xmlns:p14="http://schemas.microsoft.com/office/powerpoint/2010/main" val="117728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undación INGADA (@fundacioningada) | Twitter">
            <a:extLst>
              <a:ext uri="{FF2B5EF4-FFF2-40B4-BE49-F238E27FC236}">
                <a16:creationId xmlns:a16="http://schemas.microsoft.com/office/drawing/2014/main" id="{9D0FC42E-58EA-FA4C-8E5A-2773BEDF1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3093" y="-16025"/>
            <a:ext cx="6771820" cy="1170226"/>
          </a:xfrm>
        </p:spPr>
        <p:txBody>
          <a:bodyPr>
            <a:normAutofit/>
          </a:bodyPr>
          <a:lstStyle/>
          <a:p>
            <a:pPr algn="ctr"/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MEDIDAS EXTRAORDINARIAS</a:t>
            </a:r>
          </a:p>
        </p:txBody>
      </p:sp>
      <p:pic>
        <p:nvPicPr>
          <p:cNvPr id="4" name="3 Marcador de contenid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73" y="340427"/>
            <a:ext cx="1484784" cy="1750239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427" y="282652"/>
            <a:ext cx="1430778" cy="1738334"/>
          </a:xfrm>
          <a:prstGeom prst="rect">
            <a:avLst/>
          </a:prstGeom>
        </p:spPr>
      </p:pic>
      <p:sp>
        <p:nvSpPr>
          <p:cNvPr id="7" name="Rectángulo: esquinas redondeadas 6"/>
          <p:cNvSpPr/>
          <p:nvPr/>
        </p:nvSpPr>
        <p:spPr>
          <a:xfrm>
            <a:off x="1143564" y="2271383"/>
            <a:ext cx="7185587" cy="3862316"/>
          </a:xfrm>
          <a:prstGeom prst="roundRect">
            <a:avLst>
              <a:gd name="adj" fmla="val 20100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AGRUPAMENTOS FLEXIBLES:</a:t>
            </a:r>
            <a:r>
              <a:rPr lang="gl-ES" dirty="0">
                <a:latin typeface="Arial" panose="020B0604020202020204" pitchFamily="34" charset="0"/>
                <a:cs typeface="Arial" panose="020B0604020202020204" pitchFamily="34" charset="0"/>
              </a:rPr>
              <a:t> poderanse realizar nos dous últimos cursos de primaria ou na E.S.O; teñen carácter reversible; non poderán exceder as 13 sesións da totalidade do horario; realizaranse en </a:t>
            </a:r>
            <a:r>
              <a:rPr lang="gl-ES" dirty="0" err="1">
                <a:latin typeface="Arial" panose="020B0604020202020204" pitchFamily="34" charset="0"/>
                <a:cs typeface="Arial" panose="020B0604020202020204" pitchFamily="34" charset="0"/>
              </a:rPr>
              <a:t>lengua</a:t>
            </a:r>
            <a:r>
              <a:rPr lang="gl-ES" dirty="0">
                <a:latin typeface="Arial" panose="020B0604020202020204" pitchFamily="34" charset="0"/>
                <a:cs typeface="Arial" panose="020B0604020202020204" pitchFamily="34" charset="0"/>
              </a:rPr>
              <a:t>, lingua e matemáticas;  poderán contar cun máximo de 8 alumnos en primaria e 10 na E.S.O; precisan da autorización da inspección; a proposta de incorporación poderá realizarse ata finais de xaneiro.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E9166A3-DCAE-4308-85F9-B80FD04D6674}"/>
              </a:ext>
            </a:extLst>
          </p:cNvPr>
          <p:cNvSpPr/>
          <p:nvPr/>
        </p:nvSpPr>
        <p:spPr>
          <a:xfrm>
            <a:off x="3181099" y="1110082"/>
            <a:ext cx="3110515" cy="73244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ARTS. 55, 56, 57, 58, 59 e 61</a:t>
            </a:r>
          </a:p>
        </p:txBody>
      </p:sp>
    </p:spTree>
    <p:extLst>
      <p:ext uri="{BB962C8B-B14F-4D97-AF65-F5344CB8AC3E}">
        <p14:creationId xmlns:p14="http://schemas.microsoft.com/office/powerpoint/2010/main" val="1509730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undación INGADA (@fundacioningada) | Twitter">
            <a:extLst>
              <a:ext uri="{FF2B5EF4-FFF2-40B4-BE49-F238E27FC236}">
                <a16:creationId xmlns:a16="http://schemas.microsoft.com/office/drawing/2014/main" id="{9D0FC42E-58EA-FA4C-8E5A-2773BEDF1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3093" y="-16025"/>
            <a:ext cx="6771820" cy="1170226"/>
          </a:xfrm>
        </p:spPr>
        <p:txBody>
          <a:bodyPr>
            <a:normAutofit/>
          </a:bodyPr>
          <a:lstStyle/>
          <a:p>
            <a:pPr algn="ctr"/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MEDIDAS EXTRAORDINARIAS</a:t>
            </a:r>
          </a:p>
        </p:txBody>
      </p:sp>
      <p:pic>
        <p:nvPicPr>
          <p:cNvPr id="4" name="3 Marcador de contenid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73" y="340427"/>
            <a:ext cx="1484784" cy="1750239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427" y="282652"/>
            <a:ext cx="1430778" cy="1738334"/>
          </a:xfrm>
          <a:prstGeom prst="rect">
            <a:avLst/>
          </a:prstGeom>
        </p:spPr>
      </p:pic>
      <p:sp>
        <p:nvSpPr>
          <p:cNvPr id="7" name="Rectángulo: esquinas redondeadas 6"/>
          <p:cNvSpPr/>
          <p:nvPr/>
        </p:nvSpPr>
        <p:spPr>
          <a:xfrm>
            <a:off x="191652" y="2004960"/>
            <a:ext cx="8814702" cy="4750681"/>
          </a:xfrm>
          <a:prstGeom prst="roundRect">
            <a:avLst>
              <a:gd name="adj" fmla="val 20100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PROGRAMA DE DIVERSIFICACIÓN CURRICULAR:</a:t>
            </a:r>
            <a:r>
              <a:rPr lang="gl-ES" dirty="0">
                <a:latin typeface="Arial" panose="020B0604020202020204" pitchFamily="34" charset="0"/>
                <a:cs typeface="Arial" panose="020B0604020202020204" pitchFamily="34" charset="0"/>
              </a:rPr>
              <a:t> destinado a alumnos de 3º e 4º da E.S.O que presenten dificultades de aprendizaxe e que tivesen medidas de atención á diversidade e se atopen en risco de non acadar os obxectivos e as competencias da etapa, implica unha metodoloxía específica a través dunha organización en ámbitos de coñecemento e actividades prácticas. A duración será de dous cursos, excepcionalmente poderase conceder para un curso, deberá contar cun máximo de 10 alumnos e un mínimo de 5.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APOIO DO PROFESORADO ESPECIALISTA EN P.T E A.L.</a:t>
            </a:r>
          </a:p>
          <a:p>
            <a:pPr marL="285750" indent="-28575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gl-ES" b="1" dirty="0">
                <a:latin typeface="Arial" panose="020B0604020202020204" pitchFamily="34" charset="0"/>
                <a:cs typeface="Arial" panose="020B0604020202020204" pitchFamily="34" charset="0"/>
              </a:rPr>
              <a:t>FLEXIBILIZACIÓN DA DURACIÓN DO PERÍODO DE ESCOLARIZACIÓN.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E9166A3-DCAE-4308-85F9-B80FD04D6674}"/>
              </a:ext>
            </a:extLst>
          </p:cNvPr>
          <p:cNvSpPr/>
          <p:nvPr/>
        </p:nvSpPr>
        <p:spPr>
          <a:xfrm>
            <a:off x="3181099" y="1110082"/>
            <a:ext cx="3110515" cy="732443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ARTS. 55, 56, 57, 58, 59 e 61</a:t>
            </a:r>
          </a:p>
        </p:txBody>
      </p:sp>
    </p:spTree>
    <p:extLst>
      <p:ext uri="{BB962C8B-B14F-4D97-AF65-F5344CB8AC3E}">
        <p14:creationId xmlns:p14="http://schemas.microsoft.com/office/powerpoint/2010/main" val="92229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undación INGADA (@fundacioningada) | Twitter">
            <a:extLst>
              <a:ext uri="{FF2B5EF4-FFF2-40B4-BE49-F238E27FC236}">
                <a16:creationId xmlns:a16="http://schemas.microsoft.com/office/drawing/2014/main" id="{9D0FC42E-58EA-FA4C-8E5A-2773BEDF1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15515" y="192022"/>
            <a:ext cx="6252232" cy="1170226"/>
          </a:xfrm>
        </p:spPr>
        <p:txBody>
          <a:bodyPr>
            <a:normAutofit/>
          </a:bodyPr>
          <a:lstStyle/>
          <a:p>
            <a:pPr algn="ctr"/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AULA DE ATENCIÓN EDUCATIVA E CONVIVENCIA</a:t>
            </a:r>
          </a:p>
        </p:txBody>
      </p:sp>
      <p:pic>
        <p:nvPicPr>
          <p:cNvPr id="4" name="3 Marcador de contenid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73" y="340427"/>
            <a:ext cx="1484784" cy="1750239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427" y="282652"/>
            <a:ext cx="1430778" cy="1738334"/>
          </a:xfrm>
          <a:prstGeom prst="rect">
            <a:avLst/>
          </a:prstGeom>
        </p:spPr>
      </p:pic>
      <p:sp>
        <p:nvSpPr>
          <p:cNvPr id="7" name="Rectángulo: esquinas redondeadas 6"/>
          <p:cNvSpPr/>
          <p:nvPr/>
        </p:nvSpPr>
        <p:spPr>
          <a:xfrm>
            <a:off x="339766" y="2360223"/>
            <a:ext cx="8464468" cy="4213935"/>
          </a:xfrm>
          <a:prstGeom prst="roundRect">
            <a:avLst>
              <a:gd name="adj" fmla="val 20100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14313" indent="-214313" algn="just">
              <a:lnSpc>
                <a:spcPct val="150000"/>
              </a:lnSpc>
              <a:buFont typeface="Arial" charset="0"/>
              <a:buChar char="•"/>
            </a:pPr>
            <a:r>
              <a:rPr lang="gl-ES" sz="2000" dirty="0">
                <a:latin typeface="Arial" panose="020B0604020202020204" pitchFamily="34" charset="0"/>
                <a:cs typeface="Arial" panose="020B0604020202020204" pitchFamily="34" charset="0"/>
              </a:rPr>
              <a:t>O alumno acudirá coa tarefa que deberá ser proporcionada polo profesor que o remite á mesma, este deberá corrixila e avaliala.</a:t>
            </a:r>
          </a:p>
          <a:p>
            <a:pPr marL="214313" indent="-214313" algn="just">
              <a:lnSpc>
                <a:spcPct val="150000"/>
              </a:lnSpc>
              <a:buFont typeface="Arial" charset="0"/>
              <a:buChar char="•"/>
            </a:pPr>
            <a:r>
              <a:rPr lang="gl-ES" sz="2000" dirty="0">
                <a:latin typeface="Arial" panose="020B0604020202020204" pitchFamily="34" charset="0"/>
                <a:cs typeface="Arial" panose="020B0604020202020204" pitchFamily="34" charset="0"/>
              </a:rPr>
              <a:t>Deberanse desenvolver programas de habilidades e competencias sociais.</a:t>
            </a:r>
          </a:p>
          <a:p>
            <a:pPr marL="214313" indent="-214313" algn="just">
              <a:lnSpc>
                <a:spcPct val="150000"/>
              </a:lnSpc>
              <a:buFont typeface="Arial" charset="0"/>
              <a:buChar char="•"/>
            </a:pPr>
            <a:r>
              <a:rPr lang="gl-ES" sz="2000" dirty="0">
                <a:latin typeface="Arial" panose="020B0604020202020204" pitchFamily="34" charset="0"/>
                <a:cs typeface="Arial" panose="020B0604020202020204" pitchFamily="34" charset="0"/>
              </a:rPr>
              <a:t>Os pais deberán ser informados, indicándolles o motivo da derivación.</a:t>
            </a:r>
          </a:p>
          <a:p>
            <a:pPr marL="214313" indent="-214313" algn="just">
              <a:lnSpc>
                <a:spcPct val="150000"/>
              </a:lnSpc>
              <a:buFont typeface="Arial" charset="0"/>
              <a:buChar char="•"/>
            </a:pPr>
            <a:r>
              <a:rPr lang="gl-ES" sz="2000" dirty="0">
                <a:latin typeface="Arial" panose="020B0604020202020204" pitchFamily="34" charset="0"/>
                <a:cs typeface="Arial" panose="020B0604020202020204" pitchFamily="34" charset="0"/>
              </a:rPr>
              <a:t>A xefatura de estudos levará un rexistro do alumnado, o profesorado que deriva e os motivos.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E9166A3-DCAE-4308-85F9-B80FD04D6674}"/>
              </a:ext>
            </a:extLst>
          </p:cNvPr>
          <p:cNvSpPr/>
          <p:nvPr/>
        </p:nvSpPr>
        <p:spPr>
          <a:xfrm>
            <a:off x="3598600" y="1283740"/>
            <a:ext cx="1924617" cy="9423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ART. 47</a:t>
            </a:r>
          </a:p>
        </p:txBody>
      </p:sp>
    </p:spTree>
    <p:extLst>
      <p:ext uri="{BB962C8B-B14F-4D97-AF65-F5344CB8AC3E}">
        <p14:creationId xmlns:p14="http://schemas.microsoft.com/office/powerpoint/2010/main" val="1220771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undación INGADA (@fundacioningada) | Twitter">
            <a:extLst>
              <a:ext uri="{FF2B5EF4-FFF2-40B4-BE49-F238E27FC236}">
                <a16:creationId xmlns:a16="http://schemas.microsoft.com/office/drawing/2014/main" id="{0F517C00-CE92-1148-908B-F914BF472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359757" y="1774211"/>
            <a:ext cx="6643468" cy="1366911"/>
          </a:xfrm>
        </p:spPr>
        <p:txBody>
          <a:bodyPr>
            <a:noAutofit/>
          </a:bodyPr>
          <a:lstStyle/>
          <a:p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ATENCIÓN Á DIVERSIDADE:</a:t>
            </a:r>
            <a:b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MARCO LEGAL 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" y="5501934"/>
            <a:ext cx="2059420" cy="1356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Inicio">
            <a:extLst>
              <a:ext uri="{FF2B5EF4-FFF2-40B4-BE49-F238E27FC236}">
                <a16:creationId xmlns:a16="http://schemas.microsoft.com/office/drawing/2014/main" id="{89BF765C-CD9B-41DC-8DE1-5615F3DD4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7" y="140121"/>
            <a:ext cx="3803597" cy="69608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Resultado de imagen de fundacion maria jose jove">
            <a:extLst>
              <a:ext uri="{FF2B5EF4-FFF2-40B4-BE49-F238E27FC236}">
                <a16:creationId xmlns:a16="http://schemas.microsoft.com/office/drawing/2014/main" id="{C7E91EBF-A6D3-4B86-A49D-0D845C5CCC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5029" y="140121"/>
            <a:ext cx="1448972" cy="9563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uadroTexto 3"/>
          <p:cNvSpPr txBox="1"/>
          <p:nvPr/>
        </p:nvSpPr>
        <p:spPr>
          <a:xfrm>
            <a:off x="975945" y="3716879"/>
            <a:ext cx="71921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sz="2000" b="1" dirty="0"/>
              <a:t>OBXECTIVO</a:t>
            </a:r>
          </a:p>
          <a:p>
            <a:pPr algn="just"/>
            <a:r>
              <a:rPr lang="es-ES_tradnl" sz="2000" b="1" dirty="0"/>
              <a:t>Materializar e garantir os principios de normalización e inclusión, así como a </a:t>
            </a:r>
            <a:r>
              <a:rPr lang="es-ES_tradnl" sz="2000" b="1" dirty="0" err="1"/>
              <a:t>igualdade</a:t>
            </a:r>
            <a:r>
              <a:rPr lang="es-ES_tradnl" sz="2000" b="1" dirty="0"/>
              <a:t> de oportunidades, mediante a implementación das medidas de atención á </a:t>
            </a:r>
            <a:r>
              <a:rPr lang="es-ES_tradnl" sz="2000" b="1" dirty="0" err="1"/>
              <a:t>diversidade</a:t>
            </a:r>
            <a:r>
              <a:rPr lang="es-ES_tradnl" sz="2000" b="1" dirty="0"/>
              <a:t> contempladas no marco </a:t>
            </a:r>
            <a:r>
              <a:rPr lang="es-ES_tradnl" sz="2000" b="1" dirty="0" err="1"/>
              <a:t>lexislativo</a:t>
            </a:r>
            <a:r>
              <a:rPr lang="es-ES_tradnl" sz="2000" b="1" dirty="0"/>
              <a:t> e a través da optimización dos recursos existentes no centro educativo.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2751949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Fundación INGADA (@fundacioningada) | Twitter">
            <a:extLst>
              <a:ext uri="{FF2B5EF4-FFF2-40B4-BE49-F238E27FC236}">
                <a16:creationId xmlns:a16="http://schemas.microsoft.com/office/drawing/2014/main" id="{9D0FC42E-58EA-FA4C-8E5A-2773BEDF1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15515" y="192022"/>
            <a:ext cx="6252232" cy="1170226"/>
          </a:xfrm>
        </p:spPr>
        <p:txBody>
          <a:bodyPr>
            <a:normAutofit/>
          </a:bodyPr>
          <a:lstStyle/>
          <a:p>
            <a:pPr algn="ctr"/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OUTROS ASPECTOS IMPORTANTES DA ORDE</a:t>
            </a:r>
          </a:p>
        </p:txBody>
      </p:sp>
      <p:pic>
        <p:nvPicPr>
          <p:cNvPr id="4" name="3 Marcador de contenid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173" y="340427"/>
            <a:ext cx="1484784" cy="1750239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427" y="282652"/>
            <a:ext cx="1430778" cy="1738334"/>
          </a:xfrm>
          <a:prstGeom prst="rect">
            <a:avLst/>
          </a:prstGeom>
        </p:spPr>
      </p:pic>
      <p:sp>
        <p:nvSpPr>
          <p:cNvPr id="7" name="Rectángulo: esquinas redondeadas 6"/>
          <p:cNvSpPr/>
          <p:nvPr/>
        </p:nvSpPr>
        <p:spPr>
          <a:xfrm>
            <a:off x="339766" y="2360223"/>
            <a:ext cx="8464468" cy="4213935"/>
          </a:xfrm>
          <a:prstGeom prst="roundRect">
            <a:avLst>
              <a:gd name="adj" fmla="val 20100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14313" indent="-214313" algn="just">
              <a:lnSpc>
                <a:spcPct val="150000"/>
              </a:lnSpc>
              <a:buFont typeface="Arial" charset="0"/>
              <a:buChar char="•"/>
            </a:pPr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ESCOLA AXENTE SOCIALIZADOR:</a:t>
            </a:r>
            <a:r>
              <a:rPr lang="gl-ES" sz="2000" dirty="0">
                <a:latin typeface="Arial" panose="020B0604020202020204" pitchFamily="34" charset="0"/>
                <a:cs typeface="Arial" panose="020B0604020202020204" pitchFamily="34" charset="0"/>
              </a:rPr>
              <a:t> deberá desenvolver iniciativas para promover a socialización.</a:t>
            </a:r>
          </a:p>
          <a:p>
            <a:pPr marL="214313" indent="-214313" algn="just">
              <a:lnSpc>
                <a:spcPct val="150000"/>
              </a:lnSpc>
              <a:buFont typeface="Arial" charset="0"/>
              <a:buChar char="•"/>
            </a:pPr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DESENVOLVEMENTO EMOCIONAL:</a:t>
            </a:r>
            <a:r>
              <a:rPr lang="gl-ES" sz="2000" dirty="0">
                <a:latin typeface="Arial" panose="020B0604020202020204" pitchFamily="34" charset="0"/>
                <a:cs typeface="Arial" panose="020B0604020202020204" pitchFamily="34" charset="0"/>
              </a:rPr>
              <a:t> importancia do tratamento educativo das emocións a través do currículo.</a:t>
            </a:r>
          </a:p>
          <a:p>
            <a:pPr marL="214313" indent="-214313" algn="just">
              <a:lnSpc>
                <a:spcPct val="150000"/>
              </a:lnSpc>
              <a:buFont typeface="Arial" charset="0"/>
              <a:buChar char="•"/>
            </a:pPr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PROMOCIÓN DOS TALENTOS:</a:t>
            </a:r>
            <a:r>
              <a:rPr lang="gl-ES" sz="2000" dirty="0">
                <a:latin typeface="Arial" panose="020B0604020202020204" pitchFamily="34" charset="0"/>
                <a:cs typeface="Arial" panose="020B0604020202020204" pitchFamily="34" charset="0"/>
              </a:rPr>
              <a:t> importancia de asentar a inclusión educativa na promoción do talento e no desenvolvemento persoal. </a:t>
            </a:r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Cambio de paradigma substituír “non é capaz” por “é capaz”; é na competencia real da persoa onde se asentan as novas aprendizaxes e coñecementos.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BE9166A3-DCAE-4308-85F9-B80FD04D6674}"/>
              </a:ext>
            </a:extLst>
          </p:cNvPr>
          <p:cNvSpPr/>
          <p:nvPr/>
        </p:nvSpPr>
        <p:spPr>
          <a:xfrm>
            <a:off x="3319404" y="1248305"/>
            <a:ext cx="2705575" cy="942300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ARTS.  93, 94, 95, 96 e 97</a:t>
            </a:r>
          </a:p>
        </p:txBody>
      </p:sp>
    </p:spTree>
    <p:extLst>
      <p:ext uri="{BB962C8B-B14F-4D97-AF65-F5344CB8AC3E}">
        <p14:creationId xmlns:p14="http://schemas.microsoft.com/office/powerpoint/2010/main" val="192576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undación INGADA (@fundacioningada) | Twitter">
            <a:extLst>
              <a:ext uri="{FF2B5EF4-FFF2-40B4-BE49-F238E27FC236}">
                <a16:creationId xmlns:a16="http://schemas.microsoft.com/office/drawing/2014/main" id="{C4EBF785-4707-9649-9ACB-2743AD3E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42B4FBE-3AD2-7E4C-A4B7-17C6E016A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" y="5501934"/>
            <a:ext cx="2059420" cy="1356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6633" y="299596"/>
            <a:ext cx="8475261" cy="1668463"/>
          </a:xfrm>
        </p:spPr>
        <p:txBody>
          <a:bodyPr>
            <a:normAutofit/>
          </a:bodyPr>
          <a:lstStyle/>
          <a:p>
            <a:pPr algn="ctr"/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DECRETO 984/2021 DO 16 DE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novembro</a:t>
            </a:r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avaliación</a:t>
            </a:r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promoción e titulación en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e.p</a:t>
            </a:r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e.s.o</a:t>
            </a:r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bacharelato</a:t>
            </a:r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f.p</a:t>
            </a:r>
            <a:endParaRPr lang="es-ES_tradnl" sz="28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D16B3B9C-3A09-421F-A891-6443DB0F38D5}"/>
              </a:ext>
            </a:extLst>
          </p:cNvPr>
          <p:cNvSpPr/>
          <p:nvPr/>
        </p:nvSpPr>
        <p:spPr>
          <a:xfrm>
            <a:off x="386633" y="1968059"/>
            <a:ext cx="8475260" cy="3847857"/>
          </a:xfrm>
          <a:prstGeom prst="round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2119964513">
                  <a:custGeom>
                    <a:avLst/>
                    <a:gdLst>
                      <a:gd name="connsiteX0" fmla="*/ 0 w 4456684"/>
                      <a:gd name="connsiteY0" fmla="*/ 391604 h 2349575"/>
                      <a:gd name="connsiteX1" fmla="*/ 391604 w 4456684"/>
                      <a:gd name="connsiteY1" fmla="*/ 0 h 2349575"/>
                      <a:gd name="connsiteX2" fmla="*/ 4065080 w 4456684"/>
                      <a:gd name="connsiteY2" fmla="*/ 0 h 2349575"/>
                      <a:gd name="connsiteX3" fmla="*/ 4456684 w 4456684"/>
                      <a:gd name="connsiteY3" fmla="*/ 391604 h 2349575"/>
                      <a:gd name="connsiteX4" fmla="*/ 4456684 w 4456684"/>
                      <a:gd name="connsiteY4" fmla="*/ 1957971 h 2349575"/>
                      <a:gd name="connsiteX5" fmla="*/ 4065080 w 4456684"/>
                      <a:gd name="connsiteY5" fmla="*/ 2349575 h 2349575"/>
                      <a:gd name="connsiteX6" fmla="*/ 391604 w 4456684"/>
                      <a:gd name="connsiteY6" fmla="*/ 2349575 h 2349575"/>
                      <a:gd name="connsiteX7" fmla="*/ 0 w 4456684"/>
                      <a:gd name="connsiteY7" fmla="*/ 1957971 h 2349575"/>
                      <a:gd name="connsiteX8" fmla="*/ 0 w 4456684"/>
                      <a:gd name="connsiteY8" fmla="*/ 391604 h 2349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456684" h="2349575" fill="none" extrusionOk="0">
                        <a:moveTo>
                          <a:pt x="0" y="391604"/>
                        </a:moveTo>
                        <a:cubicBezTo>
                          <a:pt x="23534" y="155397"/>
                          <a:pt x="200716" y="-25030"/>
                          <a:pt x="391604" y="0"/>
                        </a:cubicBezTo>
                        <a:cubicBezTo>
                          <a:pt x="2027110" y="169502"/>
                          <a:pt x="3166866" y="-32507"/>
                          <a:pt x="4065080" y="0"/>
                        </a:cubicBezTo>
                        <a:cubicBezTo>
                          <a:pt x="4281148" y="-5904"/>
                          <a:pt x="4438459" y="173757"/>
                          <a:pt x="4456684" y="391604"/>
                        </a:cubicBezTo>
                        <a:cubicBezTo>
                          <a:pt x="4386288" y="563708"/>
                          <a:pt x="4381022" y="1422668"/>
                          <a:pt x="4456684" y="1957971"/>
                        </a:cubicBezTo>
                        <a:cubicBezTo>
                          <a:pt x="4469254" y="2163871"/>
                          <a:pt x="4300938" y="2368101"/>
                          <a:pt x="4065080" y="2349575"/>
                        </a:cubicBezTo>
                        <a:cubicBezTo>
                          <a:pt x="2917990" y="2515858"/>
                          <a:pt x="1692367" y="2411883"/>
                          <a:pt x="391604" y="2349575"/>
                        </a:cubicBezTo>
                        <a:cubicBezTo>
                          <a:pt x="150756" y="2364748"/>
                          <a:pt x="-8305" y="2204780"/>
                          <a:pt x="0" y="1957971"/>
                        </a:cubicBezTo>
                        <a:cubicBezTo>
                          <a:pt x="-135411" y="1476712"/>
                          <a:pt x="-17717" y="990030"/>
                          <a:pt x="0" y="391604"/>
                        </a:cubicBezTo>
                        <a:close/>
                      </a:path>
                      <a:path w="4456684" h="2349575" stroke="0" extrusionOk="0">
                        <a:moveTo>
                          <a:pt x="0" y="391604"/>
                        </a:moveTo>
                        <a:cubicBezTo>
                          <a:pt x="-11905" y="161415"/>
                          <a:pt x="164769" y="38277"/>
                          <a:pt x="391604" y="0"/>
                        </a:cubicBezTo>
                        <a:cubicBezTo>
                          <a:pt x="1763939" y="140406"/>
                          <a:pt x="2655708" y="-40015"/>
                          <a:pt x="4065080" y="0"/>
                        </a:cubicBezTo>
                        <a:cubicBezTo>
                          <a:pt x="4283616" y="32211"/>
                          <a:pt x="4475282" y="188815"/>
                          <a:pt x="4456684" y="391604"/>
                        </a:cubicBezTo>
                        <a:cubicBezTo>
                          <a:pt x="4518263" y="630694"/>
                          <a:pt x="4492113" y="1432921"/>
                          <a:pt x="4456684" y="1957971"/>
                        </a:cubicBezTo>
                        <a:cubicBezTo>
                          <a:pt x="4476964" y="2182225"/>
                          <a:pt x="4244118" y="2358817"/>
                          <a:pt x="4065080" y="2349575"/>
                        </a:cubicBezTo>
                        <a:cubicBezTo>
                          <a:pt x="2696202" y="2345494"/>
                          <a:pt x="1126261" y="2294076"/>
                          <a:pt x="391604" y="2349575"/>
                        </a:cubicBezTo>
                        <a:cubicBezTo>
                          <a:pt x="169532" y="2378765"/>
                          <a:pt x="-24554" y="2169231"/>
                          <a:pt x="0" y="1957971"/>
                        </a:cubicBezTo>
                        <a:cubicBezTo>
                          <a:pt x="80860" y="1543549"/>
                          <a:pt x="11533" y="1073197"/>
                          <a:pt x="0" y="39160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REPETICIÓN: medida excepcional; deberá ir acompañado dun plan específico personalizado de apoio.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O EQUIPO DOCENTE decide colexiadamente a promoción e titulación do alumnado.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NO BACHARELATO pasa de 1º a 2º con dúas materias suspensas; titula con unha suspensa se o decide o equipo docente de modo análogo aos procedementos de compensación que hai na universidade.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A SUPERACIÓN DUN CICLO DE FP BÁSICA CONDUCE Á OBTENCIÓN DO TÍTULO DE GRADUADO EN E.S.O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OS ESTÁNDARES TEÑEN CARÁCTER ORIENTATIVO.</a:t>
            </a:r>
          </a:p>
        </p:txBody>
      </p:sp>
    </p:spTree>
    <p:extLst>
      <p:ext uri="{BB962C8B-B14F-4D97-AF65-F5344CB8AC3E}">
        <p14:creationId xmlns:p14="http://schemas.microsoft.com/office/powerpoint/2010/main" val="1867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undación INGADA (@fundacioningada) | Twitter">
            <a:extLst>
              <a:ext uri="{FF2B5EF4-FFF2-40B4-BE49-F238E27FC236}">
                <a16:creationId xmlns:a16="http://schemas.microsoft.com/office/drawing/2014/main" id="{C4EBF785-4707-9649-9ACB-2743AD3E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42B4FBE-3AD2-7E4C-A4B7-17C6E016A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" y="5501934"/>
            <a:ext cx="2059420" cy="1356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6632" y="0"/>
            <a:ext cx="8475261" cy="1668463"/>
          </a:xfrm>
        </p:spPr>
        <p:txBody>
          <a:bodyPr>
            <a:normAutofit/>
          </a:bodyPr>
          <a:lstStyle/>
          <a:p>
            <a:pPr algn="ctr"/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DECRETO 984/2021 DO 16 DE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novembro</a:t>
            </a:r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avaliación</a:t>
            </a:r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promoción e titulación en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e.p</a:t>
            </a:r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e.s.o</a:t>
            </a:r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bacharelato</a:t>
            </a:r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f.p</a:t>
            </a:r>
            <a:endParaRPr lang="es-ES_tradnl" sz="28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D16B3B9C-3A09-421F-A891-6443DB0F38D5}"/>
              </a:ext>
            </a:extLst>
          </p:cNvPr>
          <p:cNvSpPr/>
          <p:nvPr/>
        </p:nvSpPr>
        <p:spPr>
          <a:xfrm>
            <a:off x="386633" y="2158170"/>
            <a:ext cx="8475260" cy="4528895"/>
          </a:xfrm>
          <a:prstGeom prst="round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2119964513">
                  <a:custGeom>
                    <a:avLst/>
                    <a:gdLst>
                      <a:gd name="connsiteX0" fmla="*/ 0 w 4456684"/>
                      <a:gd name="connsiteY0" fmla="*/ 391604 h 2349575"/>
                      <a:gd name="connsiteX1" fmla="*/ 391604 w 4456684"/>
                      <a:gd name="connsiteY1" fmla="*/ 0 h 2349575"/>
                      <a:gd name="connsiteX2" fmla="*/ 4065080 w 4456684"/>
                      <a:gd name="connsiteY2" fmla="*/ 0 h 2349575"/>
                      <a:gd name="connsiteX3" fmla="*/ 4456684 w 4456684"/>
                      <a:gd name="connsiteY3" fmla="*/ 391604 h 2349575"/>
                      <a:gd name="connsiteX4" fmla="*/ 4456684 w 4456684"/>
                      <a:gd name="connsiteY4" fmla="*/ 1957971 h 2349575"/>
                      <a:gd name="connsiteX5" fmla="*/ 4065080 w 4456684"/>
                      <a:gd name="connsiteY5" fmla="*/ 2349575 h 2349575"/>
                      <a:gd name="connsiteX6" fmla="*/ 391604 w 4456684"/>
                      <a:gd name="connsiteY6" fmla="*/ 2349575 h 2349575"/>
                      <a:gd name="connsiteX7" fmla="*/ 0 w 4456684"/>
                      <a:gd name="connsiteY7" fmla="*/ 1957971 h 2349575"/>
                      <a:gd name="connsiteX8" fmla="*/ 0 w 4456684"/>
                      <a:gd name="connsiteY8" fmla="*/ 391604 h 2349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456684" h="2349575" fill="none" extrusionOk="0">
                        <a:moveTo>
                          <a:pt x="0" y="391604"/>
                        </a:moveTo>
                        <a:cubicBezTo>
                          <a:pt x="23534" y="155397"/>
                          <a:pt x="200716" y="-25030"/>
                          <a:pt x="391604" y="0"/>
                        </a:cubicBezTo>
                        <a:cubicBezTo>
                          <a:pt x="2027110" y="169502"/>
                          <a:pt x="3166866" y="-32507"/>
                          <a:pt x="4065080" y="0"/>
                        </a:cubicBezTo>
                        <a:cubicBezTo>
                          <a:pt x="4281148" y="-5904"/>
                          <a:pt x="4438459" y="173757"/>
                          <a:pt x="4456684" y="391604"/>
                        </a:cubicBezTo>
                        <a:cubicBezTo>
                          <a:pt x="4386288" y="563708"/>
                          <a:pt x="4381022" y="1422668"/>
                          <a:pt x="4456684" y="1957971"/>
                        </a:cubicBezTo>
                        <a:cubicBezTo>
                          <a:pt x="4469254" y="2163871"/>
                          <a:pt x="4300938" y="2368101"/>
                          <a:pt x="4065080" y="2349575"/>
                        </a:cubicBezTo>
                        <a:cubicBezTo>
                          <a:pt x="2917990" y="2515858"/>
                          <a:pt x="1692367" y="2411883"/>
                          <a:pt x="391604" y="2349575"/>
                        </a:cubicBezTo>
                        <a:cubicBezTo>
                          <a:pt x="150756" y="2364748"/>
                          <a:pt x="-8305" y="2204780"/>
                          <a:pt x="0" y="1957971"/>
                        </a:cubicBezTo>
                        <a:cubicBezTo>
                          <a:pt x="-135411" y="1476712"/>
                          <a:pt x="-17717" y="990030"/>
                          <a:pt x="0" y="391604"/>
                        </a:cubicBezTo>
                        <a:close/>
                      </a:path>
                      <a:path w="4456684" h="2349575" stroke="0" extrusionOk="0">
                        <a:moveTo>
                          <a:pt x="0" y="391604"/>
                        </a:moveTo>
                        <a:cubicBezTo>
                          <a:pt x="-11905" y="161415"/>
                          <a:pt x="164769" y="38277"/>
                          <a:pt x="391604" y="0"/>
                        </a:cubicBezTo>
                        <a:cubicBezTo>
                          <a:pt x="1763939" y="140406"/>
                          <a:pt x="2655708" y="-40015"/>
                          <a:pt x="4065080" y="0"/>
                        </a:cubicBezTo>
                        <a:cubicBezTo>
                          <a:pt x="4283616" y="32211"/>
                          <a:pt x="4475282" y="188815"/>
                          <a:pt x="4456684" y="391604"/>
                        </a:cubicBezTo>
                        <a:cubicBezTo>
                          <a:pt x="4518263" y="630694"/>
                          <a:pt x="4492113" y="1432921"/>
                          <a:pt x="4456684" y="1957971"/>
                        </a:cubicBezTo>
                        <a:cubicBezTo>
                          <a:pt x="4476964" y="2182225"/>
                          <a:pt x="4244118" y="2358817"/>
                          <a:pt x="4065080" y="2349575"/>
                        </a:cubicBezTo>
                        <a:cubicBezTo>
                          <a:pt x="2696202" y="2345494"/>
                          <a:pt x="1126261" y="2294076"/>
                          <a:pt x="391604" y="2349575"/>
                        </a:cubicBezTo>
                        <a:cubicBezTo>
                          <a:pt x="169532" y="2378765"/>
                          <a:pt x="-24554" y="2169231"/>
                          <a:pt x="0" y="1957971"/>
                        </a:cubicBezTo>
                        <a:cubicBezTo>
                          <a:pt x="80860" y="1543549"/>
                          <a:pt x="11533" y="1073197"/>
                          <a:pt x="0" y="39160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Referentes da avaliación para alumnado con NEAES, as incluídas nas correspondentes adaptacións do currículo</a:t>
            </a:r>
            <a:r>
              <a:rPr lang="gl-ES" sz="2000" dirty="0">
                <a:latin typeface="Arial" panose="020B0604020202020204" pitchFamily="34" charset="0"/>
                <a:cs typeface="Arial" panose="020B0604020202020204" pitchFamily="34" charset="0"/>
              </a:rPr>
              <a:t> (sen que este feito lles impida promocionar de curso ou obter o título de graduado en E.S.O).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DEREITO A UNHA AVALIACIÓN OBXECTIVA, Á QUE A SÚA DEDICACIÓN, ESFORZO, RENDIMENTO, SEXAN VALORADOS E RECOÑECIDOS CON OBXECTIVIDADE.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DEREITO DAS FAMILIAS A COÑECER AS DECISIÓNS RELATIVAS Á AVALIACIÓN E PROMOCIÓN.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ATENCIÓN ÁS DIFERENCIAS INDIVIDUAIS NA AVALIACIÓN</a:t>
            </a:r>
            <a:r>
              <a:rPr lang="gl-ES" sz="2000" dirty="0">
                <a:latin typeface="Arial" panose="020B0604020202020204" pitchFamily="34" charset="0"/>
                <a:cs typeface="Arial" panose="020B0604020202020204" pitchFamily="34" charset="0"/>
              </a:rPr>
              <a:t> (condicións dos procesos de avaliación adaptados ás circunstancias do alumnado con NEAES, non minorarán as cualificacións).</a:t>
            </a:r>
            <a:endParaRPr lang="gl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3AA273CE-0AC2-2346-8F99-756FF66F4B78}"/>
              </a:ext>
            </a:extLst>
          </p:cNvPr>
          <p:cNvSpPr/>
          <p:nvPr/>
        </p:nvSpPr>
        <p:spPr>
          <a:xfrm>
            <a:off x="3492471" y="1503348"/>
            <a:ext cx="2608078" cy="612055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ART.  3</a:t>
            </a:r>
          </a:p>
        </p:txBody>
      </p:sp>
    </p:spTree>
    <p:extLst>
      <p:ext uri="{BB962C8B-B14F-4D97-AF65-F5344CB8AC3E}">
        <p14:creationId xmlns:p14="http://schemas.microsoft.com/office/powerpoint/2010/main" val="369571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undación INGADA (@fundacioningada) | Twitter">
            <a:extLst>
              <a:ext uri="{FF2B5EF4-FFF2-40B4-BE49-F238E27FC236}">
                <a16:creationId xmlns:a16="http://schemas.microsoft.com/office/drawing/2014/main" id="{C4EBF785-4707-9649-9ACB-2743AD3E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42B4FBE-3AD2-7E4C-A4B7-17C6E016A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" y="5501934"/>
            <a:ext cx="2059420" cy="1356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6632" y="0"/>
            <a:ext cx="8475261" cy="1668463"/>
          </a:xfrm>
        </p:spPr>
        <p:txBody>
          <a:bodyPr>
            <a:normAutofit/>
          </a:bodyPr>
          <a:lstStyle/>
          <a:p>
            <a:pPr algn="ctr"/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DECRETO 984/2021 DO 16 DE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novembro</a:t>
            </a:r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avaliación</a:t>
            </a:r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promoción e titulación en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e.p</a:t>
            </a:r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e.s.o</a:t>
            </a:r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bacharelato</a:t>
            </a:r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f.p</a:t>
            </a:r>
            <a:endParaRPr lang="es-ES_tradnl" sz="28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D16B3B9C-3A09-421F-A891-6443DB0F38D5}"/>
              </a:ext>
            </a:extLst>
          </p:cNvPr>
          <p:cNvSpPr/>
          <p:nvPr/>
        </p:nvSpPr>
        <p:spPr>
          <a:xfrm>
            <a:off x="386633" y="2286092"/>
            <a:ext cx="8475260" cy="3507339"/>
          </a:xfrm>
          <a:prstGeom prst="round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2119964513">
                  <a:custGeom>
                    <a:avLst/>
                    <a:gdLst>
                      <a:gd name="connsiteX0" fmla="*/ 0 w 4456684"/>
                      <a:gd name="connsiteY0" fmla="*/ 391604 h 2349575"/>
                      <a:gd name="connsiteX1" fmla="*/ 391604 w 4456684"/>
                      <a:gd name="connsiteY1" fmla="*/ 0 h 2349575"/>
                      <a:gd name="connsiteX2" fmla="*/ 4065080 w 4456684"/>
                      <a:gd name="connsiteY2" fmla="*/ 0 h 2349575"/>
                      <a:gd name="connsiteX3" fmla="*/ 4456684 w 4456684"/>
                      <a:gd name="connsiteY3" fmla="*/ 391604 h 2349575"/>
                      <a:gd name="connsiteX4" fmla="*/ 4456684 w 4456684"/>
                      <a:gd name="connsiteY4" fmla="*/ 1957971 h 2349575"/>
                      <a:gd name="connsiteX5" fmla="*/ 4065080 w 4456684"/>
                      <a:gd name="connsiteY5" fmla="*/ 2349575 h 2349575"/>
                      <a:gd name="connsiteX6" fmla="*/ 391604 w 4456684"/>
                      <a:gd name="connsiteY6" fmla="*/ 2349575 h 2349575"/>
                      <a:gd name="connsiteX7" fmla="*/ 0 w 4456684"/>
                      <a:gd name="connsiteY7" fmla="*/ 1957971 h 2349575"/>
                      <a:gd name="connsiteX8" fmla="*/ 0 w 4456684"/>
                      <a:gd name="connsiteY8" fmla="*/ 391604 h 2349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456684" h="2349575" fill="none" extrusionOk="0">
                        <a:moveTo>
                          <a:pt x="0" y="391604"/>
                        </a:moveTo>
                        <a:cubicBezTo>
                          <a:pt x="23534" y="155397"/>
                          <a:pt x="200716" y="-25030"/>
                          <a:pt x="391604" y="0"/>
                        </a:cubicBezTo>
                        <a:cubicBezTo>
                          <a:pt x="2027110" y="169502"/>
                          <a:pt x="3166866" y="-32507"/>
                          <a:pt x="4065080" y="0"/>
                        </a:cubicBezTo>
                        <a:cubicBezTo>
                          <a:pt x="4281148" y="-5904"/>
                          <a:pt x="4438459" y="173757"/>
                          <a:pt x="4456684" y="391604"/>
                        </a:cubicBezTo>
                        <a:cubicBezTo>
                          <a:pt x="4386288" y="563708"/>
                          <a:pt x="4381022" y="1422668"/>
                          <a:pt x="4456684" y="1957971"/>
                        </a:cubicBezTo>
                        <a:cubicBezTo>
                          <a:pt x="4469254" y="2163871"/>
                          <a:pt x="4300938" y="2368101"/>
                          <a:pt x="4065080" y="2349575"/>
                        </a:cubicBezTo>
                        <a:cubicBezTo>
                          <a:pt x="2917990" y="2515858"/>
                          <a:pt x="1692367" y="2411883"/>
                          <a:pt x="391604" y="2349575"/>
                        </a:cubicBezTo>
                        <a:cubicBezTo>
                          <a:pt x="150756" y="2364748"/>
                          <a:pt x="-8305" y="2204780"/>
                          <a:pt x="0" y="1957971"/>
                        </a:cubicBezTo>
                        <a:cubicBezTo>
                          <a:pt x="-135411" y="1476712"/>
                          <a:pt x="-17717" y="990030"/>
                          <a:pt x="0" y="391604"/>
                        </a:cubicBezTo>
                        <a:close/>
                      </a:path>
                      <a:path w="4456684" h="2349575" stroke="0" extrusionOk="0">
                        <a:moveTo>
                          <a:pt x="0" y="391604"/>
                        </a:moveTo>
                        <a:cubicBezTo>
                          <a:pt x="-11905" y="161415"/>
                          <a:pt x="164769" y="38277"/>
                          <a:pt x="391604" y="0"/>
                        </a:cubicBezTo>
                        <a:cubicBezTo>
                          <a:pt x="1763939" y="140406"/>
                          <a:pt x="2655708" y="-40015"/>
                          <a:pt x="4065080" y="0"/>
                        </a:cubicBezTo>
                        <a:cubicBezTo>
                          <a:pt x="4283616" y="32211"/>
                          <a:pt x="4475282" y="188815"/>
                          <a:pt x="4456684" y="391604"/>
                        </a:cubicBezTo>
                        <a:cubicBezTo>
                          <a:pt x="4518263" y="630694"/>
                          <a:pt x="4492113" y="1432921"/>
                          <a:pt x="4456684" y="1957971"/>
                        </a:cubicBezTo>
                        <a:cubicBezTo>
                          <a:pt x="4476964" y="2182225"/>
                          <a:pt x="4244118" y="2358817"/>
                          <a:pt x="4065080" y="2349575"/>
                        </a:cubicBezTo>
                        <a:cubicBezTo>
                          <a:pt x="2696202" y="2345494"/>
                          <a:pt x="1126261" y="2294076"/>
                          <a:pt x="391604" y="2349575"/>
                        </a:cubicBezTo>
                        <a:cubicBezTo>
                          <a:pt x="169532" y="2378765"/>
                          <a:pt x="-24554" y="2169231"/>
                          <a:pt x="0" y="1957971"/>
                        </a:cubicBezTo>
                        <a:cubicBezTo>
                          <a:pt x="80860" y="1543549"/>
                          <a:pt x="11533" y="1073197"/>
                          <a:pt x="0" y="39160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algn="ctr"/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PROMOCIÓN: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Decidirase de forma colexiada tomando en especial consideración á información e os criterios do titor.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Adoptaranse as decisións de promocións en 2º, 4º e 6º de E.P, no resto de cursos é automática.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A repetición terá carácter excepcional, no caso de adoptarse organizarase un plan específico de reforzo.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Poderase promocionar de curso con avaliación negativa en unha ou dúas materias e se teñan expectativas favorables de recuperación e a promoción beneficie a evolución académica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3AA273CE-0AC2-2346-8F99-756FF66F4B78}"/>
              </a:ext>
            </a:extLst>
          </p:cNvPr>
          <p:cNvSpPr/>
          <p:nvPr/>
        </p:nvSpPr>
        <p:spPr>
          <a:xfrm>
            <a:off x="3492471" y="1503348"/>
            <a:ext cx="2608078" cy="612055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ART.  9 e 11</a:t>
            </a:r>
          </a:p>
        </p:txBody>
      </p:sp>
    </p:spTree>
    <p:extLst>
      <p:ext uri="{BB962C8B-B14F-4D97-AF65-F5344CB8AC3E}">
        <p14:creationId xmlns:p14="http://schemas.microsoft.com/office/powerpoint/2010/main" val="3211645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undación INGADA (@fundacioningada) | Twitter">
            <a:extLst>
              <a:ext uri="{FF2B5EF4-FFF2-40B4-BE49-F238E27FC236}">
                <a16:creationId xmlns:a16="http://schemas.microsoft.com/office/drawing/2014/main" id="{C4EBF785-4707-9649-9ACB-2743AD3EE1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D42B4FBE-3AD2-7E4C-A4B7-17C6E016A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" y="5501934"/>
            <a:ext cx="2059420" cy="1356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6632" y="0"/>
            <a:ext cx="8475261" cy="1668463"/>
          </a:xfrm>
        </p:spPr>
        <p:txBody>
          <a:bodyPr>
            <a:normAutofit/>
          </a:bodyPr>
          <a:lstStyle/>
          <a:p>
            <a:pPr algn="ctr"/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DECRETO 984/2021 DO 16 DE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novembro</a:t>
            </a:r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avaliación</a:t>
            </a:r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promoción e titulación en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e.p</a:t>
            </a:r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e.s.o</a:t>
            </a:r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bacharelato</a:t>
            </a:r>
            <a:r>
              <a:rPr lang="es-ES_tradnl" sz="28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es-ES_tradnl" sz="28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f.p</a:t>
            </a:r>
            <a:endParaRPr lang="es-ES_tradnl" sz="28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D16B3B9C-3A09-421F-A891-6443DB0F38D5}"/>
              </a:ext>
            </a:extLst>
          </p:cNvPr>
          <p:cNvSpPr/>
          <p:nvPr/>
        </p:nvSpPr>
        <p:spPr>
          <a:xfrm>
            <a:off x="323279" y="2215430"/>
            <a:ext cx="8475260" cy="4528895"/>
          </a:xfrm>
          <a:prstGeom prst="roundRect">
            <a:avLst/>
          </a:prstGeom>
          <a:solidFill>
            <a:srgbClr val="FFFFFF"/>
          </a:solidFill>
          <a:ln w="25400" cap="flat">
            <a:solidFill>
              <a:schemeClr val="accent1"/>
            </a:solidFill>
            <a:prstDash val="solid"/>
            <a:round/>
            <a:extLst>
              <a:ext uri="{C807C97D-BFC1-408E-A445-0C87EB9F89A2}">
                <ask:lineSketchStyleProps xmlns:ask="http://schemas.microsoft.com/office/drawing/2018/sketchyshapes" sd="2119964513">
                  <a:custGeom>
                    <a:avLst/>
                    <a:gdLst>
                      <a:gd name="connsiteX0" fmla="*/ 0 w 4456684"/>
                      <a:gd name="connsiteY0" fmla="*/ 391604 h 2349575"/>
                      <a:gd name="connsiteX1" fmla="*/ 391604 w 4456684"/>
                      <a:gd name="connsiteY1" fmla="*/ 0 h 2349575"/>
                      <a:gd name="connsiteX2" fmla="*/ 4065080 w 4456684"/>
                      <a:gd name="connsiteY2" fmla="*/ 0 h 2349575"/>
                      <a:gd name="connsiteX3" fmla="*/ 4456684 w 4456684"/>
                      <a:gd name="connsiteY3" fmla="*/ 391604 h 2349575"/>
                      <a:gd name="connsiteX4" fmla="*/ 4456684 w 4456684"/>
                      <a:gd name="connsiteY4" fmla="*/ 1957971 h 2349575"/>
                      <a:gd name="connsiteX5" fmla="*/ 4065080 w 4456684"/>
                      <a:gd name="connsiteY5" fmla="*/ 2349575 h 2349575"/>
                      <a:gd name="connsiteX6" fmla="*/ 391604 w 4456684"/>
                      <a:gd name="connsiteY6" fmla="*/ 2349575 h 2349575"/>
                      <a:gd name="connsiteX7" fmla="*/ 0 w 4456684"/>
                      <a:gd name="connsiteY7" fmla="*/ 1957971 h 2349575"/>
                      <a:gd name="connsiteX8" fmla="*/ 0 w 4456684"/>
                      <a:gd name="connsiteY8" fmla="*/ 391604 h 23495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4456684" h="2349575" fill="none" extrusionOk="0">
                        <a:moveTo>
                          <a:pt x="0" y="391604"/>
                        </a:moveTo>
                        <a:cubicBezTo>
                          <a:pt x="23534" y="155397"/>
                          <a:pt x="200716" y="-25030"/>
                          <a:pt x="391604" y="0"/>
                        </a:cubicBezTo>
                        <a:cubicBezTo>
                          <a:pt x="2027110" y="169502"/>
                          <a:pt x="3166866" y="-32507"/>
                          <a:pt x="4065080" y="0"/>
                        </a:cubicBezTo>
                        <a:cubicBezTo>
                          <a:pt x="4281148" y="-5904"/>
                          <a:pt x="4438459" y="173757"/>
                          <a:pt x="4456684" y="391604"/>
                        </a:cubicBezTo>
                        <a:cubicBezTo>
                          <a:pt x="4386288" y="563708"/>
                          <a:pt x="4381022" y="1422668"/>
                          <a:pt x="4456684" y="1957971"/>
                        </a:cubicBezTo>
                        <a:cubicBezTo>
                          <a:pt x="4469254" y="2163871"/>
                          <a:pt x="4300938" y="2368101"/>
                          <a:pt x="4065080" y="2349575"/>
                        </a:cubicBezTo>
                        <a:cubicBezTo>
                          <a:pt x="2917990" y="2515858"/>
                          <a:pt x="1692367" y="2411883"/>
                          <a:pt x="391604" y="2349575"/>
                        </a:cubicBezTo>
                        <a:cubicBezTo>
                          <a:pt x="150756" y="2364748"/>
                          <a:pt x="-8305" y="2204780"/>
                          <a:pt x="0" y="1957971"/>
                        </a:cubicBezTo>
                        <a:cubicBezTo>
                          <a:pt x="-135411" y="1476712"/>
                          <a:pt x="-17717" y="990030"/>
                          <a:pt x="0" y="391604"/>
                        </a:cubicBezTo>
                        <a:close/>
                      </a:path>
                      <a:path w="4456684" h="2349575" stroke="0" extrusionOk="0">
                        <a:moveTo>
                          <a:pt x="0" y="391604"/>
                        </a:moveTo>
                        <a:cubicBezTo>
                          <a:pt x="-11905" y="161415"/>
                          <a:pt x="164769" y="38277"/>
                          <a:pt x="391604" y="0"/>
                        </a:cubicBezTo>
                        <a:cubicBezTo>
                          <a:pt x="1763939" y="140406"/>
                          <a:pt x="2655708" y="-40015"/>
                          <a:pt x="4065080" y="0"/>
                        </a:cubicBezTo>
                        <a:cubicBezTo>
                          <a:pt x="4283616" y="32211"/>
                          <a:pt x="4475282" y="188815"/>
                          <a:pt x="4456684" y="391604"/>
                        </a:cubicBezTo>
                        <a:cubicBezTo>
                          <a:pt x="4518263" y="630694"/>
                          <a:pt x="4492113" y="1432921"/>
                          <a:pt x="4456684" y="1957971"/>
                        </a:cubicBezTo>
                        <a:cubicBezTo>
                          <a:pt x="4476964" y="2182225"/>
                          <a:pt x="4244118" y="2358817"/>
                          <a:pt x="4065080" y="2349575"/>
                        </a:cubicBezTo>
                        <a:cubicBezTo>
                          <a:pt x="2696202" y="2345494"/>
                          <a:pt x="1126261" y="2294076"/>
                          <a:pt x="391604" y="2349575"/>
                        </a:cubicBezTo>
                        <a:cubicBezTo>
                          <a:pt x="169532" y="2378765"/>
                          <a:pt x="-24554" y="2169231"/>
                          <a:pt x="0" y="1957971"/>
                        </a:cubicBezTo>
                        <a:cubicBezTo>
                          <a:pt x="80860" y="1543549"/>
                          <a:pt x="11533" y="1073197"/>
                          <a:pt x="0" y="391604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CONSELLO ORIENTADOR:</a:t>
            </a:r>
            <a:r>
              <a:rPr lang="gl-ES" sz="2000" dirty="0">
                <a:latin typeface="Arial" panose="020B0604020202020204" pitchFamily="34" charset="0"/>
                <a:cs typeface="Arial" panose="020B0604020202020204" pitchFamily="34" charset="0"/>
              </a:rPr>
              <a:t> ao finalizar 2º da E.S.O deberá informar sobre o logro dos obxectivos e a adquisición de competencias, conterá unha proposta sobre a opción que se considere máis axeitada (incorporación a un PDC ou a unha FPB).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INCORPORACIÓN AUN PDC:</a:t>
            </a:r>
            <a:r>
              <a:rPr lang="gl-ES" sz="2000" dirty="0">
                <a:latin typeface="Arial" panose="020B0604020202020204" pitchFamily="34" charset="0"/>
                <a:cs typeface="Arial" panose="020B0604020202020204" pitchFamily="34" charset="0"/>
              </a:rPr>
              <a:t> incorporaranse aqueles alumnos que presenten dificultades tras recibir medidas de apoio en primeiro ou segundo da E.S.O e esta medida lles favoreza a obtención de graduado en E.S.O; o alumnado N.E.E deberá teros recursos previstos con carácter xeral.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gl-ES" sz="2000" b="1" dirty="0">
                <a:latin typeface="Arial" panose="020B0604020202020204" pitchFamily="34" charset="0"/>
                <a:cs typeface="Arial" panose="020B0604020202020204" pitchFamily="34" charset="0"/>
              </a:rPr>
              <a:t>INCORPORACIÓN A UN CICLO DE FORMACIÓN PROFESIONAL BÁSICA:</a:t>
            </a:r>
            <a:r>
              <a:rPr lang="gl-ES" sz="2000" dirty="0">
                <a:latin typeface="Arial" panose="020B0604020202020204" pitchFamily="34" charset="0"/>
                <a:cs typeface="Arial" panose="020B0604020202020204" pitchFamily="34" charset="0"/>
              </a:rPr>
              <a:t> destinado a alumnos que teñan 15 anos cumpridos ou os cumpran no ano natural que cursasen 3º da E.S.O ou excepcionalmente 2º da E.S.O</a:t>
            </a:r>
            <a:endParaRPr lang="gl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3AA273CE-0AC2-2346-8F99-756FF66F4B78}"/>
              </a:ext>
            </a:extLst>
          </p:cNvPr>
          <p:cNvSpPr/>
          <p:nvPr/>
        </p:nvSpPr>
        <p:spPr>
          <a:xfrm>
            <a:off x="3219515" y="1489700"/>
            <a:ext cx="3699899" cy="612055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ARTS. 12, 13, 14 e 15 </a:t>
            </a:r>
          </a:p>
        </p:txBody>
      </p:sp>
    </p:spTree>
    <p:extLst>
      <p:ext uri="{BB962C8B-B14F-4D97-AF65-F5344CB8AC3E}">
        <p14:creationId xmlns:p14="http://schemas.microsoft.com/office/powerpoint/2010/main" val="604371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undación INGADA (@fundacioningada) | Twitter">
            <a:extLst>
              <a:ext uri="{FF2B5EF4-FFF2-40B4-BE49-F238E27FC236}">
                <a16:creationId xmlns:a16="http://schemas.microsoft.com/office/drawing/2014/main" id="{CC74BB89-4BF2-6B4C-A1DF-020B848971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>
            <a:extLst>
              <a:ext uri="{FF2B5EF4-FFF2-40B4-BE49-F238E27FC236}">
                <a16:creationId xmlns:a16="http://schemas.microsoft.com/office/drawing/2014/main" id="{D338CA4F-8301-46A4-939B-4E2632B2C8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79" y="5502166"/>
            <a:ext cx="2059068" cy="1355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1 Título">
            <a:extLst>
              <a:ext uri="{FF2B5EF4-FFF2-40B4-BE49-F238E27FC236}">
                <a16:creationId xmlns:a16="http://schemas.microsoft.com/office/drawing/2014/main" id="{4F2C3301-4FA5-461E-B42B-63B4B8A6C94D}"/>
              </a:ext>
            </a:extLst>
          </p:cNvPr>
          <p:cNvSpPr txBox="1"/>
          <p:nvPr/>
        </p:nvSpPr>
        <p:spPr>
          <a:xfrm>
            <a:off x="1354479" y="3013502"/>
            <a:ext cx="6435041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45719" rIns="45719" anchor="ctr">
            <a:spAutoFit/>
          </a:bodyPr>
          <a:lstStyle>
            <a:lvl1pPr algn="ctr">
              <a:defRPr sz="3600">
                <a:solidFill>
                  <a:srgbClr val="78271C"/>
                </a:solidFill>
                <a:effectLst>
                  <a:outerShdw blurRad="50800" dist="22860" dir="5400000" rotWithShape="0">
                    <a:srgbClr val="000000">
                      <a:alpha val="55000"/>
                    </a:srgbClr>
                  </a:outerShdw>
                </a:effectLst>
              </a:defRPr>
            </a:lvl1pPr>
          </a:lstStyle>
          <a:p>
            <a:r>
              <a:rPr lang="gl-ES" sz="4800" b="1" dirty="0">
                <a:solidFill>
                  <a:srgbClr val="FF66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GRAZAS</a:t>
            </a:r>
            <a:endParaRPr sz="4800" b="1" dirty="0">
              <a:solidFill>
                <a:srgbClr val="FF66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9898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undación INGADA (@fundacioningada) | Twitter">
            <a:extLst>
              <a:ext uri="{FF2B5EF4-FFF2-40B4-BE49-F238E27FC236}">
                <a16:creationId xmlns:a16="http://schemas.microsoft.com/office/drawing/2014/main" id="{C964C74D-1277-1F44-91C7-2A3590712A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_tradnl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_tradnl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_tradnl" dirty="0"/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_tradnl" sz="3200" dirty="0"/>
              <a:t>La diversidad es un valor y supone enriquecimiento para el conjunto de la sociedad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_tradnl" sz="2800" dirty="0"/>
          </a:p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_tradnl" sz="32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2541181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366088EA-2C30-8C4A-B888-5D6360299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" y="5501934"/>
            <a:ext cx="2059420" cy="1356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18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Fundación INGADA (@fundacioningada) | Twitter">
            <a:extLst>
              <a:ext uri="{FF2B5EF4-FFF2-40B4-BE49-F238E27FC236}">
                <a16:creationId xmlns:a16="http://schemas.microsoft.com/office/drawing/2014/main" id="{9A58A8CC-F234-FB4D-A491-CDE3195BC0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ángulo 4"/>
          <p:cNvSpPr/>
          <p:nvPr/>
        </p:nvSpPr>
        <p:spPr>
          <a:xfrm>
            <a:off x="701750" y="2177254"/>
            <a:ext cx="2264735" cy="25034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sz="2400" b="1" dirty="0">
                <a:latin typeface="Arial" panose="020B0604020202020204" pitchFamily="34" charset="0"/>
                <a:cs typeface="Arial" panose="020B0604020202020204" pitchFamily="34" charset="0"/>
              </a:rPr>
              <a:t>LEY ORGÁNICA 3/2020, DE 29 DE DICIEMBRE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4672746" y="567235"/>
            <a:ext cx="3379432" cy="1436848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Aumentar as oportunidades educativas e formativas</a:t>
            </a:r>
          </a:p>
        </p:txBody>
      </p:sp>
      <p:sp>
        <p:nvSpPr>
          <p:cNvPr id="7" name="Rectángulo redondeado 6"/>
          <p:cNvSpPr/>
          <p:nvPr/>
        </p:nvSpPr>
        <p:spPr>
          <a:xfrm>
            <a:off x="4672745" y="2590913"/>
            <a:ext cx="3379433" cy="1436847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400" dirty="0" err="1">
                <a:latin typeface="Arial" panose="020B0604020202020204" pitchFamily="34" charset="0"/>
                <a:cs typeface="Arial" panose="020B0604020202020204" pitchFamily="34" charset="0"/>
              </a:rPr>
              <a:t>Mellorar</a:t>
            </a:r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 os resultados educativos do alumnado</a:t>
            </a:r>
          </a:p>
        </p:txBody>
      </p:sp>
      <p:sp>
        <p:nvSpPr>
          <p:cNvPr id="10" name="Abrir llave 9"/>
          <p:cNvSpPr/>
          <p:nvPr/>
        </p:nvSpPr>
        <p:spPr>
          <a:xfrm>
            <a:off x="3664296" y="436728"/>
            <a:ext cx="266259" cy="588218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92462BB1-EBBB-EE45-A75B-261EEA74F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" y="5501934"/>
            <a:ext cx="2059420" cy="1356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ángulo redondeado 14">
            <a:extLst>
              <a:ext uri="{FF2B5EF4-FFF2-40B4-BE49-F238E27FC236}">
                <a16:creationId xmlns:a16="http://schemas.microsoft.com/office/drawing/2014/main" id="{FC34B667-12BD-A74D-A92A-1A662AD0F72E}"/>
              </a:ext>
            </a:extLst>
          </p:cNvPr>
          <p:cNvSpPr/>
          <p:nvPr/>
        </p:nvSpPr>
        <p:spPr>
          <a:xfrm>
            <a:off x="4672746" y="4780744"/>
            <a:ext cx="3379432" cy="132427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Educación de </a:t>
            </a:r>
            <a:r>
              <a:rPr lang="es-ES_tradnl" sz="2400" dirty="0" err="1">
                <a:latin typeface="Arial" panose="020B0604020202020204" pitchFamily="34" charset="0"/>
                <a:cs typeface="Arial" panose="020B0604020202020204" pitchFamily="34" charset="0"/>
              </a:rPr>
              <a:t>calidade</a:t>
            </a:r>
            <a:r>
              <a:rPr lang="es-ES_tradnl" sz="2400" dirty="0">
                <a:latin typeface="Arial" panose="020B0604020202020204" pitchFamily="34" charset="0"/>
                <a:cs typeface="Arial" panose="020B0604020202020204" pitchFamily="34" charset="0"/>
              </a:rPr>
              <a:t> para todos</a:t>
            </a:r>
          </a:p>
        </p:txBody>
      </p:sp>
    </p:spTree>
    <p:extLst>
      <p:ext uri="{BB962C8B-B14F-4D97-AF65-F5344CB8AC3E}">
        <p14:creationId xmlns:p14="http://schemas.microsoft.com/office/powerpoint/2010/main" val="1671556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undación INGADA (@fundacioningada) | Twitter">
            <a:extLst>
              <a:ext uri="{FF2B5EF4-FFF2-40B4-BE49-F238E27FC236}">
                <a16:creationId xmlns:a16="http://schemas.microsoft.com/office/drawing/2014/main" id="{FFD01BF7-25ED-534C-886A-F412A544B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398" y="161247"/>
            <a:ext cx="7315201" cy="1668463"/>
          </a:xfrm>
        </p:spPr>
        <p:txBody>
          <a:bodyPr>
            <a:normAutofit/>
          </a:bodyPr>
          <a:lstStyle/>
          <a:p>
            <a:pPr algn="ctr"/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ORDEN 8 DE </a:t>
            </a:r>
            <a:r>
              <a:rPr lang="es-ES_tradnl" sz="32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SEtEmbro</a:t>
            </a:r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2021 (</a:t>
            </a:r>
            <a:r>
              <a:rPr lang="es-ES_tradnl" sz="3200" b="1" cap="none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desenvolve</a:t>
            </a:r>
            <a:r>
              <a:rPr lang="es-ES_tradnl" sz="3200" b="1" cap="none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decreto 229/2011</a:t>
            </a:r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602184" y="1813739"/>
            <a:ext cx="7939627" cy="273851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lnSpc>
                <a:spcPct val="170000"/>
              </a:lnSpc>
              <a:spcBef>
                <a:spcPts val="0"/>
              </a:spcBef>
              <a:buSzTx/>
              <a:buNone/>
              <a:defRPr/>
            </a:pPr>
            <a:r>
              <a:rPr lang="gl-ES" sz="2400" dirty="0">
                <a:latin typeface="Arial" panose="020B0604020202020204" pitchFamily="34" charset="0"/>
                <a:cs typeface="Arial" panose="020B0604020202020204" pitchFamily="34" charset="0"/>
              </a:rPr>
              <a:t>ATENCIÓN Á DIVERSIDADE: 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SzTx/>
              <a:buNone/>
              <a:defRPr/>
            </a:pPr>
            <a:r>
              <a:rPr lang="gl-ES" sz="24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gl-ES" sz="2400" cap="none" dirty="0">
                <a:latin typeface="Arial" panose="020B0604020202020204" pitchFamily="34" charset="0"/>
                <a:cs typeface="Arial" panose="020B0604020202020204" pitchFamily="34" charset="0"/>
              </a:rPr>
              <a:t>onxunto de medidas e accións deseñadas para adecuar a resposta educativa ás diferentes características, potencialidades, ritmos, motivacións, intereses, situacións sociais e culturais.</a:t>
            </a:r>
          </a:p>
          <a:p>
            <a:pPr marL="0" indent="0" algn="just">
              <a:lnSpc>
                <a:spcPct val="170000"/>
              </a:lnSpc>
              <a:spcBef>
                <a:spcPts val="0"/>
              </a:spcBef>
              <a:buSzTx/>
              <a:buNone/>
              <a:defRPr/>
            </a:pPr>
            <a:endParaRPr lang="gl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262263F-CE78-C943-BD45-0019ACA8A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5501934"/>
            <a:ext cx="2059420" cy="1356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ángulo redondeado 5">
            <a:extLst>
              <a:ext uri="{FF2B5EF4-FFF2-40B4-BE49-F238E27FC236}">
                <a16:creationId xmlns:a16="http://schemas.microsoft.com/office/drawing/2014/main" id="{7D0C17C3-6576-AA4B-8BEC-534C6E671EEF}"/>
              </a:ext>
            </a:extLst>
          </p:cNvPr>
          <p:cNvSpPr/>
          <p:nvPr/>
        </p:nvSpPr>
        <p:spPr>
          <a:xfrm>
            <a:off x="2294684" y="4785808"/>
            <a:ext cx="2197290" cy="14846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400" dirty="0"/>
              <a:t>EDUCACIÓN DE CALIDADE</a:t>
            </a:r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6DCDA76A-3F0C-7B42-9D51-765464A974C2}"/>
              </a:ext>
            </a:extLst>
          </p:cNvPr>
          <p:cNvSpPr/>
          <p:nvPr/>
        </p:nvSpPr>
        <p:spPr>
          <a:xfrm>
            <a:off x="6440628" y="4776478"/>
            <a:ext cx="2542032" cy="14846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" sz="2400" dirty="0"/>
              <a:t>IGUALDADE DE OPORTUNIDADES</a:t>
            </a:r>
          </a:p>
        </p:txBody>
      </p:sp>
      <p:sp>
        <p:nvSpPr>
          <p:cNvPr id="8" name="Flecha derecha 7">
            <a:extLst>
              <a:ext uri="{FF2B5EF4-FFF2-40B4-BE49-F238E27FC236}">
                <a16:creationId xmlns:a16="http://schemas.microsoft.com/office/drawing/2014/main" id="{0E919DCF-53F1-CA44-9526-246D2F97ECDB}"/>
              </a:ext>
            </a:extLst>
          </p:cNvPr>
          <p:cNvSpPr/>
          <p:nvPr/>
        </p:nvSpPr>
        <p:spPr>
          <a:xfrm>
            <a:off x="4852152" y="5035337"/>
            <a:ext cx="1228298" cy="83251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IMPLICA</a:t>
            </a:r>
          </a:p>
        </p:txBody>
      </p:sp>
    </p:spTree>
    <p:extLst>
      <p:ext uri="{BB962C8B-B14F-4D97-AF65-F5344CB8AC3E}">
        <p14:creationId xmlns:p14="http://schemas.microsoft.com/office/powerpoint/2010/main" val="365593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Fundación INGADA (@fundacioningada) | Twitter">
            <a:extLst>
              <a:ext uri="{FF2B5EF4-FFF2-40B4-BE49-F238E27FC236}">
                <a16:creationId xmlns:a16="http://schemas.microsoft.com/office/drawing/2014/main" id="{FFD01BF7-25ED-534C-886A-F412A544B3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4398" y="161247"/>
            <a:ext cx="7315201" cy="1668463"/>
          </a:xfrm>
        </p:spPr>
        <p:txBody>
          <a:bodyPr>
            <a:normAutofit/>
          </a:bodyPr>
          <a:lstStyle/>
          <a:p>
            <a:pPr algn="ctr"/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ORDEN 8 DE </a:t>
            </a:r>
            <a:r>
              <a:rPr lang="es-ES_tradnl" sz="3200" b="1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SEtEmbro</a:t>
            </a:r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2021 (</a:t>
            </a:r>
            <a:r>
              <a:rPr lang="es-ES_tradnl" sz="3200" b="1" cap="none" dirty="0" err="1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desenvolve</a:t>
            </a:r>
            <a:r>
              <a:rPr lang="es-ES_tradnl" sz="3200" b="1" cap="none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decreto 229/2011</a:t>
            </a:r>
            <a:r>
              <a:rPr lang="es-ES_tradnl" sz="32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quarter" idx="13"/>
          </p:nvPr>
        </p:nvSpPr>
        <p:spPr>
          <a:xfrm>
            <a:off x="301090" y="1782635"/>
            <a:ext cx="8541816" cy="4914118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70000"/>
              </a:lnSpc>
              <a:spcBef>
                <a:spcPts val="0"/>
              </a:spcBef>
              <a:buSzTx/>
              <a:buNone/>
              <a:defRPr/>
            </a:pPr>
            <a:r>
              <a:rPr lang="gl-ES" sz="1800" dirty="0">
                <a:latin typeface="Arial" panose="020B0604020202020204" pitchFamily="34" charset="0"/>
                <a:cs typeface="Arial" panose="020B0604020202020204" pitchFamily="34" charset="0"/>
              </a:rPr>
              <a:t>Quedan </a:t>
            </a:r>
            <a:r>
              <a:rPr lang="gl-ES" sz="1800" dirty="0" err="1">
                <a:latin typeface="Arial" panose="020B0604020202020204" pitchFamily="34" charset="0"/>
                <a:cs typeface="Arial" panose="020B0604020202020204" pitchFamily="34" charset="0"/>
              </a:rPr>
              <a:t>derogadas</a:t>
            </a:r>
            <a:r>
              <a:rPr lang="gl-ES" sz="1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70000"/>
              </a:lnSpc>
              <a:spcBef>
                <a:spcPts val="0"/>
              </a:spcBef>
              <a:buSzTx/>
              <a:buFontTx/>
              <a:buChar char="-"/>
              <a:defRPr/>
            </a:pPr>
            <a:r>
              <a:rPr lang="gl-ES" sz="1800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gl-ES" sz="1800" cap="none" dirty="0">
                <a:latin typeface="Arial" panose="020B0604020202020204" pitchFamily="34" charset="0"/>
                <a:cs typeface="Arial" panose="020B0604020202020204" pitchFamily="34" charset="0"/>
              </a:rPr>
              <a:t>rde 6 de outubro de 1995, pola que se regulan as adaptacións do currículo.</a:t>
            </a:r>
          </a:p>
          <a:p>
            <a:pPr algn="ctr">
              <a:lnSpc>
                <a:spcPct val="170000"/>
              </a:lnSpc>
              <a:spcBef>
                <a:spcPts val="0"/>
              </a:spcBef>
              <a:buFontTx/>
              <a:buChar char="-"/>
              <a:defRPr/>
            </a:pPr>
            <a:r>
              <a:rPr lang="gl-ES" sz="1800" cap="none" dirty="0">
                <a:latin typeface="Arial" panose="020B0604020202020204" pitchFamily="34" charset="0"/>
                <a:cs typeface="Arial" panose="020B0604020202020204" pitchFamily="34" charset="0"/>
              </a:rPr>
              <a:t>Orde do 28 de outubro de 1996, pola que se regulan as condicións e o procedemento para flexibilizar a duración do período de escolarización.</a:t>
            </a:r>
          </a:p>
          <a:p>
            <a:pPr algn="ctr">
              <a:lnSpc>
                <a:spcPct val="170000"/>
              </a:lnSpc>
              <a:spcBef>
                <a:spcPts val="0"/>
              </a:spcBef>
              <a:buSzTx/>
              <a:buFontTx/>
              <a:buChar char="-"/>
              <a:defRPr/>
            </a:pPr>
            <a:r>
              <a:rPr lang="gl-ES" sz="1800" cap="none" dirty="0">
                <a:latin typeface="Arial" panose="020B0604020202020204" pitchFamily="34" charset="0"/>
                <a:cs typeface="Arial" panose="020B0604020202020204" pitchFamily="34" charset="0"/>
              </a:rPr>
              <a:t>Orde do 31 de outubro de 1996, pola que se regula a avaliación psicopedagóxica.</a:t>
            </a:r>
          </a:p>
          <a:p>
            <a:pPr algn="ctr">
              <a:lnSpc>
                <a:spcPct val="170000"/>
              </a:lnSpc>
              <a:spcBef>
                <a:spcPts val="0"/>
              </a:spcBef>
              <a:buSzTx/>
              <a:buFontTx/>
              <a:buChar char="-"/>
              <a:defRPr/>
            </a:pPr>
            <a:r>
              <a:rPr lang="gl-ES" sz="1800" cap="none" dirty="0">
                <a:latin typeface="Arial" panose="020B0604020202020204" pitchFamily="34" charset="0"/>
                <a:cs typeface="Arial" panose="020B0604020202020204" pitchFamily="34" charset="0"/>
              </a:rPr>
              <a:t>Orde do 27 de decembro de 2002, pola que se establecen as condicións e os criterios para a escolarización en centros sostidos con fondos públicos do alumnado de ensinanza non universitaria con N.E.E.</a:t>
            </a:r>
          </a:p>
          <a:p>
            <a:pPr algn="ctr">
              <a:lnSpc>
                <a:spcPct val="170000"/>
              </a:lnSpc>
              <a:spcBef>
                <a:spcPts val="0"/>
              </a:spcBef>
              <a:buSzTx/>
              <a:buFontTx/>
              <a:buChar char="-"/>
              <a:defRPr/>
            </a:pPr>
            <a:r>
              <a:rPr lang="gl-ES" sz="1800" cap="none" dirty="0">
                <a:latin typeface="Arial" panose="020B0604020202020204" pitchFamily="34" charset="0"/>
                <a:cs typeface="Arial" panose="020B0604020202020204" pitchFamily="34" charset="0"/>
              </a:rPr>
              <a:t>Orde do 20 de febreiro do 2004, pola que se establecen as medidas de atención específica ao alumnado procedente do estranxeiro.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5262263F-CE78-C943-BD45-0019ACA8AA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6237026"/>
            <a:ext cx="943055" cy="620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1640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Fundación INGADA (@fundacioningada) | Twitter">
            <a:extLst>
              <a:ext uri="{FF2B5EF4-FFF2-40B4-BE49-F238E27FC236}">
                <a16:creationId xmlns:a16="http://schemas.microsoft.com/office/drawing/2014/main" id="{C26ADB7A-6EFB-E348-8034-A377B41A4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7891"/>
            <a:ext cx="9144000" cy="1369219"/>
          </a:xfrm>
          <a:prstGeom prst="rect">
            <a:avLst/>
          </a:prstGeom>
        </p:spPr>
      </p:pic>
      <p:sp>
        <p:nvSpPr>
          <p:cNvPr id="4" name="Rectángulo: esquinas redondeadas 3"/>
          <p:cNvSpPr/>
          <p:nvPr/>
        </p:nvSpPr>
        <p:spPr>
          <a:xfrm>
            <a:off x="658007" y="2465414"/>
            <a:ext cx="2592666" cy="1629249"/>
          </a:xfrm>
          <a:prstGeom prst="roundRect">
            <a:avLst>
              <a:gd name="adj" fmla="val 32267"/>
            </a:avLst>
          </a:prstGeom>
          <a:ln w="28575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ATENCIÓN </a:t>
            </a:r>
          </a:p>
          <a:p>
            <a:pPr algn="ctr"/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  <a:p>
            <a:pPr algn="ctr"/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DIVERSIDADE</a:t>
            </a:r>
          </a:p>
        </p:txBody>
      </p:sp>
      <p:sp>
        <p:nvSpPr>
          <p:cNvPr id="6" name="Rectángulo redondeado 5"/>
          <p:cNvSpPr/>
          <p:nvPr/>
        </p:nvSpPr>
        <p:spPr>
          <a:xfrm>
            <a:off x="4858152" y="1213761"/>
            <a:ext cx="3071197" cy="136922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Acceso </a:t>
            </a:r>
            <a:r>
              <a:rPr lang="es-ES_tradnl" dirty="0" err="1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 currículum en </a:t>
            </a:r>
            <a:r>
              <a:rPr lang="es-ES_tradnl" dirty="0" err="1">
                <a:latin typeface="Arial" panose="020B0604020202020204" pitchFamily="34" charset="0"/>
                <a:cs typeface="Arial" panose="020B0604020202020204" pitchFamily="34" charset="0"/>
              </a:rPr>
              <a:t>condicións</a:t>
            </a: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s-ES_tradnl" dirty="0" err="1">
                <a:latin typeface="Arial" panose="020B0604020202020204" pitchFamily="34" charset="0"/>
                <a:cs typeface="Arial" panose="020B0604020202020204" pitchFamily="34" charset="0"/>
              </a:rPr>
              <a:t>igualdade</a:t>
            </a: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. Currículum flexible</a:t>
            </a:r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0F6F4FE3-EBE6-4FD0-A925-EDD683746156}"/>
              </a:ext>
            </a:extLst>
          </p:cNvPr>
          <p:cNvCxnSpPr>
            <a:cxnSpLocks/>
            <a:stCxn id="4" idx="3"/>
            <a:endCxn id="6" idx="1"/>
          </p:cNvCxnSpPr>
          <p:nvPr/>
        </p:nvCxnSpPr>
        <p:spPr>
          <a:xfrm flipV="1">
            <a:off x="3250673" y="1898371"/>
            <a:ext cx="1607479" cy="138166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0" name="Picture 2">
            <a:extLst>
              <a:ext uri="{FF2B5EF4-FFF2-40B4-BE49-F238E27FC236}">
                <a16:creationId xmlns:a16="http://schemas.microsoft.com/office/drawing/2014/main" id="{300BB506-107F-6C41-B378-0299E42119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" y="5501934"/>
            <a:ext cx="2059420" cy="1356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Rectángulo redondeado 11">
            <a:extLst>
              <a:ext uri="{FF2B5EF4-FFF2-40B4-BE49-F238E27FC236}">
                <a16:creationId xmlns:a16="http://schemas.microsoft.com/office/drawing/2014/main" id="{9DD9A197-7DE8-BA45-9FD0-255D8FA3678C}"/>
              </a:ext>
            </a:extLst>
          </p:cNvPr>
          <p:cNvSpPr/>
          <p:nvPr/>
        </p:nvSpPr>
        <p:spPr>
          <a:xfrm>
            <a:off x="4855133" y="2756838"/>
            <a:ext cx="3272852" cy="136922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DUA: Diseño Universal para a </a:t>
            </a:r>
            <a:r>
              <a:rPr lang="es-ES_tradnl" dirty="0" err="1">
                <a:latin typeface="Arial" panose="020B0604020202020204" pitchFamily="34" charset="0"/>
                <a:cs typeface="Arial" panose="020B0604020202020204" pitchFamily="34" charset="0"/>
              </a:rPr>
              <a:t>Aprendizaxe</a:t>
            </a: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s-ES_tradnl" dirty="0" err="1">
                <a:latin typeface="Arial" panose="020B0604020202020204" pitchFamily="34" charset="0"/>
                <a:cs typeface="Arial" panose="020B0604020202020204" pitchFamily="34" charset="0"/>
              </a:rPr>
              <a:t>Obxectivo</a:t>
            </a: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: lograr a inclusión efectiva</a:t>
            </a: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AE588983-F9DB-714D-8691-C2D35B119B83}"/>
              </a:ext>
            </a:extLst>
          </p:cNvPr>
          <p:cNvCxnSpPr>
            <a:cxnSpLocks/>
          </p:cNvCxnSpPr>
          <p:nvPr/>
        </p:nvCxnSpPr>
        <p:spPr>
          <a:xfrm>
            <a:off x="3250672" y="3365272"/>
            <a:ext cx="1607479" cy="32655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F31C106F-F43C-3146-A16E-C190C0B00E79}"/>
              </a:ext>
            </a:extLst>
          </p:cNvPr>
          <p:cNvCxnSpPr>
            <a:cxnSpLocks/>
          </p:cNvCxnSpPr>
          <p:nvPr/>
        </p:nvCxnSpPr>
        <p:spPr>
          <a:xfrm>
            <a:off x="3250671" y="3429000"/>
            <a:ext cx="1705289" cy="207293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Rectángulo redondeado 22">
            <a:extLst>
              <a:ext uri="{FF2B5EF4-FFF2-40B4-BE49-F238E27FC236}">
                <a16:creationId xmlns:a16="http://schemas.microsoft.com/office/drawing/2014/main" id="{CFE5BC68-4201-3245-949C-EA9BE127B0B4}"/>
              </a:ext>
            </a:extLst>
          </p:cNvPr>
          <p:cNvSpPr/>
          <p:nvPr/>
        </p:nvSpPr>
        <p:spPr>
          <a:xfrm>
            <a:off x="4855134" y="4211292"/>
            <a:ext cx="4029560" cy="2254228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dirty="0" err="1">
                <a:latin typeface="Arial" panose="020B0604020202020204" pitchFamily="34" charset="0"/>
                <a:cs typeface="Arial" panose="020B0604020202020204" pitchFamily="34" charset="0"/>
              </a:rPr>
              <a:t>Liña</a:t>
            </a: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dirty="0" err="1">
                <a:latin typeface="Arial" panose="020B0604020202020204" pitchFamily="34" charset="0"/>
                <a:cs typeface="Arial" panose="020B0604020202020204" pitchFamily="34" charset="0"/>
              </a:rPr>
              <a:t>metodolóxica</a:t>
            </a: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: cultura da </a:t>
            </a:r>
            <a:r>
              <a:rPr lang="es-ES_tradnl" dirty="0" err="1">
                <a:latin typeface="Arial" panose="020B0604020202020204" pitchFamily="34" charset="0"/>
                <a:cs typeface="Arial" panose="020B0604020202020204" pitchFamily="34" charset="0"/>
              </a:rPr>
              <a:t>diversidade</a:t>
            </a: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, da inclusión, da coordinación, da participación, da colaboración, da </a:t>
            </a:r>
            <a:r>
              <a:rPr lang="es-ES_tradnl" dirty="0" err="1">
                <a:latin typeface="Arial" panose="020B0604020202020204" pitchFamily="34" charset="0"/>
                <a:cs typeface="Arial" panose="020B0604020202020204" pitchFamily="34" charset="0"/>
              </a:rPr>
              <a:t>avaliación</a:t>
            </a: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, da relación </a:t>
            </a:r>
            <a:r>
              <a:rPr lang="es-ES_tradnl" dirty="0" err="1">
                <a:latin typeface="Arial" panose="020B0604020202020204" pitchFamily="34" charset="0"/>
                <a:cs typeface="Arial" panose="020B0604020202020204" pitchFamily="34" charset="0"/>
              </a:rPr>
              <a:t>co</a:t>
            </a: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 entorno e as </a:t>
            </a:r>
            <a:r>
              <a:rPr lang="es-ES_tradnl" dirty="0" err="1">
                <a:latin typeface="Arial" panose="020B0604020202020204" pitchFamily="34" charset="0"/>
                <a:cs typeface="Arial" panose="020B0604020202020204" pitchFamily="34" charset="0"/>
              </a:rPr>
              <a:t>institucións</a:t>
            </a:r>
            <a:r>
              <a:rPr lang="es-ES_tradnl" dirty="0">
                <a:latin typeface="Arial" panose="020B0604020202020204" pitchFamily="34" charset="0"/>
                <a:cs typeface="Arial" panose="020B0604020202020204" pitchFamily="34" charset="0"/>
              </a:rPr>
              <a:t>, da recuperación…</a:t>
            </a:r>
          </a:p>
        </p:txBody>
      </p:sp>
    </p:spTree>
    <p:extLst>
      <p:ext uri="{BB962C8B-B14F-4D97-AF65-F5344CB8AC3E}">
        <p14:creationId xmlns:p14="http://schemas.microsoft.com/office/powerpoint/2010/main" val="142824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Fundación INGADA (@fundacioningada) | Twitter">
            <a:extLst>
              <a:ext uri="{FF2B5EF4-FFF2-40B4-BE49-F238E27FC236}">
                <a16:creationId xmlns:a16="http://schemas.microsoft.com/office/drawing/2014/main" id="{701AA0FC-1565-2A4C-9B46-05055293F8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16966" y="52214"/>
            <a:ext cx="7315201" cy="995050"/>
          </a:xfrm>
        </p:spPr>
        <p:txBody>
          <a:bodyPr>
            <a:normAutofit/>
          </a:bodyPr>
          <a:lstStyle/>
          <a:p>
            <a:pPr algn="ctr"/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MEDIDAS ORDINARIAS</a:t>
            </a:r>
          </a:p>
        </p:txBody>
      </p:sp>
      <p:pic>
        <p:nvPicPr>
          <p:cNvPr id="4" name="3 Marcador de contenid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39" y="1127061"/>
            <a:ext cx="1484784" cy="1750239"/>
          </a:xfrm>
          <a:prstGeom prst="rect">
            <a:avLst/>
          </a:prstGeom>
        </p:spPr>
      </p:pic>
      <p:pic>
        <p:nvPicPr>
          <p:cNvPr id="5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5444" y="1192211"/>
            <a:ext cx="1430778" cy="1738334"/>
          </a:xfrm>
          <a:prstGeom prst="rect">
            <a:avLst/>
          </a:prstGeom>
        </p:spPr>
      </p:pic>
      <p:sp>
        <p:nvSpPr>
          <p:cNvPr id="7" name="Rectángulo: esquinas redondeadas 6"/>
          <p:cNvSpPr/>
          <p:nvPr/>
        </p:nvSpPr>
        <p:spPr>
          <a:xfrm>
            <a:off x="179173" y="3274333"/>
            <a:ext cx="8785654" cy="1738334"/>
          </a:xfrm>
          <a:prstGeom prst="roundRect">
            <a:avLst>
              <a:gd name="adj" fmla="val 28241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“Facilitan a adecuación do currículo prescriptivo sen </a:t>
            </a:r>
            <a:r>
              <a:rPr lang="es-ES_tradnl" sz="2000" dirty="0" err="1">
                <a:latin typeface="Arial" panose="020B0604020202020204" pitchFamily="34" charset="0"/>
                <a:cs typeface="Arial" panose="020B0604020202020204" pitchFamily="34" charset="0"/>
              </a:rPr>
              <a:t>alteracións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 significativas dos </a:t>
            </a:r>
            <a:r>
              <a:rPr lang="es-ES_tradnl" sz="2000" dirty="0" err="1">
                <a:latin typeface="Arial" panose="020B0604020202020204" pitchFamily="34" charset="0"/>
                <a:cs typeface="Arial" panose="020B0604020202020204" pitchFamily="34" charset="0"/>
              </a:rPr>
              <a:t>seus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_tradnl" sz="2000" dirty="0" err="1">
                <a:latin typeface="Arial" panose="020B0604020202020204" pitchFamily="34" charset="0"/>
                <a:cs typeface="Arial" panose="020B0604020202020204" pitchFamily="34" charset="0"/>
              </a:rPr>
              <a:t>obxectivos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_tradnl" sz="2000" dirty="0" err="1">
                <a:latin typeface="Arial" panose="020B0604020202020204" pitchFamily="34" charset="0"/>
                <a:cs typeface="Arial" panose="020B0604020202020204" pitchFamily="34" charset="0"/>
              </a:rPr>
              <a:t>contidos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 e criterios de </a:t>
            </a:r>
            <a:r>
              <a:rPr lang="es-ES_tradnl" sz="2000" dirty="0" err="1">
                <a:latin typeface="Arial" panose="020B0604020202020204" pitchFamily="34" charset="0"/>
                <a:cs typeface="Arial" panose="020B0604020202020204" pitchFamily="34" charset="0"/>
              </a:rPr>
              <a:t>avaliación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s-ES_tradnl" sz="2000" dirty="0" err="1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 contexto sociocultural dos centros educativos e </a:t>
            </a:r>
            <a:r>
              <a:rPr lang="es-ES_tradnl" sz="2000" dirty="0" err="1">
                <a:latin typeface="Arial" panose="020B0604020202020204" pitchFamily="34" charset="0"/>
                <a:cs typeface="Arial" panose="020B0604020202020204" pitchFamily="34" charset="0"/>
              </a:rPr>
              <a:t>ás</a:t>
            </a:r>
            <a:r>
              <a:rPr lang="es-ES_tradnl" sz="2000" dirty="0">
                <a:latin typeface="Arial" panose="020B0604020202020204" pitchFamily="34" charset="0"/>
                <a:cs typeface="Arial" panose="020B0604020202020204" pitchFamily="34" charset="0"/>
              </a:rPr>
              <a:t> características do alumnado”</a:t>
            </a:r>
          </a:p>
        </p:txBody>
      </p:sp>
      <p:sp>
        <p:nvSpPr>
          <p:cNvPr id="10" name="Elipse 9"/>
          <p:cNvSpPr/>
          <p:nvPr/>
        </p:nvSpPr>
        <p:spPr>
          <a:xfrm>
            <a:off x="3916918" y="1258175"/>
            <a:ext cx="1310164" cy="1215499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ART. 8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23ED1718-52E1-A944-9571-A375757B83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" y="5501934"/>
            <a:ext cx="2059420" cy="13560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4388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Fundación INGADA (@fundacioningada) | Twitter">
            <a:extLst>
              <a:ext uri="{FF2B5EF4-FFF2-40B4-BE49-F238E27FC236}">
                <a16:creationId xmlns:a16="http://schemas.microsoft.com/office/drawing/2014/main" id="{F9046691-A2E0-2B44-A346-8F706E0183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80" y="0"/>
            <a:ext cx="916617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4EE43EE5-6DA4-D44C-AE3A-67CA1E24D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1" y="5868536"/>
            <a:ext cx="1502670" cy="989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ítulo 1">
            <a:extLst>
              <a:ext uri="{FF2B5EF4-FFF2-40B4-BE49-F238E27FC236}">
                <a16:creationId xmlns:a16="http://schemas.microsoft.com/office/drawing/2014/main" id="{F391BF2F-A09A-47F3-A1C6-0C888CFFB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6621" y="98280"/>
            <a:ext cx="7315201" cy="995050"/>
          </a:xfrm>
        </p:spPr>
        <p:txBody>
          <a:bodyPr>
            <a:normAutofit/>
          </a:bodyPr>
          <a:lstStyle/>
          <a:p>
            <a:pPr algn="ctr"/>
            <a:r>
              <a:rPr lang="es-ES_tradnl" sz="3600" b="1" dirty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ORDE 8 DE SETEMBRO DE 2021</a:t>
            </a:r>
          </a:p>
        </p:txBody>
      </p:sp>
      <p:pic>
        <p:nvPicPr>
          <p:cNvPr id="6" name="3 Marcador de contenido">
            <a:extLst>
              <a:ext uri="{FF2B5EF4-FFF2-40B4-BE49-F238E27FC236}">
                <a16:creationId xmlns:a16="http://schemas.microsoft.com/office/drawing/2014/main" id="{296F7039-A00E-4991-B05D-7E95FD4DD3C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38" y="708295"/>
            <a:ext cx="1484784" cy="1750239"/>
          </a:xfrm>
          <a:prstGeom prst="rect">
            <a:avLst/>
          </a:prstGeom>
        </p:spPr>
      </p:pic>
      <p:pic>
        <p:nvPicPr>
          <p:cNvPr id="7" name="4 Imagen">
            <a:extLst>
              <a:ext uri="{FF2B5EF4-FFF2-40B4-BE49-F238E27FC236}">
                <a16:creationId xmlns:a16="http://schemas.microsoft.com/office/drawing/2014/main" id="{762E9FEE-F7FB-4048-A7DA-658C408A68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050" y="708295"/>
            <a:ext cx="1430778" cy="1738334"/>
          </a:xfrm>
          <a:prstGeom prst="rect">
            <a:avLst/>
          </a:prstGeom>
        </p:spPr>
      </p:pic>
      <p:sp>
        <p:nvSpPr>
          <p:cNvPr id="8" name="Elipse 7">
            <a:extLst>
              <a:ext uri="{FF2B5EF4-FFF2-40B4-BE49-F238E27FC236}">
                <a16:creationId xmlns:a16="http://schemas.microsoft.com/office/drawing/2014/main" id="{DC736283-C3FD-4DA2-80A3-A59AA80617AB}"/>
              </a:ext>
            </a:extLst>
          </p:cNvPr>
          <p:cNvSpPr/>
          <p:nvPr/>
        </p:nvSpPr>
        <p:spPr>
          <a:xfrm>
            <a:off x="3481238" y="1022859"/>
            <a:ext cx="2383096" cy="1109205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ES_tradnl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ESTRUTURA</a:t>
            </a:r>
          </a:p>
        </p:txBody>
      </p:sp>
      <p:sp>
        <p:nvSpPr>
          <p:cNvPr id="10" name="Rectángulo: esquinas redondeadas 6"/>
          <p:cNvSpPr/>
          <p:nvPr/>
        </p:nvSpPr>
        <p:spPr>
          <a:xfrm>
            <a:off x="199813" y="2374710"/>
            <a:ext cx="8935656" cy="4385010"/>
          </a:xfrm>
          <a:prstGeom prst="roundRect">
            <a:avLst>
              <a:gd name="adj" fmla="val 28241"/>
            </a:avLst>
          </a:prstGeom>
          <a:ln w="3810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14313" indent="-214313">
              <a:buFont typeface="Arial" charset="0"/>
              <a:buChar char="•"/>
            </a:pPr>
            <a:endParaRPr lang="es-ES_tradnl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 algn="just">
              <a:buFont typeface="Arial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CAPÍTULO I: principios de actuación de equipos directivos, profesorado-tutor, resto de profesorado e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servizos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de orientación.</a:t>
            </a:r>
          </a:p>
          <a:p>
            <a:pPr marL="214313" indent="-214313" algn="just">
              <a:buFont typeface="Arial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CAPÍTULO II: atención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ao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alumnado.</a:t>
            </a:r>
          </a:p>
          <a:p>
            <a:pPr marL="214313" indent="-214313" algn="just">
              <a:buFont typeface="Arial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CAPÍTULO III: escolarización, promoción e permanencia.</a:t>
            </a:r>
          </a:p>
          <a:p>
            <a:pPr marL="214313" indent="-214313" algn="just">
              <a:buFont typeface="Arial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CAPÍTULO IV: elaboración e aplicación de medidas. Plan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xeral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de atención á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diversidade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14313" indent="-214313" algn="just">
              <a:buFont typeface="Arial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CAPÍTULO V: recursos.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Singularidade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dos centros de educación especial como centros de referencia e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apoio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14313" indent="-214313" algn="just">
              <a:buFont typeface="Arial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CAPÍTULO VI: participación, colaboración e coordinación.</a:t>
            </a:r>
          </a:p>
          <a:p>
            <a:pPr marL="214313" indent="-214313" algn="just">
              <a:buFont typeface="Arial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CAPÍTULO VII: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desenvolvemento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social e emocional. Protección e promoción do talento.</a:t>
            </a:r>
          </a:p>
          <a:p>
            <a:pPr marL="214313" indent="-214313" algn="just">
              <a:buFont typeface="Arial" charset="0"/>
              <a:buChar char="•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CAPÍTULO VIII: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desenvolvemento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persoal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e profesional do profesorado. Formación, innovación e </a:t>
            </a:r>
            <a:r>
              <a:rPr lang="es-ES" dirty="0" err="1">
                <a:latin typeface="Arial" panose="020B0604020202020204" pitchFamily="34" charset="0"/>
                <a:cs typeface="Arial" panose="020B0604020202020204" pitchFamily="34" charset="0"/>
              </a:rPr>
              <a:t>calidade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s-ES_tradnl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s-ES_tradnl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85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Ingada">
  <a:themeElements>
    <a:clrScheme name="Tema de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Tema de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Ingada" id="{1F7011CF-1117-422F-A54B-8EA20D5484F8}" vid="{9C8BFE55-689E-4E6D-9EB5-0E6C0080702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Gota">
  <a:themeElements>
    <a:clrScheme name="Gota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Gota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ota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Ingada</Template>
  <TotalTime>701</TotalTime>
  <Words>2158</Words>
  <Application>Microsoft Office PowerPoint</Application>
  <PresentationFormat>Presentación en pantalla (4:3)</PresentationFormat>
  <Paragraphs>125</Paragraphs>
  <Slides>25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25</vt:i4>
      </vt:variant>
    </vt:vector>
  </HeadingPairs>
  <TitlesOfParts>
    <vt:vector size="33" baseType="lpstr">
      <vt:lpstr>Arial</vt:lpstr>
      <vt:lpstr>Calibri</vt:lpstr>
      <vt:lpstr>Calibri Light</vt:lpstr>
      <vt:lpstr>Helvetica</vt:lpstr>
      <vt:lpstr>Tw Cen MT</vt:lpstr>
      <vt:lpstr>Ingada</vt:lpstr>
      <vt:lpstr>Tema de Office</vt:lpstr>
      <vt:lpstr>Gota</vt:lpstr>
      <vt:lpstr>curso “tratamiento del tdah en el ámbito educativo”</vt:lpstr>
      <vt:lpstr>ATENCIÓN Á DIVERSIDADE:  MARCO LEGAL </vt:lpstr>
      <vt:lpstr>Presentación de PowerPoint</vt:lpstr>
      <vt:lpstr>Presentación de PowerPoint</vt:lpstr>
      <vt:lpstr>ORDEN 8 DE SEtEmbro DE 2021 (desenvolve o decreto 229/2011)</vt:lpstr>
      <vt:lpstr>ORDEN 8 DE SEtEmbro DE 2021 (desenvolve o decreto 229/2011)</vt:lpstr>
      <vt:lpstr>Presentación de PowerPoint</vt:lpstr>
      <vt:lpstr>MEDIDAS ORDINARIAS</vt:lpstr>
      <vt:lpstr>ORDE 8 DE SETEMBRO DE 2021</vt:lpstr>
      <vt:lpstr>Avaliación inicial</vt:lpstr>
      <vt:lpstr>METODOLOXÍAS</vt:lpstr>
      <vt:lpstr>MEDIDAS ORDINARIAS</vt:lpstr>
      <vt:lpstr>MEDIDAS ORDINARIAS</vt:lpstr>
      <vt:lpstr>MEDIDAS ORDINARIAS</vt:lpstr>
      <vt:lpstr>MEDIDAS ORDINARIAS</vt:lpstr>
      <vt:lpstr>MEDIDAS EXTRAORDINARIAS</vt:lpstr>
      <vt:lpstr>MEDIDAS EXTRAORDINARIAS</vt:lpstr>
      <vt:lpstr>MEDIDAS EXTRAORDINARIAS</vt:lpstr>
      <vt:lpstr>AULA DE ATENCIÓN EDUCATIVA E CONVIVENCIA</vt:lpstr>
      <vt:lpstr>OUTROS ASPECTOS IMPORTANTES DA ORDE</vt:lpstr>
      <vt:lpstr>DECRETO 984/2021 DO 16 DE novembro, avaliación, promoción e titulación en e.p, e.s.o, bacharelato e f.p</vt:lpstr>
      <vt:lpstr>DECRETO 984/2021 DO 16 DE novembro, avaliación, promoción e titulación en e.p, e.s.o, bacharelato e f.p</vt:lpstr>
      <vt:lpstr>DECRETO 984/2021 DO 16 DE novembro, avaliación, promoción e titulación en e.p, e.s.o, bacharelato e f.p</vt:lpstr>
      <vt:lpstr>DECRETO 984/2021 DO 16 DE novembro, avaliación, promoción e titulación en e.p, e.s.o, bacharelato e f.p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ATENCIÓN Á DIVERSIDADE:  MARCO LEGAL</dc:title>
  <dc:creator>Aitana Tizón</dc:creator>
  <cp:lastModifiedBy>Lorenzo Capllonch Casteleiro</cp:lastModifiedBy>
  <cp:revision>67</cp:revision>
  <dcterms:created xsi:type="dcterms:W3CDTF">2018-05-01T19:54:42Z</dcterms:created>
  <dcterms:modified xsi:type="dcterms:W3CDTF">2022-01-16T15:01:13Z</dcterms:modified>
</cp:coreProperties>
</file>