
<file path=[Content_Types].xml><?xml version="1.0" encoding="utf-8"?>
<Types xmlns="http://schemas.openxmlformats.org/package/2006/content-types">
  <Default Extension="jpe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406" r:id="rId4"/>
    <p:sldId id="258" r:id="rId5"/>
    <p:sldId id="295" r:id="rId6"/>
    <p:sldId id="402" r:id="rId7"/>
    <p:sldId id="279" r:id="rId8"/>
    <p:sldId id="280" r:id="rId9"/>
    <p:sldId id="408" r:id="rId10"/>
    <p:sldId id="281" r:id="rId11"/>
    <p:sldId id="298" r:id="rId12"/>
    <p:sldId id="291" r:id="rId13"/>
    <p:sldId id="292" r:id="rId14"/>
    <p:sldId id="283" r:id="rId15"/>
    <p:sldId id="263" r:id="rId16"/>
    <p:sldId id="289" r:id="rId17"/>
    <p:sldId id="300" r:id="rId18"/>
    <p:sldId id="299" r:id="rId19"/>
    <p:sldId id="301" r:id="rId20"/>
    <p:sldId id="302" r:id="rId21"/>
    <p:sldId id="305" r:id="rId22"/>
    <p:sldId id="304" r:id="rId23"/>
    <p:sldId id="404" r:id="rId24"/>
    <p:sldId id="303" r:id="rId25"/>
    <p:sldId id="407" r:id="rId26"/>
    <p:sldId id="297" r:id="rId27"/>
    <p:sldId id="307" r:id="rId28"/>
    <p:sldId id="405" r:id="rId29"/>
    <p:sldId id="294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07"/>
    <p:restoredTop sz="94640"/>
  </p:normalViewPr>
  <p:slideViewPr>
    <p:cSldViewPr snapToGrid="0">
      <p:cViewPr varScale="1">
        <p:scale>
          <a:sx n="48" d="100"/>
          <a:sy n="48" d="100"/>
        </p:scale>
        <p:origin x="63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78A695-8CD7-1B47-89E3-9BE35F4452A0}" type="doc">
      <dgm:prSet loTypeId="urn:microsoft.com/office/officeart/2005/8/layout/pyramid3" loCatId="" qsTypeId="urn:microsoft.com/office/officeart/2005/8/quickstyle/simple4" qsCatId="simple" csTypeId="urn:microsoft.com/office/officeart/2005/8/colors/colorful3" csCatId="colorful" phldr="1"/>
      <dgm:spPr/>
    </dgm:pt>
    <dgm:pt modelId="{BF5D99D9-25D5-6649-BE84-DEB1F63A1A70}">
      <dgm:prSet phldrT="[Texto]" custT="1"/>
      <dgm:spPr>
        <a:xfrm rot="10800000">
          <a:off x="0" y="0"/>
          <a:ext cx="4272135" cy="1176130"/>
        </a:xfrm>
        <a:prstGeom prst="trapezoid">
          <a:avLst>
            <a:gd name="adj" fmla="val 60539"/>
          </a:avLst>
        </a:prstGeom>
        <a:solidFill>
          <a:srgbClr val="F7964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s-ES" sz="4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Helvetica" pitchFamily="2" charset="0"/>
              <a:ea typeface="+mn-ea"/>
              <a:cs typeface="+mn-cs"/>
            </a:rPr>
            <a:t>SEGURIDAD Y VIABILIDAD</a:t>
          </a:r>
        </a:p>
      </dgm:t>
    </dgm:pt>
    <dgm:pt modelId="{EA518901-32B7-0E4C-B3E8-813C9D68DC13}" type="parTrans" cxnId="{9BE65CEC-6EC9-9344-B648-8ECB283155C3}">
      <dgm:prSet/>
      <dgm:spPr/>
      <dgm:t>
        <a:bodyPr/>
        <a:lstStyle/>
        <a:p>
          <a:endParaRPr lang="es-ES"/>
        </a:p>
      </dgm:t>
    </dgm:pt>
    <dgm:pt modelId="{868DCE18-F12F-9B49-B1F9-1CE735AEE884}" type="sibTrans" cxnId="{9BE65CEC-6EC9-9344-B648-8ECB283155C3}">
      <dgm:prSet/>
      <dgm:spPr/>
      <dgm:t>
        <a:bodyPr/>
        <a:lstStyle/>
        <a:p>
          <a:endParaRPr lang="es-ES"/>
        </a:p>
      </dgm:t>
    </dgm:pt>
    <dgm:pt modelId="{2D877C12-FED1-784C-868D-1C7504C5D25F}">
      <dgm:prSet phldrT="[Texto]" custT="1"/>
      <dgm:spPr>
        <a:xfrm rot="10800000">
          <a:off x="712022" y="1176130"/>
          <a:ext cx="2848090" cy="1176130"/>
        </a:xfrm>
        <a:prstGeom prst="trapezoid">
          <a:avLst>
            <a:gd name="adj" fmla="val 60539"/>
          </a:avLst>
        </a:prstGeom>
        <a:solidFill>
          <a:srgbClr val="9BBB59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s-ES" sz="4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Helvetica" pitchFamily="2" charset="0"/>
              <a:ea typeface="+mn-ea"/>
              <a:cs typeface="+mn-cs"/>
            </a:rPr>
            <a:t>RELEVANCIA</a:t>
          </a:r>
        </a:p>
      </dgm:t>
    </dgm:pt>
    <dgm:pt modelId="{567E29F4-238F-1F4B-933E-AD991A7DB8D4}" type="parTrans" cxnId="{3F1B6B90-A85F-A343-81F1-D4DCF8AE9435}">
      <dgm:prSet/>
      <dgm:spPr/>
      <dgm:t>
        <a:bodyPr/>
        <a:lstStyle/>
        <a:p>
          <a:endParaRPr lang="es-ES"/>
        </a:p>
      </dgm:t>
    </dgm:pt>
    <dgm:pt modelId="{86FEA94F-A194-9F45-8350-14D035AD2939}" type="sibTrans" cxnId="{3F1B6B90-A85F-A343-81F1-D4DCF8AE9435}">
      <dgm:prSet/>
      <dgm:spPr/>
      <dgm:t>
        <a:bodyPr/>
        <a:lstStyle/>
        <a:p>
          <a:endParaRPr lang="es-ES"/>
        </a:p>
      </dgm:t>
    </dgm:pt>
    <dgm:pt modelId="{6DAA34D7-8D0B-334F-8773-104B2343796A}">
      <dgm:prSet phldrT="[Texto]" custT="1"/>
      <dgm:spPr>
        <a:xfrm rot="10800000">
          <a:off x="1424045" y="2352261"/>
          <a:ext cx="1424045" cy="1176130"/>
        </a:xfrm>
        <a:prstGeom prst="trapezoid">
          <a:avLst>
            <a:gd name="adj" fmla="val 60539"/>
          </a:avLst>
        </a:prstGeom>
        <a:solidFill>
          <a:srgbClr val="4F81BD">
            <a:lumMod val="20000"/>
            <a:lumOff val="8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marL="28575" indent="0" algn="ctr">
            <a:buNone/>
            <a:tabLst>
              <a:tab pos="738188" algn="l"/>
            </a:tabLst>
          </a:pPr>
          <a:r>
            <a:rPr lang="es-ES" sz="3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APLICABILIDAD</a:t>
          </a:r>
        </a:p>
      </dgm:t>
    </dgm:pt>
    <dgm:pt modelId="{085FA194-443E-194F-9CCF-8F18C3D1E07E}" type="parTrans" cxnId="{CDDF0A71-CAE0-0D4A-AFF7-052359D054DB}">
      <dgm:prSet/>
      <dgm:spPr/>
      <dgm:t>
        <a:bodyPr/>
        <a:lstStyle/>
        <a:p>
          <a:endParaRPr lang="es-ES"/>
        </a:p>
      </dgm:t>
    </dgm:pt>
    <dgm:pt modelId="{DB1CD583-9BB7-B040-B10D-4A12DB8AEC22}" type="sibTrans" cxnId="{CDDF0A71-CAE0-0D4A-AFF7-052359D054DB}">
      <dgm:prSet/>
      <dgm:spPr/>
      <dgm:t>
        <a:bodyPr/>
        <a:lstStyle/>
        <a:p>
          <a:endParaRPr lang="es-ES"/>
        </a:p>
      </dgm:t>
    </dgm:pt>
    <dgm:pt modelId="{1993E60E-168E-604A-8836-A1A6742B3AAC}" type="pres">
      <dgm:prSet presAssocID="{9E78A695-8CD7-1B47-89E3-9BE35F4452A0}" presName="Name0" presStyleCnt="0">
        <dgm:presLayoutVars>
          <dgm:dir/>
          <dgm:animLvl val="lvl"/>
          <dgm:resizeHandles val="exact"/>
        </dgm:presLayoutVars>
      </dgm:prSet>
      <dgm:spPr/>
    </dgm:pt>
    <dgm:pt modelId="{2AE999B4-FB3C-4F47-9AB7-FE5D25777CD6}" type="pres">
      <dgm:prSet presAssocID="{BF5D99D9-25D5-6649-BE84-DEB1F63A1A70}" presName="Name8" presStyleCnt="0"/>
      <dgm:spPr/>
    </dgm:pt>
    <dgm:pt modelId="{8A9A02A4-DFB9-B54D-9C8B-CBD6F4E4F796}" type="pres">
      <dgm:prSet presAssocID="{BF5D99D9-25D5-6649-BE84-DEB1F63A1A70}" presName="level" presStyleLbl="node1" presStyleIdx="0" presStyleCnt="3" custLinFactNeighborX="-2482">
        <dgm:presLayoutVars>
          <dgm:chMax val="1"/>
          <dgm:bulletEnabled val="1"/>
        </dgm:presLayoutVars>
      </dgm:prSet>
      <dgm:spPr/>
    </dgm:pt>
    <dgm:pt modelId="{46F786DE-E06C-9841-ABA9-CE8AFF78C6B4}" type="pres">
      <dgm:prSet presAssocID="{BF5D99D9-25D5-6649-BE84-DEB1F63A1A7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B250E6C-608F-2C45-B6E9-DFC5D59B6A62}" type="pres">
      <dgm:prSet presAssocID="{2D877C12-FED1-784C-868D-1C7504C5D25F}" presName="Name8" presStyleCnt="0"/>
      <dgm:spPr/>
    </dgm:pt>
    <dgm:pt modelId="{E0A4CCD2-B38C-574C-A156-07F5A1C91518}" type="pres">
      <dgm:prSet presAssocID="{2D877C12-FED1-784C-868D-1C7504C5D25F}" presName="level" presStyleLbl="node1" presStyleIdx="1" presStyleCnt="3">
        <dgm:presLayoutVars>
          <dgm:chMax val="1"/>
          <dgm:bulletEnabled val="1"/>
        </dgm:presLayoutVars>
      </dgm:prSet>
      <dgm:spPr/>
    </dgm:pt>
    <dgm:pt modelId="{829F55C9-58A1-9645-B50E-6C1AD00E3059}" type="pres">
      <dgm:prSet presAssocID="{2D877C12-FED1-784C-868D-1C7504C5D25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59A8767-E99E-DA42-B8C7-666C2BD4CE9F}" type="pres">
      <dgm:prSet presAssocID="{6DAA34D7-8D0B-334F-8773-104B2343796A}" presName="Name8" presStyleCnt="0"/>
      <dgm:spPr/>
    </dgm:pt>
    <dgm:pt modelId="{E2D5744F-0237-4E4C-BF8F-59C03E94A879}" type="pres">
      <dgm:prSet presAssocID="{6DAA34D7-8D0B-334F-8773-104B2343796A}" presName="level" presStyleLbl="node1" presStyleIdx="2" presStyleCnt="3" custScaleX="91489">
        <dgm:presLayoutVars>
          <dgm:chMax val="1"/>
          <dgm:bulletEnabled val="1"/>
        </dgm:presLayoutVars>
      </dgm:prSet>
      <dgm:spPr/>
    </dgm:pt>
    <dgm:pt modelId="{58FFBFB2-1C5A-124D-8EC0-810CB01EDC52}" type="pres">
      <dgm:prSet presAssocID="{6DAA34D7-8D0B-334F-8773-104B2343796A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400B7E2A-00BB-4647-BE1B-87C078595466}" type="presOf" srcId="{9E78A695-8CD7-1B47-89E3-9BE35F4452A0}" destId="{1993E60E-168E-604A-8836-A1A6742B3AAC}" srcOrd="0" destOrd="0" presId="urn:microsoft.com/office/officeart/2005/8/layout/pyramid3"/>
    <dgm:cxn modelId="{2A220856-5EAF-DB47-B6D5-87014BB736AF}" type="presOf" srcId="{2D877C12-FED1-784C-868D-1C7504C5D25F}" destId="{829F55C9-58A1-9645-B50E-6C1AD00E3059}" srcOrd="1" destOrd="0" presId="urn:microsoft.com/office/officeart/2005/8/layout/pyramid3"/>
    <dgm:cxn modelId="{34F5ED56-066D-4246-9CA7-52F124590573}" type="presOf" srcId="{6DAA34D7-8D0B-334F-8773-104B2343796A}" destId="{58FFBFB2-1C5A-124D-8EC0-810CB01EDC52}" srcOrd="1" destOrd="0" presId="urn:microsoft.com/office/officeart/2005/8/layout/pyramid3"/>
    <dgm:cxn modelId="{CDDF0A71-CAE0-0D4A-AFF7-052359D054DB}" srcId="{9E78A695-8CD7-1B47-89E3-9BE35F4452A0}" destId="{6DAA34D7-8D0B-334F-8773-104B2343796A}" srcOrd="2" destOrd="0" parTransId="{085FA194-443E-194F-9CCF-8F18C3D1E07E}" sibTransId="{DB1CD583-9BB7-B040-B10D-4A12DB8AEC22}"/>
    <dgm:cxn modelId="{3F1B6B90-A85F-A343-81F1-D4DCF8AE9435}" srcId="{9E78A695-8CD7-1B47-89E3-9BE35F4452A0}" destId="{2D877C12-FED1-784C-868D-1C7504C5D25F}" srcOrd="1" destOrd="0" parTransId="{567E29F4-238F-1F4B-933E-AD991A7DB8D4}" sibTransId="{86FEA94F-A194-9F45-8350-14D035AD2939}"/>
    <dgm:cxn modelId="{E0FB3F9E-E0CB-3747-A70B-CA7D26D51717}" type="presOf" srcId="{BF5D99D9-25D5-6649-BE84-DEB1F63A1A70}" destId="{8A9A02A4-DFB9-B54D-9C8B-CBD6F4E4F796}" srcOrd="0" destOrd="0" presId="urn:microsoft.com/office/officeart/2005/8/layout/pyramid3"/>
    <dgm:cxn modelId="{537748D0-1D9B-774B-A7E9-456918F587F3}" type="presOf" srcId="{2D877C12-FED1-784C-868D-1C7504C5D25F}" destId="{E0A4CCD2-B38C-574C-A156-07F5A1C91518}" srcOrd="0" destOrd="0" presId="urn:microsoft.com/office/officeart/2005/8/layout/pyramid3"/>
    <dgm:cxn modelId="{9BE65CEC-6EC9-9344-B648-8ECB283155C3}" srcId="{9E78A695-8CD7-1B47-89E3-9BE35F4452A0}" destId="{BF5D99D9-25D5-6649-BE84-DEB1F63A1A70}" srcOrd="0" destOrd="0" parTransId="{EA518901-32B7-0E4C-B3E8-813C9D68DC13}" sibTransId="{868DCE18-F12F-9B49-B1F9-1CE735AEE884}"/>
    <dgm:cxn modelId="{E17FD8F9-155E-2245-94B5-0865499E5296}" type="presOf" srcId="{6DAA34D7-8D0B-334F-8773-104B2343796A}" destId="{E2D5744F-0237-4E4C-BF8F-59C03E94A879}" srcOrd="0" destOrd="0" presId="urn:microsoft.com/office/officeart/2005/8/layout/pyramid3"/>
    <dgm:cxn modelId="{B965F5FF-6FBD-234F-AB67-E92E215D4289}" type="presOf" srcId="{BF5D99D9-25D5-6649-BE84-DEB1F63A1A70}" destId="{46F786DE-E06C-9841-ABA9-CE8AFF78C6B4}" srcOrd="1" destOrd="0" presId="urn:microsoft.com/office/officeart/2005/8/layout/pyramid3"/>
    <dgm:cxn modelId="{3999BE09-ECF1-014F-B60A-8E2A1DC22C76}" type="presParOf" srcId="{1993E60E-168E-604A-8836-A1A6742B3AAC}" destId="{2AE999B4-FB3C-4F47-9AB7-FE5D25777CD6}" srcOrd="0" destOrd="0" presId="urn:microsoft.com/office/officeart/2005/8/layout/pyramid3"/>
    <dgm:cxn modelId="{9BC24675-4B4E-3C43-B19E-23FB66232D71}" type="presParOf" srcId="{2AE999B4-FB3C-4F47-9AB7-FE5D25777CD6}" destId="{8A9A02A4-DFB9-B54D-9C8B-CBD6F4E4F796}" srcOrd="0" destOrd="0" presId="urn:microsoft.com/office/officeart/2005/8/layout/pyramid3"/>
    <dgm:cxn modelId="{DBD25E16-098F-CE4F-8FCD-4B1F41F40311}" type="presParOf" srcId="{2AE999B4-FB3C-4F47-9AB7-FE5D25777CD6}" destId="{46F786DE-E06C-9841-ABA9-CE8AFF78C6B4}" srcOrd="1" destOrd="0" presId="urn:microsoft.com/office/officeart/2005/8/layout/pyramid3"/>
    <dgm:cxn modelId="{44B7C819-31BE-5949-A7AE-F1EF82629AD4}" type="presParOf" srcId="{1993E60E-168E-604A-8836-A1A6742B3AAC}" destId="{4B250E6C-608F-2C45-B6E9-DFC5D59B6A62}" srcOrd="1" destOrd="0" presId="urn:microsoft.com/office/officeart/2005/8/layout/pyramid3"/>
    <dgm:cxn modelId="{F73EF0B7-B9AD-FD49-B058-0046B8C8011E}" type="presParOf" srcId="{4B250E6C-608F-2C45-B6E9-DFC5D59B6A62}" destId="{E0A4CCD2-B38C-574C-A156-07F5A1C91518}" srcOrd="0" destOrd="0" presId="urn:microsoft.com/office/officeart/2005/8/layout/pyramid3"/>
    <dgm:cxn modelId="{54E0756C-CD12-074A-81F1-009E77400004}" type="presParOf" srcId="{4B250E6C-608F-2C45-B6E9-DFC5D59B6A62}" destId="{829F55C9-58A1-9645-B50E-6C1AD00E3059}" srcOrd="1" destOrd="0" presId="urn:microsoft.com/office/officeart/2005/8/layout/pyramid3"/>
    <dgm:cxn modelId="{FD44C219-791B-704A-AC5D-959FB0655775}" type="presParOf" srcId="{1993E60E-168E-604A-8836-A1A6742B3AAC}" destId="{859A8767-E99E-DA42-B8C7-666C2BD4CE9F}" srcOrd="2" destOrd="0" presId="urn:microsoft.com/office/officeart/2005/8/layout/pyramid3"/>
    <dgm:cxn modelId="{18D5234C-D50C-E344-8BC6-391BCC4D5786}" type="presParOf" srcId="{859A8767-E99E-DA42-B8C7-666C2BD4CE9F}" destId="{E2D5744F-0237-4E4C-BF8F-59C03E94A879}" srcOrd="0" destOrd="0" presId="urn:microsoft.com/office/officeart/2005/8/layout/pyramid3"/>
    <dgm:cxn modelId="{827F4519-F755-D246-BCF6-58EFF876355C}" type="presParOf" srcId="{859A8767-E99E-DA42-B8C7-666C2BD4CE9F}" destId="{58FFBFB2-1C5A-124D-8EC0-810CB01EDC52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9A02A4-DFB9-B54D-9C8B-CBD6F4E4F796}">
      <dsp:nvSpPr>
        <dsp:cNvPr id="0" name=""/>
        <dsp:cNvSpPr/>
      </dsp:nvSpPr>
      <dsp:spPr>
        <a:xfrm rot="10800000">
          <a:off x="0" y="0"/>
          <a:ext cx="8595360" cy="2393694"/>
        </a:xfrm>
        <a:prstGeom prst="trapezoid">
          <a:avLst>
            <a:gd name="adj" fmla="val 60539"/>
          </a:avLst>
        </a:prstGeom>
        <a:solidFill>
          <a:srgbClr val="F7964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Helvetica" pitchFamily="2" charset="0"/>
              <a:ea typeface="+mn-ea"/>
              <a:cs typeface="+mn-cs"/>
            </a:rPr>
            <a:t>SEGURIDAD Y VIABILIDAD</a:t>
          </a:r>
        </a:p>
      </dsp:txBody>
      <dsp:txXfrm rot="-10800000">
        <a:off x="2470267" y="413908"/>
        <a:ext cx="3654825" cy="1979786"/>
      </dsp:txXfrm>
    </dsp:sp>
    <dsp:sp modelId="{E0A4CCD2-B38C-574C-A156-07F5A1C91518}">
      <dsp:nvSpPr>
        <dsp:cNvPr id="0" name=""/>
        <dsp:cNvSpPr/>
      </dsp:nvSpPr>
      <dsp:spPr>
        <a:xfrm rot="10800000">
          <a:off x="1432560" y="2393694"/>
          <a:ext cx="5730239" cy="2393694"/>
        </a:xfrm>
        <a:prstGeom prst="trapezoid">
          <a:avLst>
            <a:gd name="adj" fmla="val 60539"/>
          </a:avLst>
        </a:prstGeom>
        <a:solidFill>
          <a:srgbClr val="9BBB59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Helvetica" pitchFamily="2" charset="0"/>
              <a:ea typeface="+mn-ea"/>
              <a:cs typeface="+mn-cs"/>
            </a:rPr>
            <a:t>RELEVANCIA</a:t>
          </a:r>
        </a:p>
      </dsp:txBody>
      <dsp:txXfrm rot="-10800000">
        <a:off x="3401430" y="3014556"/>
        <a:ext cx="1792498" cy="1772832"/>
      </dsp:txXfrm>
    </dsp:sp>
    <dsp:sp modelId="{E2D5744F-0237-4E4C-BF8F-59C03E94A879}">
      <dsp:nvSpPr>
        <dsp:cNvPr id="0" name=""/>
        <dsp:cNvSpPr/>
      </dsp:nvSpPr>
      <dsp:spPr>
        <a:xfrm rot="10800000">
          <a:off x="2987045" y="4787389"/>
          <a:ext cx="2621269" cy="2393694"/>
        </a:xfrm>
        <a:prstGeom prst="trapezoid">
          <a:avLst>
            <a:gd name="adj" fmla="val 60539"/>
          </a:avLst>
        </a:prstGeom>
        <a:solidFill>
          <a:srgbClr val="4F81BD">
            <a:lumMod val="20000"/>
            <a:lumOff val="8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28575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738188" algn="l"/>
            </a:tabLst>
          </a:pPr>
          <a:r>
            <a:rPr lang="es-ES" sz="3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APLICABILIDAD</a:t>
          </a:r>
        </a:p>
      </dsp:txBody>
      <dsp:txXfrm rot="-10800000">
        <a:off x="3860801" y="5585287"/>
        <a:ext cx="873757" cy="15957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9T08:36:37.00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2715 251 24575,'-20'0'0,"-11"-5"0,-25-8 0,-25-7 0,-6-1 0,33 8 0,-2 1 0,-8 1 0,-2 3 0,-8 1 0,-3 1 0,-15 1 0,-3 1 0,1 3 0,-1 2 0,-5-1 0,0 3 0,2 3 0,-1 4 0,3 5 0,1 5 0,7 4 0,3 5 0,9 3 0,3 4 0,7 0 0,3 3 0,9-1 0,4 2 0,4 0 0,4 2 0,3 1 0,3 1 0,1 2 0,1 2 0,0 1 0,0 2 0,1 0 0,0 1 0,4-4 0,1-1 0,-17 41 0,15 0 0,19-40 0,4 3 0,1 9 0,3 3 0,1 4 0,0 3 0,1 9 0,3 4 0,5 2 0,8 0 0,9 0 0,11-2 0,-3-23 0,5 0 0,6-2-323,9 0 0,6-3 1,3 0 322,6 4 0,2-1 0,2-2 0,-2-2 0,1-1 0,-2-3 0,-7-7 0,-1-2 0,-4-5 0,9 5 0,-2-12 0,-6-20 0,2-13 0,17-13 0,4-9 0,1-4 0,3-1 0,-17 9 0,3 0 0,2 2-214,2 3 1,1 3 0,0 1 213,-2 4 0,0 1 0,2 1 0,10 0 0,2 1 0,-1 1 0,-7 2 0,-1 0 0,-1-1 0,-5-1 0,-2-1 0,-2-1 0,23-6 0,-3-3 0,-11-2 0,-4-2 468,-5 0 0,-3 0-468,-5 2 0,-2 1 0,-1 0 0,-1 1 0,-4 1 0,-1 0 336,-2 0 0,-1 0-336,41-12 0,-12 1 0,-12 5 0,-13 6 0,-6 1 0,1 0 0,9-7 0,15-5 0,11-2 0,5 1 0,-3 5 0,-9 7 0,-4 6 0,1 6 0,0 3 0,-2 0 0,-9 0 0,-12 0 0,-7-5 0,6-12 0,11-19 0,12-22 0,-35 23 0,-1-3 0,-4-5 0,-6-4 0,-3-7 0,-7-3 0,-6-9 0,-8-3 0,-9-17 0,-8-3 0,1 22 0,-2 0 0,-3-1 0,-2 0 0,-1 1 0,-1 0 0,0 2 0,-1 1 0,0 3 0,-7-18 0,-1 6 0,1 13 0,-3 5 0,1 7 0,-4 5 0,-3 8 0,-3 4 0,-5 2 0,-2 3 0,-8 0 0,-4 3 0,-6-3 0,-2 2 0,-2 0 0,-1 1 0,-2 0 0,-1 0 0,2 1 0,0 0 0,0 1 0,1 0 0,-1 2 0,2 2 0,5 3 0,2 1 0,6 5 0,3 2 0,6 3 0,1 1 0,-40 0 0,0 7 0,-7 12 0,47-3 0,0 4 0,-2 2 0,1 1 0,3 0 0,0-1 0,-38 13 0,11-11 0,17-8 0,13-5 0,14-4 0,13 0 0,9 1 0,5 0 0,1 2 0,-7 5 0,-5 5 0,-5 3 0,1 0 0,7-9 0,5-5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9T08:36:45.24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1412 185 24575,'-24'0'0,"-34"6"0,7 4 0,-6 4 0,-16 7 0,-5 5 0,-10 8 0,-2 5 0,29-8 0,-1 2 0,2 1 0,-26 19 0,4 1 0,6-1 0,3 1 0,9-5 0,5-1 0,10-7 0,5-3 0,-26 26 0,25-8 0,16-1 0,13 5 0,7 8 0,4 5 0,3 1 0,2 0 0,0 2 0,3 7 0,4-34 0,2 3 0,4 4 0,4 2 0,3 2 0,4 1 0,3 0 0,2-2 0,-1-8 0,1-2 0,0-5 0,1-3 0,36 25 0,18-17 0,-29-28 0,4-4 0,15 0 0,4-3 0,10-1 0,4-1 0,1-1 0,0 0 0,-2-1 0,-2-1 0,-9-1 0,-4 0 0,-9 0 0,-4 0 0,-6-1 0,-2 0 0,41 8 0,-7 0 0,-2 1 0,1 0 0,-4-2 0,-4-1 0,-3-5 0,7-3 0,10-3 0,-42-2 0,1 0 0,4 1 0,0 0 0,-5 0 0,-1 0 0,39 2 0,-16 0 0,-15-2 0,-1-1 0,5 0 0,7 0 0,3 0 0,-9 0 0,-16 0 0,-18 0 0,-13 0 0,-4 0 0,5 0 0,7 0 0,7 0 0,-3 0 0,-5 0 0,-6-1 0,-4-4 0,3-4 0,4-7 0,1-6 0,-1-2 0,-6-3 0,-4 2 0,-4 2 0,0 2 0,-1 2 0,0 0 0,0 3 0,-3 1 0,-2 3 0,-1 2 0,0 3 0,0-4 0,0-11 0,0-9 0,0-8 0,0 1 0,0 8 0,0 2 0,0-6 0,0-7 0,0-5 0,-2 3 0,0 10 0,-2 6 0,-5-7 0,-5-24 0,-2-27 0,7 30 0,0-3 0,1-5 0,1 0 0,1 0 0,0-1 0,0-3 0,0 0 0,1 2 0,0 2 0,0 0 0,0 1 0,1 8 0,-1 2 0,-1-30 0,1 20 0,2 10 0,3-2 0,0-8 0,0-8 0,-3 0 0,-9 4 0,-17 2 0,-20 3 0,-17 3 0,-6 11 0,6 12 0,7 12 0,11 11 0,2 5 0,-5 5 0,-9 2 0,-12 0 0,-7 0 0,2 0 0,6 1 0,4 6 0,0 3 0,-3 5 0,-3 3 0,-1 1 0,0-1 0,4-2 0,3-4 0,1-3 0,4-3 0,-2-2 0,-1 1 0,-2 2 0,-2 5 0,0 6 0,5 2 0,7 0 0,3-1 0,8-1 0,2-2 0,4-5 0,9-6 0,8-3 0,14-2 0,4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9T09:09:51.57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y fech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 y fecha</a:t>
            </a:r>
          </a:p>
        </p:txBody>
      </p:sp>
      <p:sp>
        <p:nvSpPr>
          <p:cNvPr id="12" name="Título de la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de la presentación</a:t>
            </a:r>
          </a:p>
        </p:txBody>
      </p:sp>
      <p:sp>
        <p:nvSpPr>
          <p:cNvPr id="1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de la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to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rmación fáctic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Información fáctica</a:t>
            </a:r>
          </a:p>
        </p:txBody>
      </p:sp>
      <p:sp>
        <p:nvSpPr>
          <p:cNvPr id="10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ció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Atribución</a:t>
            </a:r>
          </a:p>
        </p:txBody>
      </p:sp>
      <p:sp>
        <p:nvSpPr>
          <p:cNvPr id="116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 destacable”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enco de ensalada con arroz frito, huevos duros y palillo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Cuenco con pasteles de salmón, ensalada y hummus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Cuenco de pappardelle con mantequilla de perejil, avellanas tostadas y lascas de queso parmesano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enco de ensalada con arroz frito, huevos duros y palillo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17" descr="Picture 17"/>
          <p:cNvPicPr>
            <a:picLocks noChangeAspect="1"/>
          </p:cNvPicPr>
          <p:nvPr/>
        </p:nvPicPr>
        <p:blipFill>
          <a:blip r:embed="rId3"/>
          <a:srcRect l="39868" t="2"/>
          <a:stretch>
            <a:fillRect/>
          </a:stretch>
        </p:blipFill>
        <p:spPr>
          <a:xfrm>
            <a:off x="16800513" y="233264"/>
            <a:ext cx="4239275" cy="1062695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Texto del título"/>
          <p:cNvSpPr txBox="1">
            <a:spLocks noGrp="1"/>
          </p:cNvSpPr>
          <p:nvPr>
            <p:ph type="title"/>
          </p:nvPr>
        </p:nvSpPr>
        <p:spPr>
          <a:xfrm>
            <a:off x="3962400" y="1529408"/>
            <a:ext cx="16459200" cy="1872209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ctr" defTabSz="1828800">
              <a:lnSpc>
                <a:spcPct val="100000"/>
              </a:lnSpc>
              <a:defRPr sz="8800" b="0" spc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51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3962400" y="4409728"/>
            <a:ext cx="16459200" cy="7842599"/>
          </a:xfrm>
          <a:prstGeom prst="rect">
            <a:avLst/>
          </a:prstGeom>
        </p:spPr>
        <p:txBody>
          <a:bodyPr lIns="91439" tIns="91439" rIns="91439" bIns="91439"/>
          <a:lstStyle>
            <a:lvl1pPr marL="685800" indent="-685800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1pPr>
            <a:lvl2pPr marL="1110342" indent="-653142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2pPr>
            <a:lvl3pPr marL="1524000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3pPr>
            <a:lvl4pPr marL="2103120" indent="-731520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4pPr>
            <a:lvl5pPr marL="2560320" indent="-731520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buChar char="»"/>
              <a:defRPr sz="6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rPr dirty="0"/>
              <a:t>Nivel de </a:t>
            </a:r>
            <a:r>
              <a:rPr dirty="0" err="1"/>
              <a:t>texto</a:t>
            </a:r>
            <a:r>
              <a:rPr dirty="0"/>
              <a:t> 1</a:t>
            </a:r>
          </a:p>
          <a:p>
            <a:pPr lvl="1"/>
            <a:r>
              <a:rPr dirty="0"/>
              <a:t>Nivel de </a:t>
            </a:r>
            <a:r>
              <a:rPr dirty="0" err="1"/>
              <a:t>texto</a:t>
            </a:r>
            <a:r>
              <a:rPr dirty="0"/>
              <a:t> 2</a:t>
            </a:r>
          </a:p>
          <a:p>
            <a:pPr lvl="2"/>
            <a:r>
              <a:rPr dirty="0"/>
              <a:t>Nivel de </a:t>
            </a:r>
            <a:r>
              <a:rPr dirty="0" err="1"/>
              <a:t>texto</a:t>
            </a:r>
            <a:r>
              <a:rPr dirty="0"/>
              <a:t> 3</a:t>
            </a:r>
          </a:p>
          <a:p>
            <a:pPr lvl="3"/>
            <a:r>
              <a:rPr dirty="0"/>
              <a:t>Nivel de </a:t>
            </a:r>
            <a:r>
              <a:rPr dirty="0" err="1"/>
              <a:t>texto</a:t>
            </a:r>
            <a:r>
              <a:rPr dirty="0"/>
              <a:t> 4</a:t>
            </a:r>
          </a:p>
          <a:p>
            <a:pPr lvl="4"/>
            <a:r>
              <a:rPr dirty="0"/>
              <a:t>Nivel de </a:t>
            </a:r>
            <a:r>
              <a:rPr dirty="0" err="1"/>
              <a:t>texto</a:t>
            </a:r>
            <a:r>
              <a:rPr dirty="0"/>
              <a:t> 5</a:t>
            </a:r>
          </a:p>
        </p:txBody>
      </p:sp>
      <p:sp>
        <p:nvSpPr>
          <p:cNvPr id="15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9917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17" descr="Picture 17"/>
          <p:cNvPicPr>
            <a:picLocks noChangeAspect="1"/>
          </p:cNvPicPr>
          <p:nvPr/>
        </p:nvPicPr>
        <p:blipFill>
          <a:blip r:embed="rId3"/>
          <a:srcRect l="39868" t="2"/>
          <a:stretch>
            <a:fillRect/>
          </a:stretch>
        </p:blipFill>
        <p:spPr>
          <a:xfrm>
            <a:off x="16800513" y="233264"/>
            <a:ext cx="4239275" cy="1062695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9917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enco con pasteles de salmón, ensalada y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de la diapositiva</a:t>
            </a:r>
          </a:p>
        </p:txBody>
      </p:sp>
      <p:sp>
        <p:nvSpPr>
          <p:cNvPr id="34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e la diapositiv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43" name="Subtítulo de la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la diapositiva</a:t>
            </a:r>
          </a:p>
        </p:txBody>
      </p:sp>
      <p:sp>
        <p:nvSpPr>
          <p:cNvPr id="44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e la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la diapositiva</a:t>
            </a:r>
          </a:p>
        </p:txBody>
      </p:sp>
      <p:sp>
        <p:nvSpPr>
          <p:cNvPr id="61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Cuenco de pappardelle con mantequilla de perejil, avellanas tostadas y lascas de queso parmesano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6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e sección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de sección</a:t>
            </a:r>
          </a:p>
        </p:txBody>
      </p:sp>
      <p:sp>
        <p:nvSpPr>
          <p:cNvPr id="7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80" name="Subtítulo de la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la diapositiva</a:t>
            </a:r>
          </a:p>
        </p:txBody>
      </p:sp>
      <p:sp>
        <p:nvSpPr>
          <p:cNvPr id="8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e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de agenda</a:t>
            </a:r>
          </a:p>
        </p:txBody>
      </p:sp>
      <p:sp>
        <p:nvSpPr>
          <p:cNvPr id="8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90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Temas relacionados con la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de la diapositiva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4v"/><Relationship Id="rId7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34.png"/><Relationship Id="rId5" Type="http://schemas.microsoft.com/office/2007/relationships/media" Target="../media/media3.mp4"/><Relationship Id="rId10" Type="http://schemas.openxmlformats.org/officeDocument/2006/relationships/image" Target="../media/image33.png"/><Relationship Id="rId4" Type="http://schemas.openxmlformats.org/officeDocument/2006/relationships/video" Target="../media/media2.m4v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customXml" Target="../ink/ink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customXml" Target="../ink/ink1.xm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customXml" Target="../ink/ink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Luis Sánchez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t>Luis Sánchez</a:t>
            </a:r>
          </a:p>
        </p:txBody>
      </p:sp>
      <p:sp>
        <p:nvSpPr>
          <p:cNvPr id="170" name="Cruzando salud infanto-juvenil y tecnología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Cruzando salud infanto-juvenil y tecnología</a:t>
            </a:r>
          </a:p>
        </p:txBody>
      </p:sp>
      <p:sp>
        <p:nvSpPr>
          <p:cNvPr id="171" name="y un poco de “sentidiño”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y un poco de “sentidiño”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ceta Electrónica, un gran paso hacia la interoperabilidad">
            <a:extLst>
              <a:ext uri="{FF2B5EF4-FFF2-40B4-BE49-F238E27FC236}">
                <a16:creationId xmlns:a16="http://schemas.microsoft.com/office/drawing/2014/main" id="{8C98EE05-03EA-35BC-B8AF-86255773D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9"/>
          <a:stretch/>
        </p:blipFill>
        <p:spPr bwMode="auto">
          <a:xfrm>
            <a:off x="223650" y="396240"/>
            <a:ext cx="23936700" cy="1057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2D5E11E-D721-99F6-A310-098889523A67}"/>
              </a:ext>
            </a:extLst>
          </p:cNvPr>
          <p:cNvSpPr txBox="1"/>
          <p:nvPr/>
        </p:nvSpPr>
        <p:spPr>
          <a:xfrm>
            <a:off x="4635063" y="11041557"/>
            <a:ext cx="15261020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6000" b="1" dirty="0"/>
              <a:t>p</a:t>
            </a:r>
            <a:r>
              <a:rPr kumimoji="0" lang="es-ES" sz="60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ara el profesional (y el paciente)</a:t>
            </a:r>
          </a:p>
        </p:txBody>
      </p:sp>
    </p:spTree>
    <p:extLst>
      <p:ext uri="{BB962C8B-B14F-4D97-AF65-F5344CB8AC3E}">
        <p14:creationId xmlns:p14="http://schemas.microsoft.com/office/powerpoint/2010/main" val="303641099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7D07F423-2F4F-BE7D-AB0E-00F5641A9A03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10972800" y="1270000"/>
            <a:ext cx="8095129" cy="11176000"/>
          </a:xfrm>
        </p:spPr>
        <p:txBody>
          <a:bodyPr/>
          <a:lstStyle/>
          <a:p>
            <a:r>
              <a:rPr lang="es-ES" dirty="0"/>
              <a:t>Metodología.</a:t>
            </a:r>
          </a:p>
          <a:p>
            <a:r>
              <a:rPr lang="es-ES" dirty="0"/>
              <a:t>Tiempo de desarrollo.</a:t>
            </a:r>
          </a:p>
          <a:p>
            <a:r>
              <a:rPr lang="es-ES" dirty="0"/>
              <a:t>Autorización (pruebas experimentales).</a:t>
            </a:r>
          </a:p>
          <a:p>
            <a:r>
              <a:rPr lang="es-ES" dirty="0"/>
              <a:t>Ensayos experimentación.</a:t>
            </a:r>
          </a:p>
          <a:p>
            <a:r>
              <a:rPr lang="es-ES" dirty="0"/>
              <a:t>Ensayos en adultos.</a:t>
            </a:r>
          </a:p>
          <a:p>
            <a:r>
              <a:rPr lang="es-ES" dirty="0"/>
              <a:t>Ensayos en población diana.</a:t>
            </a:r>
          </a:p>
          <a:p>
            <a:r>
              <a:rPr lang="es-ES" dirty="0"/>
              <a:t>Comercialización.</a:t>
            </a:r>
          </a:p>
          <a:p>
            <a:r>
              <a:rPr lang="es-ES" dirty="0"/>
              <a:t>Estudios post comercialización.</a:t>
            </a:r>
          </a:p>
          <a:p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0A029A5-EC63-B829-B8B3-C0DB89ECE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búsqueda de evidencias en asistencia sanitaria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B1659E7-FB78-6AD6-F334-4390D22658C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s-ES" dirty="0"/>
              <a:t>Una historia cambiante en tiempo real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9236F46B-1AEB-4374-6468-010FD61338E4}"/>
              </a:ext>
            </a:extLst>
          </p:cNvPr>
          <p:cNvGrpSpPr/>
          <p:nvPr/>
        </p:nvGrpSpPr>
        <p:grpSpPr>
          <a:xfrm>
            <a:off x="18117812" y="630408"/>
            <a:ext cx="5929122" cy="12442607"/>
            <a:chOff x="18117812" y="630408"/>
            <a:chExt cx="5929122" cy="12442607"/>
          </a:xfrm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3D69AC75-D3D3-31F2-B1B6-67A09738BA1C}"/>
                </a:ext>
              </a:extLst>
            </p:cNvPr>
            <p:cNvSpPr txBox="1"/>
            <p:nvPr/>
          </p:nvSpPr>
          <p:spPr>
            <a:xfrm>
              <a:off x="18117812" y="11493095"/>
              <a:ext cx="5929122" cy="1579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4800" dirty="0" err="1"/>
                <a:t>Whatsapp</a:t>
              </a:r>
              <a:r>
                <a:rPr lang="es-ES" sz="4800" dirty="0"/>
                <a:t> 2009 </a:t>
              </a:r>
              <a:r>
                <a:rPr lang="es-ES" sz="4800" dirty="0" err="1"/>
                <a:t>ios</a:t>
              </a:r>
              <a:r>
                <a:rPr lang="es-ES" sz="4800" dirty="0"/>
                <a:t>, 2010 </a:t>
              </a:r>
              <a:r>
                <a:rPr lang="es-ES" sz="4800" dirty="0" err="1"/>
                <a:t>android</a:t>
              </a:r>
              <a:endParaRPr kumimoji="0" lang="es-ES" sz="48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pic>
          <p:nvPicPr>
            <p:cNvPr id="6" name="Imagen 5" descr="Icono&#10;&#10;Descripción generada automáticamente">
              <a:extLst>
                <a:ext uri="{FF2B5EF4-FFF2-40B4-BE49-F238E27FC236}">
                  <a16:creationId xmlns:a16="http://schemas.microsoft.com/office/drawing/2014/main" id="{FE4166A3-D733-AA2B-DF3A-9EEF9575A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72729" y="7715638"/>
              <a:ext cx="3419288" cy="3524497"/>
            </a:xfrm>
            <a:prstGeom prst="rect">
              <a:avLst/>
            </a:prstGeom>
          </p:spPr>
        </p:pic>
        <p:pic>
          <p:nvPicPr>
            <p:cNvPr id="9" name="Imagen 8" descr="Texto, Aplicación, Chat o mensaje de texto&#10;&#10;Descripción generada automáticamente">
              <a:extLst>
                <a:ext uri="{FF2B5EF4-FFF2-40B4-BE49-F238E27FC236}">
                  <a16:creationId xmlns:a16="http://schemas.microsoft.com/office/drawing/2014/main" id="{43370B09-5049-56D4-721B-C74133AD3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72729" y="630408"/>
              <a:ext cx="3419288" cy="3419288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0ABB1DCD-5435-50C4-C67A-750F411A407E}"/>
                </a:ext>
              </a:extLst>
            </p:cNvPr>
            <p:cNvSpPr txBox="1"/>
            <p:nvPr/>
          </p:nvSpPr>
          <p:spPr>
            <a:xfrm>
              <a:off x="18117812" y="4803043"/>
              <a:ext cx="5929122" cy="1579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4800" dirty="0"/>
                <a:t>SMS 3 diciembre 1992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018293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¿Evidencias consistentes?…">
            <a:extLst>
              <a:ext uri="{FF2B5EF4-FFF2-40B4-BE49-F238E27FC236}">
                <a16:creationId xmlns:a16="http://schemas.microsoft.com/office/drawing/2014/main" id="{236CF304-783F-432F-C1E9-EA3679824902}"/>
              </a:ext>
            </a:extLst>
          </p:cNvPr>
          <p:cNvSpPr txBox="1"/>
          <p:nvPr/>
        </p:nvSpPr>
        <p:spPr>
          <a:xfrm>
            <a:off x="1206499" y="782320"/>
            <a:ext cx="22537422" cy="2561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 algn="l">
              <a:lnSpc>
                <a:spcPct val="80000"/>
              </a:lnSpc>
              <a:spcAft>
                <a:spcPts val="600"/>
              </a:spcAft>
              <a:defRPr sz="6000" b="1" spc="-119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8500" b="1" i="0" u="none" strike="noStrike" cap="none" spc="-170" baseline="0" dirty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rPr>
              <a:t>El </a:t>
            </a:r>
            <a:r>
              <a:rPr lang="en-US" sz="8500" b="1" i="0" u="none" strike="noStrike" cap="none" spc="-170" baseline="0" dirty="0" err="1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rPr>
              <a:t>paradigma</a:t>
            </a:r>
            <a:r>
              <a:rPr lang="en-US" sz="8500" b="1" i="0" u="none" strike="noStrike" cap="none" spc="-170" baseline="0" dirty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rPr>
              <a:t> de la </a:t>
            </a:r>
            <a:r>
              <a:rPr lang="en-US" sz="8500" b="1" i="0" u="none" strike="noStrike" cap="none" spc="-170" baseline="0" dirty="0" err="1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rPr>
              <a:t>adrenalina</a:t>
            </a:r>
            <a:r>
              <a:rPr lang="en-US" sz="8500" b="1" i="0" u="none" strike="noStrike" cap="none" spc="-170" baseline="0" dirty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rPr>
              <a:t> en la </a:t>
            </a:r>
            <a:r>
              <a:rPr lang="en-US" sz="8500" b="1" i="0" u="none" strike="noStrike" cap="none" spc="-170" baseline="0" dirty="0" err="1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rPr>
              <a:t>evidencia</a:t>
            </a:r>
            <a:r>
              <a:rPr lang="en-US" sz="8500" b="1" i="0" u="none" strike="noStrike" cap="none" spc="-170" baseline="0" dirty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rPr>
              <a:t> en </a:t>
            </a:r>
            <a:r>
              <a:rPr lang="en-US" sz="8500" b="1" i="0" u="none" strike="noStrike" cap="none" spc="-170" baseline="0" dirty="0" err="1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rPr>
              <a:t>soporte</a:t>
            </a:r>
            <a:r>
              <a:rPr lang="en-US" sz="8500" b="1" i="0" u="none" strike="noStrike" cap="none" spc="-170" baseline="0" dirty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rPr>
              <a:t> vital</a:t>
            </a:r>
          </a:p>
        </p:txBody>
      </p:sp>
      <p:sp>
        <p:nvSpPr>
          <p:cNvPr id="2" name="En (P) niños en edad escolar.…">
            <a:extLst>
              <a:ext uri="{FF2B5EF4-FFF2-40B4-BE49-F238E27FC236}">
                <a16:creationId xmlns:a16="http://schemas.microsoft.com/office/drawing/2014/main" id="{F01D3830-7502-8D39-01B1-54375BB49768}"/>
              </a:ext>
            </a:extLst>
          </p:cNvPr>
          <p:cNvSpPr txBox="1"/>
          <p:nvPr/>
        </p:nvSpPr>
        <p:spPr>
          <a:xfrm>
            <a:off x="1206498" y="4106333"/>
            <a:ext cx="19939002" cy="812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marL="685800" lvl="1" indent="-685800" algn="l" defTabSz="825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6000" dirty="0" err="1">
                <a:solidFill>
                  <a:srgbClr val="000000"/>
                </a:solidFill>
                <a:latin typeface="Helvetica" pitchFamily="2" charset="0"/>
              </a:rPr>
              <a:t>Guias</a:t>
            </a:r>
            <a:r>
              <a:rPr lang="en-US" sz="6000" dirty="0">
                <a:solidFill>
                  <a:srgbClr val="000000"/>
                </a:solidFill>
                <a:latin typeface="Helvetica" pitchFamily="2" charset="0"/>
              </a:rPr>
              <a:t> de </a:t>
            </a:r>
            <a:r>
              <a:rPr lang="en-US" sz="6000" dirty="0" err="1">
                <a:solidFill>
                  <a:srgbClr val="000000"/>
                </a:solidFill>
                <a:latin typeface="Helvetica" pitchFamily="2" charset="0"/>
              </a:rPr>
              <a:t>soporte</a:t>
            </a:r>
            <a:r>
              <a:rPr lang="en-US" sz="6000" dirty="0">
                <a:solidFill>
                  <a:srgbClr val="000000"/>
                </a:solidFill>
                <a:latin typeface="Helvetica" pitchFamily="2" charset="0"/>
              </a:rPr>
              <a:t> vital.</a:t>
            </a:r>
          </a:p>
          <a:p>
            <a:pPr marL="685800" lvl="5" indent="-685800" algn="l" defTabSz="825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6000" dirty="0" err="1">
                <a:solidFill>
                  <a:srgbClr val="000000"/>
                </a:solidFill>
                <a:latin typeface="Helvetica" pitchFamily="2" charset="0"/>
              </a:rPr>
              <a:t>Periodicidad</a:t>
            </a:r>
            <a:r>
              <a:rPr lang="en-US" sz="6000" dirty="0">
                <a:solidFill>
                  <a:srgbClr val="000000"/>
                </a:solidFill>
                <a:latin typeface="Helvetica" pitchFamily="2" charset="0"/>
              </a:rPr>
              <a:t> de las </a:t>
            </a:r>
            <a:r>
              <a:rPr lang="en-US" sz="6000" dirty="0" err="1">
                <a:solidFill>
                  <a:srgbClr val="000000"/>
                </a:solidFill>
                <a:latin typeface="Helvetica" pitchFamily="2" charset="0"/>
              </a:rPr>
              <a:t>actualizaciones</a:t>
            </a:r>
            <a:r>
              <a:rPr lang="en-US" sz="6000" dirty="0">
                <a:solidFill>
                  <a:srgbClr val="000000"/>
                </a:solidFill>
                <a:latin typeface="Helvetica" pitchFamily="2" charset="0"/>
              </a:rPr>
              <a:t>.</a:t>
            </a:r>
          </a:p>
          <a:p>
            <a:pPr marL="685800" lvl="5" indent="-685800" algn="l" defTabSz="825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6000" dirty="0" err="1">
                <a:solidFill>
                  <a:srgbClr val="000000"/>
                </a:solidFill>
                <a:latin typeface="Helvetica" pitchFamily="2" charset="0"/>
              </a:rPr>
              <a:t>Método</a:t>
            </a:r>
            <a:r>
              <a:rPr lang="en-US" sz="6000" dirty="0">
                <a:solidFill>
                  <a:srgbClr val="000000"/>
                </a:solidFill>
                <a:latin typeface="Helvetica" pitchFamily="2" charset="0"/>
              </a:rPr>
              <a:t> GRADE de </a:t>
            </a:r>
            <a:r>
              <a:rPr lang="en-US" sz="6000" dirty="0" err="1">
                <a:solidFill>
                  <a:srgbClr val="000000"/>
                </a:solidFill>
                <a:latin typeface="Helvetica" pitchFamily="2" charset="0"/>
              </a:rPr>
              <a:t>búsqueda</a:t>
            </a:r>
            <a:r>
              <a:rPr lang="en-US" sz="6000" dirty="0">
                <a:solidFill>
                  <a:srgbClr val="000000"/>
                </a:solidFill>
                <a:latin typeface="Helvetica" pitchFamily="2" charset="0"/>
              </a:rPr>
              <a:t> de </a:t>
            </a:r>
            <a:r>
              <a:rPr lang="en-US" sz="6000" dirty="0" err="1">
                <a:solidFill>
                  <a:srgbClr val="000000"/>
                </a:solidFill>
                <a:latin typeface="Helvetica" pitchFamily="2" charset="0"/>
              </a:rPr>
              <a:t>evidencias</a:t>
            </a:r>
            <a:r>
              <a:rPr lang="en-US" sz="6000" dirty="0">
                <a:solidFill>
                  <a:srgbClr val="000000"/>
                </a:solidFill>
                <a:latin typeface="Helvetica" pitchFamily="2" charset="0"/>
              </a:rPr>
              <a:t>.</a:t>
            </a:r>
          </a:p>
          <a:p>
            <a:pPr marL="685800" lvl="5" indent="-685800" algn="l" defTabSz="825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6000" dirty="0" err="1">
                <a:solidFill>
                  <a:srgbClr val="000000"/>
                </a:solidFill>
                <a:latin typeface="Helvetica" pitchFamily="2" charset="0"/>
              </a:rPr>
              <a:t>Implementación</a:t>
            </a:r>
            <a:r>
              <a:rPr lang="en-US" sz="6000" dirty="0">
                <a:solidFill>
                  <a:srgbClr val="000000"/>
                </a:solidFill>
                <a:latin typeface="Helvetica" pitchFamily="2" charset="0"/>
              </a:rPr>
              <a:t> de las </a:t>
            </a:r>
            <a:r>
              <a:rPr lang="en-US" sz="6000" dirty="0" err="1">
                <a:solidFill>
                  <a:srgbClr val="000000"/>
                </a:solidFill>
                <a:latin typeface="Helvetica" pitchFamily="2" charset="0"/>
              </a:rPr>
              <a:t>guías</a:t>
            </a:r>
            <a:r>
              <a:rPr lang="en-US" sz="6000" dirty="0">
                <a:solidFill>
                  <a:srgbClr val="000000"/>
                </a:solidFill>
                <a:latin typeface="Helvetica" pitchFamily="2" charset="0"/>
              </a:rPr>
              <a:t>.</a:t>
            </a:r>
          </a:p>
          <a:p>
            <a:pPr marL="685800" lvl="5" indent="-685800" algn="l" defTabSz="825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6000" dirty="0" err="1">
                <a:solidFill>
                  <a:srgbClr val="000000"/>
                </a:solidFill>
                <a:latin typeface="Helvetica" pitchFamily="2" charset="0"/>
              </a:rPr>
              <a:t>Obtención</a:t>
            </a:r>
            <a:r>
              <a:rPr lang="en-US" sz="6000" dirty="0">
                <a:solidFill>
                  <a:srgbClr val="000000"/>
                </a:solidFill>
                <a:latin typeface="Helvetica" pitchFamily="2" charset="0"/>
              </a:rPr>
              <a:t> de las </a:t>
            </a:r>
            <a:r>
              <a:rPr lang="en-US" sz="6000" dirty="0" err="1">
                <a:solidFill>
                  <a:srgbClr val="000000"/>
                </a:solidFill>
                <a:latin typeface="Helvetica" pitchFamily="2" charset="0"/>
              </a:rPr>
              <a:t>evidencias</a:t>
            </a:r>
            <a:r>
              <a:rPr lang="en-US" sz="6000" dirty="0">
                <a:solidFill>
                  <a:srgbClr val="000000"/>
                </a:solidFill>
                <a:latin typeface="Helvetica" pitchFamily="2" charset="0"/>
              </a:rPr>
              <a:t>.</a:t>
            </a:r>
          </a:p>
          <a:p>
            <a:pPr marL="685800" lvl="5" indent="-685800" algn="l" defTabSz="825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6000" dirty="0" err="1">
                <a:solidFill>
                  <a:srgbClr val="000000"/>
                </a:solidFill>
                <a:latin typeface="Helvetica" pitchFamily="2" charset="0"/>
              </a:rPr>
              <a:t>Publicación</a:t>
            </a:r>
            <a:r>
              <a:rPr lang="en-US" sz="6000" dirty="0">
                <a:solidFill>
                  <a:srgbClr val="000000"/>
                </a:solidFill>
                <a:latin typeface="Helvetica" pitchFamily="2" charset="0"/>
              </a:rPr>
              <a:t> de las </a:t>
            </a:r>
            <a:r>
              <a:rPr lang="en-US" sz="6000" dirty="0" err="1">
                <a:solidFill>
                  <a:srgbClr val="000000"/>
                </a:solidFill>
                <a:latin typeface="Helvetica" pitchFamily="2" charset="0"/>
              </a:rPr>
              <a:t>nuevas</a:t>
            </a:r>
            <a:r>
              <a:rPr lang="en-US" sz="6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Helvetica" pitchFamily="2" charset="0"/>
              </a:rPr>
              <a:t>guías</a:t>
            </a:r>
            <a:r>
              <a:rPr lang="en-US" sz="6000" dirty="0">
                <a:solidFill>
                  <a:srgbClr val="000000"/>
                </a:solidFill>
                <a:latin typeface="Helvetica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949083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8E0776-0909-CDC1-5748-23614F6BB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Sentidiño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FFBFF7-B539-F2ED-E3F1-F6A35B806C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Coste de oportunidad versus coste de intervenir cuándo no hay un trastorno percibido. El </a:t>
            </a:r>
            <a:r>
              <a:rPr lang="es-ES" dirty="0" err="1"/>
              <a:t>screening</a:t>
            </a:r>
            <a:r>
              <a:rPr lang="es-ES" dirty="0"/>
              <a:t>, sus ventajas e inconvenientes.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969AA0-CC37-CBAF-FF0B-170B262F099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s-ES" dirty="0"/>
              <a:t>La búsqueda de alarmas en asistencia sanitaria, cuándo, cómo, por qué, para qué y con quién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D11B09A-5D3E-FA1D-39E7-C25CEE44D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45"/>
          <a:stretch/>
        </p:blipFill>
        <p:spPr>
          <a:xfrm>
            <a:off x="1206500" y="6477000"/>
            <a:ext cx="13365274" cy="6159500"/>
          </a:xfrm>
          <a:prstGeom prst="rect">
            <a:avLst/>
          </a:prstGeom>
        </p:spPr>
      </p:pic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2EBBCE86-683C-133E-3534-3842484C2B9E}"/>
              </a:ext>
            </a:extLst>
          </p:cNvPr>
          <p:cNvSpPr txBox="1">
            <a:spLocks/>
          </p:cNvSpPr>
          <p:nvPr/>
        </p:nvSpPr>
        <p:spPr>
          <a:xfrm>
            <a:off x="15472832" y="6477000"/>
            <a:ext cx="7857067" cy="6027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92500"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s-ES" sz="4000" dirty="0"/>
              <a:t>El impacto de la intervención se atenúa conforme se aplica en un ensayo clínico, en la cabecera del enfermo, en una muestra comunitaria.</a:t>
            </a:r>
          </a:p>
          <a:p>
            <a:pPr hangingPunct="1"/>
            <a:r>
              <a:rPr lang="es-ES" sz="4000" dirty="0"/>
              <a:t>La aceleración de las </a:t>
            </a:r>
            <a:r>
              <a:rPr lang="es-ES" sz="4000" dirty="0" err="1"/>
              <a:t>TICs</a:t>
            </a:r>
            <a:r>
              <a:rPr lang="es-ES" sz="4000" dirty="0"/>
              <a:t> convierte en prácticamente imposible contestar la pregunta de investigación. La tecnología evaluada estará obsoleta.</a:t>
            </a:r>
          </a:p>
          <a:p>
            <a:pPr hangingPunct="1"/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295566457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A8EC96-7A46-29D6-C9FB-1D7B8F88A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Peculiaridades y trastornos…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D595BB-40C9-690A-B41C-C8E6D36ED2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¿Cuándo nos preocupamos y por qué?</a:t>
            </a:r>
          </a:p>
          <a:p>
            <a:r>
              <a:rPr lang="es-ES" dirty="0"/>
              <a:t>¿Deberíamos hacer </a:t>
            </a:r>
            <a:r>
              <a:rPr lang="es-ES" dirty="0" err="1"/>
              <a:t>screening</a:t>
            </a:r>
            <a:r>
              <a:rPr lang="es-ES" dirty="0"/>
              <a:t> de trastornos?</a:t>
            </a:r>
          </a:p>
          <a:p>
            <a:r>
              <a:rPr lang="es-ES" dirty="0"/>
              <a:t>¿Supone un inconveniente para el manejo del niño?</a:t>
            </a:r>
          </a:p>
          <a:p>
            <a:r>
              <a:rPr lang="es-ES" dirty="0"/>
              <a:t>¿Puede aportar valor al paciente?</a:t>
            </a:r>
          </a:p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6CC0FF0-C484-DD4B-40E4-CEC1E06FC4E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ES" dirty="0"/>
              <a:t>La parte por el todo</a:t>
            </a:r>
          </a:p>
        </p:txBody>
      </p:sp>
    </p:spTree>
    <p:extLst>
      <p:ext uri="{BB962C8B-B14F-4D97-AF65-F5344CB8AC3E}">
        <p14:creationId xmlns:p14="http://schemas.microsoft.com/office/powerpoint/2010/main" val="130313559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tdah.jpg" descr="tda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378" y="-2443785"/>
            <a:ext cx="24804756" cy="1860357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Un camino estrecho"/>
          <p:cNvSpPr txBox="1">
            <a:spLocks noGrp="1"/>
          </p:cNvSpPr>
          <p:nvPr>
            <p:ph type="title" idx="4294967295"/>
          </p:nvPr>
        </p:nvSpPr>
        <p:spPr>
          <a:xfrm>
            <a:off x="5076825" y="8324850"/>
            <a:ext cx="14230350" cy="2962275"/>
          </a:xfrm>
          <a:prstGeom prst="rect">
            <a:avLst/>
          </a:prstGeom>
        </p:spPr>
        <p:txBody>
          <a:bodyPr lIns="91439" tIns="91439" rIns="91439" bIns="91439" anchor="ctr">
            <a:normAutofit fontScale="90000"/>
          </a:bodyPr>
          <a:lstStyle>
            <a:lvl1pPr algn="ctr" defTabSz="1828800">
              <a:lnSpc>
                <a:spcPct val="100000"/>
              </a:lnSpc>
              <a:defRPr sz="9600" spc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s-ES" dirty="0"/>
              <a:t>Contestar preguntas de investigación</a:t>
            </a:r>
            <a:endParaRPr dirty="0"/>
          </a:p>
        </p:txBody>
      </p:sp>
      <p:sp>
        <p:nvSpPr>
          <p:cNvPr id="213" name="¿Puede la tecnología ayudarnos a recorrerlo?"/>
          <p:cNvSpPr txBox="1">
            <a:spLocks noGrp="1"/>
          </p:cNvSpPr>
          <p:nvPr>
            <p:ph type="body" sz="quarter" idx="4294967295"/>
          </p:nvPr>
        </p:nvSpPr>
        <p:spPr>
          <a:xfrm>
            <a:off x="5825066" y="12319000"/>
            <a:ext cx="12144375" cy="1714500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marL="0" indent="0" algn="ctr" defTabSz="1225296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SzTx/>
              <a:buNone/>
              <a:defRPr sz="4824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s-ES" dirty="0"/>
              <a:t>Delimitando la pregunta PICO</a:t>
            </a:r>
            <a:endParaRPr dirty="0"/>
          </a:p>
        </p:txBody>
      </p:sp>
    </p:spTree>
  </p:cSld>
  <p:clrMapOvr>
    <a:masterClrMapping/>
  </p:clrMapOvr>
  <p:transition spd="med" advClick="0" advTm="90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En (P) niños en edad escolar.…"/>
          <p:cNvSpPr txBox="1"/>
          <p:nvPr/>
        </p:nvSpPr>
        <p:spPr>
          <a:xfrm>
            <a:off x="2310942" y="2206984"/>
            <a:ext cx="19761201" cy="930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117600" lvl="1" indent="-508000" algn="l">
              <a:lnSpc>
                <a:spcPct val="110000"/>
              </a:lnSpc>
              <a:spcBef>
                <a:spcPts val="2400"/>
              </a:spcBef>
              <a:buSzPct val="123000"/>
              <a:buChar char="•"/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latin typeface="Helvetica" pitchFamily="2" charset="0"/>
              </a:rPr>
              <a:t>En (P) niños en edad escolar.</a:t>
            </a:r>
          </a:p>
          <a:p>
            <a:pPr marL="1117600" lvl="1" indent="-508000" algn="l">
              <a:lnSpc>
                <a:spcPct val="110000"/>
              </a:lnSpc>
              <a:spcBef>
                <a:spcPts val="2400"/>
              </a:spcBef>
              <a:buSzPct val="123000"/>
              <a:buChar char="•"/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1" dirty="0">
                <a:latin typeface="Helvetica" pitchFamily="2" charset="0"/>
                <a:ea typeface="Carlito"/>
                <a:cs typeface="Carlito"/>
                <a:sym typeface="Carlito"/>
              </a:rPr>
              <a:t>(I)</a:t>
            </a:r>
            <a:r>
              <a:rPr dirty="0">
                <a:latin typeface="Helvetica" pitchFamily="2" charset="0"/>
              </a:rPr>
              <a:t> </a:t>
            </a:r>
            <a:r>
              <a:rPr dirty="0" err="1">
                <a:latin typeface="Helvetica" pitchFamily="2" charset="0"/>
              </a:rPr>
              <a:t>que</a:t>
            </a:r>
            <a:r>
              <a:rPr dirty="0">
                <a:latin typeface="Helvetica" pitchFamily="2" charset="0"/>
              </a:rPr>
              <a:t> </a:t>
            </a:r>
            <a:r>
              <a:rPr dirty="0" err="1">
                <a:latin typeface="Helvetica" pitchFamily="2" charset="0"/>
              </a:rPr>
              <a:t>utilizan</a:t>
            </a:r>
            <a:r>
              <a:rPr dirty="0">
                <a:latin typeface="Helvetica" pitchFamily="2" charset="0"/>
              </a:rPr>
              <a:t> </a:t>
            </a:r>
            <a:r>
              <a:rPr dirty="0" err="1">
                <a:latin typeface="Helvetica" pitchFamily="2" charset="0"/>
              </a:rPr>
              <a:t>medios</a:t>
            </a:r>
            <a:r>
              <a:rPr dirty="0">
                <a:latin typeface="Helvetica" pitchFamily="2" charset="0"/>
              </a:rPr>
              <a:t> </a:t>
            </a:r>
            <a:r>
              <a:rPr dirty="0" err="1">
                <a:latin typeface="Helvetica" pitchFamily="2" charset="0"/>
              </a:rPr>
              <a:t>digitales</a:t>
            </a:r>
            <a:r>
              <a:rPr dirty="0">
                <a:latin typeface="Helvetica" pitchFamily="2" charset="0"/>
              </a:rPr>
              <a:t> para el </a:t>
            </a:r>
            <a:r>
              <a:rPr dirty="0" err="1">
                <a:latin typeface="Helvetica" pitchFamily="2" charset="0"/>
              </a:rPr>
              <a:t>aprendizaje</a:t>
            </a:r>
            <a:r>
              <a:rPr lang="es-ES" dirty="0">
                <a:latin typeface="Helvetica" pitchFamily="2" charset="0"/>
              </a:rPr>
              <a:t> con supervisión directa o limitación de uso.</a:t>
            </a:r>
            <a:endParaRPr dirty="0">
              <a:latin typeface="Helvetica" pitchFamily="2" charset="0"/>
            </a:endParaRPr>
          </a:p>
          <a:p>
            <a:pPr marL="1117600" lvl="1" indent="-508000" algn="l">
              <a:lnSpc>
                <a:spcPct val="110000"/>
              </a:lnSpc>
              <a:spcBef>
                <a:spcPts val="2400"/>
              </a:spcBef>
              <a:buSzPct val="123000"/>
              <a:buChar char="•"/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latin typeface="Helvetica" pitchFamily="2" charset="0"/>
              </a:rPr>
              <a:t>(C) </a:t>
            </a:r>
            <a:r>
              <a:rPr dirty="0" err="1">
                <a:latin typeface="Helvetica" pitchFamily="2" charset="0"/>
              </a:rPr>
              <a:t>comparados</a:t>
            </a:r>
            <a:r>
              <a:rPr dirty="0">
                <a:latin typeface="Helvetica" pitchFamily="2" charset="0"/>
              </a:rPr>
              <a:t> a </a:t>
            </a:r>
            <a:r>
              <a:rPr dirty="0" err="1">
                <a:latin typeface="Helvetica" pitchFamily="2" charset="0"/>
              </a:rPr>
              <a:t>aquellos</a:t>
            </a:r>
            <a:r>
              <a:rPr dirty="0">
                <a:latin typeface="Helvetica" pitchFamily="2" charset="0"/>
              </a:rPr>
              <a:t> </a:t>
            </a:r>
            <a:r>
              <a:rPr dirty="0" err="1">
                <a:latin typeface="Helvetica" pitchFamily="2" charset="0"/>
              </a:rPr>
              <a:t>que</a:t>
            </a:r>
            <a:r>
              <a:rPr dirty="0">
                <a:latin typeface="Helvetica" pitchFamily="2" charset="0"/>
              </a:rPr>
              <a:t> no los </a:t>
            </a:r>
            <a:r>
              <a:rPr dirty="0" err="1">
                <a:latin typeface="Helvetica" pitchFamily="2" charset="0"/>
              </a:rPr>
              <a:t>utilizan</a:t>
            </a:r>
            <a:r>
              <a:rPr dirty="0">
                <a:latin typeface="Helvetica" pitchFamily="2" charset="0"/>
              </a:rPr>
              <a:t>.</a:t>
            </a:r>
          </a:p>
          <a:p>
            <a:pPr marL="1117600" lvl="1" indent="-508000" algn="l">
              <a:lnSpc>
                <a:spcPct val="110000"/>
              </a:lnSpc>
              <a:spcBef>
                <a:spcPts val="2400"/>
              </a:spcBef>
              <a:buSzPct val="123000"/>
              <a:buChar char="•"/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latin typeface="Helvetica" pitchFamily="2" charset="0"/>
              </a:rPr>
              <a:t>(O) hay </a:t>
            </a:r>
            <a:r>
              <a:rPr dirty="0" err="1">
                <a:latin typeface="Helvetica" pitchFamily="2" charset="0"/>
              </a:rPr>
              <a:t>diferencias</a:t>
            </a:r>
            <a:r>
              <a:rPr dirty="0">
                <a:latin typeface="Helvetica" pitchFamily="2" charset="0"/>
              </a:rPr>
              <a:t> </a:t>
            </a:r>
            <a:r>
              <a:rPr dirty="0" err="1">
                <a:latin typeface="Helvetica" pitchFamily="2" charset="0"/>
              </a:rPr>
              <a:t>significativas</a:t>
            </a:r>
            <a:r>
              <a:rPr dirty="0">
                <a:latin typeface="Helvetica" pitchFamily="2" charset="0"/>
              </a:rPr>
              <a:t> en?:</a:t>
            </a:r>
          </a:p>
          <a:p>
            <a:pPr marL="1727200" lvl="2" indent="-508000" algn="l">
              <a:lnSpc>
                <a:spcPct val="110000"/>
              </a:lnSpc>
              <a:spcBef>
                <a:spcPts val="2400"/>
              </a:spcBef>
              <a:buSzPct val="123000"/>
              <a:buChar char="•"/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Helvetica" pitchFamily="2" charset="0"/>
              </a:rPr>
              <a:t>Conocimientos</a:t>
            </a:r>
            <a:r>
              <a:rPr dirty="0">
                <a:latin typeface="Helvetica" pitchFamily="2" charset="0"/>
              </a:rPr>
              <a:t> </a:t>
            </a:r>
            <a:r>
              <a:rPr dirty="0" err="1">
                <a:latin typeface="Helvetica" pitchFamily="2" charset="0"/>
              </a:rPr>
              <a:t>adquiridos</a:t>
            </a:r>
            <a:r>
              <a:rPr dirty="0">
                <a:latin typeface="Helvetica" pitchFamily="2" charset="0"/>
              </a:rPr>
              <a:t>.</a:t>
            </a:r>
          </a:p>
          <a:p>
            <a:pPr marL="1727200" lvl="2" indent="-508000" algn="l">
              <a:lnSpc>
                <a:spcPct val="110000"/>
              </a:lnSpc>
              <a:spcBef>
                <a:spcPts val="2400"/>
              </a:spcBef>
              <a:buSzPct val="123000"/>
              <a:buChar char="•"/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Helvetica" pitchFamily="2" charset="0"/>
              </a:rPr>
              <a:t>Integración</a:t>
            </a:r>
            <a:r>
              <a:rPr dirty="0">
                <a:latin typeface="Helvetica" pitchFamily="2" charset="0"/>
              </a:rPr>
              <a:t> de </a:t>
            </a:r>
            <a:r>
              <a:rPr dirty="0" err="1">
                <a:latin typeface="Helvetica" pitchFamily="2" charset="0"/>
              </a:rPr>
              <a:t>dichos</a:t>
            </a:r>
            <a:r>
              <a:rPr dirty="0">
                <a:latin typeface="Helvetica" pitchFamily="2" charset="0"/>
              </a:rPr>
              <a:t> </a:t>
            </a:r>
            <a:r>
              <a:rPr dirty="0" err="1">
                <a:latin typeface="Helvetica" pitchFamily="2" charset="0"/>
              </a:rPr>
              <a:t>conocimientos</a:t>
            </a:r>
            <a:r>
              <a:rPr dirty="0">
                <a:latin typeface="Helvetica" pitchFamily="2" charset="0"/>
              </a:rPr>
              <a:t> y </a:t>
            </a:r>
            <a:r>
              <a:rPr dirty="0" err="1">
                <a:latin typeface="Helvetica" pitchFamily="2" charset="0"/>
              </a:rPr>
              <a:t>mejora</a:t>
            </a:r>
            <a:r>
              <a:rPr dirty="0">
                <a:latin typeface="Helvetica" pitchFamily="2" charset="0"/>
              </a:rPr>
              <a:t> de </a:t>
            </a:r>
            <a:r>
              <a:rPr dirty="0" err="1">
                <a:latin typeface="Helvetica" pitchFamily="2" charset="0"/>
              </a:rPr>
              <a:t>habilidades</a:t>
            </a:r>
            <a:r>
              <a:rPr dirty="0">
                <a:latin typeface="Helvetica" pitchFamily="2" charset="0"/>
              </a:rPr>
              <a:t> </a:t>
            </a:r>
            <a:r>
              <a:rPr dirty="0" err="1">
                <a:latin typeface="Helvetica" pitchFamily="2" charset="0"/>
              </a:rPr>
              <a:t>cognitivas</a:t>
            </a:r>
            <a:r>
              <a:rPr dirty="0">
                <a:latin typeface="Helvetica" pitchFamily="2" charset="0"/>
              </a:rPr>
              <a:t>.</a:t>
            </a:r>
          </a:p>
          <a:p>
            <a:pPr marL="1727200" lvl="2" indent="-508000" algn="l">
              <a:lnSpc>
                <a:spcPct val="110000"/>
              </a:lnSpc>
              <a:spcBef>
                <a:spcPts val="2400"/>
              </a:spcBef>
              <a:buSzPct val="123000"/>
              <a:buChar char="•"/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Helvetica" pitchFamily="2" charset="0"/>
              </a:rPr>
              <a:t>Socialización</a:t>
            </a:r>
            <a:r>
              <a:rPr dirty="0">
                <a:latin typeface="Helvetica" pitchFamily="2" charset="0"/>
              </a:rPr>
              <a:t>.</a:t>
            </a:r>
          </a:p>
          <a:p>
            <a:pPr marL="1727200" lvl="2" indent="-508000" algn="l">
              <a:lnSpc>
                <a:spcPct val="110000"/>
              </a:lnSpc>
              <a:spcBef>
                <a:spcPts val="2400"/>
              </a:spcBef>
              <a:buSzPct val="123000"/>
              <a:buChar char="•"/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Helvetica" pitchFamily="2" charset="0"/>
              </a:rPr>
              <a:t>Comportamiento</a:t>
            </a:r>
            <a:r>
              <a:rPr dirty="0">
                <a:latin typeface="Helvetica" pitchFamily="2" charset="0"/>
              </a:rPr>
              <a:t> </a:t>
            </a:r>
            <a:r>
              <a:rPr dirty="0" err="1">
                <a:latin typeface="Helvetica" pitchFamily="2" charset="0"/>
              </a:rPr>
              <a:t>disruptivo</a:t>
            </a:r>
            <a:r>
              <a:rPr dirty="0">
                <a:latin typeface="Helvetica" pitchFamily="2" charset="0"/>
              </a:rPr>
              <a:t>.</a:t>
            </a:r>
          </a:p>
          <a:p>
            <a:pPr marL="1727200" lvl="2" indent="-508000" algn="l">
              <a:lnSpc>
                <a:spcPct val="110000"/>
              </a:lnSpc>
              <a:spcBef>
                <a:spcPts val="2400"/>
              </a:spcBef>
              <a:buSzPct val="123000"/>
              <a:buChar char="•"/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latin typeface="Helvetica" pitchFamily="2" charset="0"/>
              </a:rPr>
              <a:t>…</a:t>
            </a:r>
          </a:p>
        </p:txBody>
      </p:sp>
      <p:sp>
        <p:nvSpPr>
          <p:cNvPr id="208" name="¿Evidencias consistentes?…"/>
          <p:cNvSpPr txBox="1"/>
          <p:nvPr/>
        </p:nvSpPr>
        <p:spPr>
          <a:xfrm>
            <a:off x="7714341" y="401280"/>
            <a:ext cx="8966672" cy="163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6000" b="1" spc="-119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¿</a:t>
            </a:r>
            <a:r>
              <a:rPr dirty="0" err="1"/>
              <a:t>Evidencias</a:t>
            </a:r>
            <a:r>
              <a:rPr dirty="0"/>
              <a:t> </a:t>
            </a:r>
            <a:r>
              <a:rPr dirty="0" err="1"/>
              <a:t>consistentes</a:t>
            </a:r>
            <a:r>
              <a:rPr dirty="0"/>
              <a:t>? </a:t>
            </a:r>
          </a:p>
          <a:p>
            <a:pPr>
              <a:lnSpc>
                <a:spcPct val="80000"/>
              </a:lnSpc>
              <a:defRPr sz="6000" i="1" spc="-119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defRPr>
            </a:pPr>
            <a:r>
              <a:rPr dirty="0"/>
              <a:t>“Learning by technology Trial”</a:t>
            </a:r>
          </a:p>
        </p:txBody>
      </p:sp>
      <p:sp>
        <p:nvSpPr>
          <p:cNvPr id="209" name="Por definir...."/>
          <p:cNvSpPr txBox="1"/>
          <p:nvPr/>
        </p:nvSpPr>
        <p:spPr>
          <a:xfrm>
            <a:off x="11393881" y="12278817"/>
            <a:ext cx="182483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Por definir....</a:t>
            </a:r>
          </a:p>
        </p:txBody>
      </p:sp>
    </p:spTree>
    <p:extLst>
      <p:ext uri="{BB962C8B-B14F-4D97-AF65-F5344CB8AC3E}">
        <p14:creationId xmlns:p14="http://schemas.microsoft.com/office/powerpoint/2010/main" val="79096236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626549-8ECE-7CEA-BBBB-F5C4BAD5D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Aprendizaje con apoyo de TICs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71F7B3-9B64-2971-DC51-44209F688F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ES" dirty="0"/>
              <a:t>Preguntas a contestar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754616D0-4C93-5BA6-85E6-60A7B755D5FD}"/>
              </a:ext>
            </a:extLst>
          </p:cNvPr>
          <p:cNvSpPr txBox="1">
            <a:spLocks/>
          </p:cNvSpPr>
          <p:nvPr/>
        </p:nvSpPr>
        <p:spPr>
          <a:xfrm>
            <a:off x="1206500" y="4957033"/>
            <a:ext cx="11717020" cy="8515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4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¿Interfiere en la enseñanza?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4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¿Es seguro su uso?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4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¿Precisa supervisión directa?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4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¿Debe utilizarse mediante programas residentes?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4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Pendiente de curva de aprendizaje.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4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Mantenimiento de competencias.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648C2828-B377-8577-187F-C555CC7E56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8114671"/>
              </p:ext>
            </p:extLst>
          </p:nvPr>
        </p:nvGraphicFramePr>
        <p:xfrm>
          <a:off x="12923520" y="4161954"/>
          <a:ext cx="8595360" cy="7181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057641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Captura de pantalla 2024-05-31 a las 22.42.29.png" descr="Captura de pantalla 2024-05-31 a las 22.42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949" y="57064"/>
            <a:ext cx="19215101" cy="136020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443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770036C-F999-B345-B68A-44B4C6B691F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06500" y="2372962"/>
            <a:ext cx="9779000" cy="934780"/>
          </a:xfrm>
        </p:spPr>
        <p:txBody>
          <a:bodyPr/>
          <a:lstStyle/>
          <a:p>
            <a:r>
              <a:rPr lang="en-US" dirty="0" err="1"/>
              <a:t>Sedentarismo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44F3E6-3B19-5DFD-E3D3-32AC0593678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206500" y="4248504"/>
            <a:ext cx="9779000" cy="8256630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s-ES" sz="4000" dirty="0">
                <a:effectLst/>
              </a:rPr>
              <a:t>¿Cuál es el </a:t>
            </a:r>
            <a:r>
              <a:rPr lang="es-ES" sz="4000" b="1" u="sng" dirty="0">
                <a:effectLst/>
              </a:rPr>
              <a:t>principal</a:t>
            </a:r>
            <a:r>
              <a:rPr lang="es-ES" sz="4000" b="1" dirty="0">
                <a:effectLst/>
              </a:rPr>
              <a:t> </a:t>
            </a:r>
            <a:r>
              <a:rPr lang="es-ES" sz="4000" dirty="0">
                <a:effectLst/>
              </a:rPr>
              <a:t>riesgo de desayunar o comer viendo TV? </a:t>
            </a:r>
            <a:r>
              <a:rPr lang="es-ES" sz="4000" b="1" i="1" dirty="0">
                <a:effectLst/>
              </a:rPr>
              <a:t>Es bien conocida la asociación entre obesidad y sedentarismo no solo en edad adulta sino especialmente en la infancia y adolescencia.</a:t>
            </a:r>
          </a:p>
          <a:p>
            <a:pPr>
              <a:buFont typeface="+mj-lt"/>
              <a:buAutoNum type="arabicPeriod"/>
            </a:pPr>
            <a:r>
              <a:rPr lang="es-ES" sz="4000" dirty="0"/>
              <a:t>Entretenimiento digital en </a:t>
            </a:r>
            <a:r>
              <a:rPr lang="es-ES" sz="4000" b="1" dirty="0"/>
              <a:t>desplazamientos</a:t>
            </a:r>
            <a:r>
              <a:rPr lang="es-ES" sz="4000" dirty="0"/>
              <a:t>. </a:t>
            </a:r>
            <a:r>
              <a:rPr lang="es-ES" sz="4000" b="1" i="1" dirty="0"/>
              <a:t>Luis el taxista.</a:t>
            </a:r>
          </a:p>
          <a:p>
            <a:endParaRPr lang="es-ES" sz="3600" dirty="0"/>
          </a:p>
        </p:txBody>
      </p:sp>
      <p:pic>
        <p:nvPicPr>
          <p:cNvPr id="5" name="Picture 4" descr="Café, naranja, cereal y otros alimentos con desayuno en una superficie azul">
            <a:extLst>
              <a:ext uri="{FF2B5EF4-FFF2-40B4-BE49-F238E27FC236}">
                <a16:creationId xmlns:a16="http://schemas.microsoft.com/office/drawing/2014/main" id="{F1B148DB-78FC-F76E-C1D1-16ACD7ABAE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96" r="24454"/>
          <a:stretch/>
        </p:blipFill>
        <p:spPr>
          <a:xfrm>
            <a:off x="12192000" y="-407266"/>
            <a:ext cx="10916874" cy="14555832"/>
          </a:xfrm>
          <a:prstGeom prst="rect">
            <a:avLst/>
          </a:prstGeom>
          <a:noFill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82423A9-9B49-C56B-136F-ADFC3A70A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079500"/>
            <a:ext cx="9779000" cy="1435100"/>
          </a:xfrm>
        </p:spPr>
        <p:txBody>
          <a:bodyPr>
            <a:normAutofit/>
          </a:bodyPr>
          <a:lstStyle/>
          <a:p>
            <a:r>
              <a:rPr lang="es-ES" sz="5300" dirty="0"/>
              <a:t>Preguntas que pueden surgir en el ámbito asistencial</a:t>
            </a:r>
          </a:p>
        </p:txBody>
      </p:sp>
      <p:pic>
        <p:nvPicPr>
          <p:cNvPr id="6" name="Imagen 5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1A79C24-09A6-7A91-0C5C-FE184063E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477" y="8376819"/>
            <a:ext cx="10157920" cy="4345705"/>
          </a:xfrm>
          <a:prstGeom prst="rect">
            <a:avLst/>
          </a:prstGeom>
        </p:spPr>
      </p:pic>
      <p:pic>
        <p:nvPicPr>
          <p:cNvPr id="11" name="Imagen 10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7C72E6A7-2AA0-824D-B9E6-FC9C0DC72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477" y="402625"/>
            <a:ext cx="10157920" cy="769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1888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Mi punto de vista…"/>
          <p:cNvSpPr txBox="1">
            <a:spLocks noGrp="1"/>
          </p:cNvSpPr>
          <p:nvPr>
            <p:ph type="title" idx="4294967295"/>
          </p:nvPr>
        </p:nvSpPr>
        <p:spPr>
          <a:xfrm>
            <a:off x="3984625" y="1123950"/>
            <a:ext cx="16459201" cy="1412877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ctr" defTabSz="1828800">
              <a:lnSpc>
                <a:spcPct val="100000"/>
              </a:lnSpc>
              <a:defRPr sz="8000" b="0" spc="0"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r>
              <a:rPr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 punto de vista…</a:t>
            </a:r>
          </a:p>
        </p:txBody>
      </p:sp>
      <p:sp>
        <p:nvSpPr>
          <p:cNvPr id="174" name="No soy educador, ni psicólogo.…"/>
          <p:cNvSpPr txBox="1">
            <a:spLocks noGrp="1"/>
          </p:cNvSpPr>
          <p:nvPr>
            <p:ph type="body" sz="half" idx="4294967295"/>
          </p:nvPr>
        </p:nvSpPr>
        <p:spPr>
          <a:xfrm>
            <a:off x="3984626" y="8321675"/>
            <a:ext cx="16703673" cy="4295775"/>
          </a:xfrm>
          <a:prstGeom prst="rect">
            <a:avLst/>
          </a:prstGeom>
        </p:spPr>
        <p:txBody>
          <a:bodyPr lIns="91439" tIns="91439" rIns="91439" bIns="91439"/>
          <a:lstStyle/>
          <a:p>
            <a:pPr marL="685800" indent="-685800" defTabSz="1828800">
              <a:lnSpc>
                <a:spcPct val="72000"/>
              </a:lnSpc>
              <a:spcBef>
                <a:spcPts val="1300"/>
              </a:spcBef>
              <a:buSzPct val="100000"/>
              <a:buFont typeface="Arial"/>
              <a:defRPr sz="5600">
                <a:latin typeface="Futura Lt BT"/>
                <a:ea typeface="Futura Lt BT"/>
                <a:cs typeface="Futura Lt BT"/>
                <a:sym typeface="Futura Lt BT"/>
              </a:defRPr>
            </a:pPr>
            <a:endParaRPr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685800" indent="-685800" defTabSz="1828800">
              <a:lnSpc>
                <a:spcPct val="72000"/>
              </a:lnSpc>
              <a:spcBef>
                <a:spcPts val="1200"/>
              </a:spcBef>
              <a:buSzPct val="100000"/>
              <a:buFont typeface="Arial"/>
              <a:defRPr sz="5000">
                <a:latin typeface="Futura Lt BT"/>
                <a:ea typeface="Futura Lt BT"/>
                <a:cs typeface="Futura Lt BT"/>
                <a:sym typeface="Futura Lt BT"/>
              </a:defRPr>
            </a:pPr>
            <a:r>
              <a:rPr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 soy </a:t>
            </a:r>
            <a:r>
              <a:rPr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educador</a:t>
            </a:r>
            <a:r>
              <a:rPr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</a:t>
            </a:r>
            <a:r>
              <a:rPr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psicólogo</a:t>
            </a:r>
            <a:r>
              <a:rPr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sz="5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685800" indent="-685800" defTabSz="1828800">
              <a:lnSpc>
                <a:spcPct val="72000"/>
              </a:lnSpc>
              <a:spcBef>
                <a:spcPts val="1200"/>
              </a:spcBef>
              <a:buSzPct val="100000"/>
              <a:buFont typeface="Arial"/>
              <a:defRPr sz="5000">
                <a:latin typeface="Futura Lt BT"/>
                <a:ea typeface="Futura Lt BT"/>
                <a:cs typeface="Futura Lt BT"/>
                <a:sym typeface="Futura Lt BT"/>
              </a:defRPr>
            </a:pPr>
            <a:r>
              <a:rPr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Pediatra</a:t>
            </a:r>
            <a:r>
              <a:rPr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asistencial</a:t>
            </a:r>
            <a:r>
              <a:rPr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Atención</a:t>
            </a:r>
            <a:r>
              <a:rPr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Primaria.</a:t>
            </a:r>
            <a:endParaRPr sz="5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685800" indent="-685800" defTabSz="1828800">
              <a:lnSpc>
                <a:spcPct val="72000"/>
              </a:lnSpc>
              <a:spcBef>
                <a:spcPts val="1200"/>
              </a:spcBef>
              <a:buSzPct val="100000"/>
              <a:buFont typeface="Arial"/>
              <a:defRPr sz="5000">
                <a:latin typeface="Futura Lt BT"/>
                <a:ea typeface="Futura Lt BT"/>
                <a:cs typeface="Futura Lt BT"/>
                <a:sym typeface="Futura Lt BT"/>
              </a:defRPr>
            </a:pPr>
            <a:r>
              <a:rPr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Docente</a:t>
            </a:r>
            <a:r>
              <a:rPr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adultos</a:t>
            </a:r>
            <a:r>
              <a:rPr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Pregrado</a:t>
            </a:r>
            <a:r>
              <a:rPr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FMC, </a:t>
            </a:r>
            <a:r>
              <a:rPr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Residentes</a:t>
            </a:r>
            <a:r>
              <a:rPr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  <a:endParaRPr sz="5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685800" indent="-685800" defTabSz="1828800">
              <a:lnSpc>
                <a:spcPct val="72000"/>
              </a:lnSpc>
              <a:spcBef>
                <a:spcPts val="1200"/>
              </a:spcBef>
              <a:buSzPct val="100000"/>
              <a:buFont typeface="Arial"/>
              <a:defRPr sz="5000">
                <a:latin typeface="Futura Lt BT"/>
                <a:ea typeface="Futura Lt BT"/>
                <a:cs typeface="Futura Lt BT"/>
                <a:sym typeface="Futura Lt BT"/>
              </a:defRPr>
            </a:pPr>
            <a:r>
              <a:rPr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 </a:t>
            </a:r>
            <a:r>
              <a:rPr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bastante</a:t>
            </a:r>
            <a:r>
              <a:rPr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“freak” </a:t>
            </a:r>
            <a:r>
              <a:rPr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 la </a:t>
            </a:r>
            <a:r>
              <a:rPr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tecnología</a:t>
            </a:r>
            <a:r>
              <a:rPr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….</a:t>
            </a:r>
          </a:p>
        </p:txBody>
      </p:sp>
      <p:pic>
        <p:nvPicPr>
          <p:cNvPr id="175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135" y="2969567"/>
            <a:ext cx="7632849" cy="5152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Picture 2" descr="Picture 2"/>
          <p:cNvPicPr>
            <a:picLocks noChangeAspect="1"/>
          </p:cNvPicPr>
          <p:nvPr/>
        </p:nvPicPr>
        <p:blipFill>
          <a:blip r:embed="rId3"/>
          <a:srcRect l="3746" t="37323" r="4182" b="15194"/>
          <a:stretch>
            <a:fillRect/>
          </a:stretch>
        </p:blipFill>
        <p:spPr>
          <a:xfrm>
            <a:off x="13632159" y="2993029"/>
            <a:ext cx="7361343" cy="52211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ndo con diseño tecnológico">
            <a:extLst>
              <a:ext uri="{FF2B5EF4-FFF2-40B4-BE49-F238E27FC236}">
                <a16:creationId xmlns:a16="http://schemas.microsoft.com/office/drawing/2014/main" id="{4D981FB2-FD00-E1DD-51A0-A17A5DAC6E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56" r="28792" b="-1"/>
          <a:stretch/>
        </p:blipFill>
        <p:spPr>
          <a:xfrm>
            <a:off x="10972800" y="-203200"/>
            <a:ext cx="12144837" cy="14135100"/>
          </a:xfrm>
          <a:prstGeom prst="rect">
            <a:avLst/>
          </a:prstGeom>
          <a:noFill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82423A9-9B49-C56B-136F-ADFC3A70A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800" y="678330"/>
            <a:ext cx="9779000" cy="2414494"/>
          </a:xfr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r>
              <a:rPr lang="es-ES" sz="5300" dirty="0"/>
              <a:t>Preguntas que pueden surgir en el ámbito asistencial (II)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44F3E6-3B19-5DFD-E3D3-32AC0593678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902447" y="4646081"/>
            <a:ext cx="9779000" cy="7799917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3"/>
            </a:pPr>
            <a:r>
              <a:rPr lang="es-ES" sz="4000" b="0" dirty="0"/>
              <a:t>¿Es </a:t>
            </a:r>
            <a:r>
              <a:rPr lang="es-ES" sz="4000" i="1" dirty="0"/>
              <a:t>bueno</a:t>
            </a:r>
            <a:r>
              <a:rPr lang="es-ES" sz="4000" b="0" dirty="0"/>
              <a:t> que los niños utilicen ordenadores en los colegios? </a:t>
            </a:r>
            <a:r>
              <a:rPr lang="es-ES" sz="4000" b="0" i="1" dirty="0" err="1"/>
              <a:t>RCPnaAula</a:t>
            </a:r>
            <a:r>
              <a:rPr lang="es-ES" sz="4000" b="0" i="1" dirty="0"/>
              <a:t>… los expertos </a:t>
            </a:r>
            <a:r>
              <a:rPr lang="es-ES" sz="4000" i="1" dirty="0"/>
              <a:t>en educación son los educadores </a:t>
            </a:r>
            <a:r>
              <a:rPr lang="es-ES" sz="4000" b="0" i="1" dirty="0"/>
              <a:t>(a Héctor Ruíz, José Cesar Perales…)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3"/>
            </a:pPr>
            <a:endParaRPr lang="es-ES" sz="4000" b="0" i="1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3"/>
            </a:pPr>
            <a:r>
              <a:rPr lang="es-ES" sz="4000" b="0" dirty="0"/>
              <a:t>La tecnología, ¿</a:t>
            </a:r>
            <a:r>
              <a:rPr lang="es-ES" sz="4000" i="1" dirty="0"/>
              <a:t>cambia el comportamiento </a:t>
            </a:r>
            <a:r>
              <a:rPr lang="es-ES" sz="4000" b="0" dirty="0"/>
              <a:t>de nuestros hijos? </a:t>
            </a:r>
            <a:r>
              <a:rPr lang="es-ES" sz="4000" i="1" dirty="0"/>
              <a:t> El factor determinante es qué haces con ella y para qué se utiliza. Adultos sedentarios con videos cortos.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3"/>
            </a:pPr>
            <a:endParaRPr lang="es-ES" sz="4000" b="0" i="1" dirty="0"/>
          </a:p>
        </p:txBody>
      </p:sp>
      <p:pic>
        <p:nvPicPr>
          <p:cNvPr id="4" name="Captura de pantalla 2024-06-01 a las 19.27.26.png" descr="Captura de pantalla 2024-06-01 a las 19.27.26.png">
            <a:extLst>
              <a:ext uri="{FF2B5EF4-FFF2-40B4-BE49-F238E27FC236}">
                <a16:creationId xmlns:a16="http://schemas.microsoft.com/office/drawing/2014/main" id="{DD680F27-5C34-9061-93DE-7E52F56558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64" r="4421" b="16002"/>
          <a:stretch/>
        </p:blipFill>
        <p:spPr>
          <a:xfrm>
            <a:off x="13726872" y="370701"/>
            <a:ext cx="6649392" cy="5882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Captura de pantalla 2024-06-01 a las 19.27.04.png" descr="Captura de pantalla 2024-06-01 a las 19.27.04.png">
            <a:extLst>
              <a:ext uri="{FF2B5EF4-FFF2-40B4-BE49-F238E27FC236}">
                <a16:creationId xmlns:a16="http://schemas.microsoft.com/office/drawing/2014/main" id="{09B14F98-5B8E-0597-7640-247BB7C2D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5507" y="6662394"/>
            <a:ext cx="10983207" cy="668290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8411426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CF8E4ADF-280F-7D06-7682-EDCE4624AA70}"/>
              </a:ext>
            </a:extLst>
          </p:cNvPr>
          <p:cNvSpPr txBox="1">
            <a:spLocks/>
          </p:cNvSpPr>
          <p:nvPr/>
        </p:nvSpPr>
        <p:spPr>
          <a:xfrm>
            <a:off x="1798320" y="11840472"/>
            <a:ext cx="20939760" cy="868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200" dirty="0"/>
              <a:t>Tecnología aplicada a las relaciones sociales y afectivas</a:t>
            </a:r>
          </a:p>
        </p:txBody>
      </p:sp>
      <p:pic>
        <p:nvPicPr>
          <p:cNvPr id="3" name="espia a tu hijo.mp4">
            <a:hlinkClick r:id="" action="ppaction://media"/>
            <a:extLst>
              <a:ext uri="{FF2B5EF4-FFF2-40B4-BE49-F238E27FC236}">
                <a16:creationId xmlns:a16="http://schemas.microsoft.com/office/drawing/2014/main" id="{0C07829F-161C-83EC-F944-DDE7FD24D8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7584" y="5951504"/>
            <a:ext cx="8316416" cy="4677984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4" name="Imagen 3" descr="Captura de pantalla 2014-06-03 a la(s) 17.12.07.png">
            <a:extLst>
              <a:ext uri="{FF2B5EF4-FFF2-40B4-BE49-F238E27FC236}">
                <a16:creationId xmlns:a16="http://schemas.microsoft.com/office/drawing/2014/main" id="{7D17A95F-50B8-1440-94CE-A2E67E29549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15"/>
          <a:stretch/>
        </p:blipFill>
        <p:spPr>
          <a:xfrm>
            <a:off x="13167360" y="393918"/>
            <a:ext cx="8884907" cy="4347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tecnologia.m4v">
            <a:hlinkClick r:id="" action="ppaction://media"/>
            <a:extLst>
              <a:ext uri="{FF2B5EF4-FFF2-40B4-BE49-F238E27FC236}">
                <a16:creationId xmlns:a16="http://schemas.microsoft.com/office/drawing/2014/main" id="{3B7A71B0-3B8D-0329-EA29-FEC74CE9CC0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167360" y="5951504"/>
            <a:ext cx="8884907" cy="499776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6" name="desconnecting 11 segundos.mp4">
            <a:hlinkClick r:id="" action="ppaction://media"/>
            <a:extLst>
              <a:ext uri="{FF2B5EF4-FFF2-40B4-BE49-F238E27FC236}">
                <a16:creationId xmlns:a16="http://schemas.microsoft.com/office/drawing/2014/main" id="{B7AFA623-170B-1CF6-32BA-B9D4FEB7285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7584" y="393917"/>
            <a:ext cx="8316416" cy="4677983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00684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5A9628-FF07-D041-8DD6-76CC9FD1A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Casos de estudio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98DBB1-ACC8-0F43-9C47-D2A4E2FC9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2957587"/>
            <a:ext cx="11837147" cy="8256012"/>
          </a:xfrm>
        </p:spPr>
        <p:txBody>
          <a:bodyPr>
            <a:normAutofit fontScale="92500" lnSpcReduction="10000"/>
          </a:bodyPr>
          <a:lstStyle/>
          <a:p>
            <a:r>
              <a:rPr lang="es-ES" sz="6600" dirty="0"/>
              <a:t>Implementación de </a:t>
            </a:r>
            <a:r>
              <a:rPr lang="es-ES" sz="6600" dirty="0" err="1"/>
              <a:t>Chromebooks</a:t>
            </a:r>
            <a:r>
              <a:rPr lang="es-ES" sz="6600" dirty="0"/>
              <a:t> en escuelas de Finlandia.</a:t>
            </a:r>
          </a:p>
          <a:p>
            <a:r>
              <a:rPr lang="es-ES" sz="6600" dirty="0"/>
              <a:t>Uso de </a:t>
            </a:r>
            <a:r>
              <a:rPr lang="es-ES" sz="6600" dirty="0" err="1"/>
              <a:t>Khan</a:t>
            </a:r>
            <a:r>
              <a:rPr lang="es-ES" sz="6600" dirty="0"/>
              <a:t> </a:t>
            </a:r>
            <a:r>
              <a:rPr lang="es-ES" sz="6600" dirty="0" err="1"/>
              <a:t>Academy</a:t>
            </a:r>
            <a:r>
              <a:rPr lang="es-ES" sz="6600" dirty="0"/>
              <a:t> en programas educativos en Estados Unidos.</a:t>
            </a:r>
          </a:p>
          <a:p>
            <a:r>
              <a:rPr lang="es-ES" sz="6600" dirty="0"/>
              <a:t>Proyectos de aprendizaje basados en VR en universidades de Europa.</a:t>
            </a:r>
          </a:p>
        </p:txBody>
      </p:sp>
      <p:pic>
        <p:nvPicPr>
          <p:cNvPr id="7" name="Imagen 6" descr="Interfaz de usuario gráfica, Escala de tiempo&#10;&#10;Descripción generada automáticamente">
            <a:extLst>
              <a:ext uri="{FF2B5EF4-FFF2-40B4-BE49-F238E27FC236}">
                <a16:creationId xmlns:a16="http://schemas.microsoft.com/office/drawing/2014/main" id="{ACE1A3C3-B5BA-7A77-19EB-4A7103B53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493" y="1079500"/>
            <a:ext cx="11306016" cy="626259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72124AA-56A9-C9B2-E431-5641273A46B6}"/>
              </a:ext>
            </a:extLst>
          </p:cNvPr>
          <p:cNvSpPr txBox="1"/>
          <p:nvPr/>
        </p:nvSpPr>
        <p:spPr>
          <a:xfrm>
            <a:off x="1206500" y="12308205"/>
            <a:ext cx="2173418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https://digital-</a:t>
            </a:r>
            <a:r>
              <a:rPr kumimoji="0" lang="es-ES" sz="3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strategy.ec.europa.eu</a:t>
            </a:r>
            <a:r>
              <a:rPr kumimoji="0" lang="es-ES" sz="3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/en/</a:t>
            </a:r>
            <a:r>
              <a:rPr kumimoji="0" lang="es-ES" sz="3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library</a:t>
            </a:r>
            <a:r>
              <a:rPr kumimoji="0" lang="es-ES" sz="3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/2nd-survey-schools-ict-education</a:t>
            </a:r>
          </a:p>
        </p:txBody>
      </p:sp>
      <p:pic>
        <p:nvPicPr>
          <p:cNvPr id="10" name="Imagen 9" descr="Texto&#10;&#10;Descripción generada automáticamente con confianza media">
            <a:extLst>
              <a:ext uri="{FF2B5EF4-FFF2-40B4-BE49-F238E27FC236}">
                <a16:creationId xmlns:a16="http://schemas.microsoft.com/office/drawing/2014/main" id="{EFDF7F91-9183-A7FE-CA45-92BE313EF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493" y="8436700"/>
            <a:ext cx="10989999" cy="217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8759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26F398-E250-3993-CA99-7CA13186159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206500" y="4248504"/>
            <a:ext cx="9779000" cy="4492084"/>
          </a:xfrm>
        </p:spPr>
        <p:txBody>
          <a:bodyPr>
            <a:normAutofit/>
          </a:bodyPr>
          <a:lstStyle/>
          <a:p>
            <a:pPr marL="914400" indent="-914400">
              <a:spcAft>
                <a:spcPts val="600"/>
              </a:spcAft>
              <a:buFont typeface="+mj-lt"/>
              <a:buAutoNum type="arabicPeriod" startAt="5"/>
            </a:pPr>
            <a:r>
              <a:rPr lang="es-ES" sz="5400" dirty="0">
                <a:effectLst/>
              </a:rPr>
              <a:t>¿Qué sabemos sobre el </a:t>
            </a:r>
            <a:r>
              <a:rPr lang="es-ES" sz="5400" b="1" i="1" dirty="0">
                <a:effectLst/>
              </a:rPr>
              <a:t>impacto de los dispositivos en la salud </a:t>
            </a:r>
            <a:r>
              <a:rPr lang="es-ES" sz="5400" dirty="0">
                <a:effectLst/>
              </a:rPr>
              <a:t>de los niños? </a:t>
            </a:r>
            <a:endParaRPr lang="es-ES" sz="5400" dirty="0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D3C4F42-F659-101E-FBDB-C13C14DC2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079500"/>
            <a:ext cx="9779000" cy="1435100"/>
          </a:xfrm>
        </p:spPr>
        <p:txBody>
          <a:bodyPr>
            <a:noAutofit/>
          </a:bodyPr>
          <a:lstStyle/>
          <a:p>
            <a:r>
              <a:rPr lang="es-ES" sz="7200" dirty="0"/>
              <a:t>Preguntas que pueden surgir en el ámbito asistencial (III)</a:t>
            </a:r>
            <a:endParaRPr lang="en-US" sz="7200" dirty="0"/>
          </a:p>
        </p:txBody>
      </p:sp>
      <p:sp>
        <p:nvSpPr>
          <p:cNvPr id="5" name="En (P) niños en edad escolar.…">
            <a:extLst>
              <a:ext uri="{FF2B5EF4-FFF2-40B4-BE49-F238E27FC236}">
                <a16:creationId xmlns:a16="http://schemas.microsoft.com/office/drawing/2014/main" id="{D3AB0E1B-41D4-7A0F-39E5-8B6F0904D6C7}"/>
              </a:ext>
            </a:extLst>
          </p:cNvPr>
          <p:cNvSpPr txBox="1"/>
          <p:nvPr/>
        </p:nvSpPr>
        <p:spPr>
          <a:xfrm>
            <a:off x="13398502" y="172581"/>
            <a:ext cx="8673641" cy="13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117600" lvl="1" indent="-508000" algn="l">
              <a:lnSpc>
                <a:spcPct val="110000"/>
              </a:lnSpc>
              <a:spcBef>
                <a:spcPts val="2400"/>
              </a:spcBef>
              <a:buSzPct val="123000"/>
              <a:buChar char="•"/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latin typeface="Helvetica" pitchFamily="2" charset="0"/>
              </a:rPr>
              <a:t>En (P) niños en edad escolar.</a:t>
            </a:r>
          </a:p>
          <a:p>
            <a:pPr marL="1117600" lvl="1" indent="-508000" algn="l">
              <a:lnSpc>
                <a:spcPct val="110000"/>
              </a:lnSpc>
              <a:spcBef>
                <a:spcPts val="2400"/>
              </a:spcBef>
              <a:buSzPct val="123000"/>
              <a:buChar char="•"/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1" dirty="0">
                <a:latin typeface="Helvetica" pitchFamily="2" charset="0"/>
                <a:ea typeface="Carlito"/>
                <a:cs typeface="Carlito"/>
                <a:sym typeface="Carlito"/>
              </a:rPr>
              <a:t>(I)</a:t>
            </a:r>
            <a:r>
              <a:rPr dirty="0">
                <a:latin typeface="Helvetica" pitchFamily="2" charset="0"/>
              </a:rPr>
              <a:t> </a:t>
            </a:r>
            <a:r>
              <a:rPr dirty="0" err="1">
                <a:latin typeface="Helvetica" pitchFamily="2" charset="0"/>
              </a:rPr>
              <a:t>que</a:t>
            </a:r>
            <a:r>
              <a:rPr dirty="0">
                <a:latin typeface="Helvetica" pitchFamily="2" charset="0"/>
              </a:rPr>
              <a:t> </a:t>
            </a:r>
            <a:r>
              <a:rPr dirty="0" err="1">
                <a:latin typeface="Helvetica" pitchFamily="2" charset="0"/>
              </a:rPr>
              <a:t>utilizan</a:t>
            </a:r>
            <a:r>
              <a:rPr dirty="0">
                <a:latin typeface="Helvetica" pitchFamily="2" charset="0"/>
              </a:rPr>
              <a:t> </a:t>
            </a:r>
            <a:r>
              <a:rPr dirty="0" err="1">
                <a:latin typeface="Helvetica" pitchFamily="2" charset="0"/>
              </a:rPr>
              <a:t>medios</a:t>
            </a:r>
            <a:r>
              <a:rPr dirty="0">
                <a:latin typeface="Helvetica" pitchFamily="2" charset="0"/>
              </a:rPr>
              <a:t> </a:t>
            </a:r>
            <a:r>
              <a:rPr dirty="0" err="1">
                <a:latin typeface="Helvetica" pitchFamily="2" charset="0"/>
              </a:rPr>
              <a:t>digitales</a:t>
            </a:r>
            <a:r>
              <a:rPr dirty="0">
                <a:latin typeface="Helvetica" pitchFamily="2" charset="0"/>
              </a:rPr>
              <a:t> para el </a:t>
            </a:r>
            <a:r>
              <a:rPr dirty="0" err="1">
                <a:latin typeface="Helvetica" pitchFamily="2" charset="0"/>
              </a:rPr>
              <a:t>aprendizaje</a:t>
            </a:r>
            <a:r>
              <a:rPr lang="es-ES" dirty="0">
                <a:latin typeface="Helvetica" pitchFamily="2" charset="0"/>
              </a:rPr>
              <a:t> con supervisión directa o limitación de uso.</a:t>
            </a:r>
            <a:endParaRPr dirty="0">
              <a:latin typeface="Helvetica" pitchFamily="2" charset="0"/>
            </a:endParaRPr>
          </a:p>
          <a:p>
            <a:pPr marL="1117600" lvl="1" indent="-508000" algn="l">
              <a:lnSpc>
                <a:spcPct val="110000"/>
              </a:lnSpc>
              <a:spcBef>
                <a:spcPts val="2400"/>
              </a:spcBef>
              <a:buSzPct val="123000"/>
              <a:buChar char="•"/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latin typeface="Helvetica" pitchFamily="2" charset="0"/>
              </a:rPr>
              <a:t>(C) </a:t>
            </a:r>
            <a:r>
              <a:rPr dirty="0" err="1">
                <a:latin typeface="Helvetica" pitchFamily="2" charset="0"/>
              </a:rPr>
              <a:t>comparados</a:t>
            </a:r>
            <a:r>
              <a:rPr dirty="0">
                <a:latin typeface="Helvetica" pitchFamily="2" charset="0"/>
              </a:rPr>
              <a:t> a </a:t>
            </a:r>
            <a:r>
              <a:rPr dirty="0" err="1">
                <a:latin typeface="Helvetica" pitchFamily="2" charset="0"/>
              </a:rPr>
              <a:t>aquellos</a:t>
            </a:r>
            <a:r>
              <a:rPr dirty="0">
                <a:latin typeface="Helvetica" pitchFamily="2" charset="0"/>
              </a:rPr>
              <a:t> </a:t>
            </a:r>
            <a:r>
              <a:rPr dirty="0" err="1">
                <a:latin typeface="Helvetica" pitchFamily="2" charset="0"/>
              </a:rPr>
              <a:t>que</a:t>
            </a:r>
            <a:r>
              <a:rPr dirty="0">
                <a:latin typeface="Helvetica" pitchFamily="2" charset="0"/>
              </a:rPr>
              <a:t> no los </a:t>
            </a:r>
            <a:r>
              <a:rPr dirty="0" err="1">
                <a:latin typeface="Helvetica" pitchFamily="2" charset="0"/>
              </a:rPr>
              <a:t>utilizan</a:t>
            </a:r>
            <a:r>
              <a:rPr dirty="0">
                <a:latin typeface="Helvetica" pitchFamily="2" charset="0"/>
              </a:rPr>
              <a:t>.</a:t>
            </a:r>
          </a:p>
          <a:p>
            <a:pPr marL="1117600" lvl="1" indent="-508000" algn="l">
              <a:lnSpc>
                <a:spcPct val="110000"/>
              </a:lnSpc>
              <a:spcBef>
                <a:spcPts val="2400"/>
              </a:spcBef>
              <a:buSzPct val="123000"/>
              <a:buChar char="•"/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latin typeface="Helvetica" pitchFamily="2" charset="0"/>
              </a:rPr>
              <a:t>(O) hay </a:t>
            </a:r>
            <a:r>
              <a:rPr dirty="0" err="1">
                <a:latin typeface="Helvetica" pitchFamily="2" charset="0"/>
              </a:rPr>
              <a:t>diferencias</a:t>
            </a:r>
            <a:r>
              <a:rPr dirty="0">
                <a:latin typeface="Helvetica" pitchFamily="2" charset="0"/>
              </a:rPr>
              <a:t> </a:t>
            </a:r>
            <a:r>
              <a:rPr dirty="0" err="1">
                <a:latin typeface="Helvetica" pitchFamily="2" charset="0"/>
              </a:rPr>
              <a:t>significativas</a:t>
            </a:r>
            <a:r>
              <a:rPr dirty="0">
                <a:latin typeface="Helvetica" pitchFamily="2" charset="0"/>
              </a:rPr>
              <a:t> en?:</a:t>
            </a:r>
          </a:p>
          <a:p>
            <a:pPr marL="1727200" lvl="2" indent="-508000" algn="l">
              <a:lnSpc>
                <a:spcPct val="110000"/>
              </a:lnSpc>
              <a:spcBef>
                <a:spcPts val="2400"/>
              </a:spcBef>
              <a:buSzPct val="123000"/>
              <a:buChar char="•"/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Helvetica" pitchFamily="2" charset="0"/>
              </a:rPr>
              <a:t>Conocimientos</a:t>
            </a:r>
            <a:r>
              <a:rPr dirty="0">
                <a:latin typeface="Helvetica" pitchFamily="2" charset="0"/>
              </a:rPr>
              <a:t> </a:t>
            </a:r>
            <a:r>
              <a:rPr dirty="0" err="1">
                <a:latin typeface="Helvetica" pitchFamily="2" charset="0"/>
              </a:rPr>
              <a:t>adquiridos</a:t>
            </a:r>
            <a:r>
              <a:rPr dirty="0">
                <a:latin typeface="Helvetica" pitchFamily="2" charset="0"/>
              </a:rPr>
              <a:t>.</a:t>
            </a:r>
          </a:p>
          <a:p>
            <a:pPr marL="1727200" lvl="2" indent="-508000" algn="l">
              <a:lnSpc>
                <a:spcPct val="110000"/>
              </a:lnSpc>
              <a:spcBef>
                <a:spcPts val="2400"/>
              </a:spcBef>
              <a:buSzPct val="123000"/>
              <a:buChar char="•"/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Helvetica" pitchFamily="2" charset="0"/>
              </a:rPr>
              <a:t>Integración</a:t>
            </a:r>
            <a:r>
              <a:rPr dirty="0">
                <a:latin typeface="Helvetica" pitchFamily="2" charset="0"/>
              </a:rPr>
              <a:t> de </a:t>
            </a:r>
            <a:r>
              <a:rPr dirty="0" err="1">
                <a:latin typeface="Helvetica" pitchFamily="2" charset="0"/>
              </a:rPr>
              <a:t>dichos</a:t>
            </a:r>
            <a:r>
              <a:rPr dirty="0">
                <a:latin typeface="Helvetica" pitchFamily="2" charset="0"/>
              </a:rPr>
              <a:t> </a:t>
            </a:r>
            <a:r>
              <a:rPr dirty="0" err="1">
                <a:latin typeface="Helvetica" pitchFamily="2" charset="0"/>
              </a:rPr>
              <a:t>conocimientos</a:t>
            </a:r>
            <a:r>
              <a:rPr dirty="0">
                <a:latin typeface="Helvetica" pitchFamily="2" charset="0"/>
              </a:rPr>
              <a:t> y </a:t>
            </a:r>
            <a:r>
              <a:rPr dirty="0" err="1">
                <a:latin typeface="Helvetica" pitchFamily="2" charset="0"/>
              </a:rPr>
              <a:t>mejora</a:t>
            </a:r>
            <a:r>
              <a:rPr dirty="0">
                <a:latin typeface="Helvetica" pitchFamily="2" charset="0"/>
              </a:rPr>
              <a:t> de </a:t>
            </a:r>
            <a:r>
              <a:rPr dirty="0" err="1">
                <a:latin typeface="Helvetica" pitchFamily="2" charset="0"/>
              </a:rPr>
              <a:t>habilidades</a:t>
            </a:r>
            <a:r>
              <a:rPr dirty="0">
                <a:latin typeface="Helvetica" pitchFamily="2" charset="0"/>
              </a:rPr>
              <a:t> </a:t>
            </a:r>
            <a:r>
              <a:rPr dirty="0" err="1">
                <a:latin typeface="Helvetica" pitchFamily="2" charset="0"/>
              </a:rPr>
              <a:t>cognitivas</a:t>
            </a:r>
            <a:r>
              <a:rPr dirty="0">
                <a:latin typeface="Helvetica" pitchFamily="2" charset="0"/>
              </a:rPr>
              <a:t>.</a:t>
            </a:r>
          </a:p>
          <a:p>
            <a:pPr marL="1727200" lvl="2" indent="-508000" algn="l">
              <a:lnSpc>
                <a:spcPct val="110000"/>
              </a:lnSpc>
              <a:spcBef>
                <a:spcPts val="2400"/>
              </a:spcBef>
              <a:buSzPct val="123000"/>
              <a:buChar char="•"/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Helvetica" pitchFamily="2" charset="0"/>
              </a:rPr>
              <a:t>Socialización</a:t>
            </a:r>
            <a:r>
              <a:rPr dirty="0">
                <a:latin typeface="Helvetica" pitchFamily="2" charset="0"/>
              </a:rPr>
              <a:t>.</a:t>
            </a:r>
          </a:p>
          <a:p>
            <a:pPr marL="1727200" lvl="2" indent="-508000" algn="l">
              <a:lnSpc>
                <a:spcPct val="110000"/>
              </a:lnSpc>
              <a:spcBef>
                <a:spcPts val="2400"/>
              </a:spcBef>
              <a:buSzPct val="123000"/>
              <a:buChar char="•"/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Helvetica" pitchFamily="2" charset="0"/>
              </a:rPr>
              <a:t>Comportamiento</a:t>
            </a:r>
            <a:r>
              <a:rPr dirty="0">
                <a:latin typeface="Helvetica" pitchFamily="2" charset="0"/>
              </a:rPr>
              <a:t> </a:t>
            </a:r>
            <a:r>
              <a:rPr dirty="0" err="1">
                <a:latin typeface="Helvetica" pitchFamily="2" charset="0"/>
              </a:rPr>
              <a:t>disruptivo</a:t>
            </a:r>
            <a:r>
              <a:rPr dirty="0">
                <a:latin typeface="Helvetica" pitchFamily="2" charset="0"/>
              </a:rPr>
              <a:t>.</a:t>
            </a:r>
          </a:p>
          <a:p>
            <a:pPr marL="1727200" lvl="2" indent="-508000" algn="l">
              <a:lnSpc>
                <a:spcPct val="110000"/>
              </a:lnSpc>
              <a:spcBef>
                <a:spcPts val="2400"/>
              </a:spcBef>
              <a:buSzPct val="123000"/>
              <a:buChar char="•"/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latin typeface="Helvetica" pitchFamily="2" charset="0"/>
              </a:rPr>
              <a:t>…</a:t>
            </a:r>
          </a:p>
        </p:txBody>
      </p:sp>
      <p:sp>
        <p:nvSpPr>
          <p:cNvPr id="6" name="¿Evidencias consistentes?…">
            <a:extLst>
              <a:ext uri="{FF2B5EF4-FFF2-40B4-BE49-F238E27FC236}">
                <a16:creationId xmlns:a16="http://schemas.microsoft.com/office/drawing/2014/main" id="{3C9B81BE-064A-F77C-867A-2242B600A527}"/>
              </a:ext>
            </a:extLst>
          </p:cNvPr>
          <p:cNvSpPr txBox="1"/>
          <p:nvPr/>
        </p:nvSpPr>
        <p:spPr>
          <a:xfrm>
            <a:off x="2018828" y="10869294"/>
            <a:ext cx="8966672" cy="163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6000" b="1" spc="-119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¿</a:t>
            </a:r>
            <a:r>
              <a:rPr dirty="0" err="1"/>
              <a:t>Evidencias</a:t>
            </a:r>
            <a:r>
              <a:rPr dirty="0"/>
              <a:t> </a:t>
            </a:r>
            <a:r>
              <a:rPr dirty="0" err="1"/>
              <a:t>consistentes</a:t>
            </a:r>
            <a:r>
              <a:rPr dirty="0"/>
              <a:t>? </a:t>
            </a:r>
          </a:p>
          <a:p>
            <a:pPr>
              <a:lnSpc>
                <a:spcPct val="80000"/>
              </a:lnSpc>
              <a:defRPr sz="6000" i="1" spc="-119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defRPr>
            </a:pPr>
            <a:r>
              <a:rPr dirty="0"/>
              <a:t>“Learning by technology Trial”</a:t>
            </a:r>
          </a:p>
        </p:txBody>
      </p:sp>
    </p:spTree>
    <p:extLst>
      <p:ext uri="{BB962C8B-B14F-4D97-AF65-F5344CB8AC3E}">
        <p14:creationId xmlns:p14="http://schemas.microsoft.com/office/powerpoint/2010/main" val="14169574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2423A9-9B49-C56B-136F-ADFC3A70A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079500"/>
            <a:ext cx="12052300" cy="1433163"/>
          </a:xfrm>
        </p:spPr>
        <p:txBody>
          <a:bodyPr>
            <a:normAutofit fontScale="90000"/>
          </a:bodyPr>
          <a:lstStyle/>
          <a:p>
            <a:r>
              <a:rPr lang="es-ES" dirty="0"/>
              <a:t>Preguntas que pueden surgir en el ámbito asistencial (IV)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44F3E6-3B19-5DFD-E3D3-32AC05936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4248504"/>
            <a:ext cx="10610362" cy="8256012"/>
          </a:xfrm>
        </p:spPr>
        <p:txBody>
          <a:bodyPr>
            <a:noAutofit/>
          </a:bodyPr>
          <a:lstStyle/>
          <a:p>
            <a:pPr marL="914400" indent="-914400">
              <a:buFont typeface="+mj-lt"/>
              <a:buAutoNum type="arabicPeriod" startAt="6"/>
            </a:pPr>
            <a:r>
              <a:rPr lang="es-ES" dirty="0">
                <a:effectLst/>
                <a:latin typeface="Helvetica Neue" panose="02000503000000020004" pitchFamily="2" charset="0"/>
              </a:rPr>
              <a:t>¿Qué consejo darías para orientar el </a:t>
            </a:r>
            <a:r>
              <a:rPr lang="es-ES" b="1" i="1" dirty="0">
                <a:effectLst/>
                <a:latin typeface="Helvetica Neue" panose="02000503000000020004" pitchFamily="2" charset="0"/>
              </a:rPr>
              <a:t>ocio de los niños desde el punto de vista de la salud</a:t>
            </a:r>
            <a:r>
              <a:rPr lang="es-ES" dirty="0">
                <a:effectLst/>
                <a:latin typeface="Helvetica Neue" panose="02000503000000020004" pitchFamily="2" charset="0"/>
              </a:rPr>
              <a:t>? La tecnología puede ser un elemento más de ocio, pero no el elemento único, ni siquiera el principal.</a:t>
            </a:r>
          </a:p>
        </p:txBody>
      </p:sp>
      <p:pic>
        <p:nvPicPr>
          <p:cNvPr id="5" name="Imagen 4" descr="Texto, Carta&#10;&#10;Descripción generada automáticamente">
            <a:extLst>
              <a:ext uri="{FF2B5EF4-FFF2-40B4-BE49-F238E27FC236}">
                <a16:creationId xmlns:a16="http://schemas.microsoft.com/office/drawing/2014/main" id="{F8F8462E-CA72-73B3-310E-C81408FA4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8494" y="1079500"/>
            <a:ext cx="11136178" cy="916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7994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2423A9-9B49-C56B-136F-ADFC3A70A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079500"/>
            <a:ext cx="12052300" cy="1433163"/>
          </a:xfrm>
        </p:spPr>
        <p:txBody>
          <a:bodyPr>
            <a:normAutofit fontScale="90000"/>
          </a:bodyPr>
          <a:lstStyle/>
          <a:p>
            <a:r>
              <a:rPr lang="es-ES" dirty="0"/>
              <a:t>Preguntas que pueden surgir en el ámbito asistencial (V)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44F3E6-3B19-5DFD-E3D3-32AC05936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4248504"/>
            <a:ext cx="10610362" cy="8256012"/>
          </a:xfrm>
        </p:spPr>
        <p:txBody>
          <a:bodyPr>
            <a:noAutofit/>
          </a:bodyPr>
          <a:lstStyle/>
          <a:p>
            <a:pPr marL="914400" indent="-914400">
              <a:buFont typeface="+mj-lt"/>
              <a:buAutoNum type="arabicPeriod" startAt="7"/>
            </a:pPr>
            <a:r>
              <a:rPr lang="es-ES" dirty="0">
                <a:effectLst/>
                <a:latin typeface="Helvetica Neue" panose="02000503000000020004" pitchFamily="2" charset="0"/>
              </a:rPr>
              <a:t>¿Cómo puedo saber </a:t>
            </a:r>
            <a:r>
              <a:rPr lang="es-ES" b="1" i="1" dirty="0">
                <a:effectLst/>
                <a:latin typeface="Helvetica Neue" panose="02000503000000020004" pitchFamily="2" charset="0"/>
              </a:rPr>
              <a:t>si mi hijo tiene un problema</a:t>
            </a:r>
            <a:r>
              <a:rPr lang="es-ES" dirty="0">
                <a:effectLst/>
                <a:latin typeface="Helvetica Neue" panose="02000503000000020004" pitchFamily="2" charset="0"/>
              </a:rPr>
              <a:t> con la tecnología, los videojuegos, el móvil? </a:t>
            </a:r>
            <a:r>
              <a:rPr lang="es-ES" dirty="0">
                <a:latin typeface="Helvetica Neue" panose="02000503000000020004" pitchFamily="2" charset="0"/>
              </a:rPr>
              <a:t>La actividad que requiere organización, planificación, estructuración del tiempo y atención sostenida es el estudio; </a:t>
            </a:r>
            <a:r>
              <a:rPr lang="es-ES" b="1" i="1" dirty="0">
                <a:latin typeface="Helvetica Neue" panose="02000503000000020004" pitchFamily="2" charset="0"/>
              </a:rPr>
              <a:t>la caída de rendimiento académico sin perjuicio de otros indicadores, evidencia la presencia de algún problema significativo en el niño</a:t>
            </a:r>
            <a:r>
              <a:rPr lang="es-ES" dirty="0">
                <a:latin typeface="Helvetica Neue" panose="02000503000000020004" pitchFamily="2" charset="0"/>
              </a:rPr>
              <a:t>, independientemente de su naturaleza</a:t>
            </a:r>
            <a:r>
              <a:rPr lang="es-ES" dirty="0">
                <a:effectLst/>
                <a:latin typeface="Helvetica Neue" panose="02000503000000020004" pitchFamily="2" charset="0"/>
              </a:rPr>
              <a:t>. </a:t>
            </a:r>
          </a:p>
          <a:p>
            <a:pPr marL="0" indent="0">
              <a:buNone/>
            </a:pPr>
            <a:r>
              <a:rPr lang="es-ES" dirty="0">
                <a:effectLst/>
                <a:latin typeface="Helvetica Neue" panose="02000503000000020004" pitchFamily="2" charset="0"/>
              </a:rPr>
              <a:t>.</a:t>
            </a:r>
          </a:p>
        </p:txBody>
      </p:sp>
      <p:pic>
        <p:nvPicPr>
          <p:cNvPr id="4" name="tdah.jpg" descr="tdah.jpg">
            <a:extLst>
              <a:ext uri="{FF2B5EF4-FFF2-40B4-BE49-F238E27FC236}">
                <a16:creationId xmlns:a16="http://schemas.microsoft.com/office/drawing/2014/main" id="{28CDA85A-E9D0-A6EE-D7F3-889B78A0CB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84" r="30954"/>
          <a:stretch/>
        </p:blipFill>
        <p:spPr>
          <a:xfrm>
            <a:off x="14522825" y="-188260"/>
            <a:ext cx="9538446" cy="1414856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453542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E6CF4C2-3627-3B54-6C64-8EBBF69C04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53"/>
          <a:stretch/>
        </p:blipFill>
        <p:spPr>
          <a:xfrm>
            <a:off x="13345110" y="1176420"/>
            <a:ext cx="10243880" cy="12539579"/>
          </a:xfrm>
          <a:prstGeom prst="rect">
            <a:avLst/>
          </a:prstGeom>
          <a:noFill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0D4BAF5-F9CF-D590-E71F-9D1613B6F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09" y="1176419"/>
            <a:ext cx="10243879" cy="1227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7717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1206499" y="2914162"/>
            <a:ext cx="9779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>
            <a:normAutofit/>
          </a:bodyPr>
          <a:lstStyle/>
          <a:p>
            <a:pPr algn="l" defTabSz="825500">
              <a:spcAft>
                <a:spcPts val="600"/>
              </a:spcAft>
            </a:pPr>
            <a:r>
              <a:rPr lang="en-US" sz="3200" b="1" i="0" u="none" strike="noStrike" cap="none" spc="0" baseline="0" dirty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rPr>
              <a:t>Craig P, et al. BMJ, 2008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06500" y="4248504"/>
            <a:ext cx="9779000" cy="8256630"/>
          </a:xfrm>
        </p:spPr>
        <p:txBody>
          <a:bodyPr vert="horz" lIns="50800" tIns="50800" rIns="50800" bIns="50800" rtlCol="0">
            <a:normAutofit/>
          </a:bodyPr>
          <a:lstStyle/>
          <a:p>
            <a:r>
              <a:rPr lang="es-ES" sz="3700" dirty="0"/>
              <a:t>Desarrollo y evaluación en fases secuenciales.</a:t>
            </a:r>
          </a:p>
          <a:p>
            <a:r>
              <a:rPr lang="es-ES" sz="3700" dirty="0"/>
              <a:t>Diseños preferiblemente experimentales.</a:t>
            </a:r>
          </a:p>
          <a:p>
            <a:r>
              <a:rPr lang="es-ES" sz="3700" dirty="0"/>
              <a:t>Medida de los resultados y los procesos.</a:t>
            </a:r>
          </a:p>
          <a:p>
            <a:r>
              <a:rPr lang="es-ES" sz="3700" dirty="0"/>
              <a:t>Descripciones detalladas que permitan la reproductibilidad.</a:t>
            </a:r>
          </a:p>
          <a:p>
            <a:r>
              <a:rPr lang="es-ES" sz="3700" dirty="0"/>
              <a:t>Síntesis de las evidencias. </a:t>
            </a:r>
          </a:p>
          <a:p>
            <a:r>
              <a:rPr lang="es-ES" sz="3700" dirty="0"/>
              <a:t>Implementación generalizada.</a:t>
            </a:r>
          </a:p>
        </p:txBody>
      </p:sp>
      <p:pic>
        <p:nvPicPr>
          <p:cNvPr id="139270" name="Picture 139269" descr="Gráfico en un documento con un bolígrafo">
            <a:extLst>
              <a:ext uri="{FF2B5EF4-FFF2-40B4-BE49-F238E27FC236}">
                <a16:creationId xmlns:a16="http://schemas.microsoft.com/office/drawing/2014/main" id="{504F71A9-C87F-4992-FCB9-35F9B2EAF0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29" r="18108"/>
          <a:stretch/>
        </p:blipFill>
        <p:spPr>
          <a:xfrm>
            <a:off x="12821873" y="0"/>
            <a:ext cx="10287000" cy="13716000"/>
          </a:xfrm>
          <a:prstGeom prst="rect">
            <a:avLst/>
          </a:prstGeom>
          <a:noFill/>
        </p:spPr>
      </p:pic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06499" y="591671"/>
            <a:ext cx="10546229" cy="1922929"/>
          </a:xfrm>
        </p:spPr>
        <p:txBody>
          <a:bodyPr vert="horz" lIns="50800" tIns="50800" rIns="50800" bIns="50800" rtlCol="0">
            <a:noAutofit/>
          </a:bodyPr>
          <a:lstStyle/>
          <a:p>
            <a:r>
              <a:rPr lang="es-ES" sz="4000" b="1" i="0" u="none" strike="noStrike" cap="none" spc="-170" baseline="0" dirty="0">
                <a:uFillTx/>
                <a:latin typeface="+mn-lt"/>
                <a:ea typeface="+mn-ea"/>
                <a:cs typeface="+mn-cs"/>
                <a:sym typeface="Helvetica Neue"/>
              </a:rPr>
              <a:t>No […] </a:t>
            </a:r>
            <a:r>
              <a:rPr lang="es-ES" sz="4000" b="1" i="0" u="none" strike="noStrike" cap="none" spc="-170" baseline="0" dirty="0" err="1">
                <a:uFillTx/>
                <a:latin typeface="+mn-lt"/>
                <a:ea typeface="+mn-ea"/>
                <a:cs typeface="+mn-cs"/>
                <a:sym typeface="Helvetica Neue"/>
              </a:rPr>
              <a:t>innovation</a:t>
            </a:r>
            <a:r>
              <a:rPr lang="es-ES" sz="4000" b="1" i="0" u="none" strike="noStrike" cap="none" spc="-170" baseline="0" dirty="0"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  <a:r>
              <a:rPr lang="es-ES" sz="4000" b="1" i="0" u="none" strike="noStrike" cap="none" spc="-170" baseline="0" dirty="0" err="1">
                <a:uFillTx/>
                <a:latin typeface="+mn-lt"/>
                <a:ea typeface="+mn-ea"/>
                <a:cs typeface="+mn-cs"/>
                <a:sym typeface="Helvetica Neue"/>
              </a:rPr>
              <a:t>without</a:t>
            </a:r>
            <a:r>
              <a:rPr lang="es-ES" sz="4000" b="1" i="0" u="none" strike="noStrike" cap="none" spc="-170" baseline="0" dirty="0"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  <a:r>
              <a:rPr lang="es-ES" sz="4000" b="1" i="0" u="none" strike="noStrike" cap="none" spc="-170" baseline="0" dirty="0" err="1">
                <a:uFillTx/>
                <a:latin typeface="+mn-lt"/>
                <a:ea typeface="+mn-ea"/>
                <a:cs typeface="+mn-cs"/>
                <a:sym typeface="Helvetica Neue"/>
              </a:rPr>
              <a:t>evaluation</a:t>
            </a:r>
            <a:br>
              <a:rPr lang="es-ES" sz="4000" b="1" i="0" u="none" strike="noStrike" cap="none" spc="-170" baseline="0" dirty="0">
                <a:uFillTx/>
                <a:latin typeface="+mn-lt"/>
                <a:ea typeface="+mn-ea"/>
                <a:cs typeface="+mn-cs"/>
                <a:sym typeface="Helvetica Neue"/>
              </a:rPr>
            </a:br>
            <a:r>
              <a:rPr lang="es-ES" sz="4000" b="1" i="0" u="none" strike="noStrike" cap="none" spc="-170" baseline="0" dirty="0">
                <a:uFillTx/>
                <a:latin typeface="+mn-lt"/>
                <a:ea typeface="+mn-ea"/>
                <a:cs typeface="+mn-cs"/>
                <a:sym typeface="Helvetica Neue"/>
              </a:rPr>
              <a:t>Recomendaciones del UK Medical </a:t>
            </a:r>
            <a:r>
              <a:rPr lang="es-ES" sz="4000" b="1" i="0" u="none" strike="noStrike" cap="none" spc="-170" baseline="0" dirty="0" err="1">
                <a:uFillTx/>
                <a:latin typeface="+mn-lt"/>
                <a:ea typeface="+mn-ea"/>
                <a:cs typeface="+mn-cs"/>
                <a:sym typeface="Helvetica Neue"/>
              </a:rPr>
              <a:t>Research</a:t>
            </a:r>
            <a:r>
              <a:rPr lang="es-ES" sz="4000" b="1" i="0" u="none" strike="noStrike" cap="none" spc="-170" baseline="0" dirty="0">
                <a:uFillTx/>
                <a:latin typeface="+mn-lt"/>
                <a:ea typeface="+mn-ea"/>
                <a:cs typeface="+mn-cs"/>
                <a:sym typeface="Helvetica Neue"/>
              </a:rPr>
              <a:t> Council para la evaluación de </a:t>
            </a:r>
            <a:r>
              <a:rPr lang="ja-JP" altLang="es-ES" sz="4000" b="1" i="0" u="none" strike="noStrike" cap="none" spc="-170" baseline="0">
                <a:uFillTx/>
                <a:latin typeface="+mn-lt"/>
                <a:ea typeface="+mn-ea"/>
                <a:cs typeface="+mn-cs"/>
                <a:sym typeface="Helvetica Neue"/>
              </a:rPr>
              <a:t>“</a:t>
            </a:r>
            <a:r>
              <a:rPr lang="es-ES" sz="4000" b="1" i="0" u="none" strike="noStrike" cap="none" spc="-170" baseline="0" dirty="0">
                <a:uFillTx/>
                <a:latin typeface="+mn-lt"/>
                <a:ea typeface="+mn-ea"/>
                <a:cs typeface="+mn-cs"/>
                <a:sym typeface="Helvetica Neue"/>
              </a:rPr>
              <a:t>intervenciones complejas</a:t>
            </a:r>
            <a:r>
              <a:rPr lang="ja-JP" altLang="es-ES" sz="4000" b="1" i="0" u="none" strike="noStrike" cap="none" spc="-170" baseline="0">
                <a:uFillTx/>
                <a:latin typeface="+mn-lt"/>
                <a:ea typeface="+mn-ea"/>
                <a:cs typeface="+mn-cs"/>
                <a:sym typeface="Helvetica Neue"/>
              </a:rPr>
              <a:t>”</a:t>
            </a:r>
            <a:endParaRPr lang="es-ES" sz="4000" b="1" i="0" u="none" strike="noStrike" cap="none" spc="-170" baseline="0" dirty="0"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5783478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Captura de pantalla 2024-05-31 a las 22.42.29.png" descr="Captura de pantalla 2024-05-31 a las 22.42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949" y="57064"/>
            <a:ext cx="19215101" cy="136020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7405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1106A-0F96-1847-867A-C6D8287A3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495" y="0"/>
            <a:ext cx="21971004" cy="4648200"/>
          </a:xfrm>
        </p:spPr>
        <p:txBody>
          <a:bodyPr/>
          <a:lstStyle/>
          <a:p>
            <a:r>
              <a:rPr lang="es-ES" dirty="0"/>
              <a:t>Conclusiones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D1FD60A-7D9B-2B74-C8C9-07FC9A323AEF}"/>
              </a:ext>
            </a:extLst>
          </p:cNvPr>
          <p:cNvSpPr txBox="1">
            <a:spLocks/>
          </p:cNvSpPr>
          <p:nvPr/>
        </p:nvSpPr>
        <p:spPr>
          <a:xfrm>
            <a:off x="825495" y="3462867"/>
            <a:ext cx="23071671" cy="944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-232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1143000" indent="-114300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4000" dirty="0"/>
              <a:t>La tecnología de la información y la comunicación es una herramienta esencial de progreso, ha permitido compartir información y por ejemplo, controlar una pandemia en menos de 1 año.</a:t>
            </a:r>
          </a:p>
          <a:p>
            <a:pPr marL="1143000" indent="-114300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4000" dirty="0"/>
              <a:t>Su uso adecuado en menores de edad implica necesariamente la protección directa del menor controlando el acceso a contenido de riesgo.</a:t>
            </a:r>
          </a:p>
          <a:p>
            <a:pPr marL="1143000" indent="-114300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4000" dirty="0"/>
              <a:t>La potencialidad de mantenerse en contacto con el entorno social y afectivo no ha demostrado tener efectos perjudiciales directos en los menores, y el sentido de la relación entre su uso y algunas situaciones preocupantes no se ha establecido de forma definitiva.</a:t>
            </a:r>
          </a:p>
          <a:p>
            <a:pPr marL="1143000" indent="-114300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4000" dirty="0"/>
              <a:t>La prudencia aconseja mantener la vigilancia constante sobre la protección del menor.</a:t>
            </a:r>
          </a:p>
          <a:p>
            <a:pPr marL="1143000" indent="-114300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4000" dirty="0"/>
          </a:p>
          <a:p>
            <a:pPr marL="1143000" indent="-114300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82994483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9F3371E3-4F1A-3FA2-FB5A-2BB440890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0173" y="-209550"/>
            <a:ext cx="9293827" cy="14135100"/>
          </a:xfrm>
          <a:prstGeom prst="rect">
            <a:avLst/>
          </a:prstGeom>
          <a:noFill/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15A43C90-0339-E137-D174-BE92EF9D7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285136"/>
            <a:ext cx="9779000" cy="1789723"/>
          </a:xfrm>
        </p:spPr>
        <p:txBody>
          <a:bodyPr/>
          <a:lstStyle/>
          <a:p>
            <a:r>
              <a:rPr lang="en-US" dirty="0" err="1"/>
              <a:t>Relato</a:t>
            </a:r>
            <a:r>
              <a:rPr lang="en-US" dirty="0"/>
              <a:t> vs </a:t>
            </a:r>
            <a:r>
              <a:rPr lang="en-US" dirty="0" err="1"/>
              <a:t>dato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E1E443B-F8EB-9082-F8AC-5BCEC0BCA28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206500" y="2672736"/>
            <a:ext cx="9779000" cy="2770094"/>
          </a:xfrm>
        </p:spPr>
        <p:txBody>
          <a:bodyPr/>
          <a:lstStyle/>
          <a:p>
            <a:pPr marL="914400" indent="-914400">
              <a:buFont typeface="Arial" panose="020B0604020202020204" pitchFamily="34" charset="0"/>
              <a:buChar char="•"/>
            </a:pPr>
            <a:r>
              <a:rPr lang="en-US" b="0" i="1" dirty="0"/>
              <a:t>“Las </a:t>
            </a:r>
            <a:r>
              <a:rPr lang="en-US" b="0" i="1" dirty="0" err="1"/>
              <a:t>bicicletas</a:t>
            </a:r>
            <a:r>
              <a:rPr lang="en-US" b="0" i="1" dirty="0"/>
              <a:t> </a:t>
            </a:r>
            <a:r>
              <a:rPr lang="en-US" b="0" i="1" dirty="0" err="1"/>
              <a:t>eléctricas</a:t>
            </a:r>
            <a:r>
              <a:rPr lang="en-US" b="0" i="1" dirty="0"/>
              <a:t> no </a:t>
            </a:r>
            <a:r>
              <a:rPr lang="en-US" b="0" i="1" dirty="0" err="1"/>
              <a:t>suponen</a:t>
            </a:r>
            <a:r>
              <a:rPr lang="en-US" b="0" i="1" dirty="0"/>
              <a:t> </a:t>
            </a:r>
            <a:r>
              <a:rPr lang="en-US" b="0" i="1" dirty="0" err="1"/>
              <a:t>esfuerzo</a:t>
            </a:r>
            <a:r>
              <a:rPr lang="en-US" b="0" i="1" dirty="0"/>
              <a:t>, es </a:t>
            </a:r>
            <a:r>
              <a:rPr lang="en-US" b="0" i="1" dirty="0" err="1"/>
              <a:t>como</a:t>
            </a:r>
            <a:r>
              <a:rPr lang="en-US" b="0" i="1" dirty="0"/>
              <a:t> </a:t>
            </a:r>
            <a:r>
              <a:rPr lang="en-US" b="0" i="1" dirty="0" err="1"/>
              <a:t>ir</a:t>
            </a:r>
            <a:r>
              <a:rPr lang="en-US" b="0" i="1" dirty="0"/>
              <a:t> </a:t>
            </a:r>
            <a:r>
              <a:rPr lang="en-US" b="0" i="1" dirty="0" err="1"/>
              <a:t>en</a:t>
            </a:r>
            <a:r>
              <a:rPr lang="en-US" b="0" i="1" dirty="0"/>
              <a:t> moto”.</a:t>
            </a:r>
          </a:p>
        </p:txBody>
      </p:sp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A04DF9DA-C0D9-0479-F2C7-A6004BAD6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45" y="9700589"/>
            <a:ext cx="9317297" cy="3612621"/>
          </a:xfrm>
          <a:prstGeom prst="rect">
            <a:avLst/>
          </a:prstGeom>
        </p:spPr>
      </p:pic>
      <p:pic>
        <p:nvPicPr>
          <p:cNvPr id="6" name="Imagen 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1B2955D0-A319-1879-D014-64AF381A8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45" y="5650553"/>
            <a:ext cx="9023745" cy="37673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8C34D7D8-C5C4-1C16-21A0-242BB0C89558}"/>
                  </a:ext>
                </a:extLst>
              </p14:cNvPr>
              <p14:cNvContentPartPr/>
              <p14:nvPr/>
            </p14:nvContentPartPr>
            <p14:xfrm>
              <a:off x="8031565" y="7588770"/>
              <a:ext cx="1941120" cy="105300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8C34D7D8-C5C4-1C16-21A0-242BB0C8955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25445" y="7582650"/>
                <a:ext cx="1953360" cy="10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E65F5FDC-F86D-83B0-AD82-3BC5E619DF10}"/>
                  </a:ext>
                </a:extLst>
              </p14:cNvPr>
              <p14:cNvContentPartPr/>
              <p14:nvPr/>
            </p14:nvContentPartPr>
            <p14:xfrm>
              <a:off x="6466645" y="10223540"/>
              <a:ext cx="1328400" cy="92088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E65F5FDC-F86D-83B0-AD82-3BC5E619DF1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60525" y="10217420"/>
                <a:ext cx="1340640" cy="9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AE53A2AC-6A83-9A95-BDFE-77D1946C5F4D}"/>
                  </a:ext>
                </a:extLst>
              </p14:cNvPr>
              <p14:cNvContentPartPr/>
              <p14:nvPr/>
            </p14:nvContentPartPr>
            <p14:xfrm>
              <a:off x="16038658" y="4038592"/>
              <a:ext cx="360" cy="36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AE53A2AC-6A83-9A95-BDFE-77D1946C5F4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032538" y="4032472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CuadroTexto 2">
            <a:extLst>
              <a:ext uri="{FF2B5EF4-FFF2-40B4-BE49-F238E27FC236}">
                <a16:creationId xmlns:a16="http://schemas.microsoft.com/office/drawing/2014/main" id="{CD325F1B-0987-A757-7C07-B7CDBC46495C}"/>
              </a:ext>
            </a:extLst>
          </p:cNvPr>
          <p:cNvSpPr txBox="1"/>
          <p:nvPr/>
        </p:nvSpPr>
        <p:spPr>
          <a:xfrm>
            <a:off x="2743200" y="11672047"/>
            <a:ext cx="3953435" cy="96818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38C557-9542-499B-36C9-EF85719F1C0A}"/>
              </a:ext>
            </a:extLst>
          </p:cNvPr>
          <p:cNvSpPr txBox="1"/>
          <p:nvPr/>
        </p:nvSpPr>
        <p:spPr>
          <a:xfrm>
            <a:off x="1671145" y="7588770"/>
            <a:ext cx="2605020" cy="6946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3202333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ortosin_2017-1955.png" descr="Portosin_2017-195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00" y="6976843"/>
            <a:ext cx="7200900" cy="6447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fc065376e4728af07c6551bbfc189de0.jpg" descr="fc065376e4728af07c6551bbfc189de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200" y="342900"/>
            <a:ext cx="7374759" cy="534670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1 Título"/>
          <p:cNvSpPr txBox="1"/>
          <p:nvPr/>
        </p:nvSpPr>
        <p:spPr>
          <a:xfrm>
            <a:off x="18730924" y="1897858"/>
            <a:ext cx="4541521" cy="2238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defRPr sz="7300" b="1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r>
              <a:t>Things change</a:t>
            </a:r>
          </a:p>
        </p:txBody>
      </p:sp>
      <p:pic>
        <p:nvPicPr>
          <p:cNvPr id="182" name="51c5kASQzWL._AC_UF894,1000_QL80_.jpg" descr="51c5kASQzWL._AC_UF894,1000_QL80_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1178" y="5371403"/>
            <a:ext cx="5878322" cy="80524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52780910-FDD4-9076-8F3A-7BC9FA853284}"/>
              </a:ext>
            </a:extLst>
          </p:cNvPr>
          <p:cNvGrpSpPr/>
          <p:nvPr/>
        </p:nvGrpSpPr>
        <p:grpSpPr>
          <a:xfrm>
            <a:off x="444500" y="342900"/>
            <a:ext cx="5929122" cy="13081000"/>
            <a:chOff x="444500" y="342900"/>
            <a:chExt cx="5929122" cy="13081000"/>
          </a:xfrm>
        </p:grpSpPr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22F9C87D-2DF4-DD41-F62C-BCE923A2742D}"/>
                </a:ext>
              </a:extLst>
            </p:cNvPr>
            <p:cNvSpPr txBox="1"/>
            <p:nvPr/>
          </p:nvSpPr>
          <p:spPr>
            <a:xfrm>
              <a:off x="444500" y="11843980"/>
              <a:ext cx="5929122" cy="1579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4800" dirty="0" err="1"/>
                <a:t>Whatsapp</a:t>
              </a:r>
              <a:r>
                <a:rPr lang="es-ES" sz="4800" dirty="0"/>
                <a:t> 2009 </a:t>
              </a:r>
              <a:r>
                <a:rPr lang="es-ES" sz="4800" dirty="0" err="1"/>
                <a:t>ios</a:t>
              </a:r>
              <a:r>
                <a:rPr lang="es-ES" sz="4800" dirty="0"/>
                <a:t>, 2010 </a:t>
              </a:r>
              <a:r>
                <a:rPr lang="es-ES" sz="4800" dirty="0" err="1"/>
                <a:t>android</a:t>
              </a:r>
              <a:endParaRPr kumimoji="0" lang="es-ES" sz="48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pic>
          <p:nvPicPr>
            <p:cNvPr id="5" name="Imagen 4" descr="Icono&#10;&#10;Descripción generada automáticamente">
              <a:extLst>
                <a:ext uri="{FF2B5EF4-FFF2-40B4-BE49-F238E27FC236}">
                  <a16:creationId xmlns:a16="http://schemas.microsoft.com/office/drawing/2014/main" id="{E4CDE8DC-3160-E80E-B5AA-9D7AE0983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9417" y="7642231"/>
              <a:ext cx="3419288" cy="3524497"/>
            </a:xfrm>
            <a:prstGeom prst="rect">
              <a:avLst/>
            </a:prstGeom>
          </p:spPr>
        </p:pic>
        <p:pic>
          <p:nvPicPr>
            <p:cNvPr id="6" name="Imagen 5" descr="Texto, Aplicación, Chat o mensaje de texto&#10;&#10;Descripción generada automáticamente">
              <a:extLst>
                <a:ext uri="{FF2B5EF4-FFF2-40B4-BE49-F238E27FC236}">
                  <a16:creationId xmlns:a16="http://schemas.microsoft.com/office/drawing/2014/main" id="{9350BC7E-E2D6-7F65-EE6A-E2B9CF95E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9417" y="342900"/>
              <a:ext cx="3419288" cy="3419288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648D93E2-F216-6C47-C538-C4E7B4EAB8F9}"/>
                </a:ext>
              </a:extLst>
            </p:cNvPr>
            <p:cNvSpPr txBox="1"/>
            <p:nvPr/>
          </p:nvSpPr>
          <p:spPr>
            <a:xfrm>
              <a:off x="444500" y="4515535"/>
              <a:ext cx="5929122" cy="1579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4800" dirty="0"/>
                <a:t>SMS 3 diciembre 1992</a:t>
              </a:r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Diagrama 6"/>
          <p:cNvGrpSpPr/>
          <p:nvPr/>
        </p:nvGrpSpPr>
        <p:grpSpPr>
          <a:xfrm>
            <a:off x="14377773" y="482522"/>
            <a:ext cx="9054336" cy="6580964"/>
            <a:chOff x="-2" y="-1"/>
            <a:chExt cx="6192692" cy="5040561"/>
          </a:xfrm>
        </p:grpSpPr>
        <p:grpSp>
          <p:nvGrpSpPr>
            <p:cNvPr id="188" name="Agrupar"/>
            <p:cNvGrpSpPr/>
            <p:nvPr/>
          </p:nvGrpSpPr>
          <p:grpSpPr>
            <a:xfrm>
              <a:off x="-2" y="-1"/>
              <a:ext cx="6192692" cy="1680189"/>
              <a:chOff x="-1" y="0"/>
              <a:chExt cx="6192690" cy="1680187"/>
            </a:xfrm>
          </p:grpSpPr>
          <p:sp>
            <p:nvSpPr>
              <p:cNvPr id="186" name="Figura"/>
              <p:cNvSpPr/>
              <p:nvPr/>
            </p:nvSpPr>
            <p:spPr>
              <a:xfrm rot="10800000">
                <a:off x="-1" y="0"/>
                <a:ext cx="6192690" cy="1680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3600" y="0"/>
                    </a:lnTo>
                    <a:lnTo>
                      <a:pt x="18000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AC090"/>
              </a:solidFill>
              <a:ln w="12700" cap="flat">
                <a:solidFill>
                  <a:srgbClr val="BE4B48"/>
                </a:solidFill>
                <a:prstDash val="solid"/>
                <a:round/>
              </a:ln>
              <a:effectLst>
                <a:outerShdw blurRad="76200" dist="381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066800">
                  <a:lnSpc>
                    <a:spcPct val="90000"/>
                  </a:lnSpc>
                  <a:spcBef>
                    <a:spcPts val="1500"/>
                  </a:spcBef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87" name="SEGURIDAD Y VIABILIDAD"/>
              <p:cNvSpPr txBox="1"/>
              <p:nvPr/>
            </p:nvSpPr>
            <p:spPr>
              <a:xfrm>
                <a:off x="1020220" y="604359"/>
                <a:ext cx="4025247" cy="4714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0480" tIns="30480" rIns="30480" bIns="30480" numCol="1" anchor="ctr">
                <a:spAutoFit/>
              </a:bodyPr>
              <a:lstStyle>
                <a:lvl1pPr defTabSz="1066800">
                  <a:lnSpc>
                    <a:spcPct val="90000"/>
                  </a:lnSpc>
                  <a:spcBef>
                    <a:spcPts val="10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4000" dirty="0" err="1">
                    <a:solidFill>
                      <a:schemeClr val="bg1">
                        <a:lumMod val="10000"/>
                      </a:schemeClr>
                    </a:solidFill>
                  </a:rPr>
                  <a:t>SEGURIDAD</a:t>
                </a:r>
                <a:r>
                  <a:rPr sz="4000" dirty="0">
                    <a:solidFill>
                      <a:schemeClr val="bg1">
                        <a:lumMod val="10000"/>
                      </a:schemeClr>
                    </a:solidFill>
                  </a:rPr>
                  <a:t> Y </a:t>
                </a:r>
                <a:r>
                  <a:rPr sz="4000" dirty="0" err="1">
                    <a:solidFill>
                      <a:schemeClr val="bg1">
                        <a:lumMod val="10000"/>
                      </a:schemeClr>
                    </a:solidFill>
                  </a:rPr>
                  <a:t>VIABILIDAD</a:t>
                </a:r>
                <a:endParaRPr sz="4000"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</p:grpSp>
        <p:grpSp>
          <p:nvGrpSpPr>
            <p:cNvPr id="191" name="Agrupar"/>
            <p:cNvGrpSpPr/>
            <p:nvPr/>
          </p:nvGrpSpPr>
          <p:grpSpPr>
            <a:xfrm>
              <a:off x="1032113" y="1680185"/>
              <a:ext cx="4128461" cy="1680189"/>
              <a:chOff x="-1" y="0"/>
              <a:chExt cx="4128460" cy="1680187"/>
            </a:xfrm>
          </p:grpSpPr>
          <p:sp>
            <p:nvSpPr>
              <p:cNvPr id="189" name="Figura"/>
              <p:cNvSpPr/>
              <p:nvPr/>
            </p:nvSpPr>
            <p:spPr>
              <a:xfrm rot="10800000">
                <a:off x="-1" y="0"/>
                <a:ext cx="4128460" cy="1680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5400" y="0"/>
                    </a:lnTo>
                    <a:lnTo>
                      <a:pt x="16200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AC090"/>
              </a:solidFill>
              <a:ln w="12700" cap="flat">
                <a:solidFill>
                  <a:srgbClr val="98B955"/>
                </a:solidFill>
                <a:prstDash val="solid"/>
                <a:round/>
              </a:ln>
              <a:effectLst>
                <a:outerShdw blurRad="76200" dist="381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066800">
                  <a:lnSpc>
                    <a:spcPct val="90000"/>
                  </a:lnSpc>
                  <a:spcBef>
                    <a:spcPts val="1500"/>
                  </a:spcBef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90" name="RELEVANCIA"/>
              <p:cNvSpPr txBox="1"/>
              <p:nvPr/>
            </p:nvSpPr>
            <p:spPr>
              <a:xfrm>
                <a:off x="658978" y="625575"/>
                <a:ext cx="2683500" cy="4290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0480" tIns="30480" rIns="30480" bIns="30480" numCol="1" anchor="ctr">
                <a:spAutoFit/>
              </a:bodyPr>
              <a:lstStyle>
                <a:lvl1pPr defTabSz="1066800">
                  <a:lnSpc>
                    <a:spcPct val="90000"/>
                  </a:lnSpc>
                  <a:spcBef>
                    <a:spcPts val="10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3600" dirty="0">
                    <a:solidFill>
                      <a:schemeClr val="bg1">
                        <a:lumMod val="10000"/>
                      </a:schemeClr>
                    </a:solidFill>
                  </a:rPr>
                  <a:t>RELEVANCIA</a:t>
                </a:r>
              </a:p>
            </p:txBody>
          </p:sp>
        </p:grpSp>
        <p:grpSp>
          <p:nvGrpSpPr>
            <p:cNvPr id="194" name="Agrupar"/>
            <p:cNvGrpSpPr/>
            <p:nvPr/>
          </p:nvGrpSpPr>
          <p:grpSpPr>
            <a:xfrm>
              <a:off x="2000727" y="3360371"/>
              <a:ext cx="2127731" cy="1680189"/>
              <a:chOff x="-63501" y="0"/>
              <a:chExt cx="2127730" cy="1680187"/>
            </a:xfrm>
          </p:grpSpPr>
          <p:sp>
            <p:nvSpPr>
              <p:cNvPr id="192" name="Triángulo"/>
              <p:cNvSpPr/>
              <p:nvPr/>
            </p:nvSpPr>
            <p:spPr>
              <a:xfrm rot="10800000">
                <a:off x="0" y="0"/>
                <a:ext cx="2064229" cy="1680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0800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AC090"/>
              </a:solidFill>
              <a:ln w="12700" cap="flat">
                <a:solidFill>
                  <a:srgbClr val="F69240"/>
                </a:solidFill>
                <a:prstDash val="solid"/>
                <a:round/>
              </a:ln>
              <a:effectLst>
                <a:outerShdw blurRad="76200" dist="381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066800">
                  <a:lnSpc>
                    <a:spcPct val="90000"/>
                  </a:lnSpc>
                  <a:spcBef>
                    <a:spcPts val="1500"/>
                  </a:spcBef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93" name="APLICABILIDAD"/>
              <p:cNvSpPr txBox="1"/>
              <p:nvPr/>
            </p:nvSpPr>
            <p:spPr>
              <a:xfrm>
                <a:off x="-63501" y="625575"/>
                <a:ext cx="2064229" cy="4290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0480" tIns="30480" rIns="30480" bIns="30480" numCol="1" anchor="ctr">
                <a:spAutoFit/>
              </a:bodyPr>
              <a:lstStyle>
                <a:lvl1pPr defTabSz="1066800">
                  <a:lnSpc>
                    <a:spcPct val="90000"/>
                  </a:lnSpc>
                  <a:spcBef>
                    <a:spcPts val="10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3600">
                    <a:solidFill>
                      <a:schemeClr val="bg1">
                        <a:lumMod val="10000"/>
                      </a:schemeClr>
                    </a:solidFill>
                  </a:rPr>
                  <a:t>APLICABILIDAD</a:t>
                </a:r>
              </a:p>
            </p:txBody>
          </p:sp>
        </p:grpSp>
      </p:grpSp>
      <p:sp>
        <p:nvSpPr>
          <p:cNvPr id="196" name="Rectángulo 10"/>
          <p:cNvSpPr txBox="1"/>
          <p:nvPr/>
        </p:nvSpPr>
        <p:spPr>
          <a:xfrm>
            <a:off x="4258596" y="11896740"/>
            <a:ext cx="16522977" cy="175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Rubertsson et al. Mechanical chest compressions and simultaneous defibrillation vs conventional …the LINC randomized trial. JAMA. 2014 Jan 1;311(1):53-61. doi: 10.1001/jama.2013.282538.</a:t>
            </a:r>
          </a:p>
        </p:txBody>
      </p:sp>
      <p:sp>
        <p:nvSpPr>
          <p:cNvPr id="197" name="Rectángulo 11"/>
          <p:cNvSpPr txBox="1"/>
          <p:nvPr/>
        </p:nvSpPr>
        <p:spPr>
          <a:xfrm>
            <a:off x="14377772" y="7573927"/>
            <a:ext cx="9681200" cy="343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571500" lvl="1" indent="-5715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EC multicéntrico 2.589 OHCA, Lucas vs RCP st. </a:t>
            </a:r>
          </a:p>
          <a:p>
            <a:pPr marL="1028700" lvl="1" indent="-5715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Vivos 4 horas 23,6% exp vs 23,7% control</a:t>
            </a:r>
          </a:p>
          <a:p>
            <a:pPr marL="1028700" lvl="1" indent="-5715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Alta: CPC 1-2 8,3% vs 7,8% </a:t>
            </a:r>
          </a:p>
          <a:p>
            <a:pPr marL="1028700" lvl="1" indent="-5715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Mes: 8,1% vs 7,3%</a:t>
            </a:r>
          </a:p>
          <a:p>
            <a:pPr marL="1028700" lvl="1" indent="-5715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6 meses 8,5% vs 7,6%</a:t>
            </a:r>
          </a:p>
          <a:p>
            <a:pPr marL="1028700" lvl="1" indent="-571500" algn="l" defTabSz="182880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De los vivos a 6 meses CPC 1-2: 99 vs 94%</a:t>
            </a:r>
          </a:p>
        </p:txBody>
      </p:sp>
      <p:sp>
        <p:nvSpPr>
          <p:cNvPr id="198" name="1 Título"/>
          <p:cNvSpPr txBox="1"/>
          <p:nvPr/>
        </p:nvSpPr>
        <p:spPr>
          <a:xfrm>
            <a:off x="0" y="6804486"/>
            <a:ext cx="10842684" cy="1538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 anchor="ctr">
            <a:spAutoFit/>
          </a:bodyPr>
          <a:lstStyle>
            <a:lvl1pPr defTabSz="1828800">
              <a:defRPr sz="7300" b="1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r>
              <a:rPr sz="8800" dirty="0"/>
              <a:t>Things change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E6BCE27-D910-9EC2-7EDF-3238BD58F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57" y="534515"/>
            <a:ext cx="10006809" cy="571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2761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77D432F7-5A69-CC43-B383-687F2442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9"/>
          <a:stretch/>
        </p:blipFill>
        <p:spPr>
          <a:xfrm>
            <a:off x="1969477" y="1907858"/>
            <a:ext cx="19293499" cy="1126391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1E12D22-82F4-E84A-BE74-144155BEB641}"/>
              </a:ext>
            </a:extLst>
          </p:cNvPr>
          <p:cNvSpPr txBox="1"/>
          <p:nvPr/>
        </p:nvSpPr>
        <p:spPr>
          <a:xfrm>
            <a:off x="5639272" y="544232"/>
            <a:ext cx="13105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/>
            <a:r>
              <a:rPr lang="es-ES" sz="6000" kern="1200" dirty="0">
                <a:solidFill>
                  <a:prstClr val="black"/>
                </a:solidFill>
                <a:latin typeface="+mj-lt"/>
              </a:rPr>
              <a:t>Tratamiento (19/4/20) de la COVID-19</a:t>
            </a:r>
          </a:p>
        </p:txBody>
      </p:sp>
      <p:sp>
        <p:nvSpPr>
          <p:cNvPr id="2" name="1 Título">
            <a:extLst>
              <a:ext uri="{FF2B5EF4-FFF2-40B4-BE49-F238E27FC236}">
                <a16:creationId xmlns:a16="http://schemas.microsoft.com/office/drawing/2014/main" id="{72FE0FC1-9779-5328-11DF-832877713D52}"/>
              </a:ext>
            </a:extLst>
          </p:cNvPr>
          <p:cNvSpPr txBox="1"/>
          <p:nvPr/>
        </p:nvSpPr>
        <p:spPr>
          <a:xfrm rot="20170682">
            <a:off x="4001652" y="3386330"/>
            <a:ext cx="14068170" cy="6309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 anchor="ctr">
            <a:spAutoFit/>
          </a:bodyPr>
          <a:lstStyle>
            <a:lvl1pPr defTabSz="1828800">
              <a:defRPr sz="7300" b="1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r>
              <a:rPr sz="199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Things change</a:t>
            </a:r>
          </a:p>
        </p:txBody>
      </p:sp>
    </p:spTree>
    <p:extLst>
      <p:ext uri="{BB962C8B-B14F-4D97-AF65-F5344CB8AC3E}">
        <p14:creationId xmlns:p14="http://schemas.microsoft.com/office/powerpoint/2010/main" val="211987793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ruzando salud infanto-juvenil y tecnología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s-ES" dirty="0"/>
              <a:t>La </a:t>
            </a:r>
            <a:r>
              <a:rPr dirty="0" err="1"/>
              <a:t>tecnología</a:t>
            </a:r>
            <a:r>
              <a:rPr lang="es-ES" dirty="0"/>
              <a:t> en la asistencia sanitaria</a:t>
            </a:r>
            <a:endParaRPr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2FE401D-B595-0FCA-D0AB-374A523473C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9DDFC83-1CB2-2D1D-9C55-0F32C35A0AB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935418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cuarto de hospital, hombre, cuarto&#10;&#10;Descripción generada automáticamente">
            <a:extLst>
              <a:ext uri="{FF2B5EF4-FFF2-40B4-BE49-F238E27FC236}">
                <a16:creationId xmlns:a16="http://schemas.microsoft.com/office/drawing/2014/main" id="{1DC7D680-B374-76DC-0EDD-70B0C0353E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18"/>
          <a:stretch/>
        </p:blipFill>
        <p:spPr>
          <a:xfrm>
            <a:off x="253999" y="220980"/>
            <a:ext cx="14263533" cy="97155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324E4D-1B01-125B-50A5-707EA0C0B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2100" y="220980"/>
            <a:ext cx="9287901" cy="663702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B2071FF-ABD1-C862-3C57-0AD85B5A23D7}"/>
              </a:ext>
            </a:extLst>
          </p:cNvPr>
          <p:cNvSpPr txBox="1"/>
          <p:nvPr/>
        </p:nvSpPr>
        <p:spPr>
          <a:xfrm>
            <a:off x="790023" y="11041557"/>
            <a:ext cx="15008772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6000" b="1" dirty="0"/>
              <a:t>p</a:t>
            </a:r>
            <a:r>
              <a:rPr kumimoji="0" lang="es-ES" sz="60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ara el paciente (y el profesional)</a:t>
            </a:r>
          </a:p>
        </p:txBody>
      </p:sp>
    </p:spTree>
    <p:extLst>
      <p:ext uri="{BB962C8B-B14F-4D97-AF65-F5344CB8AC3E}">
        <p14:creationId xmlns:p14="http://schemas.microsoft.com/office/powerpoint/2010/main" val="18906500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647B21-369D-CA90-94D4-081D1BE37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Machine </a:t>
            </a:r>
            <a:r>
              <a:rPr lang="es-ES" dirty="0" err="1"/>
              <a:t>learning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A9C3AD8-14C3-64A6-F43C-1B88918B42EA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hangingPunct="1"/>
            <a:r>
              <a:rPr lang="es-ES" sz="4800" dirty="0"/>
              <a:t>2016 por machine </a:t>
            </a:r>
            <a:r>
              <a:rPr lang="es-ES" sz="4800" dirty="0" err="1"/>
              <a:t>learning</a:t>
            </a:r>
            <a:r>
              <a:rPr lang="es-ES" sz="4800" dirty="0"/>
              <a:t> se diagnostica mejor una retinopatía diabética que con oftalmólogo. Metodología.</a:t>
            </a:r>
          </a:p>
          <a:p>
            <a:pPr hangingPunct="1"/>
            <a:r>
              <a:rPr lang="es-ES" sz="4800" dirty="0"/>
              <a:t>2018 FDA autoriza el uso de </a:t>
            </a:r>
            <a:r>
              <a:rPr lang="es-ES" sz="4800" dirty="0" err="1"/>
              <a:t>retinógrafos</a:t>
            </a:r>
            <a:r>
              <a:rPr lang="es-ES" sz="4800" dirty="0"/>
              <a:t> automáticos con fines diagnósticos y con capacidad de toma de decisiones.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B475554-6E8B-D648-08A6-81E4ACBC7C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ES" dirty="0"/>
              <a:t>El </a:t>
            </a:r>
            <a:r>
              <a:rPr lang="es-ES" dirty="0" err="1"/>
              <a:t>retinógrafo</a:t>
            </a:r>
            <a:endParaRPr lang="es-ES" dirty="0"/>
          </a:p>
        </p:txBody>
      </p:sp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A74D636F-CBFA-7FEE-1E67-C60DF4F71B16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" t="2798" r="7400" b="2972"/>
          <a:stretch/>
        </p:blipFill>
        <p:spPr>
          <a:xfrm>
            <a:off x="11308126" y="0"/>
            <a:ext cx="11869374" cy="13716000"/>
          </a:xfrm>
        </p:spPr>
      </p:pic>
    </p:spTree>
    <p:extLst>
      <p:ext uri="{BB962C8B-B14F-4D97-AF65-F5344CB8AC3E}">
        <p14:creationId xmlns:p14="http://schemas.microsoft.com/office/powerpoint/2010/main" val="317131365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1152</Words>
  <Application>Microsoft Office PowerPoint</Application>
  <PresentationFormat>Personalizado</PresentationFormat>
  <Paragraphs>130</Paragraphs>
  <Slides>29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0" baseType="lpstr">
      <vt:lpstr>21_BasicWhite</vt:lpstr>
      <vt:lpstr>Cruzando salud infanto-juvenil y tecnología</vt:lpstr>
      <vt:lpstr>Mi punto de vista…</vt:lpstr>
      <vt:lpstr>Relato vs dato</vt:lpstr>
      <vt:lpstr>Presentación de PowerPoint</vt:lpstr>
      <vt:lpstr>Presentación de PowerPoint</vt:lpstr>
      <vt:lpstr>Presentación de PowerPoint</vt:lpstr>
      <vt:lpstr>La tecnología en la asistencia sanitaria</vt:lpstr>
      <vt:lpstr>Presentación de PowerPoint</vt:lpstr>
      <vt:lpstr>Machine learning</vt:lpstr>
      <vt:lpstr>Presentación de PowerPoint</vt:lpstr>
      <vt:lpstr>La búsqueda de evidencias en asistencia sanitaria</vt:lpstr>
      <vt:lpstr>Presentación de PowerPoint</vt:lpstr>
      <vt:lpstr>Sentidiño</vt:lpstr>
      <vt:lpstr>Peculiaridades y trastornos… </vt:lpstr>
      <vt:lpstr>Contestar preguntas de investigación</vt:lpstr>
      <vt:lpstr>Presentación de PowerPoint</vt:lpstr>
      <vt:lpstr>Aprendizaje con apoyo de TICs</vt:lpstr>
      <vt:lpstr>Presentación de PowerPoint</vt:lpstr>
      <vt:lpstr>Preguntas que pueden surgir en el ámbito asistencial</vt:lpstr>
      <vt:lpstr>Preguntas que pueden surgir en el ámbito asistencial (II)</vt:lpstr>
      <vt:lpstr>Presentación de PowerPoint</vt:lpstr>
      <vt:lpstr>Casos de estudio</vt:lpstr>
      <vt:lpstr>Preguntas que pueden surgir en el ámbito asistencial (III)</vt:lpstr>
      <vt:lpstr>Preguntas que pueden surgir en el ámbito asistencial (IV)</vt:lpstr>
      <vt:lpstr>Preguntas que pueden surgir en el ámbito asistencial (V)</vt:lpstr>
      <vt:lpstr>Presentación de PowerPoint</vt:lpstr>
      <vt:lpstr>No […] innovation without evaluation Recomendaciones del UK Medical Research Council para la evaluación de “intervenciones complejas”</vt:lpstr>
      <vt:lpstr>Presentación de PowerPoint</vt:lpstr>
      <vt:lpstr>Conclusiones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Cruzando salud infanto-juvenil y tecnología</dc:title>
  <cp:lastModifiedBy>Sánchez Santos Luís</cp:lastModifiedBy>
  <cp:revision>27</cp:revision>
  <cp:lastPrinted>2024-06-09T12:20:51Z</cp:lastPrinted>
  <dcterms:modified xsi:type="dcterms:W3CDTF">2024-06-09T18:35:51Z</dcterms:modified>
</cp:coreProperties>
</file>