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2"/>
  </p:notesMasterIdLst>
  <p:sldIdLst>
    <p:sldId id="256" r:id="rId2"/>
    <p:sldId id="267" r:id="rId3"/>
    <p:sldId id="273" r:id="rId4"/>
    <p:sldId id="276" r:id="rId5"/>
    <p:sldId id="275" r:id="rId6"/>
    <p:sldId id="274" r:id="rId7"/>
    <p:sldId id="260" r:id="rId8"/>
    <p:sldId id="259" r:id="rId9"/>
    <p:sldId id="265" r:id="rId10"/>
    <p:sldId id="262" r:id="rId11"/>
    <p:sldId id="261" r:id="rId12"/>
    <p:sldId id="270" r:id="rId13"/>
    <p:sldId id="266" r:id="rId14"/>
    <p:sldId id="263" r:id="rId15"/>
    <p:sldId id="269" r:id="rId16"/>
    <p:sldId id="318" r:id="rId17"/>
    <p:sldId id="272" r:id="rId18"/>
    <p:sldId id="319" r:id="rId19"/>
    <p:sldId id="268" r:id="rId20"/>
    <p:sldId id="257" r:id="rId21"/>
    <p:sldId id="317" r:id="rId22"/>
    <p:sldId id="295" r:id="rId23"/>
    <p:sldId id="331" r:id="rId24"/>
    <p:sldId id="332" r:id="rId25"/>
    <p:sldId id="321" r:id="rId26"/>
    <p:sldId id="320" r:id="rId27"/>
    <p:sldId id="316" r:id="rId28"/>
    <p:sldId id="292" r:id="rId29"/>
    <p:sldId id="280" r:id="rId30"/>
    <p:sldId id="287" r:id="rId31"/>
    <p:sldId id="281" r:id="rId32"/>
    <p:sldId id="282" r:id="rId33"/>
    <p:sldId id="286" r:id="rId34"/>
    <p:sldId id="285" r:id="rId35"/>
    <p:sldId id="283" r:id="rId36"/>
    <p:sldId id="284" r:id="rId37"/>
    <p:sldId id="279" r:id="rId38"/>
    <p:sldId id="288" r:id="rId39"/>
    <p:sldId id="289" r:id="rId40"/>
    <p:sldId id="290" r:id="rId41"/>
    <p:sldId id="291" r:id="rId42"/>
    <p:sldId id="322" r:id="rId43"/>
    <p:sldId id="297" r:id="rId44"/>
    <p:sldId id="298" r:id="rId45"/>
    <p:sldId id="299" r:id="rId46"/>
    <p:sldId id="278" r:id="rId47"/>
    <p:sldId id="300" r:id="rId48"/>
    <p:sldId id="301" r:id="rId49"/>
    <p:sldId id="302" r:id="rId50"/>
    <p:sldId id="303" r:id="rId51"/>
    <p:sldId id="304" r:id="rId52"/>
    <p:sldId id="305" r:id="rId53"/>
    <p:sldId id="307" r:id="rId54"/>
    <p:sldId id="308" r:id="rId55"/>
    <p:sldId id="309" r:id="rId56"/>
    <p:sldId id="312" r:id="rId57"/>
    <p:sldId id="313" r:id="rId58"/>
    <p:sldId id="314" r:id="rId59"/>
    <p:sldId id="324" r:id="rId60"/>
    <p:sldId id="325" r:id="rId61"/>
    <p:sldId id="326" r:id="rId62"/>
    <p:sldId id="327" r:id="rId63"/>
    <p:sldId id="328" r:id="rId64"/>
    <p:sldId id="258" r:id="rId65"/>
    <p:sldId id="293" r:id="rId66"/>
    <p:sldId id="330" r:id="rId67"/>
    <p:sldId id="277" r:id="rId68"/>
    <p:sldId id="323" r:id="rId69"/>
    <p:sldId id="329" r:id="rId70"/>
    <p:sldId id="264" r:id="rId7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44" autoAdjust="0"/>
    <p:restoredTop sz="93256" autoAdjust="0"/>
  </p:normalViewPr>
  <p:slideViewPr>
    <p:cSldViewPr>
      <p:cViewPr varScale="1">
        <p:scale>
          <a:sx n="59" d="100"/>
          <a:sy n="59" d="100"/>
        </p:scale>
        <p:origin x="-8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7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A905C4-614D-465A-B4DB-E30946DFFFCC}" type="datetimeFigureOut">
              <a:rPr lang="es-ES" smtClean="0"/>
              <a:pPr/>
              <a:t>08/11/2012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11FCDD-7844-4A0C-B108-82A638EA718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579FF3-61BA-4178-A05E-244B774889FD}" type="slidenum">
              <a:rPr lang="es-ES" smtClean="0"/>
              <a:pPr/>
              <a:t>44</a:t>
            </a:fld>
            <a:endParaRPr lang="es-ES" smtClean="0"/>
          </a:p>
        </p:txBody>
      </p:sp>
      <p:sp>
        <p:nvSpPr>
          <p:cNvPr id="475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5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D8F428-B413-49F8-BF12-2B0093CB83B4}" type="slidenum">
              <a:rPr lang="es-ES" smtClean="0"/>
              <a:pPr/>
              <a:t>45</a:t>
            </a:fld>
            <a:endParaRPr lang="es-ES" smtClean="0"/>
          </a:p>
        </p:txBody>
      </p:sp>
      <p:sp>
        <p:nvSpPr>
          <p:cNvPr id="480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0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46D67E-9545-415F-9DC7-409B55C9DDF1}" type="slidenum">
              <a:rPr lang="es-ES" smtClean="0"/>
              <a:pPr/>
              <a:t>46</a:t>
            </a:fld>
            <a:endParaRPr lang="es-ES" smtClean="0"/>
          </a:p>
        </p:txBody>
      </p:sp>
      <p:sp>
        <p:nvSpPr>
          <p:cNvPr id="485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5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42A9895-887C-4E21-9264-3CDACDF6FF96}" type="slidenum">
              <a:rPr lang="es-ES_tradnl" smtClean="0">
                <a:latin typeface="Arial" pitchFamily="34" charset="0"/>
              </a:rPr>
              <a:pPr/>
              <a:t>47</a:t>
            </a:fld>
            <a:endParaRPr lang="es-ES_tradnl" smtClean="0">
              <a:latin typeface="Arial" pitchFamily="34" charset="0"/>
            </a:endParaRPr>
          </a:p>
        </p:txBody>
      </p:sp>
      <p:sp>
        <p:nvSpPr>
          <p:cNvPr id="440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40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2A0EBE8-DCB1-4714-AD2F-3CA9E8BD8917}" type="slidenum">
              <a:rPr lang="es-ES_tradnl" smtClean="0">
                <a:latin typeface="Arial" pitchFamily="34" charset="0"/>
              </a:rPr>
              <a:pPr/>
              <a:t>48</a:t>
            </a:fld>
            <a:endParaRPr lang="es-ES_tradnl" smtClean="0">
              <a:latin typeface="Arial" pitchFamily="34" charset="0"/>
            </a:endParaRPr>
          </a:p>
        </p:txBody>
      </p:sp>
      <p:sp>
        <p:nvSpPr>
          <p:cNvPr id="4413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413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46A2A20-1322-47FF-BDE3-EB34459844DB}" type="slidenum">
              <a:rPr lang="es-ES_tradnl" smtClean="0">
                <a:latin typeface="Arial" pitchFamily="34" charset="0"/>
              </a:rPr>
              <a:pPr/>
              <a:t>49</a:t>
            </a:fld>
            <a:endParaRPr lang="es-ES_tradnl" smtClean="0">
              <a:latin typeface="Arial" pitchFamily="34" charset="0"/>
            </a:endParaRPr>
          </a:p>
        </p:txBody>
      </p:sp>
      <p:sp>
        <p:nvSpPr>
          <p:cNvPr id="4423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423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479C20E-00AC-47C2-B4A3-425C826210A6}" type="slidenum">
              <a:rPr lang="es-ES_tradnl" smtClean="0">
                <a:latin typeface="Arial" pitchFamily="34" charset="0"/>
              </a:rPr>
              <a:pPr/>
              <a:t>50</a:t>
            </a:fld>
            <a:endParaRPr lang="es-ES_tradnl" smtClean="0">
              <a:latin typeface="Arial" pitchFamily="34" charset="0"/>
            </a:endParaRPr>
          </a:p>
        </p:txBody>
      </p:sp>
      <p:sp>
        <p:nvSpPr>
          <p:cNvPr id="4433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433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5818A71-E66E-429E-B082-569690D03BBE}" type="slidenum">
              <a:rPr lang="es-ES_tradnl" smtClean="0">
                <a:latin typeface="Arial" pitchFamily="34" charset="0"/>
              </a:rPr>
              <a:pPr/>
              <a:t>51</a:t>
            </a:fld>
            <a:endParaRPr lang="es-ES_tradnl" smtClean="0">
              <a:latin typeface="Arial" pitchFamily="34" charset="0"/>
            </a:endParaRPr>
          </a:p>
        </p:txBody>
      </p:sp>
      <p:sp>
        <p:nvSpPr>
          <p:cNvPr id="4444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444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373179A-0538-4444-8A88-71DCCED94112}" type="slidenum">
              <a:rPr lang="es-ES_tradnl" smtClean="0">
                <a:latin typeface="Arial" pitchFamily="34" charset="0"/>
              </a:rPr>
              <a:pPr/>
              <a:t>52</a:t>
            </a:fld>
            <a:endParaRPr lang="es-ES_tradnl" smtClean="0">
              <a:latin typeface="Arial" pitchFamily="34" charset="0"/>
            </a:endParaRPr>
          </a:p>
        </p:txBody>
      </p:sp>
      <p:sp>
        <p:nvSpPr>
          <p:cNvPr id="4454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454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F76F9-3FAD-47E2-9E8A-9D5A6469FDA6}" type="datetimeFigureOut">
              <a:rPr lang="es-ES" smtClean="0"/>
              <a:pPr/>
              <a:t>08/11/2012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19BD-6CC4-44C5-9DF7-9914517BEC4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F76F9-3FAD-47E2-9E8A-9D5A6469FDA6}" type="datetimeFigureOut">
              <a:rPr lang="es-ES" smtClean="0"/>
              <a:pPr/>
              <a:t>08/11/2012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19BD-6CC4-44C5-9DF7-9914517BEC4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F76F9-3FAD-47E2-9E8A-9D5A6469FDA6}" type="datetimeFigureOut">
              <a:rPr lang="es-ES" smtClean="0"/>
              <a:pPr/>
              <a:t>08/11/2012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19BD-6CC4-44C5-9DF7-9914517BEC4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D04F28-12A0-41FC-B84A-1913F3DAE2CB}" type="slidenum">
              <a:rPr lang="ca-ES"/>
              <a:pPr>
                <a:defRPr/>
              </a:pPr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F76F9-3FAD-47E2-9E8A-9D5A6469FDA6}" type="datetimeFigureOut">
              <a:rPr lang="es-ES" smtClean="0"/>
              <a:pPr/>
              <a:t>08/11/2012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19BD-6CC4-44C5-9DF7-9914517BEC4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F76F9-3FAD-47E2-9E8A-9D5A6469FDA6}" type="datetimeFigureOut">
              <a:rPr lang="es-ES" smtClean="0"/>
              <a:pPr/>
              <a:t>08/11/2012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19BD-6CC4-44C5-9DF7-9914517BEC4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F76F9-3FAD-47E2-9E8A-9D5A6469FDA6}" type="datetimeFigureOut">
              <a:rPr lang="es-ES" smtClean="0"/>
              <a:pPr/>
              <a:t>08/11/2012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19BD-6CC4-44C5-9DF7-9914517BEC4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F76F9-3FAD-47E2-9E8A-9D5A6469FDA6}" type="datetimeFigureOut">
              <a:rPr lang="es-ES" smtClean="0"/>
              <a:pPr/>
              <a:t>08/11/2012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19BD-6CC4-44C5-9DF7-9914517BEC4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F76F9-3FAD-47E2-9E8A-9D5A6469FDA6}" type="datetimeFigureOut">
              <a:rPr lang="es-ES" smtClean="0"/>
              <a:pPr/>
              <a:t>08/11/2012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19BD-6CC4-44C5-9DF7-9914517BEC4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F76F9-3FAD-47E2-9E8A-9D5A6469FDA6}" type="datetimeFigureOut">
              <a:rPr lang="es-ES" smtClean="0"/>
              <a:pPr/>
              <a:t>08/11/2012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19BD-6CC4-44C5-9DF7-9914517BEC4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F76F9-3FAD-47E2-9E8A-9D5A6469FDA6}" type="datetimeFigureOut">
              <a:rPr lang="es-ES" smtClean="0"/>
              <a:pPr/>
              <a:t>08/11/2012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19BD-6CC4-44C5-9DF7-9914517BEC4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F76F9-3FAD-47E2-9E8A-9D5A6469FDA6}" type="datetimeFigureOut">
              <a:rPr lang="es-ES" smtClean="0"/>
              <a:pPr/>
              <a:t>08/11/2012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19BD-6CC4-44C5-9DF7-9914517BEC4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F76F9-3FAD-47E2-9E8A-9D5A6469FDA6}" type="datetimeFigureOut">
              <a:rPr lang="es-ES" smtClean="0"/>
              <a:pPr/>
              <a:t>08/11/2012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219BD-6CC4-44C5-9DF7-9914517BEC4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youtube.com/watch?v=YqlGwCgFbtk&amp;feature=related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es.wikipedia.org/wiki/Vladimir_Ivanovich_Vernadsky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9bZkp7q19f0" TargetMode="External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23528" y="764704"/>
            <a:ext cx="8134672" cy="1470025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ENTRE LÍNEAS Y PANTALLAS, ESTRATEGIAS DE LECTURA CRITICA EN LA ERA DE INTERNET 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395536" y="6011996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Fabio Tropea                                                         Santiago di Compostela, noviembre de 2012</a:t>
            </a:r>
            <a:endParaRPr lang="es-ES" dirty="0"/>
          </a:p>
        </p:txBody>
      </p:sp>
      <p:pic>
        <p:nvPicPr>
          <p:cNvPr id="71684" name="Picture 4" descr="http://t1.gstatic.com/images?q=tbn:ANd9GcT9fC8RMlYEpBRNeMH-t4jW7cJP4dTJMYjYgPhFUDCxBrDGwRW-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4005064"/>
            <a:ext cx="2400300" cy="1905000"/>
          </a:xfrm>
          <a:prstGeom prst="rect">
            <a:avLst/>
          </a:prstGeom>
          <a:noFill/>
        </p:spPr>
      </p:pic>
      <p:sp>
        <p:nvSpPr>
          <p:cNvPr id="7" name="6 Rectángulo"/>
          <p:cNvSpPr/>
          <p:nvPr/>
        </p:nvSpPr>
        <p:spPr>
          <a:xfrm>
            <a:off x="1331640" y="2924944"/>
            <a:ext cx="67356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smtClean="0">
                <a:solidFill>
                  <a:schemeClr val="accent4">
                    <a:lumMod val="75000"/>
                  </a:schemeClr>
                </a:solidFill>
              </a:rPr>
              <a:t>SABER LEER EL LIBRO DEL MUNDO</a:t>
            </a:r>
            <a:endParaRPr lang="es-ES" sz="3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elbuscon.es/images/portadas/97884460203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76750" y="0"/>
            <a:ext cx="4667250" cy="6486525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6084168" y="6457890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/>
              <a:t>2005</a:t>
            </a:r>
            <a:endParaRPr lang="es-ES" sz="2000" dirty="0"/>
          </a:p>
        </p:txBody>
      </p:sp>
      <p:pic>
        <p:nvPicPr>
          <p:cNvPr id="19460" name="Picture 4" descr="http://blogs.revistavanityfair.es/personajes/wp-content/uploads/2011/10/zize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16832"/>
            <a:ext cx="4381500" cy="25812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7032" y="5661248"/>
            <a:ext cx="87874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Paul </a:t>
            </a:r>
            <a:r>
              <a:rPr lang="es-ES" sz="2400" b="1" dirty="0" err="1" smtClean="0"/>
              <a:t>Virilio</a:t>
            </a:r>
            <a:r>
              <a:rPr lang="es-ES" sz="2400" dirty="0" smtClean="0"/>
              <a:t>:</a:t>
            </a:r>
          </a:p>
          <a:p>
            <a:r>
              <a:rPr lang="es-ES" sz="2400" dirty="0" smtClean="0"/>
              <a:t> “Los nuevos medios son una tragedia para el conocimiento” </a:t>
            </a:r>
          </a:p>
          <a:p>
            <a:r>
              <a:rPr lang="es-ES" sz="2400" dirty="0" smtClean="0"/>
              <a:t>					(</a:t>
            </a:r>
            <a:r>
              <a:rPr lang="es-ES" sz="2400" i="1" dirty="0" smtClean="0"/>
              <a:t>La máquina de visión</a:t>
            </a:r>
            <a:r>
              <a:rPr lang="es-ES" sz="2400" dirty="0" smtClean="0"/>
              <a:t>, 1994)</a:t>
            </a:r>
            <a:endParaRPr lang="es-ES" dirty="0"/>
          </a:p>
        </p:txBody>
      </p:sp>
      <p:pic>
        <p:nvPicPr>
          <p:cNvPr id="3" name="Picture 2" descr="http://img01.lavanguardia.com/2012/05/10/El-pensador-Paul-Virilio_54291527362_54028874188_960_6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2008"/>
            <a:ext cx="8172096" cy="5445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commons/f/ff/Vernads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0"/>
            <a:ext cx="4355976" cy="5886454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5004048" y="5949280"/>
            <a:ext cx="39578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u="sng" dirty="0" smtClean="0">
                <a:solidFill>
                  <a:schemeClr val="tx1">
                    <a:lumMod val="50000"/>
                    <a:lumOff val="50000"/>
                  </a:schemeClr>
                </a:solidFill>
                <a:hlinkClick r:id="rId3" tooltip="Vladimir Ivanovich Vernadsky"/>
              </a:rPr>
              <a:t>Vladimir </a:t>
            </a:r>
            <a:r>
              <a:rPr lang="es-ES" sz="2400" u="sng" dirty="0" err="1" smtClean="0">
                <a:solidFill>
                  <a:schemeClr val="tx1">
                    <a:lumMod val="50000"/>
                    <a:lumOff val="50000"/>
                  </a:schemeClr>
                </a:solidFill>
                <a:hlinkClick r:id="rId3" tooltip="Vladimir Ivanovich Vernadsky"/>
              </a:rPr>
              <a:t>Ivanovich</a:t>
            </a:r>
            <a:r>
              <a:rPr lang="es-ES" sz="2400" u="sng" dirty="0" smtClean="0">
                <a:solidFill>
                  <a:schemeClr val="tx1">
                    <a:lumMod val="50000"/>
                    <a:lumOff val="50000"/>
                  </a:schemeClr>
                </a:solidFill>
                <a:hlinkClick r:id="rId3" tooltip="Vladimir Ivanovich Vernadsky"/>
              </a:rPr>
              <a:t> </a:t>
            </a:r>
            <a:r>
              <a:rPr lang="es-ES" sz="2400" u="sng" dirty="0" err="1" smtClean="0">
                <a:solidFill>
                  <a:schemeClr val="tx1">
                    <a:lumMod val="50000"/>
                    <a:lumOff val="50000"/>
                  </a:schemeClr>
                </a:solidFill>
                <a:hlinkClick r:id="rId3" tooltip="Vladimir Ivanovich Vernadsky"/>
              </a:rPr>
              <a:t>Vernadsky</a:t>
            </a:r>
            <a:endParaRPr lang="es-ES" sz="2400" u="sng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23528" y="1988840"/>
            <a:ext cx="42484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smtClean="0"/>
              <a:t>1889. Tres fases  sucesivas en el  desarrollo de la Tierra: </a:t>
            </a:r>
          </a:p>
          <a:p>
            <a:endParaRPr lang="es-ES" sz="2400" dirty="0" smtClean="0"/>
          </a:p>
          <a:p>
            <a:r>
              <a:rPr lang="es-ES" sz="2400" dirty="0" smtClean="0"/>
              <a:t>1.Geosfera  (materia inanimada)</a:t>
            </a:r>
          </a:p>
          <a:p>
            <a:endParaRPr lang="es-ES" sz="2400" dirty="0" smtClean="0"/>
          </a:p>
          <a:p>
            <a:r>
              <a:rPr lang="es-ES" sz="2400" dirty="0" smtClean="0"/>
              <a:t>2.Biosfera (vida biológica)</a:t>
            </a:r>
          </a:p>
          <a:p>
            <a:endParaRPr lang="es-ES" sz="2400" dirty="0" smtClean="0"/>
          </a:p>
          <a:p>
            <a:r>
              <a:rPr lang="es-ES" sz="2400" b="1" dirty="0" smtClean="0"/>
              <a:t>3.Noosfera (vida inteligente)</a:t>
            </a:r>
            <a:endParaRPr lang="es-E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biografiasyvidas.com/biografia/m/fotos/mcluh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0"/>
            <a:ext cx="7092280" cy="6883684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0" y="1646798"/>
            <a:ext cx="20517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/>
              <a:t>Marshall </a:t>
            </a:r>
            <a:r>
              <a:rPr lang="es-ES" sz="2000" b="1" dirty="0" err="1" smtClean="0"/>
              <a:t>McLuhan</a:t>
            </a:r>
            <a:r>
              <a:rPr lang="es-ES" sz="2000" dirty="0" smtClean="0"/>
              <a:t>:       “Las tecnologías son prótesis que mejoran las capacidades humanas”</a:t>
            </a:r>
          </a:p>
          <a:p>
            <a:r>
              <a:rPr lang="es-ES" sz="2000" dirty="0" smtClean="0"/>
              <a:t>(</a:t>
            </a:r>
            <a:r>
              <a:rPr lang="es-ES" sz="2000" i="1" dirty="0" err="1" smtClean="0"/>
              <a:t>Understanding</a:t>
            </a:r>
            <a:r>
              <a:rPr lang="es-ES" sz="2000" i="1" dirty="0" smtClean="0"/>
              <a:t>  Media</a:t>
            </a:r>
            <a:r>
              <a:rPr lang="es-ES" sz="2000" dirty="0" smtClean="0"/>
              <a:t>, 1964)</a:t>
            </a:r>
            <a:endParaRPr lang="es-E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251520" y="4725144"/>
            <a:ext cx="889248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 smtClean="0"/>
              <a:t>Pierre Levy</a:t>
            </a:r>
            <a:r>
              <a:rPr lang="es-ES" sz="2000" dirty="0" smtClean="0"/>
              <a:t>: “… </a:t>
            </a:r>
            <a:r>
              <a:rPr lang="es-ES" sz="2000" dirty="0"/>
              <a:t>Es claro, la persona piensa, pero es porque una mega-red cosmopolita piensa dentro de ella, ciudades y neuronas, escuela pública y </a:t>
            </a:r>
            <a:r>
              <a:rPr lang="es-ES" sz="2000" dirty="0" smtClean="0"/>
              <a:t> </a:t>
            </a:r>
            <a:r>
              <a:rPr lang="es-ES" sz="2000" dirty="0"/>
              <a:t>neurotransmisores, sistemas de signos y </a:t>
            </a:r>
            <a:r>
              <a:rPr lang="es-ES" sz="2000" dirty="0" smtClean="0"/>
              <a:t>ecos. </a:t>
            </a:r>
            <a:r>
              <a:rPr lang="es-ES" sz="2000" dirty="0"/>
              <a:t>Cuando dejamos de mantener a la conciencia individual como centro, descubrimos un nuevo paisaje cognitivo, más complejo, más rico</a:t>
            </a:r>
            <a:r>
              <a:rPr lang="es-ES" sz="2000" dirty="0" smtClean="0"/>
              <a:t>”  (</a:t>
            </a:r>
            <a:r>
              <a:rPr lang="fr-FR" sz="2000" i="1" dirty="0" smtClean="0"/>
              <a:t>L’Intelligence </a:t>
            </a:r>
            <a:r>
              <a:rPr lang="fr-FR" sz="2000" i="1" dirty="0"/>
              <a:t>collective. Pour une anthropologie du cyberespace</a:t>
            </a:r>
            <a:r>
              <a:rPr lang="fr-FR" sz="2000" dirty="0" smtClean="0"/>
              <a:t>, 1994)</a:t>
            </a:r>
            <a:endParaRPr lang="es-ES" sz="2000" dirty="0"/>
          </a:p>
        </p:txBody>
      </p:sp>
      <p:pic>
        <p:nvPicPr>
          <p:cNvPr id="18436" name="Picture 4" descr="http://transmedial.files.wordpress.com/2010/02/lev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336" y="332656"/>
            <a:ext cx="6096000" cy="4057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79512" y="4869160"/>
            <a:ext cx="87849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Derrick De Kerckhove</a:t>
            </a:r>
            <a:r>
              <a:rPr lang="it-IT" sz="2000" dirty="0" smtClean="0"/>
              <a:t>: tres fases de comunicación electrica. </a:t>
            </a:r>
          </a:p>
          <a:p>
            <a:pPr marL="342900" indent="-342900">
              <a:buAutoNum type="arabicPeriod"/>
            </a:pPr>
            <a:r>
              <a:rPr lang="it-IT" sz="2000" b="1" dirty="0" smtClean="0"/>
              <a:t>Telégrafo y teléfono</a:t>
            </a:r>
            <a:r>
              <a:rPr lang="it-IT" sz="2000" dirty="0" smtClean="0"/>
              <a:t>, una fase muscular y analógica. </a:t>
            </a:r>
          </a:p>
          <a:p>
            <a:pPr marL="342900" indent="-342900">
              <a:buAutoNum type="arabicPeriod"/>
            </a:pPr>
            <a:r>
              <a:rPr lang="it-IT" sz="2000" b="1" dirty="0" smtClean="0"/>
              <a:t>Digitalización</a:t>
            </a:r>
            <a:r>
              <a:rPr lang="it-IT" sz="2000" dirty="0" smtClean="0"/>
              <a:t>. La electricidad se transforma en complejidad de lenguaje, capaz de contener y vehicular  toda la memoria. </a:t>
            </a:r>
          </a:p>
          <a:p>
            <a:pPr marL="342900" indent="-342900">
              <a:buAutoNum type="arabicPeriod"/>
            </a:pPr>
            <a:r>
              <a:rPr lang="it-IT" sz="2000" b="1" dirty="0" smtClean="0"/>
              <a:t>Mobilidad</a:t>
            </a:r>
            <a:r>
              <a:rPr lang="it-IT" sz="2000" dirty="0" smtClean="0"/>
              <a:t>, información e interconexión constante e inmediata   </a:t>
            </a:r>
          </a:p>
          <a:p>
            <a:pPr marL="342900" indent="-342900"/>
            <a:r>
              <a:rPr lang="it-IT" sz="2000" dirty="0" smtClean="0"/>
              <a:t>                                                                                                    (</a:t>
            </a:r>
            <a:r>
              <a:rPr lang="it-IT" sz="2000" b="1" i="1" dirty="0" smtClean="0"/>
              <a:t>La piel de la cultura</a:t>
            </a:r>
            <a:r>
              <a:rPr lang="it-IT" sz="2000" dirty="0" smtClean="0"/>
              <a:t>, 1999</a:t>
            </a:r>
            <a:r>
              <a:rPr lang="it-IT" dirty="0" smtClean="0"/>
              <a:t>) </a:t>
            </a:r>
            <a:endParaRPr lang="es-ES" dirty="0"/>
          </a:p>
        </p:txBody>
      </p:sp>
      <p:pic>
        <p:nvPicPr>
          <p:cNvPr id="26628" name="Picture 4" descr="http://www.edge.org/documents/images/deKerchkov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1613" y="-171400"/>
            <a:ext cx="6720747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2" name="Picture 4" descr="http://www.unimib.it/upload/ma/manuelcastellsospitedelluniversitdimilanobicoccainoccasionedellasettimanadellaricercascientifi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095999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07504" y="5992832"/>
            <a:ext cx="882047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/>
              <a:t>Manuel </a:t>
            </a:r>
            <a:r>
              <a:rPr lang="es-ES" sz="2800" b="1" dirty="0" err="1" smtClean="0"/>
              <a:t>Castells</a:t>
            </a:r>
            <a:r>
              <a:rPr lang="es-ES" sz="2400" dirty="0" smtClean="0"/>
              <a:t>: En 1989 introdujo el concepto de” espacio de los flujos”  (</a:t>
            </a:r>
            <a:r>
              <a:rPr lang="es-ES" sz="2400" b="1" i="1" dirty="0" smtClean="0"/>
              <a:t>La era de la información)</a:t>
            </a:r>
            <a:endParaRPr lang="es-ES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eduardpunset.es/wp-content/uploads/2009/10/con-damasio-6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407454" cy="6858000"/>
          </a:xfrm>
          <a:prstGeom prst="rect">
            <a:avLst/>
          </a:prstGeom>
          <a:noFill/>
        </p:spPr>
      </p:pic>
      <p:pic>
        <p:nvPicPr>
          <p:cNvPr id="28676" name="Picture 4" descr="http://estaticos03.cache.el-mundo.net/encuentros/img/5/d/8gMtERQZulZ60nC2Aw_330x2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6109" y="1052736"/>
            <a:ext cx="8707892" cy="5805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6" name="Picture 4" descr="http://www.vilaweb.tv/files/201011/26_alfonscornella/alfonscornel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0" y="594928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chemeClr val="bg1"/>
                </a:solidFill>
              </a:rPr>
              <a:t>Alfons</a:t>
            </a:r>
            <a:r>
              <a:rPr lang="es-ES" sz="2800" dirty="0" smtClean="0">
                <a:solidFill>
                  <a:schemeClr val="bg1"/>
                </a:solidFill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</a:rPr>
              <a:t>Cornella</a:t>
            </a:r>
            <a:r>
              <a:rPr lang="es-ES" sz="2800" dirty="0" smtClean="0">
                <a:solidFill>
                  <a:schemeClr val="bg1"/>
                </a:solidFill>
              </a:rPr>
              <a:t>, fundador de </a:t>
            </a:r>
            <a:r>
              <a:rPr lang="es-ES" sz="2800" dirty="0" err="1" smtClean="0">
                <a:solidFill>
                  <a:schemeClr val="bg1"/>
                </a:solidFill>
              </a:rPr>
              <a:t>Infonomía</a:t>
            </a:r>
            <a:r>
              <a:rPr lang="es-ES" sz="2800" dirty="0" smtClean="0">
                <a:solidFill>
                  <a:schemeClr val="bg1"/>
                </a:solidFill>
              </a:rPr>
              <a:t>, es suya la expresión “</a:t>
            </a:r>
            <a:r>
              <a:rPr lang="es-ES" sz="2800" dirty="0" err="1" smtClean="0">
                <a:solidFill>
                  <a:schemeClr val="bg1"/>
                </a:solidFill>
              </a:rPr>
              <a:t>Infoxicación</a:t>
            </a:r>
            <a:r>
              <a:rPr lang="es-ES" sz="2800" dirty="0" smtClean="0">
                <a:solidFill>
                  <a:schemeClr val="bg1"/>
                </a:solidFill>
              </a:rPr>
              <a:t>”</a:t>
            </a:r>
            <a:endParaRPr lang="es-E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3140968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Interrelaciones:</a:t>
            </a:r>
          </a:p>
          <a:p>
            <a:r>
              <a:rPr lang="es-ES" sz="2400" b="1" dirty="0" smtClean="0"/>
              <a:t> Internet – Libro, ida y vuelta</a:t>
            </a:r>
            <a:endParaRPr lang="es-ES" sz="2400" b="1" dirty="0"/>
          </a:p>
        </p:txBody>
      </p:sp>
      <p:pic>
        <p:nvPicPr>
          <p:cNvPr id="25601" name="Picture 1" descr="C:\Documents and Settings\Propietario\Escritorio\documentos\Mis documentos\Fotos\libro penelop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6003" y="13968"/>
            <a:ext cx="4544509" cy="68440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ubcfumetti.com/classic/?18498&amp;w=4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3810000" cy="6334126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4716016" y="6002124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¡La historia interminable!</a:t>
            </a:r>
            <a:endParaRPr lang="es-ES" sz="2800" dirty="0"/>
          </a:p>
        </p:txBody>
      </p:sp>
      <p:pic>
        <p:nvPicPr>
          <p:cNvPr id="24580" name="Picture 4" descr="comunicazio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700808"/>
            <a:ext cx="3810000" cy="2705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ord Cloud of this Intervie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1988" y="0"/>
            <a:ext cx="9225988" cy="6021288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2339752" y="6228020"/>
            <a:ext cx="47052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dirty="0" smtClean="0"/>
              <a:t>Interrelaciones 2: </a:t>
            </a:r>
            <a:r>
              <a:rPr lang="es-ES" sz="2800" b="1" dirty="0" smtClean="0"/>
              <a:t>Word </a:t>
            </a:r>
            <a:r>
              <a:rPr lang="es-ES" sz="2800" b="1" dirty="0" err="1" smtClean="0"/>
              <a:t>Clouds</a:t>
            </a:r>
            <a:endParaRPr lang="es-E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://2.bp.blogspot.com/-WobZM9AqdrI/TqjRlNu31BI/AAAAAAAAEAw/nlu2UNyr_iI/s1600/nubeQUIJOTE.400palabr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285" y="0"/>
            <a:ext cx="9150286" cy="6813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://identity33.com/blog/wp-content/uploads/2009/04/66clouds_cove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8158" y="-123581"/>
            <a:ext cx="5150346" cy="6981581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179512" y="3068960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err="1" smtClean="0"/>
              <a:t>Logocentrismo</a:t>
            </a:r>
            <a:r>
              <a:rPr lang="es-ES" sz="2800" b="1" dirty="0" smtClean="0"/>
              <a:t> 2.0 </a:t>
            </a:r>
            <a:endParaRPr lang="es-E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Propietario\Escritorio\documentos\Mis documentos\UAB\lectura\la pantalla le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1440" y="0"/>
            <a:ext cx="932688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502024"/>
            <a:ext cx="8229600" cy="1143000"/>
          </a:xfrm>
        </p:spPr>
        <p:txBody>
          <a:bodyPr/>
          <a:lstStyle/>
          <a:p>
            <a:r>
              <a:rPr lang="es-ES" dirty="0" smtClean="0"/>
              <a:t>El objeto-libro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esmargaritasalas.com/blog/media/blogs/latin/abed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313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Picture 14" descr="http://www.frudua.com/immagini/influencia_madera_en_elsonid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0568" y="3429001"/>
            <a:ext cx="4877157" cy="3456384"/>
          </a:xfrm>
          <a:prstGeom prst="rect">
            <a:avLst/>
          </a:prstGeom>
          <a:noFill/>
        </p:spPr>
      </p:pic>
      <p:pic>
        <p:nvPicPr>
          <p:cNvPr id="2052" name="Picture 4" descr="http://www.rmm.cl/usuarios/gruiz1/imagen/Nuevas/hoj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-27384"/>
            <a:ext cx="3275856" cy="2620686"/>
          </a:xfrm>
          <a:prstGeom prst="rect">
            <a:avLst/>
          </a:prstGeom>
          <a:noFill/>
        </p:spPr>
      </p:pic>
      <p:pic>
        <p:nvPicPr>
          <p:cNvPr id="2054" name="Picture 6" descr="http://www.nocturnar.com/forum/attachments/pasatiempos/11930d1331398278-piedra-papel-o-tijera-papelconcurs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-27384"/>
            <a:ext cx="3928098" cy="2631959"/>
          </a:xfrm>
          <a:prstGeom prst="rect">
            <a:avLst/>
          </a:prstGeom>
          <a:noFill/>
        </p:spPr>
      </p:pic>
      <p:pic>
        <p:nvPicPr>
          <p:cNvPr id="2058" name="Picture 10" descr="http://3.bp.blogspot.com/_aSOXYgjaCnQ/TRFNjrc_jyI/AAAAAAAAAIs/rLyQggpi5Ic/s1600/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0"/>
            <a:ext cx="2699792" cy="3795360"/>
          </a:xfrm>
          <a:prstGeom prst="rect">
            <a:avLst/>
          </a:prstGeom>
          <a:noFill/>
        </p:spPr>
      </p:pic>
      <p:pic>
        <p:nvPicPr>
          <p:cNvPr id="2056" name="Picture 8" descr="http://pixelbrush.ru/uploads/posts/2008-05/1209752019_old-paper-papyrus-scroll-stock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08838" y="3356992"/>
            <a:ext cx="2735162" cy="3501008"/>
          </a:xfrm>
          <a:prstGeom prst="rect">
            <a:avLst/>
          </a:prstGeom>
          <a:noFill/>
        </p:spPr>
      </p:pic>
      <p:pic>
        <p:nvPicPr>
          <p:cNvPr id="2060" name="Picture 12" descr="http://upload.wikimedia.org/wikipedia/commons/thumb/7/7f/Family-bible.jpg/220px-Family-bibl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3928" y="3429000"/>
            <a:ext cx="2455540" cy="34377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908720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Lectura: </a:t>
            </a:r>
            <a:br>
              <a:rPr lang="es-ES" dirty="0" smtClean="0"/>
            </a:br>
            <a:r>
              <a:rPr lang="es-ES" dirty="0" smtClean="0"/>
              <a:t>práctica sensorial,  cognitiva y emocional</a:t>
            </a:r>
            <a:endParaRPr lang="es-ES" dirty="0"/>
          </a:p>
        </p:txBody>
      </p:sp>
      <p:pic>
        <p:nvPicPr>
          <p:cNvPr id="59394" name="Picture 2" descr="http://www.cibermanuales.com/userfiles/leer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1" y="2175353"/>
            <a:ext cx="7348128" cy="47100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liblog.blogdo.net/files/2009/07/kamasutra-lettu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2676" y="-1"/>
            <a:ext cx="7015708" cy="68338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1" descr="C:\Documents and Settings\Propietario\Escritorio\documentos\Mis documentos\UAB\lectura\Santa catarina leyend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8642" y="-459432"/>
            <a:ext cx="9639194" cy="7416824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1547664" y="6495727"/>
            <a:ext cx="65527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i="1" dirty="0" smtClean="0">
                <a:solidFill>
                  <a:schemeClr val="bg1"/>
                </a:solidFill>
              </a:rPr>
              <a:t>Magdalena leyendo, </a:t>
            </a:r>
            <a:r>
              <a:rPr lang="it-IT" sz="2400" dirty="0" smtClean="0">
                <a:solidFill>
                  <a:schemeClr val="bg1"/>
                </a:solidFill>
              </a:rPr>
              <a:t>Cristofano </a:t>
            </a:r>
            <a:r>
              <a:rPr lang="it-IT" sz="2400" dirty="0">
                <a:solidFill>
                  <a:schemeClr val="bg1"/>
                </a:solidFill>
              </a:rPr>
              <a:t>Allori, </a:t>
            </a:r>
            <a:r>
              <a:rPr lang="it-IT" sz="2400" dirty="0" smtClean="0">
                <a:solidFill>
                  <a:schemeClr val="bg1"/>
                </a:solidFill>
              </a:rPr>
              <a:t>siglo XVII</a:t>
            </a:r>
            <a:endParaRPr lang="es-E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http://static.diario.latercera.com/201009/10654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65246" y="0"/>
            <a:ext cx="1015442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Perché si legge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0"/>
            <a:ext cx="5724128" cy="6886170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0" y="3140968"/>
            <a:ext cx="33478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i="1" dirty="0" smtClean="0"/>
              <a:t>Magdalena</a:t>
            </a:r>
            <a:r>
              <a:rPr lang="it-IT" dirty="0"/>
              <a:t> </a:t>
            </a:r>
            <a:r>
              <a:rPr lang="it-IT" dirty="0" smtClean="0"/>
              <a:t>Mateo </a:t>
            </a:r>
            <a:r>
              <a:rPr lang="it-IT" dirty="0"/>
              <a:t>Cerezo </a:t>
            </a:r>
            <a:r>
              <a:rPr lang="it-IT" dirty="0" smtClean="0"/>
              <a:t> el Jóven, segunda mitad del  siglo XVII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erché si legge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325577" cy="6885384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467544" y="0"/>
            <a:ext cx="7848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i="1" dirty="0">
                <a:solidFill>
                  <a:schemeClr val="bg1"/>
                </a:solidFill>
              </a:rPr>
              <a:t>Maria </a:t>
            </a:r>
            <a:r>
              <a:rPr lang="it-IT" sz="2400" i="1" dirty="0" smtClean="0">
                <a:solidFill>
                  <a:schemeClr val="bg1"/>
                </a:solidFill>
              </a:rPr>
              <a:t>Magdalena  en el  desierto</a:t>
            </a:r>
            <a:r>
              <a:rPr lang="it-IT" sz="2400" dirty="0">
                <a:solidFill>
                  <a:schemeClr val="bg1"/>
                </a:solidFill>
              </a:rPr>
              <a:t>,</a:t>
            </a:r>
            <a:r>
              <a:rPr lang="it-IT" sz="2400" dirty="0" smtClean="0">
                <a:solidFill>
                  <a:schemeClr val="bg1"/>
                </a:solidFill>
              </a:rPr>
              <a:t> </a:t>
            </a:r>
            <a:r>
              <a:rPr lang="it-IT" sz="2400" dirty="0">
                <a:solidFill>
                  <a:schemeClr val="bg1"/>
                </a:solidFill>
              </a:rPr>
              <a:t>Emmanuel Benner, 1886</a:t>
            </a:r>
            <a:endParaRPr lang="es-E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erché si legge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0"/>
            <a:ext cx="4752528" cy="6944334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323528" y="3140968"/>
            <a:ext cx="33661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i="1" dirty="0"/>
              <a:t>Astronomo </a:t>
            </a:r>
            <a:r>
              <a:rPr lang="it-IT" sz="2000" i="1" dirty="0" smtClean="0"/>
              <a:t>a la luz de una vela </a:t>
            </a:r>
            <a:r>
              <a:rPr lang="it-IT" sz="2000" dirty="0" smtClean="0"/>
              <a:t> </a:t>
            </a:r>
            <a:r>
              <a:rPr lang="it-IT" sz="2000" dirty="0"/>
              <a:t>Gerrit Dou, 1665 ca.</a:t>
            </a:r>
            <a:endParaRPr lang="es-E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Perché si legge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923893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0" y="6453336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i="1" dirty="0" smtClean="0">
                <a:solidFill>
                  <a:schemeClr val="bg1"/>
                </a:solidFill>
              </a:rPr>
              <a:t>El </a:t>
            </a:r>
            <a:r>
              <a:rPr lang="fr-FR" sz="2400" i="1" dirty="0" err="1" smtClean="0">
                <a:solidFill>
                  <a:schemeClr val="bg1"/>
                </a:solidFill>
              </a:rPr>
              <a:t>Abad</a:t>
            </a:r>
            <a:r>
              <a:rPr lang="fr-FR" sz="2400" i="1" dirty="0" smtClean="0">
                <a:solidFill>
                  <a:schemeClr val="bg1"/>
                </a:solidFill>
              </a:rPr>
              <a:t>  Jean-Jacques </a:t>
            </a:r>
            <a:r>
              <a:rPr lang="fr-FR" sz="2400" i="1" dirty="0">
                <a:solidFill>
                  <a:schemeClr val="bg1"/>
                </a:solidFill>
              </a:rPr>
              <a:t>Huber  </a:t>
            </a:r>
            <a:r>
              <a:rPr lang="fr-FR" sz="2400" i="1" dirty="0" err="1" smtClean="0">
                <a:solidFill>
                  <a:schemeClr val="bg1"/>
                </a:solidFill>
              </a:rPr>
              <a:t>leyendo</a:t>
            </a:r>
            <a:r>
              <a:rPr lang="fr-FR" sz="2400" i="1" dirty="0" smtClean="0">
                <a:solidFill>
                  <a:schemeClr val="bg1"/>
                </a:solidFill>
              </a:rPr>
              <a:t>,</a:t>
            </a:r>
            <a:r>
              <a:rPr lang="fr-FR" sz="2400" dirty="0" smtClean="0">
                <a:solidFill>
                  <a:schemeClr val="bg1"/>
                </a:solidFill>
              </a:rPr>
              <a:t> </a:t>
            </a:r>
            <a:r>
              <a:rPr lang="fr-FR" sz="2400" dirty="0">
                <a:solidFill>
                  <a:schemeClr val="bg1"/>
                </a:solidFill>
              </a:rPr>
              <a:t>Maurice Quentin de La Tour, 1742</a:t>
            </a:r>
            <a:endParaRPr lang="es-E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erché si legge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4023" y="0"/>
            <a:ext cx="5539977" cy="6858000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72008" y="3105835"/>
            <a:ext cx="3491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i="1" dirty="0"/>
              <a:t>Lincoln </a:t>
            </a:r>
            <a:r>
              <a:rPr lang="it-IT" i="1" dirty="0" smtClean="0"/>
              <a:t>joven leyendo por la noche</a:t>
            </a:r>
            <a:r>
              <a:rPr lang="it-IT" dirty="0"/>
              <a:t> </a:t>
            </a:r>
            <a:r>
              <a:rPr lang="it-IT" dirty="0" smtClean="0"/>
              <a:t>, Eastman </a:t>
            </a:r>
            <a:r>
              <a:rPr lang="it-IT" dirty="0"/>
              <a:t>Johnson, 1868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erché si legge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415089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395536" y="6444044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i="1" dirty="0"/>
              <a:t>Hans Christian </a:t>
            </a:r>
            <a:r>
              <a:rPr lang="es-ES" i="1" dirty="0" err="1"/>
              <a:t>Andersen</a:t>
            </a:r>
            <a:r>
              <a:rPr lang="es-ES" i="1" dirty="0"/>
              <a:t> </a:t>
            </a:r>
            <a:r>
              <a:rPr lang="es-ES" i="1" dirty="0" smtClean="0"/>
              <a:t>lee a sus hijos, </a:t>
            </a:r>
            <a:r>
              <a:rPr lang="es-ES" dirty="0"/>
              <a:t>  Elisabeth </a:t>
            </a:r>
            <a:r>
              <a:rPr lang="es-ES" dirty="0" err="1"/>
              <a:t>Jerichau-Baumann</a:t>
            </a:r>
            <a:r>
              <a:rPr lang="es-ES" dirty="0"/>
              <a:t>, 1862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63688" y="6516052"/>
            <a:ext cx="68361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i="1" dirty="0"/>
              <a:t>La </a:t>
            </a:r>
            <a:r>
              <a:rPr lang="it-IT" sz="2400" i="1" dirty="0" smtClean="0"/>
              <a:t>devoción por el abuelo</a:t>
            </a:r>
            <a:r>
              <a:rPr lang="it-IT" sz="2400" dirty="0" smtClean="0"/>
              <a:t>, Albert </a:t>
            </a:r>
            <a:r>
              <a:rPr lang="it-IT" sz="2400" dirty="0"/>
              <a:t>Anker, 1893</a:t>
            </a:r>
            <a:endParaRPr lang="es-ES" sz="2400" dirty="0"/>
          </a:p>
        </p:txBody>
      </p:sp>
      <p:pic>
        <p:nvPicPr>
          <p:cNvPr id="3074" name="Picture 2" descr="Perché si legge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5027" y="0"/>
            <a:ext cx="9219027" cy="6525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erché si legge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1347" y="764704"/>
            <a:ext cx="9185347" cy="4176464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2627784" y="5589240"/>
            <a:ext cx="3925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i="1" dirty="0" smtClean="0"/>
              <a:t>La nueva novela, </a:t>
            </a:r>
            <a:r>
              <a:rPr lang="it-IT" dirty="0" smtClean="0"/>
              <a:t> </a:t>
            </a:r>
            <a:r>
              <a:rPr lang="it-IT" dirty="0"/>
              <a:t>Winslow Homer, 1877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Perché si legge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0"/>
            <a:ext cx="5148064" cy="6950974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0" y="3244334"/>
            <a:ext cx="39959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/>
              <a:t>Lectura emocionante                      </a:t>
            </a:r>
            <a:r>
              <a:rPr lang="it-IT" sz="2000" dirty="0"/>
              <a:t> </a:t>
            </a:r>
            <a:r>
              <a:rPr lang="it-IT" sz="2000" dirty="0" smtClean="0"/>
              <a:t>   </a:t>
            </a:r>
          </a:p>
          <a:p>
            <a:r>
              <a:rPr lang="it-IT" sz="2000" dirty="0" smtClean="0"/>
              <a:t>Walther Firle (1872)</a:t>
            </a:r>
            <a:endParaRPr lang="es-E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Perché si legge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3265" y="0"/>
            <a:ext cx="5477247" cy="6914080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35496" y="3105835"/>
            <a:ext cx="36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i="1" dirty="0" smtClean="0"/>
              <a:t> Jóven chica que lee un libro</a:t>
            </a:r>
          </a:p>
          <a:p>
            <a:r>
              <a:rPr lang="it-IT" dirty="0" smtClean="0"/>
              <a:t>Pierre-Auguste </a:t>
            </a:r>
            <a:r>
              <a:rPr lang="it-IT" dirty="0"/>
              <a:t>Renoir, 1876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Umberto Eco:  &quot;El que no encuentra tiempo para leer, peor para él.&quot; | Bibliotecas Escolares Argentinas | Scoop.i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6507" y="1052736"/>
            <a:ext cx="9340507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Perché si legge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0"/>
            <a:ext cx="5652120" cy="6851056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35496" y="3105835"/>
            <a:ext cx="3384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i="1" dirty="0" err="1"/>
              <a:t>Lev</a:t>
            </a:r>
            <a:r>
              <a:rPr lang="es-ES" i="1" dirty="0"/>
              <a:t> </a:t>
            </a:r>
            <a:r>
              <a:rPr lang="es-ES" i="1" dirty="0" err="1"/>
              <a:t>Nikolayevich</a:t>
            </a:r>
            <a:r>
              <a:rPr lang="es-ES" i="1" dirty="0"/>
              <a:t> </a:t>
            </a:r>
            <a:r>
              <a:rPr lang="es-ES" i="1" dirty="0" err="1" smtClean="0"/>
              <a:t>Tolstoy</a:t>
            </a:r>
            <a:r>
              <a:rPr lang="es-ES" i="1" dirty="0" smtClean="0"/>
              <a:t> descansa</a:t>
            </a:r>
          </a:p>
          <a:p>
            <a:r>
              <a:rPr lang="es-ES" dirty="0" err="1" smtClean="0"/>
              <a:t>Ilya</a:t>
            </a:r>
            <a:r>
              <a:rPr lang="es-ES" dirty="0" smtClean="0"/>
              <a:t> </a:t>
            </a:r>
            <a:r>
              <a:rPr lang="es-ES" dirty="0" err="1"/>
              <a:t>Yefimovich</a:t>
            </a:r>
            <a:r>
              <a:rPr lang="es-ES" dirty="0"/>
              <a:t> </a:t>
            </a:r>
            <a:r>
              <a:rPr lang="es-ES" dirty="0" err="1"/>
              <a:t>Repin</a:t>
            </a:r>
            <a:r>
              <a:rPr lang="es-ES" dirty="0"/>
              <a:t>, 1891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Perché si legge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0"/>
            <a:ext cx="5148064" cy="6779345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35496" y="3105835"/>
            <a:ext cx="38164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i="1" dirty="0"/>
              <a:t>Claude Monet </a:t>
            </a:r>
            <a:r>
              <a:rPr lang="it-IT" i="1" dirty="0" smtClean="0"/>
              <a:t> leyendo</a:t>
            </a:r>
          </a:p>
          <a:p>
            <a:r>
              <a:rPr lang="it-IT" dirty="0" smtClean="0"/>
              <a:t> </a:t>
            </a:r>
            <a:r>
              <a:rPr lang="it-IT" dirty="0"/>
              <a:t>Pierre-Auguste Renoir, 1872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07504" y="44624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/>
              <a:t>COMUNICACIÓN</a:t>
            </a:r>
            <a:endParaRPr lang="es-ES" sz="3600" b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6948264" y="6095037"/>
            <a:ext cx="2160240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ES" sz="3600" b="1" dirty="0" smtClean="0">
                <a:solidFill>
                  <a:schemeClr val="bg1"/>
                </a:solidFill>
              </a:rPr>
              <a:t>LECTURA</a:t>
            </a:r>
            <a:endParaRPr lang="es-ES" sz="3600" b="1" dirty="0">
              <a:solidFill>
                <a:schemeClr val="bg1"/>
              </a:solidFill>
            </a:endParaRPr>
          </a:p>
        </p:txBody>
      </p:sp>
      <p:pic>
        <p:nvPicPr>
          <p:cNvPr id="90114" name="Picture 2" descr="http://www.natura-e.com/skin1/images/fascettebig/4600038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18767">
            <a:off x="121631" y="1433917"/>
            <a:ext cx="7323009" cy="3606583"/>
          </a:xfrm>
          <a:prstGeom prst="rect">
            <a:avLst/>
          </a:prstGeom>
          <a:noFill/>
        </p:spPr>
      </p:pic>
      <p:pic>
        <p:nvPicPr>
          <p:cNvPr id="31746" name="Picture 2" descr="http://lh3.ggpht.com/_yQ1XKlcpt0A/SR8r_yR4wzI/AAAAAAAAA4g/O4VXqy3nrrg/Lectora%20solitaria%5B3%5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8520" y="0"/>
            <a:ext cx="1029705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83568" y="5642084"/>
            <a:ext cx="770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/>
              <a:t>REVISAR LOS TOPICOS SOBRE  COMUNICACIÓN</a:t>
            </a:r>
            <a:endParaRPr lang="es-ES" sz="3200" b="1" dirty="0"/>
          </a:p>
        </p:txBody>
      </p:sp>
      <p:pic>
        <p:nvPicPr>
          <p:cNvPr id="57346" name="Picture 2" descr="http://2.bp.blogspot.com/_6qeblXeprDc/TO_d1nXLFUI/AAAAAAAAAAM/lR3-_-LosT8/s1600/Cuidad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4"/>
            <a:ext cx="5715000" cy="4762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ES" dirty="0" smtClean="0"/>
              <a:t>1. Pobreza conceptual del modelo dominante</a:t>
            </a:r>
          </a:p>
        </p:txBody>
      </p:sp>
      <p:sp>
        <p:nvSpPr>
          <p:cNvPr id="61446" name="Line 6"/>
          <p:cNvSpPr>
            <a:spLocks noChangeShapeType="1"/>
          </p:cNvSpPr>
          <p:nvPr/>
        </p:nvSpPr>
        <p:spPr bwMode="auto">
          <a:xfrm>
            <a:off x="2051050" y="3860800"/>
            <a:ext cx="108108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61448" name="Rectangle 8"/>
          <p:cNvSpPr>
            <a:spLocks noChangeArrowheads="1"/>
          </p:cNvSpPr>
          <p:nvPr/>
        </p:nvSpPr>
        <p:spPr bwMode="auto">
          <a:xfrm>
            <a:off x="539750" y="3573463"/>
            <a:ext cx="83534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s-ES" sz="3200" dirty="0">
                <a:solidFill>
                  <a:schemeClr val="tx2"/>
                </a:solidFill>
                <a:latin typeface="Arial" pitchFamily="34" charset="0"/>
              </a:rPr>
              <a:t>Emisor 		Mensaje 			Receptor</a:t>
            </a: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>
            <a:off x="5435600" y="3933825"/>
            <a:ext cx="108108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>
            <a:off x="611188" y="2205038"/>
            <a:ext cx="7489825" cy="33115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 flipH="1">
            <a:off x="684213" y="1989138"/>
            <a:ext cx="7343775" cy="35274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6" grpId="0" animBg="1"/>
      <p:bldP spid="61448" grpId="0"/>
      <p:bldP spid="61449" grpId="0" animBg="1"/>
      <p:bldP spid="61450" grpId="0" animBg="1"/>
      <p:bldP spid="6145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ES" sz="4000" b="1" dirty="0" smtClean="0"/>
              <a:t>Aspectos realmente relevantes en la comunicación humana</a:t>
            </a:r>
          </a:p>
        </p:txBody>
      </p:sp>
      <p:sp>
        <p:nvSpPr>
          <p:cNvPr id="395267" name="Rectangle 3"/>
          <p:cNvSpPr>
            <a:spLocks noChangeArrowheads="1"/>
          </p:cNvSpPr>
          <p:nvPr/>
        </p:nvSpPr>
        <p:spPr bwMode="auto">
          <a:xfrm>
            <a:off x="0" y="2637408"/>
            <a:ext cx="889248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1"/>
              </a:buClr>
              <a:defRPr/>
            </a:pPr>
            <a:r>
              <a:rPr lang="es-E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s-ES" sz="2400" dirty="0">
                <a:latin typeface="Arial" pitchFamily="34" charset="0"/>
              </a:rPr>
              <a:t>2</a:t>
            </a:r>
            <a:r>
              <a:rPr lang="es-ES" sz="2400" dirty="0" smtClean="0">
                <a:latin typeface="Arial" pitchFamily="34" charset="0"/>
              </a:rPr>
              <a:t>.</a:t>
            </a:r>
            <a:r>
              <a:rPr lang="es-ES" sz="3200" dirty="0" smtClean="0">
                <a:latin typeface="Arial" pitchFamily="34" charset="0"/>
              </a:rPr>
              <a:t> </a:t>
            </a:r>
            <a:r>
              <a:rPr lang="es-ES" sz="2400" i="1" dirty="0">
                <a:latin typeface="Arial" pitchFamily="34" charset="0"/>
              </a:rPr>
              <a:t>La comunicación no es sólo </a:t>
            </a:r>
            <a:r>
              <a:rPr lang="es-ES" sz="2400" b="1" i="1" dirty="0">
                <a:latin typeface="Arial" pitchFamily="34" charset="0"/>
              </a:rPr>
              <a:t>voluntaria</a:t>
            </a:r>
            <a:r>
              <a:rPr lang="es-ES" sz="2400" i="1" dirty="0">
                <a:latin typeface="Arial" pitchFamily="34" charset="0"/>
              </a:rPr>
              <a:t>, </a:t>
            </a:r>
            <a:r>
              <a:rPr lang="es-ES" sz="2400" i="1" dirty="0" smtClean="0">
                <a:latin typeface="Arial" pitchFamily="34" charset="0"/>
              </a:rPr>
              <a:t>ni es especialmente </a:t>
            </a:r>
            <a:r>
              <a:rPr lang="es-ES" sz="2400" b="1" i="1" dirty="0" smtClean="0">
                <a:latin typeface="Arial" pitchFamily="34" charset="0"/>
              </a:rPr>
              <a:t>ordenada</a:t>
            </a:r>
            <a:endParaRPr lang="es-ES" sz="2400" b="1" i="1" dirty="0">
              <a:latin typeface="Arial" pitchFamily="34" charset="0"/>
            </a:endParaRPr>
          </a:p>
        </p:txBody>
      </p:sp>
      <p:sp>
        <p:nvSpPr>
          <p:cNvPr id="395268" name="Text Box 4"/>
          <p:cNvSpPr txBox="1">
            <a:spLocks noChangeArrowheads="1"/>
          </p:cNvSpPr>
          <p:nvPr/>
        </p:nvSpPr>
        <p:spPr bwMode="auto">
          <a:xfrm>
            <a:off x="107255" y="3645024"/>
            <a:ext cx="8785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 typeface="Wingdings" pitchFamily="2" charset="2"/>
              <a:buNone/>
            </a:pPr>
            <a:r>
              <a:rPr lang="es-ES" sz="2400" i="1" dirty="0"/>
              <a:t> </a:t>
            </a:r>
            <a:r>
              <a:rPr lang="es-ES" sz="2400" i="1" dirty="0" smtClean="0"/>
              <a:t>3. </a:t>
            </a:r>
            <a:r>
              <a:rPr lang="es-ES" sz="2400" i="1" dirty="0" smtClean="0">
                <a:latin typeface="Arial" pitchFamily="34" charset="0"/>
                <a:cs typeface="Arial" pitchFamily="34" charset="0"/>
              </a:rPr>
              <a:t>La </a:t>
            </a:r>
            <a:r>
              <a:rPr lang="es-ES" sz="2400" i="1" dirty="0">
                <a:latin typeface="Arial" pitchFamily="34" charset="0"/>
                <a:cs typeface="Arial" pitchFamily="34" charset="0"/>
              </a:rPr>
              <a:t>comunicación es </a:t>
            </a:r>
            <a:r>
              <a:rPr lang="es-ES" sz="2400" b="1" i="1" dirty="0">
                <a:latin typeface="Arial" pitchFamily="34" charset="0"/>
                <a:cs typeface="Arial" pitchFamily="34" charset="0"/>
              </a:rPr>
              <a:t>sensorial </a:t>
            </a:r>
            <a:r>
              <a:rPr lang="es-ES" sz="2400" i="1" dirty="0">
                <a:latin typeface="Arial" pitchFamily="34" charset="0"/>
                <a:cs typeface="Arial" pitchFamily="34" charset="0"/>
              </a:rPr>
              <a:t>antes que cerebral</a:t>
            </a:r>
          </a:p>
        </p:txBody>
      </p:sp>
      <p:sp>
        <p:nvSpPr>
          <p:cNvPr id="395271" name="Text Box 7"/>
          <p:cNvSpPr txBox="1">
            <a:spLocks noChangeArrowheads="1"/>
          </p:cNvSpPr>
          <p:nvPr/>
        </p:nvSpPr>
        <p:spPr bwMode="auto">
          <a:xfrm>
            <a:off x="106685" y="1963688"/>
            <a:ext cx="8713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 typeface="Wingdings" pitchFamily="2" charset="2"/>
              <a:buNone/>
            </a:pPr>
            <a:r>
              <a:rPr lang="es-ES" sz="2400" i="1" dirty="0" smtClean="0"/>
              <a:t>1. </a:t>
            </a:r>
            <a:r>
              <a:rPr lang="es-ES" sz="2400" i="1" dirty="0">
                <a:latin typeface="Arial" pitchFamily="34" charset="0"/>
                <a:cs typeface="Arial" pitchFamily="34" charset="0"/>
              </a:rPr>
              <a:t>La </a:t>
            </a:r>
            <a:r>
              <a:rPr lang="es-ES" sz="2400" b="1" i="1" dirty="0">
                <a:latin typeface="Arial" pitchFamily="34" charset="0"/>
                <a:cs typeface="Arial" pitchFamily="34" charset="0"/>
              </a:rPr>
              <a:t>Información</a:t>
            </a:r>
            <a:r>
              <a:rPr lang="es-ES" sz="2400" i="1" dirty="0">
                <a:latin typeface="Arial" pitchFamily="34" charset="0"/>
                <a:cs typeface="Arial" pitchFamily="34" charset="0"/>
              </a:rPr>
              <a:t> es solo un aspecto de la comunicación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267" grpId="0"/>
      <p:bldP spid="39526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s-ES" b="1" dirty="0" smtClean="0"/>
              <a:t>Sensorialidad</a:t>
            </a:r>
            <a:r>
              <a:rPr lang="es-ES" dirty="0" smtClean="0"/>
              <a:t> </a:t>
            </a:r>
          </a:p>
        </p:txBody>
      </p:sp>
      <p:sp>
        <p:nvSpPr>
          <p:cNvPr id="407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824857"/>
            <a:ext cx="8229600" cy="892175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s-ES" sz="3600" dirty="0" smtClean="0"/>
              <a:t>Sentido y sentidos: las bases corporales y </a:t>
            </a:r>
            <a:r>
              <a:rPr lang="es-ES" sz="3600" dirty="0" err="1" smtClean="0"/>
              <a:t>sinestésicas</a:t>
            </a:r>
            <a:r>
              <a:rPr lang="es-ES" sz="3600" dirty="0" smtClean="0"/>
              <a:t> de la comunicación humana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7555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2174875"/>
            <a:ext cx="7772400" cy="1470025"/>
          </a:xfrm>
        </p:spPr>
        <p:txBody>
          <a:bodyPr lIns="0" tIns="0" rIns="0" bIns="0"/>
          <a:lstStyle/>
          <a:p>
            <a:pPr eaLnBrk="1" hangingPunct="1"/>
            <a:endParaRPr lang="es-ES" smtClean="0"/>
          </a:p>
        </p:txBody>
      </p:sp>
      <p:sp>
        <p:nvSpPr>
          <p:cNvPr id="87043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3930650"/>
            <a:ext cx="6400800" cy="1752600"/>
          </a:xfrm>
        </p:spPr>
        <p:txBody>
          <a:bodyPr lIns="0" tIns="0" rIns="0" bIns="0" anchor="ctr"/>
          <a:lstStyle/>
          <a:p>
            <a:pPr marL="0" indent="0" algn="ctr" eaLnBrk="1" hangingPunct="1"/>
            <a:endParaRPr lang="es-ES" smtClean="0"/>
          </a:p>
        </p:txBody>
      </p:sp>
      <p:pic>
        <p:nvPicPr>
          <p:cNvPr id="8704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7384"/>
            <a:ext cx="9144000" cy="6635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179388" y="836613"/>
            <a:ext cx="1081087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a-ES" b="1">
                <a:solidFill>
                  <a:srgbClr val="FFFFFF"/>
                </a:solidFill>
              </a:rPr>
              <a:t>VISION</a:t>
            </a:r>
          </a:p>
        </p:txBody>
      </p:sp>
      <p:sp>
        <p:nvSpPr>
          <p:cNvPr id="96261" name="Text Box 5"/>
          <p:cNvSpPr txBox="1">
            <a:spLocks noChangeArrowheads="1"/>
          </p:cNvSpPr>
          <p:nvPr/>
        </p:nvSpPr>
        <p:spPr bwMode="auto">
          <a:xfrm>
            <a:off x="1978025" y="836613"/>
            <a:ext cx="1370013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a-ES" b="1">
                <a:solidFill>
                  <a:srgbClr val="FFFFFF"/>
                </a:solidFill>
              </a:rPr>
              <a:t>ESCUCHA</a:t>
            </a:r>
          </a:p>
        </p:txBody>
      </p:sp>
      <p:sp>
        <p:nvSpPr>
          <p:cNvPr id="96262" name="Text Box 6"/>
          <p:cNvSpPr txBox="1">
            <a:spLocks noChangeArrowheads="1"/>
          </p:cNvSpPr>
          <p:nvPr/>
        </p:nvSpPr>
        <p:spPr bwMode="auto">
          <a:xfrm>
            <a:off x="4211638" y="836613"/>
            <a:ext cx="1081087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a-ES" b="1">
                <a:solidFill>
                  <a:srgbClr val="FFFFFF"/>
                </a:solidFill>
              </a:rPr>
              <a:t>TACTO</a:t>
            </a:r>
          </a:p>
        </p:txBody>
      </p:sp>
      <p:sp>
        <p:nvSpPr>
          <p:cNvPr id="96263" name="Text Box 7"/>
          <p:cNvSpPr txBox="1">
            <a:spLocks noChangeArrowheads="1"/>
          </p:cNvSpPr>
          <p:nvPr/>
        </p:nvSpPr>
        <p:spPr bwMode="auto">
          <a:xfrm>
            <a:off x="7956550" y="836613"/>
            <a:ext cx="1368425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a-ES" b="1">
                <a:solidFill>
                  <a:srgbClr val="FFFFFF"/>
                </a:solidFill>
              </a:rPr>
              <a:t>OLFACTO</a:t>
            </a:r>
          </a:p>
        </p:txBody>
      </p:sp>
      <p:sp>
        <p:nvSpPr>
          <p:cNvPr id="96264" name="Text Box 8"/>
          <p:cNvSpPr txBox="1">
            <a:spLocks noChangeArrowheads="1"/>
          </p:cNvSpPr>
          <p:nvPr/>
        </p:nvSpPr>
        <p:spPr bwMode="auto">
          <a:xfrm>
            <a:off x="5722938" y="908050"/>
            <a:ext cx="1081087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a-ES" b="1">
                <a:solidFill>
                  <a:srgbClr val="FFFFFF"/>
                </a:solidFill>
              </a:rPr>
              <a:t>GUSTO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1331640" y="6516052"/>
            <a:ext cx="5760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/>
              <a:t>Alegoría de los sentidos, </a:t>
            </a:r>
            <a:r>
              <a:rPr lang="es-ES" sz="2000" b="1" dirty="0" err="1" smtClean="0"/>
              <a:t>Theodoor</a:t>
            </a:r>
            <a:r>
              <a:rPr lang="es-ES" sz="2000" b="1" dirty="0" smtClean="0"/>
              <a:t> </a:t>
            </a:r>
            <a:r>
              <a:rPr lang="es-ES" sz="2000" b="1" dirty="0" err="1" smtClean="0"/>
              <a:t>Rombouts</a:t>
            </a:r>
            <a:r>
              <a:rPr lang="es-ES" sz="2000" b="1" dirty="0" smtClean="0"/>
              <a:t>, 1630</a:t>
            </a:r>
            <a:endParaRPr lang="es-ES" sz="20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7" dur="500"/>
                                        <p:tgtEl>
                                          <p:spTgt spid="96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12" dur="500"/>
                                        <p:tgtEl>
                                          <p:spTgt spid="96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17" dur="500"/>
                                        <p:tgtEl>
                                          <p:spTgt spid="96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22" dur="500"/>
                                        <p:tgtEl>
                                          <p:spTgt spid="96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27" dur="500"/>
                                        <p:tgtEl>
                                          <p:spTgt spid="96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112713"/>
            <a:ext cx="6769100" cy="6742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8067" name="Text Box 2"/>
          <p:cNvSpPr txBox="1">
            <a:spLocks noChangeArrowheads="1"/>
          </p:cNvSpPr>
          <p:nvPr/>
        </p:nvSpPr>
        <p:spPr bwMode="auto">
          <a:xfrm>
            <a:off x="0" y="6308725"/>
            <a:ext cx="1331913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a-ES">
                <a:solidFill>
                  <a:srgbClr val="000000"/>
                </a:solidFill>
              </a:rPr>
              <a:t>GALILEO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2375" y="0"/>
            <a:ext cx="669925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9091" name="Text Box 2"/>
          <p:cNvSpPr txBox="1">
            <a:spLocks noChangeArrowheads="1"/>
          </p:cNvSpPr>
          <p:nvPr/>
        </p:nvSpPr>
        <p:spPr bwMode="auto">
          <a:xfrm>
            <a:off x="0" y="6237288"/>
            <a:ext cx="118745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a-ES">
                <a:solidFill>
                  <a:srgbClr val="000000"/>
                </a:solidFill>
              </a:rPr>
              <a:t>HUBBLE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Umberto Eco compie 80 anni. Auguri a un vero maestr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72454" y="0"/>
            <a:ext cx="999698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1013" y="0"/>
            <a:ext cx="5126037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4175" y="0"/>
            <a:ext cx="583565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 Box 1"/>
          <p:cNvSpPr txBox="1">
            <a:spLocks noChangeArrowheads="1"/>
          </p:cNvSpPr>
          <p:nvPr/>
        </p:nvSpPr>
        <p:spPr bwMode="auto">
          <a:xfrm>
            <a:off x="898772" y="260648"/>
            <a:ext cx="8713788" cy="9255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5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a-ES" sz="5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¿OLOROMETRO?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57200" y="2276872"/>
            <a:ext cx="8229600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ES" sz="5400" dirty="0" smtClean="0">
                <a:latin typeface="Arial" pitchFamily="34" charset="0"/>
              </a:rPr>
              <a:t>DE LOS SENTIDOS </a:t>
            </a:r>
          </a:p>
          <a:p>
            <a:pPr algn="ctr">
              <a:defRPr/>
            </a:pPr>
            <a:r>
              <a:rPr lang="es-ES" sz="5400" dirty="0" smtClean="0">
                <a:latin typeface="Arial" pitchFamily="34" charset="0"/>
              </a:rPr>
              <a:t>AL SENTIDO</a:t>
            </a:r>
            <a:endParaRPr lang="es-ES" sz="5400" dirty="0">
              <a:latin typeface="Arial" pitchFamily="34" charset="0"/>
            </a:endParaRPr>
          </a:p>
        </p:txBody>
      </p:sp>
      <p:sp>
        <p:nvSpPr>
          <p:cNvPr id="6" name="5 Flecha izquierda y arriba"/>
          <p:cNvSpPr/>
          <p:nvPr/>
        </p:nvSpPr>
        <p:spPr>
          <a:xfrm rot="7903856">
            <a:off x="467544" y="1590742"/>
            <a:ext cx="864096" cy="864096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51520" y="4869160"/>
            <a:ext cx="871296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5400" b="1" dirty="0" smtClean="0">
                <a:latin typeface="Arial" pitchFamily="34" charset="0"/>
                <a:cs typeface="Arial" pitchFamily="34" charset="0"/>
              </a:rPr>
              <a:t>SENTIDO ≠ SIGNIFICADO</a:t>
            </a:r>
            <a:endParaRPr lang="es-ES" sz="5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618" name="Text Box 2"/>
          <p:cNvSpPr txBox="1">
            <a:spLocks noChangeArrowheads="1"/>
          </p:cNvSpPr>
          <p:nvPr/>
        </p:nvSpPr>
        <p:spPr bwMode="auto">
          <a:xfrm>
            <a:off x="755576" y="2924944"/>
            <a:ext cx="820891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6000" b="1" dirty="0"/>
              <a:t>0. </a:t>
            </a:r>
            <a:r>
              <a:rPr lang="es-ES" sz="6600" b="1" dirty="0"/>
              <a:t>Sentido </a:t>
            </a:r>
            <a:r>
              <a:rPr lang="es-ES" sz="6600" b="1" dirty="0">
                <a:cs typeface="Arial" charset="0"/>
              </a:rPr>
              <a:t>≠ Significado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5618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114" name="Picture 2" descr="analisis imagen 0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9888" y="0"/>
            <a:ext cx="58642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1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-26988"/>
            <a:ext cx="7200900" cy="6911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210" name="Picture 2" descr="analisis imagen 0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9888" y="0"/>
            <a:ext cx="58642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1057275"/>
            <a:ext cx="6913562" cy="578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3235" name="Picture 3" descr="analisis imagen 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193925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3236" name="Text Box 4"/>
          <p:cNvSpPr txBox="1">
            <a:spLocks noChangeArrowheads="1"/>
          </p:cNvSpPr>
          <p:nvPr/>
        </p:nvSpPr>
        <p:spPr bwMode="auto">
          <a:xfrm>
            <a:off x="2700338" y="333375"/>
            <a:ext cx="53276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800" b="1"/>
              <a:t>SIGNIFICADO: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258" name="Picture 2" descr="analisis imagen 0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871788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4259" name="Text Box 3"/>
          <p:cNvSpPr txBox="1">
            <a:spLocks noChangeArrowheads="1"/>
          </p:cNvSpPr>
          <p:nvPr/>
        </p:nvSpPr>
        <p:spPr bwMode="auto">
          <a:xfrm>
            <a:off x="3924300" y="2997200"/>
            <a:ext cx="47513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3600"/>
              <a:t>¿Y EL SENTIDO?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http://www.gaudexocio.com/wp-content/uploads/2012/05/corro-de-la-pata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9817" y="0"/>
            <a:ext cx="10159998" cy="6858000"/>
          </a:xfrm>
          <a:prstGeom prst="rect">
            <a:avLst/>
          </a:prstGeom>
          <a:noFill/>
        </p:spPr>
      </p:pic>
      <p:sp>
        <p:nvSpPr>
          <p:cNvPr id="2" name="1 CuadroTexto"/>
          <p:cNvSpPr txBox="1"/>
          <p:nvPr/>
        </p:nvSpPr>
        <p:spPr>
          <a:xfrm>
            <a:off x="3132789" y="2721114"/>
            <a:ext cx="3383427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sz="4000" b="1" dirty="0" smtClean="0">
                <a:solidFill>
                  <a:srgbClr val="FF0000"/>
                </a:solidFill>
              </a:rPr>
              <a:t>Sentido común</a:t>
            </a:r>
            <a:endParaRPr lang="es-E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www.rpp.com.pe/pict.php?g=-1&amp;p=/picsnews/5395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144000" cy="6858000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0" y="5808166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2400" b="1" dirty="0" smtClean="0"/>
              <a:t>Vargas Llosa</a:t>
            </a:r>
            <a:r>
              <a:rPr lang="es-ES" sz="2000" b="1" dirty="0" smtClean="0"/>
              <a:t>: </a:t>
            </a:r>
            <a:r>
              <a:rPr lang="es-ES" sz="2000" dirty="0" smtClean="0"/>
              <a:t>Sin </a:t>
            </a:r>
            <a:r>
              <a:rPr lang="es-ES" sz="2000" dirty="0" smtClean="0"/>
              <a:t>los </a:t>
            </a:r>
            <a:r>
              <a:rPr lang="es-ES" sz="2000" dirty="0" smtClean="0"/>
              <a:t> </a:t>
            </a:r>
            <a:r>
              <a:rPr lang="es-ES" sz="2000" dirty="0" smtClean="0"/>
              <a:t>libros, seríamos peores de lo que somos, más conformistas, menos inquietos e insumisos, y el espíritu crítico, motor del progreso, ni siquiera existiría</a:t>
            </a:r>
            <a:endParaRPr lang="es-E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http://www.nilografica.es/actualizer/ap1/fotos/DIFERENCIA_IMAGEN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2483768" y="6021288"/>
            <a:ext cx="4464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/>
              <a:t>SENTIDO = DIFERENCIA</a:t>
            </a:r>
            <a:endParaRPr lang="es-E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http://3.bp.blogspot.com/_c_6tHj-AH14/SxQhGKpEA6I/AAAAAAAAAAM/LPRO-epbKkA/s1600/Lingotes_or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1" y="0"/>
            <a:ext cx="8964489" cy="5971620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2195736" y="5877272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/>
              <a:t>SENTIDO = VALOR</a:t>
            </a:r>
            <a:endParaRPr lang="es-E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http://www.senyals.com/images/senal-suelo-flecha-obligac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1974" y="692696"/>
            <a:ext cx="4286250" cy="4362451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2339752" y="6021288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/>
              <a:t>SENTIDO = DIRECCIÓN</a:t>
            </a:r>
            <a:endParaRPr lang="es-E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40" name="Picture 4" descr="http://elblogdemachiavelli.files.wordpress.com/2010/04/lib-historia-de-las-historias-9788474236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4620577" cy="6872192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4536504" y="3204265"/>
            <a:ext cx="4716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/>
              <a:t>SENTIDO = </a:t>
            </a:r>
            <a:r>
              <a:rPr lang="es-ES" sz="3200" b="1" dirty="0" smtClean="0"/>
              <a:t>NARRACIÓN</a:t>
            </a:r>
            <a:endParaRPr lang="es-ES" sz="3200" b="1" dirty="0"/>
          </a:p>
        </p:txBody>
      </p:sp>
      <p:pic>
        <p:nvPicPr>
          <p:cNvPr id="3" name="Picture 6" descr="http://malambiente.files.wordpress.com/2008/09/autovia_nudo_trinidad_barcelo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5445224"/>
            <a:ext cx="9144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dirty="0" smtClean="0"/>
              <a:t>“</a:t>
            </a:r>
            <a:r>
              <a:rPr lang="es-ES" sz="2400" dirty="0" smtClean="0"/>
              <a:t>El </a:t>
            </a:r>
            <a:r>
              <a:rPr lang="es-ES" sz="2400" dirty="0"/>
              <a:t>libro es como la cuchara, el martillo, la rueda, las tijeras. Una vez que se han inventado, no se puede hacer </a:t>
            </a:r>
            <a:r>
              <a:rPr lang="es-ES" sz="2400" dirty="0" smtClean="0"/>
              <a:t>nada  mejor”.</a:t>
            </a:r>
            <a:r>
              <a:rPr lang="es-ES" sz="2400" dirty="0"/>
              <a:t> </a:t>
            </a:r>
            <a:r>
              <a:rPr lang="es-ES" sz="2400" dirty="0" smtClean="0"/>
              <a:t>                            </a:t>
            </a:r>
          </a:p>
          <a:p>
            <a:pPr algn="r"/>
            <a:r>
              <a:rPr lang="es-ES" sz="2400" dirty="0" smtClean="0"/>
              <a:t>(</a:t>
            </a:r>
            <a:r>
              <a:rPr lang="es-ES" sz="2400" i="1" dirty="0" smtClean="0"/>
              <a:t>Nadie acabará con los libros</a:t>
            </a:r>
            <a:r>
              <a:rPr lang="es-ES" sz="2400" dirty="0" smtClean="0"/>
              <a:t>, 2010)</a:t>
            </a:r>
            <a:endParaRPr lang="es-ES" sz="2800" dirty="0"/>
          </a:p>
        </p:txBody>
      </p:sp>
      <p:pic>
        <p:nvPicPr>
          <p:cNvPr id="2050" name="Picture 2" descr="Fo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394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Documents and Settings\Propietario\Escritorio\documentos\Mis documentos\UAB\lectura\Santa catarina leyendo aho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81760"/>
            <a:ext cx="9144000" cy="7341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wiitalia.it/immagini/cover/ds/training-di-matematica-del-prof-kageyama-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-58342"/>
            <a:ext cx="7620000" cy="6943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2123728" y="692696"/>
            <a:ext cx="4824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0" b="1" dirty="0" smtClean="0">
                <a:latin typeface="Classroom Boredom" pitchFamily="2" charset="0"/>
              </a:rPr>
              <a:t>VIRALIDAD</a:t>
            </a:r>
            <a:endParaRPr lang="es-ES" sz="6000" b="1" dirty="0">
              <a:latin typeface="Classroom Boredom" pitchFamily="2" charset="0"/>
            </a:endParaRPr>
          </a:p>
        </p:txBody>
      </p:sp>
      <p:pic>
        <p:nvPicPr>
          <p:cNvPr id="3074" name="Picture 2" descr="http://t0.gstatic.com/images?q=tbn:ANd9GcQiGK8iF1EK_vZGi_3I4hu7Q4KCnbDIYgMffht3b8tzlSgqDb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740428"/>
            <a:ext cx="5640662" cy="3992828"/>
          </a:xfrm>
          <a:prstGeom prst="rect">
            <a:avLst/>
          </a:prstGeom>
          <a:noFill/>
        </p:spPr>
      </p:pic>
      <p:sp>
        <p:nvSpPr>
          <p:cNvPr id="2" name="1 Rectángulo"/>
          <p:cNvSpPr/>
          <p:nvPr/>
        </p:nvSpPr>
        <p:spPr>
          <a:xfrm>
            <a:off x="0" y="6381328"/>
            <a:ext cx="32403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100" dirty="0" smtClean="0">
                <a:hlinkClick r:id="rId3"/>
              </a:rPr>
              <a:t>http://www.youtube.com/watch?v=9bZkp7q19f0</a:t>
            </a:r>
            <a:endParaRPr lang="es-E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C:\Documents and Settings\Propietario\Escritorio\documentos\Mis documentos\UAB\lectura\Campagna lettura e terro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9860"/>
            <a:ext cx="4824536" cy="68996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http://4.bp.blogspot.com/-FZ5VIep18BQ/UGpNcA1ZPVI/AAAAAAAAWq4/uDv_5BiSUgs/s1600/Silencio+Bibliote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625" y="144016"/>
            <a:ext cx="9190625" cy="6525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revistaenie.clarin.com/HESSE-autor-juventud-lirica-rebelde_CLAIMA20120808_0246_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22" y="0"/>
            <a:ext cx="9135878" cy="6858000"/>
          </a:xfrm>
          <a:prstGeom prst="rect">
            <a:avLst/>
          </a:prstGeom>
          <a:noFill/>
        </p:spPr>
      </p:pic>
      <p:sp>
        <p:nvSpPr>
          <p:cNvPr id="2" name="1 Rectángulo"/>
          <p:cNvSpPr/>
          <p:nvPr/>
        </p:nvSpPr>
        <p:spPr>
          <a:xfrm>
            <a:off x="0" y="5561945"/>
            <a:ext cx="9144000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2000" dirty="0" smtClean="0"/>
              <a:t>“Cuanto </a:t>
            </a:r>
            <a:r>
              <a:rPr lang="es-ES" sz="2000" dirty="0"/>
              <a:t>más se satisfagan con el tiempo ciertas necesidades populares de entretenimiento y enseñanza a través de otros inventos, más recuperará el libro su dignidad y </a:t>
            </a:r>
            <a:r>
              <a:rPr lang="es-ES" sz="2000" dirty="0" smtClean="0"/>
              <a:t>autoridad” </a:t>
            </a:r>
          </a:p>
          <a:p>
            <a:r>
              <a:rPr lang="es-ES" sz="2000" dirty="0"/>
              <a:t> </a:t>
            </a:r>
            <a:r>
              <a:rPr lang="es-ES" sz="2000" dirty="0" smtClean="0"/>
              <a:t>                                                                                                                  (</a:t>
            </a:r>
            <a:r>
              <a:rPr lang="es-ES" sz="2000" b="1" i="1" dirty="0" smtClean="0"/>
              <a:t>Herman Hesse</a:t>
            </a:r>
            <a:r>
              <a:rPr lang="es-ES" sz="2000" dirty="0" smtClean="0"/>
              <a:t>, 1934)</a:t>
            </a:r>
            <a:endParaRPr lang="es-E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htmlimg1.scribdassets.com/275he4k9ts1s7t17/images/189-0f1d6bfab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-1"/>
            <a:ext cx="4752528" cy="6858001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4860032" y="4679265"/>
            <a:ext cx="4283968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dirty="0"/>
              <a:t>"Content </a:t>
            </a:r>
            <a:r>
              <a:rPr lang="es-ES" sz="3200" dirty="0" err="1"/>
              <a:t>is</a:t>
            </a:r>
            <a:r>
              <a:rPr lang="es-ES" sz="3200" dirty="0"/>
              <a:t> </a:t>
            </a:r>
            <a:r>
              <a:rPr lang="es-ES" sz="3200" dirty="0" err="1"/>
              <a:t>not</a:t>
            </a:r>
            <a:r>
              <a:rPr lang="es-ES" sz="3200" dirty="0"/>
              <a:t> </a:t>
            </a:r>
            <a:r>
              <a:rPr lang="es-ES" sz="3200" dirty="0" err="1"/>
              <a:t>the</a:t>
            </a:r>
            <a:r>
              <a:rPr lang="es-ES" sz="3200" dirty="0"/>
              <a:t> </a:t>
            </a:r>
            <a:r>
              <a:rPr lang="es-ES" sz="3200" dirty="0"/>
              <a:t>K</a:t>
            </a:r>
            <a:r>
              <a:rPr lang="es-ES" sz="3200" dirty="0" smtClean="0"/>
              <a:t>ing</a:t>
            </a:r>
            <a:r>
              <a:rPr lang="es-ES" sz="3200" dirty="0"/>
              <a:t>. </a:t>
            </a:r>
            <a:r>
              <a:rPr lang="es-ES" sz="3200" dirty="0" err="1"/>
              <a:t>Conversation</a:t>
            </a:r>
            <a:r>
              <a:rPr lang="es-ES" sz="3200" dirty="0"/>
              <a:t> </a:t>
            </a:r>
            <a:r>
              <a:rPr lang="es-ES" sz="3200" dirty="0" err="1"/>
              <a:t>is</a:t>
            </a:r>
            <a:r>
              <a:rPr lang="es-ES" sz="3200" dirty="0"/>
              <a:t>".</a:t>
            </a:r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espaciocritico15.files.wordpress.com/2012/02/baudrillard46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963478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0" y="5973087"/>
            <a:ext cx="9684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 Jean </a:t>
            </a:r>
            <a:r>
              <a:rPr lang="es-ES" sz="2400" b="1" dirty="0" err="1" smtClean="0"/>
              <a:t>Baudrillard</a:t>
            </a:r>
            <a:r>
              <a:rPr lang="es-ES" sz="2400" dirty="0" smtClean="0"/>
              <a:t>: “</a:t>
            </a:r>
            <a:r>
              <a:rPr lang="es-ES" sz="2400" dirty="0" smtClean="0"/>
              <a:t>Tele y new media han matado la realidad”</a:t>
            </a:r>
          </a:p>
          <a:p>
            <a:r>
              <a:rPr lang="es-ES" sz="2400" dirty="0" smtClean="0"/>
              <a:t>(</a:t>
            </a:r>
            <a:r>
              <a:rPr lang="es-ES" sz="2400" i="1" dirty="0" smtClean="0"/>
              <a:t>Simulacro y Simulación </a:t>
            </a:r>
            <a:r>
              <a:rPr lang="es-ES" sz="2400" dirty="0" smtClean="0"/>
              <a:t>, 1981</a:t>
            </a:r>
            <a:r>
              <a:rPr lang="es-ES" sz="2400" dirty="0" smtClean="0"/>
              <a:t>)</a:t>
            </a:r>
            <a:endParaRPr lang="es-ES" sz="2400" dirty="0" smtClean="0"/>
          </a:p>
          <a:p>
            <a:endParaRPr lang="es-E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cinemania.es/img/topimg/e1b11a3_bann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417" y="-27384"/>
            <a:ext cx="9161417" cy="5157192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683568" y="5949280"/>
            <a:ext cx="792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/>
              <a:t>“¡Bienvenido al desierto de lo real!”  (</a:t>
            </a:r>
            <a:r>
              <a:rPr lang="es-ES" sz="2800" i="1" dirty="0" err="1" smtClean="0"/>
              <a:t>Matrix</a:t>
            </a:r>
            <a:r>
              <a:rPr lang="es-ES" sz="2800" dirty="0" smtClean="0"/>
              <a:t>, 1999)</a:t>
            </a:r>
            <a:endParaRPr lang="es-ES" sz="2800" dirty="0"/>
          </a:p>
        </p:txBody>
      </p:sp>
      <p:pic>
        <p:nvPicPr>
          <p:cNvPr id="71682" name="Picture 2" descr="http://www.fipresci.org/undercurrent/issue_0711/images/matri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3429000"/>
            <a:ext cx="5972175" cy="251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4812</TotalTime>
  <Words>663</Words>
  <Application>Microsoft Office PowerPoint</Application>
  <PresentationFormat>Presentación en pantalla (4:3)</PresentationFormat>
  <Paragraphs>102</Paragraphs>
  <Slides>70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70</vt:i4>
      </vt:variant>
    </vt:vector>
  </HeadingPairs>
  <TitlesOfParts>
    <vt:vector size="71" baseType="lpstr">
      <vt:lpstr>Tema de Office</vt:lpstr>
      <vt:lpstr>ENTRE LÍNEAS Y PANTALLAS, ESTRATEGIAS DE LECTURA CRITICA EN LA ERA DE INTERNET 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El objeto-libro</vt:lpstr>
      <vt:lpstr>Diapositiva 25</vt:lpstr>
      <vt:lpstr>Diapositiva 26</vt:lpstr>
      <vt:lpstr>Lectura:  práctica sensorial,  cognitiva y emocional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1. Pobreza conceptual del modelo dominante</vt:lpstr>
      <vt:lpstr>Aspectos realmente relevantes en la comunicación humana</vt:lpstr>
      <vt:lpstr>Sensorialidad 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  <vt:lpstr>Diapositiva 56</vt:lpstr>
      <vt:lpstr>Diapositiva 57</vt:lpstr>
      <vt:lpstr>Diapositiva 58</vt:lpstr>
      <vt:lpstr>Diapositiva 59</vt:lpstr>
      <vt:lpstr>Diapositiva 60</vt:lpstr>
      <vt:lpstr>Diapositiva 61</vt:lpstr>
      <vt:lpstr>Diapositiva 62</vt:lpstr>
      <vt:lpstr>Diapositiva 63</vt:lpstr>
      <vt:lpstr>Diapositiva 64</vt:lpstr>
      <vt:lpstr>Diapositiva 65</vt:lpstr>
      <vt:lpstr>Diapositiva 66</vt:lpstr>
      <vt:lpstr>Diapositiva 67</vt:lpstr>
      <vt:lpstr>Diapositiva 68</vt:lpstr>
      <vt:lpstr>Diapositiva 69</vt:lpstr>
      <vt:lpstr>Diapositiva 70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SABER LEER EL LIBRO DEL MUNDO ENTRE LÍNEAS Y PANTALLAS</dc:title>
  <dc:creator>x</dc:creator>
  <cp:lastModifiedBy>x</cp:lastModifiedBy>
  <cp:revision>208</cp:revision>
  <dcterms:created xsi:type="dcterms:W3CDTF">2012-10-23T07:27:38Z</dcterms:created>
  <dcterms:modified xsi:type="dcterms:W3CDTF">2012-11-08T10:47:15Z</dcterms:modified>
</cp:coreProperties>
</file>