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67" r:id="rId3"/>
    <p:sldId id="273" r:id="rId4"/>
    <p:sldId id="276" r:id="rId5"/>
    <p:sldId id="275" r:id="rId6"/>
    <p:sldId id="274" r:id="rId7"/>
    <p:sldId id="260" r:id="rId8"/>
    <p:sldId id="259" r:id="rId9"/>
    <p:sldId id="265" r:id="rId10"/>
    <p:sldId id="262" r:id="rId11"/>
    <p:sldId id="261" r:id="rId12"/>
    <p:sldId id="270" r:id="rId13"/>
    <p:sldId id="266" r:id="rId14"/>
    <p:sldId id="263" r:id="rId15"/>
    <p:sldId id="269" r:id="rId16"/>
    <p:sldId id="318" r:id="rId17"/>
    <p:sldId id="272" r:id="rId18"/>
    <p:sldId id="319" r:id="rId19"/>
    <p:sldId id="268" r:id="rId20"/>
    <p:sldId id="257" r:id="rId21"/>
    <p:sldId id="317" r:id="rId22"/>
    <p:sldId id="295" r:id="rId23"/>
    <p:sldId id="331" r:id="rId24"/>
    <p:sldId id="332" r:id="rId25"/>
    <p:sldId id="321" r:id="rId26"/>
    <p:sldId id="320" r:id="rId27"/>
    <p:sldId id="316" r:id="rId28"/>
    <p:sldId id="292" r:id="rId29"/>
    <p:sldId id="280" r:id="rId30"/>
    <p:sldId id="287" r:id="rId31"/>
    <p:sldId id="281" r:id="rId32"/>
    <p:sldId id="282" r:id="rId33"/>
    <p:sldId id="286" r:id="rId34"/>
    <p:sldId id="285" r:id="rId35"/>
    <p:sldId id="283" r:id="rId36"/>
    <p:sldId id="284" r:id="rId37"/>
    <p:sldId id="279" r:id="rId38"/>
    <p:sldId id="288" r:id="rId39"/>
    <p:sldId id="289" r:id="rId40"/>
    <p:sldId id="290" r:id="rId41"/>
    <p:sldId id="291" r:id="rId42"/>
    <p:sldId id="322" r:id="rId43"/>
    <p:sldId id="297" r:id="rId44"/>
    <p:sldId id="298" r:id="rId45"/>
    <p:sldId id="299" r:id="rId46"/>
    <p:sldId id="278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08" r:id="rId55"/>
    <p:sldId id="309" r:id="rId56"/>
    <p:sldId id="312" r:id="rId57"/>
    <p:sldId id="313" r:id="rId58"/>
    <p:sldId id="314" r:id="rId59"/>
    <p:sldId id="324" r:id="rId60"/>
    <p:sldId id="325" r:id="rId61"/>
    <p:sldId id="326" r:id="rId62"/>
    <p:sldId id="327" r:id="rId63"/>
    <p:sldId id="328" r:id="rId64"/>
    <p:sldId id="258" r:id="rId65"/>
    <p:sldId id="293" r:id="rId66"/>
    <p:sldId id="330" r:id="rId67"/>
    <p:sldId id="277" r:id="rId68"/>
    <p:sldId id="323" r:id="rId69"/>
    <p:sldId id="329" r:id="rId70"/>
    <p:sldId id="264" r:id="rId7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3256" autoAdjust="0"/>
  </p:normalViewPr>
  <p:slideViewPr>
    <p:cSldViewPr>
      <p:cViewPr varScale="1">
        <p:scale>
          <a:sx n="59" d="100"/>
          <a:sy n="59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05C4-614D-465A-B4DB-E30946DFFFCC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1FCDD-7844-4A0C-B108-82A638EA71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79FF3-61BA-4178-A05E-244B774889FD}" type="slidenum">
              <a:rPr lang="es-ES" smtClean="0"/>
              <a:pPr/>
              <a:t>44</a:t>
            </a:fld>
            <a:endParaRPr lang="es-ES" smtClean="0"/>
          </a:p>
        </p:txBody>
      </p:sp>
      <p:sp>
        <p:nvSpPr>
          <p:cNvPr id="475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8F428-B413-49F8-BF12-2B0093CB83B4}" type="slidenum">
              <a:rPr lang="es-ES" smtClean="0"/>
              <a:pPr/>
              <a:t>45</a:t>
            </a:fld>
            <a:endParaRPr lang="es-ES" smtClean="0"/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6D67E-9545-415F-9DC7-409B55C9DDF1}" type="slidenum">
              <a:rPr lang="es-ES" smtClean="0"/>
              <a:pPr/>
              <a:t>46</a:t>
            </a:fld>
            <a:endParaRPr lang="es-ES" smtClean="0"/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2A9895-887C-4E21-9264-3CDACDF6FF96}" type="slidenum">
              <a:rPr lang="es-ES_tradnl" smtClean="0">
                <a:latin typeface="Arial" pitchFamily="34" charset="0"/>
              </a:rPr>
              <a:pPr/>
              <a:t>47</a:t>
            </a:fld>
            <a:endParaRPr lang="es-ES_tradnl" smtClean="0">
              <a:latin typeface="Arial" pitchFamily="34" charset="0"/>
            </a:endParaRPr>
          </a:p>
        </p:txBody>
      </p:sp>
      <p:sp>
        <p:nvSpPr>
          <p:cNvPr id="440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A0EBE8-DCB1-4714-AD2F-3CA9E8BD8917}" type="slidenum">
              <a:rPr lang="es-ES_tradnl" smtClean="0">
                <a:latin typeface="Arial" pitchFamily="34" charset="0"/>
              </a:rPr>
              <a:pPr/>
              <a:t>48</a:t>
            </a:fld>
            <a:endParaRPr lang="es-ES_tradnl" smtClean="0">
              <a:latin typeface="Arial" pitchFamily="34" charset="0"/>
            </a:endParaRPr>
          </a:p>
        </p:txBody>
      </p:sp>
      <p:sp>
        <p:nvSpPr>
          <p:cNvPr id="441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1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6A2A20-1322-47FF-BDE3-EB34459844DB}" type="slidenum">
              <a:rPr lang="es-ES_tradnl" smtClean="0">
                <a:latin typeface="Arial" pitchFamily="34" charset="0"/>
              </a:rPr>
              <a:pPr/>
              <a:t>49</a:t>
            </a:fld>
            <a:endParaRPr lang="es-ES_tradnl" smtClean="0">
              <a:latin typeface="Arial" pitchFamily="34" charset="0"/>
            </a:endParaRPr>
          </a:p>
        </p:txBody>
      </p:sp>
      <p:sp>
        <p:nvSpPr>
          <p:cNvPr id="442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2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79C20E-00AC-47C2-B4A3-425C826210A6}" type="slidenum">
              <a:rPr lang="es-ES_tradnl" smtClean="0">
                <a:latin typeface="Arial" pitchFamily="34" charset="0"/>
              </a:rPr>
              <a:pPr/>
              <a:t>50</a:t>
            </a:fld>
            <a:endParaRPr lang="es-ES_tradnl" smtClean="0">
              <a:latin typeface="Arial" pitchFamily="34" charset="0"/>
            </a:endParaRPr>
          </a:p>
        </p:txBody>
      </p:sp>
      <p:sp>
        <p:nvSpPr>
          <p:cNvPr id="443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3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818A71-E66E-429E-B082-569690D03BBE}" type="slidenum">
              <a:rPr lang="es-ES_tradnl" smtClean="0">
                <a:latin typeface="Arial" pitchFamily="34" charset="0"/>
              </a:rPr>
              <a:pPr/>
              <a:t>51</a:t>
            </a:fld>
            <a:endParaRPr lang="es-ES_tradnl" smtClean="0">
              <a:latin typeface="Arial" pitchFamily="34" charset="0"/>
            </a:endParaRPr>
          </a:p>
        </p:txBody>
      </p:sp>
      <p:sp>
        <p:nvSpPr>
          <p:cNvPr id="444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4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73179A-0538-4444-8A88-71DCCED94112}" type="slidenum">
              <a:rPr lang="es-ES_tradnl" smtClean="0">
                <a:latin typeface="Arial" pitchFamily="34" charset="0"/>
              </a:rPr>
              <a:pPr/>
              <a:t>52</a:t>
            </a:fld>
            <a:endParaRPr lang="es-ES_tradnl" smtClean="0">
              <a:latin typeface="Arial" pitchFamily="34" charset="0"/>
            </a:endParaRPr>
          </a:p>
        </p:txBody>
      </p:sp>
      <p:sp>
        <p:nvSpPr>
          <p:cNvPr id="445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5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4F28-12A0-41FC-B84A-1913F3DAE2C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76F9-3FAD-47E2-9E8A-9D5A6469FDA6}" type="datetimeFigureOut">
              <a:rPr lang="es-ES" smtClean="0"/>
              <a:pPr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19BD-6CC4-44C5-9DF7-9914517BE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YqlGwCgFbtk&amp;feature=relate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Vladimir_Ivanovich_Vernadsk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bZkp7q19f0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ENTRE LÍNEAS Y PANTALLAS, ESTRATEGIAS DE LECTURA CRITICA EN LA ERA DE INTERNET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60119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Fabio Tropea                                                         Santiago di Compostela, noviembre de 2012</a:t>
            </a:r>
            <a:endParaRPr lang="es-ES" dirty="0"/>
          </a:p>
        </p:txBody>
      </p:sp>
      <p:pic>
        <p:nvPicPr>
          <p:cNvPr id="71684" name="Picture 4" descr="http://t1.gstatic.com/images?q=tbn:ANd9GcT9fC8RMlYEpBRNeMH-t4jW7cJP4dTJMYjYgPhFUDCxBrDGwRW-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2400300" cy="1905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31640" y="2924944"/>
            <a:ext cx="6735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SABER LEER EL LIBRO DEL MUNDO</a:t>
            </a:r>
            <a:endParaRPr lang="es-E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lbuscon.es/images/portadas/978844602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0"/>
            <a:ext cx="4667250" cy="648652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084168" y="645789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2005</a:t>
            </a:r>
            <a:endParaRPr lang="es-ES" sz="2000" dirty="0"/>
          </a:p>
        </p:txBody>
      </p:sp>
      <p:pic>
        <p:nvPicPr>
          <p:cNvPr id="19460" name="Picture 4" descr="http://blogs.revistavanityfair.es/personajes/wp-content/uploads/2011/10/ziz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3815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7032" y="5661248"/>
            <a:ext cx="878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Paul </a:t>
            </a:r>
            <a:r>
              <a:rPr lang="es-ES" sz="2400" b="1" dirty="0" err="1" smtClean="0"/>
              <a:t>Virilio</a:t>
            </a:r>
            <a:r>
              <a:rPr lang="es-ES" sz="2400" dirty="0" smtClean="0"/>
              <a:t>:</a:t>
            </a:r>
          </a:p>
          <a:p>
            <a:r>
              <a:rPr lang="es-ES" sz="2400" dirty="0" smtClean="0"/>
              <a:t> “Los nuevos medios son una tragedia para el conocimiento” </a:t>
            </a:r>
          </a:p>
          <a:p>
            <a:r>
              <a:rPr lang="es-ES" sz="2400" dirty="0" smtClean="0"/>
              <a:t>					(</a:t>
            </a:r>
            <a:r>
              <a:rPr lang="es-ES" sz="2400" i="1" dirty="0" smtClean="0"/>
              <a:t>La máquina de visión</a:t>
            </a:r>
            <a:r>
              <a:rPr lang="es-ES" sz="2400" dirty="0" smtClean="0"/>
              <a:t>, 1994)</a:t>
            </a:r>
            <a:endParaRPr lang="es-ES" dirty="0"/>
          </a:p>
        </p:txBody>
      </p:sp>
      <p:pic>
        <p:nvPicPr>
          <p:cNvPr id="3" name="Picture 2" descr="http://img01.lavanguardia.com/2012/05/10/El-pensador-Paul-Virilio_54291527362_54028874188_960_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2008"/>
            <a:ext cx="8172096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f/ff/Verna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588645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4048" y="5949280"/>
            <a:ext cx="3957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 tooltip="Vladimir Ivanovich Vernadsky"/>
              </a:rPr>
              <a:t>Vladimir </a:t>
            </a:r>
            <a:r>
              <a:rPr lang="es-ES" sz="24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 tooltip="Vladimir Ivanovich Vernadsky"/>
              </a:rPr>
              <a:t>Ivanovich</a:t>
            </a:r>
            <a:r>
              <a:rPr lang="es-E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 tooltip="Vladimir Ivanovich Vernadsky"/>
              </a:rPr>
              <a:t> </a:t>
            </a:r>
            <a:r>
              <a:rPr lang="es-ES" sz="24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 tooltip="Vladimir Ivanovich Vernadsky"/>
              </a:rPr>
              <a:t>Vernadsky</a:t>
            </a:r>
            <a:endParaRPr lang="es-ES" sz="24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98884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1889. Tres fases  sucesivas en el  desarrollo de la Tierra: </a:t>
            </a:r>
          </a:p>
          <a:p>
            <a:endParaRPr lang="es-ES" sz="2400" dirty="0" smtClean="0"/>
          </a:p>
          <a:p>
            <a:r>
              <a:rPr lang="es-ES" sz="2400" dirty="0" smtClean="0"/>
              <a:t>1.Geosfera  (materia inanimada)</a:t>
            </a:r>
          </a:p>
          <a:p>
            <a:endParaRPr lang="es-ES" sz="2400" dirty="0" smtClean="0"/>
          </a:p>
          <a:p>
            <a:r>
              <a:rPr lang="es-ES" sz="2400" dirty="0" smtClean="0"/>
              <a:t>2.Biosfera (vida biológica)</a:t>
            </a:r>
          </a:p>
          <a:p>
            <a:endParaRPr lang="es-ES" sz="2400" dirty="0" smtClean="0"/>
          </a:p>
          <a:p>
            <a:r>
              <a:rPr lang="es-ES" sz="2400" b="1" dirty="0" smtClean="0"/>
              <a:t>3.Noosfera (vida inteligente)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iografiasyvidas.com/biografia/m/fotos/mclu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7092280" cy="688368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1646798"/>
            <a:ext cx="2051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Marshall </a:t>
            </a:r>
            <a:r>
              <a:rPr lang="es-ES" sz="2000" b="1" dirty="0" err="1" smtClean="0"/>
              <a:t>McLuhan</a:t>
            </a:r>
            <a:r>
              <a:rPr lang="es-ES" sz="2000" dirty="0" smtClean="0"/>
              <a:t>:       “Las tecnologías son prótesis que mejoran las capacidades humanas”</a:t>
            </a:r>
          </a:p>
          <a:p>
            <a:r>
              <a:rPr lang="es-ES" sz="2000" dirty="0" smtClean="0"/>
              <a:t>(</a:t>
            </a:r>
            <a:r>
              <a:rPr lang="es-ES" sz="2000" i="1" dirty="0" err="1" smtClean="0"/>
              <a:t>Understanding</a:t>
            </a:r>
            <a:r>
              <a:rPr lang="es-ES" sz="2000" i="1" dirty="0" smtClean="0"/>
              <a:t>  Media</a:t>
            </a:r>
            <a:r>
              <a:rPr lang="es-ES" sz="2000" dirty="0" smtClean="0"/>
              <a:t>, 1964)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4725144"/>
            <a:ext cx="8892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Pierre Levy</a:t>
            </a:r>
            <a:r>
              <a:rPr lang="es-ES" sz="2000" dirty="0" smtClean="0"/>
              <a:t>: “… </a:t>
            </a:r>
            <a:r>
              <a:rPr lang="es-ES" sz="2000" dirty="0"/>
              <a:t>Es claro, la persona piensa, pero es porque una mega-red cosmopolita piensa dentro de ella, ciudades y neuronas, escuela pública y </a:t>
            </a:r>
            <a:r>
              <a:rPr lang="es-ES" sz="2000" dirty="0" smtClean="0"/>
              <a:t> </a:t>
            </a:r>
            <a:r>
              <a:rPr lang="es-ES" sz="2000" dirty="0"/>
              <a:t>neurotransmisores, sistemas de signos y </a:t>
            </a:r>
            <a:r>
              <a:rPr lang="es-ES" sz="2000" dirty="0" smtClean="0"/>
              <a:t>ecos. </a:t>
            </a:r>
            <a:r>
              <a:rPr lang="es-ES" sz="2000" dirty="0"/>
              <a:t>Cuando dejamos de mantener a la conciencia individual como centro, descubrimos un nuevo paisaje cognitivo, más complejo, más rico</a:t>
            </a:r>
            <a:r>
              <a:rPr lang="es-ES" sz="2000" dirty="0" smtClean="0"/>
              <a:t>”  (</a:t>
            </a:r>
            <a:r>
              <a:rPr lang="fr-FR" sz="2000" i="1" dirty="0" smtClean="0"/>
              <a:t>L’Intelligence </a:t>
            </a:r>
            <a:r>
              <a:rPr lang="fr-FR" sz="2000" i="1" dirty="0"/>
              <a:t>collective. Pour une anthropologie du cyberespace</a:t>
            </a:r>
            <a:r>
              <a:rPr lang="fr-FR" sz="2000" dirty="0" smtClean="0"/>
              <a:t>, 1994)</a:t>
            </a:r>
            <a:endParaRPr lang="es-ES" sz="2000" dirty="0"/>
          </a:p>
        </p:txBody>
      </p:sp>
      <p:pic>
        <p:nvPicPr>
          <p:cNvPr id="18436" name="Picture 4" descr="http://transmedial.files.wordpress.com/2010/02/le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36" y="33265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4869160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Derrick De Kerckhove</a:t>
            </a:r>
            <a:r>
              <a:rPr lang="it-IT" sz="2000" dirty="0" smtClean="0"/>
              <a:t>: tres fases de comunicación electrica. </a:t>
            </a:r>
          </a:p>
          <a:p>
            <a:pPr marL="342900" indent="-342900">
              <a:buAutoNum type="arabicPeriod"/>
            </a:pPr>
            <a:r>
              <a:rPr lang="it-IT" sz="2000" b="1" dirty="0" smtClean="0"/>
              <a:t>Telégrafo y teléfono</a:t>
            </a:r>
            <a:r>
              <a:rPr lang="it-IT" sz="2000" dirty="0" smtClean="0"/>
              <a:t>, una fase muscular y analógica. </a:t>
            </a:r>
          </a:p>
          <a:p>
            <a:pPr marL="342900" indent="-342900">
              <a:buAutoNum type="arabicPeriod"/>
            </a:pPr>
            <a:r>
              <a:rPr lang="it-IT" sz="2000" b="1" dirty="0" smtClean="0"/>
              <a:t>Digitalización</a:t>
            </a:r>
            <a:r>
              <a:rPr lang="it-IT" sz="2000" dirty="0" smtClean="0"/>
              <a:t>. La electricidad se transforma en complejidad de lenguaje, capaz de contener y vehicular  toda la memoria. </a:t>
            </a:r>
          </a:p>
          <a:p>
            <a:pPr marL="342900" indent="-342900">
              <a:buAutoNum type="arabicPeriod"/>
            </a:pPr>
            <a:r>
              <a:rPr lang="it-IT" sz="2000" b="1" dirty="0" smtClean="0"/>
              <a:t>Mobilidad</a:t>
            </a:r>
            <a:r>
              <a:rPr lang="it-IT" sz="2000" dirty="0" smtClean="0"/>
              <a:t>, información e interconexión constante e inmediata   </a:t>
            </a:r>
          </a:p>
          <a:p>
            <a:pPr marL="342900" indent="-342900"/>
            <a:r>
              <a:rPr lang="it-IT" sz="2000" dirty="0" smtClean="0"/>
              <a:t>                                                                                                    (</a:t>
            </a:r>
            <a:r>
              <a:rPr lang="it-IT" sz="2000" b="1" i="1" dirty="0" smtClean="0"/>
              <a:t>La piel de la cultura</a:t>
            </a:r>
            <a:r>
              <a:rPr lang="it-IT" sz="2000" dirty="0" smtClean="0"/>
              <a:t>, 1999</a:t>
            </a:r>
            <a:r>
              <a:rPr lang="it-IT" dirty="0" smtClean="0"/>
              <a:t>) </a:t>
            </a:r>
            <a:endParaRPr lang="es-ES" dirty="0"/>
          </a:p>
        </p:txBody>
      </p:sp>
      <p:pic>
        <p:nvPicPr>
          <p:cNvPr id="26628" name="Picture 4" descr="http://www.edge.org/documents/images/deKerchko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613" y="-171400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://www.unimib.it/upload/ma/manuelcastellsospitedelluniversitdimilanobicoccainoccasionedellasettimanadellaricercascientif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599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07504" y="5992832"/>
            <a:ext cx="882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Manuel </a:t>
            </a:r>
            <a:r>
              <a:rPr lang="es-ES" sz="2800" b="1" dirty="0" err="1" smtClean="0"/>
              <a:t>Castells</a:t>
            </a:r>
            <a:r>
              <a:rPr lang="es-ES" sz="2400" dirty="0" smtClean="0"/>
              <a:t>: En 1989 introdujo el concepto de” espacio de los flujos”  (</a:t>
            </a:r>
            <a:r>
              <a:rPr lang="es-ES" sz="2400" b="1" i="1" dirty="0" smtClean="0"/>
              <a:t>La era de la información)</a:t>
            </a:r>
            <a:endParaRPr lang="es-E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duardpunset.es/wp-content/uploads/2009/10/con-damasio-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7454" cy="6858000"/>
          </a:xfrm>
          <a:prstGeom prst="rect">
            <a:avLst/>
          </a:prstGeom>
          <a:noFill/>
        </p:spPr>
      </p:pic>
      <p:pic>
        <p:nvPicPr>
          <p:cNvPr id="28676" name="Picture 4" descr="http://estaticos03.cache.el-mundo.net/encuentros/img/5/d/8gMtERQZulZ60nC2Aw_330x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09" y="1052736"/>
            <a:ext cx="8707892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ttp://www.vilaweb.tv/files/201011/26_alfonscornella/alfonscorn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59492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Alfons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Cornella</a:t>
            </a:r>
            <a:r>
              <a:rPr lang="es-ES" sz="2800" dirty="0" smtClean="0">
                <a:solidFill>
                  <a:schemeClr val="bg1"/>
                </a:solidFill>
              </a:rPr>
              <a:t>, fundador de </a:t>
            </a:r>
            <a:r>
              <a:rPr lang="es-ES" sz="2800" dirty="0" err="1" smtClean="0">
                <a:solidFill>
                  <a:schemeClr val="bg1"/>
                </a:solidFill>
              </a:rPr>
              <a:t>Infonomía</a:t>
            </a:r>
            <a:r>
              <a:rPr lang="es-ES" sz="2800" dirty="0" smtClean="0">
                <a:solidFill>
                  <a:schemeClr val="bg1"/>
                </a:solidFill>
              </a:rPr>
              <a:t>, es suya la expresión “</a:t>
            </a:r>
            <a:r>
              <a:rPr lang="es-ES" sz="2800" dirty="0" err="1" smtClean="0">
                <a:solidFill>
                  <a:schemeClr val="bg1"/>
                </a:solidFill>
              </a:rPr>
              <a:t>Infoxicación</a:t>
            </a:r>
            <a:r>
              <a:rPr lang="es-ES" sz="2800" dirty="0" smtClean="0">
                <a:solidFill>
                  <a:schemeClr val="bg1"/>
                </a:solidFill>
              </a:rPr>
              <a:t>”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14096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Interrelaciones:</a:t>
            </a:r>
          </a:p>
          <a:p>
            <a:r>
              <a:rPr lang="es-ES" sz="2400" b="1" dirty="0" smtClean="0"/>
              <a:t> Internet – Libro, ida y vuelta</a:t>
            </a:r>
            <a:endParaRPr lang="es-ES" sz="2400" b="1" dirty="0"/>
          </a:p>
        </p:txBody>
      </p:sp>
      <p:pic>
        <p:nvPicPr>
          <p:cNvPr id="25601" name="Picture 1" descr="C:\Documents and Settings\Propietario\Escritorio\documentos\Mis documentos\Fotos\libro pene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003" y="13968"/>
            <a:ext cx="4544509" cy="6844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bcfumetti.com/classic/?18498&amp;w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0000" cy="633412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716016" y="600212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¡La historia interminable!</a:t>
            </a:r>
            <a:endParaRPr lang="es-ES" sz="2800" dirty="0"/>
          </a:p>
        </p:txBody>
      </p:sp>
      <p:pic>
        <p:nvPicPr>
          <p:cNvPr id="24580" name="Picture 4" descr="comunic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8100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d Cloud of this Int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988" y="0"/>
            <a:ext cx="9225988" cy="602128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339752" y="6228020"/>
            <a:ext cx="4705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Interrelaciones 2: </a:t>
            </a:r>
            <a:r>
              <a:rPr lang="es-ES" sz="2800" b="1" dirty="0" smtClean="0"/>
              <a:t>Word </a:t>
            </a:r>
            <a:r>
              <a:rPr lang="es-ES" sz="2800" b="1" dirty="0" err="1" smtClean="0"/>
              <a:t>Clouds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2.bp.blogspot.com/-WobZM9AqdrI/TqjRlNu31BI/AAAAAAAAEAw/nlu2UNyr_iI/s1600/nubeQUIJOTE.400palab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85" y="0"/>
            <a:ext cx="9150286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dentity33.com/blog/wp-content/uploads/2009/04/66clouds_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158" y="-123581"/>
            <a:ext cx="5150346" cy="698158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79512" y="306896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Logocentrismo</a:t>
            </a:r>
            <a:r>
              <a:rPr lang="es-ES" sz="2800" b="1" dirty="0" smtClean="0"/>
              <a:t> 2.0 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opietario\Escritorio\documentos\Mis documentos\UAB\lectura\la pantalla l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" y="0"/>
            <a:ext cx="9326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r>
              <a:rPr lang="es-ES" dirty="0" smtClean="0"/>
              <a:t>El objeto-libro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margaritasalas.com/blog/media/blogs/latin/abed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31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frudua.com/immagini/influencia_madera_en_elson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3429001"/>
            <a:ext cx="4877157" cy="3456384"/>
          </a:xfrm>
          <a:prstGeom prst="rect">
            <a:avLst/>
          </a:prstGeom>
          <a:noFill/>
        </p:spPr>
      </p:pic>
      <p:pic>
        <p:nvPicPr>
          <p:cNvPr id="2052" name="Picture 4" descr="http://www.rmm.cl/usuarios/gruiz1/imagen/Nuevas/hoj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7384"/>
            <a:ext cx="3275856" cy="2620686"/>
          </a:xfrm>
          <a:prstGeom prst="rect">
            <a:avLst/>
          </a:prstGeom>
          <a:noFill/>
        </p:spPr>
      </p:pic>
      <p:pic>
        <p:nvPicPr>
          <p:cNvPr id="2054" name="Picture 6" descr="http://www.nocturnar.com/forum/attachments/pasatiempos/11930d1331398278-piedra-papel-o-tijera-papelconcur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-27384"/>
            <a:ext cx="3928098" cy="2631959"/>
          </a:xfrm>
          <a:prstGeom prst="rect">
            <a:avLst/>
          </a:prstGeom>
          <a:noFill/>
        </p:spPr>
      </p:pic>
      <p:pic>
        <p:nvPicPr>
          <p:cNvPr id="2058" name="Picture 10" descr="http://3.bp.blogspot.com/_aSOXYgjaCnQ/TRFNjrc_jyI/AAAAAAAAAIs/rLyQggpi5Ic/s1600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699792" cy="3795360"/>
          </a:xfrm>
          <a:prstGeom prst="rect">
            <a:avLst/>
          </a:prstGeom>
          <a:noFill/>
        </p:spPr>
      </p:pic>
      <p:pic>
        <p:nvPicPr>
          <p:cNvPr id="2056" name="Picture 8" descr="http://pixelbrush.ru/uploads/posts/2008-05/1209752019_old-paper-papyrus-scroll-st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8838" y="3356992"/>
            <a:ext cx="2735162" cy="3501008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thumb/7/7f/Family-bible.jpg/220px-Family-bi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429000"/>
            <a:ext cx="2455540" cy="343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Lectura: </a:t>
            </a:r>
            <a:br>
              <a:rPr lang="es-ES" dirty="0" smtClean="0"/>
            </a:br>
            <a:r>
              <a:rPr lang="es-ES" dirty="0" smtClean="0"/>
              <a:t>práctica sensorial,  cognitiva y emocional</a:t>
            </a:r>
            <a:endParaRPr lang="es-ES" dirty="0"/>
          </a:p>
        </p:txBody>
      </p:sp>
      <p:pic>
        <p:nvPicPr>
          <p:cNvPr id="59394" name="Picture 2" descr="http://www.cibermanuales.com/userfiles/leer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175353"/>
            <a:ext cx="7348128" cy="4710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iblog.blogdo.net/files/2009/07/kamasutra-let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676" y="-1"/>
            <a:ext cx="7015708" cy="683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Propietario\Escritorio\documentos\Mis documentos\UAB\lectura\Santa catarina leye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642" y="-459432"/>
            <a:ext cx="9639194" cy="741682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547664" y="6495727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bg1"/>
                </a:solidFill>
              </a:rPr>
              <a:t>Magdalena leyendo, </a:t>
            </a:r>
            <a:r>
              <a:rPr lang="it-IT" sz="2400" dirty="0" smtClean="0">
                <a:solidFill>
                  <a:schemeClr val="bg1"/>
                </a:solidFill>
              </a:rPr>
              <a:t>Cristofano </a:t>
            </a:r>
            <a:r>
              <a:rPr lang="it-IT" sz="2400" dirty="0">
                <a:solidFill>
                  <a:schemeClr val="bg1"/>
                </a:solidFill>
              </a:rPr>
              <a:t>Allori, </a:t>
            </a:r>
            <a:r>
              <a:rPr lang="it-IT" sz="2400" dirty="0" smtClean="0">
                <a:solidFill>
                  <a:schemeClr val="bg1"/>
                </a:solidFill>
              </a:rPr>
              <a:t>siglo XVII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tatic.diario.latercera.com/201009/1065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5246" y="0"/>
            <a:ext cx="101544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8617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3140968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Magdalena</a:t>
            </a:r>
            <a:r>
              <a:rPr lang="it-IT" dirty="0"/>
              <a:t> </a:t>
            </a:r>
            <a:r>
              <a:rPr lang="it-IT" dirty="0" smtClean="0"/>
              <a:t>Mateo </a:t>
            </a:r>
            <a:r>
              <a:rPr lang="it-IT" dirty="0"/>
              <a:t>Cerezo </a:t>
            </a:r>
            <a:r>
              <a:rPr lang="it-IT" dirty="0" smtClean="0"/>
              <a:t> el Jóven, segunda mitad del  siglo XVII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5577" cy="688538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67544" y="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Maria </a:t>
            </a:r>
            <a:r>
              <a:rPr lang="it-IT" sz="2400" i="1" dirty="0" smtClean="0">
                <a:solidFill>
                  <a:schemeClr val="bg1"/>
                </a:solidFill>
              </a:rPr>
              <a:t>Magdalena  en el  desierto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Emmanuel Benner, 1886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52528" cy="694433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23528" y="3140968"/>
            <a:ext cx="336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/>
              <a:t>Astronomo </a:t>
            </a:r>
            <a:r>
              <a:rPr lang="it-IT" sz="2000" i="1" dirty="0" smtClean="0"/>
              <a:t>a la luz de una vela </a:t>
            </a:r>
            <a:r>
              <a:rPr lang="it-IT" sz="2000" dirty="0" smtClean="0"/>
              <a:t> </a:t>
            </a:r>
            <a:r>
              <a:rPr lang="it-IT" sz="2000" dirty="0"/>
              <a:t>Gerrit Dou, 1665 ca.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389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64533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El </a:t>
            </a:r>
            <a:r>
              <a:rPr lang="fr-FR" sz="2400" i="1" dirty="0" err="1" smtClean="0">
                <a:solidFill>
                  <a:schemeClr val="bg1"/>
                </a:solidFill>
              </a:rPr>
              <a:t>Abad</a:t>
            </a:r>
            <a:r>
              <a:rPr lang="fr-FR" sz="2400" i="1" dirty="0" smtClean="0">
                <a:solidFill>
                  <a:schemeClr val="bg1"/>
                </a:solidFill>
              </a:rPr>
              <a:t>  Jean-Jacques </a:t>
            </a:r>
            <a:r>
              <a:rPr lang="fr-FR" sz="2400" i="1" dirty="0">
                <a:solidFill>
                  <a:schemeClr val="bg1"/>
                </a:solidFill>
              </a:rPr>
              <a:t>Huber  </a:t>
            </a:r>
            <a:r>
              <a:rPr lang="fr-FR" sz="2400" i="1" dirty="0" err="1" smtClean="0">
                <a:solidFill>
                  <a:schemeClr val="bg1"/>
                </a:solidFill>
              </a:rPr>
              <a:t>leyendo</a:t>
            </a:r>
            <a:r>
              <a:rPr lang="fr-FR" sz="2400" i="1" dirty="0" smtClean="0">
                <a:solidFill>
                  <a:schemeClr val="bg1"/>
                </a:solidFill>
              </a:rPr>
              <a:t>,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Maurice Quentin de La Tour, 1742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023" y="0"/>
            <a:ext cx="5539977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2008" y="3105835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Lincoln </a:t>
            </a:r>
            <a:r>
              <a:rPr lang="it-IT" i="1" dirty="0" smtClean="0"/>
              <a:t>joven leyendo por la noche</a:t>
            </a:r>
            <a:r>
              <a:rPr lang="it-IT" dirty="0"/>
              <a:t> </a:t>
            </a:r>
            <a:r>
              <a:rPr lang="it-IT" dirty="0" smtClean="0"/>
              <a:t>, Eastman </a:t>
            </a:r>
            <a:r>
              <a:rPr lang="it-IT" dirty="0"/>
              <a:t>Johnson, 1868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1508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95536" y="64440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Hans Christian </a:t>
            </a:r>
            <a:r>
              <a:rPr lang="es-ES" i="1" dirty="0" err="1"/>
              <a:t>Andersen</a:t>
            </a:r>
            <a:r>
              <a:rPr lang="es-ES" i="1" dirty="0"/>
              <a:t> </a:t>
            </a:r>
            <a:r>
              <a:rPr lang="es-ES" i="1" dirty="0" smtClean="0"/>
              <a:t>lee a sus hijos, </a:t>
            </a:r>
            <a:r>
              <a:rPr lang="es-ES" dirty="0"/>
              <a:t>  Elisabeth </a:t>
            </a:r>
            <a:r>
              <a:rPr lang="es-ES" dirty="0" err="1"/>
              <a:t>Jerichau-Baumann</a:t>
            </a:r>
            <a:r>
              <a:rPr lang="es-ES" dirty="0"/>
              <a:t>, 1862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6516052"/>
            <a:ext cx="6836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La </a:t>
            </a:r>
            <a:r>
              <a:rPr lang="it-IT" sz="2400" i="1" dirty="0" smtClean="0"/>
              <a:t>devoción por el abuelo</a:t>
            </a:r>
            <a:r>
              <a:rPr lang="it-IT" sz="2400" dirty="0" smtClean="0"/>
              <a:t>, Albert </a:t>
            </a:r>
            <a:r>
              <a:rPr lang="it-IT" sz="2400" dirty="0"/>
              <a:t>Anker, 1893</a:t>
            </a:r>
            <a:endParaRPr lang="es-ES" sz="2400" dirty="0"/>
          </a:p>
        </p:txBody>
      </p:sp>
      <p:pic>
        <p:nvPicPr>
          <p:cNvPr id="3074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027" y="0"/>
            <a:ext cx="9219027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347" y="764704"/>
            <a:ext cx="9185347" cy="417646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627784" y="5589240"/>
            <a:ext cx="392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La nueva novela, </a:t>
            </a:r>
            <a:r>
              <a:rPr lang="it-IT" dirty="0" smtClean="0"/>
              <a:t> </a:t>
            </a:r>
            <a:r>
              <a:rPr lang="it-IT" dirty="0"/>
              <a:t>Winslow Homer, 1877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95097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3244334"/>
            <a:ext cx="3995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Lectura emocionante                      </a:t>
            </a:r>
            <a:r>
              <a:rPr lang="it-IT" sz="2000" dirty="0"/>
              <a:t> </a:t>
            </a:r>
            <a:r>
              <a:rPr lang="it-IT" sz="2000" dirty="0" smtClean="0"/>
              <a:t>   </a:t>
            </a:r>
          </a:p>
          <a:p>
            <a:r>
              <a:rPr lang="it-IT" sz="2000" dirty="0" smtClean="0"/>
              <a:t>Walther Firle (1872)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265" y="0"/>
            <a:ext cx="5477247" cy="691408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496" y="310583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 Jóven chica que lee un libro</a:t>
            </a:r>
          </a:p>
          <a:p>
            <a:r>
              <a:rPr lang="it-IT" dirty="0" smtClean="0"/>
              <a:t>Pierre-Auguste </a:t>
            </a:r>
            <a:r>
              <a:rPr lang="it-IT" dirty="0"/>
              <a:t>Renoir, 1876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mberto Eco:  &quot;El que no encuentra tiempo para leer, peor para él.&quot; | Bibliotecas Escolares Argentinas | Scoop.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507" y="1052736"/>
            <a:ext cx="934050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652120" cy="685105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496" y="310583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err="1"/>
              <a:t>Lev</a:t>
            </a:r>
            <a:r>
              <a:rPr lang="es-ES" i="1" dirty="0"/>
              <a:t> </a:t>
            </a:r>
            <a:r>
              <a:rPr lang="es-ES" i="1" dirty="0" err="1"/>
              <a:t>Nikolayevich</a:t>
            </a:r>
            <a:r>
              <a:rPr lang="es-ES" i="1" dirty="0"/>
              <a:t> </a:t>
            </a:r>
            <a:r>
              <a:rPr lang="es-ES" i="1" dirty="0" err="1" smtClean="0"/>
              <a:t>Tolstoy</a:t>
            </a:r>
            <a:r>
              <a:rPr lang="es-ES" i="1" dirty="0" smtClean="0"/>
              <a:t> descansa</a:t>
            </a:r>
          </a:p>
          <a:p>
            <a:r>
              <a:rPr lang="es-ES" dirty="0" err="1" smtClean="0"/>
              <a:t>Ilya</a:t>
            </a:r>
            <a:r>
              <a:rPr lang="es-ES" dirty="0" smtClean="0"/>
              <a:t> </a:t>
            </a:r>
            <a:r>
              <a:rPr lang="es-ES" dirty="0" err="1"/>
              <a:t>Yefimovich</a:t>
            </a:r>
            <a:r>
              <a:rPr lang="es-ES" dirty="0"/>
              <a:t> </a:t>
            </a:r>
            <a:r>
              <a:rPr lang="es-ES" dirty="0" err="1"/>
              <a:t>Repin</a:t>
            </a:r>
            <a:r>
              <a:rPr lang="es-ES" dirty="0"/>
              <a:t>, 1891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erché si legg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77934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496" y="310583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Claude Monet </a:t>
            </a:r>
            <a:r>
              <a:rPr lang="it-IT" i="1" dirty="0" smtClean="0"/>
              <a:t> leyendo</a:t>
            </a:r>
          </a:p>
          <a:p>
            <a:r>
              <a:rPr lang="it-IT" dirty="0" smtClean="0"/>
              <a:t> </a:t>
            </a:r>
            <a:r>
              <a:rPr lang="it-IT" dirty="0"/>
              <a:t>Pierre-Auguste Renoir, 1872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446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COMUNICACIÓN</a:t>
            </a:r>
            <a:endParaRPr lang="es-ES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948264" y="6095037"/>
            <a:ext cx="21602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LECTURA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90114" name="Picture 2" descr="http://www.natura-e.com/skin1/images/fascettebig/46000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8767">
            <a:off x="121631" y="1433917"/>
            <a:ext cx="7323009" cy="3606583"/>
          </a:xfrm>
          <a:prstGeom prst="rect">
            <a:avLst/>
          </a:prstGeom>
          <a:noFill/>
        </p:spPr>
      </p:pic>
      <p:pic>
        <p:nvPicPr>
          <p:cNvPr id="31746" name="Picture 2" descr="http://lh3.ggpht.com/_yQ1XKlcpt0A/SR8r_yR4wzI/AAAAAAAAA4g/O4VXqy3nrrg/Lectora%20solitaria%5B3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102970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64208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REVISAR LOS TOPICOS SOBRE  COMUNICACIÓN</a:t>
            </a:r>
            <a:endParaRPr lang="es-ES" sz="3200" b="1" dirty="0"/>
          </a:p>
        </p:txBody>
      </p:sp>
      <p:pic>
        <p:nvPicPr>
          <p:cNvPr id="57346" name="Picture 2" descr="http://2.bp.blogspot.com/_6qeblXeprDc/TO_d1nXLFUI/AAAAAAAAAAM/lR3-_-LosT8/s1600/Cuid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715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 smtClean="0"/>
              <a:t>1. Pobreza conceptual del modelo dominante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051050" y="38608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39750" y="3573463"/>
            <a:ext cx="8353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/>
                </a:solidFill>
                <a:latin typeface="Arial" pitchFamily="34" charset="0"/>
              </a:rPr>
              <a:t>Emisor 		Mensaje 			Receptor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435600" y="39338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11188" y="2205038"/>
            <a:ext cx="7489825" cy="3311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684213" y="1989138"/>
            <a:ext cx="7343775" cy="3527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8" grpId="0"/>
      <p:bldP spid="61449" grpId="0" animBg="1"/>
      <p:bldP spid="61450" grpId="0" animBg="1"/>
      <p:bldP spid="614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b="1" dirty="0" smtClean="0"/>
              <a:t>Aspectos realmente relevantes en la comunicación humana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0" y="2637408"/>
            <a:ext cx="889248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es-E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s-ES" sz="2400" dirty="0">
                <a:latin typeface="Arial" pitchFamily="34" charset="0"/>
              </a:rPr>
              <a:t>2</a:t>
            </a:r>
            <a:r>
              <a:rPr lang="es-ES" sz="2400" dirty="0" smtClean="0">
                <a:latin typeface="Arial" pitchFamily="34" charset="0"/>
              </a:rPr>
              <a:t>.</a:t>
            </a:r>
            <a:r>
              <a:rPr lang="es-ES" sz="3200" dirty="0" smtClean="0">
                <a:latin typeface="Arial" pitchFamily="34" charset="0"/>
              </a:rPr>
              <a:t> </a:t>
            </a:r>
            <a:r>
              <a:rPr lang="es-ES" sz="2400" i="1" dirty="0">
                <a:latin typeface="Arial" pitchFamily="34" charset="0"/>
              </a:rPr>
              <a:t>La comunicación no es sólo </a:t>
            </a:r>
            <a:r>
              <a:rPr lang="es-ES" sz="2400" b="1" i="1" dirty="0">
                <a:latin typeface="Arial" pitchFamily="34" charset="0"/>
              </a:rPr>
              <a:t>voluntaria</a:t>
            </a:r>
            <a:r>
              <a:rPr lang="es-ES" sz="2400" i="1" dirty="0">
                <a:latin typeface="Arial" pitchFamily="34" charset="0"/>
              </a:rPr>
              <a:t>, </a:t>
            </a:r>
            <a:r>
              <a:rPr lang="es-ES" sz="2400" i="1" dirty="0" smtClean="0">
                <a:latin typeface="Arial" pitchFamily="34" charset="0"/>
              </a:rPr>
              <a:t>ni es especialmente </a:t>
            </a:r>
            <a:r>
              <a:rPr lang="es-ES" sz="2400" b="1" i="1" dirty="0" smtClean="0">
                <a:latin typeface="Arial" pitchFamily="34" charset="0"/>
              </a:rPr>
              <a:t>ordenada</a:t>
            </a:r>
            <a:endParaRPr lang="es-ES" sz="2400" b="1" i="1" dirty="0">
              <a:latin typeface="Arial" pitchFamily="34" charset="0"/>
            </a:endParaRP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107255" y="3645024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s-ES" sz="2400" i="1" dirty="0"/>
              <a:t> </a:t>
            </a:r>
            <a:r>
              <a:rPr lang="es-ES" sz="2400" i="1" dirty="0" smtClean="0"/>
              <a:t>3. 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400" i="1" dirty="0">
                <a:latin typeface="Arial" pitchFamily="34" charset="0"/>
                <a:cs typeface="Arial" pitchFamily="34" charset="0"/>
              </a:rPr>
              <a:t>comunicación es </a:t>
            </a:r>
            <a:r>
              <a:rPr lang="es-ES" sz="2400" b="1" i="1" dirty="0">
                <a:latin typeface="Arial" pitchFamily="34" charset="0"/>
                <a:cs typeface="Arial" pitchFamily="34" charset="0"/>
              </a:rPr>
              <a:t>sensorial </a:t>
            </a:r>
            <a:r>
              <a:rPr lang="es-ES" sz="2400" i="1" dirty="0">
                <a:latin typeface="Arial" pitchFamily="34" charset="0"/>
                <a:cs typeface="Arial" pitchFamily="34" charset="0"/>
              </a:rPr>
              <a:t>antes que cerebral</a:t>
            </a: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106685" y="1963688"/>
            <a:ext cx="871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s-ES" sz="2400" i="1" dirty="0" smtClean="0"/>
              <a:t>1. </a:t>
            </a:r>
            <a:r>
              <a:rPr lang="es-ES" sz="2400" i="1" dirty="0">
                <a:latin typeface="Arial" pitchFamily="34" charset="0"/>
                <a:cs typeface="Arial" pitchFamily="34" charset="0"/>
              </a:rPr>
              <a:t>La </a:t>
            </a:r>
            <a:r>
              <a:rPr lang="es-ES" sz="2400" b="1" i="1" dirty="0">
                <a:latin typeface="Arial" pitchFamily="34" charset="0"/>
                <a:cs typeface="Arial" pitchFamily="34" charset="0"/>
              </a:rPr>
              <a:t>Información</a:t>
            </a:r>
            <a:r>
              <a:rPr lang="es-ES" sz="2400" i="1" dirty="0">
                <a:latin typeface="Arial" pitchFamily="34" charset="0"/>
                <a:cs typeface="Arial" pitchFamily="34" charset="0"/>
              </a:rPr>
              <a:t> es solo un aspecto de la comunicación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/>
      <p:bldP spid="3952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Sensorialidad</a:t>
            </a:r>
            <a:r>
              <a:rPr lang="es-ES" dirty="0" smtClean="0"/>
              <a:t> 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24857"/>
            <a:ext cx="8229600" cy="8921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3600" dirty="0" smtClean="0"/>
              <a:t>Sentido y sentidos: las bases corporales y </a:t>
            </a:r>
            <a:r>
              <a:rPr lang="es-ES" sz="3600" dirty="0" err="1" smtClean="0"/>
              <a:t>sinestésicas</a:t>
            </a:r>
            <a:r>
              <a:rPr lang="es-ES" sz="3600" dirty="0" smtClean="0"/>
              <a:t> de la comunicación humana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74875"/>
            <a:ext cx="7772400" cy="1470025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30650"/>
            <a:ext cx="6400800" cy="1752600"/>
          </a:xfrm>
        </p:spPr>
        <p:txBody>
          <a:bodyPr lIns="0" tIns="0" rIns="0" bIns="0" anchor="ctr"/>
          <a:lstStyle/>
          <a:p>
            <a:pPr marL="0" indent="0" algn="ctr" eaLnBrk="1" hangingPunct="1"/>
            <a:endParaRPr lang="es-ES" smtClean="0"/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63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1081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b="1">
                <a:solidFill>
                  <a:srgbClr val="FFFFFF"/>
                </a:solidFill>
              </a:rPr>
              <a:t>VISION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978025" y="836613"/>
            <a:ext cx="13700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b="1">
                <a:solidFill>
                  <a:srgbClr val="FFFFFF"/>
                </a:solidFill>
              </a:rPr>
              <a:t>ESCUCHA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211638" y="836613"/>
            <a:ext cx="1081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b="1">
                <a:solidFill>
                  <a:srgbClr val="FFFFFF"/>
                </a:solidFill>
              </a:rPr>
              <a:t>TACTO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956550" y="836613"/>
            <a:ext cx="13684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b="1">
                <a:solidFill>
                  <a:srgbClr val="FFFFFF"/>
                </a:solidFill>
              </a:rPr>
              <a:t>OLFACTO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722938" y="908050"/>
            <a:ext cx="1081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b="1">
                <a:solidFill>
                  <a:srgbClr val="FFFFFF"/>
                </a:solidFill>
              </a:rPr>
              <a:t>GUSTO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31640" y="651605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Alegoría de los sentidos, </a:t>
            </a:r>
            <a:r>
              <a:rPr lang="es-ES" sz="2000" b="1" dirty="0" err="1" smtClean="0"/>
              <a:t>Theodoor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Rombouts</a:t>
            </a:r>
            <a:r>
              <a:rPr lang="es-ES" sz="2000" b="1" dirty="0" smtClean="0"/>
              <a:t>, 1630</a:t>
            </a:r>
            <a:endParaRPr lang="es-ES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2713"/>
            <a:ext cx="6769100" cy="674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0" y="6308725"/>
            <a:ext cx="13319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>
                <a:solidFill>
                  <a:srgbClr val="000000"/>
                </a:solidFill>
              </a:rPr>
              <a:t>GALILEO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75" y="0"/>
            <a:ext cx="66992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0" y="6237288"/>
            <a:ext cx="1187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>
                <a:solidFill>
                  <a:srgbClr val="000000"/>
                </a:solidFill>
              </a:rPr>
              <a:t>HUBBLE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mberto Eco compie 80 anni. Auguri a un vero maes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2454" y="0"/>
            <a:ext cx="9996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0"/>
            <a:ext cx="51260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175" y="0"/>
            <a:ext cx="58356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898772" y="260648"/>
            <a:ext cx="8713788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5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¿OLOROMETRO?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276872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5400" dirty="0" smtClean="0">
                <a:latin typeface="Arial" pitchFamily="34" charset="0"/>
              </a:rPr>
              <a:t>DE LOS SENTIDOS </a:t>
            </a:r>
          </a:p>
          <a:p>
            <a:pPr algn="ctr">
              <a:defRPr/>
            </a:pPr>
            <a:r>
              <a:rPr lang="es-ES" sz="5400" dirty="0" smtClean="0">
                <a:latin typeface="Arial" pitchFamily="34" charset="0"/>
              </a:rPr>
              <a:t>AL SENTIDO</a:t>
            </a:r>
            <a:endParaRPr lang="es-ES" sz="5400" dirty="0">
              <a:latin typeface="Arial" pitchFamily="34" charset="0"/>
            </a:endParaRPr>
          </a:p>
        </p:txBody>
      </p:sp>
      <p:sp>
        <p:nvSpPr>
          <p:cNvPr id="6" name="5 Flecha izquierda y arriba"/>
          <p:cNvSpPr/>
          <p:nvPr/>
        </p:nvSpPr>
        <p:spPr>
          <a:xfrm rot="7903856">
            <a:off x="467544" y="1590742"/>
            <a:ext cx="864096" cy="86409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520" y="4869160"/>
            <a:ext cx="8712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SENTIDO ≠ SIGNIFICADO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755576" y="2924944"/>
            <a:ext cx="8208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000" b="1" dirty="0"/>
              <a:t>0. </a:t>
            </a:r>
            <a:r>
              <a:rPr lang="es-ES" sz="6600" b="1" dirty="0"/>
              <a:t>Sentido </a:t>
            </a:r>
            <a:r>
              <a:rPr lang="es-ES" sz="6600" b="1" dirty="0">
                <a:cs typeface="Arial" charset="0"/>
              </a:rPr>
              <a:t>≠ Significado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analisis imagen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0"/>
            <a:ext cx="586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-26988"/>
            <a:ext cx="72009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analisis imagen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0"/>
            <a:ext cx="586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057275"/>
            <a:ext cx="6913562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5" name="Picture 3" descr="analisis imagen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3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700338" y="333375"/>
            <a:ext cx="5327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/>
              <a:t>SIGNIFICADO: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analisis imagen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17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924300" y="2997200"/>
            <a:ext cx="4751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/>
              <a:t>¿Y EL SENTIDO?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gaudexocio.com/wp-content/uploads/2012/05/corro-de-la-pat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817" y="0"/>
            <a:ext cx="10159998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3132789" y="2721114"/>
            <a:ext cx="33834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Sentido común</a:t>
            </a:r>
            <a:endParaRPr lang="es-E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rpp.com.pe/pict.php?g=-1&amp;p=/picsnews/539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400" b="1" dirty="0" smtClean="0"/>
              <a:t>Vargas Llosa</a:t>
            </a:r>
            <a:r>
              <a:rPr lang="es-ES" sz="2000" b="1" dirty="0" smtClean="0"/>
              <a:t>: </a:t>
            </a:r>
            <a:r>
              <a:rPr lang="es-ES" sz="2000" dirty="0" smtClean="0"/>
              <a:t>Sin </a:t>
            </a:r>
            <a:r>
              <a:rPr lang="es-ES" sz="2000" dirty="0" smtClean="0"/>
              <a:t>los </a:t>
            </a:r>
            <a:r>
              <a:rPr lang="es-ES" sz="2000" dirty="0" smtClean="0"/>
              <a:t> </a:t>
            </a:r>
            <a:r>
              <a:rPr lang="es-ES" sz="2000" dirty="0" smtClean="0"/>
              <a:t>libros, seríamos peores de lo que somos, más conformistas, menos inquietos e insumisos, y el espíritu crítico, motor del progreso, ni siquiera existiría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nilografica.es/actualizer/ap1/fotos/DIFERENCIA_IMAG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483768" y="602128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SENTIDO = DIFERENCIA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3.bp.blogspot.com/_c_6tHj-AH14/SxQhGKpEA6I/AAAAAAAAAAM/LPRO-epbKkA/s1600/Lingotes_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0"/>
            <a:ext cx="8964489" cy="597162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95736" y="58772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SENTIDO = VALOR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senyals.com/images/senal-suelo-flecha-oblig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974" y="692696"/>
            <a:ext cx="4286250" cy="43624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339752" y="602128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SENTIDO = DIRECCIÓN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elblogdemachiavelli.files.wordpress.com/2010/04/lib-historia-de-las-historias-978847423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4620577" cy="68721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536504" y="3204265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SENTIDO = </a:t>
            </a:r>
            <a:r>
              <a:rPr lang="es-ES" sz="3200" b="1" dirty="0" smtClean="0"/>
              <a:t>NARRACIÓN</a:t>
            </a:r>
            <a:endParaRPr lang="es-ES" sz="3200" b="1" dirty="0"/>
          </a:p>
        </p:txBody>
      </p:sp>
      <p:pic>
        <p:nvPicPr>
          <p:cNvPr id="3" name="Picture 6" descr="http://malambiente.files.wordpress.com/2008/09/autovia_nudo_trinidad_barcel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44522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“</a:t>
            </a:r>
            <a:r>
              <a:rPr lang="es-ES" sz="2400" dirty="0" smtClean="0"/>
              <a:t>El </a:t>
            </a:r>
            <a:r>
              <a:rPr lang="es-ES" sz="2400" dirty="0"/>
              <a:t>libro es como la cuchara, el martillo, la rueda, las tijeras. Una vez que se han inventado, no se puede hacer </a:t>
            </a:r>
            <a:r>
              <a:rPr lang="es-ES" sz="2400" dirty="0" smtClean="0"/>
              <a:t>nada  mejor”.</a:t>
            </a:r>
            <a:r>
              <a:rPr lang="es-ES" sz="2400" dirty="0"/>
              <a:t> </a:t>
            </a:r>
            <a:r>
              <a:rPr lang="es-ES" sz="2400" dirty="0" smtClean="0"/>
              <a:t>                            </a:t>
            </a:r>
          </a:p>
          <a:p>
            <a:pPr algn="r"/>
            <a:r>
              <a:rPr lang="es-ES" sz="2400" dirty="0" smtClean="0"/>
              <a:t>(</a:t>
            </a:r>
            <a:r>
              <a:rPr lang="es-ES" sz="2400" i="1" dirty="0" smtClean="0"/>
              <a:t>Nadie acabará con los libros</a:t>
            </a:r>
            <a:r>
              <a:rPr lang="es-ES" sz="2400" dirty="0" smtClean="0"/>
              <a:t>, 2010)</a:t>
            </a:r>
            <a:endParaRPr lang="es-ES" sz="2800" dirty="0"/>
          </a:p>
        </p:txBody>
      </p:sp>
      <p:pic>
        <p:nvPicPr>
          <p:cNvPr id="2050" name="Picture 2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9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Propietario\Escritorio\documentos\Mis documentos\UAB\lectura\Santa catarina leyendo ah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1760"/>
            <a:ext cx="9144000" cy="734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italia.it/immagini/cover/ds/training-di-matematica-del-prof-kageyama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58342"/>
            <a:ext cx="7620000" cy="694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23728" y="69269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latin typeface="Classroom Boredom" pitchFamily="2" charset="0"/>
              </a:rPr>
              <a:t>VIRALIDAD</a:t>
            </a:r>
            <a:endParaRPr lang="es-ES" sz="6000" b="1" dirty="0">
              <a:latin typeface="Classroom Boredom" pitchFamily="2" charset="0"/>
            </a:endParaRPr>
          </a:p>
        </p:txBody>
      </p:sp>
      <p:pic>
        <p:nvPicPr>
          <p:cNvPr id="3074" name="Picture 2" descr="http://t0.gstatic.com/images?q=tbn:ANd9GcQiGK8iF1EK_vZGi_3I4hu7Q4KCnbDIYgMffht3b8tzlSgqDb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40428"/>
            <a:ext cx="5640662" cy="3992828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6381328"/>
            <a:ext cx="3240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hlinkClick r:id="rId3"/>
              </a:rPr>
              <a:t>http://www.youtube.com/watch?v=9bZkp7q19f0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Propietario\Escritorio\documentos\Mis documentos\UAB\lectura\Campagna lettura e terr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860"/>
            <a:ext cx="4824536" cy="6899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4.bp.blogspot.com/-FZ5VIep18BQ/UGpNcA1ZPVI/AAAAAAAAWq4/uDv_5BiSUgs/s1600/Silencio+Bibliot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25" y="144016"/>
            <a:ext cx="9190625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evistaenie.clarin.com/HESSE-autor-juventud-lirica-rebelde_CLAIMA20120808_0246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2" y="0"/>
            <a:ext cx="9135878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5561945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dirty="0" smtClean="0"/>
              <a:t>“Cuanto </a:t>
            </a:r>
            <a:r>
              <a:rPr lang="es-ES" sz="2000" dirty="0"/>
              <a:t>más se satisfagan con el tiempo ciertas necesidades populares de entretenimiento y enseñanza a través de otros inventos, más recuperará el libro su dignidad y </a:t>
            </a:r>
            <a:r>
              <a:rPr lang="es-ES" sz="2000" dirty="0" smtClean="0"/>
              <a:t>autoridad” 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                                                    (</a:t>
            </a:r>
            <a:r>
              <a:rPr lang="es-ES" sz="2000" b="1" i="1" dirty="0" smtClean="0"/>
              <a:t>Herman Hesse</a:t>
            </a:r>
            <a:r>
              <a:rPr lang="es-ES" sz="2000" dirty="0" smtClean="0"/>
              <a:t>, 1934)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tmlimg1.scribdassets.com/275he4k9ts1s7t17/images/189-0f1d6bfa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"/>
            <a:ext cx="4752528" cy="685800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860032" y="4679265"/>
            <a:ext cx="42839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"Content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not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/>
              <a:t>K</a:t>
            </a:r>
            <a:r>
              <a:rPr lang="es-ES" sz="3200" dirty="0" smtClean="0"/>
              <a:t>ing</a:t>
            </a:r>
            <a:r>
              <a:rPr lang="es-ES" sz="3200" dirty="0"/>
              <a:t>. </a:t>
            </a:r>
            <a:r>
              <a:rPr lang="es-ES" sz="3200" dirty="0" err="1"/>
              <a:t>Conversation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".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spaciocritico15.files.wordpress.com/2012/02/baudrillard4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6347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973087"/>
            <a:ext cx="968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 Jean </a:t>
            </a:r>
            <a:r>
              <a:rPr lang="es-ES" sz="2400" b="1" dirty="0" err="1" smtClean="0"/>
              <a:t>Baudrillard</a:t>
            </a:r>
            <a:r>
              <a:rPr lang="es-ES" sz="2400" dirty="0" smtClean="0"/>
              <a:t>: “</a:t>
            </a:r>
            <a:r>
              <a:rPr lang="es-ES" sz="2400" dirty="0" smtClean="0"/>
              <a:t>Tele y new media han matado la realidad”</a:t>
            </a:r>
          </a:p>
          <a:p>
            <a:r>
              <a:rPr lang="es-ES" sz="2400" dirty="0" smtClean="0"/>
              <a:t>(</a:t>
            </a:r>
            <a:r>
              <a:rPr lang="es-ES" sz="2400" i="1" dirty="0" smtClean="0"/>
              <a:t>Simulacro y Simulación </a:t>
            </a:r>
            <a:r>
              <a:rPr lang="es-ES" sz="2400" dirty="0" smtClean="0"/>
              <a:t>, 1981</a:t>
            </a:r>
            <a:r>
              <a:rPr lang="es-ES" sz="2400" dirty="0" smtClean="0"/>
              <a:t>)</a:t>
            </a: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inemania.es/img/topimg/e1b11a3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17" y="-27384"/>
            <a:ext cx="9161417" cy="515719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3568" y="59492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“¡Bienvenido al desierto de lo real!”  (</a:t>
            </a:r>
            <a:r>
              <a:rPr lang="es-ES" sz="2800" i="1" dirty="0" err="1" smtClean="0"/>
              <a:t>Matrix</a:t>
            </a:r>
            <a:r>
              <a:rPr lang="es-ES" sz="2800" dirty="0" smtClean="0"/>
              <a:t>, 1999)</a:t>
            </a:r>
            <a:endParaRPr lang="es-ES" sz="2800" dirty="0"/>
          </a:p>
        </p:txBody>
      </p:sp>
      <p:pic>
        <p:nvPicPr>
          <p:cNvPr id="71682" name="Picture 2" descr="http://www.fipresci.org/undercurrent/issue_0711/images/matr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59721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663</Words>
  <Application>Microsoft Office PowerPoint</Application>
  <PresentationFormat>Presentación en pantalla (4:3)</PresentationFormat>
  <Paragraphs>102</Paragraphs>
  <Slides>70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Tema de Office</vt:lpstr>
      <vt:lpstr>ENTRE LÍNEAS Y PANTALLAS, ESTRATEGIAS DE LECTURA CRITICA EN LA ERA DE INTERNET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El objeto-libro</vt:lpstr>
      <vt:lpstr>Diapositiva 25</vt:lpstr>
      <vt:lpstr>Diapositiva 26</vt:lpstr>
      <vt:lpstr>Lectura:  práctica sensorial,  cognitiva y emocional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1. Pobreza conceptual del modelo dominante</vt:lpstr>
      <vt:lpstr>Aspectos realmente relevantes en la comunicación humana</vt:lpstr>
      <vt:lpstr>Sensorialidad 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SABER LEER EL LIBRO DEL MUNDO ENTRE LÍNEAS Y PANTALLAS</dc:title>
  <dc:creator>x</dc:creator>
  <cp:lastModifiedBy>x</cp:lastModifiedBy>
  <cp:revision>208</cp:revision>
  <dcterms:created xsi:type="dcterms:W3CDTF">2012-10-23T07:27:38Z</dcterms:created>
  <dcterms:modified xsi:type="dcterms:W3CDTF">2012-11-08T10:47:15Z</dcterms:modified>
</cp:coreProperties>
</file>