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6" r:id="rId11"/>
    <p:sldId id="265" r:id="rId12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Sin estilo ni cuadrícul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snapVertSplitter="1" vertBarState="minimized" horzBarState="maximized">
    <p:restoredLeft sz="15620"/>
    <p:restoredTop sz="94660"/>
  </p:normalViewPr>
  <p:slideViewPr>
    <p:cSldViewPr>
      <p:cViewPr>
        <p:scale>
          <a:sx n="100" d="100"/>
          <a:sy n="100" d="100"/>
        </p:scale>
        <p:origin x="-1362" y="-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14 Rectángulo redondeado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9 Rectángulo redondeado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4 Título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20" name="19 Subtítulo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19" name="18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81CDE62-05CE-4CE0-9BB0-3650A470AD92}" type="datetimeFigureOut">
              <a:rPr lang="es-ES" smtClean="0"/>
              <a:pPr/>
              <a:t>19/11/2015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11" name="10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757B267-927B-453F-B23E-0D5B3C9F86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81CDE62-05CE-4CE0-9BB0-3650A470AD92}" type="datetimeFigureOut">
              <a:rPr lang="es-ES" smtClean="0"/>
              <a:pPr/>
              <a:t>19/11/2015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757B267-927B-453F-B23E-0D5B3C9F86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81CDE62-05CE-4CE0-9BB0-3650A470AD92}" type="datetimeFigureOut">
              <a:rPr lang="es-ES" smtClean="0"/>
              <a:pPr/>
              <a:t>19/11/2015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757B267-927B-453F-B23E-0D5B3C9F86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81CDE62-05CE-4CE0-9BB0-3650A470AD92}" type="datetimeFigureOut">
              <a:rPr lang="es-ES" smtClean="0"/>
              <a:pPr/>
              <a:t>19/11/2015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757B267-927B-453F-B23E-0D5B3C9F86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13 Rectángulo redondeado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Rectángulo redondeado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81CDE62-05CE-4CE0-9BB0-3650A470AD92}" type="datetimeFigureOut">
              <a:rPr lang="es-ES" smtClean="0"/>
              <a:pPr/>
              <a:t>19/11/2015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757B267-927B-453F-B23E-0D5B3C9F86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81CDE62-05CE-4CE0-9BB0-3650A470AD92}" type="datetimeFigureOut">
              <a:rPr lang="es-ES" smtClean="0"/>
              <a:pPr/>
              <a:t>19/11/2015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757B267-927B-453F-B23E-0D5B3C9F86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81CDE62-05CE-4CE0-9BB0-3650A470AD92}" type="datetimeFigureOut">
              <a:rPr lang="es-ES" smtClean="0"/>
              <a:pPr/>
              <a:t>19/11/2015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757B267-927B-453F-B23E-0D5B3C9F86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81CDE62-05CE-4CE0-9BB0-3650A470AD92}" type="datetimeFigureOut">
              <a:rPr lang="es-ES" smtClean="0"/>
              <a:pPr/>
              <a:t>19/11/2015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757B267-927B-453F-B23E-0D5B3C9F86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 redondeado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81CDE62-05CE-4CE0-9BB0-3650A470AD92}" type="datetimeFigureOut">
              <a:rPr lang="es-ES" smtClean="0"/>
              <a:pPr/>
              <a:t>19/11/2015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757B267-927B-453F-B23E-0D5B3C9F86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81CDE62-05CE-4CE0-9BB0-3650A470AD92}" type="datetimeFigureOut">
              <a:rPr lang="es-ES" smtClean="0"/>
              <a:pPr/>
              <a:t>19/11/2015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757B267-927B-453F-B23E-0D5B3C9F86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14 Rectángulo redondeado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Redondear rectángulo de esquina sencilla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81CDE62-05CE-4CE0-9BB0-3650A470AD92}" type="datetimeFigureOut">
              <a:rPr lang="es-ES" smtClean="0"/>
              <a:pPr/>
              <a:t>19/11/2015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757B267-927B-453F-B23E-0D5B3C9F86BC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s-ES" smtClean="0"/>
              <a:t>Haga clic en el icono para agregar una imagen</a:t>
            </a:r>
            <a:endParaRPr kumimoji="0" lang="en-US"/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 redondeado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Rectángulo redondeado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12 Marcador de título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25" name="24 Marcador de fecha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A81CDE62-05CE-4CE0-9BB0-3650A470AD92}" type="datetimeFigureOut">
              <a:rPr lang="es-ES" smtClean="0"/>
              <a:pPr/>
              <a:t>19/11/2015</a:t>
            </a:fld>
            <a:endParaRPr lang="es-ES"/>
          </a:p>
        </p:txBody>
      </p:sp>
      <p:sp>
        <p:nvSpPr>
          <p:cNvPr id="18" name="17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C757B267-927B-453F-B23E-0D5B3C9F86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ransition spd="med">
    <p:wipe dir="r"/>
  </p:transition>
  <p:timing>
    <p:tnLst>
      <p:par>
        <p:cTn id="1" dur="indefinite" restart="never" nodeType="tmRoot"/>
      </p:par>
    </p:tnLst>
  </p:timing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Convivencia</a:t>
            </a:r>
            <a:endParaRPr lang="es-E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endParaRPr lang="es-ES" sz="3600" dirty="0" smtClean="0">
              <a:latin typeface="Aharoni" pitchFamily="2" charset="-79"/>
              <a:cs typeface="Aharoni" pitchFamily="2" charset="-79"/>
            </a:endParaRPr>
          </a:p>
          <a:p>
            <a:r>
              <a:rPr lang="es-ES" sz="3600" dirty="0" smtClean="0">
                <a:latin typeface="Aharoni" pitchFamily="2" charset="-79"/>
                <a:cs typeface="Aharoni" pitchFamily="2" charset="-79"/>
              </a:rPr>
              <a:t>IES </a:t>
            </a:r>
            <a:r>
              <a:rPr lang="es-ES" sz="3600" dirty="0" err="1" smtClean="0">
                <a:latin typeface="Aharoni" pitchFamily="2" charset="-79"/>
                <a:cs typeface="Aharoni" pitchFamily="2" charset="-79"/>
              </a:rPr>
              <a:t>Montecelo</a:t>
            </a:r>
            <a:r>
              <a:rPr lang="es-ES" sz="3600" dirty="0" smtClean="0">
                <a:latin typeface="Aharoni" pitchFamily="2" charset="-79"/>
                <a:cs typeface="Aharoni" pitchFamily="2" charset="-79"/>
              </a:rPr>
              <a:t>  </a:t>
            </a:r>
          </a:p>
          <a:p>
            <a:r>
              <a:rPr lang="es-ES" sz="3600" b="1" dirty="0" smtClean="0">
                <a:latin typeface="Aharoni" pitchFamily="2" charset="-79"/>
                <a:cs typeface="Aharoni" pitchFamily="2" charset="-79"/>
              </a:rPr>
              <a:t>2013-2016</a:t>
            </a:r>
            <a:endParaRPr lang="es-ES" sz="3600" b="1" dirty="0">
              <a:latin typeface="Aharoni" pitchFamily="2" charset="-79"/>
              <a:cs typeface="Aharoni" pitchFamily="2" charset="-79"/>
            </a:endParaRP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1 Tabla"/>
          <p:cNvGraphicFramePr>
            <a:graphicFrameLocks noGrp="1"/>
          </p:cNvGraphicFramePr>
          <p:nvPr/>
        </p:nvGraphicFramePr>
        <p:xfrm>
          <a:off x="642910" y="428604"/>
          <a:ext cx="7929618" cy="50006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18124"/>
                <a:gridCol w="2018124"/>
                <a:gridCol w="2018124"/>
                <a:gridCol w="1875246"/>
              </a:tblGrid>
              <a:tr h="579228">
                <a:tc>
                  <a:txBody>
                    <a:bodyPr/>
                    <a:lstStyle/>
                    <a:p>
                      <a:r>
                        <a:rPr lang="es-ES" dirty="0" err="1" smtClean="0"/>
                        <a:t>Actividade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Material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err="1" smtClean="0"/>
                        <a:t>Metodoloxía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mtClean="0"/>
                        <a:t>Obxectivo</a:t>
                      </a:r>
                      <a:endParaRPr lang="es-ES" dirty="0"/>
                    </a:p>
                  </a:txBody>
                  <a:tcPr/>
                </a:tc>
              </a:tr>
              <a:tr h="1448070">
                <a:tc>
                  <a:txBody>
                    <a:bodyPr/>
                    <a:lstStyle/>
                    <a:p>
                      <a:r>
                        <a:rPr lang="es-ES" dirty="0" smtClean="0"/>
                        <a:t>Cómo</a:t>
                      </a:r>
                      <a:r>
                        <a:rPr lang="es-ES" baseline="0" dirty="0" smtClean="0"/>
                        <a:t> formar un equipo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Vídeos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Técnica 1-2-4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baseline="0" dirty="0" smtClean="0"/>
                        <a:t> </a:t>
                      </a:r>
                      <a:r>
                        <a:rPr lang="es-ES" dirty="0" smtClean="0"/>
                        <a:t>Valores de </a:t>
                      </a:r>
                      <a:r>
                        <a:rPr lang="es-ES" dirty="0" err="1" smtClean="0"/>
                        <a:t>traballar</a:t>
                      </a:r>
                      <a:r>
                        <a:rPr lang="es-ES" dirty="0" smtClean="0"/>
                        <a:t> en equipo</a:t>
                      </a:r>
                      <a:endParaRPr lang="es-ES" dirty="0"/>
                    </a:p>
                  </a:txBody>
                  <a:tcPr/>
                </a:tc>
              </a:tr>
              <a:tr h="1448070">
                <a:tc>
                  <a:txBody>
                    <a:bodyPr/>
                    <a:lstStyle/>
                    <a:p>
                      <a:r>
                        <a:rPr lang="es-ES" dirty="0" smtClean="0"/>
                        <a:t>Conferencia</a:t>
                      </a:r>
                      <a:r>
                        <a:rPr lang="es-ES" baseline="0" dirty="0" smtClean="0"/>
                        <a:t> “A </a:t>
                      </a:r>
                      <a:r>
                        <a:rPr lang="es-ES" baseline="0" dirty="0" err="1" smtClean="0"/>
                        <a:t>Lei</a:t>
                      </a:r>
                      <a:r>
                        <a:rPr lang="es-ES" baseline="0" dirty="0" smtClean="0"/>
                        <a:t> do Menor”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Colaboración</a:t>
                      </a:r>
                      <a:r>
                        <a:rPr lang="es-ES" baseline="0" dirty="0" smtClean="0"/>
                        <a:t> Asociación Arela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Mesa redonda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Normas e </a:t>
                      </a:r>
                      <a:r>
                        <a:rPr lang="es-ES" dirty="0" err="1" smtClean="0"/>
                        <a:t>sancións</a:t>
                      </a:r>
                      <a:r>
                        <a:rPr lang="es-ES" dirty="0" smtClean="0"/>
                        <a:t> </a:t>
                      </a:r>
                      <a:r>
                        <a:rPr lang="es-ES" dirty="0" err="1" smtClean="0"/>
                        <a:t>fóra</a:t>
                      </a:r>
                      <a:r>
                        <a:rPr lang="es-ES" dirty="0" smtClean="0"/>
                        <a:t> do centro</a:t>
                      </a:r>
                      <a:endParaRPr lang="es-ES" dirty="0"/>
                    </a:p>
                  </a:txBody>
                  <a:tcPr/>
                </a:tc>
              </a:tr>
              <a:tr h="152529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dirty="0" smtClean="0"/>
                        <a:t>As </a:t>
                      </a:r>
                      <a:r>
                        <a:rPr lang="es-ES" dirty="0" err="1" smtClean="0"/>
                        <a:t>emocións</a:t>
                      </a:r>
                      <a:endParaRPr lang="es-ES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dirty="0" smtClean="0"/>
                        <a:t>Comunicación</a:t>
                      </a:r>
                      <a:r>
                        <a:rPr lang="es-ES" baseline="0" dirty="0" smtClean="0"/>
                        <a:t> non verbal</a:t>
                      </a:r>
                      <a:endParaRPr lang="es-E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Presentación</a:t>
                      </a:r>
                      <a:r>
                        <a:rPr lang="es-ES" baseline="0" dirty="0" smtClean="0"/>
                        <a:t> e vídeos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Mesa redonda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Educación emocional 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 smtClean="0"/>
              <a:t>Que pretendemos coas </a:t>
            </a:r>
            <a:r>
              <a:rPr lang="es-ES" dirty="0" err="1" smtClean="0"/>
              <a:t>titorías</a:t>
            </a:r>
            <a:r>
              <a:rPr lang="es-ES" dirty="0" smtClean="0"/>
              <a:t>?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lnSpc>
                <a:spcPct val="150000"/>
              </a:lnSpc>
            </a:pPr>
            <a:r>
              <a:rPr lang="es-ES" sz="1800" dirty="0" smtClean="0"/>
              <a:t>A participación de cada un dos </a:t>
            </a:r>
            <a:r>
              <a:rPr lang="es-ES" sz="1800" dirty="0" err="1" smtClean="0"/>
              <a:t>membros</a:t>
            </a:r>
            <a:r>
              <a:rPr lang="es-ES" sz="1800" dirty="0" smtClean="0"/>
              <a:t> do grupo</a:t>
            </a:r>
          </a:p>
          <a:p>
            <a:pPr>
              <a:lnSpc>
                <a:spcPct val="150000"/>
              </a:lnSpc>
            </a:pPr>
            <a:r>
              <a:rPr lang="es-ES" sz="1800" dirty="0" smtClean="0"/>
              <a:t>Reflexionar sobre o </a:t>
            </a:r>
            <a:r>
              <a:rPr lang="es-ES" sz="1800" dirty="0" err="1" smtClean="0"/>
              <a:t>traballo</a:t>
            </a:r>
            <a:r>
              <a:rPr lang="es-ES" sz="1800" dirty="0" smtClean="0"/>
              <a:t> en equipo: </a:t>
            </a:r>
            <a:r>
              <a:rPr lang="es-ES" sz="1800" dirty="0" err="1" smtClean="0"/>
              <a:t>necesidade</a:t>
            </a:r>
            <a:r>
              <a:rPr lang="es-ES" sz="1800" dirty="0" smtClean="0"/>
              <a:t> </a:t>
            </a:r>
            <a:r>
              <a:rPr lang="es-ES" sz="1800" dirty="0" err="1" smtClean="0"/>
              <a:t>dun</a:t>
            </a:r>
            <a:r>
              <a:rPr lang="es-ES" sz="1800" dirty="0" smtClean="0"/>
              <a:t> </a:t>
            </a:r>
            <a:r>
              <a:rPr lang="es-ES" sz="1800" dirty="0" err="1" smtClean="0"/>
              <a:t>obxectivo</a:t>
            </a:r>
            <a:r>
              <a:rPr lang="es-ES" sz="1800" dirty="0" smtClean="0"/>
              <a:t> común</a:t>
            </a:r>
          </a:p>
          <a:p>
            <a:pPr>
              <a:lnSpc>
                <a:spcPct val="150000"/>
              </a:lnSpc>
            </a:pPr>
            <a:r>
              <a:rPr lang="es-ES" sz="1800" dirty="0" smtClean="0"/>
              <a:t>Extrapolar esas </a:t>
            </a:r>
            <a:r>
              <a:rPr lang="es-ES" sz="1800" dirty="0" err="1" smtClean="0"/>
              <a:t>conclusións</a:t>
            </a:r>
            <a:r>
              <a:rPr lang="es-ES" sz="1800" dirty="0" smtClean="0"/>
              <a:t> á vida real (sobre todo </a:t>
            </a:r>
            <a:r>
              <a:rPr lang="es-ES" sz="1800" dirty="0" err="1" smtClean="0"/>
              <a:t>ao</a:t>
            </a:r>
            <a:r>
              <a:rPr lang="es-ES" sz="1800" dirty="0" smtClean="0"/>
              <a:t> taller)</a:t>
            </a:r>
          </a:p>
          <a:p>
            <a:pPr>
              <a:lnSpc>
                <a:spcPct val="150000"/>
              </a:lnSpc>
            </a:pPr>
            <a:r>
              <a:rPr lang="es-ES" sz="1800" dirty="0" smtClean="0"/>
              <a:t>Analizar o </a:t>
            </a:r>
            <a:r>
              <a:rPr lang="es-ES" sz="1800" dirty="0" err="1" smtClean="0"/>
              <a:t>noso</a:t>
            </a:r>
            <a:r>
              <a:rPr lang="es-ES" sz="1800" dirty="0" smtClean="0"/>
              <a:t> propio </a:t>
            </a:r>
            <a:r>
              <a:rPr lang="es-ES" sz="1800" dirty="0" err="1" smtClean="0"/>
              <a:t>comportamento</a:t>
            </a:r>
            <a:r>
              <a:rPr lang="es-ES" sz="1800" dirty="0" smtClean="0"/>
              <a:t>: asumir liderazgo, </a:t>
            </a:r>
            <a:r>
              <a:rPr lang="es-ES" sz="1800" dirty="0" err="1" smtClean="0"/>
              <a:t>axuda</a:t>
            </a:r>
            <a:r>
              <a:rPr lang="es-ES" sz="1800" dirty="0" smtClean="0"/>
              <a:t>/presión </a:t>
            </a:r>
            <a:r>
              <a:rPr lang="es-ES" sz="1800" dirty="0" err="1" smtClean="0"/>
              <a:t>ao</a:t>
            </a:r>
            <a:r>
              <a:rPr lang="es-ES" sz="1800" dirty="0" smtClean="0"/>
              <a:t> </a:t>
            </a:r>
            <a:r>
              <a:rPr lang="es-ES" sz="1800" dirty="0" err="1" smtClean="0"/>
              <a:t>compañeiro</a:t>
            </a:r>
            <a:r>
              <a:rPr lang="es-ES" sz="1800" dirty="0" smtClean="0"/>
              <a:t>, conductas individualistas, </a:t>
            </a:r>
            <a:r>
              <a:rPr lang="es-ES" sz="1800" dirty="0" err="1" smtClean="0"/>
              <a:t>cumprimento</a:t>
            </a:r>
            <a:r>
              <a:rPr lang="es-ES" sz="1800" dirty="0" smtClean="0"/>
              <a:t> de normas</a:t>
            </a:r>
          </a:p>
          <a:p>
            <a:pPr>
              <a:lnSpc>
                <a:spcPct val="150000"/>
              </a:lnSpc>
            </a:pPr>
            <a:r>
              <a:rPr lang="es-ES" sz="1800" dirty="0" smtClean="0"/>
              <a:t>Aprender a </a:t>
            </a:r>
            <a:r>
              <a:rPr lang="es-ES" sz="1800" dirty="0" err="1" smtClean="0"/>
              <a:t>rirse</a:t>
            </a:r>
            <a:r>
              <a:rPr lang="es-ES" sz="1800" dirty="0" smtClean="0"/>
              <a:t> </a:t>
            </a:r>
            <a:r>
              <a:rPr lang="es-ES" sz="1800" dirty="0" err="1" smtClean="0"/>
              <a:t>dun</a:t>
            </a:r>
            <a:r>
              <a:rPr lang="es-ES" sz="1800" dirty="0" smtClean="0"/>
              <a:t> </a:t>
            </a:r>
            <a:r>
              <a:rPr lang="es-ES" sz="1800" dirty="0" err="1" smtClean="0"/>
              <a:t>mesmo</a:t>
            </a:r>
            <a:endParaRPr lang="es-ES" sz="1800" dirty="0" smtClean="0"/>
          </a:p>
          <a:p>
            <a:pPr>
              <a:lnSpc>
                <a:spcPct val="150000"/>
              </a:lnSpc>
            </a:pPr>
            <a:r>
              <a:rPr lang="es-ES" sz="1800" dirty="0" smtClean="0"/>
              <a:t>Divertirse</a:t>
            </a:r>
          </a:p>
          <a:p>
            <a:pPr>
              <a:lnSpc>
                <a:spcPct val="150000"/>
              </a:lnSpc>
            </a:pPr>
            <a:r>
              <a:rPr lang="es-ES" sz="1800" dirty="0" err="1" smtClean="0"/>
              <a:t>Mellora</a:t>
            </a:r>
            <a:r>
              <a:rPr lang="es-ES" sz="1800" dirty="0" smtClean="0"/>
              <a:t> do </a:t>
            </a:r>
            <a:r>
              <a:rPr lang="es-ES" sz="1800" dirty="0" err="1" smtClean="0"/>
              <a:t>autocoñecemento</a:t>
            </a:r>
            <a:endParaRPr lang="es-ES" sz="1800" dirty="0" smtClean="0"/>
          </a:p>
          <a:p>
            <a:pPr>
              <a:lnSpc>
                <a:spcPct val="150000"/>
              </a:lnSpc>
            </a:pPr>
            <a:endParaRPr lang="es-ES" sz="1800" dirty="0" smtClean="0"/>
          </a:p>
          <a:p>
            <a:endParaRPr lang="es-ES" sz="1800" dirty="0"/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Historial de </a:t>
            </a:r>
            <a:r>
              <a:rPr lang="es-ES" dirty="0" err="1" smtClean="0"/>
              <a:t>actuacións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Curso 2013-2014: PFPP</a:t>
            </a:r>
          </a:p>
          <a:p>
            <a:pPr lvl="2"/>
            <a:r>
              <a:rPr lang="es-ES" dirty="0" smtClean="0"/>
              <a:t>Protocolos de actuación</a:t>
            </a:r>
          </a:p>
          <a:p>
            <a:pPr lvl="2"/>
            <a:r>
              <a:rPr lang="es-ES" dirty="0" smtClean="0"/>
              <a:t>Reflexión sobre o papel do profesor</a:t>
            </a:r>
          </a:p>
          <a:p>
            <a:pPr lvl="2">
              <a:buNone/>
            </a:pPr>
            <a:endParaRPr lang="es-ES" dirty="0"/>
          </a:p>
          <a:p>
            <a:r>
              <a:rPr lang="es-ES" dirty="0" smtClean="0"/>
              <a:t>Curso 2014-2015</a:t>
            </a:r>
          </a:p>
          <a:p>
            <a:pPr lvl="2"/>
            <a:r>
              <a:rPr lang="es-ES" dirty="0" smtClean="0"/>
              <a:t>Aplicar  á </a:t>
            </a:r>
            <a:r>
              <a:rPr lang="es-ES" dirty="0" err="1" smtClean="0"/>
              <a:t>realidade</a:t>
            </a:r>
            <a:endParaRPr lang="es-ES" dirty="0" smtClean="0"/>
          </a:p>
          <a:p>
            <a:pPr lvl="2"/>
            <a:endParaRPr lang="es-ES" dirty="0" smtClean="0"/>
          </a:p>
          <a:p>
            <a:r>
              <a:rPr lang="es-ES" dirty="0" smtClean="0"/>
              <a:t>Curso 2015-2016</a:t>
            </a:r>
          </a:p>
          <a:p>
            <a:pPr lvl="2"/>
            <a:r>
              <a:rPr lang="es-ES" dirty="0" smtClean="0"/>
              <a:t>Novo PFPP: </a:t>
            </a:r>
            <a:r>
              <a:rPr lang="es-ES" dirty="0" err="1" smtClean="0"/>
              <a:t>reflexións</a:t>
            </a:r>
            <a:r>
              <a:rPr lang="es-ES" dirty="0" smtClean="0"/>
              <a:t> sobre a práctica</a:t>
            </a: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1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4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Punto de partida 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es-ES" b="1" dirty="0" smtClean="0"/>
              <a:t>Juan </a:t>
            </a:r>
            <a:r>
              <a:rPr lang="es-ES" b="1" dirty="0" err="1" smtClean="0"/>
              <a:t>Vaello</a:t>
            </a:r>
            <a:r>
              <a:rPr lang="es-ES" b="1" dirty="0" smtClean="0"/>
              <a:t> </a:t>
            </a:r>
            <a:r>
              <a:rPr lang="es-ES" b="1" dirty="0" err="1" smtClean="0"/>
              <a:t>Orts</a:t>
            </a:r>
            <a:r>
              <a:rPr lang="es-ES" dirty="0" smtClean="0"/>
              <a:t>: en educación </a:t>
            </a:r>
            <a:r>
              <a:rPr lang="es-ES" dirty="0" err="1" smtClean="0"/>
              <a:t>soen</a:t>
            </a:r>
            <a:r>
              <a:rPr lang="es-ES" dirty="0" smtClean="0"/>
              <a:t> darse por </a:t>
            </a:r>
            <a:r>
              <a:rPr lang="es-ES" dirty="0" err="1" smtClean="0"/>
              <a:t>verdadeiras</a:t>
            </a:r>
            <a:r>
              <a:rPr lang="es-ES" dirty="0" smtClean="0"/>
              <a:t> dúas premisas que non son </a:t>
            </a:r>
            <a:r>
              <a:rPr lang="es-ES" dirty="0" err="1" smtClean="0"/>
              <a:t>certas</a:t>
            </a:r>
            <a:r>
              <a:rPr lang="es-ES" dirty="0" smtClean="0"/>
              <a:t>, </a:t>
            </a:r>
            <a:r>
              <a:rPr lang="es-ES" dirty="0" err="1" smtClean="0"/>
              <a:t>pois</a:t>
            </a:r>
            <a:r>
              <a:rPr lang="es-ES" dirty="0" smtClean="0"/>
              <a:t>: </a:t>
            </a:r>
          </a:p>
          <a:p>
            <a:pPr>
              <a:buNone/>
            </a:pPr>
            <a:endParaRPr lang="es-ES" dirty="0" smtClean="0"/>
          </a:p>
          <a:p>
            <a:pPr>
              <a:buNone/>
            </a:pPr>
            <a:r>
              <a:rPr lang="es-ES" dirty="0" smtClean="0"/>
              <a:t>.- </a:t>
            </a:r>
            <a:r>
              <a:rPr lang="es-ES" dirty="0" err="1" smtClean="0"/>
              <a:t>nin</a:t>
            </a:r>
            <a:r>
              <a:rPr lang="es-ES" dirty="0" smtClean="0"/>
              <a:t> todo o profesorado está preparado para </a:t>
            </a:r>
            <a:r>
              <a:rPr lang="es-ES" dirty="0" err="1" smtClean="0"/>
              <a:t>xestionar</a:t>
            </a:r>
            <a:r>
              <a:rPr lang="es-ES" dirty="0" smtClean="0"/>
              <a:t> os </a:t>
            </a:r>
            <a:r>
              <a:rPr lang="es-ES" dirty="0" err="1" smtClean="0"/>
              <a:t>conflitos</a:t>
            </a:r>
            <a:r>
              <a:rPr lang="es-ES" dirty="0" smtClean="0"/>
              <a:t> que se dan </a:t>
            </a:r>
            <a:r>
              <a:rPr lang="es-ES" dirty="0" err="1" smtClean="0"/>
              <a:t>nun</a:t>
            </a:r>
            <a:r>
              <a:rPr lang="es-ES" dirty="0" smtClean="0"/>
              <a:t> aula</a:t>
            </a:r>
          </a:p>
          <a:p>
            <a:pPr>
              <a:buNone/>
            </a:pPr>
            <a:endParaRPr lang="es-ES" dirty="0" smtClean="0"/>
          </a:p>
          <a:p>
            <a:pPr>
              <a:buNone/>
            </a:pPr>
            <a:r>
              <a:rPr lang="es-ES" dirty="0" smtClean="0"/>
              <a:t>.- </a:t>
            </a:r>
            <a:r>
              <a:rPr lang="es-ES" dirty="0" err="1" smtClean="0"/>
              <a:t>nin</a:t>
            </a:r>
            <a:r>
              <a:rPr lang="es-ES" dirty="0" smtClean="0"/>
              <a:t> todo o alumnado que está </a:t>
            </a:r>
            <a:r>
              <a:rPr lang="es-ES" dirty="0" err="1" smtClean="0"/>
              <a:t>nun</a:t>
            </a:r>
            <a:r>
              <a:rPr lang="es-ES" dirty="0" smtClean="0"/>
              <a:t> aula está motivado para aprender</a:t>
            </a:r>
            <a:endParaRPr lang="es-ES" dirty="0"/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err="1" smtClean="0"/>
              <a:t>Liñas</a:t>
            </a:r>
            <a:r>
              <a:rPr lang="es-ES" dirty="0" smtClean="0"/>
              <a:t> de actuación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None/>
            </a:pPr>
            <a:r>
              <a:rPr lang="es-ES" dirty="0" smtClean="0"/>
              <a:t>	</a:t>
            </a:r>
            <a:r>
              <a:rPr lang="es-ES" dirty="0" err="1" smtClean="0"/>
              <a:t>Tendo</a:t>
            </a:r>
            <a:r>
              <a:rPr lang="es-ES" dirty="0" smtClean="0"/>
              <a:t> en </a:t>
            </a:r>
            <a:r>
              <a:rPr lang="es-ES" dirty="0" err="1" smtClean="0"/>
              <a:t>conta</a:t>
            </a:r>
            <a:r>
              <a:rPr lang="es-ES" dirty="0" smtClean="0"/>
              <a:t> esa </a:t>
            </a:r>
            <a:r>
              <a:rPr lang="es-ES" dirty="0" err="1" smtClean="0"/>
              <a:t>dobre</a:t>
            </a:r>
            <a:r>
              <a:rPr lang="es-ES" dirty="0" smtClean="0"/>
              <a:t> </a:t>
            </a:r>
            <a:r>
              <a:rPr lang="es-ES" dirty="0" err="1" smtClean="0"/>
              <a:t>realidade</a:t>
            </a:r>
            <a:r>
              <a:rPr lang="es-ES" dirty="0" smtClean="0"/>
              <a:t>, a </a:t>
            </a:r>
            <a:r>
              <a:rPr lang="es-ES" dirty="0" err="1" smtClean="0"/>
              <a:t>liña</a:t>
            </a:r>
            <a:r>
              <a:rPr lang="es-ES" dirty="0" smtClean="0"/>
              <a:t> de actuación para </a:t>
            </a:r>
            <a:r>
              <a:rPr lang="es-ES" dirty="0" err="1" smtClean="0"/>
              <a:t>mellorar</a:t>
            </a:r>
            <a:r>
              <a:rPr lang="es-ES" dirty="0" smtClean="0"/>
              <a:t> a convivencia será: </a:t>
            </a:r>
          </a:p>
          <a:p>
            <a:pPr>
              <a:buNone/>
            </a:pPr>
            <a:endParaRPr lang="es-ES" dirty="0" smtClean="0"/>
          </a:p>
          <a:p>
            <a:pPr>
              <a:buNone/>
            </a:pPr>
            <a:r>
              <a:rPr lang="es-ES" dirty="0" smtClean="0"/>
              <a:t>Por </a:t>
            </a:r>
            <a:r>
              <a:rPr lang="es-ES" dirty="0" err="1" smtClean="0"/>
              <a:t>unha</a:t>
            </a:r>
            <a:r>
              <a:rPr lang="es-ES" dirty="0" smtClean="0"/>
              <a:t> banda, reforzar o papel do profesor e </a:t>
            </a:r>
          </a:p>
          <a:p>
            <a:pPr>
              <a:buNone/>
            </a:pPr>
            <a:endParaRPr lang="es-ES" dirty="0" smtClean="0"/>
          </a:p>
          <a:p>
            <a:pPr>
              <a:buNone/>
            </a:pPr>
            <a:r>
              <a:rPr lang="es-ES" dirty="0" smtClean="0"/>
              <a:t>Por </a:t>
            </a:r>
            <a:r>
              <a:rPr lang="es-ES" dirty="0" err="1" smtClean="0"/>
              <a:t>outra</a:t>
            </a:r>
            <a:r>
              <a:rPr lang="es-ES" dirty="0" smtClean="0"/>
              <a:t>, </a:t>
            </a:r>
            <a:r>
              <a:rPr lang="es-ES" dirty="0" err="1" smtClean="0"/>
              <a:t>mellorar</a:t>
            </a:r>
            <a:r>
              <a:rPr lang="es-ES" dirty="0" smtClean="0"/>
              <a:t> a </a:t>
            </a:r>
            <a:r>
              <a:rPr lang="es-ES" dirty="0" err="1" smtClean="0"/>
              <a:t>actitude</a:t>
            </a:r>
            <a:r>
              <a:rPr lang="es-ES" dirty="0" smtClean="0"/>
              <a:t> do grupo de alumnos </a:t>
            </a:r>
            <a:r>
              <a:rPr lang="es-ES" dirty="0" err="1" smtClean="0"/>
              <a:t>na</a:t>
            </a:r>
            <a:r>
              <a:rPr lang="es-ES" dirty="0" smtClean="0"/>
              <a:t> aula</a:t>
            </a:r>
            <a:endParaRPr lang="es-ES" dirty="0"/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O profesorado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 marL="514350" indent="-514350">
              <a:lnSpc>
                <a:spcPct val="170000"/>
              </a:lnSpc>
              <a:buFont typeface="+mj-lt"/>
              <a:buAutoNum type="arabicPeriod"/>
            </a:pPr>
            <a:r>
              <a:rPr lang="es-ES" dirty="0" smtClean="0"/>
              <a:t>Plan de </a:t>
            </a:r>
            <a:r>
              <a:rPr lang="es-ES" dirty="0" err="1" smtClean="0"/>
              <a:t>acollida</a:t>
            </a:r>
            <a:r>
              <a:rPr lang="es-ES" dirty="0" smtClean="0"/>
              <a:t>: información </a:t>
            </a:r>
            <a:r>
              <a:rPr lang="es-ES" dirty="0" err="1" smtClean="0"/>
              <a:t>xeral</a:t>
            </a:r>
            <a:r>
              <a:rPr lang="es-ES" dirty="0" smtClean="0"/>
              <a:t>, características do alumnado e estilo docente.</a:t>
            </a:r>
          </a:p>
          <a:p>
            <a:pPr marL="514350" indent="-514350">
              <a:lnSpc>
                <a:spcPct val="170000"/>
              </a:lnSpc>
              <a:buFont typeface="+mj-lt"/>
              <a:buAutoNum type="arabicPeriod"/>
            </a:pPr>
            <a:r>
              <a:rPr lang="es-ES" dirty="0" smtClean="0"/>
              <a:t>Profesores “val” e profesores “pico”. Diques de contención</a:t>
            </a:r>
          </a:p>
          <a:p>
            <a:pPr marL="514350" indent="-514350">
              <a:lnSpc>
                <a:spcPct val="170000"/>
              </a:lnSpc>
              <a:buFont typeface="+mj-lt"/>
              <a:buAutoNum type="arabicPeriod"/>
            </a:pPr>
            <a:r>
              <a:rPr lang="es-ES" dirty="0" smtClean="0"/>
              <a:t>Aumentar a </a:t>
            </a:r>
            <a:r>
              <a:rPr lang="es-ES" dirty="0" err="1" smtClean="0"/>
              <a:t>fluídez</a:t>
            </a:r>
            <a:r>
              <a:rPr lang="es-ES" dirty="0" smtClean="0"/>
              <a:t> da información: </a:t>
            </a:r>
            <a:r>
              <a:rPr lang="es-ES" dirty="0" err="1" smtClean="0"/>
              <a:t>Xuntanzas</a:t>
            </a:r>
            <a:r>
              <a:rPr lang="es-ES" dirty="0" smtClean="0"/>
              <a:t> equipos  de profesores:</a:t>
            </a:r>
          </a:p>
          <a:p>
            <a:pPr lvl="3">
              <a:lnSpc>
                <a:spcPct val="170000"/>
              </a:lnSpc>
            </a:pPr>
            <a:r>
              <a:rPr lang="es-ES" dirty="0" smtClean="0"/>
              <a:t>Toma </a:t>
            </a:r>
            <a:r>
              <a:rPr lang="es-ES" dirty="0" err="1" smtClean="0"/>
              <a:t>conxunta</a:t>
            </a:r>
            <a:r>
              <a:rPr lang="es-ES" dirty="0" smtClean="0"/>
              <a:t> de </a:t>
            </a:r>
            <a:r>
              <a:rPr lang="es-ES" dirty="0" err="1" smtClean="0"/>
              <a:t>decisións</a:t>
            </a:r>
            <a:r>
              <a:rPr lang="es-ES" dirty="0" smtClean="0"/>
              <a:t>: ex. Colocación </a:t>
            </a:r>
            <a:r>
              <a:rPr lang="es-ES" dirty="0" err="1" smtClean="0"/>
              <a:t>na</a:t>
            </a:r>
            <a:r>
              <a:rPr lang="es-ES" dirty="0" smtClean="0"/>
              <a:t> aula</a:t>
            </a:r>
          </a:p>
          <a:p>
            <a:pPr lvl="3">
              <a:lnSpc>
                <a:spcPct val="170000"/>
              </a:lnSpc>
            </a:pPr>
            <a:r>
              <a:rPr lang="es-ES" dirty="0" smtClean="0"/>
              <a:t>Resolución inmediata de </a:t>
            </a:r>
            <a:r>
              <a:rPr lang="es-ES" dirty="0" err="1" smtClean="0"/>
              <a:t>conflitos</a:t>
            </a:r>
            <a:r>
              <a:rPr lang="es-ES" dirty="0" smtClean="0"/>
              <a:t>: intervención </a:t>
            </a:r>
            <a:r>
              <a:rPr lang="es-ES" dirty="0" err="1" smtClean="0"/>
              <a:t>xefatura</a:t>
            </a:r>
            <a:endParaRPr lang="es-ES" dirty="0" smtClean="0"/>
          </a:p>
          <a:p>
            <a:pPr lvl="3">
              <a:lnSpc>
                <a:spcPct val="170000"/>
              </a:lnSpc>
            </a:pPr>
            <a:r>
              <a:rPr lang="es-ES" dirty="0" smtClean="0"/>
              <a:t>Reforzar o papel </a:t>
            </a:r>
            <a:r>
              <a:rPr lang="es-ES" dirty="0" err="1" smtClean="0"/>
              <a:t>dun</a:t>
            </a:r>
            <a:r>
              <a:rPr lang="es-ES" dirty="0" smtClean="0"/>
              <a:t> </a:t>
            </a:r>
            <a:r>
              <a:rPr lang="es-ES" dirty="0" err="1" smtClean="0"/>
              <a:t>compañeiro</a:t>
            </a:r>
            <a:r>
              <a:rPr lang="es-ES" dirty="0" smtClean="0"/>
              <a:t>: </a:t>
            </a:r>
            <a:r>
              <a:rPr lang="es-ES" dirty="0" err="1" smtClean="0"/>
              <a:t>cumprimento</a:t>
            </a:r>
            <a:r>
              <a:rPr lang="es-ES" dirty="0" smtClean="0"/>
              <a:t> de normas</a:t>
            </a:r>
          </a:p>
          <a:p>
            <a:pPr marL="571500" indent="-457200">
              <a:lnSpc>
                <a:spcPct val="170000"/>
              </a:lnSpc>
              <a:buFont typeface="+mj-lt"/>
              <a:buAutoNum type="arabicPeriod"/>
            </a:pPr>
            <a:r>
              <a:rPr lang="es-ES" dirty="0" smtClean="0"/>
              <a:t>Curso de formación: </a:t>
            </a:r>
          </a:p>
          <a:p>
            <a:pPr marL="1209294" lvl="2" indent="-457200">
              <a:lnSpc>
                <a:spcPct val="170000"/>
              </a:lnSpc>
            </a:pPr>
            <a:r>
              <a:rPr lang="es-ES" sz="1900" dirty="0" err="1" smtClean="0"/>
              <a:t>Autoavaliación</a:t>
            </a:r>
            <a:endParaRPr lang="es-ES" sz="1900" dirty="0" smtClean="0"/>
          </a:p>
          <a:p>
            <a:pPr marL="1209294" lvl="2" indent="-457200">
              <a:lnSpc>
                <a:spcPct val="170000"/>
              </a:lnSpc>
            </a:pPr>
            <a:r>
              <a:rPr lang="es-ES" sz="1900" dirty="0" smtClean="0"/>
              <a:t>Reflexionar </a:t>
            </a:r>
            <a:r>
              <a:rPr lang="es-ES" sz="1900" dirty="0" smtClean="0"/>
              <a:t>sobre a </a:t>
            </a:r>
            <a:r>
              <a:rPr lang="es-ES" sz="1900" dirty="0" err="1" smtClean="0"/>
              <a:t>nosa</a:t>
            </a:r>
            <a:r>
              <a:rPr lang="es-ES" sz="1900" dirty="0" smtClean="0"/>
              <a:t> propia práctica</a:t>
            </a:r>
          </a:p>
          <a:p>
            <a:pPr marL="1209294" lvl="2" indent="-457200">
              <a:lnSpc>
                <a:spcPct val="170000"/>
              </a:lnSpc>
            </a:pPr>
            <a:r>
              <a:rPr lang="es-ES" sz="1900" dirty="0" err="1" smtClean="0"/>
              <a:t>Coñecer</a:t>
            </a:r>
            <a:r>
              <a:rPr lang="es-ES" sz="1900" dirty="0" smtClean="0"/>
              <a:t> </a:t>
            </a:r>
            <a:r>
              <a:rPr lang="es-ES" sz="1900" dirty="0" err="1" smtClean="0"/>
              <a:t>outros</a:t>
            </a:r>
            <a:r>
              <a:rPr lang="es-ES" sz="1900" dirty="0" smtClean="0"/>
              <a:t> modelos de </a:t>
            </a:r>
            <a:r>
              <a:rPr lang="es-ES" sz="1900" dirty="0" err="1" smtClean="0"/>
              <a:t>xestión</a:t>
            </a:r>
            <a:r>
              <a:rPr lang="es-ES" sz="1900" dirty="0" smtClean="0"/>
              <a:t> dos </a:t>
            </a:r>
            <a:r>
              <a:rPr lang="es-ES" sz="1900" dirty="0" err="1" smtClean="0"/>
              <a:t>conflitos</a:t>
            </a:r>
            <a:endParaRPr lang="es-ES" sz="1900" dirty="0" smtClean="0"/>
          </a:p>
          <a:p>
            <a:pPr marL="1209294" lvl="2" indent="-457200">
              <a:lnSpc>
                <a:spcPct val="170000"/>
              </a:lnSpc>
            </a:pPr>
            <a:r>
              <a:rPr lang="es-ES" sz="1900" dirty="0" smtClean="0"/>
              <a:t>Establecer modelos de actuación similares: orden de </a:t>
            </a:r>
            <a:r>
              <a:rPr lang="es-ES" sz="1900" dirty="0" err="1" smtClean="0"/>
              <a:t>traballo</a:t>
            </a:r>
            <a:r>
              <a:rPr lang="es-ES" sz="1900" dirty="0" smtClean="0"/>
              <a:t> e banco de recursos. </a:t>
            </a:r>
            <a:r>
              <a:rPr lang="es-ES" sz="1900" dirty="0" err="1" smtClean="0"/>
              <a:t>Proxectos</a:t>
            </a:r>
            <a:r>
              <a:rPr lang="es-ES" sz="1900" dirty="0" smtClean="0"/>
              <a:t> </a:t>
            </a:r>
            <a:r>
              <a:rPr lang="es-ES" sz="1900" dirty="0" err="1" smtClean="0"/>
              <a:t>interdepartamentais</a:t>
            </a:r>
            <a:r>
              <a:rPr lang="es-ES" sz="1900" dirty="0" smtClean="0"/>
              <a:t>.</a:t>
            </a:r>
          </a:p>
          <a:p>
            <a:pPr marL="1209294" lvl="2" indent="-457200">
              <a:lnSpc>
                <a:spcPct val="170000"/>
              </a:lnSpc>
            </a:pPr>
            <a:r>
              <a:rPr lang="es-ES" dirty="0" smtClean="0"/>
              <a:t>Profundizar </a:t>
            </a:r>
            <a:r>
              <a:rPr lang="es-ES" dirty="0" smtClean="0"/>
              <a:t>no concepto de convivencia como fin en si </a:t>
            </a:r>
            <a:r>
              <a:rPr lang="es-ES" dirty="0" err="1" smtClean="0"/>
              <a:t>mesmo</a:t>
            </a:r>
            <a:r>
              <a:rPr lang="es-ES" dirty="0" smtClean="0"/>
              <a:t>. </a:t>
            </a:r>
            <a:r>
              <a:rPr lang="es-ES" dirty="0" err="1" smtClean="0"/>
              <a:t>Actuacións</a:t>
            </a:r>
            <a:r>
              <a:rPr lang="es-ES" dirty="0" smtClean="0"/>
              <a:t> solidarias en colaboración </a:t>
            </a:r>
            <a:r>
              <a:rPr lang="es-ES" dirty="0" err="1" smtClean="0"/>
              <a:t>co</a:t>
            </a:r>
            <a:r>
              <a:rPr lang="es-ES" dirty="0" smtClean="0"/>
              <a:t> </a:t>
            </a:r>
            <a:r>
              <a:rPr lang="es-ES" dirty="0" smtClean="0"/>
              <a:t>Concello </a:t>
            </a:r>
            <a:r>
              <a:rPr lang="es-ES" smtClean="0"/>
              <a:t>de Pontevedra</a:t>
            </a:r>
            <a:endParaRPr lang="es-ES" dirty="0" smtClean="0"/>
          </a:p>
          <a:p>
            <a:pPr lvl="3"/>
            <a:endParaRPr lang="es-ES" dirty="0"/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1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6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9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5" dur="2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8" dur="2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1" dur="20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Valoración inicio de curso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s-ES" dirty="0" smtClean="0"/>
              <a:t>Valoración positiva da </a:t>
            </a:r>
            <a:r>
              <a:rPr lang="es-ES" dirty="0" err="1" smtClean="0"/>
              <a:t>xuntanza</a:t>
            </a:r>
            <a:r>
              <a:rPr lang="es-ES" dirty="0" smtClean="0"/>
              <a:t> de interinos o </a:t>
            </a:r>
            <a:r>
              <a:rPr lang="es-ES" dirty="0" err="1" smtClean="0"/>
              <a:t>primeiro</a:t>
            </a:r>
            <a:r>
              <a:rPr lang="es-ES" dirty="0" smtClean="0"/>
              <a:t> día</a:t>
            </a:r>
          </a:p>
          <a:p>
            <a:pPr>
              <a:lnSpc>
                <a:spcPct val="150000"/>
              </a:lnSpc>
            </a:pPr>
            <a:r>
              <a:rPr lang="es-ES" dirty="0" smtClean="0"/>
              <a:t>A presentación</a:t>
            </a:r>
          </a:p>
          <a:p>
            <a:pPr>
              <a:lnSpc>
                <a:spcPct val="150000"/>
              </a:lnSpc>
            </a:pPr>
            <a:r>
              <a:rPr lang="es-ES" dirty="0" smtClean="0"/>
              <a:t>A atención á </a:t>
            </a:r>
            <a:r>
              <a:rPr lang="es-ES" dirty="0" err="1" smtClean="0"/>
              <a:t>chegada</a:t>
            </a:r>
            <a:endParaRPr lang="es-ES" dirty="0" smtClean="0"/>
          </a:p>
          <a:p>
            <a:pPr>
              <a:lnSpc>
                <a:spcPct val="150000"/>
              </a:lnSpc>
            </a:pPr>
            <a:r>
              <a:rPr lang="es-ES" dirty="0" smtClean="0"/>
              <a:t>Predisposición de </a:t>
            </a:r>
            <a:r>
              <a:rPr lang="es-ES" dirty="0" err="1" smtClean="0"/>
              <a:t>axuda</a:t>
            </a:r>
            <a:r>
              <a:rPr lang="es-ES" dirty="0" smtClean="0"/>
              <a:t> por parte de todos</a:t>
            </a:r>
            <a:endParaRPr lang="es-ES" dirty="0"/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O alumnado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marL="514350" indent="-514350">
              <a:lnSpc>
                <a:spcPct val="160000"/>
              </a:lnSpc>
              <a:buFont typeface="+mj-lt"/>
              <a:buAutoNum type="arabicPeriod"/>
            </a:pPr>
            <a:r>
              <a:rPr lang="es-ES" dirty="0" err="1" smtClean="0"/>
              <a:t>Establecemento</a:t>
            </a:r>
            <a:r>
              <a:rPr lang="es-ES" dirty="0" smtClean="0"/>
              <a:t> </a:t>
            </a:r>
            <a:r>
              <a:rPr lang="es-ES" dirty="0" err="1" smtClean="0"/>
              <a:t>dun</a:t>
            </a:r>
            <a:r>
              <a:rPr lang="es-ES" dirty="0" smtClean="0"/>
              <a:t> estilo común de actuación por parte do equipo de profesores: </a:t>
            </a:r>
          </a:p>
          <a:p>
            <a:pPr lvl="1">
              <a:lnSpc>
                <a:spcPct val="160000"/>
              </a:lnSpc>
            </a:pPr>
            <a:r>
              <a:rPr lang="es-ES" dirty="0" smtClean="0"/>
              <a:t>Localizar elementos disruptivos </a:t>
            </a:r>
            <a:r>
              <a:rPr lang="es-ES" dirty="0" err="1" smtClean="0"/>
              <a:t>na</a:t>
            </a:r>
            <a:r>
              <a:rPr lang="es-ES" dirty="0" smtClean="0"/>
              <a:t> aula</a:t>
            </a:r>
          </a:p>
          <a:p>
            <a:pPr lvl="1">
              <a:lnSpc>
                <a:spcPct val="160000"/>
              </a:lnSpc>
            </a:pPr>
            <a:r>
              <a:rPr lang="es-ES" dirty="0" err="1" smtClean="0"/>
              <a:t>Cumprimento</a:t>
            </a:r>
            <a:r>
              <a:rPr lang="es-ES" dirty="0" smtClean="0"/>
              <a:t> de normas básicas (seis)</a:t>
            </a:r>
          </a:p>
          <a:p>
            <a:pPr lvl="1">
              <a:lnSpc>
                <a:spcPct val="160000"/>
              </a:lnSpc>
            </a:pPr>
            <a:r>
              <a:rPr lang="es-ES" dirty="0" smtClean="0"/>
              <a:t>Chamadas de atención </a:t>
            </a:r>
            <a:r>
              <a:rPr lang="es-ES" dirty="0" err="1" smtClean="0"/>
              <a:t>fóra</a:t>
            </a:r>
            <a:r>
              <a:rPr lang="es-ES" dirty="0" smtClean="0"/>
              <a:t> da aula</a:t>
            </a:r>
          </a:p>
          <a:p>
            <a:pPr lvl="1">
              <a:lnSpc>
                <a:spcPct val="160000"/>
              </a:lnSpc>
            </a:pPr>
            <a:r>
              <a:rPr lang="es-ES" dirty="0" err="1" smtClean="0"/>
              <a:t>Fluídez</a:t>
            </a:r>
            <a:r>
              <a:rPr lang="es-ES" dirty="0" smtClean="0"/>
              <a:t> no intercambio de información</a:t>
            </a:r>
          </a:p>
          <a:p>
            <a:pPr lvl="1">
              <a:lnSpc>
                <a:spcPct val="160000"/>
              </a:lnSpc>
            </a:pPr>
            <a:r>
              <a:rPr lang="es-ES" dirty="0" smtClean="0"/>
              <a:t>Información inmediata </a:t>
            </a:r>
            <a:r>
              <a:rPr lang="es-ES" dirty="0" err="1" smtClean="0"/>
              <a:t>ao</a:t>
            </a:r>
            <a:r>
              <a:rPr lang="es-ES" dirty="0" smtClean="0"/>
              <a:t> </a:t>
            </a:r>
            <a:r>
              <a:rPr lang="es-ES" dirty="0" err="1" smtClean="0"/>
              <a:t>titor</a:t>
            </a:r>
            <a:r>
              <a:rPr lang="es-ES" dirty="0" smtClean="0"/>
              <a:t> e </a:t>
            </a:r>
            <a:r>
              <a:rPr lang="es-ES" dirty="0" err="1" smtClean="0"/>
              <a:t>ao</a:t>
            </a:r>
            <a:r>
              <a:rPr lang="es-ES" dirty="0" smtClean="0"/>
              <a:t> </a:t>
            </a:r>
            <a:r>
              <a:rPr lang="es-ES" dirty="0" err="1" smtClean="0"/>
              <a:t>xefe</a:t>
            </a:r>
            <a:r>
              <a:rPr lang="es-ES" dirty="0" smtClean="0"/>
              <a:t> de </a:t>
            </a:r>
            <a:r>
              <a:rPr lang="es-ES" dirty="0" err="1" smtClean="0"/>
              <a:t>estudos</a:t>
            </a:r>
            <a:r>
              <a:rPr lang="es-ES" dirty="0" smtClean="0"/>
              <a:t> </a:t>
            </a:r>
            <a:r>
              <a:rPr lang="es-ES" dirty="0" err="1" smtClean="0"/>
              <a:t>dun</a:t>
            </a:r>
            <a:r>
              <a:rPr lang="es-ES" dirty="0" smtClean="0"/>
              <a:t> </a:t>
            </a:r>
            <a:r>
              <a:rPr lang="es-ES" dirty="0" err="1" smtClean="0"/>
              <a:t>apercebimento</a:t>
            </a:r>
            <a:r>
              <a:rPr lang="es-ES" dirty="0" smtClean="0"/>
              <a:t> e chamada á familia (</a:t>
            </a:r>
            <a:r>
              <a:rPr lang="es-ES" dirty="0" err="1" smtClean="0"/>
              <a:t>recoñecemento</a:t>
            </a:r>
            <a:r>
              <a:rPr lang="es-ES" dirty="0" smtClean="0"/>
              <a:t> e “</a:t>
            </a:r>
            <a:r>
              <a:rPr lang="es-ES" dirty="0" err="1" smtClean="0"/>
              <a:t>desculpas</a:t>
            </a:r>
            <a:r>
              <a:rPr lang="es-ES" dirty="0" smtClean="0"/>
              <a:t>”)</a:t>
            </a:r>
          </a:p>
          <a:p>
            <a:pPr lvl="1">
              <a:lnSpc>
                <a:spcPct val="160000"/>
              </a:lnSpc>
            </a:pPr>
            <a:endParaRPr lang="es-ES" dirty="0" smtClean="0"/>
          </a:p>
          <a:p>
            <a:pPr marL="571500" indent="-514350">
              <a:lnSpc>
                <a:spcPct val="160000"/>
              </a:lnSpc>
              <a:buFont typeface="+mj-lt"/>
              <a:buAutoNum type="arabicPeriod"/>
            </a:pPr>
            <a:r>
              <a:rPr lang="es-ES" dirty="0" smtClean="0"/>
              <a:t> Plan de Acción </a:t>
            </a:r>
            <a:r>
              <a:rPr lang="es-ES" dirty="0" err="1" smtClean="0"/>
              <a:t>Titorial</a:t>
            </a:r>
            <a:endParaRPr lang="es-ES" dirty="0" smtClean="0"/>
          </a:p>
          <a:p>
            <a:pPr marL="971550" lvl="1" indent="-514350">
              <a:lnSpc>
                <a:spcPct val="160000"/>
              </a:lnSpc>
            </a:pPr>
            <a:r>
              <a:rPr lang="es-ES" dirty="0" smtClean="0"/>
              <a:t>Hora semanal impartida </a:t>
            </a:r>
            <a:r>
              <a:rPr lang="es-ES" dirty="0" err="1" smtClean="0"/>
              <a:t>conxuntamente</a:t>
            </a:r>
            <a:r>
              <a:rPr lang="es-ES" dirty="0" smtClean="0"/>
              <a:t> polo </a:t>
            </a:r>
            <a:r>
              <a:rPr lang="es-ES" dirty="0" err="1" smtClean="0"/>
              <a:t>titor</a:t>
            </a:r>
            <a:r>
              <a:rPr lang="es-ES" dirty="0" smtClean="0"/>
              <a:t> e a orientadora</a:t>
            </a:r>
          </a:p>
          <a:p>
            <a:pPr marL="971550" lvl="1" indent="-514350">
              <a:lnSpc>
                <a:spcPct val="160000"/>
              </a:lnSpc>
            </a:pPr>
            <a:r>
              <a:rPr lang="es-ES" dirty="0" smtClean="0"/>
              <a:t>1º trimestre dedicado á Convivencia</a:t>
            </a:r>
          </a:p>
          <a:p>
            <a:pPr lvl="1"/>
            <a:endParaRPr lang="es-ES" dirty="0"/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4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8" dur="2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err="1" smtClean="0"/>
              <a:t>Desenvolvemento</a:t>
            </a:r>
            <a:r>
              <a:rPr lang="es-ES" dirty="0" smtClean="0"/>
              <a:t> do PAT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s-ES" dirty="0" err="1" smtClean="0"/>
              <a:t>Obxectivo</a:t>
            </a:r>
            <a:r>
              <a:rPr lang="es-ES" dirty="0" smtClean="0"/>
              <a:t>: aprender a </a:t>
            </a:r>
            <a:r>
              <a:rPr lang="es-ES" dirty="0" err="1" smtClean="0"/>
              <a:t>xestionar</a:t>
            </a:r>
            <a:r>
              <a:rPr lang="es-ES" dirty="0" smtClean="0"/>
              <a:t> os </a:t>
            </a:r>
            <a:r>
              <a:rPr lang="es-ES" dirty="0" err="1" smtClean="0"/>
              <a:t>conflitos</a:t>
            </a:r>
            <a:endParaRPr lang="es-ES" dirty="0" smtClean="0"/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s-ES" dirty="0" err="1" smtClean="0"/>
              <a:t>Metodoloxía</a:t>
            </a:r>
            <a:r>
              <a:rPr lang="es-ES" dirty="0" smtClean="0"/>
              <a:t>: </a:t>
            </a:r>
          </a:p>
          <a:p>
            <a:pPr marL="914400" lvl="1" indent="-514350">
              <a:lnSpc>
                <a:spcPct val="150000"/>
              </a:lnSpc>
            </a:pPr>
            <a:r>
              <a:rPr lang="es-ES" dirty="0" smtClean="0"/>
              <a:t>Actividades de </a:t>
            </a:r>
            <a:r>
              <a:rPr lang="es-ES" dirty="0" err="1" smtClean="0"/>
              <a:t>aprendizaxe</a:t>
            </a:r>
            <a:r>
              <a:rPr lang="es-ES" dirty="0" smtClean="0"/>
              <a:t> cooperativo</a:t>
            </a:r>
          </a:p>
          <a:p>
            <a:pPr marL="914400" lvl="1" indent="-514350">
              <a:lnSpc>
                <a:spcPct val="150000"/>
              </a:lnSpc>
            </a:pPr>
            <a:r>
              <a:rPr lang="es-ES" dirty="0" smtClean="0"/>
              <a:t>Dinámicas de grupos </a:t>
            </a:r>
          </a:p>
          <a:p>
            <a:pPr marL="914400" lvl="1" indent="-514350">
              <a:lnSpc>
                <a:spcPct val="150000"/>
              </a:lnSpc>
            </a:pPr>
            <a:r>
              <a:rPr lang="es-ES" dirty="0" err="1" smtClean="0"/>
              <a:t>Xogos</a:t>
            </a:r>
            <a:r>
              <a:rPr lang="es-ES" dirty="0" smtClean="0"/>
              <a:t> de </a:t>
            </a:r>
            <a:r>
              <a:rPr lang="es-ES" dirty="0" err="1" smtClean="0"/>
              <a:t>habilidade</a:t>
            </a:r>
            <a:endParaRPr lang="es-ES" dirty="0" smtClean="0"/>
          </a:p>
          <a:p>
            <a:pPr marL="658368" indent="-514350">
              <a:lnSpc>
                <a:spcPct val="150000"/>
              </a:lnSpc>
              <a:buFont typeface="+mj-lt"/>
              <a:buAutoNum type="arabicPeriod"/>
            </a:pPr>
            <a:r>
              <a:rPr lang="es-ES" dirty="0" err="1" smtClean="0"/>
              <a:t>Exemplo</a:t>
            </a:r>
            <a:endParaRPr lang="es-ES" dirty="0" smtClean="0"/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1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Tabla"/>
          <p:cNvGraphicFramePr>
            <a:graphicFrameLocks noGrp="1"/>
          </p:cNvGraphicFramePr>
          <p:nvPr/>
        </p:nvGraphicFramePr>
        <p:xfrm>
          <a:off x="642910" y="500042"/>
          <a:ext cx="7929618" cy="614279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18124"/>
                <a:gridCol w="2018124"/>
                <a:gridCol w="2018124"/>
                <a:gridCol w="1875246"/>
              </a:tblGrid>
              <a:tr h="247763">
                <a:tc>
                  <a:txBody>
                    <a:bodyPr/>
                    <a:lstStyle/>
                    <a:p>
                      <a:r>
                        <a:rPr lang="es-ES" dirty="0" err="1" smtClean="0"/>
                        <a:t>Actividade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Material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err="1" smtClean="0"/>
                        <a:t>Metodoloxía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mtClean="0"/>
                        <a:t>Obxectivo</a:t>
                      </a:r>
                      <a:endParaRPr lang="es-ES" dirty="0"/>
                    </a:p>
                  </a:txBody>
                  <a:tcPr/>
                </a:tc>
              </a:tr>
              <a:tr h="674213">
                <a:tc>
                  <a:txBody>
                    <a:bodyPr/>
                    <a:lstStyle/>
                    <a:p>
                      <a:r>
                        <a:rPr lang="es-ES" dirty="0" smtClean="0"/>
                        <a:t>Presentación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Documentos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Mesa redonda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información</a:t>
                      </a:r>
                      <a:endParaRPr lang="es-ES" dirty="0"/>
                    </a:p>
                  </a:txBody>
                  <a:tcPr/>
                </a:tc>
              </a:tr>
              <a:tr h="674213">
                <a:tc>
                  <a:txBody>
                    <a:bodyPr/>
                    <a:lstStyle/>
                    <a:p>
                      <a:r>
                        <a:rPr lang="es-ES" dirty="0" smtClean="0"/>
                        <a:t>A tea de araña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La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err="1" smtClean="0"/>
                        <a:t>Aprendizaxe</a:t>
                      </a:r>
                      <a:r>
                        <a:rPr lang="es-ES" dirty="0" smtClean="0"/>
                        <a:t> cooperativo: técnicas de presentación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err="1" smtClean="0"/>
                        <a:t>Escoita</a:t>
                      </a:r>
                      <a:r>
                        <a:rPr lang="es-ES" dirty="0" smtClean="0"/>
                        <a:t> activa</a:t>
                      </a:r>
                      <a:endParaRPr lang="es-ES" dirty="0"/>
                    </a:p>
                  </a:txBody>
                  <a:tcPr/>
                </a:tc>
              </a:tr>
              <a:tr h="963163">
                <a:tc>
                  <a:txBody>
                    <a:bodyPr/>
                    <a:lstStyle/>
                    <a:p>
                      <a:r>
                        <a:rPr lang="es-ES" dirty="0" smtClean="0"/>
                        <a:t>A comunicación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Vídeo Incomunicados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err="1" smtClean="0"/>
                        <a:t>Análise</a:t>
                      </a:r>
                      <a:r>
                        <a:rPr lang="es-ES" dirty="0" smtClean="0"/>
                        <a:t> e debate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err="1" smtClean="0"/>
                        <a:t>Asertividade</a:t>
                      </a:r>
                      <a:r>
                        <a:rPr lang="es-ES" dirty="0" smtClean="0"/>
                        <a:t> </a:t>
                      </a:r>
                      <a:endParaRPr lang="es-ES" dirty="0"/>
                    </a:p>
                  </a:txBody>
                  <a:tcPr/>
                </a:tc>
              </a:tr>
              <a:tr h="2407906">
                <a:tc>
                  <a:txBody>
                    <a:bodyPr/>
                    <a:lstStyle/>
                    <a:p>
                      <a:r>
                        <a:rPr lang="es-ES" dirty="0" smtClean="0"/>
                        <a:t>“Por orden</a:t>
                      </a:r>
                      <a:r>
                        <a:rPr lang="es-ES" baseline="0" dirty="0" smtClean="0"/>
                        <a:t> </a:t>
                      </a:r>
                      <a:r>
                        <a:rPr lang="es-ES" baseline="0" dirty="0" err="1" smtClean="0"/>
                        <a:t>cronolóxico</a:t>
                      </a:r>
                      <a:r>
                        <a:rPr lang="es-ES" baseline="0" dirty="0" smtClean="0"/>
                        <a:t>”</a:t>
                      </a:r>
                    </a:p>
                    <a:p>
                      <a:r>
                        <a:rPr lang="es-ES" baseline="0" dirty="0" smtClean="0"/>
                        <a:t>“O </a:t>
                      </a:r>
                      <a:r>
                        <a:rPr lang="es-ES" baseline="0" dirty="0" err="1" smtClean="0"/>
                        <a:t>xogo</a:t>
                      </a:r>
                      <a:r>
                        <a:rPr lang="es-ES" baseline="0" dirty="0" smtClean="0"/>
                        <a:t> do pirulí”</a:t>
                      </a:r>
                    </a:p>
                    <a:p>
                      <a:r>
                        <a:rPr lang="es-ES" baseline="0" dirty="0" smtClean="0"/>
                        <a:t>“Cantas menos  </a:t>
                      </a:r>
                      <a:r>
                        <a:rPr lang="es-ES" baseline="0" dirty="0" err="1" smtClean="0"/>
                        <a:t>mellor</a:t>
                      </a:r>
                      <a:r>
                        <a:rPr lang="es-ES" baseline="0" dirty="0" smtClean="0"/>
                        <a:t>”</a:t>
                      </a:r>
                    </a:p>
                    <a:p>
                      <a:r>
                        <a:rPr lang="es-ES" baseline="0" dirty="0" smtClean="0"/>
                        <a:t>“O </a:t>
                      </a:r>
                      <a:r>
                        <a:rPr lang="es-ES" baseline="0" dirty="0" err="1" smtClean="0"/>
                        <a:t>xogo</a:t>
                      </a:r>
                      <a:r>
                        <a:rPr lang="es-ES" baseline="0" dirty="0" smtClean="0"/>
                        <a:t> </a:t>
                      </a:r>
                      <a:r>
                        <a:rPr lang="es-ES" baseline="0" smtClean="0"/>
                        <a:t>dos aros”</a:t>
                      </a:r>
                      <a:endParaRPr lang="es-ES" baseline="0" dirty="0" smtClean="0"/>
                    </a:p>
                    <a:p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Sillas</a:t>
                      </a:r>
                    </a:p>
                    <a:p>
                      <a:pPr algn="ctr"/>
                      <a:r>
                        <a:rPr lang="es-ES" dirty="0" smtClean="0"/>
                        <a:t>piruletas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Dinámicas </a:t>
                      </a:r>
                      <a:r>
                        <a:rPr lang="es-ES" dirty="0" err="1" smtClean="0"/>
                        <a:t>grupais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baseline="0" dirty="0" err="1" smtClean="0"/>
                        <a:t>Traballo</a:t>
                      </a:r>
                      <a:r>
                        <a:rPr lang="es-ES" baseline="0" dirty="0" smtClean="0"/>
                        <a:t> en grupo</a:t>
                      </a:r>
                      <a:endParaRPr lang="es-ES" dirty="0" smtClean="0"/>
                    </a:p>
                    <a:p>
                      <a:endParaRPr lang="es-ES" dirty="0"/>
                    </a:p>
                  </a:txBody>
                  <a:tcPr/>
                </a:tc>
              </a:tr>
              <a:tr h="390615">
                <a:tc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specto">
  <a:themeElements>
    <a:clrScheme name="Aspecto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Aspecto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173</TotalTime>
  <Words>505</Words>
  <Application>Microsoft Office PowerPoint</Application>
  <PresentationFormat>Presentación en pantalla (4:3)</PresentationFormat>
  <Paragraphs>111</Paragraphs>
  <Slides>11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11</vt:i4>
      </vt:variant>
    </vt:vector>
  </HeadingPairs>
  <TitlesOfParts>
    <vt:vector size="12" baseType="lpstr">
      <vt:lpstr>Aspecto</vt:lpstr>
      <vt:lpstr>Convivencia</vt:lpstr>
      <vt:lpstr>Historial de actuacións</vt:lpstr>
      <vt:lpstr>Punto de partida </vt:lpstr>
      <vt:lpstr>Liñas de actuación</vt:lpstr>
      <vt:lpstr>O profesorado</vt:lpstr>
      <vt:lpstr>Valoración inicio de curso</vt:lpstr>
      <vt:lpstr>O alumnado</vt:lpstr>
      <vt:lpstr>Desenvolvemento do PAT</vt:lpstr>
      <vt:lpstr>Diapositiva 9</vt:lpstr>
      <vt:lpstr>Diapositiva 10</vt:lpstr>
      <vt:lpstr>Que pretendemos coas titorías?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convivencia</dc:title>
  <dc:creator>Usuario</dc:creator>
  <cp:lastModifiedBy>usuario</cp:lastModifiedBy>
  <cp:revision>26</cp:revision>
  <dcterms:created xsi:type="dcterms:W3CDTF">2015-10-26T21:32:35Z</dcterms:created>
  <dcterms:modified xsi:type="dcterms:W3CDTF">2015-11-19T10:43:05Z</dcterms:modified>
</cp:coreProperties>
</file>