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9" r:id="rId2"/>
    <p:sldId id="256" r:id="rId3"/>
    <p:sldId id="297" r:id="rId4"/>
    <p:sldId id="310" r:id="rId5"/>
    <p:sldId id="303" r:id="rId6"/>
    <p:sldId id="263" r:id="rId7"/>
    <p:sldId id="304" r:id="rId8"/>
    <p:sldId id="306" r:id="rId9"/>
    <p:sldId id="257" r:id="rId10"/>
    <p:sldId id="259" r:id="rId11"/>
    <p:sldId id="313" r:id="rId12"/>
    <p:sldId id="314" r:id="rId13"/>
    <p:sldId id="318" r:id="rId14"/>
    <p:sldId id="319" r:id="rId15"/>
    <p:sldId id="320" r:id="rId16"/>
    <p:sldId id="315" r:id="rId17"/>
    <p:sldId id="298" r:id="rId18"/>
    <p:sldId id="321" r:id="rId19"/>
    <p:sldId id="312" r:id="rId20"/>
    <p:sldId id="258" r:id="rId21"/>
    <p:sldId id="299" r:id="rId22"/>
    <p:sldId id="307" r:id="rId23"/>
    <p:sldId id="308" r:id="rId24"/>
    <p:sldId id="279" r:id="rId25"/>
    <p:sldId id="300" r:id="rId26"/>
    <p:sldId id="322" r:id="rId27"/>
    <p:sldId id="323" r:id="rId28"/>
    <p:sldId id="260" r:id="rId29"/>
    <p:sldId id="325" r:id="rId30"/>
    <p:sldId id="261" r:id="rId31"/>
    <p:sldId id="296" r:id="rId32"/>
    <p:sldId id="324" r:id="rId33"/>
    <p:sldId id="262" r:id="rId34"/>
    <p:sldId id="316" r:id="rId35"/>
    <p:sldId id="264" r:id="rId36"/>
    <p:sldId id="265" r:id="rId37"/>
    <p:sldId id="266" r:id="rId38"/>
    <p:sldId id="302" r:id="rId39"/>
    <p:sldId id="267" r:id="rId40"/>
    <p:sldId id="268" r:id="rId41"/>
    <p:sldId id="269" r:id="rId42"/>
    <p:sldId id="270" r:id="rId43"/>
    <p:sldId id="271" r:id="rId44"/>
    <p:sldId id="332" r:id="rId45"/>
    <p:sldId id="274" r:id="rId46"/>
    <p:sldId id="275" r:id="rId47"/>
    <p:sldId id="276" r:id="rId48"/>
    <p:sldId id="277" r:id="rId49"/>
    <p:sldId id="327" r:id="rId50"/>
    <p:sldId id="280" r:id="rId51"/>
    <p:sldId id="281" r:id="rId52"/>
    <p:sldId id="282" r:id="rId53"/>
    <p:sldId id="283" r:id="rId54"/>
    <p:sldId id="284" r:id="rId55"/>
    <p:sldId id="285" r:id="rId56"/>
    <p:sldId id="286" r:id="rId57"/>
    <p:sldId id="287" r:id="rId58"/>
    <p:sldId id="288" r:id="rId59"/>
    <p:sldId id="294" r:id="rId60"/>
    <p:sldId id="295" r:id="rId61"/>
    <p:sldId id="305" r:id="rId62"/>
    <p:sldId id="329" r:id="rId63"/>
    <p:sldId id="330" r:id="rId64"/>
    <p:sldId id="317" r:id="rId6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2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2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2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2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2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2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2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2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2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slideViewPr>
    <p:cSldViewPr>
      <p:cViewPr varScale="1">
        <p:scale>
          <a:sx n="83" d="100"/>
          <a:sy n="83" d="100"/>
        </p:scale>
        <p:origin x="-136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420224-BBD4-405A-AF29-20DC4092EF1A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A8BE74-3BDA-40CA-B8C1-395006A208E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92D478-FB3B-4487-8976-EE306D62FD24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F71EA7-1EA0-427F-8045-B59864392A41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B295B2-29C6-4974-BBDF-E6864BA248C1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4A7EBD-1A64-476B-A83B-50129430684A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DF690-CE00-41E6-8A36-8E708116DA27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4240FF-5901-4A35-A4C6-39F8DD7F41D2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B391B0-1611-4C5B-BA9F-79D7ADFAF6CA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88AA4D-3E6E-4F64-BDD1-009A1A7B175C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gl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F1A298-57DA-4F5D-A1C9-AF2538C6D5A3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gl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gl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433BDFD-F159-4196-BD1F-6887A4129CF3}" type="slidenum">
              <a:rPr lang="es-ES"/>
              <a:pPr/>
              <a:t>‹Nº›</a:t>
            </a:fld>
            <a:endParaRPr lang="es-E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2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2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2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2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2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2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gl-ES" sz="6000" b="1" smtClean="0"/>
              <a:t/>
            </a:r>
            <a:br>
              <a:rPr lang="gl-ES" sz="6000" b="1" smtClean="0"/>
            </a:br>
            <a:r>
              <a:rPr lang="gl-ES" sz="6000" b="1" smtClean="0"/>
              <a:t/>
            </a:r>
            <a:br>
              <a:rPr lang="gl-ES" sz="6000" b="1" smtClean="0"/>
            </a:br>
            <a:r>
              <a:rPr lang="gl-ES" sz="6000" b="1" smtClean="0"/>
              <a:t/>
            </a:r>
            <a:br>
              <a:rPr lang="gl-ES" sz="6000" b="1" smtClean="0"/>
            </a:br>
            <a:r>
              <a:rPr lang="gl-ES" sz="6000" b="1" smtClean="0"/>
              <a:t>Comunicación y creatividad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gl-ES" i="1" smtClean="0"/>
          </a:p>
          <a:p>
            <a:pPr>
              <a:buFontTx/>
              <a:buNone/>
            </a:pPr>
            <a:endParaRPr lang="gl-ES" smtClean="0"/>
          </a:p>
          <a:p>
            <a:endParaRPr lang="gl-ES" smtClean="0"/>
          </a:p>
          <a:p>
            <a:endParaRPr lang="gl-ES" smtClean="0"/>
          </a:p>
          <a:p>
            <a:pPr lvl="3">
              <a:buFontTx/>
              <a:buNone/>
            </a:pPr>
            <a:endParaRPr lang="gl-ES" smtClean="0"/>
          </a:p>
          <a:p>
            <a:pPr lvl="3">
              <a:buFontTx/>
              <a:buNone/>
            </a:pPr>
            <a:endParaRPr lang="gl-ES" sz="200" smtClean="0"/>
          </a:p>
          <a:p>
            <a:pPr lvl="3">
              <a:buFontTx/>
              <a:buNone/>
            </a:pPr>
            <a:endParaRPr lang="gl-ES" sz="1200" smtClean="0"/>
          </a:p>
          <a:p>
            <a:pPr lvl="3">
              <a:buFontTx/>
              <a:buNone/>
            </a:pPr>
            <a:r>
              <a:rPr lang="gl-ES" sz="1200" smtClean="0"/>
              <a:t>				</a:t>
            </a:r>
          </a:p>
          <a:p>
            <a:pPr lvl="3">
              <a:buFontTx/>
              <a:buNone/>
            </a:pPr>
            <a:r>
              <a:rPr lang="gl-ES" sz="1200" smtClean="0"/>
              <a:t>					La interpretación del patrimonio artístico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z="4000" smtClean="0"/>
              <a:t>Siempre debemos preguntarnos: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" smtClean="0"/>
              <a:t>¿Los visitantes sabrán de qué estoy hablando?</a:t>
            </a:r>
          </a:p>
          <a:p>
            <a:pPr eaLnBrk="1" hangingPunct="1">
              <a:lnSpc>
                <a:spcPct val="90000"/>
              </a:lnSpc>
            </a:pPr>
            <a:endParaRPr lang="es-ES" smtClean="0"/>
          </a:p>
          <a:p>
            <a:pPr eaLnBrk="1" hangingPunct="1">
              <a:lnSpc>
                <a:spcPct val="90000"/>
              </a:lnSpc>
            </a:pPr>
            <a:r>
              <a:rPr lang="es-ES" smtClean="0"/>
              <a:t>¿Entenderán el vocabulario que estoy utilizando?</a:t>
            </a:r>
          </a:p>
          <a:p>
            <a:pPr eaLnBrk="1" hangingPunct="1">
              <a:lnSpc>
                <a:spcPct val="90000"/>
              </a:lnSpc>
            </a:pPr>
            <a:endParaRPr lang="es-ES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" smtClean="0"/>
              <a:t>(No se deben utilizar muchos tecnicismos ni términos que no constituyan un claro referente: millas, hectáreas, …)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gl-ES" sz="2400" smtClean="0"/>
              <a:t>Parámetros comunicativos </a:t>
            </a:r>
            <a:br>
              <a:rPr lang="gl-ES" sz="2400" smtClean="0"/>
            </a:br>
            <a:r>
              <a:rPr lang="gl-ES" sz="2400" smtClean="0"/>
              <a:t> (según González Ruíz y Martínez Pasamar)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002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gl-ES" smtClean="0"/>
              <a:t>			</a:t>
            </a:r>
          </a:p>
          <a:p>
            <a:pPr>
              <a:buFontTx/>
              <a:buNone/>
            </a:pPr>
            <a:endParaRPr lang="gl-ES" sz="1800" smtClean="0"/>
          </a:p>
          <a:p>
            <a:pPr>
              <a:buFontTx/>
              <a:buNone/>
            </a:pPr>
            <a:r>
              <a:rPr lang="gl-ES" sz="1800" smtClean="0"/>
              <a:t>			Existen muchos matices</a:t>
            </a:r>
          </a:p>
          <a:p>
            <a:pPr>
              <a:buFontTx/>
              <a:buNone/>
            </a:pPr>
            <a:r>
              <a:rPr lang="gl-ES" sz="1800" smtClean="0"/>
              <a:t>			</a:t>
            </a:r>
          </a:p>
          <a:p>
            <a:pPr>
              <a:buFontTx/>
              <a:buNone/>
            </a:pPr>
            <a:endParaRPr lang="gl-ES" smtClean="0"/>
          </a:p>
          <a:p>
            <a:pPr>
              <a:buFontTx/>
              <a:buNone/>
            </a:pPr>
            <a:r>
              <a:rPr lang="gl-ES" smtClean="0"/>
              <a:t>v</a:t>
            </a:r>
          </a:p>
        </p:txBody>
      </p:sp>
      <p:graphicFrame>
        <p:nvGraphicFramePr>
          <p:cNvPr id="4" name="Tabla 3"/>
          <p:cNvGraphicFramePr>
            <a:graphicFrameLocks noGrp="1"/>
          </p:cNvGraphicFramePr>
          <p:nvPr/>
        </p:nvGraphicFramePr>
        <p:xfrm>
          <a:off x="0" y="1143000"/>
          <a:ext cx="8763000" cy="5122863"/>
        </p:xfrm>
        <a:graphic>
          <a:graphicData uri="http://schemas.openxmlformats.org/drawingml/2006/table">
            <a:tbl>
              <a:tblPr/>
              <a:tblGrid>
                <a:gridCol w="2921000"/>
                <a:gridCol w="2921000"/>
                <a:gridCol w="2921000"/>
              </a:tblGrid>
              <a:tr h="127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pitchFamily="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                                      +  </a:t>
                      </a:r>
                      <a:endParaRPr kumimoji="0" lang="es-ES_tradnl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_tradn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pitchFamily="2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Arial" charset="0"/>
                        <a:ea typeface="ＭＳ Ｐゴシック" pitchFamily="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Arial" charset="0"/>
                        <a:ea typeface="ＭＳ Ｐゴシック" pitchFamily="2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Arial" charset="0"/>
                        <a:ea typeface="ＭＳ Ｐゴシック" pitchFamily="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Arial" charset="0"/>
                        <a:ea typeface="ＭＳ Ｐゴシック" pitchFamily="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Espontaneidad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El discurso se construye sin pensar, no hay tiempo para la planificación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</a:tr>
              <a:tr h="293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Arial" charset="0"/>
                        <a:ea typeface="ＭＳ Ｐゴシック" pitchFamily="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Copresencia de los interlocutores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Comparten espacio y tiempo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</a:tr>
              <a:tr h="293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Arial" charset="0"/>
                        <a:ea typeface="ＭＳ Ｐゴシック" pitchFamily="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Conocimiento mutuo y saber compartido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Comparten una serie de vivencias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Arial" charset="0"/>
                        <a:ea typeface="ＭＳ Ｐゴシック" pitchFamily="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Participación emocional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Sentimientos y emociones del emisor quedan reflejados en el discurso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</a:tr>
              <a:tr h="293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Arial" charset="0"/>
                        <a:ea typeface="ＭＳ Ｐゴシック" pitchFamily="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Dialoguicidad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Existe cambio de turno de palabra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Arial" charset="0"/>
                        <a:ea typeface="ＭＳ Ｐゴシック" pitchFamily="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Cooperación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El receptor tiene papel activo de ayuda en la construcción del discurso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</a:tr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Arial" charset="0"/>
                        <a:ea typeface="ＭＳ Ｐゴシック" pitchFamily="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Finalidad interpersonal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Función socializadora o interpersonal de mantener un contacto y no la mera transmisión de información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</a:tr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Arial" charset="0"/>
                        <a:ea typeface="ＭＳ Ｐゴシック" pitchFamily="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Cotidianidad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Se habla de temas cotidianos, poco específicos desde el punto de vista científico y profesional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3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5A58"/>
                        </a:solidFill>
                        <a:effectLst/>
                        <a:latin typeface="Arial" charset="0"/>
                        <a:ea typeface="ＭＳ Ｐゴシック" pitchFamily="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Relación de igualdad y solidaridad entre interlocutores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2" charset="0"/>
                          <a:ea typeface="SimSun" charset="-122"/>
                        </a:rPr>
                        <a:t>No existe una diferencia jerárquica social o funcional</a:t>
                      </a:r>
                      <a:endParaRPr kumimoji="0" lang="es-ES_tradnl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2" charset="0"/>
                        <a:ea typeface="SimSun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gl-ES" sz="4000" smtClean="0"/>
              <a:t>Rasgos lingüísticos del español coloquial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None/>
            </a:pPr>
            <a:endParaRPr lang="gl-ES" b="1" smtClean="0"/>
          </a:p>
          <a:p>
            <a:pPr marL="609600" indent="-609600">
              <a:buFontTx/>
              <a:buNone/>
            </a:pPr>
            <a:r>
              <a:rPr lang="gl-ES" b="1" smtClean="0"/>
              <a:t>1- Nivel fónico</a:t>
            </a:r>
          </a:p>
          <a:p>
            <a:pPr marL="609600" indent="-609600">
              <a:buFontTx/>
              <a:buNone/>
            </a:pPr>
            <a:endParaRPr lang="gl-ES" b="1" smtClean="0"/>
          </a:p>
          <a:p>
            <a:pPr marL="609600" indent="-609600">
              <a:buFontTx/>
              <a:buAutoNum type="alphaLcParenR"/>
            </a:pPr>
            <a:r>
              <a:rPr lang="gl-ES" smtClean="0"/>
              <a:t>Alargamientos fónicos: Bueeeno</a:t>
            </a:r>
          </a:p>
          <a:p>
            <a:pPr marL="609600" indent="-609600">
              <a:buFontTx/>
              <a:buAutoNum type="alphaLcParenR"/>
            </a:pPr>
            <a:r>
              <a:rPr lang="gl-ES" smtClean="0"/>
              <a:t>Pérdida o adición de sonidos: To´el mundo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gl-ES" sz="4000" smtClean="0"/>
              <a:t>Rasgos lingüísticos del español coloquial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gl-ES" b="1" smtClean="0"/>
              <a:t>1- Nivel fónico (cont.)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gl-ES" smtClean="0"/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gl-ES" smtClean="0"/>
              <a:t>c) Recursos para dar énfasis</a:t>
            </a:r>
          </a:p>
          <a:p>
            <a:pPr marL="990600" lvl="1" indent="-533400">
              <a:lnSpc>
                <a:spcPct val="90000"/>
              </a:lnSpc>
              <a:buFontTx/>
              <a:buChar char="•"/>
            </a:pPr>
            <a:r>
              <a:rPr lang="gl-ES" smtClean="0"/>
              <a:t>Pronunciación enfática: era LENTO</a:t>
            </a:r>
          </a:p>
          <a:p>
            <a:pPr marL="990600" lvl="1" indent="-533400">
              <a:lnSpc>
                <a:spcPct val="90000"/>
              </a:lnSpc>
              <a:buFontTx/>
              <a:buChar char="•"/>
            </a:pPr>
            <a:r>
              <a:rPr lang="gl-ES" smtClean="0"/>
              <a:t>Pronunciación marcada: estoy muy en-fa-da-da</a:t>
            </a:r>
          </a:p>
          <a:p>
            <a:pPr marL="990600" lvl="1" indent="-533400">
              <a:lnSpc>
                <a:spcPct val="90000"/>
              </a:lnSpc>
              <a:buFontTx/>
              <a:buChar char="•"/>
            </a:pPr>
            <a:r>
              <a:rPr lang="gl-ES" smtClean="0"/>
              <a:t>Exclamaciones: ¡hombre!</a:t>
            </a:r>
          </a:p>
          <a:p>
            <a:pPr marL="990600" lvl="1" indent="-533400">
              <a:lnSpc>
                <a:spcPct val="90000"/>
              </a:lnSpc>
              <a:buFontTx/>
              <a:buChar char="•"/>
            </a:pPr>
            <a:r>
              <a:rPr lang="gl-ES" smtClean="0"/>
              <a:t>Sonidos no lingüísticos (paralenguaje): ah, puff, mm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gl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gl-ES" sz="4000" smtClean="0"/>
              <a:t>Rasgos lingüísticos del español coloquial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None/>
            </a:pPr>
            <a:endParaRPr lang="gl-ES" b="1" smtClean="0"/>
          </a:p>
          <a:p>
            <a:pPr marL="609600" indent="-609600">
              <a:buFontTx/>
              <a:buNone/>
            </a:pPr>
            <a:r>
              <a:rPr lang="gl-ES" b="1" smtClean="0"/>
              <a:t>2- Nivel morfosintáctico</a:t>
            </a:r>
            <a:r>
              <a:rPr lang="gl-ES" smtClean="0"/>
              <a:t> </a:t>
            </a:r>
          </a:p>
          <a:p>
            <a:pPr marL="609600" indent="-609600">
              <a:buFontTx/>
              <a:buAutoNum type="alphaLcParenR"/>
            </a:pPr>
            <a:r>
              <a:rPr lang="gl-ES" smtClean="0"/>
              <a:t>Conectores pragmáticos: bueno, pues, claro, ¿sabes?</a:t>
            </a:r>
          </a:p>
          <a:p>
            <a:pPr marL="609600" indent="-609600">
              <a:buFontTx/>
              <a:buAutoNum type="alphaLcParenR"/>
            </a:pPr>
            <a:r>
              <a:rPr lang="gl-ES" smtClean="0"/>
              <a:t>Intensificadores: estoy genial, estoy fatal</a:t>
            </a:r>
          </a:p>
          <a:p>
            <a:pPr marL="609600" indent="-609600">
              <a:buFontTx/>
              <a:buAutoNum type="alphaLcParenR"/>
            </a:pPr>
            <a:r>
              <a:rPr lang="gl-ES" smtClean="0"/>
              <a:t>Atenuantes: es feíllo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gl-ES" sz="4000" smtClean="0"/>
              <a:t>Rasgos lingüísticos del español coloquial 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None/>
            </a:pPr>
            <a:endParaRPr lang="gl-ES" smtClean="0"/>
          </a:p>
          <a:p>
            <a:pPr marL="609600" indent="-609600">
              <a:buFontTx/>
              <a:buNone/>
            </a:pPr>
            <a:r>
              <a:rPr lang="gl-ES" b="1" smtClean="0"/>
              <a:t>3- Nivel léxico</a:t>
            </a:r>
          </a:p>
          <a:p>
            <a:pPr marL="609600" indent="-609600">
              <a:buFontTx/>
              <a:buNone/>
            </a:pPr>
            <a:endParaRPr lang="gl-ES" b="1" smtClean="0"/>
          </a:p>
          <a:p>
            <a:pPr marL="609600" indent="-609600">
              <a:buFontTx/>
              <a:buNone/>
            </a:pPr>
            <a:r>
              <a:rPr lang="gl-ES" smtClean="0"/>
              <a:t>a) Modismos o expresiones hechas: me aburro como una ostra, esto es pan comido</a:t>
            </a:r>
          </a:p>
          <a:p>
            <a:pPr marL="609600" indent="-609600">
              <a:buFontTx/>
              <a:buNone/>
            </a:pPr>
            <a:r>
              <a:rPr lang="gl-ES" smtClean="0"/>
              <a:t>b) Lenguaje coloquial: alucinante, tío, bocata...</a:t>
            </a:r>
          </a:p>
          <a:p>
            <a:pPr marL="609600" indent="-609600">
              <a:buFontTx/>
              <a:buNone/>
            </a:pPr>
            <a:endParaRPr lang="gl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gl-ES" smtClean="0"/>
              <a:t>Algunas “pinceladas”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gl-ES" sz="2800" smtClean="0"/>
              <a:t>El conocimiento mútuo de los interlocutores favorece la aparición de elipsis (mi hermana y su mejor amiga)</a:t>
            </a:r>
          </a:p>
          <a:p>
            <a:pPr>
              <a:buFontTx/>
              <a:buNone/>
            </a:pPr>
            <a:r>
              <a:rPr lang="gl-ES" sz="2800" smtClean="0"/>
              <a:t>	(decir las cosas “a medias”)</a:t>
            </a:r>
          </a:p>
          <a:p>
            <a:pPr>
              <a:buFontTx/>
              <a:buNone/>
            </a:pPr>
            <a:endParaRPr lang="gl-ES" sz="2800" smtClean="0"/>
          </a:p>
          <a:p>
            <a:pPr>
              <a:buFontTx/>
              <a:buNone/>
            </a:pPr>
            <a:endParaRPr lang="gl-ES" sz="2800" smtClean="0"/>
          </a:p>
          <a:p>
            <a:pPr>
              <a:buFontTx/>
              <a:buNone/>
            </a:pPr>
            <a:r>
              <a:rPr lang="gl-ES" sz="2800" smtClean="0"/>
              <a:t> La participación emocional conlleva la entonación expresiva, la tendencia a la intensificación o a la exageración, a la fraseología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gl-ES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gl-ES" smtClean="0"/>
          </a:p>
        </p:txBody>
      </p:sp>
      <p:pic>
        <p:nvPicPr>
          <p:cNvPr id="29700" name="Picture 4" descr="Mavi 3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979738"/>
            <a:ext cx="9144000" cy="12192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gl-ES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gl-ES" sz="2800" smtClean="0"/>
              <a:t>La cotidianeidad permite la reducción y selección de léxico común, el uso de expresiones coloquiales</a:t>
            </a:r>
          </a:p>
          <a:p>
            <a:pPr>
              <a:lnSpc>
                <a:spcPct val="90000"/>
              </a:lnSpc>
              <a:buFontTx/>
              <a:buNone/>
            </a:pPr>
            <a:endParaRPr lang="gl-ES" sz="2800" smtClean="0"/>
          </a:p>
          <a:p>
            <a:pPr>
              <a:lnSpc>
                <a:spcPct val="90000"/>
              </a:lnSpc>
              <a:buFontTx/>
              <a:buNone/>
            </a:pPr>
            <a:endParaRPr lang="gl-ES" sz="28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gl-ES" sz="2800" smtClean="0"/>
              <a:t>La espontaneidad puede provocar la desorganización, la presencia de rodeos explicativos, reelaboraciones y autocorrecciones, la sencillez en la construcción de las oraciones,</a:t>
            </a:r>
          </a:p>
          <a:p>
            <a:pPr>
              <a:lnSpc>
                <a:spcPct val="90000"/>
              </a:lnSpc>
            </a:pPr>
            <a:endParaRPr lang="gl-E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gl-ES" smtClean="0"/>
              <a:t>COMUNICACIÓN NO VERBAL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gl-ES" smtClean="0"/>
              <a:t>En la comunicación oral, el hablante no tiene por qué decirlo todo, ya que los gestos, la expresión de la cara o el tono de voz, también comunican.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s-E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2209800"/>
            <a:ext cx="6400800" cy="1752600"/>
          </a:xfrm>
        </p:spPr>
        <p:txBody>
          <a:bodyPr/>
          <a:lstStyle/>
          <a:p>
            <a:pPr eaLnBrk="1" hangingPunct="1"/>
            <a:r>
              <a:rPr lang="gl-ES" sz="4800" smtClean="0"/>
              <a:t>La Interpretación  es un proceso de comunicación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COMUNICACIÓN NO VERBAL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smtClean="0"/>
          </a:p>
          <a:p>
            <a:pPr eaLnBrk="1" hangingPunct="1"/>
            <a:r>
              <a:rPr lang="es-ES" smtClean="0"/>
              <a:t>Estamos acostumbrados a utilizar nuestra vista</a:t>
            </a:r>
          </a:p>
          <a:p>
            <a:pPr eaLnBrk="1" hangingPunct="1"/>
            <a:r>
              <a:rPr lang="es-ES" smtClean="0"/>
              <a:t>Deducimos significados a partir de lo que vemos, pero …</a:t>
            </a:r>
          </a:p>
          <a:p>
            <a:pPr eaLnBrk="1" hangingPunct="1">
              <a:buFontTx/>
              <a:buNone/>
            </a:pPr>
            <a:r>
              <a:rPr lang="es-ES" smtClean="0"/>
              <a:t>   también intervienen nuestros otros sentidos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gl-ES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gl-ES" smtClean="0"/>
          </a:p>
        </p:txBody>
      </p:sp>
      <p:pic>
        <p:nvPicPr>
          <p:cNvPr id="33796" name="Picture 4" descr="Mavi 3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987800"/>
            <a:ext cx="91440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gl-ES" smtClean="0"/>
          </a:p>
        </p:txBody>
      </p:sp>
      <p:pic>
        <p:nvPicPr>
          <p:cNvPr id="34819" name="Picture 2" descr="J:\DCIM\101PENTX\IMGP948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404813"/>
            <a:ext cx="4525963" cy="6034087"/>
          </a:xfrm>
          <a:noFill/>
        </p:spPr>
      </p:pic>
      <p:pic>
        <p:nvPicPr>
          <p:cNvPr id="34820" name="Picture 3" descr="J:\DCIM\101PENTX\IMGP94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1412875"/>
            <a:ext cx="3716338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gl-ES" smtClean="0"/>
          </a:p>
        </p:txBody>
      </p:sp>
      <p:pic>
        <p:nvPicPr>
          <p:cNvPr id="35843" name="Picture 2" descr="J:\DCIM\101PENTX\IMGP954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579438" y="0"/>
            <a:ext cx="9723438" cy="72929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z="4000" smtClean="0"/>
              <a:t>¿Qué sentidos proponéis utilizar con relación al patrimonio artístico?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" sz="2800" smtClean="0"/>
              <a:t>Vista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" sz="2800" smtClean="0"/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Oído</a:t>
            </a:r>
          </a:p>
          <a:p>
            <a:pPr eaLnBrk="1" hangingPunct="1">
              <a:lnSpc>
                <a:spcPct val="90000"/>
              </a:lnSpc>
            </a:pPr>
            <a:endParaRPr lang="es-ES" sz="2800" smtClean="0"/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Olfato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" sz="2800" smtClean="0"/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Tacto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" sz="2800" smtClean="0"/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Gusto</a:t>
            </a:r>
          </a:p>
          <a:p>
            <a:pPr eaLnBrk="1" hangingPunct="1">
              <a:lnSpc>
                <a:spcPct val="90000"/>
              </a:lnSpc>
            </a:pPr>
            <a:endParaRPr lang="es-ES" sz="28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gl-ES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gl-ES" smtClean="0"/>
          </a:p>
        </p:txBody>
      </p:sp>
      <p:pic>
        <p:nvPicPr>
          <p:cNvPr id="37892" name="Picture 4" descr="Mavi 38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143000"/>
            <a:ext cx="12192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gl-ES" smtClean="0"/>
          </a:p>
        </p:txBody>
      </p:sp>
      <p:sp>
        <p:nvSpPr>
          <p:cNvPr id="38915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endParaRPr lang="gl-ES" smtClean="0"/>
          </a:p>
        </p:txBody>
      </p:sp>
      <p:pic>
        <p:nvPicPr>
          <p:cNvPr id="38916" name="Picture 4" descr="Cajita aren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-171450"/>
            <a:ext cx="6094412" cy="812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gl-ES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gl-ES" smtClean="0"/>
          </a:p>
        </p:txBody>
      </p:sp>
      <p:pic>
        <p:nvPicPr>
          <p:cNvPr id="39940" name="Picture 4" descr="Mirando cajita aren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-387350"/>
            <a:ext cx="6499225" cy="866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z="4000" smtClean="0"/>
              <a:t>Constituyen elementos de la comunicación no verbal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" sz="2800" smtClean="0"/>
              <a:t>Sonidos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Olores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Sabores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Texturas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Colores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Símbolos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El uso del espacio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El lenguaje corporal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El tiempo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gl-ES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gl-ES" smtClean="0"/>
          </a:p>
        </p:txBody>
      </p:sp>
      <p:pic>
        <p:nvPicPr>
          <p:cNvPr id="41988" name="Picture 4" descr="Ramón Dexo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gl-ES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gl-ES" smtClean="0"/>
          </a:p>
        </p:txBody>
      </p:sp>
      <p:pic>
        <p:nvPicPr>
          <p:cNvPr id="15364" name="Picture 4" descr="DSC015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-293688"/>
            <a:ext cx="5364163" cy="715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Según Veverka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Los visitantes retienen:</a:t>
            </a:r>
          </a:p>
          <a:p>
            <a:pPr eaLnBrk="1" hangingPunct="1"/>
            <a:endParaRPr lang="es-ES" smtClean="0"/>
          </a:p>
          <a:p>
            <a:pPr lvl="1" eaLnBrk="1" hangingPunct="1"/>
            <a:r>
              <a:rPr lang="es-ES" smtClean="0"/>
              <a:t>10% de lo que oyen</a:t>
            </a:r>
          </a:p>
          <a:p>
            <a:pPr lvl="1" eaLnBrk="1" hangingPunct="1"/>
            <a:r>
              <a:rPr lang="es-ES" smtClean="0"/>
              <a:t>30% de lo que leen</a:t>
            </a:r>
          </a:p>
          <a:p>
            <a:pPr lvl="1" eaLnBrk="1" hangingPunct="1"/>
            <a:r>
              <a:rPr lang="es-ES" smtClean="0"/>
              <a:t>50% de lo que ven</a:t>
            </a:r>
          </a:p>
          <a:p>
            <a:pPr lvl="1" eaLnBrk="1" hangingPunct="1"/>
            <a:r>
              <a:rPr lang="es-ES" smtClean="0"/>
              <a:t>90% de lo que hacen</a:t>
            </a:r>
          </a:p>
          <a:p>
            <a:pPr eaLnBrk="1" hangingPunct="1"/>
            <a:endParaRPr lang="es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gl-ES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gl-ES" smtClean="0"/>
          </a:p>
        </p:txBody>
      </p:sp>
      <p:pic>
        <p:nvPicPr>
          <p:cNvPr id="44036" name="Picture 4" descr="Mavi 0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143000"/>
            <a:ext cx="12192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gl-ES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gl-ES" smtClean="0"/>
          </a:p>
        </p:txBody>
      </p:sp>
      <p:pic>
        <p:nvPicPr>
          <p:cNvPr id="45060" name="Picture 4" descr="Paula cogiendo agu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058400" y="-7543800"/>
            <a:ext cx="29260800" cy="2194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Comparación con la publicidad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" smtClean="0"/>
              <a:t>Los buenos anuncios  provocan atención, curiosidad, interés</a:t>
            </a:r>
          </a:p>
          <a:p>
            <a:pPr eaLnBrk="1" hangingPunct="1">
              <a:lnSpc>
                <a:spcPct val="90000"/>
              </a:lnSpc>
            </a:pPr>
            <a:r>
              <a:rPr lang="es-ES" smtClean="0"/>
              <a:t>Tratan de relacionar lo que se quiere vender con el consumidor que necesita el producto</a:t>
            </a:r>
          </a:p>
          <a:p>
            <a:pPr eaLnBrk="1" hangingPunct="1">
              <a:lnSpc>
                <a:spcPct val="90000"/>
              </a:lnSpc>
            </a:pPr>
            <a:r>
              <a:rPr lang="es-ES" smtClean="0"/>
              <a:t>Revelan éxito, felicidad, bajo coste y otros beneficios</a:t>
            </a:r>
          </a:p>
          <a:p>
            <a:pPr eaLnBrk="1" hangingPunct="1">
              <a:lnSpc>
                <a:spcPct val="90000"/>
              </a:lnSpc>
            </a:pPr>
            <a:r>
              <a:rPr lang="es-ES" smtClean="0"/>
              <a:t>Los anuncios suelen tener un tema y una unidad en el mensaje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gl-ES" smtClean="0"/>
              <a:t>Y...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gl-ES" smtClean="0"/>
          </a:p>
          <a:p>
            <a:pPr>
              <a:buFontTx/>
              <a:buNone/>
            </a:pPr>
            <a:r>
              <a:rPr lang="gl-ES" smtClean="0"/>
              <a:t>	</a:t>
            </a:r>
          </a:p>
          <a:p>
            <a:pPr>
              <a:buFontTx/>
              <a:buNone/>
            </a:pPr>
            <a:r>
              <a:rPr lang="gl-ES" smtClean="0"/>
              <a:t>	 volviendo  a la comunicación verbal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z="4000" smtClean="0"/>
              <a:t>De: La Seducción de las Palabras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s-ES" smtClean="0"/>
              <a:t>ALEX GRIJELMO</a:t>
            </a:r>
          </a:p>
          <a:p>
            <a:pPr eaLnBrk="1" hangingPunct="1">
              <a:buFontTx/>
              <a:buNone/>
            </a:pPr>
            <a:endParaRPr lang="es-ES" smtClean="0"/>
          </a:p>
          <a:p>
            <a:pPr eaLnBrk="1" hangingPunct="1">
              <a:buFontTx/>
              <a:buNone/>
            </a:pPr>
            <a:r>
              <a:rPr lang="es-ES" smtClean="0"/>
              <a:t>… porque el lenguaje humano no representa o señala directamente la realidad sino que “representa </a:t>
            </a:r>
            <a:r>
              <a:rPr lang="es-ES" i="1" smtClean="0"/>
              <a:t>representaciones </a:t>
            </a:r>
            <a:r>
              <a:rPr lang="es-ES" smtClean="0"/>
              <a:t>mentales que los sujetos tienen y construyen acerca de la realidad”</a:t>
            </a:r>
          </a:p>
          <a:p>
            <a:pPr eaLnBrk="1" hangingPunct="1">
              <a:buFontTx/>
              <a:buNone/>
            </a:pPr>
            <a:r>
              <a:rPr lang="es-ES" smtClean="0"/>
              <a:t>			(Psicología del lenguaje)</a:t>
            </a:r>
            <a:endParaRPr lang="es-ES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z="4000" smtClean="0"/>
              <a:t>VOCALES COLORES Y SONIDOS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Las vocales nos dicen cosas de las palabras. Las letras cumplen el papel de los colores en la paleta, cuando se escribe un poema.</a:t>
            </a:r>
          </a:p>
          <a:p>
            <a:pPr eaLnBrk="1" hangingPunct="1"/>
            <a:endParaRPr lang="es-ES" smtClean="0"/>
          </a:p>
          <a:p>
            <a:pPr eaLnBrk="1" hangingPunct="1">
              <a:buFontTx/>
              <a:buNone/>
            </a:pPr>
            <a:r>
              <a:rPr lang="es-ES" smtClean="0"/>
              <a:t>Dámaso Alonso hablaba de la “magia de la imagen fonética”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Vocales y colores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sz="2800" smtClean="0"/>
              <a:t>U---azul, púrpura (oscuro)</a:t>
            </a:r>
          </a:p>
          <a:p>
            <a:pPr eaLnBrk="1" hangingPunct="1"/>
            <a:r>
              <a:rPr lang="es-ES" sz="2800" smtClean="0"/>
              <a:t>A---Blanca (clara, alma, diáfana)</a:t>
            </a:r>
          </a:p>
          <a:p>
            <a:pPr eaLnBrk="1" hangingPunct="1"/>
            <a:r>
              <a:rPr lang="es-ES" sz="2800" smtClean="0"/>
              <a:t>I---Amarillo (lívido, ictericia, palidez)</a:t>
            </a:r>
          </a:p>
          <a:p>
            <a:pPr eaLnBrk="1" hangingPunct="1"/>
            <a:r>
              <a:rPr lang="es-ES" sz="2800" smtClean="0"/>
              <a:t>O---negro (necro—muerte)</a:t>
            </a:r>
          </a:p>
          <a:p>
            <a:pPr eaLnBrk="1" hangingPunct="1"/>
            <a:r>
              <a:rPr lang="es-ES" sz="2800" smtClean="0"/>
              <a:t>E…(marrones, pardos: café, roble, arce, septiembre)</a:t>
            </a:r>
          </a:p>
          <a:p>
            <a:pPr eaLnBrk="1" hangingPunct="1"/>
            <a:endParaRPr lang="es-ES" sz="2800" smtClean="0"/>
          </a:p>
          <a:p>
            <a:pPr eaLnBrk="1" hangingPunct="1"/>
            <a:r>
              <a:rPr lang="es-ES" sz="2800" smtClean="0"/>
              <a:t>Azul, porque este amor es azul como el mar azul, 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gl-ES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gl-ES" smtClean="0"/>
          </a:p>
        </p:txBody>
      </p:sp>
      <p:pic>
        <p:nvPicPr>
          <p:cNvPr id="51204" name="Picture 4" descr="IMGP23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36738" y="-819150"/>
            <a:ext cx="17814926" cy="133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Letras y sonidos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" sz="2800" smtClean="0"/>
              <a:t>Tamaños: 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O y A (aumentativos)-ote, aza, macro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I (diminutivos), ito illo, micro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J-CH: desprecio (casucha, pequeñajo)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RR:  energía o fuerza (arrancar)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Ñ: insistencia (ñaca-ñaca)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S: suavidad (suave, delicioso)</a:t>
            </a:r>
          </a:p>
          <a:p>
            <a:pPr eaLnBrk="1" hangingPunct="1">
              <a:lnSpc>
                <a:spcPct val="90000"/>
              </a:lnSpc>
            </a:pPr>
            <a:r>
              <a:rPr lang="es-ES" sz="2800" smtClean="0"/>
              <a:t>Onomatopeyas; bisbisear, susurrar, cacarear, ¡BOMBA!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gl-E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gl-ES" smtClean="0"/>
              <a:t>“La interpretación es un enfoque de comunicación. Difiere de otras formas de transmisión de información en que es placentera, relevante, organizada ytiene un tema”. (Ham, 1992)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gl-ES" smtClean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El sonido envuelve los significados y los condiciona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De nuevo la publicidad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Se puede establecer un paralelismo entre la publicidad y la Interpretación, aunque esta última realmente no trata de “vender” en su sentido estricto.</a:t>
            </a:r>
          </a:p>
          <a:p>
            <a:pPr eaLnBrk="1" hangingPunct="1"/>
            <a:endParaRPr lang="es-ES" smtClean="0"/>
          </a:p>
          <a:p>
            <a:pPr eaLnBrk="1" hangingPunct="1"/>
            <a:r>
              <a:rPr lang="es-ES" smtClean="0"/>
              <a:t>¿Qué nos sugieren las palabras utilizadas en publicidad?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Se utilizan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/>
            <a:r>
              <a:rPr lang="es-ES" smtClean="0"/>
              <a:t>Palabras seductoras</a:t>
            </a:r>
          </a:p>
          <a:p>
            <a:pPr eaLnBrk="1" hangingPunct="1"/>
            <a:r>
              <a:rPr lang="es-ES" smtClean="0"/>
              <a:t>Palabras-gancho</a:t>
            </a:r>
          </a:p>
          <a:p>
            <a:pPr eaLnBrk="1" hangingPunct="1"/>
            <a:endParaRPr lang="es-ES" smtClean="0"/>
          </a:p>
          <a:p>
            <a:pPr eaLnBrk="1" hangingPunct="1"/>
            <a:r>
              <a:rPr lang="es-ES" smtClean="0"/>
              <a:t>(Campaña de Turgalicia: carballo, morriña, lusco fusco, …)</a:t>
            </a:r>
          </a:p>
          <a:p>
            <a:pPr eaLnBrk="1" hangingPunct="1"/>
            <a:r>
              <a:rPr lang="es-ES" smtClean="0"/>
              <a:t>Gárdasme o segredo?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Los tecnicismos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“Aparentan” rigor, pero pueden llevar a confusión o manipulación y en Interpretación  a aburrir o a desconectar.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CuadroTexto 1"/>
          <p:cNvSpPr txBox="1">
            <a:spLocks noChangeArrowheads="1"/>
          </p:cNvSpPr>
          <p:nvPr/>
        </p:nvSpPr>
        <p:spPr bwMode="auto">
          <a:xfrm>
            <a:off x="1066800" y="1600200"/>
            <a:ext cx="73421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4000"/>
              <a:t>Uso de palabras tanto positivas</a:t>
            </a:r>
          </a:p>
          <a:p>
            <a:r>
              <a:rPr lang="es-ES_tradnl" sz="4000"/>
              <a:t> como negativas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Son seductoras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s-ES" sz="2800" smtClean="0"/>
              <a:t>La etimologías, la historia de las palabras </a:t>
            </a:r>
          </a:p>
          <a:p>
            <a:pPr eaLnBrk="1" hangingPunct="1">
              <a:buFontTx/>
              <a:buNone/>
            </a:pPr>
            <a:r>
              <a:rPr lang="es-ES" sz="2800" smtClean="0"/>
              <a:t>(en arqueología puede dar mucho juego)</a:t>
            </a:r>
          </a:p>
          <a:p>
            <a:pPr eaLnBrk="1" hangingPunct="1">
              <a:buFontTx/>
              <a:buNone/>
            </a:pPr>
            <a:r>
              <a:rPr lang="es-ES" sz="2800" smtClean="0"/>
              <a:t>Los sonidos (envoltorios que consiguen atracción)</a:t>
            </a:r>
          </a:p>
          <a:p>
            <a:pPr eaLnBrk="1" hangingPunct="1">
              <a:buFontTx/>
              <a:buNone/>
            </a:pPr>
            <a:r>
              <a:rPr lang="es-ES" sz="2800" smtClean="0"/>
              <a:t>Las contradicciones</a:t>
            </a:r>
          </a:p>
          <a:p>
            <a:pPr eaLnBrk="1" hangingPunct="1">
              <a:buFontTx/>
              <a:buNone/>
            </a:pPr>
            <a:r>
              <a:rPr lang="es-ES" sz="2800" smtClean="0"/>
              <a:t>El lenguaje popular (no vulgar): refranes, dichos, …</a:t>
            </a:r>
          </a:p>
          <a:p>
            <a:pPr eaLnBrk="1" hangingPunct="1">
              <a:buFontTx/>
              <a:buNone/>
            </a:pPr>
            <a:r>
              <a:rPr lang="es-ES" sz="2800" smtClean="0"/>
              <a:t>Lo ancestral: recetas de la abuela (Anuncio de Casa Tarradellas)</a:t>
            </a:r>
          </a:p>
          <a:p>
            <a:pPr eaLnBrk="1" hangingPunct="1">
              <a:buFontTx/>
              <a:buNone/>
            </a:pPr>
            <a:r>
              <a:rPr lang="es-ES" sz="2800" smtClean="0"/>
              <a:t>Lo campestre: pan de pueblo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gl-ES" smtClean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" smtClean="0"/>
              <a:t>“El ser humano suele adorar todo aquello que se relaciona con sus ancestros”</a:t>
            </a:r>
          </a:p>
          <a:p>
            <a:pPr eaLnBrk="1" hangingPunct="1">
              <a:lnSpc>
                <a:spcPct val="90000"/>
              </a:lnSpc>
            </a:pPr>
            <a:r>
              <a:rPr lang="es-ES" smtClean="0"/>
              <a:t>“Las palabras que retratan el campo adquieren un valor simbólico y emocional, seducen”</a:t>
            </a:r>
          </a:p>
          <a:p>
            <a:pPr eaLnBrk="1" hangingPunct="1">
              <a:lnSpc>
                <a:spcPct val="90000"/>
              </a:lnSpc>
            </a:pPr>
            <a:r>
              <a:rPr lang="es-ES" smtClean="0"/>
              <a:t>“Nos seduce todo lo que procede de nuestros antepasados y, como no, lo que resistió en las palabras prerromanas que superaron los filtros de los invasores”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Importancia de lo subliminal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/>
            <a:r>
              <a:rPr lang="es-ES" smtClean="0"/>
              <a:t>Lenguaje sexista o racista: lo importante no es ser políticamente correcto, sino tener cuidado con el mensaje sexista subliminal.</a:t>
            </a:r>
          </a:p>
          <a:p>
            <a:pPr eaLnBrk="1" hangingPunct="1"/>
            <a:r>
              <a:rPr lang="es-ES" smtClean="0"/>
              <a:t>Ej:</a:t>
            </a:r>
          </a:p>
          <a:p>
            <a:pPr lvl="1" eaLnBrk="1" hangingPunct="1"/>
            <a:r>
              <a:rPr lang="es-ES" smtClean="0"/>
              <a:t>España ya tuvo un número uno en el tenis, PERO en la categoría femenina</a:t>
            </a:r>
          </a:p>
          <a:p>
            <a:pPr lvl="1" eaLnBrk="1" hangingPunct="1"/>
            <a:r>
              <a:rPr lang="es-ES" smtClean="0"/>
              <a:t>“Es gitano, pero buen tipo”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gl-ES" smtClean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" smtClean="0"/>
              <a:t>Trato de tu y usted. </a:t>
            </a:r>
          </a:p>
          <a:p>
            <a:pPr eaLnBrk="1" hangingPunct="1">
              <a:lnSpc>
                <a:spcPct val="90000"/>
              </a:lnSpc>
            </a:pPr>
            <a:r>
              <a:rPr lang="es-ES" smtClean="0"/>
              <a:t>Uso del masculino y femenino (jóvenes y jóvenas)</a:t>
            </a:r>
          </a:p>
          <a:p>
            <a:pPr eaLnBrk="1" hangingPunct="1">
              <a:lnSpc>
                <a:spcPct val="90000"/>
              </a:lnSpc>
            </a:pPr>
            <a:endParaRPr lang="es-ES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s-ES" smtClean="0"/>
          </a:p>
          <a:p>
            <a:pPr eaLnBrk="1" hangingPunct="1">
              <a:lnSpc>
                <a:spcPct val="90000"/>
              </a:lnSpc>
            </a:pPr>
            <a:r>
              <a:rPr lang="es-ES" smtClean="0"/>
              <a:t>“Todo mensaje verbal es más o  menos ideológico, sea por el modo en que es dicho o por el modo en que es comprendido”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gl-ES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gl-ES" sz="4800" b="1" smtClean="0"/>
              <a:t> Cómo estructurar una visita coherente y atractiva</a:t>
            </a:r>
            <a:r>
              <a:rPr lang="gl-ES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gl-ES" smtClean="0"/>
          </a:p>
        </p:txBody>
      </p:sp>
      <p:sp>
        <p:nvSpPr>
          <p:cNvPr id="17411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sz="4000" smtClean="0"/>
              <a:t>“Our primary mission as interpreters is to COMMUNICATE with our visitors</a:t>
            </a:r>
            <a:r>
              <a:rPr lang="es-ES" smtClean="0"/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COMUNICACIÓN (SAM HAM)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Secuencial: tú controlas el orden de la información (itinerario guiado)</a:t>
            </a:r>
          </a:p>
          <a:p>
            <a:pPr eaLnBrk="1" hangingPunct="1">
              <a:buFontTx/>
              <a:buNone/>
            </a:pPr>
            <a:endParaRPr lang="es-ES" smtClean="0"/>
          </a:p>
          <a:p>
            <a:pPr eaLnBrk="1" hangingPunct="1">
              <a:buFontTx/>
              <a:buNone/>
            </a:pPr>
            <a:endParaRPr lang="es-ES" smtClean="0"/>
          </a:p>
          <a:p>
            <a:pPr eaLnBrk="1" hangingPunct="1"/>
            <a:r>
              <a:rPr lang="es-ES" smtClean="0"/>
              <a:t>No secuencial: la audiencia controla el orden de la información recibida (paneles, senderos autoguiados, páginas web, 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Ambos son válidos, pero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Es bueno empezar con un tema fuerte (siendo honestos)</a:t>
            </a:r>
          </a:p>
          <a:p>
            <a:pPr eaLnBrk="1" hangingPunct="1"/>
            <a:endParaRPr lang="es-ES" smtClean="0"/>
          </a:p>
          <a:p>
            <a:pPr eaLnBrk="1" hangingPunct="1"/>
            <a:r>
              <a:rPr lang="es-ES" smtClean="0"/>
              <a:t>Hay audiencias que no ocupan mas de tres segundos en prestar atención, hay que “engancharlos” con una entrada fuerte</a:t>
            </a:r>
          </a:p>
          <a:p>
            <a:pPr eaLnBrk="1" hangingPunct="1">
              <a:buFontTx/>
              <a:buNone/>
            </a:pPr>
            <a:r>
              <a:rPr lang="es-ES" smtClean="0"/>
              <a:t>(incluso en un panel)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z="4000" smtClean="0"/>
              <a:t>En la comunicación secuencial se recomienda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smtClean="0"/>
          </a:p>
          <a:p>
            <a:pPr eaLnBrk="1" hangingPunct="1"/>
            <a:r>
              <a:rPr lang="es-ES" smtClean="0"/>
              <a:t>Introducción (antes de empezar)</a:t>
            </a:r>
          </a:p>
          <a:p>
            <a:pPr eaLnBrk="1" hangingPunct="1"/>
            <a:r>
              <a:rPr lang="es-ES" smtClean="0"/>
              <a:t>Cuerpo (paradas)</a:t>
            </a:r>
          </a:p>
          <a:p>
            <a:pPr eaLnBrk="1" hangingPunct="1"/>
            <a:r>
              <a:rPr lang="es-ES" smtClean="0"/>
              <a:t>Conclusión (última parada)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INTRODUCCIÓN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Debe:</a:t>
            </a:r>
          </a:p>
          <a:p>
            <a:pPr eaLnBrk="1" hangingPunct="1"/>
            <a:endParaRPr lang="es-ES" smtClean="0"/>
          </a:p>
          <a:p>
            <a:pPr lvl="2" eaLnBrk="1" hangingPunct="1"/>
            <a:r>
              <a:rPr lang="es-ES" smtClean="0"/>
              <a:t>Orientar acerca del tema y organización</a:t>
            </a:r>
          </a:p>
          <a:p>
            <a:pPr lvl="2" eaLnBrk="1" hangingPunct="1"/>
            <a:r>
              <a:rPr lang="es-ES" smtClean="0"/>
              <a:t>Atraer la atención y crear interés</a:t>
            </a:r>
          </a:p>
          <a:p>
            <a:pPr lvl="2" eaLnBrk="1" hangingPunct="1"/>
            <a:r>
              <a:rPr lang="es-ES" smtClean="0"/>
              <a:t>Preparar el escenario para la conclusión final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Cuerpo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Su propósito es desarrollar  el tema de acuerdo con la organización</a:t>
            </a:r>
          </a:p>
          <a:p>
            <a:pPr eaLnBrk="1" hangingPunct="1"/>
            <a:endParaRPr lang="es-ES" smtClean="0"/>
          </a:p>
          <a:p>
            <a:pPr eaLnBrk="1" hangingPunct="1"/>
            <a:r>
              <a:rPr lang="es-ES" smtClean="0"/>
              <a:t>Se utilizan, datos, cifras, metáforas, comparaciones, incluso chistes, reparto de tareas, uso de los sentidos, etc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Conclusión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s-ES" smtClean="0"/>
          </a:p>
          <a:p>
            <a:pPr eaLnBrk="1" hangingPunct="1"/>
            <a:r>
              <a:rPr lang="es-ES" smtClean="0"/>
              <a:t>Pretende consolidar el tema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z="4000" smtClean="0"/>
              <a:t>Sam Ham propone diversos modelos de desarrollo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“Sandwich”: Tema en introducción, cuerpo con subtemas, conclusión recalcando tema</a:t>
            </a:r>
          </a:p>
          <a:p>
            <a:pPr eaLnBrk="1" hangingPunct="1"/>
            <a:r>
              <a:rPr lang="es-ES" smtClean="0"/>
              <a:t>“Tema emergente”: El tema se hace explícito en la conclusión</a:t>
            </a:r>
          </a:p>
          <a:p>
            <a:pPr eaLnBrk="1" hangingPunct="1"/>
            <a:r>
              <a:rPr lang="es-ES" smtClean="0"/>
              <a:t>Tema implícito: el tema no se expresa (pero la audiencia lo entiende)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Una idea, …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A la hora de </a:t>
            </a:r>
            <a:r>
              <a:rPr lang="es-ES" b="1" smtClean="0"/>
              <a:t>preparar</a:t>
            </a:r>
            <a:r>
              <a:rPr lang="es-ES" smtClean="0"/>
              <a:t> la comunicación secuencial es aconsejable:</a:t>
            </a:r>
            <a:br>
              <a:rPr lang="es-ES" smtClean="0"/>
            </a:br>
            <a:endParaRPr lang="es-ES" smtClean="0"/>
          </a:p>
          <a:p>
            <a:pPr eaLnBrk="1" hangingPunct="1">
              <a:buFontTx/>
              <a:buNone/>
            </a:pPr>
            <a:r>
              <a:rPr lang="es-ES" smtClean="0"/>
              <a:t>	Empezar con el cuerpo, seguir con la conclusión y terminar con la introducción</a:t>
            </a:r>
          </a:p>
          <a:p>
            <a:pPr eaLnBrk="1" hangingPunct="1">
              <a:buFontTx/>
              <a:buNone/>
            </a:pPr>
            <a:endParaRPr lang="es-ES" smtClean="0"/>
          </a:p>
          <a:p>
            <a:pPr eaLnBrk="1" hangingPunct="1">
              <a:buFontTx/>
              <a:buNone/>
            </a:pPr>
            <a:r>
              <a:rPr lang="es-ES" smtClean="0"/>
              <a:t>En la presentación seguir el orden: Introducción-cuerpo-conclusión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z="4000" smtClean="0"/>
              <a:t>Para animar los espacios vacíos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ES" smtClean="0"/>
              <a:t>Añadir transiciones para orientar al grupo sobre la próxima parada, por ejemplo con una prefiguración: “Hemos visto,…pero en la próxima parada veremos la excepción …)</a:t>
            </a:r>
          </a:p>
          <a:p>
            <a:pPr eaLnBrk="1" hangingPunct="1"/>
            <a:r>
              <a:rPr lang="es-ES" smtClean="0"/>
              <a:t>Incorporar el misterio, p. ej. Planteando una pregunta que la audiencia podrá resolver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gl-ES" sz="4000" smtClean="0"/>
              <a:t>Algunas formas de hacer más entretenida la información técnica (Sam Ham)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844675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gl-ES" sz="2800" b="1" smtClean="0"/>
              <a:t>Sonreir</a:t>
            </a:r>
            <a:r>
              <a:rPr lang="gl-ES" sz="2800" smtClean="0"/>
              <a:t>. Estar demasiado serio puede crear una atmósfera formal</a:t>
            </a:r>
          </a:p>
          <a:p>
            <a:pPr eaLnBrk="1" hangingPunct="1">
              <a:lnSpc>
                <a:spcPct val="90000"/>
              </a:lnSpc>
            </a:pPr>
            <a:r>
              <a:rPr lang="gl-ES" sz="2800" b="1" smtClean="0"/>
              <a:t>Usar verbos en voz activa</a:t>
            </a:r>
          </a:p>
          <a:p>
            <a:pPr eaLnBrk="1" hangingPunct="1">
              <a:lnSpc>
                <a:spcPct val="90000"/>
              </a:lnSpc>
            </a:pPr>
            <a:r>
              <a:rPr lang="gl-ES" sz="2800" b="1" smtClean="0"/>
              <a:t>Mostrar la relación causa-efecto</a:t>
            </a:r>
          </a:p>
          <a:p>
            <a:pPr eaLnBrk="1" hangingPunct="1">
              <a:lnSpc>
                <a:spcPct val="90000"/>
              </a:lnSpc>
            </a:pPr>
            <a:r>
              <a:rPr lang="gl-ES" sz="2800" b="1" smtClean="0"/>
              <a:t>Vincular la ciencia a la historia humana</a:t>
            </a:r>
          </a:p>
          <a:p>
            <a:pPr eaLnBrk="1" hangingPunct="1">
              <a:lnSpc>
                <a:spcPct val="90000"/>
              </a:lnSpc>
            </a:pPr>
            <a:r>
              <a:rPr lang="gl-ES" sz="2800" b="1" smtClean="0"/>
              <a:t>Usar metáforas visuales para describir ideas complejas</a:t>
            </a:r>
          </a:p>
          <a:p>
            <a:pPr eaLnBrk="1" hangingPunct="1">
              <a:lnSpc>
                <a:spcPct val="90000"/>
              </a:lnSpc>
            </a:pPr>
            <a:r>
              <a:rPr lang="gl-ES" sz="2800" b="1" smtClean="0"/>
              <a:t>Usar un “vehículo” para hacer el tópico más interesante</a:t>
            </a:r>
            <a:r>
              <a:rPr lang="gl-ES" sz="2800" smtClean="0"/>
              <a:t> (exagerar el tamaño o la escala temporal)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Según John A. Veverka</a:t>
            </a:r>
          </a:p>
        </p:txBody>
      </p:sp>
      <p:sp>
        <p:nvSpPr>
          <p:cNvPr id="1843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gl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gl-ES" smtClean="0"/>
              <a:t>Cont.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gl-ES" b="1" smtClean="0"/>
              <a:t>Usar analogías</a:t>
            </a:r>
          </a:p>
          <a:p>
            <a:pPr eaLnBrk="1" hangingPunct="1">
              <a:lnSpc>
                <a:spcPct val="90000"/>
              </a:lnSpc>
            </a:pPr>
            <a:r>
              <a:rPr lang="gl-ES" b="1" smtClean="0"/>
              <a:t>Utilizar situaciones controvertidas</a:t>
            </a:r>
            <a:r>
              <a:rPr lang="gl-ES" smtClean="0"/>
              <a:t> (¿qué pasaría si no tuviésemos lenguaje?)</a:t>
            </a:r>
          </a:p>
          <a:p>
            <a:pPr eaLnBrk="1" hangingPunct="1">
              <a:lnSpc>
                <a:spcPct val="90000"/>
              </a:lnSpc>
            </a:pPr>
            <a:r>
              <a:rPr lang="gl-ES" b="1" smtClean="0"/>
              <a:t>Emplear la personificación</a:t>
            </a:r>
            <a:r>
              <a:rPr lang="gl-ES" smtClean="0"/>
              <a:t>. Dar cualidades humanas a cosas que no lo sean.Ojo con esto!!!</a:t>
            </a:r>
          </a:p>
          <a:p>
            <a:pPr eaLnBrk="1" hangingPunct="1">
              <a:lnSpc>
                <a:spcPct val="90000"/>
              </a:lnSpc>
            </a:pPr>
            <a:r>
              <a:rPr lang="gl-ES" b="1" smtClean="0"/>
              <a:t>Centrarse en lo individual</a:t>
            </a:r>
            <a:r>
              <a:rPr lang="gl-ES" smtClean="0"/>
              <a:t>, en un individuo concreto, incluso darle un nombre propio.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Utilizar expresiones que incitan a involucrar al público (Veverka)</a:t>
            </a:r>
          </a:p>
        </p:txBody>
      </p:sp>
      <p:sp>
        <p:nvSpPr>
          <p:cNvPr id="74755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mtClean="0"/>
              <a:t>Busca…</a:t>
            </a:r>
          </a:p>
          <a:p>
            <a:endParaRPr lang="es-ES" smtClean="0"/>
          </a:p>
          <a:p>
            <a:r>
              <a:rPr lang="es-ES" smtClean="0"/>
              <a:t>Mirad si podéis encontrar…</a:t>
            </a:r>
          </a:p>
          <a:p>
            <a:endParaRPr lang="es-ES" smtClean="0"/>
          </a:p>
          <a:p>
            <a:r>
              <a:rPr lang="es-ES" smtClean="0"/>
              <a:t>¿Podéis oler u oir…?</a:t>
            </a:r>
          </a:p>
          <a:p>
            <a:endParaRPr lang="es-ES" smtClean="0"/>
          </a:p>
          <a:p>
            <a:r>
              <a:rPr lang="es-ES" smtClean="0"/>
              <a:t>Seguid adelante y tocad…</a:t>
            </a:r>
          </a:p>
          <a:p>
            <a:endParaRPr lang="es-ES" smtClean="0"/>
          </a:p>
          <a:p>
            <a:r>
              <a:rPr lang="es-ES" smtClean="0"/>
              <a:t>“Hay que animar a HACER”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gl-ES" smtClean="0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gl-ES" b="1" i="1" smtClean="0"/>
          </a:p>
          <a:p>
            <a:pPr>
              <a:buFontTx/>
              <a:buNone/>
            </a:pPr>
            <a:r>
              <a:rPr lang="gl-ES" smtClean="0"/>
              <a:t>				</a:t>
            </a:r>
            <a:r>
              <a:rPr lang="gl-ES" sz="4800" smtClean="0"/>
              <a:t>Creatividad</a:t>
            </a:r>
          </a:p>
          <a:p>
            <a:pPr>
              <a:buFontTx/>
              <a:buNone/>
            </a:pPr>
            <a:endParaRPr lang="gl-ES" smtClean="0"/>
          </a:p>
          <a:p>
            <a:pPr>
              <a:buFontTx/>
              <a:buNone/>
            </a:pPr>
            <a:endParaRPr lang="gl-ES" smtClean="0"/>
          </a:p>
          <a:p>
            <a:endParaRPr lang="gl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gl-ES" smtClean="0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>
            <p:ph type="body" idx="1"/>
          </p:nvPr>
        </p:nvGraphicFramePr>
        <p:xfrm>
          <a:off x="0" y="2125663"/>
          <a:ext cx="9144000" cy="3159125"/>
        </p:xfrm>
        <a:graphic>
          <a:graphicData uri="http://schemas.openxmlformats.org/presentationml/2006/ole">
            <p:oleObj spid="_x0000_s76802" name="Fotografía de Photo Editor" r:id="rId3" imgW="4439270" imgH="1533739" progId="MSPhotoEd.3">
              <p:embed/>
            </p:oleObj>
          </a:graphicData>
        </a:graphic>
      </p:graphicFrame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6496050" y="5392738"/>
            <a:ext cx="857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gl-ES"/>
              <a:t>Liniers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gl-ES" smtClean="0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gl-ES" smtClean="0"/>
              <a:t>GRIJELMO, A. La seducción de las palabras, Taurus, 2002 </a:t>
            </a:r>
          </a:p>
          <a:p>
            <a:endParaRPr lang="gl-ES" smtClean="0"/>
          </a:p>
          <a:p>
            <a:r>
              <a:rPr lang="gl-ES" smtClean="0"/>
              <a:t>LLAMAS SAÍZ, C. Discurso oral y discurso escrito: una propuesta para enseñar sus peculiaridades lingüísticas en el aula de ELE . Actas XVI Congreso Internacional de ASELE, 2005.</a:t>
            </a:r>
          </a:p>
          <a:p>
            <a:pPr>
              <a:buFontTx/>
              <a:buNone/>
            </a:pPr>
            <a:endParaRPr lang="gl-E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gl-ES" smtClean="0"/>
          </a:p>
        </p:txBody>
      </p:sp>
      <p:sp>
        <p:nvSpPr>
          <p:cNvPr id="19459" name="2 Marcador de contenido"/>
          <p:cNvSpPr>
            <a:spLocks noGrp="1"/>
          </p:cNvSpPr>
          <p:nvPr>
            <p:ph idx="1"/>
          </p:nvPr>
        </p:nvSpPr>
        <p:spPr>
          <a:xfrm>
            <a:off x="468313" y="836613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r>
              <a:rPr lang="es-ES" smtClean="0"/>
              <a:t>Es importante saber de psicología para comprender a los visitantes y así saber comunicarnos con ellos. Hay que conocer:</a:t>
            </a:r>
          </a:p>
          <a:p>
            <a:pPr>
              <a:buFontTx/>
              <a:buNone/>
            </a:pPr>
            <a:endParaRPr lang="es-ES" smtClean="0"/>
          </a:p>
          <a:p>
            <a:pPr lvl="2"/>
            <a:r>
              <a:rPr lang="es-ES" smtClean="0"/>
              <a:t>Educación no formal para adultos</a:t>
            </a:r>
          </a:p>
          <a:p>
            <a:pPr lvl="2"/>
            <a:endParaRPr lang="es-ES" smtClean="0"/>
          </a:p>
          <a:p>
            <a:pPr lvl="2"/>
            <a:r>
              <a:rPr lang="es-ES" smtClean="0"/>
              <a:t>Comportamientos del consumidor</a:t>
            </a:r>
          </a:p>
          <a:p>
            <a:pPr lvl="2"/>
            <a:endParaRPr lang="es-ES" smtClean="0"/>
          </a:p>
          <a:p>
            <a:pPr lvl="2"/>
            <a:r>
              <a:rPr lang="es-ES" smtClean="0"/>
              <a:t>Márketing y publicidad</a:t>
            </a:r>
          </a:p>
          <a:p>
            <a:pPr lvl="2"/>
            <a:endParaRPr lang="es-ES" smtClean="0"/>
          </a:p>
          <a:p>
            <a:pPr lvl="2"/>
            <a:r>
              <a:rPr lang="es-ES" smtClean="0"/>
              <a:t>Psicología de la audiencia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Estilo informativo vs Estilo interpretativo</a:t>
            </a:r>
          </a:p>
        </p:txBody>
      </p:sp>
      <p:sp>
        <p:nvSpPr>
          <p:cNvPr id="2048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s-ES" smtClean="0"/>
              <a:t> </a:t>
            </a:r>
          </a:p>
          <a:p>
            <a:pPr>
              <a:buFontTx/>
              <a:buNone/>
            </a:pPr>
            <a:endParaRPr lang="es-ES" smtClean="0"/>
          </a:p>
          <a:p>
            <a:pPr>
              <a:buFontTx/>
              <a:buNone/>
            </a:pPr>
            <a:r>
              <a:rPr lang="es-ES" smtClean="0"/>
              <a:t>La diferencia no está en QUÉ presentamos, sino en CÓMO lo presentamos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smtClean="0"/>
              <a:t>COMUNICACIÓN VERBAL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" smtClean="0"/>
              <a:t>Las palabras que usamos, o cómo las usamos, pueden guardar mensajes ocultos</a:t>
            </a:r>
          </a:p>
          <a:p>
            <a:pPr eaLnBrk="1" hangingPunct="1">
              <a:lnSpc>
                <a:spcPct val="90000"/>
              </a:lnSpc>
            </a:pPr>
            <a:r>
              <a:rPr lang="es-ES" smtClean="0"/>
              <a:t>Debemos utilizar un lenguaje activo:</a:t>
            </a:r>
          </a:p>
          <a:p>
            <a:pPr lvl="2" eaLnBrk="1" hangingPunct="1">
              <a:lnSpc>
                <a:spcPct val="90000"/>
              </a:lnSpc>
            </a:pPr>
            <a:r>
              <a:rPr lang="es-ES" smtClean="0"/>
              <a:t>Verbos activos</a:t>
            </a:r>
          </a:p>
          <a:p>
            <a:pPr lvl="2" eaLnBrk="1" hangingPunct="1">
              <a:lnSpc>
                <a:spcPct val="90000"/>
              </a:lnSpc>
            </a:pPr>
            <a:r>
              <a:rPr lang="es-ES" smtClean="0"/>
              <a:t>Pronombres personales (yo, tu, nosotros, usted)</a:t>
            </a:r>
          </a:p>
          <a:p>
            <a:pPr lvl="2" eaLnBrk="1" hangingPunct="1">
              <a:lnSpc>
                <a:spcPct val="90000"/>
              </a:lnSpc>
            </a:pPr>
            <a:r>
              <a:rPr lang="es-ES" smtClean="0"/>
              <a:t>Palabras humanas (vida, madre, hogar, …)</a:t>
            </a:r>
          </a:p>
          <a:p>
            <a:pPr lvl="2" eaLnBrk="1" hangingPunct="1">
              <a:lnSpc>
                <a:spcPct val="90000"/>
              </a:lnSpc>
            </a:pPr>
            <a:r>
              <a:rPr lang="es-ES" smtClean="0"/>
              <a:t>Adjetivos y nombres poderosos</a:t>
            </a:r>
          </a:p>
          <a:p>
            <a:pPr lvl="2" eaLnBrk="1" hangingPunct="1">
              <a:lnSpc>
                <a:spcPct val="90000"/>
              </a:lnSpc>
            </a:pPr>
            <a:endParaRPr lang="es-ES" smtClean="0"/>
          </a:p>
          <a:p>
            <a:pPr lvl="2" eaLnBrk="1" hangingPunct="1">
              <a:lnSpc>
                <a:spcPct val="90000"/>
              </a:lnSpc>
            </a:pPr>
            <a:r>
              <a:rPr lang="es-ES" smtClean="0"/>
              <a:t>Pintar con palabras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1783</Words>
  <Application>Microsoft Macintosh PowerPoint</Application>
  <PresentationFormat>Presentación en pantalla (4:3)</PresentationFormat>
  <Paragraphs>280</Paragraphs>
  <Slides>64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Plantilla de diseño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64</vt:i4>
      </vt:variant>
    </vt:vector>
  </HeadingPairs>
  <TitlesOfParts>
    <vt:vector size="71" baseType="lpstr">
      <vt:lpstr>Arial</vt:lpstr>
      <vt:lpstr>ＭＳ Ｐゴシック</vt:lpstr>
      <vt:lpstr>Calibri</vt:lpstr>
      <vt:lpstr>Times New Roman</vt:lpstr>
      <vt:lpstr>SimSun</vt:lpstr>
      <vt:lpstr>Diseño predeterminado</vt:lpstr>
      <vt:lpstr>Fotografía de Microsoft Photo Editor 3.0</vt:lpstr>
      <vt:lpstr>   Comunicación y creatividad</vt:lpstr>
      <vt:lpstr>Diapositiva 2</vt:lpstr>
      <vt:lpstr>Diapositiva 3</vt:lpstr>
      <vt:lpstr>Diapositiva 4</vt:lpstr>
      <vt:lpstr>Diapositiva 5</vt:lpstr>
      <vt:lpstr>Según John A. Veverka</vt:lpstr>
      <vt:lpstr>Diapositiva 7</vt:lpstr>
      <vt:lpstr>Estilo informativo vs Estilo interpretativo</vt:lpstr>
      <vt:lpstr>COMUNICACIÓN VERBAL</vt:lpstr>
      <vt:lpstr>Siempre debemos preguntarnos:</vt:lpstr>
      <vt:lpstr>Parámetros comunicativos   (según González Ruíz y Martínez Pasamar)</vt:lpstr>
      <vt:lpstr>Rasgos lingüísticos del español coloquial </vt:lpstr>
      <vt:lpstr>Rasgos lingüísticos del español coloquial </vt:lpstr>
      <vt:lpstr>Rasgos lingüísticos del español coloquial </vt:lpstr>
      <vt:lpstr>Rasgos lingüísticos del español coloquial </vt:lpstr>
      <vt:lpstr>Algunas “pinceladas”</vt:lpstr>
      <vt:lpstr>Diapositiva 17</vt:lpstr>
      <vt:lpstr>Diapositiva 18</vt:lpstr>
      <vt:lpstr>COMUNICACIÓN NO VERBAL</vt:lpstr>
      <vt:lpstr>COMUNICACIÓN NO VERBAL</vt:lpstr>
      <vt:lpstr>Diapositiva 21</vt:lpstr>
      <vt:lpstr>Diapositiva 22</vt:lpstr>
      <vt:lpstr>Diapositiva 23</vt:lpstr>
      <vt:lpstr>¿Qué sentidos proponéis utilizar con relación al patrimonio artístico?</vt:lpstr>
      <vt:lpstr>Diapositiva 25</vt:lpstr>
      <vt:lpstr>Diapositiva 26</vt:lpstr>
      <vt:lpstr>Diapositiva 27</vt:lpstr>
      <vt:lpstr>Constituyen elementos de la comunicación no verbal</vt:lpstr>
      <vt:lpstr>Diapositiva 29</vt:lpstr>
      <vt:lpstr>Según Veverka</vt:lpstr>
      <vt:lpstr>Diapositiva 31</vt:lpstr>
      <vt:lpstr>Diapositiva 32</vt:lpstr>
      <vt:lpstr>Comparación con la publicidad</vt:lpstr>
      <vt:lpstr>Y...</vt:lpstr>
      <vt:lpstr>De: La Seducción de las Palabras</vt:lpstr>
      <vt:lpstr>VOCALES COLORES Y SONIDOS</vt:lpstr>
      <vt:lpstr>Vocales y colores</vt:lpstr>
      <vt:lpstr>Diapositiva 38</vt:lpstr>
      <vt:lpstr>Letras y sonidos</vt:lpstr>
      <vt:lpstr>Diapositiva 40</vt:lpstr>
      <vt:lpstr>De nuevo la publicidad</vt:lpstr>
      <vt:lpstr>Se utilizan</vt:lpstr>
      <vt:lpstr>Los tecnicismos</vt:lpstr>
      <vt:lpstr>Diapositiva 44</vt:lpstr>
      <vt:lpstr>Son seductoras</vt:lpstr>
      <vt:lpstr>Diapositiva 46</vt:lpstr>
      <vt:lpstr>Importancia de lo subliminal</vt:lpstr>
      <vt:lpstr>Diapositiva 48</vt:lpstr>
      <vt:lpstr>Diapositiva 49</vt:lpstr>
      <vt:lpstr>COMUNICACIÓN (SAM HAM)</vt:lpstr>
      <vt:lpstr>Ambos son válidos, pero</vt:lpstr>
      <vt:lpstr>En la comunicación secuencial se recomienda</vt:lpstr>
      <vt:lpstr>INTRODUCCIÓN</vt:lpstr>
      <vt:lpstr>Cuerpo</vt:lpstr>
      <vt:lpstr>Conclusión</vt:lpstr>
      <vt:lpstr>Sam Ham propone diversos modelos de desarrollo</vt:lpstr>
      <vt:lpstr>Una idea, …</vt:lpstr>
      <vt:lpstr>Para animar los espacios vacíos</vt:lpstr>
      <vt:lpstr>Algunas formas de hacer más entretenida la información técnica (Sam Ham)</vt:lpstr>
      <vt:lpstr>Cont.</vt:lpstr>
      <vt:lpstr>Utilizar expresiones que incitan a involucrar al público (Veverka)</vt:lpstr>
      <vt:lpstr>Diapositiva 62</vt:lpstr>
      <vt:lpstr>Diapositiva 63</vt:lpstr>
      <vt:lpstr>Diapositiva 64</vt:lpstr>
    </vt:vector>
  </TitlesOfParts>
  <Company>CENP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COMUNICACIÓN</dc:title>
  <dc:creator>CENP</dc:creator>
  <cp:lastModifiedBy>Boli ..</cp:lastModifiedBy>
  <cp:revision>32</cp:revision>
  <dcterms:created xsi:type="dcterms:W3CDTF">2012-09-02T23:35:06Z</dcterms:created>
  <dcterms:modified xsi:type="dcterms:W3CDTF">2012-09-03T00:06:37Z</dcterms:modified>
</cp:coreProperties>
</file>